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notesMasterIdLst>
    <p:notesMasterId r:id="rId3"/>
  </p:notesMasterIdLst>
  <p:handoutMasterIdLst>
    <p:handoutMasterId r:id="rId4"/>
  </p:handoutMasterIdLst>
  <p:sldIdLst>
    <p:sldId id="256" r:id="rId2"/>
  </p:sldIdLst>
  <p:sldSz cx="43891200" cy="21945600"/>
  <p:notesSz cx="7010400" cy="9271000"/>
  <p:embeddedFontLst>
    <p:embeddedFont>
      <p:font typeface="Calibri" pitchFamily="34" charset="0"/>
      <p:regular r:id="rId5"/>
      <p:bold r:id="rId6"/>
      <p:italic r:id="rId7"/>
      <p:boldItalic r:id="rId8"/>
    </p:embeddedFont>
  </p:embeddedFontLst>
  <p:custDataLst>
    <p:tags r:id="rId9"/>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userDrawn="1">
          <p15:clr>
            <a:srgbClr val="A4A3A4"/>
          </p15:clr>
        </p15:guide>
        <p15:guide id="2" pos="1920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6949" autoAdjust="0"/>
    <p:restoredTop sz="94710" autoAdjust="0"/>
  </p:normalViewPr>
  <p:slideViewPr>
    <p:cSldViewPr snapToGrid="0">
      <p:cViewPr varScale="1">
        <p:scale>
          <a:sx n="35" d="100"/>
          <a:sy n="35" d="100"/>
        </p:scale>
        <p:origin x="498" y="372"/>
      </p:cViewPr>
      <p:guideLst>
        <p:guide orient="horz"/>
        <p:guide pos="1920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a:defPPr>
            <a:lvl1pPr algn="r">
              <a:defRPr sz="1200"/>
            </a:lvl1pPr>
          </a:lstStyle>
          <a:p>
            <a:fld id="{302F586B-0015-43FB-918D-31E1A09780E3}" type="datetimeFigureOut">
              <a:rPr lang="en-US" smtClean="0"/>
              <a:pPr/>
              <a:t>6/12/2023</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a:defPPr>
            <a:lvl1pPr algn="r">
              <a:defRPr sz="1200"/>
            </a:lvl1pPr>
          </a:lstStyle>
          <a:p>
            <a:fld id="{5F29C2D4-4424-41A2-A90C-29D31B733A95}" type="slidenum">
              <a:rPr lang="en-US" smtClean="0"/>
              <a:pPr/>
              <a:t>‹N°›</a:t>
            </a:fld>
            <a:endParaRPr lang="en-US"/>
          </a:p>
        </p:txBody>
      </p:sp>
    </p:spTree>
    <p:extLst>
      <p:ext uri="{BB962C8B-B14F-4D97-AF65-F5344CB8AC3E}">
        <p14:creationId xmlns:p14="http://schemas.microsoft.com/office/powerpoint/2010/main" xmlns="" val="395551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D04F8295-0516-4F07-A4A7-9A85553CFF6B}" type="datetimeFigureOut">
              <a:rPr lang="fr-FR" smtClean="0"/>
              <a:pPr/>
              <a:t>12/06/2023</a:t>
            </a:fld>
            <a:endParaRPr lang="fr-FR"/>
          </a:p>
        </p:txBody>
      </p:sp>
      <p:sp>
        <p:nvSpPr>
          <p:cNvPr id="4" name="Espace réservé de l'image des diapositives 3"/>
          <p:cNvSpPr>
            <a:spLocks noGrp="1" noRot="1" noChangeAspect="1"/>
          </p:cNvSpPr>
          <p:nvPr>
            <p:ph type="sldImg" idx="2"/>
          </p:nvPr>
        </p:nvSpPr>
        <p:spPr>
          <a:xfrm>
            <a:off x="28575" y="695325"/>
            <a:ext cx="6953250" cy="3476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403725"/>
            <a:ext cx="5607050" cy="417195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05863"/>
            <a:ext cx="3038475" cy="463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805863"/>
            <a:ext cx="3038475" cy="463550"/>
          </a:xfrm>
          <a:prstGeom prst="rect">
            <a:avLst/>
          </a:prstGeom>
        </p:spPr>
        <p:txBody>
          <a:bodyPr vert="horz" lIns="91440" tIns="45720" rIns="91440" bIns="45720" rtlCol="0" anchor="b"/>
          <a:lstStyle>
            <a:lvl1pPr algn="r">
              <a:defRPr sz="1200"/>
            </a:lvl1pPr>
          </a:lstStyle>
          <a:p>
            <a:fld id="{8297FB99-53AA-4531-AC07-F36F4CD5FD3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297FB99-53AA-4531-AC07-F36F4CD5FD3D}"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878843"/>
            <a:ext cx="9875520" cy="18724880"/>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561" y="878843"/>
            <a:ext cx="28895039" cy="18724880"/>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85"/>
            <a:ext cx="37307521" cy="4358640"/>
          </a:xfrm>
        </p:spPr>
        <p:txBody>
          <a:bodyPr anchor="t"/>
          <a:lstStyle>
            <a:defPPr>
              <a:defRPr kern="1200"/>
            </a:defPPr>
            <a:lvl1pPr algn="l">
              <a:defRPr sz="11001" b="1" cap="all"/>
            </a:lvl1pPr>
          </a:lstStyle>
          <a:p>
            <a:r>
              <a:rPr lang="en-US"/>
              <a:t>Click to edit Master title style</a:t>
            </a:r>
          </a:p>
        </p:txBody>
      </p:sp>
      <p:sp>
        <p:nvSpPr>
          <p:cNvPr id="3" name="Text Placeholder 2"/>
          <p:cNvSpPr>
            <a:spLocks noGrp="1"/>
          </p:cNvSpPr>
          <p:nvPr>
            <p:ph type="body" idx="1"/>
          </p:nvPr>
        </p:nvSpPr>
        <p:spPr>
          <a:xfrm>
            <a:off x="3467103" y="9301483"/>
            <a:ext cx="37307521" cy="4800598"/>
          </a:xfrm>
        </p:spPr>
        <p:txBody>
          <a:bodyPr anchor="b"/>
          <a:lstStyle>
            <a:defPPr>
              <a:defRPr kern="1200"/>
            </a:defPPr>
            <a:lvl1pPr marL="0" indent="0">
              <a:buNone/>
              <a:defRPr sz="5467">
                <a:solidFill>
                  <a:schemeClr val="tx1">
                    <a:tint val="75000"/>
                  </a:schemeClr>
                </a:solidFill>
              </a:defRPr>
            </a:lvl1pPr>
            <a:lvl2pPr marL="1253758" indent="0">
              <a:buNone/>
              <a:defRPr sz="4934">
                <a:solidFill>
                  <a:schemeClr val="tx1">
                    <a:tint val="75000"/>
                  </a:schemeClr>
                </a:solidFill>
              </a:defRPr>
            </a:lvl2pPr>
            <a:lvl3pPr marL="2507516" indent="0">
              <a:buNone/>
              <a:defRPr sz="4400">
                <a:solidFill>
                  <a:schemeClr val="tx1">
                    <a:tint val="75000"/>
                  </a:schemeClr>
                </a:solidFill>
              </a:defRPr>
            </a:lvl3pPr>
            <a:lvl4pPr marL="3761275" indent="0">
              <a:buNone/>
              <a:defRPr sz="3867">
                <a:solidFill>
                  <a:schemeClr val="tx1">
                    <a:tint val="75000"/>
                  </a:schemeClr>
                </a:solidFill>
              </a:defRPr>
            </a:lvl4pPr>
            <a:lvl5pPr marL="5015033" indent="0">
              <a:buNone/>
              <a:defRPr sz="3867">
                <a:solidFill>
                  <a:schemeClr val="tx1">
                    <a:tint val="75000"/>
                  </a:schemeClr>
                </a:solidFill>
              </a:defRPr>
            </a:lvl5pPr>
            <a:lvl6pPr marL="6268791" indent="0">
              <a:buNone/>
              <a:defRPr sz="3867">
                <a:solidFill>
                  <a:schemeClr val="tx1">
                    <a:tint val="75000"/>
                  </a:schemeClr>
                </a:solidFill>
              </a:defRPr>
            </a:lvl6pPr>
            <a:lvl7pPr marL="7522549" indent="0">
              <a:buNone/>
              <a:defRPr sz="3867">
                <a:solidFill>
                  <a:schemeClr val="tx1">
                    <a:tint val="75000"/>
                  </a:schemeClr>
                </a:solidFill>
              </a:defRPr>
            </a:lvl7pPr>
            <a:lvl8pPr marL="8776307" indent="0">
              <a:buNone/>
              <a:defRPr sz="3867">
                <a:solidFill>
                  <a:schemeClr val="tx1">
                    <a:tint val="75000"/>
                  </a:schemeClr>
                </a:solidFill>
              </a:defRPr>
            </a:lvl8pPr>
            <a:lvl9pPr marL="10030065" indent="0">
              <a:buNone/>
              <a:defRPr sz="3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4560" y="5120642"/>
            <a:ext cx="19385280" cy="14483082"/>
          </a:xfrm>
        </p:spPr>
        <p:txBody>
          <a:bodyPr/>
          <a:lstStyle>
            <a:defPPr>
              <a:defRPr kern="1200"/>
            </a:defPPr>
            <a:lvl1pPr>
              <a:defRPr sz="7667"/>
            </a:lvl1pPr>
            <a:lvl2pPr>
              <a:defRPr sz="6600"/>
            </a:lvl2pPr>
            <a:lvl3pPr>
              <a:defRPr sz="5467"/>
            </a:lvl3pPr>
            <a:lvl4pPr>
              <a:defRPr sz="4934"/>
            </a:lvl4pPr>
            <a:lvl5pPr>
              <a:defRPr sz="4934"/>
            </a:lvl5pPr>
            <a:lvl6pPr>
              <a:defRPr sz="4934"/>
            </a:lvl6pPr>
            <a:lvl7pPr>
              <a:defRPr sz="4934"/>
            </a:lvl7pPr>
            <a:lvl8pPr>
              <a:defRPr sz="4934"/>
            </a:lvl8pPr>
            <a:lvl9pPr>
              <a:defRPr sz="4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5120642"/>
            <a:ext cx="19385280" cy="14483082"/>
          </a:xfrm>
        </p:spPr>
        <p:txBody>
          <a:bodyPr/>
          <a:lstStyle>
            <a:defPPr>
              <a:defRPr kern="1200"/>
            </a:defPPr>
            <a:lvl1pPr>
              <a:defRPr sz="7667"/>
            </a:lvl1pPr>
            <a:lvl2pPr>
              <a:defRPr sz="6600"/>
            </a:lvl2pPr>
            <a:lvl3pPr>
              <a:defRPr sz="5467"/>
            </a:lvl3pPr>
            <a:lvl4pPr>
              <a:defRPr sz="4934"/>
            </a:lvl4pPr>
            <a:lvl5pPr>
              <a:defRPr sz="4934"/>
            </a:lvl5pPr>
            <a:lvl6pPr>
              <a:defRPr sz="4934"/>
            </a:lvl6pPr>
            <a:lvl7pPr>
              <a:defRPr sz="4934"/>
            </a:lvl7pPr>
            <a:lvl8pPr>
              <a:defRPr sz="4934"/>
            </a:lvl8pPr>
            <a:lvl9pPr>
              <a:defRPr sz="4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560" y="4912362"/>
            <a:ext cx="19392902" cy="2047238"/>
          </a:xfrm>
        </p:spPr>
        <p:txBody>
          <a:bodyPr anchor="b"/>
          <a:lstStyle>
            <a:defPPr>
              <a:defRPr kern="1200"/>
            </a:defPPr>
            <a:lvl1pPr marL="0" indent="0">
              <a:buNone/>
              <a:defRPr sz="6600" b="1"/>
            </a:lvl1pPr>
            <a:lvl2pPr marL="1253758" indent="0">
              <a:buNone/>
              <a:defRPr sz="5467" b="1"/>
            </a:lvl2pPr>
            <a:lvl3pPr marL="2507516" indent="0">
              <a:buNone/>
              <a:defRPr sz="4934" b="1"/>
            </a:lvl3pPr>
            <a:lvl4pPr marL="3761275" indent="0">
              <a:buNone/>
              <a:defRPr sz="4400" b="1"/>
            </a:lvl4pPr>
            <a:lvl5pPr marL="5015033" indent="0">
              <a:buNone/>
              <a:defRPr sz="4400" b="1"/>
            </a:lvl5pPr>
            <a:lvl6pPr marL="6268791" indent="0">
              <a:buNone/>
              <a:defRPr sz="4400" b="1"/>
            </a:lvl6pPr>
            <a:lvl7pPr marL="7522549" indent="0">
              <a:buNone/>
              <a:defRPr sz="4400" b="1"/>
            </a:lvl7pPr>
            <a:lvl8pPr marL="8776307" indent="0">
              <a:buNone/>
              <a:defRPr sz="4400" b="1"/>
            </a:lvl8pPr>
            <a:lvl9pPr marL="10030065" indent="0">
              <a:buNone/>
              <a:defRPr sz="4400" b="1"/>
            </a:lvl9pPr>
          </a:lstStyle>
          <a:p>
            <a:pPr lvl="0"/>
            <a:r>
              <a:rPr lang="en-US"/>
              <a:t>Click to edit Master text styles</a:t>
            </a:r>
          </a:p>
        </p:txBody>
      </p:sp>
      <p:sp>
        <p:nvSpPr>
          <p:cNvPr id="4" name="Content Placeholder 3"/>
          <p:cNvSpPr>
            <a:spLocks noGrp="1"/>
          </p:cNvSpPr>
          <p:nvPr>
            <p:ph sz="half" idx="2"/>
          </p:nvPr>
        </p:nvSpPr>
        <p:spPr>
          <a:xfrm>
            <a:off x="2194560" y="6959600"/>
            <a:ext cx="19392902" cy="12644122"/>
          </a:xfrm>
        </p:spPr>
        <p:txBody>
          <a:bodyPr/>
          <a:lstStyle>
            <a:defPPr>
              <a:defRPr kern="1200"/>
            </a:defPPr>
            <a:lvl1pPr>
              <a:defRPr sz="6600"/>
            </a:lvl1pPr>
            <a:lvl2pPr>
              <a:defRPr sz="5467"/>
            </a:lvl2pPr>
            <a:lvl3pPr>
              <a:defRPr sz="4934"/>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4912362"/>
            <a:ext cx="19400520" cy="2047238"/>
          </a:xfrm>
        </p:spPr>
        <p:txBody>
          <a:bodyPr anchor="b"/>
          <a:lstStyle>
            <a:defPPr>
              <a:defRPr kern="1200"/>
            </a:defPPr>
            <a:lvl1pPr marL="0" indent="0">
              <a:buNone/>
              <a:defRPr sz="6600" b="1"/>
            </a:lvl1pPr>
            <a:lvl2pPr marL="1253758" indent="0">
              <a:buNone/>
              <a:defRPr sz="5467" b="1"/>
            </a:lvl2pPr>
            <a:lvl3pPr marL="2507516" indent="0">
              <a:buNone/>
              <a:defRPr sz="4934" b="1"/>
            </a:lvl3pPr>
            <a:lvl4pPr marL="3761275" indent="0">
              <a:buNone/>
              <a:defRPr sz="4400" b="1"/>
            </a:lvl4pPr>
            <a:lvl5pPr marL="5015033" indent="0">
              <a:buNone/>
              <a:defRPr sz="4400" b="1"/>
            </a:lvl5pPr>
            <a:lvl6pPr marL="6268791" indent="0">
              <a:buNone/>
              <a:defRPr sz="4400" b="1"/>
            </a:lvl6pPr>
            <a:lvl7pPr marL="7522549" indent="0">
              <a:buNone/>
              <a:defRPr sz="4400" b="1"/>
            </a:lvl7pPr>
            <a:lvl8pPr marL="8776307" indent="0">
              <a:buNone/>
              <a:defRPr sz="4400" b="1"/>
            </a:lvl8pPr>
            <a:lvl9pPr marL="10030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22296121" y="6959600"/>
            <a:ext cx="19400520" cy="12644122"/>
          </a:xfrm>
        </p:spPr>
        <p:txBody>
          <a:bodyPr/>
          <a:lstStyle>
            <a:defPPr>
              <a:defRPr kern="1200"/>
            </a:defPPr>
            <a:lvl1pPr>
              <a:defRPr sz="6600"/>
            </a:lvl1pPr>
            <a:lvl2pPr>
              <a:defRPr sz="5467"/>
            </a:lvl2pPr>
            <a:lvl3pPr>
              <a:defRPr sz="4934"/>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8" name="Footer Placeholder 7"/>
          <p:cNvSpPr>
            <a:spLocks noGrp="1"/>
          </p:cNvSpPr>
          <p:nvPr>
            <p:ph type="ftr" sz="quarter" idx="11"/>
          </p:nvPr>
        </p:nvSpPr>
        <p:spPr/>
        <p:txBody>
          <a:bodyPr/>
          <a:lstStyle>
            <a:defPPr>
              <a:defRPr kern="1200"/>
            </a:defPPr>
          </a:lstStyle>
          <a:p>
            <a:endParaRPr lang="en-US"/>
          </a:p>
        </p:txBody>
      </p:sp>
      <p:sp>
        <p:nvSpPr>
          <p:cNvPr id="9" name="Slide Number Placeholder 8"/>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Date Placeholder 2"/>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4" name="Footer Placeholder 3"/>
          <p:cNvSpPr>
            <a:spLocks noGrp="1"/>
          </p:cNvSpPr>
          <p:nvPr>
            <p:ph type="ftr" sz="quarter" idx="11"/>
          </p:nvPr>
        </p:nvSpPr>
        <p:spPr/>
        <p:txBody>
          <a:bodyPr/>
          <a:lstStyle>
            <a:defPPr>
              <a:defRPr kern="1200"/>
            </a:defPPr>
          </a:lstStyle>
          <a:p>
            <a:endParaRPr lang="en-US"/>
          </a:p>
        </p:txBody>
      </p:sp>
      <p:sp>
        <p:nvSpPr>
          <p:cNvPr id="5" name="Slide Number Placeholder 4"/>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3" name="Footer Placeholder 2"/>
          <p:cNvSpPr>
            <a:spLocks noGrp="1"/>
          </p:cNvSpPr>
          <p:nvPr>
            <p:ph type="ftr" sz="quarter" idx="11"/>
          </p:nvPr>
        </p:nvSpPr>
        <p:spPr/>
        <p:txBody>
          <a:bodyPr/>
          <a:lstStyle>
            <a:defPPr>
              <a:defRPr kern="1200"/>
            </a:defPPr>
          </a:lstStyle>
          <a:p>
            <a:endParaRPr lang="en-US"/>
          </a:p>
        </p:txBody>
      </p:sp>
      <p:sp>
        <p:nvSpPr>
          <p:cNvPr id="4" name="Slide Number Placeholder 3"/>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873760"/>
            <a:ext cx="14439902" cy="3718560"/>
          </a:xfrm>
        </p:spPr>
        <p:txBody>
          <a:bodyPr anchor="b"/>
          <a:lstStyle>
            <a:defPPr>
              <a:defRPr kern="1200"/>
            </a:defPPr>
            <a:lvl1pPr algn="l">
              <a:defRPr sz="5467" b="1"/>
            </a:lvl1pPr>
          </a:lstStyle>
          <a:p>
            <a:r>
              <a:rPr lang="en-US"/>
              <a:t>Click to edit Master title style</a:t>
            </a:r>
          </a:p>
        </p:txBody>
      </p:sp>
      <p:sp>
        <p:nvSpPr>
          <p:cNvPr id="3" name="Content Placeholder 2"/>
          <p:cNvSpPr>
            <a:spLocks noGrp="1"/>
          </p:cNvSpPr>
          <p:nvPr>
            <p:ph idx="1"/>
          </p:nvPr>
        </p:nvSpPr>
        <p:spPr>
          <a:xfrm>
            <a:off x="17160239" y="873761"/>
            <a:ext cx="24536400" cy="18729961"/>
          </a:xfrm>
        </p:spPr>
        <p:txBody>
          <a:bodyPr/>
          <a:lstStyle>
            <a:defPPr>
              <a:defRPr kern="1200"/>
            </a:defPPr>
            <a:lvl1pPr>
              <a:defRPr sz="8800"/>
            </a:lvl1pPr>
            <a:lvl2pPr>
              <a:defRPr sz="7667"/>
            </a:lvl2pPr>
            <a:lvl3pPr>
              <a:defRPr sz="6600"/>
            </a:lvl3pPr>
            <a:lvl4pPr>
              <a:defRPr sz="5467"/>
            </a:lvl4pPr>
            <a:lvl5pPr>
              <a:defRPr sz="5467"/>
            </a:lvl5pPr>
            <a:lvl6pPr>
              <a:defRPr sz="5467"/>
            </a:lvl6pPr>
            <a:lvl7pPr>
              <a:defRPr sz="5467"/>
            </a:lvl7pPr>
            <a:lvl8pPr>
              <a:defRPr sz="5467"/>
            </a:lvl8pPr>
            <a:lvl9pPr>
              <a:defRPr sz="5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4592321"/>
            <a:ext cx="14439902" cy="15011402"/>
          </a:xfrm>
        </p:spPr>
        <p:txBody>
          <a:bodyPr/>
          <a:lstStyle>
            <a:defPPr>
              <a:defRPr kern="1200"/>
            </a:defPPr>
            <a:lvl1pPr marL="0" indent="0">
              <a:buNone/>
              <a:defRPr sz="3867"/>
            </a:lvl1pPr>
            <a:lvl2pPr marL="1253758" indent="0">
              <a:buNone/>
              <a:defRPr sz="3267"/>
            </a:lvl2pPr>
            <a:lvl3pPr marL="2507516" indent="0">
              <a:buNone/>
              <a:defRPr sz="2733"/>
            </a:lvl3pPr>
            <a:lvl4pPr marL="3761275" indent="0">
              <a:buNone/>
              <a:defRPr sz="2467"/>
            </a:lvl4pPr>
            <a:lvl5pPr marL="5015033" indent="0">
              <a:buNone/>
              <a:defRPr sz="2467"/>
            </a:lvl5pPr>
            <a:lvl6pPr marL="6268791" indent="0">
              <a:buNone/>
              <a:defRPr sz="2467"/>
            </a:lvl6pPr>
            <a:lvl7pPr marL="7522549" indent="0">
              <a:buNone/>
              <a:defRPr sz="2467"/>
            </a:lvl7pPr>
            <a:lvl8pPr marL="8776307" indent="0">
              <a:buNone/>
              <a:defRPr sz="2467"/>
            </a:lvl8pPr>
            <a:lvl9pPr marL="10030065" indent="0">
              <a:buNone/>
              <a:defRPr sz="2467"/>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0"/>
            <a:ext cx="26334721" cy="1813562"/>
          </a:xfrm>
        </p:spPr>
        <p:txBody>
          <a:bodyPr anchor="b"/>
          <a:lstStyle>
            <a:defPPr>
              <a:defRPr kern="1200"/>
            </a:defPPr>
            <a:lvl1pPr algn="l">
              <a:defRPr sz="5467" b="1"/>
            </a:lvl1pPr>
          </a:lstStyle>
          <a:p>
            <a:r>
              <a:rPr lang="en-US"/>
              <a:t>Click to edit Master title style</a:t>
            </a:r>
          </a:p>
        </p:txBody>
      </p:sp>
      <p:sp>
        <p:nvSpPr>
          <p:cNvPr id="3" name="Picture Placeholder 2"/>
          <p:cNvSpPr>
            <a:spLocks noGrp="1"/>
          </p:cNvSpPr>
          <p:nvPr>
            <p:ph type="pic" idx="1"/>
          </p:nvPr>
        </p:nvSpPr>
        <p:spPr>
          <a:xfrm>
            <a:off x="8602983" y="1960881"/>
            <a:ext cx="26334721" cy="13167359"/>
          </a:xfrm>
        </p:spPr>
        <p:txBody>
          <a:bodyPr/>
          <a:lstStyle>
            <a:defPPr>
              <a:defRPr kern="1200"/>
            </a:defPPr>
            <a:lvl1pPr marL="0" indent="0">
              <a:buNone/>
              <a:defRPr sz="8800"/>
            </a:lvl1pPr>
            <a:lvl2pPr marL="1253758" indent="0">
              <a:buNone/>
              <a:defRPr sz="7667"/>
            </a:lvl2pPr>
            <a:lvl3pPr marL="2507516" indent="0">
              <a:buNone/>
              <a:defRPr sz="6600"/>
            </a:lvl3pPr>
            <a:lvl4pPr marL="3761275" indent="0">
              <a:buNone/>
              <a:defRPr sz="5467"/>
            </a:lvl4pPr>
            <a:lvl5pPr marL="5015033" indent="0">
              <a:buNone/>
              <a:defRPr sz="5467"/>
            </a:lvl5pPr>
            <a:lvl6pPr marL="6268791" indent="0">
              <a:buNone/>
              <a:defRPr sz="5467"/>
            </a:lvl6pPr>
            <a:lvl7pPr marL="7522549" indent="0">
              <a:buNone/>
              <a:defRPr sz="5467"/>
            </a:lvl7pPr>
            <a:lvl8pPr marL="8776307" indent="0">
              <a:buNone/>
              <a:defRPr sz="5467"/>
            </a:lvl8pPr>
            <a:lvl9pPr marL="10030065" indent="0">
              <a:buNone/>
              <a:defRPr sz="5467"/>
            </a:lvl9pPr>
          </a:lstStyle>
          <a:p>
            <a:endParaRPr lang="en-US"/>
          </a:p>
        </p:txBody>
      </p:sp>
      <p:sp>
        <p:nvSpPr>
          <p:cNvPr id="4" name="Text Placeholder 3"/>
          <p:cNvSpPr>
            <a:spLocks noGrp="1"/>
          </p:cNvSpPr>
          <p:nvPr>
            <p:ph type="body" sz="half" idx="2"/>
          </p:nvPr>
        </p:nvSpPr>
        <p:spPr>
          <a:xfrm>
            <a:off x="8602983" y="17175482"/>
            <a:ext cx="26334721" cy="2575558"/>
          </a:xfrm>
        </p:spPr>
        <p:txBody>
          <a:bodyPr/>
          <a:lstStyle>
            <a:defPPr>
              <a:defRPr kern="1200"/>
            </a:defPPr>
            <a:lvl1pPr marL="0" indent="0">
              <a:buNone/>
              <a:defRPr sz="3867"/>
            </a:lvl1pPr>
            <a:lvl2pPr marL="1253758" indent="0">
              <a:buNone/>
              <a:defRPr sz="3267"/>
            </a:lvl2pPr>
            <a:lvl3pPr marL="2507516" indent="0">
              <a:buNone/>
              <a:defRPr sz="2733"/>
            </a:lvl3pPr>
            <a:lvl4pPr marL="3761275" indent="0">
              <a:buNone/>
              <a:defRPr sz="2467"/>
            </a:lvl4pPr>
            <a:lvl5pPr marL="5015033" indent="0">
              <a:buNone/>
              <a:defRPr sz="2467"/>
            </a:lvl5pPr>
            <a:lvl6pPr marL="6268791" indent="0">
              <a:buNone/>
              <a:defRPr sz="2467"/>
            </a:lvl6pPr>
            <a:lvl7pPr marL="7522549" indent="0">
              <a:buNone/>
              <a:defRPr sz="2467"/>
            </a:lvl7pPr>
            <a:lvl8pPr marL="8776307" indent="0">
              <a:buNone/>
              <a:defRPr sz="2467"/>
            </a:lvl8pPr>
            <a:lvl9pPr marL="10030065" indent="0">
              <a:buNone/>
              <a:defRPr sz="2467"/>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pPr/>
              <a:t>6/12/2023</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pPr/>
              <a:t>‹N°›</a:t>
            </a:fld>
            <a:endParaRPr lang="en-US"/>
          </a:p>
        </p:txBody>
      </p:sp>
    </p:spTree>
    <p:extLst>
      <p:ext uri="{BB962C8B-B14F-4D97-AF65-F5344CB8AC3E}">
        <p14:creationId xmlns:p14="http://schemas.microsoft.com/office/powerpoint/2010/main" xmlns=""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1" y="878842"/>
            <a:ext cx="39502079" cy="3657600"/>
          </a:xfrm>
          <a:prstGeom prst="rect">
            <a:avLst/>
          </a:prstGeom>
        </p:spPr>
        <p:txBody>
          <a:bodyPr vert="horz" lIns="376108" tIns="188056" rIns="376108" bIns="188056" rtlCol="0" anchor="ctr">
            <a:normAutofit/>
          </a:bodyPr>
          <a:lstStyle>
            <a:defPPr>
              <a:defRPr kern="1200"/>
            </a:defPPr>
          </a:lstStyle>
          <a:p>
            <a:r>
              <a:rPr lang="en-US"/>
              <a:t>Click to edit Master title style</a:t>
            </a:r>
          </a:p>
        </p:txBody>
      </p:sp>
      <p:sp>
        <p:nvSpPr>
          <p:cNvPr id="3" name="Text Placeholder 2"/>
          <p:cNvSpPr>
            <a:spLocks noGrp="1"/>
          </p:cNvSpPr>
          <p:nvPr>
            <p:ph type="body" idx="1"/>
          </p:nvPr>
        </p:nvSpPr>
        <p:spPr>
          <a:xfrm>
            <a:off x="2194561" y="5120642"/>
            <a:ext cx="39502079" cy="14483082"/>
          </a:xfrm>
          <a:prstGeom prst="rect">
            <a:avLst/>
          </a:prstGeom>
        </p:spPr>
        <p:txBody>
          <a:bodyPr vert="horz" lIns="376108" tIns="188056" rIns="376108" bIns="188056" rtlCol="0">
            <a:normAutofit/>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20340324"/>
            <a:ext cx="10241280" cy="1168400"/>
          </a:xfrm>
          <a:prstGeom prst="rect">
            <a:avLst/>
          </a:prstGeom>
        </p:spPr>
        <p:txBody>
          <a:bodyPr vert="horz" lIns="376108" tIns="188056" rIns="376108" bIns="188056" rtlCol="0" anchor="ctr"/>
          <a:lstStyle>
            <a:defPPr>
              <a:defRPr kern="1200"/>
            </a:defPPr>
            <a:lvl1pPr algn="l">
              <a:defRPr sz="3267">
                <a:solidFill>
                  <a:schemeClr val="tx1">
                    <a:tint val="75000"/>
                  </a:schemeClr>
                </a:solidFill>
              </a:defRPr>
            </a:lvl1pPr>
          </a:lstStyle>
          <a:p>
            <a:fld id="{1D3EE5B7-680E-44FF-962F-3113FAB5030E}" type="datetimeFigureOut">
              <a:rPr lang="en-US" smtClean="0"/>
              <a:pPr/>
              <a:t>6/12/2023</a:t>
            </a:fld>
            <a:endParaRPr lang="en-US"/>
          </a:p>
        </p:txBody>
      </p:sp>
      <p:sp>
        <p:nvSpPr>
          <p:cNvPr id="5" name="Footer Placeholder 4"/>
          <p:cNvSpPr>
            <a:spLocks noGrp="1"/>
          </p:cNvSpPr>
          <p:nvPr>
            <p:ph type="ftr" sz="quarter" idx="3"/>
          </p:nvPr>
        </p:nvSpPr>
        <p:spPr>
          <a:xfrm>
            <a:off x="14996161" y="20340324"/>
            <a:ext cx="13898880" cy="1168400"/>
          </a:xfrm>
          <a:prstGeom prst="rect">
            <a:avLst/>
          </a:prstGeom>
        </p:spPr>
        <p:txBody>
          <a:bodyPr vert="horz" lIns="376108" tIns="188056" rIns="376108" bIns="188056" rtlCol="0" anchor="ctr"/>
          <a:lstStyle>
            <a:defPPr>
              <a:defRPr kern="1200"/>
            </a:defPPr>
            <a:lvl1pPr algn="ctr">
              <a:defRPr sz="32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20340324"/>
            <a:ext cx="10241280" cy="1168400"/>
          </a:xfrm>
          <a:prstGeom prst="rect">
            <a:avLst/>
          </a:prstGeom>
        </p:spPr>
        <p:txBody>
          <a:bodyPr vert="horz" lIns="376108" tIns="188056" rIns="376108" bIns="188056" rtlCol="0" anchor="ctr"/>
          <a:lstStyle>
            <a:defPPr>
              <a:defRPr kern="1200"/>
            </a:defPPr>
            <a:lvl1pPr algn="r">
              <a:defRPr sz="3267">
                <a:solidFill>
                  <a:schemeClr val="tx1">
                    <a:tint val="75000"/>
                  </a:schemeClr>
                </a:solidFill>
              </a:defRPr>
            </a:lvl1pPr>
          </a:lstStyle>
          <a:p>
            <a:fld id="{E7FB6C12-88B7-467E-AE43-45481E628990}" type="slidenum">
              <a:rPr lang="en-US" smtClean="0"/>
              <a:pPr/>
              <a:t>‹N°›</a:t>
            </a:fld>
            <a:endParaRPr lang="en-US"/>
          </a:p>
        </p:txBody>
      </p:sp>
      <p:pic>
        <p:nvPicPr>
          <p:cNvPr id="7" name="New picture"/>
          <p:cNvPicPr/>
          <p:nvPr/>
        </p:nvPicPr>
        <p:blipFill>
          <a:blip r:embed="rId13"/>
          <a:stretch>
            <a:fillRect/>
          </a:stretch>
        </p:blipFill>
        <p:spPr>
          <a:xfrm rot="16200000">
            <a:off x="-11506200" y="10972800"/>
            <a:ext cx="14274800" cy="4368800"/>
          </a:xfrm>
          <a:prstGeom prst="rect">
            <a:avLst/>
          </a:prstGeom>
        </p:spPr>
      </p:pic>
      <p:pic>
        <p:nvPicPr>
          <p:cNvPr id="8" name="New picture"/>
          <p:cNvPicPr/>
          <p:nvPr/>
        </p:nvPicPr>
        <p:blipFill>
          <a:blip r:embed="rId13"/>
          <a:stretch>
            <a:fillRect/>
          </a:stretch>
        </p:blipFill>
        <p:spPr>
          <a:xfrm rot="5400000">
            <a:off x="41122600" y="10972800"/>
            <a:ext cx="14274800" cy="4368800"/>
          </a:xfrm>
          <a:prstGeom prst="rect">
            <a:avLst/>
          </a:prstGeom>
        </p:spPr>
      </p:pic>
      <p:pic>
        <p:nvPicPr>
          <p:cNvPr id="9" name="New picture"/>
          <p:cNvPicPr/>
          <p:nvPr/>
        </p:nvPicPr>
        <p:blipFill>
          <a:blip r:embed="rId14"/>
          <a:stretch>
            <a:fillRect/>
          </a:stretch>
        </p:blipFill>
        <p:spPr>
          <a:xfrm>
            <a:off x="6959600" y="22453600"/>
            <a:ext cx="29972000" cy="1549400"/>
          </a:xfrm>
          <a:prstGeom prst="rect">
            <a:avLst/>
          </a:prstGeom>
        </p:spPr>
      </p:pic>
      <p:sp>
        <p:nvSpPr>
          <p:cNvPr id="10" name="New shape"/>
          <p:cNvSpPr/>
          <p:nvPr/>
        </p:nvSpPr>
        <p:spPr>
          <a:xfrm>
            <a:off x="6959600" y="230251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hypotheticalocean  Size: 48x24</a:t>
            </a:r>
          </a:p>
        </p:txBody>
      </p:sp>
    </p:spTree>
    <p:extLst>
      <p:ext uri="{BB962C8B-B14F-4D97-AF65-F5344CB8AC3E}">
        <p14:creationId xmlns:p14="http://schemas.microsoft.com/office/powerpoint/2010/main" xmlns=""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a:defPPr>
      <a:lvl1pPr algn="ctr" defTabSz="2507516" rtl="0" eaLnBrk="1" latinLnBrk="0" hangingPunct="1">
        <a:spcBef>
          <a:spcPct val="0"/>
        </a:spcBef>
        <a:buNone/>
        <a:defRPr sz="12067" kern="1200">
          <a:solidFill>
            <a:schemeClr val="tx1"/>
          </a:solidFill>
          <a:latin typeface="+mj-lt"/>
          <a:ea typeface="+mj-ea"/>
          <a:cs typeface="+mj-cs"/>
        </a:defRPr>
      </a:lvl1pPr>
    </p:titleStyle>
    <p:bodyStyle>
      <a:defPPr>
        <a:defRPr kern="1200"/>
      </a:defPPr>
      <a:lvl1pPr marL="940317" indent="-940317" algn="l" defTabSz="2507516"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358" indent="-783600" algn="l" defTabSz="2507516" rtl="0" eaLnBrk="1" latinLnBrk="0" hangingPunct="1">
        <a:spcBef>
          <a:spcPct val="20000"/>
        </a:spcBef>
        <a:buFont typeface="Arial" pitchFamily="34" charset="0"/>
        <a:buChar char="–"/>
        <a:defRPr sz="7667" kern="1200">
          <a:solidFill>
            <a:schemeClr val="tx1"/>
          </a:solidFill>
          <a:latin typeface="+mn-lt"/>
          <a:ea typeface="+mn-ea"/>
          <a:cs typeface="+mn-cs"/>
        </a:defRPr>
      </a:lvl2pPr>
      <a:lvl3pPr marL="3134395" indent="-626879" algn="l" defTabSz="2507516"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153" indent="-626879" algn="l" defTabSz="2507516" rtl="0" eaLnBrk="1" latinLnBrk="0" hangingPunct="1">
        <a:spcBef>
          <a:spcPct val="20000"/>
        </a:spcBef>
        <a:buFont typeface="Arial" pitchFamily="34" charset="0"/>
        <a:buChar char="–"/>
        <a:defRPr sz="5467" kern="1200">
          <a:solidFill>
            <a:schemeClr val="tx1"/>
          </a:solidFill>
          <a:latin typeface="+mn-lt"/>
          <a:ea typeface="+mn-ea"/>
          <a:cs typeface="+mn-cs"/>
        </a:defRPr>
      </a:lvl4pPr>
      <a:lvl5pPr marL="5641911" indent="-626879" algn="l" defTabSz="2507516" rtl="0" eaLnBrk="1" latinLnBrk="0" hangingPunct="1">
        <a:spcBef>
          <a:spcPct val="20000"/>
        </a:spcBef>
        <a:buFont typeface="Arial" pitchFamily="34" charset="0"/>
        <a:buChar char="»"/>
        <a:defRPr sz="5467" kern="1200">
          <a:solidFill>
            <a:schemeClr val="tx1"/>
          </a:solidFill>
          <a:latin typeface="+mn-lt"/>
          <a:ea typeface="+mn-ea"/>
          <a:cs typeface="+mn-cs"/>
        </a:defRPr>
      </a:lvl5pPr>
      <a:lvl6pPr marL="6895670" indent="-626879" algn="l" defTabSz="2507516" rtl="0" eaLnBrk="1" latinLnBrk="0" hangingPunct="1">
        <a:spcBef>
          <a:spcPct val="20000"/>
        </a:spcBef>
        <a:buFont typeface="Arial" pitchFamily="34" charset="0"/>
        <a:buChar char="•"/>
        <a:defRPr sz="5467" kern="1200">
          <a:solidFill>
            <a:schemeClr val="tx1"/>
          </a:solidFill>
          <a:latin typeface="+mn-lt"/>
          <a:ea typeface="+mn-ea"/>
          <a:cs typeface="+mn-cs"/>
        </a:defRPr>
      </a:lvl6pPr>
      <a:lvl7pPr marL="8149428" indent="-626879" algn="l" defTabSz="2507516" rtl="0" eaLnBrk="1" latinLnBrk="0" hangingPunct="1">
        <a:spcBef>
          <a:spcPct val="20000"/>
        </a:spcBef>
        <a:buFont typeface="Arial" pitchFamily="34" charset="0"/>
        <a:buChar char="•"/>
        <a:defRPr sz="5467" kern="1200">
          <a:solidFill>
            <a:schemeClr val="tx1"/>
          </a:solidFill>
          <a:latin typeface="+mn-lt"/>
          <a:ea typeface="+mn-ea"/>
          <a:cs typeface="+mn-cs"/>
        </a:defRPr>
      </a:lvl7pPr>
      <a:lvl8pPr marL="9403186" indent="-626879" algn="l" defTabSz="2507516" rtl="0" eaLnBrk="1" latinLnBrk="0" hangingPunct="1">
        <a:spcBef>
          <a:spcPct val="20000"/>
        </a:spcBef>
        <a:buFont typeface="Arial" pitchFamily="34" charset="0"/>
        <a:buChar char="•"/>
        <a:defRPr sz="5467" kern="1200">
          <a:solidFill>
            <a:schemeClr val="tx1"/>
          </a:solidFill>
          <a:latin typeface="+mn-lt"/>
          <a:ea typeface="+mn-ea"/>
          <a:cs typeface="+mn-cs"/>
        </a:defRPr>
      </a:lvl8pPr>
      <a:lvl9pPr marL="10656944" indent="-626879" algn="l" defTabSz="2507516" rtl="0" eaLnBrk="1" latinLnBrk="0" hangingPunct="1">
        <a:spcBef>
          <a:spcPct val="20000"/>
        </a:spcBef>
        <a:buFont typeface="Arial" pitchFamily="34" charset="0"/>
        <a:buChar char="•"/>
        <a:defRPr sz="5467" kern="1200">
          <a:solidFill>
            <a:schemeClr val="tx1"/>
          </a:solidFill>
          <a:latin typeface="+mn-lt"/>
          <a:ea typeface="+mn-ea"/>
          <a:cs typeface="+mn-cs"/>
        </a:defRPr>
      </a:lvl9pPr>
    </p:bodyStyle>
    <p:otherStyle>
      <a:defPPr>
        <a:defRPr lang="en-US"/>
      </a:defPPr>
      <a:lvl1pPr marL="0" algn="l" defTabSz="2507516" rtl="0" eaLnBrk="1" latinLnBrk="0" hangingPunct="1">
        <a:defRPr sz="4934" kern="1200">
          <a:solidFill>
            <a:schemeClr val="tx1"/>
          </a:solidFill>
          <a:latin typeface="+mn-lt"/>
          <a:ea typeface="+mn-ea"/>
          <a:cs typeface="+mn-cs"/>
        </a:defRPr>
      </a:lvl1pPr>
      <a:lvl2pPr marL="1253758" algn="l" defTabSz="2507516" rtl="0" eaLnBrk="1" latinLnBrk="0" hangingPunct="1">
        <a:defRPr sz="4934" kern="1200">
          <a:solidFill>
            <a:schemeClr val="tx1"/>
          </a:solidFill>
          <a:latin typeface="+mn-lt"/>
          <a:ea typeface="+mn-ea"/>
          <a:cs typeface="+mn-cs"/>
        </a:defRPr>
      </a:lvl2pPr>
      <a:lvl3pPr marL="2507516" algn="l" defTabSz="2507516" rtl="0" eaLnBrk="1" latinLnBrk="0" hangingPunct="1">
        <a:defRPr sz="4934" kern="1200">
          <a:solidFill>
            <a:schemeClr val="tx1"/>
          </a:solidFill>
          <a:latin typeface="+mn-lt"/>
          <a:ea typeface="+mn-ea"/>
          <a:cs typeface="+mn-cs"/>
        </a:defRPr>
      </a:lvl3pPr>
      <a:lvl4pPr marL="3761275" algn="l" defTabSz="2507516" rtl="0" eaLnBrk="1" latinLnBrk="0" hangingPunct="1">
        <a:defRPr sz="4934" kern="1200">
          <a:solidFill>
            <a:schemeClr val="tx1"/>
          </a:solidFill>
          <a:latin typeface="+mn-lt"/>
          <a:ea typeface="+mn-ea"/>
          <a:cs typeface="+mn-cs"/>
        </a:defRPr>
      </a:lvl4pPr>
      <a:lvl5pPr marL="5015033" algn="l" defTabSz="2507516" rtl="0" eaLnBrk="1" latinLnBrk="0" hangingPunct="1">
        <a:defRPr sz="4934" kern="1200">
          <a:solidFill>
            <a:schemeClr val="tx1"/>
          </a:solidFill>
          <a:latin typeface="+mn-lt"/>
          <a:ea typeface="+mn-ea"/>
          <a:cs typeface="+mn-cs"/>
        </a:defRPr>
      </a:lvl5pPr>
      <a:lvl6pPr marL="6268791" algn="l" defTabSz="2507516" rtl="0" eaLnBrk="1" latinLnBrk="0" hangingPunct="1">
        <a:defRPr sz="4934" kern="1200">
          <a:solidFill>
            <a:schemeClr val="tx1"/>
          </a:solidFill>
          <a:latin typeface="+mn-lt"/>
          <a:ea typeface="+mn-ea"/>
          <a:cs typeface="+mn-cs"/>
        </a:defRPr>
      </a:lvl6pPr>
      <a:lvl7pPr marL="7522549" algn="l" defTabSz="2507516" rtl="0" eaLnBrk="1" latinLnBrk="0" hangingPunct="1">
        <a:defRPr sz="4934" kern="1200">
          <a:solidFill>
            <a:schemeClr val="tx1"/>
          </a:solidFill>
          <a:latin typeface="+mn-lt"/>
          <a:ea typeface="+mn-ea"/>
          <a:cs typeface="+mn-cs"/>
        </a:defRPr>
      </a:lvl7pPr>
      <a:lvl8pPr marL="8776307" algn="l" defTabSz="2507516" rtl="0" eaLnBrk="1" latinLnBrk="0" hangingPunct="1">
        <a:defRPr sz="4934" kern="1200">
          <a:solidFill>
            <a:schemeClr val="tx1"/>
          </a:solidFill>
          <a:latin typeface="+mn-lt"/>
          <a:ea typeface="+mn-ea"/>
          <a:cs typeface="+mn-cs"/>
        </a:defRPr>
      </a:lvl8pPr>
      <a:lvl9pPr marL="10030065" algn="l" defTabSz="2507516" rtl="0" eaLnBrk="1" latinLnBrk="0" hangingPunct="1">
        <a:defRPr sz="4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oi.org/10.1063/1.4794261"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21F6296-A549-4F83-B5B3-AC0848E6BAEF}"/>
              </a:ext>
            </a:extLst>
          </p:cNvPr>
          <p:cNvGrpSpPr/>
          <p:nvPr/>
        </p:nvGrpSpPr>
        <p:grpSpPr>
          <a:xfrm>
            <a:off x="1" y="6003440"/>
            <a:ext cx="43891199" cy="16318678"/>
            <a:chOff x="0" y="6028267"/>
            <a:chExt cx="43891200" cy="26890132"/>
          </a:xfrm>
        </p:grpSpPr>
        <p:grpSp>
          <p:nvGrpSpPr>
            <p:cNvPr id="2" name="Group 1">
              <a:extLst>
                <a:ext uri="{FF2B5EF4-FFF2-40B4-BE49-F238E27FC236}">
                  <a16:creationId xmlns:a16="http://schemas.microsoft.com/office/drawing/2014/main" xmlns="" id="{54EF5A1D-A47F-4CE3-BE70-8A161F635104}"/>
                </a:ext>
              </a:extLst>
            </p:cNvPr>
            <p:cNvGrpSpPr/>
            <p:nvPr/>
          </p:nvGrpSpPr>
          <p:grpSpPr>
            <a:xfrm>
              <a:off x="0" y="6028267"/>
              <a:ext cx="43891200" cy="26128135"/>
              <a:chOff x="0" y="5073453"/>
              <a:chExt cx="43891200" cy="27082948"/>
            </a:xfrm>
          </p:grpSpPr>
          <p:sp>
            <p:nvSpPr>
              <p:cNvPr id="35" name="Flowchart: Document 34"/>
              <p:cNvSpPr/>
              <p:nvPr/>
            </p:nvSpPr>
            <p:spPr>
              <a:xfrm rot="10800000">
                <a:off x="3" y="5073453"/>
                <a:ext cx="43891194" cy="17841375"/>
              </a:xfrm>
              <a:prstGeom prst="flowChartDocument">
                <a:avLst/>
              </a:prstGeom>
              <a:solidFill>
                <a:srgbClr val="8C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4934"/>
              </a:p>
            </p:txBody>
          </p:sp>
          <p:sp>
            <p:nvSpPr>
              <p:cNvPr id="38" name="Flowchart: Document 37"/>
              <p:cNvSpPr/>
              <p:nvPr/>
            </p:nvSpPr>
            <p:spPr>
              <a:xfrm rot="10800000">
                <a:off x="0" y="5348902"/>
                <a:ext cx="43891200" cy="17565925"/>
              </a:xfrm>
              <a:prstGeom prst="flowChartDocumen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4934" dirty="0"/>
              </a:p>
            </p:txBody>
          </p:sp>
          <p:sp>
            <p:nvSpPr>
              <p:cNvPr id="39" name="Flowchart: Document 70"/>
              <p:cNvSpPr/>
              <p:nvPr/>
            </p:nvSpPr>
            <p:spPr>
              <a:xfrm rot="10800000" flipH="1">
                <a:off x="0" y="5254193"/>
                <a:ext cx="43891200" cy="176724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r>
                  <a:rPr lang="en-US" sz="4934" dirty="0"/>
                  <a:t> </a:t>
                </a:r>
              </a:p>
            </p:txBody>
          </p:sp>
          <p:sp>
            <p:nvSpPr>
              <p:cNvPr id="40" name="Flowchart: Document 70"/>
              <p:cNvSpPr/>
              <p:nvPr/>
            </p:nvSpPr>
            <p:spPr>
              <a:xfrm rot="10800000" flipH="1">
                <a:off x="1" y="5399821"/>
                <a:ext cx="43891200" cy="267565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gradFill flip="none" rotWithShape="1">
                <a:gsLst>
                  <a:gs pos="0">
                    <a:schemeClr val="bg1"/>
                  </a:gs>
                  <a:gs pos="100000">
                    <a:srgbClr val="D1F2F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r>
                  <a:rPr lang="en-US" sz="4934" dirty="0" smtClean="0"/>
                  <a:t> </a:t>
                </a:r>
                <a:endParaRPr lang="en-US" sz="4934" dirty="0"/>
              </a:p>
            </p:txBody>
          </p:sp>
        </p:grpSp>
        <p:sp>
          <p:nvSpPr>
            <p:cNvPr id="56" name="Rectangle 55"/>
            <p:cNvSpPr/>
            <p:nvPr/>
          </p:nvSpPr>
          <p:spPr>
            <a:xfrm>
              <a:off x="0" y="32156400"/>
              <a:ext cx="43891200" cy="762000"/>
            </a:xfrm>
            <a:prstGeom prst="rec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4934"/>
            </a:p>
          </p:txBody>
        </p:sp>
        <p:cxnSp>
          <p:nvCxnSpPr>
            <p:cNvPr id="57" name="Straight Connector 56"/>
            <p:cNvCxnSpPr/>
            <p:nvPr/>
          </p:nvCxnSpPr>
          <p:spPr>
            <a:xfrm>
              <a:off x="0" y="32079943"/>
              <a:ext cx="43891200" cy="0"/>
            </a:xfrm>
            <a:prstGeom prst="line">
              <a:avLst/>
            </a:prstGeom>
            <a:ln w="254000">
              <a:solidFill>
                <a:srgbClr val="8CD23C"/>
              </a:solidFill>
            </a:ln>
          </p:spPr>
          <p:style>
            <a:lnRef idx="1">
              <a:schemeClr val="accent1"/>
            </a:lnRef>
            <a:fillRef idx="0">
              <a:schemeClr val="accent1"/>
            </a:fillRef>
            <a:effectRef idx="0">
              <a:schemeClr val="accent1"/>
            </a:effectRef>
            <a:fontRef idx="minor">
              <a:schemeClr val="tx1"/>
            </a:fontRef>
          </p:style>
        </p:cxnSp>
      </p:grpSp>
      <p:sp>
        <p:nvSpPr>
          <p:cNvPr id="25" name="Text Placeholder 5">
            <a:extLst>
              <a:ext uri="{FF2B5EF4-FFF2-40B4-BE49-F238E27FC236}">
                <a16:creationId xmlns:a16="http://schemas.microsoft.com/office/drawing/2014/main" xmlns="" id="{B2C25681-95AF-45D0-852E-DC3E00E2FDFE}"/>
              </a:ext>
            </a:extLst>
          </p:cNvPr>
          <p:cNvSpPr txBox="1"/>
          <p:nvPr/>
        </p:nvSpPr>
        <p:spPr>
          <a:xfrm>
            <a:off x="9701305" y="998883"/>
            <a:ext cx="24300823" cy="2335988"/>
          </a:xfrm>
          <a:prstGeom prst="rect">
            <a:avLst/>
          </a:prstGeom>
          <a:solidFill>
            <a:schemeClr val="accent1"/>
          </a:solidFill>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516">
              <a:spcBef>
                <a:spcPct val="20000"/>
              </a:spcBef>
              <a:defRPr/>
            </a:pPr>
            <a:r>
              <a:rPr lang="en-US" sz="8800" dirty="0" smtClean="0">
                <a:solidFill>
                  <a:schemeClr val="bg1"/>
                </a:solidFill>
                <a:latin typeface="Times New Roman" pitchFamily="18" charset="0"/>
                <a:cs typeface="Times New Roman" pitchFamily="18" charset="0"/>
              </a:rPr>
              <a:t>Women in physics in Senegal</a:t>
            </a:r>
            <a:endParaRPr lang="en-US" sz="8800" dirty="0">
              <a:solidFill>
                <a:schemeClr val="bg1"/>
              </a:solidFill>
              <a:latin typeface="Times New Roman" pitchFamily="18" charset="0"/>
              <a:cs typeface="Times New Roman" pitchFamily="18" charset="0"/>
            </a:endParaRPr>
          </a:p>
        </p:txBody>
      </p:sp>
      <p:sp>
        <p:nvSpPr>
          <p:cNvPr id="4" name="Text Placeholder 5">
            <a:extLst>
              <a:ext uri="{FF2B5EF4-FFF2-40B4-BE49-F238E27FC236}">
                <a16:creationId xmlns:a16="http://schemas.microsoft.com/office/drawing/2014/main" xmlns="" id="{5D7B377A-28B3-916E-93F5-F9EB2A9D0BA0}"/>
              </a:ext>
            </a:extLst>
          </p:cNvPr>
          <p:cNvSpPr txBox="1"/>
          <p:nvPr/>
        </p:nvSpPr>
        <p:spPr>
          <a:xfrm>
            <a:off x="7975600" y="3273121"/>
            <a:ext cx="27874944" cy="3040832"/>
          </a:xfrm>
          <a:prstGeom prst="rect">
            <a:avLst/>
          </a:prstGeom>
          <a:solidFill>
            <a:schemeClr val="accent1"/>
          </a:solidFill>
          <a:ln>
            <a:noFill/>
          </a:ln>
        </p:spPr>
        <p:txBody>
          <a:bodyPr wrap="square"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200" dirty="0" err="1">
                <a:solidFill>
                  <a:schemeClr val="bg1"/>
                </a:solidFill>
                <a:latin typeface="Times New Roman" pitchFamily="18" charset="0"/>
                <a:cs typeface="Times New Roman" pitchFamily="18" charset="0"/>
              </a:rPr>
              <a:t>Dia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Aichetou</a:t>
            </a:r>
            <a:r>
              <a:rPr lang="en-US" sz="3200" dirty="0">
                <a:solidFill>
                  <a:schemeClr val="bg1"/>
                </a:solidFill>
                <a:latin typeface="Times New Roman" pitchFamily="18" charset="0"/>
                <a:cs typeface="Times New Roman" pitchFamily="18" charset="0"/>
              </a:rPr>
              <a:t>-Diop </a:t>
            </a:r>
            <a:r>
              <a:rPr lang="en-US" sz="4400" kern="100" baseline="30000" dirty="0">
                <a:solidFill>
                  <a:schemeClr val="bg1"/>
                </a:solidFill>
                <a:effectLst/>
                <a:latin typeface="Times New Roman" pitchFamily="18" charset="0"/>
                <a:ea typeface="Calibri" panose="020F0502020204030204" pitchFamily="34" charset="0"/>
                <a:cs typeface="Times New Roman" pitchFamily="18" charset="0"/>
              </a:rPr>
              <a:t>1</a:t>
            </a:r>
            <a:r>
              <a:rPr lang="en-US" sz="4400" dirty="0">
                <a:solidFill>
                  <a:schemeClr val="bg1"/>
                </a:solidFill>
                <a:latin typeface="Times New Roman" pitchFamily="18" charset="0"/>
                <a:cs typeface="Times New Roman" pitchFamily="18" charset="0"/>
              </a:rPr>
              <a:t> </a:t>
            </a:r>
            <a:r>
              <a:rPr lang="en-US" sz="3200" dirty="0">
                <a:solidFill>
                  <a:schemeClr val="bg1"/>
                </a:solidFill>
                <a:latin typeface="Times New Roman" pitchFamily="18" charset="0"/>
                <a:cs typeface="Times New Roman" pitchFamily="18" charset="0"/>
              </a:rPr>
              <a:t>,</a:t>
            </a:r>
            <a:r>
              <a:rPr lang="en-US" sz="3200" dirty="0" err="1">
                <a:solidFill>
                  <a:schemeClr val="bg1"/>
                </a:solidFill>
                <a:latin typeface="Times New Roman" pitchFamily="18" charset="0"/>
                <a:cs typeface="Times New Roman" pitchFamily="18" charset="0"/>
              </a:rPr>
              <a:t>Boye</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Ndeye</a:t>
            </a:r>
            <a:r>
              <a:rPr lang="en-US" sz="3200" dirty="0">
                <a:solidFill>
                  <a:schemeClr val="bg1"/>
                </a:solidFill>
                <a:latin typeface="Times New Roman" pitchFamily="18" charset="0"/>
                <a:cs typeface="Times New Roman" pitchFamily="18" charset="0"/>
              </a:rPr>
              <a:t> Arame-Faye </a:t>
            </a:r>
            <a:r>
              <a:rPr lang="en-US" sz="4400" kern="100" baseline="30000" dirty="0">
                <a:solidFill>
                  <a:schemeClr val="bg1"/>
                </a:solidFill>
                <a:latin typeface="Times New Roman" pitchFamily="18" charset="0"/>
                <a:ea typeface="Calibri" panose="020F0502020204030204" pitchFamily="34" charset="0"/>
                <a:cs typeface="Times New Roman" pitchFamily="18" charset="0"/>
              </a:rPr>
              <a:t>2</a:t>
            </a:r>
          </a:p>
          <a:p>
            <a:pPr algn="ctr">
              <a:defRPr/>
            </a:pPr>
            <a:endParaRPr lang="en-US" sz="3200" dirty="0">
              <a:solidFill>
                <a:schemeClr val="bg1"/>
              </a:solidFill>
              <a:latin typeface="Times New Roman" pitchFamily="18" charset="0"/>
              <a:cs typeface="Times New Roman" pitchFamily="18" charset="0"/>
            </a:endParaRPr>
          </a:p>
          <a:p>
            <a:pPr algn="ctr">
              <a:defRPr/>
            </a:pPr>
            <a:r>
              <a:rPr lang="en-US" sz="4400" kern="100" baseline="30000" dirty="0">
                <a:solidFill>
                  <a:schemeClr val="bg1"/>
                </a:solidFill>
                <a:effectLst/>
                <a:latin typeface="Times New Roman" pitchFamily="18" charset="0"/>
                <a:ea typeface="Calibri" panose="020F0502020204030204" pitchFamily="34" charset="0"/>
                <a:cs typeface="Times New Roman" pitchFamily="18" charset="0"/>
              </a:rPr>
              <a:t>1 </a:t>
            </a:r>
            <a:r>
              <a:rPr lang="en-US" sz="3200" dirty="0">
                <a:solidFill>
                  <a:schemeClr val="bg1"/>
                </a:solidFill>
                <a:latin typeface="Times New Roman" pitchFamily="18" charset="0"/>
                <a:cs typeface="Times New Roman" pitchFamily="18" charset="0"/>
              </a:rPr>
              <a:t>Applied Sciences and Technology, University of Gaston Berger, Saint Louis, Senegal.</a:t>
            </a:r>
          </a:p>
          <a:p>
            <a:pPr algn="ctr">
              <a:defRPr/>
            </a:pPr>
            <a:r>
              <a:rPr lang="en-US" sz="4400" kern="100" baseline="30000" dirty="0" smtClean="0">
                <a:solidFill>
                  <a:schemeClr val="bg1"/>
                </a:solidFill>
                <a:latin typeface="Times New Roman" pitchFamily="18" charset="0"/>
                <a:ea typeface="Calibri" panose="020F0502020204030204" pitchFamily="34" charset="0"/>
                <a:cs typeface="Times New Roman" pitchFamily="18" charset="0"/>
              </a:rPr>
              <a:t>2 </a:t>
            </a:r>
            <a:r>
              <a:rPr lang="en-US" sz="3200" dirty="0" smtClean="0">
                <a:solidFill>
                  <a:schemeClr val="bg1"/>
                </a:solidFill>
                <a:latin typeface="Times New Roman" pitchFamily="18" charset="0"/>
                <a:cs typeface="Times New Roman" pitchFamily="18" charset="0"/>
              </a:rPr>
              <a:t>Science and Technology, University of </a:t>
            </a:r>
            <a:r>
              <a:rPr lang="en-US" sz="3200" dirty="0" err="1" smtClean="0">
                <a:solidFill>
                  <a:schemeClr val="bg1"/>
                </a:solidFill>
                <a:latin typeface="Times New Roman" pitchFamily="18" charset="0"/>
                <a:cs typeface="Times New Roman" pitchFamily="18" charset="0"/>
              </a:rPr>
              <a:t>Cheikh</a:t>
            </a:r>
            <a:r>
              <a:rPr lang="en-US" sz="3200" dirty="0" smtClean="0">
                <a:solidFill>
                  <a:schemeClr val="bg1"/>
                </a:solidFill>
                <a:latin typeface="Times New Roman" pitchFamily="18" charset="0"/>
                <a:cs typeface="Times New Roman" pitchFamily="18" charset="0"/>
              </a:rPr>
              <a:t> Anta </a:t>
            </a:r>
            <a:r>
              <a:rPr lang="en-US" sz="3200" dirty="0" err="1" smtClean="0">
                <a:solidFill>
                  <a:schemeClr val="bg1"/>
                </a:solidFill>
                <a:latin typeface="Times New Roman" pitchFamily="18" charset="0"/>
                <a:cs typeface="Times New Roman" pitchFamily="18" charset="0"/>
              </a:rPr>
              <a:t>Diop</a:t>
            </a:r>
            <a:r>
              <a:rPr lang="en-US" sz="3200" dirty="0" smtClean="0">
                <a:solidFill>
                  <a:schemeClr val="bg1"/>
                </a:solidFill>
                <a:latin typeface="Times New Roman" pitchFamily="18" charset="0"/>
                <a:cs typeface="Times New Roman" pitchFamily="18" charset="0"/>
              </a:rPr>
              <a:t>, Dakar, Senegal.</a:t>
            </a:r>
          </a:p>
          <a:p>
            <a:pPr algn="ctr">
              <a:defRPr/>
            </a:pPr>
            <a:endParaRPr lang="en-US" sz="3200" dirty="0">
              <a:solidFill>
                <a:srgbClr val="235078"/>
              </a:solidFill>
              <a:latin typeface="Times New Roman" pitchFamily="18" charset="0"/>
              <a:cs typeface="Times New Roman" pitchFamily="18" charset="0"/>
            </a:endParaRPr>
          </a:p>
        </p:txBody>
      </p:sp>
      <p:sp>
        <p:nvSpPr>
          <p:cNvPr id="5" name="ZoneTexte 4">
            <a:extLst>
              <a:ext uri="{FF2B5EF4-FFF2-40B4-BE49-F238E27FC236}">
                <a16:creationId xmlns:a16="http://schemas.microsoft.com/office/drawing/2014/main" xmlns="" id="{217FE69A-01FD-7605-A8FE-652CAE50B032}"/>
              </a:ext>
            </a:extLst>
          </p:cNvPr>
          <p:cNvSpPr txBox="1"/>
          <p:nvPr/>
        </p:nvSpPr>
        <p:spPr>
          <a:xfrm>
            <a:off x="0" y="0"/>
            <a:ext cx="24336464" cy="707886"/>
          </a:xfrm>
          <a:prstGeom prst="rect">
            <a:avLst/>
          </a:prstGeom>
          <a:noFill/>
        </p:spPr>
        <p:txBody>
          <a:bodyPr wrap="square">
            <a:spAutoFit/>
          </a:bodyPr>
          <a:lstStyle/>
          <a:p>
            <a:r>
              <a:rPr lang="en-AU" sz="4000" b="1" kern="1800" dirty="0">
                <a:solidFill>
                  <a:srgbClr val="2E74B5"/>
                </a:solidFill>
                <a:effectLst/>
                <a:latin typeface="Times New Roman" panose="02020603050405020304" pitchFamily="18" charset="0"/>
                <a:ea typeface="Times New Roman" panose="02020603050405020304" pitchFamily="18" charset="0"/>
              </a:rPr>
              <a:t>8</a:t>
            </a:r>
            <a:r>
              <a:rPr lang="en-AU" sz="4000" b="1" kern="1800" baseline="30000" dirty="0">
                <a:solidFill>
                  <a:srgbClr val="2E74B5"/>
                </a:solidFill>
                <a:effectLst/>
                <a:latin typeface="Times New Roman" panose="02020603050405020304" pitchFamily="18" charset="0"/>
                <a:ea typeface="Times New Roman" panose="02020603050405020304" pitchFamily="18" charset="0"/>
              </a:rPr>
              <a:t>th</a:t>
            </a:r>
            <a:r>
              <a:rPr lang="en-AU" sz="4000" b="1" kern="1800" dirty="0">
                <a:solidFill>
                  <a:srgbClr val="2E74B5"/>
                </a:solidFill>
                <a:effectLst/>
                <a:latin typeface="Times New Roman" panose="02020603050405020304" pitchFamily="18" charset="0"/>
                <a:ea typeface="Times New Roman" panose="02020603050405020304" pitchFamily="18" charset="0"/>
              </a:rPr>
              <a:t> International Conference on Women in Physics</a:t>
            </a:r>
            <a:endParaRPr lang="fr-FR" sz="4000" b="1" dirty="0"/>
          </a:p>
        </p:txBody>
      </p:sp>
      <p:pic>
        <p:nvPicPr>
          <p:cNvPr id="6" name="Image 5">
            <a:extLst>
              <a:ext uri="{FF2B5EF4-FFF2-40B4-BE49-F238E27FC236}">
                <a16:creationId xmlns:a16="http://schemas.microsoft.com/office/drawing/2014/main" xmlns="" id="{9DB2C403-ADEC-926F-6458-894656858317}"/>
              </a:ext>
            </a:extLst>
          </p:cNvPr>
          <p:cNvPicPr>
            <a:picLocks noChangeAspect="1"/>
          </p:cNvPicPr>
          <p:nvPr/>
        </p:nvPicPr>
        <p:blipFill>
          <a:blip r:embed="rId3" cstate="print"/>
          <a:stretch>
            <a:fillRect/>
          </a:stretch>
        </p:blipFill>
        <p:spPr>
          <a:xfrm>
            <a:off x="39776400" y="53997"/>
            <a:ext cx="4114799" cy="1267233"/>
          </a:xfrm>
          <a:prstGeom prst="rect">
            <a:avLst/>
          </a:prstGeom>
        </p:spPr>
      </p:pic>
      <p:sp>
        <p:nvSpPr>
          <p:cNvPr id="8" name="ZoneTexte 7">
            <a:extLst>
              <a:ext uri="{FF2B5EF4-FFF2-40B4-BE49-F238E27FC236}">
                <a16:creationId xmlns:a16="http://schemas.microsoft.com/office/drawing/2014/main" xmlns="" id="{F70FB668-6C49-4536-B41A-0BB19DAF4D5D}"/>
              </a:ext>
            </a:extLst>
          </p:cNvPr>
          <p:cNvSpPr txBox="1"/>
          <p:nvPr/>
        </p:nvSpPr>
        <p:spPr>
          <a:xfrm>
            <a:off x="0" y="6716317"/>
            <a:ext cx="15160688" cy="11817018"/>
          </a:xfrm>
          <a:prstGeom prst="rect">
            <a:avLst/>
          </a:prstGeom>
          <a:solidFill>
            <a:schemeClr val="bg1"/>
          </a:solidFill>
        </p:spPr>
        <p:txBody>
          <a:bodyPr wrap="square">
            <a:spAutoFit/>
          </a:bodyPr>
          <a:lstStyle/>
          <a:p>
            <a:pPr algn="just">
              <a:lnSpc>
                <a:spcPct val="107000"/>
              </a:lnSpc>
              <a:spcAft>
                <a:spcPts val="600"/>
              </a:spcAft>
            </a:pPr>
            <a:r>
              <a:rPr lang="en-AU" sz="3600" dirty="0">
                <a:effectLst/>
                <a:latin typeface="Times New Roman" pitchFamily="18" charset="0"/>
                <a:ea typeface="Calibri" panose="020F0502020204030204" pitchFamily="34" charset="0"/>
                <a:cs typeface="Times New Roman" pitchFamily="18" charset="0"/>
              </a:rPr>
              <a:t>Senegal is populated by about 18 million people, with more than 50% of them women [1</a:t>
            </a:r>
            <a:r>
              <a:rPr lang="en-AU" sz="3600" dirty="0" smtClean="0">
                <a:effectLst/>
                <a:latin typeface="Times New Roman" pitchFamily="18" charset="0"/>
                <a:ea typeface="Calibri" panose="020F0502020204030204" pitchFamily="34" charset="0"/>
                <a:cs typeface="Times New Roman" pitchFamily="18" charset="0"/>
              </a:rPr>
              <a:t>].</a:t>
            </a:r>
          </a:p>
          <a:p>
            <a:pPr algn="just">
              <a:lnSpc>
                <a:spcPct val="107000"/>
              </a:lnSpc>
              <a:spcAft>
                <a:spcPts val="600"/>
              </a:spcAft>
            </a:pPr>
            <a:endParaRPr lang="en-AU"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smtClean="0">
                <a:effectLst/>
                <a:latin typeface="Times New Roman" pitchFamily="18" charset="0"/>
                <a:ea typeface="Calibri" panose="020F0502020204030204" pitchFamily="34" charset="0"/>
                <a:cs typeface="Times New Roman" pitchFamily="18" charset="0"/>
              </a:rPr>
              <a:t>Traditionally</a:t>
            </a:r>
            <a:r>
              <a:rPr lang="en-AU" sz="3600" dirty="0">
                <a:effectLst/>
                <a:latin typeface="Times New Roman" pitchFamily="18" charset="0"/>
                <a:ea typeface="Calibri" panose="020F0502020204030204" pitchFamily="34" charset="0"/>
                <a:cs typeface="Times New Roman" pitchFamily="18" charset="0"/>
              </a:rPr>
              <a:t>, in Senegal, women's main role is to look after their husbands and children. Nowadays, in addition to that, they are represented in almost all fields of work, including physics. Indeed, as in all fields of science, women are underrepresented in </a:t>
            </a:r>
            <a:r>
              <a:rPr lang="en-AU" sz="3600" dirty="0" smtClean="0">
                <a:effectLst/>
                <a:latin typeface="Times New Roman" pitchFamily="18" charset="0"/>
                <a:ea typeface="Calibri" panose="020F0502020204030204" pitchFamily="34" charset="0"/>
                <a:cs typeface="Times New Roman" pitchFamily="18" charset="0"/>
              </a:rPr>
              <a:t>physics, </a:t>
            </a:r>
            <a:r>
              <a:rPr lang="en-AU" sz="3600" dirty="0" smtClean="0">
                <a:latin typeface="Times New Roman" pitchFamily="18" charset="0"/>
                <a:ea typeface="Calibri" panose="020F0502020204030204" pitchFamily="34" charset="0"/>
                <a:cs typeface="Times New Roman" pitchFamily="18" charset="0"/>
              </a:rPr>
              <a:t>because of the illiteracy’s problem</a:t>
            </a:r>
            <a:r>
              <a:rPr lang="en-AU" sz="3600" dirty="0" smtClean="0">
                <a:effectLst/>
                <a:latin typeface="Times New Roman" pitchFamily="18" charset="0"/>
                <a:ea typeface="Calibri" panose="020F0502020204030204" pitchFamily="34" charset="0"/>
                <a:cs typeface="Times New Roman" pitchFamily="18" charset="0"/>
              </a:rPr>
              <a:t>. </a:t>
            </a:r>
            <a:r>
              <a:rPr lang="en-AU" sz="3600" dirty="0">
                <a:effectLst/>
                <a:latin typeface="Times New Roman" pitchFamily="18" charset="0"/>
                <a:ea typeface="Calibri" panose="020F0502020204030204" pitchFamily="34" charset="0"/>
                <a:cs typeface="Times New Roman" pitchFamily="18" charset="0"/>
              </a:rPr>
              <a:t>UNESCO shows that fewer than four out of 10 Senegalese women (39%) are considered literate, compared with 62% of men [2</a:t>
            </a:r>
            <a:r>
              <a:rPr lang="en-AU" sz="3600" dirty="0" smtClean="0">
                <a:effectLst/>
                <a:latin typeface="Times New Roman" pitchFamily="18" charset="0"/>
                <a:ea typeface="Calibri" panose="020F0502020204030204" pitchFamily="34" charset="0"/>
                <a:cs typeface="Times New Roman" pitchFamily="18" charset="0"/>
              </a:rPr>
              <a:t>].</a:t>
            </a:r>
          </a:p>
          <a:p>
            <a:pPr algn="just">
              <a:lnSpc>
                <a:spcPct val="107000"/>
              </a:lnSpc>
              <a:spcAft>
                <a:spcPts val="600"/>
              </a:spcAft>
            </a:pPr>
            <a:endParaRPr lang="en-AU"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smtClean="0">
                <a:effectLst/>
                <a:latin typeface="Times New Roman" pitchFamily="18" charset="0"/>
                <a:ea typeface="Calibri" panose="020F0502020204030204" pitchFamily="34" charset="0"/>
                <a:cs typeface="Times New Roman" pitchFamily="18" charset="0"/>
              </a:rPr>
              <a:t>Referring </a:t>
            </a:r>
            <a:r>
              <a:rPr lang="en-AU" sz="3600" dirty="0">
                <a:effectLst/>
                <a:latin typeface="Times New Roman" pitchFamily="18" charset="0"/>
                <a:ea typeface="Calibri" panose="020F0502020204030204" pitchFamily="34" charset="0"/>
                <a:cs typeface="Times New Roman" pitchFamily="18" charset="0"/>
              </a:rPr>
              <a:t>to [3], which described the situation mainly at the University </a:t>
            </a:r>
            <a:r>
              <a:rPr lang="en-AU" sz="3600" dirty="0" smtClean="0">
                <a:effectLst/>
                <a:latin typeface="Times New Roman" pitchFamily="18" charset="0"/>
                <a:ea typeface="Calibri" panose="020F0502020204030204" pitchFamily="34" charset="0"/>
                <a:cs typeface="Times New Roman" pitchFamily="18" charset="0"/>
              </a:rPr>
              <a:t>of </a:t>
            </a:r>
            <a:r>
              <a:rPr lang="en-AU" sz="3600" dirty="0" err="1" smtClean="0">
                <a:effectLst/>
                <a:latin typeface="Times New Roman" pitchFamily="18" charset="0"/>
                <a:ea typeface="Calibri" panose="020F0502020204030204" pitchFamily="34" charset="0"/>
                <a:cs typeface="Times New Roman" pitchFamily="18" charset="0"/>
              </a:rPr>
              <a:t>Cheikh</a:t>
            </a:r>
            <a:r>
              <a:rPr lang="en-AU" sz="3600" dirty="0" smtClean="0">
                <a:effectLst/>
                <a:latin typeface="Times New Roman" pitchFamily="18" charset="0"/>
                <a:ea typeface="Calibri" panose="020F0502020204030204" pitchFamily="34" charset="0"/>
                <a:cs typeface="Times New Roman" pitchFamily="18" charset="0"/>
              </a:rPr>
              <a:t> </a:t>
            </a:r>
            <a:r>
              <a:rPr lang="en-AU" sz="3600" dirty="0">
                <a:effectLst/>
                <a:latin typeface="Times New Roman" pitchFamily="18" charset="0"/>
                <a:ea typeface="Calibri" panose="020F0502020204030204" pitchFamily="34" charset="0"/>
                <a:cs typeface="Times New Roman" pitchFamily="18" charset="0"/>
              </a:rPr>
              <a:t>Anta </a:t>
            </a:r>
            <a:r>
              <a:rPr lang="en-AU" sz="3600" dirty="0" err="1">
                <a:effectLst/>
                <a:latin typeface="Times New Roman" pitchFamily="18" charset="0"/>
                <a:ea typeface="Calibri" panose="020F0502020204030204" pitchFamily="34" charset="0"/>
                <a:cs typeface="Times New Roman" pitchFamily="18" charset="0"/>
              </a:rPr>
              <a:t>Diop</a:t>
            </a:r>
            <a:r>
              <a:rPr lang="en-AU" sz="3600" dirty="0">
                <a:effectLst/>
                <a:latin typeface="Times New Roman" pitchFamily="18" charset="0"/>
                <a:ea typeface="Calibri" panose="020F0502020204030204" pitchFamily="34" charset="0"/>
                <a:cs typeface="Times New Roman" pitchFamily="18" charset="0"/>
              </a:rPr>
              <a:t> </a:t>
            </a:r>
            <a:r>
              <a:rPr lang="en-AU" sz="3600" dirty="0" smtClean="0">
                <a:latin typeface="Times New Roman" pitchFamily="18" charset="0"/>
                <a:ea typeface="Calibri" panose="020F0502020204030204" pitchFamily="34" charset="0"/>
                <a:cs typeface="Times New Roman" pitchFamily="18" charset="0"/>
              </a:rPr>
              <a:t>in</a:t>
            </a:r>
            <a:r>
              <a:rPr lang="en-AU" sz="3600" dirty="0" smtClean="0">
                <a:effectLst/>
                <a:latin typeface="Times New Roman" pitchFamily="18" charset="0"/>
                <a:ea typeface="Calibri" panose="020F0502020204030204" pitchFamily="34" charset="0"/>
                <a:cs typeface="Times New Roman" pitchFamily="18" charset="0"/>
              </a:rPr>
              <a:t> </a:t>
            </a:r>
            <a:r>
              <a:rPr lang="en-AU" sz="3600" dirty="0">
                <a:effectLst/>
                <a:latin typeface="Times New Roman" pitchFamily="18" charset="0"/>
                <a:ea typeface="Calibri" panose="020F0502020204030204" pitchFamily="34" charset="0"/>
                <a:cs typeface="Times New Roman" pitchFamily="18" charset="0"/>
              </a:rPr>
              <a:t>Dakar, the situation of women in physics in Senegal has been improved, even though there is still a need to tackle some issues. </a:t>
            </a:r>
          </a:p>
          <a:p>
            <a:pPr algn="just">
              <a:lnSpc>
                <a:spcPct val="107000"/>
              </a:lnSpc>
              <a:spcAft>
                <a:spcPts val="600"/>
              </a:spcAft>
            </a:pPr>
            <a:endParaRPr lang="en-AU" sz="3600" dirty="0" smtClean="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smtClean="0">
                <a:effectLst/>
                <a:latin typeface="Times New Roman" pitchFamily="18" charset="0"/>
                <a:ea typeface="Calibri" panose="020F0502020204030204" pitchFamily="34" charset="0"/>
                <a:cs typeface="Times New Roman" pitchFamily="18" charset="0"/>
              </a:rPr>
              <a:t>Therefore</a:t>
            </a:r>
            <a:r>
              <a:rPr lang="en-AU" sz="3600" dirty="0">
                <a:effectLst/>
                <a:latin typeface="Times New Roman" pitchFamily="18" charset="0"/>
                <a:ea typeface="Calibri" panose="020F0502020204030204" pitchFamily="34" charset="0"/>
                <a:cs typeface="Times New Roman" pitchFamily="18" charset="0"/>
              </a:rPr>
              <a:t>, </a:t>
            </a:r>
            <a:r>
              <a:rPr lang="en-AU" sz="3600" dirty="0" smtClean="0"/>
              <a:t>the first question we raise is about </a:t>
            </a:r>
            <a:r>
              <a:rPr lang="en-AU" sz="3600" dirty="0" smtClean="0">
                <a:effectLst/>
                <a:latin typeface="Times New Roman" pitchFamily="18" charset="0"/>
                <a:ea typeface="Calibri" panose="020F0502020204030204" pitchFamily="34" charset="0"/>
                <a:cs typeface="Times New Roman" pitchFamily="18" charset="0"/>
              </a:rPr>
              <a:t>the </a:t>
            </a:r>
            <a:r>
              <a:rPr lang="en-AU" sz="3600" dirty="0">
                <a:effectLst/>
                <a:latin typeface="Times New Roman" pitchFamily="18" charset="0"/>
                <a:ea typeface="Calibri" panose="020F0502020204030204" pitchFamily="34" charset="0"/>
                <a:cs typeface="Times New Roman" pitchFamily="18" charset="0"/>
              </a:rPr>
              <a:t>situation of women in physics (I) </a:t>
            </a:r>
            <a:r>
              <a:rPr lang="en-AU" sz="3600" dirty="0" smtClean="0">
                <a:effectLst/>
                <a:latin typeface="Times New Roman" pitchFamily="18" charset="0"/>
                <a:ea typeface="Calibri" panose="020F0502020204030204" pitchFamily="34" charset="0"/>
                <a:cs typeface="Times New Roman" pitchFamily="18" charset="0"/>
              </a:rPr>
              <a:t>then</a:t>
            </a:r>
            <a:r>
              <a:rPr lang="en-AU" sz="3600" dirty="0">
                <a:effectLst/>
                <a:latin typeface="Times New Roman" pitchFamily="18" charset="0"/>
                <a:ea typeface="Calibri" panose="020F0502020204030204" pitchFamily="34" charset="0"/>
                <a:cs typeface="Times New Roman" pitchFamily="18" charset="0"/>
              </a:rPr>
              <a:t>, focusing on </a:t>
            </a:r>
            <a:r>
              <a:rPr lang="en-AU" sz="3600" dirty="0" smtClean="0">
                <a:latin typeface="Times New Roman" pitchFamily="18" charset="0"/>
                <a:ea typeface="Calibri" panose="020F0502020204030204" pitchFamily="34" charset="0"/>
                <a:cs typeface="Times New Roman" pitchFamily="18" charset="0"/>
              </a:rPr>
              <a:t>a</a:t>
            </a:r>
            <a:r>
              <a:rPr lang="en-AU" sz="3600" dirty="0" smtClean="0">
                <a:effectLst/>
                <a:latin typeface="Times New Roman" pitchFamily="18" charset="0"/>
                <a:ea typeface="Calibri" panose="020F0502020204030204" pitchFamily="34" charset="0"/>
                <a:cs typeface="Times New Roman" pitchFamily="18" charset="0"/>
              </a:rPr>
              <a:t> </a:t>
            </a:r>
            <a:r>
              <a:rPr lang="en-AU" sz="3600" dirty="0">
                <a:effectLst/>
                <a:latin typeface="Times New Roman" pitchFamily="18" charset="0"/>
                <a:ea typeface="Calibri" panose="020F0502020204030204" pitchFamily="34" charset="0"/>
                <a:cs typeface="Times New Roman" pitchFamily="18" charset="0"/>
              </a:rPr>
              <a:t>case </a:t>
            </a:r>
            <a:r>
              <a:rPr lang="en-AU" sz="3600" dirty="0" smtClean="0">
                <a:effectLst/>
                <a:latin typeface="Times New Roman" pitchFamily="18" charset="0"/>
                <a:ea typeface="Calibri" panose="020F0502020204030204" pitchFamily="34" charset="0"/>
                <a:cs typeface="Times New Roman" pitchFamily="18" charset="0"/>
              </a:rPr>
              <a:t>study conducted in the </a:t>
            </a:r>
            <a:r>
              <a:rPr lang="en-AU" sz="3600" dirty="0">
                <a:effectLst/>
                <a:latin typeface="Times New Roman" pitchFamily="18" charset="0"/>
                <a:ea typeface="Calibri" panose="020F0502020204030204" pitchFamily="34" charset="0"/>
                <a:cs typeface="Times New Roman" pitchFamily="18" charset="0"/>
              </a:rPr>
              <a:t>second largest </a:t>
            </a:r>
            <a:r>
              <a:rPr lang="en-AU" sz="3600" dirty="0" smtClean="0">
                <a:effectLst/>
                <a:latin typeface="Times New Roman" pitchFamily="18" charset="0"/>
                <a:ea typeface="Calibri" panose="020F0502020204030204" pitchFamily="34" charset="0"/>
                <a:cs typeface="Times New Roman" pitchFamily="18" charset="0"/>
              </a:rPr>
              <a:t>University of Senegal, </a:t>
            </a:r>
            <a:r>
              <a:rPr lang="en-AU" sz="3600" dirty="0">
                <a:effectLst/>
                <a:latin typeface="Times New Roman" pitchFamily="18" charset="0"/>
                <a:ea typeface="Calibri" panose="020F0502020204030204" pitchFamily="34" charset="0"/>
                <a:cs typeface="Times New Roman" pitchFamily="18" charset="0"/>
              </a:rPr>
              <a:t>which is the University </a:t>
            </a:r>
            <a:r>
              <a:rPr lang="en-AU" sz="3600" dirty="0" smtClean="0">
                <a:effectLst/>
                <a:latin typeface="Times New Roman" pitchFamily="18" charset="0"/>
                <a:ea typeface="Calibri" panose="020F0502020204030204" pitchFamily="34" charset="0"/>
                <a:cs typeface="Times New Roman" pitchFamily="18" charset="0"/>
              </a:rPr>
              <a:t>of Gaston </a:t>
            </a:r>
            <a:r>
              <a:rPr lang="en-AU" sz="3600" dirty="0">
                <a:effectLst/>
                <a:latin typeface="Times New Roman" pitchFamily="18" charset="0"/>
                <a:ea typeface="Calibri" panose="020F0502020204030204" pitchFamily="34" charset="0"/>
                <a:cs typeface="Times New Roman" pitchFamily="18" charset="0"/>
              </a:rPr>
              <a:t>Berger </a:t>
            </a:r>
            <a:r>
              <a:rPr lang="en-AU" sz="3600" dirty="0" smtClean="0">
                <a:latin typeface="Times New Roman" pitchFamily="18" charset="0"/>
                <a:ea typeface="Calibri" panose="020F0502020204030204" pitchFamily="34" charset="0"/>
                <a:cs typeface="Times New Roman" pitchFamily="18" charset="0"/>
              </a:rPr>
              <a:t>in</a:t>
            </a:r>
            <a:r>
              <a:rPr lang="en-AU" sz="3600" dirty="0" smtClean="0">
                <a:effectLst/>
                <a:latin typeface="Times New Roman" pitchFamily="18" charset="0"/>
                <a:ea typeface="Calibri" panose="020F0502020204030204" pitchFamily="34" charset="0"/>
                <a:cs typeface="Times New Roman" pitchFamily="18" charset="0"/>
              </a:rPr>
              <a:t> </a:t>
            </a:r>
            <a:r>
              <a:rPr lang="en-AU" sz="3600" dirty="0">
                <a:effectLst/>
                <a:latin typeface="Times New Roman" pitchFamily="18" charset="0"/>
                <a:ea typeface="Calibri" panose="020F0502020204030204" pitchFamily="34" charset="0"/>
                <a:cs typeface="Times New Roman" pitchFamily="18" charset="0"/>
              </a:rPr>
              <a:t>Saint Louis, and after trying to highlight some recommendations for improving the situation of women in physics (II).</a:t>
            </a:r>
            <a:endParaRPr lang="fr-FR" sz="3600" dirty="0">
              <a:effectLst/>
              <a:latin typeface="Times New Roman" pitchFamily="18" charset="0"/>
              <a:ea typeface="Calibri" panose="020F0502020204030204" pitchFamily="34" charset="0"/>
              <a:cs typeface="Times New Roman" pitchFamily="18" charset="0"/>
            </a:endParaRPr>
          </a:p>
        </p:txBody>
      </p:sp>
      <p:sp>
        <p:nvSpPr>
          <p:cNvPr id="9" name="Rectangle 10">
            <a:extLst>
              <a:ext uri="{FF2B5EF4-FFF2-40B4-BE49-F238E27FC236}">
                <a16:creationId xmlns:a16="http://schemas.microsoft.com/office/drawing/2014/main" xmlns="" id="{0EF61269-AF98-9D38-460E-73BD68DF6DBA}"/>
              </a:ext>
            </a:extLst>
          </p:cNvPr>
          <p:cNvSpPr>
            <a:spLocks noChangeArrowheads="1"/>
          </p:cNvSpPr>
          <p:nvPr/>
        </p:nvSpPr>
        <p:spPr bwMode="auto">
          <a:xfrm>
            <a:off x="16082684" y="6525377"/>
            <a:ext cx="15033810" cy="816718"/>
          </a:xfrm>
          <a:prstGeom prst="rect">
            <a:avLst/>
          </a:prstGeom>
          <a:solidFill>
            <a:srgbClr val="1482A5"/>
          </a:solidFill>
          <a:ln w="12700">
            <a:noFill/>
            <a:miter lim="800000"/>
          </a:ln>
        </p:spPr>
        <p:txBody>
          <a:bodyPr wrap="none" lIns="102845" tIns="54864" rIns="102845" bIns="51422" anchor="ctr" anchorCtr="0"/>
          <a:lstStyle>
            <a:defPPr>
              <a:defRPr kern="1200"/>
            </a:defPPr>
          </a:lstStyle>
          <a:p>
            <a:pPr algn="ctr" defTabSz="3526986">
              <a:defRPr/>
            </a:pPr>
            <a:r>
              <a:rPr lang="en-US" sz="3600" b="1" dirty="0" smtClean="0">
                <a:solidFill>
                  <a:schemeClr val="bg1"/>
                </a:solidFill>
                <a:latin typeface="Times New Roman" pitchFamily="18" charset="0"/>
                <a:cs typeface="Times New Roman" pitchFamily="18" charset="0"/>
              </a:rPr>
              <a:t>(I ) Women </a:t>
            </a:r>
            <a:r>
              <a:rPr lang="en-US" sz="3600" b="1" dirty="0">
                <a:solidFill>
                  <a:schemeClr val="bg1"/>
                </a:solidFill>
                <a:latin typeface="Times New Roman" pitchFamily="18" charset="0"/>
                <a:cs typeface="Times New Roman" pitchFamily="18" charset="0"/>
              </a:rPr>
              <a:t>in Physics</a:t>
            </a:r>
          </a:p>
        </p:txBody>
      </p:sp>
      <p:sp>
        <p:nvSpPr>
          <p:cNvPr id="12" name="Rectangle 2">
            <a:extLst>
              <a:ext uri="{FF2B5EF4-FFF2-40B4-BE49-F238E27FC236}">
                <a16:creationId xmlns:a16="http://schemas.microsoft.com/office/drawing/2014/main" xmlns="" id="{8FA42037-D4F2-089C-2318-C74A59DB3FDA}"/>
              </a:ext>
            </a:extLst>
          </p:cNvPr>
          <p:cNvSpPr>
            <a:spLocks noChangeArrowheads="1"/>
          </p:cNvSpPr>
          <p:nvPr/>
        </p:nvSpPr>
        <p:spPr bwMode="auto">
          <a:xfrm>
            <a:off x="16001094" y="7288307"/>
            <a:ext cx="15160688" cy="618630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Although women face many obstacles in male-dominated scientific fields, they are making significant contributions and changing power dynamics to end their underestimation. Here are just a few of them</a:t>
            </a:r>
            <a:r>
              <a:rPr kumimoji="0" lang="en-AU" altLang="fr-FR" sz="3600" b="0" i="0"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a:t>
            </a:r>
            <a:endParaRPr kumimoji="0" lang="fr-FR" altLang="fr-FR"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AU" altLang="fr-FR" sz="3600" b="0" i="0" u="none" strike="noStrike" cap="none" normalizeH="0" baseline="0" dirty="0" err="1" smtClean="0">
                <a:ln>
                  <a:noFill/>
                </a:ln>
                <a:solidFill>
                  <a:schemeClr val="tx1"/>
                </a:solidFill>
                <a:effectLst/>
                <a:latin typeface="Times New Roman" pitchFamily="18" charset="0"/>
                <a:ea typeface="Calibri" panose="020F0502020204030204" pitchFamily="34" charset="0"/>
                <a:cs typeface="Times New Roman" pitchFamily="18" charset="0"/>
              </a:rPr>
              <a:t>Nd</a:t>
            </a:r>
            <a:r>
              <a:rPr lang="en-AU" altLang="fr-FR" sz="3600" dirty="0" err="1">
                <a:latin typeface="Times New Roman" pitchFamily="18" charset="0"/>
                <a:ea typeface="Calibri" panose="020F0502020204030204" pitchFamily="34" charset="0"/>
                <a:cs typeface="Times New Roman" pitchFamily="18" charset="0"/>
              </a:rPr>
              <a:t>e</a:t>
            </a:r>
            <a:r>
              <a:rPr lang="en-AU" altLang="fr-FR" sz="3600" dirty="0" err="1" smtClean="0">
                <a:latin typeface="Times New Roman" pitchFamily="18" charset="0"/>
                <a:ea typeface="Calibri" panose="020F0502020204030204" pitchFamily="34" charset="0"/>
                <a:cs typeface="Times New Roman" pitchFamily="18" charset="0"/>
              </a:rPr>
              <a:t>ye</a:t>
            </a:r>
            <a:r>
              <a:rPr kumimoji="0" lang="en-AU" altLang="fr-FR" sz="3600" b="0" i="0"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 </a:t>
            </a: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Arame </a:t>
            </a:r>
            <a:r>
              <a:rPr kumimoji="0" lang="en-AU" altLang="fr-FR" sz="3600" b="0" i="0" u="none" strike="noStrike" cap="none" normalizeH="0" baseline="0" dirty="0" err="1">
                <a:ln>
                  <a:noFill/>
                </a:ln>
                <a:solidFill>
                  <a:schemeClr val="tx1"/>
                </a:solidFill>
                <a:effectLst/>
                <a:latin typeface="Times New Roman" pitchFamily="18" charset="0"/>
                <a:ea typeface="Calibri" panose="020F0502020204030204" pitchFamily="34" charset="0"/>
                <a:cs typeface="Times New Roman" pitchFamily="18" charset="0"/>
              </a:rPr>
              <a:t>Boye</a:t>
            </a: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 Faye is a researcher and a full professor at the Faculty of Science and Technology at Cheikh Anta Diop University (UCAD) and holds a Ph.D. in Atomic Physics</a:t>
            </a:r>
            <a:endParaRPr kumimoji="0" lang="fr-FR" altLang="fr-FR"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AU" altLang="fr-FR" sz="3600" b="0" i="0" u="none" strike="noStrike" cap="none" normalizeH="0" baseline="0" dirty="0" err="1">
                <a:ln>
                  <a:noFill/>
                </a:ln>
                <a:solidFill>
                  <a:schemeClr val="tx1"/>
                </a:solidFill>
                <a:effectLst/>
                <a:latin typeface="Times New Roman" pitchFamily="18" charset="0"/>
                <a:ea typeface="Calibri" panose="020F0502020204030204" pitchFamily="34" charset="0"/>
                <a:cs typeface="Times New Roman" pitchFamily="18" charset="0"/>
              </a:rPr>
              <a:t>Ndeye</a:t>
            </a: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 Maty Ndiaye is a doctor in engineering science and technology. Her research is aimed at solving the problem of access to energy, particularly in her country, Senegal.</a:t>
            </a:r>
            <a:endParaRPr kumimoji="0" lang="fr-FR" altLang="fr-FR"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Ms. </a:t>
            </a:r>
            <a:r>
              <a:rPr kumimoji="0" lang="en-AU" altLang="fr-FR" sz="3600" b="0" i="0"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Mane </a:t>
            </a: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SECK recently defended, with flying </a:t>
            </a:r>
            <a:r>
              <a:rPr kumimoji="0" lang="en-AU" altLang="fr-FR" sz="3600" b="0" i="0" u="none" strike="noStrike" cap="none" normalizeH="0" baseline="0" dirty="0" err="1">
                <a:ln>
                  <a:noFill/>
                </a:ln>
                <a:solidFill>
                  <a:schemeClr val="tx1"/>
                </a:solidFill>
                <a:effectLst/>
                <a:latin typeface="Times New Roman" pitchFamily="18" charset="0"/>
                <a:ea typeface="Calibri" panose="020F0502020204030204" pitchFamily="34" charset="0"/>
                <a:cs typeface="Times New Roman" pitchFamily="18" charset="0"/>
              </a:rPr>
              <a:t>colors</a:t>
            </a:r>
            <a:r>
              <a:rPr kumimoji="0" lang="en-AU" altLang="fr-FR" sz="3600" b="0" i="0" u="none" strike="noStrike" cap="none" normalizeH="0" baseline="0" dirty="0">
                <a:ln>
                  <a:noFill/>
                </a:ln>
                <a:solidFill>
                  <a:schemeClr val="tx1"/>
                </a:solidFill>
                <a:effectLst/>
                <a:latin typeface="Times New Roman" pitchFamily="18" charset="0"/>
                <a:ea typeface="Calibri" panose="020F0502020204030204" pitchFamily="34" charset="0"/>
                <a:cs typeface="Times New Roman" pitchFamily="18" charset="0"/>
              </a:rPr>
              <a:t>, a doctoral thesis in Applied Physics on the subject of Materials and Electronic Devices.</a:t>
            </a:r>
            <a:endParaRPr kumimoji="0" lang="en-AU" altLang="fr-FR" sz="3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4" name="ZoneTexte 13">
            <a:extLst>
              <a:ext uri="{FF2B5EF4-FFF2-40B4-BE49-F238E27FC236}">
                <a16:creationId xmlns:a16="http://schemas.microsoft.com/office/drawing/2014/main" xmlns="" id="{5CDEBB10-012D-A605-4F7B-A4899ADCEF56}"/>
              </a:ext>
            </a:extLst>
          </p:cNvPr>
          <p:cNvSpPr txBox="1"/>
          <p:nvPr/>
        </p:nvSpPr>
        <p:spPr>
          <a:xfrm>
            <a:off x="31896424" y="6762009"/>
            <a:ext cx="11939865" cy="13529986"/>
          </a:xfrm>
          <a:prstGeom prst="rect">
            <a:avLst/>
          </a:prstGeom>
          <a:solidFill>
            <a:schemeClr val="bg1"/>
          </a:solidFill>
        </p:spPr>
        <p:txBody>
          <a:bodyPr wrap="square">
            <a:spAutoFit/>
          </a:bodyPr>
          <a:lstStyle/>
          <a:p>
            <a:r>
              <a:rPr lang="fr-SN" sz="3600" dirty="0" smtClean="0"/>
              <a:t>The </a:t>
            </a:r>
            <a:r>
              <a:rPr lang="fr-SN" sz="3600" dirty="0" smtClean="0"/>
              <a:t>figure shows the </a:t>
            </a:r>
            <a:r>
              <a:rPr lang="fr-SN" sz="3600" dirty="0" err="1" smtClean="0"/>
              <a:t>different</a:t>
            </a:r>
            <a:r>
              <a:rPr lang="fr-SN" sz="3600" dirty="0" smtClean="0"/>
              <a:t> training </a:t>
            </a:r>
            <a:r>
              <a:rPr lang="fr-SN" sz="3600" dirty="0" err="1" smtClean="0"/>
              <a:t>units</a:t>
            </a:r>
            <a:r>
              <a:rPr lang="fr-SN" sz="3600" dirty="0" smtClean="0"/>
              <a:t> </a:t>
            </a:r>
            <a:r>
              <a:rPr lang="fr-SN" sz="3600" dirty="0" err="1" smtClean="0"/>
              <a:t>at</a:t>
            </a:r>
            <a:r>
              <a:rPr lang="fr-SN" sz="3600" dirty="0" smtClean="0"/>
              <a:t> the Gaston Berger </a:t>
            </a:r>
            <a:r>
              <a:rPr lang="fr-SN" sz="3600" dirty="0" err="1" smtClean="0"/>
              <a:t>University</a:t>
            </a:r>
            <a:r>
              <a:rPr lang="fr-SN" sz="3600" dirty="0" smtClean="0"/>
              <a:t> in Saint Louis in 2021-2022 </a:t>
            </a:r>
            <a:r>
              <a:rPr lang="fr-SN" sz="3600" dirty="0" err="1" smtClean="0"/>
              <a:t>academic</a:t>
            </a:r>
            <a:r>
              <a:rPr lang="fr-SN" sz="3600" dirty="0" smtClean="0"/>
              <a:t> </a:t>
            </a:r>
            <a:r>
              <a:rPr lang="fr-SN" sz="3600" dirty="0" err="1" smtClean="0"/>
              <a:t>year</a:t>
            </a:r>
            <a:r>
              <a:rPr lang="fr-SN" sz="3600" dirty="0" smtClean="0"/>
              <a:t>. It </a:t>
            </a:r>
            <a:r>
              <a:rPr lang="fr-SN" sz="3600" dirty="0" err="1" smtClean="0"/>
              <a:t>can</a:t>
            </a:r>
            <a:r>
              <a:rPr lang="fr-SN" sz="3600" dirty="0" smtClean="0"/>
              <a:t> </a:t>
            </a:r>
            <a:r>
              <a:rPr lang="fr-SN" sz="3600" dirty="0" err="1" smtClean="0"/>
              <a:t>be</a:t>
            </a:r>
            <a:r>
              <a:rPr lang="fr-SN" sz="3600" dirty="0" smtClean="0"/>
              <a:t> </a:t>
            </a:r>
            <a:r>
              <a:rPr lang="fr-SN" sz="3600" dirty="0" err="1" smtClean="0"/>
              <a:t>seen</a:t>
            </a:r>
            <a:r>
              <a:rPr lang="fr-SN" sz="3600" dirty="0" smtClean="0"/>
              <a:t> </a:t>
            </a:r>
            <a:r>
              <a:rPr lang="fr-SN" sz="3600" dirty="0" err="1" smtClean="0"/>
              <a:t>that</a:t>
            </a:r>
            <a:r>
              <a:rPr lang="fr-SN" sz="3600" dirty="0" smtClean="0"/>
              <a:t> the </a:t>
            </a:r>
            <a:r>
              <a:rPr lang="fr-SN" sz="3600" dirty="0" err="1" smtClean="0"/>
              <a:t>representation</a:t>
            </a:r>
            <a:r>
              <a:rPr lang="fr-SN" sz="3600" dirty="0" smtClean="0"/>
              <a:t> of girls in </a:t>
            </a:r>
            <a:r>
              <a:rPr lang="fr-SN" sz="3600" dirty="0" err="1" smtClean="0"/>
              <a:t>physics</a:t>
            </a:r>
            <a:r>
              <a:rPr lang="fr-SN" sz="3600" dirty="0" smtClean="0"/>
              <a:t> </a:t>
            </a:r>
            <a:r>
              <a:rPr lang="fr-SN" sz="3600" dirty="0" err="1" smtClean="0"/>
              <a:t>is</a:t>
            </a:r>
            <a:r>
              <a:rPr lang="fr-SN" sz="3600" dirty="0" smtClean="0"/>
              <a:t> </a:t>
            </a:r>
            <a:r>
              <a:rPr lang="fr-SN" sz="3600" dirty="0" err="1" smtClean="0"/>
              <a:t>lower</a:t>
            </a:r>
            <a:r>
              <a:rPr lang="fr-SN" sz="3600" dirty="0" smtClean="0"/>
              <a:t> </a:t>
            </a:r>
            <a:r>
              <a:rPr lang="fr-SN" sz="3600" dirty="0" err="1" smtClean="0"/>
              <a:t>than</a:t>
            </a:r>
            <a:r>
              <a:rPr lang="fr-SN" sz="3600" dirty="0" smtClean="0"/>
              <a:t> in the </a:t>
            </a:r>
            <a:r>
              <a:rPr lang="fr-SN" sz="3600" dirty="0" err="1" smtClean="0"/>
              <a:t>other</a:t>
            </a:r>
            <a:r>
              <a:rPr lang="fr-SN" sz="3600" dirty="0" smtClean="0"/>
              <a:t> </a:t>
            </a:r>
            <a:r>
              <a:rPr lang="fr-SN" sz="3600" dirty="0" err="1" smtClean="0"/>
              <a:t>fields</a:t>
            </a:r>
            <a:r>
              <a:rPr lang="fr-SN" sz="3600" dirty="0" smtClean="0"/>
              <a:t>. </a:t>
            </a:r>
            <a:r>
              <a:rPr lang="fr-SN" sz="3600" dirty="0" err="1" smtClean="0"/>
              <a:t>Physics</a:t>
            </a:r>
            <a:r>
              <a:rPr lang="fr-SN" sz="3600" dirty="0" smtClean="0"/>
              <a:t> </a:t>
            </a:r>
            <a:r>
              <a:rPr lang="fr-SN" sz="3600" dirty="0" err="1" smtClean="0"/>
              <a:t>is</a:t>
            </a:r>
            <a:r>
              <a:rPr lang="fr-SN" sz="3600" dirty="0" smtClean="0"/>
              <a:t> </a:t>
            </a:r>
            <a:r>
              <a:rPr lang="fr-SN" sz="3600" dirty="0" err="1" smtClean="0"/>
              <a:t>studied</a:t>
            </a:r>
            <a:r>
              <a:rPr lang="fr-SN" sz="3600" dirty="0" smtClean="0"/>
              <a:t> in SAT and IPSL, </a:t>
            </a:r>
            <a:r>
              <a:rPr lang="fr-SN" sz="3600" dirty="0" err="1" smtClean="0"/>
              <a:t>with</a:t>
            </a:r>
            <a:r>
              <a:rPr lang="fr-SN" sz="3600" dirty="0" smtClean="0"/>
              <a:t> 27% and 26.1% girls </a:t>
            </a:r>
            <a:r>
              <a:rPr lang="fr-SN" sz="3600" dirty="0" err="1" smtClean="0"/>
              <a:t>respectively</a:t>
            </a:r>
            <a:r>
              <a:rPr lang="fr-SN" sz="3600" dirty="0" smtClean="0"/>
              <a:t> in the first </a:t>
            </a:r>
            <a:r>
              <a:rPr lang="fr-SN" sz="3600" dirty="0" err="1" smtClean="0"/>
              <a:t>year</a:t>
            </a:r>
            <a:r>
              <a:rPr lang="fr-SN" sz="3600" dirty="0" smtClean="0"/>
              <a:t>. The </a:t>
            </a:r>
            <a:r>
              <a:rPr lang="fr-SN" sz="3600" dirty="0" err="1" smtClean="0"/>
              <a:t>percentage</a:t>
            </a:r>
            <a:r>
              <a:rPr lang="fr-SN" sz="3600" dirty="0" smtClean="0"/>
              <a:t> of girls </a:t>
            </a:r>
            <a:r>
              <a:rPr lang="fr-SN" sz="3600" dirty="0" err="1" smtClean="0"/>
              <a:t>decreases</a:t>
            </a:r>
            <a:r>
              <a:rPr lang="fr-SN" sz="3600" dirty="0" smtClean="0"/>
              <a:t> </a:t>
            </a:r>
            <a:r>
              <a:rPr lang="fr-SN" sz="3600" dirty="0" err="1" smtClean="0"/>
              <a:t>further</a:t>
            </a:r>
            <a:r>
              <a:rPr lang="fr-SN" sz="3600" dirty="0" smtClean="0"/>
              <a:t> </a:t>
            </a:r>
            <a:r>
              <a:rPr lang="fr-SN" sz="3600" dirty="0" err="1" smtClean="0"/>
              <a:t>at</a:t>
            </a:r>
            <a:r>
              <a:rPr lang="fr-SN" sz="3600" dirty="0" smtClean="0"/>
              <a:t> </a:t>
            </a:r>
            <a:r>
              <a:rPr lang="fr-SN" sz="3600" dirty="0" err="1" smtClean="0"/>
              <a:t>higher</a:t>
            </a:r>
            <a:r>
              <a:rPr lang="fr-SN" sz="3600" dirty="0" smtClean="0"/>
              <a:t> </a:t>
            </a:r>
            <a:r>
              <a:rPr lang="fr-SN" sz="3600" dirty="0" err="1" smtClean="0"/>
              <a:t>levels</a:t>
            </a:r>
            <a:r>
              <a:rPr lang="fr-SN" sz="3600" dirty="0" smtClean="0"/>
              <a:t>. </a:t>
            </a:r>
            <a:r>
              <a:rPr lang="fr-SN" sz="3600" dirty="0" err="1" smtClean="0"/>
              <a:t>At</a:t>
            </a:r>
            <a:r>
              <a:rPr lang="fr-SN" sz="3600" dirty="0" smtClean="0"/>
              <a:t> the </a:t>
            </a:r>
            <a:r>
              <a:rPr lang="fr-SN" sz="3600" dirty="0" err="1" smtClean="0"/>
              <a:t>Master's</a:t>
            </a:r>
            <a:r>
              <a:rPr lang="fr-SN" sz="3600" dirty="0" smtClean="0"/>
              <a:t> </a:t>
            </a:r>
            <a:r>
              <a:rPr lang="fr-SN" sz="3600" dirty="0" err="1" smtClean="0"/>
              <a:t>level</a:t>
            </a:r>
            <a:r>
              <a:rPr lang="fr-SN" sz="3600" dirty="0" smtClean="0"/>
              <a:t>, the </a:t>
            </a:r>
            <a:r>
              <a:rPr lang="fr-SN" sz="3600" dirty="0" err="1" smtClean="0"/>
              <a:t>representation</a:t>
            </a:r>
            <a:r>
              <a:rPr lang="fr-SN" sz="3600" dirty="0" smtClean="0"/>
              <a:t> of girls in </a:t>
            </a:r>
            <a:r>
              <a:rPr lang="fr-SN" sz="3600" dirty="0" err="1" smtClean="0"/>
              <a:t>physics</a:t>
            </a:r>
            <a:r>
              <a:rPr lang="fr-SN" sz="3600" dirty="0" smtClean="0"/>
              <a:t> </a:t>
            </a:r>
            <a:r>
              <a:rPr lang="fr-SN" sz="3600" dirty="0" err="1" smtClean="0"/>
              <a:t>is</a:t>
            </a:r>
            <a:r>
              <a:rPr lang="fr-SN" sz="3600" dirty="0" smtClean="0"/>
              <a:t> </a:t>
            </a:r>
            <a:r>
              <a:rPr lang="fr-SN" sz="3600" dirty="0" err="1" smtClean="0"/>
              <a:t>lower</a:t>
            </a:r>
            <a:r>
              <a:rPr lang="fr-SN" sz="3600" dirty="0" smtClean="0"/>
              <a:t>, </a:t>
            </a:r>
            <a:r>
              <a:rPr lang="fr-SN" sz="3600" dirty="0" err="1" smtClean="0"/>
              <a:t>at</a:t>
            </a:r>
            <a:r>
              <a:rPr lang="fr-SN" sz="3600" dirty="0" smtClean="0"/>
              <a:t> 21% in SAT and 23% in IPSL. </a:t>
            </a:r>
            <a:r>
              <a:rPr lang="en-AU" sz="3600" dirty="0" smtClean="0"/>
              <a:t>At the P.H.D level, the representation of girls in physics is to 5 for 34 males in SAT because IPSL doesn’t yet doctorate. For </a:t>
            </a:r>
            <a:r>
              <a:rPr lang="fr-SN" sz="3600" dirty="0" err="1" smtClean="0"/>
              <a:t>Today</a:t>
            </a:r>
            <a:r>
              <a:rPr lang="en-AU" sz="3600" dirty="0" smtClean="0"/>
              <a:t>, women no longer have any doubts about their ability to fit into courses where boys are more numerous. That's why there are women in physics courses</a:t>
            </a:r>
            <a:r>
              <a:rPr lang="en-AU" sz="3600" dirty="0" smtClean="0"/>
              <a:t>.</a:t>
            </a:r>
            <a:endParaRPr lang="fr-FR" sz="3600" dirty="0" smtClean="0"/>
          </a:p>
          <a:p>
            <a:pPr algn="just">
              <a:lnSpc>
                <a:spcPct val="107000"/>
              </a:lnSpc>
              <a:spcAft>
                <a:spcPts val="600"/>
              </a:spcAft>
            </a:pPr>
            <a:endParaRPr lang="fr-FR" sz="3600" dirty="0" smtClean="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smtClean="0">
                <a:effectLst/>
                <a:latin typeface="Times New Roman" pitchFamily="18" charset="0"/>
                <a:ea typeface="Calibri" panose="020F0502020204030204" pitchFamily="34" charset="0"/>
                <a:cs typeface="Times New Roman" pitchFamily="18" charset="0"/>
              </a:rPr>
              <a:t>Today, at the University Gaston Berger of Saint Louis, students are recruited as early as the first year of their bachelor's degree in Maths, Physics, </a:t>
            </a:r>
            <a:r>
              <a:rPr lang="en-AU" sz="3600" dirty="0">
                <a:effectLst/>
                <a:latin typeface="Times New Roman" pitchFamily="18" charset="0"/>
                <a:ea typeface="Calibri" panose="020F0502020204030204" pitchFamily="34" charset="0"/>
                <a:cs typeface="Times New Roman" pitchFamily="18" charset="0"/>
              </a:rPr>
              <a:t>and Computer Science. This increases the number of </a:t>
            </a:r>
            <a:r>
              <a:rPr lang="en-AU" sz="3600" dirty="0" smtClean="0">
                <a:effectLst/>
                <a:latin typeface="Times New Roman" pitchFamily="18" charset="0"/>
                <a:ea typeface="Calibri" panose="020F0502020204030204" pitchFamily="34" charset="0"/>
                <a:cs typeface="Times New Roman" pitchFamily="18" charset="0"/>
              </a:rPr>
              <a:t>women </a:t>
            </a:r>
            <a:r>
              <a:rPr lang="en-AU" sz="3600" dirty="0">
                <a:effectLst/>
                <a:latin typeface="Times New Roman" pitchFamily="18" charset="0"/>
                <a:ea typeface="Calibri" panose="020F0502020204030204" pitchFamily="34" charset="0"/>
                <a:cs typeface="Times New Roman" pitchFamily="18" charset="0"/>
              </a:rPr>
              <a:t>researchers in physics</a:t>
            </a:r>
            <a:r>
              <a:rPr lang="en-AU" sz="3600" dirty="0" smtClean="0">
                <a:effectLst/>
                <a:latin typeface="Times New Roman" pitchFamily="18" charset="0"/>
                <a:ea typeface="Calibri" panose="020F0502020204030204" pitchFamily="34" charset="0"/>
                <a:cs typeface="Times New Roman" pitchFamily="18" charset="0"/>
              </a:rPr>
              <a:t>. </a:t>
            </a:r>
            <a:r>
              <a:rPr lang="en-AU" sz="3600" dirty="0" smtClean="0"/>
              <a:t>In 2001, when students studying mathematics or physics were separated, the percentage of girls in physics was 6%. </a:t>
            </a:r>
            <a:endParaRPr lang="en-AU"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smtClean="0">
                <a:effectLst/>
                <a:latin typeface="Times New Roman" pitchFamily="18" charset="0"/>
                <a:ea typeface="Calibri" panose="020F0502020204030204" pitchFamily="34" charset="0"/>
                <a:cs typeface="Times New Roman" pitchFamily="18" charset="0"/>
              </a:rPr>
              <a:t>Encourage </a:t>
            </a:r>
            <a:r>
              <a:rPr lang="en-AU" sz="3600" dirty="0">
                <a:effectLst/>
                <a:latin typeface="Times New Roman" pitchFamily="18" charset="0"/>
                <a:ea typeface="Calibri" panose="020F0502020204030204" pitchFamily="34" charset="0"/>
                <a:cs typeface="Times New Roman" pitchFamily="18" charset="0"/>
              </a:rPr>
              <a:t>girls from an early age to love physics.</a:t>
            </a:r>
            <a:endParaRPr lang="fr-FR"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a:effectLst/>
                <a:latin typeface="Times New Roman" pitchFamily="18" charset="0"/>
                <a:ea typeface="Calibri" panose="020F0502020204030204" pitchFamily="34" charset="0"/>
                <a:cs typeface="Times New Roman" pitchFamily="18" charset="0"/>
              </a:rPr>
              <a:t>Give grants to girls who want to study physics</a:t>
            </a:r>
            <a:endParaRPr lang="fr-FR" sz="3600" dirty="0">
              <a:effectLst/>
              <a:latin typeface="Times New Roman" pitchFamily="18" charset="0"/>
              <a:ea typeface="Calibri" panose="020F0502020204030204" pitchFamily="34" charset="0"/>
              <a:cs typeface="Times New Roman" pitchFamily="18" charset="0"/>
            </a:endParaRPr>
          </a:p>
          <a:p>
            <a:pPr algn="just">
              <a:lnSpc>
                <a:spcPct val="107000"/>
              </a:lnSpc>
              <a:spcAft>
                <a:spcPts val="600"/>
              </a:spcAft>
            </a:pPr>
            <a:r>
              <a:rPr lang="en-AU" sz="3600" dirty="0">
                <a:effectLst/>
                <a:latin typeface="Times New Roman" pitchFamily="18" charset="0"/>
                <a:ea typeface="Calibri" panose="020F0502020204030204" pitchFamily="34" charset="0"/>
                <a:cs typeface="Times New Roman" pitchFamily="18" charset="0"/>
              </a:rPr>
              <a:t>What are the prospects for female physics students?</a:t>
            </a:r>
            <a:endParaRPr lang="fr-FR" sz="3600" dirty="0">
              <a:effectLst/>
              <a:latin typeface="Times New Roman" pitchFamily="18" charset="0"/>
              <a:ea typeface="Calibri" panose="020F0502020204030204" pitchFamily="34" charset="0"/>
              <a:cs typeface="Times New Roman" pitchFamily="18" charset="0"/>
            </a:endParaRPr>
          </a:p>
        </p:txBody>
      </p:sp>
      <p:pic>
        <p:nvPicPr>
          <p:cNvPr id="15" name="Image 14">
            <a:extLst>
              <a:ext uri="{FF2B5EF4-FFF2-40B4-BE49-F238E27FC236}">
                <a16:creationId xmlns:a16="http://schemas.microsoft.com/office/drawing/2014/main" xmlns="" id="{8450F106-D5C6-F7F4-A354-FE4AEA828B55}"/>
              </a:ext>
            </a:extLst>
          </p:cNvPr>
          <p:cNvPicPr>
            <a:picLocks noChangeAspect="1"/>
          </p:cNvPicPr>
          <p:nvPr/>
        </p:nvPicPr>
        <p:blipFill>
          <a:blip r:embed="rId4"/>
          <a:stretch>
            <a:fillRect/>
          </a:stretch>
        </p:blipFill>
        <p:spPr>
          <a:xfrm>
            <a:off x="16013767" y="13347032"/>
            <a:ext cx="15295591" cy="4653031"/>
          </a:xfrm>
          <a:prstGeom prst="rect">
            <a:avLst/>
          </a:prstGeom>
        </p:spPr>
      </p:pic>
      <p:sp>
        <p:nvSpPr>
          <p:cNvPr id="17" name="ZoneTexte 16">
            <a:extLst>
              <a:ext uri="{FF2B5EF4-FFF2-40B4-BE49-F238E27FC236}">
                <a16:creationId xmlns:a16="http://schemas.microsoft.com/office/drawing/2014/main" xmlns="" id="{5B8077A2-6868-BBC4-8EB0-8EAF08BD0BFD}"/>
              </a:ext>
            </a:extLst>
          </p:cNvPr>
          <p:cNvSpPr txBox="1"/>
          <p:nvPr/>
        </p:nvSpPr>
        <p:spPr>
          <a:xfrm>
            <a:off x="15894424" y="17965271"/>
            <a:ext cx="15356541" cy="1680588"/>
          </a:xfrm>
          <a:prstGeom prst="rect">
            <a:avLst/>
          </a:prstGeom>
          <a:noFill/>
        </p:spPr>
        <p:txBody>
          <a:bodyPr wrap="square">
            <a:spAutoFit/>
          </a:bodyPr>
          <a:lstStyle/>
          <a:p>
            <a:pPr algn="ctr">
              <a:lnSpc>
                <a:spcPct val="107000"/>
              </a:lnSpc>
              <a:spcAft>
                <a:spcPts val="800"/>
              </a:spcAft>
            </a:pPr>
            <a:r>
              <a:rPr lang="en-AU" sz="2800" dirty="0">
                <a:effectLst/>
                <a:latin typeface="Times New Roman" panose="02020603050405020304" pitchFamily="18" charset="0"/>
                <a:ea typeface="Calibri" panose="020F0502020204030204" pitchFamily="34" charset="0"/>
                <a:cs typeface="Mangal" panose="02040503050203030202" pitchFamily="18" charset="0"/>
              </a:rPr>
              <a:t>Source: Statistics on registered students 2021-2022. </a:t>
            </a:r>
          </a:p>
          <a:p>
            <a:pPr algn="ctr">
              <a:lnSpc>
                <a:spcPct val="107000"/>
              </a:lnSpc>
              <a:spcAft>
                <a:spcPts val="800"/>
              </a:spcAft>
            </a:pPr>
            <a:r>
              <a:rPr lang="fr-SN" sz="2800" dirty="0">
                <a:effectLst/>
                <a:latin typeface="Times New Roman" panose="02020603050405020304" pitchFamily="18" charset="0"/>
                <a:ea typeface="Calibri" panose="020F0502020204030204" pitchFamily="34" charset="0"/>
                <a:cs typeface="Mangal" panose="02040503050203030202" pitchFamily="18" charset="0"/>
              </a:rPr>
              <a:t>Direction de la Scolarité de l'Orientation et des Statistiques, </a:t>
            </a:r>
          </a:p>
          <a:p>
            <a:pPr algn="ctr">
              <a:lnSpc>
                <a:spcPct val="107000"/>
              </a:lnSpc>
              <a:spcAft>
                <a:spcPts val="800"/>
              </a:spcAft>
            </a:pPr>
            <a:r>
              <a:rPr lang="fr-SN" sz="2800" dirty="0">
                <a:effectLst/>
                <a:latin typeface="Times New Roman" panose="02020603050405020304" pitchFamily="18" charset="0"/>
                <a:ea typeface="Calibri" panose="020F0502020204030204" pitchFamily="34" charset="0"/>
                <a:cs typeface="Mangal" panose="02040503050203030202" pitchFamily="18" charset="0"/>
              </a:rPr>
              <a:t>Direction de la Communication et du Marketing.</a:t>
            </a:r>
            <a:endParaRPr lang="fr-FR" sz="2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8" name="ZoneTexte 17">
            <a:extLst>
              <a:ext uri="{FF2B5EF4-FFF2-40B4-BE49-F238E27FC236}">
                <a16:creationId xmlns:a16="http://schemas.microsoft.com/office/drawing/2014/main" xmlns="" id="{569D0D57-B3D6-FE4F-EC53-E7E014CA3E49}"/>
              </a:ext>
            </a:extLst>
          </p:cNvPr>
          <p:cNvSpPr txBox="1"/>
          <p:nvPr/>
        </p:nvSpPr>
        <p:spPr>
          <a:xfrm>
            <a:off x="0" y="18455308"/>
            <a:ext cx="15160687" cy="3140668"/>
          </a:xfrm>
          <a:prstGeom prst="rect">
            <a:avLst/>
          </a:prstGeom>
          <a:solidFill>
            <a:schemeClr val="bg1"/>
          </a:solidFill>
        </p:spPr>
        <p:txBody>
          <a:bodyPr wrap="square" rtlCol="0">
            <a:spAutoFit/>
          </a:bodyPr>
          <a:lstStyle/>
          <a:p>
            <a:pPr algn="just">
              <a:lnSpc>
                <a:spcPct val="107000"/>
              </a:lnSpc>
              <a:spcAft>
                <a:spcPts val="600"/>
              </a:spcAft>
            </a:pPr>
            <a:r>
              <a:rPr lang="fr-FR" sz="2400" dirty="0" err="1">
                <a:effectLst/>
                <a:latin typeface="Times New Roman" pitchFamily="18" charset="0"/>
                <a:ea typeface="Calibri" panose="020F0502020204030204" pitchFamily="34" charset="0"/>
                <a:cs typeface="Times New Roman" pitchFamily="18" charset="0"/>
              </a:rPr>
              <a:t>References</a:t>
            </a:r>
            <a:r>
              <a:rPr lang="fr-FR" sz="2400" dirty="0">
                <a:effectLst/>
                <a:latin typeface="Times New Roman" pitchFamily="18" charset="0"/>
                <a:ea typeface="Calibri" panose="020F0502020204030204" pitchFamily="34" charset="0"/>
                <a:cs typeface="Times New Roman" pitchFamily="18" charset="0"/>
              </a:rPr>
              <a:t>:</a:t>
            </a:r>
          </a:p>
          <a:p>
            <a:pPr marL="637540" indent="-457200" algn="just">
              <a:lnSpc>
                <a:spcPct val="107000"/>
              </a:lnSpc>
              <a:spcAft>
                <a:spcPts val="800"/>
              </a:spcAft>
            </a:pPr>
            <a:r>
              <a:rPr lang="fr-FR" sz="2400" dirty="0">
                <a:solidFill>
                  <a:srgbClr val="000000"/>
                </a:solidFill>
                <a:effectLst/>
                <a:latin typeface="Times New Roman" pitchFamily="18" charset="0"/>
                <a:ea typeface="Calibri" panose="020F0502020204030204" pitchFamily="34" charset="0"/>
                <a:cs typeface="Times New Roman" pitchFamily="18" charset="0"/>
              </a:rPr>
              <a:t>[1] Agence Nationale de la statistique  et de la Démographie, 2023. https://www.ansd.sn</a:t>
            </a:r>
            <a:endParaRPr lang="fr-FR" sz="2400" dirty="0">
              <a:effectLst/>
              <a:latin typeface="Times New Roman" pitchFamily="18" charset="0"/>
              <a:ea typeface="Calibri" panose="020F0502020204030204" pitchFamily="34" charset="0"/>
              <a:cs typeface="Times New Roman" pitchFamily="18" charset="0"/>
            </a:endParaRPr>
          </a:p>
          <a:p>
            <a:pPr marL="637540" indent="-457200" algn="just">
              <a:lnSpc>
                <a:spcPct val="107000"/>
              </a:lnSpc>
              <a:spcAft>
                <a:spcPts val="800"/>
              </a:spcAft>
            </a:pPr>
            <a:r>
              <a:rPr lang="fr-FR" sz="2400" dirty="0">
                <a:effectLst/>
                <a:latin typeface="Times New Roman" pitchFamily="18" charset="0"/>
                <a:ea typeface="Calibri" panose="020F0502020204030204" pitchFamily="34" charset="0"/>
                <a:cs typeface="Times New Roman" pitchFamily="18" charset="0"/>
              </a:rPr>
              <a:t>[2] </a:t>
            </a:r>
            <a:r>
              <a:rPr lang="fr-FR" sz="2400" dirty="0">
                <a:solidFill>
                  <a:srgbClr val="000000"/>
                </a:solidFill>
                <a:effectLst/>
                <a:latin typeface="Times New Roman" pitchFamily="18" charset="0"/>
                <a:ea typeface="Calibri" panose="020F0502020204030204" pitchFamily="34" charset="0"/>
                <a:cs typeface="Times New Roman" pitchFamily="18" charset="0"/>
              </a:rPr>
              <a:t>U. </a:t>
            </a:r>
            <a:r>
              <a:rPr lang="fr-FR" sz="2400" dirty="0" err="1">
                <a:solidFill>
                  <a:srgbClr val="000000"/>
                </a:solidFill>
                <a:effectLst/>
                <a:latin typeface="Times New Roman" pitchFamily="18" charset="0"/>
                <a:ea typeface="Calibri" panose="020F0502020204030204" pitchFamily="34" charset="0"/>
                <a:cs typeface="Times New Roman" pitchFamily="18" charset="0"/>
              </a:rPr>
              <a:t>Hanemann</a:t>
            </a:r>
            <a:r>
              <a:rPr lang="fr-FR" sz="2400" dirty="0">
                <a:solidFill>
                  <a:srgbClr val="000000"/>
                </a:solidFill>
                <a:effectLst/>
                <a:latin typeface="Times New Roman" pitchFamily="18" charset="0"/>
                <a:ea typeface="Calibri" panose="020F0502020204030204" pitchFamily="34" charset="0"/>
                <a:cs typeface="Times New Roman" pitchFamily="18" charset="0"/>
              </a:rPr>
              <a:t> (Ed.). Last update: 1 février 2018. Projet d'</a:t>
            </a:r>
            <a:r>
              <a:rPr lang="fr-FR" sz="2400" dirty="0" err="1">
                <a:solidFill>
                  <a:srgbClr val="000000"/>
                </a:solidFill>
                <a:effectLst/>
                <a:latin typeface="Times New Roman" pitchFamily="18" charset="0"/>
                <a:ea typeface="Calibri" panose="020F0502020204030204" pitchFamily="34" charset="0"/>
                <a:cs typeface="Times New Roman" pitchFamily="18" charset="0"/>
              </a:rPr>
              <a:t>Alphabetisation</a:t>
            </a:r>
            <a:r>
              <a:rPr lang="fr-FR" sz="2400" dirty="0">
                <a:solidFill>
                  <a:srgbClr val="000000"/>
                </a:solidFill>
                <a:effectLst/>
                <a:latin typeface="Times New Roman" pitchFamily="18" charset="0"/>
                <a:ea typeface="Calibri" panose="020F0502020204030204" pitchFamily="34" charset="0"/>
                <a:cs typeface="Times New Roman" pitchFamily="18" charset="0"/>
              </a:rPr>
              <a:t> des Jeunes Filles et Jeunes Femmes avec les Technologies de l'Information (PAJEF), Sénégal. </a:t>
            </a:r>
            <a:r>
              <a:rPr lang="en-AU" sz="2400" dirty="0">
                <a:solidFill>
                  <a:srgbClr val="000000"/>
                </a:solidFill>
                <a:effectLst/>
                <a:latin typeface="Times New Roman" pitchFamily="18" charset="0"/>
                <a:ea typeface="Calibri" panose="020F0502020204030204" pitchFamily="34" charset="0"/>
                <a:cs typeface="Times New Roman" pitchFamily="18" charset="0"/>
              </a:rPr>
              <a:t>UNESCO Institute for Lifelong Learning. (Accessed on: 1 June 2023, 11:03 CEST)</a:t>
            </a:r>
            <a:endParaRPr lang="fr-FR" sz="2400" dirty="0">
              <a:effectLst/>
              <a:latin typeface="Times New Roman" pitchFamily="18" charset="0"/>
              <a:ea typeface="Calibri" panose="020F0502020204030204" pitchFamily="34" charset="0"/>
              <a:cs typeface="Times New Roman" pitchFamily="18" charset="0"/>
            </a:endParaRPr>
          </a:p>
          <a:p>
            <a:pPr marL="637540" indent="-457200" algn="just" fontAlgn="base">
              <a:lnSpc>
                <a:spcPct val="107000"/>
              </a:lnSpc>
              <a:spcAft>
                <a:spcPts val="800"/>
              </a:spcAft>
            </a:pPr>
            <a:r>
              <a:rPr lang="en-AU" sz="2400" dirty="0">
                <a:solidFill>
                  <a:srgbClr val="000000"/>
                </a:solidFill>
                <a:effectLst/>
                <a:latin typeface="Times New Roman" pitchFamily="18" charset="0"/>
                <a:ea typeface="Calibri" panose="020F0502020204030204" pitchFamily="34" charset="0"/>
                <a:cs typeface="Times New Roman" pitchFamily="18" charset="0"/>
              </a:rPr>
              <a:t>{3] </a:t>
            </a:r>
            <a:r>
              <a:rPr lang="en-AU" sz="2400" dirty="0" err="1">
                <a:solidFill>
                  <a:srgbClr val="000000"/>
                </a:solidFill>
                <a:effectLst/>
                <a:latin typeface="Times New Roman" pitchFamily="18" charset="0"/>
                <a:ea typeface="Calibri" panose="020F0502020204030204" pitchFamily="34" charset="0"/>
                <a:cs typeface="Times New Roman" pitchFamily="18" charset="0"/>
              </a:rPr>
              <a:t>Boye</a:t>
            </a:r>
            <a:r>
              <a:rPr lang="en-AU" sz="2400" dirty="0">
                <a:solidFill>
                  <a:srgbClr val="000000"/>
                </a:solidFill>
                <a:effectLst/>
                <a:latin typeface="Times New Roman" pitchFamily="18" charset="0"/>
                <a:ea typeface="Calibri" panose="020F0502020204030204" pitchFamily="34" charset="0"/>
                <a:cs typeface="Times New Roman" pitchFamily="18" charset="0"/>
              </a:rPr>
              <a:t>-Faye, N.A, </a:t>
            </a:r>
            <a:r>
              <a:rPr lang="en-AU" sz="2400" dirty="0" err="1">
                <a:solidFill>
                  <a:srgbClr val="000000"/>
                </a:solidFill>
                <a:effectLst/>
                <a:latin typeface="Times New Roman" pitchFamily="18" charset="0"/>
                <a:ea typeface="Calibri" panose="020F0502020204030204" pitchFamily="34" charset="0"/>
                <a:cs typeface="Times New Roman" pitchFamily="18" charset="0"/>
              </a:rPr>
              <a:t>Thiandoum</a:t>
            </a:r>
            <a:r>
              <a:rPr lang="en-AU" sz="2400" dirty="0">
                <a:solidFill>
                  <a:srgbClr val="000000"/>
                </a:solidFill>
                <a:effectLst/>
                <a:latin typeface="Times New Roman" pitchFamily="18" charset="0"/>
                <a:ea typeface="Calibri" panose="020F0502020204030204" pitchFamily="34" charset="0"/>
                <a:cs typeface="Times New Roman" pitchFamily="18" charset="0"/>
              </a:rPr>
              <a:t>, C, </a:t>
            </a:r>
            <a:r>
              <a:rPr lang="en-AU" sz="2400" dirty="0" err="1">
                <a:solidFill>
                  <a:srgbClr val="000000"/>
                </a:solidFill>
                <a:effectLst/>
                <a:latin typeface="Times New Roman" pitchFamily="18" charset="0"/>
                <a:ea typeface="Calibri" panose="020F0502020204030204" pitchFamily="34" charset="0"/>
                <a:cs typeface="Times New Roman" pitchFamily="18" charset="0"/>
              </a:rPr>
              <a:t>Gueye</a:t>
            </a:r>
            <a:r>
              <a:rPr lang="en-AU" sz="2400" dirty="0">
                <a:solidFill>
                  <a:srgbClr val="000000"/>
                </a:solidFill>
                <a:effectLst/>
                <a:latin typeface="Times New Roman" pitchFamily="18" charset="0"/>
                <a:ea typeface="Calibri" panose="020F0502020204030204" pitchFamily="34" charset="0"/>
                <a:cs typeface="Times New Roman" pitchFamily="18" charset="0"/>
              </a:rPr>
              <a:t>-Ndiaye, F.K, 2013. Women in physics in Senegal, </a:t>
            </a:r>
            <a:r>
              <a:rPr lang="en-AU" sz="2400" i="1" dirty="0">
                <a:solidFill>
                  <a:srgbClr val="000000"/>
                </a:solidFill>
                <a:effectLst/>
                <a:latin typeface="Times New Roman" pitchFamily="18" charset="0"/>
                <a:ea typeface="Calibri" panose="020F0502020204030204" pitchFamily="34" charset="0"/>
                <a:cs typeface="Times New Roman" pitchFamily="18" charset="0"/>
              </a:rPr>
              <a:t>AIP Conference Proceedings</a:t>
            </a:r>
            <a:r>
              <a:rPr lang="en-AU" sz="2400" dirty="0">
                <a:solidFill>
                  <a:srgbClr val="000000"/>
                </a:solidFill>
                <a:effectLst/>
                <a:latin typeface="Times New Roman" pitchFamily="18" charset="0"/>
                <a:ea typeface="Calibri" panose="020F0502020204030204" pitchFamily="34" charset="0"/>
                <a:cs typeface="Times New Roman" pitchFamily="18" charset="0"/>
              </a:rPr>
              <a:t> 1517, 144–145. </a:t>
            </a:r>
            <a:r>
              <a:rPr lang="en-AU" sz="2400" u="sng" dirty="0">
                <a:solidFill>
                  <a:srgbClr val="000000"/>
                </a:solidFill>
                <a:effectLst/>
                <a:latin typeface="Times New Roman" pitchFamily="18" charset="0"/>
                <a:ea typeface="Calibri" panose="020F0502020204030204" pitchFamily="34" charset="0"/>
                <a:cs typeface="Times New Roman" pitchFamily="18" charset="0"/>
                <a:hlinkClick r:id="rId5"/>
              </a:rPr>
              <a:t>https://doi.org/10.1063/1.4794261</a:t>
            </a:r>
            <a:endParaRPr lang="fr-FR" sz="2400" dirty="0">
              <a:effectLst/>
              <a:latin typeface="Times New Roman" pitchFamily="18" charset="0"/>
              <a:ea typeface="Calibri" panose="020F0502020204030204" pitchFamily="34" charset="0"/>
              <a:cs typeface="Times New Roman" pitchFamily="18" charset="0"/>
            </a:endParaRPr>
          </a:p>
        </p:txBody>
      </p:sp>
      <p:sp>
        <p:nvSpPr>
          <p:cNvPr id="21" name="Rectangle 10">
            <a:extLst>
              <a:ext uri="{FF2B5EF4-FFF2-40B4-BE49-F238E27FC236}">
                <a16:creationId xmlns:a16="http://schemas.microsoft.com/office/drawing/2014/main" xmlns="" id="{0EF61269-AF98-9D38-460E-73BD68DF6DBA}"/>
              </a:ext>
            </a:extLst>
          </p:cNvPr>
          <p:cNvSpPr>
            <a:spLocks noChangeArrowheads="1"/>
          </p:cNvSpPr>
          <p:nvPr/>
        </p:nvSpPr>
        <p:spPr bwMode="auto">
          <a:xfrm>
            <a:off x="32030895" y="13984941"/>
            <a:ext cx="11860305" cy="618564"/>
          </a:xfrm>
          <a:prstGeom prst="rect">
            <a:avLst/>
          </a:prstGeom>
          <a:solidFill>
            <a:srgbClr val="1482A5"/>
          </a:solidFill>
          <a:ln w="12700">
            <a:noFill/>
            <a:miter lim="800000"/>
          </a:ln>
        </p:spPr>
        <p:txBody>
          <a:bodyPr wrap="none" lIns="102845" tIns="54864" rIns="102845" bIns="51422" anchor="ctr" anchorCtr="0"/>
          <a:lstStyle>
            <a:defPPr>
              <a:defRPr kern="1200"/>
            </a:defPPr>
          </a:lstStyle>
          <a:p>
            <a:pPr algn="ctr" defTabSz="3526986">
              <a:defRPr/>
            </a:pPr>
            <a:r>
              <a:rPr lang="en-US" sz="3600" b="1" dirty="0" smtClean="0">
                <a:solidFill>
                  <a:schemeClr val="bg1"/>
                </a:solidFill>
                <a:latin typeface="Times New Roman" pitchFamily="18" charset="0"/>
                <a:cs typeface="Times New Roman" pitchFamily="18" charset="0"/>
              </a:rPr>
              <a:t>(I </a:t>
            </a:r>
            <a:r>
              <a:rPr lang="en-US" sz="3600" b="1" dirty="0" err="1" smtClean="0">
                <a:solidFill>
                  <a:schemeClr val="bg1"/>
                </a:solidFill>
                <a:latin typeface="Times New Roman" pitchFamily="18" charset="0"/>
                <a:cs typeface="Times New Roman" pitchFamily="18" charset="0"/>
              </a:rPr>
              <a:t>I</a:t>
            </a:r>
            <a:r>
              <a:rPr lang="en-US" sz="3600" b="1" dirty="0" smtClean="0">
                <a:solidFill>
                  <a:schemeClr val="bg1"/>
                </a:solidFill>
                <a:latin typeface="Times New Roman" pitchFamily="18" charset="0"/>
                <a:cs typeface="Times New Roman" pitchFamily="18" charset="0"/>
              </a:rPr>
              <a:t>)</a:t>
            </a:r>
            <a:r>
              <a:rPr lang="en-AU" sz="3600" dirty="0" smtClean="0">
                <a:latin typeface="Times New Roman" pitchFamily="18" charset="0"/>
                <a:ea typeface="Calibri" panose="020F0502020204030204" pitchFamily="34" charset="0"/>
                <a:cs typeface="Times New Roman" pitchFamily="18" charset="0"/>
              </a:rPr>
              <a:t> </a:t>
            </a:r>
            <a:r>
              <a:rPr lang="en-AU" sz="3600" b="1" dirty="0" smtClean="0">
                <a:solidFill>
                  <a:schemeClr val="bg1"/>
                </a:solidFill>
                <a:latin typeface="Times New Roman" pitchFamily="18" charset="0"/>
                <a:ea typeface="Calibri" panose="020F0502020204030204" pitchFamily="34" charset="0"/>
                <a:cs typeface="Times New Roman" pitchFamily="18" charset="0"/>
              </a:rPr>
              <a:t>R</a:t>
            </a:r>
            <a:r>
              <a:rPr lang="en-AU" sz="3600" b="1" dirty="0" smtClean="0">
                <a:solidFill>
                  <a:schemeClr val="bg1"/>
                </a:solidFill>
                <a:latin typeface="Times New Roman" pitchFamily="18" charset="0"/>
                <a:cs typeface="Times New Roman" pitchFamily="18" charset="0"/>
              </a:rPr>
              <a:t>ecommendations for improving the situation of women </a:t>
            </a:r>
            <a:endParaRPr lang="en-US" sz="3600" b="1" dirty="0">
              <a:solidFill>
                <a:schemeClr val="bg1"/>
              </a:solidFill>
              <a:latin typeface="Times New Roman" pitchFamily="18" charset="0"/>
              <a:cs typeface="Times New Roman" pitchFamily="18" charset="0"/>
            </a:endParaRPr>
          </a:p>
        </p:txBody>
      </p:sp>
      <p:sp>
        <p:nvSpPr>
          <p:cNvPr id="28" name="Rectangle 27"/>
          <p:cNvSpPr/>
          <p:nvPr/>
        </p:nvSpPr>
        <p:spPr>
          <a:xfrm flipV="1">
            <a:off x="32192258" y="22299543"/>
            <a:ext cx="11698941" cy="707886"/>
          </a:xfrm>
          <a:prstGeom prst="rect">
            <a:avLst/>
          </a:prstGeom>
          <a:noFill/>
        </p:spPr>
        <p:txBody>
          <a:bodyPr wrap="square" lIns="91440" tIns="45720" rIns="91440" bIns="45720">
            <a:spAutoFit/>
          </a:bodyPr>
          <a:lstStyle/>
          <a:p>
            <a:r>
              <a:rPr lang="fr-FR" sz="4000" b="1" kern="1800" dirty="0" smtClean="0">
                <a:solidFill>
                  <a:srgbClr val="2E74B5"/>
                </a:solidFill>
                <a:latin typeface="Times New Roman" panose="02020603050405020304" pitchFamily="18" charset="0"/>
                <a:ea typeface="Times New Roman" panose="02020603050405020304" pitchFamily="18" charset="0"/>
              </a:rPr>
              <a:t>ICWIP 2023 (online mode) 10-14 July 2023</a:t>
            </a:r>
            <a:endParaRPr lang="fr-FR" sz="4000" b="1" kern="1800" dirty="0">
              <a:solidFill>
                <a:srgbClr val="2E74B5"/>
              </a:solidFill>
              <a:latin typeface="Times New Roman" panose="02020603050405020304" pitchFamily="18" charset="0"/>
              <a:ea typeface="Times New Roman" panose="02020603050405020304" pitchFamily="18" charset="0"/>
            </a:endParaRPr>
          </a:p>
        </p:txBody>
      </p:sp>
      <p:sp>
        <p:nvSpPr>
          <p:cNvPr id="24" name="ZoneTexte 23"/>
          <p:cNvSpPr txBox="1"/>
          <p:nvPr/>
        </p:nvSpPr>
        <p:spPr>
          <a:xfrm>
            <a:off x="16055788" y="19552025"/>
            <a:ext cx="16002000" cy="1870705"/>
          </a:xfrm>
          <a:prstGeom prst="rect">
            <a:avLst/>
          </a:prstGeom>
          <a:noFill/>
        </p:spPr>
        <p:txBody>
          <a:bodyPr wrap="square" rtlCol="0">
            <a:spAutoFit/>
          </a:bodyPr>
          <a:lstStyle/>
          <a:p>
            <a:pPr algn="just">
              <a:lnSpc>
                <a:spcPct val="107000"/>
              </a:lnSpc>
              <a:spcAft>
                <a:spcPts val="600"/>
              </a:spcAft>
            </a:pPr>
            <a:r>
              <a:rPr lang="en-AU" altLang="fr-FR" sz="3600" dirty="0" smtClean="0">
                <a:latin typeface="Times New Roman" pitchFamily="18" charset="0"/>
                <a:ea typeface="Calibri" panose="020F0502020204030204" pitchFamily="34" charset="0"/>
                <a:cs typeface="Times New Roman" pitchFamily="18" charset="0"/>
              </a:rPr>
              <a:t>Equality between men and women in physics will be difficult because women are underrepresented. It can be explained in two main reasons as followed: economically and traditionally [3].</a:t>
            </a:r>
            <a:endParaRPr lang="fr-FR" altLang="fr-FR" sz="3600" dirty="0" err="1" smtClean="0">
              <a:latin typeface="Times New Roman" pitchFamily="18" charset="0"/>
              <a:ea typeface="Calibri" panose="020F0502020204030204" pitchFamily="34" charset="0"/>
              <a:cs typeface="Times New Roman" pitchFamily="18" charset="0"/>
            </a:endParaRPr>
          </a:p>
        </p:txBody>
      </p:sp>
      <p:sp>
        <p:nvSpPr>
          <p:cNvPr id="26" name="ZoneTexte 25"/>
          <p:cNvSpPr txBox="1"/>
          <p:nvPr/>
        </p:nvSpPr>
        <p:spPr>
          <a:xfrm>
            <a:off x="33644541" y="21219459"/>
            <a:ext cx="104049" cy="1231106"/>
          </a:xfrm>
          <a:prstGeom prst="rect">
            <a:avLst/>
          </a:prstGeom>
          <a:noFill/>
        </p:spPr>
        <p:txBody>
          <a:bodyPr wrap="square" rtlCol="0">
            <a:spAutoFit/>
          </a:bodyPr>
          <a:lstStyle/>
          <a:p>
            <a:endParaRPr lang="fr-FR" dirty="0"/>
          </a:p>
        </p:txBody>
      </p:sp>
      <p:sp>
        <p:nvSpPr>
          <p:cNvPr id="29" name="ZoneTexte 28"/>
          <p:cNvSpPr txBox="1"/>
          <p:nvPr/>
        </p:nvSpPr>
        <p:spPr>
          <a:xfrm flipH="1">
            <a:off x="32057787" y="20896729"/>
            <a:ext cx="11295529" cy="707886"/>
          </a:xfrm>
          <a:prstGeom prst="rect">
            <a:avLst/>
          </a:prstGeom>
          <a:noFill/>
        </p:spPr>
        <p:txBody>
          <a:bodyPr wrap="square" rtlCol="0">
            <a:spAutoFit/>
          </a:bodyPr>
          <a:lstStyle/>
          <a:p>
            <a:pPr algn="ctr"/>
            <a:r>
              <a:rPr lang="fr-FR" sz="4000" b="1" kern="1800" dirty="0" smtClean="0">
                <a:solidFill>
                  <a:srgbClr val="2E74B5"/>
                </a:solidFill>
                <a:latin typeface="Times New Roman" panose="02020603050405020304" pitchFamily="18" charset="0"/>
                <a:ea typeface="Times New Roman" panose="02020603050405020304" pitchFamily="18" charset="0"/>
              </a:rPr>
              <a:t>ICWIP 2023 (online mode) 10-14 July 2023</a:t>
            </a:r>
          </a:p>
        </p:txBody>
      </p:sp>
    </p:spTree>
    <p:extLst>
      <p:ext uri="{BB962C8B-B14F-4D97-AF65-F5344CB8AC3E}">
        <p14:creationId xmlns:p14="http://schemas.microsoft.com/office/powerpoint/2010/main" xmlns="" val="403887106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hypotheticalocean|09-20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3942</TotalTime>
  <Words>825</Words>
  <Application>Microsoft Office PowerPoint</Application>
  <PresentationFormat>Personnalisé</PresentationFormat>
  <Paragraphs>38</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Times New Roman</vt:lpstr>
      <vt:lpstr>Mangal</vt:lpstr>
      <vt:lpstr>Office Theme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HP</cp:lastModifiedBy>
  <cp:revision>65</cp:revision>
  <cp:lastPrinted>2011-01-21T18:13:44Z</cp:lastPrinted>
  <dcterms:modified xsi:type="dcterms:W3CDTF">2023-06-12T10:53:44Z</dcterms:modified>
  <cp:category>scientific poster powerpoint</cp:category>
</cp:coreProperties>
</file>