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slides/slide118.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s/slide119.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108.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slides/slide10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40.xml" ContentType="application/vnd.openxmlformats-officedocument.presentationml.notesSlide+xml"/>
  <Override PartName="/ppt/slides/slide98.xml" ContentType="application/vnd.openxmlformats-officedocument.presentationml.slide+xml"/>
  <Override PartName="/ppt/slides/slide117.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7"/>
  </p:notesMasterIdLst>
  <p:sldIdLst>
    <p:sldId id="284" r:id="rId2"/>
    <p:sldId id="260" r:id="rId3"/>
    <p:sldId id="369" r:id="rId4"/>
    <p:sldId id="370" r:id="rId5"/>
    <p:sldId id="306" r:id="rId6"/>
    <p:sldId id="344" r:id="rId7"/>
    <p:sldId id="262" r:id="rId8"/>
    <p:sldId id="293" r:id="rId9"/>
    <p:sldId id="381" r:id="rId10"/>
    <p:sldId id="376" r:id="rId11"/>
    <p:sldId id="360" r:id="rId12"/>
    <p:sldId id="265" r:id="rId13"/>
    <p:sldId id="346" r:id="rId14"/>
    <p:sldId id="347" r:id="rId15"/>
    <p:sldId id="350" r:id="rId16"/>
    <p:sldId id="363" r:id="rId17"/>
    <p:sldId id="364" r:id="rId18"/>
    <p:sldId id="365" r:id="rId19"/>
    <p:sldId id="382" r:id="rId20"/>
    <p:sldId id="383" r:id="rId21"/>
    <p:sldId id="384" r:id="rId22"/>
    <p:sldId id="385" r:id="rId23"/>
    <p:sldId id="386" r:id="rId24"/>
    <p:sldId id="387" r:id="rId25"/>
    <p:sldId id="377" r:id="rId26"/>
    <p:sldId id="348" r:id="rId27"/>
    <p:sldId id="266" r:id="rId28"/>
    <p:sldId id="267" r:id="rId29"/>
    <p:sldId id="268" r:id="rId30"/>
    <p:sldId id="328" r:id="rId31"/>
    <p:sldId id="269" r:id="rId32"/>
    <p:sldId id="361" r:id="rId33"/>
    <p:sldId id="272" r:id="rId34"/>
    <p:sldId id="274" r:id="rId35"/>
    <p:sldId id="275" r:id="rId36"/>
    <p:sldId id="276" r:id="rId37"/>
    <p:sldId id="277" r:id="rId38"/>
    <p:sldId id="353" r:id="rId39"/>
    <p:sldId id="379" r:id="rId40"/>
    <p:sldId id="380" r:id="rId41"/>
    <p:sldId id="278" r:id="rId42"/>
    <p:sldId id="354" r:id="rId43"/>
    <p:sldId id="356" r:id="rId44"/>
    <p:sldId id="357" r:id="rId45"/>
    <p:sldId id="287" r:id="rId46"/>
    <p:sldId id="280" r:id="rId47"/>
    <p:sldId id="281" r:id="rId48"/>
    <p:sldId id="282" r:id="rId49"/>
    <p:sldId id="286" r:id="rId50"/>
    <p:sldId id="318" r:id="rId51"/>
    <p:sldId id="285" r:id="rId52"/>
    <p:sldId id="343" r:id="rId53"/>
    <p:sldId id="330" r:id="rId54"/>
    <p:sldId id="331" r:id="rId55"/>
    <p:sldId id="333" r:id="rId56"/>
    <p:sldId id="334" r:id="rId57"/>
    <p:sldId id="335" r:id="rId58"/>
    <p:sldId id="336" r:id="rId59"/>
    <p:sldId id="352" r:id="rId60"/>
    <p:sldId id="339" r:id="rId61"/>
    <p:sldId id="340" r:id="rId62"/>
    <p:sldId id="366" r:id="rId63"/>
    <p:sldId id="367" r:id="rId64"/>
    <p:sldId id="375" r:id="rId65"/>
    <p:sldId id="283" r:id="rId66"/>
    <p:sldId id="288" r:id="rId67"/>
    <p:sldId id="289" r:id="rId68"/>
    <p:sldId id="290" r:id="rId69"/>
    <p:sldId id="291" r:id="rId70"/>
    <p:sldId id="292" r:id="rId71"/>
    <p:sldId id="294" r:id="rId72"/>
    <p:sldId id="295" r:id="rId73"/>
    <p:sldId id="296" r:id="rId74"/>
    <p:sldId id="297" r:id="rId75"/>
    <p:sldId id="298" r:id="rId76"/>
    <p:sldId id="300" r:id="rId77"/>
    <p:sldId id="303" r:id="rId78"/>
    <p:sldId id="304" r:id="rId79"/>
    <p:sldId id="305" r:id="rId80"/>
    <p:sldId id="308" r:id="rId81"/>
    <p:sldId id="309" r:id="rId82"/>
    <p:sldId id="310" r:id="rId83"/>
    <p:sldId id="311" r:id="rId84"/>
    <p:sldId id="312" r:id="rId85"/>
    <p:sldId id="313" r:id="rId86"/>
    <p:sldId id="314" r:id="rId87"/>
    <p:sldId id="315" r:id="rId88"/>
    <p:sldId id="316" r:id="rId89"/>
    <p:sldId id="317" r:id="rId90"/>
    <p:sldId id="319" r:id="rId91"/>
    <p:sldId id="320" r:id="rId92"/>
    <p:sldId id="321" r:id="rId93"/>
    <p:sldId id="322" r:id="rId94"/>
    <p:sldId id="323" r:id="rId95"/>
    <p:sldId id="324" r:id="rId96"/>
    <p:sldId id="325" r:id="rId97"/>
    <p:sldId id="326" r:id="rId98"/>
    <p:sldId id="329" r:id="rId99"/>
    <p:sldId id="273" r:id="rId100"/>
    <p:sldId id="341" r:id="rId101"/>
    <p:sldId id="270" r:id="rId102"/>
    <p:sldId id="271" r:id="rId103"/>
    <p:sldId id="355" r:id="rId104"/>
    <p:sldId id="342" r:id="rId105"/>
    <p:sldId id="256" r:id="rId106"/>
    <p:sldId id="257" r:id="rId107"/>
    <p:sldId id="258" r:id="rId108"/>
    <p:sldId id="332" r:id="rId109"/>
    <p:sldId id="307" r:id="rId110"/>
    <p:sldId id="337" r:id="rId111"/>
    <p:sldId id="338" r:id="rId112"/>
    <p:sldId id="358" r:id="rId113"/>
    <p:sldId id="299" r:id="rId114"/>
    <p:sldId id="359" r:id="rId115"/>
    <p:sldId id="301" r:id="rId116"/>
    <p:sldId id="302" r:id="rId117"/>
    <p:sldId id="371" r:id="rId118"/>
    <p:sldId id="372" r:id="rId119"/>
    <p:sldId id="373" r:id="rId120"/>
    <p:sldId id="261" r:id="rId121"/>
    <p:sldId id="374" r:id="rId122"/>
    <p:sldId id="259" r:id="rId123"/>
    <p:sldId id="263" r:id="rId124"/>
    <p:sldId id="349" r:id="rId125"/>
    <p:sldId id="378" r:id="rId126"/>
  </p:sldIdLst>
  <p:sldSz cx="9144000" cy="6858000" type="screen4x3"/>
  <p:notesSz cx="6808788" cy="982345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4" d="100"/>
          <a:sy n="84" d="100"/>
        </p:scale>
        <p:origin x="-80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Sanket\Desktop\Plots%20dc2.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IN"/>
  <c:clrMapOvr bg1="lt1" tx1="dk1" bg2="lt2" tx2="dk2" accent1="accent1" accent2="accent2" accent3="accent3" accent4="accent4" accent5="accent5" accent6="accent6" hlink="hlink" folHlink="folHlink"/>
  <c:chart>
    <c:autoTitleDeleted val="1"/>
    <c:plotArea>
      <c:layout/>
      <c:barChart>
        <c:barDir val="col"/>
        <c:grouping val="clustered"/>
        <c:ser>
          <c:idx val="0"/>
          <c:order val="0"/>
          <c:tx>
            <c:v>NS4B </c:v>
          </c:tx>
          <c:errBars>
            <c:errBarType val="plus"/>
            <c:errValType val="cust"/>
            <c:plus>
              <c:numRef>
                <c:f>Sheet1!$O$36:$O$41</c:f>
                <c:numCache>
                  <c:formatCode>General</c:formatCode>
                  <c:ptCount val="6"/>
                  <c:pt idx="0">
                    <c:v>4.7258156262526052E-2</c:v>
                  </c:pt>
                  <c:pt idx="1">
                    <c:v>3.1840278474496495</c:v>
                  </c:pt>
                  <c:pt idx="2">
                    <c:v>0.77698133825723958</c:v>
                  </c:pt>
                  <c:pt idx="3">
                    <c:v>8.3221531668993034</c:v>
                  </c:pt>
                  <c:pt idx="4">
                    <c:v>9.7506222023690725</c:v>
                  </c:pt>
                  <c:pt idx="5">
                    <c:v>11.496583550487426</c:v>
                  </c:pt>
                </c:numCache>
              </c:numRef>
            </c:plus>
            <c:minus>
              <c:numLit>
                <c:formatCode>General</c:formatCode>
                <c:ptCount val="1"/>
                <c:pt idx="0">
                  <c:v>1</c:v>
                </c:pt>
              </c:numLit>
            </c:minus>
          </c:errBars>
          <c:cat>
            <c:strRef>
              <c:f>Sheet1!$J$36:$J$41</c:f>
              <c:strCache>
                <c:ptCount val="6"/>
                <c:pt idx="0">
                  <c:v>Untransfected</c:v>
                </c:pt>
                <c:pt idx="1">
                  <c:v>GFP</c:v>
                </c:pt>
                <c:pt idx="2">
                  <c:v>GFP Knockdown</c:v>
                </c:pt>
                <c:pt idx="3">
                  <c:v>2K NS4B</c:v>
                </c:pt>
                <c:pt idx="4">
                  <c:v>DV2 NS4B</c:v>
                </c:pt>
                <c:pt idx="5">
                  <c:v>∆Motif NS4B</c:v>
                </c:pt>
              </c:strCache>
            </c:strRef>
          </c:cat>
          <c:val>
            <c:numRef>
              <c:f>Sheet1!$N$36:$N$41</c:f>
              <c:numCache>
                <c:formatCode>General</c:formatCode>
                <c:ptCount val="6"/>
                <c:pt idx="0">
                  <c:v>0.12666666666666668</c:v>
                </c:pt>
                <c:pt idx="1">
                  <c:v>95.266666666666666</c:v>
                </c:pt>
                <c:pt idx="2">
                  <c:v>6.1699999999999955</c:v>
                </c:pt>
                <c:pt idx="3">
                  <c:v>72.603333333332458</c:v>
                </c:pt>
                <c:pt idx="4">
                  <c:v>73.13666666666667</c:v>
                </c:pt>
                <c:pt idx="5">
                  <c:v>38.956666666665576</c:v>
                </c:pt>
              </c:numCache>
            </c:numRef>
          </c:val>
        </c:ser>
        <c:axId val="71520256"/>
        <c:axId val="71521792"/>
      </c:barChart>
      <c:catAx>
        <c:axId val="71520256"/>
        <c:scaling>
          <c:orientation val="minMax"/>
        </c:scaling>
        <c:axPos val="b"/>
        <c:tickLblPos val="nextTo"/>
        <c:txPr>
          <a:bodyPr/>
          <a:lstStyle/>
          <a:p>
            <a:pPr>
              <a:defRPr lang="en-IN"/>
            </a:pPr>
            <a:endParaRPr lang="en-US"/>
          </a:p>
        </c:txPr>
        <c:crossAx val="71521792"/>
        <c:crosses val="autoZero"/>
        <c:auto val="1"/>
        <c:lblAlgn val="ctr"/>
        <c:lblOffset val="100"/>
      </c:catAx>
      <c:valAx>
        <c:axId val="71521792"/>
        <c:scaling>
          <c:orientation val="minMax"/>
        </c:scaling>
        <c:axPos val="l"/>
        <c:majorGridlines/>
        <c:numFmt formatCode="General" sourceLinked="1"/>
        <c:tickLblPos val="nextTo"/>
        <c:txPr>
          <a:bodyPr/>
          <a:lstStyle/>
          <a:p>
            <a:pPr>
              <a:defRPr lang="en-IN"/>
            </a:pPr>
            <a:endParaRPr lang="en-US"/>
          </a:p>
        </c:txPr>
        <c:crossAx val="71520256"/>
        <c:crosses val="autoZero"/>
        <c:crossBetween val="between"/>
      </c:valAx>
    </c:plotArea>
    <c:legend>
      <c:legendPos val="r"/>
      <c:layout>
        <c:manualLayout>
          <c:xMode val="edge"/>
          <c:yMode val="edge"/>
          <c:x val="0.12008326564967463"/>
          <c:y val="5.4425010705373394E-2"/>
          <c:w val="0.12968601098716295"/>
          <c:h val="8.4776589932519228E-2"/>
        </c:manualLayout>
      </c:layout>
      <c:txPr>
        <a:bodyPr/>
        <a:lstStyle/>
        <a:p>
          <a:pPr>
            <a:defRPr lang="en-IN"/>
          </a:pPr>
          <a:endParaRPr lang="en-US"/>
        </a:p>
      </c:txPr>
    </c:legend>
    <c:plotVisOnly val="1"/>
    <c:dispBlanksAs val="gap"/>
  </c:chart>
  <c:externalData r:id="rId2"/>
</c:chartSpace>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8.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8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1173"/>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56737" y="0"/>
            <a:ext cx="2950475" cy="491173"/>
          </a:xfrm>
          <a:prstGeom prst="rect">
            <a:avLst/>
          </a:prstGeom>
        </p:spPr>
        <p:txBody>
          <a:bodyPr vert="horz" lIns="91440" tIns="45720" rIns="91440" bIns="45720" rtlCol="0"/>
          <a:lstStyle>
            <a:lvl1pPr algn="r">
              <a:defRPr sz="1200"/>
            </a:lvl1pPr>
          </a:lstStyle>
          <a:p>
            <a:fld id="{03939D7D-A2F0-4A70-81E4-D6FE3A365F5A}" type="datetimeFigureOut">
              <a:rPr lang="en-IN" smtClean="0"/>
              <a:pPr/>
              <a:t>22-05-2019</a:t>
            </a:fld>
            <a:endParaRPr lang="en-IN"/>
          </a:p>
        </p:txBody>
      </p:sp>
      <p:sp>
        <p:nvSpPr>
          <p:cNvPr id="4" name="Slide Image Placeholder 3"/>
          <p:cNvSpPr>
            <a:spLocks noGrp="1" noRot="1" noChangeAspect="1"/>
          </p:cNvSpPr>
          <p:nvPr>
            <p:ph type="sldImg" idx="2"/>
          </p:nvPr>
        </p:nvSpPr>
        <p:spPr>
          <a:xfrm>
            <a:off x="949325" y="736600"/>
            <a:ext cx="4910138" cy="3684588"/>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0879" y="4666139"/>
            <a:ext cx="5447030" cy="442055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6" name="Footer Placeholder 5"/>
          <p:cNvSpPr>
            <a:spLocks noGrp="1"/>
          </p:cNvSpPr>
          <p:nvPr>
            <p:ph type="ftr" sz="quarter" idx="4"/>
          </p:nvPr>
        </p:nvSpPr>
        <p:spPr>
          <a:xfrm>
            <a:off x="0" y="9330572"/>
            <a:ext cx="2950475" cy="491173"/>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56737" y="9330572"/>
            <a:ext cx="2950475" cy="491173"/>
          </a:xfrm>
          <a:prstGeom prst="rect">
            <a:avLst/>
          </a:prstGeom>
        </p:spPr>
        <p:txBody>
          <a:bodyPr vert="horz" lIns="91440" tIns="45720" rIns="91440" bIns="45720" rtlCol="0" anchor="b"/>
          <a:lstStyle>
            <a:lvl1pPr algn="r">
              <a:defRPr sz="1200"/>
            </a:lvl1pPr>
          </a:lstStyle>
          <a:p>
            <a:fld id="{E946C293-4314-4570-ACFA-0D3F389E1EF7}" type="slidenum">
              <a:rPr lang="en-IN" smtClean="0"/>
              <a:pPr/>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DC9FE42-66EB-4C25-A895-FD0C9324F79D}" type="slidenum">
              <a:rPr lang="en-IN"/>
              <a:pPr/>
              <a:t>7</a:t>
            </a:fld>
            <a:endParaRPr lang="en-IN"/>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96E9C0B9-19E6-4DBB-8D99-E006369D03D5}" type="slidenum">
              <a:rPr/>
              <a:pPr marL="0" marR="0" lvl="0" indent="0" algn="r" rtl="0" hangingPunct="1">
                <a:lnSpc>
                  <a:spcPct val="100000"/>
                </a:lnSpc>
                <a:buNone/>
                <a:tabLst/>
              </a:pPr>
              <a:t>22</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B7F5C64B-2A62-4CF3-877F-85C76CE5351C}" type="slidenum">
              <a:rPr/>
              <a:pPr marL="0" marR="0" lvl="0" indent="0" algn="r" rtl="0" hangingPunct="1">
                <a:lnSpc>
                  <a:spcPct val="100000"/>
                </a:lnSpc>
                <a:buNone/>
                <a:tabLst/>
              </a:pPr>
              <a:t>23</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BD1849C5-E82F-493B-8C7C-80096350EC4E}" type="slidenum">
              <a:rPr/>
              <a:pPr marL="0" marR="0" lvl="0" indent="0" algn="r" rtl="0" hangingPunct="1">
                <a:lnSpc>
                  <a:spcPct val="100000"/>
                </a:lnSpc>
                <a:buNone/>
                <a:tabLst/>
              </a:pPr>
              <a:t>24</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32DF13C-4254-497C-BD06-BF3654CAE5B3}" type="slidenum">
              <a:rPr lang="en-US" smtClean="0"/>
              <a:pPr fontAlgn="base">
                <a:spcBef>
                  <a:spcPct val="0"/>
                </a:spcBef>
                <a:spcAft>
                  <a:spcPct val="0"/>
                </a:spcAft>
                <a:defRPr/>
              </a:pPr>
              <a:t>25</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C1114AA1-3B27-4678-AD4C-0520583C0D2E}" type="slidenum">
              <a:rPr lang="en-IN" smtClean="0"/>
              <a:pPr/>
              <a:t>26</a:t>
            </a:fld>
            <a:endParaRPr lang="en-IN" smtClean="0"/>
          </a:p>
        </p:txBody>
      </p:sp>
      <p:sp>
        <p:nvSpPr>
          <p:cNvPr id="62467" name="Slide Image Placeholder 1"/>
          <p:cNvSpPr>
            <a:spLocks noGrp="1" noRot="1" noChangeAspect="1" noTextEdit="1"/>
          </p:cNvSpPr>
          <p:nvPr>
            <p:ph type="sldImg"/>
          </p:nvPr>
        </p:nvSpPr>
        <p:spPr>
          <a:ln/>
        </p:spPr>
      </p:sp>
      <p:sp>
        <p:nvSpPr>
          <p:cNvPr id="62468"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0244" name="Slide Number Placeholder 3"/>
          <p:cNvSpPr txBox="1">
            <a:spLocks noGrp="1"/>
          </p:cNvSpPr>
          <p:nvPr/>
        </p:nvSpPr>
        <p:spPr bwMode="auto">
          <a:xfrm>
            <a:off x="3856737" y="9330572"/>
            <a:ext cx="2950475" cy="491173"/>
          </a:xfrm>
          <a:prstGeom prst="rect">
            <a:avLst/>
          </a:prstGeom>
          <a:noFill/>
          <a:ln>
            <a:miter lim="800000"/>
            <a:headEnd/>
            <a:tailEnd/>
          </a:ln>
        </p:spPr>
        <p:txBody>
          <a:bodyPr anchor="b"/>
          <a:lstStyle/>
          <a:p>
            <a:pPr algn="r">
              <a:defRPr/>
            </a:pPr>
            <a:fld id="{258FAFAA-EB0B-44FA-84CB-35EA7A50EA36}" type="slidenum">
              <a:rPr lang="en-US" sz="1200">
                <a:latin typeface="+mn-lt"/>
                <a:cs typeface="+mn-cs"/>
              </a:rPr>
              <a:pPr algn="r">
                <a:defRPr/>
              </a:pPr>
              <a:t>26</a:t>
            </a:fld>
            <a:endParaRPr lang="en-US" sz="1200">
              <a:latin typeface="+mn-lt"/>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7B6F60D5-95AC-4710-9474-986DB117768F}" type="slidenum">
              <a:rPr lang="en-IN" smtClean="0"/>
              <a:pPr/>
              <a:t>27</a:t>
            </a:fld>
            <a:endParaRPr lang="en-IN" smtClean="0"/>
          </a:p>
        </p:txBody>
      </p:sp>
      <p:sp>
        <p:nvSpPr>
          <p:cNvPr id="176131" name="Rectangle 7"/>
          <p:cNvSpPr txBox="1">
            <a:spLocks noGrp="1" noChangeArrowheads="1"/>
          </p:cNvSpPr>
          <p:nvPr/>
        </p:nvSpPr>
        <p:spPr bwMode="auto">
          <a:xfrm>
            <a:off x="3856737" y="9330572"/>
            <a:ext cx="2950475" cy="491173"/>
          </a:xfrm>
          <a:prstGeom prst="rect">
            <a:avLst/>
          </a:prstGeom>
          <a:noFill/>
          <a:ln w="9525">
            <a:noFill/>
            <a:miter lim="800000"/>
            <a:headEnd/>
            <a:tailEnd/>
          </a:ln>
        </p:spPr>
        <p:txBody>
          <a:bodyPr anchor="b"/>
          <a:lstStyle/>
          <a:p>
            <a:pPr algn="r"/>
            <a:fld id="{65FB783B-801C-4DD3-8C33-6A462AEA36F6}" type="slidenum">
              <a:rPr lang="en-US" sz="1200"/>
              <a:pPr algn="r"/>
              <a:t>27</a:t>
            </a:fld>
            <a:endParaRPr lang="en-US" sz="1200"/>
          </a:p>
        </p:txBody>
      </p:sp>
      <p:sp>
        <p:nvSpPr>
          <p:cNvPr id="176132" name="Slide Image Placeholder 1"/>
          <p:cNvSpPr>
            <a:spLocks noGrp="1" noRot="1" noChangeAspect="1" noTextEdit="1"/>
          </p:cNvSpPr>
          <p:nvPr>
            <p:ph type="sldImg"/>
          </p:nvPr>
        </p:nvSpPr>
        <p:spPr>
          <a:ln/>
        </p:spPr>
      </p:sp>
      <p:sp>
        <p:nvSpPr>
          <p:cNvPr id="176133" name="Notes Placeholder 2"/>
          <p:cNvSpPr>
            <a:spLocks noGrp="1"/>
          </p:cNvSpPr>
          <p:nvPr>
            <p:ph type="body" idx="1"/>
          </p:nvPr>
        </p:nvSpPr>
        <p:spPr>
          <a:noFill/>
          <a:ln/>
        </p:spPr>
        <p:txBody>
          <a:bodyPr/>
          <a:lstStyle/>
          <a:p>
            <a:endParaRPr lang="en-US" smtClean="0"/>
          </a:p>
        </p:txBody>
      </p:sp>
      <p:sp>
        <p:nvSpPr>
          <p:cNvPr id="4" name="Slide Number Placeholder 3"/>
          <p:cNvSpPr txBox="1">
            <a:spLocks noGrp="1"/>
          </p:cNvSpPr>
          <p:nvPr/>
        </p:nvSpPr>
        <p:spPr>
          <a:xfrm>
            <a:off x="3856737" y="9330572"/>
            <a:ext cx="2950475" cy="491173"/>
          </a:xfrm>
          <a:prstGeom prst="rect">
            <a:avLst/>
          </a:prstGeom>
          <a:noFill/>
        </p:spPr>
        <p:txBody>
          <a:bodyPr anchor="b"/>
          <a:lstStyle/>
          <a:p>
            <a:pPr algn="r" fontAlgn="auto">
              <a:spcBef>
                <a:spcPts val="0"/>
              </a:spcBef>
              <a:spcAft>
                <a:spcPts val="0"/>
              </a:spcAft>
              <a:defRPr/>
            </a:pPr>
            <a:fld id="{362DD902-A3D0-492C-A19C-C0D5C0A18334}" type="slidenum">
              <a:rPr lang="en-US" sz="1200">
                <a:latin typeface="+mn-lt"/>
              </a:rPr>
              <a:pPr algn="r" fontAlgn="auto">
                <a:spcBef>
                  <a:spcPts val="0"/>
                </a:spcBef>
                <a:spcAft>
                  <a:spcPts val="0"/>
                </a:spcAft>
                <a:defRPr/>
              </a:pPr>
              <a:t>27</a:t>
            </a:fld>
            <a:endParaRPr lang="en-US" sz="1200">
              <a:latin typeface="+mn-l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48132" name="Slide Number Placeholder 3"/>
          <p:cNvSpPr>
            <a:spLocks noGrp="1"/>
          </p:cNvSpPr>
          <p:nvPr>
            <p:ph type="sldNum" sz="quarter" idx="5"/>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AC858D05-BAED-482C-9EA1-C217B67CCFD6}" type="slidenum">
              <a:rPr lang="en-US" altLang="en-US" smtClean="0"/>
              <a:pPr fontAlgn="base">
                <a:spcBef>
                  <a:spcPct val="0"/>
                </a:spcBef>
                <a:spcAft>
                  <a:spcPct val="0"/>
                </a:spcAft>
                <a:defRPr/>
              </a:pPr>
              <a:t>30</a:t>
            </a:fld>
            <a:endParaRPr lang="en-US" altLang="en-US"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Slide Image Placeholder 1"/>
          <p:cNvSpPr>
            <a:spLocks noGrp="1" noRot="1" noChangeAspect="1" noTextEdit="1"/>
          </p:cNvSpPr>
          <p:nvPr>
            <p:ph type="sldImg"/>
          </p:nvPr>
        </p:nvSpPr>
        <p:spPr>
          <a:ln/>
        </p:spPr>
      </p:sp>
      <p:sp>
        <p:nvSpPr>
          <p:cNvPr id="199683" name="Notes Placeholder 2"/>
          <p:cNvSpPr>
            <a:spLocks noGrp="1"/>
          </p:cNvSpPr>
          <p:nvPr>
            <p:ph type="body" idx="1"/>
          </p:nvPr>
        </p:nvSpPr>
        <p:spPr>
          <a:noFill/>
          <a:ln/>
        </p:spPr>
        <p:txBody>
          <a:bodyPr/>
          <a:lstStyle/>
          <a:p>
            <a:pPr eaLnBrk="1" hangingPunct="1">
              <a:spcBef>
                <a:spcPct val="0"/>
              </a:spcBef>
            </a:pPr>
            <a:endParaRPr lang="en-IN" smtClean="0"/>
          </a:p>
        </p:txBody>
      </p:sp>
      <p:sp>
        <p:nvSpPr>
          <p:cNvPr id="199684" name="Slide Number Placeholder 3"/>
          <p:cNvSpPr>
            <a:spLocks noGrp="1"/>
          </p:cNvSpPr>
          <p:nvPr>
            <p:ph type="sldNum" sz="quarter" idx="5"/>
          </p:nvPr>
        </p:nvSpPr>
        <p:spPr>
          <a:noFill/>
        </p:spPr>
        <p:txBody>
          <a:bodyPr/>
          <a:lstStyle/>
          <a:p>
            <a:fld id="{CE64AFFF-36B5-4498-B0C2-5CB56C40B961}" type="slidenum">
              <a:rPr lang="en-IN" smtClean="0">
                <a:cs typeface="Arial" charset="0"/>
              </a:rPr>
              <a:pPr/>
              <a:t>35</a:t>
            </a:fld>
            <a:endParaRPr lang="en-IN" smtClean="0">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IN" smtClean="0"/>
              <a:t>Ubiquitin-mediated proteolysis of a variety of cellular proteins plays an important role in many basic cellular processes. Among these are regulation of cell cycle and division, differentiation and development, involvement in the cellular response to stress and extracellular effectors, morphogenesis of neuronal networks, modulation of cell surface receptors, ion channels and the secretory pathway, DNA repair, transcriptional regulation, transcriptional silencing, long-term memory, circadian rhythms, regulation of the immune and inflammatory responses, and biogenesis of organelles. The list of cellular proteins that are targeted by ubiquitin is growing rapidly. Among them are cell cycle regulators such as cyclins, cyclin-dependent kinase inhibitors, and proteins involved in sister chromatid separation, tumor suppressors, as well as transcriptional activators and their inhibitors. Cell surface receptors and endoplasmic reticulum (ER) proteins are also targeted by the system. Finally, mutated and denatured/misfolded proteins are recognized specifically and are removed efficiently. In this capacity, the system is a key player in the cellular quality control and defense mechanisms.The reversible modification of proteins by ubiquitin attachment does not only targets it for degradation. Since Ub contains seven Lys residues itself, Ub molecules can form different types of chains. </a:t>
            </a:r>
            <a:r>
              <a:rPr lang="en-IN" b="1" smtClean="0">
                <a:solidFill>
                  <a:srgbClr val="FF0000"/>
                </a:solidFill>
              </a:rPr>
              <a:t>Depending on the linkagae and number of ubiquitin attached these modified proteins play different roles.</a:t>
            </a:r>
          </a:p>
        </p:txBody>
      </p:sp>
      <p:sp>
        <p:nvSpPr>
          <p:cNvPr id="2253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9DA5426-DC29-4BCC-8F74-442533C0052A}" type="slidenum">
              <a:rPr lang="en-IN" smtClean="0"/>
              <a:pPr fontAlgn="base">
                <a:spcBef>
                  <a:spcPct val="0"/>
                </a:spcBef>
                <a:spcAft>
                  <a:spcPct val="0"/>
                </a:spcAft>
                <a:defRPr/>
              </a:pPr>
              <a:t>38</a:t>
            </a:fld>
            <a:endParaRPr lang="en-I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p:spPr>
      </p:sp>
      <p:sp>
        <p:nvSpPr>
          <p:cNvPr id="5939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No biosynthetic enzyme encoded</a:t>
            </a:r>
          </a:p>
          <a:p>
            <a:pPr eaLnBrk="1" hangingPunct="1"/>
            <a:r>
              <a:rPr lang="en-US" smtClean="0"/>
              <a:t>Mtorc being central regulator</a:t>
            </a:r>
          </a:p>
        </p:txBody>
      </p:sp>
      <p:sp>
        <p:nvSpPr>
          <p:cNvPr id="4" name="Slide Number Placeholder 3"/>
          <p:cNvSpPr>
            <a:spLocks noGrp="1"/>
          </p:cNvSpPr>
          <p:nvPr>
            <p:ph type="sldNum" sz="quarter" idx="5"/>
          </p:nvPr>
        </p:nvSpPr>
        <p:spPr/>
        <p:txBody>
          <a:bodyPr/>
          <a:lstStyle/>
          <a:p>
            <a:pPr>
              <a:defRPr/>
            </a:pPr>
            <a:fld id="{E8571C3C-B6AC-4BFF-AF9E-8518963CC00C}" type="slidenum">
              <a:rPr lang="en-IN" smtClean="0"/>
              <a:pPr>
                <a:defRPr/>
              </a:pPr>
              <a:t>55</a:t>
            </a:fld>
            <a:endParaRPr lang="en-I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CB3C61A8-EE9C-4772-8384-7130CC29C1BD}" type="slidenum">
              <a:rPr/>
              <a:pPr marL="0" marR="0" lvl="0" indent="0" algn="r" rtl="0" hangingPunct="1">
                <a:lnSpc>
                  <a:spcPct val="100000"/>
                </a:lnSpc>
                <a:buNone/>
                <a:tabLst/>
              </a:pPr>
              <a:t>8</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49325" y="746125"/>
            <a:ext cx="4908550" cy="3683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0879" y="4666140"/>
            <a:ext cx="5446672" cy="4420551"/>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49325" y="746125"/>
            <a:ext cx="4908550" cy="3683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0879" y="4666140"/>
            <a:ext cx="5446672" cy="4420551"/>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49325" y="746125"/>
            <a:ext cx="4908550" cy="3683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0879" y="4666140"/>
            <a:ext cx="5446672" cy="4420551"/>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0880" y="4666139"/>
            <a:ext cx="5447029" cy="4421326"/>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0880" y="4666139"/>
            <a:ext cx="5447029" cy="4421326"/>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47A61C6A-9DC6-416B-AA79-16A7A43733B1}" type="slidenum">
              <a:rPr/>
              <a:pPr marL="0" marR="0" lvl="0" indent="0" algn="r" rtl="0" hangingPunct="1">
                <a:lnSpc>
                  <a:spcPct val="100000"/>
                </a:lnSpc>
                <a:buNone/>
                <a:tabLst/>
              </a:pPr>
              <a:t>71</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1A89386C-2C6A-472F-AEBC-5982B9ECB73A}" type="slidenum">
              <a:rPr/>
              <a:pPr marL="0" marR="0" lvl="0" indent="0" algn="r" rtl="0" hangingPunct="1">
                <a:lnSpc>
                  <a:spcPct val="100000"/>
                </a:lnSpc>
                <a:buNone/>
                <a:tabLst/>
              </a:pPr>
              <a:t>72</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4B185D9E-1092-4CF9-BA15-6D7825C3101E}" type="slidenum">
              <a:rPr/>
              <a:pPr marL="0" marR="0" lvl="0" indent="0" algn="r" rtl="0" hangingPunct="1">
                <a:lnSpc>
                  <a:spcPct val="100000"/>
                </a:lnSpc>
                <a:buNone/>
                <a:tabLst/>
              </a:pPr>
              <a:t>73</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0880" y="4666139"/>
            <a:ext cx="5447029" cy="4421326"/>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0880" y="4666139"/>
            <a:ext cx="5447029" cy="4421326"/>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p:txBody>
          <a:bodyPr/>
          <a:lstStyle/>
          <a:p>
            <a:pPr>
              <a:defRPr/>
            </a:pPr>
            <a:fld id="{FACA52A3-26E5-481F-B884-5E4124F2C705}" type="slidenum">
              <a:rPr lang="en-US" smtClean="0"/>
              <a:pPr>
                <a:defRPr/>
              </a:pPr>
              <a:t>9</a:t>
            </a:fld>
            <a:endParaRPr lang="en-US" smtClean="0"/>
          </a:p>
        </p:txBody>
      </p:sp>
      <p:sp>
        <p:nvSpPr>
          <p:cNvPr id="104451" name="Rectangle 2"/>
          <p:cNvSpPr>
            <a:spLocks noRot="1" noChangeArrowheads="1" noTextEdit="1"/>
          </p:cNvSpPr>
          <p:nvPr>
            <p:ph type="sldImg"/>
          </p:nvPr>
        </p:nvSpPr>
        <p:spPr bwMode="auto">
          <a:noFill/>
          <a:ln>
            <a:solidFill>
              <a:srgbClr val="000000"/>
            </a:solidFill>
            <a:miter lim="800000"/>
            <a:headEnd/>
            <a:tailEnd/>
          </a:ln>
        </p:spPr>
      </p:sp>
      <p:sp>
        <p:nvSpPr>
          <p:cNvPr id="1044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198086DD-CBAB-4522-B0EA-E14FFF68DCEA}" type="slidenum">
              <a:rPr/>
              <a:pPr marL="0" marR="0" lvl="0" indent="0" algn="r" rtl="0" hangingPunct="1">
                <a:lnSpc>
                  <a:spcPct val="100000"/>
                </a:lnSpc>
                <a:buNone/>
                <a:tabLst/>
              </a:pPr>
              <a:t>76</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B7F5C64B-2A62-4CF3-877F-85C76CE5351C}" type="slidenum">
              <a:rPr/>
              <a:pPr marL="0" marR="0" lvl="0" indent="0" algn="r" rtl="0" hangingPunct="1">
                <a:lnSpc>
                  <a:spcPct val="100000"/>
                </a:lnSpc>
                <a:buNone/>
                <a:tabLst/>
              </a:pPr>
              <a:t>77</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BD1849C5-E82F-493B-8C7C-80096350EC4E}" type="slidenum">
              <a:rPr/>
              <a:pPr marL="0" marR="0" lvl="0" indent="0" algn="r" rtl="0" hangingPunct="1">
                <a:lnSpc>
                  <a:spcPct val="100000"/>
                </a:lnSpc>
                <a:buNone/>
                <a:tabLst/>
              </a:pPr>
              <a:t>78</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noResize="1"/>
          </p:cNvSpPr>
          <p:nvPr>
            <p:ph type="sldImg"/>
          </p:nvPr>
        </p:nvSpPr>
        <p:spPr>
          <a:xfrm>
            <a:off x="949325" y="746125"/>
            <a:ext cx="4908550" cy="3683000"/>
          </a:xfrm>
          <a:solidFill>
            <a:schemeClr val="accent1"/>
          </a:solidFill>
          <a:ln w="25400">
            <a:solidFill>
              <a:schemeClr val="accent1">
                <a:shade val="50000"/>
              </a:schemeClr>
            </a:solidFill>
            <a:prstDash val="solid"/>
          </a:ln>
        </p:spPr>
      </p:sp>
      <p:sp>
        <p:nvSpPr>
          <p:cNvPr id="3" name="Notes Placeholder 2"/>
          <p:cNvSpPr txBox="1">
            <a:spLocks noGrp="1"/>
          </p:cNvSpPr>
          <p:nvPr>
            <p:ph type="body" sz="quarter" idx="1"/>
          </p:nvPr>
        </p:nvSpPr>
        <p:spPr>
          <a:xfrm>
            <a:off x="680879" y="4666140"/>
            <a:ext cx="5446672" cy="4420551"/>
          </a:xfrm>
        </p:spPr>
        <p:txBody>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IN" altLang="en-US" smtClean="0"/>
              <a:t>Ubiquitin-mediated proteolysis of a variety of cellular proteins plays an important role in many basic cellular processes. Among these are regulation of cell cycle and division, differentiation and development, involvement in the cellular response to stress and extracellular effectors, morphogenesis of neuronal networks, modulation of cell surface receptors, ion channels and the secretory pathway, DNA repair, transcriptional regulation, transcriptional silencing, long-term memory, circadian rhythms, regulation of the immune and inflammatory responses, and biogenesis of organelles. The list of cellular proteins that are targeted by ubiquitin is growing rapidly. Among them are cell cycle regulators such as cyclins, cyclin-dependent kinase inhibitors, and proteins involved in sister chromatid separation, tumor suppressors, as well as transcriptional activators and their inhibitors. Cell surface receptors and endoplasmic reticulum (ER) proteins are also targeted by the system. Finally, mutated and denatured/misfolded proteins are recognized specifically and are removed efficiently. In this capacity, the system is a key player in the cellular quality control and defense mechanisms.The reversible modification of proteins by ubiquitin attachment does not only targets it for degradation. Since Ub contains seven Lys residues itself, Ub molecules can form different types of chains. </a:t>
            </a:r>
            <a:r>
              <a:rPr lang="en-IN" altLang="en-US" b="1" smtClean="0">
                <a:solidFill>
                  <a:srgbClr val="FF0000"/>
                </a:solidFill>
              </a:rPr>
              <a:t>Depending on the linkagae and number of ubiquitin attached these modified proteins play different roles.</a:t>
            </a:r>
          </a:p>
        </p:txBody>
      </p:sp>
      <p:sp>
        <p:nvSpPr>
          <p:cNvPr id="54276" name="Slide Number Placeholder 3"/>
          <p:cNvSpPr>
            <a:spLocks noGrp="1"/>
          </p:cNvSpPr>
          <p:nvPr>
            <p:ph type="sldNum" sz="quarter" idx="5"/>
          </p:nvPr>
        </p:nvSpPr>
        <p:spPr bwMode="auto">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E9C8B4A-85C3-41FE-BECD-18AE7B57B53D}" type="slidenum">
              <a:rPr lang="en-IN" altLang="en-US" smtClean="0"/>
              <a:pPr fontAlgn="base">
                <a:spcBef>
                  <a:spcPct val="0"/>
                </a:spcBef>
                <a:spcAft>
                  <a:spcPct val="0"/>
                </a:spcAft>
                <a:defRPr/>
              </a:pPr>
              <a:t>80</a:t>
            </a:fld>
            <a:endParaRPr lang="en-IN" alt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a:ln/>
        </p:spPr>
      </p:sp>
      <p:sp>
        <p:nvSpPr>
          <p:cNvPr id="194563"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94564" name="Slide Number Placeholder 3"/>
          <p:cNvSpPr>
            <a:spLocks noGrp="1"/>
          </p:cNvSpPr>
          <p:nvPr>
            <p:ph type="sldNum" sz="quarter" idx="5"/>
          </p:nvPr>
        </p:nvSpPr>
        <p:spPr>
          <a:noFill/>
        </p:spPr>
        <p:txBody>
          <a:bodyPr/>
          <a:lstStyle/>
          <a:p>
            <a:fld id="{CDE33D71-654D-46D0-95F5-C67CE91B30A8}" type="slidenum">
              <a:rPr lang="en-US" smtClean="0"/>
              <a:pPr/>
              <a:t>101</a:t>
            </a:fld>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Slide Image Placeholder 1"/>
          <p:cNvSpPr>
            <a:spLocks noGrp="1" noRot="1" noChangeAspect="1" noTextEdit="1"/>
          </p:cNvSpPr>
          <p:nvPr>
            <p:ph type="sldImg"/>
          </p:nvPr>
        </p:nvSpPr>
        <p:spPr>
          <a:ln/>
        </p:spPr>
      </p:sp>
      <p:sp>
        <p:nvSpPr>
          <p:cNvPr id="195587" name="Notes Placeholder 2"/>
          <p:cNvSpPr>
            <a:spLocks noGrp="1"/>
          </p:cNvSpPr>
          <p:nvPr>
            <p:ph type="body" idx="1"/>
          </p:nvPr>
        </p:nvSpPr>
        <p:spPr>
          <a:noFill/>
          <a:ln/>
        </p:spPr>
        <p:txBody>
          <a:bodyPr/>
          <a:lstStyle/>
          <a:p>
            <a:pPr eaLnBrk="1" hangingPunct="1">
              <a:spcBef>
                <a:spcPct val="0"/>
              </a:spcBef>
            </a:pPr>
            <a:endParaRPr lang="en-US" smtClean="0"/>
          </a:p>
        </p:txBody>
      </p:sp>
      <p:sp>
        <p:nvSpPr>
          <p:cNvPr id="195588" name="Slide Number Placeholder 3"/>
          <p:cNvSpPr>
            <a:spLocks noGrp="1"/>
          </p:cNvSpPr>
          <p:nvPr>
            <p:ph type="sldNum" sz="quarter" idx="5"/>
          </p:nvPr>
        </p:nvSpPr>
        <p:spPr>
          <a:noFill/>
        </p:spPr>
        <p:txBody>
          <a:bodyPr/>
          <a:lstStyle/>
          <a:p>
            <a:fld id="{35A716C1-0CD7-482C-9854-8A0230E71C88}" type="slidenum">
              <a:rPr lang="en-US" smtClean="0"/>
              <a:pPr/>
              <a:t>102</a:t>
            </a:fld>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1E01B761-4933-4F81-A2D5-761EDA21EB87}" type="slidenum">
              <a:rPr/>
              <a:pPr marL="0" marR="0" lvl="0" indent="0" algn="r" rtl="0" hangingPunct="1">
                <a:lnSpc>
                  <a:spcPct val="100000"/>
                </a:lnSpc>
                <a:buNone/>
                <a:tabLst/>
              </a:pPr>
              <a:t>112</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1E01B761-4933-4F81-A2D5-761EDA21EB87}" type="slidenum">
              <a:rPr/>
              <a:pPr marL="0" marR="0" lvl="0" indent="0" algn="r" rtl="0" hangingPunct="1">
                <a:lnSpc>
                  <a:spcPct val="100000"/>
                </a:lnSpc>
                <a:buNone/>
                <a:tabLst/>
              </a:pPr>
              <a:t>113</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198086DD-CBAB-4522-B0EA-E14FFF68DCEA}" type="slidenum">
              <a:rPr/>
              <a:pPr marL="0" marR="0" lvl="0" indent="0" algn="r" rtl="0" hangingPunct="1">
                <a:lnSpc>
                  <a:spcPct val="100000"/>
                </a:lnSpc>
                <a:buNone/>
                <a:tabLst/>
              </a:pPr>
              <a:t>114</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Text Box 1"/>
          <p:cNvSpPr txBox="1">
            <a:spLocks noChangeArrowheads="1"/>
          </p:cNvSpPr>
          <p:nvPr/>
        </p:nvSpPr>
        <p:spPr bwMode="auto">
          <a:xfrm>
            <a:off x="3856737" y="9330572"/>
            <a:ext cx="2950475" cy="491173"/>
          </a:xfrm>
          <a:prstGeom prst="rect">
            <a:avLst/>
          </a:prstGeom>
          <a:noFill/>
          <a:ln w="9525">
            <a:noFill/>
            <a:round/>
            <a:headEnd/>
            <a:tailEnd/>
          </a:ln>
        </p:spPr>
        <p:txBody>
          <a:bodyPr lIns="90000" tIns="46800" rIns="90000" bIns="46800" anchor="b"/>
          <a:lstStyle/>
          <a:p>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fld id="{3B2813C4-4C06-4156-B52B-BFE10B57FAD2}" type="slidenum">
              <a:rPr lang="en-US" sz="1200">
                <a:solidFill>
                  <a:srgbClr val="FFFFFF"/>
                </a:solidFill>
              </a:rPr>
              <a:pPr algn="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t>10</a:t>
            </a:fld>
            <a:endParaRPr lang="en-US" sz="1200">
              <a:solidFill>
                <a:srgbClr val="FFFFFF"/>
              </a:solidFill>
            </a:endParaRPr>
          </a:p>
        </p:txBody>
      </p:sp>
      <p:sp>
        <p:nvSpPr>
          <p:cNvPr id="105475" name="Text Box 2"/>
          <p:cNvSpPr txBox="1">
            <a:spLocks noChangeArrowheads="1"/>
          </p:cNvSpPr>
          <p:nvPr/>
        </p:nvSpPr>
        <p:spPr bwMode="auto">
          <a:xfrm>
            <a:off x="1134798" y="736759"/>
            <a:ext cx="4539192" cy="3683794"/>
          </a:xfrm>
          <a:prstGeom prst="rect">
            <a:avLst/>
          </a:prstGeom>
          <a:solidFill>
            <a:srgbClr val="FFFFFF"/>
          </a:solidFill>
          <a:ln w="9360">
            <a:solidFill>
              <a:srgbClr val="000000"/>
            </a:solidFill>
            <a:miter lim="800000"/>
            <a:headEnd/>
            <a:tailEnd/>
          </a:ln>
        </p:spPr>
        <p:txBody>
          <a:bodyPr wrap="none" anchor="ctr"/>
          <a:lstStyle/>
          <a:p>
            <a:endParaRPr lang="en-GB"/>
          </a:p>
        </p:txBody>
      </p:sp>
      <p:sp>
        <p:nvSpPr>
          <p:cNvPr id="105476" name="Rectangle 3"/>
          <p:cNvSpPr>
            <a:spLocks noGrp="1" noChangeArrowheads="1"/>
          </p:cNvSpPr>
          <p:nvPr>
            <p:ph type="body"/>
          </p:nvPr>
        </p:nvSpPr>
        <p:spPr bwMode="auto">
          <a:xfrm>
            <a:off x="680879" y="4666139"/>
            <a:ext cx="5443878" cy="4417142"/>
          </a:xfrm>
          <a:noFill/>
        </p:spPr>
        <p:txBody>
          <a:bodyPr wrap="none" numCol="1" anchor="ctr" anchorCtr="0" compatLnSpc="1">
            <a:prstTxWarp prst="textNoShape">
              <a:avLst/>
            </a:prstTxWarp>
          </a:bodyPr>
          <a:lstStyle/>
          <a:p>
            <a:pPr eaLnBrk="1" hangingPunct="1"/>
            <a:endParaRPr lang="en-US" smtClean="0"/>
          </a:p>
        </p:txBody>
      </p:sp>
      <p:sp>
        <p:nvSpPr>
          <p:cNvPr id="65541" name="Footer Placeholder 5"/>
          <p:cNvSpPr>
            <a:spLocks noGrp="1"/>
          </p:cNvSpPr>
          <p:nvPr>
            <p:ph type="ftr" sz="quarter" idx="4"/>
          </p:nvPr>
        </p:nvSpPr>
        <p:spPr/>
        <p:txBody>
          <a:bodyPr/>
          <a:lstStyle/>
          <a:p>
            <a:pPr>
              <a:defRPr/>
            </a:pPr>
            <a:r>
              <a:rPr lang="en-US" smtClean="0"/>
              <a:t>Chapter</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5DE154AD-15A3-4F9A-BE16-21758BE16359}" type="slidenum">
              <a:rPr/>
              <a:pPr marL="0" marR="0" lvl="0" indent="0" algn="r" rtl="0" hangingPunct="1">
                <a:lnSpc>
                  <a:spcPct val="100000"/>
                </a:lnSpc>
                <a:buNone/>
                <a:tabLst/>
              </a:pPr>
              <a:t>115</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96E9C0B9-19E6-4DBB-8D99-E006369D03D5}" type="slidenum">
              <a:rPr/>
              <a:pPr marL="0" marR="0" lvl="0" indent="0" algn="r" rtl="0" hangingPunct="1">
                <a:lnSpc>
                  <a:spcPct val="100000"/>
                </a:lnSpc>
                <a:buNone/>
                <a:tabLst/>
              </a:pPr>
              <a:t>116</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p>
            <a:fld id="{BFA3AD9E-D1CA-4BC4-A2E3-486B7310FBB0}" type="slidenum">
              <a:rPr lang="en-IN"/>
              <a:pPr/>
              <a:t>121</a:t>
            </a:fld>
            <a:endParaRPr lang="en-IN"/>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FA5343B-EF94-40CA-8496-D9FEE18500DA}" type="slidenum">
              <a:rPr lang="en-IN"/>
              <a:pPr/>
              <a:t>123</a:t>
            </a:fld>
            <a:endParaRPr lang="en-IN"/>
          </a:p>
        </p:txBody>
      </p:sp>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A14646C1-3ED6-40C3-9606-AEF4C6660D70}" type="slidenum">
              <a:rPr lang="en-US" smtClean="0"/>
              <a:pPr/>
              <a:t>12</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xfrm>
            <a:off x="907839" y="4666139"/>
            <a:ext cx="4993111" cy="4420553"/>
          </a:xfrm>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p:spPr>
        <p:txBody>
          <a:bodyPr/>
          <a:lstStyle/>
          <a:p>
            <a:fld id="{B21B4193-8E51-4E8C-898B-53D0BF1809DC}" type="slidenum">
              <a:rPr lang="en-US" smtClean="0"/>
              <a:pPr/>
              <a:t>14</a:t>
            </a:fld>
            <a:endParaRPr lang="en-US" smtClean="0"/>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1E01B761-4933-4F81-A2D5-761EDA21EB87}" type="slidenum">
              <a:rPr/>
              <a:pPr marL="0" marR="0" lvl="0" indent="0" algn="r" rtl="0" hangingPunct="1">
                <a:lnSpc>
                  <a:spcPct val="100000"/>
                </a:lnSpc>
                <a:buNone/>
                <a:tabLst/>
              </a:pPr>
              <a:t>19</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198086DD-CBAB-4522-B0EA-E14FFF68DCEA}" type="slidenum">
              <a:rPr/>
              <a:pPr marL="0" marR="0" lvl="0" indent="0" algn="r" rtl="0" hangingPunct="1">
                <a:lnSpc>
                  <a:spcPct val="100000"/>
                </a:lnSpc>
                <a:buNone/>
                <a:tabLst/>
              </a:pPr>
              <a:t>20</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p:nvPr/>
        </p:nvSpPr>
        <p:spPr>
          <a:xfrm>
            <a:off x="3856882" y="9330730"/>
            <a:ext cx="2950475" cy="49117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r" rtl="0" hangingPunct="1">
              <a:lnSpc>
                <a:spcPct val="100000"/>
              </a:lnSpc>
              <a:buNone/>
              <a:tabLst/>
            </a:pPr>
            <a:fld id="{5DE154AD-15A3-4F9A-BE16-21758BE16359}" type="slidenum">
              <a:rPr/>
              <a:pPr marL="0" marR="0" lvl="0" indent="0" algn="r" rtl="0" hangingPunct="1">
                <a:lnSpc>
                  <a:spcPct val="100000"/>
                </a:lnSpc>
                <a:buNone/>
                <a:tabLst/>
              </a:pPr>
              <a:t>21</a:t>
            </a:fld>
            <a:endParaRPr lang="en-US" sz="1200">
              <a:latin typeface="Arial" pitchFamily="18"/>
              <a:ea typeface="AKSHARUNI" pitchFamily="2"/>
              <a:cs typeface="Tahoma" pitchFamily="2"/>
            </a:endParaRPr>
          </a:p>
        </p:txBody>
      </p:sp>
      <p:sp>
        <p:nvSpPr>
          <p:cNvPr id="3" name="Rectangle 2"/>
          <p:cNvSpPr/>
          <p:nvPr/>
        </p:nvSpPr>
        <p:spPr>
          <a:xfrm>
            <a:off x="1134798" y="736759"/>
            <a:ext cx="4539191" cy="3683794"/>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4" name="Notes Placeholder 3"/>
          <p:cNvSpPr txBox="1">
            <a:spLocks noGrp="1"/>
          </p:cNvSpPr>
          <p:nvPr>
            <p:ph type="body" sz="quarter" idx="1"/>
          </p:nvPr>
        </p:nvSpPr>
        <p:spPr>
          <a:xfrm>
            <a:off x="680880" y="4666139"/>
            <a:ext cx="5447029" cy="276999"/>
          </a:xfrm>
        </p:spPr>
        <p:txBody>
          <a:bodyPr>
            <a:spAutoFit/>
          </a:bodyPr>
          <a:lstStyle>
            <a:defPPr lvl="0">
              <a:buClr>
                <a:srgbClr val="000000"/>
              </a:buClr>
              <a:buSzPct val="100000"/>
              <a:buFont typeface="Arial" pitchFamily="34"/>
              <a:buNone/>
            </a:defPPr>
            <a:lvl1pPr lvl="0">
              <a:buClr>
                <a:srgbClr val="000000"/>
              </a:buClr>
              <a:buSzPct val="100000"/>
              <a:buFont typeface="Arial" pitchFamily="34"/>
              <a:buChar char="•"/>
            </a:lvl1pPr>
            <a:lvl2pPr lvl="1">
              <a:buClr>
                <a:srgbClr val="000000"/>
              </a:buClr>
              <a:buSzPct val="100000"/>
              <a:buFont typeface="Arial" pitchFamily="34"/>
              <a:buChar char="•"/>
            </a:lvl2pPr>
            <a:lvl3pPr lvl="2">
              <a:buClr>
                <a:srgbClr val="000000"/>
              </a:buClr>
              <a:buSzPct val="100000"/>
              <a:buFont typeface="Arial" pitchFamily="34"/>
              <a:buChar char="•"/>
            </a:lvl3pPr>
            <a:lvl4pPr lvl="3">
              <a:buClr>
                <a:srgbClr val="000000"/>
              </a:buClr>
              <a:buSzPct val="100000"/>
              <a:buFont typeface="Arial" pitchFamily="34"/>
              <a:buChar char="•"/>
            </a:lvl4pPr>
            <a:lvl5pPr lvl="4">
              <a:buClr>
                <a:srgbClr val="000000"/>
              </a:buClr>
              <a:buSzPct val="100000"/>
              <a:buFont typeface="Arial" pitchFamily="34"/>
              <a:buChar char="•"/>
            </a:lvl5pPr>
            <a:lvl6pPr lvl="5">
              <a:buClr>
                <a:srgbClr val="000000"/>
              </a:buClr>
              <a:buSzPct val="100000"/>
              <a:buFont typeface="Arial" pitchFamily="34"/>
              <a:buChar char="•"/>
            </a:lvl6pPr>
            <a:lvl7pPr lvl="6">
              <a:buClr>
                <a:srgbClr val="000000"/>
              </a:buClr>
              <a:buSzPct val="100000"/>
              <a:buFont typeface="Arial" pitchFamily="34"/>
              <a:buChar char="•"/>
            </a:lvl7pPr>
            <a:lvl8pPr lvl="7">
              <a:buClr>
                <a:srgbClr val="000000"/>
              </a:buClr>
              <a:buSzPct val="100000"/>
              <a:buFont typeface="Arial" pitchFamily="34"/>
              <a:buChar char="•"/>
            </a:lvl8pPr>
            <a:lvl9pPr lvl="8">
              <a:buClr>
                <a:srgbClr val="000000"/>
              </a:buClr>
              <a:buSzPct val="100000"/>
              <a:buFont typeface="Arial" pitchFamily="34"/>
              <a:buChar char="•"/>
            </a:lvl9p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I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IN"/>
          </a:p>
        </p:txBody>
      </p:sp>
      <p:sp>
        <p:nvSpPr>
          <p:cNvPr id="4" name="Date Placeholder 3"/>
          <p:cNvSpPr>
            <a:spLocks noGrp="1"/>
          </p:cNvSpPr>
          <p:nvPr>
            <p:ph type="dt" sz="half" idx="10"/>
          </p:nvPr>
        </p:nvSpPr>
        <p:spPr/>
        <p:txBody>
          <a:bodyPr/>
          <a:lstStyle/>
          <a:p>
            <a:fld id="{884AD281-AD21-4943-B5EA-D48511B4F7F6}" type="datetimeFigureOut">
              <a:rPr lang="en-IN" smtClean="0"/>
              <a:pPr/>
              <a:t>22-05-2019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9927FF-E108-4F97-B126-7F3C9774EEB2}" type="slidenum">
              <a:rPr lang="en-IN" smtClean="0"/>
              <a:pPr/>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84AD281-AD21-4943-B5EA-D48511B4F7F6}" type="datetimeFigureOut">
              <a:rPr lang="en-IN" smtClean="0"/>
              <a:pPr/>
              <a:t>22-05-2019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9927FF-E108-4F97-B126-7F3C9774EEB2}" type="slidenum">
              <a:rPr lang="en-IN" smtClean="0"/>
              <a:pPr/>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I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84AD281-AD21-4943-B5EA-D48511B4F7F6}" type="datetimeFigureOut">
              <a:rPr lang="en-IN" smtClean="0"/>
              <a:pPr/>
              <a:t>22-05-2019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9927FF-E108-4F97-B126-7F3C9774EEB2}" type="slidenum">
              <a:rPr lang="en-IN" smtClean="0"/>
              <a:pPr/>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10"/>
          </p:nvPr>
        </p:nvSpPr>
        <p:spPr/>
        <p:txBody>
          <a:bodyPr/>
          <a:lstStyle/>
          <a:p>
            <a:fld id="{884AD281-AD21-4943-B5EA-D48511B4F7F6}" type="datetimeFigureOut">
              <a:rPr lang="en-IN" smtClean="0"/>
              <a:pPr/>
              <a:t>22-05-2019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9927FF-E108-4F97-B126-7F3C9774EEB2}" type="slidenum">
              <a:rPr lang="en-IN" smtClean="0"/>
              <a:pPr/>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I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84AD281-AD21-4943-B5EA-D48511B4F7F6}" type="datetimeFigureOut">
              <a:rPr lang="en-IN" smtClean="0"/>
              <a:pPr/>
              <a:t>22-05-2019</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DD9927FF-E108-4F97-B126-7F3C9774EEB2}" type="slidenum">
              <a:rPr lang="en-IN" smtClean="0"/>
              <a:pPr/>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Date Placeholder 4"/>
          <p:cNvSpPr>
            <a:spLocks noGrp="1"/>
          </p:cNvSpPr>
          <p:nvPr>
            <p:ph type="dt" sz="half" idx="10"/>
          </p:nvPr>
        </p:nvSpPr>
        <p:spPr/>
        <p:txBody>
          <a:bodyPr/>
          <a:lstStyle/>
          <a:p>
            <a:fld id="{884AD281-AD21-4943-B5EA-D48511B4F7F6}" type="datetimeFigureOut">
              <a:rPr lang="en-IN" smtClean="0"/>
              <a:pPr/>
              <a:t>22-05-2019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D9927FF-E108-4F97-B126-7F3C9774EEB2}" type="slidenum">
              <a:rPr lang="en-IN" smtClean="0"/>
              <a:pPr/>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I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7" name="Date Placeholder 6"/>
          <p:cNvSpPr>
            <a:spLocks noGrp="1"/>
          </p:cNvSpPr>
          <p:nvPr>
            <p:ph type="dt" sz="half" idx="10"/>
          </p:nvPr>
        </p:nvSpPr>
        <p:spPr/>
        <p:txBody>
          <a:bodyPr/>
          <a:lstStyle/>
          <a:p>
            <a:fld id="{884AD281-AD21-4943-B5EA-D48511B4F7F6}" type="datetimeFigureOut">
              <a:rPr lang="en-IN" smtClean="0"/>
              <a:pPr/>
              <a:t>22-05-2019</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DD9927FF-E108-4F97-B126-7F3C9774EEB2}" type="slidenum">
              <a:rPr lang="en-IN" smtClean="0"/>
              <a:pPr/>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N"/>
          </a:p>
        </p:txBody>
      </p:sp>
      <p:sp>
        <p:nvSpPr>
          <p:cNvPr id="3" name="Date Placeholder 2"/>
          <p:cNvSpPr>
            <a:spLocks noGrp="1"/>
          </p:cNvSpPr>
          <p:nvPr>
            <p:ph type="dt" sz="half" idx="10"/>
          </p:nvPr>
        </p:nvSpPr>
        <p:spPr/>
        <p:txBody>
          <a:bodyPr/>
          <a:lstStyle/>
          <a:p>
            <a:fld id="{884AD281-AD21-4943-B5EA-D48511B4F7F6}" type="datetimeFigureOut">
              <a:rPr lang="en-IN" smtClean="0"/>
              <a:pPr/>
              <a:t>22-05-2019</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DD9927FF-E108-4F97-B126-7F3C9774EEB2}" type="slidenum">
              <a:rPr lang="en-IN" smtClean="0"/>
              <a:pPr/>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4AD281-AD21-4943-B5EA-D48511B4F7F6}" type="datetimeFigureOut">
              <a:rPr lang="en-IN" smtClean="0"/>
              <a:pPr/>
              <a:t>22-05-2019</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DD9927FF-E108-4F97-B126-7F3C9774EEB2}" type="slidenum">
              <a:rPr lang="en-IN" smtClean="0"/>
              <a:pPr/>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I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AD281-AD21-4943-B5EA-D48511B4F7F6}" type="datetimeFigureOut">
              <a:rPr lang="en-IN" smtClean="0"/>
              <a:pPr/>
              <a:t>22-05-2019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D9927FF-E108-4F97-B126-7F3C9774EEB2}" type="slidenum">
              <a:rPr lang="en-IN" smtClean="0"/>
              <a:pPr/>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I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4AD281-AD21-4943-B5EA-D48511B4F7F6}" type="datetimeFigureOut">
              <a:rPr lang="en-IN" smtClean="0"/>
              <a:pPr/>
              <a:t>22-05-2019</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DD9927FF-E108-4F97-B126-7F3C9774EEB2}" type="slidenum">
              <a:rPr lang="en-IN" smtClean="0"/>
              <a:pPr/>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I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4AD281-AD21-4943-B5EA-D48511B4F7F6}" type="datetimeFigureOut">
              <a:rPr lang="en-IN" smtClean="0"/>
              <a:pPr/>
              <a:t>22-05-2019</a:t>
            </a:fld>
            <a:endParaRPr lang="en-I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9927FF-E108-4F97-B126-7F3C9774EEB2}" type="slidenum">
              <a:rPr lang="en-IN" smtClean="0"/>
              <a:pPr/>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0.png"/></Relationships>
</file>

<file path=ppt/slides/_rels/slide100.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7.xml"/><Relationship Id="rId5" Type="http://schemas.openxmlformats.org/officeDocument/2006/relationships/image" Target="../media/image170.png"/><Relationship Id="rId4" Type="http://schemas.openxmlformats.org/officeDocument/2006/relationships/image" Target="../media/image169.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71.emf"/><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172.emf"/><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73.wmf"/><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image" Target="../media/image174.png"/><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09.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_rels/slide110.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2" Type="http://schemas.openxmlformats.org/officeDocument/2006/relationships/image" Target="../media/image179.png"/><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5.v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20.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24.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ncbi.nlm.nih.gov/pubmed/?term=Unwalla%20H%5bAuthor%5d&amp;cauthor=true&amp;cauthor_uid=11415445" TargetMode="External"/><Relationship Id="rId7" Type="http://schemas.openxmlformats.org/officeDocument/2006/relationships/hyperlink" Target="https://www.ncbi.nlm.nih.gov/pubmed/?term=Banerjea%20AC%5bAuthor%5d&amp;cauthor=true&amp;cauthor_uid=12788656" TargetMode="External"/><Relationship Id="rId2" Type="http://schemas.openxmlformats.org/officeDocument/2006/relationships/hyperlink" Target="https://www.ncbi.nlm.nih.gov/pubmed/11415445" TargetMode="External"/><Relationship Id="rId1" Type="http://schemas.openxmlformats.org/officeDocument/2006/relationships/slideLayout" Target="../slideLayouts/slideLayout2.xml"/><Relationship Id="rId6" Type="http://schemas.openxmlformats.org/officeDocument/2006/relationships/hyperlink" Target="https://www.ncbi.nlm.nih.gov/pubmed/?term=Chakraborti%20S%5bAuthor%5d&amp;cauthor=true&amp;cauthor_uid=12788656" TargetMode="External"/><Relationship Id="rId5" Type="http://schemas.openxmlformats.org/officeDocument/2006/relationships/hyperlink" Target="https://www.ncbi.nlm.nih.gov/pubmed/12788656" TargetMode="External"/><Relationship Id="rId4" Type="http://schemas.openxmlformats.org/officeDocument/2006/relationships/hyperlink" Target="https://www.ncbi.nlm.nih.gov/pubmed/?term=Banerjea%20AC%5bAuthor%5d&amp;cauthor=true&amp;cauthor_uid=11415445"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www.ncbi.nlm.nih.gov/pubmed?term=Verma%20S%5bAuthor%5d&amp;cauthor=true&amp;cauthor_uid=21521785"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6.png"/><Relationship Id="rId3" Type="http://schemas.openxmlformats.org/officeDocument/2006/relationships/image" Target="../media/image47.png"/><Relationship Id="rId7" Type="http://schemas.openxmlformats.org/officeDocument/2006/relationships/image" Target="../media/image51.png"/><Relationship Id="rId12"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0.png"/><Relationship Id="rId11" Type="http://schemas.openxmlformats.org/officeDocument/2006/relationships/chart" Target="../charts/chart1.xml"/><Relationship Id="rId5" Type="http://schemas.openxmlformats.org/officeDocument/2006/relationships/image" Target="../media/image49.png"/><Relationship Id="rId10" Type="http://schemas.openxmlformats.org/officeDocument/2006/relationships/image" Target="../media/image54.png"/><Relationship Id="rId4" Type="http://schemas.openxmlformats.org/officeDocument/2006/relationships/image" Target="../media/image48.png"/><Relationship Id="rId9" Type="http://schemas.openxmlformats.org/officeDocument/2006/relationships/image" Target="../media/image53.png"/></Relationships>
</file>

<file path=ppt/slides/_rels/slide36.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hyperlink" Target="http://www.ncbi.nlm.nih.gov/pubmed/24899191"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s://www.ncbi.nlm.nih.gov/pubmed/28280111" TargetMode="Externa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hyperlink" Target="http://www.biochemj.org/content/470/3/293" TargetMode="Externa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4.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75.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6.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jpeg"/><Relationship Id="rId4" Type="http://schemas.openxmlformats.org/officeDocument/2006/relationships/image" Target="../media/image80.jpeg"/></Relationships>
</file>

<file path=ppt/slides/_rels/slide5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png"/></Relationships>
</file>

<file path=ppt/slides/_rels/slide53.xml.rels><?xml version="1.0" encoding="UTF-8" standalone="yes"?>
<Relationships xmlns="http://schemas.openxmlformats.org/package/2006/relationships"><Relationship Id="rId3" Type="http://schemas.openxmlformats.org/officeDocument/2006/relationships/hyperlink" Target="https://www.ncbi.nlm.nih.gov/pubmed/?term=Kumar%20B%5bAuthor%5d&amp;cauthor=true&amp;cauthor_uid=27702769" TargetMode="External"/><Relationship Id="rId2" Type="http://schemas.openxmlformats.org/officeDocument/2006/relationships/hyperlink" Target="https://www.ncbi.nlm.nih.gov/pubmed/27702769" TargetMode="External"/><Relationship Id="rId1" Type="http://schemas.openxmlformats.org/officeDocument/2006/relationships/slideLayout" Target="../slideLayouts/slideLayout1.xml"/><Relationship Id="rId6" Type="http://schemas.openxmlformats.org/officeDocument/2006/relationships/hyperlink" Target="https://www.ncbi.nlm.nih.gov/pubmed/?term=Banerjea%20AC%5bAuthor%5d&amp;cauthor=true&amp;cauthor_uid=27702769" TargetMode="External"/><Relationship Id="rId5" Type="http://schemas.openxmlformats.org/officeDocument/2006/relationships/hyperlink" Target="https://www.ncbi.nlm.nih.gov/pubmed/?term=Ahmed%20S%5bAuthor%5d&amp;cauthor=true&amp;cauthor_uid=27702769" TargetMode="External"/><Relationship Id="rId4" Type="http://schemas.openxmlformats.org/officeDocument/2006/relationships/hyperlink" Target="https://www.ncbi.nlm.nih.gov/pubmed/?term=Arora%20S%5bAuthor%5d&amp;cauthor=true&amp;cauthor_uid=27702769" TargetMode="External"/></Relationships>
</file>

<file path=ppt/slides/_rels/slide54.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5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03.jpeg"/></Relationships>
</file>

<file path=ppt/slides/_rels/slide6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107.jpeg"/></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oleObject" Target="../embeddings/oleObject3.bin"/><Relationship Id="rId4" Type="http://schemas.openxmlformats.org/officeDocument/2006/relationships/image" Target="../media/image9.png"/></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oleObject4.bin"/></Relationships>
</file>

<file path=ppt/slides/_rels/slide7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113.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image" Target="../media/image111.png"/><Relationship Id="rId9" Type="http://schemas.openxmlformats.org/officeDocument/2006/relationships/image" Target="../media/image116.jpeg"/></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8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jpeg"/></Relationships>
</file>

<file path=ppt/slides/_rels/slide8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7.xml"/><Relationship Id="rId4" Type="http://schemas.openxmlformats.org/officeDocument/2006/relationships/image" Target="../media/image121.png"/></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jpeg"/><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8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7.xml"/><Relationship Id="rId4" Type="http://schemas.openxmlformats.org/officeDocument/2006/relationships/image" Target="../media/image125.png"/></Relationships>
</file>

<file path=ppt/slides/_rels/slide8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90.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35.png"/><Relationship Id="rId7" Type="http://schemas.openxmlformats.org/officeDocument/2006/relationships/image" Target="../media/image139.jpeg"/><Relationship Id="rId2" Type="http://schemas.openxmlformats.org/officeDocument/2006/relationships/image" Target="../media/image134.png"/><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jpeg"/><Relationship Id="rId10" Type="http://schemas.openxmlformats.org/officeDocument/2006/relationships/image" Target="../media/image141.jpeg"/><Relationship Id="rId4" Type="http://schemas.openxmlformats.org/officeDocument/2006/relationships/image" Target="../media/image136.png"/><Relationship Id="rId9" Type="http://schemas.openxmlformats.org/officeDocument/2006/relationships/image" Target="../media/image140.png"/></Relationships>
</file>

<file path=ppt/slides/_rels/slide91.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jpeg"/><Relationship Id="rId2" Type="http://schemas.openxmlformats.org/officeDocument/2006/relationships/image" Target="../media/image142.pn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png"/></Relationships>
</file>

<file path=ppt/slides/_rels/slide9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93.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5" Type="http://schemas.openxmlformats.org/officeDocument/2006/relationships/image" Target="../media/image155.png"/><Relationship Id="rId4" Type="http://schemas.openxmlformats.org/officeDocument/2006/relationships/image" Target="../media/image154.png"/></Relationships>
</file>

<file path=ppt/slides/_rels/slide9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7.xml"/><Relationship Id="rId4" Type="http://schemas.openxmlformats.org/officeDocument/2006/relationships/image" Target="../media/image158.png"/></Relationships>
</file>

<file path=ppt/slides/_rels/slide9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9552" y="1196752"/>
            <a:ext cx="8064896" cy="6647974"/>
          </a:xfrm>
          <a:prstGeom prst="rect">
            <a:avLst/>
          </a:prstGeom>
          <a:noFill/>
        </p:spPr>
        <p:txBody>
          <a:bodyPr wrap="square" rtlCol="0">
            <a:spAutoFit/>
          </a:bodyPr>
          <a:lstStyle/>
          <a:p>
            <a:endParaRPr lang="en-US" sz="3200" b="1" dirty="0" smtClean="0"/>
          </a:p>
          <a:p>
            <a:r>
              <a:rPr lang="en-US" sz="3200" b="1" dirty="0" smtClean="0"/>
              <a:t>HIV-1 genetics/functional implications</a:t>
            </a:r>
            <a:endParaRPr lang="en-US" sz="2800" dirty="0" smtClean="0"/>
          </a:p>
          <a:p>
            <a:endParaRPr lang="en-US" sz="2800" dirty="0" smtClean="0"/>
          </a:p>
          <a:p>
            <a:endParaRPr lang="en-US" sz="2800" dirty="0" smtClean="0"/>
          </a:p>
          <a:p>
            <a:r>
              <a:rPr lang="en-US" sz="2800" dirty="0" smtClean="0"/>
              <a:t>HIV-1 basic biology and pathogenesis: virus host interaction</a:t>
            </a:r>
          </a:p>
          <a:p>
            <a:endParaRPr lang="en-US" sz="2800" dirty="0" smtClean="0"/>
          </a:p>
          <a:p>
            <a:endParaRPr lang="en-US" sz="2800" dirty="0" smtClean="0"/>
          </a:p>
          <a:p>
            <a:r>
              <a:rPr lang="en-US" sz="2800" dirty="0" err="1" smtClean="0"/>
              <a:t>Akhil</a:t>
            </a:r>
            <a:r>
              <a:rPr lang="en-US" sz="2800" dirty="0" smtClean="0"/>
              <a:t> C </a:t>
            </a:r>
            <a:r>
              <a:rPr lang="en-US" sz="2800" dirty="0" err="1" smtClean="0"/>
              <a:t>Banerjea</a:t>
            </a:r>
            <a:r>
              <a:rPr lang="en-US" sz="2800" dirty="0" smtClean="0"/>
              <a:t>, </a:t>
            </a:r>
          </a:p>
          <a:p>
            <a:endParaRPr lang="en-US" sz="2800" dirty="0" smtClean="0"/>
          </a:p>
          <a:p>
            <a:endParaRPr lang="en-US" sz="2800" dirty="0" smtClean="0"/>
          </a:p>
          <a:p>
            <a:endParaRPr lang="en-US" sz="2800" dirty="0" smtClean="0"/>
          </a:p>
          <a:p>
            <a:r>
              <a:rPr lang="en-US" sz="2800" dirty="0" smtClean="0"/>
              <a:t>National Institute of Immunology, New Delhi</a:t>
            </a:r>
          </a:p>
          <a:p>
            <a:endParaRPr lang="en-US" dirty="0" smtClean="0"/>
          </a:p>
          <a:p>
            <a:endParaRPr lang="en-US" dirty="0" smtClean="0"/>
          </a:p>
          <a:p>
            <a:endParaRPr lang="en-IN"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t="6451"/>
          <a:stretch>
            <a:fillRect/>
          </a:stretch>
        </p:blipFill>
        <p:spPr bwMode="auto">
          <a:xfrm>
            <a:off x="0" y="609600"/>
            <a:ext cx="3811588" cy="4419600"/>
          </a:xfrm>
          <a:prstGeom prst="rect">
            <a:avLst/>
          </a:prstGeom>
          <a:noFill/>
          <a:ln w="9525">
            <a:noFill/>
            <a:round/>
            <a:headEnd/>
            <a:tailEnd/>
          </a:ln>
        </p:spPr>
      </p:pic>
      <p:sp>
        <p:nvSpPr>
          <p:cNvPr id="12291" name="Rectangle 3"/>
          <p:cNvSpPr>
            <a:spLocks noChangeArrowheads="1"/>
          </p:cNvSpPr>
          <p:nvPr/>
        </p:nvSpPr>
        <p:spPr bwMode="auto">
          <a:xfrm>
            <a:off x="6662738" y="6491288"/>
            <a:ext cx="2479675" cy="368300"/>
          </a:xfrm>
          <a:prstGeom prst="rect">
            <a:avLst/>
          </a:prstGeom>
          <a:noFill/>
          <a:ln w="9525">
            <a:noFill/>
            <a:round/>
            <a:headEnd/>
            <a:tailEnd/>
          </a:ln>
        </p:spPr>
        <p:txBody>
          <a:bodyPr wrap="none" lIns="90000" tIns="46800" rIns="90000" bIns="46800">
            <a:spAutoFit/>
          </a:bodyPr>
          <a:lstStyle/>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FFFFFF"/>
                </a:solidFill>
              </a:rPr>
              <a:t>McNicholl et al, 1997</a:t>
            </a:r>
            <a:r>
              <a:rPr lang="en-US">
                <a:solidFill>
                  <a:srgbClr val="FFFFFF"/>
                </a:solidFill>
              </a:rPr>
              <a:t> </a:t>
            </a:r>
          </a:p>
        </p:txBody>
      </p:sp>
      <p:sp>
        <p:nvSpPr>
          <p:cNvPr id="12292" name="Text Box 4"/>
          <p:cNvSpPr txBox="1">
            <a:spLocks noChangeArrowheads="1"/>
          </p:cNvSpPr>
          <p:nvPr/>
        </p:nvSpPr>
        <p:spPr bwMode="auto">
          <a:xfrm>
            <a:off x="4648200" y="6491288"/>
            <a:ext cx="1981200" cy="368300"/>
          </a:xfrm>
          <a:prstGeom prst="rect">
            <a:avLst/>
          </a:prstGeom>
          <a:noFill/>
          <a:ln w="9525">
            <a:noFill/>
            <a:round/>
            <a:headEnd/>
            <a:tailEnd/>
          </a:ln>
        </p:spPr>
        <p:txBody>
          <a:bodyPr lIns="90000" tIns="46800" rIns="90000" bIns="46800">
            <a:spAutoFit/>
          </a:bodyPr>
          <a:lstStyle/>
          <a:p>
            <a:pPr>
              <a:spcBef>
                <a:spcPts val="112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b="1">
                <a:solidFill>
                  <a:srgbClr val="FFFFFF"/>
                </a:solidFill>
              </a:rPr>
              <a:t>CCR5 </a:t>
            </a:r>
            <a:r>
              <a:rPr lang="en-US" b="1">
                <a:solidFill>
                  <a:srgbClr val="FFFFFF"/>
                </a:solidFill>
                <a:latin typeface="Symbol" pitchFamily="18" charset="2"/>
              </a:rPr>
              <a:t></a:t>
            </a:r>
            <a:r>
              <a:rPr lang="en-US" b="1">
                <a:solidFill>
                  <a:srgbClr val="FFFFFF"/>
                </a:solidFill>
              </a:rPr>
              <a:t> 32</a:t>
            </a:r>
          </a:p>
        </p:txBody>
      </p:sp>
      <p:sp>
        <p:nvSpPr>
          <p:cNvPr id="12293" name="TextBox 12"/>
          <p:cNvSpPr txBox="1">
            <a:spLocks noChangeArrowheads="1"/>
          </p:cNvSpPr>
          <p:nvPr/>
        </p:nvSpPr>
        <p:spPr bwMode="auto">
          <a:xfrm>
            <a:off x="6858000" y="533400"/>
            <a:ext cx="2286000" cy="1077913"/>
          </a:xfrm>
          <a:prstGeom prst="rect">
            <a:avLst/>
          </a:prstGeom>
          <a:noFill/>
          <a:ln w="9525">
            <a:noFill/>
            <a:miter lim="800000"/>
            <a:headEnd/>
            <a:tailEnd/>
          </a:ln>
        </p:spPr>
        <p:txBody>
          <a:bodyPr>
            <a:spAutoFit/>
          </a:bodyPr>
          <a:lstStyle/>
          <a:p>
            <a:pPr algn="ctr"/>
            <a:r>
              <a:rPr lang="en-GB" sz="1600" b="1">
                <a:solidFill>
                  <a:srgbClr val="006600"/>
                </a:solidFill>
              </a:rPr>
              <a:t>Loss of three transmembrane domains in </a:t>
            </a:r>
            <a:r>
              <a:rPr lang="en-US" sz="1600" b="1">
                <a:solidFill>
                  <a:srgbClr val="006600"/>
                </a:solidFill>
              </a:rPr>
              <a:t>CCR5-Δ32</a:t>
            </a:r>
            <a:r>
              <a:rPr lang="en-GB" sz="1600" b="1">
                <a:solidFill>
                  <a:srgbClr val="006600"/>
                </a:solidFill>
              </a:rPr>
              <a:t>   </a:t>
            </a:r>
          </a:p>
        </p:txBody>
      </p:sp>
      <p:pic>
        <p:nvPicPr>
          <p:cNvPr id="12294" name="Picture 3"/>
          <p:cNvPicPr>
            <a:picLocks noChangeAspect="1" noChangeArrowheads="1"/>
          </p:cNvPicPr>
          <p:nvPr/>
        </p:nvPicPr>
        <p:blipFill>
          <a:blip r:embed="rId4" cstate="print"/>
          <a:srcRect/>
          <a:stretch>
            <a:fillRect/>
          </a:stretch>
        </p:blipFill>
        <p:spPr bwMode="auto">
          <a:xfrm>
            <a:off x="3962400" y="457200"/>
            <a:ext cx="3019425" cy="3581400"/>
          </a:xfrm>
          <a:prstGeom prst="rect">
            <a:avLst/>
          </a:prstGeom>
          <a:noFill/>
          <a:ln w="9525">
            <a:noFill/>
            <a:miter lim="800000"/>
            <a:headEnd/>
            <a:tailEnd/>
          </a:ln>
        </p:spPr>
      </p:pic>
      <p:sp>
        <p:nvSpPr>
          <p:cNvPr id="15" name="Oval 14"/>
          <p:cNvSpPr/>
          <p:nvPr/>
        </p:nvSpPr>
        <p:spPr>
          <a:xfrm>
            <a:off x="5867400" y="1905000"/>
            <a:ext cx="2209800" cy="1447800"/>
          </a:xfrm>
          <a:prstGeom prst="ellipse">
            <a:avLst/>
          </a:prstGeom>
          <a:solidFill>
            <a:srgbClr val="FF0000">
              <a:alpha val="0"/>
            </a:srgb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pic>
        <p:nvPicPr>
          <p:cNvPr id="12296" name="Picture 4" descr="CCR5 WT-Mut Seq"/>
          <p:cNvPicPr>
            <a:picLocks noChangeAspect="1" noChangeArrowheads="1"/>
          </p:cNvPicPr>
          <p:nvPr/>
        </p:nvPicPr>
        <p:blipFill>
          <a:blip r:embed="rId5" cstate="print">
            <a:lum bright="12000" contrast="6000"/>
          </a:blip>
          <a:srcRect/>
          <a:stretch>
            <a:fillRect/>
          </a:stretch>
        </p:blipFill>
        <p:spPr bwMode="auto">
          <a:xfrm>
            <a:off x="5105400" y="4251325"/>
            <a:ext cx="3962400" cy="2606675"/>
          </a:xfrm>
          <a:prstGeom prst="rect">
            <a:avLst/>
          </a:prstGeom>
          <a:noFill/>
          <a:ln w="12700">
            <a:solidFill>
              <a:srgbClr val="000000"/>
            </a:solidFill>
            <a:miter lim="800000"/>
            <a:headEnd/>
            <a:tailEnd/>
          </a:ln>
        </p:spPr>
      </p:pic>
      <p:sp>
        <p:nvSpPr>
          <p:cNvPr id="12297" name="Text Box 10"/>
          <p:cNvSpPr txBox="1">
            <a:spLocks noChangeArrowheads="1"/>
          </p:cNvSpPr>
          <p:nvPr/>
        </p:nvSpPr>
        <p:spPr bwMode="auto">
          <a:xfrm>
            <a:off x="5867400" y="3657600"/>
            <a:ext cx="2836863" cy="581025"/>
          </a:xfrm>
          <a:prstGeom prst="rect">
            <a:avLst/>
          </a:prstGeom>
          <a:noFill/>
          <a:ln w="9525">
            <a:noFill/>
            <a:miter lim="800000"/>
            <a:headEnd/>
            <a:tailEnd/>
          </a:ln>
        </p:spPr>
        <p:txBody>
          <a:bodyPr wrap="none">
            <a:spAutoFit/>
          </a:bodyPr>
          <a:lstStyle/>
          <a:p>
            <a:pPr eaLnBrk="0" hangingPunct="0"/>
            <a:r>
              <a:rPr lang="en-US" sz="1600" b="1">
                <a:latin typeface="Times New Roman" pitchFamily="18" charset="0"/>
              </a:rPr>
              <a:t>Comparison of wild type and </a:t>
            </a:r>
          </a:p>
          <a:p>
            <a:pPr eaLnBrk="0" hangingPunct="0"/>
            <a:r>
              <a:rPr lang="en-US" sz="1600" b="1">
                <a:latin typeface="Symbol" pitchFamily="18" charset="2"/>
              </a:rPr>
              <a:t>D</a:t>
            </a:r>
            <a:r>
              <a:rPr lang="en-US" sz="1600" b="1">
                <a:latin typeface="Times New Roman" pitchFamily="18" charset="0"/>
              </a:rPr>
              <a:t>32 mutant sequence of CCR5</a:t>
            </a:r>
          </a:p>
        </p:txBody>
      </p:sp>
      <p:sp>
        <p:nvSpPr>
          <p:cNvPr id="48139" name="Text Box 8"/>
          <p:cNvSpPr txBox="1">
            <a:spLocks noChangeArrowheads="1"/>
          </p:cNvSpPr>
          <p:nvPr/>
        </p:nvSpPr>
        <p:spPr bwMode="auto">
          <a:xfrm>
            <a:off x="0" y="5075238"/>
            <a:ext cx="5181600" cy="1323975"/>
          </a:xfrm>
          <a:prstGeom prst="rect">
            <a:avLst/>
          </a:prstGeom>
          <a:noFill/>
          <a:ln w="9525">
            <a:noFill/>
            <a:miter lim="800000"/>
            <a:headEnd/>
            <a:tailEnd/>
          </a:ln>
          <a:effectLst>
            <a:outerShdw dist="17961" dir="2700000" sx="999" sy="999" algn="ctr" rotWithShape="0">
              <a:schemeClr val="tx1"/>
            </a:outerShdw>
          </a:effectLst>
        </p:spPr>
        <p:txBody>
          <a:bodyPr>
            <a:spAutoFit/>
          </a:bodyPr>
          <a:lstStyle/>
          <a:p>
            <a:pPr algn="ctr" eaLnBrk="0" hangingPunct="0">
              <a:defRPr/>
            </a:pPr>
            <a:r>
              <a:rPr lang="en-US" sz="1600" b="1" dirty="0"/>
              <a:t>First report of a healthy Indian heterozygous for D32 mutant of HIV-1 co-receptor-CCR5 gene </a:t>
            </a:r>
          </a:p>
          <a:p>
            <a:pPr eaLnBrk="0" hangingPunct="0">
              <a:defRPr/>
            </a:pPr>
            <a:r>
              <a:rPr lang="en-US" sz="1600" dirty="0"/>
              <a:t>S. Husain </a:t>
            </a:r>
            <a:r>
              <a:rPr lang="en-US" sz="1600" i="1" dirty="0"/>
              <a:t>et al</a:t>
            </a:r>
            <a:r>
              <a:rPr lang="en-US" sz="1600" dirty="0"/>
              <a:t>. (1998) </a:t>
            </a:r>
            <a:r>
              <a:rPr lang="en-US" sz="1600" i="1" dirty="0"/>
              <a:t>Gene</a:t>
            </a:r>
            <a:r>
              <a:rPr lang="en-US" sz="1600" dirty="0"/>
              <a:t> </a:t>
            </a:r>
            <a:r>
              <a:rPr lang="en-US" sz="1600" b="1" dirty="0"/>
              <a:t>207</a:t>
            </a:r>
            <a:r>
              <a:rPr lang="en-US" sz="1600" dirty="0"/>
              <a:t>: 141-147.</a:t>
            </a:r>
          </a:p>
          <a:p>
            <a:pPr eaLnBrk="0" hangingPunct="0">
              <a:defRPr/>
            </a:pPr>
            <a:r>
              <a:rPr lang="en-US" sz="1600" dirty="0"/>
              <a:t>S. Husain </a:t>
            </a:r>
            <a:r>
              <a:rPr lang="en-US" sz="1600" i="1" dirty="0"/>
              <a:t>et al. </a:t>
            </a:r>
            <a:r>
              <a:rPr lang="en-US" sz="1600" dirty="0"/>
              <a:t>(1998) </a:t>
            </a:r>
            <a:r>
              <a:rPr lang="en-US" sz="1600" i="1" dirty="0"/>
              <a:t>J Hum. </a:t>
            </a:r>
            <a:r>
              <a:rPr lang="en-US" sz="1600" i="1" dirty="0" err="1"/>
              <a:t>Virol</a:t>
            </a:r>
            <a:r>
              <a:rPr lang="en-US" sz="1600" dirty="0"/>
              <a:t>. </a:t>
            </a:r>
            <a:r>
              <a:rPr lang="en-US" sz="1600" b="1" dirty="0"/>
              <a:t>1</a:t>
            </a:r>
            <a:r>
              <a:rPr lang="en-US" sz="1600" dirty="0"/>
              <a:t>: 187-192.</a:t>
            </a:r>
          </a:p>
          <a:p>
            <a:pPr algn="ctr" eaLnBrk="0" hangingPunct="0">
              <a:defRPr/>
            </a:pPr>
            <a:endParaRPr lang="en-US" sz="1600" b="1" dirty="0"/>
          </a:p>
        </p:txBody>
      </p:sp>
      <p:sp>
        <p:nvSpPr>
          <p:cNvPr id="12299" name="TextBox 20"/>
          <p:cNvSpPr txBox="1">
            <a:spLocks noChangeArrowheads="1"/>
          </p:cNvSpPr>
          <p:nvPr/>
        </p:nvSpPr>
        <p:spPr bwMode="auto">
          <a:xfrm>
            <a:off x="1143000" y="685800"/>
            <a:ext cx="2057400" cy="369888"/>
          </a:xfrm>
          <a:prstGeom prst="rect">
            <a:avLst/>
          </a:prstGeom>
          <a:noFill/>
          <a:ln w="9525">
            <a:noFill/>
            <a:miter lim="800000"/>
            <a:headEnd/>
            <a:tailEnd/>
          </a:ln>
        </p:spPr>
        <p:txBody>
          <a:bodyPr>
            <a:spAutoFit/>
          </a:bodyPr>
          <a:lstStyle/>
          <a:p>
            <a:r>
              <a:rPr lang="en-GB" b="1">
                <a:solidFill>
                  <a:srgbClr val="FF0000"/>
                </a:solidFill>
              </a:rPr>
              <a:t>Wild type CCR5</a:t>
            </a:r>
          </a:p>
        </p:txBody>
      </p:sp>
      <p:sp>
        <p:nvSpPr>
          <p:cNvPr id="12300" name="TextBox 2"/>
          <p:cNvSpPr txBox="1">
            <a:spLocks noChangeArrowheads="1"/>
          </p:cNvSpPr>
          <p:nvPr/>
        </p:nvSpPr>
        <p:spPr bwMode="auto">
          <a:xfrm>
            <a:off x="0" y="76200"/>
            <a:ext cx="9144000" cy="461963"/>
          </a:xfrm>
          <a:prstGeom prst="rect">
            <a:avLst/>
          </a:prstGeom>
          <a:noFill/>
          <a:ln w="9525">
            <a:noFill/>
            <a:miter lim="800000"/>
            <a:headEnd/>
            <a:tailEnd/>
          </a:ln>
        </p:spPr>
        <p:txBody>
          <a:bodyPr>
            <a:spAutoFit/>
          </a:bodyPr>
          <a:lstStyle/>
          <a:p>
            <a:pPr algn="ctr"/>
            <a:r>
              <a:rPr lang="en-GB" sz="2400" b="1"/>
              <a:t>Structure of wild type CCR5 and CCR5 delta 32 </a:t>
            </a:r>
            <a:endParaRPr lang="en-GB" sz="2400"/>
          </a:p>
        </p:txBody>
      </p:sp>
      <p:sp>
        <p:nvSpPr>
          <p:cNvPr id="14" name="Right Arrow 13"/>
          <p:cNvSpPr/>
          <p:nvPr/>
        </p:nvSpPr>
        <p:spPr>
          <a:xfrm rot="6326023">
            <a:off x="6925469" y="2097881"/>
            <a:ext cx="1368425" cy="233363"/>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6" name="Right Arrow 15"/>
          <p:cNvSpPr/>
          <p:nvPr/>
        </p:nvSpPr>
        <p:spPr>
          <a:xfrm rot="865150">
            <a:off x="4503738" y="5119688"/>
            <a:ext cx="1368425" cy="2333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C:\Users\Virology2\Downloads\model (2).png"/>
          <p:cNvPicPr>
            <a:picLocks noChangeAspect="1" noChangeArrowheads="1"/>
          </p:cNvPicPr>
          <p:nvPr/>
        </p:nvPicPr>
        <p:blipFill>
          <a:blip r:embed="rId2" cstate="print"/>
          <a:srcRect/>
          <a:stretch>
            <a:fillRect/>
          </a:stretch>
        </p:blipFill>
        <p:spPr bwMode="auto">
          <a:xfrm>
            <a:off x="1619250" y="-38100"/>
            <a:ext cx="5184775" cy="5818188"/>
          </a:xfrm>
          <a:prstGeom prst="rect">
            <a:avLst/>
          </a:prstGeom>
          <a:noFill/>
          <a:ln w="9525">
            <a:noFill/>
            <a:miter lim="800000"/>
            <a:headEnd/>
            <a:tailEnd/>
          </a:ln>
        </p:spPr>
      </p:pic>
      <p:sp>
        <p:nvSpPr>
          <p:cNvPr id="46083" name="TextBox 3"/>
          <p:cNvSpPr txBox="1">
            <a:spLocks noChangeArrowheads="1"/>
          </p:cNvSpPr>
          <p:nvPr/>
        </p:nvSpPr>
        <p:spPr bwMode="auto">
          <a:xfrm>
            <a:off x="611188" y="5805488"/>
            <a:ext cx="8208962" cy="646112"/>
          </a:xfrm>
          <a:prstGeom prst="rect">
            <a:avLst/>
          </a:prstGeom>
          <a:noFill/>
          <a:ln w="9525">
            <a:noFill/>
            <a:miter lim="800000"/>
            <a:headEnd/>
            <a:tailEnd/>
          </a:ln>
        </p:spPr>
        <p:txBody>
          <a:bodyPr>
            <a:spAutoFit/>
          </a:bodyPr>
          <a:lstStyle/>
          <a:p>
            <a:r>
              <a:rPr lang="en-US"/>
              <a:t>Tat increases mTORC1in PI3K dependent manner –decrease in 4E-BP-1 but increase in CAD activity          leads to increase protein + pyrimidine synthesis</a:t>
            </a:r>
            <a:endParaRPr lang="en-IN"/>
          </a:p>
        </p:txBody>
      </p:sp>
      <p:cxnSp>
        <p:nvCxnSpPr>
          <p:cNvPr id="6" name="Straight Arrow Connector 5"/>
          <p:cNvCxnSpPr/>
          <p:nvPr/>
        </p:nvCxnSpPr>
        <p:spPr>
          <a:xfrm>
            <a:off x="3203575" y="6308725"/>
            <a:ext cx="50482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C:\Users\Sachin\Desktop\17.png"/>
          <p:cNvPicPr>
            <a:picLocks noChangeAspect="1" noChangeArrowheads="1"/>
          </p:cNvPicPr>
          <p:nvPr/>
        </p:nvPicPr>
        <p:blipFill>
          <a:blip r:embed="rId3" cstate="print">
            <a:lum contrast="10000"/>
          </a:blip>
          <a:srcRect t="7973" r="38315" b="40405"/>
          <a:stretch>
            <a:fillRect/>
          </a:stretch>
        </p:blipFill>
        <p:spPr bwMode="auto">
          <a:xfrm>
            <a:off x="241300" y="669925"/>
            <a:ext cx="6553200" cy="3784600"/>
          </a:xfrm>
          <a:prstGeom prst="rect">
            <a:avLst/>
          </a:prstGeom>
          <a:noFill/>
          <a:ln w="9525">
            <a:noFill/>
            <a:miter lim="800000"/>
            <a:headEnd/>
            <a:tailEnd/>
          </a:ln>
        </p:spPr>
      </p:pic>
      <p:pic>
        <p:nvPicPr>
          <p:cNvPr id="60419" name="Picture 2" descr="C:\Users\Sachin\Desktop\17.png"/>
          <p:cNvPicPr>
            <a:picLocks noChangeAspect="1" noChangeArrowheads="1"/>
          </p:cNvPicPr>
          <p:nvPr/>
        </p:nvPicPr>
        <p:blipFill>
          <a:blip r:embed="rId3" cstate="print">
            <a:lum contrast="10000"/>
          </a:blip>
          <a:srcRect t="74713" r="37500" b="2145"/>
          <a:stretch>
            <a:fillRect/>
          </a:stretch>
        </p:blipFill>
        <p:spPr bwMode="auto">
          <a:xfrm>
            <a:off x="12700" y="4454525"/>
            <a:ext cx="7058025" cy="1803400"/>
          </a:xfrm>
          <a:prstGeom prst="rect">
            <a:avLst/>
          </a:prstGeom>
          <a:noFill/>
          <a:ln w="9525">
            <a:noFill/>
            <a:miter lim="800000"/>
            <a:headEnd/>
            <a:tailEnd/>
          </a:ln>
        </p:spPr>
      </p:pic>
      <p:cxnSp>
        <p:nvCxnSpPr>
          <p:cNvPr id="4" name="Straight Arrow Connector 3"/>
          <p:cNvCxnSpPr/>
          <p:nvPr/>
        </p:nvCxnSpPr>
        <p:spPr>
          <a:xfrm>
            <a:off x="125413" y="3751263"/>
            <a:ext cx="1524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5" name="Straight Arrow Connector 4"/>
          <p:cNvCxnSpPr/>
          <p:nvPr/>
        </p:nvCxnSpPr>
        <p:spPr>
          <a:xfrm>
            <a:off x="131763" y="3932238"/>
            <a:ext cx="1524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6" name="Straight Arrow Connector 5"/>
          <p:cNvCxnSpPr/>
          <p:nvPr/>
        </p:nvCxnSpPr>
        <p:spPr>
          <a:xfrm>
            <a:off x="131763" y="4084638"/>
            <a:ext cx="152400" cy="158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0423" name="Rectangle 21"/>
          <p:cNvSpPr>
            <a:spLocks noChangeArrowheads="1"/>
          </p:cNvSpPr>
          <p:nvPr/>
        </p:nvSpPr>
        <p:spPr bwMode="auto">
          <a:xfrm>
            <a:off x="6796088" y="1889125"/>
            <a:ext cx="2330450" cy="954088"/>
          </a:xfrm>
          <a:prstGeom prst="rect">
            <a:avLst/>
          </a:prstGeom>
          <a:solidFill>
            <a:srgbClr val="FFFF00"/>
          </a:solidFill>
          <a:ln w="9525">
            <a:solidFill>
              <a:schemeClr val="tx1"/>
            </a:solidFill>
            <a:miter lim="800000"/>
            <a:headEnd/>
            <a:tailEnd/>
          </a:ln>
        </p:spPr>
        <p:txBody>
          <a:bodyPr>
            <a:spAutoFit/>
          </a:bodyPr>
          <a:lstStyle/>
          <a:p>
            <a:pPr>
              <a:buFont typeface="Wingdings" pitchFamily="2" charset="2"/>
              <a:buChar char="Ø"/>
            </a:pPr>
            <a:r>
              <a:rPr lang="en-US" sz="1200" b="1">
                <a:latin typeface="Calibri" pitchFamily="34" charset="0"/>
              </a:rPr>
              <a:t>TM deletions(virus release)</a:t>
            </a:r>
          </a:p>
          <a:p>
            <a:pPr>
              <a:buFont typeface="Wingdings" pitchFamily="2" charset="2"/>
              <a:buChar char="Ø"/>
            </a:pPr>
            <a:r>
              <a:rPr lang="en-US" sz="1200" b="1">
                <a:latin typeface="Calibri" pitchFamily="34" charset="0"/>
              </a:rPr>
              <a:t> A49E</a:t>
            </a:r>
          </a:p>
          <a:p>
            <a:pPr>
              <a:buFont typeface="Wingdings" pitchFamily="2" charset="2"/>
              <a:buChar char="Ø"/>
            </a:pPr>
            <a:r>
              <a:rPr lang="en-US" sz="1200" b="1">
                <a:latin typeface="Calibri" pitchFamily="34" charset="0"/>
              </a:rPr>
              <a:t> </a:t>
            </a:r>
            <a:r>
              <a:rPr lang="en-US" sz="2000" b="1" u="sng">
                <a:solidFill>
                  <a:srgbClr val="FF0000"/>
                </a:solidFill>
                <a:latin typeface="Calibri" pitchFamily="34" charset="0"/>
              </a:rPr>
              <a:t>S61A</a:t>
            </a:r>
          </a:p>
          <a:p>
            <a:endParaRPr lang="en-US" sz="1200" b="1">
              <a:latin typeface="Calibri" pitchFamily="34" charset="0"/>
            </a:endParaRPr>
          </a:p>
        </p:txBody>
      </p:sp>
      <p:sp>
        <p:nvSpPr>
          <p:cNvPr id="60424" name="Rectangle 22"/>
          <p:cNvSpPr>
            <a:spLocks noChangeArrowheads="1"/>
          </p:cNvSpPr>
          <p:nvPr/>
        </p:nvSpPr>
        <p:spPr bwMode="auto">
          <a:xfrm>
            <a:off x="7099300" y="5002213"/>
            <a:ext cx="2011363" cy="830262"/>
          </a:xfrm>
          <a:prstGeom prst="rect">
            <a:avLst/>
          </a:prstGeom>
          <a:solidFill>
            <a:srgbClr val="FFFF00"/>
          </a:solidFill>
          <a:ln w="9525">
            <a:solidFill>
              <a:schemeClr val="tx1"/>
            </a:solidFill>
            <a:miter lim="800000"/>
            <a:headEnd/>
            <a:tailEnd/>
          </a:ln>
        </p:spPr>
        <p:txBody>
          <a:bodyPr>
            <a:spAutoFit/>
          </a:bodyPr>
          <a:lstStyle/>
          <a:p>
            <a:pPr>
              <a:buFont typeface="Wingdings" pitchFamily="2" charset="2"/>
              <a:buChar char="Ø"/>
            </a:pPr>
            <a:r>
              <a:rPr lang="en-US" sz="1200" b="1">
                <a:latin typeface="Calibri" pitchFamily="34" charset="0"/>
              </a:rPr>
              <a:t> TM deletions</a:t>
            </a:r>
          </a:p>
          <a:p>
            <a:pPr>
              <a:buFont typeface="Wingdings" pitchFamily="2" charset="2"/>
              <a:buChar char="Ø"/>
            </a:pPr>
            <a:r>
              <a:rPr lang="en-US" sz="1200" b="1">
                <a:latin typeface="Calibri" pitchFamily="34" charset="0"/>
              </a:rPr>
              <a:t> β-TrcP mutant(Vpu24) </a:t>
            </a:r>
          </a:p>
          <a:p>
            <a:endParaRPr lang="en-US" sz="1200" b="1">
              <a:latin typeface="Calibri" pitchFamily="34" charset="0"/>
            </a:endParaRPr>
          </a:p>
        </p:txBody>
      </p:sp>
      <p:sp>
        <p:nvSpPr>
          <p:cNvPr id="60425" name="Rectangle 9"/>
          <p:cNvSpPr>
            <a:spLocks noChangeArrowheads="1"/>
          </p:cNvSpPr>
          <p:nvPr/>
        </p:nvSpPr>
        <p:spPr bwMode="auto">
          <a:xfrm>
            <a:off x="6899275" y="1443038"/>
            <a:ext cx="2043113" cy="339725"/>
          </a:xfrm>
          <a:prstGeom prst="rect">
            <a:avLst/>
          </a:prstGeom>
          <a:solidFill>
            <a:srgbClr val="FF0000"/>
          </a:solidFill>
          <a:ln w="9525">
            <a:solidFill>
              <a:schemeClr val="tx1"/>
            </a:solidFill>
            <a:miter lim="800000"/>
            <a:headEnd/>
            <a:tailEnd/>
          </a:ln>
        </p:spPr>
        <p:txBody>
          <a:bodyPr wrap="none">
            <a:spAutoFit/>
          </a:bodyPr>
          <a:lstStyle/>
          <a:p>
            <a:r>
              <a:rPr lang="en-US" sz="1600" b="1">
                <a:latin typeface="Calibri" pitchFamily="34" charset="0"/>
              </a:rPr>
              <a:t>Subtype B variants</a:t>
            </a:r>
          </a:p>
        </p:txBody>
      </p:sp>
      <p:sp>
        <p:nvSpPr>
          <p:cNvPr id="60426" name="Rectangle 10"/>
          <p:cNvSpPr>
            <a:spLocks noChangeArrowheads="1"/>
          </p:cNvSpPr>
          <p:nvPr/>
        </p:nvSpPr>
        <p:spPr bwMode="auto">
          <a:xfrm>
            <a:off x="7067550" y="4557713"/>
            <a:ext cx="2043113" cy="339725"/>
          </a:xfrm>
          <a:prstGeom prst="rect">
            <a:avLst/>
          </a:prstGeom>
          <a:solidFill>
            <a:srgbClr val="FF0000"/>
          </a:solidFill>
          <a:ln w="9525">
            <a:solidFill>
              <a:schemeClr val="tx1"/>
            </a:solidFill>
            <a:miter lim="800000"/>
            <a:headEnd/>
            <a:tailEnd/>
          </a:ln>
        </p:spPr>
        <p:txBody>
          <a:bodyPr wrap="none">
            <a:spAutoFit/>
          </a:bodyPr>
          <a:lstStyle/>
          <a:p>
            <a:r>
              <a:rPr lang="en-US" sz="1600" b="1">
                <a:latin typeface="Calibri" pitchFamily="34" charset="0"/>
              </a:rPr>
              <a:t>Subtype C variants</a:t>
            </a:r>
          </a:p>
        </p:txBody>
      </p:sp>
      <p:grpSp>
        <p:nvGrpSpPr>
          <p:cNvPr id="2" name="Group 20"/>
          <p:cNvGrpSpPr>
            <a:grpSpLocks/>
          </p:cNvGrpSpPr>
          <p:nvPr/>
        </p:nvGrpSpPr>
        <p:grpSpPr bwMode="auto">
          <a:xfrm>
            <a:off x="2146300" y="3681413"/>
            <a:ext cx="539750" cy="436562"/>
            <a:chOff x="2277896" y="4077512"/>
            <a:chExt cx="445848" cy="437744"/>
          </a:xfrm>
        </p:grpSpPr>
        <p:cxnSp>
          <p:nvCxnSpPr>
            <p:cNvPr id="13" name="Straight Connector 12"/>
            <p:cNvCxnSpPr/>
            <p:nvPr/>
          </p:nvCxnSpPr>
          <p:spPr>
            <a:xfrm>
              <a:off x="2277896" y="4077512"/>
              <a:ext cx="0" cy="432969"/>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4" name="Straight Connector 13"/>
            <p:cNvCxnSpPr/>
            <p:nvPr/>
          </p:nvCxnSpPr>
          <p:spPr>
            <a:xfrm>
              <a:off x="2723744" y="4077512"/>
              <a:ext cx="0" cy="431377"/>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5" name="Straight Connector 14"/>
            <p:cNvCxnSpPr/>
            <p:nvPr/>
          </p:nvCxnSpPr>
          <p:spPr>
            <a:xfrm rot="5400000">
              <a:off x="2502132" y="3861144"/>
              <a:ext cx="0" cy="432735"/>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16" name="Straight Connector 15"/>
            <p:cNvCxnSpPr/>
            <p:nvPr/>
          </p:nvCxnSpPr>
          <p:spPr>
            <a:xfrm rot="5400000">
              <a:off x="2502132" y="4298888"/>
              <a:ext cx="0" cy="432735"/>
            </a:xfrm>
            <a:prstGeom prst="line">
              <a:avLst/>
            </a:prstGeom>
            <a:ln/>
          </p:spPr>
          <p:style>
            <a:lnRef idx="2">
              <a:schemeClr val="accent2"/>
            </a:lnRef>
            <a:fillRef idx="0">
              <a:schemeClr val="accent2"/>
            </a:fillRef>
            <a:effectRef idx="1">
              <a:schemeClr val="accent2"/>
            </a:effectRef>
            <a:fontRef idx="minor">
              <a:schemeClr val="tx1"/>
            </a:fontRef>
          </p:style>
        </p:cxnSp>
      </p:grpSp>
      <p:sp>
        <p:nvSpPr>
          <p:cNvPr id="17" name="Right Arrow 16"/>
          <p:cNvSpPr/>
          <p:nvPr/>
        </p:nvSpPr>
        <p:spPr>
          <a:xfrm rot="5400000">
            <a:off x="5413375" y="1773238"/>
            <a:ext cx="1524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sp>
        <p:nvSpPr>
          <p:cNvPr id="18" name="Right Arrow 17"/>
          <p:cNvSpPr/>
          <p:nvPr/>
        </p:nvSpPr>
        <p:spPr>
          <a:xfrm rot="16200000" flipV="1">
            <a:off x="5422900" y="4300538"/>
            <a:ext cx="152400" cy="1524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nvGrpSpPr>
          <p:cNvPr id="3" name="Group 23"/>
          <p:cNvGrpSpPr>
            <a:grpSpLocks/>
          </p:cNvGrpSpPr>
          <p:nvPr/>
        </p:nvGrpSpPr>
        <p:grpSpPr bwMode="auto">
          <a:xfrm>
            <a:off x="1282700" y="5307013"/>
            <a:ext cx="781050" cy="746125"/>
            <a:chOff x="2277896" y="4077511"/>
            <a:chExt cx="440372" cy="432217"/>
          </a:xfrm>
        </p:grpSpPr>
        <p:cxnSp>
          <p:nvCxnSpPr>
            <p:cNvPr id="20" name="Straight Connector 19"/>
            <p:cNvCxnSpPr/>
            <p:nvPr/>
          </p:nvCxnSpPr>
          <p:spPr>
            <a:xfrm>
              <a:off x="2277896" y="4077511"/>
              <a:ext cx="0" cy="432217"/>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1" name="Straight Connector 20"/>
            <p:cNvCxnSpPr/>
            <p:nvPr/>
          </p:nvCxnSpPr>
          <p:spPr>
            <a:xfrm>
              <a:off x="2718268" y="4077511"/>
              <a:ext cx="0" cy="432217"/>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2" name="Straight Connector 21"/>
            <p:cNvCxnSpPr/>
            <p:nvPr/>
          </p:nvCxnSpPr>
          <p:spPr>
            <a:xfrm rot="5400000">
              <a:off x="2496740" y="3861353"/>
              <a:ext cx="0" cy="432316"/>
            </a:xfrm>
            <a:prstGeom prst="line">
              <a:avLst/>
            </a:prstGeom>
            <a:ln/>
          </p:spPr>
          <p:style>
            <a:lnRef idx="2">
              <a:schemeClr val="accent2"/>
            </a:lnRef>
            <a:fillRef idx="0">
              <a:schemeClr val="accent2"/>
            </a:fillRef>
            <a:effectRef idx="1">
              <a:schemeClr val="accent2"/>
            </a:effectRef>
            <a:fontRef idx="minor">
              <a:schemeClr val="tx1"/>
            </a:fontRef>
          </p:style>
        </p:cxnSp>
        <p:cxnSp>
          <p:nvCxnSpPr>
            <p:cNvPr id="23" name="Straight Connector 22"/>
            <p:cNvCxnSpPr/>
            <p:nvPr/>
          </p:nvCxnSpPr>
          <p:spPr>
            <a:xfrm rot="5400000">
              <a:off x="2496740" y="4293570"/>
              <a:ext cx="0" cy="432316"/>
            </a:xfrm>
            <a:prstGeom prst="line">
              <a:avLst/>
            </a:prstGeom>
            <a:ln/>
          </p:spPr>
          <p:style>
            <a:lnRef idx="2">
              <a:schemeClr val="accent2"/>
            </a:lnRef>
            <a:fillRef idx="0">
              <a:schemeClr val="accent2"/>
            </a:fillRef>
            <a:effectRef idx="1">
              <a:schemeClr val="accent2"/>
            </a:effectRef>
            <a:fontRef idx="minor">
              <a:schemeClr val="tx1"/>
            </a:fontRef>
          </p:style>
        </p:cxnSp>
      </p:grpSp>
      <p:sp>
        <p:nvSpPr>
          <p:cNvPr id="60431" name="Rectangle 25"/>
          <p:cNvSpPr>
            <a:spLocks noChangeArrowheads="1"/>
          </p:cNvSpPr>
          <p:nvPr/>
        </p:nvSpPr>
        <p:spPr bwMode="auto">
          <a:xfrm>
            <a:off x="2895600" y="14288"/>
            <a:ext cx="3151188" cy="368300"/>
          </a:xfrm>
          <a:prstGeom prst="rect">
            <a:avLst/>
          </a:prstGeom>
          <a:noFill/>
          <a:ln w="9525">
            <a:noFill/>
            <a:miter lim="800000"/>
            <a:headEnd/>
            <a:tailEnd/>
          </a:ln>
        </p:spPr>
        <p:txBody>
          <a:bodyPr wrap="none">
            <a:spAutoFit/>
          </a:bodyPr>
          <a:lstStyle/>
          <a:p>
            <a:r>
              <a:rPr lang="en-US" b="1">
                <a:latin typeface="Calibri" pitchFamily="34" charset="0"/>
              </a:rPr>
              <a:t>Numerous variations identified</a:t>
            </a:r>
          </a:p>
        </p:txBody>
      </p:sp>
      <p:sp>
        <p:nvSpPr>
          <p:cNvPr id="60432" name="Rectangle 26"/>
          <p:cNvSpPr>
            <a:spLocks noChangeArrowheads="1"/>
          </p:cNvSpPr>
          <p:nvPr/>
        </p:nvSpPr>
        <p:spPr bwMode="auto">
          <a:xfrm>
            <a:off x="990600" y="6488113"/>
            <a:ext cx="9144000" cy="369887"/>
          </a:xfrm>
          <a:prstGeom prst="rect">
            <a:avLst/>
          </a:prstGeom>
          <a:noFill/>
          <a:ln w="9525">
            <a:noFill/>
            <a:miter lim="800000"/>
            <a:headEnd/>
            <a:tailEnd/>
          </a:ln>
        </p:spPr>
        <p:txBody>
          <a:bodyPr>
            <a:spAutoFit/>
          </a:bodyPr>
          <a:lstStyle/>
          <a:p>
            <a:pPr algn="ctr"/>
            <a:r>
              <a:rPr lang="en-US" i="1" u="sng">
                <a:solidFill>
                  <a:srgbClr val="FF0000"/>
                </a:solidFill>
                <a:latin typeface="Calibri" pitchFamily="34" charset="0"/>
              </a:rPr>
              <a:t>Verma S, Ronsard L, Kapoor R, Banerjea AC</a:t>
            </a:r>
            <a:r>
              <a:rPr lang="en-US" u="sng">
                <a:solidFill>
                  <a:srgbClr val="FF0000"/>
                </a:solidFill>
                <a:latin typeface="Calibri" pitchFamily="34" charset="0"/>
              </a:rPr>
              <a:t> (2013) </a:t>
            </a:r>
            <a:r>
              <a:rPr lang="en-US" b="1" u="sng">
                <a:solidFill>
                  <a:srgbClr val="FF0000"/>
                </a:solidFill>
                <a:latin typeface="Calibri" pitchFamily="34" charset="0"/>
              </a:rPr>
              <a:t>PLoS ONE</a:t>
            </a:r>
            <a:r>
              <a:rPr lang="en-US" u="sng">
                <a:solidFill>
                  <a:srgbClr val="FF0000"/>
                </a:solidFill>
                <a:latin typeface="Calibri" pitchFamily="34" charset="0"/>
              </a:rPr>
              <a:t> 8(3): e59283.</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descr="Figure 2. Plos One.tif"/>
          <p:cNvPicPr>
            <a:picLocks noChangeAspect="1"/>
          </p:cNvPicPr>
          <p:nvPr/>
        </p:nvPicPr>
        <p:blipFill>
          <a:blip r:embed="rId3" cstate="print"/>
          <a:srcRect b="9314"/>
          <a:stretch>
            <a:fillRect/>
          </a:stretch>
        </p:blipFill>
        <p:spPr bwMode="auto">
          <a:xfrm>
            <a:off x="39688" y="685800"/>
            <a:ext cx="9032875" cy="5638800"/>
          </a:xfrm>
          <a:prstGeom prst="rect">
            <a:avLst/>
          </a:prstGeom>
          <a:noFill/>
          <a:ln w="9525">
            <a:noFill/>
            <a:miter lim="800000"/>
            <a:headEnd/>
            <a:tailEnd/>
          </a:ln>
        </p:spPr>
      </p:pic>
      <p:sp>
        <p:nvSpPr>
          <p:cNvPr id="61443" name="Rectangle 4"/>
          <p:cNvSpPr>
            <a:spLocks noChangeArrowheads="1"/>
          </p:cNvSpPr>
          <p:nvPr/>
        </p:nvSpPr>
        <p:spPr bwMode="auto">
          <a:xfrm>
            <a:off x="0" y="0"/>
            <a:ext cx="9144000" cy="400050"/>
          </a:xfrm>
          <a:prstGeom prst="rect">
            <a:avLst/>
          </a:prstGeom>
          <a:noFill/>
          <a:ln w="9525">
            <a:noFill/>
            <a:miter lim="800000"/>
            <a:headEnd/>
            <a:tailEnd/>
          </a:ln>
        </p:spPr>
        <p:txBody>
          <a:bodyPr>
            <a:spAutoFit/>
          </a:bodyPr>
          <a:lstStyle/>
          <a:p>
            <a:pPr algn="ctr"/>
            <a:r>
              <a:rPr lang="en-US" sz="2000" b="1">
                <a:latin typeface="Calibri" pitchFamily="34" charset="0"/>
              </a:rPr>
              <a:t>S61A mutation confer higher intracellular stability and decreased ubiquitination </a:t>
            </a:r>
          </a:p>
        </p:txBody>
      </p:sp>
      <p:sp>
        <p:nvSpPr>
          <p:cNvPr id="61444" name="Rectangle 5"/>
          <p:cNvSpPr>
            <a:spLocks noChangeArrowheads="1"/>
          </p:cNvSpPr>
          <p:nvPr/>
        </p:nvSpPr>
        <p:spPr bwMode="auto">
          <a:xfrm>
            <a:off x="990600" y="6488113"/>
            <a:ext cx="9144000" cy="369887"/>
          </a:xfrm>
          <a:prstGeom prst="rect">
            <a:avLst/>
          </a:prstGeom>
          <a:noFill/>
          <a:ln w="9525">
            <a:noFill/>
            <a:miter lim="800000"/>
            <a:headEnd/>
            <a:tailEnd/>
          </a:ln>
        </p:spPr>
        <p:txBody>
          <a:bodyPr>
            <a:spAutoFit/>
          </a:bodyPr>
          <a:lstStyle/>
          <a:p>
            <a:pPr algn="ctr"/>
            <a:r>
              <a:rPr lang="en-US" i="1" u="sng">
                <a:solidFill>
                  <a:srgbClr val="FF0000"/>
                </a:solidFill>
                <a:latin typeface="Calibri" pitchFamily="34" charset="0"/>
              </a:rPr>
              <a:t>Verma S, Ronsard L, Kapoor R, Banerjea AC</a:t>
            </a:r>
            <a:r>
              <a:rPr lang="en-US" u="sng">
                <a:solidFill>
                  <a:srgbClr val="FF0000"/>
                </a:solidFill>
                <a:latin typeface="Calibri" pitchFamily="34" charset="0"/>
              </a:rPr>
              <a:t> (2013) </a:t>
            </a:r>
            <a:r>
              <a:rPr lang="en-US" b="1" u="sng">
                <a:solidFill>
                  <a:srgbClr val="FF0000"/>
                </a:solidFill>
                <a:latin typeface="Calibri" pitchFamily="34" charset="0"/>
              </a:rPr>
              <a:t>PLoS ONE</a:t>
            </a:r>
            <a:r>
              <a:rPr lang="en-US" u="sng">
                <a:solidFill>
                  <a:srgbClr val="FF0000"/>
                </a:solidFill>
                <a:latin typeface="Calibri" pitchFamily="34" charset="0"/>
              </a:rPr>
              <a:t> 8(3): e59283.</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8" descr="C:\Users\hp\Desktop\MG132 F.png"/>
          <p:cNvPicPr>
            <a:picLocks noChangeAspect="1" noChangeArrowheads="1"/>
          </p:cNvPicPr>
          <p:nvPr/>
        </p:nvPicPr>
        <p:blipFill>
          <a:blip r:embed="rId2" cstate="print"/>
          <a:srcRect/>
          <a:stretch>
            <a:fillRect/>
          </a:stretch>
        </p:blipFill>
        <p:spPr bwMode="auto">
          <a:xfrm>
            <a:off x="323850" y="1000125"/>
            <a:ext cx="3981450" cy="1314450"/>
          </a:xfrm>
          <a:prstGeom prst="rect">
            <a:avLst/>
          </a:prstGeom>
          <a:noFill/>
          <a:ln w="9525">
            <a:noFill/>
            <a:miter lim="800000"/>
            <a:headEnd/>
            <a:tailEnd/>
          </a:ln>
        </p:spPr>
      </p:pic>
      <p:sp>
        <p:nvSpPr>
          <p:cNvPr id="120835" name="TextBox 12"/>
          <p:cNvSpPr txBox="1">
            <a:spLocks noChangeArrowheads="1"/>
          </p:cNvSpPr>
          <p:nvPr/>
        </p:nvSpPr>
        <p:spPr bwMode="auto">
          <a:xfrm>
            <a:off x="857250" y="831850"/>
            <a:ext cx="685800" cy="338138"/>
          </a:xfrm>
          <a:prstGeom prst="rect">
            <a:avLst/>
          </a:prstGeom>
          <a:noFill/>
          <a:ln w="9525">
            <a:noFill/>
            <a:miter lim="800000"/>
            <a:headEnd/>
            <a:tailEnd/>
          </a:ln>
        </p:spPr>
        <p:txBody>
          <a:bodyPr>
            <a:spAutoFit/>
          </a:bodyPr>
          <a:lstStyle/>
          <a:p>
            <a:r>
              <a:rPr lang="en-US" sz="1600" b="1">
                <a:latin typeface="Calibri" pitchFamily="34" charset="0"/>
              </a:rPr>
              <a:t>A.</a:t>
            </a:r>
          </a:p>
        </p:txBody>
      </p:sp>
      <p:sp>
        <p:nvSpPr>
          <p:cNvPr id="120836" name="TextBox 12"/>
          <p:cNvSpPr txBox="1">
            <a:spLocks noChangeArrowheads="1"/>
          </p:cNvSpPr>
          <p:nvPr/>
        </p:nvSpPr>
        <p:spPr bwMode="auto">
          <a:xfrm>
            <a:off x="5614988" y="831850"/>
            <a:ext cx="642937" cy="338138"/>
          </a:xfrm>
          <a:prstGeom prst="rect">
            <a:avLst/>
          </a:prstGeom>
          <a:noFill/>
          <a:ln w="9525">
            <a:noFill/>
            <a:miter lim="800000"/>
            <a:headEnd/>
            <a:tailEnd/>
          </a:ln>
        </p:spPr>
        <p:txBody>
          <a:bodyPr>
            <a:spAutoFit/>
          </a:bodyPr>
          <a:lstStyle/>
          <a:p>
            <a:r>
              <a:rPr lang="en-US" sz="1600" b="1">
                <a:latin typeface="Calibri" pitchFamily="34" charset="0"/>
              </a:rPr>
              <a:t>B.</a:t>
            </a:r>
          </a:p>
        </p:txBody>
      </p:sp>
      <p:pic>
        <p:nvPicPr>
          <p:cNvPr id="120837" name="Picture 3" descr="C:\Users\hp\Desktop\USP7 1B1.png"/>
          <p:cNvPicPr>
            <a:picLocks noChangeAspect="1" noChangeArrowheads="1"/>
          </p:cNvPicPr>
          <p:nvPr/>
        </p:nvPicPr>
        <p:blipFill>
          <a:blip r:embed="rId3" cstate="print"/>
          <a:srcRect/>
          <a:stretch>
            <a:fillRect/>
          </a:stretch>
        </p:blipFill>
        <p:spPr bwMode="auto">
          <a:xfrm>
            <a:off x="5346700" y="760413"/>
            <a:ext cx="3554413" cy="1804987"/>
          </a:xfrm>
          <a:prstGeom prst="rect">
            <a:avLst/>
          </a:prstGeom>
          <a:noFill/>
          <a:ln w="9525">
            <a:noFill/>
            <a:miter lim="800000"/>
            <a:headEnd/>
            <a:tailEnd/>
          </a:ln>
        </p:spPr>
      </p:pic>
      <p:grpSp>
        <p:nvGrpSpPr>
          <p:cNvPr id="2" name="Group 11"/>
          <p:cNvGrpSpPr>
            <a:grpSpLocks/>
          </p:cNvGrpSpPr>
          <p:nvPr/>
        </p:nvGrpSpPr>
        <p:grpSpPr bwMode="auto">
          <a:xfrm>
            <a:off x="1738313" y="3179763"/>
            <a:ext cx="5713412" cy="2603500"/>
            <a:chOff x="3886200" y="444500"/>
            <a:chExt cx="5043608" cy="2603500"/>
          </a:xfrm>
        </p:grpSpPr>
        <p:pic>
          <p:nvPicPr>
            <p:cNvPr id="120840" name="Picture 4"/>
            <p:cNvPicPr>
              <a:picLocks noChangeAspect="1" noChangeArrowheads="1"/>
            </p:cNvPicPr>
            <p:nvPr/>
          </p:nvPicPr>
          <p:blipFill>
            <a:blip r:embed="rId4" cstate="print"/>
            <a:srcRect/>
            <a:stretch>
              <a:fillRect/>
            </a:stretch>
          </p:blipFill>
          <p:spPr bwMode="auto">
            <a:xfrm>
              <a:off x="3886200" y="444500"/>
              <a:ext cx="2585503" cy="2603500"/>
            </a:xfrm>
            <a:prstGeom prst="rect">
              <a:avLst/>
            </a:prstGeom>
            <a:noFill/>
            <a:ln w="9525">
              <a:noFill/>
              <a:miter lim="800000"/>
              <a:headEnd/>
              <a:tailEnd/>
            </a:ln>
          </p:spPr>
        </p:pic>
        <p:pic>
          <p:nvPicPr>
            <p:cNvPr id="120841" name="Picture 5"/>
            <p:cNvPicPr>
              <a:picLocks noChangeAspect="1" noChangeArrowheads="1"/>
            </p:cNvPicPr>
            <p:nvPr/>
          </p:nvPicPr>
          <p:blipFill>
            <a:blip r:embed="rId5" cstate="print"/>
            <a:srcRect/>
            <a:stretch>
              <a:fillRect/>
            </a:stretch>
          </p:blipFill>
          <p:spPr bwMode="auto">
            <a:xfrm>
              <a:off x="6970148" y="693987"/>
              <a:ext cx="1959660" cy="1925638"/>
            </a:xfrm>
            <a:prstGeom prst="rect">
              <a:avLst/>
            </a:prstGeom>
            <a:noFill/>
            <a:ln w="9525">
              <a:noFill/>
              <a:miter lim="800000"/>
              <a:headEnd/>
              <a:tailEnd/>
            </a:ln>
          </p:spPr>
        </p:pic>
      </p:grpSp>
      <p:sp>
        <p:nvSpPr>
          <p:cNvPr id="120839" name="TextBox 15"/>
          <p:cNvSpPr txBox="1">
            <a:spLocks noChangeArrowheads="1"/>
          </p:cNvSpPr>
          <p:nvPr/>
        </p:nvSpPr>
        <p:spPr bwMode="auto">
          <a:xfrm>
            <a:off x="1633538" y="2838450"/>
            <a:ext cx="347662" cy="338138"/>
          </a:xfrm>
          <a:prstGeom prst="rect">
            <a:avLst/>
          </a:prstGeom>
          <a:noFill/>
          <a:ln w="9525">
            <a:noFill/>
            <a:miter lim="800000"/>
            <a:headEnd/>
            <a:tailEnd/>
          </a:ln>
        </p:spPr>
        <p:txBody>
          <a:bodyPr wrap="none">
            <a:spAutoFit/>
          </a:bodyPr>
          <a:lstStyle/>
          <a:p>
            <a:r>
              <a:rPr lang="en-US" sz="1600" b="1">
                <a:latin typeface="Calibri" pitchFamily="34" charset="0"/>
              </a:rPr>
              <a:t>C.</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99592" y="1196752"/>
            <a:ext cx="8064896" cy="4955203"/>
          </a:xfrm>
          <a:prstGeom prst="rect">
            <a:avLst/>
          </a:prstGeom>
          <a:noFill/>
        </p:spPr>
        <p:txBody>
          <a:bodyPr wrap="square" rtlCol="0">
            <a:spAutoFit/>
          </a:bodyPr>
          <a:lstStyle/>
          <a:p>
            <a:r>
              <a:rPr lang="en-US" sz="2400" b="1" dirty="0" smtClean="0"/>
              <a:t>Gratitude and Sincere Thanks</a:t>
            </a:r>
          </a:p>
          <a:p>
            <a:endParaRPr lang="en-US" dirty="0" smtClean="0"/>
          </a:p>
          <a:p>
            <a:r>
              <a:rPr lang="en-US" b="1" dirty="0" smtClean="0"/>
              <a:t>INSA</a:t>
            </a:r>
            <a:r>
              <a:rPr lang="en-US" dirty="0" smtClean="0"/>
              <a:t> for selecting me for the Y </a:t>
            </a:r>
            <a:r>
              <a:rPr lang="en-US" dirty="0" err="1" smtClean="0"/>
              <a:t>Subba</a:t>
            </a:r>
            <a:r>
              <a:rPr lang="en-US" dirty="0" smtClean="0"/>
              <a:t> Row </a:t>
            </a:r>
            <a:r>
              <a:rPr lang="en-US" dirty="0" err="1" smtClean="0"/>
              <a:t>Memorail</a:t>
            </a:r>
            <a:r>
              <a:rPr lang="en-US" dirty="0" smtClean="0"/>
              <a:t>  Lecture Award – 2017</a:t>
            </a:r>
          </a:p>
          <a:p>
            <a:endParaRPr lang="en-US" dirty="0" smtClean="0"/>
          </a:p>
          <a:p>
            <a:r>
              <a:rPr lang="en-US" b="1" dirty="0" smtClean="0"/>
              <a:t>Dr </a:t>
            </a:r>
            <a:r>
              <a:rPr lang="en-US" b="1" dirty="0" err="1" smtClean="0"/>
              <a:t>Satish</a:t>
            </a:r>
            <a:r>
              <a:rPr lang="en-US" b="1" dirty="0" smtClean="0"/>
              <a:t> Gupta, </a:t>
            </a:r>
            <a:r>
              <a:rPr lang="en-US" dirty="0" smtClean="0"/>
              <a:t>Emeritus Scientist – NII, ND &amp; In-charge Local Chapter of INSA</a:t>
            </a:r>
          </a:p>
          <a:p>
            <a:endParaRPr lang="en-US" dirty="0" smtClean="0"/>
          </a:p>
          <a:p>
            <a:r>
              <a:rPr lang="en-US" sz="2000" b="1" dirty="0" smtClean="0"/>
              <a:t>DR </a:t>
            </a:r>
            <a:r>
              <a:rPr lang="en-US" sz="2000" b="1" dirty="0" err="1" smtClean="0"/>
              <a:t>Suman</a:t>
            </a:r>
            <a:r>
              <a:rPr lang="en-US" sz="2000" b="1" dirty="0" smtClean="0"/>
              <a:t> </a:t>
            </a:r>
            <a:r>
              <a:rPr lang="en-US" sz="2000" b="1" dirty="0" err="1" smtClean="0"/>
              <a:t>Kundu</a:t>
            </a:r>
            <a:r>
              <a:rPr lang="en-US" sz="2000" b="1" dirty="0" smtClean="0"/>
              <a:t>, Biochemistry- DU – for overwhelming  support, generosity and patience</a:t>
            </a:r>
          </a:p>
          <a:p>
            <a:endParaRPr lang="en-US" dirty="0" smtClean="0"/>
          </a:p>
          <a:p>
            <a:r>
              <a:rPr lang="en-US" b="1" dirty="0" smtClean="0"/>
              <a:t>Department of Biochemistry- </a:t>
            </a:r>
            <a:r>
              <a:rPr lang="en-US" dirty="0" smtClean="0"/>
              <a:t>DU- for hosting the event</a:t>
            </a:r>
          </a:p>
          <a:p>
            <a:endParaRPr lang="en-US" dirty="0" smtClean="0"/>
          </a:p>
          <a:p>
            <a:r>
              <a:rPr lang="en-US" b="1" dirty="0" smtClean="0"/>
              <a:t>PhD students/ Project Staff/ Colleagues</a:t>
            </a:r>
          </a:p>
          <a:p>
            <a:endParaRPr lang="en-US" dirty="0" smtClean="0"/>
          </a:p>
          <a:p>
            <a:r>
              <a:rPr lang="en-US" dirty="0" smtClean="0"/>
              <a:t>Funding: DBT, ICMR, NIH, National Bio-science Award</a:t>
            </a:r>
          </a:p>
          <a:p>
            <a:endParaRPr lang="en-US" dirty="0" smtClean="0"/>
          </a:p>
          <a:p>
            <a:endParaRPr lang="en-US" dirty="0" smtClean="0"/>
          </a:p>
          <a:p>
            <a:endParaRPr lang="en-US" dirty="0" smtClean="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209675" y="38100"/>
            <a:ext cx="7955486" cy="59831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1143000" y="428625"/>
            <a:ext cx="6057900" cy="4552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762000" y="207963"/>
            <a:ext cx="7551738" cy="6345237"/>
          </a:xfrm>
          <a:prstGeom prst="rect">
            <a:avLst/>
          </a:prstGeom>
          <a:noFill/>
          <a:ln w="9525">
            <a:noFill/>
            <a:miter lim="800000"/>
            <a:headEnd/>
            <a:tailEnd/>
          </a:ln>
          <a:effectLst/>
        </p:spPr>
      </p:pic>
      <p:sp>
        <p:nvSpPr>
          <p:cNvPr id="22531" name="Text Box 3"/>
          <p:cNvSpPr txBox="1">
            <a:spLocks noChangeArrowheads="1"/>
          </p:cNvSpPr>
          <p:nvPr/>
        </p:nvSpPr>
        <p:spPr bwMode="auto">
          <a:xfrm>
            <a:off x="3124200" y="6491288"/>
            <a:ext cx="1905000" cy="366712"/>
          </a:xfrm>
          <a:prstGeom prst="rect">
            <a:avLst/>
          </a:prstGeom>
          <a:noFill/>
          <a:ln w="9525">
            <a:noFill/>
            <a:miter lim="800000"/>
            <a:headEnd/>
            <a:tailEnd/>
          </a:ln>
          <a:effectLst/>
        </p:spPr>
        <p:txBody>
          <a:bodyPr>
            <a:spAutoFit/>
          </a:bodyPr>
          <a:lstStyle/>
          <a:p>
            <a:pPr>
              <a:spcBef>
                <a:spcPct val="50000"/>
              </a:spcBef>
            </a:pPr>
            <a:r>
              <a:rPr lang="en-US"/>
              <a:t>LTR Alignment</a:t>
            </a:r>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990600" y="547688"/>
            <a:ext cx="3276600" cy="22098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t="2856" b="14285"/>
          <a:stretch>
            <a:fillRect/>
          </a:stretch>
        </p:blipFill>
        <p:spPr bwMode="auto">
          <a:xfrm>
            <a:off x="304800" y="2590800"/>
            <a:ext cx="5181600" cy="2209800"/>
          </a:xfrm>
          <a:prstGeom prst="rect">
            <a:avLst/>
          </a:prstGeom>
          <a:noFill/>
          <a:ln w="9525">
            <a:noFill/>
            <a:miter lim="800000"/>
            <a:headEnd/>
            <a:tailEnd/>
          </a:ln>
        </p:spPr>
      </p:pic>
      <p:grpSp>
        <p:nvGrpSpPr>
          <p:cNvPr id="2" name="Group 5"/>
          <p:cNvGrpSpPr>
            <a:grpSpLocks/>
          </p:cNvGrpSpPr>
          <p:nvPr/>
        </p:nvGrpSpPr>
        <p:grpSpPr bwMode="auto">
          <a:xfrm>
            <a:off x="2182813" y="3367088"/>
            <a:ext cx="762000" cy="720725"/>
            <a:chOff x="3310596" y="4509533"/>
            <a:chExt cx="762000" cy="720131"/>
          </a:xfrm>
        </p:grpSpPr>
        <p:grpSp>
          <p:nvGrpSpPr>
            <p:cNvPr id="3" name="Group 7"/>
            <p:cNvGrpSpPr>
              <a:grpSpLocks/>
            </p:cNvGrpSpPr>
            <p:nvPr/>
          </p:nvGrpSpPr>
          <p:grpSpPr bwMode="auto">
            <a:xfrm>
              <a:off x="3409072" y="4860332"/>
              <a:ext cx="609600" cy="369332"/>
              <a:chOff x="3429000" y="4874400"/>
              <a:chExt cx="609600" cy="369332"/>
            </a:xfrm>
          </p:grpSpPr>
          <p:sp>
            <p:nvSpPr>
              <p:cNvPr id="13" name="Oval 12"/>
              <p:cNvSpPr/>
              <p:nvPr/>
            </p:nvSpPr>
            <p:spPr>
              <a:xfrm>
                <a:off x="3428949" y="4953459"/>
                <a:ext cx="609600" cy="22841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4832" name="TextBox 5"/>
              <p:cNvSpPr txBox="1">
                <a:spLocks noChangeArrowheads="1"/>
              </p:cNvSpPr>
              <p:nvPr/>
            </p:nvSpPr>
            <p:spPr bwMode="auto">
              <a:xfrm>
                <a:off x="3491132" y="4874400"/>
                <a:ext cx="539260" cy="369332"/>
              </a:xfrm>
              <a:prstGeom prst="rect">
                <a:avLst/>
              </a:prstGeom>
              <a:noFill/>
              <a:ln w="9525">
                <a:noFill/>
                <a:miter lim="800000"/>
                <a:headEnd/>
                <a:tailEnd/>
              </a:ln>
            </p:spPr>
            <p:txBody>
              <a:bodyPr>
                <a:spAutoFit/>
              </a:bodyPr>
              <a:lstStyle/>
              <a:p>
                <a:r>
                  <a:rPr lang="en-US">
                    <a:latin typeface="Arial Rounded MT Bold" pitchFamily="34" charset="0"/>
                  </a:rPr>
                  <a:t>S6</a:t>
                </a:r>
                <a:endParaRPr lang="en-IN">
                  <a:latin typeface="Arial Rounded MT Bold" pitchFamily="34" charset="0"/>
                </a:endParaRPr>
              </a:p>
            </p:txBody>
          </p:sp>
        </p:grpSp>
        <p:grpSp>
          <p:nvGrpSpPr>
            <p:cNvPr id="4" name="Group 13"/>
            <p:cNvGrpSpPr>
              <a:grpSpLocks/>
            </p:cNvGrpSpPr>
            <p:nvPr/>
          </p:nvGrpSpPr>
          <p:grpSpPr bwMode="auto">
            <a:xfrm>
              <a:off x="3310596" y="4509533"/>
              <a:ext cx="762000" cy="443467"/>
              <a:chOff x="3310596" y="4509533"/>
              <a:chExt cx="762000" cy="443467"/>
            </a:xfrm>
          </p:grpSpPr>
          <p:sp>
            <p:nvSpPr>
              <p:cNvPr id="34827" name="TextBox 8"/>
              <p:cNvSpPr txBox="1">
                <a:spLocks noChangeArrowheads="1"/>
              </p:cNvSpPr>
              <p:nvPr/>
            </p:nvSpPr>
            <p:spPr bwMode="auto">
              <a:xfrm>
                <a:off x="3310596" y="4509533"/>
                <a:ext cx="762000" cy="276999"/>
              </a:xfrm>
              <a:prstGeom prst="rect">
                <a:avLst/>
              </a:prstGeom>
              <a:noFill/>
              <a:ln w="9525">
                <a:noFill/>
                <a:miter lim="800000"/>
                <a:headEnd/>
                <a:tailEnd/>
              </a:ln>
            </p:spPr>
            <p:txBody>
              <a:bodyPr>
                <a:spAutoFit/>
              </a:bodyPr>
              <a:lstStyle/>
              <a:p>
                <a:r>
                  <a:rPr lang="en-US" sz="1200" b="1"/>
                  <a:t>235/236</a:t>
                </a:r>
                <a:endParaRPr lang="en-IN" sz="1200" b="1"/>
              </a:p>
            </p:txBody>
          </p:sp>
          <p:grpSp>
            <p:nvGrpSpPr>
              <p:cNvPr id="5" name="Group 12"/>
              <p:cNvGrpSpPr>
                <a:grpSpLocks/>
              </p:cNvGrpSpPr>
              <p:nvPr/>
            </p:nvGrpSpPr>
            <p:grpSpPr bwMode="auto">
              <a:xfrm>
                <a:off x="3429000" y="4669835"/>
                <a:ext cx="304800" cy="283165"/>
                <a:chOff x="1143000" y="2158682"/>
                <a:chExt cx="698500" cy="660718"/>
              </a:xfrm>
            </p:grpSpPr>
            <p:sp>
              <p:nvSpPr>
                <p:cNvPr id="11" name="Oval 10"/>
                <p:cNvSpPr/>
                <p:nvPr/>
              </p:nvSpPr>
              <p:spPr>
                <a:xfrm>
                  <a:off x="1144508" y="2284293"/>
                  <a:ext cx="698500" cy="536662"/>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34830" name="TextBox 11"/>
                <p:cNvSpPr txBox="1">
                  <a:spLocks noChangeArrowheads="1"/>
                </p:cNvSpPr>
                <p:nvPr/>
              </p:nvSpPr>
              <p:spPr bwMode="auto">
                <a:xfrm>
                  <a:off x="1211578" y="2158682"/>
                  <a:ext cx="304801" cy="369334"/>
                </a:xfrm>
                <a:prstGeom prst="rect">
                  <a:avLst/>
                </a:prstGeom>
                <a:noFill/>
                <a:ln w="9525">
                  <a:noFill/>
                  <a:miter lim="800000"/>
                  <a:headEnd/>
                  <a:tailEnd/>
                </a:ln>
              </p:spPr>
              <p:txBody>
                <a:bodyPr>
                  <a:spAutoFit/>
                </a:bodyPr>
                <a:lstStyle/>
                <a:p>
                  <a:r>
                    <a:rPr lang="en-US"/>
                    <a:t>P</a:t>
                  </a:r>
                  <a:endParaRPr lang="en-IN"/>
                </a:p>
              </p:txBody>
            </p:sp>
          </p:grpSp>
        </p:grpSp>
      </p:grpSp>
      <p:cxnSp>
        <p:nvCxnSpPr>
          <p:cNvPr id="18" name="Straight Arrow Connector 17"/>
          <p:cNvCxnSpPr/>
          <p:nvPr/>
        </p:nvCxnSpPr>
        <p:spPr>
          <a:xfrm>
            <a:off x="1931988" y="3810000"/>
            <a:ext cx="1801812" cy="914400"/>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p:nvPicPr>
        <p:blipFill>
          <a:blip r:embed="rId4" cstate="print"/>
          <a:srcRect l="26834" t="91348" r="39575"/>
          <a:stretch>
            <a:fillRect/>
          </a:stretch>
        </p:blipFill>
        <p:spPr bwMode="auto">
          <a:xfrm>
            <a:off x="2667000" y="4786313"/>
            <a:ext cx="2590800" cy="506412"/>
          </a:xfrm>
          <a:prstGeom prst="rect">
            <a:avLst/>
          </a:prstGeom>
          <a:noFill/>
          <a:ln w="9525">
            <a:noFill/>
            <a:miter lim="800000"/>
            <a:headEnd/>
            <a:tailEnd/>
          </a:ln>
        </p:spPr>
      </p:pic>
      <p:pic>
        <p:nvPicPr>
          <p:cNvPr id="23" name="Picture 22"/>
          <p:cNvPicPr>
            <a:picLocks noChangeAspect="1"/>
          </p:cNvPicPr>
          <p:nvPr/>
        </p:nvPicPr>
        <p:blipFill>
          <a:blip r:embed="rId4" cstate="print"/>
          <a:srcRect t="92876" r="74324"/>
          <a:stretch>
            <a:fillRect/>
          </a:stretch>
        </p:blipFill>
        <p:spPr bwMode="auto">
          <a:xfrm>
            <a:off x="304800" y="4827588"/>
            <a:ext cx="2057400" cy="433387"/>
          </a:xfrm>
          <a:prstGeom prst="rect">
            <a:avLst/>
          </a:prstGeom>
          <a:noFill/>
          <a:ln w="9525">
            <a:noFill/>
            <a:miter lim="800000"/>
            <a:headEnd/>
            <a:tailEnd/>
          </a:ln>
        </p:spPr>
      </p:pic>
      <p:pic>
        <p:nvPicPr>
          <p:cNvPr id="24" name="Picture 23"/>
          <p:cNvPicPr>
            <a:picLocks noChangeAspect="1"/>
          </p:cNvPicPr>
          <p:nvPr/>
        </p:nvPicPr>
        <p:blipFill>
          <a:blip r:embed="rId4" cstate="print"/>
          <a:srcRect l="60367"/>
          <a:stretch>
            <a:fillRect/>
          </a:stretch>
        </p:blipFill>
        <p:spPr bwMode="auto">
          <a:xfrm>
            <a:off x="5638800" y="304800"/>
            <a:ext cx="2743200" cy="5251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0825" y="476250"/>
            <a:ext cx="3556000" cy="3079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fontAlgn="auto">
              <a:spcBef>
                <a:spcPts val="0"/>
              </a:spcBef>
              <a:spcAft>
                <a:spcPts val="0"/>
              </a:spcAft>
              <a:defRPr/>
            </a:pPr>
            <a:r>
              <a:rPr lang="en-US" sz="1400" dirty="0"/>
              <a:t>Defeating  RNA silencing : Viruses Strike Back !</a:t>
            </a:r>
          </a:p>
        </p:txBody>
      </p:sp>
      <p:sp>
        <p:nvSpPr>
          <p:cNvPr id="7" name="Rectangle 6"/>
          <p:cNvSpPr/>
          <p:nvPr/>
        </p:nvSpPr>
        <p:spPr bwMode="auto">
          <a:xfrm>
            <a:off x="61913" y="44450"/>
            <a:ext cx="8831262" cy="33813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en-US" sz="1600" dirty="0">
                <a:effectLst>
                  <a:outerShdw blurRad="38100" dist="38100" dir="2700000" algn="tl">
                    <a:srgbClr val="000000">
                      <a:alpha val="43137"/>
                    </a:srgbClr>
                  </a:outerShdw>
                </a:effectLst>
              </a:rPr>
              <a:t>Host Pathogen Interactions: Fundamental Roles of RNAi as Innate Antiviral Defense System</a:t>
            </a:r>
          </a:p>
        </p:txBody>
      </p:sp>
      <p:pic>
        <p:nvPicPr>
          <p:cNvPr id="61444" name="Picture 44" descr="Unfortunately we are unable to provide accessible alternative text for this. If you require assistance to access this image, or to obtain a text description, please contact npg@nature.com"/>
          <p:cNvPicPr>
            <a:picLocks noChangeAspect="1" noChangeArrowheads="1"/>
          </p:cNvPicPr>
          <p:nvPr/>
        </p:nvPicPr>
        <p:blipFill>
          <a:blip r:embed="rId2" cstate="print"/>
          <a:srcRect/>
          <a:stretch>
            <a:fillRect/>
          </a:stretch>
        </p:blipFill>
        <p:spPr bwMode="auto">
          <a:xfrm>
            <a:off x="1476375" y="836613"/>
            <a:ext cx="6696075" cy="4176712"/>
          </a:xfrm>
          <a:prstGeom prst="rect">
            <a:avLst/>
          </a:prstGeom>
          <a:noFill/>
          <a:ln w="9525">
            <a:noFill/>
            <a:miter lim="800000"/>
            <a:headEnd/>
            <a:tailEnd/>
          </a:ln>
        </p:spPr>
      </p:pic>
      <p:sp>
        <p:nvSpPr>
          <p:cNvPr id="61445" name="TextBox 9"/>
          <p:cNvSpPr txBox="1">
            <a:spLocks noChangeArrowheads="1"/>
          </p:cNvSpPr>
          <p:nvPr/>
        </p:nvSpPr>
        <p:spPr bwMode="auto">
          <a:xfrm>
            <a:off x="827088" y="5013325"/>
            <a:ext cx="4968875" cy="1323975"/>
          </a:xfrm>
          <a:prstGeom prst="rect">
            <a:avLst/>
          </a:prstGeom>
          <a:noFill/>
          <a:ln w="9525">
            <a:noFill/>
            <a:miter lim="800000"/>
            <a:headEnd/>
            <a:tailEnd/>
          </a:ln>
        </p:spPr>
        <p:txBody>
          <a:bodyPr>
            <a:spAutoFit/>
          </a:bodyPr>
          <a:lstStyle/>
          <a:p>
            <a:pPr>
              <a:buFont typeface="Wingdings" pitchFamily="2" charset="2"/>
              <a:buChar char="Ø"/>
            </a:pPr>
            <a:r>
              <a:rPr lang="en-US" sz="1600"/>
              <a:t> Suppression : Suppressor proteins</a:t>
            </a:r>
          </a:p>
          <a:p>
            <a:pPr>
              <a:buFont typeface="Wingdings" pitchFamily="2" charset="2"/>
              <a:buChar char="Ø"/>
            </a:pPr>
            <a:r>
              <a:rPr lang="en-US" sz="1600"/>
              <a:t> Adaptation :  Inaccessible RNA structure</a:t>
            </a:r>
          </a:p>
          <a:p>
            <a:pPr>
              <a:buFont typeface="Wingdings" pitchFamily="2" charset="2"/>
              <a:buChar char="Ø"/>
            </a:pPr>
            <a:r>
              <a:rPr lang="en-US" sz="1600"/>
              <a:t> Modulation:  Viral RNA competition</a:t>
            </a:r>
          </a:p>
          <a:p>
            <a:pPr>
              <a:buFont typeface="Wingdings" pitchFamily="2" charset="2"/>
              <a:buChar char="Ø"/>
            </a:pPr>
            <a:r>
              <a:rPr lang="en-US" sz="1600"/>
              <a:t> Evasion : Deletion of target sequences</a:t>
            </a:r>
          </a:p>
          <a:p>
            <a:pPr>
              <a:buFont typeface="Wingdings" pitchFamily="2" charset="2"/>
              <a:buChar char="Ø"/>
            </a:pPr>
            <a:r>
              <a:rPr lang="en-US" sz="1600"/>
              <a:t> Protection : Viral proteins occlude target sites.</a:t>
            </a:r>
            <a:endParaRPr lang="en-IN" sz="1600"/>
          </a:p>
        </p:txBody>
      </p:sp>
      <p:sp>
        <p:nvSpPr>
          <p:cNvPr id="5" name="Rectangle 4"/>
          <p:cNvSpPr/>
          <p:nvPr/>
        </p:nvSpPr>
        <p:spPr>
          <a:xfrm>
            <a:off x="0" y="4508500"/>
            <a:ext cx="4032250" cy="307975"/>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fontAlgn="auto">
              <a:spcBef>
                <a:spcPts val="0"/>
              </a:spcBef>
              <a:spcAft>
                <a:spcPts val="0"/>
              </a:spcAft>
              <a:defRPr/>
            </a:pPr>
            <a:r>
              <a:rPr lang="en-US" sz="1400" dirty="0"/>
              <a:t>Viral Counter Strategies for host Restrictions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p:cNvPicPr>
            <a:picLocks noChangeAspect="1" noChangeArrowheads="1"/>
          </p:cNvPicPr>
          <p:nvPr/>
        </p:nvPicPr>
        <p:blipFill>
          <a:blip r:embed="rId2" cstate="print"/>
          <a:srcRect/>
          <a:stretch>
            <a:fillRect/>
          </a:stretch>
        </p:blipFill>
        <p:spPr bwMode="auto">
          <a:xfrm>
            <a:off x="228600" y="644525"/>
            <a:ext cx="5305425" cy="5908675"/>
          </a:xfrm>
          <a:prstGeom prst="rect">
            <a:avLst/>
          </a:prstGeom>
          <a:noFill/>
          <a:ln w="9525">
            <a:noFill/>
            <a:miter lim="800000"/>
            <a:headEnd/>
            <a:tailEnd/>
          </a:ln>
        </p:spPr>
      </p:pic>
      <p:pic>
        <p:nvPicPr>
          <p:cNvPr id="12291" name="Picture 2"/>
          <p:cNvPicPr>
            <a:picLocks noChangeAspect="1" noChangeArrowheads="1"/>
          </p:cNvPicPr>
          <p:nvPr/>
        </p:nvPicPr>
        <p:blipFill>
          <a:blip r:embed="rId3" cstate="print"/>
          <a:srcRect/>
          <a:stretch>
            <a:fillRect/>
          </a:stretch>
        </p:blipFill>
        <p:spPr bwMode="auto">
          <a:xfrm>
            <a:off x="5832475" y="5257800"/>
            <a:ext cx="3324225" cy="1223963"/>
          </a:xfrm>
          <a:prstGeom prst="rect">
            <a:avLst/>
          </a:prstGeom>
          <a:noFill/>
          <a:ln w="9525">
            <a:noFill/>
            <a:miter lim="800000"/>
            <a:headEnd/>
            <a:tailEnd/>
          </a:ln>
        </p:spPr>
      </p:pic>
      <p:pic>
        <p:nvPicPr>
          <p:cNvPr id="12292" name="Picture 4"/>
          <p:cNvPicPr>
            <a:picLocks noChangeAspect="1" noChangeArrowheads="1"/>
          </p:cNvPicPr>
          <p:nvPr/>
        </p:nvPicPr>
        <p:blipFill>
          <a:blip r:embed="rId4" cstate="print"/>
          <a:srcRect/>
          <a:stretch>
            <a:fillRect/>
          </a:stretch>
        </p:blipFill>
        <p:spPr bwMode="auto">
          <a:xfrm>
            <a:off x="5932488" y="2590800"/>
            <a:ext cx="3059112" cy="304800"/>
          </a:xfrm>
          <a:prstGeom prst="rect">
            <a:avLst/>
          </a:prstGeom>
          <a:noFill/>
          <a:ln w="9525">
            <a:noFill/>
            <a:miter lim="800000"/>
            <a:headEnd/>
            <a:tailEnd/>
          </a:ln>
        </p:spPr>
      </p:pic>
      <p:pic>
        <p:nvPicPr>
          <p:cNvPr id="12293" name="Picture 3"/>
          <p:cNvPicPr>
            <a:picLocks noChangeAspect="1" noChangeArrowheads="1"/>
          </p:cNvPicPr>
          <p:nvPr/>
        </p:nvPicPr>
        <p:blipFill>
          <a:blip r:embed="rId5" cstate="print"/>
          <a:srcRect b="41745"/>
          <a:stretch>
            <a:fillRect/>
          </a:stretch>
        </p:blipFill>
        <p:spPr bwMode="auto">
          <a:xfrm>
            <a:off x="5537200" y="762000"/>
            <a:ext cx="3606800" cy="1905000"/>
          </a:xfrm>
          <a:prstGeom prst="rect">
            <a:avLst/>
          </a:prstGeom>
          <a:noFill/>
          <a:ln w="9525">
            <a:noFill/>
            <a:miter lim="800000"/>
            <a:headEnd/>
            <a:tailEnd/>
          </a:ln>
        </p:spPr>
      </p:pic>
      <p:sp>
        <p:nvSpPr>
          <p:cNvPr id="12294" name="TextBox 5"/>
          <p:cNvSpPr txBox="1">
            <a:spLocks noChangeArrowheads="1"/>
          </p:cNvSpPr>
          <p:nvPr/>
        </p:nvSpPr>
        <p:spPr bwMode="auto">
          <a:xfrm>
            <a:off x="6934200" y="2895600"/>
            <a:ext cx="914400" cy="461963"/>
          </a:xfrm>
          <a:prstGeom prst="rect">
            <a:avLst/>
          </a:prstGeom>
          <a:noFill/>
          <a:ln w="9525">
            <a:noFill/>
            <a:miter lim="800000"/>
            <a:headEnd/>
            <a:tailEnd/>
          </a:ln>
        </p:spPr>
        <p:txBody>
          <a:bodyPr>
            <a:spAutoFit/>
          </a:bodyPr>
          <a:lstStyle/>
          <a:p>
            <a:r>
              <a:rPr lang="en-GB" sz="2400" b="1"/>
              <a:t>2007</a:t>
            </a:r>
          </a:p>
        </p:txBody>
      </p:sp>
      <p:sp>
        <p:nvSpPr>
          <p:cNvPr id="12295" name="TextBox 6"/>
          <p:cNvSpPr txBox="1">
            <a:spLocks noChangeArrowheads="1"/>
          </p:cNvSpPr>
          <p:nvPr/>
        </p:nvSpPr>
        <p:spPr bwMode="auto">
          <a:xfrm>
            <a:off x="6934200" y="4800600"/>
            <a:ext cx="914400" cy="461963"/>
          </a:xfrm>
          <a:prstGeom prst="rect">
            <a:avLst/>
          </a:prstGeom>
          <a:noFill/>
          <a:ln w="9525">
            <a:noFill/>
            <a:miter lim="800000"/>
            <a:headEnd/>
            <a:tailEnd/>
          </a:ln>
        </p:spPr>
        <p:txBody>
          <a:bodyPr>
            <a:spAutoFit/>
          </a:bodyPr>
          <a:lstStyle/>
          <a:p>
            <a:r>
              <a:rPr lang="en-GB" sz="2400" b="1"/>
              <a:t>2011</a:t>
            </a:r>
          </a:p>
        </p:txBody>
      </p:sp>
      <p:sp>
        <p:nvSpPr>
          <p:cNvPr id="12296" name="TextBox 2"/>
          <p:cNvSpPr txBox="1">
            <a:spLocks noChangeArrowheads="1"/>
          </p:cNvSpPr>
          <p:nvPr/>
        </p:nvSpPr>
        <p:spPr bwMode="auto">
          <a:xfrm>
            <a:off x="0" y="76200"/>
            <a:ext cx="9144000" cy="461963"/>
          </a:xfrm>
          <a:prstGeom prst="rect">
            <a:avLst/>
          </a:prstGeom>
          <a:noFill/>
          <a:ln w="9525">
            <a:noFill/>
            <a:miter lim="800000"/>
            <a:headEnd/>
            <a:tailEnd/>
          </a:ln>
        </p:spPr>
        <p:txBody>
          <a:bodyPr>
            <a:spAutoFit/>
          </a:bodyPr>
          <a:lstStyle/>
          <a:p>
            <a:pPr algn="ctr"/>
            <a:r>
              <a:rPr lang="en-US" sz="2400" b="1"/>
              <a:t>CCR5 delta32 stem-cell transplantation</a:t>
            </a:r>
            <a:endParaRPr lang="en-GB" sz="2400" b="1"/>
          </a:p>
        </p:txBody>
      </p:sp>
      <p:sp>
        <p:nvSpPr>
          <p:cNvPr id="10" name="Right Arrow 9"/>
          <p:cNvSpPr/>
          <p:nvPr/>
        </p:nvSpPr>
        <p:spPr>
          <a:xfrm rot="5400000">
            <a:off x="6704806" y="3806032"/>
            <a:ext cx="1368425" cy="461962"/>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3"/>
          <p:cNvGrpSpPr>
            <a:grpSpLocks/>
          </p:cNvGrpSpPr>
          <p:nvPr/>
        </p:nvGrpSpPr>
        <p:grpSpPr bwMode="auto">
          <a:xfrm>
            <a:off x="685800" y="965200"/>
            <a:ext cx="2971800" cy="4902200"/>
            <a:chOff x="4710111" y="1611868"/>
            <a:chExt cx="2971800" cy="4901863"/>
          </a:xfrm>
        </p:grpSpPr>
        <p:sp>
          <p:nvSpPr>
            <p:cNvPr id="39941" name="TextBox 14"/>
            <p:cNvSpPr txBox="1">
              <a:spLocks noChangeArrowheads="1"/>
            </p:cNvSpPr>
            <p:nvPr/>
          </p:nvSpPr>
          <p:spPr bwMode="auto">
            <a:xfrm>
              <a:off x="4710111" y="2907268"/>
              <a:ext cx="2895601" cy="369332"/>
            </a:xfrm>
            <a:prstGeom prst="rect">
              <a:avLst/>
            </a:prstGeom>
            <a:noFill/>
            <a:ln w="9525">
              <a:noFill/>
              <a:miter lim="800000"/>
              <a:headEnd/>
              <a:tailEnd/>
            </a:ln>
          </p:spPr>
          <p:txBody>
            <a:bodyPr>
              <a:spAutoFit/>
            </a:bodyPr>
            <a:lstStyle/>
            <a:p>
              <a:r>
                <a:rPr lang="en-US"/>
                <a:t>Treated with Torin 1 for 12hr</a:t>
              </a:r>
            </a:p>
          </p:txBody>
        </p:sp>
        <p:sp>
          <p:nvSpPr>
            <p:cNvPr id="39942" name="TextBox 15"/>
            <p:cNvSpPr txBox="1">
              <a:spLocks noChangeArrowheads="1"/>
            </p:cNvSpPr>
            <p:nvPr/>
          </p:nvSpPr>
          <p:spPr bwMode="auto">
            <a:xfrm>
              <a:off x="5562600" y="1611868"/>
              <a:ext cx="1333501" cy="369332"/>
            </a:xfrm>
            <a:prstGeom prst="rect">
              <a:avLst/>
            </a:prstGeom>
            <a:noFill/>
            <a:ln w="9525">
              <a:noFill/>
              <a:miter lim="800000"/>
              <a:headEnd/>
              <a:tailEnd/>
            </a:ln>
          </p:spPr>
          <p:txBody>
            <a:bodyPr>
              <a:spAutoFit/>
            </a:bodyPr>
            <a:lstStyle/>
            <a:p>
              <a:r>
                <a:rPr lang="en-US"/>
                <a:t>HeLa cells</a:t>
              </a:r>
              <a:endParaRPr lang="en-IN"/>
            </a:p>
          </p:txBody>
        </p:sp>
        <p:cxnSp>
          <p:nvCxnSpPr>
            <p:cNvPr id="17" name="Straight Arrow Connector 16"/>
            <p:cNvCxnSpPr/>
            <p:nvPr/>
          </p:nvCxnSpPr>
          <p:spPr>
            <a:xfrm>
              <a:off x="6081711" y="1981731"/>
              <a:ext cx="0" cy="9254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6081711" y="3264342"/>
              <a:ext cx="0" cy="9270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945" name="TextBox 18"/>
            <p:cNvSpPr txBox="1">
              <a:spLocks noChangeArrowheads="1"/>
            </p:cNvSpPr>
            <p:nvPr/>
          </p:nvSpPr>
          <p:spPr bwMode="auto">
            <a:xfrm>
              <a:off x="4786311" y="4230469"/>
              <a:ext cx="2895600" cy="646331"/>
            </a:xfrm>
            <a:prstGeom prst="rect">
              <a:avLst/>
            </a:prstGeom>
            <a:noFill/>
            <a:ln w="9525">
              <a:noFill/>
              <a:miter lim="800000"/>
              <a:headEnd/>
              <a:tailEnd/>
            </a:ln>
          </p:spPr>
          <p:txBody>
            <a:bodyPr>
              <a:spAutoFit/>
            </a:bodyPr>
            <a:lstStyle/>
            <a:p>
              <a:pPr algn="ctr"/>
              <a:r>
                <a:rPr lang="en-US"/>
                <a:t>Transfected with Myc-Tat or  Empty-Myc with Torin1 </a:t>
              </a:r>
              <a:endParaRPr lang="en-IN"/>
            </a:p>
          </p:txBody>
        </p:sp>
        <p:cxnSp>
          <p:nvCxnSpPr>
            <p:cNvPr id="20" name="Straight Arrow Connector 19"/>
            <p:cNvCxnSpPr/>
            <p:nvPr/>
          </p:nvCxnSpPr>
          <p:spPr>
            <a:xfrm>
              <a:off x="6081711" y="4940627"/>
              <a:ext cx="0" cy="92703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9947" name="TextBox 20"/>
            <p:cNvSpPr txBox="1">
              <a:spLocks noChangeArrowheads="1"/>
            </p:cNvSpPr>
            <p:nvPr/>
          </p:nvSpPr>
          <p:spPr bwMode="auto">
            <a:xfrm>
              <a:off x="5014911" y="5867400"/>
              <a:ext cx="2376489" cy="646331"/>
            </a:xfrm>
            <a:prstGeom prst="rect">
              <a:avLst/>
            </a:prstGeom>
            <a:noFill/>
            <a:ln w="9525">
              <a:noFill/>
              <a:miter lim="800000"/>
              <a:headEnd/>
              <a:tailEnd/>
            </a:ln>
          </p:spPr>
          <p:txBody>
            <a:bodyPr>
              <a:spAutoFit/>
            </a:bodyPr>
            <a:lstStyle/>
            <a:p>
              <a:pPr algn="ctr"/>
              <a:r>
                <a:rPr lang="en-US"/>
                <a:t>48hr post transfection</a:t>
              </a:r>
            </a:p>
            <a:p>
              <a:pPr algn="ctr"/>
              <a:r>
                <a:rPr lang="en-US"/>
                <a:t> cells were harvested</a:t>
              </a:r>
              <a:endParaRPr lang="en-IN"/>
            </a:p>
          </p:txBody>
        </p:sp>
      </p:grpSp>
      <p:sp>
        <p:nvSpPr>
          <p:cNvPr id="11" name="TextBox 10"/>
          <p:cNvSpPr txBox="1">
            <a:spLocks noChangeArrowheads="1"/>
          </p:cNvSpPr>
          <p:nvPr/>
        </p:nvSpPr>
        <p:spPr bwMode="auto">
          <a:xfrm>
            <a:off x="0" y="6324600"/>
            <a:ext cx="9144000" cy="523875"/>
          </a:xfrm>
          <a:prstGeom prst="rect">
            <a:avLst/>
          </a:prstGeom>
          <a:noFill/>
          <a:ln w="9525">
            <a:noFill/>
            <a:miter lim="800000"/>
            <a:headEnd/>
            <a:tailEnd/>
          </a:ln>
        </p:spPr>
        <p:txBody>
          <a:bodyPr>
            <a:spAutoFit/>
          </a:bodyPr>
          <a:lstStyle/>
          <a:p>
            <a:pPr marL="457200" indent="-457200" algn="ctr">
              <a:buFont typeface="Wingdings" pitchFamily="2" charset="2"/>
              <a:buChar char="ü"/>
            </a:pPr>
            <a:r>
              <a:rPr lang="en-US" sz="2800"/>
              <a:t>Tat increases mTORC1 activity</a:t>
            </a:r>
            <a:endParaRPr lang="en-IN" sz="2800"/>
          </a:p>
        </p:txBody>
      </p:sp>
      <p:pic>
        <p:nvPicPr>
          <p:cNvPr id="3" name="Picture 2"/>
          <p:cNvPicPr>
            <a:picLocks noChangeAspect="1"/>
          </p:cNvPicPr>
          <p:nvPr/>
        </p:nvPicPr>
        <p:blipFill>
          <a:blip r:embed="rId2" cstate="print"/>
          <a:srcRect/>
          <a:stretch>
            <a:fillRect/>
          </a:stretch>
        </p:blipFill>
        <p:spPr bwMode="auto">
          <a:xfrm>
            <a:off x="5029200" y="863600"/>
            <a:ext cx="3124200" cy="500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17"/>
          <p:cNvGrpSpPr>
            <a:grpSpLocks/>
          </p:cNvGrpSpPr>
          <p:nvPr/>
        </p:nvGrpSpPr>
        <p:grpSpPr bwMode="auto">
          <a:xfrm>
            <a:off x="381000" y="381000"/>
            <a:ext cx="3962400" cy="4789488"/>
            <a:chOff x="-595312" y="1143000"/>
            <a:chExt cx="3962400" cy="4788932"/>
          </a:xfrm>
        </p:grpSpPr>
        <p:sp>
          <p:nvSpPr>
            <p:cNvPr id="40965" name="TextBox 18"/>
            <p:cNvSpPr txBox="1">
              <a:spLocks noChangeArrowheads="1"/>
            </p:cNvSpPr>
            <p:nvPr/>
          </p:nvSpPr>
          <p:spPr bwMode="auto">
            <a:xfrm>
              <a:off x="-61912" y="2438400"/>
              <a:ext cx="2833689" cy="369332"/>
            </a:xfrm>
            <a:prstGeom prst="rect">
              <a:avLst/>
            </a:prstGeom>
            <a:noFill/>
            <a:ln w="9525">
              <a:noFill/>
              <a:miter lim="800000"/>
              <a:headEnd/>
              <a:tailEnd/>
            </a:ln>
          </p:spPr>
          <p:txBody>
            <a:bodyPr>
              <a:spAutoFit/>
            </a:bodyPr>
            <a:lstStyle/>
            <a:p>
              <a:r>
                <a:rPr lang="en-US"/>
                <a:t>Serum Starved for 36 hr</a:t>
              </a:r>
            </a:p>
          </p:txBody>
        </p:sp>
        <p:sp>
          <p:nvSpPr>
            <p:cNvPr id="40966" name="TextBox 19"/>
            <p:cNvSpPr txBox="1">
              <a:spLocks noChangeArrowheads="1"/>
            </p:cNvSpPr>
            <p:nvPr/>
          </p:nvSpPr>
          <p:spPr bwMode="auto">
            <a:xfrm>
              <a:off x="533399" y="1143000"/>
              <a:ext cx="1333501" cy="369332"/>
            </a:xfrm>
            <a:prstGeom prst="rect">
              <a:avLst/>
            </a:prstGeom>
            <a:noFill/>
            <a:ln w="9525">
              <a:noFill/>
              <a:miter lim="800000"/>
              <a:headEnd/>
              <a:tailEnd/>
            </a:ln>
          </p:spPr>
          <p:txBody>
            <a:bodyPr>
              <a:spAutoFit/>
            </a:bodyPr>
            <a:lstStyle/>
            <a:p>
              <a:r>
                <a:rPr lang="en-US"/>
                <a:t>HeLa cells</a:t>
              </a:r>
              <a:endParaRPr lang="en-IN"/>
            </a:p>
          </p:txBody>
        </p:sp>
        <p:cxnSp>
          <p:nvCxnSpPr>
            <p:cNvPr id="21" name="Straight Arrow Connector 20"/>
            <p:cNvCxnSpPr/>
            <p:nvPr/>
          </p:nvCxnSpPr>
          <p:spPr>
            <a:xfrm>
              <a:off x="1066801" y="1512845"/>
              <a:ext cx="0" cy="9254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066801" y="2808095"/>
              <a:ext cx="0" cy="92540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969" name="TextBox 22"/>
            <p:cNvSpPr txBox="1">
              <a:spLocks noChangeArrowheads="1"/>
            </p:cNvSpPr>
            <p:nvPr/>
          </p:nvSpPr>
          <p:spPr bwMode="auto">
            <a:xfrm>
              <a:off x="-290512" y="3761936"/>
              <a:ext cx="3062289" cy="646331"/>
            </a:xfrm>
            <a:prstGeom prst="rect">
              <a:avLst/>
            </a:prstGeom>
            <a:noFill/>
            <a:ln w="9525">
              <a:noFill/>
              <a:miter lim="800000"/>
              <a:headEnd/>
              <a:tailEnd/>
            </a:ln>
          </p:spPr>
          <p:txBody>
            <a:bodyPr>
              <a:spAutoFit/>
            </a:bodyPr>
            <a:lstStyle/>
            <a:p>
              <a:r>
                <a:rPr lang="en-US"/>
                <a:t>Treated with Tat protein or              </a:t>
              </a:r>
            </a:p>
            <a:p>
              <a:r>
                <a:rPr lang="en-US"/>
                <a:t>Media with serum starvation </a:t>
              </a:r>
              <a:endParaRPr lang="en-IN"/>
            </a:p>
          </p:txBody>
        </p:sp>
        <p:cxnSp>
          <p:nvCxnSpPr>
            <p:cNvPr id="24" name="Straight Arrow Connector 23"/>
            <p:cNvCxnSpPr/>
            <p:nvPr/>
          </p:nvCxnSpPr>
          <p:spPr>
            <a:xfrm>
              <a:off x="1066801" y="4495411"/>
              <a:ext cx="0" cy="92699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0971" name="TextBox 24"/>
            <p:cNvSpPr txBox="1">
              <a:spLocks noChangeArrowheads="1"/>
            </p:cNvSpPr>
            <p:nvPr/>
          </p:nvSpPr>
          <p:spPr bwMode="auto">
            <a:xfrm>
              <a:off x="-595312" y="5562600"/>
              <a:ext cx="3962400" cy="369332"/>
            </a:xfrm>
            <a:prstGeom prst="rect">
              <a:avLst/>
            </a:prstGeom>
            <a:noFill/>
            <a:ln w="9525">
              <a:noFill/>
              <a:miter lim="800000"/>
              <a:headEnd/>
              <a:tailEnd/>
            </a:ln>
          </p:spPr>
          <p:txBody>
            <a:bodyPr>
              <a:spAutoFit/>
            </a:bodyPr>
            <a:lstStyle/>
            <a:p>
              <a:r>
                <a:rPr lang="en-US"/>
                <a:t> Cells were harvested at indicated time</a:t>
              </a:r>
              <a:endParaRPr lang="en-IN"/>
            </a:p>
          </p:txBody>
        </p:sp>
      </p:grpSp>
      <p:sp>
        <p:nvSpPr>
          <p:cNvPr id="26" name="TextBox 25"/>
          <p:cNvSpPr txBox="1">
            <a:spLocks noChangeArrowheads="1"/>
          </p:cNvSpPr>
          <p:nvPr/>
        </p:nvSpPr>
        <p:spPr bwMode="auto">
          <a:xfrm>
            <a:off x="0" y="5876925"/>
            <a:ext cx="9144000" cy="523875"/>
          </a:xfrm>
          <a:prstGeom prst="rect">
            <a:avLst/>
          </a:prstGeom>
          <a:noFill/>
          <a:ln w="9525">
            <a:noFill/>
            <a:miter lim="800000"/>
            <a:headEnd/>
            <a:tailEnd/>
          </a:ln>
        </p:spPr>
        <p:txBody>
          <a:bodyPr>
            <a:spAutoFit/>
          </a:bodyPr>
          <a:lstStyle/>
          <a:p>
            <a:pPr algn="ctr">
              <a:buFont typeface="Wingdings" pitchFamily="2" charset="2"/>
              <a:buChar char="ü"/>
            </a:pPr>
            <a:r>
              <a:rPr lang="en-US" sz="2800"/>
              <a:t>HIV-1 Tat increases mTORC1 activity</a:t>
            </a:r>
            <a:endParaRPr lang="en-IN" sz="2800"/>
          </a:p>
        </p:txBody>
      </p:sp>
      <p:pic>
        <p:nvPicPr>
          <p:cNvPr id="2" name="Picture 1"/>
          <p:cNvPicPr>
            <a:picLocks noChangeAspect="1"/>
          </p:cNvPicPr>
          <p:nvPr/>
        </p:nvPicPr>
        <p:blipFill>
          <a:blip r:embed="rId2" cstate="print"/>
          <a:srcRect/>
          <a:stretch>
            <a:fillRect/>
          </a:stretch>
        </p:blipFill>
        <p:spPr bwMode="auto">
          <a:xfrm>
            <a:off x="4800600" y="1295400"/>
            <a:ext cx="4102100" cy="3429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800" y="609120"/>
            <a:ext cx="7772399" cy="1143359"/>
          </a:xfrm>
        </p:spPr>
        <p:txBody>
          <a:bodyPr wrap="square" lIns="91440" tIns="45720" rIns="91440" bIns="45720" anchorCtr="0">
            <a:spAutoFit/>
          </a:bodyPr>
          <a:lstStyle>
            <a:defPPr lvl="0">
              <a:buClr>
                <a:srgbClr val="CCECFF"/>
              </a:buClr>
              <a:buSzPct val="100000"/>
              <a:buFont typeface="Arial" pitchFamily="34"/>
              <a:buNone/>
            </a:defPPr>
            <a:lvl1pPr lvl="0">
              <a:buClr>
                <a:srgbClr val="CCECFF"/>
              </a:buClr>
              <a:buSzPct val="100000"/>
              <a:buFont typeface="Arial" pitchFamily="34"/>
              <a:buChar char="•"/>
            </a:lvl1pPr>
          </a:lstStyle>
          <a:p>
            <a:pPr lvl="0">
              <a:buNone/>
            </a:pPr>
            <a:endParaRPr lang="en-US"/>
          </a:p>
        </p:txBody>
      </p:sp>
      <p:sp>
        <p:nvSpPr>
          <p:cNvPr id="3" name="Text Placeholder 2"/>
          <p:cNvSpPr txBox="1">
            <a:spLocks noGrp="1"/>
          </p:cNvSpPr>
          <p:nvPr>
            <p:ph type="body" idx="4294967295"/>
          </p:nvPr>
        </p:nvSpPr>
        <p:spPr>
          <a:xfrm>
            <a:off x="685800" y="1981080"/>
            <a:ext cx="7772399" cy="4115159"/>
          </a:xfrm>
        </p:spPr>
        <p:txBody>
          <a:bodyPr wrap="square" lIns="91440" tIns="45720" rIns="91440" bIns="45720" anchor="t" anchorCtr="0">
            <a:spAutoFit/>
          </a:bodyPr>
          <a:lstStyle>
            <a:defPPr marL="342720" marR="0" lvl="0" indent="-342720" algn="l" rtl="0" hangingPunct="0">
              <a:lnSpc>
                <a:spcPct val="100000"/>
              </a:lnSpc>
              <a:spcBef>
                <a:spcPts val="799"/>
              </a:spcBef>
              <a:spcAft>
                <a:spcPts val="0"/>
              </a:spcAft>
              <a:buClr>
                <a:srgbClr val="FFFFCC"/>
              </a:buClr>
              <a:buSzPct val="60000"/>
              <a:buFont typeface="Wingdings" pitchFamily="2"/>
              <a:buNone/>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defPPr>
            <a:lvl1pPr marL="342720" marR="0" lvl="0" indent="-342720" algn="l" rtl="0" hangingPunct="0">
              <a:lnSpc>
                <a:spcPct val="100000"/>
              </a:lnSpc>
              <a:spcBef>
                <a:spcPts val="799"/>
              </a:spcBef>
              <a:spcAft>
                <a:spcPts val="0"/>
              </a:spcAft>
              <a:buClr>
                <a:srgbClr val="FFFFCC"/>
              </a:buClr>
              <a:buSzPct val="60000"/>
              <a:buFont typeface="Wingdings" pitchFamily="2"/>
              <a:buChar char=""/>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lvl1pPr>
            <a:lvl2pPr marL="742680" marR="0" lvl="1" indent="-285480" algn="l" rtl="0" hangingPunct="0">
              <a:lnSpc>
                <a:spcPct val="100000"/>
              </a:lnSpc>
              <a:spcBef>
                <a:spcPts val="697"/>
              </a:spcBef>
              <a:spcAft>
                <a:spcPts val="0"/>
              </a:spcAft>
              <a:buClr>
                <a:srgbClr val="FFFFFF"/>
              </a:buClr>
              <a:buSzPct val="100000"/>
              <a:buFont typeface="Verdana" pitchFamily="34"/>
              <a:buChar char="•"/>
              <a:tabLst>
                <a:tab pos="171360" algn="l"/>
                <a:tab pos="1085759" algn="l"/>
                <a:tab pos="2000160" algn="l"/>
                <a:tab pos="2914560" algn="l"/>
                <a:tab pos="3828959" algn="l"/>
                <a:tab pos="4743360" algn="l"/>
                <a:tab pos="5657759" algn="l"/>
                <a:tab pos="6572160" algn="l"/>
                <a:tab pos="7486559" algn="l"/>
                <a:tab pos="8400960" algn="l"/>
                <a:tab pos="9315360" algn="l"/>
              </a:tabLst>
              <a:defRPr lang="en-US" sz="2800" b="0" i="0" u="none" strike="noStrike" baseline="0">
                <a:ln>
                  <a:noFill/>
                </a:ln>
                <a:solidFill>
                  <a:srgbClr val="FFFFFF"/>
                </a:solidFill>
                <a:latin typeface="Verdana" pitchFamily="34"/>
                <a:ea typeface="MS Gothic" pitchFamily="2"/>
                <a:cs typeface="AKSHARUNI" pitchFamily="2"/>
              </a:defRPr>
            </a:lvl2pPr>
            <a:lvl3pPr marL="1143000" marR="0" lvl="2" indent="-228600" algn="l" rtl="0" hangingPunct="0">
              <a:lnSpc>
                <a:spcPct val="100000"/>
              </a:lnSpc>
              <a:spcBef>
                <a:spcPts val="598"/>
              </a:spcBef>
              <a:spcAft>
                <a:spcPts val="0"/>
              </a:spcAft>
              <a:buClr>
                <a:srgbClr val="66CCFF"/>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 pos="8915399" algn="l"/>
              </a:tabLst>
              <a:defRPr lang="en-US" sz="2400" b="0" i="0" u="none" strike="noStrike" baseline="0">
                <a:ln>
                  <a:noFill/>
                </a:ln>
                <a:solidFill>
                  <a:srgbClr val="FFFFFF"/>
                </a:solidFill>
                <a:latin typeface="Verdana" pitchFamily="34"/>
                <a:ea typeface="MS Gothic" pitchFamily="2"/>
                <a:cs typeface="AKSHARUNI" pitchFamily="2"/>
              </a:defRPr>
            </a:lvl3pPr>
            <a:lvl4pPr marL="1600199" marR="0" lvl="3" indent="-228600" algn="l" rtl="0" hangingPunct="0">
              <a:lnSpc>
                <a:spcPct val="100000"/>
              </a:lnSpc>
              <a:spcBef>
                <a:spcPts val="499"/>
              </a:spcBef>
              <a:spcAft>
                <a:spcPts val="0"/>
              </a:spcAft>
              <a:buClr>
                <a:srgbClr val="CCECFF"/>
              </a:buClr>
              <a:buSzPct val="100000"/>
              <a:buFont typeface="Verdana" pitchFamily="34"/>
              <a:buChar char="•"/>
              <a:tabLst>
                <a:tab pos="228600" algn="l"/>
                <a:tab pos="1142999" algn="l"/>
                <a:tab pos="2057399" algn="l"/>
                <a:tab pos="2971800" algn="l"/>
                <a:tab pos="3886199" algn="l"/>
                <a:tab pos="4800600" algn="l"/>
                <a:tab pos="5715000" algn="l"/>
                <a:tab pos="6629399" algn="l"/>
                <a:tab pos="7543799" algn="l"/>
                <a:tab pos="8458199" algn="l"/>
              </a:tabLst>
              <a:defRPr lang="en-US" sz="2000" b="0" i="0" u="none" strike="noStrike" baseline="0">
                <a:ln>
                  <a:noFill/>
                </a:ln>
                <a:solidFill>
                  <a:srgbClr val="FFFFFF"/>
                </a:solidFill>
                <a:latin typeface="Verdana" pitchFamily="34"/>
                <a:ea typeface="MS Gothic" pitchFamily="2"/>
                <a:cs typeface="AKSHARUNI" pitchFamily="2"/>
              </a:defRPr>
            </a:lvl4pPr>
            <a:lvl5pPr marL="2057400" marR="0" lvl="4"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5pPr>
            <a:lvl6pPr marL="2057400" marR="0" lvl="5"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6pPr>
            <a:lvl7pPr marL="2057400" marR="0" lvl="6"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7pPr>
            <a:lvl8pPr marL="2057400" marR="0" lvl="7"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8pPr>
            <a:lvl9pPr marL="2057400" marR="0" lvl="8"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9pPr>
          </a:lstStyle>
          <a:p>
            <a:pPr lvl="0">
              <a:buNone/>
            </a:pPr>
            <a:endParaRPr lang="en-US"/>
          </a:p>
        </p:txBody>
      </p:sp>
      <p:pic>
        <p:nvPicPr>
          <p:cNvPr id="4" name="Picture 4"/>
          <p:cNvPicPr>
            <a:picLocks noChangeAspect="1"/>
          </p:cNvPicPr>
          <p:nvPr/>
        </p:nvPicPr>
        <p:blipFill>
          <a:blip r:embed="rId3" cstate="print">
            <a:alphaModFix/>
            <a:lum/>
          </a:blip>
          <a:srcRect/>
          <a:stretch>
            <a:fillRect/>
          </a:stretch>
        </p:blipFill>
        <p:spPr>
          <a:xfrm>
            <a:off x="0" y="0"/>
            <a:ext cx="9143999" cy="6858000"/>
          </a:xfrm>
          <a:prstGeom prst="rect">
            <a:avLst/>
          </a:prstGeom>
          <a:noFill/>
          <a:ln>
            <a:noFill/>
          </a:ln>
        </p:spPr>
      </p:pic>
    </p:spTree>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800" y="609120"/>
            <a:ext cx="7772399" cy="1143359"/>
          </a:xfrm>
        </p:spPr>
        <p:txBody>
          <a:bodyPr wrap="square" lIns="91440" tIns="45720" rIns="91440" bIns="45720" anchorCtr="0">
            <a:spAutoFit/>
          </a:bodyPr>
          <a:lstStyle>
            <a:defPPr lvl="0">
              <a:buClr>
                <a:srgbClr val="CCECFF"/>
              </a:buClr>
              <a:buSzPct val="100000"/>
              <a:buFont typeface="Arial" pitchFamily="34"/>
              <a:buNone/>
            </a:defPPr>
            <a:lvl1pPr lvl="0">
              <a:buClr>
                <a:srgbClr val="CCECFF"/>
              </a:buClr>
              <a:buSzPct val="100000"/>
              <a:buFont typeface="Arial" pitchFamily="34"/>
              <a:buChar char="•"/>
            </a:lvl1pPr>
          </a:lstStyle>
          <a:p>
            <a:pPr lvl="0">
              <a:buNone/>
            </a:pPr>
            <a:endParaRPr lang="en-US"/>
          </a:p>
        </p:txBody>
      </p:sp>
      <p:sp>
        <p:nvSpPr>
          <p:cNvPr id="3" name="Text Placeholder 2"/>
          <p:cNvSpPr txBox="1">
            <a:spLocks noGrp="1"/>
          </p:cNvSpPr>
          <p:nvPr>
            <p:ph type="body" idx="4294967295"/>
          </p:nvPr>
        </p:nvSpPr>
        <p:spPr>
          <a:xfrm>
            <a:off x="685800" y="1981080"/>
            <a:ext cx="7772399" cy="4115159"/>
          </a:xfrm>
        </p:spPr>
        <p:txBody>
          <a:bodyPr wrap="square" lIns="91440" tIns="45720" rIns="91440" bIns="45720" anchor="t" anchorCtr="0">
            <a:spAutoFit/>
          </a:bodyPr>
          <a:lstStyle>
            <a:defPPr marL="342720" marR="0" lvl="0" indent="-342720" algn="l" rtl="0" hangingPunct="0">
              <a:lnSpc>
                <a:spcPct val="100000"/>
              </a:lnSpc>
              <a:spcBef>
                <a:spcPts val="799"/>
              </a:spcBef>
              <a:spcAft>
                <a:spcPts val="0"/>
              </a:spcAft>
              <a:buClr>
                <a:srgbClr val="FFFFCC"/>
              </a:buClr>
              <a:buSzPct val="60000"/>
              <a:buFont typeface="Wingdings" pitchFamily="2"/>
              <a:buNone/>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defPPr>
            <a:lvl1pPr marL="342720" marR="0" lvl="0" indent="-342720" algn="l" rtl="0" hangingPunct="0">
              <a:lnSpc>
                <a:spcPct val="100000"/>
              </a:lnSpc>
              <a:spcBef>
                <a:spcPts val="799"/>
              </a:spcBef>
              <a:spcAft>
                <a:spcPts val="0"/>
              </a:spcAft>
              <a:buClr>
                <a:srgbClr val="FFFFCC"/>
              </a:buClr>
              <a:buSzPct val="60000"/>
              <a:buFont typeface="Wingdings" pitchFamily="2"/>
              <a:buChar char=""/>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lvl1pPr>
            <a:lvl2pPr marL="742680" marR="0" lvl="1" indent="-285480" algn="l" rtl="0" hangingPunct="0">
              <a:lnSpc>
                <a:spcPct val="100000"/>
              </a:lnSpc>
              <a:spcBef>
                <a:spcPts val="697"/>
              </a:spcBef>
              <a:spcAft>
                <a:spcPts val="0"/>
              </a:spcAft>
              <a:buClr>
                <a:srgbClr val="FFFFFF"/>
              </a:buClr>
              <a:buSzPct val="100000"/>
              <a:buFont typeface="Verdana" pitchFamily="34"/>
              <a:buChar char="•"/>
              <a:tabLst>
                <a:tab pos="171360" algn="l"/>
                <a:tab pos="1085759" algn="l"/>
                <a:tab pos="2000160" algn="l"/>
                <a:tab pos="2914560" algn="l"/>
                <a:tab pos="3828959" algn="l"/>
                <a:tab pos="4743360" algn="l"/>
                <a:tab pos="5657759" algn="l"/>
                <a:tab pos="6572160" algn="l"/>
                <a:tab pos="7486559" algn="l"/>
                <a:tab pos="8400960" algn="l"/>
                <a:tab pos="9315360" algn="l"/>
              </a:tabLst>
              <a:defRPr lang="en-US" sz="2800" b="0" i="0" u="none" strike="noStrike" baseline="0">
                <a:ln>
                  <a:noFill/>
                </a:ln>
                <a:solidFill>
                  <a:srgbClr val="FFFFFF"/>
                </a:solidFill>
                <a:latin typeface="Verdana" pitchFamily="34"/>
                <a:ea typeface="MS Gothic" pitchFamily="2"/>
                <a:cs typeface="AKSHARUNI" pitchFamily="2"/>
              </a:defRPr>
            </a:lvl2pPr>
            <a:lvl3pPr marL="1143000" marR="0" lvl="2" indent="-228600" algn="l" rtl="0" hangingPunct="0">
              <a:lnSpc>
                <a:spcPct val="100000"/>
              </a:lnSpc>
              <a:spcBef>
                <a:spcPts val="598"/>
              </a:spcBef>
              <a:spcAft>
                <a:spcPts val="0"/>
              </a:spcAft>
              <a:buClr>
                <a:srgbClr val="66CCFF"/>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 pos="8915399" algn="l"/>
              </a:tabLst>
              <a:defRPr lang="en-US" sz="2400" b="0" i="0" u="none" strike="noStrike" baseline="0">
                <a:ln>
                  <a:noFill/>
                </a:ln>
                <a:solidFill>
                  <a:srgbClr val="FFFFFF"/>
                </a:solidFill>
                <a:latin typeface="Verdana" pitchFamily="34"/>
                <a:ea typeface="MS Gothic" pitchFamily="2"/>
                <a:cs typeface="AKSHARUNI" pitchFamily="2"/>
              </a:defRPr>
            </a:lvl3pPr>
            <a:lvl4pPr marL="1600199" marR="0" lvl="3" indent="-228600" algn="l" rtl="0" hangingPunct="0">
              <a:lnSpc>
                <a:spcPct val="100000"/>
              </a:lnSpc>
              <a:spcBef>
                <a:spcPts val="499"/>
              </a:spcBef>
              <a:spcAft>
                <a:spcPts val="0"/>
              </a:spcAft>
              <a:buClr>
                <a:srgbClr val="CCECFF"/>
              </a:buClr>
              <a:buSzPct val="100000"/>
              <a:buFont typeface="Verdana" pitchFamily="34"/>
              <a:buChar char="•"/>
              <a:tabLst>
                <a:tab pos="228600" algn="l"/>
                <a:tab pos="1142999" algn="l"/>
                <a:tab pos="2057399" algn="l"/>
                <a:tab pos="2971800" algn="l"/>
                <a:tab pos="3886199" algn="l"/>
                <a:tab pos="4800600" algn="l"/>
                <a:tab pos="5715000" algn="l"/>
                <a:tab pos="6629399" algn="l"/>
                <a:tab pos="7543799" algn="l"/>
                <a:tab pos="8458199" algn="l"/>
              </a:tabLst>
              <a:defRPr lang="en-US" sz="2000" b="0" i="0" u="none" strike="noStrike" baseline="0">
                <a:ln>
                  <a:noFill/>
                </a:ln>
                <a:solidFill>
                  <a:srgbClr val="FFFFFF"/>
                </a:solidFill>
                <a:latin typeface="Verdana" pitchFamily="34"/>
                <a:ea typeface="MS Gothic" pitchFamily="2"/>
                <a:cs typeface="AKSHARUNI" pitchFamily="2"/>
              </a:defRPr>
            </a:lvl4pPr>
            <a:lvl5pPr marL="2057400" marR="0" lvl="4"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5pPr>
            <a:lvl6pPr marL="2057400" marR="0" lvl="5"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6pPr>
            <a:lvl7pPr marL="2057400" marR="0" lvl="6"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7pPr>
            <a:lvl8pPr marL="2057400" marR="0" lvl="7"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8pPr>
            <a:lvl9pPr marL="2057400" marR="0" lvl="8"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9pPr>
          </a:lstStyle>
          <a:p>
            <a:pPr lvl="0">
              <a:buNone/>
            </a:pPr>
            <a:endParaRPr lang="en-US"/>
          </a:p>
        </p:txBody>
      </p:sp>
      <p:pic>
        <p:nvPicPr>
          <p:cNvPr id="4" name="Picture 4"/>
          <p:cNvPicPr>
            <a:picLocks noChangeAspect="1"/>
          </p:cNvPicPr>
          <p:nvPr/>
        </p:nvPicPr>
        <p:blipFill>
          <a:blip r:embed="rId3" cstate="print">
            <a:alphaModFix/>
            <a:lum/>
          </a:blip>
          <a:srcRect/>
          <a:stretch>
            <a:fillRect/>
          </a:stretch>
        </p:blipFill>
        <p:spPr>
          <a:xfrm>
            <a:off x="0" y="0"/>
            <a:ext cx="9143999" cy="6858000"/>
          </a:xfrm>
          <a:prstGeom prst="rect">
            <a:avLst/>
          </a:prstGeom>
          <a:noFill/>
          <a:ln>
            <a:noFill/>
          </a:ln>
        </p:spPr>
      </p:pic>
    </p:spTree>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p:nvPr/>
        </p:nvSpPr>
        <p:spPr>
          <a:xfrm>
            <a:off x="0" y="0"/>
            <a:ext cx="9143999" cy="155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0">
              <a:lnSpc>
                <a:spcPct val="100000"/>
              </a:lnSpc>
              <a:spcBef>
                <a:spcPts val="1500"/>
              </a:spcBef>
              <a:spcAft>
                <a:spcPts val="0"/>
              </a:spcAft>
              <a:buNone/>
              <a:tabLst/>
            </a:pPr>
            <a:r>
              <a:rPr lang="en-US" sz="2400" b="1">
                <a:effectLst>
                  <a:outerShdw dist="17961" dir="2700000">
                    <a:scrgbClr r="0" g="0" b="0"/>
                  </a:outerShdw>
                </a:effectLst>
                <a:latin typeface="Arial" pitchFamily="18"/>
                <a:ea typeface="AKSHARUNI" pitchFamily="2"/>
                <a:cs typeface="Tahoma" pitchFamily="2"/>
              </a:rPr>
              <a:t>Lentiviral Mediated siRNAs (against HIV-1 TAT REV), CCR5 ribozyme and TAR Decoys into Hematopoietic Stem Cells and derivation of HIV-1 resistant T-Lymphocytes &amp; Macrophages. Banerjea et al. Mol. Ther. 8, 62-71, 2003  </a:t>
            </a:r>
          </a:p>
        </p:txBody>
      </p:sp>
      <p:sp>
        <p:nvSpPr>
          <p:cNvPr id="3" name="Text Box 3"/>
          <p:cNvSpPr/>
          <p:nvPr/>
        </p:nvSpPr>
        <p:spPr>
          <a:xfrm>
            <a:off x="2666880" y="2057399"/>
            <a:ext cx="4571999" cy="46596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dirty="0" err="1">
                <a:latin typeface="Tahoma" pitchFamily="34"/>
                <a:ea typeface="AKSHARUNI" pitchFamily="2"/>
                <a:cs typeface="Tahoma" pitchFamily="2"/>
              </a:rPr>
              <a:t>Hemopoietic</a:t>
            </a:r>
            <a:r>
              <a:rPr lang="en-US" sz="2400" b="1" dirty="0">
                <a:latin typeface="Tahoma" pitchFamily="34"/>
                <a:ea typeface="AKSHARUNI" pitchFamily="2"/>
                <a:cs typeface="Tahoma" pitchFamily="2"/>
              </a:rPr>
              <a:t> Stem Cells</a:t>
            </a:r>
          </a:p>
        </p:txBody>
      </p:sp>
      <p:sp>
        <p:nvSpPr>
          <p:cNvPr id="4" name="Line 4"/>
          <p:cNvSpPr/>
          <p:nvPr/>
        </p:nvSpPr>
        <p:spPr>
          <a:xfrm>
            <a:off x="4571999" y="2514600"/>
            <a:ext cx="0" cy="380879"/>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5" name="Text Box 5"/>
          <p:cNvSpPr/>
          <p:nvPr/>
        </p:nvSpPr>
        <p:spPr>
          <a:xfrm>
            <a:off x="0" y="2971800"/>
            <a:ext cx="9143999" cy="8374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a:latin typeface="Tahoma" pitchFamily="34"/>
                <a:ea typeface="AKSHARUNI" pitchFamily="2"/>
                <a:cs typeface="Tahoma" pitchFamily="2"/>
              </a:rPr>
              <a:t>Transduce with Lentiviral Vector containing interfering gene (siRNA)</a:t>
            </a:r>
          </a:p>
        </p:txBody>
      </p:sp>
      <p:sp>
        <p:nvSpPr>
          <p:cNvPr id="6" name="Line 6"/>
          <p:cNvSpPr/>
          <p:nvPr/>
        </p:nvSpPr>
        <p:spPr>
          <a:xfrm flipH="1">
            <a:off x="2514239" y="3429000"/>
            <a:ext cx="2057400" cy="609479"/>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7" name="Text Box 7"/>
          <p:cNvSpPr/>
          <p:nvPr/>
        </p:nvSpPr>
        <p:spPr>
          <a:xfrm>
            <a:off x="304920" y="4191119"/>
            <a:ext cx="4267080" cy="8374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a:latin typeface="Tahoma" pitchFamily="34"/>
                <a:ea typeface="AKSHARUNI" pitchFamily="2"/>
                <a:cs typeface="Tahoma" pitchFamily="2"/>
              </a:rPr>
              <a:t>Derive Macrophages in vitro</a:t>
            </a:r>
          </a:p>
        </p:txBody>
      </p:sp>
      <p:sp>
        <p:nvSpPr>
          <p:cNvPr id="8" name="Line 8"/>
          <p:cNvSpPr/>
          <p:nvPr/>
        </p:nvSpPr>
        <p:spPr>
          <a:xfrm>
            <a:off x="2209679" y="4724279"/>
            <a:ext cx="0" cy="533521"/>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9" name="Text Box 9"/>
          <p:cNvSpPr/>
          <p:nvPr/>
        </p:nvSpPr>
        <p:spPr>
          <a:xfrm>
            <a:off x="304920" y="5334120"/>
            <a:ext cx="4419359" cy="96141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749"/>
              </a:spcBef>
              <a:spcAft>
                <a:spcPts val="0"/>
              </a:spcAft>
              <a:buNone/>
              <a:tabLst/>
            </a:pPr>
            <a:r>
              <a:rPr lang="en-US" sz="2800" b="1">
                <a:latin typeface="Tahoma" pitchFamily="34"/>
                <a:ea typeface="AKSHARUNI" pitchFamily="2"/>
                <a:cs typeface="Tahoma" pitchFamily="2"/>
              </a:rPr>
              <a:t>Challenge with R5 tropic HIV-1</a:t>
            </a:r>
          </a:p>
        </p:txBody>
      </p:sp>
      <p:sp>
        <p:nvSpPr>
          <p:cNvPr id="10" name="Line 10"/>
          <p:cNvSpPr/>
          <p:nvPr/>
        </p:nvSpPr>
        <p:spPr>
          <a:xfrm>
            <a:off x="4571999" y="3429000"/>
            <a:ext cx="1981080" cy="685799"/>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11" name="Text Box 11"/>
          <p:cNvSpPr/>
          <p:nvPr/>
        </p:nvSpPr>
        <p:spPr>
          <a:xfrm>
            <a:off x="4648320" y="4191119"/>
            <a:ext cx="4267080" cy="8374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a:latin typeface="Tahoma" pitchFamily="34"/>
                <a:ea typeface="AKSHARUNI" pitchFamily="2"/>
                <a:cs typeface="Tahoma" pitchFamily="2"/>
              </a:rPr>
              <a:t>Derive T cells in SCID-hu thy/liv</a:t>
            </a:r>
          </a:p>
        </p:txBody>
      </p:sp>
      <p:sp>
        <p:nvSpPr>
          <p:cNvPr id="12" name="Line 12"/>
          <p:cNvSpPr/>
          <p:nvPr/>
        </p:nvSpPr>
        <p:spPr>
          <a:xfrm>
            <a:off x="6629399" y="4724279"/>
            <a:ext cx="0" cy="533521"/>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13" name="Text Box 13"/>
          <p:cNvSpPr/>
          <p:nvPr/>
        </p:nvSpPr>
        <p:spPr>
          <a:xfrm>
            <a:off x="4571999" y="5334120"/>
            <a:ext cx="4571999" cy="8374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a:latin typeface="Tahoma" pitchFamily="34"/>
                <a:ea typeface="AKSHARUNI" pitchFamily="2"/>
                <a:cs typeface="Tahoma" pitchFamily="2"/>
              </a:rPr>
              <a:t>Challenge with X4 tropic HIV-1</a:t>
            </a:r>
          </a:p>
        </p:txBody>
      </p:sp>
    </p:spTree>
  </p:cSld>
  <p:clrMapOvr>
    <a:masterClrMapping/>
  </p:clrMapOvr>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733560" y="609480"/>
            <a:ext cx="1523880" cy="1524600"/>
          </a:xfrm>
        </p:spPr>
        <p:txBody>
          <a:bodyPr wrap="square" lIns="91440" tIns="45720" rIns="91440" bIns="45720" anchorCtr="1">
            <a:spAutoFit/>
          </a:bodyPr>
          <a:lstStyle>
            <a:defPPr lvl="0">
              <a:buClr>
                <a:srgbClr val="CCECFF"/>
              </a:buClr>
              <a:buSzPct val="100000"/>
              <a:buFont typeface="Arial" pitchFamily="34"/>
              <a:buNone/>
            </a:defPPr>
            <a:lvl1pPr lvl="0">
              <a:buClr>
                <a:srgbClr val="CCECFF"/>
              </a:buClr>
              <a:buSzPct val="100000"/>
              <a:buFont typeface="Arial" pitchFamily="34"/>
              <a:buChar char="•"/>
            </a:lvl1pPr>
          </a:lstStyle>
          <a:p>
            <a:pPr lvl="0">
              <a:buNone/>
            </a:pPr>
            <a:endParaRPr lang="en-US"/>
          </a:p>
        </p:txBody>
      </p:sp>
      <p:sp>
        <p:nvSpPr>
          <p:cNvPr id="3" name="Text Placeholder 2"/>
          <p:cNvSpPr txBox="1">
            <a:spLocks noGrp="1"/>
          </p:cNvSpPr>
          <p:nvPr>
            <p:ph type="body" idx="4294967295"/>
          </p:nvPr>
        </p:nvSpPr>
        <p:spPr>
          <a:xfrm>
            <a:off x="3200400" y="1599839"/>
            <a:ext cx="2581199" cy="2097359"/>
          </a:xfrm>
        </p:spPr>
        <p:txBody>
          <a:bodyPr wrap="square" lIns="91440" tIns="45720" rIns="91440" bIns="45720" anchor="t" anchorCtr="0">
            <a:spAutoFit/>
          </a:bodyPr>
          <a:lstStyle>
            <a:defPPr marL="342720" marR="0" lvl="0" indent="-342720" algn="l" rtl="0" hangingPunct="0">
              <a:lnSpc>
                <a:spcPct val="100000"/>
              </a:lnSpc>
              <a:spcBef>
                <a:spcPts val="799"/>
              </a:spcBef>
              <a:spcAft>
                <a:spcPts val="0"/>
              </a:spcAft>
              <a:buClr>
                <a:srgbClr val="FFFFCC"/>
              </a:buClr>
              <a:buSzPct val="60000"/>
              <a:buFont typeface="Wingdings" pitchFamily="2"/>
              <a:buNone/>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defPPr>
            <a:lvl1pPr marL="342720" marR="0" lvl="0" indent="-342720" algn="l" rtl="0" hangingPunct="0">
              <a:lnSpc>
                <a:spcPct val="100000"/>
              </a:lnSpc>
              <a:spcBef>
                <a:spcPts val="799"/>
              </a:spcBef>
              <a:spcAft>
                <a:spcPts val="0"/>
              </a:spcAft>
              <a:buClr>
                <a:srgbClr val="FFFFCC"/>
              </a:buClr>
              <a:buSzPct val="60000"/>
              <a:buFont typeface="Wingdings" pitchFamily="2"/>
              <a:buChar char=""/>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lvl1pPr>
            <a:lvl2pPr marL="742680" marR="0" lvl="1" indent="-285480" algn="l" rtl="0" hangingPunct="0">
              <a:lnSpc>
                <a:spcPct val="100000"/>
              </a:lnSpc>
              <a:spcBef>
                <a:spcPts val="697"/>
              </a:spcBef>
              <a:spcAft>
                <a:spcPts val="0"/>
              </a:spcAft>
              <a:buClr>
                <a:srgbClr val="FFFFFF"/>
              </a:buClr>
              <a:buSzPct val="100000"/>
              <a:buFont typeface="Verdana" pitchFamily="34"/>
              <a:buChar char="•"/>
              <a:tabLst>
                <a:tab pos="171360" algn="l"/>
                <a:tab pos="1085759" algn="l"/>
                <a:tab pos="2000160" algn="l"/>
                <a:tab pos="2914560" algn="l"/>
                <a:tab pos="3828959" algn="l"/>
                <a:tab pos="4743360" algn="l"/>
                <a:tab pos="5657759" algn="l"/>
                <a:tab pos="6572160" algn="l"/>
                <a:tab pos="7486559" algn="l"/>
                <a:tab pos="8400960" algn="l"/>
                <a:tab pos="9315360" algn="l"/>
              </a:tabLst>
              <a:defRPr lang="en-US" sz="2800" b="0" i="0" u="none" strike="noStrike" baseline="0">
                <a:ln>
                  <a:noFill/>
                </a:ln>
                <a:solidFill>
                  <a:srgbClr val="FFFFFF"/>
                </a:solidFill>
                <a:latin typeface="Verdana" pitchFamily="34"/>
                <a:ea typeface="MS Gothic" pitchFamily="2"/>
                <a:cs typeface="AKSHARUNI" pitchFamily="2"/>
              </a:defRPr>
            </a:lvl2pPr>
            <a:lvl3pPr marL="1143000" marR="0" lvl="2" indent="-228600" algn="l" rtl="0" hangingPunct="0">
              <a:lnSpc>
                <a:spcPct val="100000"/>
              </a:lnSpc>
              <a:spcBef>
                <a:spcPts val="598"/>
              </a:spcBef>
              <a:spcAft>
                <a:spcPts val="0"/>
              </a:spcAft>
              <a:buClr>
                <a:srgbClr val="66CCFF"/>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 pos="8915399" algn="l"/>
              </a:tabLst>
              <a:defRPr lang="en-US" sz="2400" b="0" i="0" u="none" strike="noStrike" baseline="0">
                <a:ln>
                  <a:noFill/>
                </a:ln>
                <a:solidFill>
                  <a:srgbClr val="FFFFFF"/>
                </a:solidFill>
                <a:latin typeface="Verdana" pitchFamily="34"/>
                <a:ea typeface="MS Gothic" pitchFamily="2"/>
                <a:cs typeface="AKSHARUNI" pitchFamily="2"/>
              </a:defRPr>
            </a:lvl3pPr>
            <a:lvl4pPr marL="1600199" marR="0" lvl="3" indent="-228600" algn="l" rtl="0" hangingPunct="0">
              <a:lnSpc>
                <a:spcPct val="100000"/>
              </a:lnSpc>
              <a:spcBef>
                <a:spcPts val="499"/>
              </a:spcBef>
              <a:spcAft>
                <a:spcPts val="0"/>
              </a:spcAft>
              <a:buClr>
                <a:srgbClr val="CCECFF"/>
              </a:buClr>
              <a:buSzPct val="100000"/>
              <a:buFont typeface="Verdana" pitchFamily="34"/>
              <a:buChar char="•"/>
              <a:tabLst>
                <a:tab pos="228600" algn="l"/>
                <a:tab pos="1142999" algn="l"/>
                <a:tab pos="2057399" algn="l"/>
                <a:tab pos="2971800" algn="l"/>
                <a:tab pos="3886199" algn="l"/>
                <a:tab pos="4800600" algn="l"/>
                <a:tab pos="5715000" algn="l"/>
                <a:tab pos="6629399" algn="l"/>
                <a:tab pos="7543799" algn="l"/>
                <a:tab pos="8458199" algn="l"/>
              </a:tabLst>
              <a:defRPr lang="en-US" sz="2000" b="0" i="0" u="none" strike="noStrike" baseline="0">
                <a:ln>
                  <a:noFill/>
                </a:ln>
                <a:solidFill>
                  <a:srgbClr val="FFFFFF"/>
                </a:solidFill>
                <a:latin typeface="Verdana" pitchFamily="34"/>
                <a:ea typeface="MS Gothic" pitchFamily="2"/>
                <a:cs typeface="AKSHARUNI" pitchFamily="2"/>
              </a:defRPr>
            </a:lvl4pPr>
            <a:lvl5pPr marL="2057400" marR="0" lvl="4"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5pPr>
            <a:lvl6pPr marL="2057400" marR="0" lvl="5"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6pPr>
            <a:lvl7pPr marL="2057400" marR="0" lvl="6"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7pPr>
            <a:lvl8pPr marL="2057400" marR="0" lvl="7"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8pPr>
            <a:lvl9pPr marL="2057400" marR="0" lvl="8"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9pPr>
          </a:lstStyle>
          <a:p>
            <a:pPr lvl="0">
              <a:buNone/>
            </a:pPr>
            <a:endParaRPr lang="en-US"/>
          </a:p>
        </p:txBody>
      </p:sp>
      <p:pic>
        <p:nvPicPr>
          <p:cNvPr id="4" name="Picture 4"/>
          <p:cNvPicPr>
            <a:picLocks noChangeAspect="1"/>
          </p:cNvPicPr>
          <p:nvPr/>
        </p:nvPicPr>
        <p:blipFill>
          <a:blip r:embed="rId3" cstate="print">
            <a:alphaModFix/>
            <a:lum/>
          </a:blip>
          <a:srcRect/>
          <a:stretch>
            <a:fillRect/>
          </a:stretch>
        </p:blipFill>
        <p:spPr>
          <a:xfrm>
            <a:off x="1523880" y="228600"/>
            <a:ext cx="6248520" cy="6324479"/>
          </a:xfrm>
          <a:prstGeom prst="rect">
            <a:avLst/>
          </a:prstGeom>
          <a:noFill/>
          <a:ln>
            <a:noFill/>
          </a:ln>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wrap="square" lIns="91440" tIns="45720" rIns="91440" bIns="45720" anchorCtr="1">
            <a:spAutoFit/>
          </a:bodyPr>
          <a:lstStyle>
            <a:defPPr lvl="0">
              <a:buClr>
                <a:srgbClr val="CCECFF"/>
              </a:buClr>
              <a:buSzPct val="100000"/>
              <a:buFont typeface="Arial" pitchFamily="34"/>
              <a:buNone/>
            </a:defPPr>
            <a:lvl1pPr lvl="0">
              <a:buClr>
                <a:srgbClr val="CCECFF"/>
              </a:buClr>
              <a:buSzPct val="100000"/>
              <a:buFont typeface="Arial" pitchFamily="34"/>
              <a:buChar char="•"/>
            </a:lvl1pPr>
          </a:lstStyle>
          <a:p>
            <a:pPr lvl="0">
              <a:buNone/>
            </a:pPr>
            <a:endParaRPr lang="en-US"/>
          </a:p>
        </p:txBody>
      </p:sp>
      <p:sp>
        <p:nvSpPr>
          <p:cNvPr id="3" name="Text Placeholder 2"/>
          <p:cNvSpPr txBox="1">
            <a:spLocks noGrp="1"/>
          </p:cNvSpPr>
          <p:nvPr>
            <p:ph type="body" idx="4294967295"/>
          </p:nvPr>
        </p:nvSpPr>
        <p:spPr/>
        <p:txBody>
          <a:bodyPr wrap="square" lIns="91440" tIns="45720" rIns="91440" bIns="45720" anchor="t" anchorCtr="0">
            <a:spAutoFit/>
          </a:bodyPr>
          <a:lstStyle>
            <a:defPPr marL="342720" marR="0" lvl="0" indent="-342720" algn="l" rtl="0" hangingPunct="0">
              <a:lnSpc>
                <a:spcPct val="100000"/>
              </a:lnSpc>
              <a:spcBef>
                <a:spcPts val="799"/>
              </a:spcBef>
              <a:spcAft>
                <a:spcPts val="0"/>
              </a:spcAft>
              <a:buClr>
                <a:srgbClr val="FFFFCC"/>
              </a:buClr>
              <a:buSzPct val="60000"/>
              <a:buFont typeface="Wingdings" pitchFamily="2"/>
              <a:buNone/>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defPPr>
            <a:lvl1pPr marL="342720" marR="0" lvl="0" indent="-342720" algn="l" rtl="0" hangingPunct="0">
              <a:lnSpc>
                <a:spcPct val="100000"/>
              </a:lnSpc>
              <a:spcBef>
                <a:spcPts val="799"/>
              </a:spcBef>
              <a:spcAft>
                <a:spcPts val="0"/>
              </a:spcAft>
              <a:buClr>
                <a:srgbClr val="FFFFCC"/>
              </a:buClr>
              <a:buSzPct val="60000"/>
              <a:buFont typeface="Wingdings" pitchFamily="2"/>
              <a:buChar char=""/>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lvl1pPr>
            <a:lvl2pPr marL="742680" marR="0" lvl="1" indent="-285480" algn="l" rtl="0" hangingPunct="0">
              <a:lnSpc>
                <a:spcPct val="100000"/>
              </a:lnSpc>
              <a:spcBef>
                <a:spcPts val="697"/>
              </a:spcBef>
              <a:spcAft>
                <a:spcPts val="0"/>
              </a:spcAft>
              <a:buClr>
                <a:srgbClr val="FFFFFF"/>
              </a:buClr>
              <a:buSzPct val="100000"/>
              <a:buFont typeface="Verdana" pitchFamily="34"/>
              <a:buChar char="•"/>
              <a:tabLst>
                <a:tab pos="171360" algn="l"/>
                <a:tab pos="1085759" algn="l"/>
                <a:tab pos="2000160" algn="l"/>
                <a:tab pos="2914560" algn="l"/>
                <a:tab pos="3828959" algn="l"/>
                <a:tab pos="4743360" algn="l"/>
                <a:tab pos="5657759" algn="l"/>
                <a:tab pos="6572160" algn="l"/>
                <a:tab pos="7486559" algn="l"/>
                <a:tab pos="8400960" algn="l"/>
                <a:tab pos="9315360" algn="l"/>
              </a:tabLst>
              <a:defRPr lang="en-US" sz="2800" b="0" i="0" u="none" strike="noStrike" baseline="0">
                <a:ln>
                  <a:noFill/>
                </a:ln>
                <a:solidFill>
                  <a:srgbClr val="FFFFFF"/>
                </a:solidFill>
                <a:latin typeface="Verdana" pitchFamily="34"/>
                <a:ea typeface="MS Gothic" pitchFamily="2"/>
                <a:cs typeface="AKSHARUNI" pitchFamily="2"/>
              </a:defRPr>
            </a:lvl2pPr>
            <a:lvl3pPr marL="1143000" marR="0" lvl="2" indent="-228600" algn="l" rtl="0" hangingPunct="0">
              <a:lnSpc>
                <a:spcPct val="100000"/>
              </a:lnSpc>
              <a:spcBef>
                <a:spcPts val="598"/>
              </a:spcBef>
              <a:spcAft>
                <a:spcPts val="0"/>
              </a:spcAft>
              <a:buClr>
                <a:srgbClr val="66CCFF"/>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 pos="8915399" algn="l"/>
              </a:tabLst>
              <a:defRPr lang="en-US" sz="2400" b="0" i="0" u="none" strike="noStrike" baseline="0">
                <a:ln>
                  <a:noFill/>
                </a:ln>
                <a:solidFill>
                  <a:srgbClr val="FFFFFF"/>
                </a:solidFill>
                <a:latin typeface="Verdana" pitchFamily="34"/>
                <a:ea typeface="MS Gothic" pitchFamily="2"/>
                <a:cs typeface="AKSHARUNI" pitchFamily="2"/>
              </a:defRPr>
            </a:lvl3pPr>
            <a:lvl4pPr marL="1600199" marR="0" lvl="3" indent="-228600" algn="l" rtl="0" hangingPunct="0">
              <a:lnSpc>
                <a:spcPct val="100000"/>
              </a:lnSpc>
              <a:spcBef>
                <a:spcPts val="499"/>
              </a:spcBef>
              <a:spcAft>
                <a:spcPts val="0"/>
              </a:spcAft>
              <a:buClr>
                <a:srgbClr val="CCECFF"/>
              </a:buClr>
              <a:buSzPct val="100000"/>
              <a:buFont typeface="Verdana" pitchFamily="34"/>
              <a:buChar char="•"/>
              <a:tabLst>
                <a:tab pos="228600" algn="l"/>
                <a:tab pos="1142999" algn="l"/>
                <a:tab pos="2057399" algn="l"/>
                <a:tab pos="2971800" algn="l"/>
                <a:tab pos="3886199" algn="l"/>
                <a:tab pos="4800600" algn="l"/>
                <a:tab pos="5715000" algn="l"/>
                <a:tab pos="6629399" algn="l"/>
                <a:tab pos="7543799" algn="l"/>
                <a:tab pos="8458199" algn="l"/>
              </a:tabLst>
              <a:defRPr lang="en-US" sz="2000" b="0" i="0" u="none" strike="noStrike" baseline="0">
                <a:ln>
                  <a:noFill/>
                </a:ln>
                <a:solidFill>
                  <a:srgbClr val="FFFFFF"/>
                </a:solidFill>
                <a:latin typeface="Verdana" pitchFamily="34"/>
                <a:ea typeface="MS Gothic" pitchFamily="2"/>
                <a:cs typeface="AKSHARUNI" pitchFamily="2"/>
              </a:defRPr>
            </a:lvl4pPr>
            <a:lvl5pPr marL="2057400" marR="0" lvl="4"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5pPr>
            <a:lvl6pPr marL="2057400" marR="0" lvl="5"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6pPr>
            <a:lvl7pPr marL="2057400" marR="0" lvl="6"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7pPr>
            <a:lvl8pPr marL="2057400" marR="0" lvl="7"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8pPr>
            <a:lvl9pPr marL="2057400" marR="0" lvl="8"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9pPr>
          </a:lstStyle>
          <a:p>
            <a:pPr lvl="0">
              <a:buNone/>
            </a:pPr>
            <a:endParaRPr lang="en-US"/>
          </a:p>
        </p:txBody>
      </p:sp>
      <p:pic>
        <p:nvPicPr>
          <p:cNvPr id="4" name="Picture 4"/>
          <p:cNvPicPr>
            <a:picLocks noChangeAspect="1"/>
          </p:cNvPicPr>
          <p:nvPr/>
        </p:nvPicPr>
        <p:blipFill>
          <a:blip r:embed="rId3" cstate="print">
            <a:alphaModFix/>
            <a:lum/>
          </a:blip>
          <a:srcRect/>
          <a:stretch>
            <a:fillRect/>
          </a:stretch>
        </p:blipFill>
        <p:spPr>
          <a:xfrm>
            <a:off x="0" y="0"/>
            <a:ext cx="9143999" cy="6858000"/>
          </a:xfrm>
          <a:prstGeom prst="rect">
            <a:avLst/>
          </a:prstGeom>
          <a:noFill/>
          <a:ln>
            <a:noFill/>
          </a:ln>
        </p:spPr>
      </p:pic>
    </p:spTree>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tructure"/>
          <p:cNvPicPr>
            <a:picLocks noChangeAspect="1" noChangeArrowheads="1"/>
          </p:cNvPicPr>
          <p:nvPr/>
        </p:nvPicPr>
        <p:blipFill>
          <a:blip r:embed="rId2" cstate="print"/>
          <a:srcRect/>
          <a:stretch>
            <a:fillRect/>
          </a:stretch>
        </p:blipFill>
        <p:spPr bwMode="auto">
          <a:xfrm>
            <a:off x="304800" y="457200"/>
            <a:ext cx="8610600" cy="5492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3" descr="8 splicing"/>
          <p:cNvPicPr>
            <a:picLocks noChangeAspect="1" noChangeArrowheads="1"/>
          </p:cNvPicPr>
          <p:nvPr/>
        </p:nvPicPr>
        <p:blipFill>
          <a:blip r:embed="rId2" cstate="print"/>
          <a:srcRect/>
          <a:stretch>
            <a:fillRect/>
          </a:stretch>
        </p:blipFill>
        <p:spPr bwMode="auto">
          <a:xfrm>
            <a:off x="1835150" y="0"/>
            <a:ext cx="6069013" cy="6594475"/>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1295400" y="685800"/>
          <a:ext cx="6858000" cy="5143500"/>
        </p:xfrm>
        <a:graphic>
          <a:graphicData uri="http://schemas.openxmlformats.org/presentationml/2006/ole">
            <p:oleObj spid="_x0000_s131074" name="Bitmap Image" r:id="rId3" imgW="6230220" imgH="4800000" progId="PBrush">
              <p:embed/>
            </p:oleObj>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ph idx="1"/>
          </p:nvPr>
        </p:nvGraphicFramePr>
        <p:xfrm>
          <a:off x="0" y="228600"/>
          <a:ext cx="9039225" cy="6629400"/>
        </p:xfrm>
        <a:graphic>
          <a:graphicData uri="http://schemas.openxmlformats.org/presentationml/2006/ole">
            <p:oleObj spid="_x0000_s1026" name="Bitmap Image" r:id="rId4" imgW="22819048" imgH="31571429" progId="PBrush">
              <p:embed/>
            </p:oleObj>
          </a:graphicData>
        </a:graphic>
      </p:graphicFrame>
    </p:spTree>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 external file that holds a picture, illustration, etc.&#10;Object name is pone.0039819.g002.jpg"/>
          <p:cNvPicPr>
            <a:picLocks noChangeAspect="1" noChangeArrowheads="1"/>
          </p:cNvPicPr>
          <p:nvPr/>
        </p:nvPicPr>
        <p:blipFill>
          <a:blip r:embed="rId2" cstate="print"/>
          <a:srcRect/>
          <a:stretch>
            <a:fillRect/>
          </a:stretch>
        </p:blipFill>
        <p:spPr bwMode="auto">
          <a:xfrm>
            <a:off x="1619672" y="102041"/>
            <a:ext cx="5544616" cy="5809411"/>
          </a:xfrm>
          <a:prstGeom prst="rect">
            <a:avLst/>
          </a:prstGeom>
          <a:noFill/>
        </p:spPr>
      </p:pic>
      <p:sp>
        <p:nvSpPr>
          <p:cNvPr id="6" name="TextBox 5"/>
          <p:cNvSpPr txBox="1"/>
          <p:nvPr/>
        </p:nvSpPr>
        <p:spPr>
          <a:xfrm>
            <a:off x="1115616" y="6023029"/>
            <a:ext cx="6768752" cy="646331"/>
          </a:xfrm>
          <a:prstGeom prst="rect">
            <a:avLst/>
          </a:prstGeom>
          <a:noFill/>
        </p:spPr>
        <p:txBody>
          <a:bodyPr wrap="square" rtlCol="0">
            <a:spAutoFit/>
          </a:bodyPr>
          <a:lstStyle/>
          <a:p>
            <a:pPr algn="just"/>
            <a:r>
              <a:rPr lang="en-IN" sz="1200" dirty="0" err="1" smtClean="0">
                <a:latin typeface="Times New Roman" pitchFamily="18" charset="0"/>
                <a:cs typeface="Times New Roman" pitchFamily="18" charset="0"/>
              </a:rPr>
              <a:t>Neogi</a:t>
            </a:r>
            <a:r>
              <a:rPr lang="en-IN" sz="1200" dirty="0" smtClean="0">
                <a:latin typeface="Times New Roman" pitchFamily="18" charset="0"/>
                <a:cs typeface="Times New Roman" pitchFamily="18" charset="0"/>
              </a:rPr>
              <a:t> U, </a:t>
            </a:r>
            <a:r>
              <a:rPr lang="en-IN" sz="1200" dirty="0" err="1" smtClean="0">
                <a:latin typeface="Times New Roman" pitchFamily="18" charset="0"/>
                <a:cs typeface="Times New Roman" pitchFamily="18" charset="0"/>
              </a:rPr>
              <a:t>Bontell</a:t>
            </a:r>
            <a:r>
              <a:rPr lang="en-IN" sz="1200" dirty="0" smtClean="0">
                <a:latin typeface="Times New Roman" pitchFamily="18" charset="0"/>
                <a:cs typeface="Times New Roman" pitchFamily="18" charset="0"/>
              </a:rPr>
              <a:t> I, </a:t>
            </a:r>
            <a:r>
              <a:rPr lang="en-IN" sz="1200" dirty="0" err="1" smtClean="0">
                <a:latin typeface="Times New Roman" pitchFamily="18" charset="0"/>
                <a:cs typeface="Times New Roman" pitchFamily="18" charset="0"/>
              </a:rPr>
              <a:t>Shet</a:t>
            </a:r>
            <a:r>
              <a:rPr lang="en-IN" sz="1200" dirty="0" smtClean="0">
                <a:latin typeface="Times New Roman" pitchFamily="18" charset="0"/>
                <a:cs typeface="Times New Roman" pitchFamily="18" charset="0"/>
              </a:rPr>
              <a:t> A, De Costa A, Gupta S, </a:t>
            </a:r>
            <a:r>
              <a:rPr lang="en-IN" sz="1200" dirty="0" err="1" smtClean="0">
                <a:latin typeface="Times New Roman" pitchFamily="18" charset="0"/>
                <a:cs typeface="Times New Roman" pitchFamily="18" charset="0"/>
              </a:rPr>
              <a:t>Diwan</a:t>
            </a:r>
            <a:r>
              <a:rPr lang="en-IN" sz="1200" dirty="0" smtClean="0">
                <a:latin typeface="Times New Roman" pitchFamily="18" charset="0"/>
                <a:cs typeface="Times New Roman" pitchFamily="18" charset="0"/>
              </a:rPr>
              <a:t> V, </a:t>
            </a:r>
            <a:r>
              <a:rPr lang="en-IN" sz="1200" dirty="0" err="1" smtClean="0">
                <a:latin typeface="Times New Roman" pitchFamily="18" charset="0"/>
                <a:cs typeface="Times New Roman" pitchFamily="18" charset="0"/>
              </a:rPr>
              <a:t>Laishram</a:t>
            </a:r>
            <a:r>
              <a:rPr lang="en-IN" sz="1200" dirty="0" smtClean="0">
                <a:latin typeface="Times New Roman" pitchFamily="18" charset="0"/>
                <a:cs typeface="Times New Roman" pitchFamily="18" charset="0"/>
              </a:rPr>
              <a:t> RS, </a:t>
            </a:r>
            <a:r>
              <a:rPr lang="en-IN" sz="1200" dirty="0" err="1" smtClean="0">
                <a:latin typeface="Times New Roman" pitchFamily="18" charset="0"/>
                <a:cs typeface="Times New Roman" pitchFamily="18" charset="0"/>
              </a:rPr>
              <a:t>Wanchu</a:t>
            </a:r>
            <a:r>
              <a:rPr lang="en-IN" sz="1200" dirty="0" smtClean="0">
                <a:latin typeface="Times New Roman" pitchFamily="18" charset="0"/>
                <a:cs typeface="Times New Roman" pitchFamily="18" charset="0"/>
              </a:rPr>
              <a:t> A, </a:t>
            </a:r>
            <a:r>
              <a:rPr lang="en-IN" sz="1200" dirty="0" err="1" smtClean="0">
                <a:latin typeface="Times New Roman" pitchFamily="18" charset="0"/>
                <a:cs typeface="Times New Roman" pitchFamily="18" charset="0"/>
              </a:rPr>
              <a:t>Ranga</a:t>
            </a:r>
            <a:r>
              <a:rPr lang="en-IN" sz="1200" dirty="0" smtClean="0">
                <a:latin typeface="Times New Roman" pitchFamily="18" charset="0"/>
                <a:cs typeface="Times New Roman" pitchFamily="18" charset="0"/>
              </a:rPr>
              <a:t> U, </a:t>
            </a:r>
            <a:r>
              <a:rPr lang="en-IN" sz="1200" b="1" dirty="0" err="1" smtClean="0">
                <a:latin typeface="Times New Roman" pitchFamily="18" charset="0"/>
                <a:cs typeface="Times New Roman" pitchFamily="18" charset="0"/>
              </a:rPr>
              <a:t>Banerjea</a:t>
            </a:r>
            <a:r>
              <a:rPr lang="en-IN" sz="1200" b="1" dirty="0" smtClean="0">
                <a:latin typeface="Times New Roman" pitchFamily="18" charset="0"/>
                <a:cs typeface="Times New Roman" pitchFamily="18" charset="0"/>
              </a:rPr>
              <a:t> AC, </a:t>
            </a:r>
            <a:r>
              <a:rPr lang="en-IN" sz="1200" dirty="0" err="1" smtClean="0">
                <a:latin typeface="Times New Roman" pitchFamily="18" charset="0"/>
                <a:cs typeface="Times New Roman" pitchFamily="18" charset="0"/>
              </a:rPr>
              <a:t>Sönnerborg</a:t>
            </a:r>
            <a:r>
              <a:rPr lang="en-IN" sz="1200" dirty="0" smtClean="0">
                <a:latin typeface="Times New Roman" pitchFamily="18" charset="0"/>
                <a:cs typeface="Times New Roman" pitchFamily="18" charset="0"/>
              </a:rPr>
              <a:t> A</a:t>
            </a:r>
            <a:r>
              <a:rPr lang="en-IN" sz="1200" b="1" dirty="0" smtClean="0">
                <a:latin typeface="Times New Roman" pitchFamily="18" charset="0"/>
                <a:cs typeface="Times New Roman" pitchFamily="18" charset="0"/>
              </a:rPr>
              <a:t> (2012) </a:t>
            </a:r>
            <a:r>
              <a:rPr lang="en-IN" sz="1200" dirty="0" smtClean="0">
                <a:latin typeface="Times New Roman" pitchFamily="18" charset="0"/>
                <a:cs typeface="Times New Roman" pitchFamily="18" charset="0"/>
              </a:rPr>
              <a:t>Molecular Epidemiology of HIV-1 Subtypes in India: Origin and Evolutionary History of the Predominant Subtype C. </a:t>
            </a:r>
            <a:r>
              <a:rPr lang="en-IN" sz="1200" b="1" dirty="0" err="1" smtClean="0">
                <a:latin typeface="Times New Roman" pitchFamily="18" charset="0"/>
                <a:cs typeface="Times New Roman" pitchFamily="18" charset="0"/>
              </a:rPr>
              <a:t>PLoS</a:t>
            </a:r>
            <a:r>
              <a:rPr lang="en-IN" sz="1200" b="1" dirty="0" smtClean="0">
                <a:latin typeface="Times New Roman" pitchFamily="18" charset="0"/>
                <a:cs typeface="Times New Roman" pitchFamily="18" charset="0"/>
              </a:rPr>
              <a:t> ONE 7(6): e39819. doi:10.1371/journal.pone.0039819.</a:t>
            </a:r>
            <a:endParaRPr lang="en-IN" sz="1200" b="1"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IV stages"/>
          <p:cNvPicPr>
            <a:picLocks noChangeAspect="1" noChangeArrowheads="1"/>
          </p:cNvPicPr>
          <p:nvPr/>
        </p:nvPicPr>
        <p:blipFill>
          <a:blip r:embed="rId3" cstate="print">
            <a:lum bright="24000" contrast="12000"/>
          </a:blip>
          <a:srcRect/>
          <a:stretch>
            <a:fillRect/>
          </a:stretch>
        </p:blipFill>
        <p:spPr bwMode="auto">
          <a:xfrm>
            <a:off x="1547813" y="1628775"/>
            <a:ext cx="6032500" cy="3597275"/>
          </a:xfrm>
          <a:prstGeom prst="rect">
            <a:avLst/>
          </a:prstGeom>
          <a:solidFill>
            <a:schemeClr val="bg2"/>
          </a:solidFill>
          <a:ln w="19050">
            <a:solidFill>
              <a:srgbClr val="000000"/>
            </a:solidFill>
            <a:miter lim="800000"/>
            <a:headEnd/>
            <a:tailEnd/>
          </a:ln>
        </p:spPr>
      </p:pic>
      <p:sp>
        <p:nvSpPr>
          <p:cNvPr id="22531" name="Text Box 3"/>
          <p:cNvSpPr txBox="1">
            <a:spLocks noChangeArrowheads="1"/>
          </p:cNvSpPr>
          <p:nvPr/>
        </p:nvSpPr>
        <p:spPr bwMode="auto">
          <a:xfrm>
            <a:off x="2992438" y="3573463"/>
            <a:ext cx="869950" cy="730250"/>
          </a:xfrm>
          <a:prstGeom prst="rect">
            <a:avLst/>
          </a:prstGeom>
          <a:noFill/>
          <a:ln w="9525">
            <a:noFill/>
            <a:miter lim="800000"/>
            <a:headEnd/>
            <a:tailEnd/>
          </a:ln>
        </p:spPr>
        <p:txBody>
          <a:bodyPr wrap="none">
            <a:spAutoFit/>
          </a:bodyPr>
          <a:lstStyle/>
          <a:p>
            <a:pPr algn="ctr" eaLnBrk="0" hangingPunct="0"/>
            <a:r>
              <a:rPr lang="en-US" sz="1400">
                <a:solidFill>
                  <a:schemeClr val="bg1"/>
                </a:solidFill>
                <a:latin typeface="Times New Roman" pitchFamily="18" charset="0"/>
              </a:rPr>
              <a:t>NSI virus</a:t>
            </a:r>
          </a:p>
          <a:p>
            <a:pPr algn="ctr" eaLnBrk="0" hangingPunct="0"/>
            <a:r>
              <a:rPr lang="en-US" sz="1400">
                <a:solidFill>
                  <a:schemeClr val="bg1"/>
                </a:solidFill>
                <a:latin typeface="Times New Roman" pitchFamily="18" charset="0"/>
              </a:rPr>
              <a:t>using</a:t>
            </a:r>
          </a:p>
          <a:p>
            <a:pPr algn="ctr" eaLnBrk="0" hangingPunct="0"/>
            <a:r>
              <a:rPr lang="en-US" sz="1400">
                <a:solidFill>
                  <a:schemeClr val="bg1"/>
                </a:solidFill>
                <a:latin typeface="Times New Roman" pitchFamily="18" charset="0"/>
              </a:rPr>
              <a:t>CCR5</a:t>
            </a:r>
          </a:p>
        </p:txBody>
      </p:sp>
      <p:sp>
        <p:nvSpPr>
          <p:cNvPr id="22532" name="Text Box 4"/>
          <p:cNvSpPr txBox="1">
            <a:spLocks noChangeArrowheads="1"/>
          </p:cNvSpPr>
          <p:nvPr/>
        </p:nvSpPr>
        <p:spPr bwMode="auto">
          <a:xfrm>
            <a:off x="5461000" y="3543300"/>
            <a:ext cx="758825" cy="730250"/>
          </a:xfrm>
          <a:prstGeom prst="rect">
            <a:avLst/>
          </a:prstGeom>
          <a:noFill/>
          <a:ln w="9525">
            <a:noFill/>
            <a:miter lim="800000"/>
            <a:headEnd/>
            <a:tailEnd/>
          </a:ln>
        </p:spPr>
        <p:txBody>
          <a:bodyPr wrap="none">
            <a:spAutoFit/>
          </a:bodyPr>
          <a:lstStyle/>
          <a:p>
            <a:pPr algn="ctr" eaLnBrk="0" hangingPunct="0"/>
            <a:r>
              <a:rPr lang="en-US" sz="1400">
                <a:solidFill>
                  <a:schemeClr val="bg1"/>
                </a:solidFill>
                <a:latin typeface="Times New Roman" pitchFamily="18" charset="0"/>
              </a:rPr>
              <a:t>SI virus</a:t>
            </a:r>
          </a:p>
          <a:p>
            <a:pPr algn="ctr" eaLnBrk="0" hangingPunct="0"/>
            <a:r>
              <a:rPr lang="en-US" sz="1400">
                <a:solidFill>
                  <a:schemeClr val="bg1"/>
                </a:solidFill>
                <a:latin typeface="Times New Roman" pitchFamily="18" charset="0"/>
              </a:rPr>
              <a:t>using</a:t>
            </a:r>
          </a:p>
          <a:p>
            <a:pPr algn="ctr" eaLnBrk="0" hangingPunct="0"/>
            <a:r>
              <a:rPr lang="en-US" sz="1400">
                <a:solidFill>
                  <a:schemeClr val="bg1"/>
                </a:solidFill>
                <a:latin typeface="Times New Roman" pitchFamily="18" charset="0"/>
              </a:rPr>
              <a:t>CXCR4</a:t>
            </a:r>
          </a:p>
        </p:txBody>
      </p:sp>
      <p:sp>
        <p:nvSpPr>
          <p:cNvPr id="13317" name="Text Box 5"/>
          <p:cNvSpPr txBox="1">
            <a:spLocks noChangeArrowheads="1"/>
          </p:cNvSpPr>
          <p:nvPr/>
        </p:nvSpPr>
        <p:spPr bwMode="auto">
          <a:xfrm>
            <a:off x="3070225" y="600075"/>
            <a:ext cx="3021013" cy="457200"/>
          </a:xfrm>
          <a:prstGeom prst="rect">
            <a:avLst/>
          </a:prstGeom>
          <a:noFill/>
          <a:ln w="9525">
            <a:noFill/>
            <a:miter lim="800000"/>
            <a:headEnd/>
            <a:tailEnd/>
          </a:ln>
          <a:effectLst>
            <a:outerShdw dist="28398" dir="3806097" algn="ctr" rotWithShape="0">
              <a:schemeClr val="tx1"/>
            </a:outerShdw>
          </a:effectLst>
        </p:spPr>
        <p:txBody>
          <a:bodyPr wrap="none">
            <a:spAutoFit/>
          </a:bodyPr>
          <a:lstStyle/>
          <a:p>
            <a:pPr eaLnBrk="0" hangingPunct="0">
              <a:defRPr/>
            </a:pPr>
            <a:r>
              <a:rPr lang="en-US" sz="2400" b="1" i="1">
                <a:latin typeface="Times New Roman" pitchFamily="18" charset="0"/>
              </a:rPr>
              <a:t>Course of HIV disease</a:t>
            </a:r>
          </a:p>
        </p:txBody>
      </p:sp>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IV-1b"/>
          <p:cNvPicPr>
            <a:picLocks noChangeAspect="1" noChangeArrowheads="1"/>
          </p:cNvPicPr>
          <p:nvPr/>
        </p:nvPicPr>
        <p:blipFill>
          <a:blip r:embed="rId2" cstate="print"/>
          <a:srcRect l="6400" t="20799" r="1866" b="3795"/>
          <a:stretch>
            <a:fillRect/>
          </a:stretch>
        </p:blipFill>
        <p:spPr bwMode="auto">
          <a:xfrm>
            <a:off x="381000" y="1295400"/>
            <a:ext cx="8382000" cy="4953000"/>
          </a:xfrm>
          <a:prstGeom prst="rect">
            <a:avLst/>
          </a:prstGeom>
          <a:noFill/>
        </p:spPr>
      </p:pic>
      <p:sp>
        <p:nvSpPr>
          <p:cNvPr id="6147" name="Text Box 3"/>
          <p:cNvSpPr txBox="1">
            <a:spLocks noChangeArrowheads="1"/>
          </p:cNvSpPr>
          <p:nvPr/>
        </p:nvSpPr>
        <p:spPr bwMode="auto">
          <a:xfrm>
            <a:off x="381000" y="381000"/>
            <a:ext cx="8001000" cy="519113"/>
          </a:xfrm>
          <a:prstGeom prst="rect">
            <a:avLst/>
          </a:prstGeom>
          <a:noFill/>
          <a:ln w="9525">
            <a:noFill/>
            <a:miter lim="800000"/>
            <a:headEnd/>
            <a:tailEnd/>
          </a:ln>
          <a:effectLst/>
        </p:spPr>
        <p:txBody>
          <a:bodyPr>
            <a:spAutoFit/>
          </a:bodyPr>
          <a:lstStyle/>
          <a:p>
            <a:pPr algn="ctr">
              <a:spcBef>
                <a:spcPct val="50000"/>
              </a:spcBef>
            </a:pPr>
            <a:r>
              <a:rPr lang="en-US" sz="2800"/>
              <a:t>Genome Construction of HIV-1</a:t>
            </a:r>
          </a:p>
        </p:txBody>
      </p:sp>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CR5 WT-Mut Seq"/>
          <p:cNvPicPr>
            <a:picLocks noChangeAspect="1" noChangeArrowheads="1"/>
          </p:cNvPicPr>
          <p:nvPr/>
        </p:nvPicPr>
        <p:blipFill>
          <a:blip r:embed="rId3" cstate="print">
            <a:lum bright="12000" contrast="6000"/>
          </a:blip>
          <a:srcRect/>
          <a:stretch>
            <a:fillRect/>
          </a:stretch>
        </p:blipFill>
        <p:spPr bwMode="auto">
          <a:xfrm>
            <a:off x="4203700" y="2774950"/>
            <a:ext cx="4378325" cy="2881313"/>
          </a:xfrm>
          <a:prstGeom prst="rect">
            <a:avLst/>
          </a:prstGeom>
          <a:noFill/>
          <a:ln w="12700">
            <a:solidFill>
              <a:srgbClr val="000000"/>
            </a:solidFill>
            <a:miter lim="800000"/>
            <a:headEnd/>
            <a:tailEnd/>
          </a:ln>
        </p:spPr>
      </p:pic>
      <p:grpSp>
        <p:nvGrpSpPr>
          <p:cNvPr id="2" name="Group 3"/>
          <p:cNvGrpSpPr>
            <a:grpSpLocks/>
          </p:cNvGrpSpPr>
          <p:nvPr/>
        </p:nvGrpSpPr>
        <p:grpSpPr bwMode="auto">
          <a:xfrm>
            <a:off x="825500" y="2662238"/>
            <a:ext cx="2495550" cy="3335337"/>
            <a:chOff x="528" y="912"/>
            <a:chExt cx="1572" cy="2101"/>
          </a:xfrm>
        </p:grpSpPr>
        <p:pic>
          <p:nvPicPr>
            <p:cNvPr id="15364" name="Picture 4" descr="CCR5 sequence"/>
            <p:cNvPicPr>
              <a:picLocks noChangeAspect="1" noChangeArrowheads="1"/>
            </p:cNvPicPr>
            <p:nvPr/>
          </p:nvPicPr>
          <p:blipFill>
            <a:blip r:embed="rId4" cstate="print">
              <a:lum bright="12000" contrast="6000"/>
            </a:blip>
            <a:srcRect/>
            <a:stretch>
              <a:fillRect/>
            </a:stretch>
          </p:blipFill>
          <p:spPr bwMode="auto">
            <a:xfrm>
              <a:off x="528" y="912"/>
              <a:ext cx="1572" cy="2101"/>
            </a:xfrm>
            <a:prstGeom prst="rect">
              <a:avLst/>
            </a:prstGeom>
            <a:noFill/>
          </p:spPr>
        </p:pic>
        <p:sp>
          <p:nvSpPr>
            <p:cNvPr id="15365" name="Rectangle 5"/>
            <p:cNvSpPr>
              <a:spLocks noChangeArrowheads="1"/>
            </p:cNvSpPr>
            <p:nvPr/>
          </p:nvSpPr>
          <p:spPr bwMode="auto">
            <a:xfrm>
              <a:off x="696" y="1008"/>
              <a:ext cx="480" cy="1872"/>
            </a:xfrm>
            <a:prstGeom prst="rect">
              <a:avLst/>
            </a:prstGeom>
            <a:noFill/>
            <a:ln w="9525">
              <a:solidFill>
                <a:schemeClr val="tx1"/>
              </a:solidFill>
              <a:miter lim="800000"/>
              <a:headEnd/>
              <a:tailEnd/>
            </a:ln>
            <a:effectLst/>
          </p:spPr>
          <p:txBody>
            <a:bodyPr wrap="none" anchor="ctr"/>
            <a:lstStyle/>
            <a:p>
              <a:endParaRPr lang="en-IN"/>
            </a:p>
          </p:txBody>
        </p:sp>
      </p:grpSp>
      <p:sp>
        <p:nvSpPr>
          <p:cNvPr id="15366" name="Text Box 6"/>
          <p:cNvSpPr txBox="1">
            <a:spLocks noChangeArrowheads="1"/>
          </p:cNvSpPr>
          <p:nvPr/>
        </p:nvSpPr>
        <p:spPr bwMode="auto">
          <a:xfrm>
            <a:off x="0" y="76200"/>
            <a:ext cx="9144000" cy="822325"/>
          </a:xfrm>
          <a:prstGeom prst="rect">
            <a:avLst/>
          </a:prstGeom>
          <a:noFill/>
          <a:ln w="9525">
            <a:noFill/>
            <a:miter lim="800000"/>
            <a:headEnd/>
            <a:tailEnd/>
          </a:ln>
          <a:effectLst>
            <a:outerShdw dist="17961" dir="2700000" algn="ctr" rotWithShape="0">
              <a:schemeClr val="tx1"/>
            </a:outerShdw>
          </a:effectLst>
        </p:spPr>
        <p:txBody>
          <a:bodyPr>
            <a:spAutoFit/>
          </a:bodyPr>
          <a:lstStyle/>
          <a:p>
            <a:pPr algn="ctr" eaLnBrk="0" hangingPunct="0"/>
            <a:r>
              <a:rPr lang="en-US" sz="2400" b="1" i="1">
                <a:latin typeface="Times New Roman" pitchFamily="18" charset="0"/>
              </a:rPr>
              <a:t>First report of a healthy Indian heterozygous for </a:t>
            </a:r>
            <a:r>
              <a:rPr lang="en-US" sz="2400" b="1" i="1">
                <a:latin typeface="Symbol" pitchFamily="18" charset="2"/>
              </a:rPr>
              <a:t>D</a:t>
            </a:r>
            <a:r>
              <a:rPr lang="en-US" sz="2400" b="1" i="1">
                <a:latin typeface="Times New Roman" pitchFamily="18" charset="0"/>
              </a:rPr>
              <a:t>32 mutant of HIV-1 co-receptor-CCR5 gene </a:t>
            </a:r>
          </a:p>
        </p:txBody>
      </p:sp>
      <p:sp>
        <p:nvSpPr>
          <p:cNvPr id="15367" name="Text Box 7"/>
          <p:cNvSpPr txBox="1">
            <a:spLocks noChangeArrowheads="1"/>
          </p:cNvSpPr>
          <p:nvPr/>
        </p:nvSpPr>
        <p:spPr bwMode="auto">
          <a:xfrm>
            <a:off x="2455863" y="1185863"/>
            <a:ext cx="4173537" cy="581025"/>
          </a:xfrm>
          <a:prstGeom prst="rect">
            <a:avLst/>
          </a:prstGeom>
          <a:noFill/>
          <a:ln w="9525">
            <a:noFill/>
            <a:miter lim="800000"/>
            <a:headEnd/>
            <a:tailEnd/>
          </a:ln>
          <a:effectLst/>
        </p:spPr>
        <p:txBody>
          <a:bodyPr wrap="none">
            <a:spAutoFit/>
          </a:bodyPr>
          <a:lstStyle/>
          <a:p>
            <a:pPr eaLnBrk="0" hangingPunct="0"/>
            <a:r>
              <a:rPr lang="en-US" sz="1600">
                <a:latin typeface="Times New Roman" pitchFamily="18" charset="0"/>
              </a:rPr>
              <a:t>S. Husain </a:t>
            </a:r>
            <a:r>
              <a:rPr lang="en-US" sz="1600" i="1">
                <a:latin typeface="Times New Roman" pitchFamily="18" charset="0"/>
              </a:rPr>
              <a:t>et al</a:t>
            </a:r>
            <a:r>
              <a:rPr lang="en-US" sz="1600">
                <a:latin typeface="Times New Roman" pitchFamily="18" charset="0"/>
              </a:rPr>
              <a:t>. (1998) </a:t>
            </a:r>
            <a:r>
              <a:rPr lang="en-US" sz="1600" i="1">
                <a:latin typeface="Times New Roman" pitchFamily="18" charset="0"/>
              </a:rPr>
              <a:t>Gene</a:t>
            </a:r>
            <a:r>
              <a:rPr lang="en-US" sz="1600">
                <a:latin typeface="Times New Roman" pitchFamily="18" charset="0"/>
              </a:rPr>
              <a:t> </a:t>
            </a:r>
            <a:r>
              <a:rPr lang="en-US" sz="1600" b="1">
                <a:latin typeface="Times New Roman" pitchFamily="18" charset="0"/>
              </a:rPr>
              <a:t>207</a:t>
            </a:r>
            <a:r>
              <a:rPr lang="en-US" sz="1600">
                <a:latin typeface="Times New Roman" pitchFamily="18" charset="0"/>
              </a:rPr>
              <a:t>: 141-147.</a:t>
            </a:r>
          </a:p>
          <a:p>
            <a:pPr eaLnBrk="0" hangingPunct="0"/>
            <a:r>
              <a:rPr lang="en-US" sz="1600">
                <a:latin typeface="Times New Roman" pitchFamily="18" charset="0"/>
              </a:rPr>
              <a:t>S. Husain </a:t>
            </a:r>
            <a:r>
              <a:rPr lang="en-US" sz="1600" i="1">
                <a:latin typeface="Times New Roman" pitchFamily="18" charset="0"/>
              </a:rPr>
              <a:t>et al. </a:t>
            </a:r>
            <a:r>
              <a:rPr lang="en-US" sz="1600">
                <a:latin typeface="Times New Roman" pitchFamily="18" charset="0"/>
              </a:rPr>
              <a:t>(1998) </a:t>
            </a:r>
            <a:r>
              <a:rPr lang="en-US" sz="1600" i="1">
                <a:latin typeface="Times New Roman" pitchFamily="18" charset="0"/>
              </a:rPr>
              <a:t>J Hum. Virol</a:t>
            </a:r>
            <a:r>
              <a:rPr lang="en-US" sz="1600">
                <a:latin typeface="Times New Roman" pitchFamily="18" charset="0"/>
              </a:rPr>
              <a:t>. </a:t>
            </a:r>
            <a:r>
              <a:rPr lang="en-US" sz="1600" b="1">
                <a:latin typeface="Times New Roman" pitchFamily="18" charset="0"/>
              </a:rPr>
              <a:t>1</a:t>
            </a:r>
            <a:r>
              <a:rPr lang="en-US" sz="1600">
                <a:latin typeface="Times New Roman" pitchFamily="18" charset="0"/>
              </a:rPr>
              <a:t>: 187-192.</a:t>
            </a:r>
          </a:p>
        </p:txBody>
      </p:sp>
      <p:sp>
        <p:nvSpPr>
          <p:cNvPr id="15368" name="Text Box 8"/>
          <p:cNvSpPr txBox="1">
            <a:spLocks noChangeArrowheads="1"/>
          </p:cNvSpPr>
          <p:nvPr/>
        </p:nvSpPr>
        <p:spPr bwMode="auto">
          <a:xfrm>
            <a:off x="5045075" y="2125663"/>
            <a:ext cx="2836863" cy="581025"/>
          </a:xfrm>
          <a:prstGeom prst="rect">
            <a:avLst/>
          </a:prstGeom>
          <a:noFill/>
          <a:ln w="9525">
            <a:noFill/>
            <a:miter lim="800000"/>
            <a:headEnd/>
            <a:tailEnd/>
          </a:ln>
          <a:effectLst/>
        </p:spPr>
        <p:txBody>
          <a:bodyPr wrap="none">
            <a:spAutoFit/>
          </a:bodyPr>
          <a:lstStyle/>
          <a:p>
            <a:pPr eaLnBrk="0" hangingPunct="0"/>
            <a:r>
              <a:rPr lang="en-US" sz="1600" b="1">
                <a:latin typeface="Times New Roman" pitchFamily="18" charset="0"/>
              </a:rPr>
              <a:t>Comparison of wild type and </a:t>
            </a:r>
          </a:p>
          <a:p>
            <a:pPr eaLnBrk="0" hangingPunct="0"/>
            <a:r>
              <a:rPr lang="en-US" sz="1600" b="1">
                <a:latin typeface="Symbol" pitchFamily="18" charset="2"/>
              </a:rPr>
              <a:t>D</a:t>
            </a:r>
            <a:r>
              <a:rPr lang="en-US" sz="1600" b="1">
                <a:latin typeface="Times New Roman" pitchFamily="18" charset="0"/>
              </a:rPr>
              <a:t>32 mutant sequence of CCR5</a:t>
            </a:r>
          </a:p>
        </p:txBody>
      </p:sp>
      <p:sp>
        <p:nvSpPr>
          <p:cNvPr id="15369" name="Text Box 9"/>
          <p:cNvSpPr txBox="1">
            <a:spLocks noChangeArrowheads="1"/>
          </p:cNvSpPr>
          <p:nvPr/>
        </p:nvSpPr>
        <p:spPr bwMode="auto">
          <a:xfrm>
            <a:off x="466725" y="2063750"/>
            <a:ext cx="3024188" cy="581025"/>
          </a:xfrm>
          <a:prstGeom prst="rect">
            <a:avLst/>
          </a:prstGeom>
          <a:noFill/>
          <a:ln w="9525">
            <a:noFill/>
            <a:miter lim="800000"/>
            <a:headEnd/>
            <a:tailEnd/>
          </a:ln>
          <a:effectLst/>
        </p:spPr>
        <p:txBody>
          <a:bodyPr wrap="none">
            <a:spAutoFit/>
          </a:bodyPr>
          <a:lstStyle/>
          <a:p>
            <a:pPr eaLnBrk="0" hangingPunct="0"/>
            <a:r>
              <a:rPr lang="en-US" sz="1600" b="1">
                <a:latin typeface="Times New Roman" pitchFamily="18" charset="0"/>
              </a:rPr>
              <a:t>A.    Sequence showing a precise </a:t>
            </a:r>
          </a:p>
          <a:p>
            <a:pPr eaLnBrk="0" hangingPunct="0"/>
            <a:r>
              <a:rPr lang="en-US" sz="1600" b="1">
                <a:latin typeface="Times New Roman" pitchFamily="18" charset="0"/>
              </a:rPr>
              <a:t>        32 bp deletionin CCR5 gene</a:t>
            </a:r>
          </a:p>
        </p:txBody>
      </p:sp>
      <p:sp>
        <p:nvSpPr>
          <p:cNvPr id="15370" name="Text Box 10"/>
          <p:cNvSpPr txBox="1">
            <a:spLocks noChangeArrowheads="1"/>
          </p:cNvSpPr>
          <p:nvPr/>
        </p:nvSpPr>
        <p:spPr bwMode="auto">
          <a:xfrm>
            <a:off x="4010025" y="2074863"/>
            <a:ext cx="369888" cy="336550"/>
          </a:xfrm>
          <a:prstGeom prst="rect">
            <a:avLst/>
          </a:prstGeom>
          <a:noFill/>
          <a:ln w="9525">
            <a:noFill/>
            <a:miter lim="800000"/>
            <a:headEnd/>
            <a:tailEnd/>
          </a:ln>
          <a:effectLst/>
        </p:spPr>
        <p:txBody>
          <a:bodyPr wrap="none">
            <a:spAutoFit/>
          </a:bodyPr>
          <a:lstStyle/>
          <a:p>
            <a:pPr eaLnBrk="0" hangingPunct="0"/>
            <a:r>
              <a:rPr lang="en-US" sz="1600" b="1">
                <a:latin typeface="Times New Roman" pitchFamily="18" charset="0"/>
              </a:rPr>
              <a:t>B.</a:t>
            </a:r>
          </a:p>
        </p:txBody>
      </p:sp>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irology2\Desktop\sir doc-1.jpg"/>
          <p:cNvPicPr>
            <a:picLocks noChangeAspect="1" noChangeArrowheads="1"/>
          </p:cNvPicPr>
          <p:nvPr/>
        </p:nvPicPr>
        <p:blipFill>
          <a:blip r:embed="rId2" cstate="print">
            <a:lum bright="-20000" contrast="30000"/>
          </a:blip>
          <a:srcRect/>
          <a:stretch>
            <a:fillRect/>
          </a:stretch>
        </p:blipFill>
        <p:spPr bwMode="auto">
          <a:xfrm>
            <a:off x="635562" y="217645"/>
            <a:ext cx="8056915" cy="6505721"/>
          </a:xfrm>
          <a:prstGeom prst="rect">
            <a:avLst/>
          </a:prstGeo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Box 3"/>
          <p:cNvSpPr txBox="1">
            <a:spLocks noChangeArrowheads="1"/>
          </p:cNvSpPr>
          <p:nvPr/>
        </p:nvSpPr>
        <p:spPr bwMode="auto">
          <a:xfrm>
            <a:off x="609600" y="762000"/>
            <a:ext cx="8153400" cy="5262563"/>
          </a:xfrm>
          <a:prstGeom prst="rect">
            <a:avLst/>
          </a:prstGeom>
          <a:noFill/>
          <a:ln w="9525">
            <a:noFill/>
            <a:miter lim="800000"/>
            <a:headEnd/>
            <a:tailEnd/>
          </a:ln>
        </p:spPr>
        <p:txBody>
          <a:bodyPr>
            <a:spAutoFit/>
          </a:bodyPr>
          <a:lstStyle/>
          <a:p>
            <a:r>
              <a:rPr lang="en-US" sz="2400" b="1"/>
              <a:t>HIV-1 pathogenesis by Regulatory &amp; Accessory proteins of HIV-1</a:t>
            </a:r>
          </a:p>
          <a:p>
            <a:endParaRPr lang="en-US" sz="2400" b="1"/>
          </a:p>
          <a:p>
            <a:r>
              <a:rPr lang="en-US" sz="2400" b="1"/>
              <a:t>Akhil C Banerjea, National Institute of Immunology, New Delhi</a:t>
            </a:r>
          </a:p>
          <a:p>
            <a:endParaRPr lang="en-US"/>
          </a:p>
          <a:p>
            <a:endParaRPr lang="en-US" b="1"/>
          </a:p>
          <a:p>
            <a:r>
              <a:rPr lang="en-US"/>
              <a:t>HIV-1 Tat/Rev via common ARM – contribute to RNAi suppressor- </a:t>
            </a:r>
            <a:r>
              <a:rPr lang="en-US" b="1"/>
              <a:t>Sanket S Ponia</a:t>
            </a:r>
          </a:p>
          <a:p>
            <a:endParaRPr lang="en-US" b="1"/>
          </a:p>
          <a:p>
            <a:r>
              <a:rPr lang="en-US" b="1"/>
              <a:t> </a:t>
            </a:r>
            <a:r>
              <a:rPr lang="en-US"/>
              <a:t>HIV-1 Vpr is a potent inhibitor of global  cellular ubiquitination – </a:t>
            </a:r>
            <a:r>
              <a:rPr lang="en-US" b="1"/>
              <a:t>Sakshi Arora</a:t>
            </a:r>
          </a:p>
          <a:p>
            <a:endParaRPr lang="en-US" b="1"/>
          </a:p>
          <a:p>
            <a:r>
              <a:rPr lang="en-US" b="1"/>
              <a:t> </a:t>
            </a:r>
            <a:r>
              <a:rPr lang="en-US"/>
              <a:t>HIV-1 – miRNA34a – regulate HIV-1 replication by a positive feed back loop </a:t>
            </a:r>
            <a:r>
              <a:rPr lang="en-US" b="1"/>
              <a:t>– Richa Kapoor</a:t>
            </a:r>
          </a:p>
          <a:p>
            <a:endParaRPr lang="en-US"/>
          </a:p>
          <a:p>
            <a:endParaRPr lang="en-US"/>
          </a:p>
          <a:p>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srcRect/>
          <a:stretch>
            <a:fillRect/>
          </a:stretch>
        </p:blipFill>
        <p:spPr bwMode="auto">
          <a:xfrm>
            <a:off x="152400" y="77788"/>
            <a:ext cx="5257800" cy="1370012"/>
          </a:xfrm>
          <a:prstGeom prst="rect">
            <a:avLst/>
          </a:prstGeom>
          <a:noFill/>
          <a:ln w="9525">
            <a:solidFill>
              <a:schemeClr val="tx1"/>
            </a:solidFill>
            <a:miter lim="800000"/>
            <a:headEnd/>
            <a:tailEnd/>
          </a:ln>
        </p:spPr>
      </p:pic>
      <p:pic>
        <p:nvPicPr>
          <p:cNvPr id="13315" name="Picture 4" descr="http://www.biochemj.org/bj/353/0701/bj3530701f01.gif"/>
          <p:cNvPicPr>
            <a:picLocks noChangeAspect="1" noChangeArrowheads="1"/>
          </p:cNvPicPr>
          <p:nvPr/>
        </p:nvPicPr>
        <p:blipFill>
          <a:blip r:embed="rId3" cstate="print"/>
          <a:srcRect/>
          <a:stretch>
            <a:fillRect/>
          </a:stretch>
        </p:blipFill>
        <p:spPr bwMode="auto">
          <a:xfrm>
            <a:off x="152400" y="1524000"/>
            <a:ext cx="3962400" cy="2484438"/>
          </a:xfrm>
          <a:prstGeom prst="rect">
            <a:avLst/>
          </a:prstGeom>
          <a:noFill/>
          <a:ln w="9525">
            <a:noFill/>
            <a:miter lim="800000"/>
            <a:headEnd/>
            <a:tailEnd/>
          </a:ln>
        </p:spPr>
      </p:pic>
      <p:pic>
        <p:nvPicPr>
          <p:cNvPr id="13316" name="Picture 6" descr="http://www.biochemj.org/bj/353/0701/bj3530701f02.gif"/>
          <p:cNvPicPr>
            <a:picLocks noChangeAspect="1" noChangeArrowheads="1"/>
          </p:cNvPicPr>
          <p:nvPr/>
        </p:nvPicPr>
        <p:blipFill>
          <a:blip r:embed="rId4" cstate="print"/>
          <a:srcRect/>
          <a:stretch>
            <a:fillRect/>
          </a:stretch>
        </p:blipFill>
        <p:spPr bwMode="auto">
          <a:xfrm>
            <a:off x="142875" y="4337050"/>
            <a:ext cx="4276725" cy="2216150"/>
          </a:xfrm>
          <a:prstGeom prst="rect">
            <a:avLst/>
          </a:prstGeom>
          <a:noFill/>
          <a:ln w="9525">
            <a:noFill/>
            <a:miter lim="800000"/>
            <a:headEnd/>
            <a:tailEnd/>
          </a:ln>
        </p:spPr>
      </p:pic>
      <p:pic>
        <p:nvPicPr>
          <p:cNvPr id="13317" name="Picture 8" descr="http://www.biochemj.org/bj/353/0701/bj3530701f03.gif"/>
          <p:cNvPicPr>
            <a:picLocks noChangeAspect="1" noChangeArrowheads="1"/>
          </p:cNvPicPr>
          <p:nvPr/>
        </p:nvPicPr>
        <p:blipFill>
          <a:blip r:embed="rId5" cstate="print"/>
          <a:srcRect/>
          <a:stretch>
            <a:fillRect/>
          </a:stretch>
        </p:blipFill>
        <p:spPr bwMode="auto">
          <a:xfrm>
            <a:off x="5638800" y="76200"/>
            <a:ext cx="3236913" cy="6286500"/>
          </a:xfrm>
          <a:prstGeom prst="rect">
            <a:avLst/>
          </a:prstGeom>
          <a:noFill/>
          <a:ln w="9525">
            <a:noFill/>
            <a:miter lim="800000"/>
            <a:headEnd/>
            <a:tailEnd/>
          </a:ln>
        </p:spPr>
      </p:pic>
      <p:sp>
        <p:nvSpPr>
          <p:cNvPr id="13318" name="TextBox 8"/>
          <p:cNvSpPr txBox="1">
            <a:spLocks noChangeArrowheads="1"/>
          </p:cNvSpPr>
          <p:nvPr/>
        </p:nvSpPr>
        <p:spPr bwMode="auto">
          <a:xfrm>
            <a:off x="0" y="4038600"/>
            <a:ext cx="5029200" cy="276225"/>
          </a:xfrm>
          <a:prstGeom prst="rect">
            <a:avLst/>
          </a:prstGeom>
          <a:noFill/>
          <a:ln w="9525">
            <a:noFill/>
            <a:miter lim="800000"/>
            <a:headEnd/>
            <a:tailEnd/>
          </a:ln>
        </p:spPr>
        <p:txBody>
          <a:bodyPr>
            <a:spAutoFit/>
          </a:bodyPr>
          <a:lstStyle/>
          <a:p>
            <a:r>
              <a:rPr lang="en-US" sz="1200" b="1"/>
              <a:t>Figure 1 Target-site selection and construction of HBx DNA enzymes</a:t>
            </a:r>
            <a:endParaRPr lang="en-US" sz="1200"/>
          </a:p>
        </p:txBody>
      </p:sp>
      <p:sp>
        <p:nvSpPr>
          <p:cNvPr id="13319" name="TextBox 9"/>
          <p:cNvSpPr txBox="1">
            <a:spLocks noChangeArrowheads="1"/>
          </p:cNvSpPr>
          <p:nvPr/>
        </p:nvSpPr>
        <p:spPr bwMode="auto">
          <a:xfrm>
            <a:off x="0" y="6581775"/>
            <a:ext cx="5791200" cy="276225"/>
          </a:xfrm>
          <a:prstGeom prst="rect">
            <a:avLst/>
          </a:prstGeom>
          <a:noFill/>
          <a:ln w="9525">
            <a:noFill/>
            <a:miter lim="800000"/>
            <a:headEnd/>
            <a:tailEnd/>
          </a:ln>
        </p:spPr>
        <p:txBody>
          <a:bodyPr>
            <a:spAutoFit/>
          </a:bodyPr>
          <a:lstStyle/>
          <a:p>
            <a:r>
              <a:rPr lang="en-US" sz="1200" b="1"/>
              <a:t>Figure 2 HBx RNA cleavage pattern obtained by the mono- and di-DNA enzymes</a:t>
            </a:r>
            <a:endParaRPr lang="en-US" sz="1200"/>
          </a:p>
        </p:txBody>
      </p:sp>
      <p:sp>
        <p:nvSpPr>
          <p:cNvPr id="13320" name="TextBox 11"/>
          <p:cNvSpPr txBox="1">
            <a:spLocks noChangeArrowheads="1"/>
          </p:cNvSpPr>
          <p:nvPr/>
        </p:nvSpPr>
        <p:spPr bwMode="auto">
          <a:xfrm>
            <a:off x="5562600" y="6396038"/>
            <a:ext cx="3429000" cy="461962"/>
          </a:xfrm>
          <a:prstGeom prst="rect">
            <a:avLst/>
          </a:prstGeom>
          <a:noFill/>
          <a:ln w="9525">
            <a:noFill/>
            <a:miter lim="800000"/>
            <a:headEnd/>
            <a:tailEnd/>
          </a:ln>
        </p:spPr>
        <p:txBody>
          <a:bodyPr>
            <a:spAutoFit/>
          </a:bodyPr>
          <a:lstStyle/>
          <a:p>
            <a:r>
              <a:rPr lang="en-US" sz="1200" b="1"/>
              <a:t>Figure 3 </a:t>
            </a:r>
            <a:r>
              <a:rPr lang="en-US" sz="1200" b="1" i="1"/>
              <a:t>In vitro</a:t>
            </a:r>
            <a:r>
              <a:rPr lang="en-US" sz="1200" b="1"/>
              <a:t> cleavage of HBx RNA by DNA enzymes</a:t>
            </a:r>
            <a:endParaRPr lang="en-US" sz="120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1600200" y="3657600"/>
            <a:ext cx="1219200" cy="304800"/>
          </a:xfrm>
          <a:prstGeom prst="rect">
            <a:avLst/>
          </a:prstGeom>
          <a:noFill/>
          <a:ln w="9525">
            <a:noFill/>
            <a:miter lim="800000"/>
            <a:headEnd/>
            <a:tailEnd/>
          </a:ln>
        </p:spPr>
        <p:txBody>
          <a:bodyPr>
            <a:spAutoFit/>
          </a:bodyPr>
          <a:lstStyle/>
          <a:p>
            <a:pPr>
              <a:spcBef>
                <a:spcPct val="50000"/>
              </a:spcBef>
            </a:pPr>
            <a:r>
              <a:rPr lang="en-US" sz="1400"/>
              <a:t>S1 RNA</a:t>
            </a:r>
          </a:p>
        </p:txBody>
      </p:sp>
      <p:sp>
        <p:nvSpPr>
          <p:cNvPr id="14339" name="AutoShape 3"/>
          <p:cNvSpPr>
            <a:spLocks noChangeArrowheads="1"/>
          </p:cNvSpPr>
          <p:nvPr/>
        </p:nvSpPr>
        <p:spPr bwMode="auto">
          <a:xfrm>
            <a:off x="533400" y="914400"/>
            <a:ext cx="2667000" cy="2220913"/>
          </a:xfrm>
          <a:prstGeom prst="hexagon">
            <a:avLst>
              <a:gd name="adj" fmla="val 30021"/>
              <a:gd name="vf" fmla="val 115470"/>
            </a:avLst>
          </a:prstGeom>
          <a:noFill/>
          <a:ln w="9525">
            <a:solidFill>
              <a:schemeClr val="tx1"/>
            </a:solidFill>
            <a:miter lim="800000"/>
            <a:headEnd/>
            <a:tailEnd/>
          </a:ln>
        </p:spPr>
        <p:txBody>
          <a:bodyPr wrap="none" anchor="ctr"/>
          <a:lstStyle/>
          <a:p>
            <a:endParaRPr lang="en-US"/>
          </a:p>
        </p:txBody>
      </p:sp>
      <p:sp>
        <p:nvSpPr>
          <p:cNvPr id="14340" name="AutoShape 4"/>
          <p:cNvSpPr>
            <a:spLocks noChangeArrowheads="1"/>
          </p:cNvSpPr>
          <p:nvPr/>
        </p:nvSpPr>
        <p:spPr bwMode="auto">
          <a:xfrm>
            <a:off x="695325" y="1044575"/>
            <a:ext cx="2352675" cy="1938338"/>
          </a:xfrm>
          <a:prstGeom prst="hexagon">
            <a:avLst>
              <a:gd name="adj" fmla="val 30344"/>
              <a:gd name="vf" fmla="val 115470"/>
            </a:avLst>
          </a:prstGeom>
          <a:noFill/>
          <a:ln w="9525">
            <a:solidFill>
              <a:schemeClr val="tx1"/>
            </a:solidFill>
            <a:miter lim="800000"/>
            <a:headEnd/>
            <a:tailEnd/>
          </a:ln>
        </p:spPr>
        <p:txBody>
          <a:bodyPr wrap="none" anchor="ctr"/>
          <a:lstStyle/>
          <a:p>
            <a:endParaRPr lang="en-US"/>
          </a:p>
        </p:txBody>
      </p:sp>
      <p:sp>
        <p:nvSpPr>
          <p:cNvPr id="14341" name="Line 5"/>
          <p:cNvSpPr>
            <a:spLocks noChangeShapeType="1"/>
          </p:cNvSpPr>
          <p:nvPr/>
        </p:nvSpPr>
        <p:spPr bwMode="auto">
          <a:xfrm>
            <a:off x="1379538" y="1371600"/>
            <a:ext cx="584200" cy="0"/>
          </a:xfrm>
          <a:prstGeom prst="line">
            <a:avLst/>
          </a:prstGeom>
          <a:noFill/>
          <a:ln w="9525">
            <a:solidFill>
              <a:schemeClr val="tx1"/>
            </a:solidFill>
            <a:round/>
            <a:headEnd/>
            <a:tailEnd/>
          </a:ln>
        </p:spPr>
        <p:txBody>
          <a:bodyPr/>
          <a:lstStyle/>
          <a:p>
            <a:endParaRPr lang="en-IN"/>
          </a:p>
        </p:txBody>
      </p:sp>
      <p:sp>
        <p:nvSpPr>
          <p:cNvPr id="14342" name="Line 6"/>
          <p:cNvSpPr>
            <a:spLocks noChangeShapeType="1"/>
          </p:cNvSpPr>
          <p:nvPr/>
        </p:nvSpPr>
        <p:spPr bwMode="auto">
          <a:xfrm>
            <a:off x="1379538" y="1447800"/>
            <a:ext cx="584200" cy="0"/>
          </a:xfrm>
          <a:prstGeom prst="line">
            <a:avLst/>
          </a:prstGeom>
          <a:noFill/>
          <a:ln w="9525">
            <a:solidFill>
              <a:schemeClr val="tx1"/>
            </a:solidFill>
            <a:round/>
            <a:headEnd/>
            <a:tailEnd/>
          </a:ln>
        </p:spPr>
        <p:txBody>
          <a:bodyPr/>
          <a:lstStyle/>
          <a:p>
            <a:endParaRPr lang="en-IN"/>
          </a:p>
        </p:txBody>
      </p:sp>
      <p:sp>
        <p:nvSpPr>
          <p:cNvPr id="14343" name="Line 7"/>
          <p:cNvSpPr>
            <a:spLocks noChangeShapeType="1"/>
          </p:cNvSpPr>
          <p:nvPr/>
        </p:nvSpPr>
        <p:spPr bwMode="auto">
          <a:xfrm>
            <a:off x="1379538" y="1414463"/>
            <a:ext cx="584200" cy="0"/>
          </a:xfrm>
          <a:prstGeom prst="line">
            <a:avLst/>
          </a:prstGeom>
          <a:noFill/>
          <a:ln w="9525">
            <a:solidFill>
              <a:schemeClr val="tx1"/>
            </a:solidFill>
            <a:round/>
            <a:headEnd/>
            <a:tailEnd/>
          </a:ln>
        </p:spPr>
        <p:txBody>
          <a:bodyPr/>
          <a:lstStyle/>
          <a:p>
            <a:endParaRPr lang="en-IN"/>
          </a:p>
        </p:txBody>
      </p:sp>
      <p:sp>
        <p:nvSpPr>
          <p:cNvPr id="14344" name="Line 8"/>
          <p:cNvSpPr>
            <a:spLocks noChangeShapeType="1"/>
          </p:cNvSpPr>
          <p:nvPr/>
        </p:nvSpPr>
        <p:spPr bwMode="auto">
          <a:xfrm>
            <a:off x="1379538" y="1893888"/>
            <a:ext cx="455612" cy="0"/>
          </a:xfrm>
          <a:prstGeom prst="line">
            <a:avLst/>
          </a:prstGeom>
          <a:noFill/>
          <a:ln w="9525">
            <a:solidFill>
              <a:schemeClr val="tx1"/>
            </a:solidFill>
            <a:round/>
            <a:headEnd/>
            <a:tailEnd/>
          </a:ln>
        </p:spPr>
        <p:txBody>
          <a:bodyPr/>
          <a:lstStyle/>
          <a:p>
            <a:endParaRPr lang="en-IN"/>
          </a:p>
        </p:txBody>
      </p:sp>
      <p:sp>
        <p:nvSpPr>
          <p:cNvPr id="14345" name="Line 9"/>
          <p:cNvSpPr>
            <a:spLocks noChangeShapeType="1"/>
          </p:cNvSpPr>
          <p:nvPr/>
        </p:nvSpPr>
        <p:spPr bwMode="auto">
          <a:xfrm>
            <a:off x="1379538" y="1938338"/>
            <a:ext cx="455612" cy="0"/>
          </a:xfrm>
          <a:prstGeom prst="line">
            <a:avLst/>
          </a:prstGeom>
          <a:noFill/>
          <a:ln w="9525">
            <a:solidFill>
              <a:schemeClr val="tx1"/>
            </a:solidFill>
            <a:round/>
            <a:headEnd/>
            <a:tailEnd/>
          </a:ln>
        </p:spPr>
        <p:txBody>
          <a:bodyPr/>
          <a:lstStyle/>
          <a:p>
            <a:endParaRPr lang="en-IN"/>
          </a:p>
        </p:txBody>
      </p:sp>
      <p:sp>
        <p:nvSpPr>
          <p:cNvPr id="14346" name="Line 10"/>
          <p:cNvSpPr>
            <a:spLocks noChangeShapeType="1"/>
          </p:cNvSpPr>
          <p:nvPr/>
        </p:nvSpPr>
        <p:spPr bwMode="auto">
          <a:xfrm>
            <a:off x="1390650" y="1981200"/>
            <a:ext cx="454025" cy="0"/>
          </a:xfrm>
          <a:prstGeom prst="line">
            <a:avLst/>
          </a:prstGeom>
          <a:noFill/>
          <a:ln w="9525">
            <a:solidFill>
              <a:schemeClr val="tx1"/>
            </a:solidFill>
            <a:round/>
            <a:headEnd/>
            <a:tailEnd/>
          </a:ln>
        </p:spPr>
        <p:txBody>
          <a:bodyPr/>
          <a:lstStyle/>
          <a:p>
            <a:endParaRPr lang="en-IN"/>
          </a:p>
        </p:txBody>
      </p:sp>
      <p:sp>
        <p:nvSpPr>
          <p:cNvPr id="14347" name="Line 11"/>
          <p:cNvSpPr>
            <a:spLocks noChangeShapeType="1"/>
          </p:cNvSpPr>
          <p:nvPr/>
        </p:nvSpPr>
        <p:spPr bwMode="auto">
          <a:xfrm>
            <a:off x="1509713" y="2351088"/>
            <a:ext cx="325437" cy="0"/>
          </a:xfrm>
          <a:prstGeom prst="line">
            <a:avLst/>
          </a:prstGeom>
          <a:noFill/>
          <a:ln w="9525">
            <a:solidFill>
              <a:schemeClr val="tx1"/>
            </a:solidFill>
            <a:round/>
            <a:headEnd/>
            <a:tailEnd/>
          </a:ln>
        </p:spPr>
        <p:txBody>
          <a:bodyPr/>
          <a:lstStyle/>
          <a:p>
            <a:endParaRPr lang="en-IN"/>
          </a:p>
        </p:txBody>
      </p:sp>
      <p:sp>
        <p:nvSpPr>
          <p:cNvPr id="14348" name="Line 12"/>
          <p:cNvSpPr>
            <a:spLocks noChangeShapeType="1"/>
          </p:cNvSpPr>
          <p:nvPr/>
        </p:nvSpPr>
        <p:spPr bwMode="auto">
          <a:xfrm>
            <a:off x="1509713" y="2395538"/>
            <a:ext cx="325437" cy="0"/>
          </a:xfrm>
          <a:prstGeom prst="line">
            <a:avLst/>
          </a:prstGeom>
          <a:noFill/>
          <a:ln w="9525">
            <a:solidFill>
              <a:schemeClr val="tx1"/>
            </a:solidFill>
            <a:round/>
            <a:headEnd/>
            <a:tailEnd/>
          </a:ln>
        </p:spPr>
        <p:txBody>
          <a:bodyPr/>
          <a:lstStyle/>
          <a:p>
            <a:endParaRPr lang="en-IN"/>
          </a:p>
        </p:txBody>
      </p:sp>
      <p:sp>
        <p:nvSpPr>
          <p:cNvPr id="14349" name="Line 13"/>
          <p:cNvSpPr>
            <a:spLocks noChangeShapeType="1"/>
          </p:cNvSpPr>
          <p:nvPr/>
        </p:nvSpPr>
        <p:spPr bwMode="auto">
          <a:xfrm>
            <a:off x="1509713" y="2438400"/>
            <a:ext cx="325437" cy="0"/>
          </a:xfrm>
          <a:prstGeom prst="line">
            <a:avLst/>
          </a:prstGeom>
          <a:noFill/>
          <a:ln w="9525">
            <a:solidFill>
              <a:schemeClr val="tx1"/>
            </a:solidFill>
            <a:round/>
            <a:headEnd/>
            <a:tailEnd/>
          </a:ln>
        </p:spPr>
        <p:txBody>
          <a:bodyPr/>
          <a:lstStyle/>
          <a:p>
            <a:endParaRPr lang="en-IN"/>
          </a:p>
        </p:txBody>
      </p:sp>
      <p:sp>
        <p:nvSpPr>
          <p:cNvPr id="14350" name="Line 14"/>
          <p:cNvSpPr>
            <a:spLocks noChangeShapeType="1"/>
          </p:cNvSpPr>
          <p:nvPr/>
        </p:nvSpPr>
        <p:spPr bwMode="auto">
          <a:xfrm>
            <a:off x="1671638" y="2503488"/>
            <a:ext cx="455612" cy="849312"/>
          </a:xfrm>
          <a:prstGeom prst="line">
            <a:avLst/>
          </a:prstGeom>
          <a:noFill/>
          <a:ln w="9525">
            <a:solidFill>
              <a:schemeClr val="tx1"/>
            </a:solidFill>
            <a:round/>
            <a:headEnd/>
            <a:tailEnd type="triangle" w="med" len="med"/>
          </a:ln>
        </p:spPr>
        <p:txBody>
          <a:bodyPr/>
          <a:lstStyle/>
          <a:p>
            <a:endParaRPr lang="en-IN"/>
          </a:p>
        </p:txBody>
      </p:sp>
      <p:grpSp>
        <p:nvGrpSpPr>
          <p:cNvPr id="2" name="Group 15"/>
          <p:cNvGrpSpPr>
            <a:grpSpLocks/>
          </p:cNvGrpSpPr>
          <p:nvPr/>
        </p:nvGrpSpPr>
        <p:grpSpPr bwMode="auto">
          <a:xfrm>
            <a:off x="2895600" y="1343025"/>
            <a:ext cx="1158875" cy="803275"/>
            <a:chOff x="2511" y="1056"/>
            <a:chExt cx="730" cy="506"/>
          </a:xfrm>
        </p:grpSpPr>
        <p:sp>
          <p:nvSpPr>
            <p:cNvPr id="14395" name="Oval 16"/>
            <p:cNvSpPr>
              <a:spLocks noChangeArrowheads="1"/>
            </p:cNvSpPr>
            <p:nvPr/>
          </p:nvSpPr>
          <p:spPr bwMode="auto">
            <a:xfrm rot="-1942841">
              <a:off x="2511" y="1466"/>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96" name="Oval 17"/>
            <p:cNvSpPr>
              <a:spLocks noChangeArrowheads="1"/>
            </p:cNvSpPr>
            <p:nvPr/>
          </p:nvSpPr>
          <p:spPr bwMode="auto">
            <a:xfrm rot="-1942841">
              <a:off x="2551" y="1440"/>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97" name="Oval 18"/>
            <p:cNvSpPr>
              <a:spLocks noChangeArrowheads="1"/>
            </p:cNvSpPr>
            <p:nvPr/>
          </p:nvSpPr>
          <p:spPr bwMode="auto">
            <a:xfrm rot="-1942841">
              <a:off x="2592" y="1415"/>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98" name="Oval 19"/>
            <p:cNvSpPr>
              <a:spLocks noChangeArrowheads="1"/>
            </p:cNvSpPr>
            <p:nvPr/>
          </p:nvSpPr>
          <p:spPr bwMode="auto">
            <a:xfrm rot="-1942841">
              <a:off x="2633" y="1389"/>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99" name="Oval 20"/>
            <p:cNvSpPr>
              <a:spLocks noChangeArrowheads="1"/>
            </p:cNvSpPr>
            <p:nvPr/>
          </p:nvSpPr>
          <p:spPr bwMode="auto">
            <a:xfrm rot="-1942841">
              <a:off x="2673" y="1363"/>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400" name="Oval 21"/>
            <p:cNvSpPr>
              <a:spLocks noChangeArrowheads="1"/>
            </p:cNvSpPr>
            <p:nvPr/>
          </p:nvSpPr>
          <p:spPr bwMode="auto">
            <a:xfrm rot="-1942841">
              <a:off x="2714" y="1337"/>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401" name="Oval 22"/>
            <p:cNvSpPr>
              <a:spLocks noChangeArrowheads="1"/>
            </p:cNvSpPr>
            <p:nvPr/>
          </p:nvSpPr>
          <p:spPr bwMode="auto">
            <a:xfrm rot="-1942841">
              <a:off x="2754" y="1312"/>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402" name="Oval 23"/>
            <p:cNvSpPr>
              <a:spLocks noChangeArrowheads="1"/>
            </p:cNvSpPr>
            <p:nvPr/>
          </p:nvSpPr>
          <p:spPr bwMode="auto">
            <a:xfrm rot="-1942841">
              <a:off x="2795" y="1286"/>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403" name="Oval 24"/>
            <p:cNvSpPr>
              <a:spLocks noChangeArrowheads="1"/>
            </p:cNvSpPr>
            <p:nvPr/>
          </p:nvSpPr>
          <p:spPr bwMode="auto">
            <a:xfrm rot="-1942841">
              <a:off x="2835" y="1260"/>
              <a:ext cx="96" cy="96"/>
            </a:xfrm>
            <a:prstGeom prst="ellipse">
              <a:avLst/>
            </a:prstGeom>
            <a:solidFill>
              <a:schemeClr val="tx1"/>
            </a:solidFill>
            <a:ln w="9525">
              <a:solidFill>
                <a:srgbClr val="FF66CC"/>
              </a:solidFill>
              <a:round/>
              <a:headEnd/>
              <a:tailEnd/>
            </a:ln>
          </p:spPr>
          <p:txBody>
            <a:bodyPr wrap="none" anchor="ctr"/>
            <a:lstStyle/>
            <a:p>
              <a:endParaRPr lang="en-US"/>
            </a:p>
          </p:txBody>
        </p:sp>
        <p:grpSp>
          <p:nvGrpSpPr>
            <p:cNvPr id="3" name="Group 25"/>
            <p:cNvGrpSpPr>
              <a:grpSpLocks/>
            </p:cNvGrpSpPr>
            <p:nvPr/>
          </p:nvGrpSpPr>
          <p:grpSpPr bwMode="auto">
            <a:xfrm>
              <a:off x="2872" y="1056"/>
              <a:ext cx="369" cy="288"/>
              <a:chOff x="3119" y="896"/>
              <a:chExt cx="369" cy="288"/>
            </a:xfrm>
          </p:grpSpPr>
          <p:sp>
            <p:nvSpPr>
              <p:cNvPr id="14405" name="Oval 26"/>
              <p:cNvSpPr>
                <a:spLocks noChangeArrowheads="1"/>
              </p:cNvSpPr>
              <p:nvPr/>
            </p:nvSpPr>
            <p:spPr bwMode="auto">
              <a:xfrm rot="-1942841">
                <a:off x="3119" y="1080"/>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406" name="Oval 27"/>
              <p:cNvSpPr>
                <a:spLocks noChangeArrowheads="1"/>
              </p:cNvSpPr>
              <p:nvPr/>
            </p:nvSpPr>
            <p:spPr bwMode="auto">
              <a:xfrm rot="-1942841">
                <a:off x="3160" y="1055"/>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407" name="Oval 28"/>
              <p:cNvSpPr>
                <a:spLocks noChangeArrowheads="1"/>
              </p:cNvSpPr>
              <p:nvPr/>
            </p:nvSpPr>
            <p:spPr bwMode="auto">
              <a:xfrm rot="-1942841">
                <a:off x="3200" y="1029"/>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408" name="Oval 29"/>
              <p:cNvSpPr>
                <a:spLocks noChangeArrowheads="1"/>
              </p:cNvSpPr>
              <p:nvPr/>
            </p:nvSpPr>
            <p:spPr bwMode="auto">
              <a:xfrm>
                <a:off x="3200" y="896"/>
                <a:ext cx="288" cy="288"/>
              </a:xfrm>
              <a:prstGeom prst="ellipse">
                <a:avLst/>
              </a:prstGeom>
              <a:solidFill>
                <a:schemeClr val="tx1"/>
              </a:solidFill>
              <a:ln w="9525">
                <a:solidFill>
                  <a:srgbClr val="FF66CC"/>
                </a:solidFill>
                <a:round/>
                <a:headEnd/>
                <a:tailEnd/>
              </a:ln>
            </p:spPr>
            <p:txBody>
              <a:bodyPr wrap="none" anchor="ctr"/>
              <a:lstStyle/>
              <a:p>
                <a:endParaRPr lang="en-US"/>
              </a:p>
            </p:txBody>
          </p:sp>
        </p:grpSp>
      </p:grpSp>
      <p:sp>
        <p:nvSpPr>
          <p:cNvPr id="14352" name="Text Box 30"/>
          <p:cNvSpPr txBox="1">
            <a:spLocks noChangeArrowheads="1"/>
          </p:cNvSpPr>
          <p:nvPr/>
        </p:nvSpPr>
        <p:spPr bwMode="auto">
          <a:xfrm>
            <a:off x="2438400" y="4765675"/>
            <a:ext cx="2286000" cy="304800"/>
          </a:xfrm>
          <a:prstGeom prst="rect">
            <a:avLst/>
          </a:prstGeom>
          <a:noFill/>
          <a:ln w="9525">
            <a:noFill/>
            <a:miter lim="800000"/>
            <a:headEnd/>
            <a:tailEnd/>
          </a:ln>
        </p:spPr>
        <p:txBody>
          <a:bodyPr>
            <a:spAutoFit/>
          </a:bodyPr>
          <a:lstStyle/>
          <a:p>
            <a:pPr algn="r">
              <a:spcBef>
                <a:spcPct val="50000"/>
              </a:spcBef>
            </a:pPr>
            <a:r>
              <a:rPr lang="en-US" sz="1400"/>
              <a:t>Reovirus Protein Sigma 1</a:t>
            </a:r>
          </a:p>
        </p:txBody>
      </p:sp>
      <p:grpSp>
        <p:nvGrpSpPr>
          <p:cNvPr id="4" name="Group 31"/>
          <p:cNvGrpSpPr>
            <a:grpSpLocks/>
          </p:cNvGrpSpPr>
          <p:nvPr/>
        </p:nvGrpSpPr>
        <p:grpSpPr bwMode="auto">
          <a:xfrm rot="1855495">
            <a:off x="2895600" y="3733800"/>
            <a:ext cx="1158875" cy="803275"/>
            <a:chOff x="2511" y="1056"/>
            <a:chExt cx="730" cy="506"/>
          </a:xfrm>
        </p:grpSpPr>
        <p:sp>
          <p:nvSpPr>
            <p:cNvPr id="14381" name="Oval 32"/>
            <p:cNvSpPr>
              <a:spLocks noChangeArrowheads="1"/>
            </p:cNvSpPr>
            <p:nvPr/>
          </p:nvSpPr>
          <p:spPr bwMode="auto">
            <a:xfrm rot="-1942841">
              <a:off x="2511" y="1466"/>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82" name="Oval 33"/>
            <p:cNvSpPr>
              <a:spLocks noChangeArrowheads="1"/>
            </p:cNvSpPr>
            <p:nvPr/>
          </p:nvSpPr>
          <p:spPr bwMode="auto">
            <a:xfrm rot="-1942841">
              <a:off x="2551" y="1440"/>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83" name="Oval 34"/>
            <p:cNvSpPr>
              <a:spLocks noChangeArrowheads="1"/>
            </p:cNvSpPr>
            <p:nvPr/>
          </p:nvSpPr>
          <p:spPr bwMode="auto">
            <a:xfrm rot="-1942841">
              <a:off x="2592" y="1415"/>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84" name="Oval 35"/>
            <p:cNvSpPr>
              <a:spLocks noChangeArrowheads="1"/>
            </p:cNvSpPr>
            <p:nvPr/>
          </p:nvSpPr>
          <p:spPr bwMode="auto">
            <a:xfrm rot="-1942841">
              <a:off x="2633" y="1389"/>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85" name="Oval 36"/>
            <p:cNvSpPr>
              <a:spLocks noChangeArrowheads="1"/>
            </p:cNvSpPr>
            <p:nvPr/>
          </p:nvSpPr>
          <p:spPr bwMode="auto">
            <a:xfrm rot="-1942841">
              <a:off x="2673" y="1363"/>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86" name="Oval 37"/>
            <p:cNvSpPr>
              <a:spLocks noChangeArrowheads="1"/>
            </p:cNvSpPr>
            <p:nvPr/>
          </p:nvSpPr>
          <p:spPr bwMode="auto">
            <a:xfrm rot="-1942841">
              <a:off x="2714" y="1337"/>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87" name="Oval 38"/>
            <p:cNvSpPr>
              <a:spLocks noChangeArrowheads="1"/>
            </p:cNvSpPr>
            <p:nvPr/>
          </p:nvSpPr>
          <p:spPr bwMode="auto">
            <a:xfrm rot="-1942841">
              <a:off x="2754" y="1312"/>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88" name="Oval 39"/>
            <p:cNvSpPr>
              <a:spLocks noChangeArrowheads="1"/>
            </p:cNvSpPr>
            <p:nvPr/>
          </p:nvSpPr>
          <p:spPr bwMode="auto">
            <a:xfrm rot="-1942841">
              <a:off x="2795" y="1286"/>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89" name="Oval 40"/>
            <p:cNvSpPr>
              <a:spLocks noChangeArrowheads="1"/>
            </p:cNvSpPr>
            <p:nvPr/>
          </p:nvSpPr>
          <p:spPr bwMode="auto">
            <a:xfrm rot="-1942841">
              <a:off x="2835" y="1260"/>
              <a:ext cx="96" cy="96"/>
            </a:xfrm>
            <a:prstGeom prst="ellipse">
              <a:avLst/>
            </a:prstGeom>
            <a:solidFill>
              <a:schemeClr val="tx1"/>
            </a:solidFill>
            <a:ln w="9525">
              <a:solidFill>
                <a:srgbClr val="FF66CC"/>
              </a:solidFill>
              <a:round/>
              <a:headEnd/>
              <a:tailEnd/>
            </a:ln>
          </p:spPr>
          <p:txBody>
            <a:bodyPr wrap="none" anchor="ctr"/>
            <a:lstStyle/>
            <a:p>
              <a:endParaRPr lang="en-US"/>
            </a:p>
          </p:txBody>
        </p:sp>
        <p:grpSp>
          <p:nvGrpSpPr>
            <p:cNvPr id="5" name="Group 41"/>
            <p:cNvGrpSpPr>
              <a:grpSpLocks/>
            </p:cNvGrpSpPr>
            <p:nvPr/>
          </p:nvGrpSpPr>
          <p:grpSpPr bwMode="auto">
            <a:xfrm>
              <a:off x="2872" y="1056"/>
              <a:ext cx="369" cy="288"/>
              <a:chOff x="3119" y="896"/>
              <a:chExt cx="369" cy="288"/>
            </a:xfrm>
          </p:grpSpPr>
          <p:sp>
            <p:nvSpPr>
              <p:cNvPr id="14391" name="Oval 42"/>
              <p:cNvSpPr>
                <a:spLocks noChangeArrowheads="1"/>
              </p:cNvSpPr>
              <p:nvPr/>
            </p:nvSpPr>
            <p:spPr bwMode="auto">
              <a:xfrm rot="-1942841">
                <a:off x="3119" y="1080"/>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92" name="Oval 43"/>
              <p:cNvSpPr>
                <a:spLocks noChangeArrowheads="1"/>
              </p:cNvSpPr>
              <p:nvPr/>
            </p:nvSpPr>
            <p:spPr bwMode="auto">
              <a:xfrm rot="-1942841">
                <a:off x="3160" y="1055"/>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93" name="Oval 44"/>
              <p:cNvSpPr>
                <a:spLocks noChangeArrowheads="1"/>
              </p:cNvSpPr>
              <p:nvPr/>
            </p:nvSpPr>
            <p:spPr bwMode="auto">
              <a:xfrm rot="-1942841">
                <a:off x="3200" y="1029"/>
                <a:ext cx="96" cy="96"/>
              </a:xfrm>
              <a:prstGeom prst="ellipse">
                <a:avLst/>
              </a:prstGeom>
              <a:solidFill>
                <a:schemeClr val="tx1"/>
              </a:solidFill>
              <a:ln w="9525">
                <a:solidFill>
                  <a:srgbClr val="FF66CC"/>
                </a:solidFill>
                <a:round/>
                <a:headEnd/>
                <a:tailEnd/>
              </a:ln>
            </p:spPr>
            <p:txBody>
              <a:bodyPr wrap="none" anchor="ctr"/>
              <a:lstStyle/>
              <a:p>
                <a:endParaRPr lang="en-US"/>
              </a:p>
            </p:txBody>
          </p:sp>
          <p:sp>
            <p:nvSpPr>
              <p:cNvPr id="14394" name="Oval 45"/>
              <p:cNvSpPr>
                <a:spLocks noChangeArrowheads="1"/>
              </p:cNvSpPr>
              <p:nvPr/>
            </p:nvSpPr>
            <p:spPr bwMode="auto">
              <a:xfrm>
                <a:off x="3200" y="896"/>
                <a:ext cx="288" cy="288"/>
              </a:xfrm>
              <a:prstGeom prst="ellipse">
                <a:avLst/>
              </a:prstGeom>
              <a:solidFill>
                <a:schemeClr val="tx1"/>
              </a:solidFill>
              <a:ln w="9525">
                <a:solidFill>
                  <a:srgbClr val="FF66CC"/>
                </a:solidFill>
                <a:round/>
                <a:headEnd/>
                <a:tailEnd/>
              </a:ln>
            </p:spPr>
            <p:txBody>
              <a:bodyPr wrap="none" anchor="ctr"/>
              <a:lstStyle/>
              <a:p>
                <a:endParaRPr lang="en-US"/>
              </a:p>
            </p:txBody>
          </p:sp>
        </p:grpSp>
      </p:grpSp>
      <p:sp>
        <p:nvSpPr>
          <p:cNvPr id="14354" name="Line 46"/>
          <p:cNvSpPr>
            <a:spLocks noChangeShapeType="1"/>
          </p:cNvSpPr>
          <p:nvPr/>
        </p:nvSpPr>
        <p:spPr bwMode="auto">
          <a:xfrm>
            <a:off x="3581400" y="2209800"/>
            <a:ext cx="2133600" cy="0"/>
          </a:xfrm>
          <a:prstGeom prst="line">
            <a:avLst/>
          </a:prstGeom>
          <a:noFill/>
          <a:ln w="9525">
            <a:solidFill>
              <a:schemeClr val="tx1"/>
            </a:solidFill>
            <a:round/>
            <a:headEnd/>
            <a:tailEnd type="triangle" w="med" len="med"/>
          </a:ln>
        </p:spPr>
        <p:txBody>
          <a:bodyPr/>
          <a:lstStyle/>
          <a:p>
            <a:endParaRPr lang="en-IN"/>
          </a:p>
        </p:txBody>
      </p:sp>
      <p:sp>
        <p:nvSpPr>
          <p:cNvPr id="14355" name="AutoShape 47"/>
          <p:cNvSpPr>
            <a:spLocks noChangeArrowheads="1"/>
          </p:cNvSpPr>
          <p:nvPr/>
        </p:nvSpPr>
        <p:spPr bwMode="auto">
          <a:xfrm>
            <a:off x="6096000" y="914400"/>
            <a:ext cx="2667000" cy="2220913"/>
          </a:xfrm>
          <a:prstGeom prst="hexagon">
            <a:avLst>
              <a:gd name="adj" fmla="val 30021"/>
              <a:gd name="vf" fmla="val 115470"/>
            </a:avLst>
          </a:prstGeom>
          <a:noFill/>
          <a:ln w="9525">
            <a:solidFill>
              <a:schemeClr val="tx1"/>
            </a:solidFill>
            <a:miter lim="800000"/>
            <a:headEnd/>
            <a:tailEnd/>
          </a:ln>
        </p:spPr>
        <p:txBody>
          <a:bodyPr wrap="none" anchor="ctr"/>
          <a:lstStyle/>
          <a:p>
            <a:endParaRPr lang="en-US"/>
          </a:p>
        </p:txBody>
      </p:sp>
      <p:sp>
        <p:nvSpPr>
          <p:cNvPr id="14356" name="AutoShape 48"/>
          <p:cNvSpPr>
            <a:spLocks noChangeArrowheads="1"/>
          </p:cNvSpPr>
          <p:nvPr/>
        </p:nvSpPr>
        <p:spPr bwMode="auto">
          <a:xfrm>
            <a:off x="6257925" y="1044575"/>
            <a:ext cx="2352675" cy="1938338"/>
          </a:xfrm>
          <a:prstGeom prst="hexagon">
            <a:avLst>
              <a:gd name="adj" fmla="val 30344"/>
              <a:gd name="vf" fmla="val 115470"/>
            </a:avLst>
          </a:prstGeom>
          <a:noFill/>
          <a:ln w="9525">
            <a:solidFill>
              <a:schemeClr val="tx1"/>
            </a:solidFill>
            <a:miter lim="800000"/>
            <a:headEnd/>
            <a:tailEnd/>
          </a:ln>
        </p:spPr>
        <p:txBody>
          <a:bodyPr wrap="none" anchor="ctr"/>
          <a:lstStyle/>
          <a:p>
            <a:endParaRPr lang="en-US"/>
          </a:p>
        </p:txBody>
      </p:sp>
      <p:sp>
        <p:nvSpPr>
          <p:cNvPr id="14357" name="Line 49"/>
          <p:cNvSpPr>
            <a:spLocks noChangeShapeType="1"/>
          </p:cNvSpPr>
          <p:nvPr/>
        </p:nvSpPr>
        <p:spPr bwMode="auto">
          <a:xfrm>
            <a:off x="6942138" y="1371600"/>
            <a:ext cx="584200" cy="0"/>
          </a:xfrm>
          <a:prstGeom prst="line">
            <a:avLst/>
          </a:prstGeom>
          <a:noFill/>
          <a:ln w="9525">
            <a:solidFill>
              <a:schemeClr val="tx1"/>
            </a:solidFill>
            <a:round/>
            <a:headEnd/>
            <a:tailEnd/>
          </a:ln>
        </p:spPr>
        <p:txBody>
          <a:bodyPr/>
          <a:lstStyle/>
          <a:p>
            <a:endParaRPr lang="en-IN"/>
          </a:p>
        </p:txBody>
      </p:sp>
      <p:sp>
        <p:nvSpPr>
          <p:cNvPr id="14358" name="Line 50"/>
          <p:cNvSpPr>
            <a:spLocks noChangeShapeType="1"/>
          </p:cNvSpPr>
          <p:nvPr/>
        </p:nvSpPr>
        <p:spPr bwMode="auto">
          <a:xfrm>
            <a:off x="6942138" y="1447800"/>
            <a:ext cx="584200" cy="0"/>
          </a:xfrm>
          <a:prstGeom prst="line">
            <a:avLst/>
          </a:prstGeom>
          <a:noFill/>
          <a:ln w="9525">
            <a:solidFill>
              <a:schemeClr val="tx1"/>
            </a:solidFill>
            <a:round/>
            <a:headEnd/>
            <a:tailEnd/>
          </a:ln>
        </p:spPr>
        <p:txBody>
          <a:bodyPr/>
          <a:lstStyle/>
          <a:p>
            <a:endParaRPr lang="en-IN"/>
          </a:p>
        </p:txBody>
      </p:sp>
      <p:sp>
        <p:nvSpPr>
          <p:cNvPr id="14359" name="Line 51"/>
          <p:cNvSpPr>
            <a:spLocks noChangeShapeType="1"/>
          </p:cNvSpPr>
          <p:nvPr/>
        </p:nvSpPr>
        <p:spPr bwMode="auto">
          <a:xfrm>
            <a:off x="6942138" y="1414463"/>
            <a:ext cx="584200" cy="0"/>
          </a:xfrm>
          <a:prstGeom prst="line">
            <a:avLst/>
          </a:prstGeom>
          <a:noFill/>
          <a:ln w="9525">
            <a:solidFill>
              <a:schemeClr val="tx1"/>
            </a:solidFill>
            <a:round/>
            <a:headEnd/>
            <a:tailEnd/>
          </a:ln>
        </p:spPr>
        <p:txBody>
          <a:bodyPr/>
          <a:lstStyle/>
          <a:p>
            <a:endParaRPr lang="en-IN"/>
          </a:p>
        </p:txBody>
      </p:sp>
      <p:sp>
        <p:nvSpPr>
          <p:cNvPr id="14360" name="Line 52"/>
          <p:cNvSpPr>
            <a:spLocks noChangeShapeType="1"/>
          </p:cNvSpPr>
          <p:nvPr/>
        </p:nvSpPr>
        <p:spPr bwMode="auto">
          <a:xfrm>
            <a:off x="6942138" y="1893888"/>
            <a:ext cx="455612" cy="0"/>
          </a:xfrm>
          <a:prstGeom prst="line">
            <a:avLst/>
          </a:prstGeom>
          <a:noFill/>
          <a:ln w="9525">
            <a:solidFill>
              <a:schemeClr val="tx1"/>
            </a:solidFill>
            <a:round/>
            <a:headEnd/>
            <a:tailEnd/>
          </a:ln>
        </p:spPr>
        <p:txBody>
          <a:bodyPr/>
          <a:lstStyle/>
          <a:p>
            <a:endParaRPr lang="en-IN"/>
          </a:p>
        </p:txBody>
      </p:sp>
      <p:sp>
        <p:nvSpPr>
          <p:cNvPr id="14361" name="Line 53"/>
          <p:cNvSpPr>
            <a:spLocks noChangeShapeType="1"/>
          </p:cNvSpPr>
          <p:nvPr/>
        </p:nvSpPr>
        <p:spPr bwMode="auto">
          <a:xfrm>
            <a:off x="6942138" y="1938338"/>
            <a:ext cx="455612" cy="0"/>
          </a:xfrm>
          <a:prstGeom prst="line">
            <a:avLst/>
          </a:prstGeom>
          <a:noFill/>
          <a:ln w="9525">
            <a:solidFill>
              <a:schemeClr val="tx1"/>
            </a:solidFill>
            <a:round/>
            <a:headEnd/>
            <a:tailEnd/>
          </a:ln>
        </p:spPr>
        <p:txBody>
          <a:bodyPr/>
          <a:lstStyle/>
          <a:p>
            <a:endParaRPr lang="en-IN"/>
          </a:p>
        </p:txBody>
      </p:sp>
      <p:sp>
        <p:nvSpPr>
          <p:cNvPr id="14362" name="Line 54"/>
          <p:cNvSpPr>
            <a:spLocks noChangeShapeType="1"/>
          </p:cNvSpPr>
          <p:nvPr/>
        </p:nvSpPr>
        <p:spPr bwMode="auto">
          <a:xfrm>
            <a:off x="6953250" y="1981200"/>
            <a:ext cx="454025" cy="0"/>
          </a:xfrm>
          <a:prstGeom prst="line">
            <a:avLst/>
          </a:prstGeom>
          <a:noFill/>
          <a:ln w="9525">
            <a:solidFill>
              <a:schemeClr val="tx1"/>
            </a:solidFill>
            <a:round/>
            <a:headEnd/>
            <a:tailEnd/>
          </a:ln>
        </p:spPr>
        <p:txBody>
          <a:bodyPr/>
          <a:lstStyle/>
          <a:p>
            <a:endParaRPr lang="en-IN"/>
          </a:p>
        </p:txBody>
      </p:sp>
      <p:sp>
        <p:nvSpPr>
          <p:cNvPr id="14363" name="Line 55"/>
          <p:cNvSpPr>
            <a:spLocks noChangeShapeType="1"/>
          </p:cNvSpPr>
          <p:nvPr/>
        </p:nvSpPr>
        <p:spPr bwMode="auto">
          <a:xfrm>
            <a:off x="7072313" y="2351088"/>
            <a:ext cx="325437" cy="0"/>
          </a:xfrm>
          <a:prstGeom prst="line">
            <a:avLst/>
          </a:prstGeom>
          <a:noFill/>
          <a:ln w="9525">
            <a:solidFill>
              <a:schemeClr val="tx1"/>
            </a:solidFill>
            <a:round/>
            <a:headEnd/>
            <a:tailEnd/>
          </a:ln>
        </p:spPr>
        <p:txBody>
          <a:bodyPr/>
          <a:lstStyle/>
          <a:p>
            <a:endParaRPr lang="en-IN"/>
          </a:p>
        </p:txBody>
      </p:sp>
      <p:sp>
        <p:nvSpPr>
          <p:cNvPr id="14364" name="Line 56"/>
          <p:cNvSpPr>
            <a:spLocks noChangeShapeType="1"/>
          </p:cNvSpPr>
          <p:nvPr/>
        </p:nvSpPr>
        <p:spPr bwMode="auto">
          <a:xfrm>
            <a:off x="7072313" y="2395538"/>
            <a:ext cx="325437" cy="0"/>
          </a:xfrm>
          <a:prstGeom prst="line">
            <a:avLst/>
          </a:prstGeom>
          <a:noFill/>
          <a:ln w="9525">
            <a:solidFill>
              <a:schemeClr val="tx1"/>
            </a:solidFill>
            <a:round/>
            <a:headEnd/>
            <a:tailEnd/>
          </a:ln>
        </p:spPr>
        <p:txBody>
          <a:bodyPr/>
          <a:lstStyle/>
          <a:p>
            <a:endParaRPr lang="en-IN"/>
          </a:p>
        </p:txBody>
      </p:sp>
      <p:sp>
        <p:nvSpPr>
          <p:cNvPr id="14365" name="Line 57"/>
          <p:cNvSpPr>
            <a:spLocks noChangeShapeType="1"/>
          </p:cNvSpPr>
          <p:nvPr/>
        </p:nvSpPr>
        <p:spPr bwMode="auto">
          <a:xfrm>
            <a:off x="7072313" y="2438400"/>
            <a:ext cx="325437" cy="0"/>
          </a:xfrm>
          <a:prstGeom prst="line">
            <a:avLst/>
          </a:prstGeom>
          <a:noFill/>
          <a:ln w="9525">
            <a:solidFill>
              <a:schemeClr val="tx1"/>
            </a:solidFill>
            <a:round/>
            <a:headEnd/>
            <a:tailEnd/>
          </a:ln>
        </p:spPr>
        <p:txBody>
          <a:bodyPr/>
          <a:lstStyle/>
          <a:p>
            <a:endParaRPr lang="en-IN"/>
          </a:p>
        </p:txBody>
      </p:sp>
      <p:sp>
        <p:nvSpPr>
          <p:cNvPr id="14366" name="Text Box 58"/>
          <p:cNvSpPr txBox="1">
            <a:spLocks noChangeArrowheads="1"/>
          </p:cNvSpPr>
          <p:nvPr/>
        </p:nvSpPr>
        <p:spPr bwMode="auto">
          <a:xfrm>
            <a:off x="6248400" y="3352800"/>
            <a:ext cx="2286000" cy="366713"/>
          </a:xfrm>
          <a:prstGeom prst="rect">
            <a:avLst/>
          </a:prstGeom>
          <a:noFill/>
          <a:ln w="9525">
            <a:noFill/>
            <a:miter lim="800000"/>
            <a:headEnd/>
            <a:tailEnd/>
          </a:ln>
        </p:spPr>
        <p:txBody>
          <a:bodyPr>
            <a:spAutoFit/>
          </a:bodyPr>
          <a:lstStyle/>
          <a:p>
            <a:pPr>
              <a:spcBef>
                <a:spcPct val="50000"/>
              </a:spcBef>
            </a:pPr>
            <a:r>
              <a:rPr lang="en-US" sz="1400"/>
              <a:t>Non Infectious Reovirus</a:t>
            </a:r>
            <a:r>
              <a:rPr lang="en-US"/>
              <a:t> </a:t>
            </a:r>
          </a:p>
        </p:txBody>
      </p:sp>
      <p:sp>
        <p:nvSpPr>
          <p:cNvPr id="14367" name="Line 59"/>
          <p:cNvSpPr>
            <a:spLocks noChangeShapeType="1"/>
          </p:cNvSpPr>
          <p:nvPr/>
        </p:nvSpPr>
        <p:spPr bwMode="auto">
          <a:xfrm>
            <a:off x="1143000" y="3581400"/>
            <a:ext cx="1828800" cy="0"/>
          </a:xfrm>
          <a:prstGeom prst="line">
            <a:avLst/>
          </a:prstGeom>
          <a:noFill/>
          <a:ln w="9525">
            <a:solidFill>
              <a:schemeClr val="tx1"/>
            </a:solidFill>
            <a:prstDash val="sysDot"/>
            <a:round/>
            <a:headEnd/>
            <a:tailEnd/>
          </a:ln>
        </p:spPr>
        <p:txBody>
          <a:bodyPr/>
          <a:lstStyle/>
          <a:p>
            <a:endParaRPr lang="en-IN"/>
          </a:p>
        </p:txBody>
      </p:sp>
      <p:sp>
        <p:nvSpPr>
          <p:cNvPr id="14368" name="Line 60"/>
          <p:cNvSpPr>
            <a:spLocks noChangeShapeType="1"/>
          </p:cNvSpPr>
          <p:nvPr/>
        </p:nvSpPr>
        <p:spPr bwMode="auto">
          <a:xfrm>
            <a:off x="2057400" y="4038600"/>
            <a:ext cx="457200" cy="228600"/>
          </a:xfrm>
          <a:prstGeom prst="line">
            <a:avLst/>
          </a:prstGeom>
          <a:noFill/>
          <a:ln w="9525">
            <a:solidFill>
              <a:schemeClr val="tx1"/>
            </a:solidFill>
            <a:round/>
            <a:headEnd/>
            <a:tailEnd type="triangle" w="med" len="med"/>
          </a:ln>
        </p:spPr>
        <p:txBody>
          <a:bodyPr/>
          <a:lstStyle/>
          <a:p>
            <a:endParaRPr lang="en-IN"/>
          </a:p>
        </p:txBody>
      </p:sp>
      <p:sp>
        <p:nvSpPr>
          <p:cNvPr id="14369" name="Text Box 61"/>
          <p:cNvSpPr txBox="1">
            <a:spLocks noChangeArrowheads="1"/>
          </p:cNvSpPr>
          <p:nvPr/>
        </p:nvSpPr>
        <p:spPr bwMode="auto">
          <a:xfrm>
            <a:off x="0" y="5410200"/>
            <a:ext cx="9144000" cy="1016000"/>
          </a:xfrm>
          <a:prstGeom prst="rect">
            <a:avLst/>
          </a:prstGeom>
          <a:noFill/>
          <a:ln w="9525">
            <a:noFill/>
            <a:miter lim="800000"/>
            <a:headEnd/>
            <a:tailEnd/>
          </a:ln>
        </p:spPr>
        <p:txBody>
          <a:bodyPr>
            <a:spAutoFit/>
          </a:bodyPr>
          <a:lstStyle/>
          <a:p>
            <a:pPr>
              <a:spcBef>
                <a:spcPct val="50000"/>
              </a:spcBef>
            </a:pPr>
            <a:r>
              <a:rPr lang="en-US" sz="2000" b="1">
                <a:solidFill>
                  <a:srgbClr val="FF0000"/>
                </a:solidFill>
                <a:latin typeface="Times New Roman" pitchFamily="18" charset="0"/>
              </a:rPr>
              <a:t>Shahi, S., Shanmugasundaram, G.K., Banerjea, A.C. (2001). Ribozyme Against Reovirus S1 genome segments protects cells from viral pathogenesis. Proc. Natl. Acad. Sci. USA, 98, 4101-4106</a:t>
            </a:r>
            <a:r>
              <a:rPr lang="en-US" sz="2000" b="1">
                <a:latin typeface="Times New Roman" pitchFamily="18" charset="0"/>
              </a:rPr>
              <a:t>.  </a:t>
            </a:r>
          </a:p>
        </p:txBody>
      </p:sp>
      <p:sp>
        <p:nvSpPr>
          <p:cNvPr id="14370" name="Line 62"/>
          <p:cNvSpPr>
            <a:spLocks noChangeShapeType="1"/>
          </p:cNvSpPr>
          <p:nvPr/>
        </p:nvSpPr>
        <p:spPr bwMode="auto">
          <a:xfrm>
            <a:off x="7391400" y="4429125"/>
            <a:ext cx="0" cy="304800"/>
          </a:xfrm>
          <a:prstGeom prst="line">
            <a:avLst/>
          </a:prstGeom>
          <a:noFill/>
          <a:ln w="9525">
            <a:solidFill>
              <a:schemeClr val="tx1"/>
            </a:solidFill>
            <a:round/>
            <a:headEnd/>
            <a:tailEnd type="triangle" w="med" len="med"/>
          </a:ln>
        </p:spPr>
        <p:txBody>
          <a:bodyPr/>
          <a:lstStyle/>
          <a:p>
            <a:endParaRPr lang="en-IN"/>
          </a:p>
        </p:txBody>
      </p:sp>
      <p:sp>
        <p:nvSpPr>
          <p:cNvPr id="14371" name="Text Box 63"/>
          <p:cNvSpPr txBox="1">
            <a:spLocks noChangeArrowheads="1"/>
          </p:cNvSpPr>
          <p:nvPr/>
        </p:nvSpPr>
        <p:spPr bwMode="auto">
          <a:xfrm>
            <a:off x="6477000" y="4724400"/>
            <a:ext cx="1828800" cy="304800"/>
          </a:xfrm>
          <a:prstGeom prst="rect">
            <a:avLst/>
          </a:prstGeom>
          <a:noFill/>
          <a:ln w="9525">
            <a:noFill/>
            <a:miter lim="800000"/>
            <a:headEnd/>
            <a:tailEnd/>
          </a:ln>
        </p:spPr>
        <p:txBody>
          <a:bodyPr>
            <a:spAutoFit/>
          </a:bodyPr>
          <a:lstStyle/>
          <a:p>
            <a:pPr>
              <a:spcBef>
                <a:spcPct val="50000"/>
              </a:spcBef>
            </a:pPr>
            <a:r>
              <a:rPr lang="en-US" sz="1400">
                <a:latin typeface="Tahoma" pitchFamily="34" charset="0"/>
              </a:rPr>
              <a:t>No Protein Sigma 1</a:t>
            </a:r>
          </a:p>
        </p:txBody>
      </p:sp>
      <p:sp>
        <p:nvSpPr>
          <p:cNvPr id="14372" name="Line 64"/>
          <p:cNvSpPr>
            <a:spLocks noChangeShapeType="1"/>
          </p:cNvSpPr>
          <p:nvPr/>
        </p:nvSpPr>
        <p:spPr bwMode="auto">
          <a:xfrm>
            <a:off x="1506538" y="2492375"/>
            <a:ext cx="325437" cy="0"/>
          </a:xfrm>
          <a:prstGeom prst="line">
            <a:avLst/>
          </a:prstGeom>
          <a:noFill/>
          <a:ln w="9525">
            <a:solidFill>
              <a:schemeClr val="tx1"/>
            </a:solidFill>
            <a:round/>
            <a:headEnd/>
            <a:tailEnd/>
          </a:ln>
        </p:spPr>
        <p:txBody>
          <a:bodyPr/>
          <a:lstStyle/>
          <a:p>
            <a:endParaRPr lang="en-IN"/>
          </a:p>
        </p:txBody>
      </p:sp>
      <p:sp>
        <p:nvSpPr>
          <p:cNvPr id="14373" name="Line 65"/>
          <p:cNvSpPr>
            <a:spLocks noChangeShapeType="1"/>
          </p:cNvSpPr>
          <p:nvPr/>
        </p:nvSpPr>
        <p:spPr bwMode="auto">
          <a:xfrm>
            <a:off x="7086600" y="2489200"/>
            <a:ext cx="325438" cy="0"/>
          </a:xfrm>
          <a:prstGeom prst="line">
            <a:avLst/>
          </a:prstGeom>
          <a:noFill/>
          <a:ln w="9525">
            <a:solidFill>
              <a:schemeClr val="tx1"/>
            </a:solidFill>
            <a:round/>
            <a:headEnd/>
            <a:tailEnd/>
          </a:ln>
        </p:spPr>
        <p:txBody>
          <a:bodyPr/>
          <a:lstStyle/>
          <a:p>
            <a:endParaRPr lang="en-IN"/>
          </a:p>
        </p:txBody>
      </p:sp>
      <p:sp>
        <p:nvSpPr>
          <p:cNvPr id="14374" name="Line 66"/>
          <p:cNvSpPr>
            <a:spLocks noChangeShapeType="1"/>
          </p:cNvSpPr>
          <p:nvPr/>
        </p:nvSpPr>
        <p:spPr bwMode="auto">
          <a:xfrm>
            <a:off x="6681788" y="4048125"/>
            <a:ext cx="1447800" cy="0"/>
          </a:xfrm>
          <a:prstGeom prst="line">
            <a:avLst/>
          </a:prstGeom>
          <a:noFill/>
          <a:ln w="9525">
            <a:solidFill>
              <a:schemeClr val="tx1"/>
            </a:solidFill>
            <a:round/>
            <a:headEnd/>
            <a:tailEnd/>
          </a:ln>
        </p:spPr>
        <p:txBody>
          <a:bodyPr/>
          <a:lstStyle/>
          <a:p>
            <a:endParaRPr lang="en-IN"/>
          </a:p>
        </p:txBody>
      </p:sp>
      <p:grpSp>
        <p:nvGrpSpPr>
          <p:cNvPr id="6" name="Group 67"/>
          <p:cNvGrpSpPr>
            <a:grpSpLocks/>
          </p:cNvGrpSpPr>
          <p:nvPr/>
        </p:nvGrpSpPr>
        <p:grpSpPr bwMode="auto">
          <a:xfrm>
            <a:off x="7329488" y="3990975"/>
            <a:ext cx="76200" cy="76200"/>
            <a:chOff x="2640" y="2016"/>
            <a:chExt cx="48" cy="48"/>
          </a:xfrm>
        </p:grpSpPr>
        <p:sp>
          <p:nvSpPr>
            <p:cNvPr id="14379" name="Line 68"/>
            <p:cNvSpPr>
              <a:spLocks noChangeShapeType="1"/>
            </p:cNvSpPr>
            <p:nvPr/>
          </p:nvSpPr>
          <p:spPr bwMode="auto">
            <a:xfrm>
              <a:off x="2640" y="2016"/>
              <a:ext cx="48" cy="48"/>
            </a:xfrm>
            <a:prstGeom prst="line">
              <a:avLst/>
            </a:prstGeom>
            <a:noFill/>
            <a:ln w="9525">
              <a:solidFill>
                <a:schemeClr val="tx1"/>
              </a:solidFill>
              <a:round/>
              <a:headEnd/>
              <a:tailEnd/>
            </a:ln>
          </p:spPr>
          <p:txBody>
            <a:bodyPr/>
            <a:lstStyle/>
            <a:p>
              <a:endParaRPr lang="en-IN"/>
            </a:p>
          </p:txBody>
        </p:sp>
        <p:sp>
          <p:nvSpPr>
            <p:cNvPr id="14380" name="Line 69"/>
            <p:cNvSpPr>
              <a:spLocks noChangeShapeType="1"/>
            </p:cNvSpPr>
            <p:nvPr/>
          </p:nvSpPr>
          <p:spPr bwMode="auto">
            <a:xfrm flipH="1">
              <a:off x="2640" y="2016"/>
              <a:ext cx="48" cy="48"/>
            </a:xfrm>
            <a:prstGeom prst="line">
              <a:avLst/>
            </a:prstGeom>
            <a:noFill/>
            <a:ln w="9525">
              <a:solidFill>
                <a:schemeClr val="tx1"/>
              </a:solidFill>
              <a:round/>
              <a:headEnd/>
              <a:tailEnd/>
            </a:ln>
          </p:spPr>
          <p:txBody>
            <a:bodyPr/>
            <a:lstStyle/>
            <a:p>
              <a:endParaRPr lang="en-IN"/>
            </a:p>
          </p:txBody>
        </p:sp>
      </p:grpSp>
      <p:grpSp>
        <p:nvGrpSpPr>
          <p:cNvPr id="7" name="Group 70"/>
          <p:cNvGrpSpPr>
            <a:grpSpLocks/>
          </p:cNvGrpSpPr>
          <p:nvPr/>
        </p:nvGrpSpPr>
        <p:grpSpPr bwMode="auto">
          <a:xfrm>
            <a:off x="7134225" y="4114800"/>
            <a:ext cx="457200" cy="228600"/>
            <a:chOff x="3264" y="2448"/>
            <a:chExt cx="288" cy="144"/>
          </a:xfrm>
        </p:grpSpPr>
        <p:sp>
          <p:nvSpPr>
            <p:cNvPr id="14377" name="Oval 71"/>
            <p:cNvSpPr>
              <a:spLocks noChangeArrowheads="1"/>
            </p:cNvSpPr>
            <p:nvPr/>
          </p:nvSpPr>
          <p:spPr bwMode="auto">
            <a:xfrm>
              <a:off x="3360" y="2448"/>
              <a:ext cx="96" cy="144"/>
            </a:xfrm>
            <a:prstGeom prst="ellipse">
              <a:avLst/>
            </a:prstGeom>
            <a:noFill/>
            <a:ln w="9525">
              <a:solidFill>
                <a:schemeClr val="tx1"/>
              </a:solidFill>
              <a:round/>
              <a:headEnd/>
              <a:tailEnd/>
            </a:ln>
          </p:spPr>
          <p:txBody>
            <a:bodyPr wrap="none" anchor="ctr"/>
            <a:lstStyle/>
            <a:p>
              <a:endParaRPr lang="en-US"/>
            </a:p>
          </p:txBody>
        </p:sp>
        <p:sp>
          <p:nvSpPr>
            <p:cNvPr id="14378" name="Line 72"/>
            <p:cNvSpPr>
              <a:spLocks noChangeShapeType="1"/>
            </p:cNvSpPr>
            <p:nvPr/>
          </p:nvSpPr>
          <p:spPr bwMode="auto">
            <a:xfrm>
              <a:off x="3264" y="2448"/>
              <a:ext cx="288" cy="0"/>
            </a:xfrm>
            <a:prstGeom prst="line">
              <a:avLst/>
            </a:prstGeom>
            <a:noFill/>
            <a:ln w="9525">
              <a:solidFill>
                <a:schemeClr val="tx1"/>
              </a:solidFill>
              <a:round/>
              <a:headEnd/>
              <a:tailEnd/>
            </a:ln>
          </p:spPr>
          <p:txBody>
            <a:bodyPr/>
            <a:lstStyle/>
            <a:p>
              <a:endParaRPr lang="en-IN"/>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3528" y="1530658"/>
            <a:ext cx="8136904" cy="1200329"/>
          </a:xfrm>
          <a:prstGeom prst="rect">
            <a:avLst/>
          </a:prstGeom>
        </p:spPr>
        <p:txBody>
          <a:bodyPr wrap="square">
            <a:spAutoFit/>
          </a:bodyPr>
          <a:lstStyle/>
          <a:p>
            <a:r>
              <a:rPr lang="en-IN" dirty="0" err="1" smtClean="0">
                <a:hlinkClick r:id="rId2" tooltip="The Biochemical journal."/>
              </a:rPr>
              <a:t>Biochem</a:t>
            </a:r>
            <a:r>
              <a:rPr lang="en-IN" dirty="0" smtClean="0">
                <a:hlinkClick r:id="rId2" tooltip="The Biochemical journal."/>
              </a:rPr>
              <a:t> J.</a:t>
            </a:r>
            <a:r>
              <a:rPr lang="en-IN" dirty="0" smtClean="0"/>
              <a:t> 2001 Jul 1;357(Pt 1):147-55.</a:t>
            </a:r>
            <a:endParaRPr lang="en-IN" b="1" dirty="0" smtClean="0"/>
          </a:p>
          <a:p>
            <a:r>
              <a:rPr lang="en-IN" b="1" dirty="0" smtClean="0"/>
              <a:t>Inhibition of HIV-1 gene expression by novel macrophage-tropic DNA enzymes targeted to cleave HIV-1 TAT/Rev RNA.</a:t>
            </a:r>
            <a:endParaRPr lang="en-IN" dirty="0" smtClean="0">
              <a:hlinkClick r:id="rId3"/>
            </a:endParaRPr>
          </a:p>
          <a:p>
            <a:r>
              <a:rPr lang="en-IN" dirty="0" err="1" smtClean="0">
                <a:hlinkClick r:id="rId3"/>
              </a:rPr>
              <a:t>Unwalla</a:t>
            </a:r>
            <a:r>
              <a:rPr lang="en-IN" dirty="0" smtClean="0">
                <a:hlinkClick r:id="rId3"/>
              </a:rPr>
              <a:t> H</a:t>
            </a:r>
            <a:r>
              <a:rPr lang="en-IN" baseline="30000" dirty="0" smtClean="0"/>
              <a:t>1</a:t>
            </a:r>
            <a:r>
              <a:rPr lang="en-IN" dirty="0" smtClean="0"/>
              <a:t>, </a:t>
            </a:r>
            <a:r>
              <a:rPr lang="en-IN" dirty="0" err="1" smtClean="0">
                <a:hlinkClick r:id="rId4"/>
              </a:rPr>
              <a:t>Banerjea</a:t>
            </a:r>
            <a:r>
              <a:rPr lang="en-IN" dirty="0" smtClean="0">
                <a:hlinkClick r:id="rId4"/>
              </a:rPr>
              <a:t> AC</a:t>
            </a:r>
            <a:r>
              <a:rPr lang="en-IN" dirty="0" smtClean="0"/>
              <a:t>.</a:t>
            </a:r>
            <a:endParaRPr lang="en-IN" dirty="0"/>
          </a:p>
        </p:txBody>
      </p:sp>
      <p:sp>
        <p:nvSpPr>
          <p:cNvPr id="5" name="Rectangle 4"/>
          <p:cNvSpPr/>
          <p:nvPr/>
        </p:nvSpPr>
        <p:spPr>
          <a:xfrm>
            <a:off x="251520" y="3796005"/>
            <a:ext cx="7704856" cy="1200329"/>
          </a:xfrm>
          <a:prstGeom prst="rect">
            <a:avLst/>
          </a:prstGeom>
        </p:spPr>
        <p:txBody>
          <a:bodyPr wrap="square">
            <a:spAutoFit/>
          </a:bodyPr>
          <a:lstStyle/>
          <a:p>
            <a:r>
              <a:rPr lang="en-IN" dirty="0" smtClean="0">
                <a:hlinkClick r:id="rId5" tooltip="Molecular therapy : the journal of the American Society of Gene Therapy."/>
              </a:rPr>
              <a:t>Mol </a:t>
            </a:r>
            <a:r>
              <a:rPr lang="en-IN" dirty="0" err="1" smtClean="0">
                <a:hlinkClick r:id="rId5" tooltip="Molecular therapy : the journal of the American Society of Gene Therapy."/>
              </a:rPr>
              <a:t>Ther</a:t>
            </a:r>
            <a:r>
              <a:rPr lang="en-IN" dirty="0" smtClean="0">
                <a:hlinkClick r:id="rId5" tooltip="Molecular therapy : the journal of the American Society of Gene Therapy."/>
              </a:rPr>
              <a:t>.</a:t>
            </a:r>
            <a:r>
              <a:rPr lang="en-IN" dirty="0" smtClean="0"/>
              <a:t> 2003 Jun;7(6):817-26.</a:t>
            </a:r>
          </a:p>
          <a:p>
            <a:r>
              <a:rPr lang="en-IN" b="1" dirty="0" smtClean="0"/>
              <a:t>Inhibition of HIV-1 gene expression by novel DNA enzymes targeted to cleave HIV-1 TAR RNA: potential effectiveness against all HIV-1 isolates.</a:t>
            </a:r>
          </a:p>
          <a:p>
            <a:r>
              <a:rPr lang="en-IN" dirty="0" err="1" smtClean="0">
                <a:hlinkClick r:id="rId6"/>
              </a:rPr>
              <a:t>Chakraborti</a:t>
            </a:r>
            <a:r>
              <a:rPr lang="en-IN" dirty="0" smtClean="0">
                <a:hlinkClick r:id="rId6"/>
              </a:rPr>
              <a:t> S</a:t>
            </a:r>
            <a:r>
              <a:rPr lang="en-IN" baseline="30000" dirty="0" smtClean="0"/>
              <a:t>1</a:t>
            </a:r>
            <a:r>
              <a:rPr lang="en-IN" dirty="0" smtClean="0"/>
              <a:t>, </a:t>
            </a:r>
            <a:r>
              <a:rPr lang="en-IN" dirty="0" err="1" smtClean="0">
                <a:hlinkClick r:id="rId7"/>
              </a:rPr>
              <a:t>Banerjea</a:t>
            </a:r>
            <a:r>
              <a:rPr lang="en-IN" dirty="0" smtClean="0">
                <a:hlinkClick r:id="rId7"/>
              </a:rPr>
              <a:t> AC</a:t>
            </a:r>
            <a:r>
              <a:rPr lang="en-IN" dirty="0" smtClean="0"/>
              <a:t>.</a:t>
            </a:r>
            <a:endParaRPr lang="en-IN"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p:cNvSpPr txBox="1">
            <a:spLocks noChangeArrowheads="1"/>
          </p:cNvSpPr>
          <p:nvPr/>
        </p:nvSpPr>
        <p:spPr bwMode="auto">
          <a:xfrm>
            <a:off x="0" y="76200"/>
            <a:ext cx="9144000" cy="366713"/>
          </a:xfrm>
          <a:prstGeom prst="rect">
            <a:avLst/>
          </a:prstGeom>
          <a:noFill/>
          <a:ln w="9525">
            <a:noFill/>
            <a:miter lim="800000"/>
            <a:headEnd/>
            <a:tailEnd/>
          </a:ln>
        </p:spPr>
        <p:txBody>
          <a:bodyPr>
            <a:spAutoFit/>
          </a:bodyPr>
          <a:lstStyle/>
          <a:p>
            <a:pPr algn="ctr">
              <a:spcBef>
                <a:spcPct val="50000"/>
              </a:spcBef>
            </a:pPr>
            <a:r>
              <a:rPr lang="en-US" b="1">
                <a:latin typeface="Times New Roman" pitchFamily="18" charset="0"/>
              </a:rPr>
              <a:t>CLONING OF TARGET RNA SHOWING TARGET SITES FOR Rzs &amp; Dz</a:t>
            </a:r>
          </a:p>
        </p:txBody>
      </p:sp>
      <p:sp>
        <p:nvSpPr>
          <p:cNvPr id="39939" name="Line 3"/>
          <p:cNvSpPr>
            <a:spLocks noChangeShapeType="1"/>
          </p:cNvSpPr>
          <p:nvPr/>
        </p:nvSpPr>
        <p:spPr bwMode="auto">
          <a:xfrm>
            <a:off x="1781175" y="1855788"/>
            <a:ext cx="4103688" cy="0"/>
          </a:xfrm>
          <a:prstGeom prst="line">
            <a:avLst/>
          </a:prstGeom>
          <a:noFill/>
          <a:ln w="9525">
            <a:solidFill>
              <a:schemeClr val="tx1"/>
            </a:solidFill>
            <a:round/>
            <a:headEnd/>
            <a:tailEnd/>
          </a:ln>
        </p:spPr>
        <p:txBody>
          <a:bodyPr wrap="none" anchor="ctr"/>
          <a:lstStyle/>
          <a:p>
            <a:endParaRPr lang="en-IN"/>
          </a:p>
        </p:txBody>
      </p:sp>
      <p:sp>
        <p:nvSpPr>
          <p:cNvPr id="39940" name="Rectangle 4"/>
          <p:cNvSpPr>
            <a:spLocks noChangeArrowheads="1"/>
          </p:cNvSpPr>
          <p:nvPr/>
        </p:nvSpPr>
        <p:spPr bwMode="auto">
          <a:xfrm>
            <a:off x="1511300" y="1749425"/>
            <a:ext cx="406400" cy="106363"/>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41" name="Rectangle 5"/>
          <p:cNvSpPr>
            <a:spLocks noChangeArrowheads="1"/>
          </p:cNvSpPr>
          <p:nvPr/>
        </p:nvSpPr>
        <p:spPr bwMode="auto">
          <a:xfrm>
            <a:off x="5838825" y="1749425"/>
            <a:ext cx="360363" cy="106363"/>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42" name="Text Box 6"/>
          <p:cNvSpPr txBox="1">
            <a:spLocks noChangeArrowheads="1"/>
          </p:cNvSpPr>
          <p:nvPr/>
        </p:nvSpPr>
        <p:spPr bwMode="auto">
          <a:xfrm>
            <a:off x="1455738" y="1417638"/>
            <a:ext cx="423862" cy="244475"/>
          </a:xfrm>
          <a:prstGeom prst="rect">
            <a:avLst/>
          </a:prstGeom>
          <a:noFill/>
          <a:ln w="9525">
            <a:noFill/>
            <a:miter lim="800000"/>
            <a:headEnd/>
            <a:tailEnd/>
          </a:ln>
        </p:spPr>
        <p:txBody>
          <a:bodyPr wrap="none">
            <a:spAutoFit/>
          </a:bodyPr>
          <a:lstStyle/>
          <a:p>
            <a:r>
              <a:rPr lang="en-US" sz="1000">
                <a:latin typeface="Times New Roman" pitchFamily="18" charset="0"/>
              </a:rPr>
              <a:t>LTR</a:t>
            </a:r>
          </a:p>
        </p:txBody>
      </p:sp>
      <p:sp>
        <p:nvSpPr>
          <p:cNvPr id="39943" name="Text Box 7"/>
          <p:cNvSpPr txBox="1">
            <a:spLocks noChangeArrowheads="1"/>
          </p:cNvSpPr>
          <p:nvPr/>
        </p:nvSpPr>
        <p:spPr bwMode="auto">
          <a:xfrm>
            <a:off x="3944938" y="1438275"/>
            <a:ext cx="325437" cy="244475"/>
          </a:xfrm>
          <a:prstGeom prst="rect">
            <a:avLst/>
          </a:prstGeom>
          <a:noFill/>
          <a:ln w="9525">
            <a:noFill/>
            <a:miter lim="800000"/>
            <a:headEnd/>
            <a:tailEnd/>
          </a:ln>
        </p:spPr>
        <p:txBody>
          <a:bodyPr wrap="none">
            <a:spAutoFit/>
          </a:bodyPr>
          <a:lstStyle/>
          <a:p>
            <a:r>
              <a:rPr lang="en-US" sz="1000">
                <a:latin typeface="Times New Roman" pitchFamily="18" charset="0"/>
              </a:rPr>
              <a:t>vif</a:t>
            </a:r>
          </a:p>
        </p:txBody>
      </p:sp>
      <p:sp>
        <p:nvSpPr>
          <p:cNvPr id="39944" name="Text Box 8"/>
          <p:cNvSpPr txBox="1">
            <a:spLocks noChangeArrowheads="1"/>
          </p:cNvSpPr>
          <p:nvPr/>
        </p:nvSpPr>
        <p:spPr bwMode="auto">
          <a:xfrm>
            <a:off x="4351338" y="1438275"/>
            <a:ext cx="569912" cy="244475"/>
          </a:xfrm>
          <a:prstGeom prst="rect">
            <a:avLst/>
          </a:prstGeom>
          <a:noFill/>
          <a:ln w="9525">
            <a:noFill/>
            <a:miter lim="800000"/>
            <a:headEnd/>
            <a:tailEnd/>
          </a:ln>
        </p:spPr>
        <p:txBody>
          <a:bodyPr wrap="none">
            <a:spAutoFit/>
          </a:bodyPr>
          <a:lstStyle/>
          <a:p>
            <a:r>
              <a:rPr lang="en-US" sz="1000">
                <a:latin typeface="Times New Roman" pitchFamily="18" charset="0"/>
              </a:rPr>
              <a:t>Tat ex1</a:t>
            </a:r>
          </a:p>
        </p:txBody>
      </p:sp>
      <p:sp>
        <p:nvSpPr>
          <p:cNvPr id="39945" name="Text Box 9"/>
          <p:cNvSpPr txBox="1">
            <a:spLocks noChangeArrowheads="1"/>
          </p:cNvSpPr>
          <p:nvPr/>
        </p:nvSpPr>
        <p:spPr bwMode="auto">
          <a:xfrm>
            <a:off x="5884863" y="1438275"/>
            <a:ext cx="423862" cy="244475"/>
          </a:xfrm>
          <a:prstGeom prst="rect">
            <a:avLst/>
          </a:prstGeom>
          <a:noFill/>
          <a:ln w="9525">
            <a:noFill/>
            <a:miter lim="800000"/>
            <a:headEnd/>
            <a:tailEnd/>
          </a:ln>
        </p:spPr>
        <p:txBody>
          <a:bodyPr wrap="none">
            <a:spAutoFit/>
          </a:bodyPr>
          <a:lstStyle/>
          <a:p>
            <a:r>
              <a:rPr lang="en-US" sz="1000">
                <a:latin typeface="Times New Roman" pitchFamily="18" charset="0"/>
              </a:rPr>
              <a:t>LTR</a:t>
            </a:r>
          </a:p>
        </p:txBody>
      </p:sp>
      <p:sp>
        <p:nvSpPr>
          <p:cNvPr id="39946" name="Rectangle 10"/>
          <p:cNvSpPr>
            <a:spLocks noChangeArrowheads="1"/>
          </p:cNvSpPr>
          <p:nvPr/>
        </p:nvSpPr>
        <p:spPr bwMode="auto">
          <a:xfrm>
            <a:off x="1960563" y="1306513"/>
            <a:ext cx="812800" cy="131762"/>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47" name="Rectangle 11"/>
          <p:cNvSpPr>
            <a:spLocks noChangeArrowheads="1"/>
          </p:cNvSpPr>
          <p:nvPr/>
        </p:nvSpPr>
        <p:spPr bwMode="auto">
          <a:xfrm>
            <a:off x="2636838" y="1173163"/>
            <a:ext cx="1308100" cy="133350"/>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48" name="Rectangle 12"/>
          <p:cNvSpPr>
            <a:spLocks noChangeArrowheads="1"/>
          </p:cNvSpPr>
          <p:nvPr/>
        </p:nvSpPr>
        <p:spPr bwMode="auto">
          <a:xfrm>
            <a:off x="3900488" y="1306513"/>
            <a:ext cx="315912" cy="131762"/>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49" name="Rectangle 13"/>
          <p:cNvSpPr>
            <a:spLocks noChangeArrowheads="1"/>
          </p:cNvSpPr>
          <p:nvPr/>
        </p:nvSpPr>
        <p:spPr bwMode="auto">
          <a:xfrm>
            <a:off x="4170363" y="1173163"/>
            <a:ext cx="180975" cy="133350"/>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50" name="Rectangle 14"/>
          <p:cNvSpPr>
            <a:spLocks noChangeArrowheads="1"/>
          </p:cNvSpPr>
          <p:nvPr/>
        </p:nvSpPr>
        <p:spPr bwMode="auto">
          <a:xfrm>
            <a:off x="4305300" y="1306513"/>
            <a:ext cx="406400" cy="131762"/>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51" name="Rectangle 15"/>
          <p:cNvSpPr>
            <a:spLocks noChangeArrowheads="1"/>
          </p:cNvSpPr>
          <p:nvPr/>
        </p:nvSpPr>
        <p:spPr bwMode="auto">
          <a:xfrm>
            <a:off x="4395788" y="974725"/>
            <a:ext cx="90487" cy="198438"/>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52" name="Rectangle 16"/>
          <p:cNvSpPr>
            <a:spLocks noChangeArrowheads="1"/>
          </p:cNvSpPr>
          <p:nvPr/>
        </p:nvSpPr>
        <p:spPr bwMode="auto">
          <a:xfrm>
            <a:off x="4711700" y="1306513"/>
            <a:ext cx="992188" cy="131762"/>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53" name="Rectangle 17"/>
          <p:cNvSpPr>
            <a:spLocks noChangeArrowheads="1"/>
          </p:cNvSpPr>
          <p:nvPr/>
        </p:nvSpPr>
        <p:spPr bwMode="auto">
          <a:xfrm>
            <a:off x="5703888" y="1173163"/>
            <a:ext cx="360362" cy="133350"/>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54" name="Text Box 18"/>
          <p:cNvSpPr txBox="1">
            <a:spLocks noChangeArrowheads="1"/>
          </p:cNvSpPr>
          <p:nvPr/>
        </p:nvSpPr>
        <p:spPr bwMode="auto">
          <a:xfrm>
            <a:off x="2041525" y="1093788"/>
            <a:ext cx="368300" cy="244475"/>
          </a:xfrm>
          <a:prstGeom prst="rect">
            <a:avLst/>
          </a:prstGeom>
          <a:noFill/>
          <a:ln w="9525">
            <a:noFill/>
            <a:miter lim="800000"/>
            <a:headEnd/>
            <a:tailEnd/>
          </a:ln>
        </p:spPr>
        <p:txBody>
          <a:bodyPr wrap="none">
            <a:spAutoFit/>
          </a:bodyPr>
          <a:lstStyle/>
          <a:p>
            <a:r>
              <a:rPr lang="en-US" sz="1000">
                <a:latin typeface="Times New Roman" pitchFamily="18" charset="0"/>
              </a:rPr>
              <a:t>gag</a:t>
            </a:r>
          </a:p>
        </p:txBody>
      </p:sp>
      <p:sp>
        <p:nvSpPr>
          <p:cNvPr id="39955" name="Text Box 19"/>
          <p:cNvSpPr txBox="1">
            <a:spLocks noChangeArrowheads="1"/>
          </p:cNvSpPr>
          <p:nvPr/>
        </p:nvSpPr>
        <p:spPr bwMode="auto">
          <a:xfrm>
            <a:off x="2933700" y="977900"/>
            <a:ext cx="346075" cy="244475"/>
          </a:xfrm>
          <a:prstGeom prst="rect">
            <a:avLst/>
          </a:prstGeom>
          <a:noFill/>
          <a:ln w="9525">
            <a:noFill/>
            <a:miter lim="800000"/>
            <a:headEnd/>
            <a:tailEnd/>
          </a:ln>
        </p:spPr>
        <p:txBody>
          <a:bodyPr wrap="none">
            <a:spAutoFit/>
          </a:bodyPr>
          <a:lstStyle/>
          <a:p>
            <a:r>
              <a:rPr lang="en-US" sz="1000">
                <a:latin typeface="Times New Roman" pitchFamily="18" charset="0"/>
              </a:rPr>
              <a:t>pol</a:t>
            </a:r>
          </a:p>
        </p:txBody>
      </p:sp>
      <p:sp>
        <p:nvSpPr>
          <p:cNvPr id="39956" name="Text Box 20"/>
          <p:cNvSpPr txBox="1">
            <a:spLocks noChangeArrowheads="1"/>
          </p:cNvSpPr>
          <p:nvPr/>
        </p:nvSpPr>
        <p:spPr bwMode="auto">
          <a:xfrm>
            <a:off x="4116388" y="960438"/>
            <a:ext cx="354012" cy="244475"/>
          </a:xfrm>
          <a:prstGeom prst="rect">
            <a:avLst/>
          </a:prstGeom>
          <a:noFill/>
          <a:ln w="9525">
            <a:noFill/>
            <a:miter lim="800000"/>
            <a:headEnd/>
            <a:tailEnd/>
          </a:ln>
        </p:spPr>
        <p:txBody>
          <a:bodyPr wrap="none">
            <a:spAutoFit/>
          </a:bodyPr>
          <a:lstStyle/>
          <a:p>
            <a:r>
              <a:rPr lang="en-US" sz="1000">
                <a:latin typeface="Times New Roman" pitchFamily="18" charset="0"/>
              </a:rPr>
              <a:t>vpr</a:t>
            </a:r>
          </a:p>
        </p:txBody>
      </p:sp>
      <p:sp>
        <p:nvSpPr>
          <p:cNvPr id="39957" name="Text Box 21"/>
          <p:cNvSpPr txBox="1">
            <a:spLocks noChangeArrowheads="1"/>
          </p:cNvSpPr>
          <p:nvPr/>
        </p:nvSpPr>
        <p:spPr bwMode="auto">
          <a:xfrm>
            <a:off x="4341813" y="762000"/>
            <a:ext cx="604837" cy="244475"/>
          </a:xfrm>
          <a:prstGeom prst="rect">
            <a:avLst/>
          </a:prstGeom>
          <a:noFill/>
          <a:ln w="9525">
            <a:noFill/>
            <a:miter lim="800000"/>
            <a:headEnd/>
            <a:tailEnd/>
          </a:ln>
        </p:spPr>
        <p:txBody>
          <a:bodyPr wrap="none">
            <a:spAutoFit/>
          </a:bodyPr>
          <a:lstStyle/>
          <a:p>
            <a:r>
              <a:rPr lang="en-US" sz="1000">
                <a:latin typeface="Times New Roman" pitchFamily="18" charset="0"/>
              </a:rPr>
              <a:t>Rev ex1</a:t>
            </a:r>
          </a:p>
        </p:txBody>
      </p:sp>
      <p:sp>
        <p:nvSpPr>
          <p:cNvPr id="39958" name="Text Box 22"/>
          <p:cNvSpPr txBox="1">
            <a:spLocks noChangeArrowheads="1"/>
          </p:cNvSpPr>
          <p:nvPr/>
        </p:nvSpPr>
        <p:spPr bwMode="auto">
          <a:xfrm>
            <a:off x="4819650" y="1108075"/>
            <a:ext cx="368300" cy="244475"/>
          </a:xfrm>
          <a:prstGeom prst="rect">
            <a:avLst/>
          </a:prstGeom>
          <a:noFill/>
          <a:ln w="9525">
            <a:noFill/>
            <a:miter lim="800000"/>
            <a:headEnd/>
            <a:tailEnd/>
          </a:ln>
        </p:spPr>
        <p:txBody>
          <a:bodyPr wrap="none">
            <a:spAutoFit/>
          </a:bodyPr>
          <a:lstStyle/>
          <a:p>
            <a:r>
              <a:rPr lang="en-US" sz="1000">
                <a:latin typeface="Times New Roman" pitchFamily="18" charset="0"/>
              </a:rPr>
              <a:t>env</a:t>
            </a:r>
          </a:p>
        </p:txBody>
      </p:sp>
      <p:sp>
        <p:nvSpPr>
          <p:cNvPr id="39959" name="Rectangle 23"/>
          <p:cNvSpPr>
            <a:spLocks noChangeArrowheads="1"/>
          </p:cNvSpPr>
          <p:nvPr/>
        </p:nvSpPr>
        <p:spPr bwMode="auto">
          <a:xfrm>
            <a:off x="5297488" y="1042988"/>
            <a:ext cx="180975" cy="65087"/>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60" name="Line 24"/>
          <p:cNvSpPr>
            <a:spLocks noChangeShapeType="1"/>
          </p:cNvSpPr>
          <p:nvPr/>
        </p:nvSpPr>
        <p:spPr bwMode="auto">
          <a:xfrm flipV="1">
            <a:off x="5387975" y="1042988"/>
            <a:ext cx="3175" cy="63500"/>
          </a:xfrm>
          <a:prstGeom prst="line">
            <a:avLst/>
          </a:prstGeom>
          <a:noFill/>
          <a:ln w="9525">
            <a:solidFill>
              <a:schemeClr val="tx1"/>
            </a:solidFill>
            <a:round/>
            <a:headEnd/>
            <a:tailEnd/>
          </a:ln>
        </p:spPr>
        <p:txBody>
          <a:bodyPr wrap="none" anchor="ctr"/>
          <a:lstStyle/>
          <a:p>
            <a:endParaRPr lang="en-IN"/>
          </a:p>
        </p:txBody>
      </p:sp>
      <p:sp>
        <p:nvSpPr>
          <p:cNvPr id="39961" name="Text Box 25"/>
          <p:cNvSpPr txBox="1">
            <a:spLocks noChangeArrowheads="1"/>
          </p:cNvSpPr>
          <p:nvPr/>
        </p:nvSpPr>
        <p:spPr bwMode="auto">
          <a:xfrm>
            <a:off x="5062538" y="847725"/>
            <a:ext cx="569912" cy="244475"/>
          </a:xfrm>
          <a:prstGeom prst="rect">
            <a:avLst/>
          </a:prstGeom>
          <a:noFill/>
          <a:ln w="9525">
            <a:noFill/>
            <a:miter lim="800000"/>
            <a:headEnd/>
            <a:tailEnd/>
          </a:ln>
        </p:spPr>
        <p:txBody>
          <a:bodyPr wrap="none">
            <a:spAutoFit/>
          </a:bodyPr>
          <a:lstStyle/>
          <a:p>
            <a:r>
              <a:rPr lang="en-US" sz="1000">
                <a:latin typeface="Times New Roman" pitchFamily="18" charset="0"/>
              </a:rPr>
              <a:t>Tat ex2</a:t>
            </a:r>
          </a:p>
        </p:txBody>
      </p:sp>
      <p:sp>
        <p:nvSpPr>
          <p:cNvPr id="39962" name="Text Box 26"/>
          <p:cNvSpPr txBox="1">
            <a:spLocks noChangeArrowheads="1"/>
          </p:cNvSpPr>
          <p:nvPr/>
        </p:nvSpPr>
        <p:spPr bwMode="auto">
          <a:xfrm>
            <a:off x="5186363" y="1066800"/>
            <a:ext cx="604837" cy="244475"/>
          </a:xfrm>
          <a:prstGeom prst="rect">
            <a:avLst/>
          </a:prstGeom>
          <a:noFill/>
          <a:ln w="9525">
            <a:noFill/>
            <a:miter lim="800000"/>
            <a:headEnd/>
            <a:tailEnd/>
          </a:ln>
        </p:spPr>
        <p:txBody>
          <a:bodyPr wrap="none">
            <a:spAutoFit/>
          </a:bodyPr>
          <a:lstStyle/>
          <a:p>
            <a:r>
              <a:rPr lang="en-US" sz="1000">
                <a:latin typeface="Times New Roman" pitchFamily="18" charset="0"/>
              </a:rPr>
              <a:t>Rev ex2</a:t>
            </a:r>
          </a:p>
        </p:txBody>
      </p:sp>
      <p:sp>
        <p:nvSpPr>
          <p:cNvPr id="39963" name="Text Box 27"/>
          <p:cNvSpPr txBox="1">
            <a:spLocks noChangeArrowheads="1"/>
          </p:cNvSpPr>
          <p:nvPr/>
        </p:nvSpPr>
        <p:spPr bwMode="auto">
          <a:xfrm>
            <a:off x="5738813" y="960438"/>
            <a:ext cx="347662" cy="244475"/>
          </a:xfrm>
          <a:prstGeom prst="rect">
            <a:avLst/>
          </a:prstGeom>
          <a:noFill/>
          <a:ln w="9525">
            <a:noFill/>
            <a:miter lim="800000"/>
            <a:headEnd/>
            <a:tailEnd/>
          </a:ln>
        </p:spPr>
        <p:txBody>
          <a:bodyPr wrap="none">
            <a:spAutoFit/>
          </a:bodyPr>
          <a:lstStyle/>
          <a:p>
            <a:r>
              <a:rPr lang="en-US" sz="1000">
                <a:latin typeface="Times New Roman" pitchFamily="18" charset="0"/>
              </a:rPr>
              <a:t>nef</a:t>
            </a:r>
          </a:p>
        </p:txBody>
      </p:sp>
      <p:sp>
        <p:nvSpPr>
          <p:cNvPr id="39964" name="Text Box 28"/>
          <p:cNvSpPr txBox="1">
            <a:spLocks noChangeArrowheads="1"/>
          </p:cNvSpPr>
          <p:nvPr/>
        </p:nvSpPr>
        <p:spPr bwMode="auto">
          <a:xfrm>
            <a:off x="6099175" y="1087438"/>
            <a:ext cx="682625" cy="274637"/>
          </a:xfrm>
          <a:prstGeom prst="rect">
            <a:avLst/>
          </a:prstGeom>
          <a:noFill/>
          <a:ln w="9525">
            <a:noFill/>
            <a:miter lim="800000"/>
            <a:headEnd/>
            <a:tailEnd/>
          </a:ln>
        </p:spPr>
        <p:txBody>
          <a:bodyPr wrap="none">
            <a:spAutoFit/>
          </a:bodyPr>
          <a:lstStyle/>
          <a:p>
            <a:r>
              <a:rPr lang="en-US" sz="1200" b="1">
                <a:latin typeface="Times New Roman" pitchFamily="18" charset="0"/>
              </a:rPr>
              <a:t>pNL4-3</a:t>
            </a:r>
          </a:p>
        </p:txBody>
      </p:sp>
      <p:sp>
        <p:nvSpPr>
          <p:cNvPr id="39965" name="Line 29"/>
          <p:cNvSpPr>
            <a:spLocks noChangeShapeType="1"/>
          </p:cNvSpPr>
          <p:nvPr/>
        </p:nvSpPr>
        <p:spPr bwMode="auto">
          <a:xfrm>
            <a:off x="1781175" y="1858963"/>
            <a:ext cx="4103688" cy="0"/>
          </a:xfrm>
          <a:prstGeom prst="line">
            <a:avLst/>
          </a:prstGeom>
          <a:noFill/>
          <a:ln w="9525">
            <a:solidFill>
              <a:schemeClr val="tx1"/>
            </a:solidFill>
            <a:round/>
            <a:headEnd/>
            <a:tailEnd/>
          </a:ln>
        </p:spPr>
        <p:txBody>
          <a:bodyPr wrap="none" anchor="ctr"/>
          <a:lstStyle/>
          <a:p>
            <a:endParaRPr lang="en-IN"/>
          </a:p>
        </p:txBody>
      </p:sp>
      <p:sp>
        <p:nvSpPr>
          <p:cNvPr id="39966" name="Rectangle 30"/>
          <p:cNvSpPr>
            <a:spLocks noChangeArrowheads="1"/>
          </p:cNvSpPr>
          <p:nvPr/>
        </p:nvSpPr>
        <p:spPr bwMode="auto">
          <a:xfrm>
            <a:off x="1511300" y="1752600"/>
            <a:ext cx="406400" cy="106363"/>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67" name="Rectangle 31"/>
          <p:cNvSpPr>
            <a:spLocks noChangeArrowheads="1"/>
          </p:cNvSpPr>
          <p:nvPr/>
        </p:nvSpPr>
        <p:spPr bwMode="auto">
          <a:xfrm>
            <a:off x="5838825" y="1752600"/>
            <a:ext cx="360363" cy="106363"/>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68" name="Line 32"/>
          <p:cNvSpPr>
            <a:spLocks noChangeShapeType="1"/>
          </p:cNvSpPr>
          <p:nvPr/>
        </p:nvSpPr>
        <p:spPr bwMode="auto">
          <a:xfrm>
            <a:off x="5448300" y="1752600"/>
            <a:ext cx="0" cy="314325"/>
          </a:xfrm>
          <a:prstGeom prst="line">
            <a:avLst/>
          </a:prstGeom>
          <a:noFill/>
          <a:ln w="9525">
            <a:solidFill>
              <a:schemeClr val="tx1"/>
            </a:solidFill>
            <a:round/>
            <a:headEnd/>
            <a:tailEnd/>
          </a:ln>
        </p:spPr>
        <p:txBody>
          <a:bodyPr wrap="none" anchor="ctr"/>
          <a:lstStyle/>
          <a:p>
            <a:endParaRPr lang="en-IN"/>
          </a:p>
        </p:txBody>
      </p:sp>
      <p:sp>
        <p:nvSpPr>
          <p:cNvPr id="39969" name="Line 33"/>
          <p:cNvSpPr>
            <a:spLocks noChangeShapeType="1"/>
          </p:cNvSpPr>
          <p:nvPr/>
        </p:nvSpPr>
        <p:spPr bwMode="auto">
          <a:xfrm>
            <a:off x="5334000" y="1752600"/>
            <a:ext cx="0" cy="314325"/>
          </a:xfrm>
          <a:prstGeom prst="line">
            <a:avLst/>
          </a:prstGeom>
          <a:noFill/>
          <a:ln w="9525">
            <a:solidFill>
              <a:schemeClr val="tx1"/>
            </a:solidFill>
            <a:round/>
            <a:headEnd/>
            <a:tailEnd/>
          </a:ln>
        </p:spPr>
        <p:txBody>
          <a:bodyPr wrap="none" anchor="ctr"/>
          <a:lstStyle/>
          <a:p>
            <a:endParaRPr lang="en-IN"/>
          </a:p>
        </p:txBody>
      </p:sp>
      <p:sp>
        <p:nvSpPr>
          <p:cNvPr id="39970" name="Line 34"/>
          <p:cNvSpPr>
            <a:spLocks noChangeShapeType="1"/>
          </p:cNvSpPr>
          <p:nvPr/>
        </p:nvSpPr>
        <p:spPr bwMode="auto">
          <a:xfrm flipH="1">
            <a:off x="5162550" y="2073275"/>
            <a:ext cx="285750" cy="782638"/>
          </a:xfrm>
          <a:prstGeom prst="line">
            <a:avLst/>
          </a:prstGeom>
          <a:noFill/>
          <a:ln w="9525">
            <a:solidFill>
              <a:schemeClr val="tx1"/>
            </a:solidFill>
            <a:round/>
            <a:headEnd/>
            <a:tailEnd/>
          </a:ln>
        </p:spPr>
        <p:txBody>
          <a:bodyPr wrap="none" anchor="ctr"/>
          <a:lstStyle/>
          <a:p>
            <a:endParaRPr lang="en-IN"/>
          </a:p>
        </p:txBody>
      </p:sp>
      <p:sp>
        <p:nvSpPr>
          <p:cNvPr id="39971" name="AutoShape 35"/>
          <p:cNvSpPr>
            <a:spLocks noChangeArrowheads="1"/>
          </p:cNvSpPr>
          <p:nvPr/>
        </p:nvSpPr>
        <p:spPr bwMode="auto">
          <a:xfrm>
            <a:off x="4191000" y="3452813"/>
            <a:ext cx="171450" cy="393700"/>
          </a:xfrm>
          <a:prstGeom prst="downArrow">
            <a:avLst>
              <a:gd name="adj1" fmla="val 50000"/>
              <a:gd name="adj2" fmla="val 57407"/>
            </a:avLst>
          </a:prstGeom>
          <a:solidFill>
            <a:schemeClr val="tx1"/>
          </a:solidFill>
          <a:ln w="9525">
            <a:solidFill>
              <a:schemeClr val="tx1"/>
            </a:solidFill>
            <a:miter lim="800000"/>
            <a:headEnd/>
            <a:tailEnd/>
          </a:ln>
        </p:spPr>
        <p:txBody>
          <a:bodyPr wrap="none" anchor="ctr"/>
          <a:lstStyle/>
          <a:p>
            <a:endParaRPr lang="en-IN"/>
          </a:p>
        </p:txBody>
      </p:sp>
      <p:sp>
        <p:nvSpPr>
          <p:cNvPr id="39972" name="Text Box 36"/>
          <p:cNvSpPr txBox="1">
            <a:spLocks noChangeArrowheads="1"/>
          </p:cNvSpPr>
          <p:nvPr/>
        </p:nvSpPr>
        <p:spPr bwMode="auto">
          <a:xfrm>
            <a:off x="2736850" y="3432175"/>
            <a:ext cx="1454150" cy="457200"/>
          </a:xfrm>
          <a:prstGeom prst="rect">
            <a:avLst/>
          </a:prstGeom>
          <a:noFill/>
          <a:ln w="9525">
            <a:noFill/>
            <a:miter lim="800000"/>
            <a:headEnd/>
            <a:tailEnd/>
          </a:ln>
        </p:spPr>
        <p:txBody>
          <a:bodyPr wrap="none">
            <a:spAutoFit/>
          </a:bodyPr>
          <a:lstStyle/>
          <a:p>
            <a:r>
              <a:rPr lang="en-US" sz="1200" b="1">
                <a:latin typeface="Times New Roman" pitchFamily="18" charset="0"/>
              </a:rPr>
              <a:t>Transcription with </a:t>
            </a:r>
          </a:p>
          <a:p>
            <a:r>
              <a:rPr lang="en-US" sz="1200" b="1">
                <a:latin typeface="Times New Roman" pitchFamily="18" charset="0"/>
              </a:rPr>
              <a:t>T7 polymerase</a:t>
            </a:r>
          </a:p>
        </p:txBody>
      </p:sp>
      <p:sp>
        <p:nvSpPr>
          <p:cNvPr id="39973" name="Text Box 37"/>
          <p:cNvSpPr txBox="1">
            <a:spLocks noChangeArrowheads="1"/>
          </p:cNvSpPr>
          <p:nvPr/>
        </p:nvSpPr>
        <p:spPr bwMode="auto">
          <a:xfrm>
            <a:off x="5119688" y="2551113"/>
            <a:ext cx="184150" cy="244475"/>
          </a:xfrm>
          <a:prstGeom prst="rect">
            <a:avLst/>
          </a:prstGeom>
          <a:noFill/>
          <a:ln w="9525">
            <a:noFill/>
            <a:miter lim="800000"/>
            <a:headEnd/>
            <a:tailEnd/>
          </a:ln>
        </p:spPr>
        <p:txBody>
          <a:bodyPr wrap="none">
            <a:spAutoFit/>
          </a:bodyPr>
          <a:lstStyle/>
          <a:p>
            <a:endParaRPr lang="en-IN" sz="1000">
              <a:latin typeface="Times New Roman" pitchFamily="18" charset="0"/>
            </a:endParaRPr>
          </a:p>
        </p:txBody>
      </p:sp>
      <p:sp>
        <p:nvSpPr>
          <p:cNvPr id="39974" name="Rectangle 38"/>
          <p:cNvSpPr>
            <a:spLocks noChangeArrowheads="1"/>
          </p:cNvSpPr>
          <p:nvPr/>
        </p:nvSpPr>
        <p:spPr bwMode="auto">
          <a:xfrm>
            <a:off x="3582988" y="3046413"/>
            <a:ext cx="1649412" cy="103187"/>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75" name="Rectangle 39"/>
          <p:cNvSpPr>
            <a:spLocks noChangeArrowheads="1"/>
          </p:cNvSpPr>
          <p:nvPr/>
        </p:nvSpPr>
        <p:spPr bwMode="auto">
          <a:xfrm>
            <a:off x="3413125" y="3024188"/>
            <a:ext cx="168275" cy="153987"/>
          </a:xfrm>
          <a:prstGeom prst="rect">
            <a:avLst/>
          </a:prstGeom>
          <a:solidFill>
            <a:schemeClr val="bg1"/>
          </a:solidFill>
          <a:ln w="9525">
            <a:solidFill>
              <a:schemeClr val="tx1"/>
            </a:solidFill>
            <a:miter lim="800000"/>
            <a:headEnd/>
            <a:tailEnd/>
          </a:ln>
        </p:spPr>
        <p:txBody>
          <a:bodyPr wrap="none" anchor="ctr"/>
          <a:lstStyle/>
          <a:p>
            <a:endParaRPr lang="en-IN"/>
          </a:p>
        </p:txBody>
      </p:sp>
      <p:sp>
        <p:nvSpPr>
          <p:cNvPr id="39976" name="Rectangle 40"/>
          <p:cNvSpPr>
            <a:spLocks noChangeArrowheads="1"/>
          </p:cNvSpPr>
          <p:nvPr/>
        </p:nvSpPr>
        <p:spPr bwMode="auto">
          <a:xfrm>
            <a:off x="3022600" y="3000375"/>
            <a:ext cx="314325" cy="187325"/>
          </a:xfrm>
          <a:prstGeom prst="rect">
            <a:avLst/>
          </a:prstGeom>
          <a:solidFill>
            <a:schemeClr val="tx1"/>
          </a:solidFill>
          <a:ln w="9525">
            <a:solidFill>
              <a:schemeClr val="tx1"/>
            </a:solidFill>
            <a:miter lim="800000"/>
            <a:headEnd/>
            <a:tailEnd/>
          </a:ln>
        </p:spPr>
        <p:txBody>
          <a:bodyPr wrap="none" anchor="ctr"/>
          <a:lstStyle/>
          <a:p>
            <a:endParaRPr lang="en-IN"/>
          </a:p>
        </p:txBody>
      </p:sp>
      <p:sp>
        <p:nvSpPr>
          <p:cNvPr id="39977" name="Text Box 41"/>
          <p:cNvSpPr txBox="1">
            <a:spLocks noChangeArrowheads="1"/>
          </p:cNvSpPr>
          <p:nvPr/>
        </p:nvSpPr>
        <p:spPr bwMode="auto">
          <a:xfrm>
            <a:off x="2857500" y="3136900"/>
            <a:ext cx="536575" cy="244475"/>
          </a:xfrm>
          <a:prstGeom prst="rect">
            <a:avLst/>
          </a:prstGeom>
          <a:noFill/>
          <a:ln w="9525">
            <a:noFill/>
            <a:miter lim="800000"/>
            <a:headEnd/>
            <a:tailEnd/>
          </a:ln>
        </p:spPr>
        <p:txBody>
          <a:bodyPr wrap="none">
            <a:spAutoFit/>
          </a:bodyPr>
          <a:lstStyle/>
          <a:p>
            <a:r>
              <a:rPr lang="en-US" sz="1000">
                <a:latin typeface="Times New Roman" pitchFamily="18" charset="0"/>
              </a:rPr>
              <a:t>  CMV</a:t>
            </a:r>
          </a:p>
        </p:txBody>
      </p:sp>
      <p:sp>
        <p:nvSpPr>
          <p:cNvPr id="39978" name="Text Box 42"/>
          <p:cNvSpPr txBox="1">
            <a:spLocks noChangeArrowheads="1"/>
          </p:cNvSpPr>
          <p:nvPr/>
        </p:nvSpPr>
        <p:spPr bwMode="auto">
          <a:xfrm>
            <a:off x="5327650" y="2212975"/>
            <a:ext cx="2063750" cy="457200"/>
          </a:xfrm>
          <a:prstGeom prst="rect">
            <a:avLst/>
          </a:prstGeom>
          <a:noFill/>
          <a:ln w="9525">
            <a:noFill/>
            <a:miter lim="800000"/>
            <a:headEnd/>
            <a:tailEnd/>
          </a:ln>
        </p:spPr>
        <p:txBody>
          <a:bodyPr wrap="none">
            <a:spAutoFit/>
          </a:bodyPr>
          <a:lstStyle/>
          <a:p>
            <a:r>
              <a:rPr lang="en-US" sz="1200" b="1">
                <a:latin typeface="Times New Roman" pitchFamily="18" charset="0"/>
              </a:rPr>
              <a:t>PCR amplification and </a:t>
            </a:r>
          </a:p>
          <a:p>
            <a:r>
              <a:rPr lang="en-US" sz="1200" b="1">
                <a:latin typeface="Times New Roman" pitchFamily="18" charset="0"/>
              </a:rPr>
              <a:t>cloning in pTargeT</a:t>
            </a:r>
            <a:r>
              <a:rPr lang="en-US" sz="800" b="1" baseline="30000">
                <a:latin typeface="Times New Roman" pitchFamily="18" charset="0"/>
              </a:rPr>
              <a:t>TM</a:t>
            </a:r>
            <a:r>
              <a:rPr lang="en-US" sz="1200" b="1">
                <a:latin typeface="Times New Roman" pitchFamily="18" charset="0"/>
              </a:rPr>
              <a:t>   vector</a:t>
            </a:r>
          </a:p>
        </p:txBody>
      </p:sp>
      <p:sp>
        <p:nvSpPr>
          <p:cNvPr id="39979" name="Text Box 43"/>
          <p:cNvSpPr txBox="1">
            <a:spLocks noChangeArrowheads="1"/>
          </p:cNvSpPr>
          <p:nvPr/>
        </p:nvSpPr>
        <p:spPr bwMode="auto">
          <a:xfrm>
            <a:off x="457200" y="2462213"/>
            <a:ext cx="336550" cy="366712"/>
          </a:xfrm>
          <a:prstGeom prst="rect">
            <a:avLst/>
          </a:prstGeom>
          <a:noFill/>
          <a:ln w="9525">
            <a:noFill/>
            <a:miter lim="800000"/>
            <a:headEnd/>
            <a:tailEnd/>
          </a:ln>
        </p:spPr>
        <p:txBody>
          <a:bodyPr wrap="none">
            <a:spAutoFit/>
          </a:bodyPr>
          <a:lstStyle/>
          <a:p>
            <a:r>
              <a:rPr lang="en-US" b="1">
                <a:latin typeface="Times New Roman" pitchFamily="18" charset="0"/>
              </a:rPr>
              <a:t>B</a:t>
            </a:r>
          </a:p>
        </p:txBody>
      </p:sp>
      <p:sp>
        <p:nvSpPr>
          <p:cNvPr id="39980" name="Line 44"/>
          <p:cNvSpPr>
            <a:spLocks noChangeShapeType="1"/>
          </p:cNvSpPr>
          <p:nvPr/>
        </p:nvSpPr>
        <p:spPr bwMode="auto">
          <a:xfrm>
            <a:off x="5238750" y="3070225"/>
            <a:ext cx="303213" cy="0"/>
          </a:xfrm>
          <a:prstGeom prst="line">
            <a:avLst/>
          </a:prstGeom>
          <a:noFill/>
          <a:ln w="9525">
            <a:solidFill>
              <a:schemeClr val="tx1"/>
            </a:solidFill>
            <a:prstDash val="dash"/>
            <a:round/>
            <a:headEnd/>
            <a:tailEnd/>
          </a:ln>
        </p:spPr>
        <p:txBody>
          <a:bodyPr wrap="none" anchor="ctr"/>
          <a:lstStyle/>
          <a:p>
            <a:endParaRPr lang="en-IN"/>
          </a:p>
        </p:txBody>
      </p:sp>
      <p:sp>
        <p:nvSpPr>
          <p:cNvPr id="39981" name="Line 45"/>
          <p:cNvSpPr>
            <a:spLocks noChangeShapeType="1"/>
          </p:cNvSpPr>
          <p:nvPr/>
        </p:nvSpPr>
        <p:spPr bwMode="auto">
          <a:xfrm>
            <a:off x="5246688" y="3127375"/>
            <a:ext cx="303212" cy="0"/>
          </a:xfrm>
          <a:prstGeom prst="line">
            <a:avLst/>
          </a:prstGeom>
          <a:noFill/>
          <a:ln w="9525">
            <a:solidFill>
              <a:schemeClr val="tx1"/>
            </a:solidFill>
            <a:prstDash val="dash"/>
            <a:round/>
            <a:headEnd/>
            <a:tailEnd/>
          </a:ln>
        </p:spPr>
        <p:txBody>
          <a:bodyPr wrap="none" anchor="ctr"/>
          <a:lstStyle/>
          <a:p>
            <a:endParaRPr lang="en-IN"/>
          </a:p>
        </p:txBody>
      </p:sp>
      <p:sp>
        <p:nvSpPr>
          <p:cNvPr id="39982" name="Line 46"/>
          <p:cNvSpPr>
            <a:spLocks noChangeShapeType="1"/>
          </p:cNvSpPr>
          <p:nvPr/>
        </p:nvSpPr>
        <p:spPr bwMode="auto">
          <a:xfrm>
            <a:off x="2730500" y="3065463"/>
            <a:ext cx="303213" cy="0"/>
          </a:xfrm>
          <a:prstGeom prst="line">
            <a:avLst/>
          </a:prstGeom>
          <a:noFill/>
          <a:ln w="9525">
            <a:solidFill>
              <a:schemeClr val="tx1"/>
            </a:solidFill>
            <a:prstDash val="dash"/>
            <a:round/>
            <a:headEnd/>
            <a:tailEnd/>
          </a:ln>
        </p:spPr>
        <p:txBody>
          <a:bodyPr wrap="none" anchor="ctr"/>
          <a:lstStyle/>
          <a:p>
            <a:endParaRPr lang="en-IN"/>
          </a:p>
        </p:txBody>
      </p:sp>
      <p:sp>
        <p:nvSpPr>
          <p:cNvPr id="39983" name="Line 47"/>
          <p:cNvSpPr>
            <a:spLocks noChangeShapeType="1"/>
          </p:cNvSpPr>
          <p:nvPr/>
        </p:nvSpPr>
        <p:spPr bwMode="auto">
          <a:xfrm>
            <a:off x="2717800" y="3135313"/>
            <a:ext cx="303213" cy="0"/>
          </a:xfrm>
          <a:prstGeom prst="line">
            <a:avLst/>
          </a:prstGeom>
          <a:noFill/>
          <a:ln w="9525">
            <a:solidFill>
              <a:schemeClr val="tx1"/>
            </a:solidFill>
            <a:prstDash val="dash"/>
            <a:round/>
            <a:headEnd/>
            <a:tailEnd/>
          </a:ln>
        </p:spPr>
        <p:txBody>
          <a:bodyPr wrap="none" anchor="ctr"/>
          <a:lstStyle/>
          <a:p>
            <a:endParaRPr lang="en-IN"/>
          </a:p>
        </p:txBody>
      </p:sp>
      <p:sp>
        <p:nvSpPr>
          <p:cNvPr id="39984" name="Line 48"/>
          <p:cNvSpPr>
            <a:spLocks noChangeShapeType="1"/>
          </p:cNvSpPr>
          <p:nvPr/>
        </p:nvSpPr>
        <p:spPr bwMode="auto">
          <a:xfrm>
            <a:off x="3124200" y="2517775"/>
            <a:ext cx="0" cy="228600"/>
          </a:xfrm>
          <a:prstGeom prst="line">
            <a:avLst/>
          </a:prstGeom>
          <a:noFill/>
          <a:ln w="9525">
            <a:solidFill>
              <a:schemeClr val="tx1"/>
            </a:solidFill>
            <a:round/>
            <a:headEnd/>
            <a:tailEnd type="triangle" w="med" len="med"/>
          </a:ln>
        </p:spPr>
        <p:txBody>
          <a:bodyPr/>
          <a:lstStyle/>
          <a:p>
            <a:endParaRPr lang="en-IN"/>
          </a:p>
        </p:txBody>
      </p:sp>
      <p:sp>
        <p:nvSpPr>
          <p:cNvPr id="39985" name="Text Box 49"/>
          <p:cNvSpPr txBox="1">
            <a:spLocks noChangeArrowheads="1"/>
          </p:cNvSpPr>
          <p:nvPr/>
        </p:nvSpPr>
        <p:spPr bwMode="auto">
          <a:xfrm>
            <a:off x="3886200" y="3127375"/>
            <a:ext cx="1219200" cy="244475"/>
          </a:xfrm>
          <a:prstGeom prst="rect">
            <a:avLst/>
          </a:prstGeom>
          <a:noFill/>
          <a:ln w="9525">
            <a:noFill/>
            <a:miter lim="800000"/>
            <a:headEnd/>
            <a:tailEnd/>
          </a:ln>
        </p:spPr>
        <p:txBody>
          <a:bodyPr>
            <a:spAutoFit/>
          </a:bodyPr>
          <a:lstStyle/>
          <a:p>
            <a:pPr>
              <a:spcBef>
                <a:spcPct val="50000"/>
              </a:spcBef>
            </a:pPr>
            <a:r>
              <a:rPr lang="en-US" sz="1000">
                <a:latin typeface="Times New Roman" pitchFamily="18" charset="0"/>
              </a:rPr>
              <a:t>TAT/REV</a:t>
            </a:r>
          </a:p>
        </p:txBody>
      </p:sp>
      <p:sp>
        <p:nvSpPr>
          <p:cNvPr id="39986" name="Line 50"/>
          <p:cNvSpPr>
            <a:spLocks noChangeShapeType="1"/>
          </p:cNvSpPr>
          <p:nvPr/>
        </p:nvSpPr>
        <p:spPr bwMode="auto">
          <a:xfrm>
            <a:off x="3327400" y="3051175"/>
            <a:ext cx="76200" cy="0"/>
          </a:xfrm>
          <a:prstGeom prst="line">
            <a:avLst/>
          </a:prstGeom>
          <a:noFill/>
          <a:ln w="9525">
            <a:solidFill>
              <a:schemeClr val="tx1"/>
            </a:solidFill>
            <a:round/>
            <a:headEnd/>
            <a:tailEnd/>
          </a:ln>
        </p:spPr>
        <p:txBody>
          <a:bodyPr/>
          <a:lstStyle/>
          <a:p>
            <a:endParaRPr lang="en-IN"/>
          </a:p>
        </p:txBody>
      </p:sp>
      <p:sp>
        <p:nvSpPr>
          <p:cNvPr id="39987" name="Line 51"/>
          <p:cNvSpPr>
            <a:spLocks noChangeShapeType="1"/>
          </p:cNvSpPr>
          <p:nvPr/>
        </p:nvSpPr>
        <p:spPr bwMode="auto">
          <a:xfrm>
            <a:off x="3327400" y="3127375"/>
            <a:ext cx="76200" cy="0"/>
          </a:xfrm>
          <a:prstGeom prst="line">
            <a:avLst/>
          </a:prstGeom>
          <a:noFill/>
          <a:ln w="9525">
            <a:solidFill>
              <a:schemeClr val="tx1"/>
            </a:solidFill>
            <a:round/>
            <a:headEnd/>
            <a:tailEnd/>
          </a:ln>
        </p:spPr>
        <p:txBody>
          <a:bodyPr/>
          <a:lstStyle/>
          <a:p>
            <a:endParaRPr lang="en-IN"/>
          </a:p>
        </p:txBody>
      </p:sp>
      <p:sp>
        <p:nvSpPr>
          <p:cNvPr id="39988" name="Line 52"/>
          <p:cNvSpPr>
            <a:spLocks noChangeShapeType="1"/>
          </p:cNvSpPr>
          <p:nvPr/>
        </p:nvSpPr>
        <p:spPr bwMode="auto">
          <a:xfrm flipV="1">
            <a:off x="3340100" y="2898775"/>
            <a:ext cx="0" cy="152400"/>
          </a:xfrm>
          <a:prstGeom prst="line">
            <a:avLst/>
          </a:prstGeom>
          <a:noFill/>
          <a:ln w="9525">
            <a:solidFill>
              <a:schemeClr val="tx1"/>
            </a:solidFill>
            <a:round/>
            <a:headEnd/>
            <a:tailEnd/>
          </a:ln>
        </p:spPr>
        <p:txBody>
          <a:bodyPr/>
          <a:lstStyle/>
          <a:p>
            <a:endParaRPr lang="en-IN"/>
          </a:p>
        </p:txBody>
      </p:sp>
      <p:sp>
        <p:nvSpPr>
          <p:cNvPr id="39989" name="Line 53"/>
          <p:cNvSpPr>
            <a:spLocks noChangeShapeType="1"/>
          </p:cNvSpPr>
          <p:nvPr/>
        </p:nvSpPr>
        <p:spPr bwMode="auto">
          <a:xfrm flipV="1">
            <a:off x="3581400" y="2898775"/>
            <a:ext cx="0" cy="152400"/>
          </a:xfrm>
          <a:prstGeom prst="line">
            <a:avLst/>
          </a:prstGeom>
          <a:noFill/>
          <a:ln w="9525">
            <a:solidFill>
              <a:schemeClr val="tx1"/>
            </a:solidFill>
            <a:round/>
            <a:headEnd/>
            <a:tailEnd/>
          </a:ln>
        </p:spPr>
        <p:txBody>
          <a:bodyPr/>
          <a:lstStyle/>
          <a:p>
            <a:endParaRPr lang="en-IN"/>
          </a:p>
        </p:txBody>
      </p:sp>
      <p:sp>
        <p:nvSpPr>
          <p:cNvPr id="39990" name="Line 54"/>
          <p:cNvSpPr>
            <a:spLocks noChangeShapeType="1"/>
          </p:cNvSpPr>
          <p:nvPr/>
        </p:nvSpPr>
        <p:spPr bwMode="auto">
          <a:xfrm>
            <a:off x="3340100" y="2898775"/>
            <a:ext cx="152400" cy="0"/>
          </a:xfrm>
          <a:prstGeom prst="line">
            <a:avLst/>
          </a:prstGeom>
          <a:noFill/>
          <a:ln w="9525">
            <a:solidFill>
              <a:schemeClr val="tx1"/>
            </a:solidFill>
            <a:round/>
            <a:headEnd/>
            <a:tailEnd type="triangle" w="med" len="med"/>
          </a:ln>
        </p:spPr>
        <p:txBody>
          <a:bodyPr/>
          <a:lstStyle/>
          <a:p>
            <a:endParaRPr lang="en-IN"/>
          </a:p>
        </p:txBody>
      </p:sp>
      <p:sp>
        <p:nvSpPr>
          <p:cNvPr id="39991" name="Line 55"/>
          <p:cNvSpPr>
            <a:spLocks noChangeShapeType="1"/>
          </p:cNvSpPr>
          <p:nvPr/>
        </p:nvSpPr>
        <p:spPr bwMode="auto">
          <a:xfrm>
            <a:off x="3581400" y="2898775"/>
            <a:ext cx="152400" cy="0"/>
          </a:xfrm>
          <a:prstGeom prst="line">
            <a:avLst/>
          </a:prstGeom>
          <a:noFill/>
          <a:ln w="9525">
            <a:solidFill>
              <a:schemeClr val="tx1"/>
            </a:solidFill>
            <a:round/>
            <a:headEnd/>
            <a:tailEnd type="triangle" w="med" len="med"/>
          </a:ln>
        </p:spPr>
        <p:txBody>
          <a:bodyPr/>
          <a:lstStyle/>
          <a:p>
            <a:endParaRPr lang="en-IN"/>
          </a:p>
        </p:txBody>
      </p:sp>
      <p:sp>
        <p:nvSpPr>
          <p:cNvPr id="39992" name="Text Box 56"/>
          <p:cNvSpPr txBox="1">
            <a:spLocks noChangeArrowheads="1"/>
          </p:cNvSpPr>
          <p:nvPr/>
        </p:nvSpPr>
        <p:spPr bwMode="auto">
          <a:xfrm>
            <a:off x="3340100" y="3127375"/>
            <a:ext cx="457200" cy="244475"/>
          </a:xfrm>
          <a:prstGeom prst="rect">
            <a:avLst/>
          </a:prstGeom>
          <a:noFill/>
          <a:ln w="9525">
            <a:noFill/>
            <a:miter lim="800000"/>
            <a:headEnd/>
            <a:tailEnd/>
          </a:ln>
        </p:spPr>
        <p:txBody>
          <a:bodyPr>
            <a:spAutoFit/>
          </a:bodyPr>
          <a:lstStyle/>
          <a:p>
            <a:pPr>
              <a:spcBef>
                <a:spcPct val="50000"/>
              </a:spcBef>
            </a:pPr>
            <a:r>
              <a:rPr lang="en-US" sz="1000">
                <a:latin typeface="Times New Roman" pitchFamily="18" charset="0"/>
              </a:rPr>
              <a:t>T7</a:t>
            </a:r>
          </a:p>
        </p:txBody>
      </p:sp>
      <p:sp>
        <p:nvSpPr>
          <p:cNvPr id="39993" name="Line 57"/>
          <p:cNvSpPr>
            <a:spLocks noChangeShapeType="1"/>
          </p:cNvSpPr>
          <p:nvPr/>
        </p:nvSpPr>
        <p:spPr bwMode="auto">
          <a:xfrm flipH="1">
            <a:off x="3810000" y="2060575"/>
            <a:ext cx="1524000" cy="838200"/>
          </a:xfrm>
          <a:prstGeom prst="line">
            <a:avLst/>
          </a:prstGeom>
          <a:noFill/>
          <a:ln w="9525">
            <a:solidFill>
              <a:schemeClr val="tx1"/>
            </a:solidFill>
            <a:round/>
            <a:headEnd/>
            <a:tailEnd/>
          </a:ln>
        </p:spPr>
        <p:txBody>
          <a:bodyPr/>
          <a:lstStyle/>
          <a:p>
            <a:endParaRPr lang="en-IN"/>
          </a:p>
        </p:txBody>
      </p:sp>
      <p:sp>
        <p:nvSpPr>
          <p:cNvPr id="39994" name="Line 58"/>
          <p:cNvSpPr>
            <a:spLocks noChangeShapeType="1"/>
          </p:cNvSpPr>
          <p:nvPr/>
        </p:nvSpPr>
        <p:spPr bwMode="auto">
          <a:xfrm>
            <a:off x="2762250" y="3868738"/>
            <a:ext cx="1682750" cy="0"/>
          </a:xfrm>
          <a:prstGeom prst="line">
            <a:avLst/>
          </a:prstGeom>
          <a:noFill/>
          <a:ln w="9525">
            <a:solidFill>
              <a:schemeClr val="tx1"/>
            </a:solidFill>
            <a:round/>
            <a:headEnd/>
            <a:tailEnd/>
          </a:ln>
        </p:spPr>
        <p:txBody>
          <a:bodyPr wrap="none" anchor="ctr"/>
          <a:lstStyle/>
          <a:p>
            <a:endParaRPr lang="en-IN"/>
          </a:p>
        </p:txBody>
      </p:sp>
      <p:sp>
        <p:nvSpPr>
          <p:cNvPr id="39995" name="Text Box 59"/>
          <p:cNvSpPr txBox="1">
            <a:spLocks noChangeArrowheads="1"/>
          </p:cNvSpPr>
          <p:nvPr/>
        </p:nvSpPr>
        <p:spPr bwMode="auto">
          <a:xfrm>
            <a:off x="2478088" y="3735388"/>
            <a:ext cx="366712" cy="274637"/>
          </a:xfrm>
          <a:prstGeom prst="rect">
            <a:avLst/>
          </a:prstGeom>
          <a:noFill/>
          <a:ln w="9525">
            <a:noFill/>
            <a:miter lim="800000"/>
            <a:headEnd/>
            <a:tailEnd/>
          </a:ln>
        </p:spPr>
        <p:txBody>
          <a:bodyPr>
            <a:spAutoFit/>
          </a:bodyPr>
          <a:lstStyle/>
          <a:p>
            <a:r>
              <a:rPr lang="en-US" sz="1200">
                <a:latin typeface="Times New Roman" pitchFamily="18" charset="0"/>
              </a:rPr>
              <a:t>5’</a:t>
            </a:r>
          </a:p>
        </p:txBody>
      </p:sp>
      <p:sp>
        <p:nvSpPr>
          <p:cNvPr id="39996" name="Line 60"/>
          <p:cNvSpPr>
            <a:spLocks noChangeShapeType="1"/>
          </p:cNvSpPr>
          <p:nvPr/>
        </p:nvSpPr>
        <p:spPr bwMode="auto">
          <a:xfrm flipH="1">
            <a:off x="2133600" y="3970338"/>
            <a:ext cx="1143000" cy="698500"/>
          </a:xfrm>
          <a:prstGeom prst="line">
            <a:avLst/>
          </a:prstGeom>
          <a:noFill/>
          <a:ln w="9525">
            <a:solidFill>
              <a:schemeClr val="tx1"/>
            </a:solidFill>
            <a:round/>
            <a:headEnd/>
            <a:tailEnd/>
          </a:ln>
        </p:spPr>
        <p:txBody>
          <a:bodyPr wrap="none" anchor="ctr"/>
          <a:lstStyle/>
          <a:p>
            <a:endParaRPr lang="en-IN"/>
          </a:p>
        </p:txBody>
      </p:sp>
      <p:sp>
        <p:nvSpPr>
          <p:cNvPr id="39997" name="Line 61"/>
          <p:cNvSpPr>
            <a:spLocks noChangeShapeType="1"/>
          </p:cNvSpPr>
          <p:nvPr/>
        </p:nvSpPr>
        <p:spPr bwMode="auto">
          <a:xfrm>
            <a:off x="3448050" y="3970338"/>
            <a:ext cx="1371600" cy="698500"/>
          </a:xfrm>
          <a:prstGeom prst="line">
            <a:avLst/>
          </a:prstGeom>
          <a:noFill/>
          <a:ln w="9525">
            <a:solidFill>
              <a:schemeClr val="tx1"/>
            </a:solidFill>
            <a:round/>
            <a:headEnd/>
            <a:tailEnd/>
          </a:ln>
        </p:spPr>
        <p:txBody>
          <a:bodyPr wrap="none" anchor="ctr"/>
          <a:lstStyle/>
          <a:p>
            <a:endParaRPr lang="en-IN"/>
          </a:p>
        </p:txBody>
      </p:sp>
      <p:sp>
        <p:nvSpPr>
          <p:cNvPr id="39998" name="Text Box 62"/>
          <p:cNvSpPr txBox="1">
            <a:spLocks noChangeArrowheads="1"/>
          </p:cNvSpPr>
          <p:nvPr/>
        </p:nvSpPr>
        <p:spPr bwMode="auto">
          <a:xfrm>
            <a:off x="4462463" y="3741738"/>
            <a:ext cx="311150" cy="274637"/>
          </a:xfrm>
          <a:prstGeom prst="rect">
            <a:avLst/>
          </a:prstGeom>
          <a:noFill/>
          <a:ln w="9525">
            <a:noFill/>
            <a:miter lim="800000"/>
            <a:headEnd/>
            <a:tailEnd/>
          </a:ln>
        </p:spPr>
        <p:txBody>
          <a:bodyPr wrap="none">
            <a:spAutoFit/>
          </a:bodyPr>
          <a:lstStyle/>
          <a:p>
            <a:r>
              <a:rPr lang="en-US" sz="1200">
                <a:latin typeface="Times New Roman" pitchFamily="18" charset="0"/>
              </a:rPr>
              <a:t>3’</a:t>
            </a:r>
          </a:p>
        </p:txBody>
      </p:sp>
      <p:sp>
        <p:nvSpPr>
          <p:cNvPr id="39999" name="Text Box 63"/>
          <p:cNvSpPr txBox="1">
            <a:spLocks noChangeArrowheads="1"/>
          </p:cNvSpPr>
          <p:nvPr/>
        </p:nvSpPr>
        <p:spPr bwMode="auto">
          <a:xfrm>
            <a:off x="4737100" y="3733800"/>
            <a:ext cx="1295400" cy="274638"/>
          </a:xfrm>
          <a:prstGeom prst="rect">
            <a:avLst/>
          </a:prstGeom>
          <a:noFill/>
          <a:ln w="9525">
            <a:noFill/>
            <a:miter lim="800000"/>
            <a:headEnd/>
            <a:tailEnd/>
          </a:ln>
        </p:spPr>
        <p:txBody>
          <a:bodyPr>
            <a:spAutoFit/>
          </a:bodyPr>
          <a:lstStyle/>
          <a:p>
            <a:pPr>
              <a:spcBef>
                <a:spcPct val="50000"/>
              </a:spcBef>
            </a:pPr>
            <a:r>
              <a:rPr lang="en-US" sz="1200" b="1">
                <a:latin typeface="Times New Roman" pitchFamily="18" charset="0"/>
              </a:rPr>
              <a:t>RNA 107 nt.</a:t>
            </a:r>
          </a:p>
        </p:txBody>
      </p:sp>
      <p:sp>
        <p:nvSpPr>
          <p:cNvPr id="40000" name="Text Box 64"/>
          <p:cNvSpPr txBox="1">
            <a:spLocks noChangeArrowheads="1"/>
          </p:cNvSpPr>
          <p:nvPr/>
        </p:nvSpPr>
        <p:spPr bwMode="auto">
          <a:xfrm>
            <a:off x="850900" y="5475288"/>
            <a:ext cx="4941888" cy="274637"/>
          </a:xfrm>
          <a:prstGeom prst="rect">
            <a:avLst/>
          </a:prstGeom>
          <a:noFill/>
          <a:ln w="9525">
            <a:noFill/>
            <a:miter lim="800000"/>
            <a:headEnd/>
            <a:tailEnd/>
          </a:ln>
        </p:spPr>
        <p:txBody>
          <a:bodyPr wrap="none">
            <a:spAutoFit/>
          </a:bodyPr>
          <a:lstStyle/>
          <a:p>
            <a:r>
              <a:rPr lang="en-US" sz="1200">
                <a:latin typeface="Times New Roman" pitchFamily="18" charset="0"/>
              </a:rPr>
              <a:t>5’—   CCAUUAUCGUUUCAGACCCAC</a:t>
            </a:r>
            <a:r>
              <a:rPr lang="en-US" sz="1200" b="1">
                <a:latin typeface="Times New Roman" pitchFamily="18" charset="0"/>
              </a:rPr>
              <a:t>CU C</a:t>
            </a:r>
            <a:r>
              <a:rPr lang="en-US" sz="1200">
                <a:latin typeface="Times New Roman" pitchFamily="18" charset="0"/>
              </a:rPr>
              <a:t>CCA</a:t>
            </a:r>
            <a:r>
              <a:rPr lang="en-US" sz="1200" b="1">
                <a:latin typeface="Times New Roman" pitchFamily="18" charset="0"/>
              </a:rPr>
              <a:t>A U</a:t>
            </a:r>
            <a:r>
              <a:rPr lang="en-US" sz="1200">
                <a:latin typeface="Times New Roman" pitchFamily="18" charset="0"/>
              </a:rPr>
              <a:t>CCCGAGGGG--3’</a:t>
            </a:r>
          </a:p>
        </p:txBody>
      </p:sp>
      <p:grpSp>
        <p:nvGrpSpPr>
          <p:cNvPr id="2" name="Group 65"/>
          <p:cNvGrpSpPr>
            <a:grpSpLocks/>
          </p:cNvGrpSpPr>
          <p:nvPr/>
        </p:nvGrpSpPr>
        <p:grpSpPr bwMode="auto">
          <a:xfrm>
            <a:off x="723900" y="4618038"/>
            <a:ext cx="5961063" cy="731837"/>
            <a:chOff x="1628" y="2601"/>
            <a:chExt cx="3755" cy="461"/>
          </a:xfrm>
        </p:grpSpPr>
        <p:sp>
          <p:nvSpPr>
            <p:cNvPr id="40023" name="Text Box 66"/>
            <p:cNvSpPr txBox="1">
              <a:spLocks noChangeArrowheads="1"/>
            </p:cNvSpPr>
            <p:nvPr/>
          </p:nvSpPr>
          <p:spPr bwMode="auto">
            <a:xfrm>
              <a:off x="2496" y="2870"/>
              <a:ext cx="2887" cy="192"/>
            </a:xfrm>
            <a:prstGeom prst="rect">
              <a:avLst/>
            </a:prstGeom>
            <a:noFill/>
            <a:ln w="9525">
              <a:noFill/>
              <a:miter lim="800000"/>
              <a:headEnd/>
              <a:tailEnd/>
            </a:ln>
          </p:spPr>
          <p:txBody>
            <a:bodyPr wrap="none">
              <a:spAutoFit/>
            </a:bodyPr>
            <a:lstStyle/>
            <a:p>
              <a:r>
                <a:rPr lang="en-US" sz="1200">
                  <a:latin typeface="Times New Roman" pitchFamily="18" charset="0"/>
                </a:rPr>
                <a:t>                P      T     S      Q     S      R    G                         </a:t>
              </a:r>
              <a:r>
                <a:rPr lang="en-US" sz="1400" b="1">
                  <a:latin typeface="Times New Roman" pitchFamily="18" charset="0"/>
                </a:rPr>
                <a:t>-tat exon 2</a:t>
              </a:r>
              <a:r>
                <a:rPr lang="en-US" sz="1200">
                  <a:latin typeface="Times New Roman" pitchFamily="18" charset="0"/>
                </a:rPr>
                <a:t>    </a:t>
              </a:r>
            </a:p>
          </p:txBody>
        </p:sp>
        <p:sp>
          <p:nvSpPr>
            <p:cNvPr id="40024" name="Text Box 67"/>
            <p:cNvSpPr txBox="1">
              <a:spLocks noChangeArrowheads="1"/>
            </p:cNvSpPr>
            <p:nvPr/>
          </p:nvSpPr>
          <p:spPr bwMode="auto">
            <a:xfrm>
              <a:off x="2610" y="2601"/>
              <a:ext cx="2659" cy="192"/>
            </a:xfrm>
            <a:prstGeom prst="rect">
              <a:avLst/>
            </a:prstGeom>
            <a:noFill/>
            <a:ln w="9525">
              <a:noFill/>
              <a:miter lim="800000"/>
              <a:headEnd/>
              <a:tailEnd/>
            </a:ln>
          </p:spPr>
          <p:txBody>
            <a:bodyPr wrap="none">
              <a:spAutoFit/>
            </a:bodyPr>
            <a:lstStyle/>
            <a:p>
              <a:r>
                <a:rPr lang="en-US" sz="1200">
                  <a:latin typeface="Times New Roman" pitchFamily="18" charset="0"/>
                </a:rPr>
                <a:t> D     P      P      P      N     P     E     G                         </a:t>
              </a:r>
              <a:r>
                <a:rPr lang="en-US" sz="1400" b="1">
                  <a:latin typeface="Times New Roman" pitchFamily="18" charset="0"/>
                </a:rPr>
                <a:t>-rev exon 2</a:t>
              </a:r>
              <a:endParaRPr lang="en-US" sz="1200" b="1">
                <a:latin typeface="Times New Roman" pitchFamily="18" charset="0"/>
              </a:endParaRPr>
            </a:p>
          </p:txBody>
        </p:sp>
        <p:sp>
          <p:nvSpPr>
            <p:cNvPr id="40025" name="Text Box 68"/>
            <p:cNvSpPr txBox="1">
              <a:spLocks noChangeArrowheads="1"/>
            </p:cNvSpPr>
            <p:nvPr/>
          </p:nvSpPr>
          <p:spPr bwMode="auto">
            <a:xfrm>
              <a:off x="1628" y="2726"/>
              <a:ext cx="3708" cy="192"/>
            </a:xfrm>
            <a:prstGeom prst="rect">
              <a:avLst/>
            </a:prstGeom>
            <a:noFill/>
            <a:ln w="9525">
              <a:noFill/>
              <a:miter lim="800000"/>
              <a:headEnd/>
              <a:tailEnd/>
            </a:ln>
          </p:spPr>
          <p:txBody>
            <a:bodyPr wrap="none">
              <a:spAutoFit/>
            </a:bodyPr>
            <a:lstStyle/>
            <a:p>
              <a:r>
                <a:rPr lang="en-US" sz="1200">
                  <a:latin typeface="Times New Roman" pitchFamily="18" charset="0"/>
                </a:rPr>
                <a:t>                  P      L     S      F     Q      T      H      L      P       I      P     R                            </a:t>
              </a:r>
              <a:r>
                <a:rPr lang="en-US" sz="1400" b="1">
                  <a:latin typeface="Times New Roman" pitchFamily="18" charset="0"/>
                </a:rPr>
                <a:t>env</a:t>
              </a:r>
              <a:r>
                <a:rPr lang="en-US" sz="1400">
                  <a:latin typeface="Times New Roman" pitchFamily="18" charset="0"/>
                </a:rPr>
                <a:t>   </a:t>
              </a:r>
              <a:r>
                <a:rPr lang="en-US" sz="1200">
                  <a:latin typeface="Times New Roman" pitchFamily="18" charset="0"/>
                </a:rPr>
                <a:t> </a:t>
              </a:r>
            </a:p>
          </p:txBody>
        </p:sp>
      </p:grpSp>
      <p:sp>
        <p:nvSpPr>
          <p:cNvPr id="40002" name="Text Box 69"/>
          <p:cNvSpPr txBox="1">
            <a:spLocks noChangeArrowheads="1"/>
          </p:cNvSpPr>
          <p:nvPr/>
        </p:nvSpPr>
        <p:spPr bwMode="auto">
          <a:xfrm>
            <a:off x="3213100" y="5857875"/>
            <a:ext cx="806450" cy="304800"/>
          </a:xfrm>
          <a:prstGeom prst="rect">
            <a:avLst/>
          </a:prstGeom>
          <a:noFill/>
          <a:ln w="9525">
            <a:noFill/>
            <a:miter lim="800000"/>
            <a:headEnd/>
            <a:tailEnd/>
          </a:ln>
        </p:spPr>
        <p:txBody>
          <a:bodyPr wrap="none">
            <a:spAutoFit/>
          </a:bodyPr>
          <a:lstStyle/>
          <a:p>
            <a:r>
              <a:rPr lang="en-US" sz="1400" b="1">
                <a:latin typeface="Times New Roman" pitchFamily="18" charset="0"/>
              </a:rPr>
              <a:t>Rz-8377</a:t>
            </a:r>
          </a:p>
        </p:txBody>
      </p:sp>
      <p:sp>
        <p:nvSpPr>
          <p:cNvPr id="40003" name="Text Box 70"/>
          <p:cNvSpPr txBox="1">
            <a:spLocks noChangeArrowheads="1"/>
          </p:cNvSpPr>
          <p:nvPr/>
        </p:nvSpPr>
        <p:spPr bwMode="auto">
          <a:xfrm>
            <a:off x="4016375" y="5857875"/>
            <a:ext cx="806450" cy="304800"/>
          </a:xfrm>
          <a:prstGeom prst="rect">
            <a:avLst/>
          </a:prstGeom>
          <a:noFill/>
          <a:ln w="12700" cap="sq">
            <a:noFill/>
            <a:miter lim="800000"/>
            <a:headEnd type="none" w="sm" len="sm"/>
            <a:tailEnd type="none" w="sm" len="sm"/>
          </a:ln>
        </p:spPr>
        <p:txBody>
          <a:bodyPr wrap="none">
            <a:spAutoFit/>
          </a:bodyPr>
          <a:lstStyle/>
          <a:p>
            <a:r>
              <a:rPr lang="en-US" sz="1400" b="1">
                <a:latin typeface="Times New Roman" pitchFamily="18" charset="0"/>
              </a:rPr>
              <a:t>Dz-8381</a:t>
            </a:r>
          </a:p>
        </p:txBody>
      </p:sp>
      <p:sp>
        <p:nvSpPr>
          <p:cNvPr id="40004" name="Text Box 71"/>
          <p:cNvSpPr txBox="1">
            <a:spLocks noChangeArrowheads="1"/>
          </p:cNvSpPr>
          <p:nvPr/>
        </p:nvSpPr>
        <p:spPr bwMode="auto">
          <a:xfrm>
            <a:off x="381000" y="4541838"/>
            <a:ext cx="349250" cy="366712"/>
          </a:xfrm>
          <a:prstGeom prst="rect">
            <a:avLst/>
          </a:prstGeom>
          <a:noFill/>
          <a:ln w="9525">
            <a:noFill/>
            <a:miter lim="800000"/>
            <a:headEnd/>
            <a:tailEnd/>
          </a:ln>
        </p:spPr>
        <p:txBody>
          <a:bodyPr wrap="none">
            <a:spAutoFit/>
          </a:bodyPr>
          <a:lstStyle/>
          <a:p>
            <a:r>
              <a:rPr lang="en-US" b="1">
                <a:latin typeface="Times New Roman" pitchFamily="18" charset="0"/>
              </a:rPr>
              <a:t>C</a:t>
            </a:r>
          </a:p>
        </p:txBody>
      </p:sp>
      <p:sp>
        <p:nvSpPr>
          <p:cNvPr id="40005" name="Line 72"/>
          <p:cNvSpPr>
            <a:spLocks noChangeShapeType="1"/>
          </p:cNvSpPr>
          <p:nvPr/>
        </p:nvSpPr>
        <p:spPr bwMode="auto">
          <a:xfrm>
            <a:off x="3810000" y="5359400"/>
            <a:ext cx="0" cy="152400"/>
          </a:xfrm>
          <a:prstGeom prst="line">
            <a:avLst/>
          </a:prstGeom>
          <a:noFill/>
          <a:ln w="9525">
            <a:solidFill>
              <a:schemeClr val="tx1"/>
            </a:solidFill>
            <a:round/>
            <a:headEnd/>
            <a:tailEnd type="triangle" w="med" len="med"/>
          </a:ln>
        </p:spPr>
        <p:txBody>
          <a:bodyPr/>
          <a:lstStyle/>
          <a:p>
            <a:endParaRPr lang="en-IN"/>
          </a:p>
        </p:txBody>
      </p:sp>
      <p:sp>
        <p:nvSpPr>
          <p:cNvPr id="40006" name="Line 73"/>
          <p:cNvSpPr>
            <a:spLocks noChangeShapeType="1"/>
          </p:cNvSpPr>
          <p:nvPr/>
        </p:nvSpPr>
        <p:spPr bwMode="auto">
          <a:xfrm>
            <a:off x="4356100" y="5384800"/>
            <a:ext cx="0" cy="152400"/>
          </a:xfrm>
          <a:prstGeom prst="line">
            <a:avLst/>
          </a:prstGeom>
          <a:noFill/>
          <a:ln w="9525">
            <a:solidFill>
              <a:schemeClr val="tx1"/>
            </a:solidFill>
            <a:round/>
            <a:headEnd/>
            <a:tailEnd type="triangle" w="med" len="med"/>
          </a:ln>
        </p:spPr>
        <p:txBody>
          <a:bodyPr/>
          <a:lstStyle/>
          <a:p>
            <a:endParaRPr lang="en-IN"/>
          </a:p>
        </p:txBody>
      </p:sp>
      <p:grpSp>
        <p:nvGrpSpPr>
          <p:cNvPr id="3" name="Group 74"/>
          <p:cNvGrpSpPr>
            <a:grpSpLocks/>
          </p:cNvGrpSpPr>
          <p:nvPr/>
        </p:nvGrpSpPr>
        <p:grpSpPr bwMode="auto">
          <a:xfrm>
            <a:off x="3556000" y="5511800"/>
            <a:ext cx="393700" cy="177800"/>
            <a:chOff x="2264" y="4608"/>
            <a:chExt cx="248" cy="112"/>
          </a:xfrm>
        </p:grpSpPr>
        <p:sp>
          <p:nvSpPr>
            <p:cNvPr id="40019" name="Line 75"/>
            <p:cNvSpPr>
              <a:spLocks noChangeShapeType="1"/>
            </p:cNvSpPr>
            <p:nvPr/>
          </p:nvSpPr>
          <p:spPr bwMode="auto">
            <a:xfrm>
              <a:off x="2264" y="4608"/>
              <a:ext cx="240" cy="0"/>
            </a:xfrm>
            <a:prstGeom prst="line">
              <a:avLst/>
            </a:prstGeom>
            <a:noFill/>
            <a:ln w="9525">
              <a:solidFill>
                <a:schemeClr val="tx1"/>
              </a:solidFill>
              <a:round/>
              <a:headEnd/>
              <a:tailEnd/>
            </a:ln>
          </p:spPr>
          <p:txBody>
            <a:bodyPr/>
            <a:lstStyle/>
            <a:p>
              <a:endParaRPr lang="en-IN"/>
            </a:p>
          </p:txBody>
        </p:sp>
        <p:sp>
          <p:nvSpPr>
            <p:cNvPr id="40020" name="Line 76"/>
            <p:cNvSpPr>
              <a:spLocks noChangeShapeType="1"/>
            </p:cNvSpPr>
            <p:nvPr/>
          </p:nvSpPr>
          <p:spPr bwMode="auto">
            <a:xfrm>
              <a:off x="2272" y="4720"/>
              <a:ext cx="240" cy="0"/>
            </a:xfrm>
            <a:prstGeom prst="line">
              <a:avLst/>
            </a:prstGeom>
            <a:noFill/>
            <a:ln w="9525">
              <a:solidFill>
                <a:schemeClr val="tx1"/>
              </a:solidFill>
              <a:round/>
              <a:headEnd/>
              <a:tailEnd/>
            </a:ln>
          </p:spPr>
          <p:txBody>
            <a:bodyPr/>
            <a:lstStyle/>
            <a:p>
              <a:endParaRPr lang="en-IN"/>
            </a:p>
          </p:txBody>
        </p:sp>
        <p:sp>
          <p:nvSpPr>
            <p:cNvPr id="40021" name="Line 77"/>
            <p:cNvSpPr>
              <a:spLocks noChangeShapeType="1"/>
            </p:cNvSpPr>
            <p:nvPr/>
          </p:nvSpPr>
          <p:spPr bwMode="auto">
            <a:xfrm>
              <a:off x="2504" y="4616"/>
              <a:ext cx="0" cy="96"/>
            </a:xfrm>
            <a:prstGeom prst="line">
              <a:avLst/>
            </a:prstGeom>
            <a:noFill/>
            <a:ln w="9525">
              <a:solidFill>
                <a:schemeClr val="tx1"/>
              </a:solidFill>
              <a:round/>
              <a:headEnd/>
              <a:tailEnd/>
            </a:ln>
          </p:spPr>
          <p:txBody>
            <a:bodyPr/>
            <a:lstStyle/>
            <a:p>
              <a:endParaRPr lang="en-IN"/>
            </a:p>
          </p:txBody>
        </p:sp>
        <p:sp>
          <p:nvSpPr>
            <p:cNvPr id="40022" name="Line 78"/>
            <p:cNvSpPr>
              <a:spLocks noChangeShapeType="1"/>
            </p:cNvSpPr>
            <p:nvPr/>
          </p:nvSpPr>
          <p:spPr bwMode="auto">
            <a:xfrm>
              <a:off x="2280" y="4616"/>
              <a:ext cx="0" cy="96"/>
            </a:xfrm>
            <a:prstGeom prst="line">
              <a:avLst/>
            </a:prstGeom>
            <a:noFill/>
            <a:ln w="9525">
              <a:solidFill>
                <a:schemeClr val="tx1"/>
              </a:solidFill>
              <a:round/>
              <a:headEnd/>
              <a:tailEnd/>
            </a:ln>
          </p:spPr>
          <p:txBody>
            <a:bodyPr/>
            <a:lstStyle/>
            <a:p>
              <a:endParaRPr lang="en-IN"/>
            </a:p>
          </p:txBody>
        </p:sp>
      </p:grpSp>
      <p:sp>
        <p:nvSpPr>
          <p:cNvPr id="40008" name="Line 79"/>
          <p:cNvSpPr>
            <a:spLocks noChangeShapeType="1"/>
          </p:cNvSpPr>
          <p:nvPr/>
        </p:nvSpPr>
        <p:spPr bwMode="auto">
          <a:xfrm>
            <a:off x="4267200" y="5676900"/>
            <a:ext cx="228600" cy="0"/>
          </a:xfrm>
          <a:prstGeom prst="line">
            <a:avLst/>
          </a:prstGeom>
          <a:noFill/>
          <a:ln w="9525">
            <a:solidFill>
              <a:schemeClr val="tx1"/>
            </a:solidFill>
            <a:round/>
            <a:headEnd/>
            <a:tailEnd/>
          </a:ln>
        </p:spPr>
        <p:txBody>
          <a:bodyPr/>
          <a:lstStyle/>
          <a:p>
            <a:endParaRPr lang="en-IN"/>
          </a:p>
        </p:txBody>
      </p:sp>
      <p:sp>
        <p:nvSpPr>
          <p:cNvPr id="40009" name="Line 80"/>
          <p:cNvSpPr>
            <a:spLocks noChangeShapeType="1"/>
          </p:cNvSpPr>
          <p:nvPr/>
        </p:nvSpPr>
        <p:spPr bwMode="auto">
          <a:xfrm>
            <a:off x="4267200" y="5524500"/>
            <a:ext cx="228600" cy="0"/>
          </a:xfrm>
          <a:prstGeom prst="line">
            <a:avLst/>
          </a:prstGeom>
          <a:noFill/>
          <a:ln w="9525">
            <a:solidFill>
              <a:schemeClr val="tx1"/>
            </a:solidFill>
            <a:round/>
            <a:headEnd/>
            <a:tailEnd/>
          </a:ln>
        </p:spPr>
        <p:txBody>
          <a:bodyPr/>
          <a:lstStyle/>
          <a:p>
            <a:endParaRPr lang="en-IN"/>
          </a:p>
        </p:txBody>
      </p:sp>
      <p:sp>
        <p:nvSpPr>
          <p:cNvPr id="40010" name="Line 81"/>
          <p:cNvSpPr>
            <a:spLocks noChangeShapeType="1"/>
          </p:cNvSpPr>
          <p:nvPr/>
        </p:nvSpPr>
        <p:spPr bwMode="auto">
          <a:xfrm>
            <a:off x="4254500" y="5524500"/>
            <a:ext cx="0" cy="152400"/>
          </a:xfrm>
          <a:prstGeom prst="line">
            <a:avLst/>
          </a:prstGeom>
          <a:noFill/>
          <a:ln w="9525">
            <a:solidFill>
              <a:schemeClr val="tx1"/>
            </a:solidFill>
            <a:round/>
            <a:headEnd/>
            <a:tailEnd/>
          </a:ln>
        </p:spPr>
        <p:txBody>
          <a:bodyPr/>
          <a:lstStyle/>
          <a:p>
            <a:endParaRPr lang="en-IN"/>
          </a:p>
        </p:txBody>
      </p:sp>
      <p:sp>
        <p:nvSpPr>
          <p:cNvPr id="40011" name="Line 82"/>
          <p:cNvSpPr>
            <a:spLocks noChangeShapeType="1"/>
          </p:cNvSpPr>
          <p:nvPr/>
        </p:nvSpPr>
        <p:spPr bwMode="auto">
          <a:xfrm>
            <a:off x="4495800" y="5524500"/>
            <a:ext cx="0" cy="152400"/>
          </a:xfrm>
          <a:prstGeom prst="line">
            <a:avLst/>
          </a:prstGeom>
          <a:noFill/>
          <a:ln w="9525">
            <a:solidFill>
              <a:schemeClr val="tx1"/>
            </a:solidFill>
            <a:round/>
            <a:headEnd/>
            <a:tailEnd/>
          </a:ln>
        </p:spPr>
        <p:txBody>
          <a:bodyPr/>
          <a:lstStyle/>
          <a:p>
            <a:endParaRPr lang="en-IN"/>
          </a:p>
        </p:txBody>
      </p:sp>
      <p:sp>
        <p:nvSpPr>
          <p:cNvPr id="40012" name="Line 83"/>
          <p:cNvSpPr>
            <a:spLocks noChangeShapeType="1"/>
          </p:cNvSpPr>
          <p:nvPr/>
        </p:nvSpPr>
        <p:spPr bwMode="auto">
          <a:xfrm>
            <a:off x="2400300" y="5486400"/>
            <a:ext cx="0" cy="228600"/>
          </a:xfrm>
          <a:prstGeom prst="line">
            <a:avLst/>
          </a:prstGeom>
          <a:noFill/>
          <a:ln w="9525">
            <a:solidFill>
              <a:schemeClr val="tx1"/>
            </a:solidFill>
            <a:round/>
            <a:headEnd/>
            <a:tailEnd/>
          </a:ln>
        </p:spPr>
        <p:txBody>
          <a:bodyPr/>
          <a:lstStyle/>
          <a:p>
            <a:endParaRPr lang="en-IN"/>
          </a:p>
        </p:txBody>
      </p:sp>
      <p:sp>
        <p:nvSpPr>
          <p:cNvPr id="40013" name="Line 84"/>
          <p:cNvSpPr>
            <a:spLocks noChangeShapeType="1"/>
          </p:cNvSpPr>
          <p:nvPr/>
        </p:nvSpPr>
        <p:spPr bwMode="auto">
          <a:xfrm>
            <a:off x="2743200" y="5486400"/>
            <a:ext cx="0" cy="228600"/>
          </a:xfrm>
          <a:prstGeom prst="line">
            <a:avLst/>
          </a:prstGeom>
          <a:noFill/>
          <a:ln w="9525">
            <a:solidFill>
              <a:schemeClr val="tx1"/>
            </a:solidFill>
            <a:round/>
            <a:headEnd/>
            <a:tailEnd/>
          </a:ln>
        </p:spPr>
        <p:txBody>
          <a:bodyPr/>
          <a:lstStyle/>
          <a:p>
            <a:endParaRPr lang="en-IN"/>
          </a:p>
        </p:txBody>
      </p:sp>
      <p:sp>
        <p:nvSpPr>
          <p:cNvPr id="40014" name="Line 85"/>
          <p:cNvSpPr>
            <a:spLocks noChangeShapeType="1"/>
          </p:cNvSpPr>
          <p:nvPr/>
        </p:nvSpPr>
        <p:spPr bwMode="auto">
          <a:xfrm>
            <a:off x="2641600" y="5359400"/>
            <a:ext cx="0" cy="152400"/>
          </a:xfrm>
          <a:prstGeom prst="line">
            <a:avLst/>
          </a:prstGeom>
          <a:noFill/>
          <a:ln w="9525">
            <a:solidFill>
              <a:schemeClr val="tx1"/>
            </a:solidFill>
            <a:round/>
            <a:headEnd/>
            <a:tailEnd type="triangle" w="med" len="med"/>
          </a:ln>
        </p:spPr>
        <p:txBody>
          <a:bodyPr/>
          <a:lstStyle/>
          <a:p>
            <a:endParaRPr lang="en-IN"/>
          </a:p>
        </p:txBody>
      </p:sp>
      <p:sp>
        <p:nvSpPr>
          <p:cNvPr id="40015" name="Text Box 86"/>
          <p:cNvSpPr txBox="1">
            <a:spLocks noChangeArrowheads="1"/>
          </p:cNvSpPr>
          <p:nvPr/>
        </p:nvSpPr>
        <p:spPr bwMode="auto">
          <a:xfrm>
            <a:off x="2209800" y="5867400"/>
            <a:ext cx="1066800" cy="304800"/>
          </a:xfrm>
          <a:prstGeom prst="rect">
            <a:avLst/>
          </a:prstGeom>
          <a:noFill/>
          <a:ln w="9525">
            <a:noFill/>
            <a:miter lim="800000"/>
            <a:headEnd/>
            <a:tailEnd/>
          </a:ln>
        </p:spPr>
        <p:txBody>
          <a:bodyPr>
            <a:spAutoFit/>
          </a:bodyPr>
          <a:lstStyle/>
          <a:p>
            <a:r>
              <a:rPr lang="en-US" sz="1400" b="1">
                <a:latin typeface="Times New Roman" pitchFamily="18" charset="0"/>
              </a:rPr>
              <a:t>Rz-8366</a:t>
            </a:r>
          </a:p>
        </p:txBody>
      </p:sp>
      <p:sp>
        <p:nvSpPr>
          <p:cNvPr id="40016" name="Line 87"/>
          <p:cNvSpPr>
            <a:spLocks noChangeShapeType="1"/>
          </p:cNvSpPr>
          <p:nvPr/>
        </p:nvSpPr>
        <p:spPr bwMode="auto">
          <a:xfrm>
            <a:off x="2413000" y="5499100"/>
            <a:ext cx="304800" cy="0"/>
          </a:xfrm>
          <a:prstGeom prst="line">
            <a:avLst/>
          </a:prstGeom>
          <a:noFill/>
          <a:ln w="9525">
            <a:solidFill>
              <a:schemeClr val="tx1"/>
            </a:solidFill>
            <a:round/>
            <a:headEnd/>
            <a:tailEnd/>
          </a:ln>
        </p:spPr>
        <p:txBody>
          <a:bodyPr/>
          <a:lstStyle/>
          <a:p>
            <a:endParaRPr lang="en-IN"/>
          </a:p>
        </p:txBody>
      </p:sp>
      <p:sp>
        <p:nvSpPr>
          <p:cNvPr id="40017" name="Line 88"/>
          <p:cNvSpPr>
            <a:spLocks noChangeShapeType="1"/>
          </p:cNvSpPr>
          <p:nvPr/>
        </p:nvSpPr>
        <p:spPr bwMode="auto">
          <a:xfrm>
            <a:off x="2413000" y="5702300"/>
            <a:ext cx="304800" cy="0"/>
          </a:xfrm>
          <a:prstGeom prst="line">
            <a:avLst/>
          </a:prstGeom>
          <a:noFill/>
          <a:ln w="9525">
            <a:solidFill>
              <a:schemeClr val="tx1"/>
            </a:solidFill>
            <a:round/>
            <a:headEnd/>
            <a:tailEnd/>
          </a:ln>
        </p:spPr>
        <p:txBody>
          <a:bodyPr/>
          <a:lstStyle/>
          <a:p>
            <a:endParaRPr lang="en-IN"/>
          </a:p>
        </p:txBody>
      </p:sp>
      <p:sp>
        <p:nvSpPr>
          <p:cNvPr id="40018" name="Text Box 89"/>
          <p:cNvSpPr txBox="1">
            <a:spLocks noChangeArrowheads="1"/>
          </p:cNvSpPr>
          <p:nvPr/>
        </p:nvSpPr>
        <p:spPr bwMode="auto">
          <a:xfrm>
            <a:off x="381000" y="1066800"/>
            <a:ext cx="349250" cy="366713"/>
          </a:xfrm>
          <a:prstGeom prst="rect">
            <a:avLst/>
          </a:prstGeom>
          <a:noFill/>
          <a:ln w="9525">
            <a:noFill/>
            <a:miter lim="800000"/>
            <a:headEnd/>
            <a:tailEnd/>
          </a:ln>
        </p:spPr>
        <p:txBody>
          <a:bodyPr wrap="none">
            <a:spAutoFit/>
          </a:bodyPr>
          <a:lstStyle/>
          <a:p>
            <a:r>
              <a:rPr lang="en-US" b="1">
                <a:latin typeface="Times New Roman" pitchFamily="18" charset="0"/>
              </a:rPr>
              <a:t>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p:cNvSpPr txBox="1">
            <a:spLocks noChangeArrowheads="1"/>
          </p:cNvSpPr>
          <p:nvPr/>
        </p:nvSpPr>
        <p:spPr bwMode="auto">
          <a:xfrm>
            <a:off x="0" y="76200"/>
            <a:ext cx="9144000" cy="366713"/>
          </a:xfrm>
          <a:prstGeom prst="rect">
            <a:avLst/>
          </a:prstGeom>
          <a:noFill/>
          <a:ln w="9525">
            <a:noFill/>
            <a:miter lim="800000"/>
            <a:headEnd/>
            <a:tailEnd/>
          </a:ln>
        </p:spPr>
        <p:txBody>
          <a:bodyPr>
            <a:spAutoFit/>
          </a:bodyPr>
          <a:lstStyle/>
          <a:p>
            <a:pPr algn="ctr">
              <a:spcBef>
                <a:spcPct val="50000"/>
              </a:spcBef>
            </a:pPr>
            <a:r>
              <a:rPr lang="en-US" b="1">
                <a:latin typeface="Times New Roman" pitchFamily="18" charset="0"/>
              </a:rPr>
              <a:t>Rz &amp; Dz TARGETED TO CLEAVE HIV-1 TAT/REV RNA</a:t>
            </a:r>
          </a:p>
        </p:txBody>
      </p:sp>
      <p:sp>
        <p:nvSpPr>
          <p:cNvPr id="40963" name="AutoShape 3"/>
          <p:cNvSpPr>
            <a:spLocks/>
          </p:cNvSpPr>
          <p:nvPr/>
        </p:nvSpPr>
        <p:spPr bwMode="auto">
          <a:xfrm>
            <a:off x="1878013" y="1676400"/>
            <a:ext cx="152400" cy="1371600"/>
          </a:xfrm>
          <a:prstGeom prst="rightBrace">
            <a:avLst>
              <a:gd name="adj1" fmla="val 75000"/>
              <a:gd name="adj2" fmla="val 50000"/>
            </a:avLst>
          </a:prstGeom>
          <a:noFill/>
          <a:ln w="9525">
            <a:solidFill>
              <a:schemeClr val="tx1"/>
            </a:solidFill>
            <a:round/>
            <a:headEnd/>
            <a:tailEnd/>
          </a:ln>
        </p:spPr>
        <p:txBody>
          <a:bodyPr wrap="none" anchor="ctr"/>
          <a:lstStyle/>
          <a:p>
            <a:endParaRPr lang="en-IN"/>
          </a:p>
        </p:txBody>
      </p:sp>
      <p:sp>
        <p:nvSpPr>
          <p:cNvPr id="40964" name="Rectangle 4"/>
          <p:cNvSpPr>
            <a:spLocks noChangeArrowheads="1"/>
          </p:cNvSpPr>
          <p:nvPr/>
        </p:nvSpPr>
        <p:spPr bwMode="auto">
          <a:xfrm>
            <a:off x="-76200" y="1203325"/>
            <a:ext cx="2659063" cy="2100263"/>
          </a:xfrm>
          <a:prstGeom prst="rect">
            <a:avLst/>
          </a:prstGeom>
          <a:noFill/>
          <a:ln w="12700">
            <a:noFill/>
            <a:miter lim="800000"/>
            <a:headEnd/>
            <a:tailEnd/>
          </a:ln>
        </p:spPr>
        <p:txBody>
          <a:bodyPr>
            <a:spAutoFit/>
          </a:bodyPr>
          <a:lstStyle/>
          <a:p>
            <a:endParaRPr lang="en-US" sz="1200">
              <a:latin typeface="Times New Roman" pitchFamily="18" charset="0"/>
            </a:endParaRPr>
          </a:p>
          <a:p>
            <a:r>
              <a:rPr lang="en-US" sz="1200">
                <a:latin typeface="Times New Roman" pitchFamily="18" charset="0"/>
              </a:rPr>
              <a:t> 3’--- AUAGCAAA   UCUGGGUG--5’</a:t>
            </a:r>
          </a:p>
          <a:p>
            <a:r>
              <a:rPr lang="en-US" sz="1200">
                <a:latin typeface="Times New Roman" pitchFamily="18" charset="0"/>
              </a:rPr>
              <a:t>                         A       CUG</a:t>
            </a:r>
          </a:p>
          <a:p>
            <a:r>
              <a:rPr lang="en-US" sz="1200">
                <a:latin typeface="Times New Roman" pitchFamily="18" charset="0"/>
              </a:rPr>
              <a:t>                        A                A</a:t>
            </a:r>
          </a:p>
          <a:p>
            <a:r>
              <a:rPr lang="en-US" sz="1200">
                <a:latin typeface="Times New Roman" pitchFamily="18" charset="0"/>
              </a:rPr>
              <a:t>                         G      AGU</a:t>
            </a:r>
          </a:p>
          <a:p>
            <a:r>
              <a:rPr lang="en-US" sz="1200">
                <a:latin typeface="Times New Roman" pitchFamily="18" charset="0"/>
              </a:rPr>
              <a:t>                            CG</a:t>
            </a:r>
          </a:p>
          <a:p>
            <a:r>
              <a:rPr lang="en-US" sz="1200">
                <a:latin typeface="Times New Roman" pitchFamily="18" charset="0"/>
              </a:rPr>
              <a:t>                            AU</a:t>
            </a:r>
          </a:p>
          <a:p>
            <a:r>
              <a:rPr lang="en-US" sz="1200">
                <a:latin typeface="Times New Roman" pitchFamily="18" charset="0"/>
              </a:rPr>
              <a:t>                            GC</a:t>
            </a:r>
          </a:p>
          <a:p>
            <a:r>
              <a:rPr lang="en-US" sz="1200">
                <a:latin typeface="Times New Roman" pitchFamily="18" charset="0"/>
              </a:rPr>
              <a:t>                            GC</a:t>
            </a:r>
          </a:p>
          <a:p>
            <a:r>
              <a:rPr lang="en-US" sz="1200">
                <a:latin typeface="Times New Roman" pitchFamily="18" charset="0"/>
              </a:rPr>
              <a:t>                         A      G</a:t>
            </a:r>
          </a:p>
          <a:p>
            <a:r>
              <a:rPr lang="en-US" sz="1200">
                <a:latin typeface="Times New Roman" pitchFamily="18" charset="0"/>
              </a:rPr>
              <a:t>                            GU</a:t>
            </a:r>
          </a:p>
        </p:txBody>
      </p:sp>
      <p:sp>
        <p:nvSpPr>
          <p:cNvPr id="40965" name="Text Box 5"/>
          <p:cNvSpPr txBox="1">
            <a:spLocks noChangeArrowheads="1"/>
          </p:cNvSpPr>
          <p:nvPr/>
        </p:nvSpPr>
        <p:spPr bwMode="auto">
          <a:xfrm>
            <a:off x="773113" y="3300413"/>
            <a:ext cx="895350" cy="336550"/>
          </a:xfrm>
          <a:prstGeom prst="rect">
            <a:avLst/>
          </a:prstGeom>
          <a:noFill/>
          <a:ln w="9525">
            <a:noFill/>
            <a:miter lim="800000"/>
            <a:headEnd/>
            <a:tailEnd/>
          </a:ln>
        </p:spPr>
        <p:txBody>
          <a:bodyPr wrap="none">
            <a:spAutoFit/>
          </a:bodyPr>
          <a:lstStyle/>
          <a:p>
            <a:r>
              <a:rPr lang="en-US" sz="1600" b="1">
                <a:latin typeface="Times New Roman" pitchFamily="18" charset="0"/>
              </a:rPr>
              <a:t>Rz-8366</a:t>
            </a:r>
            <a:endParaRPr lang="en-US" b="1">
              <a:latin typeface="Times New Roman" pitchFamily="18" charset="0"/>
            </a:endParaRPr>
          </a:p>
        </p:txBody>
      </p:sp>
      <p:sp>
        <p:nvSpPr>
          <p:cNvPr id="40966" name="Text Box 6"/>
          <p:cNvSpPr txBox="1">
            <a:spLocks noChangeArrowheads="1"/>
          </p:cNvSpPr>
          <p:nvPr/>
        </p:nvSpPr>
        <p:spPr bwMode="auto">
          <a:xfrm>
            <a:off x="228600" y="547688"/>
            <a:ext cx="349250" cy="366712"/>
          </a:xfrm>
          <a:prstGeom prst="rect">
            <a:avLst/>
          </a:prstGeom>
          <a:noFill/>
          <a:ln w="9525">
            <a:noFill/>
            <a:miter lim="800000"/>
            <a:headEnd/>
            <a:tailEnd/>
          </a:ln>
        </p:spPr>
        <p:txBody>
          <a:bodyPr wrap="none">
            <a:spAutoFit/>
          </a:bodyPr>
          <a:lstStyle/>
          <a:p>
            <a:r>
              <a:rPr lang="en-US" b="1">
                <a:latin typeface="Times New Roman" pitchFamily="18" charset="0"/>
              </a:rPr>
              <a:t>A</a:t>
            </a:r>
          </a:p>
        </p:txBody>
      </p:sp>
      <p:sp>
        <p:nvSpPr>
          <p:cNvPr id="40967" name="Line 7"/>
          <p:cNvSpPr>
            <a:spLocks noChangeShapeType="1"/>
          </p:cNvSpPr>
          <p:nvPr/>
        </p:nvSpPr>
        <p:spPr bwMode="auto">
          <a:xfrm>
            <a:off x="1357313" y="1168400"/>
            <a:ext cx="0" cy="152400"/>
          </a:xfrm>
          <a:prstGeom prst="line">
            <a:avLst/>
          </a:prstGeom>
          <a:noFill/>
          <a:ln w="9525">
            <a:solidFill>
              <a:schemeClr val="tx1"/>
            </a:solidFill>
            <a:round/>
            <a:headEnd/>
            <a:tailEnd type="triangle" w="med" len="med"/>
          </a:ln>
        </p:spPr>
        <p:txBody>
          <a:bodyPr/>
          <a:lstStyle/>
          <a:p>
            <a:endParaRPr lang="en-IN"/>
          </a:p>
        </p:txBody>
      </p:sp>
      <p:grpSp>
        <p:nvGrpSpPr>
          <p:cNvPr id="2" name="Group 8"/>
          <p:cNvGrpSpPr>
            <a:grpSpLocks/>
          </p:cNvGrpSpPr>
          <p:nvPr/>
        </p:nvGrpSpPr>
        <p:grpSpPr bwMode="auto">
          <a:xfrm>
            <a:off x="1978025" y="1216025"/>
            <a:ext cx="3432175" cy="2441575"/>
            <a:chOff x="1942" y="872"/>
            <a:chExt cx="2162" cy="1538"/>
          </a:xfrm>
        </p:grpSpPr>
        <p:sp>
          <p:nvSpPr>
            <p:cNvPr id="41003" name="Rectangle 9"/>
            <p:cNvSpPr>
              <a:spLocks noChangeArrowheads="1"/>
            </p:cNvSpPr>
            <p:nvPr/>
          </p:nvSpPr>
          <p:spPr bwMode="auto">
            <a:xfrm>
              <a:off x="2323" y="875"/>
              <a:ext cx="1781" cy="1323"/>
            </a:xfrm>
            <a:prstGeom prst="rect">
              <a:avLst/>
            </a:prstGeom>
            <a:noFill/>
            <a:ln w="28575">
              <a:noFill/>
              <a:miter lim="800000"/>
              <a:headEnd/>
              <a:tailEnd/>
            </a:ln>
          </p:spPr>
          <p:txBody>
            <a:bodyPr>
              <a:spAutoFit/>
            </a:bodyPr>
            <a:lstStyle/>
            <a:p>
              <a:endParaRPr lang="en-US" sz="1200">
                <a:latin typeface="Times New Roman" pitchFamily="18" charset="0"/>
              </a:endParaRPr>
            </a:p>
            <a:p>
              <a:r>
                <a:rPr lang="en-US" sz="1200">
                  <a:latin typeface="Times New Roman" pitchFamily="18" charset="0"/>
                </a:rPr>
                <a:t> 3’--  UGGGUGGA   GGUUAGGG --5’</a:t>
              </a:r>
            </a:p>
            <a:p>
              <a:r>
                <a:rPr lang="en-US" sz="1200">
                  <a:latin typeface="Times New Roman" pitchFamily="18" charset="0"/>
                </a:rPr>
                <a:t>                         A       CUG</a:t>
              </a:r>
            </a:p>
            <a:p>
              <a:r>
                <a:rPr lang="en-US" sz="1200">
                  <a:latin typeface="Times New Roman" pitchFamily="18" charset="0"/>
                </a:rPr>
                <a:t>                        A                A</a:t>
              </a:r>
            </a:p>
            <a:p>
              <a:r>
                <a:rPr lang="en-US" sz="1200">
                  <a:latin typeface="Times New Roman" pitchFamily="18" charset="0"/>
                </a:rPr>
                <a:t>                         G      AGU</a:t>
              </a:r>
            </a:p>
            <a:p>
              <a:r>
                <a:rPr lang="en-US" sz="1200">
                  <a:latin typeface="Times New Roman" pitchFamily="18" charset="0"/>
                </a:rPr>
                <a:t>                            CG</a:t>
              </a:r>
            </a:p>
            <a:p>
              <a:r>
                <a:rPr lang="en-US" sz="1200">
                  <a:latin typeface="Times New Roman" pitchFamily="18" charset="0"/>
                </a:rPr>
                <a:t>                            AU</a:t>
              </a:r>
            </a:p>
            <a:p>
              <a:r>
                <a:rPr lang="en-US" sz="1200">
                  <a:latin typeface="Times New Roman" pitchFamily="18" charset="0"/>
                </a:rPr>
                <a:t>                            GC</a:t>
              </a:r>
            </a:p>
            <a:p>
              <a:r>
                <a:rPr lang="en-US" sz="1200">
                  <a:latin typeface="Times New Roman" pitchFamily="18" charset="0"/>
                </a:rPr>
                <a:t>                            GC</a:t>
              </a:r>
            </a:p>
            <a:p>
              <a:r>
                <a:rPr lang="en-US" sz="1200">
                  <a:latin typeface="Times New Roman" pitchFamily="18" charset="0"/>
                </a:rPr>
                <a:t>                         A      G</a:t>
              </a:r>
            </a:p>
            <a:p>
              <a:r>
                <a:rPr lang="en-US" sz="1200">
                  <a:latin typeface="Times New Roman" pitchFamily="18" charset="0"/>
                </a:rPr>
                <a:t>                            GU</a:t>
              </a:r>
            </a:p>
          </p:txBody>
        </p:sp>
        <p:grpSp>
          <p:nvGrpSpPr>
            <p:cNvPr id="3" name="Group 10"/>
            <p:cNvGrpSpPr>
              <a:grpSpLocks/>
            </p:cNvGrpSpPr>
            <p:nvPr/>
          </p:nvGrpSpPr>
          <p:grpSpPr bwMode="auto">
            <a:xfrm>
              <a:off x="1942" y="872"/>
              <a:ext cx="2042" cy="1538"/>
              <a:chOff x="1872" y="872"/>
              <a:chExt cx="2042" cy="1538"/>
            </a:xfrm>
          </p:grpSpPr>
          <p:sp>
            <p:nvSpPr>
              <p:cNvPr id="41005" name="Text Box 11"/>
              <p:cNvSpPr txBox="1">
                <a:spLocks noChangeArrowheads="1"/>
              </p:cNvSpPr>
              <p:nvPr/>
            </p:nvSpPr>
            <p:spPr bwMode="auto">
              <a:xfrm>
                <a:off x="2860" y="2198"/>
                <a:ext cx="564" cy="212"/>
              </a:xfrm>
              <a:prstGeom prst="rect">
                <a:avLst/>
              </a:prstGeom>
              <a:noFill/>
              <a:ln w="9525">
                <a:noFill/>
                <a:miter lim="800000"/>
                <a:headEnd/>
                <a:tailEnd/>
              </a:ln>
            </p:spPr>
            <p:txBody>
              <a:bodyPr wrap="none">
                <a:spAutoFit/>
              </a:bodyPr>
              <a:lstStyle/>
              <a:p>
                <a:r>
                  <a:rPr lang="en-US" sz="1600" b="1">
                    <a:latin typeface="Times New Roman" pitchFamily="18" charset="0"/>
                  </a:rPr>
                  <a:t>Rz-8377</a:t>
                </a:r>
                <a:endParaRPr lang="en-US" b="1">
                  <a:latin typeface="Times New Roman" pitchFamily="18" charset="0"/>
                </a:endParaRPr>
              </a:p>
            </p:txBody>
          </p:sp>
          <p:sp>
            <p:nvSpPr>
              <p:cNvPr id="41006" name="Text Box 12"/>
              <p:cNvSpPr txBox="1">
                <a:spLocks noChangeArrowheads="1"/>
              </p:cNvSpPr>
              <p:nvPr/>
            </p:nvSpPr>
            <p:spPr bwMode="auto">
              <a:xfrm>
                <a:off x="1872" y="872"/>
                <a:ext cx="2042" cy="173"/>
              </a:xfrm>
              <a:prstGeom prst="rect">
                <a:avLst/>
              </a:prstGeom>
              <a:noFill/>
              <a:ln w="9525">
                <a:noFill/>
                <a:miter lim="800000"/>
                <a:headEnd/>
                <a:tailEnd/>
              </a:ln>
            </p:spPr>
            <p:txBody>
              <a:bodyPr wrap="none">
                <a:spAutoFit/>
              </a:bodyPr>
              <a:lstStyle/>
              <a:p>
                <a:r>
                  <a:rPr lang="en-US" sz="1200">
                    <a:latin typeface="Times New Roman" pitchFamily="18" charset="0"/>
                  </a:rPr>
                  <a:t>                 5’--- ACCCAC</a:t>
                </a:r>
                <a:r>
                  <a:rPr lang="en-US" sz="1200" b="1">
                    <a:latin typeface="Times New Roman" pitchFamily="18" charset="0"/>
                  </a:rPr>
                  <a:t>CUC </a:t>
                </a:r>
                <a:r>
                  <a:rPr lang="en-US" sz="1200">
                    <a:latin typeface="Times New Roman" pitchFamily="18" charset="0"/>
                  </a:rPr>
                  <a:t>CCAATCCC---3’</a:t>
                </a:r>
              </a:p>
            </p:txBody>
          </p:sp>
        </p:grpSp>
      </p:grpSp>
      <p:sp>
        <p:nvSpPr>
          <p:cNvPr id="40969" name="Line 13"/>
          <p:cNvSpPr>
            <a:spLocks noChangeShapeType="1"/>
          </p:cNvSpPr>
          <p:nvPr/>
        </p:nvSpPr>
        <p:spPr bwMode="auto">
          <a:xfrm>
            <a:off x="4765675" y="1117600"/>
            <a:ext cx="0" cy="152400"/>
          </a:xfrm>
          <a:prstGeom prst="line">
            <a:avLst/>
          </a:prstGeom>
          <a:noFill/>
          <a:ln w="9525">
            <a:solidFill>
              <a:schemeClr val="tx1"/>
            </a:solidFill>
            <a:round/>
            <a:headEnd/>
            <a:tailEnd type="triangle" w="med" len="med"/>
          </a:ln>
        </p:spPr>
        <p:txBody>
          <a:bodyPr/>
          <a:lstStyle/>
          <a:p>
            <a:endParaRPr lang="en-IN"/>
          </a:p>
        </p:txBody>
      </p:sp>
      <p:sp>
        <p:nvSpPr>
          <p:cNvPr id="40970" name="AutoShape 14"/>
          <p:cNvSpPr>
            <a:spLocks/>
          </p:cNvSpPr>
          <p:nvPr/>
        </p:nvSpPr>
        <p:spPr bwMode="auto">
          <a:xfrm>
            <a:off x="3124200" y="1727200"/>
            <a:ext cx="228600" cy="1371600"/>
          </a:xfrm>
          <a:prstGeom prst="leftBrace">
            <a:avLst>
              <a:gd name="adj1" fmla="val 50000"/>
              <a:gd name="adj2" fmla="val 50000"/>
            </a:avLst>
          </a:prstGeom>
          <a:noFill/>
          <a:ln w="9525">
            <a:solidFill>
              <a:schemeClr val="tx1"/>
            </a:solidFill>
            <a:round/>
            <a:headEnd/>
            <a:tailEnd/>
          </a:ln>
        </p:spPr>
        <p:txBody>
          <a:bodyPr wrap="none" anchor="ctr"/>
          <a:lstStyle/>
          <a:p>
            <a:endParaRPr lang="en-IN"/>
          </a:p>
        </p:txBody>
      </p:sp>
      <p:sp>
        <p:nvSpPr>
          <p:cNvPr id="40971" name="Text Box 15"/>
          <p:cNvSpPr txBox="1">
            <a:spLocks noChangeArrowheads="1"/>
          </p:cNvSpPr>
          <p:nvPr/>
        </p:nvSpPr>
        <p:spPr bwMode="auto">
          <a:xfrm>
            <a:off x="2711450" y="546100"/>
            <a:ext cx="336550" cy="366713"/>
          </a:xfrm>
          <a:prstGeom prst="rect">
            <a:avLst/>
          </a:prstGeom>
          <a:noFill/>
          <a:ln w="9525">
            <a:noFill/>
            <a:miter lim="800000"/>
            <a:headEnd/>
            <a:tailEnd/>
          </a:ln>
        </p:spPr>
        <p:txBody>
          <a:bodyPr wrap="none">
            <a:spAutoFit/>
          </a:bodyPr>
          <a:lstStyle/>
          <a:p>
            <a:r>
              <a:rPr lang="en-US" b="1">
                <a:latin typeface="Times New Roman" pitchFamily="18" charset="0"/>
              </a:rPr>
              <a:t>B</a:t>
            </a:r>
          </a:p>
        </p:txBody>
      </p:sp>
      <p:sp>
        <p:nvSpPr>
          <p:cNvPr id="40972" name="Text Box 16"/>
          <p:cNvSpPr txBox="1">
            <a:spLocks noChangeArrowheads="1"/>
          </p:cNvSpPr>
          <p:nvPr/>
        </p:nvSpPr>
        <p:spPr bwMode="auto">
          <a:xfrm>
            <a:off x="-685800" y="1204913"/>
            <a:ext cx="3352800" cy="274637"/>
          </a:xfrm>
          <a:prstGeom prst="rect">
            <a:avLst/>
          </a:prstGeom>
          <a:noFill/>
          <a:ln w="9525">
            <a:noFill/>
            <a:miter lim="800000"/>
            <a:headEnd/>
            <a:tailEnd/>
          </a:ln>
        </p:spPr>
        <p:txBody>
          <a:bodyPr wrap="none">
            <a:spAutoFit/>
          </a:bodyPr>
          <a:lstStyle/>
          <a:p>
            <a:r>
              <a:rPr lang="en-US" sz="1200">
                <a:latin typeface="Times New Roman" pitchFamily="18" charset="0"/>
              </a:rPr>
              <a:t>                 5’----UAUCGU</a:t>
            </a:r>
            <a:r>
              <a:rPr lang="en-US" sz="1200" b="1" u="sng">
                <a:latin typeface="Times New Roman" pitchFamily="18" charset="0"/>
              </a:rPr>
              <a:t>UUC </a:t>
            </a:r>
            <a:r>
              <a:rPr lang="en-US" sz="1200">
                <a:latin typeface="Times New Roman" pitchFamily="18" charset="0"/>
              </a:rPr>
              <a:t>AGACCCAC----3’</a:t>
            </a:r>
          </a:p>
        </p:txBody>
      </p:sp>
      <p:sp>
        <p:nvSpPr>
          <p:cNvPr id="40973" name="Text Box 17"/>
          <p:cNvSpPr txBox="1">
            <a:spLocks noChangeArrowheads="1"/>
          </p:cNvSpPr>
          <p:nvPr/>
        </p:nvSpPr>
        <p:spPr bwMode="auto">
          <a:xfrm>
            <a:off x="4178300" y="2554288"/>
            <a:ext cx="349250" cy="366712"/>
          </a:xfrm>
          <a:prstGeom prst="rect">
            <a:avLst/>
          </a:prstGeom>
          <a:noFill/>
          <a:ln w="9525">
            <a:noFill/>
            <a:miter lim="800000"/>
            <a:headEnd/>
            <a:tailEnd/>
          </a:ln>
        </p:spPr>
        <p:txBody>
          <a:bodyPr wrap="none">
            <a:spAutoFit/>
          </a:bodyPr>
          <a:lstStyle/>
          <a:p>
            <a:r>
              <a:rPr lang="en-US" b="1">
                <a:latin typeface="Times New Roman" pitchFamily="18" charset="0"/>
              </a:rPr>
              <a:t>C</a:t>
            </a:r>
          </a:p>
        </p:txBody>
      </p:sp>
      <p:sp>
        <p:nvSpPr>
          <p:cNvPr id="40974" name="Text Box 18"/>
          <p:cNvSpPr txBox="1">
            <a:spLocks noChangeArrowheads="1"/>
          </p:cNvSpPr>
          <p:nvPr/>
        </p:nvSpPr>
        <p:spPr bwMode="auto">
          <a:xfrm>
            <a:off x="4572000" y="1249363"/>
            <a:ext cx="2984500" cy="274637"/>
          </a:xfrm>
          <a:prstGeom prst="rect">
            <a:avLst/>
          </a:prstGeom>
          <a:noFill/>
          <a:ln w="9525">
            <a:noFill/>
            <a:miter lim="800000"/>
            <a:headEnd/>
            <a:tailEnd/>
          </a:ln>
        </p:spPr>
        <p:txBody>
          <a:bodyPr wrap="none">
            <a:spAutoFit/>
          </a:bodyPr>
          <a:lstStyle/>
          <a:p>
            <a:r>
              <a:rPr lang="en-US" sz="1200">
                <a:latin typeface="Times New Roman" pitchFamily="18" charset="0"/>
              </a:rPr>
              <a:t>                 5’----UAUCGU</a:t>
            </a:r>
            <a:r>
              <a:rPr lang="en-US" sz="1200" b="1" u="sng">
                <a:latin typeface="Times New Roman" pitchFamily="18" charset="0"/>
              </a:rPr>
              <a:t>UUC</a:t>
            </a:r>
            <a:r>
              <a:rPr lang="en-US" sz="1200">
                <a:latin typeface="Times New Roman" pitchFamily="18" charset="0"/>
              </a:rPr>
              <a:t>AGACCCAC</a:t>
            </a:r>
          </a:p>
        </p:txBody>
      </p:sp>
      <p:sp>
        <p:nvSpPr>
          <p:cNvPr id="40975" name="Rectangle 19"/>
          <p:cNvSpPr>
            <a:spLocks noChangeArrowheads="1"/>
          </p:cNvSpPr>
          <p:nvPr/>
        </p:nvSpPr>
        <p:spPr bwMode="auto">
          <a:xfrm>
            <a:off x="5181600" y="1257300"/>
            <a:ext cx="3962400" cy="2100263"/>
          </a:xfrm>
          <a:prstGeom prst="rect">
            <a:avLst/>
          </a:prstGeom>
          <a:noFill/>
          <a:ln w="19050">
            <a:noFill/>
            <a:miter lim="800000"/>
            <a:headEnd/>
            <a:tailEnd/>
          </a:ln>
        </p:spPr>
        <p:txBody>
          <a:bodyPr>
            <a:spAutoFit/>
          </a:bodyPr>
          <a:lstStyle/>
          <a:p>
            <a:r>
              <a:rPr lang="en-US" sz="1200">
                <a:latin typeface="Times New Roman" pitchFamily="18" charset="0"/>
              </a:rPr>
              <a:t> </a:t>
            </a:r>
          </a:p>
          <a:p>
            <a:r>
              <a:rPr lang="en-US" sz="1200">
                <a:latin typeface="Times New Roman" pitchFamily="18" charset="0"/>
              </a:rPr>
              <a:t> 3’--- AUAGCAAA   UCUGGGUGGA   GGUUAGGG---5’</a:t>
            </a:r>
          </a:p>
          <a:p>
            <a:r>
              <a:rPr lang="en-US" sz="1200">
                <a:latin typeface="Times New Roman" pitchFamily="18" charset="0"/>
              </a:rPr>
              <a:t>                         A       CUG</a:t>
            </a:r>
          </a:p>
          <a:p>
            <a:r>
              <a:rPr lang="en-US" sz="1200">
                <a:latin typeface="Times New Roman" pitchFamily="18" charset="0"/>
              </a:rPr>
              <a:t>                        A                A</a:t>
            </a:r>
          </a:p>
          <a:p>
            <a:r>
              <a:rPr lang="en-US" sz="1200">
                <a:latin typeface="Times New Roman" pitchFamily="18" charset="0"/>
              </a:rPr>
              <a:t>                         G      AGU</a:t>
            </a:r>
          </a:p>
          <a:p>
            <a:r>
              <a:rPr lang="en-US" sz="1200">
                <a:latin typeface="Times New Roman" pitchFamily="18" charset="0"/>
              </a:rPr>
              <a:t>                            CG</a:t>
            </a:r>
          </a:p>
          <a:p>
            <a:r>
              <a:rPr lang="en-US" sz="1200">
                <a:latin typeface="Times New Roman" pitchFamily="18" charset="0"/>
              </a:rPr>
              <a:t>                            A</a:t>
            </a:r>
          </a:p>
          <a:p>
            <a:r>
              <a:rPr lang="en-US" sz="1200">
                <a:latin typeface="Times New Roman" pitchFamily="18" charset="0"/>
              </a:rPr>
              <a:t>                            GC</a:t>
            </a:r>
          </a:p>
          <a:p>
            <a:r>
              <a:rPr lang="en-US" sz="1200">
                <a:latin typeface="Times New Roman" pitchFamily="18" charset="0"/>
              </a:rPr>
              <a:t>                            GC</a:t>
            </a:r>
          </a:p>
          <a:p>
            <a:r>
              <a:rPr lang="en-US" sz="1200">
                <a:latin typeface="Times New Roman" pitchFamily="18" charset="0"/>
              </a:rPr>
              <a:t>                         A      G</a:t>
            </a:r>
          </a:p>
          <a:p>
            <a:r>
              <a:rPr lang="en-US" sz="1200">
                <a:latin typeface="Times New Roman" pitchFamily="18" charset="0"/>
              </a:rPr>
              <a:t>                            GU</a:t>
            </a:r>
          </a:p>
        </p:txBody>
      </p:sp>
      <p:sp>
        <p:nvSpPr>
          <p:cNvPr id="40976" name="Text Box 20"/>
          <p:cNvSpPr txBox="1">
            <a:spLocks noChangeArrowheads="1"/>
          </p:cNvSpPr>
          <p:nvPr/>
        </p:nvSpPr>
        <p:spPr bwMode="auto">
          <a:xfrm>
            <a:off x="8869363" y="2133600"/>
            <a:ext cx="184150" cy="457200"/>
          </a:xfrm>
          <a:prstGeom prst="rect">
            <a:avLst/>
          </a:prstGeom>
          <a:noFill/>
          <a:ln w="9525">
            <a:noFill/>
            <a:miter lim="800000"/>
            <a:headEnd/>
            <a:tailEnd/>
          </a:ln>
        </p:spPr>
        <p:txBody>
          <a:bodyPr wrap="none">
            <a:spAutoFit/>
          </a:bodyPr>
          <a:lstStyle/>
          <a:p>
            <a:endParaRPr lang="en-IN" sz="2400">
              <a:latin typeface="Times New Roman" pitchFamily="18" charset="0"/>
            </a:endParaRPr>
          </a:p>
        </p:txBody>
      </p:sp>
      <p:sp>
        <p:nvSpPr>
          <p:cNvPr id="40977" name="Text Box 21"/>
          <p:cNvSpPr txBox="1">
            <a:spLocks noChangeArrowheads="1"/>
          </p:cNvSpPr>
          <p:nvPr/>
        </p:nvSpPr>
        <p:spPr bwMode="auto">
          <a:xfrm>
            <a:off x="7391400" y="1257300"/>
            <a:ext cx="1676400" cy="274638"/>
          </a:xfrm>
          <a:prstGeom prst="rect">
            <a:avLst/>
          </a:prstGeom>
          <a:noFill/>
          <a:ln w="9525">
            <a:noFill/>
            <a:miter lim="800000"/>
            <a:headEnd/>
            <a:tailEnd/>
          </a:ln>
        </p:spPr>
        <p:txBody>
          <a:bodyPr wrap="none">
            <a:spAutoFit/>
          </a:bodyPr>
          <a:lstStyle/>
          <a:p>
            <a:r>
              <a:rPr lang="en-US" sz="1200" b="1" u="sng">
                <a:latin typeface="Times New Roman" pitchFamily="18" charset="0"/>
              </a:rPr>
              <a:t>CUC </a:t>
            </a:r>
            <a:r>
              <a:rPr lang="en-US" sz="1200">
                <a:latin typeface="Times New Roman" pitchFamily="18" charset="0"/>
              </a:rPr>
              <a:t>C</a:t>
            </a:r>
            <a:r>
              <a:rPr lang="en-US" sz="800">
                <a:latin typeface="Times New Roman" pitchFamily="18" charset="0"/>
              </a:rPr>
              <a:t> </a:t>
            </a:r>
            <a:r>
              <a:rPr lang="en-US" sz="1200">
                <a:latin typeface="Times New Roman" pitchFamily="18" charset="0"/>
              </a:rPr>
              <a:t>CAATCCC---3’</a:t>
            </a:r>
          </a:p>
        </p:txBody>
      </p:sp>
      <p:sp>
        <p:nvSpPr>
          <p:cNvPr id="40978" name="Text Box 22"/>
          <p:cNvSpPr txBox="1">
            <a:spLocks noChangeArrowheads="1"/>
          </p:cNvSpPr>
          <p:nvPr/>
        </p:nvSpPr>
        <p:spPr bwMode="auto">
          <a:xfrm>
            <a:off x="7316788" y="1598613"/>
            <a:ext cx="1012825" cy="2100262"/>
          </a:xfrm>
          <a:prstGeom prst="rect">
            <a:avLst/>
          </a:prstGeom>
          <a:noFill/>
          <a:ln w="9525">
            <a:noFill/>
            <a:miter lim="800000"/>
            <a:headEnd/>
            <a:tailEnd/>
          </a:ln>
        </p:spPr>
        <p:txBody>
          <a:bodyPr wrap="none">
            <a:spAutoFit/>
          </a:bodyPr>
          <a:lstStyle/>
          <a:p>
            <a:r>
              <a:rPr lang="en-US" sz="1200">
                <a:latin typeface="Times New Roman" pitchFamily="18" charset="0"/>
              </a:rPr>
              <a:t>  A       CUG</a:t>
            </a:r>
          </a:p>
          <a:p>
            <a:r>
              <a:rPr lang="en-US" sz="1200">
                <a:latin typeface="Times New Roman" pitchFamily="18" charset="0"/>
              </a:rPr>
              <a:t>A                A</a:t>
            </a:r>
          </a:p>
          <a:p>
            <a:r>
              <a:rPr lang="en-US" sz="1200">
                <a:latin typeface="Times New Roman" pitchFamily="18" charset="0"/>
              </a:rPr>
              <a:t>  G      AGU</a:t>
            </a:r>
          </a:p>
          <a:p>
            <a:r>
              <a:rPr lang="en-US" sz="1200">
                <a:latin typeface="Times New Roman" pitchFamily="18" charset="0"/>
              </a:rPr>
              <a:t>     CG</a:t>
            </a:r>
          </a:p>
          <a:p>
            <a:r>
              <a:rPr lang="en-US" sz="1200">
                <a:latin typeface="Times New Roman" pitchFamily="18" charset="0"/>
              </a:rPr>
              <a:t>     AU</a:t>
            </a:r>
          </a:p>
          <a:p>
            <a:r>
              <a:rPr lang="en-US" sz="1200">
                <a:latin typeface="Times New Roman" pitchFamily="18" charset="0"/>
              </a:rPr>
              <a:t>     GC</a:t>
            </a:r>
          </a:p>
          <a:p>
            <a:r>
              <a:rPr lang="en-US" sz="1200">
                <a:latin typeface="Times New Roman" pitchFamily="18" charset="0"/>
              </a:rPr>
              <a:t>     GC</a:t>
            </a:r>
          </a:p>
          <a:p>
            <a:r>
              <a:rPr lang="en-US" sz="1200">
                <a:latin typeface="Times New Roman" pitchFamily="18" charset="0"/>
              </a:rPr>
              <a:t>   A      G</a:t>
            </a:r>
          </a:p>
          <a:p>
            <a:r>
              <a:rPr lang="en-US" sz="1200">
                <a:latin typeface="Times New Roman" pitchFamily="18" charset="0"/>
              </a:rPr>
              <a:t>      GU</a:t>
            </a:r>
          </a:p>
          <a:p>
            <a:endParaRPr lang="en-US" sz="2400">
              <a:latin typeface="Times New Roman" pitchFamily="18" charset="0"/>
            </a:endParaRPr>
          </a:p>
        </p:txBody>
      </p:sp>
      <p:sp>
        <p:nvSpPr>
          <p:cNvPr id="40979" name="Text Box 23"/>
          <p:cNvSpPr txBox="1">
            <a:spLocks noChangeArrowheads="1"/>
          </p:cNvSpPr>
          <p:nvPr/>
        </p:nvSpPr>
        <p:spPr bwMode="auto">
          <a:xfrm>
            <a:off x="7389813" y="1876425"/>
            <a:ext cx="1144587" cy="274638"/>
          </a:xfrm>
          <a:prstGeom prst="rect">
            <a:avLst/>
          </a:prstGeom>
          <a:noFill/>
          <a:ln w="9525">
            <a:noFill/>
            <a:miter lim="800000"/>
            <a:headEnd/>
            <a:tailEnd/>
          </a:ln>
        </p:spPr>
        <p:txBody>
          <a:bodyPr>
            <a:spAutoFit/>
          </a:bodyPr>
          <a:lstStyle/>
          <a:p>
            <a:r>
              <a:rPr lang="en-US" sz="1200">
                <a:latin typeface="Times New Roman" pitchFamily="18" charset="0"/>
              </a:rPr>
              <a:t>                </a:t>
            </a:r>
          </a:p>
        </p:txBody>
      </p:sp>
      <p:sp>
        <p:nvSpPr>
          <p:cNvPr id="40980" name="Text Box 24"/>
          <p:cNvSpPr txBox="1">
            <a:spLocks noChangeArrowheads="1"/>
          </p:cNvSpPr>
          <p:nvPr/>
        </p:nvSpPr>
        <p:spPr bwMode="auto">
          <a:xfrm>
            <a:off x="6656388" y="3276600"/>
            <a:ext cx="963612" cy="336550"/>
          </a:xfrm>
          <a:prstGeom prst="rect">
            <a:avLst/>
          </a:prstGeom>
          <a:noFill/>
          <a:ln w="9525">
            <a:noFill/>
            <a:miter lim="800000"/>
            <a:headEnd/>
            <a:tailEnd/>
          </a:ln>
        </p:spPr>
        <p:txBody>
          <a:bodyPr wrap="none">
            <a:spAutoFit/>
          </a:bodyPr>
          <a:lstStyle/>
          <a:p>
            <a:r>
              <a:rPr lang="en-US" sz="1600" b="1">
                <a:latin typeface="Times New Roman" pitchFamily="18" charset="0"/>
              </a:rPr>
              <a:t>Rz-77-66</a:t>
            </a:r>
            <a:endParaRPr lang="en-US" b="1">
              <a:latin typeface="Times New Roman" pitchFamily="18" charset="0"/>
            </a:endParaRPr>
          </a:p>
        </p:txBody>
      </p:sp>
      <p:sp>
        <p:nvSpPr>
          <p:cNvPr id="40981" name="Line 25"/>
          <p:cNvSpPr>
            <a:spLocks noChangeShapeType="1"/>
          </p:cNvSpPr>
          <p:nvPr/>
        </p:nvSpPr>
        <p:spPr bwMode="auto">
          <a:xfrm>
            <a:off x="7823200" y="1470025"/>
            <a:ext cx="0" cy="152400"/>
          </a:xfrm>
          <a:prstGeom prst="line">
            <a:avLst/>
          </a:prstGeom>
          <a:noFill/>
          <a:ln w="9525">
            <a:solidFill>
              <a:schemeClr val="tx1"/>
            </a:solidFill>
            <a:round/>
            <a:headEnd/>
            <a:tailEnd type="triangle" w="med" len="med"/>
          </a:ln>
        </p:spPr>
        <p:txBody>
          <a:bodyPr/>
          <a:lstStyle/>
          <a:p>
            <a:endParaRPr lang="en-IN"/>
          </a:p>
        </p:txBody>
      </p:sp>
      <p:sp>
        <p:nvSpPr>
          <p:cNvPr id="40982" name="Line 26"/>
          <p:cNvSpPr>
            <a:spLocks noChangeShapeType="1"/>
          </p:cNvSpPr>
          <p:nvPr/>
        </p:nvSpPr>
        <p:spPr bwMode="auto">
          <a:xfrm>
            <a:off x="6616700" y="1470025"/>
            <a:ext cx="0" cy="152400"/>
          </a:xfrm>
          <a:prstGeom prst="line">
            <a:avLst/>
          </a:prstGeom>
          <a:noFill/>
          <a:ln w="9525">
            <a:solidFill>
              <a:schemeClr val="tx1"/>
            </a:solidFill>
            <a:round/>
            <a:headEnd/>
            <a:tailEnd type="triangle" w="med" len="med"/>
          </a:ln>
        </p:spPr>
        <p:txBody>
          <a:bodyPr/>
          <a:lstStyle/>
          <a:p>
            <a:endParaRPr lang="en-IN"/>
          </a:p>
        </p:txBody>
      </p:sp>
      <p:sp>
        <p:nvSpPr>
          <p:cNvPr id="40983" name="Text Box 27"/>
          <p:cNvSpPr txBox="1">
            <a:spLocks noChangeArrowheads="1"/>
          </p:cNvSpPr>
          <p:nvPr/>
        </p:nvSpPr>
        <p:spPr bwMode="auto">
          <a:xfrm>
            <a:off x="5226050" y="546100"/>
            <a:ext cx="349250" cy="366713"/>
          </a:xfrm>
          <a:prstGeom prst="rect">
            <a:avLst/>
          </a:prstGeom>
          <a:noFill/>
          <a:ln w="9525">
            <a:noFill/>
            <a:miter lim="800000"/>
            <a:headEnd/>
            <a:tailEnd/>
          </a:ln>
        </p:spPr>
        <p:txBody>
          <a:bodyPr wrap="none">
            <a:spAutoFit/>
          </a:bodyPr>
          <a:lstStyle/>
          <a:p>
            <a:r>
              <a:rPr lang="en-US" b="1">
                <a:latin typeface="Times New Roman" pitchFamily="18" charset="0"/>
              </a:rPr>
              <a:t>C</a:t>
            </a:r>
          </a:p>
        </p:txBody>
      </p:sp>
      <p:sp>
        <p:nvSpPr>
          <p:cNvPr id="40984" name="Rectangle 28"/>
          <p:cNvSpPr>
            <a:spLocks noChangeArrowheads="1"/>
          </p:cNvSpPr>
          <p:nvPr/>
        </p:nvSpPr>
        <p:spPr bwMode="auto">
          <a:xfrm>
            <a:off x="5691188" y="4673600"/>
            <a:ext cx="152400" cy="152400"/>
          </a:xfrm>
          <a:prstGeom prst="rect">
            <a:avLst/>
          </a:prstGeom>
          <a:noFill/>
          <a:ln w="9525">
            <a:solidFill>
              <a:schemeClr val="tx1"/>
            </a:solidFill>
            <a:miter lim="800000"/>
            <a:headEnd/>
            <a:tailEnd/>
          </a:ln>
        </p:spPr>
        <p:txBody>
          <a:bodyPr wrap="none" anchor="ctr"/>
          <a:lstStyle/>
          <a:p>
            <a:endParaRPr lang="en-IN"/>
          </a:p>
        </p:txBody>
      </p:sp>
      <p:sp>
        <p:nvSpPr>
          <p:cNvPr id="40985" name="Text Box 29"/>
          <p:cNvSpPr txBox="1">
            <a:spLocks noChangeArrowheads="1"/>
          </p:cNvSpPr>
          <p:nvPr/>
        </p:nvSpPr>
        <p:spPr bwMode="auto">
          <a:xfrm>
            <a:off x="4814888" y="4622800"/>
            <a:ext cx="293687" cy="274638"/>
          </a:xfrm>
          <a:prstGeom prst="rect">
            <a:avLst/>
          </a:prstGeom>
          <a:noFill/>
          <a:ln w="9525">
            <a:noFill/>
            <a:miter lim="800000"/>
            <a:headEnd/>
            <a:tailEnd/>
          </a:ln>
        </p:spPr>
        <p:txBody>
          <a:bodyPr wrap="none">
            <a:spAutoFit/>
          </a:bodyPr>
          <a:lstStyle/>
          <a:p>
            <a:r>
              <a:rPr lang="en-US" sz="1200">
                <a:latin typeface="Times New Roman" pitchFamily="18" charset="0"/>
              </a:rPr>
              <a:t>G</a:t>
            </a:r>
          </a:p>
        </p:txBody>
      </p:sp>
      <p:sp>
        <p:nvSpPr>
          <p:cNvPr id="40986" name="Line 30"/>
          <p:cNvSpPr>
            <a:spLocks noChangeShapeType="1"/>
          </p:cNvSpPr>
          <p:nvPr/>
        </p:nvSpPr>
        <p:spPr bwMode="auto">
          <a:xfrm>
            <a:off x="5068888" y="4749800"/>
            <a:ext cx="533400" cy="0"/>
          </a:xfrm>
          <a:prstGeom prst="line">
            <a:avLst/>
          </a:prstGeom>
          <a:noFill/>
          <a:ln w="9525">
            <a:solidFill>
              <a:schemeClr val="tx1"/>
            </a:solidFill>
            <a:round/>
            <a:headEnd/>
            <a:tailEnd type="triangle" w="med" len="med"/>
          </a:ln>
        </p:spPr>
        <p:txBody>
          <a:bodyPr wrap="none" anchor="ctr"/>
          <a:lstStyle/>
          <a:p>
            <a:endParaRPr lang="en-IN"/>
          </a:p>
        </p:txBody>
      </p:sp>
      <p:sp>
        <p:nvSpPr>
          <p:cNvPr id="40987" name="Text Box 31"/>
          <p:cNvSpPr txBox="1">
            <a:spLocks noChangeArrowheads="1"/>
          </p:cNvSpPr>
          <p:nvPr/>
        </p:nvSpPr>
        <p:spPr bwMode="auto">
          <a:xfrm>
            <a:off x="4951413" y="4102100"/>
            <a:ext cx="2516187" cy="1704975"/>
          </a:xfrm>
          <a:prstGeom prst="rect">
            <a:avLst/>
          </a:prstGeom>
          <a:noFill/>
          <a:ln w="19050">
            <a:noFill/>
            <a:miter lim="800000"/>
            <a:headEnd/>
            <a:tailEnd/>
          </a:ln>
        </p:spPr>
        <p:txBody>
          <a:bodyPr>
            <a:spAutoFit/>
          </a:bodyPr>
          <a:lstStyle/>
          <a:p>
            <a:endParaRPr lang="en-US" sz="1000">
              <a:latin typeface="Times New Roman" pitchFamily="18" charset="0"/>
            </a:endParaRPr>
          </a:p>
          <a:p>
            <a:r>
              <a:rPr lang="en-US" sz="1000">
                <a:latin typeface="Times New Roman" pitchFamily="18" charset="0"/>
              </a:rPr>
              <a:t>3’--</a:t>
            </a:r>
            <a:r>
              <a:rPr lang="en-US" sz="1200">
                <a:latin typeface="Times New Roman" pitchFamily="18" charset="0"/>
              </a:rPr>
              <a:t>GGAGGGT    AGGGCTC---5’</a:t>
            </a:r>
          </a:p>
          <a:p>
            <a:r>
              <a:rPr lang="en-US" sz="1200">
                <a:latin typeface="Times New Roman" pitchFamily="18" charset="0"/>
              </a:rPr>
              <a:t>                     A      G</a:t>
            </a:r>
          </a:p>
          <a:p>
            <a:r>
              <a:rPr lang="en-US" sz="1200">
                <a:latin typeface="Times New Roman" pitchFamily="18" charset="0"/>
              </a:rPr>
              <a:t>                  C            G</a:t>
            </a:r>
          </a:p>
          <a:p>
            <a:r>
              <a:rPr lang="en-US" sz="1200">
                <a:latin typeface="Times New Roman" pitchFamily="18" charset="0"/>
              </a:rPr>
              <a:t>                C                C</a:t>
            </a:r>
          </a:p>
          <a:p>
            <a:r>
              <a:rPr lang="en-US" sz="1200">
                <a:latin typeface="Times New Roman" pitchFamily="18" charset="0"/>
              </a:rPr>
              <a:t>              A                     T</a:t>
            </a:r>
          </a:p>
          <a:p>
            <a:r>
              <a:rPr lang="en-US" sz="1200">
                <a:latin typeface="Times New Roman" pitchFamily="18" charset="0"/>
              </a:rPr>
              <a:t>               A                  A</a:t>
            </a:r>
          </a:p>
          <a:p>
            <a:r>
              <a:rPr lang="en-US" sz="1200">
                <a:latin typeface="Times New Roman" pitchFamily="18" charset="0"/>
              </a:rPr>
              <a:t>                  C             G</a:t>
            </a:r>
          </a:p>
          <a:p>
            <a:r>
              <a:rPr lang="en-US" sz="1200">
                <a:latin typeface="Times New Roman" pitchFamily="18" charset="0"/>
              </a:rPr>
              <a:t>                      A  T  C</a:t>
            </a:r>
            <a:endParaRPr lang="en-US" sz="1000">
              <a:latin typeface="Times New Roman" pitchFamily="18" charset="0"/>
            </a:endParaRPr>
          </a:p>
        </p:txBody>
      </p:sp>
      <p:sp>
        <p:nvSpPr>
          <p:cNvPr id="40988" name="Text Box 32"/>
          <p:cNvSpPr txBox="1">
            <a:spLocks noChangeArrowheads="1"/>
          </p:cNvSpPr>
          <p:nvPr/>
        </p:nvSpPr>
        <p:spPr bwMode="auto">
          <a:xfrm>
            <a:off x="4598988" y="4568825"/>
            <a:ext cx="184150" cy="457200"/>
          </a:xfrm>
          <a:prstGeom prst="rect">
            <a:avLst/>
          </a:prstGeom>
          <a:noFill/>
          <a:ln w="9525">
            <a:noFill/>
            <a:miter lim="800000"/>
            <a:headEnd/>
            <a:tailEnd/>
          </a:ln>
        </p:spPr>
        <p:txBody>
          <a:bodyPr wrap="none">
            <a:spAutoFit/>
          </a:bodyPr>
          <a:lstStyle/>
          <a:p>
            <a:endParaRPr lang="en-IN" sz="2400">
              <a:latin typeface="Times New Roman" pitchFamily="18" charset="0"/>
            </a:endParaRPr>
          </a:p>
        </p:txBody>
      </p:sp>
      <p:sp>
        <p:nvSpPr>
          <p:cNvPr id="40989" name="Text Box 33"/>
          <p:cNvSpPr txBox="1">
            <a:spLocks noChangeArrowheads="1"/>
          </p:cNvSpPr>
          <p:nvPr/>
        </p:nvSpPr>
        <p:spPr bwMode="auto">
          <a:xfrm>
            <a:off x="4873625" y="4038600"/>
            <a:ext cx="2360613" cy="274638"/>
          </a:xfrm>
          <a:prstGeom prst="rect">
            <a:avLst/>
          </a:prstGeom>
          <a:noFill/>
          <a:ln w="12700" cap="sq">
            <a:noFill/>
            <a:miter lim="800000"/>
            <a:headEnd type="none" w="sm" len="sm"/>
            <a:tailEnd type="none" w="sm" len="sm"/>
          </a:ln>
        </p:spPr>
        <p:txBody>
          <a:bodyPr wrap="none">
            <a:spAutoFit/>
          </a:bodyPr>
          <a:lstStyle/>
          <a:p>
            <a:r>
              <a:rPr lang="en-US" sz="1200">
                <a:latin typeface="Times New Roman" pitchFamily="18" charset="0"/>
              </a:rPr>
              <a:t>5’---CCUCCCA</a:t>
            </a:r>
            <a:r>
              <a:rPr lang="en-US" sz="1200" b="1">
                <a:latin typeface="Times New Roman" pitchFamily="18" charset="0"/>
              </a:rPr>
              <a:t>A U</a:t>
            </a:r>
            <a:r>
              <a:rPr lang="en-US" sz="1200">
                <a:latin typeface="Times New Roman" pitchFamily="18" charset="0"/>
              </a:rPr>
              <a:t>CCCGAG---3’</a:t>
            </a:r>
            <a:endParaRPr lang="en-US" sz="1200" b="1">
              <a:latin typeface="Times New Roman" pitchFamily="18" charset="0"/>
            </a:endParaRPr>
          </a:p>
        </p:txBody>
      </p:sp>
      <p:sp>
        <p:nvSpPr>
          <p:cNvPr id="40990" name="Text Box 34"/>
          <p:cNvSpPr txBox="1">
            <a:spLocks noChangeArrowheads="1"/>
          </p:cNvSpPr>
          <p:nvPr/>
        </p:nvSpPr>
        <p:spPr bwMode="auto">
          <a:xfrm>
            <a:off x="5508625" y="5973763"/>
            <a:ext cx="1401763" cy="336550"/>
          </a:xfrm>
          <a:prstGeom prst="rect">
            <a:avLst/>
          </a:prstGeom>
          <a:noFill/>
          <a:ln w="9525">
            <a:noFill/>
            <a:miter lim="800000"/>
            <a:headEnd/>
            <a:tailEnd/>
          </a:ln>
        </p:spPr>
        <p:txBody>
          <a:bodyPr>
            <a:spAutoFit/>
          </a:bodyPr>
          <a:lstStyle/>
          <a:p>
            <a:r>
              <a:rPr lang="en-US" sz="1600" b="1">
                <a:latin typeface="Times New Roman" pitchFamily="18" charset="0"/>
              </a:rPr>
              <a:t>Dz-8381 MT</a:t>
            </a:r>
          </a:p>
        </p:txBody>
      </p:sp>
      <p:sp>
        <p:nvSpPr>
          <p:cNvPr id="40991" name="Text Box 35"/>
          <p:cNvSpPr txBox="1">
            <a:spLocks noChangeArrowheads="1"/>
          </p:cNvSpPr>
          <p:nvPr/>
        </p:nvSpPr>
        <p:spPr bwMode="auto">
          <a:xfrm>
            <a:off x="3835400" y="4832350"/>
            <a:ext cx="1066800" cy="731838"/>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10-23 </a:t>
            </a:r>
          </a:p>
          <a:p>
            <a:pPr>
              <a:spcBef>
                <a:spcPct val="50000"/>
              </a:spcBef>
            </a:pPr>
            <a:r>
              <a:rPr lang="en-US" sz="1200">
                <a:latin typeface="Times New Roman" pitchFamily="18" charset="0"/>
              </a:rPr>
              <a:t>Catalytic motif</a:t>
            </a:r>
          </a:p>
        </p:txBody>
      </p:sp>
      <p:sp>
        <p:nvSpPr>
          <p:cNvPr id="40992" name="Text Box 36"/>
          <p:cNvSpPr txBox="1">
            <a:spLocks noChangeArrowheads="1"/>
          </p:cNvSpPr>
          <p:nvPr/>
        </p:nvSpPr>
        <p:spPr bwMode="auto">
          <a:xfrm>
            <a:off x="1647825" y="4090988"/>
            <a:ext cx="2516188" cy="1704975"/>
          </a:xfrm>
          <a:prstGeom prst="rect">
            <a:avLst/>
          </a:prstGeom>
          <a:noFill/>
          <a:ln w="19050">
            <a:noFill/>
            <a:miter lim="800000"/>
            <a:headEnd/>
            <a:tailEnd/>
          </a:ln>
        </p:spPr>
        <p:txBody>
          <a:bodyPr>
            <a:spAutoFit/>
          </a:bodyPr>
          <a:lstStyle/>
          <a:p>
            <a:endParaRPr lang="en-US" sz="1000">
              <a:latin typeface="Times New Roman" pitchFamily="18" charset="0"/>
            </a:endParaRPr>
          </a:p>
          <a:p>
            <a:r>
              <a:rPr lang="en-US" sz="1000">
                <a:latin typeface="Times New Roman" pitchFamily="18" charset="0"/>
              </a:rPr>
              <a:t>3’--</a:t>
            </a:r>
            <a:r>
              <a:rPr lang="en-US" sz="1200">
                <a:latin typeface="Times New Roman" pitchFamily="18" charset="0"/>
              </a:rPr>
              <a:t>GGAGGGT    AGGGCTC---5’</a:t>
            </a:r>
          </a:p>
          <a:p>
            <a:r>
              <a:rPr lang="en-US" sz="1200">
                <a:latin typeface="Times New Roman" pitchFamily="18" charset="0"/>
              </a:rPr>
              <a:t>                     A      G</a:t>
            </a:r>
          </a:p>
          <a:p>
            <a:r>
              <a:rPr lang="en-US" sz="1200">
                <a:latin typeface="Times New Roman" pitchFamily="18" charset="0"/>
              </a:rPr>
              <a:t>                  G            G</a:t>
            </a:r>
          </a:p>
          <a:p>
            <a:r>
              <a:rPr lang="en-US" sz="1200">
                <a:latin typeface="Times New Roman" pitchFamily="18" charset="0"/>
              </a:rPr>
              <a:t>                C                C</a:t>
            </a:r>
          </a:p>
          <a:p>
            <a:r>
              <a:rPr lang="en-US" sz="1200">
                <a:latin typeface="Times New Roman" pitchFamily="18" charset="0"/>
              </a:rPr>
              <a:t>              A                     T</a:t>
            </a:r>
          </a:p>
          <a:p>
            <a:r>
              <a:rPr lang="en-US" sz="1200">
                <a:latin typeface="Times New Roman" pitchFamily="18" charset="0"/>
              </a:rPr>
              <a:t>               A                  A</a:t>
            </a:r>
          </a:p>
          <a:p>
            <a:r>
              <a:rPr lang="en-US" sz="1200">
                <a:latin typeface="Times New Roman" pitchFamily="18" charset="0"/>
              </a:rPr>
              <a:t>                  C             G</a:t>
            </a:r>
          </a:p>
          <a:p>
            <a:r>
              <a:rPr lang="en-US" sz="1200">
                <a:latin typeface="Times New Roman" pitchFamily="18" charset="0"/>
              </a:rPr>
              <a:t>                      A  T  C</a:t>
            </a:r>
            <a:endParaRPr lang="en-US" sz="1000">
              <a:latin typeface="Times New Roman" pitchFamily="18" charset="0"/>
            </a:endParaRPr>
          </a:p>
        </p:txBody>
      </p:sp>
      <p:sp>
        <p:nvSpPr>
          <p:cNvPr id="40993" name="Text Box 37"/>
          <p:cNvSpPr txBox="1">
            <a:spLocks noChangeArrowheads="1"/>
          </p:cNvSpPr>
          <p:nvPr/>
        </p:nvSpPr>
        <p:spPr bwMode="auto">
          <a:xfrm>
            <a:off x="1295400" y="4557713"/>
            <a:ext cx="184150" cy="457200"/>
          </a:xfrm>
          <a:prstGeom prst="rect">
            <a:avLst/>
          </a:prstGeom>
          <a:noFill/>
          <a:ln w="9525">
            <a:noFill/>
            <a:miter lim="800000"/>
            <a:headEnd/>
            <a:tailEnd/>
          </a:ln>
        </p:spPr>
        <p:txBody>
          <a:bodyPr wrap="none">
            <a:spAutoFit/>
          </a:bodyPr>
          <a:lstStyle/>
          <a:p>
            <a:endParaRPr lang="en-IN" sz="2400">
              <a:latin typeface="Times New Roman" pitchFamily="18" charset="0"/>
            </a:endParaRPr>
          </a:p>
        </p:txBody>
      </p:sp>
      <p:sp>
        <p:nvSpPr>
          <p:cNvPr id="40994" name="Text Box 38"/>
          <p:cNvSpPr txBox="1">
            <a:spLocks noChangeArrowheads="1"/>
          </p:cNvSpPr>
          <p:nvPr/>
        </p:nvSpPr>
        <p:spPr bwMode="auto">
          <a:xfrm>
            <a:off x="1570038" y="4027488"/>
            <a:ext cx="2360612" cy="274637"/>
          </a:xfrm>
          <a:prstGeom prst="rect">
            <a:avLst/>
          </a:prstGeom>
          <a:noFill/>
          <a:ln w="12700" cap="sq">
            <a:noFill/>
            <a:miter lim="800000"/>
            <a:headEnd type="none" w="sm" len="sm"/>
            <a:tailEnd type="none" w="sm" len="sm"/>
          </a:ln>
        </p:spPr>
        <p:txBody>
          <a:bodyPr wrap="none">
            <a:spAutoFit/>
          </a:bodyPr>
          <a:lstStyle/>
          <a:p>
            <a:r>
              <a:rPr lang="en-US" sz="1200">
                <a:latin typeface="Times New Roman" pitchFamily="18" charset="0"/>
              </a:rPr>
              <a:t>5’---CCUCCCA</a:t>
            </a:r>
            <a:r>
              <a:rPr lang="en-US" sz="1200" b="1">
                <a:latin typeface="Times New Roman" pitchFamily="18" charset="0"/>
              </a:rPr>
              <a:t>A U</a:t>
            </a:r>
            <a:r>
              <a:rPr lang="en-US" sz="1200">
                <a:latin typeface="Times New Roman" pitchFamily="18" charset="0"/>
              </a:rPr>
              <a:t>CCCGAG---3’</a:t>
            </a:r>
            <a:endParaRPr lang="en-US" sz="1200" b="1">
              <a:latin typeface="Times New Roman" pitchFamily="18" charset="0"/>
            </a:endParaRPr>
          </a:p>
        </p:txBody>
      </p:sp>
      <p:sp>
        <p:nvSpPr>
          <p:cNvPr id="40995" name="Text Box 39"/>
          <p:cNvSpPr txBox="1">
            <a:spLocks noChangeArrowheads="1"/>
          </p:cNvSpPr>
          <p:nvPr/>
        </p:nvSpPr>
        <p:spPr bwMode="auto">
          <a:xfrm>
            <a:off x="2319338" y="5924550"/>
            <a:ext cx="895350" cy="336550"/>
          </a:xfrm>
          <a:prstGeom prst="rect">
            <a:avLst/>
          </a:prstGeom>
          <a:noFill/>
          <a:ln w="9525">
            <a:noFill/>
            <a:miter lim="800000"/>
            <a:headEnd/>
            <a:tailEnd/>
          </a:ln>
        </p:spPr>
        <p:txBody>
          <a:bodyPr wrap="none">
            <a:spAutoFit/>
          </a:bodyPr>
          <a:lstStyle/>
          <a:p>
            <a:r>
              <a:rPr lang="en-US" sz="1600" b="1">
                <a:latin typeface="Times New Roman" pitchFamily="18" charset="0"/>
              </a:rPr>
              <a:t>Dz-8381</a:t>
            </a:r>
          </a:p>
        </p:txBody>
      </p:sp>
      <p:sp>
        <p:nvSpPr>
          <p:cNvPr id="40996" name="AutoShape 40"/>
          <p:cNvSpPr>
            <a:spLocks/>
          </p:cNvSpPr>
          <p:nvPr/>
        </p:nvSpPr>
        <p:spPr bwMode="auto">
          <a:xfrm>
            <a:off x="3429000" y="4560888"/>
            <a:ext cx="152400" cy="1219200"/>
          </a:xfrm>
          <a:prstGeom prst="rightBrace">
            <a:avLst>
              <a:gd name="adj1" fmla="val 66667"/>
              <a:gd name="adj2" fmla="val 50000"/>
            </a:avLst>
          </a:prstGeom>
          <a:noFill/>
          <a:ln w="9525">
            <a:solidFill>
              <a:schemeClr val="tx1"/>
            </a:solidFill>
            <a:round/>
            <a:headEnd/>
            <a:tailEnd/>
          </a:ln>
        </p:spPr>
        <p:txBody>
          <a:bodyPr wrap="none" anchor="ctr"/>
          <a:lstStyle/>
          <a:p>
            <a:endParaRPr lang="en-IN"/>
          </a:p>
        </p:txBody>
      </p:sp>
      <p:sp>
        <p:nvSpPr>
          <p:cNvPr id="40997" name="Line 41"/>
          <p:cNvSpPr>
            <a:spLocks noChangeShapeType="1"/>
          </p:cNvSpPr>
          <p:nvPr/>
        </p:nvSpPr>
        <p:spPr bwMode="auto">
          <a:xfrm>
            <a:off x="2781300" y="3938588"/>
            <a:ext cx="0" cy="152400"/>
          </a:xfrm>
          <a:prstGeom prst="line">
            <a:avLst/>
          </a:prstGeom>
          <a:noFill/>
          <a:ln w="9525">
            <a:solidFill>
              <a:schemeClr val="tx1"/>
            </a:solidFill>
            <a:round/>
            <a:headEnd/>
            <a:tailEnd type="triangle" w="med" len="med"/>
          </a:ln>
        </p:spPr>
        <p:txBody>
          <a:bodyPr/>
          <a:lstStyle/>
          <a:p>
            <a:endParaRPr lang="en-IN"/>
          </a:p>
        </p:txBody>
      </p:sp>
      <p:sp>
        <p:nvSpPr>
          <p:cNvPr id="40998" name="Text Box 42"/>
          <p:cNvSpPr txBox="1">
            <a:spLocks noChangeArrowheads="1"/>
          </p:cNvSpPr>
          <p:nvPr/>
        </p:nvSpPr>
        <p:spPr bwMode="auto">
          <a:xfrm>
            <a:off x="1143000" y="3748088"/>
            <a:ext cx="349250" cy="366712"/>
          </a:xfrm>
          <a:prstGeom prst="rect">
            <a:avLst/>
          </a:prstGeom>
          <a:noFill/>
          <a:ln w="9525">
            <a:noFill/>
            <a:miter lim="800000"/>
            <a:headEnd/>
            <a:tailEnd/>
          </a:ln>
        </p:spPr>
        <p:txBody>
          <a:bodyPr wrap="none">
            <a:spAutoFit/>
          </a:bodyPr>
          <a:lstStyle/>
          <a:p>
            <a:r>
              <a:rPr lang="en-US" b="1">
                <a:latin typeface="Times New Roman" pitchFamily="18" charset="0"/>
              </a:rPr>
              <a:t>D</a:t>
            </a:r>
          </a:p>
        </p:txBody>
      </p:sp>
      <p:sp>
        <p:nvSpPr>
          <p:cNvPr id="40999" name="Line 43"/>
          <p:cNvSpPr>
            <a:spLocks noChangeShapeType="1"/>
          </p:cNvSpPr>
          <p:nvPr/>
        </p:nvSpPr>
        <p:spPr bwMode="auto">
          <a:xfrm>
            <a:off x="6083300" y="3962400"/>
            <a:ext cx="0" cy="152400"/>
          </a:xfrm>
          <a:prstGeom prst="line">
            <a:avLst/>
          </a:prstGeom>
          <a:noFill/>
          <a:ln w="9525">
            <a:solidFill>
              <a:schemeClr val="tx1"/>
            </a:solidFill>
            <a:round/>
            <a:headEnd/>
            <a:tailEnd type="triangle" w="med" len="med"/>
          </a:ln>
        </p:spPr>
        <p:txBody>
          <a:bodyPr/>
          <a:lstStyle/>
          <a:p>
            <a:endParaRPr lang="en-IN"/>
          </a:p>
        </p:txBody>
      </p:sp>
      <p:sp>
        <p:nvSpPr>
          <p:cNvPr id="41000" name="Text Box 44"/>
          <p:cNvSpPr txBox="1">
            <a:spLocks noChangeArrowheads="1"/>
          </p:cNvSpPr>
          <p:nvPr/>
        </p:nvSpPr>
        <p:spPr bwMode="auto">
          <a:xfrm>
            <a:off x="4572000" y="3733800"/>
            <a:ext cx="336550" cy="366713"/>
          </a:xfrm>
          <a:prstGeom prst="rect">
            <a:avLst/>
          </a:prstGeom>
          <a:noFill/>
          <a:ln w="9525">
            <a:noFill/>
            <a:miter lim="800000"/>
            <a:headEnd/>
            <a:tailEnd/>
          </a:ln>
        </p:spPr>
        <p:txBody>
          <a:bodyPr wrap="none">
            <a:spAutoFit/>
          </a:bodyPr>
          <a:lstStyle/>
          <a:p>
            <a:r>
              <a:rPr lang="en-US" b="1">
                <a:latin typeface="Times New Roman" pitchFamily="18" charset="0"/>
              </a:rPr>
              <a:t>E</a:t>
            </a:r>
          </a:p>
        </p:txBody>
      </p:sp>
      <p:sp>
        <p:nvSpPr>
          <p:cNvPr id="41001" name="AutoShape 45"/>
          <p:cNvSpPr>
            <a:spLocks/>
          </p:cNvSpPr>
          <p:nvPr/>
        </p:nvSpPr>
        <p:spPr bwMode="auto">
          <a:xfrm>
            <a:off x="4572000" y="4495800"/>
            <a:ext cx="152400" cy="1219200"/>
          </a:xfrm>
          <a:prstGeom prst="leftBrace">
            <a:avLst>
              <a:gd name="adj1" fmla="val 66667"/>
              <a:gd name="adj2" fmla="val 50000"/>
            </a:avLst>
          </a:prstGeom>
          <a:noFill/>
          <a:ln w="9525">
            <a:solidFill>
              <a:schemeClr val="tx1"/>
            </a:solidFill>
            <a:round/>
            <a:headEnd/>
            <a:tailEnd/>
          </a:ln>
        </p:spPr>
        <p:txBody>
          <a:bodyPr wrap="none" anchor="ctr"/>
          <a:lstStyle/>
          <a:p>
            <a:endParaRPr lang="en-IN"/>
          </a:p>
        </p:txBody>
      </p:sp>
      <p:sp>
        <p:nvSpPr>
          <p:cNvPr id="41002" name="Text Box 46"/>
          <p:cNvSpPr txBox="1">
            <a:spLocks noChangeArrowheads="1"/>
          </p:cNvSpPr>
          <p:nvPr/>
        </p:nvSpPr>
        <p:spPr bwMode="auto">
          <a:xfrm>
            <a:off x="2057400" y="2117725"/>
            <a:ext cx="1219200" cy="549275"/>
          </a:xfrm>
          <a:prstGeom prst="rect">
            <a:avLst/>
          </a:prstGeom>
          <a:noFill/>
          <a:ln w="9525">
            <a:noFill/>
            <a:miter lim="800000"/>
            <a:headEnd/>
            <a:tailEnd/>
          </a:ln>
        </p:spPr>
        <p:txBody>
          <a:bodyPr>
            <a:spAutoFit/>
          </a:bodyPr>
          <a:lstStyle/>
          <a:p>
            <a:pPr>
              <a:spcBef>
                <a:spcPct val="50000"/>
              </a:spcBef>
            </a:pPr>
            <a:r>
              <a:rPr lang="en-US" sz="1200">
                <a:latin typeface="Times New Roman" pitchFamily="18" charset="0"/>
              </a:rPr>
              <a:t>Hammerhead </a:t>
            </a:r>
          </a:p>
          <a:p>
            <a:pPr>
              <a:spcBef>
                <a:spcPct val="50000"/>
              </a:spcBef>
            </a:pPr>
            <a:r>
              <a:rPr lang="en-US" sz="1200">
                <a:latin typeface="Times New Roman" pitchFamily="18" charset="0"/>
              </a:rPr>
              <a:t>catalytic motif</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compcleavage"/>
          <p:cNvPicPr>
            <a:picLocks noChangeAspect="1" noChangeArrowheads="1"/>
          </p:cNvPicPr>
          <p:nvPr/>
        </p:nvPicPr>
        <p:blipFill>
          <a:blip r:embed="rId2" cstate="print">
            <a:lum bright="24000" contrast="54000"/>
          </a:blip>
          <a:srcRect/>
          <a:stretch>
            <a:fillRect/>
          </a:stretch>
        </p:blipFill>
        <p:spPr bwMode="auto">
          <a:xfrm>
            <a:off x="3376613" y="2327275"/>
            <a:ext cx="2209800" cy="2819400"/>
          </a:xfrm>
          <a:prstGeom prst="rect">
            <a:avLst/>
          </a:prstGeom>
          <a:noFill/>
          <a:ln w="12700">
            <a:solidFill>
              <a:schemeClr val="tx1"/>
            </a:solidFill>
            <a:miter lim="800000"/>
            <a:headEnd/>
            <a:tailEnd/>
          </a:ln>
        </p:spPr>
      </p:pic>
      <p:sp>
        <p:nvSpPr>
          <p:cNvPr id="41987" name="Line 3"/>
          <p:cNvSpPr>
            <a:spLocks noChangeShapeType="1"/>
          </p:cNvSpPr>
          <p:nvPr/>
        </p:nvSpPr>
        <p:spPr bwMode="auto">
          <a:xfrm flipH="1">
            <a:off x="5662613" y="2479675"/>
            <a:ext cx="304800" cy="0"/>
          </a:xfrm>
          <a:prstGeom prst="line">
            <a:avLst/>
          </a:prstGeom>
          <a:noFill/>
          <a:ln w="9525">
            <a:solidFill>
              <a:schemeClr val="tx1"/>
            </a:solidFill>
            <a:round/>
            <a:headEnd/>
            <a:tailEnd type="triangle" w="med" len="med"/>
          </a:ln>
        </p:spPr>
        <p:txBody>
          <a:bodyPr wrap="none" anchor="ctr"/>
          <a:lstStyle/>
          <a:p>
            <a:endParaRPr lang="en-IN"/>
          </a:p>
        </p:txBody>
      </p:sp>
      <p:sp>
        <p:nvSpPr>
          <p:cNvPr id="41988" name="Line 4"/>
          <p:cNvSpPr>
            <a:spLocks noChangeShapeType="1"/>
          </p:cNvSpPr>
          <p:nvPr/>
        </p:nvSpPr>
        <p:spPr bwMode="auto">
          <a:xfrm flipH="1">
            <a:off x="5662613" y="3417888"/>
            <a:ext cx="304800" cy="0"/>
          </a:xfrm>
          <a:prstGeom prst="line">
            <a:avLst/>
          </a:prstGeom>
          <a:noFill/>
          <a:ln w="9525">
            <a:solidFill>
              <a:schemeClr val="tx1"/>
            </a:solidFill>
            <a:round/>
            <a:headEnd/>
            <a:tailEnd type="triangle" w="med" len="med"/>
          </a:ln>
        </p:spPr>
        <p:txBody>
          <a:bodyPr wrap="none" anchor="ctr"/>
          <a:lstStyle/>
          <a:p>
            <a:endParaRPr lang="en-IN"/>
          </a:p>
        </p:txBody>
      </p:sp>
      <p:sp>
        <p:nvSpPr>
          <p:cNvPr id="41989" name="Line 5"/>
          <p:cNvSpPr>
            <a:spLocks noChangeShapeType="1"/>
          </p:cNvSpPr>
          <p:nvPr/>
        </p:nvSpPr>
        <p:spPr bwMode="auto">
          <a:xfrm flipH="1">
            <a:off x="5662613" y="3532188"/>
            <a:ext cx="304800" cy="0"/>
          </a:xfrm>
          <a:prstGeom prst="line">
            <a:avLst/>
          </a:prstGeom>
          <a:noFill/>
          <a:ln w="9525">
            <a:solidFill>
              <a:schemeClr val="tx1"/>
            </a:solidFill>
            <a:round/>
            <a:headEnd/>
            <a:tailEnd type="triangle" w="med" len="med"/>
          </a:ln>
        </p:spPr>
        <p:txBody>
          <a:bodyPr wrap="none" anchor="ctr"/>
          <a:lstStyle/>
          <a:p>
            <a:endParaRPr lang="en-IN"/>
          </a:p>
        </p:txBody>
      </p:sp>
      <p:sp>
        <p:nvSpPr>
          <p:cNvPr id="41990" name="Text Box 6"/>
          <p:cNvSpPr txBox="1">
            <a:spLocks noChangeArrowheads="1"/>
          </p:cNvSpPr>
          <p:nvPr/>
        </p:nvSpPr>
        <p:spPr bwMode="auto">
          <a:xfrm>
            <a:off x="5951538" y="2365375"/>
            <a:ext cx="550862" cy="204788"/>
          </a:xfrm>
          <a:prstGeom prst="rect">
            <a:avLst/>
          </a:prstGeom>
          <a:noFill/>
          <a:ln w="9525">
            <a:noFill/>
            <a:miter lim="800000"/>
            <a:headEnd/>
            <a:tailEnd/>
          </a:ln>
        </p:spPr>
        <p:txBody>
          <a:bodyPr wrap="none">
            <a:spAutoFit/>
          </a:bodyPr>
          <a:lstStyle/>
          <a:p>
            <a:r>
              <a:rPr lang="en-US" sz="1200" b="1">
                <a:latin typeface="Times New Roman" pitchFamily="18" charset="0"/>
              </a:rPr>
              <a:t>107</a:t>
            </a:r>
          </a:p>
        </p:txBody>
      </p:sp>
      <p:sp>
        <p:nvSpPr>
          <p:cNvPr id="41991" name="Text Box 7"/>
          <p:cNvSpPr txBox="1">
            <a:spLocks noChangeArrowheads="1"/>
          </p:cNvSpPr>
          <p:nvPr/>
        </p:nvSpPr>
        <p:spPr bwMode="auto">
          <a:xfrm>
            <a:off x="5967413" y="3327400"/>
            <a:ext cx="447675" cy="204788"/>
          </a:xfrm>
          <a:prstGeom prst="rect">
            <a:avLst/>
          </a:prstGeom>
          <a:noFill/>
          <a:ln w="9525">
            <a:noFill/>
            <a:miter lim="800000"/>
            <a:headEnd/>
            <a:tailEnd/>
          </a:ln>
        </p:spPr>
        <p:txBody>
          <a:bodyPr wrap="none">
            <a:spAutoFit/>
          </a:bodyPr>
          <a:lstStyle/>
          <a:p>
            <a:r>
              <a:rPr lang="en-US" sz="1200" b="1">
                <a:latin typeface="Times New Roman" pitchFamily="18" charset="0"/>
              </a:rPr>
              <a:t>60</a:t>
            </a:r>
          </a:p>
        </p:txBody>
      </p:sp>
      <p:sp>
        <p:nvSpPr>
          <p:cNvPr id="41992" name="Text Box 8"/>
          <p:cNvSpPr txBox="1">
            <a:spLocks noChangeArrowheads="1"/>
          </p:cNvSpPr>
          <p:nvPr/>
        </p:nvSpPr>
        <p:spPr bwMode="auto">
          <a:xfrm>
            <a:off x="5967413" y="3441700"/>
            <a:ext cx="447675" cy="204788"/>
          </a:xfrm>
          <a:prstGeom prst="rect">
            <a:avLst/>
          </a:prstGeom>
          <a:noFill/>
          <a:ln w="9525">
            <a:noFill/>
            <a:miter lim="800000"/>
            <a:headEnd/>
            <a:tailEnd/>
          </a:ln>
        </p:spPr>
        <p:txBody>
          <a:bodyPr wrap="none">
            <a:spAutoFit/>
          </a:bodyPr>
          <a:lstStyle/>
          <a:p>
            <a:r>
              <a:rPr lang="en-US" sz="1200" b="1">
                <a:latin typeface="Times New Roman" pitchFamily="18" charset="0"/>
              </a:rPr>
              <a:t>47</a:t>
            </a:r>
          </a:p>
        </p:txBody>
      </p:sp>
      <p:sp>
        <p:nvSpPr>
          <p:cNvPr id="41993" name="Line 9"/>
          <p:cNvSpPr>
            <a:spLocks noChangeShapeType="1"/>
          </p:cNvSpPr>
          <p:nvPr/>
        </p:nvSpPr>
        <p:spPr bwMode="auto">
          <a:xfrm>
            <a:off x="2995613" y="3398838"/>
            <a:ext cx="304800" cy="0"/>
          </a:xfrm>
          <a:prstGeom prst="line">
            <a:avLst/>
          </a:prstGeom>
          <a:noFill/>
          <a:ln w="9525">
            <a:solidFill>
              <a:schemeClr val="tx1"/>
            </a:solidFill>
            <a:round/>
            <a:headEnd/>
            <a:tailEnd type="triangle" w="med" len="med"/>
          </a:ln>
        </p:spPr>
        <p:txBody>
          <a:bodyPr wrap="none" anchor="ctr"/>
          <a:lstStyle/>
          <a:p>
            <a:endParaRPr lang="en-IN"/>
          </a:p>
        </p:txBody>
      </p:sp>
      <p:sp>
        <p:nvSpPr>
          <p:cNvPr id="41994" name="Line 10"/>
          <p:cNvSpPr>
            <a:spLocks noChangeShapeType="1"/>
          </p:cNvSpPr>
          <p:nvPr/>
        </p:nvSpPr>
        <p:spPr bwMode="auto">
          <a:xfrm>
            <a:off x="2995613" y="3475038"/>
            <a:ext cx="304800" cy="0"/>
          </a:xfrm>
          <a:prstGeom prst="line">
            <a:avLst/>
          </a:prstGeom>
          <a:noFill/>
          <a:ln w="9525">
            <a:solidFill>
              <a:schemeClr val="tx1"/>
            </a:solidFill>
            <a:round/>
            <a:headEnd/>
            <a:tailEnd type="triangle" w="med" len="med"/>
          </a:ln>
        </p:spPr>
        <p:txBody>
          <a:bodyPr wrap="none" anchor="ctr"/>
          <a:lstStyle/>
          <a:p>
            <a:endParaRPr lang="en-IN"/>
          </a:p>
        </p:txBody>
      </p:sp>
      <p:sp>
        <p:nvSpPr>
          <p:cNvPr id="41995" name="Text Box 11"/>
          <p:cNvSpPr txBox="1">
            <a:spLocks noChangeArrowheads="1"/>
          </p:cNvSpPr>
          <p:nvPr/>
        </p:nvSpPr>
        <p:spPr bwMode="auto">
          <a:xfrm>
            <a:off x="2655888" y="3260725"/>
            <a:ext cx="449262" cy="206375"/>
          </a:xfrm>
          <a:prstGeom prst="rect">
            <a:avLst/>
          </a:prstGeom>
          <a:noFill/>
          <a:ln w="9525">
            <a:noFill/>
            <a:miter lim="800000"/>
            <a:headEnd/>
            <a:tailEnd/>
          </a:ln>
        </p:spPr>
        <p:txBody>
          <a:bodyPr wrap="none">
            <a:spAutoFit/>
          </a:bodyPr>
          <a:lstStyle/>
          <a:p>
            <a:r>
              <a:rPr lang="en-US" sz="1200" b="1">
                <a:latin typeface="Times New Roman" pitchFamily="18" charset="0"/>
              </a:rPr>
              <a:t>56</a:t>
            </a:r>
          </a:p>
        </p:txBody>
      </p:sp>
      <p:sp>
        <p:nvSpPr>
          <p:cNvPr id="41996" name="Text Box 12"/>
          <p:cNvSpPr txBox="1">
            <a:spLocks noChangeArrowheads="1"/>
          </p:cNvSpPr>
          <p:nvPr/>
        </p:nvSpPr>
        <p:spPr bwMode="auto">
          <a:xfrm>
            <a:off x="2673350" y="3384550"/>
            <a:ext cx="488950" cy="206375"/>
          </a:xfrm>
          <a:prstGeom prst="rect">
            <a:avLst/>
          </a:prstGeom>
          <a:noFill/>
          <a:ln w="9525">
            <a:noFill/>
            <a:miter lim="800000"/>
            <a:headEnd/>
            <a:tailEnd/>
          </a:ln>
        </p:spPr>
        <p:txBody>
          <a:bodyPr>
            <a:spAutoFit/>
          </a:bodyPr>
          <a:lstStyle/>
          <a:p>
            <a:r>
              <a:rPr lang="en-US" sz="1200" b="1">
                <a:latin typeface="Times New Roman" pitchFamily="18" charset="0"/>
              </a:rPr>
              <a:t>51</a:t>
            </a:r>
          </a:p>
        </p:txBody>
      </p:sp>
      <p:sp>
        <p:nvSpPr>
          <p:cNvPr id="41997" name="Text Box 13"/>
          <p:cNvSpPr txBox="1">
            <a:spLocks noChangeArrowheads="1"/>
          </p:cNvSpPr>
          <p:nvPr/>
        </p:nvSpPr>
        <p:spPr bwMode="auto">
          <a:xfrm rot="-5400000">
            <a:off x="3124994" y="1764507"/>
            <a:ext cx="839787" cy="488950"/>
          </a:xfrm>
          <a:prstGeom prst="rect">
            <a:avLst/>
          </a:prstGeom>
          <a:noFill/>
          <a:ln w="9525">
            <a:noFill/>
            <a:miter lim="800000"/>
            <a:headEnd/>
            <a:tailEnd/>
          </a:ln>
        </p:spPr>
        <p:txBody>
          <a:bodyPr wrap="none">
            <a:spAutoFit/>
          </a:bodyPr>
          <a:lstStyle/>
          <a:p>
            <a:r>
              <a:rPr lang="en-US" b="1">
                <a:latin typeface="Times New Roman" pitchFamily="18" charset="0"/>
              </a:rPr>
              <a:t>  </a:t>
            </a:r>
            <a:r>
              <a:rPr lang="en-US" sz="1400" b="1">
                <a:latin typeface="Times New Roman" pitchFamily="18" charset="0"/>
              </a:rPr>
              <a:t>Transcript</a:t>
            </a:r>
          </a:p>
        </p:txBody>
      </p:sp>
      <p:sp>
        <p:nvSpPr>
          <p:cNvPr id="41998" name="Line 14"/>
          <p:cNvSpPr>
            <a:spLocks noChangeShapeType="1"/>
          </p:cNvSpPr>
          <p:nvPr/>
        </p:nvSpPr>
        <p:spPr bwMode="auto">
          <a:xfrm>
            <a:off x="2995613" y="3160713"/>
            <a:ext cx="304800" cy="0"/>
          </a:xfrm>
          <a:prstGeom prst="line">
            <a:avLst/>
          </a:prstGeom>
          <a:noFill/>
          <a:ln w="9525">
            <a:solidFill>
              <a:schemeClr val="tx1"/>
            </a:solidFill>
            <a:round/>
            <a:headEnd/>
            <a:tailEnd type="triangle" w="med" len="med"/>
          </a:ln>
        </p:spPr>
        <p:txBody>
          <a:bodyPr wrap="none" anchor="ctr"/>
          <a:lstStyle/>
          <a:p>
            <a:endParaRPr lang="en-IN"/>
          </a:p>
        </p:txBody>
      </p:sp>
      <p:sp>
        <p:nvSpPr>
          <p:cNvPr id="41999" name="Line 15"/>
          <p:cNvSpPr>
            <a:spLocks noChangeShapeType="1"/>
          </p:cNvSpPr>
          <p:nvPr/>
        </p:nvSpPr>
        <p:spPr bwMode="auto">
          <a:xfrm>
            <a:off x="2995613" y="3703638"/>
            <a:ext cx="304800" cy="0"/>
          </a:xfrm>
          <a:prstGeom prst="line">
            <a:avLst/>
          </a:prstGeom>
          <a:noFill/>
          <a:ln w="9525">
            <a:solidFill>
              <a:schemeClr val="tx1"/>
            </a:solidFill>
            <a:round/>
            <a:headEnd/>
            <a:tailEnd type="triangle" w="med" len="med"/>
          </a:ln>
        </p:spPr>
        <p:txBody>
          <a:bodyPr wrap="none" anchor="ctr"/>
          <a:lstStyle/>
          <a:p>
            <a:endParaRPr lang="en-IN"/>
          </a:p>
        </p:txBody>
      </p:sp>
      <p:sp>
        <p:nvSpPr>
          <p:cNvPr id="42000" name="Text Box 16"/>
          <p:cNvSpPr txBox="1">
            <a:spLocks noChangeArrowheads="1"/>
          </p:cNvSpPr>
          <p:nvPr/>
        </p:nvSpPr>
        <p:spPr bwMode="auto">
          <a:xfrm>
            <a:off x="2674938" y="3051175"/>
            <a:ext cx="449262" cy="204788"/>
          </a:xfrm>
          <a:prstGeom prst="rect">
            <a:avLst/>
          </a:prstGeom>
          <a:noFill/>
          <a:ln w="9525">
            <a:noFill/>
            <a:miter lim="800000"/>
            <a:headEnd/>
            <a:tailEnd/>
          </a:ln>
        </p:spPr>
        <p:txBody>
          <a:bodyPr wrap="none">
            <a:spAutoFit/>
          </a:bodyPr>
          <a:lstStyle/>
          <a:p>
            <a:r>
              <a:rPr lang="en-US" sz="1200" b="1">
                <a:latin typeface="Times New Roman" pitchFamily="18" charset="0"/>
              </a:rPr>
              <a:t>67</a:t>
            </a:r>
          </a:p>
        </p:txBody>
      </p:sp>
      <p:sp>
        <p:nvSpPr>
          <p:cNvPr id="42001" name="Text Box 17"/>
          <p:cNvSpPr txBox="1">
            <a:spLocks noChangeArrowheads="1"/>
          </p:cNvSpPr>
          <p:nvPr/>
        </p:nvSpPr>
        <p:spPr bwMode="auto">
          <a:xfrm>
            <a:off x="2659063" y="3613150"/>
            <a:ext cx="447675" cy="204788"/>
          </a:xfrm>
          <a:prstGeom prst="rect">
            <a:avLst/>
          </a:prstGeom>
          <a:noFill/>
          <a:ln w="9525">
            <a:noFill/>
            <a:miter lim="800000"/>
            <a:headEnd/>
            <a:tailEnd/>
          </a:ln>
        </p:spPr>
        <p:txBody>
          <a:bodyPr wrap="none">
            <a:spAutoFit/>
          </a:bodyPr>
          <a:lstStyle/>
          <a:p>
            <a:r>
              <a:rPr lang="en-US" sz="1200" b="1">
                <a:latin typeface="Times New Roman" pitchFamily="18" charset="0"/>
              </a:rPr>
              <a:t>40</a:t>
            </a:r>
          </a:p>
        </p:txBody>
      </p:sp>
      <p:sp>
        <p:nvSpPr>
          <p:cNvPr id="42002" name="Line 18"/>
          <p:cNvSpPr>
            <a:spLocks noChangeShapeType="1"/>
          </p:cNvSpPr>
          <p:nvPr/>
        </p:nvSpPr>
        <p:spPr bwMode="auto">
          <a:xfrm>
            <a:off x="2995613" y="5075238"/>
            <a:ext cx="304800" cy="0"/>
          </a:xfrm>
          <a:prstGeom prst="line">
            <a:avLst/>
          </a:prstGeom>
          <a:noFill/>
          <a:ln w="9525">
            <a:solidFill>
              <a:schemeClr val="tx1"/>
            </a:solidFill>
            <a:round/>
            <a:headEnd/>
            <a:tailEnd type="triangle" w="med" len="med"/>
          </a:ln>
        </p:spPr>
        <p:txBody>
          <a:bodyPr wrap="none" anchor="ctr"/>
          <a:lstStyle/>
          <a:p>
            <a:endParaRPr lang="en-IN"/>
          </a:p>
        </p:txBody>
      </p:sp>
      <p:sp>
        <p:nvSpPr>
          <p:cNvPr id="42003" name="Text Box 19"/>
          <p:cNvSpPr txBox="1">
            <a:spLocks noChangeArrowheads="1"/>
          </p:cNvSpPr>
          <p:nvPr/>
        </p:nvSpPr>
        <p:spPr bwMode="auto">
          <a:xfrm>
            <a:off x="2647950" y="4984750"/>
            <a:ext cx="449263" cy="204788"/>
          </a:xfrm>
          <a:prstGeom prst="rect">
            <a:avLst/>
          </a:prstGeom>
          <a:noFill/>
          <a:ln w="9525">
            <a:noFill/>
            <a:miter lim="800000"/>
            <a:headEnd/>
            <a:tailEnd/>
          </a:ln>
        </p:spPr>
        <p:txBody>
          <a:bodyPr wrap="none">
            <a:spAutoFit/>
          </a:bodyPr>
          <a:lstStyle/>
          <a:p>
            <a:r>
              <a:rPr lang="en-US" sz="1200" b="1">
                <a:latin typeface="Times New Roman" pitchFamily="18" charset="0"/>
              </a:rPr>
              <a:t>11</a:t>
            </a:r>
          </a:p>
        </p:txBody>
      </p:sp>
      <p:sp>
        <p:nvSpPr>
          <p:cNvPr id="42004" name="Text Box 20"/>
          <p:cNvSpPr txBox="1">
            <a:spLocks noChangeArrowheads="1"/>
          </p:cNvSpPr>
          <p:nvPr/>
        </p:nvSpPr>
        <p:spPr bwMode="auto">
          <a:xfrm rot="-5343495">
            <a:off x="3950494" y="1820069"/>
            <a:ext cx="604838" cy="406400"/>
          </a:xfrm>
          <a:prstGeom prst="rect">
            <a:avLst/>
          </a:prstGeom>
          <a:noFill/>
          <a:ln w="9525">
            <a:noFill/>
            <a:miter lim="800000"/>
            <a:headEnd/>
            <a:tailEnd/>
          </a:ln>
        </p:spPr>
        <p:txBody>
          <a:bodyPr wrap="none">
            <a:spAutoFit/>
          </a:bodyPr>
          <a:lstStyle/>
          <a:p>
            <a:r>
              <a:rPr lang="en-US" sz="1400" b="1">
                <a:latin typeface="Times New Roman" pitchFamily="18" charset="0"/>
              </a:rPr>
              <a:t>Rz-8366</a:t>
            </a:r>
          </a:p>
        </p:txBody>
      </p:sp>
      <p:sp>
        <p:nvSpPr>
          <p:cNvPr id="42005" name="Text Box 21"/>
          <p:cNvSpPr txBox="1">
            <a:spLocks noChangeArrowheads="1"/>
          </p:cNvSpPr>
          <p:nvPr/>
        </p:nvSpPr>
        <p:spPr bwMode="auto">
          <a:xfrm rot="-5423888">
            <a:off x="4334669" y="1826419"/>
            <a:ext cx="604838" cy="406400"/>
          </a:xfrm>
          <a:prstGeom prst="rect">
            <a:avLst/>
          </a:prstGeom>
          <a:noFill/>
          <a:ln w="9525">
            <a:noFill/>
            <a:miter lim="800000"/>
            <a:headEnd/>
            <a:tailEnd/>
          </a:ln>
        </p:spPr>
        <p:txBody>
          <a:bodyPr wrap="none">
            <a:spAutoFit/>
          </a:bodyPr>
          <a:lstStyle/>
          <a:p>
            <a:r>
              <a:rPr lang="en-US" sz="1400" b="1">
                <a:latin typeface="Times New Roman" pitchFamily="18" charset="0"/>
              </a:rPr>
              <a:t>Rz-8377</a:t>
            </a:r>
          </a:p>
        </p:txBody>
      </p:sp>
      <p:sp>
        <p:nvSpPr>
          <p:cNvPr id="42006" name="Text Box 22"/>
          <p:cNvSpPr txBox="1">
            <a:spLocks noChangeArrowheads="1"/>
          </p:cNvSpPr>
          <p:nvPr/>
        </p:nvSpPr>
        <p:spPr bwMode="auto">
          <a:xfrm rot="-5400000">
            <a:off x="4725194" y="1797844"/>
            <a:ext cx="649288" cy="406400"/>
          </a:xfrm>
          <a:prstGeom prst="rect">
            <a:avLst/>
          </a:prstGeom>
          <a:noFill/>
          <a:ln w="9525">
            <a:noFill/>
            <a:miter lim="800000"/>
            <a:headEnd/>
            <a:tailEnd/>
          </a:ln>
        </p:spPr>
        <p:txBody>
          <a:bodyPr wrap="none">
            <a:spAutoFit/>
          </a:bodyPr>
          <a:lstStyle/>
          <a:p>
            <a:r>
              <a:rPr lang="en-US" sz="1400" b="1">
                <a:latin typeface="Times New Roman" pitchFamily="18" charset="0"/>
              </a:rPr>
              <a:t>Rz-77-66</a:t>
            </a:r>
            <a:endParaRPr lang="en-US">
              <a:latin typeface="Times New Roman" pitchFamily="18" charset="0"/>
            </a:endParaRPr>
          </a:p>
        </p:txBody>
      </p:sp>
      <p:sp>
        <p:nvSpPr>
          <p:cNvPr id="42007" name="Text Box 23"/>
          <p:cNvSpPr txBox="1">
            <a:spLocks noChangeArrowheads="1"/>
          </p:cNvSpPr>
          <p:nvPr/>
        </p:nvSpPr>
        <p:spPr bwMode="auto">
          <a:xfrm rot="-5367447">
            <a:off x="4991894" y="1702594"/>
            <a:ext cx="839788" cy="406400"/>
          </a:xfrm>
          <a:prstGeom prst="rect">
            <a:avLst/>
          </a:prstGeom>
          <a:noFill/>
          <a:ln w="9525">
            <a:noFill/>
            <a:miter lim="800000"/>
            <a:headEnd/>
            <a:tailEnd/>
          </a:ln>
        </p:spPr>
        <p:txBody>
          <a:bodyPr>
            <a:spAutoFit/>
          </a:bodyPr>
          <a:lstStyle/>
          <a:p>
            <a:r>
              <a:rPr lang="en-US" sz="1400" b="1">
                <a:latin typeface="Times New Roman" pitchFamily="18" charset="0"/>
              </a:rPr>
              <a:t>Dz-8381</a:t>
            </a:r>
          </a:p>
        </p:txBody>
      </p:sp>
      <p:sp>
        <p:nvSpPr>
          <p:cNvPr id="42008" name="Text Box 24"/>
          <p:cNvSpPr txBox="1">
            <a:spLocks noChangeArrowheads="1"/>
          </p:cNvSpPr>
          <p:nvPr/>
        </p:nvSpPr>
        <p:spPr bwMode="auto">
          <a:xfrm>
            <a:off x="3352800" y="5143500"/>
            <a:ext cx="2260600" cy="228600"/>
          </a:xfrm>
          <a:prstGeom prst="rect">
            <a:avLst/>
          </a:prstGeom>
          <a:noFill/>
          <a:ln w="9525">
            <a:noFill/>
            <a:miter lim="800000"/>
            <a:headEnd/>
            <a:tailEnd/>
          </a:ln>
        </p:spPr>
        <p:txBody>
          <a:bodyPr wrap="none">
            <a:spAutoFit/>
          </a:bodyPr>
          <a:lstStyle/>
          <a:p>
            <a:r>
              <a:rPr lang="en-US" sz="1400" b="1">
                <a:latin typeface="Times New Roman" pitchFamily="18" charset="0"/>
              </a:rPr>
              <a:t>1           2    3     4    5</a:t>
            </a:r>
          </a:p>
        </p:txBody>
      </p:sp>
      <p:sp>
        <p:nvSpPr>
          <p:cNvPr id="42009" name="Text Box 25"/>
          <p:cNvSpPr txBox="1">
            <a:spLocks noChangeArrowheads="1"/>
          </p:cNvSpPr>
          <p:nvPr/>
        </p:nvSpPr>
        <p:spPr bwMode="auto">
          <a:xfrm>
            <a:off x="0" y="533400"/>
            <a:ext cx="9144000" cy="366713"/>
          </a:xfrm>
          <a:prstGeom prst="rect">
            <a:avLst/>
          </a:prstGeom>
          <a:noFill/>
          <a:ln w="9525">
            <a:noFill/>
            <a:miter lim="800000"/>
            <a:headEnd/>
            <a:tailEnd/>
          </a:ln>
        </p:spPr>
        <p:txBody>
          <a:bodyPr>
            <a:spAutoFit/>
          </a:bodyPr>
          <a:lstStyle/>
          <a:p>
            <a:pPr algn="ctr">
              <a:spcBef>
                <a:spcPct val="50000"/>
              </a:spcBef>
            </a:pPr>
            <a:r>
              <a:rPr lang="en-US" b="1">
                <a:latin typeface="Times New Roman" pitchFamily="18" charset="0"/>
              </a:rPr>
              <a:t>CLEAVAGE OF TARGET RNA BY MONO, Di-Rz &amp; Dz</a:t>
            </a:r>
          </a:p>
        </p:txBody>
      </p:sp>
      <p:sp>
        <p:nvSpPr>
          <p:cNvPr id="42010" name="Text Box 26"/>
          <p:cNvSpPr txBox="1">
            <a:spLocks noChangeArrowheads="1"/>
          </p:cNvSpPr>
          <p:nvPr/>
        </p:nvSpPr>
        <p:spPr bwMode="auto">
          <a:xfrm>
            <a:off x="304800" y="5486400"/>
            <a:ext cx="8534400" cy="1190625"/>
          </a:xfrm>
          <a:prstGeom prst="rect">
            <a:avLst/>
          </a:prstGeom>
          <a:noFill/>
          <a:ln w="9525">
            <a:noFill/>
            <a:miter lim="800000"/>
            <a:headEnd/>
            <a:tailEnd/>
          </a:ln>
        </p:spPr>
        <p:txBody>
          <a:bodyPr>
            <a:spAutoFit/>
          </a:bodyPr>
          <a:lstStyle/>
          <a:p>
            <a:pPr>
              <a:spcBef>
                <a:spcPct val="50000"/>
              </a:spcBef>
            </a:pPr>
            <a:r>
              <a:rPr lang="en-US"/>
              <a:t>Potent inhibition of HIV-1 gene expression and Tat mediated apoptosis in human T cells by novel mono- &amp; multitarget anti-Tat/Rev/Env Ribozymes and a general purpose RNA cleaving DNA-enzyme. Antiviral Research (2006) In Press.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685800" y="609120"/>
            <a:ext cx="7772399" cy="1143359"/>
          </a:xfrm>
        </p:spPr>
        <p:txBody>
          <a:bodyPr wrap="square" lIns="91440" tIns="45720" rIns="91440" bIns="45720" anchorCtr="0">
            <a:spAutoFit/>
          </a:bodyPr>
          <a:lstStyle>
            <a:defPPr lvl="0">
              <a:buClr>
                <a:srgbClr val="CCECFF"/>
              </a:buClr>
              <a:buSzPct val="100000"/>
              <a:buFont typeface="Arial" pitchFamily="34"/>
              <a:buNone/>
            </a:defPPr>
            <a:lvl1pPr lvl="0">
              <a:buClr>
                <a:srgbClr val="CCECFF"/>
              </a:buClr>
              <a:buSzPct val="100000"/>
              <a:buFont typeface="Arial" pitchFamily="34"/>
              <a:buChar char="•"/>
            </a:lvl1pPr>
          </a:lstStyle>
          <a:p>
            <a:pPr lvl="0">
              <a:buNone/>
            </a:pPr>
            <a:endParaRPr lang="en-US"/>
          </a:p>
        </p:txBody>
      </p:sp>
      <p:sp>
        <p:nvSpPr>
          <p:cNvPr id="3" name="Text Placeholder 2"/>
          <p:cNvSpPr txBox="1">
            <a:spLocks noGrp="1"/>
          </p:cNvSpPr>
          <p:nvPr>
            <p:ph type="body" idx="4294967295"/>
          </p:nvPr>
        </p:nvSpPr>
        <p:spPr>
          <a:xfrm>
            <a:off x="685800" y="1981080"/>
            <a:ext cx="7772399" cy="4115159"/>
          </a:xfrm>
        </p:spPr>
        <p:txBody>
          <a:bodyPr wrap="square" lIns="91440" tIns="45720" rIns="91440" bIns="45720" anchor="t" anchorCtr="0">
            <a:spAutoFit/>
          </a:bodyPr>
          <a:lstStyle>
            <a:defPPr marL="342720" marR="0" lvl="0" indent="-342720" algn="l" rtl="0" hangingPunct="0">
              <a:lnSpc>
                <a:spcPct val="100000"/>
              </a:lnSpc>
              <a:spcBef>
                <a:spcPts val="799"/>
              </a:spcBef>
              <a:spcAft>
                <a:spcPts val="0"/>
              </a:spcAft>
              <a:buClr>
                <a:srgbClr val="FFFFCC"/>
              </a:buClr>
              <a:buSzPct val="60000"/>
              <a:buFont typeface="Wingdings" pitchFamily="2"/>
              <a:buNone/>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defPPr>
            <a:lvl1pPr marL="342720" marR="0" lvl="0" indent="-342720" algn="l" rtl="0" hangingPunct="0">
              <a:lnSpc>
                <a:spcPct val="100000"/>
              </a:lnSpc>
              <a:spcBef>
                <a:spcPts val="799"/>
              </a:spcBef>
              <a:spcAft>
                <a:spcPts val="0"/>
              </a:spcAft>
              <a:buClr>
                <a:srgbClr val="FFFFCC"/>
              </a:buClr>
              <a:buSzPct val="60000"/>
              <a:buFont typeface="Wingdings" pitchFamily="2"/>
              <a:buChar char=""/>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lvl1pPr>
            <a:lvl2pPr marL="742680" marR="0" lvl="1" indent="-285480" algn="l" rtl="0" hangingPunct="0">
              <a:lnSpc>
                <a:spcPct val="100000"/>
              </a:lnSpc>
              <a:spcBef>
                <a:spcPts val="697"/>
              </a:spcBef>
              <a:spcAft>
                <a:spcPts val="0"/>
              </a:spcAft>
              <a:buClr>
                <a:srgbClr val="FFFFFF"/>
              </a:buClr>
              <a:buSzPct val="100000"/>
              <a:buFont typeface="Verdana" pitchFamily="34"/>
              <a:buChar char="•"/>
              <a:tabLst>
                <a:tab pos="171360" algn="l"/>
                <a:tab pos="1085759" algn="l"/>
                <a:tab pos="2000160" algn="l"/>
                <a:tab pos="2914560" algn="l"/>
                <a:tab pos="3828959" algn="l"/>
                <a:tab pos="4743360" algn="l"/>
                <a:tab pos="5657759" algn="l"/>
                <a:tab pos="6572160" algn="l"/>
                <a:tab pos="7486559" algn="l"/>
                <a:tab pos="8400960" algn="l"/>
                <a:tab pos="9315360" algn="l"/>
              </a:tabLst>
              <a:defRPr lang="en-US" sz="2800" b="0" i="0" u="none" strike="noStrike" baseline="0">
                <a:ln>
                  <a:noFill/>
                </a:ln>
                <a:solidFill>
                  <a:srgbClr val="FFFFFF"/>
                </a:solidFill>
                <a:latin typeface="Verdana" pitchFamily="34"/>
                <a:ea typeface="MS Gothic" pitchFamily="2"/>
                <a:cs typeface="AKSHARUNI" pitchFamily="2"/>
              </a:defRPr>
            </a:lvl2pPr>
            <a:lvl3pPr marL="1143000" marR="0" lvl="2" indent="-228600" algn="l" rtl="0" hangingPunct="0">
              <a:lnSpc>
                <a:spcPct val="100000"/>
              </a:lnSpc>
              <a:spcBef>
                <a:spcPts val="598"/>
              </a:spcBef>
              <a:spcAft>
                <a:spcPts val="0"/>
              </a:spcAft>
              <a:buClr>
                <a:srgbClr val="66CCFF"/>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 pos="8915399" algn="l"/>
              </a:tabLst>
              <a:defRPr lang="en-US" sz="2400" b="0" i="0" u="none" strike="noStrike" baseline="0">
                <a:ln>
                  <a:noFill/>
                </a:ln>
                <a:solidFill>
                  <a:srgbClr val="FFFFFF"/>
                </a:solidFill>
                <a:latin typeface="Verdana" pitchFamily="34"/>
                <a:ea typeface="MS Gothic" pitchFamily="2"/>
                <a:cs typeface="AKSHARUNI" pitchFamily="2"/>
              </a:defRPr>
            </a:lvl3pPr>
            <a:lvl4pPr marL="1600199" marR="0" lvl="3" indent="-228600" algn="l" rtl="0" hangingPunct="0">
              <a:lnSpc>
                <a:spcPct val="100000"/>
              </a:lnSpc>
              <a:spcBef>
                <a:spcPts val="499"/>
              </a:spcBef>
              <a:spcAft>
                <a:spcPts val="0"/>
              </a:spcAft>
              <a:buClr>
                <a:srgbClr val="CCECFF"/>
              </a:buClr>
              <a:buSzPct val="100000"/>
              <a:buFont typeface="Verdana" pitchFamily="34"/>
              <a:buChar char="•"/>
              <a:tabLst>
                <a:tab pos="228600" algn="l"/>
                <a:tab pos="1142999" algn="l"/>
                <a:tab pos="2057399" algn="l"/>
                <a:tab pos="2971800" algn="l"/>
                <a:tab pos="3886199" algn="l"/>
                <a:tab pos="4800600" algn="l"/>
                <a:tab pos="5715000" algn="l"/>
                <a:tab pos="6629399" algn="l"/>
                <a:tab pos="7543799" algn="l"/>
                <a:tab pos="8458199" algn="l"/>
              </a:tabLst>
              <a:defRPr lang="en-US" sz="2000" b="0" i="0" u="none" strike="noStrike" baseline="0">
                <a:ln>
                  <a:noFill/>
                </a:ln>
                <a:solidFill>
                  <a:srgbClr val="FFFFFF"/>
                </a:solidFill>
                <a:latin typeface="Verdana" pitchFamily="34"/>
                <a:ea typeface="MS Gothic" pitchFamily="2"/>
                <a:cs typeface="AKSHARUNI" pitchFamily="2"/>
              </a:defRPr>
            </a:lvl4pPr>
            <a:lvl5pPr marL="2057400" marR="0" lvl="4"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5pPr>
            <a:lvl6pPr marL="2057400" marR="0" lvl="5"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6pPr>
            <a:lvl7pPr marL="2057400" marR="0" lvl="6"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7pPr>
            <a:lvl8pPr marL="2057400" marR="0" lvl="7"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8pPr>
            <a:lvl9pPr marL="2057400" marR="0" lvl="8"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9pPr>
          </a:lstStyle>
          <a:p>
            <a:pPr lvl="0">
              <a:buNone/>
            </a:pPr>
            <a:endParaRPr lang="en-US"/>
          </a:p>
        </p:txBody>
      </p:sp>
      <p:pic>
        <p:nvPicPr>
          <p:cNvPr id="4" name="Picture 4"/>
          <p:cNvPicPr>
            <a:picLocks noChangeAspect="1"/>
          </p:cNvPicPr>
          <p:nvPr/>
        </p:nvPicPr>
        <p:blipFill>
          <a:blip r:embed="rId3" cstate="print">
            <a:alphaModFix/>
            <a:lum/>
          </a:blip>
          <a:srcRect/>
          <a:stretch>
            <a:fillRect/>
          </a:stretch>
        </p:blipFill>
        <p:spPr>
          <a:xfrm>
            <a:off x="0" y="0"/>
            <a:ext cx="9143999" cy="6858000"/>
          </a:xfrm>
          <a:prstGeom prst="rect">
            <a:avLst/>
          </a:prstGeom>
          <a:noFill/>
          <a:ln>
            <a:no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HIV distribution in the world"/>
          <p:cNvPicPr>
            <a:picLocks noChangeAspect="1" noChangeArrowheads="1"/>
          </p:cNvPicPr>
          <p:nvPr/>
        </p:nvPicPr>
        <p:blipFill>
          <a:blip r:embed="rId2" cstate="print"/>
          <a:srcRect/>
          <a:stretch>
            <a:fillRect/>
          </a:stretch>
        </p:blipFill>
        <p:spPr bwMode="auto">
          <a:xfrm>
            <a:off x="0" y="1136650"/>
            <a:ext cx="9144000" cy="5721350"/>
          </a:xfrm>
          <a:prstGeom prst="rect">
            <a:avLst/>
          </a:prstGeom>
          <a:noFill/>
        </p:spPr>
      </p:pic>
      <p:sp>
        <p:nvSpPr>
          <p:cNvPr id="61443" name="Text Box 3"/>
          <p:cNvSpPr txBox="1">
            <a:spLocks noChangeArrowheads="1"/>
          </p:cNvSpPr>
          <p:nvPr/>
        </p:nvSpPr>
        <p:spPr bwMode="auto">
          <a:xfrm>
            <a:off x="349250" y="228600"/>
            <a:ext cx="596900" cy="304800"/>
          </a:xfrm>
          <a:prstGeom prst="rect">
            <a:avLst/>
          </a:prstGeom>
          <a:noFill/>
          <a:ln w="9525">
            <a:noFill/>
            <a:miter lim="800000"/>
            <a:headEnd/>
            <a:tailEnd/>
          </a:ln>
          <a:effectLst/>
        </p:spPr>
        <p:txBody>
          <a:bodyPr wrap="none">
            <a:spAutoFit/>
          </a:bodyPr>
          <a:lstStyle/>
          <a:p>
            <a:r>
              <a:rPr lang="en-US" sz="1400" b="1"/>
              <a:t>Fig 3</a:t>
            </a:r>
          </a:p>
        </p:txBody>
      </p:sp>
      <p:sp>
        <p:nvSpPr>
          <p:cNvPr id="61444" name="Text Box 4"/>
          <p:cNvSpPr txBox="1">
            <a:spLocks noChangeArrowheads="1"/>
          </p:cNvSpPr>
          <p:nvPr/>
        </p:nvSpPr>
        <p:spPr bwMode="auto">
          <a:xfrm>
            <a:off x="0" y="76200"/>
            <a:ext cx="9144000" cy="1066800"/>
          </a:xfrm>
          <a:prstGeom prst="rect">
            <a:avLst/>
          </a:prstGeom>
          <a:noFill/>
          <a:ln w="9525">
            <a:noFill/>
            <a:miter lim="800000"/>
            <a:headEnd/>
            <a:tailEnd/>
          </a:ln>
          <a:effectLst/>
        </p:spPr>
        <p:txBody>
          <a:bodyPr>
            <a:spAutoFit/>
          </a:bodyPr>
          <a:lstStyle/>
          <a:p>
            <a:pPr algn="ctr" eaLnBrk="0" hangingPunct="0"/>
            <a:r>
              <a:rPr lang="en-US" sz="3200" b="1">
                <a:solidFill>
                  <a:srgbClr val="FFFF00"/>
                </a:solidFill>
              </a:rPr>
              <a:t>Geographic distribution of HIV-1:</a:t>
            </a:r>
          </a:p>
          <a:p>
            <a:pPr algn="ctr" eaLnBrk="0" hangingPunct="0"/>
            <a:r>
              <a:rPr lang="en-US" sz="3200" b="1">
                <a:solidFill>
                  <a:srgbClr val="FFFF00"/>
                </a:solidFill>
              </a:rPr>
              <a:t>10 Epidemic patterns worldwide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p:nvPr/>
        </p:nvSpPr>
        <p:spPr>
          <a:xfrm>
            <a:off x="0" y="0"/>
            <a:ext cx="9143999" cy="155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0">
              <a:lnSpc>
                <a:spcPct val="100000"/>
              </a:lnSpc>
              <a:spcBef>
                <a:spcPts val="1500"/>
              </a:spcBef>
              <a:spcAft>
                <a:spcPts val="0"/>
              </a:spcAft>
              <a:buNone/>
              <a:tabLst/>
            </a:pPr>
            <a:r>
              <a:rPr lang="en-US" sz="2400" b="1">
                <a:effectLst>
                  <a:outerShdw dist="17961" dir="2700000">
                    <a:scrgbClr r="0" g="0" b="0"/>
                  </a:outerShdw>
                </a:effectLst>
                <a:latin typeface="Arial" pitchFamily="18"/>
                <a:ea typeface="AKSHARUNI" pitchFamily="2"/>
                <a:cs typeface="Tahoma" pitchFamily="2"/>
              </a:rPr>
              <a:t>Lentiviral Mediated siRNAs (against HIV-1 TAT REV), CCR5 ribozyme and TAR Decoys into Hematopoietic Stem Cells and derivation of HIV-1 resistant T-Lymphocytes &amp; Macrophages. Banerjea et al. Mol. Ther. 8, 62-71, 2003  </a:t>
            </a:r>
          </a:p>
        </p:txBody>
      </p:sp>
      <p:sp>
        <p:nvSpPr>
          <p:cNvPr id="3" name="Text Box 3"/>
          <p:cNvSpPr/>
          <p:nvPr/>
        </p:nvSpPr>
        <p:spPr>
          <a:xfrm>
            <a:off x="2666880" y="2057399"/>
            <a:ext cx="457199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a:solidFill>
                  <a:srgbClr val="FFFFCC"/>
                </a:solidFill>
                <a:latin typeface="Tahoma" pitchFamily="34"/>
                <a:ea typeface="AKSHARUNI" pitchFamily="2"/>
                <a:cs typeface="Tahoma" pitchFamily="2"/>
              </a:rPr>
              <a:t>Hemopoietic Stem Cells</a:t>
            </a:r>
          </a:p>
        </p:txBody>
      </p:sp>
      <p:sp>
        <p:nvSpPr>
          <p:cNvPr id="4" name="Line 4"/>
          <p:cNvSpPr/>
          <p:nvPr/>
        </p:nvSpPr>
        <p:spPr>
          <a:xfrm>
            <a:off x="4571999" y="2514600"/>
            <a:ext cx="0" cy="380879"/>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5" name="Text Box 5"/>
          <p:cNvSpPr/>
          <p:nvPr/>
        </p:nvSpPr>
        <p:spPr>
          <a:xfrm>
            <a:off x="0" y="2971800"/>
            <a:ext cx="9143999" cy="825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a:solidFill>
                  <a:srgbClr val="FFFFCC"/>
                </a:solidFill>
                <a:latin typeface="Tahoma" pitchFamily="34"/>
                <a:ea typeface="AKSHARUNI" pitchFamily="2"/>
                <a:cs typeface="Tahoma" pitchFamily="2"/>
              </a:rPr>
              <a:t>Transduce with Lentiviral Vector containing interfering gene (siRNA)</a:t>
            </a:r>
          </a:p>
        </p:txBody>
      </p:sp>
      <p:sp>
        <p:nvSpPr>
          <p:cNvPr id="6" name="Line 6"/>
          <p:cNvSpPr/>
          <p:nvPr/>
        </p:nvSpPr>
        <p:spPr>
          <a:xfrm flipH="1">
            <a:off x="2514239" y="3429000"/>
            <a:ext cx="2057400" cy="609479"/>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7" name="Text Box 7"/>
          <p:cNvSpPr/>
          <p:nvPr/>
        </p:nvSpPr>
        <p:spPr>
          <a:xfrm>
            <a:off x="304920" y="4191119"/>
            <a:ext cx="4267080" cy="825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a:solidFill>
                  <a:srgbClr val="FFFFCC"/>
                </a:solidFill>
                <a:latin typeface="Tahoma" pitchFamily="34"/>
                <a:ea typeface="AKSHARUNI" pitchFamily="2"/>
                <a:cs typeface="Tahoma" pitchFamily="2"/>
              </a:rPr>
              <a:t>Derive Macrophages in vitro</a:t>
            </a:r>
          </a:p>
        </p:txBody>
      </p:sp>
      <p:sp>
        <p:nvSpPr>
          <p:cNvPr id="8" name="Line 8"/>
          <p:cNvSpPr/>
          <p:nvPr/>
        </p:nvSpPr>
        <p:spPr>
          <a:xfrm>
            <a:off x="2209679" y="4724279"/>
            <a:ext cx="0" cy="533521"/>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9" name="Text Box 9"/>
          <p:cNvSpPr/>
          <p:nvPr/>
        </p:nvSpPr>
        <p:spPr>
          <a:xfrm>
            <a:off x="304920" y="5334120"/>
            <a:ext cx="4419359" cy="9471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749"/>
              </a:spcBef>
              <a:spcAft>
                <a:spcPts val="0"/>
              </a:spcAft>
              <a:buNone/>
              <a:tabLst/>
            </a:pPr>
            <a:r>
              <a:rPr lang="en-US" sz="2800" b="1">
                <a:solidFill>
                  <a:srgbClr val="FFFFCC"/>
                </a:solidFill>
                <a:latin typeface="Tahoma" pitchFamily="34"/>
                <a:ea typeface="AKSHARUNI" pitchFamily="2"/>
                <a:cs typeface="Tahoma" pitchFamily="2"/>
              </a:rPr>
              <a:t>Challenge with R5 tropic HIV-1</a:t>
            </a:r>
          </a:p>
        </p:txBody>
      </p:sp>
      <p:sp>
        <p:nvSpPr>
          <p:cNvPr id="10" name="Line 10"/>
          <p:cNvSpPr/>
          <p:nvPr/>
        </p:nvSpPr>
        <p:spPr>
          <a:xfrm>
            <a:off x="4571999" y="3429000"/>
            <a:ext cx="1981080" cy="685799"/>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11" name="Text Box 11"/>
          <p:cNvSpPr/>
          <p:nvPr/>
        </p:nvSpPr>
        <p:spPr>
          <a:xfrm>
            <a:off x="4648320" y="4191119"/>
            <a:ext cx="4267080" cy="825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a:solidFill>
                  <a:srgbClr val="FFFFCC"/>
                </a:solidFill>
                <a:latin typeface="Tahoma" pitchFamily="34"/>
                <a:ea typeface="AKSHARUNI" pitchFamily="2"/>
                <a:cs typeface="Tahoma" pitchFamily="2"/>
              </a:rPr>
              <a:t>Derive T cells in SCID-hu thy/liv</a:t>
            </a:r>
          </a:p>
        </p:txBody>
      </p:sp>
      <p:sp>
        <p:nvSpPr>
          <p:cNvPr id="12" name="Line 12"/>
          <p:cNvSpPr/>
          <p:nvPr/>
        </p:nvSpPr>
        <p:spPr>
          <a:xfrm>
            <a:off x="6629399" y="4724279"/>
            <a:ext cx="0" cy="533521"/>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13" name="Text Box 13"/>
          <p:cNvSpPr/>
          <p:nvPr/>
        </p:nvSpPr>
        <p:spPr>
          <a:xfrm>
            <a:off x="4571999" y="5334120"/>
            <a:ext cx="4571999" cy="825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a:solidFill>
                  <a:srgbClr val="FFFFCC"/>
                </a:solidFill>
                <a:latin typeface="Tahoma" pitchFamily="34"/>
                <a:ea typeface="AKSHARUNI" pitchFamily="2"/>
                <a:cs typeface="Tahoma" pitchFamily="2"/>
              </a:rPr>
              <a:t>Challenge with X4 tropic HIV-1</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3733560" y="609480"/>
            <a:ext cx="1523880" cy="1524600"/>
          </a:xfrm>
        </p:spPr>
        <p:txBody>
          <a:bodyPr wrap="square" lIns="91440" tIns="45720" rIns="91440" bIns="45720" anchorCtr="1">
            <a:spAutoFit/>
          </a:bodyPr>
          <a:lstStyle>
            <a:defPPr lvl="0">
              <a:buClr>
                <a:srgbClr val="CCECFF"/>
              </a:buClr>
              <a:buSzPct val="100000"/>
              <a:buFont typeface="Arial" pitchFamily="34"/>
              <a:buNone/>
            </a:defPPr>
            <a:lvl1pPr lvl="0">
              <a:buClr>
                <a:srgbClr val="CCECFF"/>
              </a:buClr>
              <a:buSzPct val="100000"/>
              <a:buFont typeface="Arial" pitchFamily="34"/>
              <a:buChar char="•"/>
            </a:lvl1pPr>
          </a:lstStyle>
          <a:p>
            <a:pPr lvl="0">
              <a:buNone/>
            </a:pPr>
            <a:endParaRPr lang="en-US"/>
          </a:p>
        </p:txBody>
      </p:sp>
      <p:sp>
        <p:nvSpPr>
          <p:cNvPr id="3" name="Text Placeholder 2"/>
          <p:cNvSpPr txBox="1">
            <a:spLocks noGrp="1"/>
          </p:cNvSpPr>
          <p:nvPr>
            <p:ph type="body" idx="4294967295"/>
          </p:nvPr>
        </p:nvSpPr>
        <p:spPr>
          <a:xfrm>
            <a:off x="3200400" y="1599839"/>
            <a:ext cx="2581199" cy="2097359"/>
          </a:xfrm>
        </p:spPr>
        <p:txBody>
          <a:bodyPr wrap="square" lIns="91440" tIns="45720" rIns="91440" bIns="45720" anchor="t" anchorCtr="0">
            <a:spAutoFit/>
          </a:bodyPr>
          <a:lstStyle>
            <a:defPPr marL="342720" marR="0" lvl="0" indent="-342720" algn="l" rtl="0" hangingPunct="0">
              <a:lnSpc>
                <a:spcPct val="100000"/>
              </a:lnSpc>
              <a:spcBef>
                <a:spcPts val="799"/>
              </a:spcBef>
              <a:spcAft>
                <a:spcPts val="0"/>
              </a:spcAft>
              <a:buClr>
                <a:srgbClr val="FFFFCC"/>
              </a:buClr>
              <a:buSzPct val="60000"/>
              <a:buFont typeface="Wingdings" pitchFamily="2"/>
              <a:buNone/>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defPPr>
            <a:lvl1pPr marL="342720" marR="0" lvl="0" indent="-342720" algn="l" rtl="0" hangingPunct="0">
              <a:lnSpc>
                <a:spcPct val="100000"/>
              </a:lnSpc>
              <a:spcBef>
                <a:spcPts val="799"/>
              </a:spcBef>
              <a:spcAft>
                <a:spcPts val="0"/>
              </a:spcAft>
              <a:buClr>
                <a:srgbClr val="FFFFCC"/>
              </a:buClr>
              <a:buSzPct val="60000"/>
              <a:buFont typeface="Wingdings" pitchFamily="2"/>
              <a:buChar char=""/>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lvl1pPr>
            <a:lvl2pPr marL="742680" marR="0" lvl="1" indent="-285480" algn="l" rtl="0" hangingPunct="0">
              <a:lnSpc>
                <a:spcPct val="100000"/>
              </a:lnSpc>
              <a:spcBef>
                <a:spcPts val="697"/>
              </a:spcBef>
              <a:spcAft>
                <a:spcPts val="0"/>
              </a:spcAft>
              <a:buClr>
                <a:srgbClr val="FFFFFF"/>
              </a:buClr>
              <a:buSzPct val="100000"/>
              <a:buFont typeface="Verdana" pitchFamily="34"/>
              <a:buChar char="•"/>
              <a:tabLst>
                <a:tab pos="171360" algn="l"/>
                <a:tab pos="1085759" algn="l"/>
                <a:tab pos="2000160" algn="l"/>
                <a:tab pos="2914560" algn="l"/>
                <a:tab pos="3828959" algn="l"/>
                <a:tab pos="4743360" algn="l"/>
                <a:tab pos="5657759" algn="l"/>
                <a:tab pos="6572160" algn="l"/>
                <a:tab pos="7486559" algn="l"/>
                <a:tab pos="8400960" algn="l"/>
                <a:tab pos="9315360" algn="l"/>
              </a:tabLst>
              <a:defRPr lang="en-US" sz="2800" b="0" i="0" u="none" strike="noStrike" baseline="0">
                <a:ln>
                  <a:noFill/>
                </a:ln>
                <a:solidFill>
                  <a:srgbClr val="FFFFFF"/>
                </a:solidFill>
                <a:latin typeface="Verdana" pitchFamily="34"/>
                <a:ea typeface="MS Gothic" pitchFamily="2"/>
                <a:cs typeface="AKSHARUNI" pitchFamily="2"/>
              </a:defRPr>
            </a:lvl2pPr>
            <a:lvl3pPr marL="1143000" marR="0" lvl="2" indent="-228600" algn="l" rtl="0" hangingPunct="0">
              <a:lnSpc>
                <a:spcPct val="100000"/>
              </a:lnSpc>
              <a:spcBef>
                <a:spcPts val="598"/>
              </a:spcBef>
              <a:spcAft>
                <a:spcPts val="0"/>
              </a:spcAft>
              <a:buClr>
                <a:srgbClr val="66CCFF"/>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 pos="8915399" algn="l"/>
              </a:tabLst>
              <a:defRPr lang="en-US" sz="2400" b="0" i="0" u="none" strike="noStrike" baseline="0">
                <a:ln>
                  <a:noFill/>
                </a:ln>
                <a:solidFill>
                  <a:srgbClr val="FFFFFF"/>
                </a:solidFill>
                <a:latin typeface="Verdana" pitchFamily="34"/>
                <a:ea typeface="MS Gothic" pitchFamily="2"/>
                <a:cs typeface="AKSHARUNI" pitchFamily="2"/>
              </a:defRPr>
            </a:lvl3pPr>
            <a:lvl4pPr marL="1600199" marR="0" lvl="3" indent="-228600" algn="l" rtl="0" hangingPunct="0">
              <a:lnSpc>
                <a:spcPct val="100000"/>
              </a:lnSpc>
              <a:spcBef>
                <a:spcPts val="499"/>
              </a:spcBef>
              <a:spcAft>
                <a:spcPts val="0"/>
              </a:spcAft>
              <a:buClr>
                <a:srgbClr val="CCECFF"/>
              </a:buClr>
              <a:buSzPct val="100000"/>
              <a:buFont typeface="Verdana" pitchFamily="34"/>
              <a:buChar char="•"/>
              <a:tabLst>
                <a:tab pos="228600" algn="l"/>
                <a:tab pos="1142999" algn="l"/>
                <a:tab pos="2057399" algn="l"/>
                <a:tab pos="2971800" algn="l"/>
                <a:tab pos="3886199" algn="l"/>
                <a:tab pos="4800600" algn="l"/>
                <a:tab pos="5715000" algn="l"/>
                <a:tab pos="6629399" algn="l"/>
                <a:tab pos="7543799" algn="l"/>
                <a:tab pos="8458199" algn="l"/>
              </a:tabLst>
              <a:defRPr lang="en-US" sz="2000" b="0" i="0" u="none" strike="noStrike" baseline="0">
                <a:ln>
                  <a:noFill/>
                </a:ln>
                <a:solidFill>
                  <a:srgbClr val="FFFFFF"/>
                </a:solidFill>
                <a:latin typeface="Verdana" pitchFamily="34"/>
                <a:ea typeface="MS Gothic" pitchFamily="2"/>
                <a:cs typeface="AKSHARUNI" pitchFamily="2"/>
              </a:defRPr>
            </a:lvl4pPr>
            <a:lvl5pPr marL="2057400" marR="0" lvl="4"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5pPr>
            <a:lvl6pPr marL="2057400" marR="0" lvl="5"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6pPr>
            <a:lvl7pPr marL="2057400" marR="0" lvl="6"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7pPr>
            <a:lvl8pPr marL="2057400" marR="0" lvl="7"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8pPr>
            <a:lvl9pPr marL="2057400" marR="0" lvl="8"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9pPr>
          </a:lstStyle>
          <a:p>
            <a:pPr lvl="0">
              <a:buNone/>
            </a:pPr>
            <a:endParaRPr lang="en-US"/>
          </a:p>
        </p:txBody>
      </p:sp>
      <p:pic>
        <p:nvPicPr>
          <p:cNvPr id="4" name="Picture 4"/>
          <p:cNvPicPr>
            <a:picLocks noChangeAspect="1"/>
          </p:cNvPicPr>
          <p:nvPr/>
        </p:nvPicPr>
        <p:blipFill>
          <a:blip r:embed="rId3" cstate="print">
            <a:alphaModFix/>
            <a:lum/>
          </a:blip>
          <a:srcRect/>
          <a:stretch>
            <a:fillRect/>
          </a:stretch>
        </p:blipFill>
        <p:spPr>
          <a:xfrm>
            <a:off x="1523880" y="228600"/>
            <a:ext cx="6248520" cy="6324479"/>
          </a:xfrm>
          <a:prstGeom prst="rect">
            <a:avLst/>
          </a:prstGeom>
          <a:noFill/>
          <a:ln>
            <a:noFill/>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wrap="square" lIns="91440" tIns="45720" rIns="91440" bIns="45720" anchorCtr="1">
            <a:spAutoFit/>
          </a:bodyPr>
          <a:lstStyle>
            <a:defPPr lvl="0">
              <a:buClr>
                <a:srgbClr val="CCECFF"/>
              </a:buClr>
              <a:buSzPct val="100000"/>
              <a:buFont typeface="Arial" pitchFamily="34"/>
              <a:buNone/>
            </a:defPPr>
            <a:lvl1pPr lvl="0">
              <a:buClr>
                <a:srgbClr val="CCECFF"/>
              </a:buClr>
              <a:buSzPct val="100000"/>
              <a:buFont typeface="Arial" pitchFamily="34"/>
              <a:buChar char="•"/>
            </a:lvl1pPr>
          </a:lstStyle>
          <a:p>
            <a:pPr lvl="0">
              <a:buNone/>
            </a:pPr>
            <a:endParaRPr lang="en-US"/>
          </a:p>
        </p:txBody>
      </p:sp>
      <p:sp>
        <p:nvSpPr>
          <p:cNvPr id="3" name="Text Placeholder 2"/>
          <p:cNvSpPr txBox="1">
            <a:spLocks noGrp="1"/>
          </p:cNvSpPr>
          <p:nvPr>
            <p:ph type="body" idx="4294967295"/>
          </p:nvPr>
        </p:nvSpPr>
        <p:spPr/>
        <p:txBody>
          <a:bodyPr wrap="square" lIns="91440" tIns="45720" rIns="91440" bIns="45720" anchor="t" anchorCtr="0">
            <a:spAutoFit/>
          </a:bodyPr>
          <a:lstStyle>
            <a:defPPr marL="342720" marR="0" lvl="0" indent="-342720" algn="l" rtl="0" hangingPunct="0">
              <a:lnSpc>
                <a:spcPct val="100000"/>
              </a:lnSpc>
              <a:spcBef>
                <a:spcPts val="799"/>
              </a:spcBef>
              <a:spcAft>
                <a:spcPts val="0"/>
              </a:spcAft>
              <a:buClr>
                <a:srgbClr val="FFFFCC"/>
              </a:buClr>
              <a:buSzPct val="60000"/>
              <a:buFont typeface="Wingdings" pitchFamily="2"/>
              <a:buNone/>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defPPr>
            <a:lvl1pPr marL="342720" marR="0" lvl="0" indent="-342720" algn="l" rtl="0" hangingPunct="0">
              <a:lnSpc>
                <a:spcPct val="100000"/>
              </a:lnSpc>
              <a:spcBef>
                <a:spcPts val="799"/>
              </a:spcBef>
              <a:spcAft>
                <a:spcPts val="0"/>
              </a:spcAft>
              <a:buClr>
                <a:srgbClr val="FFFFCC"/>
              </a:buClr>
              <a:buSzPct val="60000"/>
              <a:buFont typeface="Wingdings" pitchFamily="2"/>
              <a:buChar char=""/>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lvl1pPr>
            <a:lvl2pPr marL="742680" marR="0" lvl="1" indent="-285480" algn="l" rtl="0" hangingPunct="0">
              <a:lnSpc>
                <a:spcPct val="100000"/>
              </a:lnSpc>
              <a:spcBef>
                <a:spcPts val="697"/>
              </a:spcBef>
              <a:spcAft>
                <a:spcPts val="0"/>
              </a:spcAft>
              <a:buClr>
                <a:srgbClr val="FFFFFF"/>
              </a:buClr>
              <a:buSzPct val="100000"/>
              <a:buFont typeface="Verdana" pitchFamily="34"/>
              <a:buChar char="•"/>
              <a:tabLst>
                <a:tab pos="171360" algn="l"/>
                <a:tab pos="1085759" algn="l"/>
                <a:tab pos="2000160" algn="l"/>
                <a:tab pos="2914560" algn="l"/>
                <a:tab pos="3828959" algn="l"/>
                <a:tab pos="4743360" algn="l"/>
                <a:tab pos="5657759" algn="l"/>
                <a:tab pos="6572160" algn="l"/>
                <a:tab pos="7486559" algn="l"/>
                <a:tab pos="8400960" algn="l"/>
                <a:tab pos="9315360" algn="l"/>
              </a:tabLst>
              <a:defRPr lang="en-US" sz="2800" b="0" i="0" u="none" strike="noStrike" baseline="0">
                <a:ln>
                  <a:noFill/>
                </a:ln>
                <a:solidFill>
                  <a:srgbClr val="FFFFFF"/>
                </a:solidFill>
                <a:latin typeface="Verdana" pitchFamily="34"/>
                <a:ea typeface="MS Gothic" pitchFamily="2"/>
                <a:cs typeface="AKSHARUNI" pitchFamily="2"/>
              </a:defRPr>
            </a:lvl2pPr>
            <a:lvl3pPr marL="1143000" marR="0" lvl="2" indent="-228600" algn="l" rtl="0" hangingPunct="0">
              <a:lnSpc>
                <a:spcPct val="100000"/>
              </a:lnSpc>
              <a:spcBef>
                <a:spcPts val="598"/>
              </a:spcBef>
              <a:spcAft>
                <a:spcPts val="0"/>
              </a:spcAft>
              <a:buClr>
                <a:srgbClr val="66CCFF"/>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 pos="8915399" algn="l"/>
              </a:tabLst>
              <a:defRPr lang="en-US" sz="2400" b="0" i="0" u="none" strike="noStrike" baseline="0">
                <a:ln>
                  <a:noFill/>
                </a:ln>
                <a:solidFill>
                  <a:srgbClr val="FFFFFF"/>
                </a:solidFill>
                <a:latin typeface="Verdana" pitchFamily="34"/>
                <a:ea typeface="MS Gothic" pitchFamily="2"/>
                <a:cs typeface="AKSHARUNI" pitchFamily="2"/>
              </a:defRPr>
            </a:lvl3pPr>
            <a:lvl4pPr marL="1600199" marR="0" lvl="3" indent="-228600" algn="l" rtl="0" hangingPunct="0">
              <a:lnSpc>
                <a:spcPct val="100000"/>
              </a:lnSpc>
              <a:spcBef>
                <a:spcPts val="499"/>
              </a:spcBef>
              <a:spcAft>
                <a:spcPts val="0"/>
              </a:spcAft>
              <a:buClr>
                <a:srgbClr val="CCECFF"/>
              </a:buClr>
              <a:buSzPct val="100000"/>
              <a:buFont typeface="Verdana" pitchFamily="34"/>
              <a:buChar char="•"/>
              <a:tabLst>
                <a:tab pos="228600" algn="l"/>
                <a:tab pos="1142999" algn="l"/>
                <a:tab pos="2057399" algn="l"/>
                <a:tab pos="2971800" algn="l"/>
                <a:tab pos="3886199" algn="l"/>
                <a:tab pos="4800600" algn="l"/>
                <a:tab pos="5715000" algn="l"/>
                <a:tab pos="6629399" algn="l"/>
                <a:tab pos="7543799" algn="l"/>
                <a:tab pos="8458199" algn="l"/>
              </a:tabLst>
              <a:defRPr lang="en-US" sz="2000" b="0" i="0" u="none" strike="noStrike" baseline="0">
                <a:ln>
                  <a:noFill/>
                </a:ln>
                <a:solidFill>
                  <a:srgbClr val="FFFFFF"/>
                </a:solidFill>
                <a:latin typeface="Verdana" pitchFamily="34"/>
                <a:ea typeface="MS Gothic" pitchFamily="2"/>
                <a:cs typeface="AKSHARUNI" pitchFamily="2"/>
              </a:defRPr>
            </a:lvl4pPr>
            <a:lvl5pPr marL="2057400" marR="0" lvl="4"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5pPr>
            <a:lvl6pPr marL="2057400" marR="0" lvl="5"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6pPr>
            <a:lvl7pPr marL="2057400" marR="0" lvl="6"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7pPr>
            <a:lvl8pPr marL="2057400" marR="0" lvl="7"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8pPr>
            <a:lvl9pPr marL="2057400" marR="0" lvl="8"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9pPr>
          </a:lstStyle>
          <a:p>
            <a:pPr lvl="0">
              <a:buNone/>
            </a:pPr>
            <a:endParaRPr lang="en-US"/>
          </a:p>
        </p:txBody>
      </p:sp>
      <p:pic>
        <p:nvPicPr>
          <p:cNvPr id="4" name="Picture 4"/>
          <p:cNvPicPr>
            <a:picLocks noChangeAspect="1"/>
          </p:cNvPicPr>
          <p:nvPr/>
        </p:nvPicPr>
        <p:blipFill>
          <a:blip r:embed="rId3" cstate="print">
            <a:alphaModFix/>
            <a:lum/>
          </a:blip>
          <a:srcRect/>
          <a:stretch>
            <a:fillRect/>
          </a:stretch>
        </p:blipFill>
        <p:spPr>
          <a:xfrm>
            <a:off x="0" y="0"/>
            <a:ext cx="9143999" cy="6858000"/>
          </a:xfrm>
          <a:prstGeom prst="rect">
            <a:avLst/>
          </a:prstGeom>
          <a:noFill/>
          <a:ln>
            <a:noFill/>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wrap="square" lIns="91440" tIns="45720" rIns="91440" bIns="45720" anchorCtr="1">
            <a:spAutoFit/>
          </a:bodyPr>
          <a:lstStyle>
            <a:defPPr lvl="0">
              <a:buClr>
                <a:srgbClr val="CCECFF"/>
              </a:buClr>
              <a:buSzPct val="100000"/>
              <a:buFont typeface="Arial" pitchFamily="34"/>
              <a:buNone/>
            </a:defPPr>
            <a:lvl1pPr lvl="0">
              <a:buClr>
                <a:srgbClr val="CCECFF"/>
              </a:buClr>
              <a:buSzPct val="100000"/>
              <a:buFont typeface="Arial" pitchFamily="34"/>
              <a:buChar char="•"/>
            </a:lvl1pPr>
          </a:lstStyle>
          <a:p>
            <a:pPr lvl="0">
              <a:buNone/>
            </a:pPr>
            <a:endParaRPr lang="en-US"/>
          </a:p>
        </p:txBody>
      </p:sp>
      <p:sp>
        <p:nvSpPr>
          <p:cNvPr id="3" name="Text Placeholder 2"/>
          <p:cNvSpPr txBox="1">
            <a:spLocks noGrp="1"/>
          </p:cNvSpPr>
          <p:nvPr>
            <p:ph type="body" idx="4294967295"/>
          </p:nvPr>
        </p:nvSpPr>
        <p:spPr/>
        <p:txBody>
          <a:bodyPr wrap="square" lIns="91440" tIns="45720" rIns="91440" bIns="45720" anchor="t" anchorCtr="0">
            <a:spAutoFit/>
          </a:bodyPr>
          <a:lstStyle>
            <a:defPPr marL="342720" marR="0" lvl="0" indent="-342720" algn="l" rtl="0" hangingPunct="0">
              <a:lnSpc>
                <a:spcPct val="100000"/>
              </a:lnSpc>
              <a:spcBef>
                <a:spcPts val="799"/>
              </a:spcBef>
              <a:spcAft>
                <a:spcPts val="0"/>
              </a:spcAft>
              <a:buClr>
                <a:srgbClr val="FFFFCC"/>
              </a:buClr>
              <a:buSzPct val="60000"/>
              <a:buFont typeface="Wingdings" pitchFamily="2"/>
              <a:buNone/>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defPPr>
            <a:lvl1pPr marL="342720" marR="0" lvl="0" indent="-342720" algn="l" rtl="0" hangingPunct="0">
              <a:lnSpc>
                <a:spcPct val="100000"/>
              </a:lnSpc>
              <a:spcBef>
                <a:spcPts val="799"/>
              </a:spcBef>
              <a:spcAft>
                <a:spcPts val="0"/>
              </a:spcAft>
              <a:buClr>
                <a:srgbClr val="FFFFCC"/>
              </a:buClr>
              <a:buSzPct val="60000"/>
              <a:buFont typeface="Wingdings" pitchFamily="2"/>
              <a:buChar char=""/>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lvl1pPr>
            <a:lvl2pPr marL="742680" marR="0" lvl="1" indent="-285480" algn="l" rtl="0" hangingPunct="0">
              <a:lnSpc>
                <a:spcPct val="100000"/>
              </a:lnSpc>
              <a:spcBef>
                <a:spcPts val="697"/>
              </a:spcBef>
              <a:spcAft>
                <a:spcPts val="0"/>
              </a:spcAft>
              <a:buClr>
                <a:srgbClr val="FFFFFF"/>
              </a:buClr>
              <a:buSzPct val="100000"/>
              <a:buFont typeface="Verdana" pitchFamily="34"/>
              <a:buChar char="•"/>
              <a:tabLst>
                <a:tab pos="171360" algn="l"/>
                <a:tab pos="1085759" algn="l"/>
                <a:tab pos="2000160" algn="l"/>
                <a:tab pos="2914560" algn="l"/>
                <a:tab pos="3828959" algn="l"/>
                <a:tab pos="4743360" algn="l"/>
                <a:tab pos="5657759" algn="l"/>
                <a:tab pos="6572160" algn="l"/>
                <a:tab pos="7486559" algn="l"/>
                <a:tab pos="8400960" algn="l"/>
                <a:tab pos="9315360" algn="l"/>
              </a:tabLst>
              <a:defRPr lang="en-US" sz="2800" b="0" i="0" u="none" strike="noStrike" baseline="0">
                <a:ln>
                  <a:noFill/>
                </a:ln>
                <a:solidFill>
                  <a:srgbClr val="FFFFFF"/>
                </a:solidFill>
                <a:latin typeface="Verdana" pitchFamily="34"/>
                <a:ea typeface="MS Gothic" pitchFamily="2"/>
                <a:cs typeface="AKSHARUNI" pitchFamily="2"/>
              </a:defRPr>
            </a:lvl2pPr>
            <a:lvl3pPr marL="1143000" marR="0" lvl="2" indent="-228600" algn="l" rtl="0" hangingPunct="0">
              <a:lnSpc>
                <a:spcPct val="100000"/>
              </a:lnSpc>
              <a:spcBef>
                <a:spcPts val="598"/>
              </a:spcBef>
              <a:spcAft>
                <a:spcPts val="0"/>
              </a:spcAft>
              <a:buClr>
                <a:srgbClr val="66CCFF"/>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 pos="8915399" algn="l"/>
              </a:tabLst>
              <a:defRPr lang="en-US" sz="2400" b="0" i="0" u="none" strike="noStrike" baseline="0">
                <a:ln>
                  <a:noFill/>
                </a:ln>
                <a:solidFill>
                  <a:srgbClr val="FFFFFF"/>
                </a:solidFill>
                <a:latin typeface="Verdana" pitchFamily="34"/>
                <a:ea typeface="MS Gothic" pitchFamily="2"/>
                <a:cs typeface="AKSHARUNI" pitchFamily="2"/>
              </a:defRPr>
            </a:lvl3pPr>
            <a:lvl4pPr marL="1600199" marR="0" lvl="3" indent="-228600" algn="l" rtl="0" hangingPunct="0">
              <a:lnSpc>
                <a:spcPct val="100000"/>
              </a:lnSpc>
              <a:spcBef>
                <a:spcPts val="499"/>
              </a:spcBef>
              <a:spcAft>
                <a:spcPts val="0"/>
              </a:spcAft>
              <a:buClr>
                <a:srgbClr val="CCECFF"/>
              </a:buClr>
              <a:buSzPct val="100000"/>
              <a:buFont typeface="Verdana" pitchFamily="34"/>
              <a:buChar char="•"/>
              <a:tabLst>
                <a:tab pos="228600" algn="l"/>
                <a:tab pos="1142999" algn="l"/>
                <a:tab pos="2057399" algn="l"/>
                <a:tab pos="2971800" algn="l"/>
                <a:tab pos="3886199" algn="l"/>
                <a:tab pos="4800600" algn="l"/>
                <a:tab pos="5715000" algn="l"/>
                <a:tab pos="6629399" algn="l"/>
                <a:tab pos="7543799" algn="l"/>
                <a:tab pos="8458199" algn="l"/>
              </a:tabLst>
              <a:defRPr lang="en-US" sz="2000" b="0" i="0" u="none" strike="noStrike" baseline="0">
                <a:ln>
                  <a:noFill/>
                </a:ln>
                <a:solidFill>
                  <a:srgbClr val="FFFFFF"/>
                </a:solidFill>
                <a:latin typeface="Verdana" pitchFamily="34"/>
                <a:ea typeface="MS Gothic" pitchFamily="2"/>
                <a:cs typeface="AKSHARUNI" pitchFamily="2"/>
              </a:defRPr>
            </a:lvl4pPr>
            <a:lvl5pPr marL="2057400" marR="0" lvl="4"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5pPr>
            <a:lvl6pPr marL="2057400" marR="0" lvl="5"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6pPr>
            <a:lvl7pPr marL="2057400" marR="0" lvl="6"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7pPr>
            <a:lvl8pPr marL="2057400" marR="0" lvl="7"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8pPr>
            <a:lvl9pPr marL="2057400" marR="0" lvl="8"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9pPr>
          </a:lstStyle>
          <a:p>
            <a:pPr lvl="0">
              <a:buNone/>
            </a:pPr>
            <a:endParaRPr lang="en-US"/>
          </a:p>
        </p:txBody>
      </p:sp>
      <p:pic>
        <p:nvPicPr>
          <p:cNvPr id="4" name="Picture 4"/>
          <p:cNvPicPr>
            <a:picLocks noChangeAspect="1"/>
          </p:cNvPicPr>
          <p:nvPr/>
        </p:nvPicPr>
        <p:blipFill>
          <a:blip r:embed="rId3" cstate="print">
            <a:alphaModFix/>
            <a:lum/>
          </a:blip>
          <a:srcRect/>
          <a:stretch>
            <a:fillRect/>
          </a:stretch>
        </p:blipFill>
        <p:spPr>
          <a:xfrm>
            <a:off x="0" y="0"/>
            <a:ext cx="9143999" cy="6858000"/>
          </a:xfrm>
          <a:prstGeom prst="rect">
            <a:avLst/>
          </a:prstGeom>
          <a:noFill/>
          <a:ln>
            <a:noFill/>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wrap="square" lIns="91440" tIns="45720" rIns="91440" bIns="45720" anchorCtr="1">
            <a:spAutoFit/>
          </a:bodyPr>
          <a:lstStyle>
            <a:defPPr lvl="0">
              <a:buClr>
                <a:srgbClr val="CCECFF"/>
              </a:buClr>
              <a:buSzPct val="100000"/>
              <a:buFont typeface="Arial" pitchFamily="34"/>
              <a:buNone/>
            </a:defPPr>
            <a:lvl1pPr lvl="0">
              <a:buClr>
                <a:srgbClr val="CCECFF"/>
              </a:buClr>
              <a:buSzPct val="100000"/>
              <a:buFont typeface="Arial" pitchFamily="34"/>
              <a:buChar char="•"/>
            </a:lvl1pPr>
          </a:lstStyle>
          <a:p>
            <a:pPr lvl="0">
              <a:buNone/>
            </a:pPr>
            <a:endParaRPr lang="en-US"/>
          </a:p>
        </p:txBody>
      </p:sp>
      <p:sp>
        <p:nvSpPr>
          <p:cNvPr id="3" name="Text Placeholder 2"/>
          <p:cNvSpPr txBox="1">
            <a:spLocks noGrp="1"/>
          </p:cNvSpPr>
          <p:nvPr>
            <p:ph type="body" idx="4294967295"/>
          </p:nvPr>
        </p:nvSpPr>
        <p:spPr/>
        <p:txBody>
          <a:bodyPr wrap="square" lIns="91440" tIns="45720" rIns="91440" bIns="45720" anchor="t" anchorCtr="0">
            <a:spAutoFit/>
          </a:bodyPr>
          <a:lstStyle>
            <a:defPPr marL="342720" marR="0" lvl="0" indent="-342720" algn="l" rtl="0" hangingPunct="0">
              <a:lnSpc>
                <a:spcPct val="100000"/>
              </a:lnSpc>
              <a:spcBef>
                <a:spcPts val="799"/>
              </a:spcBef>
              <a:spcAft>
                <a:spcPts val="0"/>
              </a:spcAft>
              <a:buClr>
                <a:srgbClr val="FFFFCC"/>
              </a:buClr>
              <a:buSzPct val="60000"/>
              <a:buFont typeface="Wingdings" pitchFamily="2"/>
              <a:buNone/>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defPPr>
            <a:lvl1pPr marL="342720" marR="0" lvl="0" indent="-342720" algn="l" rtl="0" hangingPunct="0">
              <a:lnSpc>
                <a:spcPct val="100000"/>
              </a:lnSpc>
              <a:spcBef>
                <a:spcPts val="799"/>
              </a:spcBef>
              <a:spcAft>
                <a:spcPts val="0"/>
              </a:spcAft>
              <a:buClr>
                <a:srgbClr val="FFFFCC"/>
              </a:buClr>
              <a:buSzPct val="60000"/>
              <a:buFont typeface="Wingdings" pitchFamily="2"/>
              <a:buChar char=""/>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lvl1pPr>
            <a:lvl2pPr marL="742680" marR="0" lvl="1" indent="-285480" algn="l" rtl="0" hangingPunct="0">
              <a:lnSpc>
                <a:spcPct val="100000"/>
              </a:lnSpc>
              <a:spcBef>
                <a:spcPts val="697"/>
              </a:spcBef>
              <a:spcAft>
                <a:spcPts val="0"/>
              </a:spcAft>
              <a:buClr>
                <a:srgbClr val="FFFFFF"/>
              </a:buClr>
              <a:buSzPct val="100000"/>
              <a:buFont typeface="Verdana" pitchFamily="34"/>
              <a:buChar char="•"/>
              <a:tabLst>
                <a:tab pos="171360" algn="l"/>
                <a:tab pos="1085759" algn="l"/>
                <a:tab pos="2000160" algn="l"/>
                <a:tab pos="2914560" algn="l"/>
                <a:tab pos="3828959" algn="l"/>
                <a:tab pos="4743360" algn="l"/>
                <a:tab pos="5657759" algn="l"/>
                <a:tab pos="6572160" algn="l"/>
                <a:tab pos="7486559" algn="l"/>
                <a:tab pos="8400960" algn="l"/>
                <a:tab pos="9315360" algn="l"/>
              </a:tabLst>
              <a:defRPr lang="en-US" sz="2800" b="0" i="0" u="none" strike="noStrike" baseline="0">
                <a:ln>
                  <a:noFill/>
                </a:ln>
                <a:solidFill>
                  <a:srgbClr val="FFFFFF"/>
                </a:solidFill>
                <a:latin typeface="Verdana" pitchFamily="34"/>
                <a:ea typeface="MS Gothic" pitchFamily="2"/>
                <a:cs typeface="AKSHARUNI" pitchFamily="2"/>
              </a:defRPr>
            </a:lvl2pPr>
            <a:lvl3pPr marL="1143000" marR="0" lvl="2" indent="-228600" algn="l" rtl="0" hangingPunct="0">
              <a:lnSpc>
                <a:spcPct val="100000"/>
              </a:lnSpc>
              <a:spcBef>
                <a:spcPts val="598"/>
              </a:spcBef>
              <a:spcAft>
                <a:spcPts val="0"/>
              </a:spcAft>
              <a:buClr>
                <a:srgbClr val="66CCFF"/>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 pos="8915399" algn="l"/>
              </a:tabLst>
              <a:defRPr lang="en-US" sz="2400" b="0" i="0" u="none" strike="noStrike" baseline="0">
                <a:ln>
                  <a:noFill/>
                </a:ln>
                <a:solidFill>
                  <a:srgbClr val="FFFFFF"/>
                </a:solidFill>
                <a:latin typeface="Verdana" pitchFamily="34"/>
                <a:ea typeface="MS Gothic" pitchFamily="2"/>
                <a:cs typeface="AKSHARUNI" pitchFamily="2"/>
              </a:defRPr>
            </a:lvl3pPr>
            <a:lvl4pPr marL="1600199" marR="0" lvl="3" indent="-228600" algn="l" rtl="0" hangingPunct="0">
              <a:lnSpc>
                <a:spcPct val="100000"/>
              </a:lnSpc>
              <a:spcBef>
                <a:spcPts val="499"/>
              </a:spcBef>
              <a:spcAft>
                <a:spcPts val="0"/>
              </a:spcAft>
              <a:buClr>
                <a:srgbClr val="CCECFF"/>
              </a:buClr>
              <a:buSzPct val="100000"/>
              <a:buFont typeface="Verdana" pitchFamily="34"/>
              <a:buChar char="•"/>
              <a:tabLst>
                <a:tab pos="228600" algn="l"/>
                <a:tab pos="1142999" algn="l"/>
                <a:tab pos="2057399" algn="l"/>
                <a:tab pos="2971800" algn="l"/>
                <a:tab pos="3886199" algn="l"/>
                <a:tab pos="4800600" algn="l"/>
                <a:tab pos="5715000" algn="l"/>
                <a:tab pos="6629399" algn="l"/>
                <a:tab pos="7543799" algn="l"/>
                <a:tab pos="8458199" algn="l"/>
              </a:tabLst>
              <a:defRPr lang="en-US" sz="2000" b="0" i="0" u="none" strike="noStrike" baseline="0">
                <a:ln>
                  <a:noFill/>
                </a:ln>
                <a:solidFill>
                  <a:srgbClr val="FFFFFF"/>
                </a:solidFill>
                <a:latin typeface="Verdana" pitchFamily="34"/>
                <a:ea typeface="MS Gothic" pitchFamily="2"/>
                <a:cs typeface="AKSHARUNI" pitchFamily="2"/>
              </a:defRPr>
            </a:lvl4pPr>
            <a:lvl5pPr marL="2057400" marR="0" lvl="4"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5pPr>
            <a:lvl6pPr marL="2057400" marR="0" lvl="5"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6pPr>
            <a:lvl7pPr marL="2057400" marR="0" lvl="6"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7pPr>
            <a:lvl8pPr marL="2057400" marR="0" lvl="7"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8pPr>
            <a:lvl9pPr marL="2057400" marR="0" lvl="8"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9pPr>
          </a:lstStyle>
          <a:p>
            <a:pPr lvl="0">
              <a:buNone/>
            </a:pPr>
            <a:endParaRPr lang="en-US"/>
          </a:p>
        </p:txBody>
      </p:sp>
      <p:pic>
        <p:nvPicPr>
          <p:cNvPr id="4" name="Picture 4"/>
          <p:cNvPicPr>
            <a:picLocks noChangeAspect="1"/>
          </p:cNvPicPr>
          <p:nvPr/>
        </p:nvPicPr>
        <p:blipFill>
          <a:blip r:embed="rId3" cstate="print">
            <a:alphaModFix/>
            <a:lum/>
          </a:blip>
          <a:srcRect/>
          <a:stretch>
            <a:fillRect/>
          </a:stretch>
        </p:blipFill>
        <p:spPr>
          <a:xfrm>
            <a:off x="0" y="0"/>
            <a:ext cx="9143999" cy="6858000"/>
          </a:xfrm>
          <a:prstGeom prst="rect">
            <a:avLst/>
          </a:prstGeom>
          <a:noFill/>
          <a:ln>
            <a:noFill/>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http://www.hiv.lanl.gov/content/sequence/HIV/REVIEWS/Beer99/fig2.gif"/>
          <p:cNvPicPr>
            <a:picLocks noChangeAspect="1" noChangeArrowheads="1"/>
          </p:cNvPicPr>
          <p:nvPr/>
        </p:nvPicPr>
        <p:blipFill>
          <a:blip r:embed="rId3" cstate="print"/>
          <a:srcRect/>
          <a:stretch>
            <a:fillRect/>
          </a:stretch>
        </p:blipFill>
        <p:spPr bwMode="auto">
          <a:xfrm>
            <a:off x="1828800" y="663575"/>
            <a:ext cx="5791200" cy="3756025"/>
          </a:xfrm>
          <a:prstGeom prst="rect">
            <a:avLst/>
          </a:prstGeom>
          <a:noFill/>
          <a:ln w="9525">
            <a:noFill/>
            <a:miter lim="800000"/>
            <a:headEnd/>
            <a:tailEnd/>
          </a:ln>
        </p:spPr>
      </p:pic>
      <p:grpSp>
        <p:nvGrpSpPr>
          <p:cNvPr id="2" name="Group 16"/>
          <p:cNvGrpSpPr>
            <a:grpSpLocks/>
          </p:cNvGrpSpPr>
          <p:nvPr/>
        </p:nvGrpSpPr>
        <p:grpSpPr bwMode="auto">
          <a:xfrm>
            <a:off x="5435600" y="3600450"/>
            <a:ext cx="457200" cy="742950"/>
            <a:chOff x="2590800" y="6029528"/>
            <a:chExt cx="457200" cy="742544"/>
          </a:xfrm>
        </p:grpSpPr>
        <p:cxnSp>
          <p:nvCxnSpPr>
            <p:cNvPr id="6" name="Straight Connector 5"/>
            <p:cNvCxnSpPr/>
            <p:nvPr/>
          </p:nvCxnSpPr>
          <p:spPr>
            <a:xfrm>
              <a:off x="2590800" y="6034288"/>
              <a:ext cx="0" cy="731437"/>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3048000" y="6029528"/>
              <a:ext cx="0" cy="731438"/>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a:xfrm>
              <a:off x="2590800" y="6029528"/>
              <a:ext cx="457200" cy="0"/>
            </a:xfrm>
            <a:prstGeom prst="line">
              <a:avLst/>
            </a:prstGeom>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2590800" y="6772072"/>
              <a:ext cx="457200" cy="0"/>
            </a:xfrm>
            <a:prstGeom prst="line">
              <a:avLst/>
            </a:prstGeom>
            <a:ln/>
          </p:spPr>
          <p:style>
            <a:lnRef idx="3">
              <a:schemeClr val="accent2"/>
            </a:lnRef>
            <a:fillRef idx="0">
              <a:schemeClr val="accent2"/>
            </a:fillRef>
            <a:effectRef idx="2">
              <a:schemeClr val="accent2"/>
            </a:effectRef>
            <a:fontRef idx="minor">
              <a:schemeClr val="tx1"/>
            </a:fontRef>
          </p:style>
        </p:cxnSp>
      </p:grpSp>
      <p:sp>
        <p:nvSpPr>
          <p:cNvPr id="17412" name="Rectangle 9"/>
          <p:cNvSpPr>
            <a:spLocks noChangeArrowheads="1"/>
          </p:cNvSpPr>
          <p:nvPr/>
        </p:nvSpPr>
        <p:spPr bwMode="auto">
          <a:xfrm>
            <a:off x="5294313" y="3081338"/>
            <a:ext cx="725487" cy="519112"/>
          </a:xfrm>
          <a:prstGeom prst="rect">
            <a:avLst/>
          </a:prstGeom>
          <a:noFill/>
          <a:ln w="9525">
            <a:noFill/>
            <a:miter lim="800000"/>
            <a:headEnd/>
            <a:tailEnd/>
          </a:ln>
        </p:spPr>
        <p:txBody>
          <a:bodyPr wrap="none">
            <a:spAutoFit/>
          </a:bodyPr>
          <a:lstStyle/>
          <a:p>
            <a:r>
              <a:rPr lang="en-US" sz="2800" b="1" i="1">
                <a:solidFill>
                  <a:srgbClr val="C00000"/>
                </a:solidFill>
                <a:latin typeface="Calibri" pitchFamily="34" charset="0"/>
              </a:rPr>
              <a:t>vpu</a:t>
            </a:r>
          </a:p>
        </p:txBody>
      </p:sp>
      <p:sp>
        <p:nvSpPr>
          <p:cNvPr id="11" name="Rectangle 10"/>
          <p:cNvSpPr/>
          <p:nvPr/>
        </p:nvSpPr>
        <p:spPr>
          <a:xfrm>
            <a:off x="457200" y="152400"/>
            <a:ext cx="8229600" cy="376238"/>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lang="en-US" b="1" dirty="0"/>
              <a:t>Comparison of genomic organization of various primate lentiviruses with HIV-1</a:t>
            </a:r>
          </a:p>
        </p:txBody>
      </p:sp>
      <p:sp>
        <p:nvSpPr>
          <p:cNvPr id="17414" name="Rectangle 11"/>
          <p:cNvSpPr>
            <a:spLocks noChangeArrowheads="1"/>
          </p:cNvSpPr>
          <p:nvPr/>
        </p:nvSpPr>
        <p:spPr bwMode="auto">
          <a:xfrm>
            <a:off x="228600" y="4643438"/>
            <a:ext cx="8839200" cy="2062162"/>
          </a:xfrm>
          <a:prstGeom prst="rect">
            <a:avLst/>
          </a:prstGeom>
          <a:noFill/>
          <a:ln w="9525">
            <a:noFill/>
            <a:miter lim="800000"/>
            <a:headEnd/>
            <a:tailEnd/>
          </a:ln>
        </p:spPr>
        <p:txBody>
          <a:bodyPr>
            <a:spAutoFit/>
          </a:bodyPr>
          <a:lstStyle/>
          <a:p>
            <a:pPr>
              <a:lnSpc>
                <a:spcPct val="200000"/>
              </a:lnSpc>
              <a:buFont typeface="Wingdings" pitchFamily="2" charset="2"/>
              <a:buChar char="Ø"/>
            </a:pPr>
            <a:r>
              <a:rPr lang="en-US" sz="1600" b="1">
                <a:solidFill>
                  <a:srgbClr val="FF0000"/>
                </a:solidFill>
              </a:rPr>
              <a:t> Vpu promotes optimum virus release from BST-2/Tetherin expressing infected cells</a:t>
            </a:r>
          </a:p>
          <a:p>
            <a:pPr>
              <a:lnSpc>
                <a:spcPct val="200000"/>
              </a:lnSpc>
              <a:buFont typeface="Wingdings" pitchFamily="2" charset="2"/>
              <a:buChar char="Ø"/>
            </a:pPr>
            <a:r>
              <a:rPr lang="en-US" sz="1600" b="1">
                <a:solidFill>
                  <a:srgbClr val="FF0000"/>
                </a:solidFill>
              </a:rPr>
              <a:t> Vpu trigger apoptosis in infected cells via p53 and NF-k</a:t>
            </a:r>
            <a:r>
              <a:rPr lang="el-GR" sz="1600" b="1">
                <a:solidFill>
                  <a:srgbClr val="FF0000"/>
                </a:solidFill>
              </a:rPr>
              <a:t>β</a:t>
            </a:r>
            <a:r>
              <a:rPr lang="en-US" sz="1600" b="1">
                <a:solidFill>
                  <a:srgbClr val="FF0000"/>
                </a:solidFill>
              </a:rPr>
              <a:t> mediated mechanisms</a:t>
            </a:r>
          </a:p>
          <a:p>
            <a:pPr>
              <a:lnSpc>
                <a:spcPct val="200000"/>
              </a:lnSpc>
              <a:buFont typeface="Wingdings" pitchFamily="2" charset="2"/>
              <a:buChar char="Ø"/>
            </a:pPr>
            <a:r>
              <a:rPr lang="en-US" sz="1600" b="1">
                <a:solidFill>
                  <a:srgbClr val="FF0000"/>
                </a:solidFill>
              </a:rPr>
              <a:t> Vpu hijack SCF ubiquitin ligase complex via interaction with </a:t>
            </a:r>
            <a:r>
              <a:rPr lang="el-GR" sz="1600" b="1">
                <a:solidFill>
                  <a:srgbClr val="FF0000"/>
                </a:solidFill>
              </a:rPr>
              <a:t>β</a:t>
            </a:r>
            <a:r>
              <a:rPr lang="en-US" sz="1600" b="1">
                <a:solidFill>
                  <a:srgbClr val="FF0000"/>
                </a:solidFill>
              </a:rPr>
              <a:t>-TrcP subunit</a:t>
            </a:r>
          </a:p>
          <a:p>
            <a:pPr>
              <a:lnSpc>
                <a:spcPct val="200000"/>
              </a:lnSpc>
              <a:buFont typeface="Wingdings" pitchFamily="2" charset="2"/>
              <a:buChar char="Ø"/>
            </a:pPr>
            <a:r>
              <a:rPr lang="en-US" sz="1600" b="1">
                <a:solidFill>
                  <a:srgbClr val="FF0000"/>
                </a:solidFill>
              </a:rPr>
              <a:t> Through these interaction Vpu promotes degradation of BST-2 and CD4 proteins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2"/>
          <p:cNvSpPr txBox="1">
            <a:spLocks noChangeArrowheads="1"/>
          </p:cNvSpPr>
          <p:nvPr/>
        </p:nvSpPr>
        <p:spPr bwMode="auto">
          <a:xfrm>
            <a:off x="206375" y="3856038"/>
            <a:ext cx="8610600" cy="2038350"/>
          </a:xfrm>
          <a:prstGeom prst="rect">
            <a:avLst/>
          </a:prstGeom>
          <a:ln>
            <a:noFill/>
            <a:headEnd/>
            <a:tailEnd/>
          </a:ln>
        </p:spPr>
        <p:style>
          <a:lnRef idx="2">
            <a:schemeClr val="accent2"/>
          </a:lnRef>
          <a:fillRef idx="1">
            <a:schemeClr val="lt1"/>
          </a:fillRef>
          <a:effectRef idx="0">
            <a:schemeClr val="accent2"/>
          </a:effectRef>
          <a:fontRef idx="minor">
            <a:schemeClr val="dk1"/>
          </a:fontRef>
        </p:style>
        <p:txBody>
          <a:bodyPr lIns="98995" tIns="49498" rIns="98995" bIns="49498">
            <a:spAutoFit/>
          </a:bodyPr>
          <a:lstStyle/>
          <a:p>
            <a:pPr algn="just" fontAlgn="auto">
              <a:spcBef>
                <a:spcPts val="0"/>
              </a:spcBef>
              <a:spcAft>
                <a:spcPts val="0"/>
              </a:spcAft>
              <a:buFont typeface="Wingdings" pitchFamily="2" charset="2"/>
              <a:buChar char="Ø"/>
              <a:defRPr/>
            </a:pPr>
            <a:r>
              <a:rPr lang="en-US" sz="1400" dirty="0">
                <a:solidFill>
                  <a:srgbClr val="C00000"/>
                </a:solidFill>
                <a:latin typeface="Times New Roman" pitchFamily="18" charset="0"/>
                <a:cs typeface="Times New Roman" pitchFamily="18" charset="0"/>
              </a:rPr>
              <a:t> SCF</a:t>
            </a:r>
            <a:r>
              <a:rPr lang="en-US" sz="1400" baseline="30000" dirty="0">
                <a:solidFill>
                  <a:srgbClr val="C00000"/>
                </a:solidFill>
                <a:latin typeface="Times New Roman" pitchFamily="18" charset="0"/>
                <a:cs typeface="Times New Roman" pitchFamily="18" charset="0"/>
              </a:rPr>
              <a:t> β-TrcP</a:t>
            </a:r>
            <a:r>
              <a:rPr lang="en-US" sz="1400" dirty="0">
                <a:solidFill>
                  <a:srgbClr val="C00000"/>
                </a:solidFill>
                <a:latin typeface="Times New Roman" pitchFamily="18" charset="0"/>
                <a:cs typeface="Times New Roman" pitchFamily="18" charset="0"/>
              </a:rPr>
              <a:t> complex controls a wide spectrum of cellular proteins many of which are involved in host pathways crucial to HIV-1 pathology. </a:t>
            </a:r>
          </a:p>
          <a:p>
            <a:pPr algn="just" fontAlgn="auto">
              <a:spcBef>
                <a:spcPts val="0"/>
              </a:spcBef>
              <a:spcAft>
                <a:spcPts val="0"/>
              </a:spcAft>
              <a:buFont typeface="Wingdings" pitchFamily="2" charset="2"/>
              <a:buChar char="Ø"/>
              <a:defRPr/>
            </a:pPr>
            <a:endParaRPr lang="en-US" sz="1400" dirty="0">
              <a:solidFill>
                <a:srgbClr val="C00000"/>
              </a:solidFill>
              <a:latin typeface="Times New Roman" pitchFamily="18" charset="0"/>
              <a:cs typeface="Times New Roman" pitchFamily="18" charset="0"/>
            </a:endParaRPr>
          </a:p>
          <a:p>
            <a:pPr algn="just" fontAlgn="auto">
              <a:spcBef>
                <a:spcPts val="0"/>
              </a:spcBef>
              <a:spcAft>
                <a:spcPts val="0"/>
              </a:spcAft>
              <a:buFont typeface="Wingdings" pitchFamily="2" charset="2"/>
              <a:buChar char="Ø"/>
              <a:defRPr/>
            </a:pPr>
            <a:r>
              <a:rPr lang="en-US" sz="1400" dirty="0">
                <a:solidFill>
                  <a:srgbClr val="C00000"/>
                </a:solidFill>
                <a:latin typeface="Times New Roman" pitchFamily="18" charset="0"/>
                <a:cs typeface="Times New Roman" pitchFamily="18" charset="0"/>
              </a:rPr>
              <a:t>Tumor suppressor protein p53, the major and predominate transcription factor involved in HIV-1 induced apoptosis, is an important substrate of β-</a:t>
            </a:r>
            <a:r>
              <a:rPr lang="en-US" sz="1400" dirty="0" err="1">
                <a:solidFill>
                  <a:srgbClr val="C00000"/>
                </a:solidFill>
                <a:latin typeface="Times New Roman" pitchFamily="18" charset="0"/>
                <a:cs typeface="Times New Roman" pitchFamily="18" charset="0"/>
              </a:rPr>
              <a:t>Trcp</a:t>
            </a:r>
            <a:r>
              <a:rPr lang="en-US" sz="1400" dirty="0">
                <a:solidFill>
                  <a:srgbClr val="C00000"/>
                </a:solidFill>
                <a:latin typeface="Times New Roman" pitchFamily="18" charset="0"/>
                <a:cs typeface="Times New Roman" pitchFamily="18" charset="0"/>
              </a:rPr>
              <a:t> dependent ubiquitination.</a:t>
            </a:r>
          </a:p>
          <a:p>
            <a:pPr algn="just" fontAlgn="auto">
              <a:spcBef>
                <a:spcPts val="0"/>
              </a:spcBef>
              <a:spcAft>
                <a:spcPts val="0"/>
              </a:spcAft>
              <a:defRPr/>
            </a:pPr>
            <a:endParaRPr lang="en-US" sz="1400" dirty="0">
              <a:solidFill>
                <a:srgbClr val="C00000"/>
              </a:solidFill>
              <a:latin typeface="Times New Roman" pitchFamily="18" charset="0"/>
              <a:cs typeface="Times New Roman" pitchFamily="18" charset="0"/>
            </a:endParaRPr>
          </a:p>
          <a:p>
            <a:pPr algn="just" fontAlgn="auto">
              <a:spcBef>
                <a:spcPts val="0"/>
              </a:spcBef>
              <a:spcAft>
                <a:spcPts val="0"/>
              </a:spcAft>
              <a:buFont typeface="Wingdings" pitchFamily="2" charset="2"/>
              <a:buChar char="Ø"/>
              <a:defRPr/>
            </a:pPr>
            <a:r>
              <a:rPr lang="en-US" sz="1400" dirty="0">
                <a:solidFill>
                  <a:srgbClr val="C00000"/>
                </a:solidFill>
                <a:latin typeface="Times New Roman" pitchFamily="18" charset="0"/>
                <a:cs typeface="Times New Roman" pitchFamily="18" charset="0"/>
              </a:rPr>
              <a:t> HIV-1 Vpu is known to sequester and inhibit β-</a:t>
            </a:r>
            <a:r>
              <a:rPr lang="en-US" sz="1400" dirty="0" err="1">
                <a:solidFill>
                  <a:srgbClr val="C00000"/>
                </a:solidFill>
                <a:latin typeface="Times New Roman" pitchFamily="18" charset="0"/>
                <a:cs typeface="Times New Roman" pitchFamily="18" charset="0"/>
              </a:rPr>
              <a:t>Trcp</a:t>
            </a:r>
            <a:r>
              <a:rPr lang="en-US" sz="1400" dirty="0">
                <a:solidFill>
                  <a:srgbClr val="C00000"/>
                </a:solidFill>
                <a:latin typeface="Times New Roman" pitchFamily="18" charset="0"/>
                <a:cs typeface="Times New Roman" pitchFamily="18" charset="0"/>
              </a:rPr>
              <a:t> function, and therefore speculated to result in alteration of </a:t>
            </a:r>
          </a:p>
          <a:p>
            <a:pPr algn="just" fontAlgn="auto">
              <a:spcBef>
                <a:spcPts val="0"/>
              </a:spcBef>
              <a:spcAft>
                <a:spcPts val="0"/>
              </a:spcAft>
              <a:defRPr/>
            </a:pPr>
            <a:r>
              <a:rPr lang="en-US" sz="1400" dirty="0">
                <a:solidFill>
                  <a:srgbClr val="C00000"/>
                </a:solidFill>
                <a:latin typeface="Times New Roman" pitchFamily="18" charset="0"/>
                <a:cs typeface="Times New Roman" pitchFamily="18" charset="0"/>
              </a:rPr>
              <a:t>β-</a:t>
            </a:r>
            <a:r>
              <a:rPr lang="en-US" sz="1400" dirty="0" err="1">
                <a:solidFill>
                  <a:srgbClr val="C00000"/>
                </a:solidFill>
                <a:latin typeface="Times New Roman" pitchFamily="18" charset="0"/>
                <a:cs typeface="Times New Roman" pitchFamily="18" charset="0"/>
              </a:rPr>
              <a:t>Trcp</a:t>
            </a:r>
            <a:r>
              <a:rPr lang="en-US" sz="1400" dirty="0">
                <a:solidFill>
                  <a:srgbClr val="C00000"/>
                </a:solidFill>
                <a:latin typeface="Times New Roman" pitchFamily="18" charset="0"/>
                <a:cs typeface="Times New Roman" pitchFamily="18" charset="0"/>
              </a:rPr>
              <a:t> mediated p53 ubiquitination. In the present study we demonstrated novel impact of Vpu expression on p53 metabolism.</a:t>
            </a:r>
          </a:p>
        </p:txBody>
      </p:sp>
      <p:pic>
        <p:nvPicPr>
          <p:cNvPr id="17411" name="Picture 8"/>
          <p:cNvPicPr>
            <a:picLocks noChangeAspect="1" noChangeArrowheads="1"/>
          </p:cNvPicPr>
          <p:nvPr/>
        </p:nvPicPr>
        <p:blipFill>
          <a:blip r:embed="rId3" cstate="print"/>
          <a:srcRect/>
          <a:stretch>
            <a:fillRect/>
          </a:stretch>
        </p:blipFill>
        <p:spPr bwMode="auto">
          <a:xfrm>
            <a:off x="8001000" y="47625"/>
            <a:ext cx="952500" cy="1019175"/>
          </a:xfrm>
          <a:prstGeom prst="rect">
            <a:avLst/>
          </a:prstGeom>
          <a:noFill/>
          <a:ln w="9525">
            <a:noFill/>
            <a:miter lim="800000"/>
            <a:headEnd/>
            <a:tailEnd/>
          </a:ln>
        </p:spPr>
      </p:pic>
      <p:pic>
        <p:nvPicPr>
          <p:cNvPr id="17412" name="Picture 9"/>
          <p:cNvPicPr>
            <a:picLocks noChangeAspect="1" noChangeArrowheads="1"/>
          </p:cNvPicPr>
          <p:nvPr/>
        </p:nvPicPr>
        <p:blipFill>
          <a:blip r:embed="rId4" cstate="print"/>
          <a:srcRect/>
          <a:stretch>
            <a:fillRect/>
          </a:stretch>
        </p:blipFill>
        <p:spPr bwMode="auto">
          <a:xfrm>
            <a:off x="63500" y="88900"/>
            <a:ext cx="6667500" cy="847725"/>
          </a:xfrm>
          <a:prstGeom prst="rect">
            <a:avLst/>
          </a:prstGeom>
          <a:noFill/>
          <a:ln w="9525">
            <a:noFill/>
            <a:miter lim="800000"/>
            <a:headEnd/>
            <a:tailEnd/>
          </a:ln>
        </p:spPr>
      </p:pic>
      <p:sp>
        <p:nvSpPr>
          <p:cNvPr id="17413" name="Rectangle 12"/>
          <p:cNvSpPr>
            <a:spLocks noChangeArrowheads="1"/>
          </p:cNvSpPr>
          <p:nvPr/>
        </p:nvSpPr>
        <p:spPr bwMode="auto">
          <a:xfrm>
            <a:off x="93663" y="1089025"/>
            <a:ext cx="8888412" cy="2062163"/>
          </a:xfrm>
          <a:prstGeom prst="rect">
            <a:avLst/>
          </a:prstGeom>
          <a:noFill/>
          <a:ln w="9525">
            <a:solidFill>
              <a:schemeClr val="tx1"/>
            </a:solidFill>
            <a:miter lim="800000"/>
            <a:headEnd/>
            <a:tailEnd/>
          </a:ln>
        </p:spPr>
        <p:txBody>
          <a:bodyPr>
            <a:spAutoFit/>
          </a:bodyPr>
          <a:lstStyle/>
          <a:p>
            <a:r>
              <a:rPr lang="en-US" b="1"/>
              <a:t>Inhibition of β-TrcP dependent ubiquitination of p53 by HIV-1 Vpu promotes p53 mediated apoptosis in human T cells</a:t>
            </a:r>
            <a:endParaRPr lang="en-US"/>
          </a:p>
          <a:p>
            <a:r>
              <a:rPr lang="en-US" sz="1100" b="1"/>
              <a:t>Sachin Verma</a:t>
            </a:r>
            <a:r>
              <a:rPr lang="en-US" sz="1100" b="1" baseline="30000"/>
              <a:t>1</a:t>
            </a:r>
            <a:r>
              <a:rPr lang="en-US" sz="1100" b="1"/>
              <a:t>, Amjad Ali</a:t>
            </a:r>
            <a:r>
              <a:rPr lang="en-US" sz="1100" b="1" baseline="30000"/>
              <a:t>2</a:t>
            </a:r>
            <a:r>
              <a:rPr lang="en-US" sz="1100" b="1"/>
              <a:t>, Sakshi Arora</a:t>
            </a:r>
            <a:r>
              <a:rPr lang="en-US" sz="1100" b="1" baseline="30000"/>
              <a:t>3</a:t>
            </a:r>
            <a:r>
              <a:rPr lang="en-US" sz="1100" b="1"/>
              <a:t> and Akhil C. Banerjea</a:t>
            </a:r>
          </a:p>
          <a:p>
            <a:r>
              <a:rPr lang="en-US" sz="1100" b="1" i="1">
                <a:solidFill>
                  <a:srgbClr val="FF0000"/>
                </a:solidFill>
              </a:rPr>
              <a:t>Blood 117, 6600-6607, 2011</a:t>
            </a:r>
          </a:p>
          <a:p>
            <a:endParaRPr lang="en-US" sz="1100" b="1" i="1"/>
          </a:p>
          <a:p>
            <a:r>
              <a:rPr lang="en-US" sz="1100" b="1">
                <a:latin typeface="Calibri" pitchFamily="34" charset="0"/>
              </a:rPr>
              <a:t>Akhil C Banerjea</a:t>
            </a:r>
            <a:r>
              <a:rPr lang="en-US" sz="1100">
                <a:latin typeface="Calibri" pitchFamily="34" charset="0"/>
              </a:rPr>
              <a:t>-Supervised the research and wrote the paper </a:t>
            </a:r>
          </a:p>
          <a:p>
            <a:r>
              <a:rPr lang="en-US" sz="1100" b="1">
                <a:latin typeface="Calibri" pitchFamily="34" charset="0"/>
              </a:rPr>
              <a:t>Sachin Verma</a:t>
            </a:r>
            <a:r>
              <a:rPr lang="en-US" sz="1100" b="1" baseline="30000">
                <a:latin typeface="Calibri" pitchFamily="34" charset="0"/>
              </a:rPr>
              <a:t>1</a:t>
            </a:r>
            <a:r>
              <a:rPr lang="en-US" sz="1100">
                <a:latin typeface="Calibri" pitchFamily="34" charset="0"/>
              </a:rPr>
              <a:t>- Planned the research, performed the experiments, analyzed the data and wrote the paper</a:t>
            </a:r>
          </a:p>
          <a:p>
            <a:r>
              <a:rPr lang="en-US" sz="1100" b="1">
                <a:latin typeface="Calibri" pitchFamily="34" charset="0"/>
              </a:rPr>
              <a:t>Amjad Ali</a:t>
            </a:r>
            <a:r>
              <a:rPr lang="en-US" sz="1100" b="1" baseline="30000">
                <a:latin typeface="Calibri" pitchFamily="34" charset="0"/>
              </a:rPr>
              <a:t>2</a:t>
            </a:r>
            <a:r>
              <a:rPr lang="en-US" sz="1100">
                <a:latin typeface="Calibri" pitchFamily="34" charset="0"/>
              </a:rPr>
              <a:t>- provided crucial research reagents and plasmids</a:t>
            </a:r>
          </a:p>
          <a:p>
            <a:r>
              <a:rPr lang="en-US" sz="1100" b="1">
                <a:latin typeface="Calibri" pitchFamily="34" charset="0"/>
              </a:rPr>
              <a:t>Sakshi Arora</a:t>
            </a:r>
            <a:r>
              <a:rPr lang="en-US" sz="1100" b="1" baseline="30000">
                <a:latin typeface="Calibri" pitchFamily="34" charset="0"/>
              </a:rPr>
              <a:t>3</a:t>
            </a:r>
            <a:r>
              <a:rPr lang="en-US" sz="1100">
                <a:latin typeface="Calibri" pitchFamily="34" charset="0"/>
              </a:rPr>
              <a:t>-Assisted manuscript preparation </a:t>
            </a:r>
          </a:p>
          <a:p>
            <a:endParaRPr lang="en-US" sz="1100" i="1"/>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C:\Users\Sachin\Desktop\VPUBTRC.png"/>
          <p:cNvPicPr>
            <a:picLocks noChangeAspect="1" noChangeArrowheads="1"/>
          </p:cNvPicPr>
          <p:nvPr/>
        </p:nvPicPr>
        <p:blipFill>
          <a:blip r:embed="rId3" cstate="print"/>
          <a:srcRect/>
          <a:stretch>
            <a:fillRect/>
          </a:stretch>
        </p:blipFill>
        <p:spPr bwMode="auto">
          <a:xfrm>
            <a:off x="4664075" y="468313"/>
            <a:ext cx="4191000" cy="1939925"/>
          </a:xfrm>
          <a:prstGeom prst="rect">
            <a:avLst/>
          </a:prstGeom>
          <a:solidFill>
            <a:schemeClr val="bg1"/>
          </a:solidFill>
          <a:ln w="9525">
            <a:solidFill>
              <a:schemeClr val="tx1"/>
            </a:solidFill>
            <a:miter lim="800000"/>
            <a:headEnd/>
            <a:tailEnd/>
          </a:ln>
        </p:spPr>
      </p:pic>
      <p:pic>
        <p:nvPicPr>
          <p:cNvPr id="52227" name="Picture 7" descr="C:\Users\Sachin\Desktop\ub.png"/>
          <p:cNvPicPr>
            <a:picLocks noChangeAspect="1" noChangeArrowheads="1"/>
          </p:cNvPicPr>
          <p:nvPr/>
        </p:nvPicPr>
        <p:blipFill>
          <a:blip r:embed="rId4" cstate="print"/>
          <a:srcRect/>
          <a:stretch>
            <a:fillRect/>
          </a:stretch>
        </p:blipFill>
        <p:spPr bwMode="auto">
          <a:xfrm>
            <a:off x="168275" y="360363"/>
            <a:ext cx="4189413" cy="2178050"/>
          </a:xfrm>
          <a:prstGeom prst="rect">
            <a:avLst/>
          </a:prstGeom>
          <a:solidFill>
            <a:schemeClr val="bg1"/>
          </a:solidFill>
          <a:ln w="9525">
            <a:solidFill>
              <a:schemeClr val="tx1"/>
            </a:solidFill>
            <a:miter lim="800000"/>
            <a:headEnd/>
            <a:tailEnd/>
          </a:ln>
        </p:spPr>
      </p:pic>
      <p:pic>
        <p:nvPicPr>
          <p:cNvPr id="52228" name="Picture 2" descr="C:\Users\Sachin\Desktop\Picture1.png"/>
          <p:cNvPicPr>
            <a:picLocks noChangeAspect="1" noChangeArrowheads="1"/>
          </p:cNvPicPr>
          <p:nvPr/>
        </p:nvPicPr>
        <p:blipFill>
          <a:blip r:embed="rId5" cstate="print"/>
          <a:srcRect/>
          <a:stretch>
            <a:fillRect/>
          </a:stretch>
        </p:blipFill>
        <p:spPr bwMode="auto">
          <a:xfrm>
            <a:off x="4613275" y="3305175"/>
            <a:ext cx="4318000" cy="3248025"/>
          </a:xfrm>
          <a:prstGeom prst="rect">
            <a:avLst/>
          </a:prstGeom>
          <a:solidFill>
            <a:schemeClr val="bg1"/>
          </a:solidFill>
          <a:ln w="9525">
            <a:solidFill>
              <a:schemeClr val="tx1"/>
            </a:solidFill>
            <a:miter lim="800000"/>
            <a:headEnd/>
            <a:tailEnd/>
          </a:ln>
        </p:spPr>
      </p:pic>
      <p:sp>
        <p:nvSpPr>
          <p:cNvPr id="52229" name="Rectangle 4"/>
          <p:cNvSpPr>
            <a:spLocks noChangeArrowheads="1"/>
          </p:cNvSpPr>
          <p:nvPr/>
        </p:nvSpPr>
        <p:spPr bwMode="auto">
          <a:xfrm>
            <a:off x="0" y="2555875"/>
            <a:ext cx="4572000" cy="522288"/>
          </a:xfrm>
          <a:prstGeom prst="rect">
            <a:avLst/>
          </a:prstGeom>
          <a:noFill/>
          <a:ln w="9525">
            <a:noFill/>
            <a:miter lim="800000"/>
            <a:headEnd/>
            <a:tailEnd/>
          </a:ln>
        </p:spPr>
        <p:txBody>
          <a:bodyPr>
            <a:spAutoFit/>
          </a:bodyPr>
          <a:lstStyle/>
          <a:p>
            <a:pPr algn="ctr"/>
            <a:r>
              <a:rPr lang="en-US" sz="1400">
                <a:solidFill>
                  <a:srgbClr val="FF0000"/>
                </a:solidFill>
                <a:latin typeface="Calibri" pitchFamily="34" charset="0"/>
              </a:rPr>
              <a:t>HIV-1 proteins known to interact with Host ubiquitin ligase machinery</a:t>
            </a:r>
          </a:p>
        </p:txBody>
      </p:sp>
      <p:sp>
        <p:nvSpPr>
          <p:cNvPr id="52230" name="Rectangle 5"/>
          <p:cNvSpPr>
            <a:spLocks noChangeArrowheads="1"/>
          </p:cNvSpPr>
          <p:nvPr/>
        </p:nvSpPr>
        <p:spPr bwMode="auto">
          <a:xfrm>
            <a:off x="4541838" y="2540000"/>
            <a:ext cx="4572000" cy="523875"/>
          </a:xfrm>
          <a:prstGeom prst="rect">
            <a:avLst/>
          </a:prstGeom>
          <a:noFill/>
          <a:ln w="9525">
            <a:noFill/>
            <a:miter lim="800000"/>
            <a:headEnd/>
            <a:tailEnd/>
          </a:ln>
        </p:spPr>
        <p:txBody>
          <a:bodyPr>
            <a:spAutoFit/>
          </a:bodyPr>
          <a:lstStyle/>
          <a:p>
            <a:pPr algn="ctr"/>
            <a:r>
              <a:rPr lang="en-US" sz="1400">
                <a:solidFill>
                  <a:srgbClr val="FF0000"/>
                </a:solidFill>
                <a:latin typeface="Calibri" pitchFamily="34" charset="0"/>
              </a:rPr>
              <a:t>Vpu interact with </a:t>
            </a:r>
            <a:r>
              <a:rPr lang="el-GR" sz="1400">
                <a:solidFill>
                  <a:srgbClr val="FF0000"/>
                </a:solidFill>
                <a:latin typeface="Calibri" pitchFamily="34" charset="0"/>
              </a:rPr>
              <a:t>β</a:t>
            </a:r>
            <a:r>
              <a:rPr lang="en-US" sz="1400">
                <a:solidFill>
                  <a:srgbClr val="FF0000"/>
                </a:solidFill>
                <a:latin typeface="Calibri" pitchFamily="34" charset="0"/>
              </a:rPr>
              <a:t>-TrcP subunit of SCF</a:t>
            </a:r>
            <a:r>
              <a:rPr lang="el-GR" sz="1400" baseline="30000">
                <a:solidFill>
                  <a:srgbClr val="FF0000"/>
                </a:solidFill>
                <a:latin typeface="Calibri" pitchFamily="34" charset="0"/>
              </a:rPr>
              <a:t>β</a:t>
            </a:r>
            <a:r>
              <a:rPr lang="en-US" sz="1400" baseline="30000">
                <a:solidFill>
                  <a:srgbClr val="FF0000"/>
                </a:solidFill>
                <a:latin typeface="Calibri" pitchFamily="34" charset="0"/>
              </a:rPr>
              <a:t>-TrcP</a:t>
            </a:r>
            <a:r>
              <a:rPr lang="en-US" sz="1400">
                <a:solidFill>
                  <a:srgbClr val="FF0000"/>
                </a:solidFill>
                <a:latin typeface="Calibri" pitchFamily="34" charset="0"/>
              </a:rPr>
              <a:t> Ubiquitin ligase complex and  inhibit </a:t>
            </a:r>
            <a:r>
              <a:rPr lang="el-GR" sz="1400">
                <a:solidFill>
                  <a:srgbClr val="FF0000"/>
                </a:solidFill>
                <a:latin typeface="Calibri" pitchFamily="34" charset="0"/>
              </a:rPr>
              <a:t>β</a:t>
            </a:r>
            <a:r>
              <a:rPr lang="en-US" sz="1400">
                <a:solidFill>
                  <a:srgbClr val="FF0000"/>
                </a:solidFill>
                <a:latin typeface="Calibri" pitchFamily="34" charset="0"/>
              </a:rPr>
              <a:t>-TrcP activity</a:t>
            </a:r>
          </a:p>
        </p:txBody>
      </p:sp>
      <p:sp>
        <p:nvSpPr>
          <p:cNvPr id="52231" name="Text Box 42"/>
          <p:cNvSpPr txBox="1">
            <a:spLocks noChangeArrowheads="1"/>
          </p:cNvSpPr>
          <p:nvPr/>
        </p:nvSpPr>
        <p:spPr bwMode="auto">
          <a:xfrm>
            <a:off x="320675" y="3560763"/>
            <a:ext cx="3962400" cy="2870200"/>
          </a:xfrm>
          <a:prstGeom prst="rect">
            <a:avLst/>
          </a:prstGeom>
          <a:solidFill>
            <a:schemeClr val="bg1"/>
          </a:solidFill>
          <a:ln w="9525">
            <a:solidFill>
              <a:schemeClr val="tx1"/>
            </a:solidFill>
            <a:miter lim="800000"/>
            <a:headEnd/>
            <a:tailEnd/>
          </a:ln>
        </p:spPr>
        <p:txBody>
          <a:bodyPr lIns="98995" tIns="49498" rIns="98995" bIns="49498">
            <a:spAutoFit/>
          </a:bodyPr>
          <a:lstStyle/>
          <a:p>
            <a:pPr algn="just">
              <a:buFont typeface="Wingdings" pitchFamily="2" charset="2"/>
              <a:buChar char="Ø"/>
            </a:pPr>
            <a:r>
              <a:rPr lang="en-US" sz="1200" b="1">
                <a:latin typeface="Calibri" pitchFamily="34" charset="0"/>
              </a:rPr>
              <a:t> SCF</a:t>
            </a:r>
            <a:r>
              <a:rPr lang="en-US" sz="1200" b="1" baseline="30000">
                <a:latin typeface="Calibri" pitchFamily="34" charset="0"/>
              </a:rPr>
              <a:t> β-TrcP</a:t>
            </a:r>
            <a:r>
              <a:rPr lang="en-US" sz="1200" b="1">
                <a:latin typeface="Calibri" pitchFamily="34" charset="0"/>
              </a:rPr>
              <a:t> complex controls a wide spectrum of cellular proteins many of which are involved in host pathways crucial to HIV-1 pathology. </a:t>
            </a:r>
          </a:p>
          <a:p>
            <a:pPr algn="just">
              <a:buFont typeface="Wingdings" pitchFamily="2" charset="2"/>
              <a:buChar char="Ø"/>
            </a:pPr>
            <a:endParaRPr lang="en-US" sz="1200" b="1">
              <a:latin typeface="Calibri" pitchFamily="34" charset="0"/>
            </a:endParaRPr>
          </a:p>
          <a:p>
            <a:pPr algn="just">
              <a:buFont typeface="Wingdings" pitchFamily="2" charset="2"/>
              <a:buChar char="Ø"/>
            </a:pPr>
            <a:r>
              <a:rPr lang="en-US" sz="1200" b="1">
                <a:latin typeface="Calibri" pitchFamily="34" charset="0"/>
              </a:rPr>
              <a:t>Tumor suppressor protein p53, the major and predominate transcription factor involved in HIV-1 induced apoptosis, is recently showed to be one of the important substrate of β-Trcp dependent ubiquitination.</a:t>
            </a:r>
            <a:r>
              <a:rPr lang="en-IN" sz="1200" i="1">
                <a:latin typeface="Calibri" pitchFamily="34" charset="0"/>
              </a:rPr>
              <a:t> </a:t>
            </a:r>
          </a:p>
          <a:p>
            <a:pPr algn="just"/>
            <a:r>
              <a:rPr lang="en-IN" sz="1200" i="1">
                <a:latin typeface="Calibri" pitchFamily="34" charset="0"/>
              </a:rPr>
              <a:t>    </a:t>
            </a:r>
            <a:r>
              <a:rPr lang="en-IN" sz="1200" i="1" u="sng">
                <a:latin typeface="Calibri" pitchFamily="34" charset="0"/>
              </a:rPr>
              <a:t>Proc Natl Acad Sci U S A.</a:t>
            </a:r>
            <a:r>
              <a:rPr lang="en-IN" sz="1200" u="sng">
                <a:latin typeface="Calibri" pitchFamily="34" charset="0"/>
              </a:rPr>
              <a:t> 106(8), 2009.</a:t>
            </a:r>
            <a:endParaRPr lang="en-US" sz="1200" b="1" u="sng">
              <a:latin typeface="Calibri" pitchFamily="34" charset="0"/>
            </a:endParaRPr>
          </a:p>
          <a:p>
            <a:pPr algn="just"/>
            <a:endParaRPr lang="en-US" sz="1200" b="1">
              <a:latin typeface="Calibri" pitchFamily="34" charset="0"/>
            </a:endParaRPr>
          </a:p>
          <a:p>
            <a:pPr algn="just">
              <a:buFont typeface="Wingdings" pitchFamily="2" charset="2"/>
              <a:buChar char="Ø"/>
            </a:pPr>
            <a:r>
              <a:rPr lang="en-US" sz="1200" b="1">
                <a:latin typeface="Calibri" pitchFamily="34" charset="0"/>
              </a:rPr>
              <a:t> HIV-1 Vpu is known to sequester and inhibit β-Trcp function,and therefore speculated to result in alteration of β-Trcp mediated p53 ubiquitination. In the present study we demonstrated novel impact of Vpu expression on p53 metabolism.</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152400" y="1125538"/>
            <a:ext cx="8807450" cy="3979862"/>
            <a:chOff x="152400" y="1125041"/>
            <a:chExt cx="8807992" cy="3980359"/>
          </a:xfrm>
        </p:grpSpPr>
        <p:grpSp>
          <p:nvGrpSpPr>
            <p:cNvPr id="3" name="Group 6"/>
            <p:cNvGrpSpPr>
              <a:grpSpLocks/>
            </p:cNvGrpSpPr>
            <p:nvPr/>
          </p:nvGrpSpPr>
          <p:grpSpPr bwMode="auto">
            <a:xfrm>
              <a:off x="152400" y="1125041"/>
              <a:ext cx="8807992" cy="3980359"/>
              <a:chOff x="152400" y="515441"/>
              <a:chExt cx="8807992" cy="3980359"/>
            </a:xfrm>
          </p:grpSpPr>
          <p:pic>
            <p:nvPicPr>
              <p:cNvPr id="53253" name="Picture 4" descr="C:\Users\Sachin\Desktop\qwerrt.png"/>
              <p:cNvPicPr>
                <a:picLocks noChangeAspect="1" noChangeArrowheads="1"/>
              </p:cNvPicPr>
              <p:nvPr/>
            </p:nvPicPr>
            <p:blipFill>
              <a:blip r:embed="rId2" cstate="print"/>
              <a:srcRect/>
              <a:stretch>
                <a:fillRect/>
              </a:stretch>
            </p:blipFill>
            <p:spPr bwMode="auto">
              <a:xfrm>
                <a:off x="152400" y="515441"/>
                <a:ext cx="8807992" cy="3980359"/>
              </a:xfrm>
              <a:prstGeom prst="rect">
                <a:avLst/>
              </a:prstGeom>
              <a:noFill/>
              <a:ln w="9525">
                <a:noFill/>
                <a:miter lim="800000"/>
                <a:headEnd/>
                <a:tailEnd/>
              </a:ln>
            </p:spPr>
          </p:pic>
          <p:pic>
            <p:nvPicPr>
              <p:cNvPr id="53254" name="Picture 6"/>
              <p:cNvPicPr>
                <a:picLocks noChangeAspect="1" noChangeArrowheads="1"/>
              </p:cNvPicPr>
              <p:nvPr/>
            </p:nvPicPr>
            <p:blipFill>
              <a:blip r:embed="rId3" cstate="print"/>
              <a:srcRect/>
              <a:stretch>
                <a:fillRect/>
              </a:stretch>
            </p:blipFill>
            <p:spPr bwMode="auto">
              <a:xfrm>
                <a:off x="457200" y="1239838"/>
                <a:ext cx="4105275" cy="817562"/>
              </a:xfrm>
              <a:prstGeom prst="rect">
                <a:avLst/>
              </a:prstGeom>
              <a:noFill/>
              <a:ln w="9525">
                <a:solidFill>
                  <a:schemeClr val="tx1"/>
                </a:solidFill>
                <a:miter lim="800000"/>
                <a:headEnd/>
                <a:tailEnd/>
              </a:ln>
            </p:spPr>
          </p:pic>
          <p:pic>
            <p:nvPicPr>
              <p:cNvPr id="53255" name="Picture 21"/>
              <p:cNvPicPr>
                <a:picLocks noChangeAspect="1" noChangeArrowheads="1"/>
              </p:cNvPicPr>
              <p:nvPr/>
            </p:nvPicPr>
            <p:blipFill>
              <a:blip r:embed="rId4" cstate="print"/>
              <a:srcRect/>
              <a:stretch>
                <a:fillRect/>
              </a:stretch>
            </p:blipFill>
            <p:spPr bwMode="auto">
              <a:xfrm>
                <a:off x="4839237" y="1257837"/>
                <a:ext cx="3805238" cy="771525"/>
              </a:xfrm>
              <a:prstGeom prst="rect">
                <a:avLst/>
              </a:prstGeom>
              <a:noFill/>
              <a:ln w="9525">
                <a:solidFill>
                  <a:schemeClr val="tx1"/>
                </a:solidFill>
                <a:miter lim="800000"/>
                <a:headEnd/>
                <a:tailEnd/>
              </a:ln>
            </p:spPr>
          </p:pic>
        </p:grpSp>
        <p:pic>
          <p:nvPicPr>
            <p:cNvPr id="53252" name="Picture 4"/>
            <p:cNvPicPr>
              <a:picLocks noChangeAspect="1" noChangeArrowheads="1"/>
            </p:cNvPicPr>
            <p:nvPr/>
          </p:nvPicPr>
          <p:blipFill>
            <a:blip r:embed="rId5" cstate="print"/>
            <a:srcRect/>
            <a:stretch>
              <a:fillRect/>
            </a:stretch>
          </p:blipFill>
          <p:spPr bwMode="auto">
            <a:xfrm>
              <a:off x="457200" y="2723647"/>
              <a:ext cx="8412480" cy="1036450"/>
            </a:xfrm>
            <a:prstGeom prst="rect">
              <a:avLst/>
            </a:prstGeom>
            <a:solidFill>
              <a:schemeClr val="bg1"/>
            </a:solidFill>
            <a:ln w="9525">
              <a:noFill/>
              <a:miter lim="800000"/>
              <a:headEnd/>
              <a:tailEnd/>
            </a:ln>
          </p:spPr>
        </p:pic>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Users\Sachin\Desktop\sirs\Slide1.TIF"/>
          <p:cNvPicPr>
            <a:picLocks noChangeAspect="1" noChangeArrowheads="1"/>
          </p:cNvPicPr>
          <p:nvPr/>
        </p:nvPicPr>
        <p:blipFill>
          <a:blip r:embed="rId2" cstate="print"/>
          <a:srcRect/>
          <a:stretch>
            <a:fillRect/>
          </a:stretch>
        </p:blipFill>
        <p:spPr bwMode="auto">
          <a:xfrm>
            <a:off x="2476500" y="381000"/>
            <a:ext cx="4686300" cy="6248400"/>
          </a:xfrm>
          <a:prstGeom prst="rect">
            <a:avLst/>
          </a:prstGeom>
          <a:solidFill>
            <a:schemeClr val="tx1"/>
          </a:solid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381000" y="381000"/>
            <a:ext cx="8001000" cy="519113"/>
          </a:xfrm>
          <a:prstGeom prst="rect">
            <a:avLst/>
          </a:prstGeom>
          <a:noFill/>
          <a:ln w="9525">
            <a:noFill/>
            <a:miter lim="800000"/>
            <a:headEnd/>
            <a:tailEnd/>
          </a:ln>
        </p:spPr>
        <p:txBody>
          <a:bodyPr>
            <a:spAutoFit/>
          </a:bodyPr>
          <a:lstStyle/>
          <a:p>
            <a:pPr algn="ctr">
              <a:spcBef>
                <a:spcPct val="50000"/>
              </a:spcBef>
            </a:pPr>
            <a:r>
              <a:rPr lang="en-US" sz="2800"/>
              <a:t>Structure of HIV-1</a:t>
            </a:r>
          </a:p>
        </p:txBody>
      </p:sp>
      <p:pic>
        <p:nvPicPr>
          <p:cNvPr id="18435" name="Picture 3"/>
          <p:cNvPicPr>
            <a:picLocks noChangeAspect="1" noChangeArrowheads="1"/>
          </p:cNvPicPr>
          <p:nvPr/>
        </p:nvPicPr>
        <p:blipFill>
          <a:blip r:embed="rId2" cstate="print"/>
          <a:srcRect r="2368" b="4182"/>
          <a:stretch>
            <a:fillRect/>
          </a:stretch>
        </p:blipFill>
        <p:spPr bwMode="auto">
          <a:xfrm>
            <a:off x="1752600" y="1752600"/>
            <a:ext cx="5410200" cy="37385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 descr="Picture3.8.emf"/>
          <p:cNvPicPr>
            <a:picLocks noChangeAspect="1"/>
          </p:cNvPicPr>
          <p:nvPr/>
        </p:nvPicPr>
        <p:blipFill>
          <a:blip r:embed="rId3" cstate="print">
            <a:lum bright="-10000"/>
          </a:blip>
          <a:srcRect t="11365" r="45796"/>
          <a:stretch>
            <a:fillRect/>
          </a:stretch>
        </p:blipFill>
        <p:spPr bwMode="auto">
          <a:xfrm>
            <a:off x="2667000" y="1295400"/>
            <a:ext cx="4445000" cy="3200400"/>
          </a:xfrm>
          <a:prstGeom prst="rect">
            <a:avLst/>
          </a:prstGeom>
          <a:noFill/>
          <a:ln w="9525">
            <a:noFill/>
            <a:miter lim="800000"/>
            <a:headEnd/>
            <a:tailEnd/>
          </a:ln>
        </p:spPr>
      </p:pic>
      <p:sp>
        <p:nvSpPr>
          <p:cNvPr id="3" name="Rectangle 2"/>
          <p:cNvSpPr>
            <a:spLocks noChangeArrowheads="1"/>
          </p:cNvSpPr>
          <p:nvPr/>
        </p:nvSpPr>
        <p:spPr bwMode="auto">
          <a:xfrm>
            <a:off x="838200" y="76200"/>
            <a:ext cx="7162800" cy="376238"/>
          </a:xfrm>
          <a:prstGeom prst="rect">
            <a:avLst/>
          </a:prstGeom>
          <a:ln>
            <a:headEnd/>
            <a:tailEnd/>
          </a:ln>
        </p:spPr>
        <p:style>
          <a:lnRef idx="1">
            <a:schemeClr val="dk1"/>
          </a:lnRef>
          <a:fillRef idx="2">
            <a:schemeClr val="dk1"/>
          </a:fillRef>
          <a:effectRef idx="1">
            <a:schemeClr val="dk1"/>
          </a:effectRef>
          <a:fontRef idx="minor">
            <a:schemeClr val="dk1"/>
          </a:fontRef>
        </p:style>
        <p:txBody>
          <a:bodyPr>
            <a:spAutoFit/>
          </a:bodyPr>
          <a:lstStyle/>
          <a:p>
            <a:pPr algn="ctr" fontAlgn="auto">
              <a:spcBef>
                <a:spcPts val="0"/>
              </a:spcBef>
              <a:spcAft>
                <a:spcPts val="0"/>
              </a:spcAft>
              <a:defRPr/>
            </a:pPr>
            <a:r>
              <a:rPr lang="en-US" b="1" dirty="0"/>
              <a:t>Vpu stabilizes p53 in a mdm-2 independent manner </a:t>
            </a:r>
          </a:p>
        </p:txBody>
      </p:sp>
      <p:sp>
        <p:nvSpPr>
          <p:cNvPr id="9220" name="Rectangle 4"/>
          <p:cNvSpPr>
            <a:spLocks noChangeArrowheads="1"/>
          </p:cNvSpPr>
          <p:nvPr/>
        </p:nvSpPr>
        <p:spPr bwMode="auto">
          <a:xfrm>
            <a:off x="7507288" y="2452688"/>
            <a:ext cx="538162" cy="366712"/>
          </a:xfrm>
          <a:prstGeom prst="rect">
            <a:avLst/>
          </a:prstGeom>
          <a:noFill/>
          <a:ln w="9525">
            <a:noFill/>
            <a:miter lim="800000"/>
            <a:headEnd/>
            <a:tailEnd/>
          </a:ln>
        </p:spPr>
        <p:txBody>
          <a:bodyPr wrap="none">
            <a:spAutoFit/>
          </a:bodyPr>
          <a:lstStyle/>
          <a:p>
            <a:r>
              <a:rPr lang="en-US" altLang="en-US" b="1">
                <a:solidFill>
                  <a:srgbClr val="00B050"/>
                </a:solidFill>
                <a:latin typeface="Calibri" pitchFamily="34" charset="0"/>
              </a:rPr>
              <a:t>p53</a:t>
            </a:r>
            <a:endParaRPr lang="en-US" altLang="en-US">
              <a:solidFill>
                <a:srgbClr val="00B050"/>
              </a:solidFill>
              <a:latin typeface="Calibri" pitchFamily="34" charset="0"/>
            </a:endParaRPr>
          </a:p>
        </p:txBody>
      </p:sp>
      <p:sp>
        <p:nvSpPr>
          <p:cNvPr id="9221" name="Rectangle 7"/>
          <p:cNvSpPr>
            <a:spLocks noChangeArrowheads="1"/>
          </p:cNvSpPr>
          <p:nvPr/>
        </p:nvSpPr>
        <p:spPr bwMode="auto">
          <a:xfrm>
            <a:off x="6491288" y="3367088"/>
            <a:ext cx="2652712" cy="519112"/>
          </a:xfrm>
          <a:prstGeom prst="rect">
            <a:avLst/>
          </a:prstGeom>
          <a:solidFill>
            <a:srgbClr val="FFFF00"/>
          </a:solidFill>
          <a:ln w="9525">
            <a:solidFill>
              <a:schemeClr val="tx1"/>
            </a:solidFill>
            <a:miter lim="800000"/>
            <a:headEnd/>
            <a:tailEnd/>
          </a:ln>
        </p:spPr>
        <p:txBody>
          <a:bodyPr wrap="none">
            <a:spAutoFit/>
          </a:bodyPr>
          <a:lstStyle/>
          <a:p>
            <a:r>
              <a:rPr lang="en-US" altLang="en-US" sz="2800" b="1">
                <a:solidFill>
                  <a:srgbClr val="A92A07"/>
                </a:solidFill>
                <a:latin typeface="Calibri" pitchFamily="34" charset="0"/>
              </a:rPr>
              <a:t>microRNA’s ????</a:t>
            </a:r>
          </a:p>
        </p:txBody>
      </p:sp>
      <p:cxnSp>
        <p:nvCxnSpPr>
          <p:cNvPr id="8" name="Straight Arrow Connector 7"/>
          <p:cNvCxnSpPr/>
          <p:nvPr/>
        </p:nvCxnSpPr>
        <p:spPr>
          <a:xfrm rot="16200000" flipH="1">
            <a:off x="7591425" y="4205288"/>
            <a:ext cx="420687" cy="7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23" name="Rectangle 9"/>
          <p:cNvSpPr>
            <a:spLocks noChangeArrowheads="1"/>
          </p:cNvSpPr>
          <p:nvPr/>
        </p:nvSpPr>
        <p:spPr bwMode="auto">
          <a:xfrm>
            <a:off x="7210425" y="4357688"/>
            <a:ext cx="1127125" cy="366712"/>
          </a:xfrm>
          <a:prstGeom prst="rect">
            <a:avLst/>
          </a:prstGeom>
          <a:noFill/>
          <a:ln w="9525">
            <a:noFill/>
            <a:miter lim="800000"/>
            <a:headEnd/>
            <a:tailEnd/>
          </a:ln>
        </p:spPr>
        <p:txBody>
          <a:bodyPr wrap="none">
            <a:spAutoFit/>
          </a:bodyPr>
          <a:lstStyle/>
          <a:p>
            <a:r>
              <a:rPr lang="en-US" altLang="en-US" b="1">
                <a:solidFill>
                  <a:srgbClr val="00B050"/>
                </a:solidFill>
                <a:latin typeface="Calibri" pitchFamily="34" charset="0"/>
              </a:rPr>
              <a:t>Apoptosis</a:t>
            </a:r>
          </a:p>
        </p:txBody>
      </p:sp>
      <p:sp>
        <p:nvSpPr>
          <p:cNvPr id="9224" name="Rectangle 10"/>
          <p:cNvSpPr>
            <a:spLocks noChangeArrowheads="1"/>
          </p:cNvSpPr>
          <p:nvPr/>
        </p:nvSpPr>
        <p:spPr bwMode="auto">
          <a:xfrm>
            <a:off x="838200" y="4705350"/>
            <a:ext cx="7467600" cy="400050"/>
          </a:xfrm>
          <a:prstGeom prst="rect">
            <a:avLst/>
          </a:prstGeom>
          <a:noFill/>
          <a:ln w="9525">
            <a:noFill/>
            <a:miter lim="800000"/>
            <a:headEnd/>
            <a:tailEnd/>
          </a:ln>
        </p:spPr>
        <p:txBody>
          <a:bodyPr>
            <a:spAutoFit/>
          </a:bodyPr>
          <a:lstStyle/>
          <a:p>
            <a:pPr algn="ctr"/>
            <a:r>
              <a:rPr lang="en-US" altLang="en-US" sz="2000" b="1">
                <a:solidFill>
                  <a:srgbClr val="FF0000"/>
                </a:solidFill>
                <a:latin typeface="Calibri" pitchFamily="34" charset="0"/>
              </a:rPr>
              <a:t>Figure. Vpu B and C lead to p53 stabilization in p53 null H-1299 cells</a:t>
            </a:r>
          </a:p>
        </p:txBody>
      </p:sp>
      <p:cxnSp>
        <p:nvCxnSpPr>
          <p:cNvPr id="12" name="Straight Arrow Connector 11"/>
          <p:cNvCxnSpPr/>
          <p:nvPr/>
        </p:nvCxnSpPr>
        <p:spPr>
          <a:xfrm rot="16200000" flipH="1">
            <a:off x="7596188" y="3138488"/>
            <a:ext cx="420687" cy="79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11"/>
          <p:cNvCxnSpPr/>
          <p:nvPr/>
        </p:nvCxnSpPr>
        <p:spPr>
          <a:xfrm rot="16200000" flipH="1">
            <a:off x="7527925" y="2263775"/>
            <a:ext cx="420688" cy="79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27" name="Rectangle 12"/>
          <p:cNvSpPr>
            <a:spLocks noChangeArrowheads="1"/>
          </p:cNvSpPr>
          <p:nvPr/>
        </p:nvSpPr>
        <p:spPr bwMode="auto">
          <a:xfrm>
            <a:off x="7196138" y="1704975"/>
            <a:ext cx="1073150" cy="366713"/>
          </a:xfrm>
          <a:prstGeom prst="rect">
            <a:avLst/>
          </a:prstGeom>
          <a:noFill/>
          <a:ln w="9525">
            <a:noFill/>
            <a:miter lim="800000"/>
            <a:headEnd/>
            <a:tailEnd/>
          </a:ln>
        </p:spPr>
        <p:txBody>
          <a:bodyPr wrap="none">
            <a:spAutoFit/>
          </a:bodyPr>
          <a:lstStyle/>
          <a:p>
            <a:r>
              <a:rPr lang="en-US" altLang="en-US" b="1">
                <a:latin typeface="Calibri" pitchFamily="34" charset="0"/>
              </a:rPr>
              <a:t>Vpu B/C</a:t>
            </a:r>
          </a:p>
        </p:txBody>
      </p:sp>
      <p:sp>
        <p:nvSpPr>
          <p:cNvPr id="9228" name="Rectangle 12"/>
          <p:cNvSpPr>
            <a:spLocks noChangeArrowheads="1"/>
          </p:cNvSpPr>
          <p:nvPr/>
        </p:nvSpPr>
        <p:spPr bwMode="auto">
          <a:xfrm>
            <a:off x="1187450" y="5445125"/>
            <a:ext cx="6769100" cy="1200150"/>
          </a:xfrm>
          <a:prstGeom prst="rect">
            <a:avLst/>
          </a:prstGeom>
          <a:noFill/>
          <a:ln w="9525">
            <a:noFill/>
            <a:miter lim="800000"/>
            <a:headEnd/>
            <a:tailEnd/>
          </a:ln>
        </p:spPr>
        <p:txBody>
          <a:bodyPr>
            <a:spAutoFit/>
          </a:bodyPr>
          <a:lstStyle/>
          <a:p>
            <a:r>
              <a:rPr lang="en-US" altLang="en-US">
                <a:latin typeface="Calibri" pitchFamily="34" charset="0"/>
              </a:rPr>
              <a:t>Verma S, Ali A, Arora A, </a:t>
            </a:r>
            <a:r>
              <a:rPr lang="en-US" altLang="en-US" b="1">
                <a:latin typeface="Calibri" pitchFamily="34" charset="0"/>
              </a:rPr>
              <a:t>Banerjea AC. (2011).</a:t>
            </a:r>
            <a:r>
              <a:rPr lang="en-US" altLang="en-US">
                <a:latin typeface="Calibri" pitchFamily="34" charset="0"/>
              </a:rPr>
              <a:t> Inhibition of </a:t>
            </a:r>
            <a:r>
              <a:rPr lang="en-US" altLang="en-US" i="1">
                <a:latin typeface="Calibri" pitchFamily="34" charset="0"/>
              </a:rPr>
              <a:t>b-</a:t>
            </a:r>
            <a:r>
              <a:rPr lang="en-US" altLang="en-US">
                <a:latin typeface="Calibri" pitchFamily="34" charset="0"/>
              </a:rPr>
              <a:t>TrcP dependent ubiquitination of p53 by HIV-1 Vpu promotes p53 mediated apoptosis in human T cells. </a:t>
            </a:r>
            <a:r>
              <a:rPr lang="en-US" altLang="en-US" b="1">
                <a:latin typeface="Calibri" pitchFamily="34" charset="0"/>
              </a:rPr>
              <a:t>Blood 117, 6600- 6607. </a:t>
            </a:r>
            <a:endParaRPr lang="en-IN" altLang="en-US">
              <a:latin typeface="Calibri" pitchFamily="34" charset="0"/>
            </a:endParaRPr>
          </a:p>
          <a:p>
            <a:r>
              <a:rPr lang="pt-BR" altLang="en-US" b="1" i="1" u="sng">
                <a:latin typeface="Calibri" pitchFamily="34" charset="0"/>
                <a:hlinkClick r:id="rId4"/>
              </a:rPr>
              <a:t> </a:t>
            </a:r>
            <a:endParaRPr lang="en-US" altLang="en-US" b="1" u="sng">
              <a:latin typeface="Calibri" pitchFamily="34" charset="0"/>
            </a:endParaRPr>
          </a:p>
        </p:txBody>
      </p:sp>
      <p:sp>
        <p:nvSpPr>
          <p:cNvPr id="9229" name="Rectangle 18"/>
          <p:cNvSpPr>
            <a:spLocks noChangeArrowheads="1"/>
          </p:cNvSpPr>
          <p:nvPr/>
        </p:nvSpPr>
        <p:spPr bwMode="auto">
          <a:xfrm>
            <a:off x="795338" y="1863725"/>
            <a:ext cx="582612" cy="400050"/>
          </a:xfrm>
          <a:prstGeom prst="rect">
            <a:avLst/>
          </a:prstGeom>
          <a:noFill/>
          <a:ln w="9525">
            <a:noFill/>
            <a:miter lim="800000"/>
            <a:headEnd/>
            <a:tailEnd/>
          </a:ln>
        </p:spPr>
        <p:txBody>
          <a:bodyPr wrap="none">
            <a:spAutoFit/>
          </a:bodyPr>
          <a:lstStyle/>
          <a:p>
            <a:r>
              <a:rPr lang="en-US" altLang="en-US" sz="2000" b="1">
                <a:latin typeface="Calibri" pitchFamily="34" charset="0"/>
              </a:rPr>
              <a:t>p53</a:t>
            </a:r>
          </a:p>
        </p:txBody>
      </p:sp>
      <p:sp>
        <p:nvSpPr>
          <p:cNvPr id="9230" name="Rectangle 21"/>
          <p:cNvSpPr>
            <a:spLocks noChangeArrowheads="1"/>
          </p:cNvSpPr>
          <p:nvPr/>
        </p:nvSpPr>
        <p:spPr bwMode="auto">
          <a:xfrm>
            <a:off x="127000" y="2871788"/>
            <a:ext cx="1951038" cy="400050"/>
          </a:xfrm>
          <a:prstGeom prst="rect">
            <a:avLst/>
          </a:prstGeom>
          <a:solidFill>
            <a:srgbClr val="FFFF00"/>
          </a:solidFill>
          <a:ln w="9525">
            <a:noFill/>
            <a:miter lim="800000"/>
            <a:headEnd/>
            <a:tailEnd/>
          </a:ln>
        </p:spPr>
        <p:txBody>
          <a:bodyPr wrap="none">
            <a:spAutoFit/>
          </a:bodyPr>
          <a:lstStyle/>
          <a:p>
            <a:r>
              <a:rPr lang="en-US" altLang="en-US" sz="2000" b="1" u="sng">
                <a:solidFill>
                  <a:srgbClr val="FF0000"/>
                </a:solidFill>
                <a:latin typeface="Calibri" pitchFamily="34" charset="0"/>
              </a:rPr>
              <a:t>Ser-362/366</a:t>
            </a:r>
            <a:r>
              <a:rPr lang="en-US" altLang="en-US" sz="2000" b="1">
                <a:solidFill>
                  <a:srgbClr val="FF0000"/>
                </a:solidFill>
                <a:latin typeface="Calibri" pitchFamily="34" charset="0"/>
              </a:rPr>
              <a:t> p53</a:t>
            </a:r>
          </a:p>
        </p:txBody>
      </p:sp>
      <p:sp>
        <p:nvSpPr>
          <p:cNvPr id="9231" name="Rectangle 23"/>
          <p:cNvSpPr>
            <a:spLocks noChangeArrowheads="1"/>
          </p:cNvSpPr>
          <p:nvPr/>
        </p:nvSpPr>
        <p:spPr bwMode="auto">
          <a:xfrm>
            <a:off x="-76200" y="3962400"/>
            <a:ext cx="2971800" cy="400050"/>
          </a:xfrm>
          <a:prstGeom prst="rect">
            <a:avLst/>
          </a:prstGeom>
          <a:noFill/>
          <a:ln w="9525">
            <a:noFill/>
            <a:miter lim="800000"/>
            <a:headEnd/>
            <a:tailEnd/>
          </a:ln>
        </p:spPr>
        <p:txBody>
          <a:bodyPr>
            <a:spAutoFit/>
          </a:bodyPr>
          <a:lstStyle/>
          <a:p>
            <a:pPr algn="ctr"/>
            <a:r>
              <a:rPr lang="en-US" altLang="en-US" sz="2000" b="1">
                <a:latin typeface="Calibri" pitchFamily="34" charset="0"/>
              </a:rPr>
              <a:t>Proteosomal degradation</a:t>
            </a:r>
          </a:p>
        </p:txBody>
      </p:sp>
      <p:sp>
        <p:nvSpPr>
          <p:cNvPr id="9232" name="Rectangle 25"/>
          <p:cNvSpPr>
            <a:spLocks noChangeArrowheads="1"/>
          </p:cNvSpPr>
          <p:nvPr/>
        </p:nvSpPr>
        <p:spPr bwMode="auto">
          <a:xfrm>
            <a:off x="1187450" y="3387725"/>
            <a:ext cx="1284288" cy="400050"/>
          </a:xfrm>
          <a:prstGeom prst="rect">
            <a:avLst/>
          </a:prstGeom>
          <a:noFill/>
          <a:ln w="9525">
            <a:noFill/>
            <a:miter lim="800000"/>
            <a:headEnd/>
            <a:tailEnd/>
          </a:ln>
        </p:spPr>
        <p:txBody>
          <a:bodyPr>
            <a:spAutoFit/>
          </a:bodyPr>
          <a:lstStyle/>
          <a:p>
            <a:r>
              <a:rPr lang="el-GR" altLang="en-US" sz="2000" b="1">
                <a:solidFill>
                  <a:srgbClr val="FF0000"/>
                </a:solidFill>
                <a:latin typeface="Arial Black" pitchFamily="34" charset="0"/>
              </a:rPr>
              <a:t>β</a:t>
            </a:r>
            <a:r>
              <a:rPr lang="en-US" altLang="en-US" sz="2000" b="1">
                <a:solidFill>
                  <a:srgbClr val="FF0000"/>
                </a:solidFill>
                <a:latin typeface="Arial Black" pitchFamily="34" charset="0"/>
              </a:rPr>
              <a:t>-TrcP</a:t>
            </a:r>
          </a:p>
        </p:txBody>
      </p:sp>
      <p:sp>
        <p:nvSpPr>
          <p:cNvPr id="9233" name="Rectangle 26"/>
          <p:cNvSpPr>
            <a:spLocks noChangeArrowheads="1"/>
          </p:cNvSpPr>
          <p:nvPr/>
        </p:nvSpPr>
        <p:spPr bwMode="auto">
          <a:xfrm>
            <a:off x="1189038" y="2351088"/>
            <a:ext cx="1620837" cy="400050"/>
          </a:xfrm>
          <a:prstGeom prst="rect">
            <a:avLst/>
          </a:prstGeom>
          <a:noFill/>
          <a:ln w="9525">
            <a:noFill/>
            <a:miter lim="800000"/>
            <a:headEnd/>
            <a:tailEnd/>
          </a:ln>
        </p:spPr>
        <p:txBody>
          <a:bodyPr wrap="none">
            <a:spAutoFit/>
          </a:bodyPr>
          <a:lstStyle/>
          <a:p>
            <a:r>
              <a:rPr lang="en-US" altLang="en-US" sz="2000" b="1">
                <a:solidFill>
                  <a:srgbClr val="FF0000"/>
                </a:solidFill>
                <a:latin typeface="Calibri" pitchFamily="34" charset="0"/>
              </a:rPr>
              <a:t>IKK2 complex</a:t>
            </a:r>
          </a:p>
        </p:txBody>
      </p:sp>
      <p:cxnSp>
        <p:nvCxnSpPr>
          <p:cNvPr id="18" name="Straight Arrow Connector 17"/>
          <p:cNvCxnSpPr/>
          <p:nvPr/>
        </p:nvCxnSpPr>
        <p:spPr bwMode="auto">
          <a:xfrm rot="5400000">
            <a:off x="814388" y="3644900"/>
            <a:ext cx="549275"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bwMode="auto">
          <a:xfrm rot="5400000">
            <a:off x="820738" y="2543175"/>
            <a:ext cx="549275" cy="317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236" name="Rectangle 19"/>
          <p:cNvSpPr>
            <a:spLocks noChangeArrowheads="1"/>
          </p:cNvSpPr>
          <p:nvPr/>
        </p:nvSpPr>
        <p:spPr bwMode="auto">
          <a:xfrm>
            <a:off x="12700" y="3416300"/>
            <a:ext cx="620713" cy="368300"/>
          </a:xfrm>
          <a:prstGeom prst="rect">
            <a:avLst/>
          </a:prstGeom>
          <a:noFill/>
          <a:ln w="9525">
            <a:noFill/>
            <a:miter lim="800000"/>
            <a:headEnd/>
            <a:tailEnd/>
          </a:ln>
        </p:spPr>
        <p:txBody>
          <a:bodyPr wrap="none">
            <a:spAutoFit/>
          </a:bodyPr>
          <a:lstStyle/>
          <a:p>
            <a:r>
              <a:rPr lang="en-US" altLang="en-US" b="1">
                <a:latin typeface="Calibri" pitchFamily="34" charset="0"/>
              </a:rPr>
              <a:t>Vpu</a:t>
            </a:r>
            <a:endParaRPr lang="en-US" altLang="en-US">
              <a:latin typeface="Calibri" pitchFamily="34" charset="0"/>
            </a:endParaRPr>
          </a:p>
        </p:txBody>
      </p:sp>
      <p:sp>
        <p:nvSpPr>
          <p:cNvPr id="21" name="&quot;No&quot; Symbol 20"/>
          <p:cNvSpPr/>
          <p:nvPr/>
        </p:nvSpPr>
        <p:spPr>
          <a:xfrm>
            <a:off x="560388" y="3406775"/>
            <a:ext cx="457200" cy="457200"/>
          </a:xfrm>
          <a:prstGeom prst="noSmoking">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descr="Modechapter 3.png"/>
          <p:cNvPicPr>
            <a:picLocks noChangeAspect="1"/>
          </p:cNvPicPr>
          <p:nvPr/>
        </p:nvPicPr>
        <p:blipFill>
          <a:blip r:embed="rId2" cstate="print"/>
          <a:srcRect/>
          <a:stretch>
            <a:fillRect/>
          </a:stretch>
        </p:blipFill>
        <p:spPr bwMode="auto">
          <a:xfrm>
            <a:off x="1066800" y="12700"/>
            <a:ext cx="7067550" cy="6308725"/>
          </a:xfrm>
          <a:prstGeom prst="rect">
            <a:avLst/>
          </a:prstGeom>
          <a:noFill/>
          <a:ln w="9525">
            <a:noFill/>
            <a:miter lim="800000"/>
            <a:headEnd/>
            <a:tailEnd/>
          </a:ln>
        </p:spPr>
      </p:pic>
      <p:pic>
        <p:nvPicPr>
          <p:cNvPr id="59395" name="Picture 9"/>
          <p:cNvPicPr>
            <a:picLocks noChangeAspect="1" noChangeArrowheads="1"/>
          </p:cNvPicPr>
          <p:nvPr/>
        </p:nvPicPr>
        <p:blipFill>
          <a:blip r:embed="rId3" cstate="print"/>
          <a:srcRect b="-3371"/>
          <a:stretch>
            <a:fillRect/>
          </a:stretch>
        </p:blipFill>
        <p:spPr bwMode="auto">
          <a:xfrm>
            <a:off x="6019800" y="2803525"/>
            <a:ext cx="1920875" cy="835025"/>
          </a:xfrm>
          <a:prstGeom prst="rect">
            <a:avLst/>
          </a:prstGeom>
          <a:noFill/>
          <a:ln w="9525">
            <a:solidFill>
              <a:schemeClr val="bg1"/>
            </a:solidFill>
            <a:miter lim="800000"/>
            <a:headEnd/>
            <a:tailEnd/>
          </a:ln>
        </p:spPr>
      </p:pic>
      <p:sp>
        <p:nvSpPr>
          <p:cNvPr id="59396" name="Rectangle 3"/>
          <p:cNvSpPr>
            <a:spLocks noChangeArrowheads="1"/>
          </p:cNvSpPr>
          <p:nvPr/>
        </p:nvSpPr>
        <p:spPr bwMode="auto">
          <a:xfrm>
            <a:off x="2136775" y="6467475"/>
            <a:ext cx="6983413" cy="368300"/>
          </a:xfrm>
          <a:prstGeom prst="rect">
            <a:avLst/>
          </a:prstGeom>
          <a:noFill/>
          <a:ln w="9525">
            <a:noFill/>
            <a:miter lim="800000"/>
            <a:headEnd/>
            <a:tailEnd/>
          </a:ln>
        </p:spPr>
        <p:txBody>
          <a:bodyPr wrap="none">
            <a:spAutoFit/>
          </a:bodyPr>
          <a:lstStyle/>
          <a:p>
            <a:r>
              <a:rPr lang="pt-BR" i="1" u="sng">
                <a:solidFill>
                  <a:srgbClr val="FF0000"/>
                </a:solidFill>
                <a:latin typeface="Calibri" pitchFamily="34" charset="0"/>
              </a:rPr>
              <a:t>Verma S, Ali A, Arora S, Banerjea AC.</a:t>
            </a:r>
            <a:r>
              <a:rPr lang="pt-BR" u="sng">
                <a:solidFill>
                  <a:srgbClr val="FF0000"/>
                </a:solidFill>
                <a:latin typeface="Calibri" pitchFamily="34" charset="0"/>
              </a:rPr>
              <a:t> </a:t>
            </a:r>
            <a:r>
              <a:rPr lang="pt-BR" b="1" u="sng">
                <a:solidFill>
                  <a:srgbClr val="FF0000"/>
                </a:solidFill>
                <a:latin typeface="Calibri" pitchFamily="34" charset="0"/>
              </a:rPr>
              <a:t>Blood,</a:t>
            </a:r>
            <a:r>
              <a:rPr lang="pt-BR" u="sng">
                <a:solidFill>
                  <a:srgbClr val="FF0000"/>
                </a:solidFill>
                <a:latin typeface="Calibri" pitchFamily="34" charset="0"/>
              </a:rPr>
              <a:t> </a:t>
            </a:r>
            <a:r>
              <a:rPr lang="en-US" u="sng">
                <a:solidFill>
                  <a:srgbClr val="FF0000"/>
                </a:solidFill>
                <a:latin typeface="Calibri" pitchFamily="34" charset="0"/>
              </a:rPr>
              <a:t>2011 Jun 16;117(24):6600-7.</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3"/>
          <p:cNvPicPr>
            <a:picLocks noChangeAspect="1" noChangeArrowheads="1"/>
          </p:cNvPicPr>
          <p:nvPr/>
        </p:nvPicPr>
        <p:blipFill>
          <a:blip r:embed="rId2" cstate="print"/>
          <a:srcRect/>
          <a:stretch>
            <a:fillRect/>
          </a:stretch>
        </p:blipFill>
        <p:spPr bwMode="auto">
          <a:xfrm>
            <a:off x="571500" y="928688"/>
            <a:ext cx="7874000" cy="4786312"/>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476250"/>
            <a:ext cx="6815138" cy="33972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lgn="ctr" fontAlgn="auto">
              <a:spcBef>
                <a:spcPts val="0"/>
              </a:spcBef>
              <a:spcAft>
                <a:spcPts val="0"/>
              </a:spcAft>
              <a:defRPr/>
            </a:pPr>
            <a:r>
              <a:rPr lang="en-US" sz="1600" dirty="0">
                <a:effectLst>
                  <a:outerShdw blurRad="38100" dist="38100" dir="2700000" algn="tl">
                    <a:srgbClr val="000000">
                      <a:alpha val="43137"/>
                    </a:srgbClr>
                  </a:outerShdw>
                </a:effectLst>
              </a:rPr>
              <a:t>Objective 1: </a:t>
            </a:r>
            <a:r>
              <a:rPr lang="en-IN" sz="1600" dirty="0"/>
              <a:t>Development of a sensitive RNAi suppression mammalian system.</a:t>
            </a:r>
            <a:r>
              <a:rPr lang="en-US" sz="1600" dirty="0">
                <a:effectLst>
                  <a:outerShdw blurRad="38100" dist="38100" dir="2700000" algn="tl">
                    <a:srgbClr val="000000">
                      <a:alpha val="43137"/>
                    </a:srgbClr>
                  </a:outerShdw>
                </a:effectLst>
              </a:rPr>
              <a:t> </a:t>
            </a:r>
          </a:p>
        </p:txBody>
      </p:sp>
      <p:grpSp>
        <p:nvGrpSpPr>
          <p:cNvPr id="3" name="Group 2"/>
          <p:cNvGrpSpPr>
            <a:grpSpLocks/>
          </p:cNvGrpSpPr>
          <p:nvPr/>
        </p:nvGrpSpPr>
        <p:grpSpPr bwMode="auto">
          <a:xfrm>
            <a:off x="323850" y="1268413"/>
            <a:ext cx="8820150" cy="3887787"/>
            <a:chOff x="323528" y="621574"/>
            <a:chExt cx="8820472" cy="3887546"/>
          </a:xfrm>
        </p:grpSpPr>
        <p:grpSp>
          <p:nvGrpSpPr>
            <p:cNvPr id="4" name="Group 27"/>
            <p:cNvGrpSpPr>
              <a:grpSpLocks/>
            </p:cNvGrpSpPr>
            <p:nvPr/>
          </p:nvGrpSpPr>
          <p:grpSpPr bwMode="auto">
            <a:xfrm>
              <a:off x="323528" y="621574"/>
              <a:ext cx="8426896" cy="3887546"/>
              <a:chOff x="323528" y="559911"/>
              <a:chExt cx="8426896" cy="3887546"/>
            </a:xfrm>
          </p:grpSpPr>
          <p:pic>
            <p:nvPicPr>
              <p:cNvPr id="65542" name="Picture 4" descr="http://www.switchgeargenomics.com/images/products/oncology1.gif"/>
              <p:cNvPicPr>
                <a:picLocks noChangeAspect="1" noChangeArrowheads="1"/>
              </p:cNvPicPr>
              <p:nvPr/>
            </p:nvPicPr>
            <p:blipFill>
              <a:blip r:embed="rId2" cstate="print"/>
              <a:srcRect l="4507" t="4478" r="6761"/>
              <a:stretch>
                <a:fillRect/>
              </a:stretch>
            </p:blipFill>
            <p:spPr bwMode="auto">
              <a:xfrm>
                <a:off x="6300192" y="2348880"/>
                <a:ext cx="2450232" cy="1991300"/>
              </a:xfrm>
              <a:prstGeom prst="rect">
                <a:avLst/>
              </a:prstGeom>
              <a:noFill/>
              <a:ln w="9525">
                <a:noFill/>
                <a:miter lim="800000"/>
                <a:headEnd/>
                <a:tailEnd/>
              </a:ln>
            </p:spPr>
          </p:pic>
          <p:pic>
            <p:nvPicPr>
              <p:cNvPr id="65543" name="Picture 6" descr="210072_fig2_763.gif"/>
              <p:cNvPicPr>
                <a:picLocks noChangeAspect="1"/>
              </p:cNvPicPr>
              <p:nvPr/>
            </p:nvPicPr>
            <p:blipFill>
              <a:blip r:embed="rId3" cstate="print"/>
              <a:srcRect/>
              <a:stretch>
                <a:fillRect/>
              </a:stretch>
            </p:blipFill>
            <p:spPr bwMode="auto">
              <a:xfrm>
                <a:off x="323528" y="692696"/>
                <a:ext cx="2579944" cy="2376264"/>
              </a:xfrm>
              <a:prstGeom prst="rect">
                <a:avLst/>
              </a:prstGeom>
              <a:noFill/>
              <a:ln w="9525">
                <a:noFill/>
                <a:miter lim="800000"/>
                <a:headEnd/>
                <a:tailEnd/>
              </a:ln>
            </p:spPr>
          </p:pic>
          <p:pic>
            <p:nvPicPr>
              <p:cNvPr id="65544" name="Picture 6" descr="http://www.newlab.de/images/content/CellBankCharacterization2.gif"/>
              <p:cNvPicPr>
                <a:picLocks noChangeAspect="1" noChangeArrowheads="1"/>
              </p:cNvPicPr>
              <p:nvPr/>
            </p:nvPicPr>
            <p:blipFill>
              <a:blip r:embed="rId4" cstate="print"/>
              <a:srcRect/>
              <a:stretch>
                <a:fillRect/>
              </a:stretch>
            </p:blipFill>
            <p:spPr bwMode="auto">
              <a:xfrm rot="5400000">
                <a:off x="4116883" y="2948013"/>
                <a:ext cx="1522512" cy="1476375"/>
              </a:xfrm>
              <a:prstGeom prst="rect">
                <a:avLst/>
              </a:prstGeom>
              <a:noFill/>
              <a:ln w="9525">
                <a:noFill/>
                <a:miter lim="800000"/>
                <a:headEnd/>
                <a:tailEnd/>
              </a:ln>
            </p:spPr>
          </p:pic>
          <p:cxnSp>
            <p:nvCxnSpPr>
              <p:cNvPr id="9" name="Curved Connector 8"/>
              <p:cNvCxnSpPr/>
              <p:nvPr/>
            </p:nvCxnSpPr>
            <p:spPr>
              <a:xfrm>
                <a:off x="2916011" y="2204459"/>
                <a:ext cx="1368475" cy="865133"/>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0" name="Curved Connector 9"/>
              <p:cNvCxnSpPr/>
              <p:nvPr/>
            </p:nvCxnSpPr>
            <p:spPr>
              <a:xfrm rot="5400000">
                <a:off x="4102735" y="2313196"/>
                <a:ext cx="504794" cy="1587"/>
              </a:xfrm>
              <a:prstGeom prst="curved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068578" y="2661631"/>
                <a:ext cx="1676461" cy="253984"/>
              </a:xfrm>
              <a:prstGeom prst="rect">
                <a:avLst/>
              </a:prstGeom>
              <a:noFill/>
            </p:spPr>
            <p:txBody>
              <a:bodyPr>
                <a:spAutoFit/>
              </a:bodyPr>
              <a:lstStyle/>
              <a:p>
                <a:pPr>
                  <a:defRPr/>
                </a:pPr>
                <a:r>
                  <a:rPr lang="en-US" sz="1050" dirty="0">
                    <a:solidFill>
                      <a:srgbClr val="FF0000"/>
                    </a:solidFill>
                    <a:latin typeface="Arial Black" pitchFamily="34" charset="0"/>
                  </a:rPr>
                  <a:t>CO-TRANSFECTION</a:t>
                </a:r>
              </a:p>
            </p:txBody>
          </p:sp>
          <p:cxnSp>
            <p:nvCxnSpPr>
              <p:cNvPr id="12" name="Straight Arrow Connector 11"/>
              <p:cNvCxnSpPr/>
              <p:nvPr/>
            </p:nvCxnSpPr>
            <p:spPr>
              <a:xfrm>
                <a:off x="5435465" y="3356913"/>
                <a:ext cx="1008100"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49" name="TextBox 12"/>
              <p:cNvSpPr txBox="1">
                <a:spLocks noChangeArrowheads="1"/>
              </p:cNvSpPr>
              <p:nvPr/>
            </p:nvSpPr>
            <p:spPr bwMode="auto">
              <a:xfrm>
                <a:off x="2771800" y="692696"/>
                <a:ext cx="2377008" cy="1169551"/>
              </a:xfrm>
              <a:prstGeom prst="rect">
                <a:avLst/>
              </a:prstGeom>
              <a:noFill/>
              <a:ln w="9525">
                <a:noFill/>
                <a:miter lim="800000"/>
                <a:headEnd/>
                <a:tailEnd/>
              </a:ln>
            </p:spPr>
            <p:txBody>
              <a:bodyPr>
                <a:spAutoFit/>
              </a:bodyPr>
              <a:lstStyle/>
              <a:p>
                <a:pPr>
                  <a:buFont typeface="Arial" charset="0"/>
                  <a:buChar char="•"/>
                </a:pPr>
                <a:r>
                  <a:rPr lang="en-US" sz="1400">
                    <a:latin typeface="Calibri" pitchFamily="34" charset="0"/>
                  </a:rPr>
                  <a:t> GFP shRNA Luciferase </a:t>
                </a:r>
              </a:p>
              <a:p>
                <a:endParaRPr lang="en-US" sz="1400">
                  <a:latin typeface="Calibri" pitchFamily="34" charset="0"/>
                </a:endParaRPr>
              </a:p>
              <a:p>
                <a:pPr>
                  <a:buFont typeface="Arial" charset="0"/>
                  <a:buChar char="•"/>
                </a:pPr>
                <a:r>
                  <a:rPr lang="en-US" sz="1400">
                    <a:latin typeface="Calibri" pitchFamily="34" charset="0"/>
                  </a:rPr>
                  <a:t> GFP shRNA 354</a:t>
                </a:r>
              </a:p>
              <a:p>
                <a:pPr>
                  <a:buFont typeface="Arial" charset="0"/>
                  <a:buChar char="•"/>
                </a:pPr>
                <a:endParaRPr lang="en-US" sz="1400">
                  <a:latin typeface="Calibri" pitchFamily="34" charset="0"/>
                </a:endParaRPr>
              </a:p>
              <a:p>
                <a:pPr>
                  <a:buFont typeface="Arial" charset="0"/>
                  <a:buChar char="•"/>
                </a:pPr>
                <a:r>
                  <a:rPr lang="en-US" sz="1400">
                    <a:latin typeface="Calibri" pitchFamily="34" charset="0"/>
                  </a:rPr>
                  <a:t> GFP shRNA 354 + Suppressor</a:t>
                </a:r>
                <a:endParaRPr lang="en-US"/>
              </a:p>
            </p:txBody>
          </p:sp>
          <p:sp>
            <p:nvSpPr>
              <p:cNvPr id="14" name="Explosion 2 13"/>
              <p:cNvSpPr/>
              <p:nvPr/>
            </p:nvSpPr>
            <p:spPr>
              <a:xfrm rot="1951230">
                <a:off x="5759327" y="1718714"/>
                <a:ext cx="962060" cy="950853"/>
              </a:xfrm>
              <a:prstGeom prst="irregularSeal2">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65551" name="Rectangle 14"/>
              <p:cNvSpPr>
                <a:spLocks noChangeArrowheads="1"/>
              </p:cNvSpPr>
              <p:nvPr/>
            </p:nvSpPr>
            <p:spPr bwMode="auto">
              <a:xfrm>
                <a:off x="5868144" y="1996930"/>
                <a:ext cx="723275" cy="369332"/>
              </a:xfrm>
              <a:prstGeom prst="rect">
                <a:avLst/>
              </a:prstGeom>
              <a:noFill/>
              <a:ln w="9525">
                <a:noFill/>
                <a:miter lim="800000"/>
                <a:headEnd/>
                <a:tailEnd/>
              </a:ln>
            </p:spPr>
            <p:txBody>
              <a:bodyPr wrap="none">
                <a:spAutoFit/>
              </a:bodyPr>
              <a:lstStyle/>
              <a:p>
                <a:r>
                  <a:rPr lang="en-US"/>
                  <a:t>GFP +</a:t>
                </a:r>
                <a:endParaRPr lang="en-IN"/>
              </a:p>
            </p:txBody>
          </p:sp>
          <p:sp>
            <p:nvSpPr>
              <p:cNvPr id="16" name="Explosion 2 15"/>
              <p:cNvSpPr/>
              <p:nvPr/>
            </p:nvSpPr>
            <p:spPr>
              <a:xfrm rot="1951230">
                <a:off x="5103666" y="1031369"/>
                <a:ext cx="642960" cy="641310"/>
              </a:xfrm>
              <a:prstGeom prst="irregularSeal2">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sp>
            <p:nvSpPr>
              <p:cNvPr id="65553" name="Rectangle 16"/>
              <p:cNvSpPr>
                <a:spLocks noChangeArrowheads="1"/>
              </p:cNvSpPr>
              <p:nvPr/>
            </p:nvSpPr>
            <p:spPr bwMode="auto">
              <a:xfrm>
                <a:off x="5143217" y="1223174"/>
                <a:ext cx="486030" cy="261610"/>
              </a:xfrm>
              <a:prstGeom prst="rect">
                <a:avLst/>
              </a:prstGeom>
              <a:noFill/>
              <a:ln w="9525">
                <a:noFill/>
                <a:miter lim="800000"/>
                <a:headEnd/>
                <a:tailEnd/>
              </a:ln>
            </p:spPr>
            <p:txBody>
              <a:bodyPr wrap="none">
                <a:spAutoFit/>
              </a:bodyPr>
              <a:lstStyle/>
              <a:p>
                <a:r>
                  <a:rPr lang="en-US" sz="1100"/>
                  <a:t>GFP -</a:t>
                </a:r>
                <a:endParaRPr lang="en-IN" sz="1100"/>
              </a:p>
            </p:txBody>
          </p:sp>
          <p:sp>
            <p:nvSpPr>
              <p:cNvPr id="65554" name="Rectangle 17"/>
              <p:cNvSpPr>
                <a:spLocks noChangeArrowheads="1"/>
              </p:cNvSpPr>
              <p:nvPr/>
            </p:nvSpPr>
            <p:spPr bwMode="auto">
              <a:xfrm>
                <a:off x="6785117" y="559911"/>
                <a:ext cx="840358" cy="369332"/>
              </a:xfrm>
              <a:prstGeom prst="rect">
                <a:avLst/>
              </a:prstGeom>
              <a:noFill/>
              <a:ln w="9525">
                <a:noFill/>
                <a:miter lim="800000"/>
                <a:headEnd/>
                <a:tailEnd/>
              </a:ln>
            </p:spPr>
            <p:txBody>
              <a:bodyPr wrap="none">
                <a:spAutoFit/>
              </a:bodyPr>
              <a:lstStyle/>
              <a:p>
                <a:r>
                  <a:rPr lang="en-US"/>
                  <a:t>GFP ++</a:t>
                </a:r>
                <a:endParaRPr lang="en-IN"/>
              </a:p>
            </p:txBody>
          </p:sp>
          <p:cxnSp>
            <p:nvCxnSpPr>
              <p:cNvPr id="19" name="Straight Arrow Connector 18"/>
              <p:cNvCxnSpPr/>
              <p:nvPr/>
            </p:nvCxnSpPr>
            <p:spPr>
              <a:xfrm flipV="1">
                <a:off x="4716302" y="836119"/>
                <a:ext cx="1800291" cy="730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5076677" y="1772686"/>
                <a:ext cx="695350" cy="21112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211458" y="1269479"/>
                <a:ext cx="720751"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65558" name="Rectangle 21"/>
              <p:cNvSpPr>
                <a:spLocks noChangeArrowheads="1"/>
              </p:cNvSpPr>
              <p:nvPr/>
            </p:nvSpPr>
            <p:spPr bwMode="auto">
              <a:xfrm>
                <a:off x="5652120" y="3429000"/>
                <a:ext cx="632033" cy="307777"/>
              </a:xfrm>
              <a:prstGeom prst="rect">
                <a:avLst/>
              </a:prstGeom>
              <a:noFill/>
              <a:ln w="9525">
                <a:noFill/>
                <a:miter lim="800000"/>
                <a:headEnd/>
                <a:tailEnd/>
              </a:ln>
            </p:spPr>
            <p:txBody>
              <a:bodyPr wrap="none">
                <a:spAutoFit/>
              </a:bodyPr>
              <a:lstStyle/>
              <a:p>
                <a:r>
                  <a:rPr lang="en-US" sz="1400"/>
                  <a:t>48 hrs</a:t>
                </a:r>
                <a:endParaRPr lang="en-IN" sz="1400"/>
              </a:p>
            </p:txBody>
          </p:sp>
        </p:grpSp>
        <p:sp>
          <p:nvSpPr>
            <p:cNvPr id="5" name="TextBox 4"/>
            <p:cNvSpPr txBox="1"/>
            <p:nvPr/>
          </p:nvSpPr>
          <p:spPr>
            <a:xfrm>
              <a:off x="8153364" y="2348667"/>
              <a:ext cx="990636" cy="253984"/>
            </a:xfrm>
            <a:prstGeom prst="rect">
              <a:avLst/>
            </a:prstGeom>
            <a:solidFill>
              <a:schemeClr val="bg1"/>
            </a:solidFill>
          </p:spPr>
          <p:txBody>
            <a:bodyPr>
              <a:spAutoFit/>
            </a:bodyPr>
            <a:lstStyle/>
            <a:p>
              <a:pPr>
                <a:defRPr/>
              </a:pPr>
              <a:r>
                <a:rPr lang="en-US" sz="1050" dirty="0">
                  <a:solidFill>
                    <a:srgbClr val="FF0000"/>
                  </a:solidFill>
                  <a:latin typeface="Arial Black" pitchFamily="34" charset="0"/>
                </a:rPr>
                <a:t>READ OUT</a:t>
              </a:r>
            </a:p>
          </p:txBody>
        </p:sp>
      </p:gr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500" y="73025"/>
            <a:ext cx="8324850" cy="36830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fontAlgn="auto">
              <a:spcBef>
                <a:spcPts val="0"/>
              </a:spcBef>
              <a:spcAft>
                <a:spcPts val="0"/>
              </a:spcAft>
              <a:defRPr/>
            </a:pPr>
            <a:r>
              <a:rPr lang="en-IN" dirty="0"/>
              <a:t>HIV1 Tat and Rev can suppress RNA silencing process showing important role of ARM.</a:t>
            </a:r>
            <a:endParaRPr lang="en-US" dirty="0"/>
          </a:p>
        </p:txBody>
      </p:sp>
      <p:pic>
        <p:nvPicPr>
          <p:cNvPr id="73731" name="Picture 2" descr="Picture2.5.png"/>
          <p:cNvPicPr>
            <a:picLocks noChangeAspect="1"/>
          </p:cNvPicPr>
          <p:nvPr/>
        </p:nvPicPr>
        <p:blipFill>
          <a:blip r:embed="rId2" cstate="print"/>
          <a:srcRect/>
          <a:stretch>
            <a:fillRect/>
          </a:stretch>
        </p:blipFill>
        <p:spPr bwMode="auto">
          <a:xfrm>
            <a:off x="395288" y="476250"/>
            <a:ext cx="7905750" cy="3168650"/>
          </a:xfrm>
          <a:prstGeom prst="rect">
            <a:avLst/>
          </a:prstGeom>
          <a:noFill/>
          <a:ln w="9525">
            <a:noFill/>
            <a:miter lim="800000"/>
            <a:headEnd/>
            <a:tailEnd/>
          </a:ln>
        </p:spPr>
      </p:pic>
      <p:pic>
        <p:nvPicPr>
          <p:cNvPr id="73732" name="Picture 3" descr="Picture2.6.png"/>
          <p:cNvPicPr>
            <a:picLocks noChangeAspect="1"/>
          </p:cNvPicPr>
          <p:nvPr/>
        </p:nvPicPr>
        <p:blipFill>
          <a:blip r:embed="rId3" cstate="print"/>
          <a:srcRect/>
          <a:stretch>
            <a:fillRect/>
          </a:stretch>
        </p:blipFill>
        <p:spPr bwMode="auto">
          <a:xfrm>
            <a:off x="5730875" y="2205038"/>
            <a:ext cx="3413125" cy="1597025"/>
          </a:xfrm>
          <a:prstGeom prst="rect">
            <a:avLst/>
          </a:prstGeom>
          <a:noFill/>
          <a:ln w="9525">
            <a:noFill/>
            <a:miter lim="800000"/>
            <a:headEnd/>
            <a:tailEnd/>
          </a:ln>
        </p:spPr>
      </p:pic>
      <p:pic>
        <p:nvPicPr>
          <p:cNvPr id="73733" name="Picture 4" descr="Picture 5.10 B.png"/>
          <p:cNvPicPr>
            <a:picLocks noChangeAspect="1"/>
          </p:cNvPicPr>
          <p:nvPr/>
        </p:nvPicPr>
        <p:blipFill>
          <a:blip r:embed="rId4" cstate="print"/>
          <a:srcRect l="5220"/>
          <a:stretch>
            <a:fillRect/>
          </a:stretch>
        </p:blipFill>
        <p:spPr bwMode="auto">
          <a:xfrm>
            <a:off x="1258888" y="4029075"/>
            <a:ext cx="6985000" cy="3071813"/>
          </a:xfrm>
          <a:prstGeom prst="rect">
            <a:avLst/>
          </a:prstGeom>
          <a:noFill/>
          <a:ln w="9525">
            <a:noFill/>
            <a:miter lim="800000"/>
            <a:headEnd/>
            <a:tailEnd/>
          </a:ln>
        </p:spPr>
      </p:pic>
      <p:sp>
        <p:nvSpPr>
          <p:cNvPr id="6" name="Rectangle 5"/>
          <p:cNvSpPr/>
          <p:nvPr/>
        </p:nvSpPr>
        <p:spPr>
          <a:xfrm>
            <a:off x="207963" y="3644900"/>
            <a:ext cx="6164262" cy="368300"/>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fontAlgn="auto">
              <a:spcBef>
                <a:spcPts val="0"/>
              </a:spcBef>
              <a:spcAft>
                <a:spcPts val="0"/>
              </a:spcAft>
              <a:defRPr/>
            </a:pPr>
            <a:r>
              <a:rPr lang="en-IN" dirty="0"/>
              <a:t>HIV1 ARM can independently confer </a:t>
            </a:r>
            <a:r>
              <a:rPr lang="en-IN" dirty="0" err="1"/>
              <a:t>RNAi</a:t>
            </a:r>
            <a:r>
              <a:rPr lang="en-IN" dirty="0"/>
              <a:t> suppressive function</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p:cNvPicPr>
            <a:picLocks noChangeAspect="1" noChangeArrowheads="1"/>
          </p:cNvPicPr>
          <p:nvPr/>
        </p:nvPicPr>
        <p:blipFill>
          <a:blip r:embed="rId3" cstate="print"/>
          <a:srcRect t="15120" b="9280"/>
          <a:stretch>
            <a:fillRect/>
          </a:stretch>
        </p:blipFill>
        <p:spPr bwMode="auto">
          <a:xfrm>
            <a:off x="179388" y="5300663"/>
            <a:ext cx="4995862" cy="1346200"/>
          </a:xfrm>
          <a:prstGeom prst="rect">
            <a:avLst/>
          </a:prstGeom>
          <a:noFill/>
          <a:ln w="9525">
            <a:noFill/>
            <a:miter lim="800000"/>
            <a:headEnd/>
            <a:tailEnd/>
          </a:ln>
        </p:spPr>
      </p:pic>
      <p:pic>
        <p:nvPicPr>
          <p:cNvPr id="74755" name="Picture 7"/>
          <p:cNvPicPr>
            <a:picLocks noChangeAspect="1" noChangeArrowheads="1"/>
          </p:cNvPicPr>
          <p:nvPr/>
        </p:nvPicPr>
        <p:blipFill>
          <a:blip r:embed="rId4" cstate="print"/>
          <a:srcRect/>
          <a:stretch>
            <a:fillRect/>
          </a:stretch>
        </p:blipFill>
        <p:spPr bwMode="auto">
          <a:xfrm>
            <a:off x="2052638" y="3573463"/>
            <a:ext cx="1439862" cy="1444625"/>
          </a:xfrm>
          <a:prstGeom prst="rect">
            <a:avLst/>
          </a:prstGeom>
          <a:noFill/>
          <a:ln w="9525">
            <a:noFill/>
            <a:miter lim="800000"/>
            <a:headEnd/>
            <a:tailEnd/>
          </a:ln>
        </p:spPr>
      </p:pic>
      <p:pic>
        <p:nvPicPr>
          <p:cNvPr id="74756" name="Picture 2"/>
          <p:cNvPicPr>
            <a:picLocks noChangeAspect="1" noChangeArrowheads="1"/>
          </p:cNvPicPr>
          <p:nvPr/>
        </p:nvPicPr>
        <p:blipFill>
          <a:blip r:embed="rId5" cstate="print"/>
          <a:srcRect b="5296"/>
          <a:stretch>
            <a:fillRect/>
          </a:stretch>
        </p:blipFill>
        <p:spPr bwMode="auto">
          <a:xfrm>
            <a:off x="76200" y="2119313"/>
            <a:ext cx="1377950" cy="1309687"/>
          </a:xfrm>
          <a:prstGeom prst="rect">
            <a:avLst/>
          </a:prstGeom>
          <a:noFill/>
          <a:ln w="9525">
            <a:noFill/>
            <a:miter lim="800000"/>
            <a:headEnd/>
            <a:tailEnd/>
          </a:ln>
        </p:spPr>
      </p:pic>
      <p:sp>
        <p:nvSpPr>
          <p:cNvPr id="74757" name="Rectangle 52"/>
          <p:cNvSpPr>
            <a:spLocks noChangeArrowheads="1"/>
          </p:cNvSpPr>
          <p:nvPr/>
        </p:nvSpPr>
        <p:spPr bwMode="auto">
          <a:xfrm>
            <a:off x="285750" y="3413125"/>
            <a:ext cx="931863" cy="246063"/>
          </a:xfrm>
          <a:prstGeom prst="rect">
            <a:avLst/>
          </a:prstGeom>
          <a:noFill/>
          <a:ln w="9525">
            <a:noFill/>
            <a:miter lim="800000"/>
            <a:headEnd/>
            <a:tailEnd/>
          </a:ln>
        </p:spPr>
        <p:txBody>
          <a:bodyPr wrap="none">
            <a:spAutoFit/>
          </a:bodyPr>
          <a:lstStyle/>
          <a:p>
            <a:r>
              <a:rPr lang="en-US" sz="1000">
                <a:latin typeface="Calibri" pitchFamily="34" charset="0"/>
              </a:rPr>
              <a:t>Untransfected</a:t>
            </a:r>
          </a:p>
        </p:txBody>
      </p:sp>
      <p:grpSp>
        <p:nvGrpSpPr>
          <p:cNvPr id="2" name="Group 70"/>
          <p:cNvGrpSpPr>
            <a:grpSpLocks/>
          </p:cNvGrpSpPr>
          <p:nvPr/>
        </p:nvGrpSpPr>
        <p:grpSpPr bwMode="auto">
          <a:xfrm>
            <a:off x="1389063" y="2103438"/>
            <a:ext cx="1439862" cy="1612900"/>
            <a:chOff x="7786" y="3542573"/>
            <a:chExt cx="1440000" cy="1614373"/>
          </a:xfrm>
        </p:grpSpPr>
        <p:pic>
          <p:nvPicPr>
            <p:cNvPr id="74806" name="Picture 3"/>
            <p:cNvPicPr>
              <a:picLocks noChangeAspect="1" noChangeArrowheads="1"/>
            </p:cNvPicPr>
            <p:nvPr/>
          </p:nvPicPr>
          <p:blipFill>
            <a:blip r:embed="rId6" cstate="print"/>
            <a:srcRect/>
            <a:stretch>
              <a:fillRect/>
            </a:stretch>
          </p:blipFill>
          <p:spPr bwMode="auto">
            <a:xfrm>
              <a:off x="7786" y="3542573"/>
              <a:ext cx="1440000" cy="1444675"/>
            </a:xfrm>
            <a:prstGeom prst="rect">
              <a:avLst/>
            </a:prstGeom>
            <a:noFill/>
            <a:ln w="9525">
              <a:noFill/>
              <a:miter lim="800000"/>
              <a:headEnd/>
              <a:tailEnd/>
            </a:ln>
          </p:spPr>
        </p:pic>
        <p:sp>
          <p:nvSpPr>
            <p:cNvPr id="74807" name="Rectangle 54"/>
            <p:cNvSpPr>
              <a:spLocks noChangeArrowheads="1"/>
            </p:cNvSpPr>
            <p:nvPr/>
          </p:nvSpPr>
          <p:spPr bwMode="auto">
            <a:xfrm>
              <a:off x="899592" y="3645024"/>
              <a:ext cx="436338" cy="246221"/>
            </a:xfrm>
            <a:prstGeom prst="rect">
              <a:avLst/>
            </a:prstGeom>
            <a:noFill/>
            <a:ln w="9525">
              <a:noFill/>
              <a:miter lim="800000"/>
              <a:headEnd/>
              <a:tailEnd/>
            </a:ln>
          </p:spPr>
          <p:txBody>
            <a:bodyPr wrap="none">
              <a:spAutoFit/>
            </a:bodyPr>
            <a:lstStyle/>
            <a:p>
              <a:r>
                <a:rPr lang="en-US" sz="1000">
                  <a:latin typeface="Calibri" pitchFamily="34" charset="0"/>
                </a:rPr>
                <a:t>95 %</a:t>
              </a:r>
            </a:p>
          </p:txBody>
        </p:sp>
        <p:sp>
          <p:nvSpPr>
            <p:cNvPr id="74808" name="Rectangle 16"/>
            <p:cNvSpPr>
              <a:spLocks noChangeArrowheads="1"/>
            </p:cNvSpPr>
            <p:nvPr/>
          </p:nvSpPr>
          <p:spPr bwMode="auto">
            <a:xfrm>
              <a:off x="511842" y="4910725"/>
              <a:ext cx="482824" cy="246221"/>
            </a:xfrm>
            <a:prstGeom prst="rect">
              <a:avLst/>
            </a:prstGeom>
            <a:noFill/>
            <a:ln w="9525">
              <a:noFill/>
              <a:miter lim="800000"/>
              <a:headEnd/>
              <a:tailEnd/>
            </a:ln>
          </p:spPr>
          <p:txBody>
            <a:bodyPr wrap="none">
              <a:spAutoFit/>
            </a:bodyPr>
            <a:lstStyle/>
            <a:p>
              <a:r>
                <a:rPr lang="en-US" sz="1000">
                  <a:latin typeface="Calibri" pitchFamily="34" charset="0"/>
                </a:rPr>
                <a:t>GFP +</a:t>
              </a:r>
            </a:p>
          </p:txBody>
        </p:sp>
      </p:grpSp>
      <p:grpSp>
        <p:nvGrpSpPr>
          <p:cNvPr id="3" name="Group 72"/>
          <p:cNvGrpSpPr>
            <a:grpSpLocks/>
          </p:cNvGrpSpPr>
          <p:nvPr/>
        </p:nvGrpSpPr>
        <p:grpSpPr bwMode="auto">
          <a:xfrm>
            <a:off x="3421063" y="3516313"/>
            <a:ext cx="5543550" cy="1641475"/>
            <a:chOff x="35496" y="3528718"/>
            <a:chExt cx="5544456" cy="1642083"/>
          </a:xfrm>
        </p:grpSpPr>
        <p:grpSp>
          <p:nvGrpSpPr>
            <p:cNvPr id="4" name="Group 71"/>
            <p:cNvGrpSpPr>
              <a:grpSpLocks/>
            </p:cNvGrpSpPr>
            <p:nvPr/>
          </p:nvGrpSpPr>
          <p:grpSpPr bwMode="auto">
            <a:xfrm>
              <a:off x="35496" y="3559161"/>
              <a:ext cx="1440000" cy="1563468"/>
              <a:chOff x="35496" y="5008661"/>
              <a:chExt cx="1440000" cy="1563468"/>
            </a:xfrm>
          </p:grpSpPr>
          <p:pic>
            <p:nvPicPr>
              <p:cNvPr id="74803" name="Picture 4"/>
              <p:cNvPicPr>
                <a:picLocks noChangeAspect="1" noChangeArrowheads="1"/>
              </p:cNvPicPr>
              <p:nvPr/>
            </p:nvPicPr>
            <p:blipFill>
              <a:blip r:embed="rId7" cstate="print"/>
              <a:srcRect b="4839"/>
              <a:stretch>
                <a:fillRect/>
              </a:stretch>
            </p:blipFill>
            <p:spPr bwMode="auto">
              <a:xfrm>
                <a:off x="35496" y="5008661"/>
                <a:ext cx="1440000" cy="1374760"/>
              </a:xfrm>
              <a:prstGeom prst="rect">
                <a:avLst/>
              </a:prstGeom>
              <a:noFill/>
              <a:ln w="9525">
                <a:noFill/>
                <a:miter lim="800000"/>
                <a:headEnd/>
                <a:tailEnd/>
              </a:ln>
            </p:spPr>
          </p:pic>
          <p:sp>
            <p:nvSpPr>
              <p:cNvPr id="74804" name="Rectangle 55"/>
              <p:cNvSpPr>
                <a:spLocks noChangeArrowheads="1"/>
              </p:cNvSpPr>
              <p:nvPr/>
            </p:nvSpPr>
            <p:spPr bwMode="auto">
              <a:xfrm>
                <a:off x="797519" y="5157192"/>
                <a:ext cx="534121" cy="246221"/>
              </a:xfrm>
              <a:prstGeom prst="rect">
                <a:avLst/>
              </a:prstGeom>
              <a:noFill/>
              <a:ln w="9525">
                <a:noFill/>
                <a:miter lim="800000"/>
                <a:headEnd/>
                <a:tailEnd/>
              </a:ln>
            </p:spPr>
            <p:txBody>
              <a:bodyPr wrap="none">
                <a:spAutoFit/>
              </a:bodyPr>
              <a:lstStyle/>
              <a:p>
                <a:r>
                  <a:rPr lang="en-US" sz="1000">
                    <a:latin typeface="Calibri" pitchFamily="34" charset="0"/>
                  </a:rPr>
                  <a:t>6.05 %</a:t>
                </a:r>
              </a:p>
            </p:txBody>
          </p:sp>
          <p:sp>
            <p:nvSpPr>
              <p:cNvPr id="74805" name="Rectangle 17"/>
              <p:cNvSpPr>
                <a:spLocks noChangeArrowheads="1"/>
              </p:cNvSpPr>
              <p:nvPr/>
            </p:nvSpPr>
            <p:spPr bwMode="auto">
              <a:xfrm>
                <a:off x="395536" y="6325908"/>
                <a:ext cx="761747" cy="246221"/>
              </a:xfrm>
              <a:prstGeom prst="rect">
                <a:avLst/>
              </a:prstGeom>
              <a:noFill/>
              <a:ln w="9525">
                <a:noFill/>
                <a:miter lim="800000"/>
                <a:headEnd/>
                <a:tailEnd/>
              </a:ln>
            </p:spPr>
            <p:txBody>
              <a:bodyPr wrap="none">
                <a:spAutoFit/>
              </a:bodyPr>
              <a:lstStyle/>
              <a:p>
                <a:r>
                  <a:rPr lang="en-US" sz="1000">
                    <a:latin typeface="Calibri" pitchFamily="34" charset="0"/>
                  </a:rPr>
                  <a:t>GFP shRNA</a:t>
                </a:r>
              </a:p>
            </p:txBody>
          </p:sp>
        </p:grpSp>
        <p:grpSp>
          <p:nvGrpSpPr>
            <p:cNvPr id="6" name="Group 67"/>
            <p:cNvGrpSpPr>
              <a:grpSpLocks/>
            </p:cNvGrpSpPr>
            <p:nvPr/>
          </p:nvGrpSpPr>
          <p:grpSpPr bwMode="auto">
            <a:xfrm>
              <a:off x="1403648" y="3617560"/>
              <a:ext cx="1440000" cy="1542365"/>
              <a:chOff x="1547664" y="2132856"/>
              <a:chExt cx="1440000" cy="1542365"/>
            </a:xfrm>
          </p:grpSpPr>
          <p:pic>
            <p:nvPicPr>
              <p:cNvPr id="74800" name="Picture 5"/>
              <p:cNvPicPr>
                <a:picLocks noChangeAspect="1" noChangeArrowheads="1"/>
              </p:cNvPicPr>
              <p:nvPr/>
            </p:nvPicPr>
            <p:blipFill>
              <a:blip r:embed="rId8" cstate="print"/>
              <a:srcRect t="4984" b="5296"/>
              <a:stretch>
                <a:fillRect/>
              </a:stretch>
            </p:blipFill>
            <p:spPr bwMode="auto">
              <a:xfrm>
                <a:off x="1547664" y="2132856"/>
                <a:ext cx="1440000" cy="1296144"/>
              </a:xfrm>
              <a:prstGeom prst="rect">
                <a:avLst/>
              </a:prstGeom>
              <a:noFill/>
              <a:ln w="9525">
                <a:noFill/>
                <a:miter lim="800000"/>
                <a:headEnd/>
                <a:tailEnd/>
              </a:ln>
            </p:spPr>
          </p:pic>
          <p:sp>
            <p:nvSpPr>
              <p:cNvPr id="74801" name="Rectangle 62"/>
              <p:cNvSpPr>
                <a:spLocks noChangeArrowheads="1"/>
              </p:cNvSpPr>
              <p:nvPr/>
            </p:nvSpPr>
            <p:spPr bwMode="auto">
              <a:xfrm>
                <a:off x="2267744" y="2204864"/>
                <a:ext cx="570990" cy="246221"/>
              </a:xfrm>
              <a:prstGeom prst="rect">
                <a:avLst/>
              </a:prstGeom>
              <a:noFill/>
              <a:ln w="9525">
                <a:noFill/>
                <a:miter lim="800000"/>
                <a:headEnd/>
                <a:tailEnd/>
              </a:ln>
            </p:spPr>
            <p:txBody>
              <a:bodyPr wrap="none">
                <a:spAutoFit/>
              </a:bodyPr>
              <a:lstStyle/>
              <a:p>
                <a:r>
                  <a:rPr lang="en-US" sz="1000">
                    <a:latin typeface="Calibri" pitchFamily="34" charset="0"/>
                  </a:rPr>
                  <a:t>69.30%</a:t>
                </a:r>
              </a:p>
            </p:txBody>
          </p:sp>
          <p:sp>
            <p:nvSpPr>
              <p:cNvPr id="74802" name="Rectangle 18"/>
              <p:cNvSpPr>
                <a:spLocks noChangeArrowheads="1"/>
              </p:cNvSpPr>
              <p:nvPr/>
            </p:nvSpPr>
            <p:spPr bwMode="auto">
              <a:xfrm>
                <a:off x="1963124" y="3429000"/>
                <a:ext cx="625492" cy="246221"/>
              </a:xfrm>
              <a:prstGeom prst="rect">
                <a:avLst/>
              </a:prstGeom>
              <a:noFill/>
              <a:ln w="9525">
                <a:noFill/>
                <a:miter lim="800000"/>
                <a:headEnd/>
                <a:tailEnd/>
              </a:ln>
            </p:spPr>
            <p:txBody>
              <a:bodyPr wrap="none">
                <a:spAutoFit/>
              </a:bodyPr>
              <a:lstStyle/>
              <a:p>
                <a:r>
                  <a:rPr lang="en-US" sz="1000">
                    <a:latin typeface="Calibri" pitchFamily="34" charset="0"/>
                  </a:rPr>
                  <a:t>2KNS4B </a:t>
                </a:r>
              </a:p>
            </p:txBody>
          </p:sp>
        </p:grpSp>
        <p:grpSp>
          <p:nvGrpSpPr>
            <p:cNvPr id="7" name="Group 68"/>
            <p:cNvGrpSpPr>
              <a:grpSpLocks/>
            </p:cNvGrpSpPr>
            <p:nvPr/>
          </p:nvGrpSpPr>
          <p:grpSpPr bwMode="auto">
            <a:xfrm>
              <a:off x="2755212" y="3528718"/>
              <a:ext cx="1440000" cy="1642083"/>
              <a:chOff x="1547664" y="3528718"/>
              <a:chExt cx="1440000" cy="1642083"/>
            </a:xfrm>
          </p:grpSpPr>
          <p:pic>
            <p:nvPicPr>
              <p:cNvPr id="74797" name="Picture 6"/>
              <p:cNvPicPr>
                <a:picLocks noChangeAspect="1" noChangeArrowheads="1"/>
              </p:cNvPicPr>
              <p:nvPr/>
            </p:nvPicPr>
            <p:blipFill>
              <a:blip r:embed="rId9" cstate="print"/>
              <a:srcRect b="5296"/>
              <a:stretch>
                <a:fillRect/>
              </a:stretch>
            </p:blipFill>
            <p:spPr bwMode="auto">
              <a:xfrm>
                <a:off x="1547664" y="3528718"/>
                <a:ext cx="1440000" cy="1368152"/>
              </a:xfrm>
              <a:prstGeom prst="rect">
                <a:avLst/>
              </a:prstGeom>
              <a:noFill/>
              <a:ln w="9525">
                <a:noFill/>
                <a:miter lim="800000"/>
                <a:headEnd/>
                <a:tailEnd/>
              </a:ln>
            </p:spPr>
          </p:pic>
          <p:sp>
            <p:nvSpPr>
              <p:cNvPr id="74798" name="Rectangle 59"/>
              <p:cNvSpPr>
                <a:spLocks noChangeArrowheads="1"/>
              </p:cNvSpPr>
              <p:nvPr/>
            </p:nvSpPr>
            <p:spPr bwMode="auto">
              <a:xfrm>
                <a:off x="2267744" y="3672734"/>
                <a:ext cx="599844" cy="246221"/>
              </a:xfrm>
              <a:prstGeom prst="rect">
                <a:avLst/>
              </a:prstGeom>
              <a:noFill/>
              <a:ln w="9525">
                <a:noFill/>
                <a:miter lim="800000"/>
                <a:headEnd/>
                <a:tailEnd/>
              </a:ln>
            </p:spPr>
            <p:txBody>
              <a:bodyPr wrap="none">
                <a:spAutoFit/>
              </a:bodyPr>
              <a:lstStyle/>
              <a:p>
                <a:r>
                  <a:rPr lang="en-US" sz="1000">
                    <a:latin typeface="Calibri" pitchFamily="34" charset="0"/>
                  </a:rPr>
                  <a:t>66.90 %</a:t>
                </a:r>
              </a:p>
            </p:txBody>
          </p:sp>
          <p:sp>
            <p:nvSpPr>
              <p:cNvPr id="74799" name="Rectangle 18"/>
              <p:cNvSpPr>
                <a:spLocks noChangeArrowheads="1"/>
              </p:cNvSpPr>
              <p:nvPr/>
            </p:nvSpPr>
            <p:spPr bwMode="auto">
              <a:xfrm>
                <a:off x="1921559" y="4924580"/>
                <a:ext cx="708848" cy="246221"/>
              </a:xfrm>
              <a:prstGeom prst="rect">
                <a:avLst/>
              </a:prstGeom>
              <a:noFill/>
              <a:ln w="9525">
                <a:noFill/>
                <a:miter lim="800000"/>
                <a:headEnd/>
                <a:tailEnd/>
              </a:ln>
            </p:spPr>
            <p:txBody>
              <a:bodyPr wrap="none">
                <a:spAutoFit/>
              </a:bodyPr>
              <a:lstStyle/>
              <a:p>
                <a:r>
                  <a:rPr lang="en-US" sz="1000">
                    <a:latin typeface="Calibri" pitchFamily="34" charset="0"/>
                  </a:rPr>
                  <a:t>DV2 NS4B</a:t>
                </a:r>
              </a:p>
            </p:txBody>
          </p:sp>
        </p:grpSp>
        <p:grpSp>
          <p:nvGrpSpPr>
            <p:cNvPr id="8" name="Group 69"/>
            <p:cNvGrpSpPr>
              <a:grpSpLocks/>
            </p:cNvGrpSpPr>
            <p:nvPr/>
          </p:nvGrpSpPr>
          <p:grpSpPr bwMode="auto">
            <a:xfrm>
              <a:off x="4139952" y="3545552"/>
              <a:ext cx="1440000" cy="1597785"/>
              <a:chOff x="1547664" y="5085184"/>
              <a:chExt cx="1440000" cy="1597785"/>
            </a:xfrm>
          </p:grpSpPr>
          <p:pic>
            <p:nvPicPr>
              <p:cNvPr id="74794" name="Picture 6"/>
              <p:cNvPicPr>
                <a:picLocks noChangeAspect="1" noChangeArrowheads="1"/>
              </p:cNvPicPr>
              <p:nvPr/>
            </p:nvPicPr>
            <p:blipFill>
              <a:blip r:embed="rId10" cstate="print"/>
              <a:srcRect b="6462"/>
              <a:stretch>
                <a:fillRect/>
              </a:stretch>
            </p:blipFill>
            <p:spPr bwMode="auto">
              <a:xfrm>
                <a:off x="1547664" y="5085184"/>
                <a:ext cx="1440000" cy="1351318"/>
              </a:xfrm>
              <a:prstGeom prst="rect">
                <a:avLst/>
              </a:prstGeom>
              <a:noFill/>
              <a:ln w="9525">
                <a:noFill/>
                <a:miter lim="800000"/>
                <a:headEnd/>
                <a:tailEnd/>
              </a:ln>
            </p:spPr>
          </p:pic>
          <p:sp>
            <p:nvSpPr>
              <p:cNvPr id="74795" name="Rectangle 65"/>
              <p:cNvSpPr>
                <a:spLocks noChangeArrowheads="1"/>
              </p:cNvSpPr>
              <p:nvPr/>
            </p:nvSpPr>
            <p:spPr bwMode="auto">
              <a:xfrm>
                <a:off x="2267744" y="5229200"/>
                <a:ext cx="570990" cy="246221"/>
              </a:xfrm>
              <a:prstGeom prst="rect">
                <a:avLst/>
              </a:prstGeom>
              <a:noFill/>
              <a:ln w="9525">
                <a:noFill/>
                <a:miter lim="800000"/>
                <a:headEnd/>
                <a:tailEnd/>
              </a:ln>
            </p:spPr>
            <p:txBody>
              <a:bodyPr wrap="none">
                <a:spAutoFit/>
              </a:bodyPr>
              <a:lstStyle/>
              <a:p>
                <a:r>
                  <a:rPr lang="en-US" sz="1000">
                    <a:latin typeface="Calibri" pitchFamily="34" charset="0"/>
                  </a:rPr>
                  <a:t>49.93%</a:t>
                </a:r>
              </a:p>
            </p:txBody>
          </p:sp>
          <p:sp>
            <p:nvSpPr>
              <p:cNvPr id="74796" name="Rectangle 18"/>
              <p:cNvSpPr>
                <a:spLocks noChangeArrowheads="1"/>
              </p:cNvSpPr>
              <p:nvPr/>
            </p:nvSpPr>
            <p:spPr bwMode="auto">
              <a:xfrm>
                <a:off x="1763688" y="6436748"/>
                <a:ext cx="944489" cy="246221"/>
              </a:xfrm>
              <a:prstGeom prst="rect">
                <a:avLst/>
              </a:prstGeom>
              <a:noFill/>
              <a:ln w="9525">
                <a:noFill/>
                <a:miter lim="800000"/>
                <a:headEnd/>
                <a:tailEnd/>
              </a:ln>
            </p:spPr>
            <p:txBody>
              <a:bodyPr wrap="none">
                <a:spAutoFit/>
              </a:bodyPr>
              <a:lstStyle/>
              <a:p>
                <a:r>
                  <a:rPr lang="en-US" sz="1000">
                    <a:latin typeface="Calibri" pitchFamily="34" charset="0"/>
                  </a:rPr>
                  <a:t>∆Motif – NS4B</a:t>
                </a:r>
              </a:p>
            </p:txBody>
          </p:sp>
        </p:grpSp>
      </p:grpSp>
      <p:grpSp>
        <p:nvGrpSpPr>
          <p:cNvPr id="9" name="Group 2"/>
          <p:cNvGrpSpPr>
            <a:grpSpLocks/>
          </p:cNvGrpSpPr>
          <p:nvPr/>
        </p:nvGrpSpPr>
        <p:grpSpPr bwMode="auto">
          <a:xfrm>
            <a:off x="2771775" y="1700213"/>
            <a:ext cx="2171700" cy="1844675"/>
            <a:chOff x="981075" y="3783087"/>
            <a:chExt cx="2171700" cy="1844600"/>
          </a:xfrm>
        </p:grpSpPr>
        <p:sp>
          <p:nvSpPr>
            <p:cNvPr id="74786" name="TextBox 15"/>
            <p:cNvSpPr txBox="1">
              <a:spLocks noChangeArrowheads="1"/>
            </p:cNvSpPr>
            <p:nvPr/>
          </p:nvSpPr>
          <p:spPr bwMode="auto">
            <a:xfrm>
              <a:off x="1704975" y="5257800"/>
              <a:ext cx="1447800" cy="369887"/>
            </a:xfrm>
            <a:prstGeom prst="rect">
              <a:avLst/>
            </a:prstGeom>
            <a:noFill/>
            <a:ln w="9525">
              <a:noFill/>
              <a:miter lim="800000"/>
              <a:headEnd/>
              <a:tailEnd/>
            </a:ln>
          </p:spPr>
          <p:txBody>
            <a:bodyPr>
              <a:spAutoFit/>
            </a:bodyPr>
            <a:lstStyle/>
            <a:p>
              <a:r>
                <a:rPr lang="en-US" b="1">
                  <a:latin typeface="Calibri" pitchFamily="34" charset="0"/>
                </a:rPr>
                <a:t>GFP</a:t>
              </a:r>
            </a:p>
          </p:txBody>
        </p:sp>
        <p:sp>
          <p:nvSpPr>
            <p:cNvPr id="74787" name="TextBox 16"/>
            <p:cNvSpPr txBox="1">
              <a:spLocks noChangeArrowheads="1"/>
            </p:cNvSpPr>
            <p:nvPr/>
          </p:nvSpPr>
          <p:spPr bwMode="auto">
            <a:xfrm rot="-5400000">
              <a:off x="676275" y="4087887"/>
              <a:ext cx="990600" cy="381000"/>
            </a:xfrm>
            <a:prstGeom prst="rect">
              <a:avLst/>
            </a:prstGeom>
            <a:noFill/>
            <a:ln w="9525">
              <a:noFill/>
              <a:miter lim="800000"/>
              <a:headEnd/>
              <a:tailEnd/>
            </a:ln>
          </p:spPr>
          <p:txBody>
            <a:bodyPr>
              <a:spAutoFit/>
            </a:bodyPr>
            <a:lstStyle/>
            <a:p>
              <a:r>
                <a:rPr lang="en-US" b="1">
                  <a:latin typeface="Calibri" pitchFamily="34" charset="0"/>
                </a:rPr>
                <a:t>SSC</a:t>
              </a:r>
            </a:p>
          </p:txBody>
        </p:sp>
        <p:cxnSp>
          <p:nvCxnSpPr>
            <p:cNvPr id="11320" name="Straight Arrow Connector 17"/>
            <p:cNvCxnSpPr>
              <a:cxnSpLocks noChangeShapeType="1"/>
            </p:cNvCxnSpPr>
            <p:nvPr/>
          </p:nvCxnSpPr>
          <p:spPr bwMode="auto">
            <a:xfrm rot="5400000" flipH="1" flipV="1">
              <a:off x="853295" y="5091927"/>
              <a:ext cx="634974" cy="1587"/>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cxnSp>
          <p:nvCxnSpPr>
            <p:cNvPr id="11321" name="Straight Arrow Connector 18"/>
            <p:cNvCxnSpPr>
              <a:cxnSpLocks noChangeShapeType="1"/>
            </p:cNvCxnSpPr>
            <p:nvPr/>
          </p:nvCxnSpPr>
          <p:spPr bwMode="auto">
            <a:xfrm flipV="1">
              <a:off x="1169988" y="5413383"/>
              <a:ext cx="534987" cy="0"/>
            </a:xfrm>
            <a:prstGeom prst="straightConnector1">
              <a:avLst/>
            </a:prstGeom>
            <a:noFill/>
            <a:ln w="25400">
              <a:solidFill>
                <a:schemeClr val="accent1"/>
              </a:solidFill>
              <a:round/>
              <a:headEnd/>
              <a:tailEnd type="arrow" w="med" len="med"/>
            </a:ln>
            <a:effectLst>
              <a:outerShdw dist="20000" dir="5400000" rotWithShape="0">
                <a:srgbClr val="808080">
                  <a:alpha val="37999"/>
                </a:srgbClr>
              </a:outerShdw>
            </a:effectLst>
          </p:spPr>
        </p:cxnSp>
      </p:grpSp>
      <p:sp>
        <p:nvSpPr>
          <p:cNvPr id="74761" name="Rectangle 79"/>
          <p:cNvSpPr>
            <a:spLocks noChangeArrowheads="1"/>
          </p:cNvSpPr>
          <p:nvPr/>
        </p:nvSpPr>
        <p:spPr bwMode="auto">
          <a:xfrm>
            <a:off x="2828925" y="3700463"/>
            <a:ext cx="600075" cy="246062"/>
          </a:xfrm>
          <a:prstGeom prst="rect">
            <a:avLst/>
          </a:prstGeom>
          <a:noFill/>
          <a:ln w="9525">
            <a:noFill/>
            <a:miter lim="800000"/>
            <a:headEnd/>
            <a:tailEnd/>
          </a:ln>
        </p:spPr>
        <p:txBody>
          <a:bodyPr wrap="none">
            <a:spAutoFit/>
          </a:bodyPr>
          <a:lstStyle/>
          <a:p>
            <a:r>
              <a:rPr lang="en-US" sz="1000">
                <a:latin typeface="Calibri" pitchFamily="34" charset="0"/>
              </a:rPr>
              <a:t>14.69 %</a:t>
            </a:r>
          </a:p>
        </p:txBody>
      </p:sp>
      <p:sp>
        <p:nvSpPr>
          <p:cNvPr id="74762" name="TextBox 80"/>
          <p:cNvSpPr txBox="1">
            <a:spLocks noChangeArrowheads="1"/>
          </p:cNvSpPr>
          <p:nvPr/>
        </p:nvSpPr>
        <p:spPr bwMode="auto">
          <a:xfrm>
            <a:off x="2508250" y="4975225"/>
            <a:ext cx="620713" cy="254000"/>
          </a:xfrm>
          <a:prstGeom prst="rect">
            <a:avLst/>
          </a:prstGeom>
          <a:noFill/>
          <a:ln w="9525">
            <a:noFill/>
            <a:miter lim="800000"/>
            <a:headEnd/>
            <a:tailEnd/>
          </a:ln>
        </p:spPr>
        <p:txBody>
          <a:bodyPr wrap="none">
            <a:spAutoFit/>
          </a:bodyPr>
          <a:lstStyle/>
          <a:p>
            <a:r>
              <a:rPr lang="en-US" sz="1000">
                <a:latin typeface="Calibri" pitchFamily="34" charset="0"/>
              </a:rPr>
              <a:t>Control </a:t>
            </a:r>
            <a:endParaRPr lang="en-IN" sz="1000">
              <a:latin typeface="Calibri" pitchFamily="34" charset="0"/>
            </a:endParaRPr>
          </a:p>
        </p:txBody>
      </p:sp>
      <p:sp>
        <p:nvSpPr>
          <p:cNvPr id="74763" name="Rectangle 53"/>
          <p:cNvSpPr>
            <a:spLocks noChangeArrowheads="1"/>
          </p:cNvSpPr>
          <p:nvPr/>
        </p:nvSpPr>
        <p:spPr bwMode="auto">
          <a:xfrm>
            <a:off x="841375" y="2219325"/>
            <a:ext cx="533400" cy="246063"/>
          </a:xfrm>
          <a:prstGeom prst="rect">
            <a:avLst/>
          </a:prstGeom>
          <a:noFill/>
          <a:ln w="9525">
            <a:noFill/>
            <a:miter lim="800000"/>
            <a:headEnd/>
            <a:tailEnd/>
          </a:ln>
        </p:spPr>
        <p:txBody>
          <a:bodyPr wrap="none">
            <a:spAutoFit/>
          </a:bodyPr>
          <a:lstStyle/>
          <a:p>
            <a:r>
              <a:rPr lang="en-US" sz="1000">
                <a:latin typeface="Calibri" pitchFamily="34" charset="0"/>
              </a:rPr>
              <a:t>0.11 %</a:t>
            </a:r>
          </a:p>
        </p:txBody>
      </p:sp>
      <p:grpSp>
        <p:nvGrpSpPr>
          <p:cNvPr id="10" name="Group 6"/>
          <p:cNvGrpSpPr>
            <a:grpSpLocks/>
          </p:cNvGrpSpPr>
          <p:nvPr/>
        </p:nvGrpSpPr>
        <p:grpSpPr bwMode="auto">
          <a:xfrm>
            <a:off x="5688013" y="765175"/>
            <a:ext cx="4068762" cy="2708275"/>
            <a:chOff x="5522392" y="2777500"/>
            <a:chExt cx="4067944" cy="2708920"/>
          </a:xfrm>
        </p:grpSpPr>
        <p:graphicFrame>
          <p:nvGraphicFramePr>
            <p:cNvPr id="82" name="Chart 81"/>
            <p:cNvGraphicFramePr/>
            <p:nvPr/>
          </p:nvGraphicFramePr>
          <p:xfrm>
            <a:off x="5522392" y="2777500"/>
            <a:ext cx="4067944" cy="2708920"/>
          </p:xfrm>
          <a:graphic>
            <a:graphicData uri="http://schemas.openxmlformats.org/drawingml/2006/chart">
              <c:chart xmlns:c="http://schemas.openxmlformats.org/drawingml/2006/chart" xmlns:r="http://schemas.openxmlformats.org/officeDocument/2006/relationships" r:id="rId11"/>
            </a:graphicData>
          </a:graphic>
        </p:graphicFrame>
        <p:sp>
          <p:nvSpPr>
            <p:cNvPr id="84" name="Rectangle 83"/>
            <p:cNvSpPr/>
            <p:nvPr/>
          </p:nvSpPr>
          <p:spPr>
            <a:xfrm>
              <a:off x="7925384" y="3199876"/>
              <a:ext cx="934849" cy="144020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grpSp>
        <p:nvGrpSpPr>
          <p:cNvPr id="11" name="Group 10"/>
          <p:cNvGrpSpPr>
            <a:grpSpLocks/>
          </p:cNvGrpSpPr>
          <p:nvPr/>
        </p:nvGrpSpPr>
        <p:grpSpPr bwMode="auto">
          <a:xfrm>
            <a:off x="0" y="549275"/>
            <a:ext cx="5680075" cy="2232025"/>
            <a:chOff x="34925" y="549275"/>
            <a:chExt cx="5680075" cy="2232025"/>
          </a:xfrm>
        </p:grpSpPr>
        <p:grpSp>
          <p:nvGrpSpPr>
            <p:cNvPr id="12" name="Group 9"/>
            <p:cNvGrpSpPr>
              <a:grpSpLocks/>
            </p:cNvGrpSpPr>
            <p:nvPr/>
          </p:nvGrpSpPr>
          <p:grpSpPr bwMode="auto">
            <a:xfrm>
              <a:off x="34925" y="549275"/>
              <a:ext cx="5680075" cy="2232025"/>
              <a:chOff x="0" y="549275"/>
              <a:chExt cx="5680075" cy="2232025"/>
            </a:xfrm>
          </p:grpSpPr>
          <p:grpSp>
            <p:nvGrpSpPr>
              <p:cNvPr id="13" name="Group 1"/>
              <p:cNvGrpSpPr>
                <a:grpSpLocks/>
              </p:cNvGrpSpPr>
              <p:nvPr/>
            </p:nvGrpSpPr>
            <p:grpSpPr bwMode="auto">
              <a:xfrm>
                <a:off x="34925" y="549275"/>
                <a:ext cx="4759325" cy="792163"/>
                <a:chOff x="4854206" y="3881901"/>
                <a:chExt cx="3973089" cy="604256"/>
              </a:xfrm>
            </p:grpSpPr>
            <p:pic>
              <p:nvPicPr>
                <p:cNvPr id="74780" name="Picture 3"/>
                <p:cNvPicPr>
                  <a:picLocks noChangeAspect="1" noChangeArrowheads="1"/>
                </p:cNvPicPr>
                <p:nvPr/>
              </p:nvPicPr>
              <p:blipFill>
                <a:blip r:embed="rId12" cstate="print"/>
                <a:srcRect/>
                <a:stretch>
                  <a:fillRect/>
                </a:stretch>
              </p:blipFill>
              <p:spPr bwMode="auto">
                <a:xfrm>
                  <a:off x="4939091" y="4077072"/>
                  <a:ext cx="3816677" cy="409085"/>
                </a:xfrm>
                <a:prstGeom prst="rect">
                  <a:avLst/>
                </a:prstGeom>
                <a:noFill/>
                <a:ln w="9525">
                  <a:noFill/>
                  <a:miter lim="800000"/>
                  <a:headEnd/>
                  <a:tailEnd/>
                </a:ln>
              </p:spPr>
            </p:pic>
            <p:pic>
              <p:nvPicPr>
                <p:cNvPr id="74781" name="Picture 4"/>
                <p:cNvPicPr>
                  <a:picLocks noChangeAspect="1" noChangeArrowheads="1"/>
                </p:cNvPicPr>
                <p:nvPr/>
              </p:nvPicPr>
              <p:blipFill>
                <a:blip r:embed="rId13" cstate="print"/>
                <a:srcRect/>
                <a:stretch>
                  <a:fillRect/>
                </a:stretch>
              </p:blipFill>
              <p:spPr bwMode="auto">
                <a:xfrm>
                  <a:off x="4932040" y="3881901"/>
                  <a:ext cx="3851920" cy="411195"/>
                </a:xfrm>
                <a:prstGeom prst="rect">
                  <a:avLst/>
                </a:prstGeom>
                <a:noFill/>
                <a:ln w="9525">
                  <a:noFill/>
                  <a:miter lim="800000"/>
                  <a:headEnd/>
                  <a:tailEnd/>
                </a:ln>
              </p:spPr>
            </p:pic>
            <p:sp>
              <p:nvSpPr>
                <p:cNvPr id="5" name="TextBox 4"/>
                <p:cNvSpPr txBox="1"/>
                <p:nvPr/>
              </p:nvSpPr>
              <p:spPr>
                <a:xfrm>
                  <a:off x="4854206" y="3909753"/>
                  <a:ext cx="351191" cy="211913"/>
                </a:xfrm>
                <a:prstGeom prst="rect">
                  <a:avLst/>
                </a:prstGeom>
                <a:noFill/>
              </p:spPr>
              <p:txBody>
                <a:bodyPr wrap="none">
                  <a:spAutoFit/>
                </a:bodyPr>
                <a:lstStyle/>
                <a:p>
                  <a:pPr fontAlgn="auto">
                    <a:spcBef>
                      <a:spcPts val="0"/>
                    </a:spcBef>
                    <a:spcAft>
                      <a:spcPts val="0"/>
                    </a:spcAft>
                    <a:defRPr/>
                  </a:pPr>
                  <a:r>
                    <a:rPr lang="en-US" sz="1200" dirty="0">
                      <a:latin typeface="+mn-lt"/>
                    </a:rPr>
                    <a:t>129</a:t>
                  </a:r>
                  <a:endParaRPr lang="en-IN" sz="1050" dirty="0">
                    <a:latin typeface="+mn-lt"/>
                  </a:endParaRPr>
                </a:p>
              </p:txBody>
            </p:sp>
            <p:sp>
              <p:nvSpPr>
                <p:cNvPr id="74783" name="TextBox 5"/>
                <p:cNvSpPr txBox="1">
                  <a:spLocks noChangeArrowheads="1"/>
                </p:cNvSpPr>
                <p:nvPr/>
              </p:nvSpPr>
              <p:spPr bwMode="auto">
                <a:xfrm>
                  <a:off x="8476402" y="3910093"/>
                  <a:ext cx="350893" cy="211313"/>
                </a:xfrm>
                <a:prstGeom prst="rect">
                  <a:avLst/>
                </a:prstGeom>
                <a:noFill/>
                <a:ln w="9525">
                  <a:noFill/>
                  <a:miter lim="800000"/>
                  <a:headEnd/>
                  <a:tailEnd/>
                </a:ln>
              </p:spPr>
              <p:txBody>
                <a:bodyPr wrap="none">
                  <a:spAutoFit/>
                </a:bodyPr>
                <a:lstStyle/>
                <a:p>
                  <a:r>
                    <a:rPr lang="en-US" sz="1200">
                      <a:latin typeface="Calibri" pitchFamily="34" charset="0"/>
                    </a:rPr>
                    <a:t>165</a:t>
                  </a:r>
                  <a:endParaRPr lang="en-IN" sz="1200">
                    <a:latin typeface="Calibri" pitchFamily="34" charset="0"/>
                  </a:endParaRPr>
                </a:p>
              </p:txBody>
            </p:sp>
          </p:grpSp>
          <p:sp>
            <p:nvSpPr>
              <p:cNvPr id="74770" name="Rectangle 15"/>
              <p:cNvSpPr>
                <a:spLocks noChangeArrowheads="1"/>
              </p:cNvSpPr>
              <p:nvPr/>
            </p:nvSpPr>
            <p:spPr bwMode="auto">
              <a:xfrm>
                <a:off x="1835150" y="1484313"/>
                <a:ext cx="1504950" cy="523875"/>
              </a:xfrm>
              <a:prstGeom prst="rect">
                <a:avLst/>
              </a:prstGeom>
              <a:noFill/>
              <a:ln w="9525">
                <a:solidFill>
                  <a:schemeClr val="tx1"/>
                </a:solidFill>
                <a:miter lim="800000"/>
                <a:headEnd/>
                <a:tailEnd/>
              </a:ln>
            </p:spPr>
            <p:txBody>
              <a:bodyPr wrap="none">
                <a:spAutoFit/>
              </a:bodyPr>
              <a:lstStyle/>
              <a:p>
                <a:r>
                  <a:rPr lang="en-IN" sz="1400">
                    <a:solidFill>
                      <a:srgbClr val="00B050"/>
                    </a:solidFill>
                    <a:latin typeface="Calibri" pitchFamily="34" charset="0"/>
                  </a:rPr>
                  <a:t>DV2</a:t>
                </a:r>
                <a:r>
                  <a:rPr lang="en-IN" sz="1400">
                    <a:latin typeface="Calibri" pitchFamily="34" charset="0"/>
                  </a:rPr>
                  <a:t>-  </a:t>
                </a:r>
                <a:r>
                  <a:rPr lang="en-IN" sz="1400" b="1">
                    <a:latin typeface="Calibri" pitchFamily="34" charset="0"/>
                  </a:rPr>
                  <a:t>K</a:t>
                </a:r>
                <a:r>
                  <a:rPr lang="en-IN" sz="1400">
                    <a:latin typeface="Calibri" pitchFamily="34" charset="0"/>
                  </a:rPr>
                  <a:t>XX</a:t>
                </a:r>
                <a:r>
                  <a:rPr lang="en-IN" sz="1400" b="1">
                    <a:latin typeface="Calibri" pitchFamily="34" charset="0"/>
                  </a:rPr>
                  <a:t>RE</a:t>
                </a:r>
                <a:r>
                  <a:rPr lang="en-IN" sz="1400">
                    <a:latin typeface="Calibri" pitchFamily="34" charset="0"/>
                  </a:rPr>
                  <a:t>XX</a:t>
                </a:r>
                <a:r>
                  <a:rPr lang="en-IN" sz="1400" b="1">
                    <a:latin typeface="Calibri" pitchFamily="34" charset="0"/>
                  </a:rPr>
                  <a:t>KR</a:t>
                </a:r>
              </a:p>
              <a:p>
                <a:r>
                  <a:rPr lang="en-US" sz="1400">
                    <a:solidFill>
                      <a:srgbClr val="C00000"/>
                    </a:solidFill>
                    <a:latin typeface="Calibri" pitchFamily="34" charset="0"/>
                  </a:rPr>
                  <a:t>HIV</a:t>
                </a:r>
                <a:r>
                  <a:rPr lang="en-US" sz="1400">
                    <a:latin typeface="Calibri" pitchFamily="34" charset="0"/>
                  </a:rPr>
                  <a:t>  - </a:t>
                </a:r>
                <a:r>
                  <a:rPr lang="en-IN" sz="1400" b="1">
                    <a:latin typeface="Calibri" pitchFamily="34" charset="0"/>
                  </a:rPr>
                  <a:t>R</a:t>
                </a:r>
                <a:r>
                  <a:rPr lang="en-IN" sz="1400">
                    <a:latin typeface="Calibri" pitchFamily="34" charset="0"/>
                  </a:rPr>
                  <a:t>XX</a:t>
                </a:r>
                <a:r>
                  <a:rPr lang="en-IN" sz="1400" b="1">
                    <a:latin typeface="Calibri" pitchFamily="34" charset="0"/>
                  </a:rPr>
                  <a:t>RR</a:t>
                </a:r>
                <a:r>
                  <a:rPr lang="en-IN" sz="1400">
                    <a:latin typeface="Calibri" pitchFamily="34" charset="0"/>
                  </a:rPr>
                  <a:t>X</a:t>
                </a:r>
                <a:r>
                  <a:rPr lang="en-IN" sz="1400" b="1">
                    <a:latin typeface="Calibri" pitchFamily="34" charset="0"/>
                  </a:rPr>
                  <a:t>RRR</a:t>
                </a:r>
              </a:p>
            </p:txBody>
          </p:sp>
          <p:sp>
            <p:nvSpPr>
              <p:cNvPr id="74771" name="TextBox 20"/>
              <p:cNvSpPr txBox="1">
                <a:spLocks noChangeArrowheads="1"/>
              </p:cNvSpPr>
              <p:nvPr/>
            </p:nvSpPr>
            <p:spPr bwMode="auto">
              <a:xfrm>
                <a:off x="0" y="1412875"/>
                <a:ext cx="1470025" cy="307975"/>
              </a:xfrm>
              <a:prstGeom prst="rect">
                <a:avLst/>
              </a:prstGeom>
              <a:noFill/>
              <a:ln w="9525">
                <a:noFill/>
                <a:miter lim="800000"/>
                <a:headEnd/>
                <a:tailEnd/>
              </a:ln>
            </p:spPr>
            <p:txBody>
              <a:bodyPr wrap="none">
                <a:spAutoFit/>
              </a:bodyPr>
              <a:lstStyle/>
              <a:p>
                <a:r>
                  <a:rPr lang="en-US" sz="1400">
                    <a:latin typeface="Calibri" pitchFamily="34" charset="0"/>
                  </a:rPr>
                  <a:t>Cytoplasmic Loop</a:t>
                </a:r>
                <a:endParaRPr lang="en-IN" sz="1400">
                  <a:latin typeface="Calibri" pitchFamily="34" charset="0"/>
                </a:endParaRPr>
              </a:p>
            </p:txBody>
          </p:sp>
          <p:grpSp>
            <p:nvGrpSpPr>
              <p:cNvPr id="14" name="Group 36"/>
              <p:cNvGrpSpPr>
                <a:grpSpLocks/>
              </p:cNvGrpSpPr>
              <p:nvPr/>
            </p:nvGrpSpPr>
            <p:grpSpPr bwMode="auto">
              <a:xfrm>
                <a:off x="3448050" y="1527175"/>
                <a:ext cx="2232025" cy="1254125"/>
                <a:chOff x="3447582" y="1526595"/>
                <a:chExt cx="2232248" cy="1254333"/>
              </a:xfrm>
            </p:grpSpPr>
            <p:sp>
              <p:nvSpPr>
                <p:cNvPr id="27" name="TextBox 26"/>
                <p:cNvSpPr txBox="1"/>
                <p:nvPr/>
              </p:nvSpPr>
              <p:spPr>
                <a:xfrm>
                  <a:off x="3447582" y="1526595"/>
                  <a:ext cx="2232248" cy="246104"/>
                </a:xfrm>
                <a:prstGeom prst="rect">
                  <a:avLst/>
                </a:prstGeom>
                <a:noFill/>
                <a:ln>
                  <a:solidFill>
                    <a:schemeClr val="tx1"/>
                  </a:solidFill>
                </a:ln>
              </p:spPr>
              <p:txBody>
                <a:bodyPr>
                  <a:spAutoFit/>
                </a:bodyPr>
                <a:lstStyle/>
                <a:p>
                  <a:pPr fontAlgn="auto">
                    <a:spcBef>
                      <a:spcPts val="0"/>
                    </a:spcBef>
                    <a:spcAft>
                      <a:spcPts val="0"/>
                    </a:spcAft>
                    <a:defRPr/>
                  </a:pPr>
                  <a:r>
                    <a:rPr lang="en-US" sz="1000" dirty="0">
                      <a:latin typeface="+mn-lt"/>
                    </a:rPr>
                    <a:t>1                              </a:t>
                  </a:r>
                  <a:r>
                    <a:rPr lang="en-US" sz="1000" b="1" dirty="0">
                      <a:solidFill>
                        <a:schemeClr val="tx2">
                          <a:lumMod val="60000"/>
                          <a:lumOff val="40000"/>
                        </a:schemeClr>
                      </a:solidFill>
                      <a:latin typeface="+mn-lt"/>
                    </a:rPr>
                    <a:t>NS4B</a:t>
                  </a:r>
                  <a:r>
                    <a:rPr lang="en-US" sz="1000" dirty="0">
                      <a:latin typeface="+mn-lt"/>
                    </a:rPr>
                    <a:t>                      248</a:t>
                  </a:r>
                  <a:endParaRPr lang="en-IN" sz="1000" dirty="0">
                    <a:latin typeface="+mn-lt"/>
                  </a:endParaRPr>
                </a:p>
              </p:txBody>
            </p:sp>
            <p:sp>
              <p:nvSpPr>
                <p:cNvPr id="28" name="TextBox 27"/>
                <p:cNvSpPr txBox="1"/>
                <p:nvPr/>
              </p:nvSpPr>
              <p:spPr>
                <a:xfrm>
                  <a:off x="3636514" y="1887018"/>
                  <a:ext cx="1871849" cy="246103"/>
                </a:xfrm>
                <a:prstGeom prst="rect">
                  <a:avLst/>
                </a:prstGeom>
                <a:noFill/>
                <a:ln>
                  <a:solidFill>
                    <a:schemeClr val="tx1"/>
                  </a:solidFill>
                </a:ln>
              </p:spPr>
              <p:txBody>
                <a:bodyPr>
                  <a:spAutoFit/>
                </a:bodyPr>
                <a:lstStyle/>
                <a:p>
                  <a:pPr fontAlgn="auto">
                    <a:spcBef>
                      <a:spcPts val="0"/>
                    </a:spcBef>
                    <a:spcAft>
                      <a:spcPts val="0"/>
                    </a:spcAft>
                    <a:defRPr/>
                  </a:pPr>
                  <a:r>
                    <a:rPr lang="en-US" sz="1000" dirty="0">
                      <a:latin typeface="+mn-lt"/>
                    </a:rPr>
                    <a:t>1                     129</a:t>
                  </a:r>
                  <a:r>
                    <a:rPr lang="en-US" sz="1000" b="1" dirty="0">
                      <a:solidFill>
                        <a:schemeClr val="tx2">
                          <a:lumMod val="60000"/>
                          <a:lumOff val="40000"/>
                        </a:schemeClr>
                      </a:solidFill>
                      <a:latin typeface="+mn-lt"/>
                    </a:rPr>
                    <a:t> 139</a:t>
                  </a:r>
                  <a:r>
                    <a:rPr lang="en-US" sz="1000" dirty="0">
                      <a:latin typeface="+mn-lt"/>
                    </a:rPr>
                    <a:t>              248</a:t>
                  </a:r>
                  <a:endParaRPr lang="en-IN" sz="1000" dirty="0">
                    <a:latin typeface="+mn-lt"/>
                  </a:endParaRPr>
                </a:p>
              </p:txBody>
            </p:sp>
            <p:grpSp>
              <p:nvGrpSpPr>
                <p:cNvPr id="15" name="Group 35"/>
                <p:cNvGrpSpPr>
                  <a:grpSpLocks/>
                </p:cNvGrpSpPr>
                <p:nvPr/>
              </p:nvGrpSpPr>
              <p:grpSpPr bwMode="auto">
                <a:xfrm>
                  <a:off x="3749469" y="2060848"/>
                  <a:ext cx="1656184" cy="720080"/>
                  <a:chOff x="3749469" y="2060848"/>
                  <a:chExt cx="1656184" cy="720080"/>
                </a:xfrm>
              </p:grpSpPr>
              <p:cxnSp>
                <p:nvCxnSpPr>
                  <p:cNvPr id="34" name="Straight Connector 33"/>
                  <p:cNvCxnSpPr>
                    <a:stCxn id="30" idx="3"/>
                  </p:cNvCxnSpPr>
                  <p:nvPr/>
                </p:nvCxnSpPr>
                <p:spPr>
                  <a:xfrm>
                    <a:off x="4643089" y="2131534"/>
                    <a:ext cx="720797" cy="3604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3749237" y="2491955"/>
                    <a:ext cx="1655928" cy="288973"/>
                  </a:xfrm>
                  <a:prstGeom prst="rect">
                    <a:avLst/>
                  </a:prstGeom>
                  <a:solidFill>
                    <a:schemeClr val="accent6">
                      <a:lumMod val="60000"/>
                      <a:lumOff val="40000"/>
                    </a:schemeClr>
                  </a:solidFill>
                  <a:ln>
                    <a:noFill/>
                  </a:ln>
                </p:spPr>
                <p:txBody>
                  <a:bodyPr>
                    <a:spAutoFit/>
                  </a:bodyPr>
                  <a:lstStyle/>
                  <a:p>
                    <a:pPr fontAlgn="auto">
                      <a:spcBef>
                        <a:spcPts val="0"/>
                      </a:spcBef>
                      <a:spcAft>
                        <a:spcPts val="0"/>
                      </a:spcAft>
                      <a:defRPr/>
                    </a:pPr>
                    <a:r>
                      <a:rPr lang="en-IN" sz="1200" dirty="0">
                        <a:latin typeface="+mn-lt"/>
                      </a:rPr>
                      <a:t>130- KATREAQKR -138</a:t>
                    </a:r>
                  </a:p>
                </p:txBody>
              </p:sp>
              <p:sp>
                <p:nvSpPr>
                  <p:cNvPr id="30" name="Rectangle 29"/>
                  <p:cNvSpPr/>
                  <p:nvPr/>
                </p:nvSpPr>
                <p:spPr>
                  <a:xfrm>
                    <a:off x="4500200" y="2060084"/>
                    <a:ext cx="142889" cy="144487"/>
                  </a:xfrm>
                  <a:prstGeom prst="rect">
                    <a:avLst/>
                  </a:prstGeom>
                  <a:solidFill>
                    <a:schemeClr val="accent6">
                      <a:lumMod val="60000"/>
                      <a:lumOff val="4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cxnSp>
                <p:nvCxnSpPr>
                  <p:cNvPr id="32" name="Straight Connector 31"/>
                  <p:cNvCxnSpPr>
                    <a:stCxn id="30" idx="1"/>
                  </p:cNvCxnSpPr>
                  <p:nvPr/>
                </p:nvCxnSpPr>
                <p:spPr>
                  <a:xfrm flipH="1">
                    <a:off x="3779403" y="2131534"/>
                    <a:ext cx="720797" cy="3604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6" name="Rectangle 25"/>
            <p:cNvSpPr/>
            <p:nvPr/>
          </p:nvSpPr>
          <p:spPr>
            <a:xfrm>
              <a:off x="250825" y="836613"/>
              <a:ext cx="1152525" cy="57626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IN"/>
            </a:p>
          </p:txBody>
        </p:sp>
      </p:grpSp>
      <p:sp>
        <p:nvSpPr>
          <p:cNvPr id="56" name="Rectangle 55"/>
          <p:cNvSpPr/>
          <p:nvPr/>
        </p:nvSpPr>
        <p:spPr>
          <a:xfrm>
            <a:off x="136525" y="115888"/>
            <a:ext cx="7604125" cy="369887"/>
          </a:xfrm>
          <a:prstGeom prst="rect">
            <a:avLst/>
          </a:prstGeom>
        </p:spPr>
        <p:style>
          <a:lnRef idx="1">
            <a:schemeClr val="accent2"/>
          </a:lnRef>
          <a:fillRef idx="3">
            <a:schemeClr val="accent2"/>
          </a:fillRef>
          <a:effectRef idx="2">
            <a:schemeClr val="accent2"/>
          </a:effectRef>
          <a:fontRef idx="minor">
            <a:schemeClr val="lt1"/>
          </a:fontRef>
        </p:style>
        <p:txBody>
          <a:bodyPr>
            <a:spAutoFit/>
          </a:bodyPr>
          <a:lstStyle/>
          <a:p>
            <a:pPr algn="ctr" fontAlgn="auto">
              <a:spcBef>
                <a:spcPts val="0"/>
              </a:spcBef>
              <a:spcAft>
                <a:spcPts val="0"/>
              </a:spcAft>
              <a:defRPr/>
            </a:pPr>
            <a:r>
              <a:rPr lang="en-US" dirty="0"/>
              <a:t>DV2 NS4B Cytoplasmic Loop Shows the Presence of an Arginine Rich Motif</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cstate="print"/>
          <a:srcRect l="999"/>
          <a:stretch>
            <a:fillRect/>
          </a:stretch>
        </p:blipFill>
        <p:spPr bwMode="auto">
          <a:xfrm>
            <a:off x="611188" y="765175"/>
            <a:ext cx="8180387" cy="505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IV-1 anatomy, attachment and entry"/>
          <p:cNvPicPr>
            <a:picLocks noChangeAspect="1" noChangeArrowheads="1"/>
          </p:cNvPicPr>
          <p:nvPr/>
        </p:nvPicPr>
        <p:blipFill>
          <a:blip r:embed="rId2" cstate="print"/>
          <a:srcRect/>
          <a:stretch>
            <a:fillRect/>
          </a:stretch>
        </p:blipFill>
        <p:spPr bwMode="auto">
          <a:xfrm>
            <a:off x="4876800" y="2514600"/>
            <a:ext cx="3768353" cy="3112660"/>
          </a:xfrm>
          <a:prstGeom prst="rect">
            <a:avLst/>
          </a:prstGeom>
          <a:noFill/>
          <a:scene3d>
            <a:camera prst="isometricLeftDown"/>
            <a:lightRig rig="threePt" dir="t"/>
          </a:scene3d>
        </p:spPr>
      </p:pic>
      <p:pic>
        <p:nvPicPr>
          <p:cNvPr id="5" name="Picture 6" descr="http://www.weizmann.ac.il/Biological_Chemistry/scientist/MichalSharon/images/HomeImage3.jpg"/>
          <p:cNvPicPr>
            <a:picLocks noChangeAspect="1" noChangeArrowheads="1"/>
          </p:cNvPicPr>
          <p:nvPr/>
        </p:nvPicPr>
        <p:blipFill>
          <a:blip r:embed="rId3" cstate="print"/>
          <a:srcRect/>
          <a:stretch>
            <a:fillRect/>
          </a:stretch>
        </p:blipFill>
        <p:spPr bwMode="auto">
          <a:xfrm>
            <a:off x="31955" y="2209800"/>
            <a:ext cx="5581650" cy="3190876"/>
          </a:xfrm>
          <a:prstGeom prst="rect">
            <a:avLst/>
          </a:prstGeom>
          <a:noFill/>
          <a:scene3d>
            <a:camera prst="isometricOffAxis2Right"/>
            <a:lightRig rig="threePt" dir="t"/>
          </a:scene3d>
        </p:spPr>
      </p:pic>
      <p:sp>
        <p:nvSpPr>
          <p:cNvPr id="6" name="Title 1"/>
          <p:cNvSpPr txBox="1">
            <a:spLocks/>
          </p:cNvSpPr>
          <p:nvPr/>
        </p:nvSpPr>
        <p:spPr>
          <a:xfrm>
            <a:off x="0" y="79375"/>
            <a:ext cx="9144000" cy="1368425"/>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IN" sz="2800" b="1" dirty="0" smtClean="0">
                <a:latin typeface="Monotype Corsiva" pitchFamily="66" charset="0"/>
                <a:cs typeface="Times New Roman" pitchFamily="18" charset="0"/>
              </a:rPr>
              <a:t>HIV-1 redirects host ubiquitin pathway.</a:t>
            </a:r>
            <a:r>
              <a:rPr lang="en-IN" sz="2800" dirty="0" smtClean="0">
                <a:latin typeface="Times New Roman" pitchFamily="18" charset="0"/>
                <a:cs typeface="Times New Roman" pitchFamily="18" charset="0"/>
              </a:rPr>
              <a:t/>
            </a:r>
            <a:br>
              <a:rPr lang="en-IN" sz="2800" dirty="0" smtClean="0">
                <a:latin typeface="Times New Roman" pitchFamily="18" charset="0"/>
                <a:cs typeface="Times New Roman" pitchFamily="18" charset="0"/>
              </a:rPr>
            </a:br>
            <a:endParaRPr lang="en-IN" sz="2800" dirty="0"/>
          </a:p>
        </p:txBody>
      </p:sp>
      <p:sp>
        <p:nvSpPr>
          <p:cNvPr id="81925" name="Rectangle 6"/>
          <p:cNvSpPr>
            <a:spLocks noChangeArrowheads="1"/>
          </p:cNvSpPr>
          <p:nvPr/>
        </p:nvSpPr>
        <p:spPr bwMode="auto">
          <a:xfrm>
            <a:off x="1905000" y="914400"/>
            <a:ext cx="5715000" cy="923925"/>
          </a:xfrm>
          <a:prstGeom prst="rect">
            <a:avLst/>
          </a:prstGeom>
          <a:noFill/>
          <a:ln w="9525">
            <a:noFill/>
            <a:miter lim="800000"/>
            <a:headEnd/>
            <a:tailEnd/>
          </a:ln>
        </p:spPr>
        <p:txBody>
          <a:bodyPr>
            <a:spAutoFit/>
          </a:bodyPr>
          <a:lstStyle/>
          <a:p>
            <a:r>
              <a:rPr lang="en-IN" b="1">
                <a:hlinkClick r:id="rId4"/>
              </a:rPr>
              <a:t>HIV-1 Vpr redirects host ubiquitination pathway.</a:t>
            </a:r>
            <a:endParaRPr lang="en-IN" b="1"/>
          </a:p>
          <a:p>
            <a:r>
              <a:rPr lang="en-IN" b="1"/>
              <a:t>Arora S, Verma S, Banerjea AC.</a:t>
            </a:r>
          </a:p>
          <a:p>
            <a:r>
              <a:rPr lang="en-IN" b="1"/>
              <a:t>J Virol. 2014 Jun 4. pii: JVI.00619-14. [Epub ahead of print]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707" y="-27384"/>
            <a:ext cx="8906604" cy="707886"/>
          </a:xfrm>
          <a:prstGeom prst="rect">
            <a:avLst/>
          </a:prstGeom>
          <a:noFill/>
        </p:spPr>
        <p:txBody>
          <a:bodyPr wrap="none">
            <a:spAutoFit/>
          </a:bodyPr>
          <a:lstStyle/>
          <a:p>
            <a:pPr algn="ctr" fontAlgn="auto">
              <a:spcBef>
                <a:spcPts val="0"/>
              </a:spcBef>
              <a:spcAft>
                <a:spcPts val="0"/>
              </a:spcAft>
              <a:defRPr/>
            </a:pP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The ubiquitin-</a:t>
            </a:r>
            <a:r>
              <a:rPr lang="en-US" sz="4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proteosome</a:t>
            </a: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 pathway</a:t>
            </a:r>
          </a:p>
        </p:txBody>
      </p:sp>
      <p:pic>
        <p:nvPicPr>
          <p:cNvPr id="8196" name="Picture 4"/>
          <p:cNvPicPr>
            <a:picLocks noChangeAspect="1" noChangeArrowheads="1"/>
          </p:cNvPicPr>
          <p:nvPr/>
        </p:nvPicPr>
        <p:blipFill>
          <a:blip r:embed="rId3" cstate="print"/>
          <a:srcRect/>
          <a:stretch>
            <a:fillRect/>
          </a:stretch>
        </p:blipFill>
        <p:spPr bwMode="auto">
          <a:xfrm>
            <a:off x="5207000" y="3867150"/>
            <a:ext cx="3937000" cy="2370138"/>
          </a:xfrm>
          <a:prstGeom prst="rect">
            <a:avLst/>
          </a:prstGeom>
          <a:noFill/>
          <a:ln w="9525">
            <a:noFill/>
            <a:miter lim="800000"/>
            <a:headEnd/>
            <a:tailEnd/>
          </a:ln>
        </p:spPr>
      </p:pic>
      <p:sp>
        <p:nvSpPr>
          <p:cNvPr id="31748" name="TextBox 1"/>
          <p:cNvSpPr txBox="1">
            <a:spLocks noChangeArrowheads="1"/>
          </p:cNvSpPr>
          <p:nvPr/>
        </p:nvSpPr>
        <p:spPr bwMode="auto">
          <a:xfrm>
            <a:off x="5076825" y="908050"/>
            <a:ext cx="4213225" cy="2800350"/>
          </a:xfrm>
          <a:prstGeom prst="rect">
            <a:avLst/>
          </a:prstGeom>
          <a:noFill/>
          <a:ln w="9525">
            <a:noFill/>
            <a:miter lim="800000"/>
            <a:headEnd/>
            <a:tailEnd/>
          </a:ln>
        </p:spPr>
        <p:txBody>
          <a:bodyPr>
            <a:spAutoFit/>
          </a:bodyPr>
          <a:lstStyle/>
          <a:p>
            <a:pPr marL="285750" indent="-285750">
              <a:buFont typeface="Wingdings" pitchFamily="2" charset="2"/>
              <a:buChar char="Ø"/>
            </a:pPr>
            <a:r>
              <a:rPr lang="en-US" sz="1600">
                <a:latin typeface="Calibri" pitchFamily="34" charset="0"/>
              </a:rPr>
              <a:t>Cellular turnover of proteins.</a:t>
            </a:r>
          </a:p>
          <a:p>
            <a:pPr marL="285750" indent="-285750">
              <a:buFont typeface="Wingdings" pitchFamily="2" charset="2"/>
              <a:buChar char="Ø"/>
            </a:pPr>
            <a:endParaRPr lang="en-US" sz="1600">
              <a:latin typeface="Calibri" pitchFamily="34" charset="0"/>
            </a:endParaRPr>
          </a:p>
          <a:p>
            <a:pPr marL="285750" indent="-285750">
              <a:buFont typeface="Wingdings" pitchFamily="2" charset="2"/>
              <a:buChar char="Ø"/>
            </a:pPr>
            <a:r>
              <a:rPr lang="en-US" sz="1600">
                <a:latin typeface="Calibri" pitchFamily="34" charset="0"/>
              </a:rPr>
              <a:t>Removal of misfolded and denatured proteins</a:t>
            </a:r>
          </a:p>
          <a:p>
            <a:pPr marL="285750" indent="-285750">
              <a:buFont typeface="Wingdings" pitchFamily="2" charset="2"/>
              <a:buChar char="Ø"/>
            </a:pPr>
            <a:endParaRPr lang="en-US" sz="1600">
              <a:latin typeface="Calibri" pitchFamily="34" charset="0"/>
            </a:endParaRPr>
          </a:p>
          <a:p>
            <a:pPr marL="285750" indent="-285750">
              <a:buFont typeface="Wingdings" pitchFamily="2" charset="2"/>
              <a:buChar char="Ø"/>
            </a:pPr>
            <a:r>
              <a:rPr lang="en-IN" sz="1600">
                <a:latin typeface="Calibri" pitchFamily="34" charset="0"/>
              </a:rPr>
              <a:t>Crucial importance in cell cycle by mediating degradation of cyclins.</a:t>
            </a:r>
          </a:p>
          <a:p>
            <a:pPr marL="285750" indent="-285750">
              <a:buFont typeface="Wingdings" pitchFamily="2" charset="2"/>
              <a:buChar char="Ø"/>
            </a:pPr>
            <a:endParaRPr lang="en-US" sz="1600">
              <a:latin typeface="Calibri" pitchFamily="34" charset="0"/>
            </a:endParaRPr>
          </a:p>
          <a:p>
            <a:pPr marL="285750" indent="-285750">
              <a:buFont typeface="Wingdings" pitchFamily="2" charset="2"/>
              <a:buChar char="Ø"/>
            </a:pPr>
            <a:r>
              <a:rPr lang="en-US" sz="1600">
                <a:latin typeface="Calibri" pitchFamily="34" charset="0"/>
              </a:rPr>
              <a:t>Involved in regulation of proteins like p53 and NF-</a:t>
            </a:r>
            <a:r>
              <a:rPr lang="el-GR" sz="1600">
                <a:latin typeface="Calibri" pitchFamily="34" charset="0"/>
              </a:rPr>
              <a:t>κ</a:t>
            </a:r>
            <a:r>
              <a:rPr lang="en-US" sz="1600">
                <a:latin typeface="Calibri" pitchFamily="34" charset="0"/>
              </a:rPr>
              <a:t>B that are important for apoptosis and inflammation respectively.</a:t>
            </a:r>
            <a:endParaRPr lang="en-IN" sz="1600">
              <a:latin typeface="Calibri" pitchFamily="34" charset="0"/>
            </a:endParaRPr>
          </a:p>
        </p:txBody>
      </p:sp>
      <p:pic>
        <p:nvPicPr>
          <p:cNvPr id="31749" name="Picture 2" descr="ub 4.jpg"/>
          <p:cNvPicPr>
            <a:picLocks noChangeAspect="1"/>
          </p:cNvPicPr>
          <p:nvPr/>
        </p:nvPicPr>
        <p:blipFill>
          <a:blip r:embed="rId4" cstate="print"/>
          <a:srcRect/>
          <a:stretch>
            <a:fillRect/>
          </a:stretch>
        </p:blipFill>
        <p:spPr bwMode="auto">
          <a:xfrm>
            <a:off x="400050" y="549275"/>
            <a:ext cx="4705350" cy="3887788"/>
          </a:xfrm>
          <a:prstGeom prst="rect">
            <a:avLst/>
          </a:prstGeom>
          <a:noFill/>
          <a:ln w="9525">
            <a:noFill/>
            <a:miter lim="800000"/>
            <a:headEnd/>
            <a:tailEnd/>
          </a:ln>
        </p:spPr>
      </p:pic>
      <p:pic>
        <p:nvPicPr>
          <p:cNvPr id="31750" name="Picture 6"/>
          <p:cNvPicPr>
            <a:picLocks noChangeAspect="1" noChangeArrowheads="1"/>
          </p:cNvPicPr>
          <p:nvPr/>
        </p:nvPicPr>
        <p:blipFill>
          <a:blip r:embed="rId5" cstate="print"/>
          <a:srcRect l="4762" r="2380"/>
          <a:stretch>
            <a:fillRect/>
          </a:stretch>
        </p:blipFill>
        <p:spPr bwMode="auto">
          <a:xfrm>
            <a:off x="34925" y="2852738"/>
            <a:ext cx="2790825" cy="3384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500063" y="608013"/>
            <a:ext cx="4656137" cy="5945187"/>
            <a:chOff x="-230293" y="754260"/>
            <a:chExt cx="4442769" cy="6098979"/>
          </a:xfrm>
        </p:grpSpPr>
        <p:cxnSp>
          <p:nvCxnSpPr>
            <p:cNvPr id="3" name="Straight Arrow Connector 2"/>
            <p:cNvCxnSpPr/>
            <p:nvPr/>
          </p:nvCxnSpPr>
          <p:spPr bwMode="auto">
            <a:xfrm>
              <a:off x="1979731" y="5949385"/>
              <a:ext cx="0" cy="63676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24"/>
            <p:cNvGrpSpPr>
              <a:grpSpLocks/>
            </p:cNvGrpSpPr>
            <p:nvPr/>
          </p:nvGrpSpPr>
          <p:grpSpPr bwMode="auto">
            <a:xfrm>
              <a:off x="-230293" y="754260"/>
              <a:ext cx="4442769" cy="6098979"/>
              <a:chOff x="-230293" y="754260"/>
              <a:chExt cx="4442769" cy="6098979"/>
            </a:xfrm>
          </p:grpSpPr>
          <p:grpSp>
            <p:nvGrpSpPr>
              <p:cNvPr id="5" name="Group 4"/>
              <p:cNvGrpSpPr>
                <a:grpSpLocks/>
              </p:cNvGrpSpPr>
              <p:nvPr/>
            </p:nvGrpSpPr>
            <p:grpSpPr bwMode="auto">
              <a:xfrm>
                <a:off x="-230293" y="754260"/>
                <a:ext cx="4442769" cy="6098979"/>
                <a:chOff x="58109" y="239603"/>
                <a:chExt cx="4441883" cy="6097780"/>
              </a:xfrm>
            </p:grpSpPr>
            <p:pic>
              <p:nvPicPr>
                <p:cNvPr id="49162" name="Picture 2" descr="Culture Dish With Cells Clip Art"/>
                <p:cNvPicPr>
                  <a:picLocks noChangeAspect="1" noChangeArrowheads="1"/>
                </p:cNvPicPr>
                <p:nvPr/>
              </p:nvPicPr>
              <p:blipFill>
                <a:blip r:embed="rId2" cstate="print"/>
                <a:srcRect/>
                <a:stretch>
                  <a:fillRect/>
                </a:stretch>
              </p:blipFill>
              <p:spPr bwMode="auto">
                <a:xfrm>
                  <a:off x="1340847" y="1504487"/>
                  <a:ext cx="1894071" cy="871274"/>
                </a:xfrm>
                <a:prstGeom prst="rect">
                  <a:avLst/>
                </a:prstGeom>
                <a:noFill/>
                <a:ln w="9525">
                  <a:noFill/>
                  <a:miter lim="800000"/>
                  <a:headEnd/>
                  <a:tailEnd/>
                </a:ln>
              </p:spPr>
            </p:pic>
            <p:sp>
              <p:nvSpPr>
                <p:cNvPr id="49163" name="TextBox 6"/>
                <p:cNvSpPr txBox="1">
                  <a:spLocks noChangeArrowheads="1"/>
                </p:cNvSpPr>
                <p:nvPr/>
              </p:nvSpPr>
              <p:spPr bwMode="auto">
                <a:xfrm>
                  <a:off x="58109" y="239603"/>
                  <a:ext cx="2951740" cy="307717"/>
                </a:xfrm>
                <a:prstGeom prst="rect">
                  <a:avLst/>
                </a:prstGeom>
                <a:noFill/>
                <a:ln w="9525">
                  <a:noFill/>
                  <a:miter lim="800000"/>
                  <a:headEnd/>
                  <a:tailEnd/>
                </a:ln>
              </p:spPr>
              <p:txBody>
                <a:bodyPr>
                  <a:spAutoFit/>
                </a:bodyPr>
                <a:lstStyle/>
                <a:p>
                  <a:pPr algn="ctr"/>
                  <a:r>
                    <a:rPr lang="en-US" sz="1400" b="1">
                      <a:latin typeface="Calibri" pitchFamily="34" charset="0"/>
                    </a:rPr>
                    <a:t>pNL 4-3/ Gene of interest       +</a:t>
                  </a:r>
                  <a:endParaRPr lang="en-IN" sz="1400" b="1">
                    <a:latin typeface="Calibri" pitchFamily="34" charset="0"/>
                  </a:endParaRPr>
                </a:p>
              </p:txBody>
            </p:sp>
            <p:sp>
              <p:nvSpPr>
                <p:cNvPr id="49164" name="TextBox 8"/>
                <p:cNvSpPr txBox="1">
                  <a:spLocks noChangeArrowheads="1"/>
                </p:cNvSpPr>
                <p:nvPr/>
              </p:nvSpPr>
              <p:spPr bwMode="auto">
                <a:xfrm>
                  <a:off x="2740747" y="239603"/>
                  <a:ext cx="1224136" cy="307717"/>
                </a:xfrm>
                <a:prstGeom prst="rect">
                  <a:avLst/>
                </a:prstGeom>
                <a:noFill/>
                <a:ln w="9525">
                  <a:noFill/>
                  <a:miter lim="800000"/>
                  <a:headEnd/>
                  <a:tailEnd/>
                </a:ln>
              </p:spPr>
              <p:txBody>
                <a:bodyPr>
                  <a:spAutoFit/>
                </a:bodyPr>
                <a:lstStyle/>
                <a:p>
                  <a:r>
                    <a:rPr lang="en-US" sz="1400" b="1">
                      <a:latin typeface="Calibri" pitchFamily="34" charset="0"/>
                    </a:rPr>
                    <a:t>His-Ub Plasmid</a:t>
                  </a:r>
                  <a:endParaRPr lang="en-IN" sz="1400" b="1">
                    <a:latin typeface="Calibri" pitchFamily="34" charset="0"/>
                  </a:endParaRPr>
                </a:p>
              </p:txBody>
            </p:sp>
            <p:cxnSp>
              <p:nvCxnSpPr>
                <p:cNvPr id="11" name="Straight Arrow Connector 10"/>
                <p:cNvCxnSpPr/>
                <p:nvPr/>
              </p:nvCxnSpPr>
              <p:spPr>
                <a:xfrm>
                  <a:off x="2267692" y="592932"/>
                  <a:ext cx="0" cy="7929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166" name="TextBox 10"/>
                <p:cNvSpPr txBox="1">
                  <a:spLocks noChangeArrowheads="1"/>
                </p:cNvSpPr>
                <p:nvPr/>
              </p:nvSpPr>
              <p:spPr bwMode="auto">
                <a:xfrm>
                  <a:off x="2267744" y="820154"/>
                  <a:ext cx="2232248" cy="307717"/>
                </a:xfrm>
                <a:prstGeom prst="rect">
                  <a:avLst/>
                </a:prstGeom>
                <a:noFill/>
                <a:ln w="9525">
                  <a:noFill/>
                  <a:miter lim="800000"/>
                  <a:headEnd/>
                  <a:tailEnd/>
                </a:ln>
              </p:spPr>
              <p:txBody>
                <a:bodyPr>
                  <a:spAutoFit/>
                </a:bodyPr>
                <a:lstStyle/>
                <a:p>
                  <a:r>
                    <a:rPr lang="en-US" sz="1400" b="1">
                      <a:latin typeface="Calibri" pitchFamily="34" charset="0"/>
                    </a:rPr>
                    <a:t>Transfection in HEK293 T cells </a:t>
                  </a:r>
                  <a:endParaRPr lang="en-IN" sz="1400" b="1">
                    <a:latin typeface="Calibri" pitchFamily="34" charset="0"/>
                  </a:endParaRPr>
                </a:p>
              </p:txBody>
            </p:sp>
            <p:cxnSp>
              <p:nvCxnSpPr>
                <p:cNvPr id="13" name="Straight Arrow Connector 12"/>
                <p:cNvCxnSpPr/>
                <p:nvPr/>
              </p:nvCxnSpPr>
              <p:spPr>
                <a:xfrm>
                  <a:off x="2267692" y="2481697"/>
                  <a:ext cx="0" cy="64804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168" name="TextBox 12"/>
                <p:cNvSpPr txBox="1">
                  <a:spLocks noChangeArrowheads="1"/>
                </p:cNvSpPr>
                <p:nvPr/>
              </p:nvSpPr>
              <p:spPr bwMode="auto">
                <a:xfrm>
                  <a:off x="899592" y="3201805"/>
                  <a:ext cx="2952328" cy="307717"/>
                </a:xfrm>
                <a:prstGeom prst="rect">
                  <a:avLst/>
                </a:prstGeom>
                <a:noFill/>
                <a:ln w="9525">
                  <a:noFill/>
                  <a:miter lim="800000"/>
                  <a:headEnd/>
                  <a:tailEnd/>
                </a:ln>
              </p:spPr>
              <p:txBody>
                <a:bodyPr>
                  <a:spAutoFit/>
                </a:bodyPr>
                <a:lstStyle/>
                <a:p>
                  <a:pPr algn="ctr"/>
                  <a:r>
                    <a:rPr lang="en-US" sz="1400" b="1">
                      <a:latin typeface="Calibri" pitchFamily="34" charset="0"/>
                    </a:rPr>
                    <a:t>Lysis in 8M Guanidine buffer</a:t>
                  </a:r>
                  <a:endParaRPr lang="en-IN" sz="1400" b="1">
                    <a:latin typeface="Calibri" pitchFamily="34" charset="0"/>
                  </a:endParaRPr>
                </a:p>
              </p:txBody>
            </p:sp>
            <p:sp>
              <p:nvSpPr>
                <p:cNvPr id="49169" name="TextBox 13"/>
                <p:cNvSpPr txBox="1">
                  <a:spLocks noChangeArrowheads="1"/>
                </p:cNvSpPr>
                <p:nvPr/>
              </p:nvSpPr>
              <p:spPr bwMode="auto">
                <a:xfrm>
                  <a:off x="610494" y="2507685"/>
                  <a:ext cx="1628706" cy="536658"/>
                </a:xfrm>
                <a:prstGeom prst="rect">
                  <a:avLst/>
                </a:prstGeom>
                <a:noFill/>
                <a:ln w="9525">
                  <a:noFill/>
                  <a:miter lim="800000"/>
                  <a:headEnd/>
                  <a:tailEnd/>
                </a:ln>
              </p:spPr>
              <p:txBody>
                <a:bodyPr>
                  <a:spAutoFit/>
                </a:bodyPr>
                <a:lstStyle/>
                <a:p>
                  <a:pPr algn="ctr"/>
                  <a:r>
                    <a:rPr lang="en-US" sz="1400" b="1">
                      <a:latin typeface="Calibri" pitchFamily="34" charset="0"/>
                    </a:rPr>
                    <a:t>MG132 (0.1mM) treatment for 8 hrs </a:t>
                  </a:r>
                  <a:endParaRPr lang="en-IN" sz="1400" b="1">
                    <a:latin typeface="Calibri" pitchFamily="34" charset="0"/>
                  </a:endParaRPr>
                </a:p>
              </p:txBody>
            </p:sp>
            <p:cxnSp>
              <p:nvCxnSpPr>
                <p:cNvPr id="16" name="Straight Arrow Connector 15"/>
                <p:cNvCxnSpPr/>
                <p:nvPr/>
              </p:nvCxnSpPr>
              <p:spPr>
                <a:xfrm>
                  <a:off x="2267692" y="3489582"/>
                  <a:ext cx="0" cy="63664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9171" name="TextBox 15"/>
                <p:cNvSpPr txBox="1">
                  <a:spLocks noChangeArrowheads="1"/>
                </p:cNvSpPr>
                <p:nvPr/>
              </p:nvSpPr>
              <p:spPr bwMode="auto">
                <a:xfrm>
                  <a:off x="2195736" y="3670907"/>
                  <a:ext cx="1008112" cy="307717"/>
                </a:xfrm>
                <a:prstGeom prst="rect">
                  <a:avLst/>
                </a:prstGeom>
                <a:noFill/>
                <a:ln w="9525">
                  <a:noFill/>
                  <a:miter lim="800000"/>
                  <a:headEnd/>
                  <a:tailEnd/>
                </a:ln>
              </p:spPr>
              <p:txBody>
                <a:bodyPr>
                  <a:spAutoFit/>
                </a:bodyPr>
                <a:lstStyle/>
                <a:p>
                  <a:pPr algn="ctr"/>
                  <a:r>
                    <a:rPr lang="en-US" sz="1400" b="1">
                      <a:latin typeface="Calibri" pitchFamily="34" charset="0"/>
                    </a:rPr>
                    <a:t>Sonication </a:t>
                  </a:r>
                  <a:endParaRPr lang="en-IN" sz="1400" b="1">
                    <a:latin typeface="Calibri" pitchFamily="34" charset="0"/>
                  </a:endParaRPr>
                </a:p>
              </p:txBody>
            </p:sp>
            <p:sp>
              <p:nvSpPr>
                <p:cNvPr id="49172" name="TextBox 16"/>
                <p:cNvSpPr txBox="1">
                  <a:spLocks noChangeArrowheads="1"/>
                </p:cNvSpPr>
                <p:nvPr/>
              </p:nvSpPr>
              <p:spPr bwMode="auto">
                <a:xfrm>
                  <a:off x="711830" y="5042237"/>
                  <a:ext cx="3299640" cy="307717"/>
                </a:xfrm>
                <a:prstGeom prst="rect">
                  <a:avLst/>
                </a:prstGeom>
                <a:noFill/>
                <a:ln w="9525">
                  <a:noFill/>
                  <a:miter lim="800000"/>
                  <a:headEnd/>
                  <a:tailEnd/>
                </a:ln>
              </p:spPr>
              <p:txBody>
                <a:bodyPr>
                  <a:spAutoFit/>
                </a:bodyPr>
                <a:lstStyle/>
                <a:p>
                  <a:pPr algn="ctr"/>
                  <a:r>
                    <a:rPr lang="en-US" sz="1400" b="1">
                      <a:latin typeface="Calibri" pitchFamily="34" charset="0"/>
                    </a:rPr>
                    <a:t>Immunoprecipitation using Ni-NTA beads</a:t>
                  </a:r>
                  <a:endParaRPr lang="en-IN" sz="1400" b="1">
                    <a:latin typeface="Calibri" pitchFamily="34" charset="0"/>
                  </a:endParaRPr>
                </a:p>
              </p:txBody>
            </p:sp>
            <p:sp>
              <p:nvSpPr>
                <p:cNvPr id="49173" name="TextBox 18"/>
                <p:cNvSpPr txBox="1">
                  <a:spLocks noChangeArrowheads="1"/>
                </p:cNvSpPr>
                <p:nvPr/>
              </p:nvSpPr>
              <p:spPr bwMode="auto">
                <a:xfrm>
                  <a:off x="899592" y="6029666"/>
                  <a:ext cx="3600400" cy="307717"/>
                </a:xfrm>
                <a:prstGeom prst="rect">
                  <a:avLst/>
                </a:prstGeom>
                <a:noFill/>
                <a:ln w="9525">
                  <a:noFill/>
                  <a:miter lim="800000"/>
                  <a:headEnd/>
                  <a:tailEnd/>
                </a:ln>
              </p:spPr>
              <p:txBody>
                <a:bodyPr>
                  <a:spAutoFit/>
                </a:bodyPr>
                <a:lstStyle/>
                <a:p>
                  <a:r>
                    <a:rPr lang="en-US" sz="1400" b="1">
                      <a:latin typeface="Calibri" pitchFamily="34" charset="0"/>
                    </a:rPr>
                    <a:t>Western Blot Analysis using anti-His antibody</a:t>
                  </a:r>
                  <a:endParaRPr lang="en-IN" sz="1400" b="1">
                    <a:latin typeface="Calibri" pitchFamily="34" charset="0"/>
                  </a:endParaRPr>
                </a:p>
              </p:txBody>
            </p:sp>
          </p:grpSp>
          <p:sp>
            <p:nvSpPr>
              <p:cNvPr id="49160" name="TextBox 12"/>
              <p:cNvSpPr txBox="1">
                <a:spLocks noChangeArrowheads="1"/>
              </p:cNvSpPr>
              <p:nvPr/>
            </p:nvSpPr>
            <p:spPr bwMode="auto">
              <a:xfrm>
                <a:off x="611188" y="4643438"/>
                <a:ext cx="2952750" cy="307777"/>
              </a:xfrm>
              <a:prstGeom prst="rect">
                <a:avLst/>
              </a:prstGeom>
              <a:noFill/>
              <a:ln w="9525">
                <a:noFill/>
                <a:miter lim="800000"/>
                <a:headEnd/>
                <a:tailEnd/>
              </a:ln>
            </p:spPr>
            <p:txBody>
              <a:bodyPr>
                <a:spAutoFit/>
              </a:bodyPr>
              <a:lstStyle/>
              <a:p>
                <a:pPr algn="ctr"/>
                <a:r>
                  <a:rPr lang="en-US" sz="1400" b="1">
                    <a:latin typeface="Calibri" pitchFamily="34" charset="0"/>
                  </a:rPr>
                  <a:t>Protein Estimation</a:t>
                </a:r>
                <a:endParaRPr lang="en-IN" sz="1400" b="1">
                  <a:latin typeface="Calibri" pitchFamily="34" charset="0"/>
                </a:endParaRPr>
              </a:p>
            </p:txBody>
          </p:sp>
          <p:cxnSp>
            <p:nvCxnSpPr>
              <p:cNvPr id="7" name="Straight Arrow Connector 6"/>
              <p:cNvCxnSpPr/>
              <p:nvPr/>
            </p:nvCxnSpPr>
            <p:spPr bwMode="auto">
              <a:xfrm>
                <a:off x="1979731" y="4951074"/>
                <a:ext cx="0" cy="55697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20" name="Picture 19"/>
          <p:cNvPicPr>
            <a:picLocks noChangeAspect="1"/>
          </p:cNvPicPr>
          <p:nvPr/>
        </p:nvPicPr>
        <p:blipFill>
          <a:blip r:embed="rId3" cstate="print"/>
          <a:srcRect/>
          <a:stretch>
            <a:fillRect/>
          </a:stretch>
        </p:blipFill>
        <p:spPr bwMode="auto">
          <a:xfrm>
            <a:off x="5410200" y="793750"/>
            <a:ext cx="3325813" cy="5381625"/>
          </a:xfrm>
          <a:prstGeom prst="rect">
            <a:avLst/>
          </a:prstGeom>
          <a:noFill/>
          <a:ln w="9525">
            <a:noFill/>
            <a:miter lim="800000"/>
            <a:headEnd/>
            <a:tailEnd/>
          </a:ln>
        </p:spPr>
      </p:pic>
      <p:sp>
        <p:nvSpPr>
          <p:cNvPr id="49156" name="TextBox 20"/>
          <p:cNvSpPr txBox="1">
            <a:spLocks noChangeArrowheads="1"/>
          </p:cNvSpPr>
          <p:nvPr/>
        </p:nvSpPr>
        <p:spPr bwMode="auto">
          <a:xfrm>
            <a:off x="58738" y="76200"/>
            <a:ext cx="9085262" cy="400050"/>
          </a:xfrm>
          <a:prstGeom prst="rect">
            <a:avLst/>
          </a:prstGeom>
          <a:noFill/>
          <a:ln w="9525">
            <a:noFill/>
            <a:miter lim="800000"/>
            <a:headEnd/>
            <a:tailEnd/>
          </a:ln>
        </p:spPr>
        <p:txBody>
          <a:bodyPr>
            <a:spAutoFit/>
          </a:bodyPr>
          <a:lstStyle/>
          <a:p>
            <a:pPr algn="ctr"/>
            <a:r>
              <a:rPr lang="en-US" sz="2000" b="1">
                <a:latin typeface="Calibri" pitchFamily="34" charset="0"/>
              </a:rPr>
              <a:t>Inhibition of whole cell ubiquitination on HIV-1 transfection</a:t>
            </a:r>
            <a:endParaRPr lang="en-IN" sz="2000" b="1">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IV-1b"/>
          <p:cNvPicPr>
            <a:picLocks noChangeAspect="1" noChangeArrowheads="1"/>
          </p:cNvPicPr>
          <p:nvPr/>
        </p:nvPicPr>
        <p:blipFill>
          <a:blip r:embed="rId2" cstate="print"/>
          <a:srcRect l="6400" t="20799" r="1866" b="3795"/>
          <a:stretch>
            <a:fillRect/>
          </a:stretch>
        </p:blipFill>
        <p:spPr bwMode="auto">
          <a:xfrm>
            <a:off x="381000" y="1295400"/>
            <a:ext cx="8382000" cy="4953000"/>
          </a:xfrm>
          <a:prstGeom prst="rect">
            <a:avLst/>
          </a:prstGeom>
          <a:noFill/>
          <a:ln w="9525">
            <a:noFill/>
            <a:miter lim="800000"/>
            <a:headEnd/>
            <a:tailEnd/>
          </a:ln>
        </p:spPr>
      </p:pic>
      <p:sp>
        <p:nvSpPr>
          <p:cNvPr id="19459" name="Text Box 3"/>
          <p:cNvSpPr txBox="1">
            <a:spLocks noChangeArrowheads="1"/>
          </p:cNvSpPr>
          <p:nvPr/>
        </p:nvSpPr>
        <p:spPr bwMode="auto">
          <a:xfrm>
            <a:off x="381000" y="381000"/>
            <a:ext cx="8001000" cy="519113"/>
          </a:xfrm>
          <a:prstGeom prst="rect">
            <a:avLst/>
          </a:prstGeom>
          <a:noFill/>
          <a:ln w="9525">
            <a:noFill/>
            <a:miter lim="800000"/>
            <a:headEnd/>
            <a:tailEnd/>
          </a:ln>
        </p:spPr>
        <p:txBody>
          <a:bodyPr>
            <a:spAutoFit/>
          </a:bodyPr>
          <a:lstStyle/>
          <a:p>
            <a:pPr algn="ctr">
              <a:spcBef>
                <a:spcPct val="50000"/>
              </a:spcBef>
            </a:pPr>
            <a:r>
              <a:rPr lang="en-US" sz="2800"/>
              <a:t>Genome Construction of HIV-1</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1"/>
          <p:cNvSpPr txBox="1">
            <a:spLocks noChangeArrowheads="1"/>
          </p:cNvSpPr>
          <p:nvPr/>
        </p:nvSpPr>
        <p:spPr bwMode="auto">
          <a:xfrm>
            <a:off x="58738" y="76200"/>
            <a:ext cx="9085262" cy="400050"/>
          </a:xfrm>
          <a:prstGeom prst="rect">
            <a:avLst/>
          </a:prstGeom>
          <a:noFill/>
          <a:ln w="9525">
            <a:noFill/>
            <a:miter lim="800000"/>
            <a:headEnd/>
            <a:tailEnd/>
          </a:ln>
        </p:spPr>
        <p:txBody>
          <a:bodyPr>
            <a:spAutoFit/>
          </a:bodyPr>
          <a:lstStyle/>
          <a:p>
            <a:pPr algn="ctr"/>
            <a:r>
              <a:rPr lang="en-US" sz="2000" b="1">
                <a:latin typeface="Calibri" pitchFamily="34" charset="0"/>
              </a:rPr>
              <a:t>Inhibition of whole cell ubiquitination on pNL4-3 infection in T-cells</a:t>
            </a:r>
            <a:endParaRPr lang="en-IN" sz="2000" b="1">
              <a:latin typeface="Calibri" pitchFamily="34" charset="0"/>
            </a:endParaRPr>
          </a:p>
        </p:txBody>
      </p:sp>
      <p:pic>
        <p:nvPicPr>
          <p:cNvPr id="50179" name="Picture 2"/>
          <p:cNvPicPr>
            <a:picLocks noChangeAspect="1"/>
          </p:cNvPicPr>
          <p:nvPr/>
        </p:nvPicPr>
        <p:blipFill>
          <a:blip r:embed="rId2" cstate="print"/>
          <a:srcRect/>
          <a:stretch>
            <a:fillRect/>
          </a:stretch>
        </p:blipFill>
        <p:spPr bwMode="auto">
          <a:xfrm>
            <a:off x="0" y="831850"/>
            <a:ext cx="4059238" cy="6026150"/>
          </a:xfrm>
          <a:prstGeom prst="rect">
            <a:avLst/>
          </a:prstGeom>
          <a:noFill/>
          <a:ln w="9525">
            <a:noFill/>
            <a:miter lim="800000"/>
            <a:headEnd/>
            <a:tailEnd/>
          </a:ln>
        </p:spPr>
      </p:pic>
      <p:pic>
        <p:nvPicPr>
          <p:cNvPr id="4" name="Picture 3"/>
          <p:cNvPicPr>
            <a:picLocks noChangeAspect="1"/>
          </p:cNvPicPr>
          <p:nvPr/>
        </p:nvPicPr>
        <p:blipFill>
          <a:blip r:embed="rId3" cstate="print"/>
          <a:srcRect/>
          <a:stretch>
            <a:fillRect/>
          </a:stretch>
        </p:blipFill>
        <p:spPr bwMode="auto">
          <a:xfrm>
            <a:off x="7086600" y="990600"/>
            <a:ext cx="2603500" cy="5562600"/>
          </a:xfrm>
          <a:prstGeom prst="rect">
            <a:avLst/>
          </a:prstGeom>
          <a:noFill/>
          <a:ln w="9525">
            <a:noFill/>
            <a:miter lim="800000"/>
            <a:headEnd/>
            <a:tailEnd/>
          </a:ln>
        </p:spPr>
      </p:pic>
      <p:sp>
        <p:nvSpPr>
          <p:cNvPr id="5" name="TextBox 4"/>
          <p:cNvSpPr txBox="1">
            <a:spLocks noChangeArrowheads="1"/>
          </p:cNvSpPr>
          <p:nvPr/>
        </p:nvSpPr>
        <p:spPr bwMode="auto">
          <a:xfrm>
            <a:off x="4267200" y="1447800"/>
            <a:ext cx="2514600" cy="338138"/>
          </a:xfrm>
          <a:prstGeom prst="rect">
            <a:avLst/>
          </a:prstGeom>
          <a:noFill/>
          <a:ln w="9525">
            <a:noFill/>
            <a:miter lim="800000"/>
            <a:headEnd/>
            <a:tailEnd/>
          </a:ln>
        </p:spPr>
        <p:txBody>
          <a:bodyPr>
            <a:spAutoFit/>
          </a:bodyPr>
          <a:lstStyle/>
          <a:p>
            <a:r>
              <a:rPr lang="en-US" sz="1600" b="1"/>
              <a:t>Intracellular p24 staining</a:t>
            </a:r>
          </a:p>
        </p:txBody>
      </p:sp>
      <p:pic>
        <p:nvPicPr>
          <p:cNvPr id="50182" name="Picture 2"/>
          <p:cNvPicPr>
            <a:picLocks noChangeAspect="1" noChangeArrowheads="1"/>
          </p:cNvPicPr>
          <p:nvPr/>
        </p:nvPicPr>
        <p:blipFill>
          <a:blip r:embed="rId4" cstate="print"/>
          <a:srcRect/>
          <a:stretch>
            <a:fillRect/>
          </a:stretch>
        </p:blipFill>
        <p:spPr bwMode="auto">
          <a:xfrm>
            <a:off x="3689350" y="1828800"/>
            <a:ext cx="3321050" cy="2603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Box 3"/>
          <p:cNvSpPr txBox="1">
            <a:spLocks noChangeArrowheads="1"/>
          </p:cNvSpPr>
          <p:nvPr/>
        </p:nvSpPr>
        <p:spPr bwMode="auto">
          <a:xfrm>
            <a:off x="58738" y="76200"/>
            <a:ext cx="9085262" cy="708025"/>
          </a:xfrm>
          <a:prstGeom prst="rect">
            <a:avLst/>
          </a:prstGeom>
          <a:noFill/>
          <a:ln w="9525">
            <a:noFill/>
            <a:miter lim="800000"/>
            <a:headEnd/>
            <a:tailEnd/>
          </a:ln>
        </p:spPr>
        <p:txBody>
          <a:bodyPr>
            <a:spAutoFit/>
          </a:bodyPr>
          <a:lstStyle/>
          <a:p>
            <a:pPr algn="ctr"/>
            <a:r>
              <a:rPr lang="en-US" sz="2000" b="1">
                <a:latin typeface="Calibri" pitchFamily="34" charset="0"/>
              </a:rPr>
              <a:t>Overexpression of HIV-1 Vpr reduces whole cell ubiquitination in dose and time dependent manner</a:t>
            </a:r>
            <a:endParaRPr lang="en-IN" sz="2000" b="1">
              <a:latin typeface="Calibri" pitchFamily="34" charset="0"/>
            </a:endParaRPr>
          </a:p>
        </p:txBody>
      </p:sp>
      <p:grpSp>
        <p:nvGrpSpPr>
          <p:cNvPr id="2" name="Group 6"/>
          <p:cNvGrpSpPr>
            <a:grpSpLocks/>
          </p:cNvGrpSpPr>
          <p:nvPr/>
        </p:nvGrpSpPr>
        <p:grpSpPr bwMode="auto">
          <a:xfrm>
            <a:off x="0" y="1600200"/>
            <a:ext cx="9085263" cy="4267200"/>
            <a:chOff x="0" y="1600200"/>
            <a:chExt cx="9085006" cy="4267200"/>
          </a:xfrm>
        </p:grpSpPr>
        <p:pic>
          <p:nvPicPr>
            <p:cNvPr id="92164" name="Picture 2" descr="C:\Users\Sakshi\Desktop\Manuscripts\JVI Rev 2\Tif images\Figure 2.tif"/>
            <p:cNvPicPr>
              <a:picLocks noChangeAspect="1" noChangeArrowheads="1"/>
            </p:cNvPicPr>
            <p:nvPr/>
          </p:nvPicPr>
          <p:blipFill>
            <a:blip r:embed="rId2" cstate="print"/>
            <a:srcRect l="2927" r="5392" b="52069"/>
            <a:stretch>
              <a:fillRect/>
            </a:stretch>
          </p:blipFill>
          <p:spPr bwMode="auto">
            <a:xfrm>
              <a:off x="0" y="1600200"/>
              <a:ext cx="9085006" cy="4267200"/>
            </a:xfrm>
            <a:prstGeom prst="rect">
              <a:avLst/>
            </a:prstGeom>
            <a:noFill/>
            <a:ln w="9525">
              <a:noFill/>
              <a:miter lim="800000"/>
              <a:headEnd/>
              <a:tailEnd/>
            </a:ln>
          </p:spPr>
        </p:pic>
        <p:sp>
          <p:nvSpPr>
            <p:cNvPr id="3" name="Rectangle 2"/>
            <p:cNvSpPr/>
            <p:nvPr/>
          </p:nvSpPr>
          <p:spPr>
            <a:xfrm>
              <a:off x="3428903" y="1828800"/>
              <a:ext cx="53338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 name="Rectangle 4"/>
            <p:cNvSpPr/>
            <p:nvPr/>
          </p:nvSpPr>
          <p:spPr>
            <a:xfrm>
              <a:off x="6248223" y="1828800"/>
              <a:ext cx="304791"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p:nvSpPr>
          <p:spPr>
            <a:xfrm>
              <a:off x="58736" y="1828800"/>
              <a:ext cx="246055"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5"/>
          <p:cNvSpPr>
            <a:spLocks noChangeArrowheads="1"/>
          </p:cNvSpPr>
          <p:nvPr/>
        </p:nvSpPr>
        <p:spPr bwMode="auto">
          <a:xfrm>
            <a:off x="539750" y="2133600"/>
            <a:ext cx="7920038" cy="3786188"/>
          </a:xfrm>
          <a:prstGeom prst="rect">
            <a:avLst/>
          </a:prstGeom>
          <a:noFill/>
          <a:ln w="9525">
            <a:noFill/>
            <a:miter lim="800000"/>
            <a:headEnd/>
            <a:tailEnd/>
          </a:ln>
        </p:spPr>
        <p:txBody>
          <a:bodyPr>
            <a:spAutoFit/>
          </a:bodyPr>
          <a:lstStyle/>
          <a:p>
            <a:r>
              <a:rPr lang="en-IN" sz="2400" b="1">
                <a:hlinkClick r:id="rId2"/>
              </a:rPr>
              <a:t>USP7 deubiquitinase controls HIV-1 production by stabilizing Tat protein.</a:t>
            </a:r>
            <a:endParaRPr lang="en-IN" sz="2400" b="1"/>
          </a:p>
          <a:p>
            <a:endParaRPr lang="en-IN" sz="2400"/>
          </a:p>
          <a:p>
            <a:r>
              <a:rPr lang="en-IN" sz="2400"/>
              <a:t>Ali A#, Raja R#, Farooqui SR, Ahmad S, Banerjea AC.</a:t>
            </a:r>
          </a:p>
          <a:p>
            <a:endParaRPr lang="en-US" sz="2400"/>
          </a:p>
          <a:p>
            <a:endParaRPr lang="en-IN" sz="2400"/>
          </a:p>
          <a:p>
            <a:r>
              <a:rPr lang="en-IN" sz="2400" b="1"/>
              <a:t>Biochem J. 2017 Mar 9. </a:t>
            </a:r>
            <a:r>
              <a:rPr lang="en-IN" sz="2400"/>
              <a:t>pii: BCJ20160304. doi: 10.1042/BCJ20160304. [Epub ahead of print]</a:t>
            </a:r>
          </a:p>
          <a:p>
            <a:endParaRPr lang="en-US" sz="2400"/>
          </a:p>
          <a:p>
            <a:r>
              <a:rPr lang="en-US" sz="2400"/>
              <a:t># Equal contribution</a:t>
            </a:r>
            <a:endParaRPr lang="en-IN" sz="240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cstate="print"/>
          <a:srcRect/>
          <a:stretch>
            <a:fillRect/>
          </a:stretch>
        </p:blipFill>
        <p:spPr bwMode="auto">
          <a:xfrm>
            <a:off x="107950" y="1625600"/>
            <a:ext cx="4243388" cy="2786063"/>
          </a:xfrm>
          <a:prstGeom prst="rect">
            <a:avLst/>
          </a:prstGeom>
          <a:noFill/>
          <a:ln w="9525">
            <a:noFill/>
            <a:miter lim="800000"/>
            <a:headEnd/>
            <a:tailEnd/>
          </a:ln>
        </p:spPr>
      </p:pic>
      <p:pic>
        <p:nvPicPr>
          <p:cNvPr id="121859" name="Picture 2"/>
          <p:cNvPicPr>
            <a:picLocks noChangeAspect="1" noChangeArrowheads="1"/>
          </p:cNvPicPr>
          <p:nvPr/>
        </p:nvPicPr>
        <p:blipFill>
          <a:blip r:embed="rId3" cstate="print"/>
          <a:srcRect/>
          <a:stretch>
            <a:fillRect/>
          </a:stretch>
        </p:blipFill>
        <p:spPr bwMode="auto">
          <a:xfrm>
            <a:off x="4778375" y="1619250"/>
            <a:ext cx="4187825" cy="1568450"/>
          </a:xfrm>
          <a:prstGeom prst="rect">
            <a:avLst/>
          </a:prstGeom>
          <a:noFill/>
          <a:ln w="9525">
            <a:noFill/>
            <a:miter lim="800000"/>
            <a:headEnd/>
            <a:tailEnd/>
          </a:ln>
        </p:spPr>
      </p:pic>
      <p:pic>
        <p:nvPicPr>
          <p:cNvPr id="121860" name="Picture 2"/>
          <p:cNvPicPr>
            <a:picLocks noChangeAspect="1" noChangeArrowheads="1"/>
          </p:cNvPicPr>
          <p:nvPr/>
        </p:nvPicPr>
        <p:blipFill>
          <a:blip r:embed="rId4" cstate="print"/>
          <a:srcRect/>
          <a:stretch>
            <a:fillRect/>
          </a:stretch>
        </p:blipFill>
        <p:spPr bwMode="auto">
          <a:xfrm>
            <a:off x="4679950" y="3190875"/>
            <a:ext cx="4368800" cy="1577975"/>
          </a:xfrm>
          <a:prstGeom prst="rect">
            <a:avLst/>
          </a:prstGeom>
          <a:noFill/>
          <a:ln w="9525">
            <a:noFill/>
            <a:miter lim="800000"/>
            <a:headEnd/>
            <a:tailEnd/>
          </a:ln>
        </p:spPr>
      </p:pic>
      <p:sp>
        <p:nvSpPr>
          <p:cNvPr id="121861" name="TextBox 22"/>
          <p:cNvSpPr txBox="1">
            <a:spLocks noChangeArrowheads="1"/>
          </p:cNvSpPr>
          <p:nvPr/>
        </p:nvSpPr>
        <p:spPr bwMode="auto">
          <a:xfrm>
            <a:off x="1108075" y="1196975"/>
            <a:ext cx="714375" cy="338138"/>
          </a:xfrm>
          <a:prstGeom prst="rect">
            <a:avLst/>
          </a:prstGeom>
          <a:noFill/>
          <a:ln w="9525">
            <a:noFill/>
            <a:miter lim="800000"/>
            <a:headEnd/>
            <a:tailEnd/>
          </a:ln>
        </p:spPr>
        <p:txBody>
          <a:bodyPr>
            <a:spAutoFit/>
          </a:bodyPr>
          <a:lstStyle/>
          <a:p>
            <a:r>
              <a:rPr lang="en-US" sz="1600" b="1">
                <a:latin typeface="Calibri" pitchFamily="34" charset="0"/>
              </a:rPr>
              <a:t>F.</a:t>
            </a:r>
          </a:p>
        </p:txBody>
      </p:sp>
      <p:sp>
        <p:nvSpPr>
          <p:cNvPr id="121862" name="TextBox 21"/>
          <p:cNvSpPr txBox="1">
            <a:spLocks noChangeArrowheads="1"/>
          </p:cNvSpPr>
          <p:nvPr/>
        </p:nvSpPr>
        <p:spPr bwMode="auto">
          <a:xfrm>
            <a:off x="5180013" y="1196975"/>
            <a:ext cx="857250" cy="338138"/>
          </a:xfrm>
          <a:prstGeom prst="rect">
            <a:avLst/>
          </a:prstGeom>
          <a:noFill/>
          <a:ln w="9525">
            <a:noFill/>
            <a:miter lim="800000"/>
            <a:headEnd/>
            <a:tailEnd/>
          </a:ln>
        </p:spPr>
        <p:txBody>
          <a:bodyPr>
            <a:spAutoFit/>
          </a:bodyPr>
          <a:lstStyle/>
          <a:p>
            <a:r>
              <a:rPr lang="en-US" sz="1600" b="1">
                <a:latin typeface="Calibri" pitchFamily="34" charset="0"/>
              </a:rPr>
              <a:t>G.</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2"/>
          <p:cNvPicPr>
            <a:picLocks noChangeAspect="1" noChangeArrowheads="1"/>
          </p:cNvPicPr>
          <p:nvPr/>
        </p:nvPicPr>
        <p:blipFill>
          <a:blip r:embed="rId2" cstate="print"/>
          <a:srcRect/>
          <a:stretch>
            <a:fillRect/>
          </a:stretch>
        </p:blipFill>
        <p:spPr bwMode="auto">
          <a:xfrm>
            <a:off x="5249863" y="1506538"/>
            <a:ext cx="4254500" cy="2279650"/>
          </a:xfrm>
          <a:prstGeom prst="rect">
            <a:avLst/>
          </a:prstGeom>
          <a:noFill/>
          <a:ln w="9525">
            <a:noFill/>
            <a:miter lim="800000"/>
            <a:headEnd/>
            <a:tailEnd/>
          </a:ln>
        </p:spPr>
      </p:pic>
      <p:sp>
        <p:nvSpPr>
          <p:cNvPr id="122883" name="TextBox 8"/>
          <p:cNvSpPr txBox="1">
            <a:spLocks noChangeArrowheads="1"/>
          </p:cNvSpPr>
          <p:nvPr/>
        </p:nvSpPr>
        <p:spPr bwMode="auto">
          <a:xfrm>
            <a:off x="-36513" y="1435100"/>
            <a:ext cx="365126" cy="338138"/>
          </a:xfrm>
          <a:prstGeom prst="rect">
            <a:avLst/>
          </a:prstGeom>
          <a:noFill/>
          <a:ln w="9525">
            <a:noFill/>
            <a:miter lim="800000"/>
            <a:headEnd/>
            <a:tailEnd/>
          </a:ln>
        </p:spPr>
        <p:txBody>
          <a:bodyPr wrap="none">
            <a:spAutoFit/>
          </a:bodyPr>
          <a:lstStyle/>
          <a:p>
            <a:r>
              <a:rPr lang="en-US" sz="1600" b="1">
                <a:latin typeface="Calibri" pitchFamily="34" charset="0"/>
              </a:rPr>
              <a:t>A.</a:t>
            </a:r>
          </a:p>
        </p:txBody>
      </p:sp>
      <p:sp>
        <p:nvSpPr>
          <p:cNvPr id="122884" name="TextBox 9"/>
          <p:cNvSpPr txBox="1">
            <a:spLocks noChangeArrowheads="1"/>
          </p:cNvSpPr>
          <p:nvPr/>
        </p:nvSpPr>
        <p:spPr bwMode="auto">
          <a:xfrm>
            <a:off x="4645025" y="1435100"/>
            <a:ext cx="354013" cy="338138"/>
          </a:xfrm>
          <a:prstGeom prst="rect">
            <a:avLst/>
          </a:prstGeom>
          <a:noFill/>
          <a:ln w="9525">
            <a:noFill/>
            <a:miter lim="800000"/>
            <a:headEnd/>
            <a:tailEnd/>
          </a:ln>
        </p:spPr>
        <p:txBody>
          <a:bodyPr wrap="none">
            <a:spAutoFit/>
          </a:bodyPr>
          <a:lstStyle/>
          <a:p>
            <a:r>
              <a:rPr lang="en-US" sz="1600" b="1">
                <a:latin typeface="Calibri" pitchFamily="34" charset="0"/>
              </a:rPr>
              <a:t>B.</a:t>
            </a:r>
          </a:p>
        </p:txBody>
      </p:sp>
      <p:grpSp>
        <p:nvGrpSpPr>
          <p:cNvPr id="2" name="Group 13"/>
          <p:cNvGrpSpPr>
            <a:grpSpLocks/>
          </p:cNvGrpSpPr>
          <p:nvPr/>
        </p:nvGrpSpPr>
        <p:grpSpPr bwMode="auto">
          <a:xfrm>
            <a:off x="177800" y="863600"/>
            <a:ext cx="4214813" cy="3357563"/>
            <a:chOff x="642910" y="0"/>
            <a:chExt cx="3309865" cy="2892404"/>
          </a:xfrm>
        </p:grpSpPr>
        <p:pic>
          <p:nvPicPr>
            <p:cNvPr id="122886" name="Picture 2"/>
            <p:cNvPicPr>
              <a:picLocks noChangeAspect="1" noChangeArrowheads="1"/>
            </p:cNvPicPr>
            <p:nvPr/>
          </p:nvPicPr>
          <p:blipFill>
            <a:blip r:embed="rId3" cstate="print"/>
            <a:srcRect/>
            <a:stretch>
              <a:fillRect/>
            </a:stretch>
          </p:blipFill>
          <p:spPr bwMode="auto">
            <a:xfrm>
              <a:off x="642910" y="0"/>
              <a:ext cx="3309865" cy="2892404"/>
            </a:xfrm>
            <a:prstGeom prst="rect">
              <a:avLst/>
            </a:prstGeom>
            <a:noFill/>
            <a:ln w="9525">
              <a:noFill/>
              <a:miter lim="800000"/>
              <a:headEnd/>
              <a:tailEnd/>
            </a:ln>
          </p:spPr>
        </p:pic>
        <p:sp>
          <p:nvSpPr>
            <p:cNvPr id="122887" name="TextBox 37"/>
            <p:cNvSpPr txBox="1">
              <a:spLocks noChangeArrowheads="1"/>
            </p:cNvSpPr>
            <p:nvPr/>
          </p:nvSpPr>
          <p:spPr bwMode="auto">
            <a:xfrm>
              <a:off x="3214678" y="0"/>
              <a:ext cx="214314" cy="357142"/>
            </a:xfrm>
            <a:prstGeom prst="rect">
              <a:avLst/>
            </a:prstGeom>
            <a:noFill/>
            <a:ln w="9525">
              <a:noFill/>
              <a:miter lim="800000"/>
              <a:headEnd/>
              <a:tailEnd/>
            </a:ln>
          </p:spPr>
          <p:txBody>
            <a:bodyPr/>
            <a:lstStyle/>
            <a:p>
              <a:r>
                <a:rPr lang="en-US">
                  <a:latin typeface="Arial Rounded MT Bold" pitchFamily="34" charset="0"/>
                </a:rPr>
                <a:t>*</a:t>
              </a:r>
              <a:endParaRPr lang="en-IN">
                <a:latin typeface="Arial Rounded MT Bold" pitchFamily="34" charset="0"/>
              </a:endParaRPr>
            </a:p>
          </p:txBody>
        </p:sp>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7200" y="1340768"/>
            <a:ext cx="8305800" cy="26216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en-US" b="1" dirty="0"/>
              <a:t>Research article</a:t>
            </a:r>
          </a:p>
          <a:p>
            <a:r>
              <a:rPr lang="en-US" b="1" dirty="0">
                <a:hlinkClick r:id="rId2"/>
              </a:rPr>
              <a:t>The miRNA </a:t>
            </a:r>
            <a:r>
              <a:rPr lang="en-US" b="1" i="1" dirty="0">
                <a:hlinkClick r:id="rId2"/>
              </a:rPr>
              <a:t>miR</a:t>
            </a:r>
            <a:r>
              <a:rPr lang="en-US" b="1" dirty="0">
                <a:hlinkClick r:id="rId2"/>
              </a:rPr>
              <a:t>-</a:t>
            </a:r>
            <a:r>
              <a:rPr lang="en-US" b="1" i="1" dirty="0">
                <a:hlinkClick r:id="rId2"/>
              </a:rPr>
              <a:t>34a</a:t>
            </a:r>
            <a:r>
              <a:rPr lang="en-US" b="1" dirty="0">
                <a:hlinkClick r:id="rId2"/>
              </a:rPr>
              <a:t> enhances HIV-1 replication by targeting PNUTS/PPP1R10, which negatively regulates HIV-1 transcriptional complex formation</a:t>
            </a:r>
          </a:p>
          <a:p>
            <a:endParaRPr lang="en-US" dirty="0" smtClean="0"/>
          </a:p>
          <a:p>
            <a:endParaRPr lang="en-US" dirty="0" smtClean="0"/>
          </a:p>
          <a:p>
            <a:r>
              <a:rPr lang="en-US" dirty="0" err="1" smtClean="0"/>
              <a:t>Richa</a:t>
            </a:r>
            <a:r>
              <a:rPr lang="en-US" dirty="0" smtClean="0"/>
              <a:t> </a:t>
            </a:r>
            <a:r>
              <a:rPr lang="en-US" dirty="0"/>
              <a:t>Kapoor, </a:t>
            </a:r>
            <a:r>
              <a:rPr lang="en-US" dirty="0" err="1"/>
              <a:t>Sakshi</a:t>
            </a:r>
            <a:r>
              <a:rPr lang="en-US" dirty="0"/>
              <a:t> Arora, </a:t>
            </a:r>
            <a:r>
              <a:rPr lang="en-US" dirty="0" err="1"/>
              <a:t>Sanket</a:t>
            </a:r>
            <a:r>
              <a:rPr lang="en-US" dirty="0"/>
              <a:t> S. </a:t>
            </a:r>
            <a:r>
              <a:rPr lang="en-US" dirty="0" err="1"/>
              <a:t>Ponia</a:t>
            </a:r>
            <a:r>
              <a:rPr lang="en-US" dirty="0"/>
              <a:t>, </a:t>
            </a:r>
            <a:r>
              <a:rPr lang="en-US" dirty="0" err="1"/>
              <a:t>Binod</a:t>
            </a:r>
            <a:r>
              <a:rPr lang="en-US" dirty="0"/>
              <a:t> Kumar, </a:t>
            </a:r>
            <a:r>
              <a:rPr lang="en-US" dirty="0" err="1"/>
              <a:t>Subbareddy</a:t>
            </a:r>
            <a:r>
              <a:rPr lang="en-US" dirty="0"/>
              <a:t> </a:t>
            </a:r>
            <a:r>
              <a:rPr lang="en-US" dirty="0" err="1"/>
              <a:t>Maddika</a:t>
            </a:r>
            <a:r>
              <a:rPr lang="en-US" dirty="0"/>
              <a:t>, </a:t>
            </a:r>
            <a:r>
              <a:rPr lang="en-US" dirty="0" err="1"/>
              <a:t>Akhil</a:t>
            </a:r>
            <a:r>
              <a:rPr lang="en-US" dirty="0"/>
              <a:t> C. </a:t>
            </a:r>
            <a:r>
              <a:rPr lang="en-US" dirty="0" err="1"/>
              <a:t>Banerjea</a:t>
            </a:r>
            <a:endParaRPr lang="en-US" dirty="0"/>
          </a:p>
          <a:p>
            <a:endParaRPr lang="en-US" dirty="0" smtClean="0"/>
          </a:p>
          <a:p>
            <a:r>
              <a:rPr lang="en-US" b="1" dirty="0" smtClean="0"/>
              <a:t>Biochemical Journal 2015</a:t>
            </a:r>
            <a:r>
              <a:rPr lang="en-US" b="1" dirty="0"/>
              <a:t>, 470 (3) 293-302; DOI: 10.1042/BJ20150700 </a:t>
            </a:r>
          </a:p>
        </p:txBody>
      </p:sp>
    </p:spTree>
    <p:extLst>
      <p:ext uri="{BB962C8B-B14F-4D97-AF65-F5344CB8AC3E}">
        <p14:creationId xmlns:p14="http://schemas.microsoft.com/office/powerpoint/2010/main" xmlns="" val="136211388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Biochemical Journal\Final 16th July 2015\Figure 2.tif"/>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r="7159" b="7129"/>
          <a:stretch/>
        </p:blipFill>
        <p:spPr bwMode="auto">
          <a:xfrm>
            <a:off x="1" y="92507"/>
            <a:ext cx="9143999" cy="62432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4681044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Biochemical Journal\Final 16th July 2015\Figure 4.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636" y="609599"/>
            <a:ext cx="9407236" cy="554181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832470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E:\Biochemical Journal\Final 16th July 2015\Figure 6.ti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14400" y="30110"/>
            <a:ext cx="7239000" cy="682789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767875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81000" y="381000"/>
            <a:ext cx="8515350" cy="4314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C:\Users\Larance\Desktop\cshperspectmed-HIV-006916_F4.jpg"/>
          <p:cNvPicPr>
            <a:picLocks noChangeAspect="1" noChangeArrowheads="1"/>
          </p:cNvPicPr>
          <p:nvPr/>
        </p:nvPicPr>
        <p:blipFill>
          <a:blip r:embed="rId2" cstate="print"/>
          <a:srcRect/>
          <a:stretch>
            <a:fillRect/>
          </a:stretch>
        </p:blipFill>
        <p:spPr bwMode="auto">
          <a:xfrm>
            <a:off x="1071563" y="128588"/>
            <a:ext cx="7026275" cy="6229350"/>
          </a:xfrm>
          <a:prstGeom prst="rect">
            <a:avLst/>
          </a:prstGeom>
          <a:noFill/>
          <a:ln w="9525">
            <a:noFill/>
            <a:miter lim="800000"/>
            <a:headEnd/>
            <a:tailEnd/>
          </a:ln>
        </p:spPr>
      </p:pic>
      <p:sp>
        <p:nvSpPr>
          <p:cNvPr id="33795" name="TextBox 4"/>
          <p:cNvSpPr txBox="1">
            <a:spLocks noChangeArrowheads="1"/>
          </p:cNvSpPr>
          <p:nvPr/>
        </p:nvSpPr>
        <p:spPr bwMode="auto">
          <a:xfrm>
            <a:off x="2000250" y="6357938"/>
            <a:ext cx="6072188" cy="369887"/>
          </a:xfrm>
          <a:prstGeom prst="rect">
            <a:avLst/>
          </a:prstGeom>
          <a:noFill/>
          <a:ln w="9525">
            <a:noFill/>
            <a:miter lim="800000"/>
            <a:headEnd/>
            <a:tailEnd/>
          </a:ln>
        </p:spPr>
        <p:txBody>
          <a:bodyPr>
            <a:spAutoFit/>
          </a:bodyPr>
          <a:lstStyle/>
          <a:p>
            <a:r>
              <a:rPr lang="en-GB" b="1"/>
              <a:t>Karn J &amp; Stoltzfus CM. </a:t>
            </a:r>
            <a:r>
              <a:rPr lang="en-GB"/>
              <a:t>Cold Spring Harb Perspect Med. 2012.</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381000"/>
            <a:ext cx="8686800" cy="2000548"/>
          </a:xfrm>
          <a:prstGeom prst="rect">
            <a:avLst/>
          </a:prstGeom>
        </p:spPr>
        <p:txBody>
          <a:bodyPr>
            <a:spAutoFit/>
          </a:bodyPr>
          <a:lstStyle/>
          <a:p>
            <a:pPr algn="ctr" fontAlgn="auto">
              <a:spcBef>
                <a:spcPts val="0"/>
              </a:spcBef>
              <a:spcAft>
                <a:spcPts val="0"/>
              </a:spcAft>
              <a:defRPr/>
            </a:pPr>
            <a:r>
              <a:rPr lang="en-IN" sz="2400" dirty="0">
                <a:solidFill>
                  <a:schemeClr val="tx2">
                    <a:lumMod val="75000"/>
                  </a:schemeClr>
                </a:solidFill>
                <a:latin typeface="Arial Rounded MT Bold" pitchFamily="34" charset="0"/>
                <a:cs typeface="+mn-cs"/>
              </a:rPr>
              <a:t>HIV-1 Rev </a:t>
            </a:r>
            <a:r>
              <a:rPr lang="en-IN" sz="2400" dirty="0" err="1">
                <a:solidFill>
                  <a:schemeClr val="tx2">
                    <a:lumMod val="75000"/>
                  </a:schemeClr>
                </a:solidFill>
                <a:latin typeface="Arial Rounded MT Bold" pitchFamily="34" charset="0"/>
                <a:cs typeface="+mn-cs"/>
              </a:rPr>
              <a:t>downregulates</a:t>
            </a:r>
            <a:r>
              <a:rPr lang="en-IN" sz="2400" dirty="0">
                <a:solidFill>
                  <a:schemeClr val="tx2">
                    <a:lumMod val="75000"/>
                  </a:schemeClr>
                </a:solidFill>
                <a:latin typeface="Arial Rounded MT Bold" pitchFamily="34" charset="0"/>
                <a:cs typeface="+mn-cs"/>
              </a:rPr>
              <a:t> Tat expression and viral replication via modulation of NAD(P)H:Quinine </a:t>
            </a:r>
            <a:r>
              <a:rPr lang="en-IN" sz="2400" dirty="0" err="1">
                <a:solidFill>
                  <a:schemeClr val="tx2">
                    <a:lumMod val="75000"/>
                  </a:schemeClr>
                </a:solidFill>
                <a:latin typeface="Arial Rounded MT Bold" pitchFamily="34" charset="0"/>
                <a:cs typeface="+mn-cs"/>
              </a:rPr>
              <a:t>oxidoreductase</a:t>
            </a:r>
            <a:r>
              <a:rPr lang="en-IN" sz="2400" dirty="0">
                <a:solidFill>
                  <a:schemeClr val="tx2">
                    <a:lumMod val="75000"/>
                  </a:schemeClr>
                </a:solidFill>
                <a:latin typeface="Arial Rounded MT Bold" pitchFamily="34" charset="0"/>
                <a:cs typeface="+mn-cs"/>
              </a:rPr>
              <a:t> 1 (NQO1</a:t>
            </a:r>
            <a:r>
              <a:rPr lang="en-IN" sz="2400" dirty="0" smtClean="0">
                <a:solidFill>
                  <a:schemeClr val="tx2">
                    <a:lumMod val="75000"/>
                  </a:schemeClr>
                </a:solidFill>
                <a:latin typeface="Arial Rounded MT Bold" pitchFamily="34" charset="0"/>
                <a:cs typeface="+mn-cs"/>
              </a:rPr>
              <a:t>)</a:t>
            </a:r>
          </a:p>
          <a:p>
            <a:pPr algn="ctr" fontAlgn="auto">
              <a:spcBef>
                <a:spcPts val="0"/>
              </a:spcBef>
              <a:spcAft>
                <a:spcPts val="0"/>
              </a:spcAft>
              <a:defRPr/>
            </a:pPr>
            <a:r>
              <a:rPr lang="en-US" sz="2400" dirty="0" smtClean="0">
                <a:solidFill>
                  <a:schemeClr val="tx2">
                    <a:lumMod val="75000"/>
                  </a:schemeClr>
                </a:solidFill>
                <a:latin typeface="Arial Rounded MT Bold" pitchFamily="34" charset="0"/>
                <a:cs typeface="+mn-cs"/>
              </a:rPr>
              <a:t>Nature Communications – Accepted 22 April,2015</a:t>
            </a:r>
            <a:endParaRPr lang="en-IN" sz="2400" dirty="0" smtClean="0">
              <a:solidFill>
                <a:schemeClr val="tx2">
                  <a:lumMod val="75000"/>
                </a:schemeClr>
              </a:solidFill>
              <a:latin typeface="Arial Rounded MT Bold" pitchFamily="34" charset="0"/>
              <a:cs typeface="+mn-cs"/>
            </a:endParaRPr>
          </a:p>
          <a:p>
            <a:pPr algn="ctr" fontAlgn="auto">
              <a:spcBef>
                <a:spcPts val="0"/>
              </a:spcBef>
              <a:spcAft>
                <a:spcPts val="0"/>
              </a:spcAft>
              <a:defRPr/>
            </a:pPr>
            <a:endParaRPr lang="en-US" sz="2800" dirty="0">
              <a:solidFill>
                <a:schemeClr val="tx2">
                  <a:lumMod val="75000"/>
                </a:schemeClr>
              </a:solidFill>
              <a:latin typeface="Arial Rounded MT Bold" pitchFamily="34" charset="0"/>
              <a:cs typeface="+mn-cs"/>
            </a:endParaRPr>
          </a:p>
        </p:txBody>
      </p:sp>
      <p:sp>
        <p:nvSpPr>
          <p:cNvPr id="19457" name="Rectangle 1"/>
          <p:cNvSpPr>
            <a:spLocks noChangeArrowheads="1"/>
          </p:cNvSpPr>
          <p:nvPr/>
        </p:nvSpPr>
        <p:spPr bwMode="auto">
          <a:xfrm>
            <a:off x="511175" y="2031015"/>
            <a:ext cx="8099425" cy="960006"/>
          </a:xfrm>
          <a:prstGeom prst="rect">
            <a:avLst/>
          </a:prstGeom>
          <a:noFill/>
          <a:ln w="9525">
            <a:noFill/>
            <a:miter lim="800000"/>
            <a:headEnd/>
            <a:tailEnd/>
          </a:ln>
          <a:effectLst/>
        </p:spPr>
        <p:txBody>
          <a:bodyPr wrap="square" anchor="ctr">
            <a:spAutoFit/>
          </a:bodyPr>
          <a:lstStyle/>
          <a:p>
            <a:pPr algn="just">
              <a:lnSpc>
                <a:spcPct val="150000"/>
              </a:lnSpc>
              <a:defRPr/>
            </a:pPr>
            <a:r>
              <a:rPr lang="en-US" sz="2000" b="1" dirty="0" err="1">
                <a:solidFill>
                  <a:schemeClr val="accent2">
                    <a:lumMod val="75000"/>
                  </a:schemeClr>
                </a:solidFill>
                <a:latin typeface="Times New Roman" pitchFamily="18" charset="0"/>
                <a:ea typeface="Times New Roman" pitchFamily="18" charset="0"/>
                <a:cs typeface="Times New Roman" pitchFamily="18" charset="0"/>
              </a:rPr>
              <a:t>Sneh</a:t>
            </a:r>
            <a:r>
              <a:rPr lang="en-US" sz="2000" b="1" dirty="0">
                <a:solidFill>
                  <a:schemeClr val="accent2">
                    <a:lumMod val="75000"/>
                  </a:schemeClr>
                </a:solidFill>
                <a:latin typeface="Times New Roman" pitchFamily="18" charset="0"/>
                <a:ea typeface="Times New Roman" pitchFamily="18" charset="0"/>
                <a:cs typeface="Times New Roman" pitchFamily="18" charset="0"/>
              </a:rPr>
              <a:t> Lata</a:t>
            </a:r>
            <a:r>
              <a:rPr lang="en-US" sz="2000" b="1" baseline="30000" dirty="0">
                <a:solidFill>
                  <a:schemeClr val="accent2">
                    <a:lumMod val="75000"/>
                  </a:schemeClr>
                </a:solidFill>
                <a:latin typeface="Times New Roman" pitchFamily="18" charset="0"/>
                <a:ea typeface="Times New Roman" pitchFamily="18" charset="0"/>
                <a:cs typeface="Times New Roman" pitchFamily="18" charset="0"/>
              </a:rPr>
              <a:t>1*</a:t>
            </a:r>
            <a:r>
              <a:rPr lang="en-US" sz="2000" b="1" dirty="0">
                <a:solidFill>
                  <a:schemeClr val="accent2">
                    <a:lumMod val="75000"/>
                  </a:schemeClr>
                </a:solidFill>
                <a:latin typeface="Times New Roman" pitchFamily="18" charset="0"/>
                <a:ea typeface="Times New Roman" pitchFamily="18" charset="0"/>
                <a:cs typeface="Times New Roman" pitchFamily="18" charset="0"/>
              </a:rPr>
              <a:t>, </a:t>
            </a:r>
            <a:r>
              <a:rPr lang="en-US" sz="2000" b="1" dirty="0" err="1">
                <a:solidFill>
                  <a:schemeClr val="accent2">
                    <a:lumMod val="75000"/>
                  </a:schemeClr>
                </a:solidFill>
                <a:latin typeface="Times New Roman" pitchFamily="18" charset="0"/>
                <a:ea typeface="Times New Roman" pitchFamily="18" charset="0"/>
                <a:cs typeface="Times New Roman" pitchFamily="18" charset="0"/>
              </a:rPr>
              <a:t>Amjad</a:t>
            </a:r>
            <a:r>
              <a:rPr lang="en-US" sz="2000" b="1" dirty="0">
                <a:solidFill>
                  <a:schemeClr val="accent2">
                    <a:lumMod val="75000"/>
                  </a:schemeClr>
                </a:solidFill>
                <a:latin typeface="Times New Roman" pitchFamily="18" charset="0"/>
                <a:ea typeface="Times New Roman" pitchFamily="18" charset="0"/>
                <a:cs typeface="Times New Roman" pitchFamily="18" charset="0"/>
              </a:rPr>
              <a:t> Ali</a:t>
            </a:r>
            <a:r>
              <a:rPr lang="en-US" sz="2000" b="1" baseline="30000" dirty="0">
                <a:solidFill>
                  <a:schemeClr val="accent2">
                    <a:lumMod val="75000"/>
                  </a:schemeClr>
                </a:solidFill>
                <a:latin typeface="Times New Roman" pitchFamily="18" charset="0"/>
                <a:ea typeface="Times New Roman" pitchFamily="18" charset="0"/>
                <a:cs typeface="Times New Roman" pitchFamily="18" charset="0"/>
              </a:rPr>
              <a:t>2*</a:t>
            </a:r>
            <a:r>
              <a:rPr lang="en-US" sz="2000" b="1" dirty="0">
                <a:solidFill>
                  <a:schemeClr val="accent2">
                    <a:lumMod val="75000"/>
                  </a:schemeClr>
                </a:solidFill>
                <a:latin typeface="Times New Roman" pitchFamily="18" charset="0"/>
                <a:ea typeface="Times New Roman" pitchFamily="18" charset="0"/>
                <a:cs typeface="Times New Roman" pitchFamily="18" charset="0"/>
              </a:rPr>
              <a:t>, </a:t>
            </a:r>
            <a:r>
              <a:rPr lang="en-US" sz="2000" b="1" dirty="0" err="1">
                <a:solidFill>
                  <a:schemeClr val="accent2">
                    <a:lumMod val="75000"/>
                  </a:schemeClr>
                </a:solidFill>
                <a:latin typeface="Times New Roman" pitchFamily="18" charset="0"/>
                <a:ea typeface="Times New Roman" pitchFamily="18" charset="0"/>
                <a:cs typeface="Times New Roman" pitchFamily="18" charset="0"/>
              </a:rPr>
              <a:t>Vikas</a:t>
            </a:r>
            <a:r>
              <a:rPr lang="en-US" sz="2000" b="1" dirty="0">
                <a:solidFill>
                  <a:schemeClr val="accent2">
                    <a:lumMod val="75000"/>
                  </a:schemeClr>
                </a:solidFill>
                <a:latin typeface="Times New Roman" pitchFamily="18" charset="0"/>
                <a:ea typeface="Times New Roman" pitchFamily="18" charset="0"/>
                <a:cs typeface="Times New Roman" pitchFamily="18" charset="0"/>
              </a:rPr>
              <a:t> Sood</a:t>
            </a:r>
            <a:r>
              <a:rPr lang="en-US" sz="2000" b="1" baseline="30000" dirty="0">
                <a:solidFill>
                  <a:schemeClr val="accent2">
                    <a:lumMod val="75000"/>
                  </a:schemeClr>
                </a:solidFill>
                <a:latin typeface="Times New Roman" pitchFamily="18" charset="0"/>
                <a:ea typeface="Times New Roman" pitchFamily="18" charset="0"/>
                <a:cs typeface="Times New Roman" pitchFamily="18" charset="0"/>
              </a:rPr>
              <a:t>1, 2†</a:t>
            </a:r>
            <a:r>
              <a:rPr lang="en-US" sz="2000" b="1" dirty="0">
                <a:solidFill>
                  <a:schemeClr val="accent2">
                    <a:lumMod val="75000"/>
                  </a:schemeClr>
                </a:solidFill>
                <a:latin typeface="Times New Roman" pitchFamily="18" charset="0"/>
                <a:ea typeface="Times New Roman" pitchFamily="18" charset="0"/>
                <a:cs typeface="Times New Roman" pitchFamily="18" charset="0"/>
              </a:rPr>
              <a:t>, </a:t>
            </a:r>
            <a:r>
              <a:rPr lang="en-US" sz="2000" b="1" dirty="0" err="1">
                <a:solidFill>
                  <a:schemeClr val="accent2">
                    <a:lumMod val="75000"/>
                  </a:schemeClr>
                </a:solidFill>
                <a:latin typeface="Times New Roman" pitchFamily="18" charset="0"/>
                <a:ea typeface="Times New Roman" pitchFamily="18" charset="0"/>
                <a:cs typeface="Times New Roman" pitchFamily="18" charset="0"/>
              </a:rPr>
              <a:t>Rameez</a:t>
            </a:r>
            <a:r>
              <a:rPr lang="en-US" sz="2000" b="1" dirty="0">
                <a:solidFill>
                  <a:schemeClr val="accent2">
                    <a:lumMod val="75000"/>
                  </a:schemeClr>
                </a:solidFill>
                <a:latin typeface="Times New Roman" pitchFamily="18" charset="0"/>
                <a:ea typeface="Times New Roman" pitchFamily="18" charset="0"/>
                <a:cs typeface="Times New Roman" pitchFamily="18" charset="0"/>
              </a:rPr>
              <a:t> Raja</a:t>
            </a:r>
            <a:r>
              <a:rPr lang="en-US" sz="2000" b="1" baseline="30000" dirty="0">
                <a:solidFill>
                  <a:schemeClr val="accent2">
                    <a:lumMod val="75000"/>
                  </a:schemeClr>
                </a:solidFill>
                <a:latin typeface="Times New Roman" pitchFamily="18" charset="0"/>
                <a:ea typeface="Times New Roman" pitchFamily="18" charset="0"/>
                <a:cs typeface="Times New Roman" pitchFamily="18" charset="0"/>
              </a:rPr>
              <a:t>2</a:t>
            </a:r>
            <a:r>
              <a:rPr lang="en-US" sz="2000" b="1" dirty="0">
                <a:solidFill>
                  <a:schemeClr val="accent2">
                    <a:lumMod val="75000"/>
                  </a:schemeClr>
                </a:solidFill>
                <a:latin typeface="Times New Roman" pitchFamily="18" charset="0"/>
                <a:ea typeface="Times New Roman" pitchFamily="18" charset="0"/>
                <a:cs typeface="Times New Roman" pitchFamily="18" charset="0"/>
              </a:rPr>
              <a:t>, </a:t>
            </a:r>
            <a:r>
              <a:rPr lang="en-US" sz="2000" b="1" dirty="0" err="1">
                <a:solidFill>
                  <a:schemeClr val="accent2">
                    <a:lumMod val="75000"/>
                  </a:schemeClr>
                </a:solidFill>
                <a:latin typeface="Times New Roman" pitchFamily="18" charset="0"/>
                <a:ea typeface="Times New Roman" pitchFamily="18" charset="0"/>
                <a:cs typeface="Times New Roman" pitchFamily="18" charset="0"/>
              </a:rPr>
              <a:t>Akhil</a:t>
            </a:r>
            <a:r>
              <a:rPr lang="en-US" sz="2000" b="1" dirty="0">
                <a:solidFill>
                  <a:schemeClr val="accent2">
                    <a:lumMod val="75000"/>
                  </a:schemeClr>
                </a:solidFill>
                <a:latin typeface="Times New Roman" pitchFamily="18" charset="0"/>
                <a:ea typeface="Times New Roman" pitchFamily="18" charset="0"/>
                <a:cs typeface="Times New Roman" pitchFamily="18" charset="0"/>
              </a:rPr>
              <a:t> C Banerjea</a:t>
            </a:r>
            <a:r>
              <a:rPr lang="en-US" sz="2000" b="1" baseline="30000" dirty="0">
                <a:solidFill>
                  <a:schemeClr val="accent2">
                    <a:lumMod val="75000"/>
                  </a:schemeClr>
                </a:solidFill>
                <a:latin typeface="Times New Roman" pitchFamily="18" charset="0"/>
                <a:ea typeface="Times New Roman" pitchFamily="18" charset="0"/>
                <a:cs typeface="Times New Roman" pitchFamily="18" charset="0"/>
              </a:rPr>
              <a:t>#2</a:t>
            </a:r>
            <a:r>
              <a:rPr lang="en-US" sz="2000" b="1" dirty="0">
                <a:solidFill>
                  <a:schemeClr val="accent2">
                    <a:lumMod val="75000"/>
                  </a:schemeClr>
                </a:solidFill>
                <a:latin typeface="Times New Roman" pitchFamily="18" charset="0"/>
                <a:ea typeface="Times New Roman" pitchFamily="18" charset="0"/>
                <a:cs typeface="Times New Roman" pitchFamily="18" charset="0"/>
              </a:rPr>
              <a:t> </a:t>
            </a:r>
            <a:endParaRPr lang="en-US" sz="2000" b="1" dirty="0">
              <a:solidFill>
                <a:schemeClr val="accent2">
                  <a:lumMod val="75000"/>
                </a:schemeClr>
              </a:solidFill>
              <a:latin typeface="Arial" pitchFamily="34" charset="0"/>
              <a:cs typeface="Arial" pitchFamily="34" charset="0"/>
            </a:endParaRPr>
          </a:p>
        </p:txBody>
      </p:sp>
      <p:sp>
        <p:nvSpPr>
          <p:cNvPr id="6" name="TextBox 5"/>
          <p:cNvSpPr txBox="1"/>
          <p:nvPr/>
        </p:nvSpPr>
        <p:spPr>
          <a:xfrm>
            <a:off x="1828800" y="2971800"/>
            <a:ext cx="5410200" cy="523875"/>
          </a:xfrm>
          <a:prstGeom prst="rect">
            <a:avLst/>
          </a:prstGeom>
          <a:noFill/>
        </p:spPr>
        <p:txBody>
          <a:bodyPr>
            <a:spAutoFit/>
          </a:bodyPr>
          <a:lstStyle/>
          <a:p>
            <a:pPr algn="ctr" fontAlgn="auto">
              <a:spcBef>
                <a:spcPts val="0"/>
              </a:spcBef>
              <a:spcAft>
                <a:spcPts val="0"/>
              </a:spcAft>
              <a:defRPr/>
            </a:pPr>
            <a:r>
              <a:rPr lang="en-US" sz="2800" dirty="0">
                <a:solidFill>
                  <a:schemeClr val="accent6">
                    <a:lumMod val="75000"/>
                  </a:schemeClr>
                </a:solidFill>
                <a:latin typeface="Arial Rounded MT Bold" pitchFamily="34" charset="0"/>
                <a:cs typeface="+mn-cs"/>
              </a:rPr>
              <a:t>Accepted: 22</a:t>
            </a:r>
            <a:r>
              <a:rPr lang="en-US" sz="2800" baseline="30000" dirty="0">
                <a:solidFill>
                  <a:schemeClr val="accent6">
                    <a:lumMod val="75000"/>
                  </a:schemeClr>
                </a:solidFill>
                <a:latin typeface="Arial Rounded MT Bold" pitchFamily="34" charset="0"/>
                <a:cs typeface="+mn-cs"/>
              </a:rPr>
              <a:t>nd</a:t>
            </a:r>
            <a:r>
              <a:rPr lang="en-US" sz="2800" dirty="0">
                <a:solidFill>
                  <a:schemeClr val="accent6">
                    <a:lumMod val="75000"/>
                  </a:schemeClr>
                </a:solidFill>
                <a:latin typeface="Arial Rounded MT Bold" pitchFamily="34" charset="0"/>
                <a:cs typeface="+mn-cs"/>
              </a:rPr>
              <a:t> April, 2015</a:t>
            </a:r>
          </a:p>
        </p:txBody>
      </p:sp>
      <p:pic>
        <p:nvPicPr>
          <p:cNvPr id="2053" name="Picture 2"/>
          <p:cNvPicPr>
            <a:picLocks noChangeAspect="1" noChangeArrowheads="1"/>
          </p:cNvPicPr>
          <p:nvPr/>
        </p:nvPicPr>
        <p:blipFill>
          <a:blip r:embed="rId2" cstate="print"/>
          <a:srcRect l="26666" t="19000" r="42667" b="53000"/>
          <a:stretch>
            <a:fillRect/>
          </a:stretch>
        </p:blipFill>
        <p:spPr bwMode="auto">
          <a:xfrm>
            <a:off x="152400" y="3886200"/>
            <a:ext cx="1627188" cy="1981200"/>
          </a:xfrm>
          <a:prstGeom prst="rect">
            <a:avLst/>
          </a:prstGeom>
          <a:noFill/>
          <a:ln w="9525">
            <a:noFill/>
            <a:miter lim="800000"/>
            <a:headEnd/>
            <a:tailEnd/>
          </a:ln>
        </p:spPr>
      </p:pic>
      <p:pic>
        <p:nvPicPr>
          <p:cNvPr id="2054" name="Picture 3"/>
          <p:cNvPicPr>
            <a:picLocks noChangeAspect="1" noChangeArrowheads="1"/>
          </p:cNvPicPr>
          <p:nvPr/>
        </p:nvPicPr>
        <p:blipFill>
          <a:blip r:embed="rId3" cstate="print"/>
          <a:srcRect l="29630" t="38235" r="37691" b="37254"/>
          <a:stretch>
            <a:fillRect/>
          </a:stretch>
        </p:blipFill>
        <p:spPr bwMode="auto">
          <a:xfrm>
            <a:off x="5738813" y="3886200"/>
            <a:ext cx="1576387" cy="1981200"/>
          </a:xfrm>
          <a:prstGeom prst="rect">
            <a:avLst/>
          </a:prstGeom>
          <a:noFill/>
          <a:ln w="9525">
            <a:noFill/>
            <a:miter lim="800000"/>
            <a:headEnd/>
            <a:tailEnd/>
          </a:ln>
        </p:spPr>
      </p:pic>
      <p:pic>
        <p:nvPicPr>
          <p:cNvPr id="2055" name="Picture 4" descr="C:\Users\Compu\Downloads\189762_10150102740642242_6170406_n.jpg"/>
          <p:cNvPicPr>
            <a:picLocks noChangeAspect="1" noChangeArrowheads="1"/>
          </p:cNvPicPr>
          <p:nvPr/>
        </p:nvPicPr>
        <p:blipFill>
          <a:blip r:embed="rId4" cstate="print"/>
          <a:srcRect b="27908"/>
          <a:stretch>
            <a:fillRect/>
          </a:stretch>
        </p:blipFill>
        <p:spPr bwMode="auto">
          <a:xfrm>
            <a:off x="2057400" y="3886200"/>
            <a:ext cx="1574800" cy="1981200"/>
          </a:xfrm>
          <a:prstGeom prst="rect">
            <a:avLst/>
          </a:prstGeom>
          <a:noFill/>
          <a:ln w="9525">
            <a:noFill/>
            <a:miter lim="800000"/>
            <a:headEnd/>
            <a:tailEnd/>
          </a:ln>
        </p:spPr>
      </p:pic>
      <p:pic>
        <p:nvPicPr>
          <p:cNvPr id="2056" name="Picture 6" descr="http://www.nii.res.in/images/faculty/akhil.jpg"/>
          <p:cNvPicPr>
            <a:picLocks noChangeAspect="1" noChangeArrowheads="1"/>
          </p:cNvPicPr>
          <p:nvPr/>
        </p:nvPicPr>
        <p:blipFill>
          <a:blip r:embed="rId5" cstate="print"/>
          <a:srcRect l="13029" r="29642"/>
          <a:stretch>
            <a:fillRect/>
          </a:stretch>
        </p:blipFill>
        <p:spPr bwMode="auto">
          <a:xfrm>
            <a:off x="7391400" y="3910013"/>
            <a:ext cx="1600200" cy="1909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lum bright="20000" contrast="40000"/>
            <a:grayscl/>
          </a:blip>
          <a:srcRect t="6326" r="11307" b="84816"/>
          <a:stretch>
            <a:fillRect/>
          </a:stretch>
        </p:blipFill>
        <p:spPr bwMode="auto">
          <a:xfrm>
            <a:off x="2251075" y="1678658"/>
            <a:ext cx="1195387" cy="533400"/>
          </a:xfrm>
          <a:prstGeom prst="rect">
            <a:avLst/>
          </a:prstGeom>
          <a:noFill/>
          <a:ln w="9525">
            <a:solidFill>
              <a:schemeClr val="tx1"/>
            </a:solidFill>
            <a:miter lim="800000"/>
            <a:headEnd/>
            <a:tailEnd/>
          </a:ln>
        </p:spPr>
      </p:pic>
      <p:pic>
        <p:nvPicPr>
          <p:cNvPr id="5" name="Picture 2"/>
          <p:cNvPicPr>
            <a:picLocks noChangeAspect="1" noChangeArrowheads="1"/>
          </p:cNvPicPr>
          <p:nvPr/>
        </p:nvPicPr>
        <p:blipFill>
          <a:blip r:embed="rId2" cstate="print">
            <a:lum bright="20000" contrast="40000"/>
            <a:grayscl/>
          </a:blip>
          <a:srcRect t="54408" r="11307" b="36736"/>
          <a:stretch>
            <a:fillRect/>
          </a:stretch>
        </p:blipFill>
        <p:spPr bwMode="auto">
          <a:xfrm>
            <a:off x="2251075" y="2293020"/>
            <a:ext cx="1195387" cy="533400"/>
          </a:xfrm>
          <a:prstGeom prst="rect">
            <a:avLst/>
          </a:prstGeom>
          <a:noFill/>
          <a:ln w="9525">
            <a:solidFill>
              <a:schemeClr val="tx1"/>
            </a:solidFill>
            <a:miter lim="800000"/>
            <a:headEnd/>
            <a:tailEnd/>
          </a:ln>
        </p:spPr>
      </p:pic>
      <p:pic>
        <p:nvPicPr>
          <p:cNvPr id="6" name="Picture 3"/>
          <p:cNvPicPr>
            <a:picLocks noChangeAspect="1" noChangeArrowheads="1"/>
          </p:cNvPicPr>
          <p:nvPr/>
        </p:nvPicPr>
        <p:blipFill>
          <a:blip r:embed="rId2" cstate="print">
            <a:lum bright="20000" contrast="40000"/>
            <a:grayscl/>
          </a:blip>
          <a:srcRect t="69591" r="11307" b="20287"/>
          <a:stretch>
            <a:fillRect/>
          </a:stretch>
        </p:blipFill>
        <p:spPr bwMode="auto">
          <a:xfrm>
            <a:off x="2251075" y="2889920"/>
            <a:ext cx="1195387" cy="533400"/>
          </a:xfrm>
          <a:prstGeom prst="rect">
            <a:avLst/>
          </a:prstGeom>
          <a:noFill/>
          <a:ln w="9525">
            <a:solidFill>
              <a:schemeClr val="tx1"/>
            </a:solidFill>
            <a:miter lim="800000"/>
            <a:headEnd/>
            <a:tailEnd/>
          </a:ln>
        </p:spPr>
      </p:pic>
      <p:sp>
        <p:nvSpPr>
          <p:cNvPr id="7" name="TextBox 21"/>
          <p:cNvSpPr txBox="1">
            <a:spLocks noChangeArrowheads="1"/>
          </p:cNvSpPr>
          <p:nvPr/>
        </p:nvSpPr>
        <p:spPr bwMode="auto">
          <a:xfrm>
            <a:off x="1160462" y="1364333"/>
            <a:ext cx="1219200" cy="338137"/>
          </a:xfrm>
          <a:prstGeom prst="rect">
            <a:avLst/>
          </a:prstGeom>
          <a:noFill/>
          <a:ln w="9525">
            <a:noFill/>
            <a:miter lim="800000"/>
            <a:headEnd/>
            <a:tailEnd/>
          </a:ln>
        </p:spPr>
        <p:txBody>
          <a:bodyPr>
            <a:spAutoFit/>
          </a:bodyPr>
          <a:lstStyle/>
          <a:p>
            <a:r>
              <a:rPr lang="en-US" sz="1600">
                <a:latin typeface="Arial Rounded MT Bold" pitchFamily="34" charset="0"/>
              </a:rPr>
              <a:t>HA Tat</a:t>
            </a:r>
          </a:p>
        </p:txBody>
      </p:sp>
      <p:sp>
        <p:nvSpPr>
          <p:cNvPr id="8" name="TextBox 9"/>
          <p:cNvSpPr txBox="1">
            <a:spLocks noChangeArrowheads="1"/>
          </p:cNvSpPr>
          <p:nvPr/>
        </p:nvSpPr>
        <p:spPr bwMode="auto">
          <a:xfrm>
            <a:off x="2409825" y="1335758"/>
            <a:ext cx="1189038" cy="368300"/>
          </a:xfrm>
          <a:prstGeom prst="rect">
            <a:avLst/>
          </a:prstGeom>
          <a:noFill/>
          <a:ln w="9525">
            <a:noFill/>
            <a:miter lim="800000"/>
            <a:headEnd/>
            <a:tailEnd/>
          </a:ln>
        </p:spPr>
        <p:txBody>
          <a:bodyPr>
            <a:spAutoFit/>
          </a:bodyPr>
          <a:lstStyle/>
          <a:p>
            <a:r>
              <a:rPr lang="en-US">
                <a:latin typeface="Arial Rounded MT Bold" pitchFamily="34" charset="0"/>
              </a:rPr>
              <a:t> +        +  </a:t>
            </a:r>
          </a:p>
        </p:txBody>
      </p:sp>
      <p:sp>
        <p:nvSpPr>
          <p:cNvPr id="9" name="TextBox 18"/>
          <p:cNvSpPr txBox="1">
            <a:spLocks noChangeArrowheads="1"/>
          </p:cNvSpPr>
          <p:nvPr/>
        </p:nvSpPr>
        <p:spPr bwMode="auto">
          <a:xfrm>
            <a:off x="1127125" y="945233"/>
            <a:ext cx="1252537" cy="338137"/>
          </a:xfrm>
          <a:prstGeom prst="rect">
            <a:avLst/>
          </a:prstGeom>
          <a:noFill/>
          <a:ln w="9525">
            <a:noFill/>
            <a:miter lim="800000"/>
            <a:headEnd/>
            <a:tailEnd/>
          </a:ln>
        </p:spPr>
        <p:txBody>
          <a:bodyPr>
            <a:spAutoFit/>
          </a:bodyPr>
          <a:lstStyle/>
          <a:p>
            <a:r>
              <a:rPr lang="en-US" sz="1600">
                <a:latin typeface="Arial Rounded MT Bold" pitchFamily="34" charset="0"/>
              </a:rPr>
              <a:t>Myc Rev</a:t>
            </a:r>
          </a:p>
        </p:txBody>
      </p:sp>
      <p:sp>
        <p:nvSpPr>
          <p:cNvPr id="10" name="TextBox 22"/>
          <p:cNvSpPr txBox="1">
            <a:spLocks noChangeArrowheads="1"/>
          </p:cNvSpPr>
          <p:nvPr/>
        </p:nvSpPr>
        <p:spPr bwMode="auto">
          <a:xfrm>
            <a:off x="2265362" y="908720"/>
            <a:ext cx="1447801" cy="369888"/>
          </a:xfrm>
          <a:prstGeom prst="rect">
            <a:avLst/>
          </a:prstGeom>
          <a:noFill/>
          <a:ln w="9525">
            <a:noFill/>
            <a:miter lim="800000"/>
            <a:headEnd/>
            <a:tailEnd/>
          </a:ln>
        </p:spPr>
        <p:txBody>
          <a:bodyPr>
            <a:spAutoFit/>
          </a:bodyPr>
          <a:lstStyle/>
          <a:p>
            <a:r>
              <a:rPr lang="en-US">
                <a:latin typeface="Arial Rounded MT Bold" pitchFamily="34" charset="0"/>
              </a:rPr>
              <a:t>    -         +    </a:t>
            </a:r>
          </a:p>
        </p:txBody>
      </p:sp>
      <p:sp>
        <p:nvSpPr>
          <p:cNvPr id="11" name="TextBox 24"/>
          <p:cNvSpPr txBox="1">
            <a:spLocks noChangeArrowheads="1"/>
          </p:cNvSpPr>
          <p:nvPr/>
        </p:nvSpPr>
        <p:spPr bwMode="auto">
          <a:xfrm>
            <a:off x="1279525" y="1810420"/>
            <a:ext cx="990600" cy="261938"/>
          </a:xfrm>
          <a:prstGeom prst="rect">
            <a:avLst/>
          </a:prstGeom>
          <a:noFill/>
          <a:ln w="9525">
            <a:noFill/>
            <a:miter lim="800000"/>
            <a:headEnd/>
            <a:tailEnd/>
          </a:ln>
        </p:spPr>
        <p:txBody>
          <a:bodyPr>
            <a:spAutoFit/>
          </a:bodyPr>
          <a:lstStyle/>
          <a:p>
            <a:r>
              <a:rPr lang="en-US" sz="1100">
                <a:latin typeface="Arial Rounded MT Bold" pitchFamily="34" charset="0"/>
              </a:rPr>
              <a:t>IB: Anti-HA</a:t>
            </a:r>
          </a:p>
        </p:txBody>
      </p:sp>
      <p:sp>
        <p:nvSpPr>
          <p:cNvPr id="12" name="TextBox 24"/>
          <p:cNvSpPr txBox="1">
            <a:spLocks noChangeArrowheads="1"/>
          </p:cNvSpPr>
          <p:nvPr/>
        </p:nvSpPr>
        <p:spPr bwMode="auto">
          <a:xfrm>
            <a:off x="1203325" y="2399383"/>
            <a:ext cx="1066800" cy="261937"/>
          </a:xfrm>
          <a:prstGeom prst="rect">
            <a:avLst/>
          </a:prstGeom>
          <a:noFill/>
          <a:ln w="9525">
            <a:noFill/>
            <a:miter lim="800000"/>
            <a:headEnd/>
            <a:tailEnd/>
          </a:ln>
        </p:spPr>
        <p:txBody>
          <a:bodyPr>
            <a:spAutoFit/>
          </a:bodyPr>
          <a:lstStyle/>
          <a:p>
            <a:r>
              <a:rPr lang="en-US" sz="1100">
                <a:latin typeface="Arial Rounded MT Bold" pitchFamily="34" charset="0"/>
              </a:rPr>
              <a:t>IB: Anti-Myc</a:t>
            </a:r>
          </a:p>
        </p:txBody>
      </p:sp>
      <p:sp>
        <p:nvSpPr>
          <p:cNvPr id="13" name="TextBox 24"/>
          <p:cNvSpPr txBox="1">
            <a:spLocks noChangeArrowheads="1"/>
          </p:cNvSpPr>
          <p:nvPr/>
        </p:nvSpPr>
        <p:spPr bwMode="auto">
          <a:xfrm>
            <a:off x="3446462" y="1802483"/>
            <a:ext cx="776288" cy="338137"/>
          </a:xfrm>
          <a:prstGeom prst="rect">
            <a:avLst/>
          </a:prstGeom>
          <a:noFill/>
          <a:ln w="9525">
            <a:noFill/>
            <a:miter lim="800000"/>
            <a:headEnd/>
            <a:tailEnd/>
          </a:ln>
        </p:spPr>
        <p:txBody>
          <a:bodyPr>
            <a:spAutoFit/>
          </a:bodyPr>
          <a:lstStyle/>
          <a:p>
            <a:r>
              <a:rPr lang="en-US" sz="1600">
                <a:latin typeface="Arial Rounded MT Bold" pitchFamily="34" charset="0"/>
              </a:rPr>
              <a:t>Tat</a:t>
            </a:r>
          </a:p>
        </p:txBody>
      </p:sp>
      <p:sp>
        <p:nvSpPr>
          <p:cNvPr id="14" name="TextBox 24"/>
          <p:cNvSpPr txBox="1">
            <a:spLocks noChangeArrowheads="1"/>
          </p:cNvSpPr>
          <p:nvPr/>
        </p:nvSpPr>
        <p:spPr bwMode="auto">
          <a:xfrm>
            <a:off x="3446462" y="2386683"/>
            <a:ext cx="776288" cy="338137"/>
          </a:xfrm>
          <a:prstGeom prst="rect">
            <a:avLst/>
          </a:prstGeom>
          <a:noFill/>
          <a:ln w="9525">
            <a:noFill/>
            <a:miter lim="800000"/>
            <a:headEnd/>
            <a:tailEnd/>
          </a:ln>
        </p:spPr>
        <p:txBody>
          <a:bodyPr>
            <a:spAutoFit/>
          </a:bodyPr>
          <a:lstStyle/>
          <a:p>
            <a:r>
              <a:rPr lang="en-US" sz="1600">
                <a:latin typeface="Arial Rounded MT Bold" pitchFamily="34" charset="0"/>
              </a:rPr>
              <a:t>Rev</a:t>
            </a:r>
          </a:p>
        </p:txBody>
      </p:sp>
      <p:sp>
        <p:nvSpPr>
          <p:cNvPr id="15" name="TextBox 25"/>
          <p:cNvSpPr txBox="1">
            <a:spLocks noChangeArrowheads="1"/>
          </p:cNvSpPr>
          <p:nvPr/>
        </p:nvSpPr>
        <p:spPr bwMode="auto">
          <a:xfrm>
            <a:off x="3446462" y="2966120"/>
            <a:ext cx="1219201" cy="338138"/>
          </a:xfrm>
          <a:prstGeom prst="rect">
            <a:avLst/>
          </a:prstGeom>
          <a:noFill/>
          <a:ln w="9525">
            <a:noFill/>
            <a:miter lim="800000"/>
            <a:headEnd/>
            <a:tailEnd/>
          </a:ln>
        </p:spPr>
        <p:txBody>
          <a:bodyPr>
            <a:spAutoFit/>
          </a:bodyPr>
          <a:lstStyle/>
          <a:p>
            <a:r>
              <a:rPr lang="en-US" sz="1600">
                <a:latin typeface="Arial Rounded MT Bold" pitchFamily="34" charset="0"/>
              </a:rPr>
              <a:t>GAPDH</a:t>
            </a:r>
          </a:p>
        </p:txBody>
      </p:sp>
      <p:pic>
        <p:nvPicPr>
          <p:cNvPr id="16" name="Picture 4"/>
          <p:cNvPicPr>
            <a:picLocks noChangeAspect="1" noChangeArrowheads="1"/>
          </p:cNvPicPr>
          <p:nvPr/>
        </p:nvPicPr>
        <p:blipFill>
          <a:blip r:embed="rId3" cstate="print">
            <a:lum bright="20000" contrast="40000"/>
            <a:grayscl/>
          </a:blip>
          <a:srcRect l="16762" t="27795" r="64241" b="57043"/>
          <a:stretch>
            <a:fillRect/>
          </a:stretch>
        </p:blipFill>
        <p:spPr bwMode="auto">
          <a:xfrm>
            <a:off x="5546725" y="1823120"/>
            <a:ext cx="1676400" cy="496888"/>
          </a:xfrm>
          <a:prstGeom prst="rect">
            <a:avLst/>
          </a:prstGeom>
          <a:noFill/>
          <a:ln w="9525">
            <a:solidFill>
              <a:schemeClr val="tx1"/>
            </a:solidFill>
            <a:miter lim="800000"/>
            <a:headEnd/>
            <a:tailEnd/>
          </a:ln>
        </p:spPr>
      </p:pic>
      <p:pic>
        <p:nvPicPr>
          <p:cNvPr id="17" name="Picture 4"/>
          <p:cNvPicPr>
            <a:picLocks noChangeAspect="1" noChangeArrowheads="1"/>
          </p:cNvPicPr>
          <p:nvPr/>
        </p:nvPicPr>
        <p:blipFill>
          <a:blip r:embed="rId3" cstate="print">
            <a:lum bright="20000" contrast="40000"/>
            <a:grayscl/>
          </a:blip>
          <a:srcRect l="46933" t="53065" r="34068" b="31773"/>
          <a:stretch>
            <a:fillRect/>
          </a:stretch>
        </p:blipFill>
        <p:spPr bwMode="auto">
          <a:xfrm>
            <a:off x="5546725" y="1262733"/>
            <a:ext cx="1676400" cy="496887"/>
          </a:xfrm>
          <a:prstGeom prst="rect">
            <a:avLst/>
          </a:prstGeom>
          <a:noFill/>
          <a:ln w="9525">
            <a:solidFill>
              <a:schemeClr val="tx1"/>
            </a:solidFill>
            <a:miter lim="800000"/>
            <a:headEnd/>
            <a:tailEnd/>
          </a:ln>
        </p:spPr>
      </p:pic>
      <p:pic>
        <p:nvPicPr>
          <p:cNvPr id="18" name="Picture 4"/>
          <p:cNvPicPr>
            <a:picLocks noChangeAspect="1" noChangeArrowheads="1"/>
          </p:cNvPicPr>
          <p:nvPr/>
        </p:nvPicPr>
        <p:blipFill>
          <a:blip r:embed="rId3" cstate="print">
            <a:lum bright="30000" contrast="40000"/>
            <a:grayscl/>
          </a:blip>
          <a:srcRect l="75989" t="55592" r="8365" b="29247"/>
          <a:stretch>
            <a:fillRect/>
          </a:stretch>
        </p:blipFill>
        <p:spPr bwMode="auto">
          <a:xfrm>
            <a:off x="5546725" y="2967708"/>
            <a:ext cx="1676400" cy="496887"/>
          </a:xfrm>
          <a:prstGeom prst="rect">
            <a:avLst/>
          </a:prstGeom>
          <a:noFill/>
          <a:ln w="9525">
            <a:solidFill>
              <a:schemeClr val="tx1"/>
            </a:solidFill>
            <a:miter lim="800000"/>
            <a:headEnd/>
            <a:tailEnd/>
          </a:ln>
        </p:spPr>
      </p:pic>
      <p:pic>
        <p:nvPicPr>
          <p:cNvPr id="19" name="Picture 4"/>
          <p:cNvPicPr>
            <a:picLocks noChangeAspect="1" noChangeArrowheads="1"/>
          </p:cNvPicPr>
          <p:nvPr/>
        </p:nvPicPr>
        <p:blipFill>
          <a:blip r:embed="rId3" cstate="print">
            <a:lum bright="30000" contrast="40000"/>
            <a:grayscl/>
          </a:blip>
          <a:srcRect l="75989" t="35378" r="7246" b="49461"/>
          <a:stretch>
            <a:fillRect/>
          </a:stretch>
        </p:blipFill>
        <p:spPr bwMode="auto">
          <a:xfrm>
            <a:off x="5546725" y="2389858"/>
            <a:ext cx="1676400" cy="496887"/>
          </a:xfrm>
          <a:prstGeom prst="rect">
            <a:avLst/>
          </a:prstGeom>
          <a:noFill/>
          <a:ln w="9525">
            <a:solidFill>
              <a:schemeClr val="tx1"/>
            </a:solidFill>
            <a:miter lim="800000"/>
            <a:headEnd/>
            <a:tailEnd/>
          </a:ln>
        </p:spPr>
      </p:pic>
      <p:sp>
        <p:nvSpPr>
          <p:cNvPr id="20" name="TextBox 18"/>
          <p:cNvSpPr txBox="1">
            <a:spLocks noChangeArrowheads="1"/>
          </p:cNvSpPr>
          <p:nvPr/>
        </p:nvSpPr>
        <p:spPr bwMode="auto">
          <a:xfrm>
            <a:off x="3946525" y="708695"/>
            <a:ext cx="1714500" cy="584200"/>
          </a:xfrm>
          <a:prstGeom prst="rect">
            <a:avLst/>
          </a:prstGeom>
          <a:noFill/>
          <a:ln w="9525">
            <a:noFill/>
            <a:miter lim="800000"/>
            <a:headEnd/>
            <a:tailEnd/>
          </a:ln>
        </p:spPr>
        <p:txBody>
          <a:bodyPr>
            <a:spAutoFit/>
          </a:bodyPr>
          <a:lstStyle/>
          <a:p>
            <a:r>
              <a:rPr lang="en-US" sz="1600">
                <a:latin typeface="Arial Rounded MT Bold" pitchFamily="34" charset="0"/>
              </a:rPr>
              <a:t>pNL4-3-Flag</a:t>
            </a:r>
          </a:p>
          <a:p>
            <a:r>
              <a:rPr lang="en-US" sz="1600">
                <a:latin typeface="Arial Rounded MT Bold" pitchFamily="34" charset="0"/>
              </a:rPr>
              <a:t>Tat-VSVG virus</a:t>
            </a:r>
          </a:p>
        </p:txBody>
      </p:sp>
      <p:sp>
        <p:nvSpPr>
          <p:cNvPr id="21" name="TextBox 22"/>
          <p:cNvSpPr txBox="1">
            <a:spLocks noChangeArrowheads="1"/>
          </p:cNvSpPr>
          <p:nvPr/>
        </p:nvSpPr>
        <p:spPr bwMode="auto">
          <a:xfrm>
            <a:off x="5407025" y="784895"/>
            <a:ext cx="1752600" cy="369888"/>
          </a:xfrm>
          <a:prstGeom prst="rect">
            <a:avLst/>
          </a:prstGeom>
          <a:noFill/>
          <a:ln w="9525">
            <a:noFill/>
            <a:miter lim="800000"/>
            <a:headEnd/>
            <a:tailEnd/>
          </a:ln>
        </p:spPr>
        <p:txBody>
          <a:bodyPr>
            <a:spAutoFit/>
          </a:bodyPr>
          <a:lstStyle/>
          <a:p>
            <a:r>
              <a:rPr lang="en-US">
                <a:latin typeface="Arial Rounded MT Bold" pitchFamily="34" charset="0"/>
              </a:rPr>
              <a:t>      -       +       +    </a:t>
            </a:r>
          </a:p>
        </p:txBody>
      </p:sp>
      <p:sp>
        <p:nvSpPr>
          <p:cNvPr id="22" name="TextBox 18"/>
          <p:cNvSpPr txBox="1">
            <a:spLocks noChangeArrowheads="1"/>
          </p:cNvSpPr>
          <p:nvPr/>
        </p:nvSpPr>
        <p:spPr bwMode="auto">
          <a:xfrm>
            <a:off x="3946525" y="376908"/>
            <a:ext cx="1143000" cy="338137"/>
          </a:xfrm>
          <a:prstGeom prst="rect">
            <a:avLst/>
          </a:prstGeom>
          <a:noFill/>
          <a:ln w="9525">
            <a:noFill/>
            <a:miter lim="800000"/>
            <a:headEnd/>
            <a:tailEnd/>
          </a:ln>
        </p:spPr>
        <p:txBody>
          <a:bodyPr>
            <a:spAutoFit/>
          </a:bodyPr>
          <a:lstStyle/>
          <a:p>
            <a:r>
              <a:rPr lang="en-US" sz="1600">
                <a:latin typeface="Arial Rounded MT Bold" pitchFamily="34" charset="0"/>
              </a:rPr>
              <a:t>Myc Rev</a:t>
            </a:r>
          </a:p>
        </p:txBody>
      </p:sp>
      <p:sp>
        <p:nvSpPr>
          <p:cNvPr id="23" name="TextBox 22"/>
          <p:cNvSpPr txBox="1">
            <a:spLocks noChangeArrowheads="1"/>
          </p:cNvSpPr>
          <p:nvPr/>
        </p:nvSpPr>
        <p:spPr bwMode="auto">
          <a:xfrm>
            <a:off x="5294313" y="375320"/>
            <a:ext cx="2005012" cy="369888"/>
          </a:xfrm>
          <a:prstGeom prst="rect">
            <a:avLst/>
          </a:prstGeom>
          <a:noFill/>
          <a:ln w="9525">
            <a:noFill/>
            <a:miter lim="800000"/>
            <a:headEnd/>
            <a:tailEnd/>
          </a:ln>
        </p:spPr>
        <p:txBody>
          <a:bodyPr>
            <a:spAutoFit/>
          </a:bodyPr>
          <a:lstStyle/>
          <a:p>
            <a:r>
              <a:rPr lang="en-US">
                <a:latin typeface="Arial Rounded MT Bold" pitchFamily="34" charset="0"/>
              </a:rPr>
              <a:t>        -        -       +    </a:t>
            </a:r>
          </a:p>
        </p:txBody>
      </p:sp>
      <p:sp>
        <p:nvSpPr>
          <p:cNvPr id="24" name="TextBox 24"/>
          <p:cNvSpPr txBox="1">
            <a:spLocks noChangeArrowheads="1"/>
          </p:cNvSpPr>
          <p:nvPr/>
        </p:nvSpPr>
        <p:spPr bwMode="auto">
          <a:xfrm>
            <a:off x="7223125" y="1357983"/>
            <a:ext cx="533400" cy="338137"/>
          </a:xfrm>
          <a:prstGeom prst="rect">
            <a:avLst/>
          </a:prstGeom>
          <a:noFill/>
          <a:ln w="9525">
            <a:noFill/>
            <a:miter lim="800000"/>
            <a:headEnd/>
            <a:tailEnd/>
          </a:ln>
        </p:spPr>
        <p:txBody>
          <a:bodyPr>
            <a:spAutoFit/>
          </a:bodyPr>
          <a:lstStyle/>
          <a:p>
            <a:r>
              <a:rPr lang="en-US" sz="1600">
                <a:latin typeface="Arial Rounded MT Bold" pitchFamily="34" charset="0"/>
              </a:rPr>
              <a:t>Tat</a:t>
            </a:r>
          </a:p>
        </p:txBody>
      </p:sp>
      <p:sp>
        <p:nvSpPr>
          <p:cNvPr id="25" name="TextBox 24"/>
          <p:cNvSpPr txBox="1">
            <a:spLocks noChangeArrowheads="1"/>
          </p:cNvSpPr>
          <p:nvPr/>
        </p:nvSpPr>
        <p:spPr bwMode="auto">
          <a:xfrm>
            <a:off x="4479925" y="1369095"/>
            <a:ext cx="1219200" cy="261938"/>
          </a:xfrm>
          <a:prstGeom prst="rect">
            <a:avLst/>
          </a:prstGeom>
          <a:noFill/>
          <a:ln w="9525">
            <a:noFill/>
            <a:miter lim="800000"/>
            <a:headEnd/>
            <a:tailEnd/>
          </a:ln>
        </p:spPr>
        <p:txBody>
          <a:bodyPr>
            <a:spAutoFit/>
          </a:bodyPr>
          <a:lstStyle/>
          <a:p>
            <a:r>
              <a:rPr lang="en-US" sz="1100">
                <a:latin typeface="Arial Rounded MT Bold" pitchFamily="34" charset="0"/>
              </a:rPr>
              <a:t>IB: Anti-flag</a:t>
            </a:r>
          </a:p>
        </p:txBody>
      </p:sp>
      <p:sp>
        <p:nvSpPr>
          <p:cNvPr id="26" name="TextBox 23"/>
          <p:cNvSpPr txBox="1">
            <a:spLocks noChangeArrowheads="1"/>
          </p:cNvSpPr>
          <p:nvPr/>
        </p:nvSpPr>
        <p:spPr bwMode="auto">
          <a:xfrm>
            <a:off x="7235825" y="2461295"/>
            <a:ext cx="762000" cy="338138"/>
          </a:xfrm>
          <a:prstGeom prst="rect">
            <a:avLst/>
          </a:prstGeom>
          <a:noFill/>
          <a:ln w="9525">
            <a:noFill/>
            <a:miter lim="800000"/>
            <a:headEnd/>
            <a:tailEnd/>
          </a:ln>
        </p:spPr>
        <p:txBody>
          <a:bodyPr>
            <a:spAutoFit/>
          </a:bodyPr>
          <a:lstStyle/>
          <a:p>
            <a:r>
              <a:rPr lang="en-US" sz="1600">
                <a:latin typeface="Arial Rounded MT Bold" pitchFamily="34" charset="0"/>
              </a:rPr>
              <a:t>Rev</a:t>
            </a:r>
          </a:p>
        </p:txBody>
      </p:sp>
      <p:sp>
        <p:nvSpPr>
          <p:cNvPr id="27" name="TextBox 25"/>
          <p:cNvSpPr txBox="1">
            <a:spLocks noChangeArrowheads="1"/>
          </p:cNvSpPr>
          <p:nvPr/>
        </p:nvSpPr>
        <p:spPr bwMode="auto">
          <a:xfrm>
            <a:off x="7224713" y="2994695"/>
            <a:ext cx="1066800" cy="338138"/>
          </a:xfrm>
          <a:prstGeom prst="rect">
            <a:avLst/>
          </a:prstGeom>
          <a:noFill/>
          <a:ln w="9525">
            <a:noFill/>
            <a:miter lim="800000"/>
            <a:headEnd/>
            <a:tailEnd/>
          </a:ln>
        </p:spPr>
        <p:txBody>
          <a:bodyPr>
            <a:spAutoFit/>
          </a:bodyPr>
          <a:lstStyle/>
          <a:p>
            <a:r>
              <a:rPr lang="en-US" sz="1600">
                <a:latin typeface="Arial Rounded MT Bold" pitchFamily="34" charset="0"/>
              </a:rPr>
              <a:t>GAPDH</a:t>
            </a:r>
          </a:p>
        </p:txBody>
      </p:sp>
      <p:sp>
        <p:nvSpPr>
          <p:cNvPr id="28" name="TextBox 23"/>
          <p:cNvSpPr txBox="1">
            <a:spLocks noChangeArrowheads="1"/>
          </p:cNvSpPr>
          <p:nvPr/>
        </p:nvSpPr>
        <p:spPr bwMode="auto">
          <a:xfrm>
            <a:off x="7235825" y="1915195"/>
            <a:ext cx="762000" cy="338138"/>
          </a:xfrm>
          <a:prstGeom prst="rect">
            <a:avLst/>
          </a:prstGeom>
          <a:noFill/>
          <a:ln w="9525">
            <a:noFill/>
            <a:miter lim="800000"/>
            <a:headEnd/>
            <a:tailEnd/>
          </a:ln>
        </p:spPr>
        <p:txBody>
          <a:bodyPr>
            <a:spAutoFit/>
          </a:bodyPr>
          <a:lstStyle/>
          <a:p>
            <a:r>
              <a:rPr lang="en-US" sz="1600">
                <a:latin typeface="Arial Rounded MT Bold" pitchFamily="34" charset="0"/>
              </a:rPr>
              <a:t>p24</a:t>
            </a:r>
          </a:p>
        </p:txBody>
      </p:sp>
      <p:sp>
        <p:nvSpPr>
          <p:cNvPr id="29" name="TextBox 24"/>
          <p:cNvSpPr txBox="1">
            <a:spLocks noChangeArrowheads="1"/>
          </p:cNvSpPr>
          <p:nvPr/>
        </p:nvSpPr>
        <p:spPr bwMode="auto">
          <a:xfrm>
            <a:off x="4479925" y="2477170"/>
            <a:ext cx="1219200" cy="261938"/>
          </a:xfrm>
          <a:prstGeom prst="rect">
            <a:avLst/>
          </a:prstGeom>
          <a:noFill/>
          <a:ln w="9525">
            <a:noFill/>
            <a:miter lim="800000"/>
            <a:headEnd/>
            <a:tailEnd/>
          </a:ln>
        </p:spPr>
        <p:txBody>
          <a:bodyPr>
            <a:spAutoFit/>
          </a:bodyPr>
          <a:lstStyle/>
          <a:p>
            <a:r>
              <a:rPr lang="en-US" sz="1100">
                <a:latin typeface="Arial Rounded MT Bold" pitchFamily="34" charset="0"/>
              </a:rPr>
              <a:t>IB: Anti-myc</a:t>
            </a:r>
          </a:p>
        </p:txBody>
      </p:sp>
      <p:sp>
        <p:nvSpPr>
          <p:cNvPr id="30" name="TextBox 24"/>
          <p:cNvSpPr txBox="1">
            <a:spLocks noChangeArrowheads="1"/>
          </p:cNvSpPr>
          <p:nvPr/>
        </p:nvSpPr>
        <p:spPr bwMode="auto">
          <a:xfrm>
            <a:off x="4479925" y="1915195"/>
            <a:ext cx="1219200" cy="261938"/>
          </a:xfrm>
          <a:prstGeom prst="rect">
            <a:avLst/>
          </a:prstGeom>
          <a:noFill/>
          <a:ln w="9525">
            <a:noFill/>
            <a:miter lim="800000"/>
            <a:headEnd/>
            <a:tailEnd/>
          </a:ln>
        </p:spPr>
        <p:txBody>
          <a:bodyPr>
            <a:spAutoFit/>
          </a:bodyPr>
          <a:lstStyle/>
          <a:p>
            <a:r>
              <a:rPr lang="en-US" sz="1100">
                <a:latin typeface="Arial Rounded MT Bold" pitchFamily="34" charset="0"/>
              </a:rPr>
              <a:t>IB: Anti-p24</a:t>
            </a:r>
          </a:p>
        </p:txBody>
      </p:sp>
      <p:sp>
        <p:nvSpPr>
          <p:cNvPr id="31" name="TextBox 33"/>
          <p:cNvSpPr txBox="1">
            <a:spLocks noChangeArrowheads="1"/>
          </p:cNvSpPr>
          <p:nvPr/>
        </p:nvSpPr>
        <p:spPr bwMode="auto">
          <a:xfrm>
            <a:off x="0" y="1664370"/>
            <a:ext cx="1203325" cy="708025"/>
          </a:xfrm>
          <a:prstGeom prst="rect">
            <a:avLst/>
          </a:prstGeom>
          <a:noFill/>
          <a:ln w="9525">
            <a:noFill/>
            <a:miter lim="800000"/>
            <a:headEnd/>
            <a:tailEnd/>
          </a:ln>
        </p:spPr>
        <p:txBody>
          <a:bodyPr>
            <a:spAutoFit/>
          </a:bodyPr>
          <a:lstStyle/>
          <a:p>
            <a:pPr algn="ctr"/>
            <a:r>
              <a:rPr lang="en-US" sz="2000" b="1"/>
              <a:t>CHME3</a:t>
            </a:r>
          </a:p>
          <a:p>
            <a:pPr algn="ctr"/>
            <a:r>
              <a:rPr lang="en-US" sz="2000" b="1"/>
              <a:t>cells</a:t>
            </a:r>
          </a:p>
        </p:txBody>
      </p:sp>
      <p:cxnSp>
        <p:nvCxnSpPr>
          <p:cNvPr id="32" name="Straight Connector 31"/>
          <p:cNvCxnSpPr/>
          <p:nvPr/>
        </p:nvCxnSpPr>
        <p:spPr bwMode="auto">
          <a:xfrm rot="5400000">
            <a:off x="-224631" y="2044576"/>
            <a:ext cx="2743200"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bwMode="auto">
          <a:xfrm>
            <a:off x="1143000" y="681708"/>
            <a:ext cx="153987" cy="158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bwMode="auto">
          <a:xfrm>
            <a:off x="1127125" y="3401095"/>
            <a:ext cx="153987" cy="1588"/>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Box 5"/>
          <p:cNvSpPr txBox="1">
            <a:spLocks noChangeArrowheads="1"/>
          </p:cNvSpPr>
          <p:nvPr/>
        </p:nvSpPr>
        <p:spPr bwMode="auto">
          <a:xfrm>
            <a:off x="3787775" y="2506663"/>
            <a:ext cx="1011238" cy="339725"/>
          </a:xfrm>
          <a:prstGeom prst="rect">
            <a:avLst/>
          </a:prstGeom>
          <a:noFill/>
          <a:ln w="9525">
            <a:noFill/>
            <a:miter lim="800000"/>
            <a:headEnd/>
            <a:tailEnd/>
          </a:ln>
        </p:spPr>
        <p:txBody>
          <a:bodyPr>
            <a:spAutoFit/>
          </a:bodyPr>
          <a:lstStyle/>
          <a:p>
            <a:r>
              <a:rPr lang="en-US" sz="1600">
                <a:latin typeface="Arial Rounded MT Bold" pitchFamily="34" charset="0"/>
              </a:rPr>
              <a:t>NQO1</a:t>
            </a:r>
          </a:p>
        </p:txBody>
      </p:sp>
      <p:sp>
        <p:nvSpPr>
          <p:cNvPr id="80899" name="TextBox 6"/>
          <p:cNvSpPr txBox="1">
            <a:spLocks noChangeArrowheads="1"/>
          </p:cNvSpPr>
          <p:nvPr/>
        </p:nvSpPr>
        <p:spPr bwMode="auto">
          <a:xfrm>
            <a:off x="3813175" y="1919288"/>
            <a:ext cx="706438" cy="339725"/>
          </a:xfrm>
          <a:prstGeom prst="rect">
            <a:avLst/>
          </a:prstGeom>
          <a:noFill/>
          <a:ln w="9525">
            <a:noFill/>
            <a:miter lim="800000"/>
            <a:headEnd/>
            <a:tailEnd/>
          </a:ln>
        </p:spPr>
        <p:txBody>
          <a:bodyPr>
            <a:spAutoFit/>
          </a:bodyPr>
          <a:lstStyle/>
          <a:p>
            <a:r>
              <a:rPr lang="en-US" sz="1600">
                <a:latin typeface="Arial Rounded MT Bold" pitchFamily="34" charset="0"/>
              </a:rPr>
              <a:t>Tat</a:t>
            </a:r>
          </a:p>
        </p:txBody>
      </p:sp>
      <p:pic>
        <p:nvPicPr>
          <p:cNvPr id="80900" name="Picture 10"/>
          <p:cNvPicPr>
            <a:picLocks noChangeAspect="1" noChangeArrowheads="1"/>
          </p:cNvPicPr>
          <p:nvPr/>
        </p:nvPicPr>
        <p:blipFill>
          <a:blip r:embed="rId2" cstate="print">
            <a:lum bright="20000" contrast="40000"/>
            <a:grayscl/>
          </a:blip>
          <a:srcRect t="8743" b="12569"/>
          <a:stretch>
            <a:fillRect/>
          </a:stretch>
        </p:blipFill>
        <p:spPr bwMode="auto">
          <a:xfrm>
            <a:off x="1462088" y="1809750"/>
            <a:ext cx="2293937" cy="552450"/>
          </a:xfrm>
          <a:prstGeom prst="rect">
            <a:avLst/>
          </a:prstGeom>
          <a:noFill/>
          <a:ln w="9525">
            <a:solidFill>
              <a:schemeClr val="tx1"/>
            </a:solidFill>
            <a:miter lim="800000"/>
            <a:headEnd/>
            <a:tailEnd/>
          </a:ln>
        </p:spPr>
      </p:pic>
      <p:pic>
        <p:nvPicPr>
          <p:cNvPr id="80901" name="Picture 11"/>
          <p:cNvPicPr>
            <a:picLocks noChangeAspect="1" noChangeArrowheads="1"/>
          </p:cNvPicPr>
          <p:nvPr/>
        </p:nvPicPr>
        <p:blipFill>
          <a:blip r:embed="rId3" cstate="print">
            <a:lum bright="50000" contrast="70000"/>
            <a:grayscl/>
          </a:blip>
          <a:srcRect r="3322" b="4388"/>
          <a:stretch>
            <a:fillRect/>
          </a:stretch>
        </p:blipFill>
        <p:spPr bwMode="auto">
          <a:xfrm>
            <a:off x="1449388" y="2441575"/>
            <a:ext cx="2293937" cy="523875"/>
          </a:xfrm>
          <a:prstGeom prst="rect">
            <a:avLst/>
          </a:prstGeom>
          <a:noFill/>
          <a:ln w="9525">
            <a:solidFill>
              <a:schemeClr val="tx1"/>
            </a:solidFill>
            <a:miter lim="800000"/>
            <a:headEnd/>
            <a:tailEnd/>
          </a:ln>
        </p:spPr>
      </p:pic>
      <p:sp>
        <p:nvSpPr>
          <p:cNvPr id="80902" name="TextBox 9"/>
          <p:cNvSpPr txBox="1">
            <a:spLocks noChangeArrowheads="1"/>
          </p:cNvSpPr>
          <p:nvPr/>
        </p:nvSpPr>
        <p:spPr bwMode="auto">
          <a:xfrm>
            <a:off x="377825" y="2544763"/>
            <a:ext cx="1243013" cy="261937"/>
          </a:xfrm>
          <a:prstGeom prst="rect">
            <a:avLst/>
          </a:prstGeom>
          <a:noFill/>
          <a:ln w="9525">
            <a:noFill/>
            <a:miter lim="800000"/>
            <a:headEnd/>
            <a:tailEnd/>
          </a:ln>
        </p:spPr>
        <p:txBody>
          <a:bodyPr>
            <a:spAutoFit/>
          </a:bodyPr>
          <a:lstStyle/>
          <a:p>
            <a:r>
              <a:rPr lang="en-US" sz="1100">
                <a:latin typeface="Arial Rounded MT Bold" pitchFamily="34" charset="0"/>
              </a:rPr>
              <a:t>IB:  Anti-Flag</a:t>
            </a:r>
          </a:p>
        </p:txBody>
      </p:sp>
      <p:sp>
        <p:nvSpPr>
          <p:cNvPr id="80903" name="TextBox 10"/>
          <p:cNvSpPr txBox="1">
            <a:spLocks noChangeArrowheads="1"/>
          </p:cNvSpPr>
          <p:nvPr/>
        </p:nvSpPr>
        <p:spPr bwMode="auto">
          <a:xfrm>
            <a:off x="403225" y="1941513"/>
            <a:ext cx="1243013" cy="261937"/>
          </a:xfrm>
          <a:prstGeom prst="rect">
            <a:avLst/>
          </a:prstGeom>
          <a:noFill/>
          <a:ln w="9525">
            <a:noFill/>
            <a:miter lim="800000"/>
            <a:headEnd/>
            <a:tailEnd/>
          </a:ln>
        </p:spPr>
        <p:txBody>
          <a:bodyPr>
            <a:spAutoFit/>
          </a:bodyPr>
          <a:lstStyle/>
          <a:p>
            <a:r>
              <a:rPr lang="en-US" sz="1100">
                <a:latin typeface="Arial Rounded MT Bold" pitchFamily="34" charset="0"/>
              </a:rPr>
              <a:t>IB:  Anti-Myc</a:t>
            </a:r>
          </a:p>
        </p:txBody>
      </p:sp>
      <p:sp>
        <p:nvSpPr>
          <p:cNvPr id="8" name="Right Triangle 7"/>
          <p:cNvSpPr/>
          <p:nvPr/>
        </p:nvSpPr>
        <p:spPr bwMode="auto">
          <a:xfrm flipH="1">
            <a:off x="2433638" y="569913"/>
            <a:ext cx="1281112" cy="304800"/>
          </a:xfrm>
          <a:prstGeom prst="r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800" b="1">
              <a:latin typeface="Arial" pitchFamily="34" charset="0"/>
              <a:cs typeface="Arial" pitchFamily="34" charset="0"/>
            </a:endParaRPr>
          </a:p>
        </p:txBody>
      </p:sp>
      <p:pic>
        <p:nvPicPr>
          <p:cNvPr id="80905" name="Picture 3"/>
          <p:cNvPicPr>
            <a:picLocks noChangeAspect="1" noChangeArrowheads="1"/>
          </p:cNvPicPr>
          <p:nvPr/>
        </p:nvPicPr>
        <p:blipFill>
          <a:blip r:embed="rId4" cstate="print">
            <a:lum bright="10000" contrast="40000"/>
          </a:blip>
          <a:srcRect t="17493" r="3253"/>
          <a:stretch>
            <a:fillRect/>
          </a:stretch>
        </p:blipFill>
        <p:spPr bwMode="auto">
          <a:xfrm>
            <a:off x="1447800" y="3041650"/>
            <a:ext cx="2295525" cy="500063"/>
          </a:xfrm>
          <a:prstGeom prst="rect">
            <a:avLst/>
          </a:prstGeom>
          <a:noFill/>
          <a:ln w="9525">
            <a:solidFill>
              <a:schemeClr val="tx1"/>
            </a:solidFill>
            <a:miter lim="800000"/>
            <a:headEnd/>
            <a:tailEnd/>
          </a:ln>
        </p:spPr>
      </p:pic>
      <p:sp>
        <p:nvSpPr>
          <p:cNvPr id="80906" name="TextBox 15"/>
          <p:cNvSpPr txBox="1">
            <a:spLocks noChangeArrowheads="1"/>
          </p:cNvSpPr>
          <p:nvPr/>
        </p:nvSpPr>
        <p:spPr bwMode="auto">
          <a:xfrm>
            <a:off x="3783013" y="3125788"/>
            <a:ext cx="1011237" cy="339725"/>
          </a:xfrm>
          <a:prstGeom prst="rect">
            <a:avLst/>
          </a:prstGeom>
          <a:noFill/>
          <a:ln w="9525">
            <a:noFill/>
            <a:miter lim="800000"/>
            <a:headEnd/>
            <a:tailEnd/>
          </a:ln>
        </p:spPr>
        <p:txBody>
          <a:bodyPr>
            <a:spAutoFit/>
          </a:bodyPr>
          <a:lstStyle/>
          <a:p>
            <a:r>
              <a:rPr lang="en-US" sz="1600">
                <a:latin typeface="Arial Rounded MT Bold" pitchFamily="34" charset="0"/>
              </a:rPr>
              <a:t>GAPDH</a:t>
            </a:r>
          </a:p>
        </p:txBody>
      </p:sp>
      <p:sp>
        <p:nvSpPr>
          <p:cNvPr id="80907" name="TextBox 18"/>
          <p:cNvSpPr txBox="1">
            <a:spLocks noChangeArrowheads="1"/>
          </p:cNvSpPr>
          <p:nvPr/>
        </p:nvSpPr>
        <p:spPr bwMode="auto">
          <a:xfrm>
            <a:off x="147638" y="1300163"/>
            <a:ext cx="1295400" cy="338137"/>
          </a:xfrm>
          <a:prstGeom prst="rect">
            <a:avLst/>
          </a:prstGeom>
          <a:noFill/>
          <a:ln w="9525">
            <a:noFill/>
            <a:miter lim="800000"/>
            <a:headEnd/>
            <a:tailEnd/>
          </a:ln>
        </p:spPr>
        <p:txBody>
          <a:bodyPr>
            <a:spAutoFit/>
          </a:bodyPr>
          <a:lstStyle/>
          <a:p>
            <a:r>
              <a:rPr lang="en-US" sz="1600">
                <a:latin typeface="Arial Rounded MT Bold" pitchFamily="34" charset="0"/>
              </a:rPr>
              <a:t>Myc Tat</a:t>
            </a:r>
          </a:p>
        </p:txBody>
      </p:sp>
      <p:sp>
        <p:nvSpPr>
          <p:cNvPr id="80908" name="TextBox 22"/>
          <p:cNvSpPr txBox="1">
            <a:spLocks noChangeArrowheads="1"/>
          </p:cNvSpPr>
          <p:nvPr/>
        </p:nvSpPr>
        <p:spPr bwMode="auto">
          <a:xfrm>
            <a:off x="1366838" y="1287463"/>
            <a:ext cx="2452687" cy="369887"/>
          </a:xfrm>
          <a:prstGeom prst="rect">
            <a:avLst/>
          </a:prstGeom>
          <a:noFill/>
          <a:ln w="9525">
            <a:noFill/>
            <a:miter lim="800000"/>
            <a:headEnd/>
            <a:tailEnd/>
          </a:ln>
        </p:spPr>
        <p:txBody>
          <a:bodyPr>
            <a:spAutoFit/>
          </a:bodyPr>
          <a:lstStyle/>
          <a:p>
            <a:r>
              <a:rPr lang="en-US">
                <a:latin typeface="Arial Rounded MT Bold" pitchFamily="34" charset="0"/>
              </a:rPr>
              <a:t>    -     +      +      +      +   </a:t>
            </a:r>
          </a:p>
        </p:txBody>
      </p:sp>
      <p:sp>
        <p:nvSpPr>
          <p:cNvPr id="80909" name="TextBox 18"/>
          <p:cNvSpPr txBox="1">
            <a:spLocks noChangeArrowheads="1"/>
          </p:cNvSpPr>
          <p:nvPr/>
        </p:nvSpPr>
        <p:spPr bwMode="auto">
          <a:xfrm>
            <a:off x="147638" y="889000"/>
            <a:ext cx="1295400" cy="338138"/>
          </a:xfrm>
          <a:prstGeom prst="rect">
            <a:avLst/>
          </a:prstGeom>
          <a:noFill/>
          <a:ln w="9525">
            <a:noFill/>
            <a:miter lim="800000"/>
            <a:headEnd/>
            <a:tailEnd/>
          </a:ln>
        </p:spPr>
        <p:txBody>
          <a:bodyPr>
            <a:spAutoFit/>
          </a:bodyPr>
          <a:lstStyle/>
          <a:p>
            <a:r>
              <a:rPr lang="en-US" sz="1600">
                <a:latin typeface="Arial Rounded MT Bold" pitchFamily="34" charset="0"/>
              </a:rPr>
              <a:t>Flag NQO1</a:t>
            </a:r>
          </a:p>
        </p:txBody>
      </p:sp>
      <p:sp>
        <p:nvSpPr>
          <p:cNvPr id="80910" name="TextBox 22"/>
          <p:cNvSpPr txBox="1">
            <a:spLocks noChangeArrowheads="1"/>
          </p:cNvSpPr>
          <p:nvPr/>
        </p:nvSpPr>
        <p:spPr bwMode="auto">
          <a:xfrm>
            <a:off x="1247775" y="874713"/>
            <a:ext cx="2466975" cy="369887"/>
          </a:xfrm>
          <a:prstGeom prst="rect">
            <a:avLst/>
          </a:prstGeom>
          <a:noFill/>
          <a:ln w="9525">
            <a:noFill/>
            <a:miter lim="800000"/>
            <a:headEnd/>
            <a:tailEnd/>
          </a:ln>
        </p:spPr>
        <p:txBody>
          <a:bodyPr>
            <a:spAutoFit/>
          </a:bodyPr>
          <a:lstStyle/>
          <a:p>
            <a:r>
              <a:rPr lang="en-US">
                <a:latin typeface="Arial Rounded MT Bold" pitchFamily="34" charset="0"/>
              </a:rPr>
              <a:t>      -      -      +      +      +      </a:t>
            </a:r>
          </a:p>
        </p:txBody>
      </p:sp>
      <p:pic>
        <p:nvPicPr>
          <p:cNvPr id="80911" name="Picture 4"/>
          <p:cNvPicPr>
            <a:picLocks noChangeAspect="1" noChangeArrowheads="1"/>
          </p:cNvPicPr>
          <p:nvPr/>
        </p:nvPicPr>
        <p:blipFill>
          <a:blip r:embed="rId5" cstate="print">
            <a:lum bright="30000" contrast="60000"/>
            <a:grayscl/>
          </a:blip>
          <a:srcRect/>
          <a:stretch>
            <a:fillRect/>
          </a:stretch>
        </p:blipFill>
        <p:spPr bwMode="auto">
          <a:xfrm>
            <a:off x="6345238" y="2995613"/>
            <a:ext cx="1844675" cy="647700"/>
          </a:xfrm>
          <a:prstGeom prst="rect">
            <a:avLst/>
          </a:prstGeom>
          <a:noFill/>
          <a:ln w="9525">
            <a:solidFill>
              <a:schemeClr val="tx1"/>
            </a:solidFill>
            <a:miter lim="800000"/>
            <a:headEnd/>
            <a:tailEnd/>
          </a:ln>
        </p:spPr>
      </p:pic>
      <p:pic>
        <p:nvPicPr>
          <p:cNvPr id="80912" name="Picture 5"/>
          <p:cNvPicPr>
            <a:picLocks noChangeAspect="1" noChangeArrowheads="1"/>
          </p:cNvPicPr>
          <p:nvPr/>
        </p:nvPicPr>
        <p:blipFill>
          <a:blip r:embed="rId6" cstate="print">
            <a:lum bright="20000" contrast="48000"/>
            <a:grayscl/>
          </a:blip>
          <a:srcRect/>
          <a:stretch>
            <a:fillRect/>
          </a:stretch>
        </p:blipFill>
        <p:spPr bwMode="auto">
          <a:xfrm>
            <a:off x="6345238" y="2298700"/>
            <a:ext cx="1844675" cy="622300"/>
          </a:xfrm>
          <a:prstGeom prst="rect">
            <a:avLst/>
          </a:prstGeom>
          <a:noFill/>
          <a:ln w="9525">
            <a:solidFill>
              <a:schemeClr val="tx1"/>
            </a:solidFill>
            <a:miter lim="800000"/>
            <a:headEnd/>
            <a:tailEnd/>
          </a:ln>
        </p:spPr>
      </p:pic>
      <p:pic>
        <p:nvPicPr>
          <p:cNvPr id="80913" name="Picture 6"/>
          <p:cNvPicPr>
            <a:picLocks noChangeAspect="1" noChangeArrowheads="1"/>
          </p:cNvPicPr>
          <p:nvPr/>
        </p:nvPicPr>
        <p:blipFill>
          <a:blip r:embed="rId7" cstate="print">
            <a:lum bright="32000" contrast="60000"/>
            <a:grayscl/>
          </a:blip>
          <a:srcRect/>
          <a:stretch>
            <a:fillRect/>
          </a:stretch>
        </p:blipFill>
        <p:spPr bwMode="auto">
          <a:xfrm>
            <a:off x="6345238" y="1558925"/>
            <a:ext cx="1844675" cy="665163"/>
          </a:xfrm>
          <a:prstGeom prst="rect">
            <a:avLst/>
          </a:prstGeom>
          <a:noFill/>
          <a:ln w="9525">
            <a:solidFill>
              <a:schemeClr val="tx1"/>
            </a:solidFill>
            <a:miter lim="800000"/>
            <a:headEnd/>
            <a:tailEnd/>
          </a:ln>
        </p:spPr>
      </p:pic>
      <p:sp>
        <p:nvSpPr>
          <p:cNvPr id="80914" name="Text Box 7"/>
          <p:cNvSpPr txBox="1">
            <a:spLocks noChangeArrowheads="1"/>
          </p:cNvSpPr>
          <p:nvPr/>
        </p:nvSpPr>
        <p:spPr bwMode="auto">
          <a:xfrm>
            <a:off x="8247063" y="2446338"/>
            <a:ext cx="530225" cy="338137"/>
          </a:xfrm>
          <a:prstGeom prst="rect">
            <a:avLst/>
          </a:prstGeom>
          <a:noFill/>
          <a:ln w="9525">
            <a:noFill/>
            <a:miter lim="800000"/>
            <a:headEnd/>
            <a:tailEnd/>
          </a:ln>
        </p:spPr>
        <p:txBody>
          <a:bodyPr wrap="none">
            <a:spAutoFit/>
          </a:bodyPr>
          <a:lstStyle/>
          <a:p>
            <a:r>
              <a:rPr lang="en-US" sz="1600">
                <a:latin typeface="Arial Rounded MT Bold" pitchFamily="34" charset="0"/>
              </a:rPr>
              <a:t>Nef</a:t>
            </a:r>
          </a:p>
        </p:txBody>
      </p:sp>
      <p:sp>
        <p:nvSpPr>
          <p:cNvPr id="80915" name="Text Box 8"/>
          <p:cNvSpPr txBox="1">
            <a:spLocks noChangeArrowheads="1"/>
          </p:cNvSpPr>
          <p:nvPr/>
        </p:nvSpPr>
        <p:spPr bwMode="auto">
          <a:xfrm>
            <a:off x="5356225" y="2489200"/>
            <a:ext cx="968375" cy="261938"/>
          </a:xfrm>
          <a:prstGeom prst="rect">
            <a:avLst/>
          </a:prstGeom>
          <a:noFill/>
          <a:ln w="9525">
            <a:noFill/>
            <a:miter lim="800000"/>
            <a:headEnd/>
            <a:tailEnd/>
          </a:ln>
        </p:spPr>
        <p:txBody>
          <a:bodyPr wrap="none">
            <a:spAutoFit/>
          </a:bodyPr>
          <a:lstStyle/>
          <a:p>
            <a:r>
              <a:rPr lang="en-US" sz="1100">
                <a:latin typeface="Arial Rounded MT Bold" pitchFamily="34" charset="0"/>
              </a:rPr>
              <a:t>IB: Anti-Nef</a:t>
            </a:r>
          </a:p>
        </p:txBody>
      </p:sp>
      <p:sp>
        <p:nvSpPr>
          <p:cNvPr id="80916" name="Text Box 9"/>
          <p:cNvSpPr txBox="1">
            <a:spLocks noChangeArrowheads="1"/>
          </p:cNvSpPr>
          <p:nvPr/>
        </p:nvSpPr>
        <p:spPr bwMode="auto">
          <a:xfrm>
            <a:off x="8226425" y="1743075"/>
            <a:ext cx="785813" cy="338138"/>
          </a:xfrm>
          <a:prstGeom prst="rect">
            <a:avLst/>
          </a:prstGeom>
          <a:noFill/>
          <a:ln w="9525">
            <a:noFill/>
            <a:miter lim="800000"/>
            <a:headEnd/>
            <a:tailEnd/>
          </a:ln>
        </p:spPr>
        <p:txBody>
          <a:bodyPr wrap="none">
            <a:spAutoFit/>
          </a:bodyPr>
          <a:lstStyle/>
          <a:p>
            <a:r>
              <a:rPr lang="en-US" sz="1600">
                <a:latin typeface="Arial Rounded MT Bold" pitchFamily="34" charset="0"/>
              </a:rPr>
              <a:t>NQO1</a:t>
            </a:r>
          </a:p>
        </p:txBody>
      </p:sp>
      <p:sp>
        <p:nvSpPr>
          <p:cNvPr id="80917" name="Text Box 11"/>
          <p:cNvSpPr txBox="1">
            <a:spLocks noChangeArrowheads="1"/>
          </p:cNvSpPr>
          <p:nvPr/>
        </p:nvSpPr>
        <p:spPr bwMode="auto">
          <a:xfrm>
            <a:off x="5195888" y="1692275"/>
            <a:ext cx="1146175" cy="261938"/>
          </a:xfrm>
          <a:prstGeom prst="rect">
            <a:avLst/>
          </a:prstGeom>
          <a:noFill/>
          <a:ln w="9525">
            <a:noFill/>
            <a:miter lim="800000"/>
            <a:headEnd/>
            <a:tailEnd/>
          </a:ln>
        </p:spPr>
        <p:txBody>
          <a:bodyPr wrap="none">
            <a:spAutoFit/>
          </a:bodyPr>
          <a:lstStyle/>
          <a:p>
            <a:r>
              <a:rPr lang="en-US" sz="1100">
                <a:latin typeface="Arial Rounded MT Bold" pitchFamily="34" charset="0"/>
              </a:rPr>
              <a:t>IB: Anti-NQO1</a:t>
            </a:r>
          </a:p>
        </p:txBody>
      </p:sp>
      <p:sp>
        <p:nvSpPr>
          <p:cNvPr id="80918" name="Text Box 12"/>
          <p:cNvSpPr txBox="1">
            <a:spLocks noChangeArrowheads="1"/>
          </p:cNvSpPr>
          <p:nvPr/>
        </p:nvSpPr>
        <p:spPr bwMode="auto">
          <a:xfrm>
            <a:off x="8213725" y="3159125"/>
            <a:ext cx="930275" cy="338138"/>
          </a:xfrm>
          <a:prstGeom prst="rect">
            <a:avLst/>
          </a:prstGeom>
          <a:noFill/>
          <a:ln w="9525">
            <a:noFill/>
            <a:miter lim="800000"/>
            <a:headEnd/>
            <a:tailEnd/>
          </a:ln>
        </p:spPr>
        <p:txBody>
          <a:bodyPr wrap="none">
            <a:spAutoFit/>
          </a:bodyPr>
          <a:lstStyle/>
          <a:p>
            <a:r>
              <a:rPr lang="en-US" sz="1600">
                <a:latin typeface="Arial Rounded MT Bold" pitchFamily="34" charset="0"/>
              </a:rPr>
              <a:t>GAPDH</a:t>
            </a:r>
          </a:p>
        </p:txBody>
      </p:sp>
      <p:sp>
        <p:nvSpPr>
          <p:cNvPr id="80919" name="TextBox 18"/>
          <p:cNvSpPr txBox="1">
            <a:spLocks noChangeArrowheads="1"/>
          </p:cNvSpPr>
          <p:nvPr/>
        </p:nvSpPr>
        <p:spPr bwMode="auto">
          <a:xfrm>
            <a:off x="4973638" y="554038"/>
            <a:ext cx="1447800" cy="338137"/>
          </a:xfrm>
          <a:prstGeom prst="rect">
            <a:avLst/>
          </a:prstGeom>
          <a:noFill/>
          <a:ln w="9525">
            <a:noFill/>
            <a:miter lim="800000"/>
            <a:headEnd/>
            <a:tailEnd/>
          </a:ln>
        </p:spPr>
        <p:txBody>
          <a:bodyPr>
            <a:spAutoFit/>
          </a:bodyPr>
          <a:lstStyle/>
          <a:p>
            <a:r>
              <a:rPr lang="en-US" sz="1600">
                <a:latin typeface="Arial Rounded MT Bold" pitchFamily="34" charset="0"/>
              </a:rPr>
              <a:t>pNL4-3 ∆Rev</a:t>
            </a:r>
          </a:p>
        </p:txBody>
      </p:sp>
      <p:sp>
        <p:nvSpPr>
          <p:cNvPr id="80920" name="TextBox 22"/>
          <p:cNvSpPr txBox="1">
            <a:spLocks noChangeArrowheads="1"/>
          </p:cNvSpPr>
          <p:nvPr/>
        </p:nvSpPr>
        <p:spPr bwMode="auto">
          <a:xfrm>
            <a:off x="6299200" y="541338"/>
            <a:ext cx="2006600" cy="369887"/>
          </a:xfrm>
          <a:prstGeom prst="rect">
            <a:avLst/>
          </a:prstGeom>
          <a:noFill/>
          <a:ln w="9525">
            <a:noFill/>
            <a:miter lim="800000"/>
            <a:headEnd/>
            <a:tailEnd/>
          </a:ln>
        </p:spPr>
        <p:txBody>
          <a:bodyPr>
            <a:spAutoFit/>
          </a:bodyPr>
          <a:lstStyle/>
          <a:p>
            <a:r>
              <a:rPr lang="en-US">
                <a:latin typeface="Arial Rounded MT Bold" pitchFamily="34" charset="0"/>
              </a:rPr>
              <a:t>    -         -         +   </a:t>
            </a:r>
          </a:p>
        </p:txBody>
      </p:sp>
      <p:sp>
        <p:nvSpPr>
          <p:cNvPr id="80921" name="TextBox 18"/>
          <p:cNvSpPr txBox="1">
            <a:spLocks noChangeArrowheads="1"/>
          </p:cNvSpPr>
          <p:nvPr/>
        </p:nvSpPr>
        <p:spPr bwMode="auto">
          <a:xfrm>
            <a:off x="4973638" y="1100138"/>
            <a:ext cx="1295400" cy="338137"/>
          </a:xfrm>
          <a:prstGeom prst="rect">
            <a:avLst/>
          </a:prstGeom>
          <a:noFill/>
          <a:ln w="9525">
            <a:noFill/>
            <a:miter lim="800000"/>
            <a:headEnd/>
            <a:tailEnd/>
          </a:ln>
        </p:spPr>
        <p:txBody>
          <a:bodyPr>
            <a:spAutoFit/>
          </a:bodyPr>
          <a:lstStyle/>
          <a:p>
            <a:r>
              <a:rPr lang="en-US" sz="1600">
                <a:latin typeface="Arial Rounded MT Bold" pitchFamily="34" charset="0"/>
              </a:rPr>
              <a:t>pNL4-3</a:t>
            </a:r>
          </a:p>
        </p:txBody>
      </p:sp>
      <p:sp>
        <p:nvSpPr>
          <p:cNvPr id="80922" name="TextBox 22"/>
          <p:cNvSpPr txBox="1">
            <a:spLocks noChangeArrowheads="1"/>
          </p:cNvSpPr>
          <p:nvPr/>
        </p:nvSpPr>
        <p:spPr bwMode="auto">
          <a:xfrm>
            <a:off x="6207125" y="1085850"/>
            <a:ext cx="2135188" cy="369888"/>
          </a:xfrm>
          <a:prstGeom prst="rect">
            <a:avLst/>
          </a:prstGeom>
          <a:noFill/>
          <a:ln w="9525">
            <a:noFill/>
            <a:miter lim="800000"/>
            <a:headEnd/>
            <a:tailEnd/>
          </a:ln>
        </p:spPr>
        <p:txBody>
          <a:bodyPr>
            <a:spAutoFit/>
          </a:bodyPr>
          <a:lstStyle/>
          <a:p>
            <a:r>
              <a:rPr lang="en-US">
                <a:latin typeface="Arial Rounded MT Bold" pitchFamily="34" charset="0"/>
              </a:rPr>
              <a:t>      -        +         -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ChangeArrowheads="1"/>
          </p:cNvSpPr>
          <p:nvPr/>
        </p:nvSpPr>
        <p:spPr bwMode="auto">
          <a:xfrm>
            <a:off x="827088" y="1484313"/>
            <a:ext cx="7200900" cy="3170099"/>
          </a:xfrm>
          <a:prstGeom prst="rect">
            <a:avLst/>
          </a:prstGeom>
          <a:noFill/>
          <a:ln w="9525">
            <a:noFill/>
            <a:miter lim="800000"/>
            <a:headEnd/>
            <a:tailEnd/>
          </a:ln>
        </p:spPr>
        <p:txBody>
          <a:bodyPr>
            <a:spAutoFit/>
          </a:bodyPr>
          <a:lstStyle/>
          <a:p>
            <a:r>
              <a:rPr lang="en-IN" sz="3200" b="1" u="sng" dirty="0">
                <a:hlinkClick r:id="rId2" tooltip="FASEB journal : official publication of the Federation of American Societies for Experimental Biology."/>
              </a:rPr>
              <a:t>FASEB J.</a:t>
            </a:r>
            <a:r>
              <a:rPr lang="en-IN" sz="3200" b="1" dirty="0"/>
              <a:t> </a:t>
            </a:r>
            <a:r>
              <a:rPr lang="en-IN" sz="3200" b="1" dirty="0" smtClean="0"/>
              <a:t>31, 180- 191, 2017</a:t>
            </a:r>
            <a:endParaRPr lang="en-IN" sz="3200" b="1" dirty="0"/>
          </a:p>
          <a:p>
            <a:endParaRPr lang="en-IN" sz="2800" b="1" dirty="0" smtClean="0"/>
          </a:p>
          <a:p>
            <a:r>
              <a:rPr lang="en-IN" sz="2800" b="1" dirty="0" err="1" smtClean="0"/>
              <a:t>Hyperactivation</a:t>
            </a:r>
            <a:r>
              <a:rPr lang="en-IN" sz="2800" b="1" dirty="0" smtClean="0"/>
              <a:t> </a:t>
            </a:r>
            <a:r>
              <a:rPr lang="en-IN" sz="2800" b="1" dirty="0"/>
              <a:t>of mammalian target of </a:t>
            </a:r>
            <a:r>
              <a:rPr lang="en-IN" sz="2800" b="1" dirty="0" err="1"/>
              <a:t>rapamycin</a:t>
            </a:r>
            <a:r>
              <a:rPr lang="en-IN" sz="2800" b="1" dirty="0"/>
              <a:t> complex 1 by HIV-1 is necessary for </a:t>
            </a:r>
            <a:r>
              <a:rPr lang="en-IN" sz="2800" b="1" dirty="0" err="1"/>
              <a:t>virion</a:t>
            </a:r>
            <a:r>
              <a:rPr lang="en-IN" sz="2800" b="1" dirty="0"/>
              <a:t> production and latent viral reactivation.</a:t>
            </a:r>
          </a:p>
          <a:p>
            <a:endParaRPr lang="en-IN" sz="2800" u="sng" dirty="0" smtClean="0">
              <a:hlinkClick r:id="rId3"/>
            </a:endParaRPr>
          </a:p>
          <a:p>
            <a:r>
              <a:rPr lang="en-IN" sz="2800" u="sng" dirty="0" smtClean="0">
                <a:hlinkClick r:id="rId3"/>
              </a:rPr>
              <a:t>Kumar </a:t>
            </a:r>
            <a:r>
              <a:rPr lang="en-IN" sz="2800" u="sng" dirty="0">
                <a:hlinkClick r:id="rId3"/>
              </a:rPr>
              <a:t>B</a:t>
            </a:r>
            <a:r>
              <a:rPr lang="en-IN" sz="2800" baseline="30000" dirty="0"/>
              <a:t>1</a:t>
            </a:r>
            <a:r>
              <a:rPr lang="en-IN" sz="2800" dirty="0"/>
              <a:t>, </a:t>
            </a:r>
            <a:r>
              <a:rPr lang="en-IN" sz="2800" u="sng" dirty="0" err="1">
                <a:hlinkClick r:id="rId4"/>
              </a:rPr>
              <a:t>Arora</a:t>
            </a:r>
            <a:r>
              <a:rPr lang="en-IN" sz="2800" u="sng" dirty="0">
                <a:hlinkClick r:id="rId4"/>
              </a:rPr>
              <a:t> S</a:t>
            </a:r>
            <a:r>
              <a:rPr lang="en-IN" sz="2800" baseline="30000" dirty="0"/>
              <a:t>2</a:t>
            </a:r>
            <a:r>
              <a:rPr lang="en-IN" sz="2800" dirty="0"/>
              <a:t>, </a:t>
            </a:r>
            <a:r>
              <a:rPr lang="en-IN" sz="2800" u="sng" dirty="0">
                <a:hlinkClick r:id="rId5"/>
              </a:rPr>
              <a:t>Ahmed S</a:t>
            </a:r>
            <a:r>
              <a:rPr lang="en-IN" sz="2800" baseline="30000" dirty="0"/>
              <a:t>2</a:t>
            </a:r>
            <a:r>
              <a:rPr lang="en-IN" sz="2800" dirty="0"/>
              <a:t>, </a:t>
            </a:r>
            <a:r>
              <a:rPr lang="en-IN" sz="2800" u="sng" dirty="0" err="1">
                <a:hlinkClick r:id="rId6"/>
              </a:rPr>
              <a:t>Banerjea</a:t>
            </a:r>
            <a:r>
              <a:rPr lang="en-IN" sz="2800" u="sng" dirty="0">
                <a:hlinkClick r:id="rId6"/>
              </a:rPr>
              <a:t> AC</a:t>
            </a:r>
            <a:r>
              <a:rPr lang="en-IN" sz="2800" baseline="30000" dirty="0"/>
              <a:t>3</a:t>
            </a:r>
            <a:r>
              <a:rPr lang="en-IN" sz="2800" dirty="0"/>
              <a: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947738"/>
            <a:ext cx="8229600" cy="706437"/>
          </a:xfrm>
        </p:spPr>
        <p:txBody>
          <a:bodyPr>
            <a:normAutofit fontScale="90000"/>
          </a:bodyPr>
          <a:lstStyle/>
          <a:p>
            <a:pPr eaLnBrk="1" hangingPunct="1">
              <a:defRPr/>
            </a:pPr>
            <a:r>
              <a:rPr lang="en-US" dirty="0" err="1" smtClean="0">
                <a:latin typeface="Times New Roman" pitchFamily="18" charset="0"/>
                <a:cs typeface="Times New Roman" pitchFamily="18" charset="0"/>
              </a:rPr>
              <a:t>Successfull</a:t>
            </a:r>
            <a:r>
              <a:rPr lang="en-US" dirty="0" smtClean="0">
                <a:latin typeface="Times New Roman" pitchFamily="18" charset="0"/>
                <a:cs typeface="Times New Roman" pitchFamily="18" charset="0"/>
              </a:rPr>
              <a:t> Pathogenesis </a:t>
            </a:r>
            <a:endParaRPr lang="en-IN" dirty="0">
              <a:latin typeface="Times New Roman" pitchFamily="18" charset="0"/>
              <a:cs typeface="Times New Roman" pitchFamily="18" charset="0"/>
            </a:endParaRPr>
          </a:p>
        </p:txBody>
      </p:sp>
      <p:cxnSp>
        <p:nvCxnSpPr>
          <p:cNvPr id="15" name="Straight Arrow Connector 14"/>
          <p:cNvCxnSpPr/>
          <p:nvPr/>
        </p:nvCxnSpPr>
        <p:spPr>
          <a:xfrm flipH="1">
            <a:off x="2714625" y="2655888"/>
            <a:ext cx="1728788" cy="1439862"/>
          </a:xfrm>
          <a:prstGeom prst="straightConnector1">
            <a:avLst/>
          </a:prstGeom>
          <a:ln w="38100">
            <a:solidFill>
              <a:srgbClr val="12FA28"/>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4413250" y="2655888"/>
            <a:ext cx="1800225" cy="1439862"/>
          </a:xfrm>
          <a:prstGeom prst="straightConnector1">
            <a:avLst/>
          </a:prstGeom>
          <a:ln w="38100">
            <a:solidFill>
              <a:srgbClr val="12FA28"/>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a:spLocks noChangeArrowheads="1"/>
          </p:cNvSpPr>
          <p:nvPr/>
        </p:nvSpPr>
        <p:spPr bwMode="auto">
          <a:xfrm>
            <a:off x="5580063" y="4159250"/>
            <a:ext cx="3168650" cy="461963"/>
          </a:xfrm>
          <a:prstGeom prst="rect">
            <a:avLst/>
          </a:prstGeom>
          <a:noFill/>
          <a:ln w="9525">
            <a:noFill/>
            <a:miter lim="800000"/>
            <a:headEnd/>
            <a:tailEnd/>
          </a:ln>
        </p:spPr>
        <p:txBody>
          <a:bodyPr>
            <a:spAutoFit/>
          </a:bodyPr>
          <a:lstStyle/>
          <a:p>
            <a:r>
              <a:rPr lang="en-US" sz="2400">
                <a:latin typeface="Times New Roman" pitchFamily="18" charset="0"/>
                <a:cs typeface="Times New Roman" pitchFamily="18" charset="0"/>
              </a:rPr>
              <a:t>New virion production</a:t>
            </a:r>
            <a:endParaRPr lang="en-IN" sz="2400">
              <a:latin typeface="Times New Roman" pitchFamily="18" charset="0"/>
              <a:cs typeface="Times New Roman" pitchFamily="18" charset="0"/>
            </a:endParaRPr>
          </a:p>
        </p:txBody>
      </p:sp>
      <p:sp>
        <p:nvSpPr>
          <p:cNvPr id="29" name="TextBox 28"/>
          <p:cNvSpPr txBox="1">
            <a:spLocks noChangeArrowheads="1"/>
          </p:cNvSpPr>
          <p:nvPr/>
        </p:nvSpPr>
        <p:spPr bwMode="auto">
          <a:xfrm>
            <a:off x="5940425" y="4745038"/>
            <a:ext cx="2519363" cy="1568450"/>
          </a:xfrm>
          <a:prstGeom prst="rect">
            <a:avLst/>
          </a:prstGeom>
          <a:noFill/>
          <a:ln w="9525">
            <a:noFill/>
            <a:miter lim="800000"/>
            <a:headEnd/>
            <a:tailEnd/>
          </a:ln>
        </p:spPr>
        <p:txBody>
          <a:bodyPr>
            <a:spAutoFit/>
          </a:bodyPr>
          <a:lstStyle/>
          <a:p>
            <a:r>
              <a:rPr lang="en-US" sz="2400">
                <a:latin typeface="Times New Roman" pitchFamily="18" charset="0"/>
                <a:cs typeface="Times New Roman" pitchFamily="18" charset="0"/>
              </a:rPr>
              <a:t>Biosynthesis</a:t>
            </a:r>
          </a:p>
          <a:p>
            <a:pPr>
              <a:buFont typeface="Wingdings" pitchFamily="2" charset="2"/>
              <a:buChar char="v"/>
            </a:pPr>
            <a:r>
              <a:rPr lang="en-US" sz="2400">
                <a:latin typeface="Times New Roman" pitchFamily="18" charset="0"/>
                <a:cs typeface="Times New Roman" pitchFamily="18" charset="0"/>
              </a:rPr>
              <a:t>Nucleic Acids</a:t>
            </a:r>
          </a:p>
          <a:p>
            <a:pPr>
              <a:buFont typeface="Wingdings" pitchFamily="2" charset="2"/>
              <a:buChar char="v"/>
            </a:pPr>
            <a:r>
              <a:rPr lang="en-US" sz="2400">
                <a:latin typeface="Times New Roman" pitchFamily="18" charset="0"/>
                <a:cs typeface="Times New Roman" pitchFamily="18" charset="0"/>
              </a:rPr>
              <a:t>Proteins</a:t>
            </a:r>
          </a:p>
          <a:p>
            <a:pPr>
              <a:buFont typeface="Wingdings" pitchFamily="2" charset="2"/>
              <a:buChar char="v"/>
            </a:pPr>
            <a:r>
              <a:rPr lang="en-US" sz="2400">
                <a:latin typeface="Times New Roman" pitchFamily="18" charset="0"/>
                <a:cs typeface="Times New Roman" pitchFamily="18" charset="0"/>
              </a:rPr>
              <a:t>Lipids</a:t>
            </a:r>
            <a:endParaRPr lang="en-IN" sz="2400">
              <a:latin typeface="Times New Roman" pitchFamily="18" charset="0"/>
              <a:cs typeface="Times New Roman" pitchFamily="18" charset="0"/>
            </a:endParaRPr>
          </a:p>
        </p:txBody>
      </p:sp>
      <p:pic>
        <p:nvPicPr>
          <p:cNvPr id="33799" name="Picture 2" descr="F:\PhD\dc related\Binod DC Protocol and PPT\DC 2\Images\canstock2991578.jpg"/>
          <p:cNvPicPr>
            <a:picLocks noChangeAspect="1" noChangeArrowheads="1"/>
          </p:cNvPicPr>
          <p:nvPr/>
        </p:nvPicPr>
        <p:blipFill>
          <a:blip r:embed="rId2" cstate="print"/>
          <a:srcRect/>
          <a:stretch>
            <a:fillRect/>
          </a:stretch>
        </p:blipFill>
        <p:spPr bwMode="auto">
          <a:xfrm>
            <a:off x="0" y="0"/>
            <a:ext cx="827088" cy="836613"/>
          </a:xfrm>
          <a:prstGeom prst="rect">
            <a:avLst/>
          </a:prstGeom>
          <a:noFill/>
          <a:ln w="9525">
            <a:noFill/>
            <a:miter lim="800000"/>
            <a:headEnd/>
            <a:tailEnd/>
          </a:ln>
        </p:spPr>
      </p:pic>
      <p:sp>
        <p:nvSpPr>
          <p:cNvPr id="18" name="TextBox 17"/>
          <p:cNvSpPr txBox="1">
            <a:spLocks noChangeArrowheads="1"/>
          </p:cNvSpPr>
          <p:nvPr/>
        </p:nvSpPr>
        <p:spPr bwMode="auto">
          <a:xfrm>
            <a:off x="0" y="4168775"/>
            <a:ext cx="5219700" cy="460375"/>
          </a:xfrm>
          <a:prstGeom prst="rect">
            <a:avLst/>
          </a:prstGeom>
          <a:noFill/>
          <a:ln w="9525">
            <a:noFill/>
            <a:miter lim="800000"/>
            <a:headEnd/>
            <a:tailEnd/>
          </a:ln>
        </p:spPr>
        <p:txBody>
          <a:bodyPr>
            <a:spAutoFit/>
          </a:bodyPr>
          <a:lstStyle/>
          <a:p>
            <a:pPr algn="ctr"/>
            <a:r>
              <a:rPr lang="en-US" sz="2400">
                <a:latin typeface="Times New Roman" pitchFamily="18" charset="0"/>
                <a:cs typeface="Times New Roman" pitchFamily="18" charset="0"/>
              </a:rPr>
              <a:t>Counter Host Defense </a:t>
            </a:r>
            <a:endParaRPr lang="en-IN" sz="2400">
              <a:latin typeface="Times New Roman" pitchFamily="18" charset="0"/>
              <a:cs typeface="Times New Roman" pitchFamily="18" charset="0"/>
            </a:endParaRPr>
          </a:p>
        </p:txBody>
      </p:sp>
      <p:sp>
        <p:nvSpPr>
          <p:cNvPr id="23" name="TextBox 22"/>
          <p:cNvSpPr txBox="1">
            <a:spLocks noChangeArrowheads="1"/>
          </p:cNvSpPr>
          <p:nvPr/>
        </p:nvSpPr>
        <p:spPr bwMode="auto">
          <a:xfrm>
            <a:off x="250825" y="4724400"/>
            <a:ext cx="3384550" cy="1201738"/>
          </a:xfrm>
          <a:prstGeom prst="rect">
            <a:avLst/>
          </a:prstGeom>
          <a:noFill/>
          <a:ln w="9525">
            <a:noFill/>
            <a:miter lim="800000"/>
            <a:headEnd/>
            <a:tailEnd/>
          </a:ln>
        </p:spPr>
        <p:txBody>
          <a:bodyPr>
            <a:spAutoFit/>
          </a:bodyPr>
          <a:lstStyle/>
          <a:p>
            <a:pPr>
              <a:buFont typeface="Wingdings" pitchFamily="2" charset="2"/>
              <a:buChar char="Ø"/>
            </a:pPr>
            <a:r>
              <a:rPr lang="en-US" sz="2400">
                <a:latin typeface="Times New Roman" pitchFamily="18" charset="0"/>
                <a:cs typeface="Times New Roman" pitchFamily="18" charset="0"/>
              </a:rPr>
              <a:t>RNA interference</a:t>
            </a:r>
          </a:p>
          <a:p>
            <a:pPr>
              <a:buFont typeface="Wingdings" pitchFamily="2" charset="2"/>
              <a:buChar char="Ø"/>
            </a:pPr>
            <a:r>
              <a:rPr lang="en-US" sz="2400">
                <a:latin typeface="Times New Roman" pitchFamily="18" charset="0"/>
                <a:cs typeface="Times New Roman" pitchFamily="18" charset="0"/>
              </a:rPr>
              <a:t>Innate  Immunity</a:t>
            </a:r>
          </a:p>
          <a:p>
            <a:pPr>
              <a:buFont typeface="Wingdings" pitchFamily="2" charset="2"/>
              <a:buChar char="Ø"/>
            </a:pPr>
            <a:r>
              <a:rPr lang="en-US" sz="2400">
                <a:latin typeface="Times New Roman" pitchFamily="18" charset="0"/>
                <a:cs typeface="Times New Roman" pitchFamily="18" charset="0"/>
              </a:rPr>
              <a:t>Adaptive Immunity</a:t>
            </a:r>
            <a:endParaRPr lang="en-IN" sz="2400">
              <a:latin typeface="Times New Roman" pitchFamily="18" charset="0"/>
              <a:cs typeface="Times New Roman" pitchFamily="18" charset="0"/>
            </a:endParaRPr>
          </a:p>
        </p:txBody>
      </p:sp>
      <p:sp>
        <p:nvSpPr>
          <p:cNvPr id="25" name="TextBox 24"/>
          <p:cNvSpPr txBox="1">
            <a:spLocks noChangeArrowheads="1"/>
          </p:cNvSpPr>
          <p:nvPr/>
        </p:nvSpPr>
        <p:spPr bwMode="auto">
          <a:xfrm>
            <a:off x="3492500" y="5040313"/>
            <a:ext cx="1295400" cy="708025"/>
          </a:xfrm>
          <a:prstGeom prst="rect">
            <a:avLst/>
          </a:prstGeom>
          <a:noFill/>
          <a:ln w="9525">
            <a:noFill/>
            <a:miter lim="800000"/>
            <a:headEnd/>
            <a:tailEnd/>
          </a:ln>
        </p:spPr>
        <p:txBody>
          <a:bodyPr>
            <a:spAutoFit/>
          </a:bodyPr>
          <a:lstStyle/>
          <a:p>
            <a:r>
              <a:rPr lang="en-US" sz="2000">
                <a:latin typeface="Times New Roman" pitchFamily="18" charset="0"/>
                <a:cs typeface="Times New Roman" pitchFamily="18" charset="0"/>
              </a:rPr>
              <a:t>Accessory Gene</a:t>
            </a:r>
            <a:endParaRPr lang="en-IN" sz="2000">
              <a:latin typeface="Times New Roman" pitchFamily="18" charset="0"/>
              <a:cs typeface="Times New Roman" pitchFamily="18" charset="0"/>
            </a:endParaRPr>
          </a:p>
        </p:txBody>
      </p:sp>
      <p:sp>
        <p:nvSpPr>
          <p:cNvPr id="21" name="Right Brace 20"/>
          <p:cNvSpPr/>
          <p:nvPr/>
        </p:nvSpPr>
        <p:spPr>
          <a:xfrm>
            <a:off x="3200400" y="4953000"/>
            <a:ext cx="228600" cy="8382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a:p>
        </p:txBody>
      </p:sp>
      <p:sp>
        <p:nvSpPr>
          <p:cNvPr id="22" name="Right Brace 21"/>
          <p:cNvSpPr/>
          <p:nvPr/>
        </p:nvSpPr>
        <p:spPr>
          <a:xfrm>
            <a:off x="8305800" y="4876800"/>
            <a:ext cx="381000" cy="12192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IN" dirty="0">
              <a:solidFill>
                <a:srgbClr val="FF0000"/>
              </a:solidFill>
            </a:endParaRPr>
          </a:p>
        </p:txBody>
      </p:sp>
      <p:sp>
        <p:nvSpPr>
          <p:cNvPr id="24" name="TextBox 23"/>
          <p:cNvSpPr txBox="1">
            <a:spLocks noChangeArrowheads="1"/>
          </p:cNvSpPr>
          <p:nvPr/>
        </p:nvSpPr>
        <p:spPr bwMode="auto">
          <a:xfrm>
            <a:off x="8458200" y="4800600"/>
            <a:ext cx="533400" cy="1570038"/>
          </a:xfrm>
          <a:prstGeom prst="rect">
            <a:avLst/>
          </a:prstGeom>
          <a:noFill/>
          <a:ln w="9525">
            <a:noFill/>
            <a:miter lim="800000"/>
            <a:headEnd/>
            <a:tailEnd/>
          </a:ln>
        </p:spPr>
        <p:txBody>
          <a:bodyPr>
            <a:spAutoFit/>
          </a:bodyPr>
          <a:lstStyle/>
          <a:p>
            <a:r>
              <a:rPr lang="en-US" sz="9600"/>
              <a:t>?</a:t>
            </a:r>
            <a:endParaRPr lang="en-IN" sz="9600"/>
          </a:p>
        </p:txBody>
      </p:sp>
      <p:cxnSp>
        <p:nvCxnSpPr>
          <p:cNvPr id="37" name="Straight Connector 36"/>
          <p:cNvCxnSpPr/>
          <p:nvPr/>
        </p:nvCxnSpPr>
        <p:spPr>
          <a:xfrm>
            <a:off x="4433888" y="1585913"/>
            <a:ext cx="0" cy="1066800"/>
          </a:xfrm>
          <a:prstGeom prst="line">
            <a:avLst/>
          </a:prstGeom>
          <a:ln w="38100">
            <a:solidFill>
              <a:srgbClr val="00EE6C"/>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9" grpId="0"/>
      <p:bldP spid="18" grpId="0"/>
      <p:bldP spid="23" grpId="0"/>
      <p:bldP spid="25" grpId="0"/>
      <p:bldP spid="21" grpId="0" animBg="1"/>
      <p:bldP spid="22" grpId="0" animBg="1"/>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TextBox 68"/>
          <p:cNvSpPr txBox="1">
            <a:spLocks noChangeArrowheads="1"/>
          </p:cNvSpPr>
          <p:nvPr/>
        </p:nvSpPr>
        <p:spPr bwMode="auto">
          <a:xfrm>
            <a:off x="1979613" y="0"/>
            <a:ext cx="5040312" cy="708025"/>
          </a:xfrm>
          <a:prstGeom prst="rect">
            <a:avLst/>
          </a:prstGeom>
          <a:noFill/>
          <a:ln w="9525">
            <a:noFill/>
            <a:miter lim="800000"/>
            <a:headEnd/>
            <a:tailEnd/>
          </a:ln>
        </p:spPr>
        <p:txBody>
          <a:bodyPr>
            <a:spAutoFit/>
          </a:bodyPr>
          <a:lstStyle/>
          <a:p>
            <a:r>
              <a:rPr lang="en-US" sz="4000">
                <a:latin typeface="Times New Roman" pitchFamily="18" charset="0"/>
                <a:cs typeface="Times New Roman" pitchFamily="18" charset="0"/>
              </a:rPr>
              <a:t>      mTORC and HIV-1</a:t>
            </a:r>
            <a:endParaRPr lang="en-IN" sz="4000">
              <a:latin typeface="Times New Roman" pitchFamily="18" charset="0"/>
              <a:cs typeface="Times New Roman" pitchFamily="18" charset="0"/>
            </a:endParaRPr>
          </a:p>
        </p:txBody>
      </p:sp>
      <p:pic>
        <p:nvPicPr>
          <p:cNvPr id="35843" name="Picture 2" descr="F:\PhD\dc related\Binod DC Protocol and PPT\DC 2\Images\canstock2991578.jpg"/>
          <p:cNvPicPr>
            <a:picLocks noChangeAspect="1" noChangeArrowheads="1"/>
          </p:cNvPicPr>
          <p:nvPr/>
        </p:nvPicPr>
        <p:blipFill>
          <a:blip r:embed="rId3" cstate="print"/>
          <a:srcRect/>
          <a:stretch>
            <a:fillRect/>
          </a:stretch>
        </p:blipFill>
        <p:spPr bwMode="auto">
          <a:xfrm>
            <a:off x="0" y="0"/>
            <a:ext cx="814388" cy="765175"/>
          </a:xfrm>
          <a:prstGeom prst="rect">
            <a:avLst/>
          </a:prstGeom>
          <a:noFill/>
          <a:ln w="9525">
            <a:noFill/>
            <a:miter lim="800000"/>
            <a:headEnd/>
            <a:tailEnd/>
          </a:ln>
        </p:spPr>
      </p:pic>
      <p:grpSp>
        <p:nvGrpSpPr>
          <p:cNvPr id="3" name="Group 3"/>
          <p:cNvGrpSpPr>
            <a:grpSpLocks/>
          </p:cNvGrpSpPr>
          <p:nvPr/>
        </p:nvGrpSpPr>
        <p:grpSpPr bwMode="auto">
          <a:xfrm>
            <a:off x="501650" y="889000"/>
            <a:ext cx="8185150" cy="2692400"/>
            <a:chOff x="501047" y="889000"/>
            <a:chExt cx="8185753" cy="2692400"/>
          </a:xfrm>
        </p:grpSpPr>
        <p:pic>
          <p:nvPicPr>
            <p:cNvPr id="35849" name="Picture 2"/>
            <p:cNvPicPr>
              <a:picLocks noChangeAspect="1"/>
            </p:cNvPicPr>
            <p:nvPr/>
          </p:nvPicPr>
          <p:blipFill>
            <a:blip r:embed="rId4" cstate="print"/>
            <a:srcRect r="8833" b="57365"/>
            <a:stretch>
              <a:fillRect/>
            </a:stretch>
          </p:blipFill>
          <p:spPr bwMode="auto">
            <a:xfrm>
              <a:off x="501047" y="889000"/>
              <a:ext cx="8185753" cy="2544859"/>
            </a:xfrm>
            <a:prstGeom prst="rect">
              <a:avLst/>
            </a:prstGeom>
            <a:noFill/>
            <a:ln w="9525">
              <a:noFill/>
              <a:miter lim="800000"/>
              <a:headEnd/>
              <a:tailEnd/>
            </a:ln>
          </p:spPr>
        </p:pic>
        <p:sp>
          <p:nvSpPr>
            <p:cNvPr id="2" name="Rectangle 1"/>
            <p:cNvSpPr/>
            <p:nvPr/>
          </p:nvSpPr>
          <p:spPr>
            <a:xfrm>
              <a:off x="3744549" y="3124200"/>
              <a:ext cx="1828935" cy="4572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grpSp>
        <p:nvGrpSpPr>
          <p:cNvPr id="4" name="Group 6"/>
          <p:cNvGrpSpPr>
            <a:grpSpLocks/>
          </p:cNvGrpSpPr>
          <p:nvPr/>
        </p:nvGrpSpPr>
        <p:grpSpPr bwMode="auto">
          <a:xfrm>
            <a:off x="501650" y="3421063"/>
            <a:ext cx="3613150" cy="3436937"/>
            <a:chOff x="501047" y="3420900"/>
            <a:chExt cx="3613753" cy="3437100"/>
          </a:xfrm>
        </p:grpSpPr>
        <p:pic>
          <p:nvPicPr>
            <p:cNvPr id="35847" name="Picture 5"/>
            <p:cNvPicPr>
              <a:picLocks noChangeAspect="1"/>
            </p:cNvPicPr>
            <p:nvPr/>
          </p:nvPicPr>
          <p:blipFill>
            <a:blip r:embed="rId4" cstate="print"/>
            <a:srcRect t="42418" r="61273"/>
            <a:stretch>
              <a:fillRect/>
            </a:stretch>
          </p:blipFill>
          <p:spPr bwMode="auto">
            <a:xfrm>
              <a:off x="501047" y="3420900"/>
              <a:ext cx="3477281" cy="3437099"/>
            </a:xfrm>
            <a:prstGeom prst="rect">
              <a:avLst/>
            </a:prstGeom>
            <a:noFill/>
            <a:ln w="9525">
              <a:noFill/>
              <a:miter lim="800000"/>
              <a:headEnd/>
              <a:tailEnd/>
            </a:ln>
          </p:spPr>
        </p:pic>
        <p:sp>
          <p:nvSpPr>
            <p:cNvPr id="5" name="Rectangle 4"/>
            <p:cNvSpPr/>
            <p:nvPr/>
          </p:nvSpPr>
          <p:spPr>
            <a:xfrm>
              <a:off x="2742971" y="4419484"/>
              <a:ext cx="1371829" cy="243851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grpSp>
      <p:pic>
        <p:nvPicPr>
          <p:cNvPr id="10" name="Picture 9"/>
          <p:cNvPicPr>
            <a:picLocks noChangeAspect="1"/>
          </p:cNvPicPr>
          <p:nvPr/>
        </p:nvPicPr>
        <p:blipFill>
          <a:blip r:embed="rId4" cstate="print"/>
          <a:srcRect l="22273" t="38510" r="8833"/>
          <a:stretch>
            <a:fillRect/>
          </a:stretch>
        </p:blipFill>
        <p:spPr bwMode="auto">
          <a:xfrm>
            <a:off x="2500313" y="3187700"/>
            <a:ext cx="6186487" cy="3670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checkerboard(across)">
                                      <p:cBhvr>
                                        <p:cTn id="7" dur="500"/>
                                        <p:tgtEl>
                                          <p:spTgt spid="6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8"/>
          <p:cNvGrpSpPr>
            <a:grpSpLocks/>
          </p:cNvGrpSpPr>
          <p:nvPr/>
        </p:nvGrpSpPr>
        <p:grpSpPr bwMode="auto">
          <a:xfrm>
            <a:off x="-76200" y="620713"/>
            <a:ext cx="5368925" cy="5697537"/>
            <a:chOff x="-76200" y="620688"/>
            <a:chExt cx="5368280" cy="5697423"/>
          </a:xfrm>
        </p:grpSpPr>
        <p:sp>
          <p:nvSpPr>
            <p:cNvPr id="36869" name="TextBox 2"/>
            <p:cNvSpPr txBox="1">
              <a:spLocks noChangeArrowheads="1"/>
            </p:cNvSpPr>
            <p:nvPr/>
          </p:nvSpPr>
          <p:spPr bwMode="auto">
            <a:xfrm>
              <a:off x="-76200" y="620688"/>
              <a:ext cx="5368280" cy="5697423"/>
            </a:xfrm>
            <a:prstGeom prst="rect">
              <a:avLst/>
            </a:prstGeom>
            <a:noFill/>
            <a:ln w="9525">
              <a:noFill/>
              <a:miter lim="800000"/>
              <a:headEnd/>
              <a:tailEnd/>
            </a:ln>
          </p:spPr>
          <p:txBody>
            <a:bodyPr>
              <a:spAutoFit/>
            </a:bodyPr>
            <a:lstStyle/>
            <a:p>
              <a:pPr algn="ctr"/>
              <a:r>
                <a:rPr lang="en-US"/>
                <a:t>PBLs isolated from healthy donor </a:t>
              </a:r>
            </a:p>
            <a:p>
              <a:pPr algn="ctr"/>
              <a:endParaRPr lang="en-US"/>
            </a:p>
            <a:p>
              <a:pPr algn="ctr"/>
              <a:endParaRPr lang="en-US"/>
            </a:p>
            <a:p>
              <a:pPr algn="ctr"/>
              <a:endParaRPr lang="en-US"/>
            </a:p>
            <a:p>
              <a:pPr algn="ctr"/>
              <a:endParaRPr lang="en-US"/>
            </a:p>
            <a:p>
              <a:pPr algn="ctr"/>
              <a:endParaRPr lang="en-US"/>
            </a:p>
            <a:p>
              <a:pPr algn="ctr"/>
              <a:r>
                <a:rPr lang="en-US"/>
                <a:t> Activated by PHA (2ug)+IL-2(100u/ml) for 72 hr</a:t>
              </a:r>
            </a:p>
            <a:p>
              <a:pPr algn="ctr"/>
              <a:endParaRPr lang="en-US"/>
            </a:p>
            <a:p>
              <a:pPr algn="ctr"/>
              <a:endParaRPr lang="en-US"/>
            </a:p>
            <a:p>
              <a:pPr algn="ctr"/>
              <a:endParaRPr lang="en-US"/>
            </a:p>
            <a:p>
              <a:pPr algn="ctr"/>
              <a:r>
                <a:rPr lang="en-US"/>
                <a:t> </a:t>
              </a:r>
            </a:p>
            <a:p>
              <a:pPr algn="ctr"/>
              <a:endParaRPr lang="en-US"/>
            </a:p>
            <a:p>
              <a:pPr algn="ctr"/>
              <a:r>
                <a:rPr lang="en-US"/>
                <a:t> HIV-1 infection for 4hr</a:t>
              </a:r>
            </a:p>
            <a:p>
              <a:pPr algn="ctr"/>
              <a:endParaRPr lang="en-US"/>
            </a:p>
            <a:p>
              <a:pPr algn="ctr"/>
              <a:endParaRPr lang="en-US"/>
            </a:p>
            <a:p>
              <a:pPr algn="ctr"/>
              <a:endParaRPr lang="en-US"/>
            </a:p>
            <a:p>
              <a:pPr algn="ctr"/>
              <a:endParaRPr lang="en-US"/>
            </a:p>
            <a:p>
              <a:pPr algn="ctr"/>
              <a:r>
                <a:rPr lang="en-US"/>
                <a:t>Cell were washed and harvested cells at 12 and 24 hr post infection</a:t>
              </a:r>
            </a:p>
            <a:p>
              <a:pPr algn="ctr"/>
              <a:endParaRPr lang="en-US"/>
            </a:p>
          </p:txBody>
        </p:sp>
        <p:cxnSp>
          <p:nvCxnSpPr>
            <p:cNvPr id="50" name="Straight Arrow Connector 49"/>
            <p:cNvCxnSpPr/>
            <p:nvPr/>
          </p:nvCxnSpPr>
          <p:spPr>
            <a:xfrm>
              <a:off x="2438098" y="1162014"/>
              <a:ext cx="0" cy="1012805"/>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438098" y="2895529"/>
              <a:ext cx="0" cy="1052492"/>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438098" y="4460773"/>
              <a:ext cx="0" cy="990580"/>
            </a:xfrm>
            <a:prstGeom prst="straightConnector1">
              <a:avLst/>
            </a:prstGeom>
            <a:ln w="9525">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28" name="TextBox 27"/>
          <p:cNvSpPr txBox="1">
            <a:spLocks noChangeArrowheads="1"/>
          </p:cNvSpPr>
          <p:nvPr/>
        </p:nvSpPr>
        <p:spPr bwMode="auto">
          <a:xfrm>
            <a:off x="152400" y="6092825"/>
            <a:ext cx="8991600" cy="461963"/>
          </a:xfrm>
          <a:prstGeom prst="rect">
            <a:avLst/>
          </a:prstGeom>
          <a:noFill/>
          <a:ln w="9525">
            <a:noFill/>
            <a:miter lim="800000"/>
            <a:headEnd/>
            <a:tailEnd/>
          </a:ln>
        </p:spPr>
        <p:txBody>
          <a:bodyPr>
            <a:spAutoFit/>
          </a:bodyPr>
          <a:lstStyle/>
          <a:p>
            <a:pPr>
              <a:buFont typeface="Wingdings" pitchFamily="2" charset="2"/>
              <a:buChar char="ü"/>
            </a:pPr>
            <a:r>
              <a:rPr lang="en-US" sz="2400"/>
              <a:t> HIV-1 increases mTORC1 activity post 12 and 24 hours of infection</a:t>
            </a:r>
            <a:endParaRPr lang="en-IN" sz="2400"/>
          </a:p>
        </p:txBody>
      </p:sp>
      <p:pic>
        <p:nvPicPr>
          <p:cNvPr id="17" name="Picture 16"/>
          <p:cNvPicPr>
            <a:picLocks noChangeAspect="1"/>
          </p:cNvPicPr>
          <p:nvPr/>
        </p:nvPicPr>
        <p:blipFill>
          <a:blip r:embed="rId2" cstate="print"/>
          <a:srcRect/>
          <a:stretch>
            <a:fillRect/>
          </a:stretch>
        </p:blipFill>
        <p:spPr bwMode="auto">
          <a:xfrm>
            <a:off x="5334000" y="762000"/>
            <a:ext cx="3822700" cy="49657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6"/>
          <p:cNvGrpSpPr>
            <a:grpSpLocks/>
          </p:cNvGrpSpPr>
          <p:nvPr/>
        </p:nvGrpSpPr>
        <p:grpSpPr bwMode="auto">
          <a:xfrm>
            <a:off x="76200" y="990600"/>
            <a:ext cx="4724400" cy="3646488"/>
            <a:chOff x="0" y="304800"/>
            <a:chExt cx="4724400" cy="3645932"/>
          </a:xfrm>
        </p:grpSpPr>
        <p:sp>
          <p:nvSpPr>
            <p:cNvPr id="37893" name="TextBox 25"/>
            <p:cNvSpPr txBox="1">
              <a:spLocks noChangeArrowheads="1"/>
            </p:cNvSpPr>
            <p:nvPr/>
          </p:nvSpPr>
          <p:spPr bwMode="auto">
            <a:xfrm>
              <a:off x="228600" y="304800"/>
              <a:ext cx="3200400" cy="369332"/>
            </a:xfrm>
            <a:prstGeom prst="rect">
              <a:avLst/>
            </a:prstGeom>
            <a:noFill/>
            <a:ln w="9525">
              <a:noFill/>
              <a:miter lim="800000"/>
              <a:headEnd/>
              <a:tailEnd/>
            </a:ln>
          </p:spPr>
          <p:txBody>
            <a:bodyPr>
              <a:spAutoFit/>
            </a:bodyPr>
            <a:lstStyle/>
            <a:p>
              <a:r>
                <a:rPr lang="en-US"/>
                <a:t>                  U1 and U937 cells  </a:t>
              </a:r>
              <a:endParaRPr lang="en-IN"/>
            </a:p>
          </p:txBody>
        </p:sp>
        <p:cxnSp>
          <p:nvCxnSpPr>
            <p:cNvPr id="28" name="Straight Arrow Connector 27"/>
            <p:cNvCxnSpPr/>
            <p:nvPr/>
          </p:nvCxnSpPr>
          <p:spPr>
            <a:xfrm>
              <a:off x="1981200" y="704789"/>
              <a:ext cx="0" cy="1199967"/>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7895" name="TextBox 29"/>
            <p:cNvSpPr txBox="1">
              <a:spLocks noChangeArrowheads="1"/>
            </p:cNvSpPr>
            <p:nvPr/>
          </p:nvSpPr>
          <p:spPr bwMode="auto">
            <a:xfrm>
              <a:off x="0" y="1930736"/>
              <a:ext cx="4724400" cy="369332"/>
            </a:xfrm>
            <a:prstGeom prst="rect">
              <a:avLst/>
            </a:prstGeom>
            <a:noFill/>
            <a:ln w="9525">
              <a:noFill/>
              <a:miter lim="800000"/>
              <a:headEnd/>
              <a:tailEnd/>
            </a:ln>
          </p:spPr>
          <p:txBody>
            <a:bodyPr>
              <a:spAutoFit/>
            </a:bodyPr>
            <a:lstStyle/>
            <a:p>
              <a:r>
                <a:rPr lang="en-US"/>
                <a:t>Treatment with PMA or DMSO for 24hr</a:t>
              </a:r>
              <a:endParaRPr lang="en-IN"/>
            </a:p>
          </p:txBody>
        </p:sp>
        <p:sp>
          <p:nvSpPr>
            <p:cNvPr id="37896" name="TextBox 32"/>
            <p:cNvSpPr txBox="1">
              <a:spLocks noChangeArrowheads="1"/>
            </p:cNvSpPr>
            <p:nvPr/>
          </p:nvSpPr>
          <p:spPr bwMode="auto">
            <a:xfrm>
              <a:off x="152400" y="3581400"/>
              <a:ext cx="4343400" cy="369332"/>
            </a:xfrm>
            <a:prstGeom prst="rect">
              <a:avLst/>
            </a:prstGeom>
            <a:noFill/>
            <a:ln w="9525">
              <a:noFill/>
              <a:miter lim="800000"/>
              <a:headEnd/>
              <a:tailEnd/>
            </a:ln>
          </p:spPr>
          <p:txBody>
            <a:bodyPr>
              <a:spAutoFit/>
            </a:bodyPr>
            <a:lstStyle/>
            <a:p>
              <a:r>
                <a:rPr lang="en-US"/>
                <a:t>Cells were harvested post treatment</a:t>
              </a:r>
              <a:endParaRPr lang="en-IN"/>
            </a:p>
          </p:txBody>
        </p:sp>
        <p:cxnSp>
          <p:nvCxnSpPr>
            <p:cNvPr id="36" name="Straight Arrow Connector 35"/>
            <p:cNvCxnSpPr/>
            <p:nvPr/>
          </p:nvCxnSpPr>
          <p:spPr>
            <a:xfrm>
              <a:off x="1981200" y="2361886"/>
              <a:ext cx="0" cy="1219014"/>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38" name="TextBox 37"/>
          <p:cNvSpPr txBox="1">
            <a:spLocks noChangeArrowheads="1"/>
          </p:cNvSpPr>
          <p:nvPr/>
        </p:nvSpPr>
        <p:spPr bwMode="auto">
          <a:xfrm>
            <a:off x="152400" y="6400800"/>
            <a:ext cx="8991600" cy="461963"/>
          </a:xfrm>
          <a:prstGeom prst="rect">
            <a:avLst/>
          </a:prstGeom>
          <a:noFill/>
          <a:ln w="9525">
            <a:noFill/>
            <a:miter lim="800000"/>
            <a:headEnd/>
            <a:tailEnd/>
          </a:ln>
        </p:spPr>
        <p:txBody>
          <a:bodyPr>
            <a:spAutoFit/>
          </a:bodyPr>
          <a:lstStyle/>
          <a:p>
            <a:pPr algn="ctr">
              <a:buFont typeface="Wingdings" pitchFamily="2" charset="2"/>
              <a:buChar char="ü"/>
            </a:pPr>
            <a:r>
              <a:rPr lang="en-US" sz="2400"/>
              <a:t> Reactivation of latent HIV-1 increases mTORC1 activity</a:t>
            </a:r>
            <a:endParaRPr lang="en-IN" sz="2400"/>
          </a:p>
        </p:txBody>
      </p:sp>
      <p:pic>
        <p:nvPicPr>
          <p:cNvPr id="2" name="Picture 1"/>
          <p:cNvPicPr>
            <a:picLocks noChangeAspect="1"/>
          </p:cNvPicPr>
          <p:nvPr/>
        </p:nvPicPr>
        <p:blipFill>
          <a:blip r:embed="rId2" cstate="print"/>
          <a:srcRect/>
          <a:stretch>
            <a:fillRect/>
          </a:stretch>
        </p:blipFill>
        <p:spPr bwMode="auto">
          <a:xfrm>
            <a:off x="4800600" y="119063"/>
            <a:ext cx="4267200" cy="62817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0"/>
          <p:cNvGrpSpPr>
            <a:grpSpLocks/>
          </p:cNvGrpSpPr>
          <p:nvPr/>
        </p:nvGrpSpPr>
        <p:grpSpPr bwMode="auto">
          <a:xfrm>
            <a:off x="533400" y="533400"/>
            <a:ext cx="3733800" cy="5218113"/>
            <a:chOff x="-442911" y="1143000"/>
            <a:chExt cx="3733800" cy="5218331"/>
          </a:xfrm>
        </p:grpSpPr>
        <p:sp>
          <p:nvSpPr>
            <p:cNvPr id="38916" name="TextBox 1"/>
            <p:cNvSpPr txBox="1">
              <a:spLocks noChangeArrowheads="1"/>
            </p:cNvSpPr>
            <p:nvPr/>
          </p:nvSpPr>
          <p:spPr bwMode="auto">
            <a:xfrm>
              <a:off x="-1" y="2438400"/>
              <a:ext cx="2833689" cy="369332"/>
            </a:xfrm>
            <a:prstGeom prst="rect">
              <a:avLst/>
            </a:prstGeom>
            <a:noFill/>
            <a:ln w="9525">
              <a:noFill/>
              <a:miter lim="800000"/>
              <a:headEnd/>
              <a:tailEnd/>
            </a:ln>
          </p:spPr>
          <p:txBody>
            <a:bodyPr>
              <a:spAutoFit/>
            </a:bodyPr>
            <a:lstStyle/>
            <a:p>
              <a:r>
                <a:rPr lang="en-US"/>
                <a:t>Serum Starved for 36 hr</a:t>
              </a:r>
            </a:p>
          </p:txBody>
        </p:sp>
        <p:sp>
          <p:nvSpPr>
            <p:cNvPr id="38917" name="TextBox 47"/>
            <p:cNvSpPr txBox="1">
              <a:spLocks noChangeArrowheads="1"/>
            </p:cNvSpPr>
            <p:nvPr/>
          </p:nvSpPr>
          <p:spPr bwMode="auto">
            <a:xfrm>
              <a:off x="533399" y="1143000"/>
              <a:ext cx="1333501" cy="369332"/>
            </a:xfrm>
            <a:prstGeom prst="rect">
              <a:avLst/>
            </a:prstGeom>
            <a:noFill/>
            <a:ln w="9525">
              <a:noFill/>
              <a:miter lim="800000"/>
              <a:headEnd/>
              <a:tailEnd/>
            </a:ln>
          </p:spPr>
          <p:txBody>
            <a:bodyPr>
              <a:spAutoFit/>
            </a:bodyPr>
            <a:lstStyle/>
            <a:p>
              <a:r>
                <a:rPr lang="en-US"/>
                <a:t>HeLa cells</a:t>
              </a:r>
              <a:endParaRPr lang="en-IN"/>
            </a:p>
          </p:txBody>
        </p:sp>
        <p:cxnSp>
          <p:nvCxnSpPr>
            <p:cNvPr id="50" name="Straight Arrow Connector 49"/>
            <p:cNvCxnSpPr/>
            <p:nvPr/>
          </p:nvCxnSpPr>
          <p:spPr>
            <a:xfrm>
              <a:off x="1157289" y="1512903"/>
              <a:ext cx="0" cy="9255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a:off x="1157289" y="2808358"/>
              <a:ext cx="0" cy="9255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920" name="TextBox 51"/>
            <p:cNvSpPr txBox="1">
              <a:spLocks noChangeArrowheads="1"/>
            </p:cNvSpPr>
            <p:nvPr/>
          </p:nvSpPr>
          <p:spPr bwMode="auto">
            <a:xfrm>
              <a:off x="-442911" y="3810000"/>
              <a:ext cx="3733800" cy="646331"/>
            </a:xfrm>
            <a:prstGeom prst="rect">
              <a:avLst/>
            </a:prstGeom>
            <a:noFill/>
            <a:ln w="9525">
              <a:noFill/>
              <a:miter lim="800000"/>
              <a:headEnd/>
              <a:tailEnd/>
            </a:ln>
          </p:spPr>
          <p:txBody>
            <a:bodyPr>
              <a:spAutoFit/>
            </a:bodyPr>
            <a:lstStyle/>
            <a:p>
              <a:pPr algn="ctr"/>
              <a:r>
                <a:rPr lang="en-US"/>
                <a:t>Transfected with Myc-Tat or              </a:t>
              </a:r>
            </a:p>
            <a:p>
              <a:pPr algn="ctr"/>
              <a:r>
                <a:rPr lang="en-US"/>
                <a:t>Empty Myc with serum starvation </a:t>
              </a:r>
              <a:endParaRPr lang="en-IN"/>
            </a:p>
          </p:txBody>
        </p:sp>
        <p:cxnSp>
          <p:nvCxnSpPr>
            <p:cNvPr id="53" name="Straight Arrow Connector 52"/>
            <p:cNvCxnSpPr/>
            <p:nvPr/>
          </p:nvCxnSpPr>
          <p:spPr>
            <a:xfrm>
              <a:off x="1157289" y="4684861"/>
              <a:ext cx="0" cy="925551"/>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8922" name="TextBox 55"/>
            <p:cNvSpPr txBox="1">
              <a:spLocks noChangeArrowheads="1"/>
            </p:cNvSpPr>
            <p:nvPr/>
          </p:nvSpPr>
          <p:spPr bwMode="auto">
            <a:xfrm>
              <a:off x="-1" y="5715000"/>
              <a:ext cx="2750345" cy="646331"/>
            </a:xfrm>
            <a:prstGeom prst="rect">
              <a:avLst/>
            </a:prstGeom>
            <a:noFill/>
            <a:ln w="9525">
              <a:noFill/>
              <a:miter lim="800000"/>
              <a:headEnd/>
              <a:tailEnd/>
            </a:ln>
          </p:spPr>
          <p:txBody>
            <a:bodyPr>
              <a:spAutoFit/>
            </a:bodyPr>
            <a:lstStyle/>
            <a:p>
              <a:r>
                <a:rPr lang="en-US"/>
                <a:t>48hr post transfection</a:t>
              </a:r>
            </a:p>
            <a:p>
              <a:r>
                <a:rPr lang="en-US"/>
                <a:t> cells were harvested</a:t>
              </a:r>
              <a:endParaRPr lang="en-IN"/>
            </a:p>
          </p:txBody>
        </p:sp>
      </p:grpSp>
      <p:pic>
        <p:nvPicPr>
          <p:cNvPr id="3" name="Picture 2"/>
          <p:cNvPicPr>
            <a:picLocks noChangeAspect="1"/>
          </p:cNvPicPr>
          <p:nvPr/>
        </p:nvPicPr>
        <p:blipFill>
          <a:blip r:embed="rId2" cstate="print"/>
          <a:srcRect/>
          <a:stretch>
            <a:fillRect/>
          </a:stretch>
        </p:blipFill>
        <p:spPr bwMode="auto">
          <a:xfrm>
            <a:off x="5105400" y="330200"/>
            <a:ext cx="3657600" cy="5613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Virology2\Downloads\b-gal.png"/>
          <p:cNvPicPr>
            <a:picLocks noChangeAspect="1" noChangeArrowheads="1"/>
          </p:cNvPicPr>
          <p:nvPr/>
        </p:nvPicPr>
        <p:blipFill>
          <a:blip r:embed="rId2" cstate="print"/>
          <a:srcRect/>
          <a:stretch>
            <a:fillRect/>
          </a:stretch>
        </p:blipFill>
        <p:spPr bwMode="auto">
          <a:xfrm>
            <a:off x="827088" y="908050"/>
            <a:ext cx="6178550" cy="4052888"/>
          </a:xfrm>
          <a:prstGeom prst="rect">
            <a:avLst/>
          </a:prstGeom>
          <a:noFill/>
          <a:ln w="9525">
            <a:noFill/>
            <a:miter lim="800000"/>
            <a:headEnd/>
            <a:tailEnd/>
          </a:ln>
        </p:spPr>
      </p:pic>
      <p:sp>
        <p:nvSpPr>
          <p:cNvPr id="15363" name="TextBox 4"/>
          <p:cNvSpPr txBox="1">
            <a:spLocks noChangeArrowheads="1"/>
          </p:cNvSpPr>
          <p:nvPr/>
        </p:nvSpPr>
        <p:spPr bwMode="auto">
          <a:xfrm>
            <a:off x="1116013" y="5373688"/>
            <a:ext cx="7200900" cy="368300"/>
          </a:xfrm>
          <a:prstGeom prst="rect">
            <a:avLst/>
          </a:prstGeom>
          <a:noFill/>
          <a:ln w="9525">
            <a:noFill/>
            <a:miter lim="800000"/>
            <a:headEnd/>
            <a:tailEnd/>
          </a:ln>
        </p:spPr>
        <p:txBody>
          <a:bodyPr>
            <a:spAutoFit/>
          </a:bodyPr>
          <a:lstStyle/>
          <a:p>
            <a:r>
              <a:rPr lang="en-US" b="1"/>
              <a:t>       mTORC1 inhibitor – Torin1 inhibits HIV-1 replication</a:t>
            </a:r>
            <a:endParaRPr lang="en-IN" b="1"/>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3276600" y="2789389"/>
            <a:ext cx="2787740" cy="1648707"/>
          </a:xfrm>
          <a:prstGeom prst="ellipse">
            <a:avLst/>
          </a:prstGeom>
          <a:noFill/>
          <a:ln w="50800">
            <a:solidFill>
              <a:srgbClr val="C00000"/>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053" name="TextBox 4"/>
          <p:cNvSpPr txBox="1">
            <a:spLocks noChangeArrowheads="1"/>
          </p:cNvSpPr>
          <p:nvPr/>
        </p:nvSpPr>
        <p:spPr bwMode="auto">
          <a:xfrm>
            <a:off x="3505200" y="2838450"/>
            <a:ext cx="2286000" cy="830263"/>
          </a:xfrm>
          <a:prstGeom prst="rect">
            <a:avLst/>
          </a:prstGeom>
          <a:noFill/>
          <a:ln w="9525">
            <a:noFill/>
            <a:miter lim="800000"/>
            <a:headEnd/>
            <a:tailEnd/>
          </a:ln>
        </p:spPr>
        <p:txBody>
          <a:bodyPr>
            <a:spAutoFit/>
          </a:bodyPr>
          <a:lstStyle/>
          <a:p>
            <a:pPr algn="ctr"/>
            <a:r>
              <a:rPr lang="en-US" sz="2400" b="1">
                <a:solidFill>
                  <a:srgbClr val="00B050"/>
                </a:solidFill>
                <a:latin typeface="Arial Rounded MT Bold" pitchFamily="34" charset="0"/>
              </a:rPr>
              <a:t>HIV-1 pathogenesis</a:t>
            </a:r>
          </a:p>
        </p:txBody>
      </p:sp>
      <p:sp>
        <p:nvSpPr>
          <p:cNvPr id="6" name="TextBox 5"/>
          <p:cNvSpPr txBox="1"/>
          <p:nvPr/>
        </p:nvSpPr>
        <p:spPr>
          <a:xfrm>
            <a:off x="3048000" y="3752850"/>
            <a:ext cx="3276600" cy="338138"/>
          </a:xfrm>
          <a:prstGeom prst="rect">
            <a:avLst/>
          </a:prstGeom>
          <a:noFill/>
        </p:spPr>
        <p:txBody>
          <a:bodyPr>
            <a:spAutoFit/>
          </a:bodyPr>
          <a:lstStyle/>
          <a:p>
            <a:pPr algn="ctr" fontAlgn="auto">
              <a:spcBef>
                <a:spcPts val="0"/>
              </a:spcBef>
              <a:spcAft>
                <a:spcPts val="0"/>
              </a:spcAft>
              <a:defRPr/>
            </a:pPr>
            <a:r>
              <a:rPr lang="en-US" sz="1600" dirty="0">
                <a:solidFill>
                  <a:schemeClr val="accent1">
                    <a:lumMod val="75000"/>
                  </a:schemeClr>
                </a:solidFill>
                <a:latin typeface="Arial Rounded MT Bold" pitchFamily="34" charset="0"/>
                <a:cs typeface="+mn-cs"/>
              </a:rPr>
              <a:t>(Host-Virus interaction)</a:t>
            </a:r>
          </a:p>
        </p:txBody>
      </p:sp>
      <p:sp>
        <p:nvSpPr>
          <p:cNvPr id="7" name="Right Arrow 6"/>
          <p:cNvSpPr/>
          <p:nvPr/>
        </p:nvSpPr>
        <p:spPr>
          <a:xfrm rot="18826548">
            <a:off x="5927643" y="2655952"/>
            <a:ext cx="852781" cy="381000"/>
          </a:xfrm>
          <a:prstGeom prst="rightArrow">
            <a:avLst/>
          </a:prstGeom>
          <a:solidFill>
            <a:schemeClr val="tx2">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ight Arrow 7"/>
          <p:cNvSpPr/>
          <p:nvPr/>
        </p:nvSpPr>
        <p:spPr>
          <a:xfrm rot="1692090">
            <a:off x="6034703" y="4061798"/>
            <a:ext cx="944874" cy="381000"/>
          </a:xfrm>
          <a:prstGeom prst="rightArrow">
            <a:avLst/>
          </a:prstGeom>
          <a:solidFill>
            <a:schemeClr val="tx2">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ight Arrow 8"/>
          <p:cNvSpPr/>
          <p:nvPr/>
        </p:nvSpPr>
        <p:spPr>
          <a:xfrm rot="12346701">
            <a:off x="2325559" y="2897538"/>
            <a:ext cx="873789" cy="381000"/>
          </a:xfrm>
          <a:prstGeom prst="rightArrow">
            <a:avLst/>
          </a:prstGeom>
          <a:solidFill>
            <a:schemeClr val="tx2">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Right Arrow 9"/>
          <p:cNvSpPr/>
          <p:nvPr/>
        </p:nvSpPr>
        <p:spPr>
          <a:xfrm rot="7997110">
            <a:off x="2725219" y="4433284"/>
            <a:ext cx="923811" cy="381000"/>
          </a:xfrm>
          <a:prstGeom prst="rightArrow">
            <a:avLst/>
          </a:prstGeom>
          <a:solidFill>
            <a:schemeClr val="tx2">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p:nvPr/>
        </p:nvSpPr>
        <p:spPr>
          <a:xfrm rot="13576271">
            <a:off x="1411048" y="4923498"/>
            <a:ext cx="2132012" cy="862012"/>
          </a:xfrm>
          <a:prstGeom prst="rect">
            <a:avLst/>
          </a:prstGeom>
          <a:noFill/>
          <a:ln>
            <a:solidFill>
              <a:schemeClr val="tx1"/>
            </a:solidFill>
          </a:ln>
        </p:spPr>
        <p:txBody>
          <a:bodyPr>
            <a:spAutoFit/>
          </a:bodyPr>
          <a:lstStyle/>
          <a:p>
            <a:pPr algn="ctr" fontAlgn="auto">
              <a:spcBef>
                <a:spcPts val="0"/>
              </a:spcBef>
              <a:spcAft>
                <a:spcPts val="0"/>
              </a:spcAft>
              <a:defRPr/>
            </a:pPr>
            <a:r>
              <a:rPr lang="en-US" sz="1600" dirty="0">
                <a:solidFill>
                  <a:srgbClr val="C00000"/>
                </a:solidFill>
                <a:latin typeface="Arial Rounded MT Bold" pitchFamily="34" charset="0"/>
                <a:cs typeface="+mn-cs"/>
              </a:rPr>
              <a:t>Vpu-mediated stabilization of p53</a:t>
            </a:r>
          </a:p>
          <a:p>
            <a:pPr algn="ctr" fontAlgn="auto">
              <a:lnSpc>
                <a:spcPct val="150000"/>
              </a:lnSpc>
              <a:spcBef>
                <a:spcPts val="0"/>
              </a:spcBef>
              <a:spcAft>
                <a:spcPts val="0"/>
              </a:spcAft>
              <a:defRPr/>
            </a:pPr>
            <a:r>
              <a:rPr lang="en-US" sz="1200" dirty="0">
                <a:solidFill>
                  <a:schemeClr val="tx2">
                    <a:lumMod val="60000"/>
                    <a:lumOff val="40000"/>
                  </a:schemeClr>
                </a:solidFill>
                <a:latin typeface="Arial Rounded MT Bold" pitchFamily="34" charset="0"/>
                <a:cs typeface="+mn-cs"/>
              </a:rPr>
              <a:t>Blood, 2011</a:t>
            </a:r>
          </a:p>
        </p:txBody>
      </p:sp>
      <p:sp>
        <p:nvSpPr>
          <p:cNvPr id="12" name="TextBox 11"/>
          <p:cNvSpPr txBox="1"/>
          <p:nvPr/>
        </p:nvSpPr>
        <p:spPr>
          <a:xfrm rot="2349781">
            <a:off x="6022705" y="1706242"/>
            <a:ext cx="2100263" cy="892175"/>
          </a:xfrm>
          <a:prstGeom prst="rect">
            <a:avLst/>
          </a:prstGeom>
          <a:noFill/>
          <a:ln>
            <a:solidFill>
              <a:schemeClr val="tx1"/>
            </a:solidFill>
          </a:ln>
        </p:spPr>
        <p:txBody>
          <a:bodyPr>
            <a:spAutoFit/>
          </a:bodyPr>
          <a:lstStyle/>
          <a:p>
            <a:pPr algn="ctr" fontAlgn="auto">
              <a:spcBef>
                <a:spcPts val="0"/>
              </a:spcBef>
              <a:spcAft>
                <a:spcPts val="0"/>
              </a:spcAft>
              <a:defRPr/>
            </a:pPr>
            <a:r>
              <a:rPr lang="en-US" dirty="0">
                <a:solidFill>
                  <a:srgbClr val="C00000"/>
                </a:solidFill>
                <a:latin typeface="Arial Rounded MT Bold" pitchFamily="34" charset="0"/>
                <a:cs typeface="+mn-cs"/>
              </a:rPr>
              <a:t>I</a:t>
            </a:r>
            <a:r>
              <a:rPr lang="en-US" sz="1600" dirty="0">
                <a:solidFill>
                  <a:srgbClr val="C00000"/>
                </a:solidFill>
                <a:latin typeface="Arial Rounded MT Bold" pitchFamily="34" charset="0"/>
                <a:cs typeface="+mn-cs"/>
              </a:rPr>
              <a:t>nterference with RNAi mechanism</a:t>
            </a:r>
          </a:p>
          <a:p>
            <a:pPr algn="ctr" fontAlgn="auto">
              <a:lnSpc>
                <a:spcPct val="150000"/>
              </a:lnSpc>
              <a:spcBef>
                <a:spcPts val="0"/>
              </a:spcBef>
              <a:spcAft>
                <a:spcPts val="0"/>
              </a:spcAft>
              <a:defRPr/>
            </a:pPr>
            <a:r>
              <a:rPr lang="en-US" sz="1200" dirty="0">
                <a:solidFill>
                  <a:schemeClr val="tx2">
                    <a:lumMod val="60000"/>
                    <a:lumOff val="40000"/>
                  </a:schemeClr>
                </a:solidFill>
                <a:latin typeface="Arial Rounded MT Bold" pitchFamily="34" charset="0"/>
                <a:cs typeface="+mn-cs"/>
              </a:rPr>
              <a:t>Retrovirology, 2013</a:t>
            </a:r>
          </a:p>
        </p:txBody>
      </p:sp>
      <p:sp>
        <p:nvSpPr>
          <p:cNvPr id="13" name="TextBox 12"/>
          <p:cNvSpPr txBox="1"/>
          <p:nvPr/>
        </p:nvSpPr>
        <p:spPr>
          <a:xfrm rot="21443620">
            <a:off x="3090046" y="709600"/>
            <a:ext cx="2620962" cy="862012"/>
          </a:xfrm>
          <a:prstGeom prst="rect">
            <a:avLst/>
          </a:prstGeom>
          <a:noFill/>
          <a:ln>
            <a:solidFill>
              <a:schemeClr val="tx1"/>
            </a:solidFill>
          </a:ln>
        </p:spPr>
        <p:txBody>
          <a:bodyPr>
            <a:spAutoFit/>
          </a:bodyPr>
          <a:lstStyle/>
          <a:p>
            <a:pPr algn="ctr" fontAlgn="auto">
              <a:spcBef>
                <a:spcPts val="0"/>
              </a:spcBef>
              <a:spcAft>
                <a:spcPts val="0"/>
              </a:spcAft>
              <a:defRPr/>
            </a:pPr>
            <a:r>
              <a:rPr lang="en-US" sz="1600" dirty="0">
                <a:solidFill>
                  <a:srgbClr val="C00000"/>
                </a:solidFill>
                <a:latin typeface="Arial Rounded MT Bold" pitchFamily="34" charset="0"/>
                <a:cs typeface="+mn-cs"/>
              </a:rPr>
              <a:t>Rev regulates levels of Tat via NQO1 modulation</a:t>
            </a:r>
          </a:p>
          <a:p>
            <a:pPr algn="ctr" fontAlgn="auto">
              <a:lnSpc>
                <a:spcPct val="150000"/>
              </a:lnSpc>
              <a:spcBef>
                <a:spcPts val="0"/>
              </a:spcBef>
              <a:spcAft>
                <a:spcPts val="0"/>
              </a:spcAft>
              <a:defRPr/>
            </a:pPr>
            <a:r>
              <a:rPr lang="en-US" sz="1200" dirty="0">
                <a:solidFill>
                  <a:schemeClr val="tx2">
                    <a:lumMod val="60000"/>
                    <a:lumOff val="40000"/>
                  </a:schemeClr>
                </a:solidFill>
                <a:latin typeface="Arial Rounded MT Bold" pitchFamily="34" charset="0"/>
                <a:cs typeface="+mn-cs"/>
              </a:rPr>
              <a:t>Nature Communications, 2015</a:t>
            </a:r>
          </a:p>
        </p:txBody>
      </p:sp>
      <p:sp>
        <p:nvSpPr>
          <p:cNvPr id="14" name="Right Arrow 13"/>
          <p:cNvSpPr/>
          <p:nvPr/>
        </p:nvSpPr>
        <p:spPr>
          <a:xfrm rot="4829944">
            <a:off x="4405197" y="4884238"/>
            <a:ext cx="944874" cy="381000"/>
          </a:xfrm>
          <a:prstGeom prst="rightArrow">
            <a:avLst/>
          </a:prstGeom>
          <a:solidFill>
            <a:schemeClr val="tx2">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TextBox 14"/>
          <p:cNvSpPr txBox="1"/>
          <p:nvPr/>
        </p:nvSpPr>
        <p:spPr>
          <a:xfrm rot="21270067">
            <a:off x="3802917" y="5687445"/>
            <a:ext cx="2447925" cy="862013"/>
          </a:xfrm>
          <a:prstGeom prst="rect">
            <a:avLst/>
          </a:prstGeom>
          <a:noFill/>
          <a:ln>
            <a:solidFill>
              <a:schemeClr val="tx1"/>
            </a:solidFill>
          </a:ln>
        </p:spPr>
        <p:txBody>
          <a:bodyPr>
            <a:spAutoFit/>
          </a:bodyPr>
          <a:lstStyle/>
          <a:p>
            <a:pPr algn="ctr" fontAlgn="auto">
              <a:spcBef>
                <a:spcPts val="0"/>
              </a:spcBef>
              <a:spcAft>
                <a:spcPts val="0"/>
              </a:spcAft>
              <a:defRPr/>
            </a:pPr>
            <a:r>
              <a:rPr lang="en-US" sz="1600" dirty="0">
                <a:solidFill>
                  <a:srgbClr val="C00000"/>
                </a:solidFill>
                <a:latin typeface="Arial Rounded MT Bold" pitchFamily="34" charset="0"/>
                <a:cs typeface="+mn-cs"/>
              </a:rPr>
              <a:t>miRNA-34a promotes HIV-1 replication</a:t>
            </a:r>
          </a:p>
          <a:p>
            <a:pPr algn="ctr" fontAlgn="auto">
              <a:lnSpc>
                <a:spcPct val="150000"/>
              </a:lnSpc>
              <a:spcBef>
                <a:spcPts val="0"/>
              </a:spcBef>
              <a:spcAft>
                <a:spcPts val="0"/>
              </a:spcAft>
              <a:defRPr/>
            </a:pPr>
            <a:r>
              <a:rPr lang="en-US" sz="1200" dirty="0">
                <a:solidFill>
                  <a:schemeClr val="tx2">
                    <a:lumMod val="60000"/>
                    <a:lumOff val="40000"/>
                  </a:schemeClr>
                </a:solidFill>
                <a:latin typeface="Arial Rounded MT Bold" pitchFamily="34" charset="0"/>
                <a:cs typeface="+mn-cs"/>
              </a:rPr>
              <a:t>Biochemical Journal, 2015</a:t>
            </a:r>
          </a:p>
        </p:txBody>
      </p:sp>
      <p:sp>
        <p:nvSpPr>
          <p:cNvPr id="16" name="TextBox 15"/>
          <p:cNvSpPr txBox="1"/>
          <p:nvPr/>
        </p:nvSpPr>
        <p:spPr>
          <a:xfrm rot="17797693">
            <a:off x="6074912" y="4321013"/>
            <a:ext cx="2681288" cy="862013"/>
          </a:xfrm>
          <a:prstGeom prst="rect">
            <a:avLst/>
          </a:prstGeom>
          <a:noFill/>
          <a:ln>
            <a:solidFill>
              <a:schemeClr val="tx1"/>
            </a:solidFill>
          </a:ln>
        </p:spPr>
        <p:txBody>
          <a:bodyPr>
            <a:spAutoFit/>
          </a:bodyPr>
          <a:lstStyle/>
          <a:p>
            <a:pPr algn="ctr" fontAlgn="auto">
              <a:spcBef>
                <a:spcPts val="0"/>
              </a:spcBef>
              <a:spcAft>
                <a:spcPts val="0"/>
              </a:spcAft>
              <a:defRPr/>
            </a:pPr>
            <a:r>
              <a:rPr lang="en-US" sz="1600" dirty="0">
                <a:solidFill>
                  <a:srgbClr val="C00000"/>
                </a:solidFill>
                <a:latin typeface="Arial Rounded MT Bold" pitchFamily="34" charset="0"/>
                <a:cs typeface="+mn-cs"/>
              </a:rPr>
              <a:t>Vpr redirects ubiquitination machinery</a:t>
            </a:r>
          </a:p>
          <a:p>
            <a:pPr algn="ctr" fontAlgn="auto">
              <a:lnSpc>
                <a:spcPct val="150000"/>
              </a:lnSpc>
              <a:spcBef>
                <a:spcPts val="0"/>
              </a:spcBef>
              <a:spcAft>
                <a:spcPts val="0"/>
              </a:spcAft>
              <a:defRPr/>
            </a:pPr>
            <a:r>
              <a:rPr lang="en-US" sz="1200" dirty="0">
                <a:solidFill>
                  <a:schemeClr val="tx2">
                    <a:lumMod val="60000"/>
                    <a:lumOff val="40000"/>
                  </a:schemeClr>
                </a:solidFill>
                <a:latin typeface="Arial Rounded MT Bold" pitchFamily="34" charset="0"/>
                <a:cs typeface="+mn-cs"/>
              </a:rPr>
              <a:t>Journal of Virology, 2014</a:t>
            </a:r>
          </a:p>
        </p:txBody>
      </p:sp>
      <p:sp>
        <p:nvSpPr>
          <p:cNvPr id="17" name="Right Arrow 16"/>
          <p:cNvSpPr/>
          <p:nvPr/>
        </p:nvSpPr>
        <p:spPr>
          <a:xfrm rot="15895984">
            <a:off x="4077696" y="2000669"/>
            <a:ext cx="873789" cy="381000"/>
          </a:xfrm>
          <a:prstGeom prst="rightArrow">
            <a:avLst/>
          </a:prstGeom>
          <a:solidFill>
            <a:schemeClr val="tx2">
              <a:lumMod val="60000"/>
              <a:lumOff val="40000"/>
            </a:schemeClr>
          </a:solidFill>
          <a:ln>
            <a:solidFill>
              <a:schemeClr val="accent2">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8" name="TextBox 17"/>
          <p:cNvSpPr txBox="1"/>
          <p:nvPr/>
        </p:nvSpPr>
        <p:spPr>
          <a:xfrm rot="17703608">
            <a:off x="621119" y="2309580"/>
            <a:ext cx="2524105" cy="769441"/>
          </a:xfrm>
          <a:prstGeom prst="rect">
            <a:avLst/>
          </a:prstGeom>
          <a:noFill/>
          <a:ln>
            <a:solidFill>
              <a:schemeClr val="tx1"/>
            </a:solidFill>
          </a:ln>
        </p:spPr>
        <p:txBody>
          <a:bodyPr wrap="square">
            <a:spAutoFit/>
          </a:bodyPr>
          <a:lstStyle/>
          <a:p>
            <a:pPr algn="ctr" fontAlgn="auto">
              <a:spcBef>
                <a:spcPts val="0"/>
              </a:spcBef>
              <a:spcAft>
                <a:spcPts val="0"/>
              </a:spcAft>
              <a:defRPr/>
            </a:pPr>
            <a:r>
              <a:rPr lang="en-US" sz="1600" dirty="0" err="1" smtClean="0">
                <a:solidFill>
                  <a:srgbClr val="C00000"/>
                </a:solidFill>
                <a:latin typeface="Arial Rounded MT Bold" pitchFamily="34" charset="0"/>
                <a:cs typeface="+mn-cs"/>
              </a:rPr>
              <a:t>mTORC</a:t>
            </a:r>
            <a:r>
              <a:rPr lang="en-US" sz="1600" dirty="0" smtClean="0">
                <a:solidFill>
                  <a:srgbClr val="C00000"/>
                </a:solidFill>
                <a:latin typeface="Arial Rounded MT Bold" pitchFamily="34" charset="0"/>
                <a:cs typeface="+mn-cs"/>
              </a:rPr>
              <a:t> 1 - Virus production and Latency</a:t>
            </a:r>
          </a:p>
          <a:p>
            <a:pPr algn="ctr" fontAlgn="auto">
              <a:spcBef>
                <a:spcPts val="0"/>
              </a:spcBef>
              <a:spcAft>
                <a:spcPts val="0"/>
              </a:spcAft>
              <a:defRPr/>
            </a:pPr>
            <a:r>
              <a:rPr lang="en-US" sz="1200" dirty="0" smtClean="0">
                <a:solidFill>
                  <a:schemeClr val="tx2">
                    <a:lumMod val="60000"/>
                    <a:lumOff val="40000"/>
                  </a:schemeClr>
                </a:solidFill>
                <a:latin typeface="Arial Rounded MT Bold" pitchFamily="34" charset="0"/>
              </a:rPr>
              <a:t>FASEB, 2017</a:t>
            </a:r>
            <a:endParaRPr lang="en-US" sz="1200" dirty="0">
              <a:solidFill>
                <a:schemeClr val="tx2">
                  <a:lumMod val="60000"/>
                  <a:lumOff val="40000"/>
                </a:schemeClr>
              </a:solidFill>
              <a:latin typeface="Arial Rounded MT Bold" pitchFamily="34" charset="0"/>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6172200"/>
            <a:ext cx="9144000" cy="533400"/>
          </a:xfrm>
        </p:spPr>
        <p:txBody>
          <a:bodyPr/>
          <a:lstStyle/>
          <a:p>
            <a:pPr eaLnBrk="1" hangingPunct="1">
              <a:buFont typeface="Wingdings" pitchFamily="2" charset="2"/>
              <a:buChar char="ü"/>
            </a:pPr>
            <a:r>
              <a:rPr lang="en-US" sz="2800" smtClean="0"/>
              <a:t>Tat hyperactivates mTORC1 in PI3K dependent manner</a:t>
            </a:r>
            <a:endParaRPr lang="en-IN" sz="2800" smtClean="0"/>
          </a:p>
        </p:txBody>
      </p:sp>
      <p:grpSp>
        <p:nvGrpSpPr>
          <p:cNvPr id="3" name="Group 73"/>
          <p:cNvGrpSpPr>
            <a:grpSpLocks/>
          </p:cNvGrpSpPr>
          <p:nvPr/>
        </p:nvGrpSpPr>
        <p:grpSpPr bwMode="auto">
          <a:xfrm>
            <a:off x="228600" y="649288"/>
            <a:ext cx="3429000" cy="4913312"/>
            <a:chOff x="0" y="457200"/>
            <a:chExt cx="3429000" cy="4913531"/>
          </a:xfrm>
        </p:grpSpPr>
        <p:cxnSp>
          <p:nvCxnSpPr>
            <p:cNvPr id="63" name="Straight Arrow Connector 62"/>
            <p:cNvCxnSpPr/>
            <p:nvPr/>
          </p:nvCxnSpPr>
          <p:spPr>
            <a:xfrm>
              <a:off x="1447800" y="798527"/>
              <a:ext cx="0" cy="5334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a:off x="1447800" y="1676454"/>
              <a:ext cx="0" cy="5334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1447800" y="2895709"/>
              <a:ext cx="0" cy="5334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1992" name="TextBox 51"/>
            <p:cNvSpPr txBox="1">
              <a:spLocks noChangeArrowheads="1"/>
            </p:cNvSpPr>
            <p:nvPr/>
          </p:nvSpPr>
          <p:spPr bwMode="auto">
            <a:xfrm>
              <a:off x="214311" y="1295400"/>
              <a:ext cx="2833689" cy="369332"/>
            </a:xfrm>
            <a:prstGeom prst="rect">
              <a:avLst/>
            </a:prstGeom>
            <a:noFill/>
            <a:ln w="9525">
              <a:noFill/>
              <a:miter lim="800000"/>
              <a:headEnd/>
              <a:tailEnd/>
            </a:ln>
          </p:spPr>
          <p:txBody>
            <a:bodyPr>
              <a:spAutoFit/>
            </a:bodyPr>
            <a:lstStyle/>
            <a:p>
              <a:pPr algn="ctr"/>
              <a:r>
                <a:rPr lang="en-US"/>
                <a:t>Serum Starved for 36 hr</a:t>
              </a:r>
            </a:p>
          </p:txBody>
        </p:sp>
        <p:sp>
          <p:nvSpPr>
            <p:cNvPr id="41993" name="TextBox 52"/>
            <p:cNvSpPr txBox="1">
              <a:spLocks noChangeArrowheads="1"/>
            </p:cNvSpPr>
            <p:nvPr/>
          </p:nvSpPr>
          <p:spPr bwMode="auto">
            <a:xfrm>
              <a:off x="747711" y="457200"/>
              <a:ext cx="1333501" cy="369332"/>
            </a:xfrm>
            <a:prstGeom prst="rect">
              <a:avLst/>
            </a:prstGeom>
            <a:noFill/>
            <a:ln w="9525">
              <a:noFill/>
              <a:miter lim="800000"/>
              <a:headEnd/>
              <a:tailEnd/>
            </a:ln>
          </p:spPr>
          <p:txBody>
            <a:bodyPr>
              <a:spAutoFit/>
            </a:bodyPr>
            <a:lstStyle/>
            <a:p>
              <a:pPr algn="ctr"/>
              <a:r>
                <a:rPr lang="en-US"/>
                <a:t>HeLa cells</a:t>
              </a:r>
              <a:endParaRPr lang="en-IN"/>
            </a:p>
          </p:txBody>
        </p:sp>
        <p:sp>
          <p:nvSpPr>
            <p:cNvPr id="41994" name="TextBox 55"/>
            <p:cNvSpPr txBox="1">
              <a:spLocks noChangeArrowheads="1"/>
            </p:cNvSpPr>
            <p:nvPr/>
          </p:nvSpPr>
          <p:spPr bwMode="auto">
            <a:xfrm>
              <a:off x="0" y="2209800"/>
              <a:ext cx="3352800" cy="646331"/>
            </a:xfrm>
            <a:prstGeom prst="rect">
              <a:avLst/>
            </a:prstGeom>
            <a:noFill/>
            <a:ln w="9525">
              <a:noFill/>
              <a:miter lim="800000"/>
              <a:headEnd/>
              <a:tailEnd/>
            </a:ln>
          </p:spPr>
          <p:txBody>
            <a:bodyPr>
              <a:spAutoFit/>
            </a:bodyPr>
            <a:lstStyle/>
            <a:p>
              <a:pPr algn="ctr"/>
              <a:r>
                <a:rPr lang="en-US"/>
                <a:t>Transfected with Myc-Tat or              </a:t>
              </a:r>
            </a:p>
            <a:p>
              <a:pPr algn="ctr"/>
              <a:r>
                <a:rPr lang="en-US"/>
                <a:t>Empty Myc with serum starvation </a:t>
              </a:r>
              <a:endParaRPr lang="en-IN"/>
            </a:p>
          </p:txBody>
        </p:sp>
        <p:sp>
          <p:nvSpPr>
            <p:cNvPr id="41995" name="TextBox 57"/>
            <p:cNvSpPr txBox="1">
              <a:spLocks noChangeArrowheads="1"/>
            </p:cNvSpPr>
            <p:nvPr/>
          </p:nvSpPr>
          <p:spPr bwMode="auto">
            <a:xfrm>
              <a:off x="214311" y="3429000"/>
              <a:ext cx="2750345" cy="646331"/>
            </a:xfrm>
            <a:prstGeom prst="rect">
              <a:avLst/>
            </a:prstGeom>
            <a:noFill/>
            <a:ln w="9525">
              <a:noFill/>
              <a:miter lim="800000"/>
              <a:headEnd/>
              <a:tailEnd/>
            </a:ln>
          </p:spPr>
          <p:txBody>
            <a:bodyPr>
              <a:spAutoFit/>
            </a:bodyPr>
            <a:lstStyle/>
            <a:p>
              <a:pPr algn="ctr"/>
              <a:r>
                <a:rPr lang="en-US"/>
                <a:t>42hr post transfection</a:t>
              </a:r>
            </a:p>
            <a:p>
              <a:pPr algn="ctr"/>
              <a:r>
                <a:rPr lang="en-US"/>
                <a:t> treated with LY294002</a:t>
              </a:r>
              <a:endParaRPr lang="en-IN"/>
            </a:p>
          </p:txBody>
        </p:sp>
        <p:sp>
          <p:nvSpPr>
            <p:cNvPr id="41996" name="TextBox 69"/>
            <p:cNvSpPr txBox="1">
              <a:spLocks noChangeArrowheads="1"/>
            </p:cNvSpPr>
            <p:nvPr/>
          </p:nvSpPr>
          <p:spPr bwMode="auto">
            <a:xfrm>
              <a:off x="0" y="4724400"/>
              <a:ext cx="3429000" cy="646331"/>
            </a:xfrm>
            <a:prstGeom prst="rect">
              <a:avLst/>
            </a:prstGeom>
            <a:noFill/>
            <a:ln w="9525">
              <a:noFill/>
              <a:miter lim="800000"/>
              <a:headEnd/>
              <a:tailEnd/>
            </a:ln>
          </p:spPr>
          <p:txBody>
            <a:bodyPr>
              <a:spAutoFit/>
            </a:bodyPr>
            <a:lstStyle/>
            <a:p>
              <a:pPr algn="ctr"/>
              <a:r>
                <a:rPr lang="en-US"/>
                <a:t>6hr post LY294002 treatment      </a:t>
              </a:r>
            </a:p>
            <a:p>
              <a:pPr algn="ctr"/>
              <a:r>
                <a:rPr lang="en-US"/>
                <a:t>      cell were harvested</a:t>
              </a:r>
              <a:endParaRPr lang="en-IN"/>
            </a:p>
          </p:txBody>
        </p:sp>
        <p:cxnSp>
          <p:nvCxnSpPr>
            <p:cNvPr id="73" name="Straight Arrow Connector 72"/>
            <p:cNvCxnSpPr/>
            <p:nvPr/>
          </p:nvCxnSpPr>
          <p:spPr>
            <a:xfrm>
              <a:off x="1447800" y="4114963"/>
              <a:ext cx="0" cy="5334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2" cstate="print"/>
          <a:srcRect/>
          <a:stretch>
            <a:fillRect/>
          </a:stretch>
        </p:blipFill>
        <p:spPr bwMode="auto">
          <a:xfrm>
            <a:off x="3530600" y="228600"/>
            <a:ext cx="5537200" cy="5638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5913438"/>
            <a:ext cx="9067800" cy="944562"/>
          </a:xfrm>
        </p:spPr>
        <p:txBody>
          <a:bodyPr>
            <a:normAutofit fontScale="90000"/>
          </a:bodyPr>
          <a:lstStyle/>
          <a:p>
            <a:pPr eaLnBrk="1" hangingPunct="1">
              <a:buFont typeface="Wingdings" pitchFamily="2" charset="2"/>
              <a:buChar char="ü"/>
              <a:defRPr/>
            </a:pPr>
            <a:r>
              <a:rPr lang="en-US" sz="2800" dirty="0" smtClean="0"/>
              <a:t>Tat increases Translational capacity and Nucleotide biogenesis in PI3K dependent manner</a:t>
            </a:r>
            <a:endParaRPr lang="en-IN" sz="2800" dirty="0"/>
          </a:p>
        </p:txBody>
      </p:sp>
      <p:grpSp>
        <p:nvGrpSpPr>
          <p:cNvPr id="3" name="Group 30"/>
          <p:cNvGrpSpPr>
            <a:grpSpLocks/>
          </p:cNvGrpSpPr>
          <p:nvPr/>
        </p:nvGrpSpPr>
        <p:grpSpPr bwMode="auto">
          <a:xfrm>
            <a:off x="381000" y="228600"/>
            <a:ext cx="3352800" cy="4913313"/>
            <a:chOff x="-76200" y="457200"/>
            <a:chExt cx="3352799" cy="4913531"/>
          </a:xfrm>
        </p:grpSpPr>
        <p:cxnSp>
          <p:nvCxnSpPr>
            <p:cNvPr id="32" name="Straight Arrow Connector 31"/>
            <p:cNvCxnSpPr/>
            <p:nvPr/>
          </p:nvCxnSpPr>
          <p:spPr>
            <a:xfrm>
              <a:off x="1295400" y="838217"/>
              <a:ext cx="0" cy="5334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295400" y="1676454"/>
              <a:ext cx="0" cy="5334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1295400" y="2895708"/>
              <a:ext cx="0" cy="5334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5064" name="TextBox 34"/>
            <p:cNvSpPr txBox="1">
              <a:spLocks noChangeArrowheads="1"/>
            </p:cNvSpPr>
            <p:nvPr/>
          </p:nvSpPr>
          <p:spPr bwMode="auto">
            <a:xfrm>
              <a:off x="214311" y="1295400"/>
              <a:ext cx="2833689" cy="369332"/>
            </a:xfrm>
            <a:prstGeom prst="rect">
              <a:avLst/>
            </a:prstGeom>
            <a:noFill/>
            <a:ln w="9525">
              <a:noFill/>
              <a:miter lim="800000"/>
              <a:headEnd/>
              <a:tailEnd/>
            </a:ln>
          </p:spPr>
          <p:txBody>
            <a:bodyPr>
              <a:spAutoFit/>
            </a:bodyPr>
            <a:lstStyle/>
            <a:p>
              <a:r>
                <a:rPr lang="en-US"/>
                <a:t>Serum Starved for 36 hr</a:t>
              </a:r>
            </a:p>
          </p:txBody>
        </p:sp>
        <p:sp>
          <p:nvSpPr>
            <p:cNvPr id="45065" name="TextBox 35"/>
            <p:cNvSpPr txBox="1">
              <a:spLocks noChangeArrowheads="1"/>
            </p:cNvSpPr>
            <p:nvPr/>
          </p:nvSpPr>
          <p:spPr bwMode="auto">
            <a:xfrm>
              <a:off x="747711" y="457200"/>
              <a:ext cx="1333501" cy="369332"/>
            </a:xfrm>
            <a:prstGeom prst="rect">
              <a:avLst/>
            </a:prstGeom>
            <a:noFill/>
            <a:ln w="9525">
              <a:noFill/>
              <a:miter lim="800000"/>
              <a:headEnd/>
              <a:tailEnd/>
            </a:ln>
          </p:spPr>
          <p:txBody>
            <a:bodyPr>
              <a:spAutoFit/>
            </a:bodyPr>
            <a:lstStyle/>
            <a:p>
              <a:r>
                <a:rPr lang="en-US"/>
                <a:t>HeLa cells</a:t>
              </a:r>
              <a:endParaRPr lang="en-IN"/>
            </a:p>
          </p:txBody>
        </p:sp>
        <p:sp>
          <p:nvSpPr>
            <p:cNvPr id="45066" name="TextBox 36"/>
            <p:cNvSpPr txBox="1">
              <a:spLocks noChangeArrowheads="1"/>
            </p:cNvSpPr>
            <p:nvPr/>
          </p:nvSpPr>
          <p:spPr bwMode="auto">
            <a:xfrm>
              <a:off x="-76200" y="2209800"/>
              <a:ext cx="3352799" cy="646331"/>
            </a:xfrm>
            <a:prstGeom prst="rect">
              <a:avLst/>
            </a:prstGeom>
            <a:noFill/>
            <a:ln w="9525">
              <a:noFill/>
              <a:miter lim="800000"/>
              <a:headEnd/>
              <a:tailEnd/>
            </a:ln>
          </p:spPr>
          <p:txBody>
            <a:bodyPr>
              <a:spAutoFit/>
            </a:bodyPr>
            <a:lstStyle/>
            <a:p>
              <a:pPr algn="ctr"/>
              <a:r>
                <a:rPr lang="en-US"/>
                <a:t>Transfected with Myc-Tat or              </a:t>
              </a:r>
            </a:p>
            <a:p>
              <a:pPr algn="ctr"/>
              <a:r>
                <a:rPr lang="en-US"/>
                <a:t>Empty-Myc with serum starvation </a:t>
              </a:r>
              <a:endParaRPr lang="en-IN"/>
            </a:p>
          </p:txBody>
        </p:sp>
        <p:sp>
          <p:nvSpPr>
            <p:cNvPr id="45067" name="TextBox 37"/>
            <p:cNvSpPr txBox="1">
              <a:spLocks noChangeArrowheads="1"/>
            </p:cNvSpPr>
            <p:nvPr/>
          </p:nvSpPr>
          <p:spPr bwMode="auto">
            <a:xfrm>
              <a:off x="214311" y="3429000"/>
              <a:ext cx="2750345" cy="646331"/>
            </a:xfrm>
            <a:prstGeom prst="rect">
              <a:avLst/>
            </a:prstGeom>
            <a:noFill/>
            <a:ln w="9525">
              <a:noFill/>
              <a:miter lim="800000"/>
              <a:headEnd/>
              <a:tailEnd/>
            </a:ln>
          </p:spPr>
          <p:txBody>
            <a:bodyPr>
              <a:spAutoFit/>
            </a:bodyPr>
            <a:lstStyle/>
            <a:p>
              <a:pPr algn="ctr"/>
              <a:r>
                <a:rPr lang="en-US"/>
                <a:t>42hr post transfection</a:t>
              </a:r>
            </a:p>
            <a:p>
              <a:pPr algn="ctr"/>
              <a:r>
                <a:rPr lang="en-US"/>
                <a:t> treated with LY294002</a:t>
              </a:r>
              <a:endParaRPr lang="en-IN"/>
            </a:p>
          </p:txBody>
        </p:sp>
        <p:sp>
          <p:nvSpPr>
            <p:cNvPr id="45068" name="TextBox 38"/>
            <p:cNvSpPr txBox="1">
              <a:spLocks noChangeArrowheads="1"/>
            </p:cNvSpPr>
            <p:nvPr/>
          </p:nvSpPr>
          <p:spPr bwMode="auto">
            <a:xfrm>
              <a:off x="0" y="4724400"/>
              <a:ext cx="3048000" cy="646331"/>
            </a:xfrm>
            <a:prstGeom prst="rect">
              <a:avLst/>
            </a:prstGeom>
            <a:noFill/>
            <a:ln w="9525">
              <a:noFill/>
              <a:miter lim="800000"/>
              <a:headEnd/>
              <a:tailEnd/>
            </a:ln>
          </p:spPr>
          <p:txBody>
            <a:bodyPr>
              <a:spAutoFit/>
            </a:bodyPr>
            <a:lstStyle/>
            <a:p>
              <a:pPr algn="ctr"/>
              <a:r>
                <a:rPr lang="en-US"/>
                <a:t>6hr post LY294002 treatment      </a:t>
              </a:r>
            </a:p>
            <a:p>
              <a:pPr algn="ctr"/>
              <a:r>
                <a:rPr lang="en-US"/>
                <a:t>      cell were harvested</a:t>
              </a:r>
              <a:endParaRPr lang="en-IN"/>
            </a:p>
          </p:txBody>
        </p:sp>
        <p:cxnSp>
          <p:nvCxnSpPr>
            <p:cNvPr id="40" name="Straight Arrow Connector 39"/>
            <p:cNvCxnSpPr/>
            <p:nvPr/>
          </p:nvCxnSpPr>
          <p:spPr>
            <a:xfrm>
              <a:off x="1295400" y="4114962"/>
              <a:ext cx="0" cy="53342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pic>
        <p:nvPicPr>
          <p:cNvPr id="4" name="Picture 3"/>
          <p:cNvPicPr>
            <a:picLocks noChangeAspect="1"/>
          </p:cNvPicPr>
          <p:nvPr/>
        </p:nvPicPr>
        <p:blipFill>
          <a:blip r:embed="rId2" cstate="print"/>
          <a:srcRect/>
          <a:stretch>
            <a:fillRect/>
          </a:stretch>
        </p:blipFill>
        <p:spPr bwMode="auto">
          <a:xfrm>
            <a:off x="3886200" y="174625"/>
            <a:ext cx="5181600" cy="55451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Image result for crispr cas9 mechanism"/>
          <p:cNvPicPr>
            <a:picLocks noChangeAspect="1" noChangeArrowheads="1"/>
          </p:cNvPicPr>
          <p:nvPr/>
        </p:nvPicPr>
        <p:blipFill>
          <a:blip r:embed="rId2" cstate="print"/>
          <a:srcRect t="7996" r="66573"/>
          <a:stretch>
            <a:fillRect/>
          </a:stretch>
        </p:blipFill>
        <p:spPr bwMode="auto">
          <a:xfrm>
            <a:off x="1571625" y="-71438"/>
            <a:ext cx="4714875" cy="6954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44463" y="144463"/>
            <a:ext cx="8604250" cy="6283325"/>
          </a:xfrm>
          <a:prstGeom prst="rect">
            <a:avLst/>
          </a:prstGeom>
          <a:noFill/>
          <a:ln w="9525">
            <a:noFill/>
            <a:miter lim="800000"/>
            <a:headEnd/>
            <a:tailEnd/>
          </a:ln>
        </p:spPr>
      </p:pic>
      <p:sp>
        <p:nvSpPr>
          <p:cNvPr id="22531" name="TextBox 2"/>
          <p:cNvSpPr txBox="1">
            <a:spLocks noChangeArrowheads="1"/>
          </p:cNvSpPr>
          <p:nvPr/>
        </p:nvSpPr>
        <p:spPr bwMode="auto">
          <a:xfrm>
            <a:off x="5435600" y="6165850"/>
            <a:ext cx="3240088" cy="368300"/>
          </a:xfrm>
          <a:prstGeom prst="rect">
            <a:avLst/>
          </a:prstGeom>
          <a:noFill/>
          <a:ln w="9525">
            <a:solidFill>
              <a:schemeClr val="tx1"/>
            </a:solidFill>
            <a:miter lim="800000"/>
            <a:headEnd/>
            <a:tailEnd/>
          </a:ln>
        </p:spPr>
        <p:txBody>
          <a:bodyPr>
            <a:spAutoFit/>
          </a:bodyPr>
          <a:lstStyle/>
          <a:p>
            <a:pPr algn="ctr"/>
            <a:r>
              <a:rPr lang="en-US">
                <a:latin typeface="Calibri" pitchFamily="34" charset="0"/>
              </a:rPr>
              <a:t>Ali et al., 2017. Biochemical J</a:t>
            </a:r>
            <a:endParaRPr lang="en-IN">
              <a:latin typeface="Calibri" pitchFamily="34"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43608" y="1124744"/>
            <a:ext cx="7702173" cy="4062651"/>
          </a:xfrm>
          <a:prstGeom prst="rect">
            <a:avLst/>
          </a:prstGeom>
          <a:noFill/>
        </p:spPr>
        <p:txBody>
          <a:bodyPr wrap="none" rtlCol="0">
            <a:spAutoFit/>
          </a:bodyPr>
          <a:lstStyle/>
          <a:p>
            <a:r>
              <a:rPr lang="en-US" sz="2400" b="1" dirty="0" smtClean="0"/>
              <a:t>Advice/suggestions to students and mentors</a:t>
            </a:r>
          </a:p>
          <a:p>
            <a:endParaRPr lang="en-US" dirty="0" smtClean="0"/>
          </a:p>
          <a:p>
            <a:pPr marL="342900" indent="-342900">
              <a:buAutoNum type="arabicPeriod"/>
            </a:pPr>
            <a:r>
              <a:rPr lang="en-US" dirty="0" smtClean="0"/>
              <a:t>You are only as good as your publications </a:t>
            </a:r>
          </a:p>
          <a:p>
            <a:pPr marL="342900" indent="-342900">
              <a:buAutoNum type="arabicPeriod"/>
            </a:pPr>
            <a:r>
              <a:rPr lang="en-US" dirty="0" smtClean="0"/>
              <a:t>Extensive reading – go to </a:t>
            </a:r>
            <a:r>
              <a:rPr lang="en-US" dirty="0" err="1" smtClean="0"/>
              <a:t>pubmed</a:t>
            </a:r>
            <a:r>
              <a:rPr lang="en-US" dirty="0" smtClean="0"/>
              <a:t> every day -  chances of scoop</a:t>
            </a:r>
          </a:p>
          <a:p>
            <a:pPr marL="342900" indent="-342900">
              <a:buAutoNum type="arabicPeriod"/>
            </a:pPr>
            <a:r>
              <a:rPr lang="en-US" dirty="0" smtClean="0"/>
              <a:t>Viral or pathogen – history of infection – especially unique aspects</a:t>
            </a:r>
          </a:p>
          <a:p>
            <a:pPr marL="342900" indent="-342900"/>
            <a:endParaRPr lang="en-US" dirty="0" smtClean="0"/>
          </a:p>
          <a:p>
            <a:pPr marL="342900" indent="-342900"/>
            <a:r>
              <a:rPr lang="en-US" b="1" dirty="0" smtClean="0"/>
              <a:t>4. Mentor assign 2 -  3 papers for presentation when a student is transitioning  </a:t>
            </a:r>
          </a:p>
          <a:p>
            <a:pPr marL="342900" indent="-342900"/>
            <a:r>
              <a:rPr lang="en-US" b="1" dirty="0" smtClean="0"/>
              <a:t>from </a:t>
            </a:r>
            <a:r>
              <a:rPr lang="en-US" b="1" dirty="0" err="1" smtClean="0"/>
              <a:t>MSc</a:t>
            </a:r>
            <a:r>
              <a:rPr lang="en-US" b="1" dirty="0" smtClean="0"/>
              <a:t> student to PhD </a:t>
            </a:r>
          </a:p>
          <a:p>
            <a:pPr marL="342900" indent="-342900"/>
            <a:endParaRPr lang="en-US" b="1" dirty="0" smtClean="0"/>
          </a:p>
          <a:p>
            <a:pPr marL="342900" indent="-342900"/>
            <a:r>
              <a:rPr lang="en-US" dirty="0" smtClean="0"/>
              <a:t>5. Writing grants</a:t>
            </a:r>
          </a:p>
          <a:p>
            <a:pPr marL="342900" indent="-342900"/>
            <a:r>
              <a:rPr lang="en-US" dirty="0" smtClean="0"/>
              <a:t>6. Writing manuscripts</a:t>
            </a:r>
          </a:p>
          <a:p>
            <a:pPr marL="342900" indent="-342900"/>
            <a:r>
              <a:rPr lang="en-US" dirty="0" smtClean="0"/>
              <a:t>7. Not to hide unexpected results</a:t>
            </a:r>
          </a:p>
          <a:p>
            <a:pPr marL="342900" indent="-342900">
              <a:buAutoNum type="arabicPeriod"/>
            </a:pPr>
            <a:endParaRPr lang="en-US" dirty="0" smtClean="0"/>
          </a:p>
          <a:p>
            <a:pPr marL="342900" indent="-342900">
              <a:buAutoNum type="arabicPeriod"/>
            </a:pPr>
            <a:endParaRPr lang="en-IN"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11560" y="0"/>
            <a:ext cx="7992888" cy="6063198"/>
          </a:xfrm>
          <a:prstGeom prst="rect">
            <a:avLst/>
          </a:prstGeom>
          <a:noFill/>
        </p:spPr>
        <p:txBody>
          <a:bodyPr wrap="square" rtlCol="0">
            <a:spAutoFit/>
          </a:bodyPr>
          <a:lstStyle/>
          <a:p>
            <a:r>
              <a:rPr lang="en-US" sz="2800" b="1" dirty="0" smtClean="0"/>
              <a:t>Contributions: </a:t>
            </a:r>
          </a:p>
          <a:p>
            <a:endParaRPr lang="en-US" sz="2000" smtClean="0"/>
          </a:p>
          <a:p>
            <a:r>
              <a:rPr lang="en-US" sz="2000" smtClean="0"/>
              <a:t>CCR5 </a:t>
            </a:r>
            <a:r>
              <a:rPr lang="en-US" sz="2000" dirty="0" smtClean="0"/>
              <a:t>delta32 – </a:t>
            </a:r>
            <a:r>
              <a:rPr lang="en-US" sz="2000" dirty="0" err="1" smtClean="0"/>
              <a:t>Sajid</a:t>
            </a:r>
            <a:r>
              <a:rPr lang="en-US" sz="2000" dirty="0" smtClean="0"/>
              <a:t> </a:t>
            </a:r>
            <a:r>
              <a:rPr lang="en-US" sz="2000" dirty="0" err="1" smtClean="0"/>
              <a:t>Hussain</a:t>
            </a:r>
            <a:endParaRPr lang="en-US" sz="2000" dirty="0" smtClean="0"/>
          </a:p>
          <a:p>
            <a:endParaRPr lang="en-US" sz="2000" dirty="0" smtClean="0"/>
          </a:p>
          <a:p>
            <a:r>
              <a:rPr lang="en-US" sz="2000" dirty="0" err="1" smtClean="0"/>
              <a:t>Rz</a:t>
            </a:r>
            <a:r>
              <a:rPr lang="en-US" sz="2000" dirty="0" smtClean="0"/>
              <a:t>, </a:t>
            </a:r>
            <a:r>
              <a:rPr lang="en-US" sz="2000" dirty="0" err="1" smtClean="0"/>
              <a:t>Dz</a:t>
            </a:r>
            <a:r>
              <a:rPr lang="en-US" sz="2000" dirty="0" smtClean="0"/>
              <a:t>: </a:t>
            </a:r>
            <a:r>
              <a:rPr lang="en-US" sz="2000" dirty="0" err="1" smtClean="0"/>
              <a:t>Ritu</a:t>
            </a:r>
            <a:r>
              <a:rPr lang="en-US" sz="2000" dirty="0" smtClean="0"/>
              <a:t>, </a:t>
            </a:r>
            <a:r>
              <a:rPr lang="en-US" sz="2000" dirty="0" err="1" smtClean="0"/>
              <a:t>Hoshang</a:t>
            </a:r>
            <a:r>
              <a:rPr lang="en-US" sz="2000" dirty="0" smtClean="0"/>
              <a:t>, </a:t>
            </a:r>
            <a:r>
              <a:rPr lang="en-US" sz="2000" dirty="0" err="1" smtClean="0"/>
              <a:t>Shweta</a:t>
            </a:r>
            <a:r>
              <a:rPr lang="en-US" sz="2000" dirty="0" smtClean="0"/>
              <a:t>, </a:t>
            </a:r>
            <a:r>
              <a:rPr lang="en-US" sz="2000" dirty="0" err="1" smtClean="0"/>
              <a:t>Vikas</a:t>
            </a:r>
            <a:r>
              <a:rPr lang="en-US" sz="2000" dirty="0" smtClean="0"/>
              <a:t>, </a:t>
            </a:r>
            <a:r>
              <a:rPr lang="en-US" sz="2000" dirty="0" err="1" smtClean="0"/>
              <a:t>Samitabh</a:t>
            </a:r>
            <a:endParaRPr lang="en-US" sz="2000" dirty="0" smtClean="0"/>
          </a:p>
          <a:p>
            <a:endParaRPr lang="en-US" sz="2000" dirty="0" smtClean="0"/>
          </a:p>
          <a:p>
            <a:r>
              <a:rPr lang="en-US" sz="2000" dirty="0" smtClean="0"/>
              <a:t>Vpu – p53 connection – </a:t>
            </a:r>
            <a:r>
              <a:rPr lang="en-US" sz="2000" dirty="0" err="1" smtClean="0"/>
              <a:t>Sachin</a:t>
            </a:r>
            <a:r>
              <a:rPr lang="en-US" sz="2000" dirty="0" smtClean="0"/>
              <a:t> </a:t>
            </a:r>
            <a:r>
              <a:rPr lang="en-US" sz="2000" dirty="0" err="1" smtClean="0"/>
              <a:t>Verma</a:t>
            </a:r>
            <a:r>
              <a:rPr lang="en-US" sz="2000" dirty="0" smtClean="0"/>
              <a:t> </a:t>
            </a:r>
          </a:p>
          <a:p>
            <a:endParaRPr lang="en-US" sz="2000" dirty="0" smtClean="0"/>
          </a:p>
          <a:p>
            <a:r>
              <a:rPr lang="en-US" sz="2000" dirty="0" err="1" smtClean="0"/>
              <a:t>RNAi</a:t>
            </a:r>
            <a:r>
              <a:rPr lang="en-US" sz="2000" dirty="0" smtClean="0"/>
              <a:t>- - </a:t>
            </a:r>
            <a:r>
              <a:rPr lang="en-US" sz="2000" dirty="0" err="1" smtClean="0"/>
              <a:t>Sanket</a:t>
            </a:r>
            <a:r>
              <a:rPr lang="en-US" sz="2000" dirty="0" smtClean="0"/>
              <a:t> </a:t>
            </a:r>
            <a:r>
              <a:rPr lang="en-US" sz="2000" dirty="0" err="1" smtClean="0"/>
              <a:t>Ponia</a:t>
            </a:r>
            <a:r>
              <a:rPr lang="en-US" sz="2000" dirty="0" smtClean="0"/>
              <a:t>, </a:t>
            </a:r>
            <a:r>
              <a:rPr lang="en-US" sz="2000" dirty="0" err="1" smtClean="0"/>
              <a:t>Vikas</a:t>
            </a:r>
            <a:r>
              <a:rPr lang="en-US" sz="2000" dirty="0" smtClean="0"/>
              <a:t> </a:t>
            </a:r>
            <a:r>
              <a:rPr lang="en-US" sz="2000" dirty="0" err="1" smtClean="0"/>
              <a:t>Sood</a:t>
            </a:r>
            <a:r>
              <a:rPr lang="en-US" sz="2000" dirty="0" smtClean="0"/>
              <a:t> (Prof. Sunil </a:t>
            </a:r>
            <a:r>
              <a:rPr lang="en-US" sz="2000" dirty="0" err="1" smtClean="0"/>
              <a:t>Mukherjee</a:t>
            </a:r>
            <a:r>
              <a:rPr lang="en-US" sz="2000" dirty="0" smtClean="0"/>
              <a:t>- ICGEB)</a:t>
            </a:r>
          </a:p>
          <a:p>
            <a:endParaRPr lang="en-US" sz="2000" dirty="0" smtClean="0"/>
          </a:p>
          <a:p>
            <a:r>
              <a:rPr lang="en-US" sz="2000" dirty="0" err="1" smtClean="0"/>
              <a:t>Vpr</a:t>
            </a:r>
            <a:r>
              <a:rPr lang="en-US" sz="2000" dirty="0" smtClean="0"/>
              <a:t> – </a:t>
            </a:r>
            <a:r>
              <a:rPr lang="en-US" sz="2000" dirty="0" err="1" smtClean="0"/>
              <a:t>Ubiquitination</a:t>
            </a:r>
            <a:r>
              <a:rPr lang="en-US" sz="2000" dirty="0" smtClean="0"/>
              <a:t> – </a:t>
            </a:r>
            <a:r>
              <a:rPr lang="en-US" sz="2000" dirty="0" err="1" smtClean="0"/>
              <a:t>Sakshi</a:t>
            </a:r>
            <a:r>
              <a:rPr lang="en-US" sz="2000" dirty="0" smtClean="0"/>
              <a:t> </a:t>
            </a:r>
            <a:r>
              <a:rPr lang="en-US" sz="2000" dirty="0" err="1" smtClean="0"/>
              <a:t>Arora</a:t>
            </a:r>
            <a:endParaRPr lang="en-US" sz="2000" dirty="0" smtClean="0"/>
          </a:p>
          <a:p>
            <a:endParaRPr lang="en-US" sz="2000" dirty="0" smtClean="0"/>
          </a:p>
          <a:p>
            <a:r>
              <a:rPr lang="en-US" sz="2000" dirty="0" smtClean="0"/>
              <a:t>Tat-NQO1-Rev regulation – </a:t>
            </a:r>
            <a:r>
              <a:rPr lang="en-US" sz="2000" dirty="0" err="1" smtClean="0"/>
              <a:t>Sneh</a:t>
            </a:r>
            <a:r>
              <a:rPr lang="en-US" sz="2000" dirty="0" smtClean="0"/>
              <a:t> </a:t>
            </a:r>
            <a:r>
              <a:rPr lang="en-US" sz="2000" dirty="0" err="1" smtClean="0"/>
              <a:t>Lata</a:t>
            </a:r>
            <a:r>
              <a:rPr lang="en-US" sz="2000" dirty="0" smtClean="0"/>
              <a:t> &amp; </a:t>
            </a:r>
            <a:r>
              <a:rPr lang="en-US" sz="2000" dirty="0" err="1" smtClean="0"/>
              <a:t>Amjad</a:t>
            </a:r>
            <a:endParaRPr lang="en-US" sz="2000" dirty="0" smtClean="0"/>
          </a:p>
          <a:p>
            <a:endParaRPr lang="en-US" sz="2000" dirty="0" smtClean="0"/>
          </a:p>
          <a:p>
            <a:r>
              <a:rPr lang="en-US" sz="2000" dirty="0" smtClean="0"/>
              <a:t>miRNA34a – </a:t>
            </a:r>
            <a:r>
              <a:rPr lang="en-US" sz="2000" dirty="0" err="1" smtClean="0"/>
              <a:t>Richa</a:t>
            </a:r>
            <a:r>
              <a:rPr lang="en-US" sz="2000" dirty="0" smtClean="0"/>
              <a:t> </a:t>
            </a:r>
            <a:r>
              <a:rPr lang="en-US" sz="2000" dirty="0" err="1" smtClean="0"/>
              <a:t>Kapoor</a:t>
            </a:r>
            <a:endParaRPr lang="en-US" sz="2000" dirty="0" smtClean="0"/>
          </a:p>
          <a:p>
            <a:endParaRPr lang="en-US" sz="2000" dirty="0" smtClean="0"/>
          </a:p>
          <a:p>
            <a:r>
              <a:rPr lang="en-US" sz="2000" dirty="0" smtClean="0"/>
              <a:t>mTORC1 – </a:t>
            </a:r>
            <a:r>
              <a:rPr lang="en-US" sz="2000" dirty="0" err="1" smtClean="0"/>
              <a:t>Binod</a:t>
            </a:r>
            <a:r>
              <a:rPr lang="en-US" sz="2000" dirty="0" smtClean="0"/>
              <a:t> Kumar</a:t>
            </a:r>
          </a:p>
          <a:p>
            <a:endParaRPr lang="en-US" sz="2000" dirty="0" smtClean="0"/>
          </a:p>
          <a:p>
            <a:r>
              <a:rPr lang="en-US" sz="2000" dirty="0" smtClean="0"/>
              <a:t>Funding: ICMR &amp; DBT, NIH, National Bio-science Award-DBT</a:t>
            </a:r>
            <a:endParaRPr lang="en-IN" sz="2000"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lum/>
          </a:blip>
          <a:srcRect/>
          <a:stretch>
            <a:fillRect/>
          </a:stretch>
        </p:blipFill>
        <p:spPr>
          <a:xfrm>
            <a:off x="-360" y="-360"/>
            <a:ext cx="9143999" cy="6858000"/>
          </a:xfrm>
          <a:prstGeom prst="rect">
            <a:avLst/>
          </a:prstGeom>
          <a:noFill/>
          <a:ln>
            <a:noFill/>
          </a:ln>
        </p:spPr>
      </p:pic>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p:nvPr/>
        </p:nvSpPr>
        <p:spPr>
          <a:xfrm>
            <a:off x="5651279" y="-482400"/>
            <a:ext cx="3492359" cy="734003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1">
            <a:spAutoFit/>
          </a:bodyPr>
          <a:lstStyle>
            <a:defPPr lvl="0">
              <a:buClr>
                <a:srgbClr val="FFFFFF"/>
              </a:buClr>
              <a:buSzPct val="100000"/>
              <a:buFont typeface="Verdana" pitchFamily="34"/>
              <a:buNone/>
            </a:defPPr>
            <a:lvl1pPr lvl="0">
              <a:buClr>
                <a:srgbClr val="FFFFFF"/>
              </a:buClr>
              <a:buSzPct val="100000"/>
              <a:buFont typeface="Verdana" pitchFamily="34"/>
              <a:buChar char="•"/>
            </a:lvl1pPr>
            <a:lvl2pPr lvl="1">
              <a:buClr>
                <a:srgbClr val="FFFFFF"/>
              </a:buClr>
              <a:buSzPct val="100000"/>
              <a:buFont typeface="Verdana" pitchFamily="34"/>
              <a:buChar char="•"/>
            </a:lvl2pPr>
            <a:lvl3pPr lvl="2">
              <a:buClr>
                <a:srgbClr val="FFFFFF"/>
              </a:buClr>
              <a:buSzPct val="100000"/>
              <a:buFont typeface="Verdana" pitchFamily="34"/>
              <a:buChar char="•"/>
            </a:lvl3pPr>
            <a:lvl4pPr lvl="3">
              <a:buClr>
                <a:srgbClr val="FFFFFF"/>
              </a:buClr>
              <a:buSzPct val="100000"/>
              <a:buFont typeface="Verdana" pitchFamily="34"/>
              <a:buChar char="•"/>
            </a:lvl4pPr>
            <a:lvl5pPr lvl="4">
              <a:buClr>
                <a:srgbClr val="FFFFFF"/>
              </a:buClr>
              <a:buSzPct val="100000"/>
              <a:buFont typeface="Verdana" pitchFamily="34"/>
              <a:buChar char="•"/>
            </a:lvl5pPr>
            <a:lvl6pPr lvl="5">
              <a:buClr>
                <a:srgbClr val="FFFFFF"/>
              </a:buClr>
              <a:buSzPct val="100000"/>
              <a:buFont typeface="Verdana" pitchFamily="34"/>
              <a:buChar char="•"/>
            </a:lvl6pPr>
            <a:lvl7pPr lvl="6">
              <a:buClr>
                <a:srgbClr val="FFFFFF"/>
              </a:buClr>
              <a:buSzPct val="100000"/>
              <a:buFont typeface="Verdana" pitchFamily="34"/>
              <a:buChar char="•"/>
            </a:lvl7pPr>
            <a:lvl8pPr lvl="7">
              <a:buClr>
                <a:srgbClr val="FFFFFF"/>
              </a:buClr>
              <a:buSzPct val="100000"/>
              <a:buFont typeface="Verdana" pitchFamily="34"/>
              <a:buChar char="•"/>
            </a:lvl8pPr>
            <a:lvl9pPr lvl="8">
              <a:buClr>
                <a:srgbClr val="FFFFFF"/>
              </a:buClr>
              <a:buSzPct val="100000"/>
              <a:buFont typeface="Verdana" pitchFamily="34"/>
              <a:buChar char="•"/>
            </a:lvl9pPr>
          </a:lstStyle>
          <a:p>
            <a:pPr marL="0" marR="0" lvl="0" indent="0" algn="just" rtl="0" hangingPunct="1">
              <a:lnSpc>
                <a:spcPct val="100000"/>
              </a:lnSpc>
              <a:spcBef>
                <a:spcPts val="0"/>
              </a:spcBef>
              <a:spcAft>
                <a:spcPts val="0"/>
              </a:spcAft>
              <a:buClr>
                <a:srgbClr val="000000"/>
              </a:buClr>
              <a:buSzPct val="100000"/>
              <a:buAutoNum type="alphaUcParenR"/>
              <a:tabLst>
                <a:tab pos="0" algn="l"/>
                <a:tab pos="914400" algn="l"/>
                <a:tab pos="1828800" algn="l"/>
                <a:tab pos="2743199" algn="l"/>
                <a:tab pos="3657600" algn="l"/>
                <a:tab pos="4571999" algn="l"/>
                <a:tab pos="5486399" algn="l"/>
                <a:tab pos="6400799" algn="l"/>
                <a:tab pos="7315200" algn="l"/>
                <a:tab pos="8229599" algn="l"/>
                <a:tab pos="9143999" algn="l"/>
                <a:tab pos="10058399" algn="l"/>
              </a:tabLst>
              <a:defRPr sz="1800"/>
            </a:pPr>
            <a:r>
              <a:rPr lang="en-IN" sz="1400" b="1" i="0" u="none" strike="noStrike" baseline="0">
                <a:ln>
                  <a:noFill/>
                </a:ln>
                <a:solidFill>
                  <a:srgbClr val="FFFFFF"/>
                </a:solidFill>
                <a:latin typeface="Verdana" pitchFamily="34"/>
                <a:ea typeface="MS Gothic" pitchFamily="2"/>
                <a:cs typeface="AKSHARUNI" pitchFamily="2"/>
              </a:rPr>
              <a:t>Minus strand DNA synthesis (DNA strand in red) is initiated using a cellular tRNA annealed to the PBS. The RNA strand of the RNA:DNA duplex is degraded by RNase H of HIV-1 RT.</a:t>
            </a:r>
          </a:p>
          <a:p>
            <a:pPr marL="0" marR="0" lvl="0" indent="0" algn="just" rtl="0" hangingPunct="1">
              <a:lnSpc>
                <a:spcPct val="100000"/>
              </a:lnSpc>
              <a:spcBef>
                <a:spcPts val="0"/>
              </a:spcBef>
              <a:spcAft>
                <a:spcPts val="0"/>
              </a:spcAft>
              <a:buNone/>
              <a:tabLst>
                <a:tab pos="0" algn="l"/>
                <a:tab pos="914400" algn="l"/>
                <a:tab pos="1828800" algn="l"/>
                <a:tab pos="2743199" algn="l"/>
                <a:tab pos="3657600" algn="l"/>
                <a:tab pos="4571999" algn="l"/>
                <a:tab pos="5486399" algn="l"/>
                <a:tab pos="6400799" algn="l"/>
                <a:tab pos="7315200" algn="l"/>
                <a:tab pos="8229599" algn="l"/>
                <a:tab pos="9143999" algn="l"/>
                <a:tab pos="10058399" algn="l"/>
              </a:tabLst>
              <a:defRPr sz="1800"/>
            </a:pPr>
            <a:endParaRPr lang="en-IN" sz="1400" b="1" i="0" u="none" strike="noStrike" baseline="0">
              <a:ln>
                <a:noFill/>
              </a:ln>
              <a:solidFill>
                <a:srgbClr val="FFFFFF"/>
              </a:solidFill>
              <a:latin typeface="Verdana" pitchFamily="34"/>
              <a:ea typeface="MS Gothic" pitchFamily="2"/>
              <a:cs typeface="AKSHARUNI" pitchFamily="2"/>
            </a:endParaRPr>
          </a:p>
          <a:p>
            <a:pPr marL="0" marR="0" lvl="0" indent="0" algn="just" rtl="0" hangingPunct="1">
              <a:lnSpc>
                <a:spcPct val="100000"/>
              </a:lnSpc>
              <a:spcBef>
                <a:spcPts val="0"/>
              </a:spcBef>
              <a:spcAft>
                <a:spcPts val="0"/>
              </a:spcAft>
              <a:buClr>
                <a:srgbClr val="000000"/>
              </a:buClr>
              <a:buSzPct val="100000"/>
              <a:buAutoNum type="alphaUcParenR"/>
              <a:tabLst>
                <a:tab pos="0" algn="l"/>
                <a:tab pos="914400" algn="l"/>
                <a:tab pos="1828800" algn="l"/>
                <a:tab pos="2743199" algn="l"/>
                <a:tab pos="3657600" algn="l"/>
                <a:tab pos="4571999" algn="l"/>
                <a:tab pos="5486399" algn="l"/>
                <a:tab pos="6400799" algn="l"/>
                <a:tab pos="7315200" algn="l"/>
                <a:tab pos="8229599" algn="l"/>
                <a:tab pos="9143999" algn="l"/>
                <a:tab pos="10058399" algn="l"/>
              </a:tabLst>
              <a:defRPr sz="1800"/>
            </a:pPr>
            <a:r>
              <a:rPr lang="en-IN" sz="1400" b="1" i="0" u="none" strike="noStrike" baseline="0">
                <a:ln>
                  <a:noFill/>
                </a:ln>
                <a:solidFill>
                  <a:srgbClr val="FFFFFF"/>
                </a:solidFill>
                <a:latin typeface="Verdana" pitchFamily="34"/>
                <a:ea typeface="MS Gothic" pitchFamily="2"/>
                <a:cs typeface="AKSHARUNI" pitchFamily="2"/>
              </a:rPr>
              <a:t>First strand transfer allows annealing of the newly formed DNA to the 3' end of the viral genome. Transfer is mediated by identical repeated (R) sequences.</a:t>
            </a:r>
          </a:p>
          <a:p>
            <a:pPr marL="0" marR="0" lvl="0" indent="0" algn="just" rtl="0" hangingPunct="1">
              <a:lnSpc>
                <a:spcPct val="100000"/>
              </a:lnSpc>
              <a:spcBef>
                <a:spcPts val="0"/>
              </a:spcBef>
              <a:spcAft>
                <a:spcPts val="0"/>
              </a:spcAft>
              <a:buNone/>
              <a:tabLst>
                <a:tab pos="0" algn="l"/>
                <a:tab pos="914400" algn="l"/>
                <a:tab pos="1828800" algn="l"/>
                <a:tab pos="2743199" algn="l"/>
                <a:tab pos="3657600" algn="l"/>
                <a:tab pos="4571999" algn="l"/>
                <a:tab pos="5486399" algn="l"/>
                <a:tab pos="6400799" algn="l"/>
                <a:tab pos="7315200" algn="l"/>
                <a:tab pos="8229599" algn="l"/>
                <a:tab pos="9143999" algn="l"/>
                <a:tab pos="10058399" algn="l"/>
              </a:tabLst>
              <a:defRPr sz="1800"/>
            </a:pPr>
            <a:endParaRPr lang="en-IN" sz="1400" b="1" i="0" u="none" strike="noStrike" baseline="0">
              <a:ln>
                <a:noFill/>
              </a:ln>
              <a:solidFill>
                <a:srgbClr val="FFFFFF"/>
              </a:solidFill>
              <a:latin typeface="Verdana" pitchFamily="34"/>
              <a:ea typeface="MS Gothic" pitchFamily="2"/>
              <a:cs typeface="AKSHARUNI" pitchFamily="2"/>
            </a:endParaRPr>
          </a:p>
          <a:p>
            <a:pPr marL="0" marR="0" lvl="0" indent="0" algn="just" rtl="0" hangingPunct="1">
              <a:lnSpc>
                <a:spcPct val="100000"/>
              </a:lnSpc>
              <a:spcBef>
                <a:spcPts val="0"/>
              </a:spcBef>
              <a:spcAft>
                <a:spcPts val="0"/>
              </a:spcAft>
              <a:buClr>
                <a:srgbClr val="000000"/>
              </a:buClr>
              <a:buSzPct val="100000"/>
              <a:buAutoNum type="alphaUcParenR"/>
              <a:tabLst>
                <a:tab pos="0" algn="l"/>
                <a:tab pos="914400" algn="l"/>
                <a:tab pos="1828800" algn="l"/>
                <a:tab pos="2743199" algn="l"/>
                <a:tab pos="3657600" algn="l"/>
                <a:tab pos="4571999" algn="l"/>
                <a:tab pos="5486399" algn="l"/>
                <a:tab pos="6400799" algn="l"/>
                <a:tab pos="7315200" algn="l"/>
                <a:tab pos="8229599" algn="l"/>
                <a:tab pos="9143999" algn="l"/>
                <a:tab pos="10058399" algn="l"/>
              </a:tabLst>
              <a:defRPr sz="1800"/>
            </a:pPr>
            <a:r>
              <a:rPr lang="en-IN" sz="1400" b="1" i="0" u="none" strike="noStrike" baseline="0">
                <a:ln>
                  <a:noFill/>
                </a:ln>
                <a:solidFill>
                  <a:srgbClr val="FFFFFF"/>
                </a:solidFill>
                <a:latin typeface="Verdana" pitchFamily="34"/>
                <a:ea typeface="MS Gothic" pitchFamily="2"/>
                <a:cs typeface="AKSHARUNI" pitchFamily="2"/>
              </a:rPr>
              <a:t>Minus strand DNA synthesis resumes, accompanied by RNase H digestion of all template RNA except PPT.</a:t>
            </a:r>
          </a:p>
          <a:p>
            <a:pPr marL="0" marR="0" lvl="0" indent="0" algn="just" rtl="0" hangingPunct="1">
              <a:lnSpc>
                <a:spcPct val="100000"/>
              </a:lnSpc>
              <a:spcBef>
                <a:spcPts val="0"/>
              </a:spcBef>
              <a:spcAft>
                <a:spcPts val="0"/>
              </a:spcAft>
              <a:buNone/>
              <a:tabLst>
                <a:tab pos="0" algn="l"/>
                <a:tab pos="914400" algn="l"/>
                <a:tab pos="1828800" algn="l"/>
                <a:tab pos="2743199" algn="l"/>
                <a:tab pos="3657600" algn="l"/>
                <a:tab pos="4571999" algn="l"/>
                <a:tab pos="5486399" algn="l"/>
                <a:tab pos="6400799" algn="l"/>
                <a:tab pos="7315200" algn="l"/>
                <a:tab pos="8229599" algn="l"/>
                <a:tab pos="9143999" algn="l"/>
                <a:tab pos="10058399" algn="l"/>
              </a:tabLst>
              <a:defRPr sz="1800"/>
            </a:pPr>
            <a:endParaRPr lang="en-IN" sz="1400" b="1" i="0" u="none" strike="noStrike" baseline="0">
              <a:ln>
                <a:noFill/>
              </a:ln>
              <a:solidFill>
                <a:srgbClr val="FFFFFF"/>
              </a:solidFill>
              <a:latin typeface="Verdana" pitchFamily="34"/>
              <a:ea typeface="MS Gothic" pitchFamily="2"/>
              <a:cs typeface="AKSHARUNI" pitchFamily="2"/>
            </a:endParaRPr>
          </a:p>
          <a:p>
            <a:pPr marL="0" marR="0" lvl="0" indent="0" algn="just" rtl="0" hangingPunct="1">
              <a:lnSpc>
                <a:spcPct val="100000"/>
              </a:lnSpc>
              <a:spcBef>
                <a:spcPts val="0"/>
              </a:spcBef>
              <a:spcAft>
                <a:spcPts val="0"/>
              </a:spcAft>
              <a:buClr>
                <a:srgbClr val="000000"/>
              </a:buClr>
              <a:buSzPct val="100000"/>
              <a:buAutoNum type="alphaUcParenR"/>
              <a:tabLst>
                <a:tab pos="0" algn="l"/>
                <a:tab pos="914400" algn="l"/>
                <a:tab pos="1828800" algn="l"/>
                <a:tab pos="2743199" algn="l"/>
                <a:tab pos="3657600" algn="l"/>
                <a:tab pos="4571999" algn="l"/>
                <a:tab pos="5486399" algn="l"/>
                <a:tab pos="6400799" algn="l"/>
                <a:tab pos="7315200" algn="l"/>
                <a:tab pos="8229599" algn="l"/>
                <a:tab pos="9143999" algn="l"/>
                <a:tab pos="10058399" algn="l"/>
              </a:tabLst>
              <a:defRPr sz="1800"/>
            </a:pPr>
            <a:r>
              <a:rPr lang="en-IN" sz="1400" b="1" i="0" u="none" strike="noStrike" baseline="0">
                <a:ln>
                  <a:noFill/>
                </a:ln>
                <a:solidFill>
                  <a:srgbClr val="FFFFFF"/>
                </a:solidFill>
                <a:latin typeface="Verdana" pitchFamily="34"/>
                <a:ea typeface="MS Gothic" pitchFamily="2"/>
                <a:cs typeface="AKSHARUNI" pitchFamily="2"/>
              </a:rPr>
              <a:t>PPT is used as a primer for second strand DNA synthesis.</a:t>
            </a:r>
          </a:p>
          <a:p>
            <a:pPr marL="0" marR="0" lvl="0" indent="0" algn="just" rtl="0" hangingPunct="1">
              <a:lnSpc>
                <a:spcPct val="100000"/>
              </a:lnSpc>
              <a:spcBef>
                <a:spcPts val="0"/>
              </a:spcBef>
              <a:spcAft>
                <a:spcPts val="0"/>
              </a:spcAft>
              <a:buNone/>
              <a:tabLst>
                <a:tab pos="0" algn="l"/>
                <a:tab pos="914400" algn="l"/>
                <a:tab pos="1828800" algn="l"/>
                <a:tab pos="2743199" algn="l"/>
                <a:tab pos="3657600" algn="l"/>
                <a:tab pos="4571999" algn="l"/>
                <a:tab pos="5486399" algn="l"/>
                <a:tab pos="6400799" algn="l"/>
                <a:tab pos="7315200" algn="l"/>
                <a:tab pos="8229599" algn="l"/>
                <a:tab pos="9143999" algn="l"/>
                <a:tab pos="10058399" algn="l"/>
              </a:tabLst>
              <a:defRPr sz="1800"/>
            </a:pPr>
            <a:endParaRPr lang="en-IN" sz="1400" b="1" i="0" u="none" strike="noStrike" baseline="0">
              <a:ln>
                <a:noFill/>
              </a:ln>
              <a:solidFill>
                <a:srgbClr val="FFFFFF"/>
              </a:solidFill>
              <a:latin typeface="Verdana" pitchFamily="34"/>
              <a:ea typeface="MS Gothic" pitchFamily="2"/>
              <a:cs typeface="AKSHARUNI" pitchFamily="2"/>
            </a:endParaRPr>
          </a:p>
          <a:p>
            <a:pPr marL="0" marR="0" lvl="0" indent="0" algn="just" rtl="0" hangingPunct="1">
              <a:lnSpc>
                <a:spcPct val="100000"/>
              </a:lnSpc>
              <a:spcBef>
                <a:spcPts val="0"/>
              </a:spcBef>
              <a:spcAft>
                <a:spcPts val="0"/>
              </a:spcAft>
              <a:buClr>
                <a:srgbClr val="000000"/>
              </a:buClr>
              <a:buSzPct val="100000"/>
              <a:buAutoNum type="alphaUcParenR"/>
              <a:tabLst>
                <a:tab pos="0" algn="l"/>
                <a:tab pos="914400" algn="l"/>
                <a:tab pos="1828800" algn="l"/>
                <a:tab pos="2743199" algn="l"/>
                <a:tab pos="3657600" algn="l"/>
                <a:tab pos="4571999" algn="l"/>
                <a:tab pos="5486399" algn="l"/>
                <a:tab pos="6400799" algn="l"/>
                <a:tab pos="7315200" algn="l"/>
                <a:tab pos="8229599" algn="l"/>
                <a:tab pos="9143999" algn="l"/>
                <a:tab pos="10058399" algn="l"/>
              </a:tabLst>
              <a:defRPr sz="1800"/>
            </a:pPr>
            <a:r>
              <a:rPr lang="en-IN" sz="1400" b="1" i="0" u="none" strike="noStrike" baseline="0">
                <a:ln>
                  <a:noFill/>
                </a:ln>
                <a:solidFill>
                  <a:srgbClr val="FFFFFF"/>
                </a:solidFill>
                <a:latin typeface="Verdana" pitchFamily="34"/>
                <a:ea typeface="MS Gothic" pitchFamily="2"/>
                <a:cs typeface="AKSHARUNI" pitchFamily="2"/>
              </a:rPr>
              <a:t>RNase H removes the tRNA and the PPT. In HIV-1, a single RNA nucleotide (from tRNA) is left by RNase H at the RNA/DNA PBS junction.</a:t>
            </a:r>
          </a:p>
          <a:p>
            <a:pPr marL="0" marR="0" lvl="0" indent="0" algn="just" rtl="0" hangingPunct="1">
              <a:lnSpc>
                <a:spcPct val="100000"/>
              </a:lnSpc>
              <a:spcBef>
                <a:spcPts val="0"/>
              </a:spcBef>
              <a:spcAft>
                <a:spcPts val="0"/>
              </a:spcAft>
              <a:buNone/>
              <a:tabLst>
                <a:tab pos="0" algn="l"/>
                <a:tab pos="914400" algn="l"/>
                <a:tab pos="1828800" algn="l"/>
                <a:tab pos="2743199" algn="l"/>
                <a:tab pos="3657600" algn="l"/>
                <a:tab pos="4571999" algn="l"/>
                <a:tab pos="5486399" algn="l"/>
                <a:tab pos="6400799" algn="l"/>
                <a:tab pos="7315200" algn="l"/>
                <a:tab pos="8229599" algn="l"/>
                <a:tab pos="9143999" algn="l"/>
                <a:tab pos="10058399" algn="l"/>
              </a:tabLst>
              <a:defRPr sz="1800"/>
            </a:pPr>
            <a:endParaRPr lang="en-IN" sz="1400" b="1" i="0" u="none" strike="noStrike" baseline="0">
              <a:ln>
                <a:noFill/>
              </a:ln>
              <a:solidFill>
                <a:srgbClr val="FFFFFF"/>
              </a:solidFill>
              <a:latin typeface="Verdana" pitchFamily="34"/>
              <a:ea typeface="MS Gothic" pitchFamily="2"/>
              <a:cs typeface="AKSHARUNI" pitchFamily="2"/>
            </a:endParaRPr>
          </a:p>
          <a:p>
            <a:pPr marL="0" marR="0" lvl="0" indent="0" algn="just" rtl="0" hangingPunct="1">
              <a:lnSpc>
                <a:spcPct val="100000"/>
              </a:lnSpc>
              <a:spcBef>
                <a:spcPts val="0"/>
              </a:spcBef>
              <a:spcAft>
                <a:spcPts val="0"/>
              </a:spcAft>
              <a:buClr>
                <a:srgbClr val="000000"/>
              </a:buClr>
              <a:buSzPct val="100000"/>
              <a:buAutoNum type="alphaUcParenR"/>
              <a:tabLst>
                <a:tab pos="0" algn="l"/>
                <a:tab pos="914400" algn="l"/>
                <a:tab pos="1828800" algn="l"/>
                <a:tab pos="2743199" algn="l"/>
                <a:tab pos="3657600" algn="l"/>
                <a:tab pos="4571999" algn="l"/>
                <a:tab pos="5486399" algn="l"/>
                <a:tab pos="6400799" algn="l"/>
                <a:tab pos="7315200" algn="l"/>
                <a:tab pos="8229599" algn="l"/>
                <a:tab pos="9143999" algn="l"/>
                <a:tab pos="10058399" algn="l"/>
              </a:tabLst>
              <a:defRPr sz="1800"/>
            </a:pPr>
            <a:r>
              <a:rPr lang="en-IN" sz="1400" b="1" i="0" u="none" strike="noStrike" baseline="0">
                <a:ln>
                  <a:noFill/>
                </a:ln>
                <a:solidFill>
                  <a:srgbClr val="FFFFFF"/>
                </a:solidFill>
                <a:latin typeface="Verdana" pitchFamily="34"/>
                <a:ea typeface="MS Gothic" pitchFamily="2"/>
                <a:cs typeface="AKSHARUNI" pitchFamily="2"/>
              </a:rPr>
              <a:t>During second strand transfer (not shown) the newly formed PBS DNA (second strand) anneals to the PBS DNA from the first strand. Completion of second strand synthesis results in a linear DNA duplex with LTRs at both ends.</a:t>
            </a:r>
          </a:p>
        </p:txBody>
      </p:sp>
      <p:pic>
        <p:nvPicPr>
          <p:cNvPr id="3" name="Picture 2"/>
          <p:cNvPicPr>
            <a:picLocks noChangeAspect="1"/>
          </p:cNvPicPr>
          <p:nvPr/>
        </p:nvPicPr>
        <p:blipFill>
          <a:blip r:embed="rId3" cstate="print">
            <a:alphaModFix/>
            <a:lum/>
          </a:blip>
          <a:srcRect/>
          <a:stretch>
            <a:fillRect/>
          </a:stretch>
        </p:blipFill>
        <p:spPr>
          <a:xfrm>
            <a:off x="0" y="-360"/>
            <a:ext cx="5760719" cy="6858000"/>
          </a:xfrm>
          <a:prstGeom prst="rect">
            <a:avLst/>
          </a:prstGeom>
          <a:noFill/>
          <a:ln>
            <a:noFill/>
          </a:ln>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p:cNvPicPr>
            <a:picLocks noChangeAspect="1"/>
          </p:cNvPicPr>
          <p:nvPr/>
        </p:nvPicPr>
        <p:blipFill>
          <a:blip r:embed="rId3" cstate="print">
            <a:alphaModFix/>
            <a:lum/>
          </a:blip>
          <a:srcRect/>
          <a:stretch>
            <a:fillRect/>
          </a:stretch>
        </p:blipFill>
        <p:spPr>
          <a:xfrm>
            <a:off x="324000" y="260280"/>
            <a:ext cx="7515000" cy="6286679"/>
          </a:xfrm>
          <a:prstGeom prst="rect">
            <a:avLst/>
          </a:prstGeom>
          <a:noFill/>
          <a:ln>
            <a:noFill/>
          </a:ln>
        </p:spPr>
      </p:pic>
      <p:grpSp>
        <p:nvGrpSpPr>
          <p:cNvPr id="3" name="Group 6"/>
          <p:cNvGrpSpPr/>
          <p:nvPr/>
        </p:nvGrpSpPr>
        <p:grpSpPr>
          <a:xfrm>
            <a:off x="4500720" y="404640"/>
            <a:ext cx="3958918" cy="2251080"/>
            <a:chOff x="4500720" y="404640"/>
            <a:chExt cx="3958918" cy="2251080"/>
          </a:xfrm>
        </p:grpSpPr>
        <p:pic>
          <p:nvPicPr>
            <p:cNvPr id="4" name="Picture 2"/>
            <p:cNvPicPr>
              <a:picLocks noChangeAspect="1"/>
            </p:cNvPicPr>
            <p:nvPr/>
          </p:nvPicPr>
          <p:blipFill>
            <a:blip r:embed="rId4" cstate="print">
              <a:alphaModFix/>
              <a:lum/>
            </a:blip>
            <a:srcRect r="42694" b="52952"/>
            <a:stretch>
              <a:fillRect/>
            </a:stretch>
          </p:blipFill>
          <p:spPr>
            <a:xfrm>
              <a:off x="4582439" y="404640"/>
              <a:ext cx="3877199" cy="2251080"/>
            </a:xfrm>
            <a:prstGeom prst="rect">
              <a:avLst/>
            </a:prstGeom>
            <a:noFill/>
            <a:ln>
              <a:noFill/>
            </a:ln>
          </p:spPr>
        </p:pic>
        <p:sp>
          <p:nvSpPr>
            <p:cNvPr id="5" name="Rectangle 3"/>
            <p:cNvSpPr/>
            <p:nvPr/>
          </p:nvSpPr>
          <p:spPr>
            <a:xfrm>
              <a:off x="6600240" y="527399"/>
              <a:ext cx="299880" cy="327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lstStyle>
              <a:defPPr lvl="0">
                <a:buClr>
                  <a:srgbClr val="FFFFFF"/>
                </a:buClr>
                <a:buSzPct val="100000"/>
                <a:buFont typeface="Verdana" pitchFamily="34"/>
                <a:buNone/>
              </a:defPPr>
              <a:lvl1pPr lvl="0">
                <a:buClr>
                  <a:srgbClr val="FFFFFF"/>
                </a:buClr>
                <a:buSzPct val="100000"/>
                <a:buFont typeface="Verdana" pitchFamily="34"/>
                <a:buChar char="•"/>
              </a:lvl1pPr>
              <a:lvl2pPr lvl="1">
                <a:buClr>
                  <a:srgbClr val="FFFFFF"/>
                </a:buClr>
                <a:buSzPct val="100000"/>
                <a:buFont typeface="Verdana" pitchFamily="34"/>
                <a:buChar char="•"/>
              </a:lvl2pPr>
              <a:lvl3pPr lvl="2">
                <a:buClr>
                  <a:srgbClr val="FFFFFF"/>
                </a:buClr>
                <a:buSzPct val="100000"/>
                <a:buFont typeface="Verdana" pitchFamily="34"/>
                <a:buChar char="•"/>
              </a:lvl3pPr>
              <a:lvl4pPr lvl="3">
                <a:buClr>
                  <a:srgbClr val="FFFFFF"/>
                </a:buClr>
                <a:buSzPct val="100000"/>
                <a:buFont typeface="Verdana" pitchFamily="34"/>
                <a:buChar char="•"/>
              </a:lvl4pPr>
              <a:lvl5pPr lvl="4">
                <a:buClr>
                  <a:srgbClr val="FFFFFF"/>
                </a:buClr>
                <a:buSzPct val="100000"/>
                <a:buFont typeface="Verdana" pitchFamily="34"/>
                <a:buChar char="•"/>
              </a:lvl5pPr>
              <a:lvl6pPr lvl="5">
                <a:buClr>
                  <a:srgbClr val="FFFFFF"/>
                </a:buClr>
                <a:buSzPct val="100000"/>
                <a:buFont typeface="Verdana" pitchFamily="34"/>
                <a:buChar char="•"/>
              </a:lvl6pPr>
              <a:lvl7pPr lvl="6">
                <a:buClr>
                  <a:srgbClr val="FFFFFF"/>
                </a:buClr>
                <a:buSzPct val="100000"/>
                <a:buFont typeface="Verdana" pitchFamily="34"/>
                <a:buChar char="•"/>
              </a:lvl7pPr>
              <a:lvl8pPr lvl="7">
                <a:buClr>
                  <a:srgbClr val="FFFFFF"/>
                </a:buClr>
                <a:buSzPct val="100000"/>
                <a:buFont typeface="Verdana" pitchFamily="34"/>
                <a:buChar char="•"/>
              </a:lvl8pPr>
              <a:lvl9pPr lvl="8">
                <a:buClr>
                  <a:srgbClr val="FFFFFF"/>
                </a:buClr>
                <a:buSzPct val="100000"/>
                <a:buFont typeface="Verdana" pitchFamily="34"/>
                <a:buChar char="•"/>
              </a:lvl9p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1999" algn="l"/>
                  <a:tab pos="5486399" algn="l"/>
                  <a:tab pos="6400799" algn="l"/>
                  <a:tab pos="7315200" algn="l"/>
                  <a:tab pos="8229599" algn="l"/>
                  <a:tab pos="9143999" algn="l"/>
                  <a:tab pos="10058399" algn="l"/>
                </a:tabLst>
              </a:pPr>
              <a:endParaRPr lang="en-US" sz="1800" b="0" i="0" u="none" strike="noStrike" baseline="0">
                <a:ln>
                  <a:noFill/>
                </a:ln>
                <a:solidFill>
                  <a:srgbClr val="FFFFFF"/>
                </a:solidFill>
                <a:latin typeface="Verdana" pitchFamily="34"/>
                <a:ea typeface="MS Gothic" pitchFamily="2"/>
                <a:cs typeface="AKSHARUNI" pitchFamily="2"/>
              </a:endParaRPr>
            </a:p>
          </p:txBody>
        </p:sp>
        <p:sp>
          <p:nvSpPr>
            <p:cNvPr id="6" name="Rectangle 4"/>
            <p:cNvSpPr/>
            <p:nvPr/>
          </p:nvSpPr>
          <p:spPr>
            <a:xfrm>
              <a:off x="4500720" y="527399"/>
              <a:ext cx="299880" cy="327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ctr" anchorCtr="0" compatLnSpc="1"/>
            <a:lstStyle>
              <a:defPPr lvl="0">
                <a:buClr>
                  <a:srgbClr val="FFFFFF"/>
                </a:buClr>
                <a:buSzPct val="100000"/>
                <a:buFont typeface="Verdana" pitchFamily="34"/>
                <a:buNone/>
              </a:defPPr>
              <a:lvl1pPr lvl="0">
                <a:buClr>
                  <a:srgbClr val="FFFFFF"/>
                </a:buClr>
                <a:buSzPct val="100000"/>
                <a:buFont typeface="Verdana" pitchFamily="34"/>
                <a:buChar char="•"/>
              </a:lvl1pPr>
              <a:lvl2pPr lvl="1">
                <a:buClr>
                  <a:srgbClr val="FFFFFF"/>
                </a:buClr>
                <a:buSzPct val="100000"/>
                <a:buFont typeface="Verdana" pitchFamily="34"/>
                <a:buChar char="•"/>
              </a:lvl2pPr>
              <a:lvl3pPr lvl="2">
                <a:buClr>
                  <a:srgbClr val="FFFFFF"/>
                </a:buClr>
                <a:buSzPct val="100000"/>
                <a:buFont typeface="Verdana" pitchFamily="34"/>
                <a:buChar char="•"/>
              </a:lvl3pPr>
              <a:lvl4pPr lvl="3">
                <a:buClr>
                  <a:srgbClr val="FFFFFF"/>
                </a:buClr>
                <a:buSzPct val="100000"/>
                <a:buFont typeface="Verdana" pitchFamily="34"/>
                <a:buChar char="•"/>
              </a:lvl4pPr>
              <a:lvl5pPr lvl="4">
                <a:buClr>
                  <a:srgbClr val="FFFFFF"/>
                </a:buClr>
                <a:buSzPct val="100000"/>
                <a:buFont typeface="Verdana" pitchFamily="34"/>
                <a:buChar char="•"/>
              </a:lvl5pPr>
              <a:lvl6pPr lvl="5">
                <a:buClr>
                  <a:srgbClr val="FFFFFF"/>
                </a:buClr>
                <a:buSzPct val="100000"/>
                <a:buFont typeface="Verdana" pitchFamily="34"/>
                <a:buChar char="•"/>
              </a:lvl6pPr>
              <a:lvl7pPr lvl="6">
                <a:buClr>
                  <a:srgbClr val="FFFFFF"/>
                </a:buClr>
                <a:buSzPct val="100000"/>
                <a:buFont typeface="Verdana" pitchFamily="34"/>
                <a:buChar char="•"/>
              </a:lvl7pPr>
              <a:lvl8pPr lvl="7">
                <a:buClr>
                  <a:srgbClr val="FFFFFF"/>
                </a:buClr>
                <a:buSzPct val="100000"/>
                <a:buFont typeface="Verdana" pitchFamily="34"/>
                <a:buChar char="•"/>
              </a:lvl8pPr>
              <a:lvl9pPr lvl="8">
                <a:buClr>
                  <a:srgbClr val="FFFFFF"/>
                </a:buClr>
                <a:buSzPct val="100000"/>
                <a:buFont typeface="Verdana" pitchFamily="34"/>
                <a:buChar char="•"/>
              </a:lvl9pPr>
            </a:lstStyle>
            <a:p>
              <a:pPr marL="0" marR="0" lvl="0" indent="0" algn="l" rtl="0" hangingPunct="0">
                <a:lnSpc>
                  <a:spcPct val="100000"/>
                </a:lnSpc>
                <a:spcBef>
                  <a:spcPts val="0"/>
                </a:spcBef>
                <a:spcAft>
                  <a:spcPts val="0"/>
                </a:spcAft>
                <a:buNone/>
                <a:tabLst>
                  <a:tab pos="0" algn="l"/>
                  <a:tab pos="914400" algn="l"/>
                  <a:tab pos="1828800" algn="l"/>
                  <a:tab pos="2743199" algn="l"/>
                  <a:tab pos="3657600" algn="l"/>
                  <a:tab pos="4571999" algn="l"/>
                  <a:tab pos="5486399" algn="l"/>
                  <a:tab pos="6400799" algn="l"/>
                  <a:tab pos="7315200" algn="l"/>
                  <a:tab pos="8229599" algn="l"/>
                  <a:tab pos="9143999" algn="l"/>
                  <a:tab pos="10058399" algn="l"/>
                </a:tabLst>
              </a:pPr>
              <a:endParaRPr lang="en-US" sz="1800" b="0" i="0" u="none" strike="noStrike" baseline="0">
                <a:ln>
                  <a:noFill/>
                </a:ln>
                <a:solidFill>
                  <a:srgbClr val="FFFFFF"/>
                </a:solidFill>
                <a:latin typeface="Verdana" pitchFamily="34"/>
                <a:ea typeface="MS Gothic" pitchFamily="2"/>
                <a:cs typeface="AKSHARUNI" pitchFamily="2"/>
              </a:endParaRPr>
            </a:p>
          </p:txBody>
        </p:sp>
      </p:gr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lum/>
          </a:blip>
          <a:srcRect l="22259" t="17339" r="28247" b="68068"/>
          <a:stretch>
            <a:fillRect/>
          </a:stretch>
        </p:blipFill>
        <p:spPr>
          <a:xfrm>
            <a:off x="914400" y="0"/>
            <a:ext cx="7238880" cy="6858000"/>
          </a:xfrm>
          <a:prstGeom prst="rect">
            <a:avLst/>
          </a:prstGeom>
          <a:noFill/>
          <a:ln>
            <a:noFill/>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IV stages"/>
          <p:cNvPicPr>
            <a:picLocks noChangeAspect="1" noChangeArrowheads="1"/>
          </p:cNvPicPr>
          <p:nvPr/>
        </p:nvPicPr>
        <p:blipFill>
          <a:blip r:embed="rId3" cstate="print">
            <a:lum bright="24000" contrast="12000"/>
          </a:blip>
          <a:srcRect/>
          <a:stretch>
            <a:fillRect/>
          </a:stretch>
        </p:blipFill>
        <p:spPr bwMode="auto">
          <a:xfrm>
            <a:off x="1547813" y="1628775"/>
            <a:ext cx="6032500" cy="3597275"/>
          </a:xfrm>
          <a:prstGeom prst="rect">
            <a:avLst/>
          </a:prstGeom>
          <a:solidFill>
            <a:schemeClr val="bg2"/>
          </a:solidFill>
          <a:ln w="19050">
            <a:solidFill>
              <a:srgbClr val="000000"/>
            </a:solidFill>
            <a:miter lim="800000"/>
            <a:headEnd/>
            <a:tailEnd/>
          </a:ln>
        </p:spPr>
      </p:pic>
      <p:sp>
        <p:nvSpPr>
          <p:cNvPr id="13315" name="Text Box 3"/>
          <p:cNvSpPr txBox="1">
            <a:spLocks noChangeArrowheads="1"/>
          </p:cNvSpPr>
          <p:nvPr/>
        </p:nvSpPr>
        <p:spPr bwMode="auto">
          <a:xfrm>
            <a:off x="2992438" y="3573463"/>
            <a:ext cx="869950" cy="730250"/>
          </a:xfrm>
          <a:prstGeom prst="rect">
            <a:avLst/>
          </a:prstGeom>
          <a:noFill/>
          <a:ln w="9525">
            <a:noFill/>
            <a:miter lim="800000"/>
            <a:headEnd/>
            <a:tailEnd/>
          </a:ln>
          <a:effectLst/>
        </p:spPr>
        <p:txBody>
          <a:bodyPr wrap="none">
            <a:spAutoFit/>
          </a:bodyPr>
          <a:lstStyle/>
          <a:p>
            <a:pPr algn="ctr" eaLnBrk="0" hangingPunct="0"/>
            <a:r>
              <a:rPr lang="en-US" sz="1400">
                <a:solidFill>
                  <a:schemeClr val="bg1"/>
                </a:solidFill>
                <a:latin typeface="Times New Roman" pitchFamily="18" charset="0"/>
              </a:rPr>
              <a:t>NSI virus</a:t>
            </a:r>
          </a:p>
          <a:p>
            <a:pPr algn="ctr" eaLnBrk="0" hangingPunct="0"/>
            <a:r>
              <a:rPr lang="en-US" sz="1400">
                <a:solidFill>
                  <a:schemeClr val="bg1"/>
                </a:solidFill>
                <a:latin typeface="Times New Roman" pitchFamily="18" charset="0"/>
              </a:rPr>
              <a:t>using</a:t>
            </a:r>
          </a:p>
          <a:p>
            <a:pPr algn="ctr" eaLnBrk="0" hangingPunct="0"/>
            <a:r>
              <a:rPr lang="en-US" sz="1400">
                <a:solidFill>
                  <a:schemeClr val="bg1"/>
                </a:solidFill>
                <a:latin typeface="Times New Roman" pitchFamily="18" charset="0"/>
              </a:rPr>
              <a:t>CCR5</a:t>
            </a:r>
          </a:p>
        </p:txBody>
      </p:sp>
      <p:sp>
        <p:nvSpPr>
          <p:cNvPr id="13316" name="Text Box 4"/>
          <p:cNvSpPr txBox="1">
            <a:spLocks noChangeArrowheads="1"/>
          </p:cNvSpPr>
          <p:nvPr/>
        </p:nvSpPr>
        <p:spPr bwMode="auto">
          <a:xfrm>
            <a:off x="5461000" y="3543300"/>
            <a:ext cx="758825" cy="730250"/>
          </a:xfrm>
          <a:prstGeom prst="rect">
            <a:avLst/>
          </a:prstGeom>
          <a:noFill/>
          <a:ln w="9525">
            <a:noFill/>
            <a:miter lim="800000"/>
            <a:headEnd/>
            <a:tailEnd/>
          </a:ln>
          <a:effectLst/>
        </p:spPr>
        <p:txBody>
          <a:bodyPr wrap="none">
            <a:spAutoFit/>
          </a:bodyPr>
          <a:lstStyle/>
          <a:p>
            <a:pPr algn="ctr" eaLnBrk="0" hangingPunct="0"/>
            <a:r>
              <a:rPr lang="en-US" sz="1400">
                <a:solidFill>
                  <a:schemeClr val="bg1"/>
                </a:solidFill>
                <a:latin typeface="Times New Roman" pitchFamily="18" charset="0"/>
              </a:rPr>
              <a:t>SI virus</a:t>
            </a:r>
          </a:p>
          <a:p>
            <a:pPr algn="ctr" eaLnBrk="0" hangingPunct="0"/>
            <a:r>
              <a:rPr lang="en-US" sz="1400">
                <a:solidFill>
                  <a:schemeClr val="bg1"/>
                </a:solidFill>
                <a:latin typeface="Times New Roman" pitchFamily="18" charset="0"/>
              </a:rPr>
              <a:t>using</a:t>
            </a:r>
          </a:p>
          <a:p>
            <a:pPr algn="ctr" eaLnBrk="0" hangingPunct="0"/>
            <a:r>
              <a:rPr lang="en-US" sz="1400">
                <a:solidFill>
                  <a:schemeClr val="bg1"/>
                </a:solidFill>
                <a:latin typeface="Times New Roman" pitchFamily="18" charset="0"/>
              </a:rPr>
              <a:t>CXCR4</a:t>
            </a:r>
          </a:p>
        </p:txBody>
      </p:sp>
      <p:sp>
        <p:nvSpPr>
          <p:cNvPr id="13317" name="Text Box 5"/>
          <p:cNvSpPr txBox="1">
            <a:spLocks noChangeArrowheads="1"/>
          </p:cNvSpPr>
          <p:nvPr/>
        </p:nvSpPr>
        <p:spPr bwMode="auto">
          <a:xfrm>
            <a:off x="3070225" y="600075"/>
            <a:ext cx="3021013" cy="457200"/>
          </a:xfrm>
          <a:prstGeom prst="rect">
            <a:avLst/>
          </a:prstGeom>
          <a:noFill/>
          <a:ln w="9525">
            <a:noFill/>
            <a:miter lim="800000"/>
            <a:headEnd/>
            <a:tailEnd/>
          </a:ln>
          <a:effectLst>
            <a:outerShdw dist="28398" dir="3806097" algn="ctr" rotWithShape="0">
              <a:schemeClr val="tx1"/>
            </a:outerShdw>
          </a:effectLst>
        </p:spPr>
        <p:txBody>
          <a:bodyPr wrap="none">
            <a:spAutoFit/>
          </a:bodyPr>
          <a:lstStyle/>
          <a:p>
            <a:pPr eaLnBrk="0" hangingPunct="0"/>
            <a:r>
              <a:rPr lang="en-US" sz="2400" b="1" i="1">
                <a:latin typeface="Times New Roman" pitchFamily="18" charset="0"/>
              </a:rPr>
              <a:t>Course of HIV disease</a:t>
            </a: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3" cstate="print">
            <a:alphaModFix/>
            <a:lum/>
          </a:blip>
          <a:srcRect/>
          <a:stretch>
            <a:fillRect/>
          </a:stretch>
        </p:blipFill>
        <p:spPr>
          <a:xfrm>
            <a:off x="1554119" y="623879"/>
            <a:ext cx="6035759" cy="5611679"/>
          </a:xfrm>
          <a:prstGeom prst="rect">
            <a:avLst/>
          </a:prstGeom>
          <a:noFill/>
          <a:ln>
            <a:noFill/>
          </a:ln>
        </p:spPr>
      </p:pic>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p:cNvPicPr>
          <p:nvPr/>
        </p:nvPicPr>
        <p:blipFill>
          <a:blip r:embed="rId3" cstate="print">
            <a:alphaModFix/>
            <a:lum bright="12000" contrast="6000"/>
          </a:blip>
          <a:srcRect/>
          <a:stretch>
            <a:fillRect/>
          </a:stretch>
        </p:blipFill>
        <p:spPr>
          <a:xfrm>
            <a:off x="4203719" y="2774880"/>
            <a:ext cx="4378320" cy="2881439"/>
          </a:xfrm>
          <a:prstGeom prst="rect">
            <a:avLst/>
          </a:prstGeom>
          <a:noFill/>
          <a:ln w="12600">
            <a:solidFill>
              <a:srgbClr val="000000"/>
            </a:solidFill>
            <a:prstDash val="solid"/>
            <a:miter/>
          </a:ln>
        </p:spPr>
      </p:pic>
      <p:grpSp>
        <p:nvGrpSpPr>
          <p:cNvPr id="3" name="Group 5"/>
          <p:cNvGrpSpPr/>
          <p:nvPr/>
        </p:nvGrpSpPr>
        <p:grpSpPr>
          <a:xfrm>
            <a:off x="825480" y="2662199"/>
            <a:ext cx="2495520" cy="3335039"/>
            <a:chOff x="825480" y="2662199"/>
            <a:chExt cx="2495520" cy="3335039"/>
          </a:xfrm>
        </p:grpSpPr>
        <p:pic>
          <p:nvPicPr>
            <p:cNvPr id="4" name="Picture 6"/>
            <p:cNvPicPr>
              <a:picLocks noChangeAspect="1"/>
            </p:cNvPicPr>
            <p:nvPr/>
          </p:nvPicPr>
          <p:blipFill>
            <a:blip r:embed="rId4" cstate="print">
              <a:alphaModFix/>
              <a:lum bright="12000" contrast="6000"/>
            </a:blip>
            <a:srcRect/>
            <a:stretch>
              <a:fillRect/>
            </a:stretch>
          </p:blipFill>
          <p:spPr>
            <a:xfrm>
              <a:off x="825480" y="2662199"/>
              <a:ext cx="2495520" cy="3335039"/>
            </a:xfrm>
            <a:prstGeom prst="rect">
              <a:avLst/>
            </a:prstGeom>
            <a:noFill/>
            <a:ln>
              <a:noFill/>
            </a:ln>
          </p:spPr>
        </p:pic>
        <p:sp>
          <p:nvSpPr>
            <p:cNvPr id="5" name="Rectangle 7"/>
            <p:cNvSpPr/>
            <p:nvPr/>
          </p:nvSpPr>
          <p:spPr>
            <a:xfrm>
              <a:off x="1092239" y="2814479"/>
              <a:ext cx="762119" cy="2971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w="9360">
              <a:solidFill>
                <a:srgbClr val="FFFFFF"/>
              </a:solidFill>
              <a:prstDash val="solid"/>
              <a:miter/>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grpSp>
      <p:sp>
        <p:nvSpPr>
          <p:cNvPr id="6" name="Text Box 8"/>
          <p:cNvSpPr/>
          <p:nvPr/>
        </p:nvSpPr>
        <p:spPr>
          <a:xfrm>
            <a:off x="0" y="76320"/>
            <a:ext cx="9143999" cy="825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a:effectLst>
            <a:outerShdw dist="17819" dir="2700000" algn="tl">
              <a:srgbClr val="FFFFFF"/>
            </a:outerShdw>
          </a:effectLst>
        </p:spPr>
        <p:txBody>
          <a:bodyPr vert="horz" wrap="square" lIns="90000" tIns="46800" rIns="90000" bIns="46800" anchor="t" anchorCtr="0" compatLnSpc="0">
            <a:spAutoFit/>
          </a:bodyPr>
          <a:lstStyle/>
          <a:p>
            <a:pPr marL="0" marR="0" lvl="0" indent="0" algn="ctr" rtl="0" hangingPunct="0">
              <a:lnSpc>
                <a:spcPct val="100000"/>
              </a:lnSpc>
              <a:buNone/>
              <a:tabLst/>
            </a:pPr>
            <a:r>
              <a:rPr lang="en-US" sz="2400" b="1" i="1">
                <a:latin typeface="Times New Roman" pitchFamily="18"/>
                <a:ea typeface="AKSHARUNI" pitchFamily="2"/>
                <a:cs typeface="Tahoma" pitchFamily="2"/>
              </a:rPr>
              <a:t>First report of a healthy Indian heterozygous for </a:t>
            </a:r>
            <a:r>
              <a:rPr lang="en-US" sz="2400" b="1" i="1">
                <a:latin typeface="Symbol" pitchFamily="18"/>
                <a:ea typeface="AKSHARUNI" pitchFamily="2"/>
                <a:cs typeface="Tahoma" pitchFamily="2"/>
              </a:rPr>
              <a:t></a:t>
            </a:r>
            <a:r>
              <a:rPr lang="en-US" sz="2400" b="1" i="1">
                <a:latin typeface="Times New Roman" pitchFamily="18"/>
                <a:ea typeface="AKSHARUNI" pitchFamily="2"/>
                <a:cs typeface="Tahoma" pitchFamily="2"/>
              </a:rPr>
              <a:t>32 mutant of HIV-1 co-receptor-CCR5 gene</a:t>
            </a:r>
          </a:p>
        </p:txBody>
      </p:sp>
      <p:sp>
        <p:nvSpPr>
          <p:cNvPr id="7" name="Text Box 9"/>
          <p:cNvSpPr/>
          <p:nvPr/>
        </p:nvSpPr>
        <p:spPr>
          <a:xfrm>
            <a:off x="2461680" y="1185840"/>
            <a:ext cx="4161600" cy="580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0">
              <a:lnSpc>
                <a:spcPct val="100000"/>
              </a:lnSpc>
              <a:buNone/>
              <a:tabLst/>
            </a:pPr>
            <a:r>
              <a:rPr lang="en-US" sz="1600">
                <a:latin typeface="Times New Roman" pitchFamily="18"/>
                <a:ea typeface="AKSHARUNI" pitchFamily="2"/>
                <a:cs typeface="Tahoma" pitchFamily="2"/>
              </a:rPr>
              <a:t>S. Husain </a:t>
            </a:r>
            <a:r>
              <a:rPr lang="en-US" sz="1600" i="1">
                <a:latin typeface="Times New Roman" pitchFamily="18"/>
                <a:ea typeface="AKSHARUNI" pitchFamily="2"/>
                <a:cs typeface="Tahoma" pitchFamily="2"/>
              </a:rPr>
              <a:t>et al</a:t>
            </a:r>
            <a:r>
              <a:rPr lang="en-US" sz="1600">
                <a:latin typeface="Times New Roman" pitchFamily="18"/>
                <a:ea typeface="AKSHARUNI" pitchFamily="2"/>
                <a:cs typeface="Tahoma" pitchFamily="2"/>
              </a:rPr>
              <a:t>. (1998) </a:t>
            </a:r>
            <a:r>
              <a:rPr lang="en-US" sz="1600" i="1">
                <a:latin typeface="Times New Roman" pitchFamily="18"/>
                <a:ea typeface="AKSHARUNI" pitchFamily="2"/>
                <a:cs typeface="Tahoma" pitchFamily="2"/>
              </a:rPr>
              <a:t>Gene</a:t>
            </a:r>
            <a:r>
              <a:rPr lang="en-US" sz="1600">
                <a:latin typeface="Times New Roman" pitchFamily="18"/>
                <a:ea typeface="AKSHARUNI" pitchFamily="2"/>
                <a:cs typeface="Tahoma" pitchFamily="2"/>
              </a:rPr>
              <a:t> </a:t>
            </a:r>
            <a:r>
              <a:rPr lang="en-US" sz="1600" b="1">
                <a:latin typeface="Times New Roman" pitchFamily="18"/>
                <a:ea typeface="AKSHARUNI" pitchFamily="2"/>
                <a:cs typeface="Tahoma" pitchFamily="2"/>
              </a:rPr>
              <a:t>207</a:t>
            </a:r>
            <a:r>
              <a:rPr lang="en-US" sz="1600">
                <a:latin typeface="Times New Roman" pitchFamily="18"/>
                <a:ea typeface="AKSHARUNI" pitchFamily="2"/>
                <a:cs typeface="Tahoma" pitchFamily="2"/>
              </a:rPr>
              <a:t>: 141-147.</a:t>
            </a:r>
          </a:p>
          <a:p>
            <a:pPr marL="0" marR="0" lvl="0" indent="0" rtl="0" hangingPunct="0">
              <a:lnSpc>
                <a:spcPct val="100000"/>
              </a:lnSpc>
              <a:buNone/>
              <a:tabLst/>
            </a:pPr>
            <a:r>
              <a:rPr lang="en-US" sz="1600">
                <a:latin typeface="Times New Roman" pitchFamily="18"/>
                <a:ea typeface="AKSHARUNI" pitchFamily="2"/>
                <a:cs typeface="Tahoma" pitchFamily="2"/>
              </a:rPr>
              <a:t>S. Husain </a:t>
            </a:r>
            <a:r>
              <a:rPr lang="en-US" sz="1600" i="1">
                <a:latin typeface="Times New Roman" pitchFamily="18"/>
                <a:ea typeface="AKSHARUNI" pitchFamily="2"/>
                <a:cs typeface="Tahoma" pitchFamily="2"/>
              </a:rPr>
              <a:t>et al. </a:t>
            </a:r>
            <a:r>
              <a:rPr lang="en-US" sz="1600">
                <a:latin typeface="Times New Roman" pitchFamily="18"/>
                <a:ea typeface="AKSHARUNI" pitchFamily="2"/>
                <a:cs typeface="Tahoma" pitchFamily="2"/>
              </a:rPr>
              <a:t>(1998) </a:t>
            </a:r>
            <a:r>
              <a:rPr lang="en-US" sz="1600" i="1">
                <a:latin typeface="Times New Roman" pitchFamily="18"/>
                <a:ea typeface="AKSHARUNI" pitchFamily="2"/>
                <a:cs typeface="Tahoma" pitchFamily="2"/>
              </a:rPr>
              <a:t>J Hum. Virol</a:t>
            </a:r>
            <a:r>
              <a:rPr lang="en-US" sz="1600">
                <a:latin typeface="Times New Roman" pitchFamily="18"/>
                <a:ea typeface="AKSHARUNI" pitchFamily="2"/>
                <a:cs typeface="Tahoma" pitchFamily="2"/>
              </a:rPr>
              <a:t>. </a:t>
            </a:r>
            <a:r>
              <a:rPr lang="en-US" sz="1600" b="1">
                <a:latin typeface="Times New Roman" pitchFamily="18"/>
                <a:ea typeface="AKSHARUNI" pitchFamily="2"/>
                <a:cs typeface="Tahoma" pitchFamily="2"/>
              </a:rPr>
              <a:t>1</a:t>
            </a:r>
            <a:r>
              <a:rPr lang="en-US" sz="1600">
                <a:latin typeface="Times New Roman" pitchFamily="18"/>
                <a:ea typeface="AKSHARUNI" pitchFamily="2"/>
                <a:cs typeface="Tahoma" pitchFamily="2"/>
              </a:rPr>
              <a:t>: 187-192.</a:t>
            </a:r>
          </a:p>
        </p:txBody>
      </p:sp>
      <p:sp>
        <p:nvSpPr>
          <p:cNvPr id="8" name="Text Box 10"/>
          <p:cNvSpPr/>
          <p:nvPr/>
        </p:nvSpPr>
        <p:spPr>
          <a:xfrm>
            <a:off x="5050079" y="2125800"/>
            <a:ext cx="2826359" cy="580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0">
              <a:lnSpc>
                <a:spcPct val="100000"/>
              </a:lnSpc>
              <a:buNone/>
              <a:tabLst/>
            </a:pPr>
            <a:r>
              <a:rPr lang="en-US" sz="1600" b="1">
                <a:latin typeface="Times New Roman" pitchFamily="18"/>
                <a:ea typeface="AKSHARUNI" pitchFamily="2"/>
                <a:cs typeface="Tahoma" pitchFamily="2"/>
              </a:rPr>
              <a:t>Comparison of wild type and</a:t>
            </a:r>
          </a:p>
          <a:p>
            <a:pPr marL="0" marR="0" lvl="0" indent="0" rtl="0" hangingPunct="0">
              <a:lnSpc>
                <a:spcPct val="100000"/>
              </a:lnSpc>
              <a:buNone/>
              <a:tabLst/>
            </a:pPr>
            <a:r>
              <a:rPr lang="en-US" sz="1600" b="1">
                <a:latin typeface="Symbol" pitchFamily="18"/>
                <a:ea typeface="AKSHARUNI" pitchFamily="2"/>
                <a:cs typeface="Tahoma" pitchFamily="2"/>
              </a:rPr>
              <a:t></a:t>
            </a:r>
            <a:r>
              <a:rPr lang="en-US" sz="1600" b="1">
                <a:latin typeface="Times New Roman" pitchFamily="18"/>
                <a:ea typeface="AKSHARUNI" pitchFamily="2"/>
                <a:cs typeface="Tahoma" pitchFamily="2"/>
              </a:rPr>
              <a:t>32 mutant sequence of CCR5</a:t>
            </a:r>
          </a:p>
        </p:txBody>
      </p:sp>
      <p:sp>
        <p:nvSpPr>
          <p:cNvPr id="9" name="Text Box 11"/>
          <p:cNvSpPr/>
          <p:nvPr/>
        </p:nvSpPr>
        <p:spPr>
          <a:xfrm>
            <a:off x="470880" y="2063880"/>
            <a:ext cx="3015360" cy="5806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0">
              <a:lnSpc>
                <a:spcPct val="100000"/>
              </a:lnSpc>
              <a:buNone/>
              <a:tabLst/>
            </a:pPr>
            <a:r>
              <a:rPr lang="en-US" sz="1600" b="1">
                <a:latin typeface="Times New Roman" pitchFamily="18"/>
                <a:ea typeface="AKSHARUNI" pitchFamily="2"/>
                <a:cs typeface="Tahoma" pitchFamily="2"/>
              </a:rPr>
              <a:t>A.    Sequence showing a precise</a:t>
            </a:r>
          </a:p>
          <a:p>
            <a:pPr marL="0" marR="0" lvl="0" indent="0" rtl="0" hangingPunct="0">
              <a:lnSpc>
                <a:spcPct val="100000"/>
              </a:lnSpc>
              <a:buNone/>
              <a:tabLst/>
            </a:pPr>
            <a:r>
              <a:rPr lang="en-US" sz="1600" b="1">
                <a:latin typeface="Times New Roman" pitchFamily="18"/>
                <a:ea typeface="AKSHARUNI" pitchFamily="2"/>
                <a:cs typeface="Tahoma" pitchFamily="2"/>
              </a:rPr>
              <a:t>        32 bp deletionin CCR5 gene</a:t>
            </a:r>
          </a:p>
        </p:txBody>
      </p:sp>
      <p:sp>
        <p:nvSpPr>
          <p:cNvPr id="10" name="Text Box 12"/>
          <p:cNvSpPr/>
          <p:nvPr/>
        </p:nvSpPr>
        <p:spPr>
          <a:xfrm>
            <a:off x="4011479" y="2075039"/>
            <a:ext cx="366480" cy="3373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0">
              <a:lnSpc>
                <a:spcPct val="100000"/>
              </a:lnSpc>
              <a:buNone/>
              <a:tabLst/>
            </a:pPr>
            <a:r>
              <a:rPr lang="en-US" sz="1600" b="1">
                <a:latin typeface="Times New Roman" pitchFamily="18"/>
                <a:ea typeface="AKSHARUNI" pitchFamily="2"/>
                <a:cs typeface="Tahoma" pitchFamily="2"/>
              </a:rPr>
              <a:t>B.</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a:xfrm>
            <a:off x="457200" y="75960"/>
            <a:ext cx="8229599" cy="457559"/>
          </a:xfrm>
        </p:spPr>
        <p:txBody>
          <a:bodyPr wrap="square" lIns="91440" tIns="45720" rIns="91440" bIns="45720" anchor="b" anchorCtr="0">
            <a:spAutoFit/>
          </a:bodyPr>
          <a:lstStyle>
            <a:defPPr lvl="0">
              <a:buClr>
                <a:srgbClr val="CCECFF"/>
              </a:buClr>
              <a:buSzPct val="100000"/>
              <a:buFont typeface="Arial" pitchFamily="34"/>
              <a:buNone/>
            </a:defPPr>
            <a:lvl1pPr lvl="0">
              <a:buClr>
                <a:srgbClr val="CCECFF"/>
              </a:buClr>
              <a:buSzPct val="100000"/>
              <a:buFont typeface="Arial" pitchFamily="34"/>
              <a:buChar char="•"/>
            </a:lvl1pPr>
          </a:lstStyle>
          <a:p>
            <a:pPr lvl="0" hangingPunct="1">
              <a:buNone/>
            </a:pPr>
            <a:r>
              <a:rPr lang="en-US" sz="2400" b="1">
                <a:solidFill>
                  <a:srgbClr val="FFFFFF"/>
                </a:solidFill>
                <a:effectLst>
                  <a:outerShdw dist="17961" dir="2700000">
                    <a:scrgbClr r="0" g="0" b="0"/>
                  </a:outerShdw>
                </a:effectLst>
              </a:rPr>
              <a:t>Structure and Amino acid Sequence of CCR5</a:t>
            </a:r>
          </a:p>
        </p:txBody>
      </p:sp>
      <p:pic>
        <p:nvPicPr>
          <p:cNvPr id="3" name="Picture 5"/>
          <p:cNvPicPr>
            <a:picLocks noChangeAspect="1"/>
          </p:cNvPicPr>
          <p:nvPr/>
        </p:nvPicPr>
        <p:blipFill>
          <a:blip r:embed="rId4" cstate="print">
            <a:alphaModFix/>
            <a:lum/>
          </a:blip>
          <a:srcRect/>
          <a:stretch>
            <a:fillRect/>
          </a:stretch>
        </p:blipFill>
        <p:spPr>
          <a:xfrm>
            <a:off x="0" y="609480"/>
            <a:ext cx="4487760" cy="5562720"/>
          </a:xfrm>
          <a:prstGeom prst="rect">
            <a:avLst/>
          </a:prstGeom>
          <a:noFill/>
          <a:ln>
            <a:noFill/>
          </a:ln>
        </p:spPr>
      </p:pic>
      <p:sp>
        <p:nvSpPr>
          <p:cNvPr id="4" name="Rectangle 7"/>
          <p:cNvSpPr/>
          <p:nvPr/>
        </p:nvSpPr>
        <p:spPr>
          <a:xfrm>
            <a:off x="6662160" y="6491160"/>
            <a:ext cx="2480399"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6800" rIns="90000" bIns="46800" anchor="t" anchorCtr="0" compatLnSpc="0">
            <a:spAutoFit/>
          </a:bodyPr>
          <a:lstStyle/>
          <a:p>
            <a:pPr marL="0" marR="0" lvl="0" indent="0" rtl="0" hangingPunct="0">
              <a:lnSpc>
                <a:spcPct val="100000"/>
              </a:lnSpc>
              <a:spcBef>
                <a:spcPts val="1123"/>
              </a:spcBef>
              <a:spcAft>
                <a:spcPts val="0"/>
              </a:spcAft>
              <a:buNone/>
              <a:tabLst/>
            </a:pPr>
            <a:r>
              <a:rPr lang="en-US" sz="2400" b="1">
                <a:latin typeface="Arial" pitchFamily="18"/>
                <a:ea typeface="AKSHARUNI" pitchFamily="2"/>
                <a:cs typeface="Tahoma" pitchFamily="2"/>
              </a:rPr>
              <a:t>McNicholl et al, 1997</a:t>
            </a:r>
          </a:p>
        </p:txBody>
      </p:sp>
      <p:sp>
        <p:nvSpPr>
          <p:cNvPr id="5" name="Text Box 8"/>
          <p:cNvSpPr/>
          <p:nvPr/>
        </p:nvSpPr>
        <p:spPr>
          <a:xfrm>
            <a:off x="4648320" y="6491160"/>
            <a:ext cx="198108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123"/>
              </a:spcBef>
              <a:spcAft>
                <a:spcPts val="0"/>
              </a:spcAft>
              <a:buNone/>
              <a:tabLst/>
            </a:pPr>
            <a:r>
              <a:rPr lang="en-US" sz="2400" b="1">
                <a:latin typeface="Arial" pitchFamily="18"/>
                <a:ea typeface="AKSHARUNI" pitchFamily="2"/>
                <a:cs typeface="Tahoma" pitchFamily="2"/>
              </a:rPr>
              <a:t>CCR5 </a:t>
            </a:r>
            <a:r>
              <a:rPr lang="en-US" sz="2400" b="1">
                <a:latin typeface="Symbol" pitchFamily="18"/>
                <a:ea typeface="AKSHARUNI" pitchFamily="2"/>
                <a:cs typeface="Tahoma" pitchFamily="2"/>
              </a:rPr>
              <a:t></a:t>
            </a:r>
            <a:r>
              <a:rPr lang="en-US" sz="2400" b="1">
                <a:latin typeface="Arial" pitchFamily="18"/>
                <a:ea typeface="AKSHARUNI" pitchFamily="2"/>
                <a:cs typeface="Tahoma" pitchFamily="2"/>
              </a:rPr>
              <a:t> 32</a:t>
            </a:r>
          </a:p>
        </p:txBody>
      </p:sp>
      <p:grpSp>
        <p:nvGrpSpPr>
          <p:cNvPr id="6" name="Group 5"/>
          <p:cNvGrpSpPr/>
          <p:nvPr/>
        </p:nvGrpSpPr>
        <p:grpSpPr>
          <a:xfrm>
            <a:off x="4495679" y="609480"/>
            <a:ext cx="4343521" cy="5563080"/>
            <a:chOff x="4495679" y="609480"/>
            <a:chExt cx="4343521" cy="5563080"/>
          </a:xfrm>
        </p:grpSpPr>
        <p:graphicFrame>
          <p:nvGraphicFramePr>
            <p:cNvPr id="7" name="Object 6"/>
            <p:cNvGraphicFramePr>
              <a:graphicFrameLocks noChangeAspect="1"/>
            </p:cNvGraphicFramePr>
            <p:nvPr/>
          </p:nvGraphicFramePr>
          <p:xfrm>
            <a:off x="4495800" y="609600"/>
            <a:ext cx="4343400" cy="5562600"/>
          </p:xfrm>
          <a:graphic>
            <a:graphicData uri="http://schemas.openxmlformats.org/presentationml/2006/ole">
              <p:oleObj spid="_x0000_s29698" r:id="rId5" imgW="5276190" imgH="4828571" progId="PBrush">
                <p:embed/>
              </p:oleObj>
            </a:graphicData>
          </a:graphic>
        </p:graphicFrame>
        <p:sp>
          <p:nvSpPr>
            <p:cNvPr id="8" name="TextBox 7"/>
            <p:cNvSpPr txBox="1"/>
            <p:nvPr/>
          </p:nvSpPr>
          <p:spPr>
            <a:xfrm>
              <a:off x="4495679" y="609480"/>
              <a:ext cx="4343400" cy="5563080"/>
            </a:xfrm>
            <a:prstGeom prst="rect">
              <a:avLst/>
            </a:prstGeom>
            <a:noFill/>
            <a:ln>
              <a:noFill/>
            </a:ln>
          </p:spPr>
          <p:txBody>
            <a:bodyPr vert="horz" lIns="90000" tIns="46800" rIns="90000" bIns="46800" anchor="t" anchorCtr="0" compatLnSpc="0">
              <a:spAutoFit/>
            </a:bodyPr>
            <a:lstStyle/>
            <a:p>
              <a:pPr lvl="0" rtl="0" hangingPunct="0">
                <a:buNone/>
                <a:tabLst/>
              </a:pPr>
              <a:endParaRPr lang="en-US" sz="2400">
                <a:latin typeface="Times New Roman" pitchFamily="18"/>
                <a:ea typeface="AKSHARUNI" pitchFamily="2"/>
                <a:cs typeface="Tahoma" pitchFamily="2"/>
              </a:endParaRPr>
            </a:p>
          </p:txBody>
        </p:sp>
      </p:gr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142999"/>
            <a:ext cx="9144000" cy="4420079"/>
            <a:chOff x="0" y="1142999"/>
            <a:chExt cx="9144000" cy="4420079"/>
          </a:xfrm>
        </p:grpSpPr>
        <p:graphicFrame>
          <p:nvGraphicFramePr>
            <p:cNvPr id="3" name="Object 2"/>
            <p:cNvGraphicFramePr>
              <a:graphicFrameLocks noChangeAspect="1"/>
            </p:cNvGraphicFramePr>
            <p:nvPr/>
          </p:nvGraphicFramePr>
          <p:xfrm>
            <a:off x="0" y="1143000"/>
            <a:ext cx="9144000" cy="4419600"/>
          </p:xfrm>
          <a:graphic>
            <a:graphicData uri="http://schemas.openxmlformats.org/presentationml/2006/ole">
              <p:oleObj spid="_x0000_s30722" r:id="rId4" imgW="0" imgH="0" progId="PBrush">
                <p:embed/>
              </p:oleObj>
            </a:graphicData>
          </a:graphic>
        </p:graphicFrame>
        <p:sp>
          <p:nvSpPr>
            <p:cNvPr id="4" name="TextBox 3"/>
            <p:cNvSpPr txBox="1"/>
            <p:nvPr/>
          </p:nvSpPr>
          <p:spPr>
            <a:xfrm>
              <a:off x="0" y="1142999"/>
              <a:ext cx="9143999" cy="4420079"/>
            </a:xfrm>
            <a:prstGeom prst="rect">
              <a:avLst/>
            </a:prstGeom>
            <a:noFill/>
            <a:ln>
              <a:noFill/>
            </a:ln>
          </p:spPr>
          <p:txBody>
            <a:bodyPr vert="horz" lIns="90000" tIns="46800" rIns="90000" bIns="46800" anchor="t" anchorCtr="0" compatLnSpc="0">
              <a:spAutoFit/>
            </a:bodyPr>
            <a:lstStyle/>
            <a:p>
              <a:pPr lvl="0" rtl="0" hangingPunct="0">
                <a:buNone/>
                <a:tabLst/>
              </a:pPr>
              <a:endParaRPr lang="en-US" sz="2400">
                <a:latin typeface="Times New Roman" pitchFamily="18"/>
                <a:ea typeface="AKSHARUNI" pitchFamily="2"/>
                <a:cs typeface="Tahoma" pitchFamily="2"/>
              </a:endParaRPr>
            </a:p>
          </p:txBody>
        </p:sp>
      </p:gr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02"/>
          <p:cNvSpPr/>
          <p:nvPr/>
        </p:nvSpPr>
        <p:spPr>
          <a:xfrm>
            <a:off x="-285840" y="0"/>
            <a:ext cx="942984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1">
              <a:lnSpc>
                <a:spcPct val="100000"/>
              </a:lnSpc>
              <a:buNone/>
              <a:tabLst/>
            </a:pPr>
            <a:r>
              <a:rPr lang="en-US" sz="2400" b="1" u="sng">
                <a:uFillTx/>
                <a:latin typeface="Calibri" pitchFamily="34"/>
                <a:ea typeface="AKSHARUNI" pitchFamily="2"/>
                <a:cs typeface="Tahoma" pitchFamily="2"/>
              </a:rPr>
              <a:t>RETEROVIRAL MEDIATED GENE THERAPY</a:t>
            </a:r>
          </a:p>
        </p:txBody>
      </p:sp>
      <p:pic>
        <p:nvPicPr>
          <p:cNvPr id="3" name="Picture 8"/>
          <p:cNvPicPr>
            <a:picLocks noChangeAspect="1"/>
          </p:cNvPicPr>
          <p:nvPr/>
        </p:nvPicPr>
        <p:blipFill>
          <a:blip r:embed="rId3" cstate="print">
            <a:alphaModFix/>
            <a:lum/>
          </a:blip>
          <a:srcRect/>
          <a:stretch>
            <a:fillRect/>
          </a:stretch>
        </p:blipFill>
        <p:spPr>
          <a:xfrm>
            <a:off x="1833479" y="571680"/>
            <a:ext cx="6267600" cy="360359"/>
          </a:xfrm>
          <a:prstGeom prst="rect">
            <a:avLst/>
          </a:prstGeom>
          <a:noFill/>
          <a:ln>
            <a:noFill/>
          </a:ln>
        </p:spPr>
      </p:pic>
      <p:pic>
        <p:nvPicPr>
          <p:cNvPr id="4" name="Picture 12"/>
          <p:cNvPicPr>
            <a:picLocks noChangeAspect="1"/>
          </p:cNvPicPr>
          <p:nvPr/>
        </p:nvPicPr>
        <p:blipFill>
          <a:blip r:embed="rId4" cstate="print">
            <a:alphaModFix/>
            <a:lum/>
          </a:blip>
          <a:srcRect r="30513"/>
          <a:stretch>
            <a:fillRect/>
          </a:stretch>
        </p:blipFill>
        <p:spPr>
          <a:xfrm>
            <a:off x="4000679" y="2857680"/>
            <a:ext cx="5006879" cy="1439639"/>
          </a:xfrm>
          <a:prstGeom prst="rect">
            <a:avLst/>
          </a:prstGeom>
          <a:noFill/>
          <a:ln>
            <a:noFill/>
          </a:ln>
        </p:spPr>
      </p:pic>
      <p:grpSp>
        <p:nvGrpSpPr>
          <p:cNvPr id="5" name="Group 61"/>
          <p:cNvGrpSpPr/>
          <p:nvPr/>
        </p:nvGrpSpPr>
        <p:grpSpPr>
          <a:xfrm>
            <a:off x="285840" y="831959"/>
            <a:ext cx="3571918" cy="1979640"/>
            <a:chOff x="285840" y="831959"/>
            <a:chExt cx="3571918" cy="1979640"/>
          </a:xfrm>
        </p:grpSpPr>
        <p:pic>
          <p:nvPicPr>
            <p:cNvPr id="6" name="Picture 15"/>
            <p:cNvPicPr>
              <a:picLocks noChangeAspect="1"/>
            </p:cNvPicPr>
            <p:nvPr/>
          </p:nvPicPr>
          <p:blipFill>
            <a:blip r:embed="rId5" cstate="print">
              <a:alphaModFix/>
              <a:lum/>
            </a:blip>
            <a:srcRect/>
            <a:stretch>
              <a:fillRect/>
            </a:stretch>
          </p:blipFill>
          <p:spPr>
            <a:xfrm>
              <a:off x="357119" y="831959"/>
              <a:ext cx="3500639" cy="1979640"/>
            </a:xfrm>
            <a:prstGeom prst="rect">
              <a:avLst/>
            </a:prstGeom>
            <a:noFill/>
            <a:ln>
              <a:noFill/>
            </a:ln>
          </p:spPr>
        </p:pic>
        <p:sp>
          <p:nvSpPr>
            <p:cNvPr id="7" name="TextBox 39"/>
            <p:cNvSpPr/>
            <p:nvPr/>
          </p:nvSpPr>
          <p:spPr>
            <a:xfrm>
              <a:off x="285840" y="928800"/>
              <a:ext cx="42840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lnSpc>
                  <a:spcPct val="100000"/>
                </a:lnSpc>
                <a:buNone/>
                <a:tabLst/>
              </a:pPr>
              <a:r>
                <a:rPr lang="en-US" sz="2400">
                  <a:latin typeface="Calibri" pitchFamily="34"/>
                  <a:ea typeface="AKSHARUNI" pitchFamily="2"/>
                  <a:cs typeface="Tahoma" pitchFamily="2"/>
                </a:rPr>
                <a:t>1.</a:t>
              </a:r>
            </a:p>
          </p:txBody>
        </p:sp>
      </p:grpSp>
      <p:grpSp>
        <p:nvGrpSpPr>
          <p:cNvPr id="8" name="Group 64"/>
          <p:cNvGrpSpPr/>
          <p:nvPr/>
        </p:nvGrpSpPr>
        <p:grpSpPr>
          <a:xfrm>
            <a:off x="214199" y="2786040"/>
            <a:ext cx="3275280" cy="1833479"/>
            <a:chOff x="214199" y="2786040"/>
            <a:chExt cx="3275280" cy="1833479"/>
          </a:xfrm>
        </p:grpSpPr>
        <p:sp>
          <p:nvSpPr>
            <p:cNvPr id="9" name="TextBox 41"/>
            <p:cNvSpPr/>
            <p:nvPr/>
          </p:nvSpPr>
          <p:spPr>
            <a:xfrm>
              <a:off x="214199" y="2786040"/>
              <a:ext cx="571319"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lnSpc>
                  <a:spcPct val="100000"/>
                </a:lnSpc>
                <a:buNone/>
                <a:tabLst/>
              </a:pPr>
              <a:r>
                <a:rPr lang="en-US" sz="2400">
                  <a:latin typeface="Calibri" pitchFamily="34"/>
                  <a:ea typeface="AKSHARUNI" pitchFamily="2"/>
                  <a:cs typeface="Tahoma" pitchFamily="2"/>
                </a:rPr>
                <a:t>3.</a:t>
              </a:r>
            </a:p>
          </p:txBody>
        </p:sp>
        <p:grpSp>
          <p:nvGrpSpPr>
            <p:cNvPr id="10" name="Group 58"/>
            <p:cNvGrpSpPr/>
            <p:nvPr/>
          </p:nvGrpSpPr>
          <p:grpSpPr>
            <a:xfrm>
              <a:off x="466919" y="2818800"/>
              <a:ext cx="3022560" cy="1800719"/>
              <a:chOff x="466919" y="2818800"/>
              <a:chExt cx="3022560" cy="1800719"/>
            </a:xfrm>
          </p:grpSpPr>
          <p:pic>
            <p:nvPicPr>
              <p:cNvPr id="11" name="Picture 16"/>
              <p:cNvPicPr>
                <a:picLocks noChangeAspect="1"/>
              </p:cNvPicPr>
              <p:nvPr/>
            </p:nvPicPr>
            <p:blipFill>
              <a:blip r:embed="rId6" cstate="print">
                <a:alphaModFix/>
                <a:lum/>
              </a:blip>
              <a:srcRect/>
              <a:stretch>
                <a:fillRect/>
              </a:stretch>
            </p:blipFill>
            <p:spPr>
              <a:xfrm>
                <a:off x="466919" y="2818800"/>
                <a:ext cx="3022560" cy="1800719"/>
              </a:xfrm>
              <a:prstGeom prst="rect">
                <a:avLst/>
              </a:prstGeom>
              <a:noFill/>
              <a:ln>
                <a:noFill/>
              </a:ln>
            </p:spPr>
          </p:pic>
          <p:grpSp>
            <p:nvGrpSpPr>
              <p:cNvPr id="12" name="Group 51"/>
              <p:cNvGrpSpPr/>
              <p:nvPr/>
            </p:nvGrpSpPr>
            <p:grpSpPr>
              <a:xfrm>
                <a:off x="1157399" y="3003839"/>
                <a:ext cx="143640" cy="150481"/>
                <a:chOff x="1157399" y="3003839"/>
                <a:chExt cx="143640" cy="150481"/>
              </a:xfrm>
            </p:grpSpPr>
            <p:sp>
              <p:nvSpPr>
                <p:cNvPr id="13" name="Straight Connector 52"/>
                <p:cNvSpPr/>
                <p:nvPr/>
              </p:nvSpPr>
              <p:spPr>
                <a:xfrm flipH="1">
                  <a:off x="1157399" y="3011760"/>
                  <a:ext cx="1440" cy="142560"/>
                </a:xfrm>
                <a:prstGeom prst="line">
                  <a:avLst/>
                </a:prstGeom>
                <a:noFill/>
                <a:ln w="9360">
                  <a:solidFill>
                    <a:srgbClr val="2ECBCB"/>
                  </a:solidFill>
                  <a:prstDash val="solid"/>
                  <a:miter/>
                </a:ln>
              </p:spPr>
              <p:txBody>
                <a:bodyPr vert="horz" wrap="square" lIns="90000" tIns="46800" rIns="90000" bIns="46800" anchor="t" anchorCtr="0" compatLnSpc="0"/>
                <a:lstStyle/>
                <a:p>
                  <a:pPr lvl="0" rtl="0" hangingPunct="0">
                    <a:buNone/>
                    <a:tabLst/>
                  </a:pPr>
                  <a:endParaRPr lang="en-US" sz="2400">
                    <a:latin typeface="Times New Roman" pitchFamily="18"/>
                    <a:ea typeface="AKSHARUNI" pitchFamily="2"/>
                    <a:cs typeface="Tahoma" pitchFamily="2"/>
                  </a:endParaRPr>
                </a:p>
              </p:txBody>
            </p:sp>
            <p:cxnSp>
              <p:nvCxnSpPr>
                <p:cNvPr id="14" name="Straight Arrow Connector 53"/>
                <p:cNvCxnSpPr/>
                <p:nvPr/>
              </p:nvCxnSpPr>
              <p:spPr>
                <a:xfrm>
                  <a:off x="1158479" y="3003839"/>
                  <a:ext cx="142560" cy="1801"/>
                </a:xfrm>
                <a:prstGeom prst="straightConnector1">
                  <a:avLst/>
                </a:prstGeom>
                <a:noFill/>
                <a:ln w="9360">
                  <a:solidFill>
                    <a:srgbClr val="2ECBCB"/>
                  </a:solidFill>
                  <a:prstDash val="solid"/>
                  <a:miter/>
                  <a:tailEnd type="arrow"/>
                </a:ln>
              </p:spPr>
            </p:cxnSp>
          </p:grpSp>
        </p:grpSp>
      </p:grpSp>
      <p:grpSp>
        <p:nvGrpSpPr>
          <p:cNvPr id="15" name="Group 63"/>
          <p:cNvGrpSpPr/>
          <p:nvPr/>
        </p:nvGrpSpPr>
        <p:grpSpPr>
          <a:xfrm>
            <a:off x="3857759" y="754199"/>
            <a:ext cx="5265719" cy="2027160"/>
            <a:chOff x="3857759" y="754199"/>
            <a:chExt cx="5265719" cy="2027160"/>
          </a:xfrm>
        </p:grpSpPr>
        <p:pic>
          <p:nvPicPr>
            <p:cNvPr id="16" name="Picture 11"/>
            <p:cNvPicPr>
              <a:picLocks noChangeAspect="1"/>
            </p:cNvPicPr>
            <p:nvPr/>
          </p:nvPicPr>
          <p:blipFill>
            <a:blip r:embed="rId7" cstate="print">
              <a:alphaModFix/>
              <a:lum/>
            </a:blip>
            <a:srcRect r="41365"/>
            <a:stretch>
              <a:fillRect/>
            </a:stretch>
          </p:blipFill>
          <p:spPr>
            <a:xfrm>
              <a:off x="7909199" y="754199"/>
              <a:ext cx="1214279" cy="1440000"/>
            </a:xfrm>
            <a:prstGeom prst="rect">
              <a:avLst/>
            </a:prstGeom>
            <a:noFill/>
            <a:ln>
              <a:noFill/>
            </a:ln>
          </p:spPr>
        </p:pic>
        <p:grpSp>
          <p:nvGrpSpPr>
            <p:cNvPr id="17" name="Group 62"/>
            <p:cNvGrpSpPr/>
            <p:nvPr/>
          </p:nvGrpSpPr>
          <p:grpSpPr>
            <a:xfrm>
              <a:off x="3857759" y="981359"/>
              <a:ext cx="3499560" cy="1800000"/>
              <a:chOff x="3857759" y="981359"/>
              <a:chExt cx="3499560" cy="1800000"/>
            </a:xfrm>
          </p:grpSpPr>
          <p:sp>
            <p:nvSpPr>
              <p:cNvPr id="18" name="TextBox 40"/>
              <p:cNvSpPr/>
              <p:nvPr/>
            </p:nvSpPr>
            <p:spPr>
              <a:xfrm>
                <a:off x="3857759" y="1071359"/>
                <a:ext cx="49968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lnSpc>
                    <a:spcPct val="100000"/>
                  </a:lnSpc>
                  <a:buNone/>
                  <a:tabLst/>
                </a:pPr>
                <a:r>
                  <a:rPr lang="en-US" sz="2400">
                    <a:latin typeface="Calibri" pitchFamily="34"/>
                    <a:ea typeface="AKSHARUNI" pitchFamily="2"/>
                    <a:cs typeface="Tahoma" pitchFamily="2"/>
                  </a:rPr>
                  <a:t>2.</a:t>
                </a:r>
              </a:p>
            </p:txBody>
          </p:sp>
          <p:grpSp>
            <p:nvGrpSpPr>
              <p:cNvPr id="19" name="Group 57"/>
              <p:cNvGrpSpPr/>
              <p:nvPr/>
            </p:nvGrpSpPr>
            <p:grpSpPr>
              <a:xfrm>
                <a:off x="4357439" y="981359"/>
                <a:ext cx="2999880" cy="1800000"/>
                <a:chOff x="4357439" y="981359"/>
                <a:chExt cx="2999880" cy="1800000"/>
              </a:xfrm>
            </p:grpSpPr>
            <p:pic>
              <p:nvPicPr>
                <p:cNvPr id="20" name="Picture 10"/>
                <p:cNvPicPr>
                  <a:picLocks noChangeAspect="1"/>
                </p:cNvPicPr>
                <p:nvPr/>
              </p:nvPicPr>
              <p:blipFill>
                <a:blip r:embed="rId8" cstate="print">
                  <a:alphaModFix/>
                  <a:lum/>
                </a:blip>
                <a:srcRect/>
                <a:stretch>
                  <a:fillRect/>
                </a:stretch>
              </p:blipFill>
              <p:spPr>
                <a:xfrm>
                  <a:off x="4357439" y="981359"/>
                  <a:ext cx="2999880" cy="1800000"/>
                </a:xfrm>
                <a:prstGeom prst="rect">
                  <a:avLst/>
                </a:prstGeom>
                <a:noFill/>
                <a:ln>
                  <a:noFill/>
                </a:ln>
              </p:spPr>
            </p:pic>
            <p:grpSp>
              <p:nvGrpSpPr>
                <p:cNvPr id="21" name="Group 54"/>
                <p:cNvGrpSpPr/>
                <p:nvPr/>
              </p:nvGrpSpPr>
              <p:grpSpPr>
                <a:xfrm>
                  <a:off x="4986360" y="1174320"/>
                  <a:ext cx="143640" cy="150480"/>
                  <a:chOff x="4986360" y="1174320"/>
                  <a:chExt cx="143640" cy="150480"/>
                </a:xfrm>
              </p:grpSpPr>
              <p:sp>
                <p:nvSpPr>
                  <p:cNvPr id="22" name="Straight Connector 55"/>
                  <p:cNvSpPr/>
                  <p:nvPr/>
                </p:nvSpPr>
                <p:spPr>
                  <a:xfrm flipH="1">
                    <a:off x="4986360" y="1182240"/>
                    <a:ext cx="1440" cy="142560"/>
                  </a:xfrm>
                  <a:prstGeom prst="line">
                    <a:avLst/>
                  </a:prstGeom>
                  <a:noFill/>
                  <a:ln w="9360">
                    <a:solidFill>
                      <a:srgbClr val="2ECBCB"/>
                    </a:solidFill>
                    <a:prstDash val="solid"/>
                    <a:miter/>
                  </a:ln>
                </p:spPr>
                <p:txBody>
                  <a:bodyPr vert="horz" wrap="square" lIns="90000" tIns="46800" rIns="90000" bIns="46800" anchor="t" anchorCtr="0" compatLnSpc="0"/>
                  <a:lstStyle/>
                  <a:p>
                    <a:pPr lvl="0" rtl="0" hangingPunct="0">
                      <a:buNone/>
                      <a:tabLst/>
                    </a:pPr>
                    <a:endParaRPr lang="en-US" sz="2400">
                      <a:latin typeface="Times New Roman" pitchFamily="18"/>
                      <a:ea typeface="AKSHARUNI" pitchFamily="2"/>
                      <a:cs typeface="Tahoma" pitchFamily="2"/>
                    </a:endParaRPr>
                  </a:p>
                </p:txBody>
              </p:sp>
              <p:cxnSp>
                <p:nvCxnSpPr>
                  <p:cNvPr id="23" name="Straight Arrow Connector 56"/>
                  <p:cNvCxnSpPr/>
                  <p:nvPr/>
                </p:nvCxnSpPr>
                <p:spPr>
                  <a:xfrm>
                    <a:off x="4987440" y="1174320"/>
                    <a:ext cx="142560" cy="1800"/>
                  </a:xfrm>
                  <a:prstGeom prst="straightConnector1">
                    <a:avLst/>
                  </a:prstGeom>
                  <a:noFill/>
                  <a:ln w="9360">
                    <a:solidFill>
                      <a:srgbClr val="2ECBCB"/>
                    </a:solidFill>
                    <a:prstDash val="solid"/>
                    <a:miter/>
                    <a:tailEnd type="arrow"/>
                  </a:ln>
                </p:spPr>
              </p:cxnSp>
            </p:grpSp>
          </p:grpSp>
        </p:grpSp>
      </p:grpSp>
      <p:grpSp>
        <p:nvGrpSpPr>
          <p:cNvPr id="24" name="Group 60"/>
          <p:cNvGrpSpPr/>
          <p:nvPr/>
        </p:nvGrpSpPr>
        <p:grpSpPr>
          <a:xfrm>
            <a:off x="3390840" y="4371839"/>
            <a:ext cx="3395880" cy="2373120"/>
            <a:chOff x="3390840" y="4371839"/>
            <a:chExt cx="3395880" cy="2373120"/>
          </a:xfrm>
        </p:grpSpPr>
        <p:grpSp>
          <p:nvGrpSpPr>
            <p:cNvPr id="25" name="Group 38"/>
            <p:cNvGrpSpPr/>
            <p:nvPr/>
          </p:nvGrpSpPr>
          <p:grpSpPr>
            <a:xfrm>
              <a:off x="3390840" y="4371839"/>
              <a:ext cx="3324599" cy="2129400"/>
              <a:chOff x="3390840" y="4371839"/>
              <a:chExt cx="3324599" cy="2129400"/>
            </a:xfrm>
          </p:grpSpPr>
          <p:pic>
            <p:nvPicPr>
              <p:cNvPr id="26" name="Picture 17"/>
              <p:cNvPicPr>
                <a:picLocks noChangeAspect="1"/>
              </p:cNvPicPr>
              <p:nvPr/>
            </p:nvPicPr>
            <p:blipFill>
              <a:blip r:embed="rId9" cstate="print">
                <a:alphaModFix/>
                <a:lum/>
              </a:blip>
              <a:srcRect l="7813" t="8750" r="11327" b="8750"/>
              <a:stretch>
                <a:fillRect/>
              </a:stretch>
            </p:blipFill>
            <p:spPr>
              <a:xfrm>
                <a:off x="3390840" y="4371839"/>
                <a:ext cx="3324599" cy="2129400"/>
              </a:xfrm>
              <a:prstGeom prst="rect">
                <a:avLst/>
              </a:prstGeom>
              <a:noFill/>
              <a:ln>
                <a:noFill/>
              </a:ln>
            </p:spPr>
          </p:pic>
          <p:pic>
            <p:nvPicPr>
              <p:cNvPr id="27" name="Picture 19"/>
              <p:cNvPicPr>
                <a:picLocks noChangeAspect="1"/>
              </p:cNvPicPr>
              <p:nvPr/>
            </p:nvPicPr>
            <p:blipFill>
              <a:blip r:embed="rId10" cstate="print">
                <a:alphaModFix/>
                <a:lum/>
              </a:blip>
              <a:srcRect/>
              <a:stretch>
                <a:fillRect/>
              </a:stretch>
            </p:blipFill>
            <p:spPr>
              <a:xfrm>
                <a:off x="3885839" y="5070600"/>
                <a:ext cx="2321640" cy="702360"/>
              </a:xfrm>
              <a:prstGeom prst="rect">
                <a:avLst/>
              </a:prstGeom>
              <a:noFill/>
              <a:ln>
                <a:noFill/>
              </a:ln>
            </p:spPr>
          </p:pic>
        </p:grpSp>
        <p:sp>
          <p:nvSpPr>
            <p:cNvPr id="28" name="TextBox 59"/>
            <p:cNvSpPr/>
            <p:nvPr/>
          </p:nvSpPr>
          <p:spPr>
            <a:xfrm>
              <a:off x="3914640" y="6468479"/>
              <a:ext cx="2872080" cy="2764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1">
                <a:lnSpc>
                  <a:spcPct val="100000"/>
                </a:lnSpc>
                <a:buNone/>
                <a:tabLst/>
              </a:pPr>
              <a:r>
                <a:rPr lang="en-US" sz="1200" b="1">
                  <a:latin typeface="Calibri" pitchFamily="34"/>
                  <a:ea typeface="AKSHARUNI" pitchFamily="2"/>
                  <a:cs typeface="Tahoma" pitchFamily="2"/>
                </a:rPr>
                <a:t>Non replicating Retroviral particles</a:t>
              </a:r>
            </a:p>
          </p:txBody>
        </p:sp>
      </p:grpSp>
    </p:spTree>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0" y="380880"/>
            <a:ext cx="9143999" cy="64771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a:noFill/>
            <a:prstDash val="solid"/>
          </a:ln>
        </p:spPr>
        <p:txBody>
          <a:bodyPr vert="horz" wrap="square" lIns="90000" tIns="46800" rIns="90000" bIns="46800" anchor="t" anchorCtr="0" compatLnSpc="0"/>
          <a:lstStyle/>
          <a:p>
            <a:pPr lvl="0" rtl="0" hangingPunct="0">
              <a:buNone/>
              <a:tabLst/>
            </a:pPr>
            <a:endParaRPr lang="en-US" sz="2400">
              <a:latin typeface="Times New Roman" pitchFamily="18"/>
              <a:ea typeface="AKSHARUNI" pitchFamily="2"/>
              <a:cs typeface="Tahoma" pitchFamily="2"/>
            </a:endParaRPr>
          </a:p>
        </p:txBody>
      </p:sp>
      <p:pic>
        <p:nvPicPr>
          <p:cNvPr id="3" name="Picture 2"/>
          <p:cNvPicPr>
            <a:picLocks noChangeAspect="1"/>
          </p:cNvPicPr>
          <p:nvPr/>
        </p:nvPicPr>
        <p:blipFill>
          <a:blip r:embed="rId3" cstate="print">
            <a:alphaModFix/>
            <a:lum/>
          </a:blip>
          <a:srcRect/>
          <a:stretch>
            <a:fillRect/>
          </a:stretch>
        </p:blipFill>
        <p:spPr>
          <a:xfrm>
            <a:off x="0" y="476279"/>
            <a:ext cx="9143999" cy="6353279"/>
          </a:xfrm>
          <a:prstGeom prst="rect">
            <a:avLst/>
          </a:prstGeom>
          <a:noFill/>
          <a:ln>
            <a:noFill/>
          </a:ln>
        </p:spPr>
      </p:pic>
      <p:sp>
        <p:nvSpPr>
          <p:cNvPr id="4" name="TextBox 3"/>
          <p:cNvSpPr/>
          <p:nvPr/>
        </p:nvSpPr>
        <p:spPr>
          <a:xfrm>
            <a:off x="0" y="0"/>
            <a:ext cx="9143999" cy="459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0">
              <a:buNone/>
              <a:tabLst/>
            </a:pPr>
            <a:r>
              <a:rPr lang="en-US" sz="2400" b="1">
                <a:latin typeface="Times New Roman" pitchFamily="18"/>
                <a:ea typeface="AKSHARUNI" pitchFamily="2"/>
                <a:cs typeface="Tahoma" pitchFamily="2"/>
              </a:rPr>
              <a:t>Gene Therapy with Retroviruses</a:t>
            </a:r>
          </a:p>
        </p:txBody>
      </p:sp>
    </p:spTree>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p:cNvSpPr/>
          <p:nvPr/>
        </p:nvSpPr>
        <p:spPr>
          <a:xfrm>
            <a:off x="0" y="0"/>
            <a:ext cx="9143999" cy="155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algn="ctr" rtl="0" hangingPunct="0">
              <a:lnSpc>
                <a:spcPct val="100000"/>
              </a:lnSpc>
              <a:spcBef>
                <a:spcPts val="1500"/>
              </a:spcBef>
              <a:spcAft>
                <a:spcPts val="0"/>
              </a:spcAft>
              <a:buNone/>
              <a:tabLst/>
            </a:pPr>
            <a:r>
              <a:rPr lang="en-US" sz="2400" b="1">
                <a:effectLst>
                  <a:outerShdw dist="17961" dir="2700000">
                    <a:scrgbClr r="0" g="0" b="0"/>
                  </a:outerShdw>
                </a:effectLst>
                <a:latin typeface="Arial" pitchFamily="18"/>
                <a:ea typeface="AKSHARUNI" pitchFamily="2"/>
                <a:cs typeface="Tahoma" pitchFamily="2"/>
              </a:rPr>
              <a:t>Lentiviral Mediated siRNAs (against HIV-1 TAT REV), CCR5 ribozyme and TAR Decoys into Hematopoietic Stem Cells and derivation of HIV-1 resistant T-Lymphocytes &amp; Macrophages. Banerjea et al. Mol. Ther. 8, 62-71, 2003  </a:t>
            </a:r>
          </a:p>
        </p:txBody>
      </p:sp>
      <p:sp>
        <p:nvSpPr>
          <p:cNvPr id="3" name="Text Box 3"/>
          <p:cNvSpPr/>
          <p:nvPr/>
        </p:nvSpPr>
        <p:spPr>
          <a:xfrm>
            <a:off x="2666880" y="2057399"/>
            <a:ext cx="4571999" cy="46596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dirty="0" err="1">
                <a:latin typeface="Tahoma" pitchFamily="34"/>
                <a:ea typeface="AKSHARUNI" pitchFamily="2"/>
                <a:cs typeface="Tahoma" pitchFamily="2"/>
              </a:rPr>
              <a:t>Hemopoietic</a:t>
            </a:r>
            <a:r>
              <a:rPr lang="en-US" sz="2400" b="1" dirty="0">
                <a:latin typeface="Tahoma" pitchFamily="34"/>
                <a:ea typeface="AKSHARUNI" pitchFamily="2"/>
                <a:cs typeface="Tahoma" pitchFamily="2"/>
              </a:rPr>
              <a:t> Stem Cells</a:t>
            </a:r>
          </a:p>
        </p:txBody>
      </p:sp>
      <p:sp>
        <p:nvSpPr>
          <p:cNvPr id="4" name="Line 4"/>
          <p:cNvSpPr/>
          <p:nvPr/>
        </p:nvSpPr>
        <p:spPr>
          <a:xfrm>
            <a:off x="4571999" y="2514600"/>
            <a:ext cx="0" cy="380879"/>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5" name="Text Box 5"/>
          <p:cNvSpPr/>
          <p:nvPr/>
        </p:nvSpPr>
        <p:spPr>
          <a:xfrm>
            <a:off x="0" y="2971800"/>
            <a:ext cx="9143999" cy="8374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a:latin typeface="Tahoma" pitchFamily="34"/>
                <a:ea typeface="AKSHARUNI" pitchFamily="2"/>
                <a:cs typeface="Tahoma" pitchFamily="2"/>
              </a:rPr>
              <a:t>Transduce with Lentiviral Vector containing interfering gene (siRNA)</a:t>
            </a:r>
          </a:p>
        </p:txBody>
      </p:sp>
      <p:sp>
        <p:nvSpPr>
          <p:cNvPr id="6" name="Line 6"/>
          <p:cNvSpPr/>
          <p:nvPr/>
        </p:nvSpPr>
        <p:spPr>
          <a:xfrm flipH="1">
            <a:off x="2514239" y="3429000"/>
            <a:ext cx="2057400" cy="609479"/>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7" name="Text Box 7"/>
          <p:cNvSpPr/>
          <p:nvPr/>
        </p:nvSpPr>
        <p:spPr>
          <a:xfrm>
            <a:off x="304920" y="4191119"/>
            <a:ext cx="4267080" cy="8374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a:latin typeface="Tahoma" pitchFamily="34"/>
                <a:ea typeface="AKSHARUNI" pitchFamily="2"/>
                <a:cs typeface="Tahoma" pitchFamily="2"/>
              </a:rPr>
              <a:t>Derive Macrophages in vitro</a:t>
            </a:r>
          </a:p>
        </p:txBody>
      </p:sp>
      <p:sp>
        <p:nvSpPr>
          <p:cNvPr id="8" name="Line 8"/>
          <p:cNvSpPr/>
          <p:nvPr/>
        </p:nvSpPr>
        <p:spPr>
          <a:xfrm>
            <a:off x="2209679" y="4724279"/>
            <a:ext cx="0" cy="533521"/>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9" name="Text Box 9"/>
          <p:cNvSpPr/>
          <p:nvPr/>
        </p:nvSpPr>
        <p:spPr>
          <a:xfrm>
            <a:off x="304920" y="5334120"/>
            <a:ext cx="4419359" cy="961418"/>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749"/>
              </a:spcBef>
              <a:spcAft>
                <a:spcPts val="0"/>
              </a:spcAft>
              <a:buNone/>
              <a:tabLst/>
            </a:pPr>
            <a:r>
              <a:rPr lang="en-US" sz="2800" b="1">
                <a:latin typeface="Tahoma" pitchFamily="34"/>
                <a:ea typeface="AKSHARUNI" pitchFamily="2"/>
                <a:cs typeface="Tahoma" pitchFamily="2"/>
              </a:rPr>
              <a:t>Challenge with R5 tropic HIV-1</a:t>
            </a:r>
          </a:p>
        </p:txBody>
      </p:sp>
      <p:sp>
        <p:nvSpPr>
          <p:cNvPr id="10" name="Line 10"/>
          <p:cNvSpPr/>
          <p:nvPr/>
        </p:nvSpPr>
        <p:spPr>
          <a:xfrm>
            <a:off x="4571999" y="3429000"/>
            <a:ext cx="1981080" cy="685799"/>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11" name="Text Box 11"/>
          <p:cNvSpPr/>
          <p:nvPr/>
        </p:nvSpPr>
        <p:spPr>
          <a:xfrm>
            <a:off x="4648320" y="4191119"/>
            <a:ext cx="4267080" cy="8374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a:latin typeface="Tahoma" pitchFamily="34"/>
                <a:ea typeface="AKSHARUNI" pitchFamily="2"/>
                <a:cs typeface="Tahoma" pitchFamily="2"/>
              </a:rPr>
              <a:t>Derive T cells in SCID-hu thy/liv</a:t>
            </a:r>
          </a:p>
        </p:txBody>
      </p:sp>
      <p:sp>
        <p:nvSpPr>
          <p:cNvPr id="12" name="Line 12"/>
          <p:cNvSpPr/>
          <p:nvPr/>
        </p:nvSpPr>
        <p:spPr>
          <a:xfrm>
            <a:off x="6629399" y="4724279"/>
            <a:ext cx="0" cy="533521"/>
          </a:xfrm>
          <a:prstGeom prst="line">
            <a:avLst/>
          </a:prstGeom>
          <a:noFill/>
          <a:ln w="9360">
            <a:solidFill>
              <a:srgbClr val="FFFFFF"/>
            </a:solidFill>
            <a:prstDash val="solid"/>
            <a:miter/>
            <a:tailEnd type="arrow"/>
          </a:ln>
        </p:spPr>
        <p:txBody>
          <a:bodyPr vert="horz" wrap="none" lIns="90000" tIns="46800" rIns="90000" bIns="46800" anchor="ctr" anchorCtr="0" compatLnSpc="0"/>
          <a:lstStyle/>
          <a:p>
            <a:pPr lvl="0" rtl="0" hangingPunct="0">
              <a:buNone/>
              <a:tabLst/>
            </a:pPr>
            <a:endParaRPr lang="en-US" sz="2400">
              <a:latin typeface="Times New Roman" pitchFamily="18"/>
              <a:ea typeface="AKSHARUNI" pitchFamily="2"/>
              <a:cs typeface="Tahoma" pitchFamily="2"/>
            </a:endParaRPr>
          </a:p>
        </p:txBody>
      </p:sp>
      <p:sp>
        <p:nvSpPr>
          <p:cNvPr id="13" name="Text Box 13"/>
          <p:cNvSpPr/>
          <p:nvPr/>
        </p:nvSpPr>
        <p:spPr>
          <a:xfrm>
            <a:off x="4571999" y="5334120"/>
            <a:ext cx="4571999" cy="83741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500"/>
              </a:spcBef>
              <a:spcAft>
                <a:spcPts val="0"/>
              </a:spcAft>
              <a:buNone/>
              <a:tabLst/>
            </a:pPr>
            <a:r>
              <a:rPr lang="en-US" sz="2400" b="1">
                <a:latin typeface="Tahoma" pitchFamily="34"/>
                <a:ea typeface="AKSHARUNI" pitchFamily="2"/>
                <a:cs typeface="Tahoma" pitchFamily="2"/>
              </a:rPr>
              <a:t>Challenge with X4 tropic HIV-1</a:t>
            </a:r>
          </a:p>
        </p:txBody>
      </p:sp>
    </p:spTree>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wrap="square" lIns="91440" tIns="45720" rIns="91440" bIns="45720" anchorCtr="1">
            <a:spAutoFit/>
          </a:bodyPr>
          <a:lstStyle>
            <a:defPPr lvl="0">
              <a:buClr>
                <a:srgbClr val="CCECFF"/>
              </a:buClr>
              <a:buSzPct val="100000"/>
              <a:buFont typeface="Arial" pitchFamily="34"/>
              <a:buNone/>
            </a:defPPr>
            <a:lvl1pPr lvl="0">
              <a:buClr>
                <a:srgbClr val="CCECFF"/>
              </a:buClr>
              <a:buSzPct val="100000"/>
              <a:buFont typeface="Arial" pitchFamily="34"/>
              <a:buChar char="•"/>
            </a:lvl1pPr>
          </a:lstStyle>
          <a:p>
            <a:pPr lvl="0">
              <a:buNone/>
            </a:pPr>
            <a:endParaRPr lang="en-US"/>
          </a:p>
        </p:txBody>
      </p:sp>
      <p:sp>
        <p:nvSpPr>
          <p:cNvPr id="3" name="Text Placeholder 2"/>
          <p:cNvSpPr txBox="1">
            <a:spLocks noGrp="1"/>
          </p:cNvSpPr>
          <p:nvPr>
            <p:ph type="body" idx="4294967295"/>
          </p:nvPr>
        </p:nvSpPr>
        <p:spPr/>
        <p:txBody>
          <a:bodyPr wrap="square" lIns="91440" tIns="45720" rIns="91440" bIns="45720" anchor="t" anchorCtr="0">
            <a:spAutoFit/>
          </a:bodyPr>
          <a:lstStyle>
            <a:defPPr marL="342720" marR="0" lvl="0" indent="-342720" algn="l" rtl="0" hangingPunct="0">
              <a:lnSpc>
                <a:spcPct val="100000"/>
              </a:lnSpc>
              <a:spcBef>
                <a:spcPts val="799"/>
              </a:spcBef>
              <a:spcAft>
                <a:spcPts val="0"/>
              </a:spcAft>
              <a:buClr>
                <a:srgbClr val="FFFFCC"/>
              </a:buClr>
              <a:buSzPct val="60000"/>
              <a:buFont typeface="Wingdings" pitchFamily="2"/>
              <a:buNone/>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defPPr>
            <a:lvl1pPr marL="342720" marR="0" lvl="0" indent="-342720" algn="l" rtl="0" hangingPunct="0">
              <a:lnSpc>
                <a:spcPct val="100000"/>
              </a:lnSpc>
              <a:spcBef>
                <a:spcPts val="799"/>
              </a:spcBef>
              <a:spcAft>
                <a:spcPts val="0"/>
              </a:spcAft>
              <a:buClr>
                <a:srgbClr val="FFFFCC"/>
              </a:buClr>
              <a:buSzPct val="60000"/>
              <a:buFont typeface="Wingdings" pitchFamily="2"/>
              <a:buChar char=""/>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lvl1pPr>
            <a:lvl2pPr marL="742680" marR="0" lvl="1" indent="-285480" algn="l" rtl="0" hangingPunct="0">
              <a:lnSpc>
                <a:spcPct val="100000"/>
              </a:lnSpc>
              <a:spcBef>
                <a:spcPts val="697"/>
              </a:spcBef>
              <a:spcAft>
                <a:spcPts val="0"/>
              </a:spcAft>
              <a:buClr>
                <a:srgbClr val="FFFFFF"/>
              </a:buClr>
              <a:buSzPct val="100000"/>
              <a:buFont typeface="Verdana" pitchFamily="34"/>
              <a:buChar char="•"/>
              <a:tabLst>
                <a:tab pos="171360" algn="l"/>
                <a:tab pos="1085759" algn="l"/>
                <a:tab pos="2000160" algn="l"/>
                <a:tab pos="2914560" algn="l"/>
                <a:tab pos="3828959" algn="l"/>
                <a:tab pos="4743360" algn="l"/>
                <a:tab pos="5657759" algn="l"/>
                <a:tab pos="6572160" algn="l"/>
                <a:tab pos="7486559" algn="l"/>
                <a:tab pos="8400960" algn="l"/>
                <a:tab pos="9315360" algn="l"/>
              </a:tabLst>
              <a:defRPr lang="en-US" sz="2800" b="0" i="0" u="none" strike="noStrike" baseline="0">
                <a:ln>
                  <a:noFill/>
                </a:ln>
                <a:solidFill>
                  <a:srgbClr val="FFFFFF"/>
                </a:solidFill>
                <a:latin typeface="Verdana" pitchFamily="34"/>
                <a:ea typeface="MS Gothic" pitchFamily="2"/>
                <a:cs typeface="AKSHARUNI" pitchFamily="2"/>
              </a:defRPr>
            </a:lvl2pPr>
            <a:lvl3pPr marL="1143000" marR="0" lvl="2" indent="-228600" algn="l" rtl="0" hangingPunct="0">
              <a:lnSpc>
                <a:spcPct val="100000"/>
              </a:lnSpc>
              <a:spcBef>
                <a:spcPts val="598"/>
              </a:spcBef>
              <a:spcAft>
                <a:spcPts val="0"/>
              </a:spcAft>
              <a:buClr>
                <a:srgbClr val="66CCFF"/>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 pos="8915399" algn="l"/>
              </a:tabLst>
              <a:defRPr lang="en-US" sz="2400" b="0" i="0" u="none" strike="noStrike" baseline="0">
                <a:ln>
                  <a:noFill/>
                </a:ln>
                <a:solidFill>
                  <a:srgbClr val="FFFFFF"/>
                </a:solidFill>
                <a:latin typeface="Verdana" pitchFamily="34"/>
                <a:ea typeface="MS Gothic" pitchFamily="2"/>
                <a:cs typeface="AKSHARUNI" pitchFamily="2"/>
              </a:defRPr>
            </a:lvl3pPr>
            <a:lvl4pPr marL="1600199" marR="0" lvl="3" indent="-228600" algn="l" rtl="0" hangingPunct="0">
              <a:lnSpc>
                <a:spcPct val="100000"/>
              </a:lnSpc>
              <a:spcBef>
                <a:spcPts val="499"/>
              </a:spcBef>
              <a:spcAft>
                <a:spcPts val="0"/>
              </a:spcAft>
              <a:buClr>
                <a:srgbClr val="CCECFF"/>
              </a:buClr>
              <a:buSzPct val="100000"/>
              <a:buFont typeface="Verdana" pitchFamily="34"/>
              <a:buChar char="•"/>
              <a:tabLst>
                <a:tab pos="228600" algn="l"/>
                <a:tab pos="1142999" algn="l"/>
                <a:tab pos="2057399" algn="l"/>
                <a:tab pos="2971800" algn="l"/>
                <a:tab pos="3886199" algn="l"/>
                <a:tab pos="4800600" algn="l"/>
                <a:tab pos="5715000" algn="l"/>
                <a:tab pos="6629399" algn="l"/>
                <a:tab pos="7543799" algn="l"/>
                <a:tab pos="8458199" algn="l"/>
              </a:tabLst>
              <a:defRPr lang="en-US" sz="2000" b="0" i="0" u="none" strike="noStrike" baseline="0">
                <a:ln>
                  <a:noFill/>
                </a:ln>
                <a:solidFill>
                  <a:srgbClr val="FFFFFF"/>
                </a:solidFill>
                <a:latin typeface="Verdana" pitchFamily="34"/>
                <a:ea typeface="MS Gothic" pitchFamily="2"/>
                <a:cs typeface="AKSHARUNI" pitchFamily="2"/>
              </a:defRPr>
            </a:lvl4pPr>
            <a:lvl5pPr marL="2057400" marR="0" lvl="4"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5pPr>
            <a:lvl6pPr marL="2057400" marR="0" lvl="5"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6pPr>
            <a:lvl7pPr marL="2057400" marR="0" lvl="6"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7pPr>
            <a:lvl8pPr marL="2057400" marR="0" lvl="7"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8pPr>
            <a:lvl9pPr marL="2057400" marR="0" lvl="8"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9pPr>
          </a:lstStyle>
          <a:p>
            <a:pPr lvl="0">
              <a:buNone/>
            </a:pPr>
            <a:endParaRPr lang="en-US"/>
          </a:p>
        </p:txBody>
      </p:sp>
      <p:pic>
        <p:nvPicPr>
          <p:cNvPr id="4" name="Picture 4"/>
          <p:cNvPicPr>
            <a:picLocks noChangeAspect="1"/>
          </p:cNvPicPr>
          <p:nvPr/>
        </p:nvPicPr>
        <p:blipFill>
          <a:blip r:embed="rId3" cstate="print">
            <a:alphaModFix/>
            <a:lum/>
          </a:blip>
          <a:srcRect/>
          <a:stretch>
            <a:fillRect/>
          </a:stretch>
        </p:blipFill>
        <p:spPr>
          <a:xfrm>
            <a:off x="0" y="0"/>
            <a:ext cx="9143999" cy="6858000"/>
          </a:xfrm>
          <a:prstGeom prst="rect">
            <a:avLst/>
          </a:prstGeom>
          <a:noFill/>
          <a:ln>
            <a:noFill/>
          </a:ln>
        </p:spPr>
      </p:pic>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noGrp="1"/>
          </p:cNvSpPr>
          <p:nvPr>
            <p:ph type="title" idx="4294967295"/>
          </p:nvPr>
        </p:nvSpPr>
        <p:spPr/>
        <p:txBody>
          <a:bodyPr wrap="square" lIns="91440" tIns="45720" rIns="91440" bIns="45720" anchorCtr="1">
            <a:spAutoFit/>
          </a:bodyPr>
          <a:lstStyle>
            <a:defPPr lvl="0">
              <a:buClr>
                <a:srgbClr val="CCECFF"/>
              </a:buClr>
              <a:buSzPct val="100000"/>
              <a:buFont typeface="Arial" pitchFamily="34"/>
              <a:buNone/>
            </a:defPPr>
            <a:lvl1pPr lvl="0">
              <a:buClr>
                <a:srgbClr val="CCECFF"/>
              </a:buClr>
              <a:buSzPct val="100000"/>
              <a:buFont typeface="Arial" pitchFamily="34"/>
              <a:buChar char="•"/>
            </a:lvl1pPr>
          </a:lstStyle>
          <a:p>
            <a:pPr lvl="0">
              <a:buNone/>
            </a:pPr>
            <a:endParaRPr lang="en-US"/>
          </a:p>
        </p:txBody>
      </p:sp>
      <p:sp>
        <p:nvSpPr>
          <p:cNvPr id="3" name="Text Placeholder 2"/>
          <p:cNvSpPr txBox="1">
            <a:spLocks noGrp="1"/>
          </p:cNvSpPr>
          <p:nvPr>
            <p:ph type="body" idx="4294967295"/>
          </p:nvPr>
        </p:nvSpPr>
        <p:spPr/>
        <p:txBody>
          <a:bodyPr wrap="square" lIns="91440" tIns="45720" rIns="91440" bIns="45720" anchor="t" anchorCtr="0">
            <a:spAutoFit/>
          </a:bodyPr>
          <a:lstStyle>
            <a:defPPr marL="342720" marR="0" lvl="0" indent="-342720" algn="l" rtl="0" hangingPunct="0">
              <a:lnSpc>
                <a:spcPct val="100000"/>
              </a:lnSpc>
              <a:spcBef>
                <a:spcPts val="799"/>
              </a:spcBef>
              <a:spcAft>
                <a:spcPts val="0"/>
              </a:spcAft>
              <a:buClr>
                <a:srgbClr val="FFFFCC"/>
              </a:buClr>
              <a:buSzPct val="60000"/>
              <a:buFont typeface="Wingdings" pitchFamily="2"/>
              <a:buNone/>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defPPr>
            <a:lvl1pPr marL="342720" marR="0" lvl="0" indent="-342720" algn="l" rtl="0" hangingPunct="0">
              <a:lnSpc>
                <a:spcPct val="100000"/>
              </a:lnSpc>
              <a:spcBef>
                <a:spcPts val="799"/>
              </a:spcBef>
              <a:spcAft>
                <a:spcPts val="0"/>
              </a:spcAft>
              <a:buClr>
                <a:srgbClr val="FFFFCC"/>
              </a:buClr>
              <a:buSzPct val="60000"/>
              <a:buFont typeface="Wingdings" pitchFamily="2"/>
              <a:buChar char=""/>
              <a:tabLst>
                <a:tab pos="571319" algn="l"/>
                <a:tab pos="1485719" algn="l"/>
                <a:tab pos="2400119" algn="l"/>
                <a:tab pos="3314519" algn="l"/>
                <a:tab pos="4228919" algn="l"/>
                <a:tab pos="5143319" algn="l"/>
                <a:tab pos="6057720" algn="l"/>
                <a:tab pos="6972120" algn="l"/>
                <a:tab pos="7886520" algn="l"/>
                <a:tab pos="8800919" algn="l"/>
                <a:tab pos="9715319" algn="l"/>
              </a:tabLst>
              <a:defRPr lang="en-US" sz="3200" b="0" i="0" u="none" strike="noStrike" baseline="0">
                <a:ln>
                  <a:noFill/>
                </a:ln>
                <a:solidFill>
                  <a:srgbClr val="FFFFFF"/>
                </a:solidFill>
                <a:latin typeface="Verdana" pitchFamily="34"/>
                <a:ea typeface="MS Gothic" pitchFamily="2"/>
                <a:cs typeface="AKSHARUNI" pitchFamily="2"/>
              </a:defRPr>
            </a:lvl1pPr>
            <a:lvl2pPr marL="742680" marR="0" lvl="1" indent="-285480" algn="l" rtl="0" hangingPunct="0">
              <a:lnSpc>
                <a:spcPct val="100000"/>
              </a:lnSpc>
              <a:spcBef>
                <a:spcPts val="697"/>
              </a:spcBef>
              <a:spcAft>
                <a:spcPts val="0"/>
              </a:spcAft>
              <a:buClr>
                <a:srgbClr val="FFFFFF"/>
              </a:buClr>
              <a:buSzPct val="100000"/>
              <a:buFont typeface="Verdana" pitchFamily="34"/>
              <a:buChar char="•"/>
              <a:tabLst>
                <a:tab pos="171360" algn="l"/>
                <a:tab pos="1085759" algn="l"/>
                <a:tab pos="2000160" algn="l"/>
                <a:tab pos="2914560" algn="l"/>
                <a:tab pos="3828959" algn="l"/>
                <a:tab pos="4743360" algn="l"/>
                <a:tab pos="5657759" algn="l"/>
                <a:tab pos="6572160" algn="l"/>
                <a:tab pos="7486559" algn="l"/>
                <a:tab pos="8400960" algn="l"/>
                <a:tab pos="9315360" algn="l"/>
              </a:tabLst>
              <a:defRPr lang="en-US" sz="2800" b="0" i="0" u="none" strike="noStrike" baseline="0">
                <a:ln>
                  <a:noFill/>
                </a:ln>
                <a:solidFill>
                  <a:srgbClr val="FFFFFF"/>
                </a:solidFill>
                <a:latin typeface="Verdana" pitchFamily="34"/>
                <a:ea typeface="MS Gothic" pitchFamily="2"/>
                <a:cs typeface="AKSHARUNI" pitchFamily="2"/>
              </a:defRPr>
            </a:lvl2pPr>
            <a:lvl3pPr marL="1143000" marR="0" lvl="2" indent="-228600" algn="l" rtl="0" hangingPunct="0">
              <a:lnSpc>
                <a:spcPct val="100000"/>
              </a:lnSpc>
              <a:spcBef>
                <a:spcPts val="598"/>
              </a:spcBef>
              <a:spcAft>
                <a:spcPts val="0"/>
              </a:spcAft>
              <a:buClr>
                <a:srgbClr val="66CCFF"/>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 pos="8915399" algn="l"/>
              </a:tabLst>
              <a:defRPr lang="en-US" sz="2400" b="0" i="0" u="none" strike="noStrike" baseline="0">
                <a:ln>
                  <a:noFill/>
                </a:ln>
                <a:solidFill>
                  <a:srgbClr val="FFFFFF"/>
                </a:solidFill>
                <a:latin typeface="Verdana" pitchFamily="34"/>
                <a:ea typeface="MS Gothic" pitchFamily="2"/>
                <a:cs typeface="AKSHARUNI" pitchFamily="2"/>
              </a:defRPr>
            </a:lvl3pPr>
            <a:lvl4pPr marL="1600199" marR="0" lvl="3" indent="-228600" algn="l" rtl="0" hangingPunct="0">
              <a:lnSpc>
                <a:spcPct val="100000"/>
              </a:lnSpc>
              <a:spcBef>
                <a:spcPts val="499"/>
              </a:spcBef>
              <a:spcAft>
                <a:spcPts val="0"/>
              </a:spcAft>
              <a:buClr>
                <a:srgbClr val="CCECFF"/>
              </a:buClr>
              <a:buSzPct val="100000"/>
              <a:buFont typeface="Verdana" pitchFamily="34"/>
              <a:buChar char="•"/>
              <a:tabLst>
                <a:tab pos="228600" algn="l"/>
                <a:tab pos="1142999" algn="l"/>
                <a:tab pos="2057399" algn="l"/>
                <a:tab pos="2971800" algn="l"/>
                <a:tab pos="3886199" algn="l"/>
                <a:tab pos="4800600" algn="l"/>
                <a:tab pos="5715000" algn="l"/>
                <a:tab pos="6629399" algn="l"/>
                <a:tab pos="7543799" algn="l"/>
                <a:tab pos="8458199" algn="l"/>
              </a:tabLst>
              <a:defRPr lang="en-US" sz="2000" b="0" i="0" u="none" strike="noStrike" baseline="0">
                <a:ln>
                  <a:noFill/>
                </a:ln>
                <a:solidFill>
                  <a:srgbClr val="FFFFFF"/>
                </a:solidFill>
                <a:latin typeface="Verdana" pitchFamily="34"/>
                <a:ea typeface="MS Gothic" pitchFamily="2"/>
                <a:cs typeface="AKSHARUNI" pitchFamily="2"/>
              </a:defRPr>
            </a:lvl4pPr>
            <a:lvl5pPr marL="2057400" marR="0" lvl="4"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5pPr>
            <a:lvl6pPr marL="2057400" marR="0" lvl="5"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6pPr>
            <a:lvl7pPr marL="2057400" marR="0" lvl="6"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7pPr>
            <a:lvl8pPr marL="2057400" marR="0" lvl="7"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8pPr>
            <a:lvl9pPr marL="2057400" marR="0" lvl="8" indent="-228600" algn="l" rtl="0" hangingPunct="0">
              <a:lnSpc>
                <a:spcPct val="100000"/>
              </a:lnSpc>
              <a:spcBef>
                <a:spcPts val="499"/>
              </a:spcBef>
              <a:spcAft>
                <a:spcPts val="0"/>
              </a:spcAft>
              <a:buClr>
                <a:srgbClr val="FFCC66"/>
              </a:buClr>
              <a:buSzPct val="60000"/>
              <a:buFont typeface="Wingdings" pitchFamily="2"/>
              <a:buChar char=""/>
              <a:tabLst>
                <a:tab pos="685800" algn="l"/>
                <a:tab pos="1600200" algn="l"/>
                <a:tab pos="2514600" algn="l"/>
                <a:tab pos="3429000" algn="l"/>
                <a:tab pos="4343400" algn="l"/>
                <a:tab pos="5257800" algn="l"/>
                <a:tab pos="6172199" algn="l"/>
                <a:tab pos="7086599" algn="l"/>
                <a:tab pos="8000999" algn="l"/>
              </a:tabLst>
              <a:defRPr lang="en-US" sz="2000" b="0" i="0" u="none" strike="noStrike" baseline="0">
                <a:ln>
                  <a:noFill/>
                </a:ln>
                <a:solidFill>
                  <a:srgbClr val="FFFFFF"/>
                </a:solidFill>
                <a:latin typeface="Verdana" pitchFamily="34"/>
                <a:ea typeface="MS Gothic" pitchFamily="2"/>
                <a:cs typeface="AKSHARUNI" pitchFamily="2"/>
              </a:defRPr>
            </a:lvl9pPr>
          </a:lstStyle>
          <a:p>
            <a:pPr lvl="0">
              <a:buNone/>
            </a:pPr>
            <a:endParaRPr lang="en-US"/>
          </a:p>
        </p:txBody>
      </p:sp>
      <p:pic>
        <p:nvPicPr>
          <p:cNvPr id="4" name="Picture 4"/>
          <p:cNvPicPr>
            <a:picLocks noChangeAspect="1"/>
          </p:cNvPicPr>
          <p:nvPr/>
        </p:nvPicPr>
        <p:blipFill>
          <a:blip r:embed="rId3" cstate="print">
            <a:alphaModFix/>
            <a:lum/>
          </a:blip>
          <a:srcRect/>
          <a:stretch>
            <a:fillRect/>
          </a:stretch>
        </p:blipFill>
        <p:spPr>
          <a:xfrm>
            <a:off x="0" y="0"/>
            <a:ext cx="9143999" cy="6858000"/>
          </a:xfrm>
          <a:prstGeom prst="rect">
            <a:avLst/>
          </a:prstGeom>
          <a:noFill/>
          <a:ln>
            <a:noFill/>
          </a:ln>
        </p:spPr>
      </p:pic>
    </p:spTree>
  </p:cSld>
  <p:clrMapOvr>
    <a:masterClrMapping/>
  </p:clrMapOvr>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alphaModFix/>
            <a:lum/>
          </a:blip>
          <a:srcRect/>
          <a:stretch>
            <a:fillRect/>
          </a:stretch>
        </p:blipFill>
        <p:spPr>
          <a:xfrm>
            <a:off x="-360" y="-360"/>
            <a:ext cx="9143999" cy="6858000"/>
          </a:xfrm>
          <a:prstGeom prst="rect">
            <a:avLst/>
          </a:prstGeom>
          <a:noFill/>
          <a:ln>
            <a:noFill/>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0" y="0"/>
            <a:ext cx="9143999" cy="8380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b" anchorCtr="0" compatLnSpc="0"/>
          <a:lstStyle/>
          <a:p>
            <a:pPr marL="0" marR="0" lvl="0" indent="0" algn="ctr" rtl="0" hangingPunct="1">
              <a:lnSpc>
                <a:spcPct val="100000"/>
              </a:lnSpc>
              <a:buNone/>
              <a:tabLst/>
            </a:pPr>
            <a:r>
              <a:rPr lang="en-US" sz="2400" b="1">
                <a:effectLst>
                  <a:outerShdw dist="17961" dir="2700000">
                    <a:scrgbClr r="0" g="0" b="0"/>
                  </a:outerShdw>
                </a:effectLst>
                <a:latin typeface="Times New Roman" pitchFamily="18"/>
                <a:ea typeface="AKSHARUNI" pitchFamily="2"/>
                <a:cs typeface="Tahoma" pitchFamily="2"/>
              </a:rPr>
              <a:t>Chemokine Receptors: Obligate Coreceptors for HIV Entry into Cells &amp; Chemokine Inhibition of HIV Entry</a:t>
            </a:r>
          </a:p>
        </p:txBody>
      </p:sp>
      <p:graphicFrame>
        <p:nvGraphicFramePr>
          <p:cNvPr id="3" name="Object 2"/>
          <p:cNvGraphicFramePr>
            <a:graphicFrameLocks noChangeAspect="1"/>
          </p:cNvGraphicFramePr>
          <p:nvPr/>
        </p:nvGraphicFramePr>
        <p:xfrm>
          <a:off x="0" y="914400"/>
          <a:ext cx="9144000" cy="5943600"/>
        </p:xfrm>
        <a:graphic>
          <a:graphicData uri="http://schemas.openxmlformats.org/presentationml/2006/ole">
            <p:oleObj spid="_x0000_s28674" r:id="rId4" imgW="6935168" imgH="4648849" progId="">
              <p:embed/>
            </p:oleObj>
          </a:graphicData>
        </a:graphic>
      </p:graphicFrame>
      <p:sp>
        <p:nvSpPr>
          <p:cNvPr id="4" name="Text Box 6"/>
          <p:cNvSpPr/>
          <p:nvPr/>
        </p:nvSpPr>
        <p:spPr>
          <a:xfrm>
            <a:off x="6019919" y="6553079"/>
            <a:ext cx="2819160" cy="36827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6800" rIns="90000" bIns="46800" anchor="t" anchorCtr="0" compatLnSpc="0">
            <a:spAutoFit/>
          </a:bodyPr>
          <a:lstStyle/>
          <a:p>
            <a:pPr marL="0" marR="0" lvl="0" indent="0" rtl="0" hangingPunct="0">
              <a:lnSpc>
                <a:spcPct val="100000"/>
              </a:lnSpc>
              <a:spcBef>
                <a:spcPts val="1123"/>
              </a:spcBef>
              <a:spcAft>
                <a:spcPts val="0"/>
              </a:spcAft>
              <a:buNone/>
              <a:tabLst/>
            </a:pPr>
            <a:r>
              <a:rPr lang="en-US" sz="2400" b="1">
                <a:solidFill>
                  <a:srgbClr val="CCECFF"/>
                </a:solidFill>
                <a:latin typeface="Arial" pitchFamily="18"/>
                <a:ea typeface="AKSHARUNI" pitchFamily="2"/>
                <a:cs typeface="Tahoma" pitchFamily="2"/>
              </a:rPr>
              <a:t>        </a:t>
            </a:r>
            <a:r>
              <a:rPr lang="en-US" sz="2400" b="1">
                <a:solidFill>
                  <a:srgbClr val="FF0000"/>
                </a:solidFill>
                <a:latin typeface="Arial" pitchFamily="18"/>
                <a:ea typeface="AKSHARUNI" pitchFamily="2"/>
                <a:cs typeface="Tahoma" pitchFamily="2"/>
              </a:rPr>
              <a:t>Luster AD, 1998</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8707" y="-27384"/>
            <a:ext cx="8906604" cy="707886"/>
          </a:xfrm>
          <a:prstGeom prst="rect">
            <a:avLst/>
          </a:prstGeom>
          <a:noFill/>
        </p:spPr>
        <p:txBody>
          <a:bodyPr wrap="none">
            <a:spAutoFit/>
          </a:bodyPr>
          <a:lstStyle/>
          <a:p>
            <a:pPr algn="ctr" fontAlgn="auto">
              <a:spcBef>
                <a:spcPts val="0"/>
              </a:spcBef>
              <a:spcAft>
                <a:spcPts val="0"/>
              </a:spcAft>
              <a:defRPr/>
            </a:pP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The ubiquitin-</a:t>
            </a:r>
            <a:r>
              <a:rPr lang="en-US" sz="4000" b="1" cap="all" dirty="0" err="1">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proteosome</a:t>
            </a:r>
            <a:r>
              <a:rPr lang="en-US" sz="4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mn-lt"/>
                <a:cs typeface="+mn-cs"/>
              </a:rPr>
              <a:t> pathway</a:t>
            </a:r>
          </a:p>
        </p:txBody>
      </p:sp>
      <p:pic>
        <p:nvPicPr>
          <p:cNvPr id="8196" name="Picture 4"/>
          <p:cNvPicPr>
            <a:picLocks noChangeAspect="1" noChangeArrowheads="1"/>
          </p:cNvPicPr>
          <p:nvPr/>
        </p:nvPicPr>
        <p:blipFill>
          <a:blip r:embed="rId3" cstate="print"/>
          <a:srcRect/>
          <a:stretch>
            <a:fillRect/>
          </a:stretch>
        </p:blipFill>
        <p:spPr bwMode="auto">
          <a:xfrm>
            <a:off x="5207000" y="3867150"/>
            <a:ext cx="3937000" cy="2370138"/>
          </a:xfrm>
          <a:prstGeom prst="rect">
            <a:avLst/>
          </a:prstGeom>
          <a:noFill/>
          <a:ln w="9525">
            <a:noFill/>
            <a:miter lim="800000"/>
            <a:headEnd/>
            <a:tailEnd/>
          </a:ln>
        </p:spPr>
      </p:pic>
      <p:sp>
        <p:nvSpPr>
          <p:cNvPr id="21508" name="TextBox 1"/>
          <p:cNvSpPr txBox="1">
            <a:spLocks noChangeArrowheads="1"/>
          </p:cNvSpPr>
          <p:nvPr/>
        </p:nvSpPr>
        <p:spPr bwMode="auto">
          <a:xfrm>
            <a:off x="5076825" y="908050"/>
            <a:ext cx="4213225" cy="2800350"/>
          </a:xfrm>
          <a:prstGeom prst="rect">
            <a:avLst/>
          </a:prstGeom>
          <a:noFill/>
          <a:ln w="9525">
            <a:noFill/>
            <a:miter lim="800000"/>
            <a:headEnd/>
            <a:tailEnd/>
          </a:ln>
        </p:spPr>
        <p:txBody>
          <a:bodyPr>
            <a:spAutoFit/>
          </a:bodyPr>
          <a:lstStyle/>
          <a:p>
            <a:pPr marL="285750" indent="-285750">
              <a:buFont typeface="Wingdings" pitchFamily="2" charset="2"/>
              <a:buChar char="Ø"/>
            </a:pPr>
            <a:r>
              <a:rPr lang="en-US" altLang="en-US" sz="1600">
                <a:latin typeface="Calibri" pitchFamily="34" charset="0"/>
              </a:rPr>
              <a:t>Cellular turnover of proteins.</a:t>
            </a:r>
          </a:p>
          <a:p>
            <a:pPr marL="285750" indent="-285750">
              <a:buFont typeface="Wingdings" pitchFamily="2" charset="2"/>
              <a:buChar char="Ø"/>
            </a:pPr>
            <a:endParaRPr lang="en-US" altLang="en-US" sz="1600">
              <a:latin typeface="Calibri" pitchFamily="34" charset="0"/>
            </a:endParaRPr>
          </a:p>
          <a:p>
            <a:pPr marL="285750" indent="-285750">
              <a:buFont typeface="Wingdings" pitchFamily="2" charset="2"/>
              <a:buChar char="Ø"/>
            </a:pPr>
            <a:r>
              <a:rPr lang="en-US" altLang="en-US" sz="1600">
                <a:latin typeface="Calibri" pitchFamily="34" charset="0"/>
              </a:rPr>
              <a:t>Removal of misfolded and denatured proteins</a:t>
            </a:r>
          </a:p>
          <a:p>
            <a:pPr marL="285750" indent="-285750">
              <a:buFont typeface="Wingdings" pitchFamily="2" charset="2"/>
              <a:buChar char="Ø"/>
            </a:pPr>
            <a:endParaRPr lang="en-US" altLang="en-US" sz="1600">
              <a:latin typeface="Calibri" pitchFamily="34" charset="0"/>
            </a:endParaRPr>
          </a:p>
          <a:p>
            <a:pPr marL="285750" indent="-285750">
              <a:buFont typeface="Wingdings" pitchFamily="2" charset="2"/>
              <a:buChar char="Ø"/>
            </a:pPr>
            <a:r>
              <a:rPr lang="en-IN" altLang="en-US" sz="1600">
                <a:latin typeface="Calibri" pitchFamily="34" charset="0"/>
              </a:rPr>
              <a:t>Crucial importance in cell cycle by mediating degradation of cyclins.</a:t>
            </a:r>
          </a:p>
          <a:p>
            <a:pPr marL="285750" indent="-285750">
              <a:buFont typeface="Wingdings" pitchFamily="2" charset="2"/>
              <a:buChar char="Ø"/>
            </a:pPr>
            <a:endParaRPr lang="en-US" altLang="en-US" sz="1600">
              <a:latin typeface="Calibri" pitchFamily="34" charset="0"/>
            </a:endParaRPr>
          </a:p>
          <a:p>
            <a:pPr marL="285750" indent="-285750">
              <a:buFont typeface="Wingdings" pitchFamily="2" charset="2"/>
              <a:buChar char="Ø"/>
            </a:pPr>
            <a:r>
              <a:rPr lang="en-US" altLang="en-US" sz="1600">
                <a:latin typeface="Calibri" pitchFamily="34" charset="0"/>
              </a:rPr>
              <a:t>Involved in regulation of proteins like p53 and NF-</a:t>
            </a:r>
            <a:r>
              <a:rPr lang="el-GR" altLang="en-US" sz="1600">
                <a:latin typeface="Calibri" pitchFamily="34" charset="0"/>
              </a:rPr>
              <a:t>κ</a:t>
            </a:r>
            <a:r>
              <a:rPr lang="en-US" altLang="en-US" sz="1600">
                <a:latin typeface="Calibri" pitchFamily="34" charset="0"/>
              </a:rPr>
              <a:t>B that are important for apoptosis and inflammation respectively.</a:t>
            </a:r>
            <a:endParaRPr lang="en-IN" altLang="en-US" sz="1600">
              <a:latin typeface="Calibri" pitchFamily="34" charset="0"/>
            </a:endParaRPr>
          </a:p>
        </p:txBody>
      </p:sp>
      <p:pic>
        <p:nvPicPr>
          <p:cNvPr id="21509" name="Picture 2" descr="ub 4.jpg"/>
          <p:cNvPicPr>
            <a:picLocks noChangeAspect="1"/>
          </p:cNvPicPr>
          <p:nvPr/>
        </p:nvPicPr>
        <p:blipFill>
          <a:blip r:embed="rId4" cstate="print"/>
          <a:srcRect/>
          <a:stretch>
            <a:fillRect/>
          </a:stretch>
        </p:blipFill>
        <p:spPr bwMode="auto">
          <a:xfrm>
            <a:off x="400050" y="549275"/>
            <a:ext cx="4705350" cy="3887788"/>
          </a:xfrm>
          <a:prstGeom prst="rect">
            <a:avLst/>
          </a:prstGeom>
          <a:noFill/>
          <a:ln w="9525">
            <a:noFill/>
            <a:miter lim="800000"/>
            <a:headEnd/>
            <a:tailEnd/>
          </a:ln>
        </p:spPr>
      </p:pic>
      <p:pic>
        <p:nvPicPr>
          <p:cNvPr id="21510" name="Picture 6"/>
          <p:cNvPicPr>
            <a:picLocks noChangeAspect="1" noChangeArrowheads="1"/>
          </p:cNvPicPr>
          <p:nvPr/>
        </p:nvPicPr>
        <p:blipFill>
          <a:blip r:embed="rId5" cstate="print"/>
          <a:srcRect l="4762" r="2380"/>
          <a:stretch>
            <a:fillRect/>
          </a:stretch>
        </p:blipFill>
        <p:spPr bwMode="auto">
          <a:xfrm>
            <a:off x="34925" y="2852738"/>
            <a:ext cx="2790825" cy="33845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ppt_x"/>
                                          </p:val>
                                        </p:tav>
                                        <p:tav tm="100000">
                                          <p:val>
                                            <p:strVal val="#ppt_x"/>
                                          </p:val>
                                        </p:tav>
                                      </p:tavLst>
                                    </p:anim>
                                    <p:anim calcmode="lin" valueType="num">
                                      <p:cBhvr additive="base">
                                        <p:cTn id="8"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685800" y="26988"/>
            <a:ext cx="6858000" cy="1192212"/>
          </a:xfrm>
          <a:prstGeom prst="rect">
            <a:avLst/>
          </a:prstGeom>
          <a:noFill/>
          <a:ln w="9525">
            <a:noFill/>
            <a:miter lim="800000"/>
            <a:headEnd/>
            <a:tailEnd/>
          </a:ln>
        </p:spPr>
      </p:pic>
      <p:pic>
        <p:nvPicPr>
          <p:cNvPr id="41989" name="Picture 5"/>
          <p:cNvPicPr>
            <a:picLocks noChangeAspect="1" noChangeArrowheads="1"/>
          </p:cNvPicPr>
          <p:nvPr/>
        </p:nvPicPr>
        <p:blipFill>
          <a:blip r:embed="rId3" cstate="print"/>
          <a:srcRect/>
          <a:stretch>
            <a:fillRect/>
          </a:stretch>
        </p:blipFill>
        <p:spPr bwMode="auto">
          <a:xfrm>
            <a:off x="685800" y="1519238"/>
            <a:ext cx="6858000" cy="2138362"/>
          </a:xfrm>
          <a:prstGeom prst="rect">
            <a:avLst/>
          </a:prstGeom>
          <a:noFill/>
          <a:ln w="9525">
            <a:noFill/>
            <a:miter lim="800000"/>
            <a:headEnd/>
            <a:tailEnd/>
          </a:ln>
        </p:spPr>
      </p:pic>
      <p:pic>
        <p:nvPicPr>
          <p:cNvPr id="41993" name="Picture 9"/>
          <p:cNvPicPr>
            <a:picLocks noChangeAspect="1" noChangeArrowheads="1"/>
          </p:cNvPicPr>
          <p:nvPr/>
        </p:nvPicPr>
        <p:blipFill>
          <a:blip r:embed="rId4" cstate="print"/>
          <a:srcRect/>
          <a:stretch>
            <a:fillRect/>
          </a:stretch>
        </p:blipFill>
        <p:spPr bwMode="auto">
          <a:xfrm>
            <a:off x="755650" y="3962400"/>
            <a:ext cx="8845550" cy="2667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19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19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5"/>
          <p:cNvGrpSpPr>
            <a:grpSpLocks/>
          </p:cNvGrpSpPr>
          <p:nvPr/>
        </p:nvGrpSpPr>
        <p:grpSpPr bwMode="auto">
          <a:xfrm>
            <a:off x="500063" y="608013"/>
            <a:ext cx="4656137" cy="5945187"/>
            <a:chOff x="-230293" y="754260"/>
            <a:chExt cx="4442769" cy="6098979"/>
          </a:xfrm>
        </p:grpSpPr>
        <p:cxnSp>
          <p:nvCxnSpPr>
            <p:cNvPr id="3" name="Straight Arrow Connector 2"/>
            <p:cNvCxnSpPr/>
            <p:nvPr/>
          </p:nvCxnSpPr>
          <p:spPr bwMode="auto">
            <a:xfrm>
              <a:off x="1979731" y="5949385"/>
              <a:ext cx="0" cy="636769"/>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 name="Group 24"/>
            <p:cNvGrpSpPr>
              <a:grpSpLocks/>
            </p:cNvGrpSpPr>
            <p:nvPr/>
          </p:nvGrpSpPr>
          <p:grpSpPr bwMode="auto">
            <a:xfrm>
              <a:off x="-230293" y="754260"/>
              <a:ext cx="4442769" cy="6098979"/>
              <a:chOff x="-230293" y="754260"/>
              <a:chExt cx="4442769" cy="6098979"/>
            </a:xfrm>
          </p:grpSpPr>
          <p:grpSp>
            <p:nvGrpSpPr>
              <p:cNvPr id="5" name="Group 4"/>
              <p:cNvGrpSpPr>
                <a:grpSpLocks/>
              </p:cNvGrpSpPr>
              <p:nvPr/>
            </p:nvGrpSpPr>
            <p:grpSpPr bwMode="auto">
              <a:xfrm>
                <a:off x="-230293" y="754260"/>
                <a:ext cx="4442769" cy="6098979"/>
                <a:chOff x="58109" y="239603"/>
                <a:chExt cx="4441883" cy="6097780"/>
              </a:xfrm>
            </p:grpSpPr>
            <p:pic>
              <p:nvPicPr>
                <p:cNvPr id="24586" name="Picture 2" descr="Culture Dish With Cells Clip Art"/>
                <p:cNvPicPr>
                  <a:picLocks noChangeAspect="1" noChangeArrowheads="1"/>
                </p:cNvPicPr>
                <p:nvPr/>
              </p:nvPicPr>
              <p:blipFill>
                <a:blip r:embed="rId2" cstate="print"/>
                <a:srcRect/>
                <a:stretch>
                  <a:fillRect/>
                </a:stretch>
              </p:blipFill>
              <p:spPr bwMode="auto">
                <a:xfrm>
                  <a:off x="1340847" y="1504487"/>
                  <a:ext cx="1894071" cy="871274"/>
                </a:xfrm>
                <a:prstGeom prst="rect">
                  <a:avLst/>
                </a:prstGeom>
                <a:noFill/>
                <a:ln w="9525">
                  <a:noFill/>
                  <a:miter lim="800000"/>
                  <a:headEnd/>
                  <a:tailEnd/>
                </a:ln>
              </p:spPr>
            </p:pic>
            <p:sp>
              <p:nvSpPr>
                <p:cNvPr id="24587" name="TextBox 6"/>
                <p:cNvSpPr txBox="1">
                  <a:spLocks noChangeArrowheads="1"/>
                </p:cNvSpPr>
                <p:nvPr/>
              </p:nvSpPr>
              <p:spPr bwMode="auto">
                <a:xfrm>
                  <a:off x="58109" y="239603"/>
                  <a:ext cx="2951740" cy="307717"/>
                </a:xfrm>
                <a:prstGeom prst="rect">
                  <a:avLst/>
                </a:prstGeom>
                <a:noFill/>
                <a:ln w="9525">
                  <a:noFill/>
                  <a:miter lim="800000"/>
                  <a:headEnd/>
                  <a:tailEnd/>
                </a:ln>
              </p:spPr>
              <p:txBody>
                <a:bodyPr>
                  <a:spAutoFit/>
                </a:bodyPr>
                <a:lstStyle/>
                <a:p>
                  <a:pPr algn="ctr"/>
                  <a:r>
                    <a:rPr lang="en-US" altLang="en-US" sz="1400" b="1">
                      <a:latin typeface="Calibri" pitchFamily="34" charset="0"/>
                    </a:rPr>
                    <a:t>pNL 4-3/ Gene of interest       +</a:t>
                  </a:r>
                  <a:endParaRPr lang="en-IN" altLang="en-US" sz="1400" b="1">
                    <a:latin typeface="Calibri" pitchFamily="34" charset="0"/>
                  </a:endParaRPr>
                </a:p>
              </p:txBody>
            </p:sp>
            <p:sp>
              <p:nvSpPr>
                <p:cNvPr id="24588" name="TextBox 8"/>
                <p:cNvSpPr txBox="1">
                  <a:spLocks noChangeArrowheads="1"/>
                </p:cNvSpPr>
                <p:nvPr/>
              </p:nvSpPr>
              <p:spPr bwMode="auto">
                <a:xfrm>
                  <a:off x="2740747" y="239603"/>
                  <a:ext cx="1224136" cy="307717"/>
                </a:xfrm>
                <a:prstGeom prst="rect">
                  <a:avLst/>
                </a:prstGeom>
                <a:noFill/>
                <a:ln w="9525">
                  <a:noFill/>
                  <a:miter lim="800000"/>
                  <a:headEnd/>
                  <a:tailEnd/>
                </a:ln>
              </p:spPr>
              <p:txBody>
                <a:bodyPr>
                  <a:spAutoFit/>
                </a:bodyPr>
                <a:lstStyle/>
                <a:p>
                  <a:r>
                    <a:rPr lang="en-US" altLang="en-US" sz="1400" b="1">
                      <a:latin typeface="Calibri" pitchFamily="34" charset="0"/>
                    </a:rPr>
                    <a:t>His-Ub Plasmid</a:t>
                  </a:r>
                  <a:endParaRPr lang="en-IN" altLang="en-US" sz="1400" b="1">
                    <a:latin typeface="Calibri" pitchFamily="34" charset="0"/>
                  </a:endParaRPr>
                </a:p>
              </p:txBody>
            </p:sp>
            <p:cxnSp>
              <p:nvCxnSpPr>
                <p:cNvPr id="11" name="Straight Arrow Connector 10"/>
                <p:cNvCxnSpPr/>
                <p:nvPr/>
              </p:nvCxnSpPr>
              <p:spPr>
                <a:xfrm>
                  <a:off x="2267692" y="592932"/>
                  <a:ext cx="0" cy="792956"/>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590" name="TextBox 10"/>
                <p:cNvSpPr txBox="1">
                  <a:spLocks noChangeArrowheads="1"/>
                </p:cNvSpPr>
                <p:nvPr/>
              </p:nvSpPr>
              <p:spPr bwMode="auto">
                <a:xfrm>
                  <a:off x="2267744" y="820154"/>
                  <a:ext cx="2232248" cy="307717"/>
                </a:xfrm>
                <a:prstGeom prst="rect">
                  <a:avLst/>
                </a:prstGeom>
                <a:noFill/>
                <a:ln w="9525">
                  <a:noFill/>
                  <a:miter lim="800000"/>
                  <a:headEnd/>
                  <a:tailEnd/>
                </a:ln>
              </p:spPr>
              <p:txBody>
                <a:bodyPr>
                  <a:spAutoFit/>
                </a:bodyPr>
                <a:lstStyle/>
                <a:p>
                  <a:r>
                    <a:rPr lang="en-US" altLang="en-US" sz="1400" b="1">
                      <a:latin typeface="Calibri" pitchFamily="34" charset="0"/>
                    </a:rPr>
                    <a:t>Transfection in HEK293 T cells </a:t>
                  </a:r>
                  <a:endParaRPr lang="en-IN" altLang="en-US" sz="1400" b="1">
                    <a:latin typeface="Calibri" pitchFamily="34" charset="0"/>
                  </a:endParaRPr>
                </a:p>
              </p:txBody>
            </p:sp>
            <p:cxnSp>
              <p:nvCxnSpPr>
                <p:cNvPr id="13" name="Straight Arrow Connector 12"/>
                <p:cNvCxnSpPr/>
                <p:nvPr/>
              </p:nvCxnSpPr>
              <p:spPr>
                <a:xfrm>
                  <a:off x="2267692" y="2481697"/>
                  <a:ext cx="0" cy="64804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592" name="TextBox 12"/>
                <p:cNvSpPr txBox="1">
                  <a:spLocks noChangeArrowheads="1"/>
                </p:cNvSpPr>
                <p:nvPr/>
              </p:nvSpPr>
              <p:spPr bwMode="auto">
                <a:xfrm>
                  <a:off x="899592" y="3201805"/>
                  <a:ext cx="2952328" cy="307717"/>
                </a:xfrm>
                <a:prstGeom prst="rect">
                  <a:avLst/>
                </a:prstGeom>
                <a:noFill/>
                <a:ln w="9525">
                  <a:noFill/>
                  <a:miter lim="800000"/>
                  <a:headEnd/>
                  <a:tailEnd/>
                </a:ln>
              </p:spPr>
              <p:txBody>
                <a:bodyPr>
                  <a:spAutoFit/>
                </a:bodyPr>
                <a:lstStyle/>
                <a:p>
                  <a:pPr algn="ctr"/>
                  <a:r>
                    <a:rPr lang="en-US" altLang="en-US" sz="1400" b="1">
                      <a:latin typeface="Calibri" pitchFamily="34" charset="0"/>
                    </a:rPr>
                    <a:t>Lysis in 8M Guanidine buffer</a:t>
                  </a:r>
                  <a:endParaRPr lang="en-IN" altLang="en-US" sz="1400" b="1">
                    <a:latin typeface="Calibri" pitchFamily="34" charset="0"/>
                  </a:endParaRPr>
                </a:p>
              </p:txBody>
            </p:sp>
            <p:sp>
              <p:nvSpPr>
                <p:cNvPr id="24593" name="TextBox 13"/>
                <p:cNvSpPr txBox="1">
                  <a:spLocks noChangeArrowheads="1"/>
                </p:cNvSpPr>
                <p:nvPr/>
              </p:nvSpPr>
              <p:spPr bwMode="auto">
                <a:xfrm>
                  <a:off x="610494" y="2507685"/>
                  <a:ext cx="1628706" cy="536658"/>
                </a:xfrm>
                <a:prstGeom prst="rect">
                  <a:avLst/>
                </a:prstGeom>
                <a:noFill/>
                <a:ln w="9525">
                  <a:noFill/>
                  <a:miter lim="800000"/>
                  <a:headEnd/>
                  <a:tailEnd/>
                </a:ln>
              </p:spPr>
              <p:txBody>
                <a:bodyPr>
                  <a:spAutoFit/>
                </a:bodyPr>
                <a:lstStyle/>
                <a:p>
                  <a:pPr algn="ctr"/>
                  <a:r>
                    <a:rPr lang="en-US" altLang="en-US" sz="1400" b="1">
                      <a:latin typeface="Calibri" pitchFamily="34" charset="0"/>
                    </a:rPr>
                    <a:t>MG132 (0.1mM) treatment for 8 hrs </a:t>
                  </a:r>
                  <a:endParaRPr lang="en-IN" altLang="en-US" sz="1400" b="1">
                    <a:latin typeface="Calibri" pitchFamily="34" charset="0"/>
                  </a:endParaRPr>
                </a:p>
              </p:txBody>
            </p:sp>
            <p:cxnSp>
              <p:nvCxnSpPr>
                <p:cNvPr id="16" name="Straight Arrow Connector 15"/>
                <p:cNvCxnSpPr/>
                <p:nvPr/>
              </p:nvCxnSpPr>
              <p:spPr>
                <a:xfrm>
                  <a:off x="2267692" y="3489582"/>
                  <a:ext cx="0" cy="636644"/>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4595" name="TextBox 15"/>
                <p:cNvSpPr txBox="1">
                  <a:spLocks noChangeArrowheads="1"/>
                </p:cNvSpPr>
                <p:nvPr/>
              </p:nvSpPr>
              <p:spPr bwMode="auto">
                <a:xfrm>
                  <a:off x="2195736" y="3670907"/>
                  <a:ext cx="1008112" cy="307717"/>
                </a:xfrm>
                <a:prstGeom prst="rect">
                  <a:avLst/>
                </a:prstGeom>
                <a:noFill/>
                <a:ln w="9525">
                  <a:noFill/>
                  <a:miter lim="800000"/>
                  <a:headEnd/>
                  <a:tailEnd/>
                </a:ln>
              </p:spPr>
              <p:txBody>
                <a:bodyPr>
                  <a:spAutoFit/>
                </a:bodyPr>
                <a:lstStyle/>
                <a:p>
                  <a:pPr algn="ctr"/>
                  <a:r>
                    <a:rPr lang="en-US" altLang="en-US" sz="1400" b="1">
                      <a:latin typeface="Calibri" pitchFamily="34" charset="0"/>
                    </a:rPr>
                    <a:t>Sonication </a:t>
                  </a:r>
                  <a:endParaRPr lang="en-IN" altLang="en-US" sz="1400" b="1">
                    <a:latin typeface="Calibri" pitchFamily="34" charset="0"/>
                  </a:endParaRPr>
                </a:p>
              </p:txBody>
            </p:sp>
            <p:sp>
              <p:nvSpPr>
                <p:cNvPr id="24596" name="TextBox 16"/>
                <p:cNvSpPr txBox="1">
                  <a:spLocks noChangeArrowheads="1"/>
                </p:cNvSpPr>
                <p:nvPr/>
              </p:nvSpPr>
              <p:spPr bwMode="auto">
                <a:xfrm>
                  <a:off x="711830" y="5042237"/>
                  <a:ext cx="3299640" cy="307717"/>
                </a:xfrm>
                <a:prstGeom prst="rect">
                  <a:avLst/>
                </a:prstGeom>
                <a:noFill/>
                <a:ln w="9525">
                  <a:noFill/>
                  <a:miter lim="800000"/>
                  <a:headEnd/>
                  <a:tailEnd/>
                </a:ln>
              </p:spPr>
              <p:txBody>
                <a:bodyPr>
                  <a:spAutoFit/>
                </a:bodyPr>
                <a:lstStyle/>
                <a:p>
                  <a:pPr algn="ctr"/>
                  <a:r>
                    <a:rPr lang="en-US" altLang="en-US" sz="1400" b="1">
                      <a:latin typeface="Calibri" pitchFamily="34" charset="0"/>
                    </a:rPr>
                    <a:t>Immunoprecipitation using Ni-NTA beads</a:t>
                  </a:r>
                  <a:endParaRPr lang="en-IN" altLang="en-US" sz="1400" b="1">
                    <a:latin typeface="Calibri" pitchFamily="34" charset="0"/>
                  </a:endParaRPr>
                </a:p>
              </p:txBody>
            </p:sp>
            <p:sp>
              <p:nvSpPr>
                <p:cNvPr id="24597" name="TextBox 18"/>
                <p:cNvSpPr txBox="1">
                  <a:spLocks noChangeArrowheads="1"/>
                </p:cNvSpPr>
                <p:nvPr/>
              </p:nvSpPr>
              <p:spPr bwMode="auto">
                <a:xfrm>
                  <a:off x="899592" y="6029666"/>
                  <a:ext cx="3600400" cy="307717"/>
                </a:xfrm>
                <a:prstGeom prst="rect">
                  <a:avLst/>
                </a:prstGeom>
                <a:noFill/>
                <a:ln w="9525">
                  <a:noFill/>
                  <a:miter lim="800000"/>
                  <a:headEnd/>
                  <a:tailEnd/>
                </a:ln>
              </p:spPr>
              <p:txBody>
                <a:bodyPr>
                  <a:spAutoFit/>
                </a:bodyPr>
                <a:lstStyle/>
                <a:p>
                  <a:r>
                    <a:rPr lang="en-US" altLang="en-US" sz="1400" b="1">
                      <a:latin typeface="Calibri" pitchFamily="34" charset="0"/>
                    </a:rPr>
                    <a:t>Western Blot Analysis using anti-His antibody</a:t>
                  </a:r>
                  <a:endParaRPr lang="en-IN" altLang="en-US" sz="1400" b="1">
                    <a:latin typeface="Calibri" pitchFamily="34" charset="0"/>
                  </a:endParaRPr>
                </a:p>
              </p:txBody>
            </p:sp>
          </p:grpSp>
          <p:sp>
            <p:nvSpPr>
              <p:cNvPr id="24584" name="TextBox 12"/>
              <p:cNvSpPr txBox="1">
                <a:spLocks noChangeArrowheads="1"/>
              </p:cNvSpPr>
              <p:nvPr/>
            </p:nvSpPr>
            <p:spPr bwMode="auto">
              <a:xfrm>
                <a:off x="611188" y="4643438"/>
                <a:ext cx="2952750" cy="307777"/>
              </a:xfrm>
              <a:prstGeom prst="rect">
                <a:avLst/>
              </a:prstGeom>
              <a:noFill/>
              <a:ln w="9525">
                <a:noFill/>
                <a:miter lim="800000"/>
                <a:headEnd/>
                <a:tailEnd/>
              </a:ln>
            </p:spPr>
            <p:txBody>
              <a:bodyPr>
                <a:spAutoFit/>
              </a:bodyPr>
              <a:lstStyle/>
              <a:p>
                <a:pPr algn="ctr"/>
                <a:r>
                  <a:rPr lang="en-US" altLang="en-US" sz="1400" b="1">
                    <a:latin typeface="Calibri" pitchFamily="34" charset="0"/>
                  </a:rPr>
                  <a:t>Protein Estimation</a:t>
                </a:r>
                <a:endParaRPr lang="en-IN" altLang="en-US" sz="1400" b="1">
                  <a:latin typeface="Calibri" pitchFamily="34" charset="0"/>
                </a:endParaRPr>
              </a:p>
            </p:txBody>
          </p:sp>
          <p:cxnSp>
            <p:nvCxnSpPr>
              <p:cNvPr id="7" name="Straight Arrow Connector 6"/>
              <p:cNvCxnSpPr/>
              <p:nvPr/>
            </p:nvCxnSpPr>
            <p:spPr bwMode="auto">
              <a:xfrm>
                <a:off x="1979731" y="4951074"/>
                <a:ext cx="0" cy="55697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pic>
        <p:nvPicPr>
          <p:cNvPr id="20" name="Picture 19"/>
          <p:cNvPicPr>
            <a:picLocks noChangeAspect="1"/>
          </p:cNvPicPr>
          <p:nvPr/>
        </p:nvPicPr>
        <p:blipFill>
          <a:blip r:embed="rId3" cstate="print"/>
          <a:srcRect/>
          <a:stretch>
            <a:fillRect/>
          </a:stretch>
        </p:blipFill>
        <p:spPr bwMode="auto">
          <a:xfrm>
            <a:off x="5410200" y="793750"/>
            <a:ext cx="3325813" cy="5381625"/>
          </a:xfrm>
          <a:prstGeom prst="rect">
            <a:avLst/>
          </a:prstGeom>
          <a:noFill/>
          <a:ln w="9525">
            <a:noFill/>
            <a:miter lim="800000"/>
            <a:headEnd/>
            <a:tailEnd/>
          </a:ln>
        </p:spPr>
      </p:pic>
      <p:sp>
        <p:nvSpPr>
          <p:cNvPr id="24580" name="TextBox 20"/>
          <p:cNvSpPr txBox="1">
            <a:spLocks noChangeArrowheads="1"/>
          </p:cNvSpPr>
          <p:nvPr/>
        </p:nvSpPr>
        <p:spPr bwMode="auto">
          <a:xfrm>
            <a:off x="58738" y="76200"/>
            <a:ext cx="9085262" cy="400050"/>
          </a:xfrm>
          <a:prstGeom prst="rect">
            <a:avLst/>
          </a:prstGeom>
          <a:noFill/>
          <a:ln w="9525">
            <a:noFill/>
            <a:miter lim="800000"/>
            <a:headEnd/>
            <a:tailEnd/>
          </a:ln>
        </p:spPr>
        <p:txBody>
          <a:bodyPr>
            <a:spAutoFit/>
          </a:bodyPr>
          <a:lstStyle/>
          <a:p>
            <a:pPr algn="ctr"/>
            <a:r>
              <a:rPr lang="en-US" altLang="en-US" sz="2000" b="1">
                <a:latin typeface="Calibri" pitchFamily="34" charset="0"/>
              </a:rPr>
              <a:t>Inhibition of whole cell ubiquitination on HIV-1 transfection</a:t>
            </a:r>
            <a:endParaRPr lang="en-IN" altLang="en-US" sz="2000" b="1">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Box 1"/>
          <p:cNvSpPr txBox="1">
            <a:spLocks noChangeArrowheads="1"/>
          </p:cNvSpPr>
          <p:nvPr/>
        </p:nvSpPr>
        <p:spPr bwMode="auto">
          <a:xfrm>
            <a:off x="58738" y="76200"/>
            <a:ext cx="9085262" cy="400050"/>
          </a:xfrm>
          <a:prstGeom prst="rect">
            <a:avLst/>
          </a:prstGeom>
          <a:noFill/>
          <a:ln w="9525">
            <a:noFill/>
            <a:miter lim="800000"/>
            <a:headEnd/>
            <a:tailEnd/>
          </a:ln>
        </p:spPr>
        <p:txBody>
          <a:bodyPr>
            <a:spAutoFit/>
          </a:bodyPr>
          <a:lstStyle/>
          <a:p>
            <a:pPr algn="ctr"/>
            <a:r>
              <a:rPr lang="en-US" altLang="en-US" sz="2000" b="1">
                <a:latin typeface="Calibri" pitchFamily="34" charset="0"/>
              </a:rPr>
              <a:t>Inhibition of whole cell ubiquitination on pNL4-3 infection in T-cells</a:t>
            </a:r>
            <a:endParaRPr lang="en-IN" altLang="en-US" sz="2000" b="1">
              <a:latin typeface="Calibri" pitchFamily="34" charset="0"/>
            </a:endParaRPr>
          </a:p>
        </p:txBody>
      </p:sp>
      <p:pic>
        <p:nvPicPr>
          <p:cNvPr id="25603" name="Picture 2"/>
          <p:cNvPicPr>
            <a:picLocks noChangeAspect="1"/>
          </p:cNvPicPr>
          <p:nvPr/>
        </p:nvPicPr>
        <p:blipFill>
          <a:blip r:embed="rId2" cstate="print"/>
          <a:srcRect/>
          <a:stretch>
            <a:fillRect/>
          </a:stretch>
        </p:blipFill>
        <p:spPr bwMode="auto">
          <a:xfrm>
            <a:off x="0" y="831850"/>
            <a:ext cx="4059238" cy="6026150"/>
          </a:xfrm>
          <a:prstGeom prst="rect">
            <a:avLst/>
          </a:prstGeom>
          <a:noFill/>
          <a:ln w="9525">
            <a:noFill/>
            <a:miter lim="800000"/>
            <a:headEnd/>
            <a:tailEnd/>
          </a:ln>
        </p:spPr>
      </p:pic>
      <p:pic>
        <p:nvPicPr>
          <p:cNvPr id="4" name="Picture 3"/>
          <p:cNvPicPr>
            <a:picLocks noChangeAspect="1"/>
          </p:cNvPicPr>
          <p:nvPr/>
        </p:nvPicPr>
        <p:blipFill>
          <a:blip r:embed="rId3" cstate="print"/>
          <a:srcRect/>
          <a:stretch>
            <a:fillRect/>
          </a:stretch>
        </p:blipFill>
        <p:spPr bwMode="auto">
          <a:xfrm>
            <a:off x="7086600" y="990600"/>
            <a:ext cx="2603500" cy="5562600"/>
          </a:xfrm>
          <a:prstGeom prst="rect">
            <a:avLst/>
          </a:prstGeom>
          <a:noFill/>
          <a:ln w="9525">
            <a:noFill/>
            <a:miter lim="800000"/>
            <a:headEnd/>
            <a:tailEnd/>
          </a:ln>
        </p:spPr>
      </p:pic>
      <p:sp>
        <p:nvSpPr>
          <p:cNvPr id="5" name="TextBox 4"/>
          <p:cNvSpPr txBox="1">
            <a:spLocks noChangeArrowheads="1"/>
          </p:cNvSpPr>
          <p:nvPr/>
        </p:nvSpPr>
        <p:spPr bwMode="auto">
          <a:xfrm>
            <a:off x="4267200" y="1447800"/>
            <a:ext cx="2514600" cy="338138"/>
          </a:xfrm>
          <a:prstGeom prst="rect">
            <a:avLst/>
          </a:prstGeom>
          <a:noFill/>
          <a:ln w="9525">
            <a:noFill/>
            <a:miter lim="800000"/>
            <a:headEnd/>
            <a:tailEnd/>
          </a:ln>
        </p:spPr>
        <p:txBody>
          <a:bodyPr>
            <a:spAutoFit/>
          </a:bodyPr>
          <a:lstStyle/>
          <a:p>
            <a:r>
              <a:rPr lang="en-US" altLang="en-US" sz="1600" b="1">
                <a:latin typeface="Calibri" pitchFamily="34" charset="0"/>
              </a:rPr>
              <a:t>Intracellular p24 staining</a:t>
            </a:r>
          </a:p>
        </p:txBody>
      </p:sp>
      <p:pic>
        <p:nvPicPr>
          <p:cNvPr id="25606" name="Picture 2"/>
          <p:cNvPicPr>
            <a:picLocks noChangeAspect="1" noChangeArrowheads="1"/>
          </p:cNvPicPr>
          <p:nvPr/>
        </p:nvPicPr>
        <p:blipFill>
          <a:blip r:embed="rId4" cstate="print"/>
          <a:srcRect/>
          <a:stretch>
            <a:fillRect/>
          </a:stretch>
        </p:blipFill>
        <p:spPr bwMode="auto">
          <a:xfrm>
            <a:off x="3689350" y="1828800"/>
            <a:ext cx="3321050" cy="2603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2"/>
          <p:cNvSpPr txBox="1">
            <a:spLocks noChangeArrowheads="1"/>
          </p:cNvSpPr>
          <p:nvPr/>
        </p:nvSpPr>
        <p:spPr bwMode="auto">
          <a:xfrm>
            <a:off x="58738" y="76200"/>
            <a:ext cx="9085262" cy="708025"/>
          </a:xfrm>
          <a:prstGeom prst="rect">
            <a:avLst/>
          </a:prstGeom>
          <a:noFill/>
          <a:ln w="9525">
            <a:noFill/>
            <a:miter lim="800000"/>
            <a:headEnd/>
            <a:tailEnd/>
          </a:ln>
        </p:spPr>
        <p:txBody>
          <a:bodyPr>
            <a:spAutoFit/>
          </a:bodyPr>
          <a:lstStyle/>
          <a:p>
            <a:pPr algn="ctr"/>
            <a:r>
              <a:rPr lang="en-US" altLang="en-US" sz="2000" b="1">
                <a:latin typeface="Calibri" pitchFamily="34" charset="0"/>
              </a:rPr>
              <a:t>Reduction of  whole cell ubiquitination by HIV-1 Vpr was validated in infection scenario in T-cells</a:t>
            </a:r>
            <a:endParaRPr lang="en-IN" altLang="en-US" sz="2000" b="1">
              <a:latin typeface="Calibri" pitchFamily="34" charset="0"/>
            </a:endParaRPr>
          </a:p>
        </p:txBody>
      </p:sp>
      <p:grpSp>
        <p:nvGrpSpPr>
          <p:cNvPr id="3" name="Group 6"/>
          <p:cNvGrpSpPr>
            <a:grpSpLocks/>
          </p:cNvGrpSpPr>
          <p:nvPr/>
        </p:nvGrpSpPr>
        <p:grpSpPr bwMode="auto">
          <a:xfrm>
            <a:off x="0" y="1525588"/>
            <a:ext cx="9144000" cy="4576762"/>
            <a:chOff x="1" y="1525734"/>
            <a:chExt cx="9143999" cy="4576362"/>
          </a:xfrm>
        </p:grpSpPr>
        <p:pic>
          <p:nvPicPr>
            <p:cNvPr id="27652" name="Picture 2" descr="C:\Users\Sakshi\Desktop\Manuscripts\JVI Rev 2\Tif images\Figure 2.tif"/>
            <p:cNvPicPr>
              <a:picLocks noChangeAspect="1" noChangeArrowheads="1"/>
            </p:cNvPicPr>
            <p:nvPr/>
          </p:nvPicPr>
          <p:blipFill>
            <a:blip r:embed="rId2" cstate="print"/>
            <a:srcRect t="50000" r="16656"/>
            <a:stretch>
              <a:fillRect/>
            </a:stretch>
          </p:blipFill>
          <p:spPr bwMode="auto">
            <a:xfrm>
              <a:off x="1" y="1525734"/>
              <a:ext cx="9143999" cy="4576362"/>
            </a:xfrm>
            <a:prstGeom prst="rect">
              <a:avLst/>
            </a:prstGeom>
            <a:noFill/>
            <a:ln w="9525">
              <a:noFill/>
              <a:miter lim="800000"/>
              <a:headEnd/>
              <a:tailEnd/>
            </a:ln>
          </p:spPr>
        </p:pic>
        <p:sp>
          <p:nvSpPr>
            <p:cNvPr id="2" name="Rectangle 1"/>
            <p:cNvSpPr/>
            <p:nvPr/>
          </p:nvSpPr>
          <p:spPr>
            <a:xfrm>
              <a:off x="4419601" y="1525734"/>
              <a:ext cx="304800" cy="226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Rectangle 3"/>
            <p:cNvSpPr/>
            <p:nvPr/>
          </p:nvSpPr>
          <p:spPr>
            <a:xfrm>
              <a:off x="6858000" y="1525734"/>
              <a:ext cx="228600" cy="3793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2286001" y="1525734"/>
              <a:ext cx="304800" cy="2269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58739" y="1525734"/>
              <a:ext cx="398462" cy="303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srcRect/>
          <a:stretch>
            <a:fillRect/>
          </a:stretch>
        </p:blipFill>
        <p:spPr bwMode="auto">
          <a:xfrm>
            <a:off x="4648200" y="76200"/>
            <a:ext cx="4419600" cy="2398713"/>
          </a:xfrm>
          <a:prstGeom prst="rect">
            <a:avLst/>
          </a:prstGeom>
          <a:noFill/>
          <a:ln w="9525">
            <a:noFill/>
            <a:miter lim="800000"/>
            <a:headEnd/>
            <a:tailEnd/>
          </a:ln>
        </p:spPr>
      </p:pic>
      <p:pic>
        <p:nvPicPr>
          <p:cNvPr id="3" name="Picture 2"/>
          <p:cNvPicPr>
            <a:picLocks noChangeAspect="1" noChangeArrowheads="1"/>
          </p:cNvPicPr>
          <p:nvPr/>
        </p:nvPicPr>
        <p:blipFill>
          <a:blip r:embed="rId3" cstate="print"/>
          <a:srcRect/>
          <a:stretch>
            <a:fillRect/>
          </a:stretch>
        </p:blipFill>
        <p:spPr bwMode="auto">
          <a:xfrm>
            <a:off x="107950" y="3429000"/>
            <a:ext cx="2178050" cy="3276600"/>
          </a:xfrm>
          <a:prstGeom prst="rect">
            <a:avLst/>
          </a:prstGeom>
          <a:noFill/>
          <a:ln w="9525">
            <a:noFill/>
            <a:miter lim="800000"/>
            <a:headEnd/>
            <a:tailEnd/>
          </a:ln>
        </p:spPr>
      </p:pic>
      <p:sp>
        <p:nvSpPr>
          <p:cNvPr id="10" name="TextBox 5"/>
          <p:cNvSpPr txBox="1">
            <a:spLocks noChangeArrowheads="1"/>
          </p:cNvSpPr>
          <p:nvPr/>
        </p:nvSpPr>
        <p:spPr bwMode="auto">
          <a:xfrm>
            <a:off x="15875" y="0"/>
            <a:ext cx="4632325" cy="2554288"/>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fontAlgn="auto" hangingPunct="1">
              <a:spcBef>
                <a:spcPts val="0"/>
              </a:spcBef>
              <a:spcAft>
                <a:spcPts val="0"/>
              </a:spcAft>
              <a:defRPr/>
            </a:pPr>
            <a:r>
              <a:rPr lang="en-US" sz="2000" b="1" dirty="0" smtClean="0">
                <a:latin typeface="Calibri" pitchFamily="34" charset="0"/>
              </a:rPr>
              <a:t>Vpr, a multifunctional protein</a:t>
            </a:r>
          </a:p>
          <a:p>
            <a:pPr marL="285750" indent="-285750" eaLnBrk="1" fontAlgn="auto" hangingPunct="1">
              <a:spcBef>
                <a:spcPts val="0"/>
              </a:spcBef>
              <a:spcAft>
                <a:spcPts val="0"/>
              </a:spcAft>
              <a:buFont typeface="Arial" pitchFamily="34" charset="0"/>
              <a:buChar char="•"/>
              <a:defRPr/>
            </a:pPr>
            <a:r>
              <a:rPr lang="en-US" sz="2000" dirty="0">
                <a:latin typeface="Calibri" pitchFamily="34" charset="0"/>
              </a:rPr>
              <a:t>F</a:t>
            </a:r>
            <a:r>
              <a:rPr lang="en-US" sz="2000" dirty="0" smtClean="0">
                <a:latin typeface="Calibri" pitchFamily="34" charset="0"/>
              </a:rPr>
              <a:t>acilitates </a:t>
            </a:r>
            <a:r>
              <a:rPr lang="en-US" sz="2000" dirty="0">
                <a:latin typeface="Calibri" pitchFamily="34" charset="0"/>
              </a:rPr>
              <a:t>nuclear import of viral pre-integration </a:t>
            </a:r>
            <a:r>
              <a:rPr lang="en-US" sz="2000" dirty="0" smtClean="0">
                <a:latin typeface="Calibri" pitchFamily="34" charset="0"/>
              </a:rPr>
              <a:t>complex </a:t>
            </a:r>
          </a:p>
          <a:p>
            <a:pPr marL="285750" indent="-285750" eaLnBrk="1" fontAlgn="auto" hangingPunct="1">
              <a:spcBef>
                <a:spcPts val="0"/>
              </a:spcBef>
              <a:spcAft>
                <a:spcPts val="0"/>
              </a:spcAft>
              <a:buFont typeface="Arial" pitchFamily="34" charset="0"/>
              <a:buChar char="•"/>
              <a:defRPr/>
            </a:pPr>
            <a:r>
              <a:rPr lang="en-US" sz="2000" dirty="0">
                <a:latin typeface="Calibri" pitchFamily="34" charset="0"/>
              </a:rPr>
              <a:t>I</a:t>
            </a:r>
            <a:r>
              <a:rPr lang="en-US" sz="2000" dirty="0" smtClean="0">
                <a:latin typeface="Calibri" pitchFamily="34" charset="0"/>
              </a:rPr>
              <a:t>nduces </a:t>
            </a:r>
            <a:r>
              <a:rPr lang="en-US" sz="2000" dirty="0">
                <a:latin typeface="Calibri" pitchFamily="34" charset="0"/>
              </a:rPr>
              <a:t>G2 </a:t>
            </a:r>
            <a:r>
              <a:rPr lang="en-US" sz="2000" dirty="0" smtClean="0">
                <a:latin typeface="Calibri" pitchFamily="34" charset="0"/>
              </a:rPr>
              <a:t>arrest that </a:t>
            </a:r>
            <a:r>
              <a:rPr lang="en-US" sz="2000" dirty="0">
                <a:latin typeface="Calibri" pitchFamily="34" charset="0"/>
              </a:rPr>
              <a:t>increases viral </a:t>
            </a:r>
            <a:r>
              <a:rPr lang="en-US" sz="2000" dirty="0" smtClean="0">
                <a:latin typeface="Calibri" pitchFamily="34" charset="0"/>
              </a:rPr>
              <a:t>replication</a:t>
            </a:r>
          </a:p>
          <a:p>
            <a:pPr marL="285750" indent="-285750" eaLnBrk="1" fontAlgn="auto" hangingPunct="1">
              <a:spcBef>
                <a:spcPts val="0"/>
              </a:spcBef>
              <a:spcAft>
                <a:spcPts val="0"/>
              </a:spcAft>
              <a:buFont typeface="Arial" pitchFamily="34" charset="0"/>
              <a:buChar char="•"/>
              <a:defRPr/>
            </a:pPr>
            <a:r>
              <a:rPr lang="en-US" sz="2000" dirty="0" smtClean="0">
                <a:latin typeface="Calibri" pitchFamily="34" charset="0"/>
              </a:rPr>
              <a:t>Involved in transcriptional </a:t>
            </a:r>
            <a:r>
              <a:rPr lang="en-US" sz="2000" dirty="0">
                <a:latin typeface="Calibri" pitchFamily="34" charset="0"/>
              </a:rPr>
              <a:t>co-activation of viral and host genes</a:t>
            </a:r>
            <a:endParaRPr lang="en-US" sz="2000" dirty="0" smtClean="0">
              <a:latin typeface="Calibri" pitchFamily="34" charset="0"/>
            </a:endParaRPr>
          </a:p>
          <a:p>
            <a:pPr marL="285750" indent="-285750" eaLnBrk="1" fontAlgn="auto" hangingPunct="1">
              <a:spcBef>
                <a:spcPts val="0"/>
              </a:spcBef>
              <a:spcAft>
                <a:spcPts val="0"/>
              </a:spcAft>
              <a:buFont typeface="Arial" pitchFamily="34" charset="0"/>
              <a:buChar char="•"/>
              <a:defRPr/>
            </a:pPr>
            <a:endParaRPr lang="en-US" sz="2000" dirty="0">
              <a:latin typeface="Calibri" pitchFamily="34" charset="0"/>
            </a:endParaRPr>
          </a:p>
        </p:txBody>
      </p:sp>
      <p:sp>
        <p:nvSpPr>
          <p:cNvPr id="12" name="TextBox 5"/>
          <p:cNvSpPr txBox="1">
            <a:spLocks noChangeArrowheads="1"/>
          </p:cNvSpPr>
          <p:nvPr/>
        </p:nvSpPr>
        <p:spPr bwMode="auto">
          <a:xfrm>
            <a:off x="2667000" y="4257675"/>
            <a:ext cx="3352800" cy="923925"/>
          </a:xfrm>
          <a:prstGeom prst="rect">
            <a:avLst/>
          </a:prstGeom>
          <a:noFill/>
          <a:ln w="9525">
            <a:noFill/>
            <a:miter lim="800000"/>
            <a:headEnd/>
            <a:tailEnd/>
          </a:ln>
        </p:spPr>
        <p:txBody>
          <a:bodyPr>
            <a:spAutoFit/>
          </a:bodyPr>
          <a:lstStyle/>
          <a:p>
            <a:pPr algn="ctr"/>
            <a:r>
              <a:rPr lang="en-US" altLang="en-US" b="1">
                <a:latin typeface="Calibri" pitchFamily="34" charset="0"/>
              </a:rPr>
              <a:t>Effect of deletion of 3 alpha helices of Vpr on whole cell ubiquitination.</a:t>
            </a:r>
          </a:p>
        </p:txBody>
      </p:sp>
      <p:sp>
        <p:nvSpPr>
          <p:cNvPr id="13" name="TextBox 12"/>
          <p:cNvSpPr txBox="1">
            <a:spLocks noChangeArrowheads="1"/>
          </p:cNvSpPr>
          <p:nvPr/>
        </p:nvSpPr>
        <p:spPr bwMode="auto">
          <a:xfrm>
            <a:off x="228600" y="2474913"/>
            <a:ext cx="3311525" cy="954087"/>
          </a:xfrm>
          <a:prstGeom prst="rect">
            <a:avLst/>
          </a:prstGeom>
          <a:noFill/>
          <a:ln w="9525">
            <a:noFill/>
            <a:miter lim="800000"/>
            <a:headEnd/>
            <a:tailEnd/>
          </a:ln>
        </p:spPr>
        <p:txBody>
          <a:bodyPr>
            <a:spAutoFit/>
          </a:bodyPr>
          <a:lstStyle/>
          <a:p>
            <a:r>
              <a:rPr lang="en-US" altLang="en-US" sz="1400" b="1">
                <a:latin typeface="Calibri" pitchFamily="34" charset="0"/>
              </a:rPr>
              <a:t>Three alpha helices:</a:t>
            </a:r>
          </a:p>
          <a:p>
            <a:pPr>
              <a:buFont typeface="Arial" charset="0"/>
              <a:buChar char="•"/>
            </a:pPr>
            <a:r>
              <a:rPr lang="en-US" altLang="en-US" sz="1400" b="1">
                <a:latin typeface="Calibri" pitchFamily="34" charset="0"/>
              </a:rPr>
              <a:t> 17-33 (Cyan)</a:t>
            </a:r>
          </a:p>
          <a:p>
            <a:pPr>
              <a:buFont typeface="Arial" charset="0"/>
              <a:buChar char="•"/>
            </a:pPr>
            <a:r>
              <a:rPr lang="en-US" altLang="en-US" sz="1400" b="1">
                <a:latin typeface="Calibri" pitchFamily="34" charset="0"/>
              </a:rPr>
              <a:t> 38-50 (Yellow)</a:t>
            </a:r>
          </a:p>
          <a:p>
            <a:pPr>
              <a:buFont typeface="Arial" charset="0"/>
              <a:buChar char="•"/>
            </a:pPr>
            <a:r>
              <a:rPr lang="en-US" altLang="en-US" sz="1400" b="1">
                <a:latin typeface="Calibri" pitchFamily="34" charset="0"/>
              </a:rPr>
              <a:t> 54-77 (Orange)</a:t>
            </a:r>
            <a:endParaRPr lang="en-IN" altLang="en-US" sz="1400" b="1">
              <a:latin typeface="Calibri" pitchFamily="34" charset="0"/>
            </a:endParaRPr>
          </a:p>
        </p:txBody>
      </p:sp>
      <p:sp>
        <p:nvSpPr>
          <p:cNvPr id="14" name="TextBox 13"/>
          <p:cNvSpPr txBox="1">
            <a:spLocks noChangeArrowheads="1"/>
          </p:cNvSpPr>
          <p:nvPr/>
        </p:nvSpPr>
        <p:spPr bwMode="auto">
          <a:xfrm>
            <a:off x="838200" y="3127375"/>
            <a:ext cx="3598863" cy="276225"/>
          </a:xfrm>
          <a:prstGeom prst="rect">
            <a:avLst/>
          </a:prstGeom>
          <a:noFill/>
          <a:ln w="9525">
            <a:noFill/>
            <a:miter lim="800000"/>
            <a:headEnd/>
            <a:tailEnd/>
          </a:ln>
        </p:spPr>
        <p:txBody>
          <a:bodyPr>
            <a:spAutoFit/>
          </a:bodyPr>
          <a:lstStyle/>
          <a:p>
            <a:pPr algn="r"/>
            <a:r>
              <a:rPr lang="en-IN" altLang="en-US" sz="1200">
                <a:latin typeface="Calibri" pitchFamily="34" charset="0"/>
              </a:rPr>
              <a:t>N. Morellet et al., </a:t>
            </a:r>
            <a:r>
              <a:rPr lang="en-IN" altLang="en-US" sz="1200" i="1">
                <a:latin typeface="Calibri" pitchFamily="34" charset="0"/>
              </a:rPr>
              <a:t>J. Mol. Biol</a:t>
            </a:r>
            <a:r>
              <a:rPr lang="en-IN" altLang="en-US" sz="1200">
                <a:latin typeface="Calibri" pitchFamily="34" charset="0"/>
              </a:rPr>
              <a:t>. (2003)</a:t>
            </a:r>
          </a:p>
        </p:txBody>
      </p:sp>
      <p:pic>
        <p:nvPicPr>
          <p:cNvPr id="5" name="Picture 4"/>
          <p:cNvPicPr>
            <a:picLocks noChangeAspect="1"/>
          </p:cNvPicPr>
          <p:nvPr/>
        </p:nvPicPr>
        <p:blipFill>
          <a:blip r:embed="rId4" cstate="print"/>
          <a:srcRect/>
          <a:stretch>
            <a:fillRect/>
          </a:stretch>
        </p:blipFill>
        <p:spPr bwMode="auto">
          <a:xfrm>
            <a:off x="5867400" y="2230438"/>
            <a:ext cx="3435350" cy="45513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3"/>
          <p:cNvPicPr>
            <a:picLocks noChangeAspect="1"/>
          </p:cNvPicPr>
          <p:nvPr/>
        </p:nvPicPr>
        <p:blipFill>
          <a:blip r:embed="rId2" cstate="print"/>
          <a:srcRect/>
          <a:stretch>
            <a:fillRect/>
          </a:stretch>
        </p:blipFill>
        <p:spPr bwMode="auto">
          <a:xfrm>
            <a:off x="5421313" y="2362200"/>
            <a:ext cx="3679825" cy="4419600"/>
          </a:xfrm>
          <a:prstGeom prst="rect">
            <a:avLst/>
          </a:prstGeom>
          <a:noFill/>
          <a:ln w="9525">
            <a:noFill/>
            <a:miter lim="800000"/>
            <a:headEnd/>
            <a:tailEnd/>
          </a:ln>
        </p:spPr>
      </p:pic>
      <p:sp>
        <p:nvSpPr>
          <p:cNvPr id="29699" name="TextBox 5"/>
          <p:cNvSpPr txBox="1">
            <a:spLocks noChangeArrowheads="1"/>
          </p:cNvSpPr>
          <p:nvPr/>
        </p:nvSpPr>
        <p:spPr bwMode="auto">
          <a:xfrm>
            <a:off x="0" y="76200"/>
            <a:ext cx="9144000" cy="646113"/>
          </a:xfrm>
          <a:prstGeom prst="rect">
            <a:avLst/>
          </a:prstGeom>
          <a:noFill/>
          <a:ln w="9525">
            <a:noFill/>
            <a:miter lim="800000"/>
            <a:headEnd/>
            <a:tailEnd/>
          </a:ln>
        </p:spPr>
        <p:txBody>
          <a:bodyPr>
            <a:spAutoFit/>
          </a:bodyPr>
          <a:lstStyle/>
          <a:p>
            <a:pPr algn="ctr"/>
            <a:r>
              <a:rPr lang="en-US" altLang="en-US" b="1">
                <a:latin typeface="Calibri" pitchFamily="34" charset="0"/>
              </a:rPr>
              <a:t>The ability of Vpr  to reduce whole cell ubiquitination is independent of its other known functions</a:t>
            </a:r>
          </a:p>
        </p:txBody>
      </p:sp>
      <p:pic>
        <p:nvPicPr>
          <p:cNvPr id="29700" name="Picture 1"/>
          <p:cNvPicPr>
            <a:picLocks noChangeAspect="1"/>
          </p:cNvPicPr>
          <p:nvPr/>
        </p:nvPicPr>
        <p:blipFill>
          <a:blip r:embed="rId3" cstate="print"/>
          <a:srcRect/>
          <a:stretch>
            <a:fillRect/>
          </a:stretch>
        </p:blipFill>
        <p:spPr bwMode="auto">
          <a:xfrm>
            <a:off x="0" y="1524000"/>
            <a:ext cx="5686425" cy="5105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533400" y="457200"/>
            <a:ext cx="8305800" cy="5084763"/>
          </a:xfrm>
          <a:prstGeom prst="rect">
            <a:avLst/>
          </a:prstGeom>
          <a:noFill/>
          <a:ln w="9525">
            <a:noFill/>
            <a:miter lim="800000"/>
            <a:headEnd/>
            <a:tailEnd/>
          </a:ln>
        </p:spPr>
      </p:pic>
      <p:sp>
        <p:nvSpPr>
          <p:cNvPr id="32771" name="Text Box 3"/>
          <p:cNvSpPr txBox="1">
            <a:spLocks noChangeArrowheads="1"/>
          </p:cNvSpPr>
          <p:nvPr/>
        </p:nvSpPr>
        <p:spPr bwMode="auto">
          <a:xfrm>
            <a:off x="990600" y="5715000"/>
            <a:ext cx="7010400" cy="779463"/>
          </a:xfrm>
          <a:prstGeom prst="rect">
            <a:avLst/>
          </a:prstGeom>
          <a:noFill/>
          <a:ln w="9525">
            <a:noFill/>
            <a:miter lim="800000"/>
            <a:headEnd/>
            <a:tailEnd/>
          </a:ln>
        </p:spPr>
        <p:txBody>
          <a:bodyPr>
            <a:spAutoFit/>
          </a:bodyPr>
          <a:lstStyle/>
          <a:p>
            <a:pPr>
              <a:spcBef>
                <a:spcPct val="50000"/>
              </a:spcBef>
            </a:pPr>
            <a:r>
              <a:rPr lang="en-US" altLang="en-US">
                <a:latin typeface="Calibri" pitchFamily="34" charset="0"/>
              </a:rPr>
              <a:t>Vpr alignment indicates L64P mutation</a:t>
            </a:r>
          </a:p>
          <a:p>
            <a:pPr>
              <a:spcBef>
                <a:spcPct val="50000"/>
              </a:spcBef>
            </a:pPr>
            <a:r>
              <a:rPr lang="en-US" altLang="en-US">
                <a:latin typeface="Calibri" pitchFamily="34" charset="0"/>
              </a:rPr>
              <a:t>Bano…. Banerjea et al., (2009) J General Virology 90, 2768-2776.</a:t>
            </a: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5"/>
          <p:cNvSpPr txBox="1">
            <a:spLocks noChangeArrowheads="1"/>
          </p:cNvSpPr>
          <p:nvPr/>
        </p:nvSpPr>
        <p:spPr bwMode="auto">
          <a:xfrm>
            <a:off x="0" y="0"/>
            <a:ext cx="9067800" cy="369888"/>
          </a:xfrm>
          <a:prstGeom prst="rect">
            <a:avLst/>
          </a:prstGeom>
          <a:noFill/>
          <a:ln w="9525">
            <a:noFill/>
            <a:miter lim="800000"/>
            <a:headEnd/>
            <a:tailEnd/>
          </a:ln>
        </p:spPr>
        <p:txBody>
          <a:bodyPr>
            <a:spAutoFit/>
          </a:bodyPr>
          <a:lstStyle/>
          <a:p>
            <a:pPr algn="ctr"/>
            <a:r>
              <a:rPr lang="en-US" altLang="en-US" b="1">
                <a:latin typeface="Calibri" pitchFamily="34" charset="0"/>
              </a:rPr>
              <a:t>Effect of Vpr on the ubiquitination of anti-retroviral restriction factors</a:t>
            </a:r>
          </a:p>
        </p:txBody>
      </p:sp>
      <p:pic>
        <p:nvPicPr>
          <p:cNvPr id="2" name="Picture 1"/>
          <p:cNvPicPr>
            <a:picLocks noChangeAspect="1"/>
          </p:cNvPicPr>
          <p:nvPr/>
        </p:nvPicPr>
        <p:blipFill>
          <a:blip r:embed="rId2" cstate="print"/>
          <a:srcRect/>
          <a:stretch>
            <a:fillRect/>
          </a:stretch>
        </p:blipFill>
        <p:spPr bwMode="auto">
          <a:xfrm>
            <a:off x="381000" y="609600"/>
            <a:ext cx="3330575" cy="6019800"/>
          </a:xfrm>
          <a:prstGeom prst="rect">
            <a:avLst/>
          </a:prstGeom>
          <a:noFill/>
          <a:ln w="9525">
            <a:noFill/>
            <a:miter lim="800000"/>
            <a:headEnd/>
            <a:tailEnd/>
          </a:ln>
        </p:spPr>
      </p:pic>
      <p:pic>
        <p:nvPicPr>
          <p:cNvPr id="4" name="Picture 3"/>
          <p:cNvPicPr>
            <a:picLocks noChangeAspect="1"/>
          </p:cNvPicPr>
          <p:nvPr/>
        </p:nvPicPr>
        <p:blipFill>
          <a:blip r:embed="rId3" cstate="print"/>
          <a:srcRect/>
          <a:stretch>
            <a:fillRect/>
          </a:stretch>
        </p:blipFill>
        <p:spPr bwMode="auto">
          <a:xfrm>
            <a:off x="5181600" y="184150"/>
            <a:ext cx="3576638" cy="6540500"/>
          </a:xfrm>
          <a:prstGeom prst="rect">
            <a:avLst/>
          </a:prstGeom>
          <a:noFill/>
          <a:ln w="9525">
            <a:noFill/>
            <a:miter lim="800000"/>
            <a:headEnd/>
            <a:tailEnd/>
          </a:ln>
        </p:spPr>
      </p:pic>
      <p:sp>
        <p:nvSpPr>
          <p:cNvPr id="3" name="TextBox 2"/>
          <p:cNvSpPr txBox="1">
            <a:spLocks noChangeArrowheads="1"/>
          </p:cNvSpPr>
          <p:nvPr/>
        </p:nvSpPr>
        <p:spPr bwMode="auto">
          <a:xfrm>
            <a:off x="112713" y="1038225"/>
            <a:ext cx="1933575" cy="646113"/>
          </a:xfrm>
          <a:prstGeom prst="rect">
            <a:avLst/>
          </a:prstGeom>
          <a:noFill/>
          <a:ln w="9525">
            <a:noFill/>
            <a:miter lim="800000"/>
            <a:headEnd/>
            <a:tailEnd/>
          </a:ln>
        </p:spPr>
        <p:txBody>
          <a:bodyPr>
            <a:spAutoFit/>
          </a:bodyPr>
          <a:lstStyle/>
          <a:p>
            <a:pPr algn="ctr"/>
            <a:r>
              <a:rPr lang="en-US" altLang="en-US" b="1">
                <a:latin typeface="Calibri" pitchFamily="34" charset="0"/>
              </a:rPr>
              <a:t>Ubiquitinaton of UNG2</a:t>
            </a:r>
          </a:p>
        </p:txBody>
      </p:sp>
      <p:sp>
        <p:nvSpPr>
          <p:cNvPr id="7" name="TextBox 6"/>
          <p:cNvSpPr txBox="1">
            <a:spLocks noChangeArrowheads="1"/>
          </p:cNvSpPr>
          <p:nvPr/>
        </p:nvSpPr>
        <p:spPr bwMode="auto">
          <a:xfrm>
            <a:off x="4724400" y="1017588"/>
            <a:ext cx="1828800" cy="646112"/>
          </a:xfrm>
          <a:prstGeom prst="rect">
            <a:avLst/>
          </a:prstGeom>
          <a:noFill/>
          <a:ln w="9525">
            <a:noFill/>
            <a:miter lim="800000"/>
            <a:headEnd/>
            <a:tailEnd/>
          </a:ln>
        </p:spPr>
        <p:txBody>
          <a:bodyPr>
            <a:spAutoFit/>
          </a:bodyPr>
          <a:lstStyle/>
          <a:p>
            <a:pPr algn="ctr"/>
            <a:r>
              <a:rPr lang="en-US" altLang="en-US" b="1">
                <a:latin typeface="Calibri" pitchFamily="34" charset="0"/>
              </a:rPr>
              <a:t>Ubiquitination of CD4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1"/>
          <p:cNvPicPr>
            <a:picLocks noChangeAspect="1"/>
          </p:cNvPicPr>
          <p:nvPr/>
        </p:nvPicPr>
        <p:blipFill>
          <a:blip r:embed="rId2" cstate="print"/>
          <a:srcRect t="3563" r="5359"/>
          <a:stretch>
            <a:fillRect/>
          </a:stretch>
        </p:blipFill>
        <p:spPr bwMode="auto">
          <a:xfrm>
            <a:off x="0" y="1401763"/>
            <a:ext cx="2705100" cy="5303837"/>
          </a:xfrm>
          <a:prstGeom prst="rect">
            <a:avLst/>
          </a:prstGeom>
          <a:noFill/>
          <a:ln w="9525">
            <a:noFill/>
            <a:miter lim="800000"/>
            <a:headEnd/>
            <a:tailEnd/>
          </a:ln>
        </p:spPr>
      </p:pic>
      <p:pic>
        <p:nvPicPr>
          <p:cNvPr id="34819" name="Picture 2"/>
          <p:cNvPicPr>
            <a:picLocks noChangeAspect="1"/>
          </p:cNvPicPr>
          <p:nvPr/>
        </p:nvPicPr>
        <p:blipFill>
          <a:blip r:embed="rId3" cstate="print"/>
          <a:srcRect r="4594"/>
          <a:stretch>
            <a:fillRect/>
          </a:stretch>
        </p:blipFill>
        <p:spPr bwMode="auto">
          <a:xfrm>
            <a:off x="2362200" y="914400"/>
            <a:ext cx="4067175" cy="5867400"/>
          </a:xfrm>
          <a:prstGeom prst="rect">
            <a:avLst/>
          </a:prstGeom>
          <a:noFill/>
          <a:ln w="9525">
            <a:noFill/>
            <a:miter lim="800000"/>
            <a:headEnd/>
            <a:tailEnd/>
          </a:ln>
        </p:spPr>
      </p:pic>
      <p:sp>
        <p:nvSpPr>
          <p:cNvPr id="34820" name="TextBox 3"/>
          <p:cNvSpPr txBox="1">
            <a:spLocks noChangeArrowheads="1"/>
          </p:cNvSpPr>
          <p:nvPr/>
        </p:nvSpPr>
        <p:spPr bwMode="auto">
          <a:xfrm>
            <a:off x="0" y="0"/>
            <a:ext cx="9067800" cy="369888"/>
          </a:xfrm>
          <a:prstGeom prst="rect">
            <a:avLst/>
          </a:prstGeom>
          <a:noFill/>
          <a:ln w="9525">
            <a:noFill/>
            <a:miter lim="800000"/>
            <a:headEnd/>
            <a:tailEnd/>
          </a:ln>
        </p:spPr>
        <p:txBody>
          <a:bodyPr>
            <a:spAutoFit/>
          </a:bodyPr>
          <a:lstStyle/>
          <a:p>
            <a:pPr algn="ctr"/>
            <a:r>
              <a:rPr lang="en-US" altLang="en-US" b="1">
                <a:latin typeface="Calibri" pitchFamily="34" charset="0"/>
              </a:rPr>
              <a:t>Effect of Vpr on the ubiquitination of anti-retroviral restriction factors</a:t>
            </a:r>
          </a:p>
        </p:txBody>
      </p:sp>
      <p:sp>
        <p:nvSpPr>
          <p:cNvPr id="34821" name="TextBox 4"/>
          <p:cNvSpPr txBox="1">
            <a:spLocks noChangeArrowheads="1"/>
          </p:cNvSpPr>
          <p:nvPr/>
        </p:nvSpPr>
        <p:spPr bwMode="auto">
          <a:xfrm>
            <a:off x="2362200" y="628650"/>
            <a:ext cx="1670050" cy="646113"/>
          </a:xfrm>
          <a:prstGeom prst="rect">
            <a:avLst/>
          </a:prstGeom>
          <a:noFill/>
          <a:ln w="9525">
            <a:noFill/>
            <a:miter lim="800000"/>
            <a:headEnd/>
            <a:tailEnd/>
          </a:ln>
        </p:spPr>
        <p:txBody>
          <a:bodyPr>
            <a:spAutoFit/>
          </a:bodyPr>
          <a:lstStyle/>
          <a:p>
            <a:pPr algn="ctr"/>
            <a:r>
              <a:rPr lang="en-US" altLang="en-US" b="1">
                <a:latin typeface="Calibri" pitchFamily="34" charset="0"/>
              </a:rPr>
              <a:t>Ubiquitination of APOBEC3G</a:t>
            </a:r>
          </a:p>
        </p:txBody>
      </p:sp>
      <p:sp>
        <p:nvSpPr>
          <p:cNvPr id="6" name="TextBox 5"/>
          <p:cNvSpPr txBox="1">
            <a:spLocks noChangeArrowheads="1"/>
          </p:cNvSpPr>
          <p:nvPr/>
        </p:nvSpPr>
        <p:spPr bwMode="auto">
          <a:xfrm>
            <a:off x="7239000" y="590550"/>
            <a:ext cx="1600200" cy="647700"/>
          </a:xfrm>
          <a:prstGeom prst="rect">
            <a:avLst/>
          </a:prstGeom>
          <a:noFill/>
          <a:ln w="9525">
            <a:noFill/>
            <a:miter lim="800000"/>
            <a:headEnd/>
            <a:tailEnd/>
          </a:ln>
        </p:spPr>
        <p:txBody>
          <a:bodyPr>
            <a:spAutoFit/>
          </a:bodyPr>
          <a:lstStyle/>
          <a:p>
            <a:pPr algn="ctr"/>
            <a:r>
              <a:rPr lang="en-US" altLang="en-US" b="1">
                <a:latin typeface="Calibri" pitchFamily="34" charset="0"/>
              </a:rPr>
              <a:t>Ubiquitination of Tubulin</a:t>
            </a:r>
          </a:p>
        </p:txBody>
      </p:sp>
      <p:pic>
        <p:nvPicPr>
          <p:cNvPr id="7" name="Picture 6"/>
          <p:cNvPicPr>
            <a:picLocks noChangeAspect="1"/>
          </p:cNvPicPr>
          <p:nvPr/>
        </p:nvPicPr>
        <p:blipFill>
          <a:blip r:embed="rId4" cstate="print"/>
          <a:srcRect t="13168" r="5460"/>
          <a:stretch>
            <a:fillRect/>
          </a:stretch>
        </p:blipFill>
        <p:spPr bwMode="auto">
          <a:xfrm>
            <a:off x="6316663" y="2057400"/>
            <a:ext cx="2792412" cy="4800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CCR5 WT-Mut Seq"/>
          <p:cNvPicPr>
            <a:picLocks noChangeAspect="1" noChangeArrowheads="1"/>
          </p:cNvPicPr>
          <p:nvPr/>
        </p:nvPicPr>
        <p:blipFill>
          <a:blip r:embed="rId3" cstate="print">
            <a:lum bright="12000" contrast="6000"/>
          </a:blip>
          <a:srcRect/>
          <a:stretch>
            <a:fillRect/>
          </a:stretch>
        </p:blipFill>
        <p:spPr bwMode="auto">
          <a:xfrm>
            <a:off x="4203700" y="2774950"/>
            <a:ext cx="4378325" cy="2881313"/>
          </a:xfrm>
          <a:prstGeom prst="rect">
            <a:avLst/>
          </a:prstGeom>
          <a:noFill/>
          <a:ln w="12700">
            <a:solidFill>
              <a:srgbClr val="000000"/>
            </a:solidFill>
            <a:miter lim="800000"/>
            <a:headEnd/>
            <a:tailEnd/>
          </a:ln>
        </p:spPr>
      </p:pic>
      <p:grpSp>
        <p:nvGrpSpPr>
          <p:cNvPr id="2" name="Group 5"/>
          <p:cNvGrpSpPr>
            <a:grpSpLocks/>
          </p:cNvGrpSpPr>
          <p:nvPr/>
        </p:nvGrpSpPr>
        <p:grpSpPr bwMode="auto">
          <a:xfrm>
            <a:off x="825500" y="2662238"/>
            <a:ext cx="2495550" cy="3335337"/>
            <a:chOff x="528" y="912"/>
            <a:chExt cx="1572" cy="2101"/>
          </a:xfrm>
        </p:grpSpPr>
        <p:pic>
          <p:nvPicPr>
            <p:cNvPr id="11274" name="Picture 6" descr="CCR5 sequence"/>
            <p:cNvPicPr>
              <a:picLocks noChangeAspect="1" noChangeArrowheads="1"/>
            </p:cNvPicPr>
            <p:nvPr/>
          </p:nvPicPr>
          <p:blipFill>
            <a:blip r:embed="rId4" cstate="print">
              <a:lum bright="12000" contrast="6000"/>
            </a:blip>
            <a:srcRect/>
            <a:stretch>
              <a:fillRect/>
            </a:stretch>
          </p:blipFill>
          <p:spPr bwMode="auto">
            <a:xfrm>
              <a:off x="528" y="912"/>
              <a:ext cx="1572" cy="2101"/>
            </a:xfrm>
            <a:prstGeom prst="rect">
              <a:avLst/>
            </a:prstGeom>
            <a:noFill/>
            <a:ln w="9525">
              <a:noFill/>
              <a:miter lim="800000"/>
              <a:headEnd/>
              <a:tailEnd/>
            </a:ln>
          </p:spPr>
        </p:pic>
        <p:sp>
          <p:nvSpPr>
            <p:cNvPr id="11275" name="Rectangle 7"/>
            <p:cNvSpPr>
              <a:spLocks noChangeArrowheads="1"/>
            </p:cNvSpPr>
            <p:nvPr/>
          </p:nvSpPr>
          <p:spPr bwMode="auto">
            <a:xfrm>
              <a:off x="696" y="1008"/>
              <a:ext cx="480" cy="1872"/>
            </a:xfrm>
            <a:prstGeom prst="rect">
              <a:avLst/>
            </a:prstGeom>
            <a:noFill/>
            <a:ln w="9525">
              <a:solidFill>
                <a:schemeClr val="tx1"/>
              </a:solidFill>
              <a:miter lim="800000"/>
              <a:headEnd/>
              <a:tailEnd/>
            </a:ln>
          </p:spPr>
          <p:txBody>
            <a:bodyPr wrap="none" anchor="ctr"/>
            <a:lstStyle/>
            <a:p>
              <a:endParaRPr lang="en-IN"/>
            </a:p>
          </p:txBody>
        </p:sp>
      </p:grpSp>
      <p:sp>
        <p:nvSpPr>
          <p:cNvPr id="4104" name="Text Box 8"/>
          <p:cNvSpPr txBox="1">
            <a:spLocks noChangeArrowheads="1"/>
          </p:cNvSpPr>
          <p:nvPr/>
        </p:nvSpPr>
        <p:spPr bwMode="auto">
          <a:xfrm>
            <a:off x="0" y="76200"/>
            <a:ext cx="9144000" cy="822325"/>
          </a:xfrm>
          <a:prstGeom prst="rect">
            <a:avLst/>
          </a:prstGeom>
          <a:noFill/>
          <a:ln w="9525">
            <a:noFill/>
            <a:miter lim="800000"/>
            <a:headEnd/>
            <a:tailEnd/>
          </a:ln>
          <a:effectLst>
            <a:outerShdw dist="17961" dir="2700000" algn="ctr" rotWithShape="0">
              <a:schemeClr val="tx1"/>
            </a:outerShdw>
          </a:effectLst>
        </p:spPr>
        <p:txBody>
          <a:bodyPr>
            <a:spAutoFit/>
          </a:bodyPr>
          <a:lstStyle/>
          <a:p>
            <a:pPr algn="ctr">
              <a:defRPr/>
            </a:pPr>
            <a:r>
              <a:rPr lang="en-US" sz="2400" b="1" i="1" dirty="0">
                <a:latin typeface="Times New Roman" pitchFamily="18" charset="0"/>
              </a:rPr>
              <a:t>First report of a healthy Indian heterozygous for </a:t>
            </a:r>
            <a:r>
              <a:rPr lang="en-US" sz="2400" b="1" i="1" dirty="0">
                <a:latin typeface="Symbol" pitchFamily="18" charset="2"/>
              </a:rPr>
              <a:t>D</a:t>
            </a:r>
            <a:r>
              <a:rPr lang="en-US" sz="2400" b="1" i="1" dirty="0">
                <a:latin typeface="Times New Roman" pitchFamily="18" charset="0"/>
              </a:rPr>
              <a:t>32 mutant of HIV-1 co-receptor-CCR5 gene </a:t>
            </a:r>
          </a:p>
        </p:txBody>
      </p:sp>
      <p:sp>
        <p:nvSpPr>
          <p:cNvPr id="11269" name="Text Box 9"/>
          <p:cNvSpPr txBox="1">
            <a:spLocks noChangeArrowheads="1"/>
          </p:cNvSpPr>
          <p:nvPr/>
        </p:nvSpPr>
        <p:spPr bwMode="auto">
          <a:xfrm>
            <a:off x="2455863" y="1185863"/>
            <a:ext cx="4173537" cy="581025"/>
          </a:xfrm>
          <a:prstGeom prst="rect">
            <a:avLst/>
          </a:prstGeom>
          <a:noFill/>
          <a:ln w="9525">
            <a:noFill/>
            <a:miter lim="800000"/>
            <a:headEnd/>
            <a:tailEnd/>
          </a:ln>
        </p:spPr>
        <p:txBody>
          <a:bodyPr wrap="none">
            <a:spAutoFit/>
          </a:bodyPr>
          <a:lstStyle/>
          <a:p>
            <a:r>
              <a:rPr lang="en-US" sz="1600">
                <a:latin typeface="Times New Roman" pitchFamily="18" charset="0"/>
              </a:rPr>
              <a:t>S. Husain </a:t>
            </a:r>
            <a:r>
              <a:rPr lang="en-US" sz="1600" i="1">
                <a:latin typeface="Times New Roman" pitchFamily="18" charset="0"/>
              </a:rPr>
              <a:t>et al</a:t>
            </a:r>
            <a:r>
              <a:rPr lang="en-US" sz="1600">
                <a:latin typeface="Times New Roman" pitchFamily="18" charset="0"/>
              </a:rPr>
              <a:t>. (1998) </a:t>
            </a:r>
            <a:r>
              <a:rPr lang="en-US" sz="1600" i="1">
                <a:latin typeface="Times New Roman" pitchFamily="18" charset="0"/>
              </a:rPr>
              <a:t>Gene</a:t>
            </a:r>
            <a:r>
              <a:rPr lang="en-US" sz="1600">
                <a:latin typeface="Times New Roman" pitchFamily="18" charset="0"/>
              </a:rPr>
              <a:t> </a:t>
            </a:r>
            <a:r>
              <a:rPr lang="en-US" sz="1600" b="1">
                <a:latin typeface="Times New Roman" pitchFamily="18" charset="0"/>
              </a:rPr>
              <a:t>207</a:t>
            </a:r>
            <a:r>
              <a:rPr lang="en-US" sz="1600">
                <a:latin typeface="Times New Roman" pitchFamily="18" charset="0"/>
              </a:rPr>
              <a:t>: 141-147.</a:t>
            </a:r>
          </a:p>
          <a:p>
            <a:r>
              <a:rPr lang="en-US" sz="1600">
                <a:latin typeface="Times New Roman" pitchFamily="18" charset="0"/>
              </a:rPr>
              <a:t>S. Husain </a:t>
            </a:r>
            <a:r>
              <a:rPr lang="en-US" sz="1600" i="1">
                <a:latin typeface="Times New Roman" pitchFamily="18" charset="0"/>
              </a:rPr>
              <a:t>et al. </a:t>
            </a:r>
            <a:r>
              <a:rPr lang="en-US" sz="1600">
                <a:latin typeface="Times New Roman" pitchFamily="18" charset="0"/>
              </a:rPr>
              <a:t>(1998) </a:t>
            </a:r>
            <a:r>
              <a:rPr lang="en-US" sz="1600" i="1">
                <a:latin typeface="Times New Roman" pitchFamily="18" charset="0"/>
              </a:rPr>
              <a:t>J Hum. Virol</a:t>
            </a:r>
            <a:r>
              <a:rPr lang="en-US" sz="1600">
                <a:latin typeface="Times New Roman" pitchFamily="18" charset="0"/>
              </a:rPr>
              <a:t>. </a:t>
            </a:r>
            <a:r>
              <a:rPr lang="en-US" sz="1600" b="1">
                <a:latin typeface="Times New Roman" pitchFamily="18" charset="0"/>
              </a:rPr>
              <a:t>1</a:t>
            </a:r>
            <a:r>
              <a:rPr lang="en-US" sz="1600">
                <a:latin typeface="Times New Roman" pitchFamily="18" charset="0"/>
              </a:rPr>
              <a:t>: 187-192.</a:t>
            </a:r>
          </a:p>
        </p:txBody>
      </p:sp>
      <p:sp>
        <p:nvSpPr>
          <p:cNvPr id="11270" name="Text Box 10"/>
          <p:cNvSpPr txBox="1">
            <a:spLocks noChangeArrowheads="1"/>
          </p:cNvSpPr>
          <p:nvPr/>
        </p:nvSpPr>
        <p:spPr bwMode="auto">
          <a:xfrm>
            <a:off x="5045075" y="2125663"/>
            <a:ext cx="2836863" cy="581025"/>
          </a:xfrm>
          <a:prstGeom prst="rect">
            <a:avLst/>
          </a:prstGeom>
          <a:noFill/>
          <a:ln w="9525">
            <a:noFill/>
            <a:miter lim="800000"/>
            <a:headEnd/>
            <a:tailEnd/>
          </a:ln>
        </p:spPr>
        <p:txBody>
          <a:bodyPr wrap="none">
            <a:spAutoFit/>
          </a:bodyPr>
          <a:lstStyle/>
          <a:p>
            <a:r>
              <a:rPr lang="en-US" sz="1600" b="1">
                <a:latin typeface="Times New Roman" pitchFamily="18" charset="0"/>
              </a:rPr>
              <a:t>Comparison of wild type and </a:t>
            </a:r>
          </a:p>
          <a:p>
            <a:r>
              <a:rPr lang="en-US" sz="1600" b="1">
                <a:latin typeface="Symbol" pitchFamily="18" charset="2"/>
              </a:rPr>
              <a:t>D</a:t>
            </a:r>
            <a:r>
              <a:rPr lang="en-US" sz="1600" b="1">
                <a:latin typeface="Times New Roman" pitchFamily="18" charset="0"/>
              </a:rPr>
              <a:t>32 mutant sequence of CCR5</a:t>
            </a:r>
          </a:p>
        </p:txBody>
      </p:sp>
      <p:sp>
        <p:nvSpPr>
          <p:cNvPr id="11271" name="Text Box 11"/>
          <p:cNvSpPr txBox="1">
            <a:spLocks noChangeArrowheads="1"/>
          </p:cNvSpPr>
          <p:nvPr/>
        </p:nvSpPr>
        <p:spPr bwMode="auto">
          <a:xfrm>
            <a:off x="466725" y="2063750"/>
            <a:ext cx="3024188" cy="581025"/>
          </a:xfrm>
          <a:prstGeom prst="rect">
            <a:avLst/>
          </a:prstGeom>
          <a:noFill/>
          <a:ln w="9525">
            <a:noFill/>
            <a:miter lim="800000"/>
            <a:headEnd/>
            <a:tailEnd/>
          </a:ln>
        </p:spPr>
        <p:txBody>
          <a:bodyPr wrap="none">
            <a:spAutoFit/>
          </a:bodyPr>
          <a:lstStyle/>
          <a:p>
            <a:r>
              <a:rPr lang="en-US" sz="1600" b="1">
                <a:latin typeface="Times New Roman" pitchFamily="18" charset="0"/>
              </a:rPr>
              <a:t>A.    Sequence showing a precise </a:t>
            </a:r>
          </a:p>
          <a:p>
            <a:r>
              <a:rPr lang="en-US" sz="1600" b="1">
                <a:latin typeface="Times New Roman" pitchFamily="18" charset="0"/>
              </a:rPr>
              <a:t>        32 bp deletionin CCR5 gene</a:t>
            </a:r>
          </a:p>
        </p:txBody>
      </p:sp>
      <p:sp>
        <p:nvSpPr>
          <p:cNvPr id="11272" name="Text Box 12"/>
          <p:cNvSpPr txBox="1">
            <a:spLocks noChangeArrowheads="1"/>
          </p:cNvSpPr>
          <p:nvPr/>
        </p:nvSpPr>
        <p:spPr bwMode="auto">
          <a:xfrm>
            <a:off x="4010025" y="2074863"/>
            <a:ext cx="369888" cy="336550"/>
          </a:xfrm>
          <a:prstGeom prst="rect">
            <a:avLst/>
          </a:prstGeom>
          <a:noFill/>
          <a:ln w="9525">
            <a:noFill/>
            <a:miter lim="800000"/>
            <a:headEnd/>
            <a:tailEnd/>
          </a:ln>
        </p:spPr>
        <p:txBody>
          <a:bodyPr wrap="none">
            <a:spAutoFit/>
          </a:bodyPr>
          <a:lstStyle/>
          <a:p>
            <a:r>
              <a:rPr lang="en-US" sz="1600" b="1">
                <a:latin typeface="Times New Roman" pitchFamily="18" charset="0"/>
              </a:rPr>
              <a:t>B.</a:t>
            </a:r>
          </a:p>
        </p:txBody>
      </p:sp>
      <p:sp>
        <p:nvSpPr>
          <p:cNvPr id="11273" name="TextBox 10"/>
          <p:cNvSpPr txBox="1">
            <a:spLocks noChangeArrowheads="1"/>
          </p:cNvSpPr>
          <p:nvPr/>
        </p:nvSpPr>
        <p:spPr bwMode="auto">
          <a:xfrm>
            <a:off x="990600" y="5867400"/>
            <a:ext cx="7772400" cy="923925"/>
          </a:xfrm>
          <a:prstGeom prst="rect">
            <a:avLst/>
          </a:prstGeom>
          <a:noFill/>
          <a:ln w="9525">
            <a:noFill/>
            <a:miter lim="800000"/>
            <a:headEnd/>
            <a:tailEnd/>
          </a:ln>
        </p:spPr>
        <p:txBody>
          <a:bodyPr>
            <a:spAutoFit/>
          </a:bodyPr>
          <a:lstStyle/>
          <a:p>
            <a:r>
              <a:rPr lang="en-US"/>
              <a:t>Azim T, Bogaerts J, Yirrell DL, </a:t>
            </a:r>
            <a:r>
              <a:rPr lang="en-US" b="1"/>
              <a:t>Banerjea AC,</a:t>
            </a:r>
            <a:r>
              <a:rPr lang="en-US"/>
              <a:t> Sarkar MS, Ahmed G, Amin NM, Rahman AS, Husain AM. </a:t>
            </a:r>
            <a:r>
              <a:rPr lang="en-US" b="1"/>
              <a:t>(2002).</a:t>
            </a:r>
            <a:r>
              <a:rPr lang="en-US"/>
              <a:t> Injecting drug users in Bangladesh: prevalence of syphilis, hepatitis, HIV and HIV subtypes. </a:t>
            </a:r>
            <a:r>
              <a:rPr lang="en-US" b="1"/>
              <a:t>AIDS 16, 121-123 </a:t>
            </a:r>
            <a:endParaRPr lang="en-IN"/>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4"/>
          <p:cNvPicPr>
            <a:picLocks noChangeAspect="1" noChangeArrowheads="1"/>
          </p:cNvPicPr>
          <p:nvPr/>
        </p:nvPicPr>
        <p:blipFill>
          <a:blip r:embed="rId2" cstate="print">
            <a:grayscl/>
          </a:blip>
          <a:srcRect/>
          <a:stretch>
            <a:fillRect/>
          </a:stretch>
        </p:blipFill>
        <p:spPr bwMode="auto">
          <a:xfrm>
            <a:off x="1665288" y="2862263"/>
            <a:ext cx="1295400" cy="490537"/>
          </a:xfrm>
          <a:prstGeom prst="rect">
            <a:avLst/>
          </a:prstGeom>
          <a:noFill/>
          <a:ln w="9525">
            <a:solidFill>
              <a:schemeClr val="tx1"/>
            </a:solidFill>
            <a:miter lim="800000"/>
            <a:headEnd/>
            <a:tailEnd/>
          </a:ln>
        </p:spPr>
      </p:pic>
      <p:sp>
        <p:nvSpPr>
          <p:cNvPr id="3075" name="TextBox 21"/>
          <p:cNvSpPr txBox="1">
            <a:spLocks noChangeArrowheads="1"/>
          </p:cNvSpPr>
          <p:nvPr/>
        </p:nvSpPr>
        <p:spPr bwMode="auto">
          <a:xfrm>
            <a:off x="636588" y="1425575"/>
            <a:ext cx="1219200" cy="338138"/>
          </a:xfrm>
          <a:prstGeom prst="rect">
            <a:avLst/>
          </a:prstGeom>
          <a:noFill/>
          <a:ln w="9525">
            <a:noFill/>
            <a:miter lim="800000"/>
            <a:headEnd/>
            <a:tailEnd/>
          </a:ln>
        </p:spPr>
        <p:txBody>
          <a:bodyPr>
            <a:spAutoFit/>
          </a:bodyPr>
          <a:lstStyle/>
          <a:p>
            <a:r>
              <a:rPr lang="en-US" sz="1600">
                <a:latin typeface="Arial Rounded MT Bold" pitchFamily="34" charset="0"/>
              </a:rPr>
              <a:t>HA Tat</a:t>
            </a:r>
          </a:p>
        </p:txBody>
      </p:sp>
      <p:sp>
        <p:nvSpPr>
          <p:cNvPr id="3076" name="TextBox 9"/>
          <p:cNvSpPr txBox="1">
            <a:spLocks noChangeArrowheads="1"/>
          </p:cNvSpPr>
          <p:nvPr/>
        </p:nvSpPr>
        <p:spPr bwMode="auto">
          <a:xfrm>
            <a:off x="1838325" y="1397000"/>
            <a:ext cx="1341438" cy="368300"/>
          </a:xfrm>
          <a:prstGeom prst="rect">
            <a:avLst/>
          </a:prstGeom>
          <a:noFill/>
          <a:ln w="9525">
            <a:noFill/>
            <a:miter lim="800000"/>
            <a:headEnd/>
            <a:tailEnd/>
          </a:ln>
        </p:spPr>
        <p:txBody>
          <a:bodyPr>
            <a:spAutoFit/>
          </a:bodyPr>
          <a:lstStyle/>
          <a:p>
            <a:r>
              <a:rPr lang="en-US">
                <a:latin typeface="Arial Rounded MT Bold" pitchFamily="34" charset="0"/>
              </a:rPr>
              <a:t> +         +  </a:t>
            </a:r>
          </a:p>
        </p:txBody>
      </p:sp>
      <p:sp>
        <p:nvSpPr>
          <p:cNvPr id="3077" name="TextBox 18"/>
          <p:cNvSpPr txBox="1">
            <a:spLocks noChangeArrowheads="1"/>
          </p:cNvSpPr>
          <p:nvPr/>
        </p:nvSpPr>
        <p:spPr bwMode="auto">
          <a:xfrm>
            <a:off x="603250" y="1006475"/>
            <a:ext cx="1252538" cy="338138"/>
          </a:xfrm>
          <a:prstGeom prst="rect">
            <a:avLst/>
          </a:prstGeom>
          <a:noFill/>
          <a:ln w="9525">
            <a:noFill/>
            <a:miter lim="800000"/>
            <a:headEnd/>
            <a:tailEnd/>
          </a:ln>
        </p:spPr>
        <p:txBody>
          <a:bodyPr>
            <a:spAutoFit/>
          </a:bodyPr>
          <a:lstStyle/>
          <a:p>
            <a:r>
              <a:rPr lang="en-US" sz="1600">
                <a:latin typeface="Arial Rounded MT Bold" pitchFamily="34" charset="0"/>
              </a:rPr>
              <a:t>Myc Rev</a:t>
            </a:r>
          </a:p>
        </p:txBody>
      </p:sp>
      <p:sp>
        <p:nvSpPr>
          <p:cNvPr id="3078" name="TextBox 22"/>
          <p:cNvSpPr txBox="1">
            <a:spLocks noChangeArrowheads="1"/>
          </p:cNvSpPr>
          <p:nvPr/>
        </p:nvSpPr>
        <p:spPr bwMode="auto">
          <a:xfrm>
            <a:off x="1665288" y="969963"/>
            <a:ext cx="1447800" cy="369887"/>
          </a:xfrm>
          <a:prstGeom prst="rect">
            <a:avLst/>
          </a:prstGeom>
          <a:noFill/>
          <a:ln w="9525">
            <a:noFill/>
            <a:miter lim="800000"/>
            <a:headEnd/>
            <a:tailEnd/>
          </a:ln>
        </p:spPr>
        <p:txBody>
          <a:bodyPr>
            <a:spAutoFit/>
          </a:bodyPr>
          <a:lstStyle/>
          <a:p>
            <a:r>
              <a:rPr lang="en-US">
                <a:latin typeface="Arial Rounded MT Bold" pitchFamily="34" charset="0"/>
              </a:rPr>
              <a:t>    -          +    </a:t>
            </a:r>
          </a:p>
        </p:txBody>
      </p:sp>
      <p:sp>
        <p:nvSpPr>
          <p:cNvPr id="3079" name="TextBox 24"/>
          <p:cNvSpPr txBox="1">
            <a:spLocks noChangeArrowheads="1"/>
          </p:cNvSpPr>
          <p:nvPr/>
        </p:nvSpPr>
        <p:spPr bwMode="auto">
          <a:xfrm>
            <a:off x="706438" y="1901825"/>
            <a:ext cx="990600" cy="261938"/>
          </a:xfrm>
          <a:prstGeom prst="rect">
            <a:avLst/>
          </a:prstGeom>
          <a:noFill/>
          <a:ln w="9525">
            <a:noFill/>
            <a:miter lim="800000"/>
            <a:headEnd/>
            <a:tailEnd/>
          </a:ln>
        </p:spPr>
        <p:txBody>
          <a:bodyPr>
            <a:spAutoFit/>
          </a:bodyPr>
          <a:lstStyle/>
          <a:p>
            <a:r>
              <a:rPr lang="en-US" sz="1100">
                <a:latin typeface="Arial Rounded MT Bold" pitchFamily="34" charset="0"/>
              </a:rPr>
              <a:t>IB: Anti-HA</a:t>
            </a:r>
          </a:p>
        </p:txBody>
      </p:sp>
      <p:sp>
        <p:nvSpPr>
          <p:cNvPr id="3080" name="TextBox 24"/>
          <p:cNvSpPr txBox="1">
            <a:spLocks noChangeArrowheads="1"/>
          </p:cNvSpPr>
          <p:nvPr/>
        </p:nvSpPr>
        <p:spPr bwMode="auto">
          <a:xfrm>
            <a:off x="658813" y="2419350"/>
            <a:ext cx="1066800" cy="261938"/>
          </a:xfrm>
          <a:prstGeom prst="rect">
            <a:avLst/>
          </a:prstGeom>
          <a:noFill/>
          <a:ln w="9525">
            <a:noFill/>
            <a:miter lim="800000"/>
            <a:headEnd/>
            <a:tailEnd/>
          </a:ln>
        </p:spPr>
        <p:txBody>
          <a:bodyPr>
            <a:spAutoFit/>
          </a:bodyPr>
          <a:lstStyle/>
          <a:p>
            <a:r>
              <a:rPr lang="en-US" sz="1100">
                <a:latin typeface="Arial Rounded MT Bold" pitchFamily="34" charset="0"/>
              </a:rPr>
              <a:t>IB: Anti-Myc</a:t>
            </a:r>
          </a:p>
        </p:txBody>
      </p:sp>
      <p:sp>
        <p:nvSpPr>
          <p:cNvPr id="3081" name="TextBox 24"/>
          <p:cNvSpPr txBox="1">
            <a:spLocks noChangeArrowheads="1"/>
          </p:cNvSpPr>
          <p:nvPr/>
        </p:nvSpPr>
        <p:spPr bwMode="auto">
          <a:xfrm>
            <a:off x="2960688" y="1830388"/>
            <a:ext cx="776287" cy="338137"/>
          </a:xfrm>
          <a:prstGeom prst="rect">
            <a:avLst/>
          </a:prstGeom>
          <a:noFill/>
          <a:ln w="9525">
            <a:noFill/>
            <a:miter lim="800000"/>
            <a:headEnd/>
            <a:tailEnd/>
          </a:ln>
        </p:spPr>
        <p:txBody>
          <a:bodyPr>
            <a:spAutoFit/>
          </a:bodyPr>
          <a:lstStyle/>
          <a:p>
            <a:r>
              <a:rPr lang="en-US" sz="1600">
                <a:latin typeface="Arial Rounded MT Bold" pitchFamily="34" charset="0"/>
              </a:rPr>
              <a:t>Tat</a:t>
            </a:r>
          </a:p>
        </p:txBody>
      </p:sp>
      <p:sp>
        <p:nvSpPr>
          <p:cNvPr id="3082" name="TextBox 24"/>
          <p:cNvSpPr txBox="1">
            <a:spLocks noChangeArrowheads="1"/>
          </p:cNvSpPr>
          <p:nvPr/>
        </p:nvSpPr>
        <p:spPr bwMode="auto">
          <a:xfrm>
            <a:off x="2960688" y="2371725"/>
            <a:ext cx="776287" cy="338138"/>
          </a:xfrm>
          <a:prstGeom prst="rect">
            <a:avLst/>
          </a:prstGeom>
          <a:noFill/>
          <a:ln w="9525">
            <a:noFill/>
            <a:miter lim="800000"/>
            <a:headEnd/>
            <a:tailEnd/>
          </a:ln>
        </p:spPr>
        <p:txBody>
          <a:bodyPr>
            <a:spAutoFit/>
          </a:bodyPr>
          <a:lstStyle/>
          <a:p>
            <a:r>
              <a:rPr lang="en-US" sz="1600">
                <a:latin typeface="Arial Rounded MT Bold" pitchFamily="34" charset="0"/>
              </a:rPr>
              <a:t>Rev</a:t>
            </a:r>
          </a:p>
        </p:txBody>
      </p:sp>
      <p:sp>
        <p:nvSpPr>
          <p:cNvPr id="3083" name="TextBox 25"/>
          <p:cNvSpPr txBox="1">
            <a:spLocks noChangeArrowheads="1"/>
          </p:cNvSpPr>
          <p:nvPr/>
        </p:nvSpPr>
        <p:spPr bwMode="auto">
          <a:xfrm>
            <a:off x="2960688" y="2952750"/>
            <a:ext cx="1219200" cy="338138"/>
          </a:xfrm>
          <a:prstGeom prst="rect">
            <a:avLst/>
          </a:prstGeom>
          <a:noFill/>
          <a:ln w="9525">
            <a:noFill/>
            <a:miter lim="800000"/>
            <a:headEnd/>
            <a:tailEnd/>
          </a:ln>
        </p:spPr>
        <p:txBody>
          <a:bodyPr>
            <a:spAutoFit/>
          </a:bodyPr>
          <a:lstStyle/>
          <a:p>
            <a:r>
              <a:rPr lang="en-US" sz="1600">
                <a:latin typeface="Arial Rounded MT Bold" pitchFamily="34" charset="0"/>
              </a:rPr>
              <a:t>GAPDH</a:t>
            </a:r>
          </a:p>
        </p:txBody>
      </p:sp>
      <p:pic>
        <p:nvPicPr>
          <p:cNvPr id="3084" name="Picture 2"/>
          <p:cNvPicPr>
            <a:picLocks noChangeAspect="1" noChangeArrowheads="1"/>
          </p:cNvPicPr>
          <p:nvPr/>
        </p:nvPicPr>
        <p:blipFill>
          <a:blip r:embed="rId3" cstate="print">
            <a:lum bright="20000" contrast="40000"/>
            <a:grayscl/>
          </a:blip>
          <a:srcRect l="36345" t="56175" r="49117" b="30266"/>
          <a:stretch>
            <a:fillRect/>
          </a:stretch>
        </p:blipFill>
        <p:spPr bwMode="auto">
          <a:xfrm>
            <a:off x="1665288" y="1751013"/>
            <a:ext cx="1295400" cy="482600"/>
          </a:xfrm>
          <a:prstGeom prst="rect">
            <a:avLst/>
          </a:prstGeom>
          <a:noFill/>
          <a:ln w="9525">
            <a:solidFill>
              <a:schemeClr val="tx1"/>
            </a:solidFill>
            <a:miter lim="800000"/>
            <a:headEnd/>
            <a:tailEnd/>
          </a:ln>
        </p:spPr>
      </p:pic>
      <p:pic>
        <p:nvPicPr>
          <p:cNvPr id="3085" name="Picture 2"/>
          <p:cNvPicPr>
            <a:picLocks noChangeAspect="1" noChangeArrowheads="1"/>
          </p:cNvPicPr>
          <p:nvPr/>
        </p:nvPicPr>
        <p:blipFill>
          <a:blip r:embed="rId4" cstate="print">
            <a:lum bright="20000" contrast="40000"/>
            <a:grayscl/>
          </a:blip>
          <a:srcRect l="33333" t="34177" r="50618" b="52531"/>
          <a:stretch>
            <a:fillRect/>
          </a:stretch>
        </p:blipFill>
        <p:spPr bwMode="auto">
          <a:xfrm>
            <a:off x="1665288" y="2301875"/>
            <a:ext cx="1295400" cy="484188"/>
          </a:xfrm>
          <a:prstGeom prst="rect">
            <a:avLst/>
          </a:prstGeom>
          <a:noFill/>
          <a:ln w="9525">
            <a:solidFill>
              <a:schemeClr val="tx1"/>
            </a:solidFill>
            <a:miter lim="800000"/>
            <a:headEnd/>
            <a:tailEnd/>
          </a:ln>
        </p:spPr>
      </p:pic>
      <p:pic>
        <p:nvPicPr>
          <p:cNvPr id="17" name="Picture 2" descr="F:\snehlata\sneh Ph.D\Tat rev\sneh 12-04-120019.jpg"/>
          <p:cNvPicPr>
            <a:picLocks noChangeAspect="1" noChangeArrowheads="1"/>
          </p:cNvPicPr>
          <p:nvPr/>
        </p:nvPicPr>
        <p:blipFill>
          <a:blip r:embed="rId5" cstate="print">
            <a:lum bright="20000" contrast="40000"/>
            <a:grayscl/>
          </a:blip>
          <a:srcRect l="19051" t="65948" r="32439" b="14898"/>
          <a:stretch>
            <a:fillRect/>
          </a:stretch>
        </p:blipFill>
        <p:spPr bwMode="auto">
          <a:xfrm>
            <a:off x="5319713" y="1931988"/>
            <a:ext cx="2133600" cy="415925"/>
          </a:xfrm>
          <a:prstGeom prst="rect">
            <a:avLst/>
          </a:prstGeom>
          <a:noFill/>
          <a:ln>
            <a:solidFill>
              <a:schemeClr val="tx1">
                <a:lumMod val="95000"/>
                <a:lumOff val="5000"/>
              </a:schemeClr>
            </a:solidFill>
          </a:ln>
        </p:spPr>
      </p:pic>
      <p:pic>
        <p:nvPicPr>
          <p:cNvPr id="18" name="Picture 4" descr="F:\snehlata\sneh Ph.D\Tat rev\sneh 12-04-120021.jpg"/>
          <p:cNvPicPr>
            <a:picLocks noChangeAspect="1" noChangeArrowheads="1"/>
          </p:cNvPicPr>
          <p:nvPr/>
        </p:nvPicPr>
        <p:blipFill>
          <a:blip r:embed="rId6" cstate="print">
            <a:lum bright="20000" contrast="30000"/>
            <a:grayscl/>
          </a:blip>
          <a:srcRect l="19738" t="29514" r="24976" b="54883"/>
          <a:stretch>
            <a:fillRect/>
          </a:stretch>
        </p:blipFill>
        <p:spPr bwMode="auto">
          <a:xfrm>
            <a:off x="5319713" y="2890838"/>
            <a:ext cx="2132012" cy="436562"/>
          </a:xfrm>
          <a:prstGeom prst="rect">
            <a:avLst/>
          </a:prstGeom>
          <a:noFill/>
          <a:ln>
            <a:solidFill>
              <a:schemeClr val="tx1">
                <a:lumMod val="95000"/>
                <a:lumOff val="5000"/>
              </a:schemeClr>
            </a:solidFill>
          </a:ln>
        </p:spPr>
      </p:pic>
      <p:sp>
        <p:nvSpPr>
          <p:cNvPr id="3088" name="TextBox 7"/>
          <p:cNvSpPr txBox="1">
            <a:spLocks noChangeArrowheads="1"/>
          </p:cNvSpPr>
          <p:nvPr/>
        </p:nvSpPr>
        <p:spPr bwMode="auto">
          <a:xfrm>
            <a:off x="4252913" y="1528763"/>
            <a:ext cx="1143000" cy="338137"/>
          </a:xfrm>
          <a:prstGeom prst="rect">
            <a:avLst/>
          </a:prstGeom>
          <a:noFill/>
          <a:ln w="9525">
            <a:noFill/>
            <a:miter lim="800000"/>
            <a:headEnd/>
            <a:tailEnd/>
          </a:ln>
        </p:spPr>
        <p:txBody>
          <a:bodyPr>
            <a:spAutoFit/>
          </a:bodyPr>
          <a:lstStyle/>
          <a:p>
            <a:r>
              <a:rPr lang="en-US" sz="1600">
                <a:latin typeface="Arial Rounded MT Bold" pitchFamily="34" charset="0"/>
              </a:rPr>
              <a:t>Myc Tat</a:t>
            </a:r>
          </a:p>
        </p:txBody>
      </p:sp>
      <p:sp>
        <p:nvSpPr>
          <p:cNvPr id="3089" name="TextBox 8"/>
          <p:cNvSpPr txBox="1">
            <a:spLocks noChangeArrowheads="1"/>
          </p:cNvSpPr>
          <p:nvPr/>
        </p:nvSpPr>
        <p:spPr bwMode="auto">
          <a:xfrm>
            <a:off x="4252913" y="1193800"/>
            <a:ext cx="1447800" cy="339725"/>
          </a:xfrm>
          <a:prstGeom prst="rect">
            <a:avLst/>
          </a:prstGeom>
          <a:noFill/>
          <a:ln w="9525">
            <a:noFill/>
            <a:miter lim="800000"/>
            <a:headEnd/>
            <a:tailEnd/>
          </a:ln>
        </p:spPr>
        <p:txBody>
          <a:bodyPr>
            <a:spAutoFit/>
          </a:bodyPr>
          <a:lstStyle/>
          <a:p>
            <a:r>
              <a:rPr lang="en-US" sz="1600">
                <a:latin typeface="Arial Rounded MT Bold" pitchFamily="34" charset="0"/>
              </a:rPr>
              <a:t>Myc Rev</a:t>
            </a:r>
          </a:p>
        </p:txBody>
      </p:sp>
      <p:sp>
        <p:nvSpPr>
          <p:cNvPr id="3090" name="TextBox 9"/>
          <p:cNvSpPr txBox="1">
            <a:spLocks noChangeArrowheads="1"/>
          </p:cNvSpPr>
          <p:nvPr/>
        </p:nvSpPr>
        <p:spPr bwMode="auto">
          <a:xfrm>
            <a:off x="5072063" y="1501775"/>
            <a:ext cx="2560637" cy="369888"/>
          </a:xfrm>
          <a:prstGeom prst="rect">
            <a:avLst/>
          </a:prstGeom>
          <a:noFill/>
          <a:ln w="9525">
            <a:noFill/>
            <a:miter lim="800000"/>
            <a:headEnd/>
            <a:tailEnd/>
          </a:ln>
        </p:spPr>
        <p:txBody>
          <a:bodyPr>
            <a:spAutoFit/>
          </a:bodyPr>
          <a:lstStyle/>
          <a:p>
            <a:r>
              <a:rPr lang="en-US">
                <a:latin typeface="Arial Rounded MT Bold" pitchFamily="34" charset="0"/>
              </a:rPr>
              <a:t>     +    +    +    +    +    +</a:t>
            </a:r>
          </a:p>
        </p:txBody>
      </p:sp>
      <p:sp>
        <p:nvSpPr>
          <p:cNvPr id="3091" name="TextBox 10"/>
          <p:cNvSpPr txBox="1">
            <a:spLocks noChangeArrowheads="1"/>
          </p:cNvSpPr>
          <p:nvPr/>
        </p:nvSpPr>
        <p:spPr bwMode="auto">
          <a:xfrm>
            <a:off x="5213350" y="1212850"/>
            <a:ext cx="2697163" cy="292100"/>
          </a:xfrm>
          <a:prstGeom prst="rect">
            <a:avLst/>
          </a:prstGeom>
          <a:noFill/>
          <a:ln w="9525">
            <a:noFill/>
            <a:miter lim="800000"/>
            <a:headEnd/>
            <a:tailEnd/>
          </a:ln>
        </p:spPr>
        <p:txBody>
          <a:bodyPr>
            <a:spAutoFit/>
          </a:bodyPr>
          <a:lstStyle/>
          <a:p>
            <a:r>
              <a:rPr lang="en-US" sz="1300">
                <a:latin typeface="Arial Rounded MT Bold" pitchFamily="34" charset="0"/>
              </a:rPr>
              <a:t>     -     0.1   0.5  1.0  1.5    2.0      </a:t>
            </a:r>
          </a:p>
        </p:txBody>
      </p:sp>
      <p:sp>
        <p:nvSpPr>
          <p:cNvPr id="3092" name="TextBox 23"/>
          <p:cNvSpPr txBox="1">
            <a:spLocks noChangeArrowheads="1"/>
          </p:cNvSpPr>
          <p:nvPr/>
        </p:nvSpPr>
        <p:spPr bwMode="auto">
          <a:xfrm>
            <a:off x="7453313" y="2459038"/>
            <a:ext cx="776287" cy="338137"/>
          </a:xfrm>
          <a:prstGeom prst="rect">
            <a:avLst/>
          </a:prstGeom>
          <a:noFill/>
          <a:ln w="9525">
            <a:noFill/>
            <a:miter lim="800000"/>
            <a:headEnd/>
            <a:tailEnd/>
          </a:ln>
        </p:spPr>
        <p:txBody>
          <a:bodyPr>
            <a:spAutoFit/>
          </a:bodyPr>
          <a:lstStyle/>
          <a:p>
            <a:r>
              <a:rPr lang="en-US" sz="1600">
                <a:latin typeface="Arial Rounded MT Bold" pitchFamily="34" charset="0"/>
              </a:rPr>
              <a:t>Rev</a:t>
            </a:r>
          </a:p>
        </p:txBody>
      </p:sp>
      <p:sp>
        <p:nvSpPr>
          <p:cNvPr id="3093" name="TextBox 24"/>
          <p:cNvSpPr txBox="1">
            <a:spLocks noChangeArrowheads="1"/>
          </p:cNvSpPr>
          <p:nvPr/>
        </p:nvSpPr>
        <p:spPr bwMode="auto">
          <a:xfrm>
            <a:off x="7453313" y="1946275"/>
            <a:ext cx="776287" cy="338138"/>
          </a:xfrm>
          <a:prstGeom prst="rect">
            <a:avLst/>
          </a:prstGeom>
          <a:noFill/>
          <a:ln w="9525">
            <a:noFill/>
            <a:miter lim="800000"/>
            <a:headEnd/>
            <a:tailEnd/>
          </a:ln>
        </p:spPr>
        <p:txBody>
          <a:bodyPr>
            <a:spAutoFit/>
          </a:bodyPr>
          <a:lstStyle/>
          <a:p>
            <a:r>
              <a:rPr lang="en-US" sz="1600">
                <a:latin typeface="Arial Rounded MT Bold" pitchFamily="34" charset="0"/>
              </a:rPr>
              <a:t>Tat</a:t>
            </a:r>
          </a:p>
        </p:txBody>
      </p:sp>
      <p:sp>
        <p:nvSpPr>
          <p:cNvPr id="3094" name="TextBox 24"/>
          <p:cNvSpPr txBox="1">
            <a:spLocks noChangeArrowheads="1"/>
          </p:cNvSpPr>
          <p:nvPr/>
        </p:nvSpPr>
        <p:spPr bwMode="auto">
          <a:xfrm>
            <a:off x="4267200" y="2006600"/>
            <a:ext cx="1219200" cy="261938"/>
          </a:xfrm>
          <a:prstGeom prst="rect">
            <a:avLst/>
          </a:prstGeom>
          <a:noFill/>
          <a:ln w="9525">
            <a:noFill/>
            <a:miter lim="800000"/>
            <a:headEnd/>
            <a:tailEnd/>
          </a:ln>
        </p:spPr>
        <p:txBody>
          <a:bodyPr>
            <a:spAutoFit/>
          </a:bodyPr>
          <a:lstStyle/>
          <a:p>
            <a:r>
              <a:rPr lang="en-US" sz="1100">
                <a:latin typeface="Arial Rounded MT Bold" pitchFamily="34" charset="0"/>
              </a:rPr>
              <a:t>IB: Anti-myc</a:t>
            </a:r>
          </a:p>
        </p:txBody>
      </p:sp>
      <p:sp>
        <p:nvSpPr>
          <p:cNvPr id="3095" name="TextBox 24"/>
          <p:cNvSpPr txBox="1">
            <a:spLocks noChangeArrowheads="1"/>
          </p:cNvSpPr>
          <p:nvPr/>
        </p:nvSpPr>
        <p:spPr bwMode="auto">
          <a:xfrm>
            <a:off x="4267200" y="2463800"/>
            <a:ext cx="1219200" cy="261938"/>
          </a:xfrm>
          <a:prstGeom prst="rect">
            <a:avLst/>
          </a:prstGeom>
          <a:noFill/>
          <a:ln w="9525">
            <a:noFill/>
            <a:miter lim="800000"/>
            <a:headEnd/>
            <a:tailEnd/>
          </a:ln>
        </p:spPr>
        <p:txBody>
          <a:bodyPr>
            <a:spAutoFit/>
          </a:bodyPr>
          <a:lstStyle/>
          <a:p>
            <a:r>
              <a:rPr lang="en-US" sz="1100">
                <a:latin typeface="Arial Rounded MT Bold" pitchFamily="34" charset="0"/>
              </a:rPr>
              <a:t>IB: Anti-myc</a:t>
            </a:r>
          </a:p>
        </p:txBody>
      </p:sp>
      <p:pic>
        <p:nvPicPr>
          <p:cNvPr id="3096" name="Picture 4" descr="F:\snehlata\sneh Ph.D\Tat rev\sneh 12-04-120018.jpg"/>
          <p:cNvPicPr>
            <a:picLocks noChangeAspect="1" noChangeArrowheads="1"/>
          </p:cNvPicPr>
          <p:nvPr/>
        </p:nvPicPr>
        <p:blipFill>
          <a:blip r:embed="rId7" cstate="print">
            <a:lum bright="20000" contrast="40000"/>
            <a:grayscl/>
          </a:blip>
          <a:srcRect l="20297" t="25357" r="34286" b="59406"/>
          <a:stretch>
            <a:fillRect/>
          </a:stretch>
        </p:blipFill>
        <p:spPr bwMode="auto">
          <a:xfrm>
            <a:off x="5321300" y="2403475"/>
            <a:ext cx="2132013" cy="423863"/>
          </a:xfrm>
          <a:prstGeom prst="rect">
            <a:avLst/>
          </a:prstGeom>
          <a:noFill/>
          <a:ln w="9525">
            <a:solidFill>
              <a:schemeClr val="tx1"/>
            </a:solidFill>
            <a:miter lim="800000"/>
            <a:headEnd/>
            <a:tailEnd/>
          </a:ln>
        </p:spPr>
      </p:pic>
      <p:sp>
        <p:nvSpPr>
          <p:cNvPr id="28" name="Right Triangle 27"/>
          <p:cNvSpPr/>
          <p:nvPr/>
        </p:nvSpPr>
        <p:spPr bwMode="auto">
          <a:xfrm flipH="1">
            <a:off x="5776913" y="971550"/>
            <a:ext cx="1676400" cy="212725"/>
          </a:xfrm>
          <a:prstGeom prst="rtTriangl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098" name="Rectangle 17"/>
          <p:cNvSpPr>
            <a:spLocks noChangeArrowheads="1"/>
          </p:cNvSpPr>
          <p:nvPr/>
        </p:nvSpPr>
        <p:spPr bwMode="auto">
          <a:xfrm>
            <a:off x="7453313" y="1200150"/>
            <a:ext cx="534987" cy="307975"/>
          </a:xfrm>
          <a:prstGeom prst="rect">
            <a:avLst/>
          </a:prstGeom>
          <a:noFill/>
          <a:ln w="9525">
            <a:noFill/>
            <a:miter lim="800000"/>
            <a:headEnd/>
            <a:tailEnd/>
          </a:ln>
        </p:spPr>
        <p:txBody>
          <a:bodyPr wrap="none">
            <a:spAutoFit/>
          </a:bodyPr>
          <a:lstStyle/>
          <a:p>
            <a:r>
              <a:rPr lang="en-US" sz="1400">
                <a:latin typeface="Arial Rounded MT Bold" pitchFamily="34" charset="0"/>
              </a:rPr>
              <a:t>(µg)</a:t>
            </a:r>
            <a:endParaRPr lang="en-US" sz="1400">
              <a:latin typeface="Calibri" pitchFamily="34" charset="0"/>
            </a:endParaRPr>
          </a:p>
        </p:txBody>
      </p:sp>
      <p:pic>
        <p:nvPicPr>
          <p:cNvPr id="3099" name="Picture 4"/>
          <p:cNvPicPr>
            <a:picLocks noChangeAspect="1" noChangeArrowheads="1"/>
          </p:cNvPicPr>
          <p:nvPr/>
        </p:nvPicPr>
        <p:blipFill>
          <a:blip r:embed="rId8" cstate="print">
            <a:lum bright="20000" contrast="40000"/>
            <a:grayscl/>
          </a:blip>
          <a:srcRect l="16762" t="27795" r="64241" b="57043"/>
          <a:stretch>
            <a:fillRect/>
          </a:stretch>
        </p:blipFill>
        <p:spPr bwMode="auto">
          <a:xfrm>
            <a:off x="1981200" y="5105400"/>
            <a:ext cx="1676400" cy="496888"/>
          </a:xfrm>
          <a:prstGeom prst="rect">
            <a:avLst/>
          </a:prstGeom>
          <a:noFill/>
          <a:ln w="9525">
            <a:solidFill>
              <a:schemeClr val="tx1"/>
            </a:solidFill>
            <a:miter lim="800000"/>
            <a:headEnd/>
            <a:tailEnd/>
          </a:ln>
        </p:spPr>
      </p:pic>
      <p:pic>
        <p:nvPicPr>
          <p:cNvPr id="3100" name="Picture 4"/>
          <p:cNvPicPr>
            <a:picLocks noChangeAspect="1" noChangeArrowheads="1"/>
          </p:cNvPicPr>
          <p:nvPr/>
        </p:nvPicPr>
        <p:blipFill>
          <a:blip r:embed="rId8" cstate="print">
            <a:lum bright="20000" contrast="40000"/>
            <a:grayscl/>
          </a:blip>
          <a:srcRect l="46933" t="53065" r="34068" b="31773"/>
          <a:stretch>
            <a:fillRect/>
          </a:stretch>
        </p:blipFill>
        <p:spPr bwMode="auto">
          <a:xfrm>
            <a:off x="1981200" y="4545013"/>
            <a:ext cx="1676400" cy="496887"/>
          </a:xfrm>
          <a:prstGeom prst="rect">
            <a:avLst/>
          </a:prstGeom>
          <a:noFill/>
          <a:ln w="9525">
            <a:solidFill>
              <a:schemeClr val="tx1"/>
            </a:solidFill>
            <a:miter lim="800000"/>
            <a:headEnd/>
            <a:tailEnd/>
          </a:ln>
        </p:spPr>
      </p:pic>
      <p:pic>
        <p:nvPicPr>
          <p:cNvPr id="3101" name="Picture 4"/>
          <p:cNvPicPr>
            <a:picLocks noChangeAspect="1" noChangeArrowheads="1"/>
          </p:cNvPicPr>
          <p:nvPr/>
        </p:nvPicPr>
        <p:blipFill>
          <a:blip r:embed="rId8" cstate="print">
            <a:lum bright="30000" contrast="40000"/>
            <a:grayscl/>
          </a:blip>
          <a:srcRect l="75989" t="55592" r="8365" b="29247"/>
          <a:stretch>
            <a:fillRect/>
          </a:stretch>
        </p:blipFill>
        <p:spPr bwMode="auto">
          <a:xfrm>
            <a:off x="1981200" y="6249988"/>
            <a:ext cx="1676400" cy="496887"/>
          </a:xfrm>
          <a:prstGeom prst="rect">
            <a:avLst/>
          </a:prstGeom>
          <a:noFill/>
          <a:ln w="9525">
            <a:solidFill>
              <a:schemeClr val="tx1"/>
            </a:solidFill>
            <a:miter lim="800000"/>
            <a:headEnd/>
            <a:tailEnd/>
          </a:ln>
        </p:spPr>
      </p:pic>
      <p:pic>
        <p:nvPicPr>
          <p:cNvPr id="3102" name="Picture 4"/>
          <p:cNvPicPr>
            <a:picLocks noChangeAspect="1" noChangeArrowheads="1"/>
          </p:cNvPicPr>
          <p:nvPr/>
        </p:nvPicPr>
        <p:blipFill>
          <a:blip r:embed="rId8" cstate="print">
            <a:lum bright="30000" contrast="40000"/>
            <a:grayscl/>
          </a:blip>
          <a:srcRect l="75989" t="35378" r="7246" b="49461"/>
          <a:stretch>
            <a:fillRect/>
          </a:stretch>
        </p:blipFill>
        <p:spPr bwMode="auto">
          <a:xfrm>
            <a:off x="1981200" y="5672138"/>
            <a:ext cx="1676400" cy="496887"/>
          </a:xfrm>
          <a:prstGeom prst="rect">
            <a:avLst/>
          </a:prstGeom>
          <a:noFill/>
          <a:ln w="9525">
            <a:solidFill>
              <a:schemeClr val="tx1"/>
            </a:solidFill>
            <a:miter lim="800000"/>
            <a:headEnd/>
            <a:tailEnd/>
          </a:ln>
        </p:spPr>
      </p:pic>
      <p:sp>
        <p:nvSpPr>
          <p:cNvPr id="3103" name="TextBox 18"/>
          <p:cNvSpPr txBox="1">
            <a:spLocks noChangeArrowheads="1"/>
          </p:cNvSpPr>
          <p:nvPr/>
        </p:nvSpPr>
        <p:spPr bwMode="auto">
          <a:xfrm>
            <a:off x="381000" y="3990975"/>
            <a:ext cx="1714500" cy="584200"/>
          </a:xfrm>
          <a:prstGeom prst="rect">
            <a:avLst/>
          </a:prstGeom>
          <a:noFill/>
          <a:ln w="9525">
            <a:noFill/>
            <a:miter lim="800000"/>
            <a:headEnd/>
            <a:tailEnd/>
          </a:ln>
        </p:spPr>
        <p:txBody>
          <a:bodyPr>
            <a:spAutoFit/>
          </a:bodyPr>
          <a:lstStyle/>
          <a:p>
            <a:r>
              <a:rPr lang="en-US" sz="1600">
                <a:latin typeface="Arial Rounded MT Bold" pitchFamily="34" charset="0"/>
              </a:rPr>
              <a:t>pNL4-3-Flag</a:t>
            </a:r>
          </a:p>
          <a:p>
            <a:r>
              <a:rPr lang="en-US" sz="1600">
                <a:latin typeface="Arial Rounded MT Bold" pitchFamily="34" charset="0"/>
              </a:rPr>
              <a:t>Tat-VSVG virus</a:t>
            </a:r>
          </a:p>
        </p:txBody>
      </p:sp>
      <p:sp>
        <p:nvSpPr>
          <p:cNvPr id="3104" name="TextBox 22"/>
          <p:cNvSpPr txBox="1">
            <a:spLocks noChangeArrowheads="1"/>
          </p:cNvSpPr>
          <p:nvPr/>
        </p:nvSpPr>
        <p:spPr bwMode="auto">
          <a:xfrm>
            <a:off x="1841500" y="4067175"/>
            <a:ext cx="1752600" cy="369888"/>
          </a:xfrm>
          <a:prstGeom prst="rect">
            <a:avLst/>
          </a:prstGeom>
          <a:noFill/>
          <a:ln w="9525">
            <a:noFill/>
            <a:miter lim="800000"/>
            <a:headEnd/>
            <a:tailEnd/>
          </a:ln>
        </p:spPr>
        <p:txBody>
          <a:bodyPr>
            <a:spAutoFit/>
          </a:bodyPr>
          <a:lstStyle/>
          <a:p>
            <a:r>
              <a:rPr lang="en-US">
                <a:latin typeface="Arial Rounded MT Bold" pitchFamily="34" charset="0"/>
              </a:rPr>
              <a:t>      -       +       +    </a:t>
            </a:r>
          </a:p>
        </p:txBody>
      </p:sp>
      <p:sp>
        <p:nvSpPr>
          <p:cNvPr id="3105" name="TextBox 18"/>
          <p:cNvSpPr txBox="1">
            <a:spLocks noChangeArrowheads="1"/>
          </p:cNvSpPr>
          <p:nvPr/>
        </p:nvSpPr>
        <p:spPr bwMode="auto">
          <a:xfrm>
            <a:off x="381000" y="3659188"/>
            <a:ext cx="1143000" cy="338137"/>
          </a:xfrm>
          <a:prstGeom prst="rect">
            <a:avLst/>
          </a:prstGeom>
          <a:noFill/>
          <a:ln w="9525">
            <a:noFill/>
            <a:miter lim="800000"/>
            <a:headEnd/>
            <a:tailEnd/>
          </a:ln>
        </p:spPr>
        <p:txBody>
          <a:bodyPr>
            <a:spAutoFit/>
          </a:bodyPr>
          <a:lstStyle/>
          <a:p>
            <a:r>
              <a:rPr lang="en-US" sz="1600">
                <a:latin typeface="Arial Rounded MT Bold" pitchFamily="34" charset="0"/>
              </a:rPr>
              <a:t>Myc Rev</a:t>
            </a:r>
          </a:p>
        </p:txBody>
      </p:sp>
      <p:sp>
        <p:nvSpPr>
          <p:cNvPr id="3106" name="TextBox 22"/>
          <p:cNvSpPr txBox="1">
            <a:spLocks noChangeArrowheads="1"/>
          </p:cNvSpPr>
          <p:nvPr/>
        </p:nvSpPr>
        <p:spPr bwMode="auto">
          <a:xfrm>
            <a:off x="1728788" y="3657600"/>
            <a:ext cx="2005012" cy="369888"/>
          </a:xfrm>
          <a:prstGeom prst="rect">
            <a:avLst/>
          </a:prstGeom>
          <a:noFill/>
          <a:ln w="9525">
            <a:noFill/>
            <a:miter lim="800000"/>
            <a:headEnd/>
            <a:tailEnd/>
          </a:ln>
        </p:spPr>
        <p:txBody>
          <a:bodyPr>
            <a:spAutoFit/>
          </a:bodyPr>
          <a:lstStyle/>
          <a:p>
            <a:r>
              <a:rPr lang="en-US">
                <a:latin typeface="Arial Rounded MT Bold" pitchFamily="34" charset="0"/>
              </a:rPr>
              <a:t>        -        -       +    </a:t>
            </a:r>
          </a:p>
        </p:txBody>
      </p:sp>
      <p:sp>
        <p:nvSpPr>
          <p:cNvPr id="3107" name="TextBox 24"/>
          <p:cNvSpPr txBox="1">
            <a:spLocks noChangeArrowheads="1"/>
          </p:cNvSpPr>
          <p:nvPr/>
        </p:nvSpPr>
        <p:spPr bwMode="auto">
          <a:xfrm>
            <a:off x="3657600" y="4640263"/>
            <a:ext cx="533400" cy="338137"/>
          </a:xfrm>
          <a:prstGeom prst="rect">
            <a:avLst/>
          </a:prstGeom>
          <a:noFill/>
          <a:ln w="9525">
            <a:noFill/>
            <a:miter lim="800000"/>
            <a:headEnd/>
            <a:tailEnd/>
          </a:ln>
        </p:spPr>
        <p:txBody>
          <a:bodyPr>
            <a:spAutoFit/>
          </a:bodyPr>
          <a:lstStyle/>
          <a:p>
            <a:r>
              <a:rPr lang="en-US" sz="1600">
                <a:latin typeface="Arial Rounded MT Bold" pitchFamily="34" charset="0"/>
              </a:rPr>
              <a:t>Tat</a:t>
            </a:r>
          </a:p>
        </p:txBody>
      </p:sp>
      <p:sp>
        <p:nvSpPr>
          <p:cNvPr id="3108" name="TextBox 24"/>
          <p:cNvSpPr txBox="1">
            <a:spLocks noChangeArrowheads="1"/>
          </p:cNvSpPr>
          <p:nvPr/>
        </p:nvSpPr>
        <p:spPr bwMode="auto">
          <a:xfrm>
            <a:off x="914400" y="4651375"/>
            <a:ext cx="1219200" cy="261938"/>
          </a:xfrm>
          <a:prstGeom prst="rect">
            <a:avLst/>
          </a:prstGeom>
          <a:noFill/>
          <a:ln w="9525">
            <a:noFill/>
            <a:miter lim="800000"/>
            <a:headEnd/>
            <a:tailEnd/>
          </a:ln>
        </p:spPr>
        <p:txBody>
          <a:bodyPr>
            <a:spAutoFit/>
          </a:bodyPr>
          <a:lstStyle/>
          <a:p>
            <a:r>
              <a:rPr lang="en-US" sz="1100">
                <a:latin typeface="Arial Rounded MT Bold" pitchFamily="34" charset="0"/>
              </a:rPr>
              <a:t>IB: Anti-flag</a:t>
            </a:r>
          </a:p>
        </p:txBody>
      </p:sp>
      <p:sp>
        <p:nvSpPr>
          <p:cNvPr id="3109" name="TextBox 23"/>
          <p:cNvSpPr txBox="1">
            <a:spLocks noChangeArrowheads="1"/>
          </p:cNvSpPr>
          <p:nvPr/>
        </p:nvSpPr>
        <p:spPr bwMode="auto">
          <a:xfrm>
            <a:off x="3670300" y="5743575"/>
            <a:ext cx="762000" cy="338138"/>
          </a:xfrm>
          <a:prstGeom prst="rect">
            <a:avLst/>
          </a:prstGeom>
          <a:noFill/>
          <a:ln w="9525">
            <a:noFill/>
            <a:miter lim="800000"/>
            <a:headEnd/>
            <a:tailEnd/>
          </a:ln>
        </p:spPr>
        <p:txBody>
          <a:bodyPr>
            <a:spAutoFit/>
          </a:bodyPr>
          <a:lstStyle/>
          <a:p>
            <a:r>
              <a:rPr lang="en-US" sz="1600">
                <a:latin typeface="Arial Rounded MT Bold" pitchFamily="34" charset="0"/>
              </a:rPr>
              <a:t>Rev</a:t>
            </a:r>
          </a:p>
        </p:txBody>
      </p:sp>
      <p:sp>
        <p:nvSpPr>
          <p:cNvPr id="3110" name="TextBox 25"/>
          <p:cNvSpPr txBox="1">
            <a:spLocks noChangeArrowheads="1"/>
          </p:cNvSpPr>
          <p:nvPr/>
        </p:nvSpPr>
        <p:spPr bwMode="auto">
          <a:xfrm>
            <a:off x="3659188" y="6276975"/>
            <a:ext cx="1066800" cy="338138"/>
          </a:xfrm>
          <a:prstGeom prst="rect">
            <a:avLst/>
          </a:prstGeom>
          <a:noFill/>
          <a:ln w="9525">
            <a:noFill/>
            <a:miter lim="800000"/>
            <a:headEnd/>
            <a:tailEnd/>
          </a:ln>
        </p:spPr>
        <p:txBody>
          <a:bodyPr>
            <a:spAutoFit/>
          </a:bodyPr>
          <a:lstStyle/>
          <a:p>
            <a:r>
              <a:rPr lang="en-US" sz="1600">
                <a:latin typeface="Arial Rounded MT Bold" pitchFamily="34" charset="0"/>
              </a:rPr>
              <a:t>GAPDH</a:t>
            </a:r>
          </a:p>
        </p:txBody>
      </p:sp>
      <p:sp>
        <p:nvSpPr>
          <p:cNvPr id="3111" name="TextBox 23"/>
          <p:cNvSpPr txBox="1">
            <a:spLocks noChangeArrowheads="1"/>
          </p:cNvSpPr>
          <p:nvPr/>
        </p:nvSpPr>
        <p:spPr bwMode="auto">
          <a:xfrm>
            <a:off x="3670300" y="5197475"/>
            <a:ext cx="762000" cy="338138"/>
          </a:xfrm>
          <a:prstGeom prst="rect">
            <a:avLst/>
          </a:prstGeom>
          <a:noFill/>
          <a:ln w="9525">
            <a:noFill/>
            <a:miter lim="800000"/>
            <a:headEnd/>
            <a:tailEnd/>
          </a:ln>
        </p:spPr>
        <p:txBody>
          <a:bodyPr>
            <a:spAutoFit/>
          </a:bodyPr>
          <a:lstStyle/>
          <a:p>
            <a:r>
              <a:rPr lang="en-US" sz="1600">
                <a:latin typeface="Arial Rounded MT Bold" pitchFamily="34" charset="0"/>
              </a:rPr>
              <a:t>p24</a:t>
            </a:r>
          </a:p>
        </p:txBody>
      </p:sp>
      <p:sp>
        <p:nvSpPr>
          <p:cNvPr id="3112" name="TextBox 24"/>
          <p:cNvSpPr txBox="1">
            <a:spLocks noChangeArrowheads="1"/>
          </p:cNvSpPr>
          <p:nvPr/>
        </p:nvSpPr>
        <p:spPr bwMode="auto">
          <a:xfrm>
            <a:off x="914400" y="5759450"/>
            <a:ext cx="1219200" cy="261938"/>
          </a:xfrm>
          <a:prstGeom prst="rect">
            <a:avLst/>
          </a:prstGeom>
          <a:noFill/>
          <a:ln w="9525">
            <a:noFill/>
            <a:miter lim="800000"/>
            <a:headEnd/>
            <a:tailEnd/>
          </a:ln>
        </p:spPr>
        <p:txBody>
          <a:bodyPr>
            <a:spAutoFit/>
          </a:bodyPr>
          <a:lstStyle/>
          <a:p>
            <a:r>
              <a:rPr lang="en-US" sz="1100">
                <a:latin typeface="Arial Rounded MT Bold" pitchFamily="34" charset="0"/>
              </a:rPr>
              <a:t>IB: Anti-myc</a:t>
            </a:r>
          </a:p>
        </p:txBody>
      </p:sp>
      <p:sp>
        <p:nvSpPr>
          <p:cNvPr id="3113" name="TextBox 24"/>
          <p:cNvSpPr txBox="1">
            <a:spLocks noChangeArrowheads="1"/>
          </p:cNvSpPr>
          <p:nvPr/>
        </p:nvSpPr>
        <p:spPr bwMode="auto">
          <a:xfrm>
            <a:off x="914400" y="5197475"/>
            <a:ext cx="1219200" cy="261938"/>
          </a:xfrm>
          <a:prstGeom prst="rect">
            <a:avLst/>
          </a:prstGeom>
          <a:noFill/>
          <a:ln w="9525">
            <a:noFill/>
            <a:miter lim="800000"/>
            <a:headEnd/>
            <a:tailEnd/>
          </a:ln>
        </p:spPr>
        <p:txBody>
          <a:bodyPr>
            <a:spAutoFit/>
          </a:bodyPr>
          <a:lstStyle/>
          <a:p>
            <a:r>
              <a:rPr lang="en-US" sz="1100">
                <a:latin typeface="Arial Rounded MT Bold" pitchFamily="34" charset="0"/>
              </a:rPr>
              <a:t>IB: Anti-p24</a:t>
            </a:r>
          </a:p>
        </p:txBody>
      </p:sp>
      <p:pic>
        <p:nvPicPr>
          <p:cNvPr id="3114" name="Picture 2"/>
          <p:cNvPicPr>
            <a:picLocks noChangeAspect="1" noChangeArrowheads="1"/>
          </p:cNvPicPr>
          <p:nvPr/>
        </p:nvPicPr>
        <p:blipFill>
          <a:blip r:embed="rId9" cstate="print">
            <a:lum contrast="40000"/>
            <a:grayscl/>
          </a:blip>
          <a:srcRect l="26427" t="77879" r="46901" b="6749"/>
          <a:stretch>
            <a:fillRect/>
          </a:stretch>
        </p:blipFill>
        <p:spPr bwMode="auto">
          <a:xfrm>
            <a:off x="6494463" y="5389563"/>
            <a:ext cx="1676400" cy="558800"/>
          </a:xfrm>
          <a:prstGeom prst="rect">
            <a:avLst/>
          </a:prstGeom>
          <a:noFill/>
          <a:ln w="9525">
            <a:solidFill>
              <a:schemeClr val="tx1"/>
            </a:solidFill>
            <a:miter lim="800000"/>
            <a:headEnd/>
            <a:tailEnd/>
          </a:ln>
        </p:spPr>
      </p:pic>
      <p:sp>
        <p:nvSpPr>
          <p:cNvPr id="3115" name="TextBox 21"/>
          <p:cNvSpPr txBox="1">
            <a:spLocks noChangeArrowheads="1"/>
          </p:cNvSpPr>
          <p:nvPr/>
        </p:nvSpPr>
        <p:spPr bwMode="auto">
          <a:xfrm>
            <a:off x="5181600" y="4256088"/>
            <a:ext cx="1219200" cy="338137"/>
          </a:xfrm>
          <a:prstGeom prst="rect">
            <a:avLst/>
          </a:prstGeom>
          <a:noFill/>
          <a:ln w="9525">
            <a:noFill/>
            <a:miter lim="800000"/>
            <a:headEnd/>
            <a:tailEnd/>
          </a:ln>
        </p:spPr>
        <p:txBody>
          <a:bodyPr>
            <a:spAutoFit/>
          </a:bodyPr>
          <a:lstStyle/>
          <a:p>
            <a:r>
              <a:rPr lang="en-US" sz="1600">
                <a:latin typeface="Arial Rounded MT Bold" pitchFamily="34" charset="0"/>
              </a:rPr>
              <a:t>pNL-Xe</a:t>
            </a:r>
            <a:r>
              <a:rPr lang="en-US" sz="1600" baseline="30000">
                <a:latin typeface="Arial Rounded MT Bold" pitchFamily="34" charset="0"/>
              </a:rPr>
              <a:t>-</a:t>
            </a:r>
          </a:p>
        </p:txBody>
      </p:sp>
      <p:sp>
        <p:nvSpPr>
          <p:cNvPr id="3116" name="TextBox 9"/>
          <p:cNvSpPr txBox="1">
            <a:spLocks noChangeArrowheads="1"/>
          </p:cNvSpPr>
          <p:nvPr/>
        </p:nvSpPr>
        <p:spPr bwMode="auto">
          <a:xfrm>
            <a:off x="6570663" y="4256088"/>
            <a:ext cx="1752600" cy="381000"/>
          </a:xfrm>
          <a:prstGeom prst="rect">
            <a:avLst/>
          </a:prstGeom>
          <a:noFill/>
          <a:ln w="9525">
            <a:noFill/>
            <a:miter lim="800000"/>
            <a:headEnd/>
            <a:tailEnd/>
          </a:ln>
        </p:spPr>
        <p:txBody>
          <a:bodyPr>
            <a:spAutoFit/>
          </a:bodyPr>
          <a:lstStyle/>
          <a:p>
            <a:r>
              <a:rPr lang="en-US">
                <a:latin typeface="Arial Rounded MT Bold" pitchFamily="34" charset="0"/>
              </a:rPr>
              <a:t> -        +         -  </a:t>
            </a:r>
          </a:p>
        </p:txBody>
      </p:sp>
      <p:sp>
        <p:nvSpPr>
          <p:cNvPr id="3117" name="TextBox 18"/>
          <p:cNvSpPr txBox="1">
            <a:spLocks noChangeArrowheads="1"/>
          </p:cNvSpPr>
          <p:nvPr/>
        </p:nvSpPr>
        <p:spPr bwMode="auto">
          <a:xfrm>
            <a:off x="5181600" y="3841750"/>
            <a:ext cx="1571625" cy="338138"/>
          </a:xfrm>
          <a:prstGeom prst="rect">
            <a:avLst/>
          </a:prstGeom>
          <a:noFill/>
          <a:ln w="9525">
            <a:noFill/>
            <a:miter lim="800000"/>
            <a:headEnd/>
            <a:tailEnd/>
          </a:ln>
        </p:spPr>
        <p:txBody>
          <a:bodyPr>
            <a:spAutoFit/>
          </a:bodyPr>
          <a:lstStyle/>
          <a:p>
            <a:r>
              <a:rPr lang="en-US" sz="1600">
                <a:latin typeface="Arial Rounded MT Bold" pitchFamily="34" charset="0"/>
              </a:rPr>
              <a:t>pNL4-3 ∆Rev</a:t>
            </a:r>
          </a:p>
        </p:txBody>
      </p:sp>
      <p:sp>
        <p:nvSpPr>
          <p:cNvPr id="3118" name="TextBox 22"/>
          <p:cNvSpPr txBox="1">
            <a:spLocks noChangeArrowheads="1"/>
          </p:cNvSpPr>
          <p:nvPr/>
        </p:nvSpPr>
        <p:spPr bwMode="auto">
          <a:xfrm>
            <a:off x="6372225" y="3810000"/>
            <a:ext cx="1844675" cy="369888"/>
          </a:xfrm>
          <a:prstGeom prst="rect">
            <a:avLst/>
          </a:prstGeom>
          <a:noFill/>
          <a:ln w="9525">
            <a:noFill/>
            <a:miter lim="800000"/>
            <a:headEnd/>
            <a:tailEnd/>
          </a:ln>
        </p:spPr>
        <p:txBody>
          <a:bodyPr>
            <a:spAutoFit/>
          </a:bodyPr>
          <a:lstStyle/>
          <a:p>
            <a:r>
              <a:rPr lang="en-US">
                <a:latin typeface="Arial Rounded MT Bold" pitchFamily="34" charset="0"/>
              </a:rPr>
              <a:t>    -         -         +    </a:t>
            </a:r>
          </a:p>
        </p:txBody>
      </p:sp>
      <p:sp>
        <p:nvSpPr>
          <p:cNvPr id="3119" name="TextBox 23"/>
          <p:cNvSpPr txBox="1">
            <a:spLocks noChangeArrowheads="1"/>
          </p:cNvSpPr>
          <p:nvPr/>
        </p:nvSpPr>
        <p:spPr bwMode="auto">
          <a:xfrm>
            <a:off x="8170863" y="4826000"/>
            <a:ext cx="762000" cy="338138"/>
          </a:xfrm>
          <a:prstGeom prst="rect">
            <a:avLst/>
          </a:prstGeom>
          <a:noFill/>
          <a:ln w="9525">
            <a:noFill/>
            <a:miter lim="800000"/>
            <a:headEnd/>
            <a:tailEnd/>
          </a:ln>
        </p:spPr>
        <p:txBody>
          <a:bodyPr>
            <a:spAutoFit/>
          </a:bodyPr>
          <a:lstStyle/>
          <a:p>
            <a:r>
              <a:rPr lang="en-US" sz="1600">
                <a:latin typeface="Arial Rounded MT Bold" pitchFamily="34" charset="0"/>
              </a:rPr>
              <a:t>Tat</a:t>
            </a:r>
          </a:p>
        </p:txBody>
      </p:sp>
      <p:sp>
        <p:nvSpPr>
          <p:cNvPr id="3120" name="TextBox 25"/>
          <p:cNvSpPr txBox="1">
            <a:spLocks noChangeArrowheads="1"/>
          </p:cNvSpPr>
          <p:nvPr/>
        </p:nvSpPr>
        <p:spPr bwMode="auto">
          <a:xfrm>
            <a:off x="8170863" y="5475288"/>
            <a:ext cx="1066800" cy="338137"/>
          </a:xfrm>
          <a:prstGeom prst="rect">
            <a:avLst/>
          </a:prstGeom>
          <a:noFill/>
          <a:ln w="9525">
            <a:noFill/>
            <a:miter lim="800000"/>
            <a:headEnd/>
            <a:tailEnd/>
          </a:ln>
        </p:spPr>
        <p:txBody>
          <a:bodyPr>
            <a:spAutoFit/>
          </a:bodyPr>
          <a:lstStyle/>
          <a:p>
            <a:r>
              <a:rPr lang="en-US" sz="1600">
                <a:latin typeface="Arial Rounded MT Bold" pitchFamily="34" charset="0"/>
              </a:rPr>
              <a:t>GAPDH</a:t>
            </a:r>
          </a:p>
        </p:txBody>
      </p:sp>
      <p:sp>
        <p:nvSpPr>
          <p:cNvPr id="3121" name="TextBox 24"/>
          <p:cNvSpPr txBox="1">
            <a:spLocks noChangeArrowheads="1"/>
          </p:cNvSpPr>
          <p:nvPr/>
        </p:nvSpPr>
        <p:spPr bwMode="auto">
          <a:xfrm>
            <a:off x="5503863" y="4899025"/>
            <a:ext cx="1219200" cy="261938"/>
          </a:xfrm>
          <a:prstGeom prst="rect">
            <a:avLst/>
          </a:prstGeom>
          <a:noFill/>
          <a:ln w="9525">
            <a:noFill/>
            <a:miter lim="800000"/>
            <a:headEnd/>
            <a:tailEnd/>
          </a:ln>
        </p:spPr>
        <p:txBody>
          <a:bodyPr>
            <a:spAutoFit/>
          </a:bodyPr>
          <a:lstStyle/>
          <a:p>
            <a:r>
              <a:rPr lang="en-US" sz="1100">
                <a:latin typeface="Arial Rounded MT Bold" pitchFamily="34" charset="0"/>
              </a:rPr>
              <a:t>IB: Anti-Tat</a:t>
            </a:r>
          </a:p>
        </p:txBody>
      </p:sp>
      <p:pic>
        <p:nvPicPr>
          <p:cNvPr id="3122" name="Picture 18"/>
          <p:cNvPicPr>
            <a:picLocks noChangeAspect="1" noChangeArrowheads="1"/>
          </p:cNvPicPr>
          <p:nvPr/>
        </p:nvPicPr>
        <p:blipFill>
          <a:blip r:embed="rId10" cstate="print">
            <a:lum bright="30000" contrast="50000"/>
            <a:grayscl/>
          </a:blip>
          <a:srcRect l="33173" t="25641" r="35097" b="51282"/>
          <a:stretch>
            <a:fillRect/>
          </a:stretch>
        </p:blipFill>
        <p:spPr bwMode="auto">
          <a:xfrm>
            <a:off x="6494463" y="4697413"/>
            <a:ext cx="1676400" cy="609600"/>
          </a:xfrm>
          <a:prstGeom prst="rect">
            <a:avLst/>
          </a:prstGeom>
          <a:noFill/>
          <a:ln w="9525">
            <a:solidFill>
              <a:schemeClr val="tx1"/>
            </a:solidFill>
            <a:miter lim="800000"/>
            <a:headEnd/>
            <a:tailEnd/>
          </a:ln>
        </p:spPr>
      </p:pic>
      <p:sp>
        <p:nvSpPr>
          <p:cNvPr id="54" name="TextBox 6"/>
          <p:cNvSpPr txBox="1">
            <a:spLocks noChangeArrowheads="1"/>
          </p:cNvSpPr>
          <p:nvPr/>
        </p:nvSpPr>
        <p:spPr bwMode="auto">
          <a:xfrm>
            <a:off x="1447800" y="147638"/>
            <a:ext cx="6324600" cy="461962"/>
          </a:xfrm>
          <a:prstGeom prst="rect">
            <a:avLst/>
          </a:prstGeom>
          <a:noFill/>
          <a:ln w="9525">
            <a:noFill/>
            <a:miter lim="800000"/>
            <a:headEnd/>
            <a:tailEnd/>
          </a:ln>
        </p:spPr>
        <p:txBody>
          <a:bodyPr>
            <a:spAutoFit/>
          </a:bodyPr>
          <a:lstStyle/>
          <a:p>
            <a:pPr algn="ctr" fontAlgn="auto">
              <a:spcBef>
                <a:spcPts val="0"/>
              </a:spcBef>
              <a:spcAft>
                <a:spcPts val="0"/>
              </a:spcAft>
              <a:defRPr/>
            </a:pPr>
            <a:r>
              <a:rPr lang="en-US" sz="2400" b="1" dirty="0">
                <a:solidFill>
                  <a:schemeClr val="accent2">
                    <a:lumMod val="75000"/>
                  </a:schemeClr>
                </a:solidFill>
                <a:latin typeface="Arial Rounded MT Bold" pitchFamily="34" charset="0"/>
                <a:cs typeface="+mn-cs"/>
              </a:rPr>
              <a:t>Expression of HIV-1 Tat reduced by Rev</a:t>
            </a: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lum bright="10000" contrast="40000"/>
            <a:grayscl/>
          </a:blip>
          <a:srcRect l="48431" t="28490" r="39961" b="68549"/>
          <a:stretch>
            <a:fillRect/>
          </a:stretch>
        </p:blipFill>
        <p:spPr bwMode="auto">
          <a:xfrm>
            <a:off x="7092950" y="2832100"/>
            <a:ext cx="1255713" cy="468313"/>
          </a:xfrm>
          <a:prstGeom prst="rect">
            <a:avLst/>
          </a:prstGeom>
          <a:noFill/>
          <a:ln w="9525">
            <a:solidFill>
              <a:schemeClr val="tx1"/>
            </a:solidFill>
            <a:miter lim="800000"/>
            <a:headEnd/>
            <a:tailEnd/>
          </a:ln>
        </p:spPr>
      </p:pic>
      <p:pic>
        <p:nvPicPr>
          <p:cNvPr id="4099" name="Picture 2"/>
          <p:cNvPicPr>
            <a:picLocks noChangeAspect="1" noChangeArrowheads="1"/>
          </p:cNvPicPr>
          <p:nvPr/>
        </p:nvPicPr>
        <p:blipFill>
          <a:blip r:embed="rId3" cstate="print">
            <a:lum bright="30000" contrast="40000"/>
            <a:grayscl/>
          </a:blip>
          <a:srcRect l="34718" t="41249" r="53149" b="55122"/>
          <a:stretch>
            <a:fillRect/>
          </a:stretch>
        </p:blipFill>
        <p:spPr bwMode="auto">
          <a:xfrm>
            <a:off x="7092950" y="3932238"/>
            <a:ext cx="1255713" cy="487362"/>
          </a:xfrm>
          <a:prstGeom prst="rect">
            <a:avLst/>
          </a:prstGeom>
          <a:noFill/>
          <a:ln w="9525">
            <a:solidFill>
              <a:schemeClr val="tx1"/>
            </a:solidFill>
            <a:miter lim="800000"/>
            <a:headEnd/>
            <a:tailEnd/>
          </a:ln>
        </p:spPr>
      </p:pic>
      <p:pic>
        <p:nvPicPr>
          <p:cNvPr id="4100" name="Picture 2"/>
          <p:cNvPicPr>
            <a:picLocks noChangeAspect="1" noChangeArrowheads="1"/>
          </p:cNvPicPr>
          <p:nvPr/>
        </p:nvPicPr>
        <p:blipFill>
          <a:blip r:embed="rId3" cstate="print">
            <a:lum bright="30000" contrast="40000"/>
            <a:grayscl/>
          </a:blip>
          <a:srcRect l="34898" t="35802" r="53326" b="59962"/>
          <a:stretch>
            <a:fillRect/>
          </a:stretch>
        </p:blipFill>
        <p:spPr bwMode="auto">
          <a:xfrm>
            <a:off x="7091363" y="3367088"/>
            <a:ext cx="1255712" cy="488950"/>
          </a:xfrm>
          <a:prstGeom prst="rect">
            <a:avLst/>
          </a:prstGeom>
          <a:noFill/>
          <a:ln w="9525">
            <a:solidFill>
              <a:schemeClr val="tx1"/>
            </a:solidFill>
            <a:miter lim="800000"/>
            <a:headEnd/>
            <a:tailEnd/>
          </a:ln>
        </p:spPr>
      </p:pic>
      <p:sp>
        <p:nvSpPr>
          <p:cNvPr id="4101" name="TextBox 18"/>
          <p:cNvSpPr txBox="1">
            <a:spLocks noChangeArrowheads="1"/>
          </p:cNvSpPr>
          <p:nvPr/>
        </p:nvSpPr>
        <p:spPr bwMode="auto">
          <a:xfrm>
            <a:off x="6034088" y="2405063"/>
            <a:ext cx="1157287" cy="338137"/>
          </a:xfrm>
          <a:prstGeom prst="rect">
            <a:avLst/>
          </a:prstGeom>
          <a:noFill/>
          <a:ln w="9525">
            <a:noFill/>
            <a:miter lim="800000"/>
            <a:headEnd/>
            <a:tailEnd/>
          </a:ln>
        </p:spPr>
        <p:txBody>
          <a:bodyPr>
            <a:spAutoFit/>
          </a:bodyPr>
          <a:lstStyle/>
          <a:p>
            <a:r>
              <a:rPr lang="en-US" sz="1600">
                <a:latin typeface="Arial Rounded MT Bold" pitchFamily="34" charset="0"/>
              </a:rPr>
              <a:t>HA Tat</a:t>
            </a:r>
          </a:p>
        </p:txBody>
      </p:sp>
      <p:sp>
        <p:nvSpPr>
          <p:cNvPr id="4102" name="TextBox 22"/>
          <p:cNvSpPr txBox="1">
            <a:spLocks noChangeArrowheads="1"/>
          </p:cNvSpPr>
          <p:nvPr/>
        </p:nvSpPr>
        <p:spPr bwMode="auto">
          <a:xfrm>
            <a:off x="6824663" y="2370138"/>
            <a:ext cx="1798637" cy="369887"/>
          </a:xfrm>
          <a:prstGeom prst="rect">
            <a:avLst/>
          </a:prstGeom>
          <a:noFill/>
          <a:ln w="9525">
            <a:noFill/>
            <a:miter lim="800000"/>
            <a:headEnd/>
            <a:tailEnd/>
          </a:ln>
        </p:spPr>
        <p:txBody>
          <a:bodyPr>
            <a:spAutoFit/>
          </a:bodyPr>
          <a:lstStyle/>
          <a:p>
            <a:r>
              <a:rPr lang="en-US">
                <a:latin typeface="Arial Rounded MT Bold" pitchFamily="34" charset="0"/>
              </a:rPr>
              <a:t>      +     +     +    </a:t>
            </a:r>
          </a:p>
        </p:txBody>
      </p:sp>
      <p:sp>
        <p:nvSpPr>
          <p:cNvPr id="4103" name="TextBox 18"/>
          <p:cNvSpPr txBox="1">
            <a:spLocks noChangeArrowheads="1"/>
          </p:cNvSpPr>
          <p:nvPr/>
        </p:nvSpPr>
        <p:spPr bwMode="auto">
          <a:xfrm>
            <a:off x="6042025" y="2022475"/>
            <a:ext cx="1447800" cy="338138"/>
          </a:xfrm>
          <a:prstGeom prst="rect">
            <a:avLst/>
          </a:prstGeom>
          <a:noFill/>
          <a:ln w="9525">
            <a:noFill/>
            <a:miter lim="800000"/>
            <a:headEnd/>
            <a:tailEnd/>
          </a:ln>
        </p:spPr>
        <p:txBody>
          <a:bodyPr>
            <a:spAutoFit/>
          </a:bodyPr>
          <a:lstStyle/>
          <a:p>
            <a:r>
              <a:rPr lang="en-US" sz="1600">
                <a:latin typeface="Arial Rounded MT Bold" pitchFamily="34" charset="0"/>
              </a:rPr>
              <a:t>Myc Rev</a:t>
            </a:r>
          </a:p>
        </p:txBody>
      </p:sp>
      <p:sp>
        <p:nvSpPr>
          <p:cNvPr id="4104" name="TextBox 22"/>
          <p:cNvSpPr txBox="1">
            <a:spLocks noChangeArrowheads="1"/>
          </p:cNvSpPr>
          <p:nvPr/>
        </p:nvSpPr>
        <p:spPr bwMode="auto">
          <a:xfrm>
            <a:off x="6942138" y="1955800"/>
            <a:ext cx="1711325" cy="369888"/>
          </a:xfrm>
          <a:prstGeom prst="rect">
            <a:avLst/>
          </a:prstGeom>
          <a:noFill/>
          <a:ln w="9525">
            <a:noFill/>
            <a:miter lim="800000"/>
            <a:headEnd/>
            <a:tailEnd/>
          </a:ln>
        </p:spPr>
        <p:txBody>
          <a:bodyPr>
            <a:spAutoFit/>
          </a:bodyPr>
          <a:lstStyle/>
          <a:p>
            <a:r>
              <a:rPr lang="en-US">
                <a:latin typeface="Arial Rounded MT Bold" pitchFamily="34" charset="0"/>
              </a:rPr>
              <a:t>    -      +     +    </a:t>
            </a:r>
          </a:p>
        </p:txBody>
      </p:sp>
      <p:sp>
        <p:nvSpPr>
          <p:cNvPr id="4105" name="TextBox 18"/>
          <p:cNvSpPr txBox="1">
            <a:spLocks noChangeArrowheads="1"/>
          </p:cNvSpPr>
          <p:nvPr/>
        </p:nvSpPr>
        <p:spPr bwMode="auto">
          <a:xfrm>
            <a:off x="6029325" y="1625600"/>
            <a:ext cx="1071563" cy="338138"/>
          </a:xfrm>
          <a:prstGeom prst="rect">
            <a:avLst/>
          </a:prstGeom>
          <a:noFill/>
          <a:ln w="9525">
            <a:noFill/>
            <a:miter lim="800000"/>
            <a:headEnd/>
            <a:tailEnd/>
          </a:ln>
        </p:spPr>
        <p:txBody>
          <a:bodyPr>
            <a:spAutoFit/>
          </a:bodyPr>
          <a:lstStyle/>
          <a:p>
            <a:r>
              <a:rPr lang="en-US" sz="1600">
                <a:latin typeface="Arial Rounded MT Bold" pitchFamily="34" charset="0"/>
              </a:rPr>
              <a:t>MG132</a:t>
            </a:r>
          </a:p>
        </p:txBody>
      </p:sp>
      <p:sp>
        <p:nvSpPr>
          <p:cNvPr id="4106" name="TextBox 22"/>
          <p:cNvSpPr txBox="1">
            <a:spLocks noChangeArrowheads="1"/>
          </p:cNvSpPr>
          <p:nvPr/>
        </p:nvSpPr>
        <p:spPr bwMode="auto">
          <a:xfrm>
            <a:off x="6937375" y="1557338"/>
            <a:ext cx="1744663" cy="369887"/>
          </a:xfrm>
          <a:prstGeom prst="rect">
            <a:avLst/>
          </a:prstGeom>
          <a:noFill/>
          <a:ln w="9525">
            <a:noFill/>
            <a:miter lim="800000"/>
            <a:headEnd/>
            <a:tailEnd/>
          </a:ln>
        </p:spPr>
        <p:txBody>
          <a:bodyPr>
            <a:spAutoFit/>
          </a:bodyPr>
          <a:lstStyle/>
          <a:p>
            <a:r>
              <a:rPr lang="en-US">
                <a:latin typeface="Arial Rounded MT Bold" pitchFamily="34" charset="0"/>
              </a:rPr>
              <a:t>    -      -      +    </a:t>
            </a:r>
          </a:p>
        </p:txBody>
      </p:sp>
      <p:sp>
        <p:nvSpPr>
          <p:cNvPr id="4107" name="TextBox 24"/>
          <p:cNvSpPr txBox="1">
            <a:spLocks noChangeArrowheads="1"/>
          </p:cNvSpPr>
          <p:nvPr/>
        </p:nvSpPr>
        <p:spPr bwMode="auto">
          <a:xfrm>
            <a:off x="6137275" y="2909888"/>
            <a:ext cx="1230313" cy="261937"/>
          </a:xfrm>
          <a:prstGeom prst="rect">
            <a:avLst/>
          </a:prstGeom>
          <a:noFill/>
          <a:ln w="9525">
            <a:noFill/>
            <a:miter lim="800000"/>
            <a:headEnd/>
            <a:tailEnd/>
          </a:ln>
        </p:spPr>
        <p:txBody>
          <a:bodyPr>
            <a:spAutoFit/>
          </a:bodyPr>
          <a:lstStyle/>
          <a:p>
            <a:r>
              <a:rPr lang="en-US" sz="1100">
                <a:latin typeface="Arial Rounded MT Bold" pitchFamily="34" charset="0"/>
              </a:rPr>
              <a:t>IB: Anti-HA</a:t>
            </a:r>
          </a:p>
        </p:txBody>
      </p:sp>
      <p:sp>
        <p:nvSpPr>
          <p:cNvPr id="4108" name="TextBox 27"/>
          <p:cNvSpPr txBox="1">
            <a:spLocks noChangeArrowheads="1"/>
          </p:cNvSpPr>
          <p:nvPr/>
        </p:nvSpPr>
        <p:spPr bwMode="auto">
          <a:xfrm>
            <a:off x="6070600" y="3486150"/>
            <a:ext cx="1228725" cy="261938"/>
          </a:xfrm>
          <a:prstGeom prst="rect">
            <a:avLst/>
          </a:prstGeom>
          <a:noFill/>
          <a:ln w="9525">
            <a:noFill/>
            <a:miter lim="800000"/>
            <a:headEnd/>
            <a:tailEnd/>
          </a:ln>
        </p:spPr>
        <p:txBody>
          <a:bodyPr>
            <a:spAutoFit/>
          </a:bodyPr>
          <a:lstStyle/>
          <a:p>
            <a:r>
              <a:rPr lang="en-US" sz="1100">
                <a:latin typeface="Arial Rounded MT Bold" pitchFamily="34" charset="0"/>
              </a:rPr>
              <a:t>IB: Anti-myc</a:t>
            </a:r>
          </a:p>
        </p:txBody>
      </p:sp>
      <p:sp>
        <p:nvSpPr>
          <p:cNvPr id="4109" name="TextBox 23"/>
          <p:cNvSpPr txBox="1">
            <a:spLocks noChangeArrowheads="1"/>
          </p:cNvSpPr>
          <p:nvPr/>
        </p:nvSpPr>
        <p:spPr bwMode="auto">
          <a:xfrm>
            <a:off x="8318500" y="3443288"/>
            <a:ext cx="628650" cy="338137"/>
          </a:xfrm>
          <a:prstGeom prst="rect">
            <a:avLst/>
          </a:prstGeom>
          <a:noFill/>
          <a:ln w="9525">
            <a:noFill/>
            <a:miter lim="800000"/>
            <a:headEnd/>
            <a:tailEnd/>
          </a:ln>
        </p:spPr>
        <p:txBody>
          <a:bodyPr>
            <a:spAutoFit/>
          </a:bodyPr>
          <a:lstStyle/>
          <a:p>
            <a:r>
              <a:rPr lang="en-US" sz="1600">
                <a:latin typeface="Arial Rounded MT Bold" pitchFamily="34" charset="0"/>
              </a:rPr>
              <a:t>Rev</a:t>
            </a:r>
          </a:p>
        </p:txBody>
      </p:sp>
      <p:sp>
        <p:nvSpPr>
          <p:cNvPr id="4110" name="TextBox 24"/>
          <p:cNvSpPr txBox="1">
            <a:spLocks noChangeArrowheads="1"/>
          </p:cNvSpPr>
          <p:nvPr/>
        </p:nvSpPr>
        <p:spPr bwMode="auto">
          <a:xfrm>
            <a:off x="8318500" y="2895600"/>
            <a:ext cx="628650" cy="338138"/>
          </a:xfrm>
          <a:prstGeom prst="rect">
            <a:avLst/>
          </a:prstGeom>
          <a:noFill/>
          <a:ln w="9525">
            <a:noFill/>
            <a:miter lim="800000"/>
            <a:headEnd/>
            <a:tailEnd/>
          </a:ln>
        </p:spPr>
        <p:txBody>
          <a:bodyPr>
            <a:spAutoFit/>
          </a:bodyPr>
          <a:lstStyle/>
          <a:p>
            <a:r>
              <a:rPr lang="en-US" sz="1600">
                <a:latin typeface="Arial Rounded MT Bold" pitchFamily="34" charset="0"/>
              </a:rPr>
              <a:t>Tat</a:t>
            </a:r>
          </a:p>
        </p:txBody>
      </p:sp>
      <p:sp>
        <p:nvSpPr>
          <p:cNvPr id="4111" name="TextBox 25"/>
          <p:cNvSpPr txBox="1">
            <a:spLocks noChangeArrowheads="1"/>
          </p:cNvSpPr>
          <p:nvPr/>
        </p:nvSpPr>
        <p:spPr bwMode="auto">
          <a:xfrm>
            <a:off x="8318500" y="4008438"/>
            <a:ext cx="987425" cy="338137"/>
          </a:xfrm>
          <a:prstGeom prst="rect">
            <a:avLst/>
          </a:prstGeom>
          <a:noFill/>
          <a:ln w="9525">
            <a:noFill/>
            <a:miter lim="800000"/>
            <a:headEnd/>
            <a:tailEnd/>
          </a:ln>
        </p:spPr>
        <p:txBody>
          <a:bodyPr>
            <a:spAutoFit/>
          </a:bodyPr>
          <a:lstStyle/>
          <a:p>
            <a:r>
              <a:rPr lang="en-US" sz="1600">
                <a:latin typeface="Arial Rounded MT Bold" pitchFamily="34" charset="0"/>
              </a:rPr>
              <a:t>GAPDH</a:t>
            </a:r>
          </a:p>
        </p:txBody>
      </p:sp>
      <p:pic>
        <p:nvPicPr>
          <p:cNvPr id="4112" name="Picture 2"/>
          <p:cNvPicPr>
            <a:picLocks noChangeAspect="1" noChangeArrowheads="1"/>
          </p:cNvPicPr>
          <p:nvPr/>
        </p:nvPicPr>
        <p:blipFill>
          <a:blip r:embed="rId4" cstate="print"/>
          <a:srcRect l="41791" t="42804" r="10448"/>
          <a:stretch>
            <a:fillRect/>
          </a:stretch>
        </p:blipFill>
        <p:spPr bwMode="auto">
          <a:xfrm>
            <a:off x="-20638" y="2014538"/>
            <a:ext cx="2362201" cy="2286000"/>
          </a:xfrm>
          <a:prstGeom prst="rect">
            <a:avLst/>
          </a:prstGeom>
          <a:noFill/>
          <a:ln w="9525">
            <a:noFill/>
            <a:miter lim="800000"/>
            <a:headEnd/>
            <a:tailEnd/>
          </a:ln>
        </p:spPr>
      </p:pic>
      <p:pic>
        <p:nvPicPr>
          <p:cNvPr id="4113" name="Picture 2"/>
          <p:cNvPicPr>
            <a:picLocks noChangeAspect="1" noChangeArrowheads="1"/>
          </p:cNvPicPr>
          <p:nvPr/>
        </p:nvPicPr>
        <p:blipFill>
          <a:blip r:embed="rId5" cstate="print">
            <a:lum bright="30000" contrast="40000"/>
            <a:grayscl/>
          </a:blip>
          <a:srcRect l="55241" t="58395" r="9431" b="29732"/>
          <a:stretch>
            <a:fillRect/>
          </a:stretch>
        </p:blipFill>
        <p:spPr bwMode="auto">
          <a:xfrm>
            <a:off x="3568700" y="3906838"/>
            <a:ext cx="1287463" cy="469900"/>
          </a:xfrm>
          <a:prstGeom prst="rect">
            <a:avLst/>
          </a:prstGeom>
          <a:noFill/>
          <a:ln w="9525">
            <a:solidFill>
              <a:schemeClr val="tx1"/>
            </a:solidFill>
            <a:miter lim="800000"/>
            <a:headEnd/>
            <a:tailEnd/>
          </a:ln>
        </p:spPr>
      </p:pic>
      <p:pic>
        <p:nvPicPr>
          <p:cNvPr id="4114" name="Picture 3"/>
          <p:cNvPicPr>
            <a:picLocks noChangeAspect="1" noChangeArrowheads="1"/>
          </p:cNvPicPr>
          <p:nvPr/>
        </p:nvPicPr>
        <p:blipFill>
          <a:blip r:embed="rId6" cstate="print">
            <a:lum bright="30000" contrast="40000"/>
            <a:grayscl/>
          </a:blip>
          <a:srcRect l="48557" t="47548" r="29306" b="45963"/>
          <a:stretch>
            <a:fillRect/>
          </a:stretch>
        </p:blipFill>
        <p:spPr bwMode="auto">
          <a:xfrm>
            <a:off x="3568700" y="2840038"/>
            <a:ext cx="1287463" cy="466725"/>
          </a:xfrm>
          <a:prstGeom prst="rect">
            <a:avLst/>
          </a:prstGeom>
          <a:noFill/>
          <a:ln w="9525">
            <a:solidFill>
              <a:schemeClr val="tx1"/>
            </a:solidFill>
            <a:miter lim="800000"/>
            <a:headEnd/>
            <a:tailEnd/>
          </a:ln>
        </p:spPr>
      </p:pic>
      <p:pic>
        <p:nvPicPr>
          <p:cNvPr id="4115" name="Picture 3"/>
          <p:cNvPicPr>
            <a:picLocks noChangeAspect="1" noChangeArrowheads="1"/>
          </p:cNvPicPr>
          <p:nvPr/>
        </p:nvPicPr>
        <p:blipFill>
          <a:blip r:embed="rId7" cstate="print">
            <a:lum bright="30000" contrast="40000"/>
            <a:grayscl/>
          </a:blip>
          <a:srcRect l="47801" t="20290" r="30556" b="75166"/>
          <a:stretch>
            <a:fillRect/>
          </a:stretch>
        </p:blipFill>
        <p:spPr bwMode="auto">
          <a:xfrm>
            <a:off x="3568700" y="3373438"/>
            <a:ext cx="1287463" cy="466725"/>
          </a:xfrm>
          <a:prstGeom prst="rect">
            <a:avLst/>
          </a:prstGeom>
          <a:noFill/>
          <a:ln w="9525">
            <a:solidFill>
              <a:schemeClr val="tx1"/>
            </a:solidFill>
            <a:miter lim="800000"/>
            <a:headEnd/>
            <a:tailEnd/>
          </a:ln>
        </p:spPr>
      </p:pic>
      <p:sp>
        <p:nvSpPr>
          <p:cNvPr id="4116" name="TextBox 18"/>
          <p:cNvSpPr txBox="1">
            <a:spLocks noChangeArrowheads="1"/>
          </p:cNvSpPr>
          <p:nvPr/>
        </p:nvSpPr>
        <p:spPr bwMode="auto">
          <a:xfrm>
            <a:off x="2493963" y="2438400"/>
            <a:ext cx="1157287" cy="338138"/>
          </a:xfrm>
          <a:prstGeom prst="rect">
            <a:avLst/>
          </a:prstGeom>
          <a:noFill/>
          <a:ln w="9525">
            <a:noFill/>
            <a:miter lim="800000"/>
            <a:headEnd/>
            <a:tailEnd/>
          </a:ln>
        </p:spPr>
        <p:txBody>
          <a:bodyPr>
            <a:spAutoFit/>
          </a:bodyPr>
          <a:lstStyle/>
          <a:p>
            <a:r>
              <a:rPr lang="en-US" sz="1600">
                <a:latin typeface="Arial Rounded MT Bold" pitchFamily="34" charset="0"/>
              </a:rPr>
              <a:t>Flag Tat</a:t>
            </a:r>
          </a:p>
        </p:txBody>
      </p:sp>
      <p:sp>
        <p:nvSpPr>
          <p:cNvPr id="4117" name="TextBox 22"/>
          <p:cNvSpPr txBox="1">
            <a:spLocks noChangeArrowheads="1"/>
          </p:cNvSpPr>
          <p:nvPr/>
        </p:nvSpPr>
        <p:spPr bwMode="auto">
          <a:xfrm>
            <a:off x="3370263" y="2403475"/>
            <a:ext cx="1690687" cy="369888"/>
          </a:xfrm>
          <a:prstGeom prst="rect">
            <a:avLst/>
          </a:prstGeom>
          <a:noFill/>
          <a:ln w="9525">
            <a:noFill/>
            <a:miter lim="800000"/>
            <a:headEnd/>
            <a:tailEnd/>
          </a:ln>
        </p:spPr>
        <p:txBody>
          <a:bodyPr>
            <a:spAutoFit/>
          </a:bodyPr>
          <a:lstStyle/>
          <a:p>
            <a:r>
              <a:rPr lang="en-US">
                <a:latin typeface="Arial Rounded MT Bold" pitchFamily="34" charset="0"/>
              </a:rPr>
              <a:t>      -     +     +    </a:t>
            </a:r>
          </a:p>
        </p:txBody>
      </p:sp>
      <p:sp>
        <p:nvSpPr>
          <p:cNvPr id="4118" name="TextBox 18"/>
          <p:cNvSpPr txBox="1">
            <a:spLocks noChangeArrowheads="1"/>
          </p:cNvSpPr>
          <p:nvPr/>
        </p:nvSpPr>
        <p:spPr bwMode="auto">
          <a:xfrm>
            <a:off x="2501900" y="2005013"/>
            <a:ext cx="1447800" cy="338137"/>
          </a:xfrm>
          <a:prstGeom prst="rect">
            <a:avLst/>
          </a:prstGeom>
          <a:noFill/>
          <a:ln w="9525">
            <a:noFill/>
            <a:miter lim="800000"/>
            <a:headEnd/>
            <a:tailEnd/>
          </a:ln>
        </p:spPr>
        <p:txBody>
          <a:bodyPr>
            <a:spAutoFit/>
          </a:bodyPr>
          <a:lstStyle/>
          <a:p>
            <a:r>
              <a:rPr lang="en-US" sz="1600">
                <a:latin typeface="Arial Rounded MT Bold" pitchFamily="34" charset="0"/>
              </a:rPr>
              <a:t>Myc Rev</a:t>
            </a:r>
          </a:p>
        </p:txBody>
      </p:sp>
      <p:sp>
        <p:nvSpPr>
          <p:cNvPr id="4119" name="TextBox 22"/>
          <p:cNvSpPr txBox="1">
            <a:spLocks noChangeArrowheads="1"/>
          </p:cNvSpPr>
          <p:nvPr/>
        </p:nvSpPr>
        <p:spPr bwMode="auto">
          <a:xfrm>
            <a:off x="3479800" y="1938338"/>
            <a:ext cx="1592263" cy="369887"/>
          </a:xfrm>
          <a:prstGeom prst="rect">
            <a:avLst/>
          </a:prstGeom>
          <a:noFill/>
          <a:ln w="9525">
            <a:noFill/>
            <a:miter lim="800000"/>
            <a:headEnd/>
            <a:tailEnd/>
          </a:ln>
        </p:spPr>
        <p:txBody>
          <a:bodyPr>
            <a:spAutoFit/>
          </a:bodyPr>
          <a:lstStyle/>
          <a:p>
            <a:r>
              <a:rPr lang="en-US">
                <a:latin typeface="Arial Rounded MT Bold" pitchFamily="34" charset="0"/>
              </a:rPr>
              <a:t>    -      -     +    </a:t>
            </a:r>
          </a:p>
        </p:txBody>
      </p:sp>
      <p:sp>
        <p:nvSpPr>
          <p:cNvPr id="4120" name="TextBox 24"/>
          <p:cNvSpPr txBox="1">
            <a:spLocks noChangeArrowheads="1"/>
          </p:cNvSpPr>
          <p:nvPr/>
        </p:nvSpPr>
        <p:spPr bwMode="auto">
          <a:xfrm>
            <a:off x="2535238" y="2928938"/>
            <a:ext cx="1230312" cy="261937"/>
          </a:xfrm>
          <a:prstGeom prst="rect">
            <a:avLst/>
          </a:prstGeom>
          <a:noFill/>
          <a:ln w="9525">
            <a:noFill/>
            <a:miter lim="800000"/>
            <a:headEnd/>
            <a:tailEnd/>
          </a:ln>
        </p:spPr>
        <p:txBody>
          <a:bodyPr>
            <a:spAutoFit/>
          </a:bodyPr>
          <a:lstStyle/>
          <a:p>
            <a:r>
              <a:rPr lang="en-US" sz="1100">
                <a:latin typeface="Arial Rounded MT Bold" pitchFamily="34" charset="0"/>
              </a:rPr>
              <a:t>IB: Anti-Flag</a:t>
            </a:r>
          </a:p>
        </p:txBody>
      </p:sp>
      <p:sp>
        <p:nvSpPr>
          <p:cNvPr id="4121" name="TextBox 27"/>
          <p:cNvSpPr txBox="1">
            <a:spLocks noChangeArrowheads="1"/>
          </p:cNvSpPr>
          <p:nvPr/>
        </p:nvSpPr>
        <p:spPr bwMode="auto">
          <a:xfrm>
            <a:off x="2551113" y="3462338"/>
            <a:ext cx="1228725" cy="261937"/>
          </a:xfrm>
          <a:prstGeom prst="rect">
            <a:avLst/>
          </a:prstGeom>
          <a:noFill/>
          <a:ln w="9525">
            <a:noFill/>
            <a:miter lim="800000"/>
            <a:headEnd/>
            <a:tailEnd/>
          </a:ln>
        </p:spPr>
        <p:txBody>
          <a:bodyPr>
            <a:spAutoFit/>
          </a:bodyPr>
          <a:lstStyle/>
          <a:p>
            <a:r>
              <a:rPr lang="en-US" sz="1100">
                <a:latin typeface="Arial Rounded MT Bold" pitchFamily="34" charset="0"/>
              </a:rPr>
              <a:t>IB: Anti-myc</a:t>
            </a:r>
          </a:p>
        </p:txBody>
      </p:sp>
      <p:sp>
        <p:nvSpPr>
          <p:cNvPr id="4122" name="TextBox 23"/>
          <p:cNvSpPr txBox="1">
            <a:spLocks noChangeArrowheads="1"/>
          </p:cNvSpPr>
          <p:nvPr/>
        </p:nvSpPr>
        <p:spPr bwMode="auto">
          <a:xfrm>
            <a:off x="4819650" y="3436938"/>
            <a:ext cx="628650" cy="338137"/>
          </a:xfrm>
          <a:prstGeom prst="rect">
            <a:avLst/>
          </a:prstGeom>
          <a:noFill/>
          <a:ln w="9525">
            <a:noFill/>
            <a:miter lim="800000"/>
            <a:headEnd/>
            <a:tailEnd/>
          </a:ln>
        </p:spPr>
        <p:txBody>
          <a:bodyPr>
            <a:spAutoFit/>
          </a:bodyPr>
          <a:lstStyle/>
          <a:p>
            <a:r>
              <a:rPr lang="en-US" sz="1600">
                <a:latin typeface="Arial Rounded MT Bold" pitchFamily="34" charset="0"/>
              </a:rPr>
              <a:t>Rev</a:t>
            </a:r>
          </a:p>
        </p:txBody>
      </p:sp>
      <p:sp>
        <p:nvSpPr>
          <p:cNvPr id="4123" name="TextBox 24"/>
          <p:cNvSpPr txBox="1">
            <a:spLocks noChangeArrowheads="1"/>
          </p:cNvSpPr>
          <p:nvPr/>
        </p:nvSpPr>
        <p:spPr bwMode="auto">
          <a:xfrm>
            <a:off x="4819650" y="2925763"/>
            <a:ext cx="628650" cy="338137"/>
          </a:xfrm>
          <a:prstGeom prst="rect">
            <a:avLst/>
          </a:prstGeom>
          <a:noFill/>
          <a:ln w="9525">
            <a:noFill/>
            <a:miter lim="800000"/>
            <a:headEnd/>
            <a:tailEnd/>
          </a:ln>
        </p:spPr>
        <p:txBody>
          <a:bodyPr>
            <a:spAutoFit/>
          </a:bodyPr>
          <a:lstStyle/>
          <a:p>
            <a:r>
              <a:rPr lang="en-US" sz="1600">
                <a:latin typeface="Arial Rounded MT Bold" pitchFamily="34" charset="0"/>
              </a:rPr>
              <a:t>Tat</a:t>
            </a:r>
          </a:p>
        </p:txBody>
      </p:sp>
      <p:sp>
        <p:nvSpPr>
          <p:cNvPr id="4124" name="TextBox 25"/>
          <p:cNvSpPr txBox="1">
            <a:spLocks noChangeArrowheads="1"/>
          </p:cNvSpPr>
          <p:nvPr/>
        </p:nvSpPr>
        <p:spPr bwMode="auto">
          <a:xfrm>
            <a:off x="4819650" y="3983038"/>
            <a:ext cx="987425" cy="338137"/>
          </a:xfrm>
          <a:prstGeom prst="rect">
            <a:avLst/>
          </a:prstGeom>
          <a:noFill/>
          <a:ln w="9525">
            <a:noFill/>
            <a:miter lim="800000"/>
            <a:headEnd/>
            <a:tailEnd/>
          </a:ln>
        </p:spPr>
        <p:txBody>
          <a:bodyPr>
            <a:spAutoFit/>
          </a:bodyPr>
          <a:lstStyle/>
          <a:p>
            <a:r>
              <a:rPr lang="en-US" sz="1600">
                <a:latin typeface="Arial Rounded MT Bold" pitchFamily="34" charset="0"/>
              </a:rPr>
              <a:t>GAPDH</a:t>
            </a:r>
          </a:p>
        </p:txBody>
      </p:sp>
      <p:sp>
        <p:nvSpPr>
          <p:cNvPr id="4125" name="TextBox 30"/>
          <p:cNvSpPr txBox="1">
            <a:spLocks noChangeArrowheads="1"/>
          </p:cNvSpPr>
          <p:nvPr/>
        </p:nvSpPr>
        <p:spPr bwMode="auto">
          <a:xfrm>
            <a:off x="207963" y="1633538"/>
            <a:ext cx="2214562" cy="338137"/>
          </a:xfrm>
          <a:prstGeom prst="rect">
            <a:avLst/>
          </a:prstGeom>
          <a:noFill/>
          <a:ln w="9525">
            <a:noFill/>
            <a:miter lim="800000"/>
            <a:headEnd/>
            <a:tailEnd/>
          </a:ln>
        </p:spPr>
        <p:txBody>
          <a:bodyPr>
            <a:spAutoFit/>
          </a:bodyPr>
          <a:lstStyle/>
          <a:p>
            <a:pPr algn="ctr"/>
            <a:r>
              <a:rPr lang="en-US" sz="1600" b="1">
                <a:latin typeface="Arial Rounded MT Bold" pitchFamily="34" charset="0"/>
              </a:rPr>
              <a:t>Real time PCR</a:t>
            </a:r>
          </a:p>
        </p:txBody>
      </p:sp>
      <p:sp>
        <p:nvSpPr>
          <p:cNvPr id="4126" name="TextBox 30"/>
          <p:cNvSpPr txBox="1">
            <a:spLocks noChangeArrowheads="1"/>
          </p:cNvSpPr>
          <p:nvPr/>
        </p:nvSpPr>
        <p:spPr bwMode="auto">
          <a:xfrm>
            <a:off x="3128963" y="1633538"/>
            <a:ext cx="2214562" cy="338137"/>
          </a:xfrm>
          <a:prstGeom prst="rect">
            <a:avLst/>
          </a:prstGeom>
          <a:noFill/>
          <a:ln w="9525">
            <a:noFill/>
            <a:miter lim="800000"/>
            <a:headEnd/>
            <a:tailEnd/>
          </a:ln>
        </p:spPr>
        <p:txBody>
          <a:bodyPr>
            <a:spAutoFit/>
          </a:bodyPr>
          <a:lstStyle/>
          <a:p>
            <a:pPr algn="ctr"/>
            <a:r>
              <a:rPr lang="en-US" sz="1600" b="1">
                <a:latin typeface="Arial Rounded MT Bold" pitchFamily="34" charset="0"/>
              </a:rPr>
              <a:t>Western blot</a:t>
            </a:r>
          </a:p>
        </p:txBody>
      </p:sp>
      <p:sp>
        <p:nvSpPr>
          <p:cNvPr id="33" name="TextBox 6"/>
          <p:cNvSpPr txBox="1">
            <a:spLocks noChangeArrowheads="1"/>
          </p:cNvSpPr>
          <p:nvPr/>
        </p:nvSpPr>
        <p:spPr bwMode="auto">
          <a:xfrm>
            <a:off x="1066800" y="376238"/>
            <a:ext cx="6858000" cy="461962"/>
          </a:xfrm>
          <a:prstGeom prst="rect">
            <a:avLst/>
          </a:prstGeom>
          <a:noFill/>
          <a:ln w="9525">
            <a:noFill/>
            <a:miter lim="800000"/>
            <a:headEnd/>
            <a:tailEnd/>
          </a:ln>
        </p:spPr>
        <p:txBody>
          <a:bodyPr>
            <a:spAutoFit/>
          </a:bodyPr>
          <a:lstStyle/>
          <a:p>
            <a:pPr algn="ctr" fontAlgn="auto">
              <a:spcBef>
                <a:spcPts val="0"/>
              </a:spcBef>
              <a:spcAft>
                <a:spcPts val="0"/>
              </a:spcAft>
              <a:defRPr/>
            </a:pPr>
            <a:r>
              <a:rPr lang="en-US" sz="2400" b="1" dirty="0">
                <a:solidFill>
                  <a:schemeClr val="accent2">
                    <a:lumMod val="75000"/>
                  </a:schemeClr>
                </a:solidFill>
                <a:latin typeface="Arial Rounded MT Bold" pitchFamily="34" charset="0"/>
                <a:cs typeface="+mn-cs"/>
              </a:rPr>
              <a:t>Rev induces </a:t>
            </a:r>
            <a:r>
              <a:rPr lang="en-US" sz="2400" b="1" dirty="0" err="1">
                <a:solidFill>
                  <a:schemeClr val="accent2">
                    <a:lumMod val="75000"/>
                  </a:schemeClr>
                </a:solidFill>
                <a:latin typeface="Arial Rounded MT Bold" pitchFamily="34" charset="0"/>
                <a:cs typeface="+mn-cs"/>
              </a:rPr>
              <a:t>proteasomal</a:t>
            </a:r>
            <a:r>
              <a:rPr lang="en-US" sz="2400" b="1" dirty="0">
                <a:solidFill>
                  <a:schemeClr val="accent2">
                    <a:lumMod val="75000"/>
                  </a:schemeClr>
                </a:solidFill>
                <a:latin typeface="Arial Rounded MT Bold" pitchFamily="34" charset="0"/>
                <a:cs typeface="+mn-cs"/>
              </a:rPr>
              <a:t> degradation of Tat </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3"/>
          <p:cNvPicPr>
            <a:picLocks noChangeAspect="1" noChangeArrowheads="1"/>
          </p:cNvPicPr>
          <p:nvPr/>
        </p:nvPicPr>
        <p:blipFill>
          <a:blip r:embed="rId2" cstate="print"/>
          <a:srcRect/>
          <a:stretch>
            <a:fillRect/>
          </a:stretch>
        </p:blipFill>
        <p:spPr bwMode="auto">
          <a:xfrm>
            <a:off x="2438400" y="1143000"/>
            <a:ext cx="3962400" cy="2438400"/>
          </a:xfrm>
          <a:prstGeom prst="rect">
            <a:avLst/>
          </a:prstGeom>
          <a:noFill/>
          <a:ln w="9525">
            <a:noFill/>
            <a:miter lim="800000"/>
            <a:headEnd/>
            <a:tailEnd/>
          </a:ln>
        </p:spPr>
      </p:pic>
      <p:pic>
        <p:nvPicPr>
          <p:cNvPr id="5123" name="Picture 4"/>
          <p:cNvPicPr>
            <a:picLocks noChangeAspect="1" noChangeArrowheads="1"/>
          </p:cNvPicPr>
          <p:nvPr/>
        </p:nvPicPr>
        <p:blipFill>
          <a:blip r:embed="rId3" cstate="print"/>
          <a:srcRect/>
          <a:stretch>
            <a:fillRect/>
          </a:stretch>
        </p:blipFill>
        <p:spPr bwMode="auto">
          <a:xfrm>
            <a:off x="5105400" y="3657600"/>
            <a:ext cx="2882900" cy="3200400"/>
          </a:xfrm>
          <a:prstGeom prst="rect">
            <a:avLst/>
          </a:prstGeom>
          <a:noFill/>
          <a:ln w="9525">
            <a:noFill/>
            <a:miter lim="800000"/>
            <a:headEnd/>
            <a:tailEnd/>
          </a:ln>
        </p:spPr>
      </p:pic>
      <p:pic>
        <p:nvPicPr>
          <p:cNvPr id="5124" name="Picture 5"/>
          <p:cNvPicPr>
            <a:picLocks noChangeAspect="1" noChangeArrowheads="1"/>
          </p:cNvPicPr>
          <p:nvPr/>
        </p:nvPicPr>
        <p:blipFill>
          <a:blip r:embed="rId4" cstate="print"/>
          <a:srcRect/>
          <a:stretch>
            <a:fillRect/>
          </a:stretch>
        </p:blipFill>
        <p:spPr bwMode="auto">
          <a:xfrm>
            <a:off x="933450" y="3971925"/>
            <a:ext cx="3638550" cy="2733675"/>
          </a:xfrm>
          <a:prstGeom prst="rect">
            <a:avLst/>
          </a:prstGeom>
          <a:noFill/>
          <a:ln w="9525">
            <a:noFill/>
            <a:miter lim="800000"/>
            <a:headEnd/>
            <a:tailEnd/>
          </a:ln>
        </p:spPr>
      </p:pic>
      <p:sp>
        <p:nvSpPr>
          <p:cNvPr id="84" name="TextBox 6"/>
          <p:cNvSpPr txBox="1">
            <a:spLocks noChangeArrowheads="1"/>
          </p:cNvSpPr>
          <p:nvPr/>
        </p:nvSpPr>
        <p:spPr bwMode="auto">
          <a:xfrm>
            <a:off x="990600" y="76200"/>
            <a:ext cx="7239000" cy="830263"/>
          </a:xfrm>
          <a:prstGeom prst="rect">
            <a:avLst/>
          </a:prstGeom>
          <a:noFill/>
          <a:ln w="9525">
            <a:noFill/>
            <a:miter lim="800000"/>
            <a:headEnd/>
            <a:tailEnd/>
          </a:ln>
        </p:spPr>
        <p:txBody>
          <a:bodyPr>
            <a:spAutoFit/>
          </a:bodyPr>
          <a:lstStyle/>
          <a:p>
            <a:pPr algn="ctr" fontAlgn="auto">
              <a:spcBef>
                <a:spcPts val="0"/>
              </a:spcBef>
              <a:spcAft>
                <a:spcPts val="0"/>
              </a:spcAft>
              <a:defRPr/>
            </a:pPr>
            <a:r>
              <a:rPr lang="en-US" sz="2400" b="1" dirty="0">
                <a:solidFill>
                  <a:schemeClr val="accent2">
                    <a:lumMod val="75000"/>
                  </a:schemeClr>
                </a:solidFill>
                <a:latin typeface="Arial Rounded MT Bold" pitchFamily="34" charset="0"/>
                <a:cs typeface="+mn-cs"/>
              </a:rPr>
              <a:t>Nuclear Export Signal (NES) of Rev is crucial for degradation of tat</a:t>
            </a:r>
          </a:p>
        </p:txBody>
      </p:sp>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1295400" y="1219200"/>
            <a:ext cx="6781800" cy="2895600"/>
          </a:xfrm>
          <a:prstGeom prst="rect">
            <a:avLst/>
          </a:prstGeom>
          <a:noFill/>
          <a:ln w="9525">
            <a:noFill/>
            <a:miter lim="800000"/>
            <a:headEnd/>
            <a:tailEnd/>
          </a:ln>
        </p:spPr>
      </p:pic>
      <p:sp>
        <p:nvSpPr>
          <p:cNvPr id="3" name="TextBox 6"/>
          <p:cNvSpPr txBox="1">
            <a:spLocks noChangeArrowheads="1"/>
          </p:cNvSpPr>
          <p:nvPr/>
        </p:nvSpPr>
        <p:spPr bwMode="auto">
          <a:xfrm>
            <a:off x="457200" y="300038"/>
            <a:ext cx="8001000" cy="461962"/>
          </a:xfrm>
          <a:prstGeom prst="rect">
            <a:avLst/>
          </a:prstGeom>
          <a:noFill/>
          <a:ln w="9525">
            <a:noFill/>
            <a:miter lim="800000"/>
            <a:headEnd/>
            <a:tailEnd/>
          </a:ln>
        </p:spPr>
        <p:txBody>
          <a:bodyPr>
            <a:spAutoFit/>
          </a:bodyPr>
          <a:lstStyle/>
          <a:p>
            <a:pPr algn="ctr" fontAlgn="auto">
              <a:spcBef>
                <a:spcPts val="0"/>
              </a:spcBef>
              <a:spcAft>
                <a:spcPts val="0"/>
              </a:spcAft>
              <a:defRPr/>
            </a:pPr>
            <a:r>
              <a:rPr lang="en-US" sz="2400" b="1" dirty="0">
                <a:solidFill>
                  <a:schemeClr val="accent2">
                    <a:lumMod val="75000"/>
                  </a:schemeClr>
                </a:solidFill>
                <a:latin typeface="Arial Rounded MT Bold" pitchFamily="34" charset="0"/>
                <a:cs typeface="+mn-cs"/>
              </a:rPr>
              <a:t>Rev-mediated degradation of tat occurs in cytoplasm</a:t>
            </a: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6"/>
          <p:cNvSpPr txBox="1">
            <a:spLocks noChangeArrowheads="1"/>
          </p:cNvSpPr>
          <p:nvPr/>
        </p:nvSpPr>
        <p:spPr bwMode="auto">
          <a:xfrm>
            <a:off x="990600" y="223838"/>
            <a:ext cx="7239000" cy="461962"/>
          </a:xfrm>
          <a:prstGeom prst="rect">
            <a:avLst/>
          </a:prstGeom>
          <a:noFill/>
          <a:ln w="9525">
            <a:noFill/>
            <a:miter lim="800000"/>
            <a:headEnd/>
            <a:tailEnd/>
          </a:ln>
        </p:spPr>
        <p:txBody>
          <a:bodyPr>
            <a:spAutoFit/>
          </a:bodyPr>
          <a:lstStyle/>
          <a:p>
            <a:pPr algn="ctr" fontAlgn="auto">
              <a:spcBef>
                <a:spcPts val="0"/>
              </a:spcBef>
              <a:spcAft>
                <a:spcPts val="0"/>
              </a:spcAft>
              <a:defRPr/>
            </a:pPr>
            <a:r>
              <a:rPr lang="en-US" sz="2400" b="1" dirty="0">
                <a:solidFill>
                  <a:schemeClr val="accent2">
                    <a:lumMod val="75000"/>
                  </a:schemeClr>
                </a:solidFill>
                <a:latin typeface="Arial Rounded MT Bold" pitchFamily="34" charset="0"/>
                <a:cs typeface="+mn-cs"/>
              </a:rPr>
              <a:t>NAD(P)H: Quinine </a:t>
            </a:r>
            <a:r>
              <a:rPr lang="en-US" sz="2400" b="1" dirty="0" err="1">
                <a:solidFill>
                  <a:schemeClr val="accent2">
                    <a:lumMod val="75000"/>
                  </a:schemeClr>
                </a:solidFill>
                <a:latin typeface="Arial Rounded MT Bold" pitchFamily="34" charset="0"/>
                <a:cs typeface="+mn-cs"/>
              </a:rPr>
              <a:t>Oxidoreductase</a:t>
            </a:r>
            <a:r>
              <a:rPr lang="en-US" sz="2400" b="1" dirty="0">
                <a:solidFill>
                  <a:schemeClr val="accent2">
                    <a:lumMod val="75000"/>
                  </a:schemeClr>
                </a:solidFill>
                <a:latin typeface="Arial Rounded MT Bold" pitchFamily="34" charset="0"/>
                <a:cs typeface="+mn-cs"/>
              </a:rPr>
              <a:t> 1 (NQO1)</a:t>
            </a:r>
          </a:p>
        </p:txBody>
      </p:sp>
      <p:sp>
        <p:nvSpPr>
          <p:cNvPr id="7171" name="TextBox 2"/>
          <p:cNvSpPr txBox="1">
            <a:spLocks noChangeArrowheads="1"/>
          </p:cNvSpPr>
          <p:nvPr/>
        </p:nvSpPr>
        <p:spPr bwMode="auto">
          <a:xfrm>
            <a:off x="457200" y="1143000"/>
            <a:ext cx="8229600" cy="960438"/>
          </a:xfrm>
          <a:prstGeom prst="rect">
            <a:avLst/>
          </a:prstGeom>
          <a:noFill/>
          <a:ln w="9525">
            <a:noFill/>
            <a:miter lim="800000"/>
            <a:headEnd/>
            <a:tailEnd/>
          </a:ln>
        </p:spPr>
        <p:txBody>
          <a:bodyPr>
            <a:spAutoFit/>
          </a:bodyPr>
          <a:lstStyle/>
          <a:p>
            <a:pPr>
              <a:lnSpc>
                <a:spcPct val="150000"/>
              </a:lnSpc>
              <a:buFont typeface="Wingdings" pitchFamily="2" charset="2"/>
              <a:buChar char="Ø"/>
            </a:pPr>
            <a:r>
              <a:rPr lang="en-US" sz="2000">
                <a:latin typeface="Times New Roman" pitchFamily="18" charset="0"/>
                <a:cs typeface="Times New Roman" pitchFamily="18" charset="0"/>
              </a:rPr>
              <a:t> NQO1 functions as quinone reductase and protects the cell from oxidative </a:t>
            </a:r>
          </a:p>
          <a:p>
            <a:pPr>
              <a:lnSpc>
                <a:spcPct val="150000"/>
              </a:lnSpc>
            </a:pPr>
            <a:r>
              <a:rPr lang="en-US" sz="2000">
                <a:latin typeface="Times New Roman" pitchFamily="18" charset="0"/>
                <a:cs typeface="Times New Roman" pitchFamily="18" charset="0"/>
              </a:rPr>
              <a:t>    stress.</a:t>
            </a:r>
          </a:p>
        </p:txBody>
      </p:sp>
      <p:sp>
        <p:nvSpPr>
          <p:cNvPr id="7172" name="TextBox 3"/>
          <p:cNvSpPr txBox="1">
            <a:spLocks noChangeArrowheads="1"/>
          </p:cNvSpPr>
          <p:nvPr/>
        </p:nvSpPr>
        <p:spPr bwMode="auto">
          <a:xfrm>
            <a:off x="457200" y="2239963"/>
            <a:ext cx="8229600" cy="1016000"/>
          </a:xfrm>
          <a:prstGeom prst="rect">
            <a:avLst/>
          </a:prstGeom>
          <a:noFill/>
          <a:ln w="9525">
            <a:noFill/>
            <a:miter lim="800000"/>
            <a:headEnd/>
            <a:tailEnd/>
          </a:ln>
        </p:spPr>
        <p:txBody>
          <a:bodyPr>
            <a:spAutoFit/>
          </a:bodyPr>
          <a:lstStyle/>
          <a:p>
            <a:pPr>
              <a:lnSpc>
                <a:spcPct val="150000"/>
              </a:lnSpc>
              <a:buFont typeface="Wingdings" pitchFamily="2" charset="2"/>
              <a:buChar char="Ø"/>
            </a:pPr>
            <a:r>
              <a:rPr lang="en-US" sz="2000">
                <a:latin typeface="Times New Roman" pitchFamily="18" charset="0"/>
                <a:cs typeface="Times New Roman" pitchFamily="18" charset="0"/>
              </a:rPr>
              <a:t> NQO1 acts as ‘gatekeeper’ of 20S proteasome and inhibits the degradation </a:t>
            </a:r>
          </a:p>
          <a:p>
            <a:pPr>
              <a:lnSpc>
                <a:spcPct val="150000"/>
              </a:lnSpc>
            </a:pPr>
            <a:r>
              <a:rPr lang="en-US" sz="2000">
                <a:latin typeface="Times New Roman" pitchFamily="18" charset="0"/>
                <a:cs typeface="Times New Roman" pitchFamily="18" charset="0"/>
              </a:rPr>
              <a:t>    of intrinsically unstructured proteins in presence of NADH.</a:t>
            </a:r>
          </a:p>
        </p:txBody>
      </p:sp>
      <p:sp>
        <p:nvSpPr>
          <p:cNvPr id="7173" name="TextBox 4"/>
          <p:cNvSpPr txBox="1">
            <a:spLocks noChangeArrowheads="1"/>
          </p:cNvSpPr>
          <p:nvPr/>
        </p:nvSpPr>
        <p:spPr bwMode="auto">
          <a:xfrm>
            <a:off x="457200" y="3354388"/>
            <a:ext cx="8229600" cy="1016000"/>
          </a:xfrm>
          <a:prstGeom prst="rect">
            <a:avLst/>
          </a:prstGeom>
          <a:noFill/>
          <a:ln w="9525">
            <a:noFill/>
            <a:miter lim="800000"/>
            <a:headEnd/>
            <a:tailEnd/>
          </a:ln>
        </p:spPr>
        <p:txBody>
          <a:bodyPr>
            <a:spAutoFit/>
          </a:bodyPr>
          <a:lstStyle/>
          <a:p>
            <a:pPr>
              <a:lnSpc>
                <a:spcPct val="150000"/>
              </a:lnSpc>
              <a:buFont typeface="Wingdings" pitchFamily="2" charset="2"/>
              <a:buChar char="Ø"/>
            </a:pPr>
            <a:r>
              <a:rPr lang="en-US" sz="2000">
                <a:latin typeface="Times New Roman" pitchFamily="18" charset="0"/>
                <a:cs typeface="Times New Roman" pitchFamily="18" charset="0"/>
              </a:rPr>
              <a:t> Dicoumarol is the competitive inhibitor of NADH and thus inhibits NQO1-</a:t>
            </a:r>
          </a:p>
          <a:p>
            <a:pPr>
              <a:lnSpc>
                <a:spcPct val="150000"/>
              </a:lnSpc>
            </a:pPr>
            <a:r>
              <a:rPr lang="en-US" sz="2000">
                <a:latin typeface="Times New Roman" pitchFamily="18" charset="0"/>
                <a:cs typeface="Times New Roman" pitchFamily="18" charset="0"/>
              </a:rPr>
              <a:t>    mediated stabilization of proteins.  </a:t>
            </a:r>
          </a:p>
        </p:txBody>
      </p:sp>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5105400" y="4114800"/>
            <a:ext cx="3657600" cy="2582863"/>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4724400" y="762000"/>
            <a:ext cx="3429000" cy="2867025"/>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762000" y="1725613"/>
            <a:ext cx="3200400" cy="1550987"/>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547688" y="4114800"/>
            <a:ext cx="3948112" cy="2530475"/>
          </a:xfrm>
          <a:prstGeom prst="rect">
            <a:avLst/>
          </a:prstGeom>
          <a:noFill/>
          <a:ln w="9525">
            <a:noFill/>
            <a:miter lim="800000"/>
            <a:headEnd/>
            <a:tailEnd/>
          </a:ln>
        </p:spPr>
      </p:pic>
      <p:sp>
        <p:nvSpPr>
          <p:cNvPr id="57" name="TextBox 6"/>
          <p:cNvSpPr txBox="1">
            <a:spLocks noChangeArrowheads="1"/>
          </p:cNvSpPr>
          <p:nvPr/>
        </p:nvSpPr>
        <p:spPr bwMode="auto">
          <a:xfrm>
            <a:off x="990600" y="223838"/>
            <a:ext cx="7239000" cy="461962"/>
          </a:xfrm>
          <a:prstGeom prst="rect">
            <a:avLst/>
          </a:prstGeom>
          <a:noFill/>
          <a:ln w="9525">
            <a:noFill/>
            <a:miter lim="800000"/>
            <a:headEnd/>
            <a:tailEnd/>
          </a:ln>
        </p:spPr>
        <p:txBody>
          <a:bodyPr>
            <a:spAutoFit/>
          </a:bodyPr>
          <a:lstStyle/>
          <a:p>
            <a:pPr algn="ctr" fontAlgn="auto">
              <a:spcBef>
                <a:spcPts val="0"/>
              </a:spcBef>
              <a:spcAft>
                <a:spcPts val="0"/>
              </a:spcAft>
              <a:defRPr/>
            </a:pPr>
            <a:r>
              <a:rPr lang="en-US" sz="2400" b="1" dirty="0">
                <a:solidFill>
                  <a:schemeClr val="accent2">
                    <a:lumMod val="75000"/>
                  </a:schemeClr>
                </a:solidFill>
                <a:latin typeface="Arial Rounded MT Bold" pitchFamily="34" charset="0"/>
                <a:cs typeface="+mn-cs"/>
              </a:rPr>
              <a:t>HIV-1 Tat is degraded by 20S </a:t>
            </a:r>
            <a:r>
              <a:rPr lang="en-US" sz="2400" b="1" dirty="0" err="1">
                <a:solidFill>
                  <a:schemeClr val="accent2">
                    <a:lumMod val="75000"/>
                  </a:schemeClr>
                </a:solidFill>
                <a:latin typeface="Arial Rounded MT Bold" pitchFamily="34" charset="0"/>
                <a:cs typeface="+mn-cs"/>
              </a:rPr>
              <a:t>proteasome</a:t>
            </a:r>
            <a:endParaRPr lang="en-US" sz="2400" b="1" dirty="0">
              <a:solidFill>
                <a:schemeClr val="accent2">
                  <a:lumMod val="75000"/>
                </a:schemeClr>
              </a:solidFill>
              <a:latin typeface="Arial Rounded MT Bold" pitchFamily="34" charset="0"/>
              <a:cs typeface="+mn-cs"/>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Object 27"/>
          <p:cNvPicPr>
            <a:picLocks noChangeArrowheads="1"/>
          </p:cNvPicPr>
          <p:nvPr/>
        </p:nvPicPr>
        <p:blipFill>
          <a:blip r:embed="rId2" cstate="print"/>
          <a:srcRect l="-3436" t="-5856" r="-3247" b="-331"/>
          <a:stretch>
            <a:fillRect/>
          </a:stretch>
        </p:blipFill>
        <p:spPr bwMode="auto">
          <a:xfrm>
            <a:off x="1524000" y="1062038"/>
            <a:ext cx="2509838" cy="2214562"/>
          </a:xfrm>
          <a:prstGeom prst="rect">
            <a:avLst/>
          </a:prstGeom>
          <a:noFill/>
          <a:ln w="9525">
            <a:noFill/>
            <a:miter lim="800000"/>
            <a:headEnd/>
            <a:tailEnd/>
          </a:ln>
        </p:spPr>
      </p:pic>
      <p:pic>
        <p:nvPicPr>
          <p:cNvPr id="9219" name="Object 28"/>
          <p:cNvPicPr>
            <a:picLocks noChangeArrowheads="1"/>
          </p:cNvPicPr>
          <p:nvPr/>
        </p:nvPicPr>
        <p:blipFill>
          <a:blip r:embed="rId3" cstate="print"/>
          <a:srcRect l="-3452" t="-6528" r="-3261" b="-455"/>
          <a:stretch>
            <a:fillRect/>
          </a:stretch>
        </p:blipFill>
        <p:spPr bwMode="auto">
          <a:xfrm>
            <a:off x="4800600" y="1204913"/>
            <a:ext cx="2667000" cy="2071687"/>
          </a:xfrm>
          <a:prstGeom prst="rect">
            <a:avLst/>
          </a:prstGeom>
          <a:noFill/>
          <a:ln w="9525">
            <a:noFill/>
            <a:miter lim="800000"/>
            <a:headEnd/>
            <a:tailEnd/>
          </a:ln>
        </p:spPr>
      </p:pic>
      <p:pic>
        <p:nvPicPr>
          <p:cNvPr id="9220" name="Picture 2"/>
          <p:cNvPicPr>
            <a:picLocks noChangeAspect="1" noChangeArrowheads="1"/>
          </p:cNvPicPr>
          <p:nvPr/>
        </p:nvPicPr>
        <p:blipFill>
          <a:blip r:embed="rId4" cstate="print"/>
          <a:srcRect/>
          <a:stretch>
            <a:fillRect/>
          </a:stretch>
        </p:blipFill>
        <p:spPr bwMode="auto">
          <a:xfrm>
            <a:off x="2819400" y="3962400"/>
            <a:ext cx="3562350" cy="2655888"/>
          </a:xfrm>
          <a:prstGeom prst="rect">
            <a:avLst/>
          </a:prstGeom>
          <a:noFill/>
          <a:ln w="9525">
            <a:noFill/>
            <a:miter lim="800000"/>
            <a:headEnd/>
            <a:tailEnd/>
          </a:ln>
        </p:spPr>
      </p:pic>
      <p:sp>
        <p:nvSpPr>
          <p:cNvPr id="17" name="TextBox 6"/>
          <p:cNvSpPr txBox="1">
            <a:spLocks noChangeArrowheads="1"/>
          </p:cNvSpPr>
          <p:nvPr/>
        </p:nvSpPr>
        <p:spPr bwMode="auto">
          <a:xfrm>
            <a:off x="1524000" y="223838"/>
            <a:ext cx="5791200" cy="461962"/>
          </a:xfrm>
          <a:prstGeom prst="rect">
            <a:avLst/>
          </a:prstGeom>
          <a:noFill/>
          <a:ln w="9525">
            <a:noFill/>
            <a:miter lim="800000"/>
            <a:headEnd/>
            <a:tailEnd/>
          </a:ln>
        </p:spPr>
        <p:txBody>
          <a:bodyPr>
            <a:spAutoFit/>
          </a:bodyPr>
          <a:lstStyle/>
          <a:p>
            <a:pPr algn="ctr" fontAlgn="auto">
              <a:spcBef>
                <a:spcPts val="0"/>
              </a:spcBef>
              <a:spcAft>
                <a:spcPts val="0"/>
              </a:spcAft>
              <a:defRPr/>
            </a:pPr>
            <a:r>
              <a:rPr lang="en-US" sz="2400" b="1" dirty="0">
                <a:solidFill>
                  <a:schemeClr val="accent2">
                    <a:lumMod val="75000"/>
                  </a:schemeClr>
                </a:solidFill>
                <a:latin typeface="Arial Rounded MT Bold" pitchFamily="34" charset="0"/>
                <a:cs typeface="+mn-cs"/>
              </a:rPr>
              <a:t>HIV-1 Rev reduces NQO1 levels</a:t>
            </a: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snehlata\Tat Rev paper\plos pathogen figures\Picture14.tif"/>
          <p:cNvPicPr>
            <a:picLocks noChangeAspect="1" noChangeArrowheads="1"/>
          </p:cNvPicPr>
          <p:nvPr/>
        </p:nvPicPr>
        <p:blipFill>
          <a:blip r:embed="rId2" cstate="print"/>
          <a:srcRect/>
          <a:stretch>
            <a:fillRect/>
          </a:stretch>
        </p:blipFill>
        <p:spPr bwMode="auto">
          <a:xfrm>
            <a:off x="990600" y="1058863"/>
            <a:ext cx="7162800" cy="5799137"/>
          </a:xfrm>
          <a:prstGeom prst="rect">
            <a:avLst/>
          </a:prstGeom>
          <a:noFill/>
          <a:ln w="9525">
            <a:noFill/>
            <a:miter lim="800000"/>
            <a:headEnd/>
            <a:tailEnd/>
          </a:ln>
        </p:spPr>
      </p:pic>
      <p:sp>
        <p:nvSpPr>
          <p:cNvPr id="3" name="TextBox 6"/>
          <p:cNvSpPr txBox="1">
            <a:spLocks noChangeArrowheads="1"/>
          </p:cNvSpPr>
          <p:nvPr/>
        </p:nvSpPr>
        <p:spPr bwMode="auto">
          <a:xfrm>
            <a:off x="990600" y="76200"/>
            <a:ext cx="7239000" cy="830263"/>
          </a:xfrm>
          <a:prstGeom prst="rect">
            <a:avLst/>
          </a:prstGeom>
          <a:noFill/>
          <a:ln w="9525">
            <a:noFill/>
            <a:miter lim="800000"/>
            <a:headEnd/>
            <a:tailEnd/>
          </a:ln>
        </p:spPr>
        <p:txBody>
          <a:bodyPr>
            <a:spAutoFit/>
          </a:bodyPr>
          <a:lstStyle/>
          <a:p>
            <a:pPr algn="ctr" fontAlgn="auto">
              <a:spcBef>
                <a:spcPts val="0"/>
              </a:spcBef>
              <a:spcAft>
                <a:spcPts val="0"/>
              </a:spcAft>
              <a:defRPr/>
            </a:pPr>
            <a:r>
              <a:rPr lang="en-US" sz="2400" b="1" dirty="0">
                <a:solidFill>
                  <a:schemeClr val="accent2">
                    <a:lumMod val="75000"/>
                  </a:schemeClr>
                </a:solidFill>
                <a:latin typeface="Arial Rounded MT Bold" pitchFamily="34" charset="0"/>
                <a:cs typeface="+mn-cs"/>
              </a:rPr>
              <a:t>Mechanistic Model of Rev-mediated </a:t>
            </a:r>
            <a:r>
              <a:rPr lang="en-US" sz="2400" b="1" dirty="0" err="1">
                <a:solidFill>
                  <a:schemeClr val="accent2">
                    <a:lumMod val="75000"/>
                  </a:schemeClr>
                </a:solidFill>
                <a:latin typeface="Arial Rounded MT Bold" pitchFamily="34" charset="0"/>
                <a:cs typeface="+mn-cs"/>
              </a:rPr>
              <a:t>downregulation</a:t>
            </a:r>
            <a:r>
              <a:rPr lang="en-US" sz="2400" b="1" dirty="0">
                <a:solidFill>
                  <a:schemeClr val="accent2">
                    <a:lumMod val="75000"/>
                  </a:schemeClr>
                </a:solidFill>
                <a:latin typeface="Arial Rounded MT Bold" pitchFamily="34" charset="0"/>
                <a:cs typeface="+mn-cs"/>
              </a:rPr>
              <a:t> of Tat</a:t>
            </a: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Box 3"/>
          <p:cNvSpPr txBox="1">
            <a:spLocks noChangeArrowheads="1"/>
          </p:cNvSpPr>
          <p:nvPr/>
        </p:nvSpPr>
        <p:spPr bwMode="auto">
          <a:xfrm>
            <a:off x="539750" y="1196975"/>
            <a:ext cx="8064500" cy="5232400"/>
          </a:xfrm>
          <a:prstGeom prst="rect">
            <a:avLst/>
          </a:prstGeom>
          <a:noFill/>
          <a:ln w="9525">
            <a:noFill/>
            <a:miter lim="800000"/>
            <a:headEnd/>
            <a:tailEnd/>
          </a:ln>
        </p:spPr>
        <p:txBody>
          <a:bodyPr>
            <a:spAutoFit/>
          </a:bodyPr>
          <a:lstStyle/>
          <a:p>
            <a:r>
              <a:rPr lang="en-US" sz="2800">
                <a:latin typeface="Calibri" pitchFamily="34" charset="0"/>
              </a:rPr>
              <a:t>HIV-1 basic biology and pathogenesis: virus host interaction</a:t>
            </a:r>
          </a:p>
          <a:p>
            <a:endParaRPr lang="en-US" sz="2800">
              <a:latin typeface="Calibri" pitchFamily="34" charset="0"/>
            </a:endParaRPr>
          </a:p>
          <a:p>
            <a:endParaRPr lang="en-US" sz="2800">
              <a:latin typeface="Calibri" pitchFamily="34" charset="0"/>
            </a:endParaRPr>
          </a:p>
          <a:p>
            <a:endParaRPr lang="en-US" sz="2800">
              <a:latin typeface="Calibri" pitchFamily="34" charset="0"/>
            </a:endParaRPr>
          </a:p>
          <a:p>
            <a:r>
              <a:rPr lang="en-US" sz="2800">
                <a:latin typeface="Calibri" pitchFamily="34" charset="0"/>
              </a:rPr>
              <a:t>Akhil C Banerjea, </a:t>
            </a:r>
          </a:p>
          <a:p>
            <a:endParaRPr lang="en-US" sz="2800">
              <a:latin typeface="Calibri" pitchFamily="34" charset="0"/>
            </a:endParaRPr>
          </a:p>
          <a:p>
            <a:endParaRPr lang="en-US" sz="2800">
              <a:latin typeface="Calibri" pitchFamily="34" charset="0"/>
            </a:endParaRPr>
          </a:p>
          <a:p>
            <a:endParaRPr lang="en-US" sz="2800">
              <a:latin typeface="Calibri" pitchFamily="34" charset="0"/>
            </a:endParaRPr>
          </a:p>
          <a:p>
            <a:r>
              <a:rPr lang="en-US" sz="2800">
                <a:latin typeface="Calibri" pitchFamily="34" charset="0"/>
              </a:rPr>
              <a:t>National Institute of Immunology, New Delhi</a:t>
            </a:r>
          </a:p>
          <a:p>
            <a:endParaRPr lang="en-US">
              <a:latin typeface="Calibri" pitchFamily="34" charset="0"/>
            </a:endParaRPr>
          </a:p>
          <a:p>
            <a:endParaRPr lang="en-US">
              <a:latin typeface="Calibri" pitchFamily="34" charset="0"/>
            </a:endParaRPr>
          </a:p>
          <a:p>
            <a:endParaRPr lang="en-IN">
              <a:latin typeface="Calibri" pitchFamily="34" charset="0"/>
            </a:endParaRP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3825" y="123825"/>
            <a:ext cx="4232275" cy="338138"/>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a:spAutoFit/>
          </a:bodyPr>
          <a:lstStyle/>
          <a:p>
            <a:pPr>
              <a:defRPr/>
            </a:pPr>
            <a:r>
              <a:rPr lang="en-GB" sz="1600" dirty="0"/>
              <a:t>SARS-</a:t>
            </a:r>
            <a:r>
              <a:rPr lang="en-GB" sz="1600" dirty="0" err="1"/>
              <a:t>CoV</a:t>
            </a:r>
            <a:r>
              <a:rPr lang="en-GB" sz="1600" dirty="0"/>
              <a:t> 7a shows RNAi Suppression Activity</a:t>
            </a:r>
            <a:endParaRPr lang="en-IN" sz="1600" dirty="0"/>
          </a:p>
        </p:txBody>
      </p:sp>
      <p:pic>
        <p:nvPicPr>
          <p:cNvPr id="71683" name="Picture 3" descr="FIG. 1."/>
          <p:cNvPicPr>
            <a:picLocks noChangeAspect="1" noChangeArrowheads="1"/>
          </p:cNvPicPr>
          <p:nvPr/>
        </p:nvPicPr>
        <p:blipFill>
          <a:blip r:embed="rId2" cstate="print"/>
          <a:srcRect b="54662"/>
          <a:stretch>
            <a:fillRect/>
          </a:stretch>
        </p:blipFill>
        <p:spPr bwMode="auto">
          <a:xfrm>
            <a:off x="3529013" y="549275"/>
            <a:ext cx="5146675" cy="1293813"/>
          </a:xfrm>
          <a:prstGeom prst="rect">
            <a:avLst/>
          </a:prstGeom>
          <a:noFill/>
          <a:ln w="9525">
            <a:noFill/>
            <a:miter lim="800000"/>
            <a:headEnd/>
            <a:tailEnd/>
          </a:ln>
        </p:spPr>
      </p:pic>
      <p:pic>
        <p:nvPicPr>
          <p:cNvPr id="71684" name="Picture 4"/>
          <p:cNvPicPr>
            <a:picLocks noChangeAspect="1" noChangeArrowheads="1"/>
          </p:cNvPicPr>
          <p:nvPr/>
        </p:nvPicPr>
        <p:blipFill>
          <a:blip r:embed="rId3" cstate="print"/>
          <a:srcRect l="5540"/>
          <a:stretch>
            <a:fillRect/>
          </a:stretch>
        </p:blipFill>
        <p:spPr bwMode="auto">
          <a:xfrm>
            <a:off x="468313" y="1916113"/>
            <a:ext cx="4867275" cy="3241675"/>
          </a:xfrm>
          <a:prstGeom prst="rect">
            <a:avLst/>
          </a:prstGeom>
          <a:noFill/>
          <a:ln w="9525">
            <a:noFill/>
            <a:miter lim="800000"/>
            <a:headEnd/>
            <a:tailEnd/>
          </a:ln>
        </p:spPr>
      </p:pic>
      <p:pic>
        <p:nvPicPr>
          <p:cNvPr id="71685" name="Picture 5"/>
          <p:cNvPicPr>
            <a:picLocks noChangeAspect="1" noChangeArrowheads="1"/>
          </p:cNvPicPr>
          <p:nvPr/>
        </p:nvPicPr>
        <p:blipFill>
          <a:blip r:embed="rId4" cstate="print"/>
          <a:srcRect l="2383"/>
          <a:stretch>
            <a:fillRect/>
          </a:stretch>
        </p:blipFill>
        <p:spPr bwMode="auto">
          <a:xfrm>
            <a:off x="5622925" y="2436813"/>
            <a:ext cx="2693988" cy="2647950"/>
          </a:xfrm>
          <a:prstGeom prst="rect">
            <a:avLst/>
          </a:prstGeom>
          <a:noFill/>
          <a:ln w="9525">
            <a:noFill/>
            <a:miter lim="800000"/>
            <a:headEnd/>
            <a:tailEnd/>
          </a:ln>
        </p:spPr>
      </p:pic>
      <p:pic>
        <p:nvPicPr>
          <p:cNvPr id="71686" name="Picture 2"/>
          <p:cNvPicPr>
            <a:picLocks noChangeAspect="1" noChangeArrowheads="1"/>
          </p:cNvPicPr>
          <p:nvPr/>
        </p:nvPicPr>
        <p:blipFill>
          <a:blip r:embed="rId5" cstate="print"/>
          <a:srcRect l="14662" t="39984" r="44937" b="33133"/>
          <a:stretch>
            <a:fillRect/>
          </a:stretch>
        </p:blipFill>
        <p:spPr bwMode="auto">
          <a:xfrm>
            <a:off x="3708400" y="5154613"/>
            <a:ext cx="5272088" cy="1587500"/>
          </a:xfrm>
          <a:prstGeom prst="rect">
            <a:avLst/>
          </a:prstGeom>
          <a:noFill/>
          <a:ln w="9525">
            <a:solidFill>
              <a:schemeClr val="tx1"/>
            </a:solidFill>
            <a:miter lim="800000"/>
            <a:headEnd/>
            <a:tailEnd/>
          </a:ln>
        </p:spPr>
      </p:pic>
      <p:sp>
        <p:nvSpPr>
          <p:cNvPr id="8" name="Rectangle 7"/>
          <p:cNvSpPr/>
          <p:nvPr/>
        </p:nvSpPr>
        <p:spPr>
          <a:xfrm>
            <a:off x="1835150" y="1196975"/>
            <a:ext cx="1300163" cy="3079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fontAlgn="auto">
              <a:spcBef>
                <a:spcPts val="0"/>
              </a:spcBef>
              <a:spcAft>
                <a:spcPts val="0"/>
              </a:spcAft>
              <a:defRPr/>
            </a:pPr>
            <a:r>
              <a:rPr lang="en-US" sz="1400" dirty="0"/>
              <a:t>In Plant System</a:t>
            </a:r>
          </a:p>
        </p:txBody>
      </p:sp>
      <p:sp>
        <p:nvSpPr>
          <p:cNvPr id="9" name="Rectangle 8"/>
          <p:cNvSpPr/>
          <p:nvPr/>
        </p:nvSpPr>
        <p:spPr>
          <a:xfrm>
            <a:off x="539750" y="5373688"/>
            <a:ext cx="1828800" cy="307975"/>
          </a:xfrm>
          <a:prstGeom prst="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pPr fontAlgn="auto">
              <a:spcBef>
                <a:spcPts val="0"/>
              </a:spcBef>
              <a:spcAft>
                <a:spcPts val="0"/>
              </a:spcAft>
              <a:defRPr/>
            </a:pPr>
            <a:r>
              <a:rPr lang="en-US" sz="1400" dirty="0"/>
              <a:t>In  Mammalian System</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919</TotalTime>
  <Words>4251</Words>
  <Application>Microsoft Office PowerPoint</Application>
  <PresentationFormat>On-screen Show (4:3)</PresentationFormat>
  <Paragraphs>781</Paragraphs>
  <Slides>125</Slides>
  <Notes>43</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125</vt:i4>
      </vt:variant>
    </vt:vector>
  </HeadingPairs>
  <TitlesOfParts>
    <vt:vector size="128" baseType="lpstr">
      <vt:lpstr>Office Theme</vt:lpstr>
      <vt:lpstr>Bitmap Image</vt:lpstr>
      <vt:lpstr>Paintbrush Picture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Successfull Pathogenesis </vt:lpstr>
      <vt:lpstr>Slide 55</vt:lpstr>
      <vt:lpstr>Slide 56</vt:lpstr>
      <vt:lpstr>Slide 57</vt:lpstr>
      <vt:lpstr>Slide 58</vt:lpstr>
      <vt:lpstr>Slide 59</vt:lpstr>
      <vt:lpstr>Tat hyperactivates mTORC1 in PI3K dependent manner</vt:lpstr>
      <vt:lpstr>Tat increases Translational capacity and Nucleotide biogenesis in PI3K dependent manner</vt:lpstr>
      <vt:lpstr>Slide 62</vt:lpstr>
      <vt:lpstr>Slide 63</vt:lpstr>
      <vt:lpstr>Slide 64</vt:lpstr>
      <vt:lpstr>Slide 65</vt:lpstr>
      <vt:lpstr>Slide 66</vt:lpstr>
      <vt:lpstr>Slide 67</vt:lpstr>
      <vt:lpstr>Slide 68</vt:lpstr>
      <vt:lpstr>Slide 69</vt:lpstr>
      <vt:lpstr>Slide 70</vt:lpstr>
      <vt:lpstr>Slide 71</vt:lpstr>
      <vt:lpstr>Structure and Amino acid Sequence of CCR5</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Virology2</dc:creator>
  <cp:lastModifiedBy>Virology2</cp:lastModifiedBy>
  <cp:revision>62</cp:revision>
  <dcterms:created xsi:type="dcterms:W3CDTF">2015-09-07T06:42:48Z</dcterms:created>
  <dcterms:modified xsi:type="dcterms:W3CDTF">2019-05-22T10:45:31Z</dcterms:modified>
</cp:coreProperties>
</file>