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362" r:id="rId3"/>
    <p:sldId id="364" r:id="rId4"/>
    <p:sldId id="278" r:id="rId5"/>
    <p:sldId id="271" r:id="rId6"/>
    <p:sldId id="272" r:id="rId7"/>
    <p:sldId id="331" r:id="rId8"/>
    <p:sldId id="333" r:id="rId9"/>
    <p:sldId id="323" r:id="rId10"/>
    <p:sldId id="380" r:id="rId11"/>
    <p:sldId id="286" r:id="rId12"/>
    <p:sldId id="337" r:id="rId13"/>
    <p:sldId id="350" r:id="rId14"/>
    <p:sldId id="351" r:id="rId15"/>
    <p:sldId id="290" r:id="rId16"/>
    <p:sldId id="291" r:id="rId17"/>
    <p:sldId id="383" r:id="rId18"/>
    <p:sldId id="296" r:id="rId19"/>
    <p:sldId id="309" r:id="rId20"/>
    <p:sldId id="317" r:id="rId21"/>
    <p:sldId id="373" r:id="rId22"/>
    <p:sldId id="377" r:id="rId23"/>
    <p:sldId id="381" r:id="rId24"/>
    <p:sldId id="378" r:id="rId25"/>
    <p:sldId id="3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45" autoAdjust="0"/>
  </p:normalViewPr>
  <p:slideViewPr>
    <p:cSldViewPr>
      <p:cViewPr varScale="1">
        <p:scale>
          <a:sx n="80" d="100"/>
          <a:sy n="80" d="100"/>
        </p:scale>
        <p:origin x="9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e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1DBD8-8B1A-4F98-91CD-9EFACAB291B8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9ABE5-167D-4C9A-AE80-9F2021418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2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9ABE5-167D-4C9A-AE80-9F20214186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76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65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10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35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B85B50-9474-46EF-B231-FF265D03DAB2}" type="slidenum">
              <a:rPr lang="en-US" sz="1200">
                <a:latin typeface="+mn-lt"/>
              </a:rPr>
              <a:pPr algn="r">
                <a:defRPr/>
              </a:pPr>
              <a:t>13</a:t>
            </a:fld>
            <a:endParaRPr lang="en-US" sz="1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87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B85B50-9474-46EF-B231-FF265D03DAB2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36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B85B50-9474-46EF-B231-FF265D03DAB2}" type="slidenum">
              <a:rPr lang="en-US" sz="1200">
                <a:latin typeface="+mn-lt"/>
              </a:rPr>
              <a:pPr algn="r">
                <a:defRPr/>
              </a:pPr>
              <a:t>15</a:t>
            </a:fld>
            <a:endParaRPr lang="en-US" sz="1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3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B85B50-9474-46EF-B231-FF265D03DAB2}" type="slidenum">
              <a:rPr lang="en-US" sz="1200">
                <a:latin typeface="+mn-lt"/>
              </a:rPr>
              <a:pPr algn="r">
                <a:defRPr/>
              </a:pPr>
              <a:t>16</a:t>
            </a:fld>
            <a:endParaRPr lang="en-US" sz="1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63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FE4EC-1442-40C5-B6C7-3AC282F5EA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46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B85B50-9474-46EF-B231-FF265D03DAB2}" type="slidenum">
              <a:rPr lang="en-US" sz="1200">
                <a:latin typeface="+mn-lt"/>
              </a:rPr>
              <a:pPr algn="r">
                <a:defRPr/>
              </a:pPr>
              <a:t>18</a:t>
            </a:fld>
            <a:endParaRPr lang="en-US" sz="1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78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B85B50-9474-46EF-B231-FF265D03DAB2}" type="slidenum">
              <a:rPr lang="en-US" sz="1200">
                <a:latin typeface="+mn-lt"/>
              </a:rPr>
              <a:pPr algn="r">
                <a:defRPr/>
              </a:pPr>
              <a:t>19</a:t>
            </a:fld>
            <a:endParaRPr lang="en-US" sz="1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9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48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57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FE4EC-1442-40C5-B6C7-3AC282F5EA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77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93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B85B50-9474-46EF-B231-FF265D03DAB2}" type="slidenum">
              <a:rPr lang="en-US" sz="1200">
                <a:latin typeface="+mn-lt"/>
              </a:rPr>
              <a:pPr algn="r">
                <a:defRPr/>
              </a:pPr>
              <a:t>24</a:t>
            </a:fld>
            <a:endParaRPr lang="en-US" sz="1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32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FE4EC-1442-40C5-B6C7-3AC282F5EA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3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9ABE5-167D-4C9A-AE80-9F20214186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7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3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02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4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7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EBFE1-F4DB-4429-8EF6-BEEC87BD3B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B2AC-28DF-47FB-92B4-28F94E175AEB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74BF-1755-4175-BCC2-DE861649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B2AC-28DF-47FB-92B4-28F94E175AEB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74BF-1755-4175-BCC2-DE861649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B2AC-28DF-47FB-92B4-28F94E175AEB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74BF-1755-4175-BCC2-DE861649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B2AC-28DF-47FB-92B4-28F94E175AEB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74BF-1755-4175-BCC2-DE861649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B2AC-28DF-47FB-92B4-28F94E175AEB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74BF-1755-4175-BCC2-DE861649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B2AC-28DF-47FB-92B4-28F94E175AEB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74BF-1755-4175-BCC2-DE861649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B2AC-28DF-47FB-92B4-28F94E175AEB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74BF-1755-4175-BCC2-DE861649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B2AC-28DF-47FB-92B4-28F94E175AEB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74BF-1755-4175-BCC2-DE861649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B2AC-28DF-47FB-92B4-28F94E175AEB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74BF-1755-4175-BCC2-DE861649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B2AC-28DF-47FB-92B4-28F94E175AEB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74BF-1755-4175-BCC2-DE861649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B2AC-28DF-47FB-92B4-28F94E175AEB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74BF-1755-4175-BCC2-DE861649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3B2AC-28DF-47FB-92B4-28F94E175AEB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74BF-1755-4175-BCC2-DE861649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wmf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7.wmf"/><Relationship Id="rId10" Type="http://schemas.openxmlformats.org/officeDocument/2006/relationships/image" Target="../media/image15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762000"/>
            <a:ext cx="5943600" cy="457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with Torsion Balance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267200"/>
            <a:ext cx="6400800" cy="106680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DHEP Annual Meeting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</a:t>
            </a:r>
            <a:r>
              <a:rPr lang="en-US" sz="24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May, 2022</a:t>
            </a:r>
          </a:p>
          <a:p>
            <a:endPara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 Pereira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r>
              <a:rPr lang="en-US" dirty="0" smtClean="0"/>
              <a:t>4/5/2022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r>
              <a:rPr lang="en-US" dirty="0" smtClean="0"/>
              <a:t>DHEP Meeting 2022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04800"/>
          </a:xfrm>
        </p:spPr>
        <p:txBody>
          <a:bodyPr/>
          <a:lstStyle/>
          <a:p>
            <a:fld id="{AC27AB46-4BB4-4405-8724-06C18B3217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6258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Amplitude &amp; Period</a:t>
            </a: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4191000" cy="25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403803"/>
              </p:ext>
            </p:extLst>
          </p:nvPr>
        </p:nvGraphicFramePr>
        <p:xfrm>
          <a:off x="7543800" y="3352800"/>
          <a:ext cx="1233571" cy="36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Equation" r:id="rId5" imgW="1041120" imgH="304560" progId="Equation.3">
                  <p:embed/>
                </p:oleObj>
              </mc:Choice>
              <mc:Fallback>
                <p:oleObj name="Equation" r:id="rId5" imgW="1041120" imgH="30456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43800" y="3352800"/>
                        <a:ext cx="1233571" cy="36007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638800" y="4316878"/>
          <a:ext cx="838200" cy="269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Equation" r:id="rId7" imgW="749160" imgH="253800" progId="Equation.3">
                  <p:embed/>
                </p:oleObj>
              </mc:Choice>
              <mc:Fallback>
                <p:oleObj name="Equation" r:id="rId7" imgW="749160" imgH="2538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800" y="4316878"/>
                        <a:ext cx="838200" cy="269792"/>
                      </a:xfrm>
                      <a:prstGeom prst="rect">
                        <a:avLst/>
                      </a:prstGeom>
                      <a:ln w="190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22873"/>
              </p:ext>
            </p:extLst>
          </p:nvPr>
        </p:nvGraphicFramePr>
        <p:xfrm>
          <a:off x="3048000" y="3352800"/>
          <a:ext cx="2133599" cy="38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" name="Equation" r:id="rId9" imgW="1333440" imgH="241200" progId="Equation.3">
                  <p:embed/>
                </p:oleObj>
              </mc:Choice>
              <mc:Fallback>
                <p:oleObj name="Equation" r:id="rId9" imgW="1333440" imgH="241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3352800"/>
                        <a:ext cx="2133599" cy="385178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09" name="Picture 6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22546"/>
            <a:ext cx="4191000" cy="260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615940" y="2667000"/>
          <a:ext cx="937260" cy="21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9" name="Equation" r:id="rId12" imgW="774360" imgH="253800" progId="Equation.3">
                  <p:embed/>
                </p:oleObj>
              </mc:Choice>
              <mc:Fallback>
                <p:oleObj name="Equation" r:id="rId12" imgW="774360" imgH="2538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15940" y="2667000"/>
                        <a:ext cx="937260" cy="218925"/>
                      </a:xfrm>
                      <a:prstGeom prst="rect">
                        <a:avLst/>
                      </a:prstGeom>
                      <a:ln w="190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451736"/>
              </p:ext>
            </p:extLst>
          </p:nvPr>
        </p:nvGraphicFramePr>
        <p:xfrm>
          <a:off x="5691706" y="3373730"/>
          <a:ext cx="1242494" cy="36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0" name="Equation" r:id="rId14" imgW="1054080" imgH="304560" progId="Equation.3">
                  <p:embed/>
                </p:oleObj>
              </mc:Choice>
              <mc:Fallback>
                <p:oleObj name="Equation" r:id="rId14" imgW="1054080" imgH="30456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91706" y="3373730"/>
                        <a:ext cx="1242494" cy="36007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81000" y="3352800"/>
            <a:ext cx="2134080" cy="4001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IӪ + </a:t>
            </a:r>
            <a:r>
              <a:rPr lang="en-US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ßӨ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ﹾ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kӨ</a:t>
            </a: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10000"/>
            <a:ext cx="391983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1000" y="739888"/>
            <a:ext cx="3875079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743200" y="1898526"/>
            <a:ext cx="1295399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Q(Air) = 44</a:t>
            </a:r>
          </a:p>
          <a:p>
            <a:r>
              <a:rPr lang="en-US" sz="1400" dirty="0" smtClean="0"/>
              <a:t>Q(RV) = 88</a:t>
            </a:r>
          </a:p>
          <a:p>
            <a:r>
              <a:rPr lang="en-US" sz="1400" dirty="0" smtClean="0"/>
              <a:t>Q(UHV)= 2180</a:t>
            </a:r>
            <a:endParaRPr lang="en-US" sz="1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4" y="3843482"/>
            <a:ext cx="3860926" cy="255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4267200" y="762000"/>
            <a:ext cx="4343400" cy="5486400"/>
            <a:chOff x="1828800" y="762000"/>
            <a:chExt cx="5495096" cy="579120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762000"/>
              <a:ext cx="5495096" cy="579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801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05000" y="2286000"/>
              <a:ext cx="5334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ectangle 6"/>
          <p:cNvSpPr/>
          <p:nvPr/>
        </p:nvSpPr>
        <p:spPr>
          <a:xfrm>
            <a:off x="2362200" y="162580"/>
            <a:ext cx="4425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Damping Large Amplitudes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0800" y="1985011"/>
            <a:ext cx="685800" cy="37317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772400" y="1600200"/>
            <a:ext cx="762000" cy="38481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762000"/>
            <a:ext cx="3429000" cy="2667000"/>
          </a:xfrm>
          <a:prstGeom prst="rect">
            <a:avLst/>
          </a:prstGeom>
          <a:ln w="25400">
            <a:noFill/>
          </a:ln>
        </p:spPr>
        <p:txBody>
          <a:bodyPr/>
          <a:lstStyle/>
          <a:p>
            <a:pPr marL="342900" indent="-342900" eaLnBrk="0" hangingPunct="0"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parameters for stepper motor are determined through accurate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 measurements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the optical signal of torsion balance motion.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267200"/>
            <a:ext cx="3200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Stack sequencing program technique is used to transfer drive parameters to software controller.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1600200"/>
            <a:ext cx="381000" cy="37317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81000" y="2914471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Magnetic Induction Drive</a:t>
            </a:r>
          </a:p>
          <a:p>
            <a:pPr marL="285750" indent="-285750" eaLnBrk="0" hangingPunct="0">
              <a:spcBef>
                <a:spcPts val="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System (MID) is used to </a:t>
            </a:r>
          </a:p>
          <a:p>
            <a:pPr marL="285750" indent="-285750" eaLnBrk="0" hangingPunct="0">
              <a:spcBef>
                <a:spcPts val="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damp small amplitudes. </a:t>
            </a:r>
          </a:p>
        </p:txBody>
      </p:sp>
      <p:pic>
        <p:nvPicPr>
          <p:cNvPr id="466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1" y="990600"/>
            <a:ext cx="32004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angle 36"/>
          <p:cNvSpPr/>
          <p:nvPr/>
        </p:nvSpPr>
        <p:spPr>
          <a:xfrm>
            <a:off x="381000" y="4648200"/>
            <a:ext cx="350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Wingdings" pitchFamily="2" charset="2"/>
              <a:buChar char="§"/>
              <a:tabLst>
                <a:tab pos="339725" algn="l"/>
              </a:tabLst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Orthogonally oriented</a:t>
            </a:r>
          </a:p>
          <a:p>
            <a:pPr marL="285750" indent="-28575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current–carrying coils </a:t>
            </a:r>
          </a:p>
          <a:p>
            <a:pPr marL="285750" indent="-28575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are used to generate a</a:t>
            </a:r>
          </a:p>
          <a:p>
            <a:pPr marL="285750" indent="-28575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rotating magnetic field.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4648200"/>
            <a:ext cx="3581400" cy="156966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effect, the coil then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 like the stator, and the mass-bob as the rotor of an induction motor.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6258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Damping System (Electrical)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9144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166688" eaLnBrk="0" hangingPunct="0">
              <a:spcBef>
                <a:spcPts val="0"/>
              </a:spcBef>
              <a:buFont typeface="Wingdings" pitchFamily="2" charset="2"/>
              <a:buChar char="§"/>
              <a:tabLst>
                <a:tab pos="119063" algn="l"/>
                <a:tab pos="285750" algn="l"/>
                <a:tab pos="403225" algn="l"/>
              </a:tabLst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Oscillations of small </a:t>
            </a:r>
          </a:p>
          <a:p>
            <a:pPr marL="290513" indent="-166688" eaLnBrk="0" hangingPunct="0">
              <a:spcBef>
                <a:spcPts val="0"/>
              </a:spcBef>
              <a:tabLst>
                <a:tab pos="287338" algn="l"/>
                <a:tab pos="509588" algn="l"/>
              </a:tabLst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amplitudes are damped </a:t>
            </a:r>
          </a:p>
          <a:p>
            <a:pPr marL="119063" indent="4763" eaLnBrk="0" hangingPunct="0">
              <a:spcBef>
                <a:spcPts val="0"/>
              </a:spcBef>
              <a:tabLst>
                <a:tab pos="166688" algn="l"/>
                <a:tab pos="509588" algn="l"/>
              </a:tabLst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by electrical technique. 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5334000" y="3200400"/>
            <a:ext cx="914400" cy="457200"/>
            <a:chOff x="5029200" y="3276600"/>
            <a:chExt cx="1030482" cy="533400"/>
          </a:xfrm>
        </p:grpSpPr>
        <p:sp>
          <p:nvSpPr>
            <p:cNvPr id="10" name="Left Arrow 9"/>
            <p:cNvSpPr/>
            <p:nvPr/>
          </p:nvSpPr>
          <p:spPr>
            <a:xfrm rot="10800000">
              <a:off x="5486400" y="3429000"/>
              <a:ext cx="573282" cy="2286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 rot="5400000">
              <a:off x="4876800" y="3429000"/>
              <a:ext cx="533400" cy="2286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371600" y="198438"/>
            <a:ext cx="6400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Amplitude Measurements: Two schemes</a:t>
            </a:r>
            <a:endParaRPr kumimoji="0" lang="en-US" sz="2800" b="1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29549" y="64008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381000" y="990600"/>
            <a:ext cx="8311492" cy="5334000"/>
            <a:chOff x="381000" y="609600"/>
            <a:chExt cx="8311492" cy="5641848"/>
          </a:xfrm>
        </p:grpSpPr>
        <p:grpSp>
          <p:nvGrpSpPr>
            <p:cNvPr id="4" name="Group 4"/>
            <p:cNvGrpSpPr/>
            <p:nvPr/>
          </p:nvGrpSpPr>
          <p:grpSpPr>
            <a:xfrm>
              <a:off x="381000" y="609600"/>
              <a:ext cx="8311492" cy="5641848"/>
              <a:chOff x="-2421890" y="220408"/>
              <a:chExt cx="8610600" cy="6248400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2421890" y="220408"/>
                <a:ext cx="8610600" cy="624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4" name="Rectangle 3"/>
              <p:cNvSpPr/>
              <p:nvPr/>
            </p:nvSpPr>
            <p:spPr>
              <a:xfrm>
                <a:off x="-2354970" y="2610992"/>
                <a:ext cx="2143463" cy="340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Vertical Detectors Output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317" y="3048000"/>
              <a:ext cx="4191883" cy="2829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Rounded Rectangle 8"/>
          <p:cNvSpPr/>
          <p:nvPr/>
        </p:nvSpPr>
        <p:spPr>
          <a:xfrm>
            <a:off x="2667000" y="2209800"/>
            <a:ext cx="533400" cy="3342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796349" y="2133600"/>
            <a:ext cx="509451" cy="36907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828800" y="2209800"/>
            <a:ext cx="685800" cy="3342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110548" y="2113843"/>
            <a:ext cx="642801" cy="3342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73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4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47506"/>
              </p:ext>
            </p:extLst>
          </p:nvPr>
        </p:nvGraphicFramePr>
        <p:xfrm>
          <a:off x="4481512" y="5486400"/>
          <a:ext cx="40528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4" imgW="3073400" imgH="609600" progId="Equation.3">
                  <p:embed/>
                </p:oleObj>
              </mc:Choice>
              <mc:Fallback>
                <p:oleObj name="Equation" r:id="rId4" imgW="3073400" imgH="609600" progId="Equation.3">
                  <p:embed/>
                  <p:pic>
                    <p:nvPicPr>
                      <p:cNvPr id="274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2" y="5486400"/>
                        <a:ext cx="4052888" cy="787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398028"/>
              </p:ext>
            </p:extLst>
          </p:nvPr>
        </p:nvGraphicFramePr>
        <p:xfrm>
          <a:off x="685800" y="5486400"/>
          <a:ext cx="2438400" cy="6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6" imgW="1320800" imgH="368300" progId="Equation.3">
                  <p:embed/>
                </p:oleObj>
              </mc:Choice>
              <mc:Fallback>
                <p:oleObj name="Equation" r:id="rId6" imgW="1320800" imgH="368300" progId="Equation.3">
                  <p:embed/>
                  <p:pic>
                    <p:nvPicPr>
                      <p:cNvPr id="274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86400"/>
                        <a:ext cx="2438400" cy="666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371600" y="198438"/>
            <a:ext cx="6477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Comparison of Amplitude Measurements</a:t>
            </a:r>
            <a:endParaRPr kumimoji="0" lang="en-US" sz="2800" b="1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2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198438"/>
            <a:ext cx="77724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MID Signals Proportional to the Angular Velocity</a:t>
            </a:r>
            <a:endParaRPr kumimoji="0" lang="en-US" sz="2800" b="1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566482"/>
              </p:ext>
            </p:extLst>
          </p:nvPr>
        </p:nvGraphicFramePr>
        <p:xfrm>
          <a:off x="5943600" y="1524000"/>
          <a:ext cx="1219200" cy="39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5" imgW="749160" imgH="241200" progId="Equation.3">
                  <p:embed/>
                </p:oleObj>
              </mc:Choice>
              <mc:Fallback>
                <p:oleObj name="Equation" r:id="rId5" imgW="7491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3600" y="1524000"/>
                        <a:ext cx="1219200" cy="392624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667000" y="990600"/>
            <a:ext cx="579120" cy="381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 noChangeAspect="1"/>
          </p:cNvGrpSpPr>
          <p:nvPr/>
        </p:nvGrpSpPr>
        <p:grpSpPr>
          <a:xfrm>
            <a:off x="533400" y="838200"/>
            <a:ext cx="8229600" cy="5334000"/>
            <a:chOff x="4724400" y="4141381"/>
            <a:chExt cx="4396141" cy="2488019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4400" y="4141381"/>
              <a:ext cx="4396141" cy="2488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TextBox 29"/>
            <p:cNvSpPr txBox="1"/>
            <p:nvPr/>
          </p:nvSpPr>
          <p:spPr>
            <a:xfrm>
              <a:off x="5611695" y="5492020"/>
              <a:ext cx="492743" cy="160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k = 1.8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1973" y="5492020"/>
              <a:ext cx="443647" cy="160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k = 1.9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77200" y="5492020"/>
              <a:ext cx="398036" cy="160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k =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219200" y="152400"/>
            <a:ext cx="678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Performance of the MID: Angular Velocity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04800"/>
          </a:xfrm>
        </p:spPr>
        <p:txBody>
          <a:bodyPr/>
          <a:lstStyle/>
          <a:p>
            <a:fld id="{AC27AB46-4BB4-4405-8724-06C18B3217A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52800" y="23878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Measurements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11" y="1219200"/>
            <a:ext cx="8313975" cy="467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828800" y="198438"/>
            <a:ext cx="5562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Modes of Torsion Balance Motion</a:t>
            </a:r>
          </a:p>
        </p:txBody>
      </p:sp>
      <p:pic>
        <p:nvPicPr>
          <p:cNvPr id="485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076" y="914400"/>
            <a:ext cx="4078324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53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53" y="3657600"/>
            <a:ext cx="4043347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8332" y="914400"/>
            <a:ext cx="409086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53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2759" y="3733800"/>
            <a:ext cx="410644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09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200400" y="198438"/>
            <a:ext cx="2743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Acquisition Rate</a:t>
            </a:r>
          </a:p>
        </p:txBody>
      </p:sp>
      <p:pic>
        <p:nvPicPr>
          <p:cNvPr id="486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088" y="914400"/>
            <a:ext cx="4096512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64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41148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64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732" y="3657600"/>
            <a:ext cx="407546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64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5360" y="868680"/>
            <a:ext cx="40538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4697730" y="2286000"/>
            <a:ext cx="2693670" cy="2514600"/>
          </a:xfrm>
          <a:noFill/>
          <a:ln w="19050">
            <a:noFill/>
          </a:ln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Damping System</a:t>
            </a:r>
          </a:p>
          <a:p>
            <a:pPr algn="l">
              <a:buFont typeface="Wingdings" pitchFamily="2" charset="2"/>
              <a:buChar char="§"/>
              <a:defRPr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Measurements</a:t>
            </a:r>
          </a:p>
          <a:p>
            <a:pPr algn="l" eaLnBrk="1" hangingPunct="1">
              <a:buFont typeface="Wingdings" pitchFamily="2" charset="2"/>
              <a:buChar char="§"/>
              <a:defRPr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4495800" y="762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Outline of the talk: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2971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396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67000" y="198438"/>
            <a:ext cx="3886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Effect of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endParaRPr kumimoji="0" lang="en-US" sz="2800" b="1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405384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14400"/>
            <a:ext cx="405384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405384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053840" cy="261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04800"/>
          </a:xfrm>
        </p:spPr>
        <p:txBody>
          <a:bodyPr/>
          <a:lstStyle/>
          <a:p>
            <a:fld id="{AC27AB46-4BB4-4405-8724-06C18B3217A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8313975" cy="46604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90800" y="238780"/>
            <a:ext cx="396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Gravitation Lab (AB-84)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17675" y="2971800"/>
            <a:ext cx="1787525" cy="1371600"/>
            <a:chOff x="93630" y="762000"/>
            <a:chExt cx="3698724" cy="2743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30" y="762000"/>
              <a:ext cx="2880547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2143367" y="1104900"/>
              <a:ext cx="1648987" cy="738664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Mirror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1857208" y="1475081"/>
              <a:ext cx="200710" cy="25908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ed Rectangle 8"/>
          <p:cNvSpPr/>
          <p:nvPr/>
        </p:nvSpPr>
        <p:spPr>
          <a:xfrm>
            <a:off x="1143000" y="1905000"/>
            <a:ext cx="685800" cy="533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47990" y="3443288"/>
            <a:ext cx="669730" cy="59531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1143000" y="2819400"/>
            <a:ext cx="381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sym typeface="Symbol" pitchFamily="18" charset="2"/>
              </a:rPr>
              <a:t></a:t>
            </a:r>
            <a:r>
              <a:rPr kumimoji="0" lang="en-US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0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" name="Group 77"/>
          <p:cNvGrpSpPr/>
          <p:nvPr/>
        </p:nvGrpSpPr>
        <p:grpSpPr>
          <a:xfrm>
            <a:off x="685800" y="914400"/>
            <a:ext cx="914400" cy="932508"/>
            <a:chOff x="716220" y="1019800"/>
            <a:chExt cx="914400" cy="932508"/>
          </a:xfrm>
        </p:grpSpPr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 rot="20946932">
              <a:off x="716220" y="1037724"/>
              <a:ext cx="914400" cy="9145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31"/>
            <p:cNvSpPr>
              <a:spLocks noChangeArrowheads="1"/>
            </p:cNvSpPr>
            <p:nvPr/>
          </p:nvSpPr>
          <p:spPr bwMode="auto">
            <a:xfrm rot="20946932">
              <a:off x="985439" y="1345903"/>
              <a:ext cx="302034" cy="3004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 rot="20946932">
              <a:off x="1078788" y="1621963"/>
              <a:ext cx="292077" cy="267306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alibri" pitchFamily="34" charset="0"/>
                </a:rPr>
                <a:t>2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 rot="20946932">
              <a:off x="723040" y="1404264"/>
              <a:ext cx="260183" cy="314772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alibri" pitchFamily="34" charset="0"/>
                </a:rPr>
                <a:t>3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42" name="Text Box 36"/>
            <p:cNvSpPr txBox="1">
              <a:spLocks noChangeArrowheads="1"/>
            </p:cNvSpPr>
            <p:nvPr/>
          </p:nvSpPr>
          <p:spPr bwMode="auto">
            <a:xfrm rot="20946932">
              <a:off x="913668" y="1019800"/>
              <a:ext cx="331906" cy="256260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alibri" pitchFamily="34" charset="0"/>
                </a:rPr>
                <a:t>4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 rot="20946932">
              <a:off x="1291995" y="1274924"/>
              <a:ext cx="292077" cy="371590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alibri" pitchFamily="34" charset="0"/>
                </a:rPr>
                <a:t>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4" name="Freeform 38"/>
          <p:cNvSpPr>
            <a:spLocks/>
          </p:cNvSpPr>
          <p:nvPr/>
        </p:nvSpPr>
        <p:spPr bwMode="auto">
          <a:xfrm flipH="1">
            <a:off x="1219200" y="2743200"/>
            <a:ext cx="152400" cy="762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92" y="112"/>
              </a:cxn>
              <a:cxn ang="0">
                <a:pos x="352" y="0"/>
              </a:cxn>
            </a:cxnLst>
            <a:rect l="0" t="0" r="r" b="b"/>
            <a:pathLst>
              <a:path w="352" h="115">
                <a:moveTo>
                  <a:pt x="0" y="16"/>
                </a:moveTo>
                <a:cubicBezTo>
                  <a:pt x="66" y="65"/>
                  <a:pt x="133" y="115"/>
                  <a:pt x="192" y="112"/>
                </a:cubicBezTo>
                <a:cubicBezTo>
                  <a:pt x="251" y="109"/>
                  <a:pt x="325" y="19"/>
                  <a:pt x="352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152400" y="3429000"/>
            <a:ext cx="23622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Optics Axis of Optical Lever is  Normal to Mirror face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5202" name="Object 2"/>
          <p:cNvGraphicFramePr>
            <a:graphicFrameLocks noChangeAspect="1"/>
          </p:cNvGraphicFramePr>
          <p:nvPr>
            <p:extLst/>
          </p:nvPr>
        </p:nvGraphicFramePr>
        <p:xfrm>
          <a:off x="4572000" y="4638675"/>
          <a:ext cx="33147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4" imgW="2514600" imgH="647700" progId="Equation.3">
                  <p:embed/>
                </p:oleObj>
              </mc:Choice>
              <mc:Fallback>
                <p:oleObj name="Equation" r:id="rId4" imgW="2514600" imgH="647700" progId="Equation.3">
                  <p:embed/>
                  <p:pic>
                    <p:nvPicPr>
                      <p:cNvPr id="4352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38675"/>
                        <a:ext cx="3314700" cy="8477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67"/>
          <p:cNvSpPr txBox="1">
            <a:spLocks noChangeArrowheads="1"/>
          </p:cNvSpPr>
          <p:nvPr/>
        </p:nvSpPr>
        <p:spPr bwMode="auto">
          <a:xfrm>
            <a:off x="2971800" y="838200"/>
            <a:ext cx="629749" cy="31829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Angle</a:t>
            </a:r>
          </a:p>
        </p:txBody>
      </p:sp>
      <p:sp>
        <p:nvSpPr>
          <p:cNvPr id="76" name="Text Box 29"/>
          <p:cNvSpPr txBox="1">
            <a:spLocks noChangeArrowheads="1"/>
          </p:cNvSpPr>
          <p:nvPr/>
        </p:nvSpPr>
        <p:spPr bwMode="auto">
          <a:xfrm>
            <a:off x="3352800" y="2151705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62200" y="1490823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 +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9800" y="3138703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-(2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 -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Object 61"/>
          <p:cNvGraphicFramePr>
            <a:graphicFrameLocks noChangeAspect="1"/>
          </p:cNvGraphicFramePr>
          <p:nvPr>
            <p:extLst/>
          </p:nvPr>
        </p:nvGraphicFramePr>
        <p:xfrm>
          <a:off x="3570126" y="685800"/>
          <a:ext cx="5345274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Worksheet" r:id="rId6" imgW="3657600" imgH="2114550" progId="Excel.Sheet.8">
                  <p:embed/>
                </p:oleObj>
              </mc:Choice>
              <mc:Fallback>
                <p:oleObj name="Worksheet" r:id="rId6" imgW="3657600" imgH="2114550" progId="Excel.Sheet.8">
                  <p:embed/>
                  <p:pic>
                    <p:nvPicPr>
                      <p:cNvPr id="6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126" y="685800"/>
                        <a:ext cx="5345274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65"/>
          <p:cNvSpPr txBox="1">
            <a:spLocks noChangeArrowheads="1"/>
          </p:cNvSpPr>
          <p:nvPr/>
        </p:nvSpPr>
        <p:spPr bwMode="auto">
          <a:xfrm>
            <a:off x="3941732" y="1051733"/>
            <a:ext cx="580998" cy="27780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</a:rPr>
              <a:t>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8001001" y="2474087"/>
            <a:ext cx="685799" cy="28721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4321833" y="2721309"/>
            <a:ext cx="468221" cy="2782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T/2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4753252" y="3556096"/>
            <a:ext cx="511952" cy="27780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</a:rPr>
              <a:t>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6" name="AutoShape 70"/>
          <p:cNvCxnSpPr>
            <a:cxnSpLocks noChangeShapeType="1"/>
          </p:cNvCxnSpPr>
          <p:nvPr/>
        </p:nvCxnSpPr>
        <p:spPr bwMode="auto">
          <a:xfrm>
            <a:off x="4355015" y="1237305"/>
            <a:ext cx="0" cy="9144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67" name="AutoShape 71"/>
          <p:cNvCxnSpPr>
            <a:cxnSpLocks noChangeShapeType="1"/>
          </p:cNvCxnSpPr>
          <p:nvPr/>
        </p:nvCxnSpPr>
        <p:spPr bwMode="auto">
          <a:xfrm>
            <a:off x="3948606" y="1237305"/>
            <a:ext cx="0" cy="9144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68" name="AutoShape 72"/>
          <p:cNvCxnSpPr>
            <a:cxnSpLocks noChangeShapeType="1"/>
          </p:cNvCxnSpPr>
          <p:nvPr/>
        </p:nvCxnSpPr>
        <p:spPr bwMode="auto">
          <a:xfrm rot="5400000">
            <a:off x="4529562" y="3034280"/>
            <a:ext cx="904353" cy="15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9" name="AutoShape 73"/>
          <p:cNvCxnSpPr>
            <a:cxnSpLocks noChangeShapeType="1"/>
          </p:cNvCxnSpPr>
          <p:nvPr/>
        </p:nvCxnSpPr>
        <p:spPr bwMode="auto">
          <a:xfrm>
            <a:off x="4815058" y="2303915"/>
            <a:ext cx="0" cy="125218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70" name="AutoShape 74"/>
          <p:cNvCxnSpPr>
            <a:cxnSpLocks noChangeShapeType="1"/>
          </p:cNvCxnSpPr>
          <p:nvPr/>
        </p:nvCxnSpPr>
        <p:spPr bwMode="auto">
          <a:xfrm>
            <a:off x="5121753" y="2303915"/>
            <a:ext cx="0" cy="125218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71" name="AutoShape 75"/>
          <p:cNvCxnSpPr>
            <a:cxnSpLocks noChangeShapeType="1"/>
          </p:cNvCxnSpPr>
          <p:nvPr/>
        </p:nvCxnSpPr>
        <p:spPr bwMode="auto">
          <a:xfrm>
            <a:off x="3971646" y="1329996"/>
            <a:ext cx="383369" cy="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2" name="AutoShape 76"/>
          <p:cNvCxnSpPr>
            <a:cxnSpLocks noChangeShapeType="1"/>
          </p:cNvCxnSpPr>
          <p:nvPr/>
        </p:nvCxnSpPr>
        <p:spPr bwMode="auto">
          <a:xfrm>
            <a:off x="4815058" y="3556096"/>
            <a:ext cx="322462" cy="1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3" name="AutoShape 77"/>
          <p:cNvCxnSpPr>
            <a:cxnSpLocks noChangeShapeType="1"/>
          </p:cNvCxnSpPr>
          <p:nvPr/>
        </p:nvCxnSpPr>
        <p:spPr bwMode="auto">
          <a:xfrm>
            <a:off x="4138327" y="2759855"/>
            <a:ext cx="828077" cy="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4" name="Straight Connector 73"/>
          <p:cNvCxnSpPr/>
          <p:nvPr/>
        </p:nvCxnSpPr>
        <p:spPr>
          <a:xfrm flipH="1" flipV="1">
            <a:off x="3716621" y="2372030"/>
            <a:ext cx="5028579" cy="145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AutoShape 72"/>
          <p:cNvCxnSpPr>
            <a:cxnSpLocks noChangeShapeType="1"/>
          </p:cNvCxnSpPr>
          <p:nvPr/>
        </p:nvCxnSpPr>
        <p:spPr bwMode="auto">
          <a:xfrm rot="5400000">
            <a:off x="3390496" y="2165075"/>
            <a:ext cx="1495661" cy="15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53" name="Object 78"/>
          <p:cNvGraphicFramePr>
            <a:graphicFrameLocks noChangeAspect="1"/>
          </p:cNvGraphicFramePr>
          <p:nvPr>
            <p:extLst/>
          </p:nvPr>
        </p:nvGraphicFramePr>
        <p:xfrm>
          <a:off x="838200" y="4114800"/>
          <a:ext cx="2294971" cy="63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Equation" r:id="rId8" imgW="1269449" imgH="393529" progId="Equation.3">
                  <p:embed/>
                </p:oleObj>
              </mc:Choice>
              <mc:Fallback>
                <p:oleObj name="Equation" r:id="rId8" imgW="1269449" imgH="393529" progId="Equation.3">
                  <p:embed/>
                  <p:pic>
                    <p:nvPicPr>
                      <p:cNvPr id="53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4800"/>
                        <a:ext cx="2294971" cy="63053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9"/>
          <p:cNvGraphicFramePr>
            <a:graphicFrameLocks noChangeAspect="1"/>
          </p:cNvGraphicFramePr>
          <p:nvPr>
            <p:extLst/>
          </p:nvPr>
        </p:nvGraphicFramePr>
        <p:xfrm>
          <a:off x="838200" y="4876800"/>
          <a:ext cx="241076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10" imgW="1384300" imgH="393700" progId="Equation.3">
                  <p:embed/>
                </p:oleObj>
              </mc:Choice>
              <mc:Fallback>
                <p:oleObj name="Equation" r:id="rId10" imgW="1384300" imgH="393700" progId="Equation.3">
                  <p:embed/>
                  <p:pic>
                    <p:nvPicPr>
                      <p:cNvPr id="54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76800"/>
                        <a:ext cx="2410769" cy="6096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78"/>
          <p:cNvGrpSpPr/>
          <p:nvPr/>
        </p:nvGrpSpPr>
        <p:grpSpPr>
          <a:xfrm>
            <a:off x="3821141" y="2075505"/>
            <a:ext cx="1501718" cy="381000"/>
            <a:chOff x="3821141" y="2286000"/>
            <a:chExt cx="1501718" cy="381000"/>
          </a:xfrm>
        </p:grpSpPr>
        <p:sp>
          <p:nvSpPr>
            <p:cNvPr id="56" name="Text Box 68"/>
            <p:cNvSpPr txBox="1">
              <a:spLocks noChangeArrowheads="1"/>
            </p:cNvSpPr>
            <p:nvPr/>
          </p:nvSpPr>
          <p:spPr bwMode="auto">
            <a:xfrm>
              <a:off x="4191000" y="2286001"/>
              <a:ext cx="369859" cy="38099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latin typeface="Times New Roman" pitchFamily="18" charset="0"/>
                </a:rPr>
                <a:t>t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2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Text Box 68"/>
            <p:cNvSpPr txBox="1">
              <a:spLocks noChangeArrowheads="1"/>
            </p:cNvSpPr>
            <p:nvPr/>
          </p:nvSpPr>
          <p:spPr bwMode="auto">
            <a:xfrm>
              <a:off x="4648200" y="2286004"/>
              <a:ext cx="369859" cy="38099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latin typeface="Times New Roman" pitchFamily="18" charset="0"/>
                </a:rPr>
                <a:t>t3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 Box 68"/>
            <p:cNvSpPr txBox="1">
              <a:spLocks noChangeArrowheads="1"/>
            </p:cNvSpPr>
            <p:nvPr/>
          </p:nvSpPr>
          <p:spPr bwMode="auto">
            <a:xfrm>
              <a:off x="4953000" y="2286004"/>
              <a:ext cx="369859" cy="38099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latin typeface="Times New Roman" pitchFamily="18" charset="0"/>
                </a:rPr>
                <a:t>t4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Text Box 68"/>
            <p:cNvSpPr txBox="1">
              <a:spLocks noChangeArrowheads="1"/>
            </p:cNvSpPr>
            <p:nvPr/>
          </p:nvSpPr>
          <p:spPr bwMode="auto">
            <a:xfrm>
              <a:off x="3821141" y="2286000"/>
              <a:ext cx="369859" cy="38099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latin typeface="Times New Roman" pitchFamily="18" charset="0"/>
                </a:rPr>
                <a:t>t1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" name="Group 81"/>
          <p:cNvGrpSpPr/>
          <p:nvPr/>
        </p:nvGrpSpPr>
        <p:grpSpPr>
          <a:xfrm>
            <a:off x="762000" y="914400"/>
            <a:ext cx="914400" cy="914400"/>
            <a:chOff x="318723" y="5172416"/>
            <a:chExt cx="914400" cy="914400"/>
          </a:xfrm>
        </p:grpSpPr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 rot="3343">
              <a:off x="318723" y="5172416"/>
              <a:ext cx="914400" cy="9144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Oval 31"/>
            <p:cNvSpPr>
              <a:spLocks noChangeArrowheads="1"/>
            </p:cNvSpPr>
            <p:nvPr/>
          </p:nvSpPr>
          <p:spPr bwMode="auto">
            <a:xfrm rot="3343">
              <a:off x="609747" y="5486547"/>
              <a:ext cx="301752" cy="3017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Text Box 34"/>
            <p:cNvSpPr txBox="1">
              <a:spLocks noChangeArrowheads="1"/>
            </p:cNvSpPr>
            <p:nvPr/>
          </p:nvSpPr>
          <p:spPr bwMode="auto">
            <a:xfrm rot="3343">
              <a:off x="609752" y="5715150"/>
              <a:ext cx="307568" cy="310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Text Box 35"/>
            <p:cNvSpPr txBox="1">
              <a:spLocks noChangeArrowheads="1"/>
            </p:cNvSpPr>
            <p:nvPr/>
          </p:nvSpPr>
          <p:spPr bwMode="auto">
            <a:xfrm rot="3343">
              <a:off x="411640" y="5486534"/>
              <a:ext cx="273982" cy="366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alibri" pitchFamily="34" charset="0"/>
                </a:rPr>
                <a:t>3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92" name="Text Box 36"/>
            <p:cNvSpPr txBox="1">
              <a:spLocks noChangeArrowheads="1"/>
            </p:cNvSpPr>
            <p:nvPr/>
          </p:nvSpPr>
          <p:spPr bwMode="auto">
            <a:xfrm rot="3343">
              <a:off x="640946" y="5188155"/>
              <a:ext cx="349509" cy="29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alibri" pitchFamily="34" charset="0"/>
                </a:rPr>
                <a:t>4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" name="Text Box 37"/>
            <p:cNvSpPr txBox="1">
              <a:spLocks noChangeArrowheads="1"/>
            </p:cNvSpPr>
            <p:nvPr/>
          </p:nvSpPr>
          <p:spPr bwMode="auto">
            <a:xfrm rot="3343">
              <a:off x="838411" y="5482395"/>
              <a:ext cx="307568" cy="432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alibri" pitchFamily="34" charset="0"/>
                </a:rPr>
                <a:t>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" name="Curved Right Arrow 94"/>
            <p:cNvSpPr/>
            <p:nvPr/>
          </p:nvSpPr>
          <p:spPr>
            <a:xfrm rot="431670">
              <a:off x="413280" y="5421768"/>
              <a:ext cx="218001" cy="5292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1574715" y="16258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Measurement of the Drive Parameters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rot="5400000">
            <a:off x="381794" y="2666206"/>
            <a:ext cx="16764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H="1">
            <a:off x="609600" y="2438400"/>
            <a:ext cx="1447802" cy="228601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654615" y="986135"/>
            <a:ext cx="1955985" cy="4616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 = 4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629400" y="3523305"/>
            <a:ext cx="1981200" cy="4616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 = 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83"/>
          <p:cNvGrpSpPr/>
          <p:nvPr/>
        </p:nvGrpSpPr>
        <p:grpSpPr>
          <a:xfrm>
            <a:off x="762000" y="869529"/>
            <a:ext cx="938824" cy="959271"/>
            <a:chOff x="2210245" y="4375174"/>
            <a:chExt cx="938824" cy="959271"/>
          </a:xfrm>
        </p:grpSpPr>
        <p:sp>
          <p:nvSpPr>
            <p:cNvPr id="124" name="Oval 31"/>
            <p:cNvSpPr>
              <a:spLocks noChangeArrowheads="1"/>
            </p:cNvSpPr>
            <p:nvPr/>
          </p:nvSpPr>
          <p:spPr bwMode="auto">
            <a:xfrm rot="21514600">
              <a:off x="2527873" y="4705884"/>
              <a:ext cx="302034" cy="3004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Text Box 34"/>
            <p:cNvSpPr txBox="1">
              <a:spLocks noChangeArrowheads="1"/>
            </p:cNvSpPr>
            <p:nvPr/>
          </p:nvSpPr>
          <p:spPr bwMode="auto">
            <a:xfrm rot="21514600">
              <a:off x="2577365" y="4992939"/>
              <a:ext cx="292077" cy="267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" name="Text Box 35"/>
            <p:cNvSpPr txBox="1">
              <a:spLocks noChangeArrowheads="1"/>
            </p:cNvSpPr>
            <p:nvPr/>
          </p:nvSpPr>
          <p:spPr bwMode="auto">
            <a:xfrm rot="21514600">
              <a:off x="2258557" y="4716781"/>
              <a:ext cx="260183" cy="314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3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27" name="Text Box 36"/>
            <p:cNvSpPr txBox="1">
              <a:spLocks noChangeArrowheads="1"/>
            </p:cNvSpPr>
            <p:nvPr/>
          </p:nvSpPr>
          <p:spPr bwMode="auto">
            <a:xfrm rot="21514600">
              <a:off x="2514110" y="4375174"/>
              <a:ext cx="331906" cy="256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4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" name="Text Box 37"/>
            <p:cNvSpPr txBox="1">
              <a:spLocks noChangeArrowheads="1"/>
            </p:cNvSpPr>
            <p:nvPr/>
          </p:nvSpPr>
          <p:spPr bwMode="auto">
            <a:xfrm rot="21514600">
              <a:off x="2856992" y="4706774"/>
              <a:ext cx="292077" cy="37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alibri" pitchFamily="34" charset="0"/>
                </a:rPr>
                <a:t>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" name="Curved Left Arrow 121"/>
            <p:cNvSpPr/>
            <p:nvPr/>
          </p:nvSpPr>
          <p:spPr>
            <a:xfrm rot="11142927">
              <a:off x="2325692" y="4582492"/>
              <a:ext cx="237324" cy="5334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Rectangle 30"/>
            <p:cNvSpPr>
              <a:spLocks noChangeArrowheads="1"/>
            </p:cNvSpPr>
            <p:nvPr/>
          </p:nvSpPr>
          <p:spPr bwMode="auto">
            <a:xfrm rot="3343">
              <a:off x="2210245" y="4420045"/>
              <a:ext cx="914400" cy="9144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3429000" y="2349988"/>
            <a:ext cx="350144" cy="25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 New Roman" pitchFamily="18" charset="0"/>
                <a:sym typeface="Symbol" pitchFamily="18" charset="2"/>
              </a:rPr>
              <a:t>0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>
          <a:xfrm>
            <a:off x="6705600" y="65532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533400" y="5638800"/>
            <a:ext cx="8305800" cy="91440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pPr indent="-342900" eaLnBrk="0" hangingPunct="0"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parameters for stepper motor are determined through accurate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 measurements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the optical signal of torsion balance motion.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981200" y="152400"/>
            <a:ext cx="5181600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Large Amplitude Measurements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14400"/>
            <a:ext cx="3875079" cy="2560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33800"/>
            <a:ext cx="3875079" cy="2560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121" y="914400"/>
            <a:ext cx="3875079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6600" y="2057400"/>
            <a:ext cx="502920" cy="2286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886200" cy="252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451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5029200"/>
            <a:ext cx="6096000" cy="120032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39725" indent="-339725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 can generate torques that can be:</a:t>
            </a:r>
          </a:p>
          <a:p>
            <a:pPr marL="339725" indent="-339725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Proportional to the angular velocity.</a:t>
            </a:r>
          </a:p>
          <a:p>
            <a:pPr marL="339725" indent="-339725"/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b) Proportional to the angular displacement.</a:t>
            </a:r>
          </a:p>
        </p:txBody>
      </p:sp>
      <p:sp>
        <p:nvSpPr>
          <p:cNvPr id="542735" name="Rectangle 15"/>
          <p:cNvSpPr>
            <a:spLocks noChangeArrowheads="1"/>
          </p:cNvSpPr>
          <p:nvPr/>
        </p:nvSpPr>
        <p:spPr bwMode="auto">
          <a:xfrm>
            <a:off x="-457200" y="152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91"/>
          <p:cNvSpPr txBox="1"/>
          <p:nvPr/>
        </p:nvSpPr>
        <p:spPr>
          <a:xfrm>
            <a:off x="702415" y="147796"/>
            <a:ext cx="773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74876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7438" algn="l" defTabSz="4174876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4876" algn="l" defTabSz="4174876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2314" algn="l" defTabSz="4174876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49752" algn="l" defTabSz="4174876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7190" algn="l" defTabSz="4174876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4628" algn="l" defTabSz="4174876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2066" algn="l" defTabSz="4174876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699504" algn="l" defTabSz="4174876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Magnetic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Induction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Drive (MID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Control System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5" name="AutoShape 35"/>
          <p:cNvSpPr>
            <a:spLocks noChangeAspect="1" noChangeArrowheads="1" noTextEdit="1"/>
          </p:cNvSpPr>
          <p:nvPr/>
        </p:nvSpPr>
        <p:spPr bwMode="auto">
          <a:xfrm>
            <a:off x="990599" y="762000"/>
            <a:ext cx="7162801" cy="429691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990600" y="990771"/>
            <a:ext cx="7119669" cy="3662630"/>
            <a:chOff x="1033731" y="990771"/>
            <a:chExt cx="7119669" cy="3662630"/>
          </a:xfrm>
        </p:grpSpPr>
        <p:sp>
          <p:nvSpPr>
            <p:cNvPr id="542754" name="Text Box 34"/>
            <p:cNvSpPr txBox="1">
              <a:spLocks noChangeArrowheads="1"/>
            </p:cNvSpPr>
            <p:nvPr/>
          </p:nvSpPr>
          <p:spPr bwMode="auto">
            <a:xfrm>
              <a:off x="2503511" y="990771"/>
              <a:ext cx="1861869" cy="9870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Optical lever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753" name="AutoShape 33"/>
            <p:cNvSpPr>
              <a:spLocks noChangeShapeType="1"/>
            </p:cNvSpPr>
            <p:nvPr/>
          </p:nvSpPr>
          <p:spPr bwMode="auto">
            <a:xfrm rot="16200000">
              <a:off x="1873853" y="1592002"/>
              <a:ext cx="725144" cy="510451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752" name="AutoShape 32"/>
            <p:cNvSpPr>
              <a:spLocks noChangeShapeType="1"/>
            </p:cNvSpPr>
            <p:nvPr/>
          </p:nvSpPr>
          <p:spPr bwMode="auto">
            <a:xfrm rot="10800000">
              <a:off x="1981199" y="3200400"/>
              <a:ext cx="522310" cy="937310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751" name="AutoShape 31"/>
            <p:cNvSpPr>
              <a:spLocks noChangeShapeType="1"/>
            </p:cNvSpPr>
            <p:nvPr/>
          </p:nvSpPr>
          <p:spPr bwMode="auto">
            <a:xfrm>
              <a:off x="4365380" y="1484273"/>
              <a:ext cx="494356" cy="7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750" name="AutoShape 30"/>
            <p:cNvSpPr>
              <a:spLocks noChangeShapeType="1"/>
            </p:cNvSpPr>
            <p:nvPr/>
          </p:nvSpPr>
          <p:spPr bwMode="auto">
            <a:xfrm flipH="1">
              <a:off x="4363084" y="4137710"/>
              <a:ext cx="494356" cy="7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749" name="Text Box 29"/>
            <p:cNvSpPr txBox="1">
              <a:spLocks noChangeArrowheads="1"/>
            </p:cNvSpPr>
            <p:nvPr/>
          </p:nvSpPr>
          <p:spPr bwMode="auto">
            <a:xfrm>
              <a:off x="1033731" y="2231031"/>
              <a:ext cx="1861869" cy="9870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Torsion balance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748" name="Text Box 28"/>
            <p:cNvSpPr txBox="1">
              <a:spLocks noChangeArrowheads="1"/>
            </p:cNvSpPr>
            <p:nvPr/>
          </p:nvSpPr>
          <p:spPr bwMode="auto">
            <a:xfrm>
              <a:off x="2503511" y="3666396"/>
              <a:ext cx="1861869" cy="9870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MID coils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747" name="Text Box 27"/>
            <p:cNvSpPr txBox="1">
              <a:spLocks noChangeArrowheads="1"/>
            </p:cNvSpPr>
            <p:nvPr/>
          </p:nvSpPr>
          <p:spPr bwMode="auto">
            <a:xfrm>
              <a:off x="4857440" y="3643443"/>
              <a:ext cx="1861869" cy="9870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Power amplifier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746" name="Text Box 26"/>
            <p:cNvSpPr txBox="1">
              <a:spLocks noChangeArrowheads="1"/>
            </p:cNvSpPr>
            <p:nvPr/>
          </p:nvSpPr>
          <p:spPr bwMode="auto">
            <a:xfrm>
              <a:off x="4857440" y="991536"/>
              <a:ext cx="1861869" cy="9870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PSD circuit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745" name="Text Box 25"/>
            <p:cNvSpPr txBox="1">
              <a:spLocks noChangeArrowheads="1"/>
            </p:cNvSpPr>
            <p:nvPr/>
          </p:nvSpPr>
          <p:spPr bwMode="auto">
            <a:xfrm>
              <a:off x="6291531" y="2219554"/>
              <a:ext cx="1861869" cy="9870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NI DAQ System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Intel PC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Compute Action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744" name="AutoShape 24"/>
            <p:cNvSpPr>
              <a:spLocks noChangeShapeType="1"/>
            </p:cNvSpPr>
            <p:nvPr/>
          </p:nvSpPr>
          <p:spPr bwMode="auto">
            <a:xfrm>
              <a:off x="6730788" y="1485039"/>
              <a:ext cx="508212" cy="724761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743" name="AutoShape 23"/>
            <p:cNvSpPr>
              <a:spLocks noChangeShapeType="1"/>
            </p:cNvSpPr>
            <p:nvPr/>
          </p:nvSpPr>
          <p:spPr bwMode="auto">
            <a:xfrm rot="5400000">
              <a:off x="6511159" y="3394842"/>
              <a:ext cx="914401" cy="525520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23878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Lab-VIEW Programs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447801"/>
            <a:ext cx="1066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T~1 msec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368623"/>
            <a:ext cx="990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T~ 862 sec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876800"/>
            <a:ext cx="1143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T~86400 sec 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385809" cy="557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706" y="762000"/>
            <a:ext cx="8366903" cy="557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87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04800"/>
          </a:xfrm>
        </p:spPr>
        <p:txBody>
          <a:bodyPr/>
          <a:lstStyle/>
          <a:p>
            <a:fld id="{AC27AB46-4BB4-4405-8724-06C18B3217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23878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Acknowledgements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124200" y="1676400"/>
            <a:ext cx="2971800" cy="156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Dr. N. Krishnan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Mr. A.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Vaidyanathan</a:t>
            </a:r>
            <a:endParaRPr lang="en-US" sz="2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Mr. B. S.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Mallikarjun</a:t>
            </a:r>
            <a:endParaRPr lang="en-US" sz="2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1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1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i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lide Number Placeholder 22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28600"/>
          </a:xfrm>
        </p:spPr>
        <p:txBody>
          <a:bodyPr/>
          <a:lstStyle/>
          <a:p>
            <a:fld id="{AC27AB46-4BB4-4405-8724-06C18B3217A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4526340"/>
            <a:ext cx="449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method to measure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force is to observe the amplitude or frequency of a linear harmonic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oscillator.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8826" y="4602540"/>
            <a:ext cx="2871774" cy="1569660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oscillator must have a relatively high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Q, for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measuring a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weak force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0" y="238780"/>
            <a:ext cx="2135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022102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Experiments on Gravitation     are of mechanical nature.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477000" y="1165434"/>
            <a:ext cx="914400" cy="2644566"/>
            <a:chOff x="6172200" y="1165434"/>
            <a:chExt cx="914400" cy="2644566"/>
          </a:xfrm>
        </p:grpSpPr>
        <p:sp>
          <p:nvSpPr>
            <p:cNvPr id="14" name="Line 9"/>
            <p:cNvSpPr>
              <a:spLocks noChangeShapeType="1"/>
            </p:cNvSpPr>
            <p:nvPr/>
          </p:nvSpPr>
          <p:spPr bwMode="auto">
            <a:xfrm rot="8051486" flipH="1">
              <a:off x="6393484" y="1237534"/>
              <a:ext cx="143243" cy="40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rot="8051486" flipH="1">
              <a:off x="6503655" y="1216498"/>
              <a:ext cx="142242" cy="40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rot="8051486" flipH="1">
              <a:off x="6614533" y="1238536"/>
              <a:ext cx="143243" cy="40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rot="8051486" flipH="1">
              <a:off x="6733089" y="1246624"/>
              <a:ext cx="144245" cy="409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6629400" y="1331228"/>
              <a:ext cx="8586" cy="19453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6444334" y="1309388"/>
              <a:ext cx="316640" cy="8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6172200" y="2895600"/>
              <a:ext cx="914400" cy="914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04800" y="25146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measurement system for force quantification is a suspended test mass. </a:t>
            </a:r>
          </a:p>
        </p:txBody>
      </p:sp>
    </p:spTree>
    <p:extLst>
      <p:ext uri="{BB962C8B-B14F-4D97-AF65-F5344CB8AC3E}">
        <p14:creationId xmlns:p14="http://schemas.microsoft.com/office/powerpoint/2010/main" val="8253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724400" y="762000"/>
            <a:ext cx="396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119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oscillatory motion is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caused by a restoring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torque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which is proportional to the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angular displacement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7" name="Picture 66" descr="http://people.seas.harvard.edu/~jones/cscie129/nu_lectures/lecture3%20/ho_simple/cos_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100" y="2362200"/>
            <a:ext cx="3581400" cy="237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05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08651"/>
              </p:ext>
            </p:extLst>
          </p:nvPr>
        </p:nvGraphicFramePr>
        <p:xfrm>
          <a:off x="5867400" y="5181600"/>
          <a:ext cx="1905000" cy="107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5" imgW="1104840" imgH="583920" progId="Equation.3">
                  <p:embed/>
                </p:oleObj>
              </mc:Choice>
              <mc:Fallback>
                <p:oleObj name="Equation" r:id="rId5" imgW="1104840" imgH="583920" progId="Equation.3">
                  <p:embed/>
                  <p:pic>
                    <p:nvPicPr>
                      <p:cNvPr id="150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81600"/>
                        <a:ext cx="1905000" cy="107129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600200" y="238780"/>
            <a:ext cx="5960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9250" algn="l"/>
              </a:tabLs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Torsion Balance: Harmonic Oscillator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2682" y="792540"/>
            <a:ext cx="347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torsion balance is a harmonic oscillator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sensitive detector of mechanical forces.  </a:t>
            </a: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838200" y="2667000"/>
            <a:ext cx="3124200" cy="3413105"/>
            <a:chOff x="4290" y="2460"/>
            <a:chExt cx="4333" cy="5550"/>
          </a:xfrm>
        </p:grpSpPr>
        <p:sp>
          <p:nvSpPr>
            <p:cNvPr id="26" name="AutoShape 4"/>
            <p:cNvSpPr>
              <a:spLocks noChangeArrowheads="1"/>
            </p:cNvSpPr>
            <p:nvPr/>
          </p:nvSpPr>
          <p:spPr bwMode="auto">
            <a:xfrm>
              <a:off x="4290" y="6286"/>
              <a:ext cx="3585" cy="1171"/>
            </a:xfrm>
            <a:prstGeom prst="can">
              <a:avLst>
                <a:gd name="adj" fmla="val 50000"/>
              </a:avLst>
            </a:prstGeom>
            <a:solidFill>
              <a:srgbClr val="92D050"/>
            </a:solidFill>
            <a:ln w="9525">
              <a:solidFill>
                <a:srgbClr val="76923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31" name="AutoShape 5"/>
            <p:cNvCxnSpPr>
              <a:cxnSpLocks noChangeShapeType="1"/>
            </p:cNvCxnSpPr>
            <p:nvPr/>
          </p:nvCxnSpPr>
          <p:spPr bwMode="auto">
            <a:xfrm flipH="1" flipV="1">
              <a:off x="6090" y="3195"/>
              <a:ext cx="1" cy="33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>
              <a:off x="5888" y="2460"/>
              <a:ext cx="420" cy="735"/>
            </a:xfrm>
            <a:prstGeom prst="can">
              <a:avLst>
                <a:gd name="adj" fmla="val 43750"/>
              </a:avLst>
            </a:prstGeom>
            <a:solidFill>
              <a:srgbClr val="17365D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5492" y="4416"/>
              <a:ext cx="563" cy="264"/>
            </a:xfrm>
            <a:prstGeom prst="curvedRightArrow">
              <a:avLst>
                <a:gd name="adj1" fmla="val 20000"/>
                <a:gd name="adj2" fmla="val 40000"/>
                <a:gd name="adj3" fmla="val 810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37" name="AutoShape 8"/>
            <p:cNvCxnSpPr>
              <a:cxnSpLocks noChangeShapeType="1"/>
            </p:cNvCxnSpPr>
            <p:nvPr/>
          </p:nvCxnSpPr>
          <p:spPr bwMode="auto">
            <a:xfrm>
              <a:off x="6126" y="6511"/>
              <a:ext cx="1670" cy="1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8" name="AutoShape 9"/>
            <p:cNvCxnSpPr>
              <a:cxnSpLocks noChangeShapeType="1"/>
            </p:cNvCxnSpPr>
            <p:nvPr/>
          </p:nvCxnSpPr>
          <p:spPr bwMode="auto">
            <a:xfrm>
              <a:off x="7795" y="6690"/>
              <a:ext cx="1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9" name="AutoShape 10"/>
            <p:cNvCxnSpPr>
              <a:cxnSpLocks noChangeShapeType="1"/>
            </p:cNvCxnSpPr>
            <p:nvPr/>
          </p:nvCxnSpPr>
          <p:spPr bwMode="auto">
            <a:xfrm flipH="1">
              <a:off x="5676" y="6481"/>
              <a:ext cx="420" cy="4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40" name="AutoShape 11"/>
            <p:cNvCxnSpPr>
              <a:cxnSpLocks noChangeShapeType="1"/>
            </p:cNvCxnSpPr>
            <p:nvPr/>
          </p:nvCxnSpPr>
          <p:spPr bwMode="auto">
            <a:xfrm>
              <a:off x="6096" y="6511"/>
              <a:ext cx="821" cy="2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12"/>
            <p:cNvCxnSpPr>
              <a:cxnSpLocks noChangeShapeType="1"/>
            </p:cNvCxnSpPr>
            <p:nvPr/>
          </p:nvCxnSpPr>
          <p:spPr bwMode="auto">
            <a:xfrm>
              <a:off x="5699" y="6887"/>
              <a:ext cx="1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3" name="AutoShape 13"/>
            <p:cNvCxnSpPr>
              <a:cxnSpLocks noChangeShapeType="1"/>
            </p:cNvCxnSpPr>
            <p:nvPr/>
          </p:nvCxnSpPr>
          <p:spPr bwMode="auto">
            <a:xfrm>
              <a:off x="6884" y="6857"/>
              <a:ext cx="1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5271" y="7440"/>
              <a:ext cx="1007" cy="5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+θm</a:t>
              </a: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7485" y="7234"/>
              <a:ext cx="1138" cy="5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</a:rPr>
                <a:t>-θm</a:t>
              </a:r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6713" y="7354"/>
              <a:ext cx="450" cy="4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0</a:t>
              </a:r>
            </a:p>
          </p:txBody>
        </p:sp>
        <p:sp>
          <p:nvSpPr>
            <p:cNvPr id="50" name="Text Box 17"/>
            <p:cNvSpPr txBox="1">
              <a:spLocks noChangeArrowheads="1"/>
            </p:cNvSpPr>
            <p:nvPr/>
          </p:nvSpPr>
          <p:spPr bwMode="auto">
            <a:xfrm>
              <a:off x="6433" y="2563"/>
              <a:ext cx="1866" cy="63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Fixed End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6090" y="4335"/>
              <a:ext cx="2533" cy="4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Suspension Fiber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791200" y="4648200"/>
            <a:ext cx="1851081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IӪ + k Ө = 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40"/>
          <p:cNvGrpSpPr/>
          <p:nvPr/>
        </p:nvGrpSpPr>
        <p:grpSpPr>
          <a:xfrm>
            <a:off x="762000" y="2438400"/>
            <a:ext cx="3124200" cy="3855302"/>
            <a:chOff x="636495" y="218011"/>
            <a:chExt cx="3563470" cy="5737675"/>
          </a:xfrm>
        </p:grpSpPr>
        <p:pic>
          <p:nvPicPr>
            <p:cNvPr id="33" name="Picture 2" descr="G:\PHOTOS\simon\torsion balance.bmp"/>
            <p:cNvPicPr>
              <a:picLocks noChangeAspect="1" noChangeArrowheads="1"/>
            </p:cNvPicPr>
            <p:nvPr/>
          </p:nvPicPr>
          <p:blipFill>
            <a:blip r:embed="rId7" cstate="print">
              <a:lum bright="20000" contrast="10000"/>
            </a:blip>
            <a:srcRect/>
            <a:stretch>
              <a:fillRect/>
            </a:stretch>
          </p:blipFill>
          <p:spPr bwMode="auto">
            <a:xfrm>
              <a:off x="636495" y="218011"/>
              <a:ext cx="3563470" cy="573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2819400" y="773669"/>
              <a:ext cx="952393" cy="54966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Mirror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>
              <a:off x="2590800" y="1143000"/>
              <a:ext cx="228600" cy="2286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30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800" y="162580"/>
            <a:ext cx="5562600" cy="5232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Optical Lever 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Monitoring Motion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86"/>
          <p:cNvGrpSpPr/>
          <p:nvPr/>
        </p:nvGrpSpPr>
        <p:grpSpPr>
          <a:xfrm>
            <a:off x="685800" y="1219200"/>
            <a:ext cx="3429000" cy="3468802"/>
            <a:chOff x="533400" y="1064455"/>
            <a:chExt cx="3018707" cy="2713776"/>
          </a:xfrm>
        </p:grpSpPr>
        <p:sp>
          <p:nvSpPr>
            <p:cNvPr id="14" name="Line 9"/>
            <p:cNvSpPr>
              <a:spLocks noChangeShapeType="1"/>
            </p:cNvSpPr>
            <p:nvPr/>
          </p:nvSpPr>
          <p:spPr bwMode="auto">
            <a:xfrm rot="8051486" flipH="1">
              <a:off x="1261097" y="1105369"/>
              <a:ext cx="87659" cy="30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rot="8051486" flipH="1">
              <a:off x="1346057" y="1092496"/>
              <a:ext cx="87046" cy="30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rot="8051486" flipH="1">
              <a:off x="1431721" y="1105982"/>
              <a:ext cx="87659" cy="30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rot="8051486" flipH="1">
              <a:off x="1523314" y="1110863"/>
              <a:ext cx="88272" cy="316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2682213" y="2912494"/>
              <a:ext cx="869894" cy="2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Light Source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615063" y="3568250"/>
              <a:ext cx="693172" cy="209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Detector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1422540" y="1160611"/>
              <a:ext cx="6627" cy="1190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rot="1336257" flipV="1">
              <a:off x="1590427" y="2156848"/>
              <a:ext cx="503662" cy="3242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1288893" y="1157552"/>
              <a:ext cx="234711" cy="20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2107896" y="2115551"/>
              <a:ext cx="284967" cy="2742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 rot="842242">
              <a:off x="3212429" y="2810072"/>
              <a:ext cx="274320" cy="1458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1508693" y="2434713"/>
              <a:ext cx="1699859" cy="408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 rot="17363145">
              <a:off x="2381450" y="2573233"/>
              <a:ext cx="97380" cy="176723"/>
            </a:xfrm>
            <a:prstGeom prst="triangle">
              <a:avLst>
                <a:gd name="adj" fmla="val 46069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2"/>
            <p:cNvSpPr>
              <a:spLocks noChangeArrowheads="1"/>
            </p:cNvSpPr>
            <p:nvPr/>
          </p:nvSpPr>
          <p:spPr bwMode="auto">
            <a:xfrm rot="8107437">
              <a:off x="2183003" y="2920086"/>
              <a:ext cx="102721" cy="143266"/>
            </a:xfrm>
            <a:prstGeom prst="triangle">
              <a:avLst>
                <a:gd name="adj" fmla="val 29324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533400" y="2454088"/>
              <a:ext cx="284967" cy="27480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 rot="18689722">
              <a:off x="2779915" y="3448905"/>
              <a:ext cx="290102" cy="6351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rot="1473879">
              <a:off x="1366209" y="2757445"/>
              <a:ext cx="1700411" cy="406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1157455" y="2497424"/>
              <a:ext cx="671549" cy="245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Mirror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rot="10800000">
              <a:off x="1429719" y="1536877"/>
              <a:ext cx="755493" cy="10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1780957" y="1371687"/>
              <a:ext cx="1266887" cy="304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Suspension Fibre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2362200" y="3124200"/>
              <a:ext cx="324381" cy="38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1334731" y="2380160"/>
              <a:ext cx="0" cy="14530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1555083" y="2322038"/>
              <a:ext cx="552" cy="14530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V="1">
              <a:off x="1334731" y="2322038"/>
              <a:ext cx="220352" cy="5812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V="1">
              <a:off x="1334731" y="2467344"/>
              <a:ext cx="220352" cy="5812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rot="1336257" flipV="1">
              <a:off x="861995" y="2348040"/>
              <a:ext cx="440704" cy="2906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rot="1336257" flipV="1">
              <a:off x="862548" y="2380160"/>
              <a:ext cx="440704" cy="2906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rot="1336257" flipV="1">
              <a:off x="1603129" y="2205793"/>
              <a:ext cx="455615" cy="295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 flipH="1">
              <a:off x="1366209" y="2380160"/>
              <a:ext cx="62958" cy="11624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H="1">
              <a:off x="1397688" y="2351099"/>
              <a:ext cx="62958" cy="11624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H="1">
              <a:off x="1429167" y="2380160"/>
              <a:ext cx="62958" cy="11624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H="1">
              <a:off x="1460646" y="2351099"/>
              <a:ext cx="62958" cy="11624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181600" y="762000"/>
            <a:ext cx="3429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tabLst>
                <a:tab pos="463550" algn="l"/>
              </a:tabLst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torsion balance motion is monitored by an optical lever.</a:t>
            </a:r>
          </a:p>
          <a:p>
            <a:pPr marL="342900" indent="-342900">
              <a:tabLst>
                <a:tab pos="463550" algn="l"/>
              </a:tabLst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tabLst>
                <a:tab pos="463550" algn="l"/>
              </a:tabLst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incident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mirror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attached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reflected onto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detector at a distance.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85750" algn="l"/>
              </a:tabLst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85750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smallest linear displacement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can be detected is 0.1nm.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3400" y="5105400"/>
            <a:ext cx="3810000" cy="1107996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Optical Lever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Resolution: 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-10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radian 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Operating range: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±2.5 x10</a:t>
            </a:r>
            <a:r>
              <a:rPr lang="en-US" sz="2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sz="2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 descr="P1000371"/>
          <p:cNvPicPr>
            <a:picLocks noChangeAspect="1" noChangeArrowheads="1"/>
          </p:cNvPicPr>
          <p:nvPr/>
        </p:nvPicPr>
        <p:blipFill>
          <a:blip r:embed="rId3" cstate="print">
            <a:lum bright="14000" contrast="10000"/>
          </a:blip>
          <a:srcRect/>
          <a:stretch>
            <a:fillRect/>
          </a:stretch>
        </p:blipFill>
        <p:spPr bwMode="auto">
          <a:xfrm>
            <a:off x="665889" y="838200"/>
            <a:ext cx="3448911" cy="424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1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878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225425" algn="l"/>
              </a:tabLs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Damping System (Mechanical)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944940"/>
            <a:ext cx="44958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Oscillations of very large amplitude are damped down by mechanical technique. (“Sudden Shifting of Potential Wells”)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284994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Rotary Motion Drive at the top feed-through assembly is used to damp the initial large oscillation amplitude.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9200" y="4572000"/>
            <a:ext cx="3581400" cy="1905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drive parameters for 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stepper motor are: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angle,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direction and 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start time of motor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907340"/>
            <a:ext cx="4495800" cy="1569660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set of precisely-timed rotary motions of the top feed-through assembly allows the rapid damping of amplitude.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0" y="1028275"/>
            <a:ext cx="2895600" cy="33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Left Arrow 17"/>
          <p:cNvSpPr/>
          <p:nvPr/>
        </p:nvSpPr>
        <p:spPr>
          <a:xfrm>
            <a:off x="6988788" y="1492250"/>
            <a:ext cx="555012" cy="2603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11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44475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86200"/>
            <a:ext cx="39624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2400300" y="162580"/>
            <a:ext cx="4457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Angle / Time Measurements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42522"/>
            <a:ext cx="3962400" cy="228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8382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3670603" y="914400"/>
            <a:ext cx="612321" cy="4104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96000" y="1295400"/>
            <a:ext cx="304800" cy="13716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3200400"/>
            <a:ext cx="8610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03225" algn="l"/>
              </a:tabLst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Optical Lever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used for fine control of torsion balance motion. </a:t>
            </a:r>
            <a:endParaRPr lang="en-GB" sz="2200" dirty="0"/>
          </a:p>
        </p:txBody>
      </p:sp>
      <p:sp>
        <p:nvSpPr>
          <p:cNvPr id="11" name="Rounded Rectangle 10"/>
          <p:cNvSpPr/>
          <p:nvPr/>
        </p:nvSpPr>
        <p:spPr>
          <a:xfrm>
            <a:off x="2971800" y="5410200"/>
            <a:ext cx="612321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38200" y="5029200"/>
            <a:ext cx="762000" cy="914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9360" y="581406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4659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D1  D2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3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16" grpId="0" animBg="1"/>
      <p:bldP spid="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228600"/>
          </a:xfrm>
        </p:spPr>
        <p:txBody>
          <a:bodyPr/>
          <a:lstStyle/>
          <a:p>
            <a:fld id="{E621AF33-B651-48FD-8F44-5EAA4C508142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0300" y="162580"/>
            <a:ext cx="4457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Angle / Time Measurements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1885" y="1066800"/>
            <a:ext cx="8305799" cy="5173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2819400" y="1143000"/>
            <a:ext cx="612321" cy="914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07279" y="1066800"/>
            <a:ext cx="612321" cy="990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40160" y="1356852"/>
            <a:ext cx="612321" cy="4104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724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9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752</Words>
  <Application>Microsoft Office PowerPoint</Application>
  <PresentationFormat>On-screen Show (4:3)</PresentationFormat>
  <Paragraphs>220</Paragraphs>
  <Slides>25</Slides>
  <Notes>24</Notes>
  <HiddenSlides>4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Worksheet</vt:lpstr>
      <vt:lpstr>Measurements with Torsion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 Amplitude Measurements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TIFR</dc:creator>
  <cp:lastModifiedBy>pereira</cp:lastModifiedBy>
  <cp:revision>193</cp:revision>
  <dcterms:created xsi:type="dcterms:W3CDTF">2018-04-26T09:11:39Z</dcterms:created>
  <dcterms:modified xsi:type="dcterms:W3CDTF">2022-05-04T06:54:38Z</dcterms:modified>
</cp:coreProperties>
</file>