
<file path=[Content_Types].xml><?xml version="1.0" encoding="utf-8"?>
<Types xmlns="http://schemas.openxmlformats.org/package/2006/content-types">
  <Default Extension="xml" ContentType="application/xml"/>
  <Default Extension="avi" ContentType="video/unknown"/>
  <Default Extension="jpeg" ContentType="image/jpeg"/>
  <Default Extension="jpg" ContentType="image/jpeg"/>
  <Default Extension="rels" ContentType="application/vnd.openxmlformats-package.relationships+xml"/>
  <Default Extension="gif"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57" r:id="rId3"/>
    <p:sldId id="265" r:id="rId4"/>
    <p:sldId id="262" r:id="rId5"/>
    <p:sldId id="263" r:id="rId6"/>
    <p:sldId id="258" r:id="rId7"/>
    <p:sldId id="259" r:id="rId8"/>
    <p:sldId id="260" r:id="rId9"/>
    <p:sldId id="300" r:id="rId10"/>
    <p:sldId id="296" r:id="rId11"/>
    <p:sldId id="261" r:id="rId12"/>
    <p:sldId id="298" r:id="rId13"/>
    <p:sldId id="293" r:id="rId14"/>
    <p:sldId id="294" r:id="rId15"/>
    <p:sldId id="295" r:id="rId16"/>
    <p:sldId id="291" r:id="rId17"/>
    <p:sldId id="299" r:id="rId18"/>
    <p:sldId id="268" r:id="rId19"/>
    <p:sldId id="269" r:id="rId20"/>
    <p:sldId id="270" r:id="rId21"/>
    <p:sldId id="271" r:id="rId22"/>
    <p:sldId id="272" r:id="rId23"/>
    <p:sldId id="266" r:id="rId24"/>
    <p:sldId id="290" r:id="rId25"/>
    <p:sldId id="267" r:id="rId26"/>
    <p:sldId id="301"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302" r:id="rId45"/>
    <p:sldId id="303"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518" autoAdjust="0"/>
  </p:normalViewPr>
  <p:slideViewPr>
    <p:cSldViewPr snapToGrid="0" snapToObjects="1">
      <p:cViewPr>
        <p:scale>
          <a:sx n="66" d="100"/>
          <a:sy n="66" d="100"/>
        </p:scale>
        <p:origin x="-1880"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3BA25B-FB00-9645-95E1-53E5D0BDCC24}" type="datetimeFigureOut">
              <a:rPr lang="en-US" smtClean="0"/>
              <a:t>03/03/17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13865C-BA83-9A4B-831B-4F43181BFF36}" type="slidenum">
              <a:rPr lang="en-US" smtClean="0"/>
              <a:t>‹#›</a:t>
            </a:fld>
            <a:endParaRPr lang="en-US"/>
          </a:p>
        </p:txBody>
      </p:sp>
    </p:spTree>
    <p:extLst>
      <p:ext uri="{BB962C8B-B14F-4D97-AF65-F5344CB8AC3E}">
        <p14:creationId xmlns:p14="http://schemas.microsoft.com/office/powerpoint/2010/main" val="25408107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13865C-BA83-9A4B-831B-4F43181BFF36}" type="slidenum">
              <a:rPr lang="en-US" smtClean="0"/>
              <a:t>1</a:t>
            </a:fld>
            <a:endParaRPr lang="en-US"/>
          </a:p>
        </p:txBody>
      </p:sp>
    </p:spTree>
    <p:extLst>
      <p:ext uri="{BB962C8B-B14F-4D97-AF65-F5344CB8AC3E}">
        <p14:creationId xmlns:p14="http://schemas.microsoft.com/office/powerpoint/2010/main" val="1565296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13865C-BA83-9A4B-831B-4F43181BFF36}" type="slidenum">
              <a:rPr lang="en-US" smtClean="0"/>
              <a:t>43</a:t>
            </a:fld>
            <a:endParaRPr lang="en-US"/>
          </a:p>
        </p:txBody>
      </p:sp>
    </p:spTree>
    <p:extLst>
      <p:ext uri="{BB962C8B-B14F-4D97-AF65-F5344CB8AC3E}">
        <p14:creationId xmlns:p14="http://schemas.microsoft.com/office/powerpoint/2010/main" val="3309498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097DDC-DBEC-8C45-934E-A04A3BDAAD4E}" type="datetimeFigureOut">
              <a:rPr lang="en-US" smtClean="0"/>
              <a:t>03/03/17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E5C3C-A28C-2547-94A0-16B46F9CD824}" type="slidenum">
              <a:rPr lang="en-US" smtClean="0"/>
              <a:t>‹#›</a:t>
            </a:fld>
            <a:endParaRPr lang="en-US"/>
          </a:p>
        </p:txBody>
      </p:sp>
    </p:spTree>
    <p:extLst>
      <p:ext uri="{BB962C8B-B14F-4D97-AF65-F5344CB8AC3E}">
        <p14:creationId xmlns:p14="http://schemas.microsoft.com/office/powerpoint/2010/main" val="1840879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097DDC-DBEC-8C45-934E-A04A3BDAAD4E}" type="datetimeFigureOut">
              <a:rPr lang="en-US" smtClean="0"/>
              <a:t>03/03/17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E5C3C-A28C-2547-94A0-16B46F9CD824}" type="slidenum">
              <a:rPr lang="en-US" smtClean="0"/>
              <a:t>‹#›</a:t>
            </a:fld>
            <a:endParaRPr lang="en-US"/>
          </a:p>
        </p:txBody>
      </p:sp>
    </p:spTree>
    <p:extLst>
      <p:ext uri="{BB962C8B-B14F-4D97-AF65-F5344CB8AC3E}">
        <p14:creationId xmlns:p14="http://schemas.microsoft.com/office/powerpoint/2010/main" val="3348364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097DDC-DBEC-8C45-934E-A04A3BDAAD4E}" type="datetimeFigureOut">
              <a:rPr lang="en-US" smtClean="0"/>
              <a:t>03/03/17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E5C3C-A28C-2547-94A0-16B46F9CD824}" type="slidenum">
              <a:rPr lang="en-US" smtClean="0"/>
              <a:t>‹#›</a:t>
            </a:fld>
            <a:endParaRPr lang="en-US"/>
          </a:p>
        </p:txBody>
      </p:sp>
    </p:spTree>
    <p:extLst>
      <p:ext uri="{BB962C8B-B14F-4D97-AF65-F5344CB8AC3E}">
        <p14:creationId xmlns:p14="http://schemas.microsoft.com/office/powerpoint/2010/main" val="2248256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097DDC-DBEC-8C45-934E-A04A3BDAAD4E}" type="datetimeFigureOut">
              <a:rPr lang="en-US" smtClean="0"/>
              <a:t>03/03/17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E5C3C-A28C-2547-94A0-16B46F9CD824}" type="slidenum">
              <a:rPr lang="en-US" smtClean="0"/>
              <a:t>‹#›</a:t>
            </a:fld>
            <a:endParaRPr lang="en-US"/>
          </a:p>
        </p:txBody>
      </p:sp>
    </p:spTree>
    <p:extLst>
      <p:ext uri="{BB962C8B-B14F-4D97-AF65-F5344CB8AC3E}">
        <p14:creationId xmlns:p14="http://schemas.microsoft.com/office/powerpoint/2010/main" val="3391963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097DDC-DBEC-8C45-934E-A04A3BDAAD4E}" type="datetimeFigureOut">
              <a:rPr lang="en-US" smtClean="0"/>
              <a:t>03/03/17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E5C3C-A28C-2547-94A0-16B46F9CD824}" type="slidenum">
              <a:rPr lang="en-US" smtClean="0"/>
              <a:t>‹#›</a:t>
            </a:fld>
            <a:endParaRPr lang="en-US"/>
          </a:p>
        </p:txBody>
      </p:sp>
    </p:spTree>
    <p:extLst>
      <p:ext uri="{BB962C8B-B14F-4D97-AF65-F5344CB8AC3E}">
        <p14:creationId xmlns:p14="http://schemas.microsoft.com/office/powerpoint/2010/main" val="2517200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097DDC-DBEC-8C45-934E-A04A3BDAAD4E}" type="datetimeFigureOut">
              <a:rPr lang="en-US" smtClean="0"/>
              <a:t>03/03/17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E5C3C-A28C-2547-94A0-16B46F9CD824}" type="slidenum">
              <a:rPr lang="en-US" smtClean="0"/>
              <a:t>‹#›</a:t>
            </a:fld>
            <a:endParaRPr lang="en-US"/>
          </a:p>
        </p:txBody>
      </p:sp>
    </p:spTree>
    <p:extLst>
      <p:ext uri="{BB962C8B-B14F-4D97-AF65-F5344CB8AC3E}">
        <p14:creationId xmlns:p14="http://schemas.microsoft.com/office/powerpoint/2010/main" val="127659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097DDC-DBEC-8C45-934E-A04A3BDAAD4E}" type="datetimeFigureOut">
              <a:rPr lang="en-US" smtClean="0"/>
              <a:t>03/03/17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CE5C3C-A28C-2547-94A0-16B46F9CD824}" type="slidenum">
              <a:rPr lang="en-US" smtClean="0"/>
              <a:t>‹#›</a:t>
            </a:fld>
            <a:endParaRPr lang="en-US"/>
          </a:p>
        </p:txBody>
      </p:sp>
    </p:spTree>
    <p:extLst>
      <p:ext uri="{BB962C8B-B14F-4D97-AF65-F5344CB8AC3E}">
        <p14:creationId xmlns:p14="http://schemas.microsoft.com/office/powerpoint/2010/main" val="3476753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097DDC-DBEC-8C45-934E-A04A3BDAAD4E}" type="datetimeFigureOut">
              <a:rPr lang="en-US" smtClean="0"/>
              <a:t>03/03/17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CE5C3C-A28C-2547-94A0-16B46F9CD824}" type="slidenum">
              <a:rPr lang="en-US" smtClean="0"/>
              <a:t>‹#›</a:t>
            </a:fld>
            <a:endParaRPr lang="en-US"/>
          </a:p>
        </p:txBody>
      </p:sp>
    </p:spTree>
    <p:extLst>
      <p:ext uri="{BB962C8B-B14F-4D97-AF65-F5344CB8AC3E}">
        <p14:creationId xmlns:p14="http://schemas.microsoft.com/office/powerpoint/2010/main" val="3568503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097DDC-DBEC-8C45-934E-A04A3BDAAD4E}" type="datetimeFigureOut">
              <a:rPr lang="en-US" smtClean="0"/>
              <a:t>03/03/17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CE5C3C-A28C-2547-94A0-16B46F9CD824}" type="slidenum">
              <a:rPr lang="en-US" smtClean="0"/>
              <a:t>‹#›</a:t>
            </a:fld>
            <a:endParaRPr lang="en-US"/>
          </a:p>
        </p:txBody>
      </p:sp>
    </p:spTree>
    <p:extLst>
      <p:ext uri="{BB962C8B-B14F-4D97-AF65-F5344CB8AC3E}">
        <p14:creationId xmlns:p14="http://schemas.microsoft.com/office/powerpoint/2010/main" val="466028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097DDC-DBEC-8C45-934E-A04A3BDAAD4E}" type="datetimeFigureOut">
              <a:rPr lang="en-US" smtClean="0"/>
              <a:t>03/03/17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E5C3C-A28C-2547-94A0-16B46F9CD824}" type="slidenum">
              <a:rPr lang="en-US" smtClean="0"/>
              <a:t>‹#›</a:t>
            </a:fld>
            <a:endParaRPr lang="en-US"/>
          </a:p>
        </p:txBody>
      </p:sp>
    </p:spTree>
    <p:extLst>
      <p:ext uri="{BB962C8B-B14F-4D97-AF65-F5344CB8AC3E}">
        <p14:creationId xmlns:p14="http://schemas.microsoft.com/office/powerpoint/2010/main" val="3329302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097DDC-DBEC-8C45-934E-A04A3BDAAD4E}" type="datetimeFigureOut">
              <a:rPr lang="en-US" smtClean="0"/>
              <a:t>03/03/17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E5C3C-A28C-2547-94A0-16B46F9CD824}" type="slidenum">
              <a:rPr lang="en-US" smtClean="0"/>
              <a:t>‹#›</a:t>
            </a:fld>
            <a:endParaRPr lang="en-US"/>
          </a:p>
        </p:txBody>
      </p:sp>
    </p:spTree>
    <p:extLst>
      <p:ext uri="{BB962C8B-B14F-4D97-AF65-F5344CB8AC3E}">
        <p14:creationId xmlns:p14="http://schemas.microsoft.com/office/powerpoint/2010/main" val="23994604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97DDC-DBEC-8C45-934E-A04A3BDAAD4E}" type="datetimeFigureOut">
              <a:rPr lang="en-US" smtClean="0"/>
              <a:t>03/03/17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E5C3C-A28C-2547-94A0-16B46F9CD824}" type="slidenum">
              <a:rPr lang="en-US" smtClean="0"/>
              <a:t>‹#›</a:t>
            </a:fld>
            <a:endParaRPr lang="en-US"/>
          </a:p>
        </p:txBody>
      </p:sp>
    </p:spTree>
    <p:extLst>
      <p:ext uri="{BB962C8B-B14F-4D97-AF65-F5344CB8AC3E}">
        <p14:creationId xmlns:p14="http://schemas.microsoft.com/office/powerpoint/2010/main" val="4085540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 Id="rId3"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10.png"/><Relationship Id="rId4" Type="http://schemas.openxmlformats.org/officeDocument/2006/relationships/image" Target="../media/image51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6.png"/><Relationship Id="rId1" Type="http://schemas.microsoft.com/office/2007/relationships/media" Target="../media/media1.gif"/><Relationship Id="rId2" Type="http://schemas.openxmlformats.org/officeDocument/2006/relationships/video" Target="../media/media1.gif"/></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4" Type="http://schemas.microsoft.com/office/2007/relationships/hdphoto" Target="../media/hdphoto1.wdp"/><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microsoft.com/office/2007/relationships/hdphoto" Target="../media/hdphoto2.wdp"/><Relationship Id="rId9" Type="http://schemas.openxmlformats.org/officeDocument/2006/relationships/image" Target="../media/image59.png"/><Relationship Id="rId10"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1" Type="http://schemas.microsoft.com/office/2007/relationships/media" Target="../media/media2.avi"/><Relationship Id="rId2" Type="http://schemas.openxmlformats.org/officeDocument/2006/relationships/video" Target="../media/media2.avi"/></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53.png"/><Relationship Id="rId7" Type="http://schemas.openxmlformats.org/officeDocument/2006/relationships/image" Target="../media/image66.png"/><Relationship Id="rId1" Type="http://schemas.microsoft.com/office/2007/relationships/media" Target="../media/media3.avi"/><Relationship Id="rId2" Type="http://schemas.openxmlformats.org/officeDocument/2006/relationships/video" Target="../media/media3.avi"/></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1" Type="http://schemas.microsoft.com/office/2007/relationships/media" Target="../media/media4.avi"/><Relationship Id="rId2" Type="http://schemas.openxmlformats.org/officeDocument/2006/relationships/video" Target="../media/media4.avi"/></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330.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 Id="rId3"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946" y="5346112"/>
            <a:ext cx="2322008" cy="1195765"/>
          </a:xfrm>
          <a:prstGeom prst="rect">
            <a:avLst/>
          </a:prstGeom>
        </p:spPr>
      </p:pic>
      <p:pic>
        <p:nvPicPr>
          <p:cNvPr id="5" name="Picture 4"/>
          <p:cNvPicPr>
            <a:picLocks noChangeAspect="1"/>
          </p:cNvPicPr>
          <p:nvPr/>
        </p:nvPicPr>
        <p:blipFill>
          <a:blip r:embed="rId4"/>
          <a:stretch>
            <a:fillRect/>
          </a:stretch>
        </p:blipFill>
        <p:spPr>
          <a:xfrm>
            <a:off x="0" y="4742283"/>
            <a:ext cx="1793969" cy="2081329"/>
          </a:xfrm>
          <a:prstGeom prst="rect">
            <a:avLst/>
          </a:prstGeom>
        </p:spPr>
      </p:pic>
      <p:sp>
        <p:nvSpPr>
          <p:cNvPr id="7" name="TextBox 6"/>
          <p:cNvSpPr txBox="1"/>
          <p:nvPr/>
        </p:nvSpPr>
        <p:spPr>
          <a:xfrm>
            <a:off x="1411046" y="190958"/>
            <a:ext cx="6369795" cy="4893647"/>
          </a:xfrm>
          <a:prstGeom prst="rect">
            <a:avLst/>
          </a:prstGeom>
          <a:solidFill>
            <a:srgbClr val="DDD9C3"/>
          </a:solidFill>
        </p:spPr>
        <p:txBody>
          <a:bodyPr wrap="square" rtlCol="0">
            <a:spAutoFit/>
          </a:bodyPr>
          <a:lstStyle/>
          <a:p>
            <a:pPr algn="ctr"/>
            <a:r>
              <a:rPr lang="en-US" sz="2400" dirty="0" smtClean="0"/>
              <a:t>Forced Flow : Facts and Friction (and Fracture)</a:t>
            </a:r>
          </a:p>
          <a:p>
            <a:pPr algn="ctr"/>
            <a:r>
              <a:rPr lang="en-US" sz="2400" dirty="0" smtClean="0"/>
              <a:t>Shobo Bhattacharya</a:t>
            </a:r>
          </a:p>
          <a:p>
            <a:pPr algn="ctr"/>
            <a:r>
              <a:rPr lang="en-US" sz="2400" smtClean="0"/>
              <a:t>March 03, 2017</a:t>
            </a:r>
            <a:endParaRPr lang="en-US" sz="2400" dirty="0" smtClean="0"/>
          </a:p>
          <a:p>
            <a:pPr algn="ctr"/>
            <a:endParaRPr lang="en-US" sz="2400" dirty="0"/>
          </a:p>
          <a:p>
            <a:endParaRPr lang="en-US" sz="2400" dirty="0" smtClean="0"/>
          </a:p>
          <a:p>
            <a:pPr marL="457200" indent="-457200">
              <a:buAutoNum type="arabicPeriod"/>
            </a:pPr>
            <a:r>
              <a:rPr lang="en-US" sz="2400" dirty="0" smtClean="0"/>
              <a:t>Looking back</a:t>
            </a:r>
          </a:p>
          <a:p>
            <a:r>
              <a:rPr lang="en-US" sz="2400" dirty="0" smtClean="0"/>
              <a:t>	Condensed Matter and Fundamentalism</a:t>
            </a:r>
          </a:p>
          <a:p>
            <a:endParaRPr lang="en-US" sz="2400" dirty="0" smtClean="0"/>
          </a:p>
          <a:p>
            <a:r>
              <a:rPr lang="en-US" sz="2400" dirty="0" smtClean="0"/>
              <a:t>2.	 Looking around : Friction problems in 	Condensed Matter; Examples</a:t>
            </a:r>
          </a:p>
          <a:p>
            <a:pPr marL="457200" indent="-457200">
              <a:buAutoNum type="arabicPeriod"/>
            </a:pPr>
            <a:endParaRPr lang="en-US" sz="2400" dirty="0" smtClean="0"/>
          </a:p>
          <a:p>
            <a:r>
              <a:rPr lang="en-US" sz="2400" dirty="0" smtClean="0"/>
              <a:t>4.	 Looking ahead: Friction</a:t>
            </a:r>
            <a:r>
              <a:rPr lang="en-US" sz="2400" dirty="0"/>
              <a:t> </a:t>
            </a:r>
            <a:r>
              <a:rPr lang="en-US" sz="2400" dirty="0" smtClean="0"/>
              <a:t>&amp; Self Organization</a:t>
            </a:r>
          </a:p>
          <a:p>
            <a:pPr marL="457200" indent="-457200">
              <a:buAutoNum type="arabicPeriod"/>
            </a:pPr>
            <a:endParaRPr lang="en-US" sz="2400" dirty="0" smtClean="0"/>
          </a:p>
        </p:txBody>
      </p:sp>
    </p:spTree>
    <p:extLst>
      <p:ext uri="{BB962C8B-B14F-4D97-AF65-F5344CB8AC3E}">
        <p14:creationId xmlns:p14="http://schemas.microsoft.com/office/powerpoint/2010/main" val="203608313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marL="0" indent="0" algn="ctr">
              <a:buNone/>
            </a:pPr>
            <a:r>
              <a:rPr lang="en-US" dirty="0" smtClean="0">
                <a:solidFill>
                  <a:srgbClr val="3366FF"/>
                </a:solidFill>
              </a:rPr>
              <a:t>Some more numbers</a:t>
            </a:r>
            <a:endParaRPr lang="en-US" dirty="0">
              <a:solidFill>
                <a:srgbClr val="3366FF"/>
              </a:solidFill>
            </a:endParaRPr>
          </a:p>
          <a:p>
            <a:r>
              <a:rPr lang="en-US" sz="2400" dirty="0" smtClean="0"/>
              <a:t>Time for shear wave to travel one lattice constant</a:t>
            </a:r>
          </a:p>
          <a:p>
            <a:r>
              <a:rPr lang="en-US" sz="2400" dirty="0" err="1" smtClean="0">
                <a:latin typeface="Symbol" charset="2"/>
                <a:cs typeface="Symbol" charset="2"/>
              </a:rPr>
              <a:t>t</a:t>
            </a:r>
            <a:r>
              <a:rPr lang="en-US" sz="2400" baseline="-25000" dirty="0" err="1" smtClean="0"/>
              <a:t>s</a:t>
            </a:r>
            <a:r>
              <a:rPr lang="en-US" sz="2400" dirty="0" smtClean="0"/>
              <a:t> = R/</a:t>
            </a:r>
            <a:r>
              <a:rPr lang="en-US" sz="2400" dirty="0" err="1" smtClean="0"/>
              <a:t>c</a:t>
            </a:r>
            <a:r>
              <a:rPr lang="en-US" sz="2400" baseline="-25000" dirty="0" err="1" smtClean="0"/>
              <a:t>s</a:t>
            </a:r>
            <a:r>
              <a:rPr lang="en-US" sz="2400" dirty="0" smtClean="0"/>
              <a:t> = (10) </a:t>
            </a:r>
            <a:r>
              <a:rPr lang="en-US" sz="2400" baseline="30000" dirty="0" smtClean="0"/>
              <a:t>-12—13 </a:t>
            </a:r>
            <a:r>
              <a:rPr lang="en-US" sz="2400" dirty="0" smtClean="0"/>
              <a:t>seconds</a:t>
            </a:r>
          </a:p>
          <a:p>
            <a:r>
              <a:rPr lang="en-US" sz="2400" dirty="0" smtClean="0"/>
              <a:t>Diffusion time to travel one lattice constant (Stokes-Einstein).</a:t>
            </a:r>
          </a:p>
          <a:p>
            <a:r>
              <a:rPr lang="en-US" sz="2400" dirty="0" smtClean="0">
                <a:latin typeface="Symbol" charset="2"/>
                <a:cs typeface="Symbol" charset="2"/>
              </a:rPr>
              <a:t>t</a:t>
            </a:r>
            <a:r>
              <a:rPr lang="en-US" sz="2400" baseline="-25000" dirty="0" smtClean="0"/>
              <a:t>d</a:t>
            </a:r>
            <a:r>
              <a:rPr lang="en-US" sz="2400" dirty="0" smtClean="0"/>
              <a:t> ~ 6</a:t>
            </a:r>
            <a:r>
              <a:rPr lang="en-US" sz="2400" dirty="0" smtClean="0">
                <a:latin typeface="Symbol" charset="2"/>
                <a:cs typeface="Symbol" charset="2"/>
              </a:rPr>
              <a:t>ph</a:t>
            </a:r>
            <a:r>
              <a:rPr lang="en-US" sz="2400" dirty="0" smtClean="0"/>
              <a:t>R</a:t>
            </a:r>
            <a:r>
              <a:rPr lang="en-US" sz="2400" baseline="30000" dirty="0" smtClean="0"/>
              <a:t>3</a:t>
            </a:r>
            <a:r>
              <a:rPr lang="en-US" sz="2400" dirty="0" smtClean="0"/>
              <a:t>/</a:t>
            </a:r>
            <a:r>
              <a:rPr lang="en-US" sz="2400" dirty="0" err="1" smtClean="0"/>
              <a:t>k</a:t>
            </a:r>
            <a:r>
              <a:rPr lang="en-US" sz="2400" baseline="-25000" dirty="0" err="1" smtClean="0"/>
              <a:t>B</a:t>
            </a:r>
            <a:r>
              <a:rPr lang="en-US" sz="2400" dirty="0" err="1" smtClean="0"/>
              <a:t>T</a:t>
            </a:r>
            <a:r>
              <a:rPr lang="en-US" sz="2400" dirty="0" smtClean="0"/>
              <a:t> ~ (10) </a:t>
            </a:r>
            <a:r>
              <a:rPr lang="en-US" sz="2400" baseline="30000" dirty="0" smtClean="0"/>
              <a:t>-11 </a:t>
            </a:r>
            <a:r>
              <a:rPr lang="en-US" sz="2400" dirty="0" smtClean="0"/>
              <a:t>seconds</a:t>
            </a:r>
            <a:endParaRPr lang="en-US" sz="2400" dirty="0"/>
          </a:p>
          <a:p>
            <a:r>
              <a:rPr lang="en-US" sz="2400" dirty="0" smtClean="0"/>
              <a:t>For time scales shorter than </a:t>
            </a:r>
            <a:r>
              <a:rPr lang="en-US" sz="2400" dirty="0" smtClean="0">
                <a:latin typeface="Symbol" charset="2"/>
                <a:cs typeface="Symbol" charset="2"/>
              </a:rPr>
              <a:t>t</a:t>
            </a:r>
            <a:r>
              <a:rPr lang="en-US" sz="2400" baseline="-25000" dirty="0" smtClean="0"/>
              <a:t>d</a:t>
            </a:r>
            <a:r>
              <a:rPr lang="en-US" sz="2400" dirty="0" smtClean="0"/>
              <a:t>, no discrimination between propagating (</a:t>
            </a:r>
            <a:r>
              <a:rPr lang="en-US" sz="2400" dirty="0" smtClean="0">
                <a:latin typeface="Symbol" charset="2"/>
                <a:cs typeface="Symbol" charset="2"/>
              </a:rPr>
              <a:t>w</a:t>
            </a:r>
            <a:r>
              <a:rPr lang="en-US" sz="2400" dirty="0" smtClean="0"/>
              <a:t> = </a:t>
            </a:r>
            <a:r>
              <a:rPr lang="en-US" sz="2400" dirty="0" err="1" smtClean="0"/>
              <a:t>ck</a:t>
            </a:r>
            <a:r>
              <a:rPr lang="en-US" sz="2400" dirty="0" smtClean="0"/>
              <a:t>) modes and diffusive modes (</a:t>
            </a:r>
            <a:r>
              <a:rPr lang="en-US" sz="2400" dirty="0" smtClean="0">
                <a:latin typeface="Symbol" charset="2"/>
                <a:cs typeface="Symbol" charset="2"/>
              </a:rPr>
              <a:t>w</a:t>
            </a:r>
            <a:r>
              <a:rPr lang="en-US" sz="2400" dirty="0" smtClean="0"/>
              <a:t> = iDk</a:t>
            </a:r>
            <a:r>
              <a:rPr lang="en-US" sz="2400" baseline="30000" dirty="0" smtClean="0"/>
              <a:t>2</a:t>
            </a:r>
            <a:r>
              <a:rPr lang="en-US" sz="2400" dirty="0" smtClean="0"/>
              <a:t>) for microscopic dynamics. </a:t>
            </a:r>
          </a:p>
          <a:p>
            <a:r>
              <a:rPr lang="en-US" sz="2400" dirty="0" smtClean="0">
                <a:solidFill>
                  <a:srgbClr val="000000"/>
                </a:solidFill>
              </a:rPr>
              <a:t>Viscoelasticity (Maxwell) : Effective rigidity at short times for a liquid is : G**  </a:t>
            </a:r>
            <a:r>
              <a:rPr lang="en-US" sz="2400" dirty="0" smtClean="0">
                <a:solidFill>
                  <a:srgbClr val="000000"/>
                </a:solidFill>
                <a:latin typeface="Symbol" charset="2"/>
                <a:cs typeface="Symbol" charset="2"/>
              </a:rPr>
              <a:t>h/t </a:t>
            </a:r>
            <a:r>
              <a:rPr lang="en-US" sz="2400" dirty="0" smtClean="0">
                <a:solidFill>
                  <a:srgbClr val="000000"/>
                </a:solidFill>
                <a:cs typeface="Symbol" charset="2"/>
              </a:rPr>
              <a:t> ~ 10 -100 </a:t>
            </a:r>
            <a:r>
              <a:rPr lang="en-US" sz="2400" dirty="0" err="1" smtClean="0">
                <a:solidFill>
                  <a:srgbClr val="000000"/>
                </a:solidFill>
                <a:cs typeface="Symbol" charset="2"/>
              </a:rPr>
              <a:t>GPa</a:t>
            </a:r>
            <a:endParaRPr lang="en-US" sz="2400" dirty="0" smtClean="0">
              <a:solidFill>
                <a:srgbClr val="000000"/>
              </a:solidFill>
              <a:cs typeface="Symbol" charset="2"/>
            </a:endParaRPr>
          </a:p>
          <a:p>
            <a:r>
              <a:rPr lang="en-US" sz="2400" dirty="0" smtClean="0">
                <a:solidFill>
                  <a:srgbClr val="000000"/>
                </a:solidFill>
                <a:cs typeface="Symbol" charset="2"/>
              </a:rPr>
              <a:t>All macroscopic parameters are derivable from atomic parameters &amp; </a:t>
            </a:r>
            <a:r>
              <a:rPr lang="en-US" sz="2400" dirty="0" err="1" smtClean="0">
                <a:solidFill>
                  <a:srgbClr val="000000"/>
                </a:solidFill>
                <a:cs typeface="Symbol" charset="2"/>
              </a:rPr>
              <a:t>k</a:t>
            </a:r>
            <a:r>
              <a:rPr lang="en-US" sz="2400" baseline="-25000" dirty="0" err="1" smtClean="0">
                <a:solidFill>
                  <a:srgbClr val="000000"/>
                </a:solidFill>
                <a:cs typeface="Symbol" charset="2"/>
              </a:rPr>
              <a:t>B</a:t>
            </a:r>
            <a:endParaRPr lang="en-US" sz="2400" baseline="-25000" dirty="0">
              <a:solidFill>
                <a:srgbClr val="000000"/>
              </a:solidFill>
              <a:cs typeface="Symbol" charset="2"/>
            </a:endParaRPr>
          </a:p>
          <a:p>
            <a:r>
              <a:rPr lang="en-US" sz="2400" b="1" i="1" dirty="0">
                <a:solidFill>
                  <a:srgbClr val="000090"/>
                </a:solidFill>
              </a:rPr>
              <a:t>For R = 1</a:t>
            </a:r>
            <a:r>
              <a:rPr lang="en-US" sz="2400" b="1" i="1" dirty="0">
                <a:solidFill>
                  <a:srgbClr val="000090"/>
                </a:solidFill>
                <a:latin typeface="Symbol" charset="2"/>
                <a:cs typeface="Symbol" charset="2"/>
              </a:rPr>
              <a:t>m</a:t>
            </a:r>
            <a:r>
              <a:rPr lang="en-US" sz="2400" b="1" i="1" dirty="0">
                <a:solidFill>
                  <a:srgbClr val="000090"/>
                </a:solidFill>
              </a:rPr>
              <a:t>m, </a:t>
            </a:r>
            <a:r>
              <a:rPr lang="en-US" sz="2400" b="1" i="1" dirty="0">
                <a:solidFill>
                  <a:srgbClr val="000090"/>
                </a:solidFill>
                <a:latin typeface="Symbol" charset="2"/>
                <a:cs typeface="Symbol" charset="2"/>
              </a:rPr>
              <a:t>t</a:t>
            </a:r>
            <a:r>
              <a:rPr lang="en-US" sz="2400" b="1" i="1" baseline="-25000" dirty="0">
                <a:solidFill>
                  <a:srgbClr val="000090"/>
                </a:solidFill>
              </a:rPr>
              <a:t>d</a:t>
            </a:r>
            <a:r>
              <a:rPr lang="en-US" sz="2400" b="1" i="1" dirty="0">
                <a:solidFill>
                  <a:srgbClr val="000090"/>
                </a:solidFill>
              </a:rPr>
              <a:t> ~ 1-10 seconds.</a:t>
            </a:r>
          </a:p>
          <a:p>
            <a:r>
              <a:rPr lang="en-US" sz="2400" dirty="0">
                <a:solidFill>
                  <a:srgbClr val="000000"/>
                </a:solidFill>
              </a:rPr>
              <a:t>For larger objects, the crossover occurs at longer times, lower frequencies</a:t>
            </a:r>
            <a:r>
              <a:rPr lang="en-US" sz="2400" dirty="0" smtClean="0">
                <a:solidFill>
                  <a:srgbClr val="000000"/>
                </a:solidFill>
              </a:rPr>
              <a:t>.</a:t>
            </a:r>
          </a:p>
          <a:p>
            <a:r>
              <a:rPr lang="en-US" sz="2400" dirty="0" smtClean="0">
                <a:solidFill>
                  <a:srgbClr val="000000"/>
                </a:solidFill>
              </a:rPr>
              <a:t>Quantum time ~ h/E ~ </a:t>
            </a:r>
            <a:r>
              <a:rPr lang="en-US" sz="2400" baseline="30000" dirty="0" smtClean="0">
                <a:solidFill>
                  <a:srgbClr val="000000"/>
                </a:solidFill>
              </a:rPr>
              <a:t>10</a:t>
            </a:r>
            <a:r>
              <a:rPr lang="en-US" sz="2400" dirty="0" smtClean="0">
                <a:solidFill>
                  <a:srgbClr val="000000"/>
                </a:solidFill>
              </a:rPr>
              <a:t> sec, faster than classical activation time at very low T only</a:t>
            </a:r>
            <a:endParaRPr lang="en-US" sz="2400" baseline="30000" dirty="0">
              <a:solidFill>
                <a:srgbClr val="000000"/>
              </a:solidFill>
            </a:endParaRPr>
          </a:p>
          <a:p>
            <a:pPr marL="0" indent="0">
              <a:buNone/>
            </a:pPr>
            <a:endParaRPr lang="en-US" dirty="0">
              <a:solidFill>
                <a:srgbClr val="000000"/>
              </a:solidFill>
            </a:endParaRPr>
          </a:p>
          <a:p>
            <a:pPr marL="0" indent="0">
              <a:buNone/>
            </a:pPr>
            <a:endParaRPr lang="en-US" dirty="0" smtClean="0">
              <a:solidFill>
                <a:srgbClr val="000000"/>
              </a:solidFill>
            </a:endParaRPr>
          </a:p>
        </p:txBody>
      </p:sp>
    </p:spTree>
    <p:extLst>
      <p:ext uri="{BB962C8B-B14F-4D97-AF65-F5344CB8AC3E}">
        <p14:creationId xmlns:p14="http://schemas.microsoft.com/office/powerpoint/2010/main" val="38011516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1"/>
            <a:ext cx="9144000" cy="6863417"/>
          </a:xfrm>
          <a:prstGeom prst="rect">
            <a:avLst/>
          </a:prstGeom>
          <a:solidFill>
            <a:srgbClr val="DDD9C3"/>
          </a:solidFill>
        </p:spPr>
        <p:txBody>
          <a:bodyPr wrap="square" rtlCol="0">
            <a:spAutoFit/>
          </a:bodyPr>
          <a:lstStyle/>
          <a:p>
            <a:pPr marL="342900" indent="-342900">
              <a:buFont typeface="Arial"/>
              <a:buChar char="•"/>
            </a:pPr>
            <a:r>
              <a:rPr lang="en-US" sz="2000" dirty="0" smtClean="0"/>
              <a:t>There is nothing very new between an atom and an </a:t>
            </a:r>
            <a:r>
              <a:rPr lang="en-US" sz="2000" dirty="0"/>
              <a:t>A</a:t>
            </a:r>
            <a:r>
              <a:rPr lang="en-US" sz="2000" dirty="0" smtClean="0"/>
              <a:t>vogadro’s number of atoms/molecules. Dirac said, “all else is chemistry”. Rutherford said “all of science is either physics or stamp collecting”. Pauli named solid state the “squalid state”.</a:t>
            </a:r>
          </a:p>
          <a:p>
            <a:pPr marL="342900" indent="-342900">
              <a:buFont typeface="Arial"/>
              <a:buChar char="•"/>
            </a:pPr>
            <a:endParaRPr lang="en-US" sz="2000" dirty="0"/>
          </a:p>
          <a:p>
            <a:pPr marL="342900" indent="-342900">
              <a:buFont typeface="Arial"/>
              <a:buChar char="•"/>
            </a:pPr>
            <a:r>
              <a:rPr lang="en-US" sz="2000" dirty="0"/>
              <a:t>T</a:t>
            </a:r>
            <a:r>
              <a:rPr lang="en-US" sz="2000" dirty="0" smtClean="0"/>
              <a:t>his fundamentalist position arises from an adherence to “ideal” circumstances. Departure from ideality gives rise not to complications alone but also richness, like the Zebra which is more interesting than many Z’s together. Reality is not always ideal! “Spherical Horse” approximation is usually not useful, beyond a point.</a:t>
            </a:r>
          </a:p>
          <a:p>
            <a:pPr marL="342900" indent="-342900">
              <a:buFont typeface="Arial"/>
              <a:buChar char="•"/>
            </a:pPr>
            <a:endParaRPr lang="en-US" sz="2000" dirty="0"/>
          </a:p>
          <a:p>
            <a:pPr marL="342900" indent="-342900">
              <a:buFont typeface="Arial"/>
              <a:buChar char="•"/>
            </a:pPr>
            <a:r>
              <a:rPr lang="en-US" sz="2000" dirty="0" smtClean="0"/>
              <a:t>A bulk crystal is very large, N &gt;&gt; (N)</a:t>
            </a:r>
            <a:r>
              <a:rPr lang="en-US" sz="2000" baseline="30000" dirty="0" smtClean="0"/>
              <a:t> 1/2</a:t>
            </a:r>
            <a:r>
              <a:rPr lang="en-US" sz="2000" dirty="0" smtClean="0"/>
              <a:t> . The number of atoms on the surface ~ L</a:t>
            </a:r>
            <a:r>
              <a:rPr lang="en-US" sz="2000" baseline="30000" dirty="0" smtClean="0"/>
              <a:t>2</a:t>
            </a:r>
            <a:r>
              <a:rPr lang="en-US" sz="2000" dirty="0" smtClean="0"/>
              <a:t> while the ones in the interior ~ L</a:t>
            </a:r>
            <a:r>
              <a:rPr lang="en-US" sz="2000" baseline="30000" dirty="0" smtClean="0"/>
              <a:t>3</a:t>
            </a:r>
            <a:r>
              <a:rPr lang="en-US" sz="2000" dirty="0" smtClean="0"/>
              <a:t>. So the surface-to-volume ratio goes as 1/L. Smaller N is different. </a:t>
            </a:r>
            <a:r>
              <a:rPr lang="en-US" sz="2000" dirty="0" smtClean="0">
                <a:solidFill>
                  <a:srgbClr val="3366FF"/>
                </a:solidFill>
              </a:rPr>
              <a:t>When the two kinds of atoms are equal, one gets </a:t>
            </a:r>
            <a:r>
              <a:rPr lang="en-US" sz="2000" b="1" i="1" dirty="0" smtClean="0">
                <a:solidFill>
                  <a:srgbClr val="3366FF"/>
                </a:solidFill>
              </a:rPr>
              <a:t>“</a:t>
            </a:r>
            <a:r>
              <a:rPr lang="en-US" sz="2000" b="1" i="1" dirty="0" err="1" smtClean="0">
                <a:solidFill>
                  <a:srgbClr val="3366FF"/>
                </a:solidFill>
              </a:rPr>
              <a:t>nano</a:t>
            </a:r>
            <a:r>
              <a:rPr lang="en-US" sz="2000" b="1" i="1" dirty="0" smtClean="0">
                <a:solidFill>
                  <a:srgbClr val="3366FF"/>
                </a:solidFill>
              </a:rPr>
              <a:t>”</a:t>
            </a:r>
            <a:r>
              <a:rPr lang="en-US" sz="2000" dirty="0" smtClean="0">
                <a:solidFill>
                  <a:srgbClr val="3366FF"/>
                </a:solidFill>
              </a:rPr>
              <a:t>.</a:t>
            </a:r>
          </a:p>
          <a:p>
            <a:pPr marL="342900" indent="-342900">
              <a:buFont typeface="Arial"/>
              <a:buChar char="•"/>
            </a:pPr>
            <a:endParaRPr lang="en-US" sz="2000" dirty="0">
              <a:solidFill>
                <a:srgbClr val="3366FF"/>
              </a:solidFill>
            </a:endParaRPr>
          </a:p>
          <a:p>
            <a:pPr marL="342900" indent="-342900">
              <a:buFont typeface="Arial"/>
              <a:buChar char="•"/>
            </a:pPr>
            <a:r>
              <a:rPr lang="en-US" sz="2000" dirty="0" smtClean="0"/>
              <a:t>The word in spatially 3-d. Reducing d is different. Interfaces between two types of constituents are different.</a:t>
            </a:r>
          </a:p>
          <a:p>
            <a:pPr marL="342900" indent="-342900">
              <a:buFont typeface="Arial"/>
              <a:buChar char="•"/>
            </a:pPr>
            <a:endParaRPr lang="en-US" sz="2000" dirty="0"/>
          </a:p>
          <a:p>
            <a:pPr marL="342900" indent="-342900">
              <a:buFont typeface="Arial"/>
              <a:buChar char="•"/>
            </a:pPr>
            <a:r>
              <a:rPr lang="en-US" sz="2000" dirty="0" smtClean="0"/>
              <a:t>Having dirt is interesting. Introduces flexibility in a variety of confounding ways.</a:t>
            </a:r>
          </a:p>
          <a:p>
            <a:pPr marL="342900" indent="-342900">
              <a:buFont typeface="Arial"/>
              <a:buChar char="•"/>
            </a:pPr>
            <a:endParaRPr lang="en-US" sz="2000" dirty="0"/>
          </a:p>
          <a:p>
            <a:pPr marL="342900" indent="-342900">
              <a:buFont typeface="Arial"/>
              <a:buChar char="•"/>
            </a:pPr>
            <a:r>
              <a:rPr lang="en-US" sz="2000" dirty="0" smtClean="0"/>
              <a:t>We understand thermodynamic equilibrium. But most of nature is not in equilibrium. Driven systems are often non-linear and produces self-organization differently than in equilibrium: new route to self-assembly. </a:t>
            </a:r>
            <a:r>
              <a:rPr lang="en-US" sz="2000" dirty="0" err="1" smtClean="0"/>
              <a:t>Athermal</a:t>
            </a:r>
            <a:r>
              <a:rPr lang="en-US" sz="2000" dirty="0" smtClean="0"/>
              <a:t> systems are different too.			</a:t>
            </a:r>
            <a:r>
              <a:rPr lang="en-US" sz="2000" i="1" dirty="0" smtClean="0"/>
              <a:t> None of this is stamp-collecting.</a:t>
            </a:r>
          </a:p>
        </p:txBody>
      </p:sp>
    </p:spTree>
    <p:extLst>
      <p:ext uri="{BB962C8B-B14F-4D97-AF65-F5344CB8AC3E}">
        <p14:creationId xmlns:p14="http://schemas.microsoft.com/office/powerpoint/2010/main" val="9088453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87454"/>
            <a:ext cx="8640960" cy="6586418"/>
          </a:xfrm>
          <a:prstGeom prst="rect">
            <a:avLst/>
          </a:prstGeom>
          <a:noFill/>
        </p:spPr>
        <p:txBody>
          <a:bodyPr wrap="square" rtlCol="0">
            <a:spAutoFit/>
          </a:bodyPr>
          <a:lstStyle/>
          <a:p>
            <a:r>
              <a:rPr lang="en-US" sz="2400" b="1" i="1" dirty="0" smtClean="0"/>
              <a:t>Phases of matter:</a:t>
            </a:r>
          </a:p>
          <a:p>
            <a:endParaRPr lang="en-US" dirty="0"/>
          </a:p>
          <a:p>
            <a:r>
              <a:rPr lang="en-US" sz="2000" dirty="0" smtClean="0"/>
              <a:t>Macroscopic phases of matter such as solid, liquid and gas differ in the arrangement of the constituent atoms in the different phases. Most of their macro-scale, everyday-scale behavior can be traced to their atomic  characteristic arrangements.</a:t>
            </a:r>
            <a:endParaRPr lang="en-US" sz="2000" dirty="0"/>
          </a:p>
          <a:p>
            <a:r>
              <a:rPr lang="en-US" sz="2000" dirty="0" smtClean="0"/>
              <a:t>Microscopic – to- Macroscopic using laws of physics</a:t>
            </a:r>
          </a:p>
          <a:p>
            <a:endParaRPr lang="en-US" sz="2000" dirty="0"/>
          </a:p>
          <a:p>
            <a:r>
              <a:rPr lang="en-US" sz="2000" dirty="0" smtClean="0"/>
              <a:t>Crystal &lt;u (0) u*(R)&gt;  ~ finite at large R</a:t>
            </a:r>
          </a:p>
          <a:p>
            <a:r>
              <a:rPr lang="en-US" sz="2000" dirty="0"/>
              <a:t>Liquid  &lt;u (0) u*(R)&gt;  ~  </a:t>
            </a:r>
            <a:r>
              <a:rPr lang="en-US" sz="2000" dirty="0" err="1" smtClean="0"/>
              <a:t>exp</a:t>
            </a:r>
            <a:r>
              <a:rPr lang="en-US" sz="2000" dirty="0" smtClean="0"/>
              <a:t> (-R/</a:t>
            </a:r>
            <a:r>
              <a:rPr lang="en-US" sz="2000" dirty="0" smtClean="0">
                <a:latin typeface="Symbol" charset="2"/>
                <a:cs typeface="Symbol" charset="2"/>
              </a:rPr>
              <a:t>x</a:t>
            </a:r>
            <a:r>
              <a:rPr lang="en-US" sz="2000" dirty="0" smtClean="0"/>
              <a:t>)</a:t>
            </a:r>
          </a:p>
          <a:p>
            <a:endParaRPr lang="en-US" sz="2000" dirty="0"/>
          </a:p>
          <a:p>
            <a:pPr marL="342900" indent="-342900">
              <a:buFont typeface="Symbol" charset="0"/>
              <a:buChar char="x"/>
            </a:pPr>
            <a:r>
              <a:rPr lang="en-US" sz="2000" dirty="0" smtClean="0">
                <a:latin typeface="+mj-lt"/>
                <a:cs typeface="Symbol" charset="2"/>
              </a:rPr>
              <a:t>Is the correlation length ~ a</a:t>
            </a:r>
          </a:p>
          <a:p>
            <a:pPr marL="342900" indent="-342900">
              <a:buFont typeface="Symbol" charset="0"/>
              <a:buChar char="x"/>
            </a:pPr>
            <a:endParaRPr lang="en-US" sz="2000" dirty="0">
              <a:latin typeface="+mj-lt"/>
              <a:cs typeface="Symbol" charset="2"/>
            </a:endParaRPr>
          </a:p>
          <a:p>
            <a:pPr marL="342900" indent="-342900">
              <a:buFont typeface="Symbol" charset="0"/>
              <a:buChar char="x"/>
            </a:pPr>
            <a:endParaRPr lang="en-US" sz="2000" dirty="0" smtClean="0">
              <a:latin typeface="+mj-lt"/>
              <a:cs typeface="Symbol" charset="2"/>
            </a:endParaRPr>
          </a:p>
          <a:p>
            <a:r>
              <a:rPr lang="en-US" sz="2000" dirty="0" smtClean="0">
                <a:latin typeface="+mj-lt"/>
                <a:cs typeface="Symbol" charset="2"/>
              </a:rPr>
              <a:t>Making </a:t>
            </a:r>
            <a:r>
              <a:rPr lang="en-US" sz="2000" dirty="0">
                <a:latin typeface="Symbol" charset="2"/>
                <a:cs typeface="Symbol" charset="2"/>
              </a:rPr>
              <a:t>x</a:t>
            </a:r>
            <a:r>
              <a:rPr lang="en-US" sz="2000" dirty="0" smtClean="0">
                <a:latin typeface="+mj-lt"/>
                <a:cs typeface="Symbol" charset="2"/>
              </a:rPr>
              <a:t> intermediate </a:t>
            </a:r>
          </a:p>
          <a:p>
            <a:r>
              <a:rPr lang="en-US" sz="2000" dirty="0" smtClean="0">
                <a:latin typeface="+mj-lt"/>
                <a:cs typeface="Symbol" charset="2"/>
              </a:rPr>
              <a:t>between a and infinity</a:t>
            </a:r>
          </a:p>
          <a:p>
            <a:r>
              <a:rPr lang="en-US" sz="2000" dirty="0" smtClean="0">
                <a:latin typeface="+mj-lt"/>
                <a:cs typeface="Symbol" charset="2"/>
              </a:rPr>
              <a:t>Makes interesting variation</a:t>
            </a:r>
          </a:p>
          <a:p>
            <a:r>
              <a:rPr lang="en-US" sz="2000" dirty="0" smtClean="0">
                <a:latin typeface="+mj-lt"/>
                <a:cs typeface="Symbol" charset="2"/>
              </a:rPr>
              <a:t>from ideality.</a:t>
            </a:r>
          </a:p>
          <a:p>
            <a:endParaRPr lang="en-US" sz="2000" dirty="0">
              <a:latin typeface="+mj-lt"/>
              <a:cs typeface="Symbol" charset="2"/>
            </a:endParaRPr>
          </a:p>
          <a:p>
            <a:endParaRPr lang="en-US" sz="2000" dirty="0" smtClean="0">
              <a:latin typeface="+mj-lt"/>
              <a:cs typeface="Symbol" charset="2"/>
            </a:endParaRPr>
          </a:p>
          <a:p>
            <a:r>
              <a:rPr lang="en-US" sz="2000" b="1" dirty="0" smtClean="0">
                <a:latin typeface="+mj-lt"/>
                <a:cs typeface="Symbol" charset="2"/>
              </a:rPr>
              <a:t>Or making components non-spherical to </a:t>
            </a:r>
            <a:r>
              <a:rPr lang="en-US" sz="2000" b="1" smtClean="0">
                <a:latin typeface="+mj-lt"/>
                <a:cs typeface="Symbol" charset="2"/>
              </a:rPr>
              <a:t>start with</a:t>
            </a:r>
            <a:endParaRPr lang="en-US" sz="2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053" y="3652466"/>
            <a:ext cx="4689427" cy="2639165"/>
          </a:xfrm>
          <a:prstGeom prst="rect">
            <a:avLst/>
          </a:prstGeom>
        </p:spPr>
      </p:pic>
      <p:cxnSp>
        <p:nvCxnSpPr>
          <p:cNvPr id="7" name="Straight Arrow Connector 6"/>
          <p:cNvCxnSpPr/>
          <p:nvPr/>
        </p:nvCxnSpPr>
        <p:spPr>
          <a:xfrm>
            <a:off x="5215618" y="3212976"/>
            <a:ext cx="2664296"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 name="TextBox 4"/>
          <p:cNvSpPr txBox="1"/>
          <p:nvPr/>
        </p:nvSpPr>
        <p:spPr>
          <a:xfrm>
            <a:off x="6019800" y="6324600"/>
            <a:ext cx="2895600" cy="338554"/>
          </a:xfrm>
          <a:prstGeom prst="rect">
            <a:avLst/>
          </a:prstGeom>
          <a:noFill/>
        </p:spPr>
        <p:txBody>
          <a:bodyPr wrap="square" rtlCol="0">
            <a:spAutoFit/>
          </a:bodyPr>
          <a:lstStyle/>
          <a:p>
            <a:r>
              <a:rPr lang="en-US" sz="1600" b="1" dirty="0" smtClean="0">
                <a:solidFill>
                  <a:srgbClr val="3366FF"/>
                </a:solidFill>
              </a:rPr>
              <a:t>Pictures from the Interne</a:t>
            </a:r>
            <a:r>
              <a:rPr lang="en-US" sz="1600" b="1" dirty="0" smtClean="0"/>
              <a:t>t</a:t>
            </a:r>
            <a:endParaRPr lang="en-US" sz="1600" b="1" dirty="0"/>
          </a:p>
        </p:txBody>
      </p:sp>
    </p:spTree>
    <p:extLst>
      <p:ext uri="{BB962C8B-B14F-4D97-AF65-F5344CB8AC3E}">
        <p14:creationId xmlns:p14="http://schemas.microsoft.com/office/powerpoint/2010/main" val="36452395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48" y="1536700"/>
            <a:ext cx="8502222" cy="4912762"/>
          </a:xfrm>
          <a:prstGeom prst="rect">
            <a:avLst/>
          </a:prstGeom>
        </p:spPr>
      </p:pic>
      <p:sp>
        <p:nvSpPr>
          <p:cNvPr id="3" name="TextBox 2"/>
          <p:cNvSpPr txBox="1"/>
          <p:nvPr/>
        </p:nvSpPr>
        <p:spPr>
          <a:xfrm>
            <a:off x="673414" y="577313"/>
            <a:ext cx="8023247" cy="461665"/>
          </a:xfrm>
          <a:prstGeom prst="rect">
            <a:avLst/>
          </a:prstGeom>
          <a:noFill/>
        </p:spPr>
        <p:txBody>
          <a:bodyPr wrap="square" rtlCol="0">
            <a:spAutoFit/>
          </a:bodyPr>
          <a:lstStyle/>
          <a:p>
            <a:r>
              <a:rPr lang="en-US" sz="2400" dirty="0" smtClean="0"/>
              <a:t>Liquid Crystals of Rod-like molecules (not spheres)</a:t>
            </a:r>
            <a:endParaRPr lang="en-US" sz="2400" dirty="0"/>
          </a:p>
        </p:txBody>
      </p:sp>
    </p:spTree>
    <p:extLst>
      <p:ext uri="{BB962C8B-B14F-4D97-AF65-F5344CB8AC3E}">
        <p14:creationId xmlns:p14="http://schemas.microsoft.com/office/powerpoint/2010/main" val="239791293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2932" y="2662486"/>
            <a:ext cx="5207000" cy="3708400"/>
          </a:xfrm>
          <a:prstGeom prst="rect">
            <a:avLst/>
          </a:prstGeom>
        </p:spPr>
      </p:pic>
      <p:pic>
        <p:nvPicPr>
          <p:cNvPr id="4" name="Picture 3"/>
          <p:cNvPicPr>
            <a:picLocks noChangeAspect="1"/>
          </p:cNvPicPr>
          <p:nvPr/>
        </p:nvPicPr>
        <p:blipFill>
          <a:blip r:embed="rId3"/>
          <a:stretch>
            <a:fillRect/>
          </a:stretch>
        </p:blipFill>
        <p:spPr>
          <a:xfrm>
            <a:off x="2449509" y="355690"/>
            <a:ext cx="3479800" cy="2133600"/>
          </a:xfrm>
          <a:prstGeom prst="rect">
            <a:avLst/>
          </a:prstGeom>
          <a:solidFill>
            <a:schemeClr val="bg2">
              <a:lumMod val="50000"/>
            </a:schemeClr>
          </a:solidFill>
          <a:ln>
            <a:solidFill>
              <a:schemeClr val="bg2">
                <a:lumMod val="50000"/>
              </a:schemeClr>
            </a:solidFill>
          </a:ln>
        </p:spPr>
      </p:pic>
    </p:spTree>
    <p:extLst>
      <p:ext uri="{BB962C8B-B14F-4D97-AF65-F5344CB8AC3E}">
        <p14:creationId xmlns:p14="http://schemas.microsoft.com/office/powerpoint/2010/main" val="6350500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53448" y="269410"/>
            <a:ext cx="3909782" cy="4205978"/>
          </a:xfrm>
          <a:prstGeom prst="rect">
            <a:avLst/>
          </a:prstGeom>
          <a:solidFill>
            <a:schemeClr val="bg2">
              <a:lumMod val="75000"/>
            </a:schemeClr>
          </a:solidFill>
        </p:spPr>
      </p:pic>
      <p:sp>
        <p:nvSpPr>
          <p:cNvPr id="5" name="Rectangle 4"/>
          <p:cNvSpPr/>
          <p:nvPr/>
        </p:nvSpPr>
        <p:spPr>
          <a:xfrm>
            <a:off x="0" y="173195"/>
            <a:ext cx="9144000" cy="6370974"/>
          </a:xfrm>
          <a:prstGeom prst="rect">
            <a:avLst/>
          </a:prstGeom>
          <a:noFill/>
        </p:spPr>
        <p:txBody>
          <a:bodyPr wrap="square">
            <a:spAutoFit/>
          </a:bodyPr>
          <a:lstStyle/>
          <a:p>
            <a:r>
              <a:rPr lang="en-US" sz="2400" dirty="0" smtClean="0"/>
              <a:t>Conservation Laws and Hydrodynamic modes</a:t>
            </a:r>
          </a:p>
          <a:p>
            <a:r>
              <a:rPr lang="en-US" sz="2400" dirty="0" smtClean="0"/>
              <a:t>Liquids		∂</a:t>
            </a:r>
            <a:r>
              <a:rPr lang="en-US" sz="2400" dirty="0"/>
              <a:t>/∂t =</a:t>
            </a:r>
            <a:r>
              <a:rPr lang="en-US" sz="2400" dirty="0">
                <a:sym typeface="Symbol"/>
              </a:rPr>
              <a:t>. J</a:t>
            </a:r>
          </a:p>
          <a:p>
            <a:r>
              <a:rPr lang="hr-HR" sz="2400" dirty="0" smtClean="0"/>
              <a:t>			∂</a:t>
            </a:r>
            <a:r>
              <a:rPr lang="hr-HR" sz="2400" dirty="0"/>
              <a:t>J</a:t>
            </a:r>
            <a:r>
              <a:rPr lang="hr-HR" sz="2400" baseline="-25000" dirty="0"/>
              <a:t>i</a:t>
            </a:r>
            <a:r>
              <a:rPr lang="hr-HR" sz="2400" dirty="0"/>
              <a:t> /∂t =</a:t>
            </a:r>
            <a:r>
              <a:rPr lang="hr-HR" sz="2400" dirty="0">
                <a:sym typeface="Symbol"/>
              </a:rPr>
              <a:t></a:t>
            </a:r>
            <a:r>
              <a:rPr lang="hr-HR" sz="2400" baseline="-25000" dirty="0">
                <a:sym typeface="Symbol"/>
              </a:rPr>
              <a:t>j</a:t>
            </a:r>
            <a:r>
              <a:rPr lang="hr-HR" sz="2400" dirty="0">
                <a:sym typeface="Symbol"/>
              </a:rPr>
              <a:t>. </a:t>
            </a:r>
            <a:r>
              <a:rPr lang="hr-HR" sz="2400" baseline="-25000" dirty="0">
                <a:sym typeface="Symbol"/>
              </a:rPr>
              <a:t>ij</a:t>
            </a:r>
            <a:endParaRPr lang="hr-HR" sz="2400" dirty="0">
              <a:sym typeface="Symbol"/>
            </a:endParaRPr>
          </a:p>
          <a:p>
            <a:r>
              <a:rPr lang="en-US" sz="2400" dirty="0" smtClean="0"/>
              <a:t>			∂</a:t>
            </a:r>
            <a:r>
              <a:rPr lang="en-US" sz="2400" dirty="0"/>
              <a:t>q/∂t =</a:t>
            </a:r>
            <a:r>
              <a:rPr lang="en-US" sz="2400" dirty="0">
                <a:sym typeface="Symbol"/>
              </a:rPr>
              <a:t>. </a:t>
            </a:r>
            <a:r>
              <a:rPr lang="en-US" sz="2400" dirty="0" smtClean="0">
                <a:sym typeface="Symbol"/>
              </a:rPr>
              <a:t>E</a:t>
            </a:r>
          </a:p>
          <a:p>
            <a:r>
              <a:rPr lang="en-US" sz="2400" dirty="0" smtClean="0">
                <a:sym typeface="Symbol"/>
              </a:rPr>
              <a:t>A pair of sound modes </a:t>
            </a:r>
            <a:r>
              <a:rPr lang="en-US" sz="2400" dirty="0" smtClean="0">
                <a:latin typeface="Symbol" charset="2"/>
                <a:cs typeface="Symbol" charset="2"/>
                <a:sym typeface="Symbol"/>
              </a:rPr>
              <a:t>w</a:t>
            </a:r>
            <a:r>
              <a:rPr lang="en-US" sz="2400" baseline="30000" dirty="0" smtClean="0">
                <a:sym typeface="Symbol"/>
              </a:rPr>
              <a:t>2</a:t>
            </a:r>
            <a:r>
              <a:rPr lang="en-US" sz="2400" dirty="0" smtClean="0">
                <a:sym typeface="Symbol"/>
              </a:rPr>
              <a:t> = (</a:t>
            </a:r>
            <a:r>
              <a:rPr lang="en-US" sz="2400" dirty="0" err="1" smtClean="0">
                <a:sym typeface="Symbol"/>
              </a:rPr>
              <a:t>ck</a:t>
            </a:r>
            <a:r>
              <a:rPr lang="en-US" sz="2400" dirty="0" smtClean="0">
                <a:sym typeface="Symbol"/>
              </a:rPr>
              <a:t>)</a:t>
            </a:r>
            <a:r>
              <a:rPr lang="en-US" sz="2400" baseline="30000" dirty="0" smtClean="0">
                <a:sym typeface="Symbol"/>
              </a:rPr>
              <a:t>2</a:t>
            </a:r>
            <a:endParaRPr lang="en-US" sz="2400" dirty="0" smtClean="0">
              <a:sym typeface="Symbol"/>
            </a:endParaRPr>
          </a:p>
          <a:p>
            <a:r>
              <a:rPr lang="en-US" sz="2400" dirty="0" smtClean="0">
                <a:sym typeface="Symbol"/>
              </a:rPr>
              <a:t>Two viscous shear modes </a:t>
            </a:r>
            <a:r>
              <a:rPr lang="en-US" sz="2400" dirty="0" smtClean="0">
                <a:latin typeface="Symbol" charset="2"/>
                <a:cs typeface="Symbol" charset="2"/>
                <a:sym typeface="Symbol"/>
              </a:rPr>
              <a:t>w</a:t>
            </a:r>
            <a:r>
              <a:rPr lang="en-US" sz="2400" dirty="0" smtClean="0">
                <a:sym typeface="Symbol"/>
              </a:rPr>
              <a:t> = iDk</a:t>
            </a:r>
            <a:r>
              <a:rPr lang="en-US" sz="2400" baseline="30000" dirty="0" smtClean="0">
                <a:sym typeface="Symbol"/>
              </a:rPr>
              <a:t>2</a:t>
            </a:r>
            <a:endParaRPr lang="en-US" sz="2400" dirty="0">
              <a:sym typeface="Symbol"/>
            </a:endParaRPr>
          </a:p>
          <a:p>
            <a:r>
              <a:rPr lang="en-US" sz="2400" dirty="0" smtClean="0">
                <a:sym typeface="Symbol"/>
              </a:rPr>
              <a:t>One thermal diffusion mode </a:t>
            </a:r>
            <a:r>
              <a:rPr lang="en-US" sz="2400" dirty="0" smtClean="0">
                <a:latin typeface="Symbol" charset="2"/>
                <a:cs typeface="Symbol" charset="2"/>
                <a:sym typeface="Symbol"/>
              </a:rPr>
              <a:t>w</a:t>
            </a:r>
            <a:r>
              <a:rPr lang="en-US" sz="2400" dirty="0" smtClean="0">
                <a:sym typeface="Symbol"/>
              </a:rPr>
              <a:t> = iDk</a:t>
            </a:r>
            <a:r>
              <a:rPr lang="en-US" sz="2400" baseline="30000" dirty="0" smtClean="0">
                <a:sym typeface="Symbol"/>
              </a:rPr>
              <a:t>2</a:t>
            </a:r>
            <a:endParaRPr lang="en-US" sz="2400" dirty="0" smtClean="0"/>
          </a:p>
          <a:p>
            <a:r>
              <a:rPr lang="en-US" sz="2400" dirty="0" smtClean="0"/>
              <a:t>Each broken symmetry adds</a:t>
            </a:r>
            <a:endParaRPr lang="en-US" sz="2400" dirty="0"/>
          </a:p>
          <a:p>
            <a:r>
              <a:rPr lang="en-US" sz="2400" dirty="0" smtClean="0"/>
              <a:t>			∂</a:t>
            </a:r>
            <a:r>
              <a:rPr lang="en-US" sz="2400" dirty="0"/>
              <a:t>/∂t =</a:t>
            </a:r>
            <a:r>
              <a:rPr lang="en-US" sz="2400" dirty="0">
                <a:sym typeface="Symbol"/>
              </a:rPr>
              <a:t>.</a:t>
            </a:r>
            <a:r>
              <a:rPr lang="en-US" sz="2400" dirty="0" smtClean="0">
                <a:sym typeface="Symbol"/>
              </a:rPr>
              <a:t></a:t>
            </a:r>
          </a:p>
          <a:p>
            <a:r>
              <a:rPr lang="en-US" sz="2400" dirty="0" smtClean="0">
                <a:sym typeface="Symbol"/>
              </a:rPr>
              <a:t>3 such in a solid</a:t>
            </a:r>
            <a:endParaRPr lang="en-US" sz="2400" dirty="0">
              <a:sym typeface="Symbol"/>
            </a:endParaRPr>
          </a:p>
          <a:p>
            <a:r>
              <a:rPr lang="en-US" sz="2400" dirty="0" smtClean="0">
                <a:sym typeface="Symbol"/>
              </a:rPr>
              <a:t>3 pairs of propagating longitudinal and shear</a:t>
            </a:r>
          </a:p>
          <a:p>
            <a:r>
              <a:rPr lang="en-US" sz="2400" dirty="0" smtClean="0">
                <a:sym typeface="Symbol"/>
              </a:rPr>
              <a:t>One thermal diffusion mode</a:t>
            </a:r>
          </a:p>
          <a:p>
            <a:r>
              <a:rPr lang="en-US" sz="2400" dirty="0" smtClean="0">
                <a:sym typeface="Symbol"/>
              </a:rPr>
              <a:t>What is the other?</a:t>
            </a:r>
          </a:p>
          <a:p>
            <a:endParaRPr lang="en-US" sz="2400" dirty="0" smtClean="0">
              <a:sym typeface="Symbol"/>
            </a:endParaRPr>
          </a:p>
          <a:p>
            <a:r>
              <a:rPr lang="en-US" sz="2400" dirty="0" smtClean="0">
                <a:sym typeface="Symbol"/>
              </a:rPr>
              <a:t>But </a:t>
            </a:r>
            <a:r>
              <a:rPr lang="en-US" sz="2400" dirty="0" err="1" smtClean="0">
                <a:sym typeface="Symbol"/>
              </a:rPr>
              <a:t>smectic</a:t>
            </a:r>
            <a:r>
              <a:rPr lang="en-US" sz="2400" dirty="0" smtClean="0">
                <a:sym typeface="Symbol"/>
              </a:rPr>
              <a:t>-A is not a real 1D-solid : Landau-</a:t>
            </a:r>
            <a:r>
              <a:rPr lang="en-US" sz="2400" dirty="0" err="1" smtClean="0">
                <a:sym typeface="Symbol"/>
              </a:rPr>
              <a:t>Peierls</a:t>
            </a:r>
            <a:r>
              <a:rPr lang="en-US" sz="2400" dirty="0" smtClean="0">
                <a:sym typeface="Symbol"/>
              </a:rPr>
              <a:t> Fluctuations</a:t>
            </a:r>
          </a:p>
          <a:p>
            <a:r>
              <a:rPr lang="en-US" sz="2400" dirty="0" err="1" smtClean="0">
                <a:sym typeface="Symbol"/>
              </a:rPr>
              <a:t>Mazenko</a:t>
            </a:r>
            <a:r>
              <a:rPr lang="en-US" sz="2400" dirty="0" smtClean="0">
                <a:sym typeface="Symbol"/>
              </a:rPr>
              <a:t>, </a:t>
            </a:r>
            <a:r>
              <a:rPr lang="en-US" sz="2400" dirty="0" err="1">
                <a:sym typeface="Symbol"/>
              </a:rPr>
              <a:t>R</a:t>
            </a:r>
            <a:r>
              <a:rPr lang="en-US" sz="2400" dirty="0" err="1" smtClean="0">
                <a:sym typeface="Symbol"/>
              </a:rPr>
              <a:t>amaswamy</a:t>
            </a:r>
            <a:r>
              <a:rPr lang="en-US" sz="2400" dirty="0" smtClean="0">
                <a:sym typeface="Symbol"/>
              </a:rPr>
              <a:t> and Toner : Theory</a:t>
            </a:r>
          </a:p>
          <a:p>
            <a:r>
              <a:rPr lang="en-US" sz="2400" dirty="0" smtClean="0">
                <a:sym typeface="Symbol"/>
              </a:rPr>
              <a:t>SB and </a:t>
            </a:r>
            <a:r>
              <a:rPr lang="en-US" sz="2400" dirty="0" err="1" smtClean="0">
                <a:sym typeface="Symbol"/>
              </a:rPr>
              <a:t>Ketterson</a:t>
            </a:r>
            <a:r>
              <a:rPr lang="en-US" sz="2400" dirty="0" smtClean="0">
                <a:sym typeface="Symbol"/>
              </a:rPr>
              <a:t> : Experiment</a:t>
            </a:r>
          </a:p>
        </p:txBody>
      </p:sp>
      <p:sp>
        <p:nvSpPr>
          <p:cNvPr id="6" name="TextBox 5"/>
          <p:cNvSpPr txBox="1"/>
          <p:nvPr/>
        </p:nvSpPr>
        <p:spPr>
          <a:xfrm>
            <a:off x="5541225" y="4648585"/>
            <a:ext cx="3386310" cy="369332"/>
          </a:xfrm>
          <a:prstGeom prst="rect">
            <a:avLst/>
          </a:prstGeom>
          <a:noFill/>
        </p:spPr>
        <p:txBody>
          <a:bodyPr wrap="square" rtlCol="0">
            <a:spAutoFit/>
          </a:bodyPr>
          <a:lstStyle/>
          <a:p>
            <a:r>
              <a:rPr lang="en-US" dirty="0" smtClean="0"/>
              <a:t>“Second Sound” (</a:t>
            </a:r>
            <a:r>
              <a:rPr lang="en-US" dirty="0" err="1" smtClean="0"/>
              <a:t>deGennes</a:t>
            </a:r>
            <a:r>
              <a:rPr lang="en-US" dirty="0" smtClean="0"/>
              <a:t>)</a:t>
            </a:r>
            <a:endParaRPr lang="en-US" dirty="0"/>
          </a:p>
        </p:txBody>
      </p:sp>
    </p:spTree>
    <p:extLst>
      <p:ext uri="{BB962C8B-B14F-4D97-AF65-F5344CB8AC3E}">
        <p14:creationId xmlns:p14="http://schemas.microsoft.com/office/powerpoint/2010/main" val="27458002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35337" y="2424732"/>
            <a:ext cx="6208663" cy="4846006"/>
          </a:xfrm>
          <a:prstGeom prst="rect">
            <a:avLst/>
          </a:prstGeom>
        </p:spPr>
      </p:pic>
      <p:pic>
        <p:nvPicPr>
          <p:cNvPr id="6" name="Picture 5"/>
          <p:cNvPicPr>
            <a:picLocks noChangeAspect="1"/>
          </p:cNvPicPr>
          <p:nvPr/>
        </p:nvPicPr>
        <p:blipFill>
          <a:blip r:embed="rId3"/>
          <a:stretch>
            <a:fillRect/>
          </a:stretch>
        </p:blipFill>
        <p:spPr>
          <a:xfrm>
            <a:off x="0" y="0"/>
            <a:ext cx="3732438" cy="3065328"/>
          </a:xfrm>
          <a:prstGeom prst="rect">
            <a:avLst/>
          </a:prstGeom>
        </p:spPr>
      </p:pic>
      <p:sp>
        <p:nvSpPr>
          <p:cNvPr id="7" name="TextBox 6"/>
          <p:cNvSpPr txBox="1"/>
          <p:nvPr/>
        </p:nvSpPr>
        <p:spPr>
          <a:xfrm>
            <a:off x="4002003" y="168019"/>
            <a:ext cx="4694658" cy="2246769"/>
          </a:xfrm>
          <a:prstGeom prst="rect">
            <a:avLst/>
          </a:prstGeom>
          <a:solidFill>
            <a:schemeClr val="bg2">
              <a:lumMod val="90000"/>
            </a:schemeClr>
          </a:solidFill>
        </p:spPr>
        <p:txBody>
          <a:bodyPr wrap="square" rtlCol="0">
            <a:spAutoFit/>
          </a:bodyPr>
          <a:lstStyle/>
          <a:p>
            <a:r>
              <a:rPr lang="en-US" sz="2000" dirty="0" smtClean="0"/>
              <a:t>Spin glass shows history effects, but thermodynamic anomalies are difficult to find.</a:t>
            </a:r>
          </a:p>
          <a:p>
            <a:endParaRPr lang="en-US" sz="2000" dirty="0"/>
          </a:p>
          <a:p>
            <a:r>
              <a:rPr lang="en-US" sz="2000" dirty="0" err="1" smtClean="0"/>
              <a:t>Nematic</a:t>
            </a:r>
            <a:r>
              <a:rPr lang="en-US" sz="2000" dirty="0" smtClean="0"/>
              <a:t>-</a:t>
            </a:r>
            <a:r>
              <a:rPr lang="en-US" sz="2000" dirty="0" err="1" smtClean="0"/>
              <a:t>SmectiC</a:t>
            </a:r>
            <a:r>
              <a:rPr lang="en-US" sz="2000" dirty="0" smtClean="0"/>
              <a:t>-A shows unchanged and large Sp. Heat anomaly. Small number  of domains in light scattering</a:t>
            </a:r>
            <a:endParaRPr lang="en-US" sz="2000" dirty="0"/>
          </a:p>
        </p:txBody>
      </p:sp>
      <p:sp>
        <p:nvSpPr>
          <p:cNvPr id="11" name="TextBox 10"/>
          <p:cNvSpPr txBox="1"/>
          <p:nvPr/>
        </p:nvSpPr>
        <p:spPr>
          <a:xfrm>
            <a:off x="4097999" y="4541531"/>
            <a:ext cx="1654874" cy="646331"/>
          </a:xfrm>
          <a:prstGeom prst="rect">
            <a:avLst/>
          </a:prstGeom>
          <a:noFill/>
        </p:spPr>
        <p:txBody>
          <a:bodyPr wrap="square" rtlCol="0">
            <a:spAutoFit/>
          </a:bodyPr>
          <a:lstStyle/>
          <a:p>
            <a:r>
              <a:rPr lang="en-US" dirty="0" smtClean="0"/>
              <a:t>Multi-domain</a:t>
            </a:r>
          </a:p>
          <a:p>
            <a:r>
              <a:rPr lang="en-US" dirty="0" err="1" smtClean="0"/>
              <a:t>smectic</a:t>
            </a:r>
            <a:endParaRPr lang="en-US" dirty="0"/>
          </a:p>
        </p:txBody>
      </p:sp>
    </p:spTree>
    <p:extLst>
      <p:ext uri="{BB962C8B-B14F-4D97-AF65-F5344CB8AC3E}">
        <p14:creationId xmlns:p14="http://schemas.microsoft.com/office/powerpoint/2010/main" val="215409428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9616" y="461834"/>
            <a:ext cx="7888564" cy="6001642"/>
          </a:xfrm>
          <a:prstGeom prst="rect">
            <a:avLst/>
          </a:prstGeom>
          <a:solidFill>
            <a:srgbClr val="DDD9C3"/>
          </a:solidFill>
        </p:spPr>
        <p:txBody>
          <a:bodyPr wrap="square" rtlCol="0">
            <a:spAutoFit/>
          </a:bodyPr>
          <a:lstStyle/>
          <a:p>
            <a:r>
              <a:rPr lang="en-US" sz="2400" dirty="0" smtClean="0"/>
              <a:t>A generic version of friction in </a:t>
            </a:r>
            <a:r>
              <a:rPr lang="en-US" sz="2400" dirty="0" err="1" smtClean="0"/>
              <a:t>overdamped</a:t>
            </a:r>
            <a:r>
              <a:rPr lang="en-US" sz="2400" dirty="0" smtClean="0"/>
              <a:t> disordered </a:t>
            </a:r>
          </a:p>
          <a:p>
            <a:r>
              <a:rPr lang="en-US" sz="2400" dirty="0" smtClean="0"/>
              <a:t>many-body system</a:t>
            </a:r>
          </a:p>
          <a:p>
            <a:endParaRPr lang="en-US" sz="2400" dirty="0"/>
          </a:p>
          <a:p>
            <a:r>
              <a:rPr lang="en-US" sz="2400" dirty="0" smtClean="0"/>
              <a:t>Larkin</a:t>
            </a:r>
          </a:p>
          <a:p>
            <a:r>
              <a:rPr lang="en-US" sz="2400" dirty="0" smtClean="0"/>
              <a:t>Larkin-</a:t>
            </a:r>
            <a:r>
              <a:rPr lang="en-US" sz="2400" dirty="0" err="1" smtClean="0"/>
              <a:t>Ovchinnikov</a:t>
            </a:r>
            <a:endParaRPr lang="en-US" sz="2400" dirty="0" smtClean="0"/>
          </a:p>
          <a:p>
            <a:r>
              <a:rPr lang="en-US" sz="2400" dirty="0" smtClean="0"/>
              <a:t>Fukuyama-Lee</a:t>
            </a:r>
          </a:p>
          <a:p>
            <a:r>
              <a:rPr lang="en-US" sz="2400" dirty="0" smtClean="0"/>
              <a:t>Lee-Rice</a:t>
            </a:r>
          </a:p>
          <a:p>
            <a:r>
              <a:rPr lang="en-US" sz="2400" dirty="0" err="1" smtClean="0"/>
              <a:t>Imry</a:t>
            </a:r>
            <a:r>
              <a:rPr lang="en-US" sz="2400" dirty="0" smtClean="0"/>
              <a:t>-Ma</a:t>
            </a:r>
          </a:p>
          <a:p>
            <a:endParaRPr lang="en-US" sz="2400" dirty="0"/>
          </a:p>
          <a:p>
            <a:endParaRPr lang="en-US" sz="2400" dirty="0" smtClean="0"/>
          </a:p>
          <a:p>
            <a:r>
              <a:rPr lang="en-US" sz="2400" dirty="0" smtClean="0"/>
              <a:t>Dynamics </a:t>
            </a:r>
          </a:p>
          <a:p>
            <a:endParaRPr lang="en-US" sz="2400" dirty="0"/>
          </a:p>
          <a:p>
            <a:r>
              <a:rPr lang="en-US" sz="2400" dirty="0" smtClean="0"/>
              <a:t>D.S. Fisher, S. Coppersmith, </a:t>
            </a:r>
            <a:r>
              <a:rPr lang="en-US" sz="2400" dirty="0" err="1" smtClean="0"/>
              <a:t>P.Littlewood</a:t>
            </a:r>
            <a:r>
              <a:rPr lang="en-US" sz="2400" dirty="0" smtClean="0"/>
              <a:t>, A. Middleton</a:t>
            </a:r>
          </a:p>
          <a:p>
            <a:r>
              <a:rPr lang="en-US" sz="2400" dirty="0" err="1" smtClean="0"/>
              <a:t>Onuttam</a:t>
            </a:r>
            <a:r>
              <a:rPr lang="en-US" sz="2400" dirty="0" smtClean="0"/>
              <a:t> Narayan,…….</a:t>
            </a:r>
          </a:p>
          <a:p>
            <a:endParaRPr lang="en-US" sz="2400" dirty="0"/>
          </a:p>
          <a:p>
            <a:r>
              <a:rPr lang="en-US" sz="2400" dirty="0" smtClean="0"/>
              <a:t>Given it many good years!!!!</a:t>
            </a:r>
            <a:endParaRPr lang="en-US" sz="2400" dirty="0"/>
          </a:p>
        </p:txBody>
      </p:sp>
    </p:spTree>
    <p:extLst>
      <p:ext uri="{BB962C8B-B14F-4D97-AF65-F5344CB8AC3E}">
        <p14:creationId xmlns:p14="http://schemas.microsoft.com/office/powerpoint/2010/main" val="3025348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f2.png"/>
          <p:cNvPicPr>
            <a:picLocks noChangeAspect="1"/>
          </p:cNvPicPr>
          <p:nvPr/>
        </p:nvPicPr>
        <p:blipFill>
          <a:blip r:embed="rId2" cstate="print"/>
          <a:srcRect l="13879" t="18889" b="64444"/>
          <a:stretch>
            <a:fillRect/>
          </a:stretch>
        </p:blipFill>
        <p:spPr bwMode="auto">
          <a:xfrm>
            <a:off x="460313" y="1332262"/>
            <a:ext cx="4178300" cy="1143000"/>
          </a:xfrm>
          <a:prstGeom prst="rect">
            <a:avLst/>
          </a:prstGeom>
          <a:noFill/>
          <a:ln w="9525">
            <a:noFill/>
            <a:miter lim="800000"/>
            <a:headEnd/>
            <a:tailEnd/>
          </a:ln>
        </p:spPr>
      </p:pic>
      <p:pic>
        <p:nvPicPr>
          <p:cNvPr id="4" name="Picture 3" descr="C:\Documents and Settings\Ghosh\Local Settings\Temporary Internet Files\Content.IE5\XX33DKJ5\MCj04325860000[1].png"/>
          <p:cNvPicPr>
            <a:picLocks noChangeAspect="1" noChangeArrowheads="1"/>
          </p:cNvPicPr>
          <p:nvPr/>
        </p:nvPicPr>
        <p:blipFill>
          <a:blip r:embed="rId3" cstate="print"/>
          <a:srcRect/>
          <a:stretch>
            <a:fillRect/>
          </a:stretch>
        </p:blipFill>
        <p:spPr bwMode="auto">
          <a:xfrm rot="777623">
            <a:off x="2153658" y="1845208"/>
            <a:ext cx="573088" cy="573088"/>
          </a:xfrm>
          <a:prstGeom prst="rect">
            <a:avLst/>
          </a:prstGeom>
          <a:noFill/>
          <a:ln w="9525">
            <a:noFill/>
            <a:miter lim="800000"/>
            <a:headEnd/>
            <a:tailEnd/>
          </a:ln>
        </p:spPr>
      </p:pic>
      <p:pic>
        <p:nvPicPr>
          <p:cNvPr id="5" name="Picture 3" descr="C:\Documents and Settings\Ghosh\Local Settings\Temporary Internet Files\Content.IE5\XX33DKJ5\MCj04325860000[1].png"/>
          <p:cNvPicPr>
            <a:picLocks noChangeAspect="1" noChangeArrowheads="1"/>
          </p:cNvPicPr>
          <p:nvPr/>
        </p:nvPicPr>
        <p:blipFill>
          <a:blip r:embed="rId3" cstate="print"/>
          <a:srcRect/>
          <a:stretch>
            <a:fillRect/>
          </a:stretch>
        </p:blipFill>
        <p:spPr bwMode="auto">
          <a:xfrm rot="777623">
            <a:off x="4299187" y="1845206"/>
            <a:ext cx="573088" cy="573088"/>
          </a:xfrm>
          <a:prstGeom prst="rect">
            <a:avLst/>
          </a:prstGeom>
          <a:noFill/>
          <a:ln w="9525">
            <a:noFill/>
            <a:miter lim="800000"/>
            <a:headEnd/>
            <a:tailEnd/>
          </a:ln>
        </p:spPr>
      </p:pic>
      <p:pic>
        <p:nvPicPr>
          <p:cNvPr id="6" name="Picture 3" descr="C:\Documents and Settings\Ghosh\Local Settings\Temporary Internet Files\Content.IE5\XX33DKJ5\MCj04325860000[1].png"/>
          <p:cNvPicPr>
            <a:picLocks noChangeAspect="1" noChangeArrowheads="1"/>
          </p:cNvPicPr>
          <p:nvPr/>
        </p:nvPicPr>
        <p:blipFill>
          <a:blip r:embed="rId3" cstate="print"/>
          <a:srcRect/>
          <a:stretch>
            <a:fillRect/>
          </a:stretch>
        </p:blipFill>
        <p:spPr bwMode="auto">
          <a:xfrm rot="777623">
            <a:off x="981038" y="1845207"/>
            <a:ext cx="573088" cy="573088"/>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6368739" y="750892"/>
            <a:ext cx="1802202" cy="2331940"/>
          </a:xfrm>
          <a:prstGeom prst="rect">
            <a:avLst/>
          </a:prstGeom>
        </p:spPr>
      </p:pic>
      <p:sp>
        <p:nvSpPr>
          <p:cNvPr id="8" name="TextBox 7"/>
          <p:cNvSpPr txBox="1"/>
          <p:nvPr/>
        </p:nvSpPr>
        <p:spPr>
          <a:xfrm>
            <a:off x="489994" y="134151"/>
            <a:ext cx="7680947" cy="584776"/>
          </a:xfrm>
          <a:prstGeom prst="rect">
            <a:avLst/>
          </a:prstGeom>
          <a:solidFill>
            <a:srgbClr val="DDD9C3"/>
          </a:solidFill>
        </p:spPr>
        <p:txBody>
          <a:bodyPr wrap="square" rtlCol="0">
            <a:spAutoFit/>
          </a:bodyPr>
          <a:lstStyle/>
          <a:p>
            <a:r>
              <a:rPr lang="en-US" sz="2800" dirty="0" smtClean="0"/>
              <a:t>Elastic</a:t>
            </a:r>
            <a:r>
              <a:rPr lang="en-US" sz="3200" dirty="0" smtClean="0"/>
              <a:t> media in a random quenched potential</a:t>
            </a:r>
            <a:endParaRPr lang="en-US" sz="3200" dirty="0"/>
          </a:p>
        </p:txBody>
      </p:sp>
      <p:pic>
        <p:nvPicPr>
          <p:cNvPr id="9" name="Picture 9" descr="fig.2.png"/>
          <p:cNvPicPr>
            <a:picLocks noChangeAspect="1"/>
          </p:cNvPicPr>
          <p:nvPr/>
        </p:nvPicPr>
        <p:blipFill>
          <a:blip r:embed="rId5" cstate="print"/>
          <a:srcRect l="12309" t="17778" b="71111"/>
          <a:stretch>
            <a:fillRect/>
          </a:stretch>
        </p:blipFill>
        <p:spPr bwMode="auto">
          <a:xfrm>
            <a:off x="524466" y="669811"/>
            <a:ext cx="4254500" cy="762000"/>
          </a:xfrm>
          <a:prstGeom prst="rect">
            <a:avLst/>
          </a:prstGeom>
          <a:noFill/>
          <a:ln w="9525">
            <a:noFill/>
            <a:miter lim="800000"/>
            <a:headEnd/>
            <a:tailEnd/>
          </a:ln>
        </p:spPr>
      </p:pic>
      <p:sp>
        <p:nvSpPr>
          <p:cNvPr id="10" name="TextBox 9"/>
          <p:cNvSpPr txBox="1"/>
          <p:nvPr/>
        </p:nvSpPr>
        <p:spPr>
          <a:xfrm>
            <a:off x="352221" y="2333685"/>
            <a:ext cx="8536437" cy="4524315"/>
          </a:xfrm>
          <a:prstGeom prst="rect">
            <a:avLst/>
          </a:prstGeom>
          <a:noFill/>
        </p:spPr>
        <p:txBody>
          <a:bodyPr wrap="square" rtlCol="0">
            <a:spAutoFit/>
          </a:bodyPr>
          <a:lstStyle/>
          <a:p>
            <a:endParaRPr lang="en-US" sz="3200" dirty="0" smtClean="0"/>
          </a:p>
          <a:p>
            <a:r>
              <a:rPr lang="en-US" sz="3200" dirty="0" smtClean="0"/>
              <a:t>E = K( </a:t>
            </a:r>
            <a:r>
              <a:rPr lang="en-US" sz="3200" dirty="0" err="1" smtClean="0"/>
              <a:t>grad</a:t>
            </a:r>
            <a:r>
              <a:rPr lang="en-US" sz="3200" dirty="0" err="1" smtClean="0">
                <a:latin typeface="Symbol" charset="2"/>
                <a:cs typeface="Symbol" charset="2"/>
              </a:rPr>
              <a:t>.f</a:t>
            </a:r>
            <a:r>
              <a:rPr lang="en-US" sz="3200" dirty="0" smtClean="0"/>
              <a:t>)</a:t>
            </a:r>
            <a:r>
              <a:rPr lang="en-US" sz="3200" baseline="30000" dirty="0" smtClean="0"/>
              <a:t>2</a:t>
            </a:r>
            <a:r>
              <a:rPr lang="en-US" sz="3200" dirty="0" smtClean="0"/>
              <a:t>   +  V</a:t>
            </a:r>
            <a:r>
              <a:rPr lang="en-US" sz="3200" baseline="-25000" dirty="0" smtClean="0"/>
              <a:t>R</a:t>
            </a:r>
            <a:r>
              <a:rPr lang="en-US" sz="3200" dirty="0" smtClean="0"/>
              <a:t>(</a:t>
            </a:r>
            <a:r>
              <a:rPr lang="en-US" sz="3200" dirty="0" smtClean="0">
                <a:latin typeface="Symbol" charset="2"/>
                <a:cs typeface="Symbol" charset="2"/>
              </a:rPr>
              <a:t>f</a:t>
            </a:r>
            <a:r>
              <a:rPr lang="en-US" sz="3200" dirty="0" smtClean="0"/>
              <a:t>)</a:t>
            </a:r>
            <a:endParaRPr lang="en-US" sz="3200" dirty="0"/>
          </a:p>
          <a:p>
            <a:r>
              <a:rPr lang="en-US" sz="3200" dirty="0" smtClean="0"/>
              <a:t>In a volume L: E~ K/L</a:t>
            </a:r>
            <a:r>
              <a:rPr lang="en-US" sz="3200" baseline="30000" dirty="0" smtClean="0"/>
              <a:t>2</a:t>
            </a:r>
            <a:r>
              <a:rPr lang="en-US" sz="3200" dirty="0" smtClean="0"/>
              <a:t> + V(L)</a:t>
            </a:r>
            <a:r>
              <a:rPr lang="en-US" sz="3200" baseline="30000" dirty="0" smtClean="0"/>
              <a:t>d/2</a:t>
            </a:r>
          </a:p>
          <a:p>
            <a:endParaRPr lang="en-US" sz="3200" dirty="0"/>
          </a:p>
          <a:p>
            <a:r>
              <a:rPr lang="en-US" sz="3200" dirty="0" smtClean="0"/>
              <a:t>Minimizing: L</a:t>
            </a:r>
            <a:r>
              <a:rPr lang="en-US" sz="3200" baseline="-25000" dirty="0" smtClean="0"/>
              <a:t>0</a:t>
            </a:r>
            <a:r>
              <a:rPr lang="en-US" sz="3200" dirty="0" smtClean="0"/>
              <a:t> ~ (K/ V</a:t>
            </a:r>
            <a:r>
              <a:rPr lang="en-US" sz="3200" baseline="-25000" dirty="0" smtClean="0"/>
              <a:t>R</a:t>
            </a:r>
            <a:r>
              <a:rPr lang="en-US" sz="3200" dirty="0" smtClean="0"/>
              <a:t> )</a:t>
            </a:r>
            <a:r>
              <a:rPr lang="en-US" sz="3200" baseline="30000" dirty="0" smtClean="0"/>
              <a:t>(2/4-d)  </a:t>
            </a:r>
            <a:r>
              <a:rPr lang="en-US" sz="3200" dirty="0" smtClean="0"/>
              <a:t>-- Correlation length</a:t>
            </a:r>
          </a:p>
          <a:p>
            <a:r>
              <a:rPr lang="en-US" sz="3200" dirty="0" smtClean="0"/>
              <a:t>Order is destroyed in all space dimensions d&lt;4</a:t>
            </a:r>
            <a:endParaRPr lang="en-US" sz="3200" dirty="0"/>
          </a:p>
          <a:p>
            <a:r>
              <a:rPr lang="en-US" sz="3200" dirty="0" smtClean="0"/>
              <a:t>In dynamics : Threshold force </a:t>
            </a:r>
            <a:r>
              <a:rPr lang="en-US" sz="3200" dirty="0"/>
              <a:t>~ (</a:t>
            </a:r>
            <a:r>
              <a:rPr lang="en-US" sz="3200" dirty="0" smtClean="0"/>
              <a:t>L</a:t>
            </a:r>
            <a:r>
              <a:rPr lang="en-US" sz="3200" baseline="-25000" dirty="0" smtClean="0"/>
              <a:t>0</a:t>
            </a:r>
            <a:r>
              <a:rPr lang="en-US" sz="3200" dirty="0" smtClean="0"/>
              <a:t>)</a:t>
            </a:r>
            <a:r>
              <a:rPr lang="en-US" sz="3200" baseline="30000" dirty="0" smtClean="0"/>
              <a:t>-2</a:t>
            </a:r>
            <a:endParaRPr lang="en-US" sz="3200" dirty="0" smtClean="0"/>
          </a:p>
          <a:p>
            <a:r>
              <a:rPr lang="en-US" sz="3200" dirty="0" smtClean="0"/>
              <a:t>Softer things have shorter correlation length and are stuck more.</a:t>
            </a:r>
            <a:endParaRPr lang="en-US" sz="3200" baseline="30000" dirty="0"/>
          </a:p>
        </p:txBody>
      </p:sp>
    </p:spTree>
    <p:extLst>
      <p:ext uri="{BB962C8B-B14F-4D97-AF65-F5344CB8AC3E}">
        <p14:creationId xmlns:p14="http://schemas.microsoft.com/office/powerpoint/2010/main" val="20241937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3600" y="685800"/>
            <a:ext cx="7416800" cy="5473700"/>
          </a:xfrm>
          <a:prstGeom prst="rect">
            <a:avLst/>
          </a:prstGeom>
        </p:spPr>
      </p:pic>
    </p:spTree>
    <p:extLst>
      <p:ext uri="{BB962C8B-B14F-4D97-AF65-F5344CB8AC3E}">
        <p14:creationId xmlns:p14="http://schemas.microsoft.com/office/powerpoint/2010/main" val="42388069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1" y="304800"/>
            <a:ext cx="1828799" cy="1371599"/>
          </a:xfrm>
          <a:prstGeom prst="rect">
            <a:avLst/>
          </a:prstGeom>
        </p:spPr>
      </p:pic>
      <p:pic>
        <p:nvPicPr>
          <p:cNvPr id="5" name="Picture 4"/>
          <p:cNvPicPr>
            <a:picLocks noChangeAspect="1"/>
          </p:cNvPicPr>
          <p:nvPr/>
        </p:nvPicPr>
        <p:blipFill>
          <a:blip r:embed="rId3"/>
          <a:stretch>
            <a:fillRect/>
          </a:stretch>
        </p:blipFill>
        <p:spPr>
          <a:xfrm>
            <a:off x="2057400" y="304800"/>
            <a:ext cx="1981200" cy="1320800"/>
          </a:xfrm>
          <a:prstGeom prst="rect">
            <a:avLst/>
          </a:prstGeom>
        </p:spPr>
      </p:pic>
      <p:pic>
        <p:nvPicPr>
          <p:cNvPr id="6" name="Picture 5"/>
          <p:cNvPicPr>
            <a:picLocks noChangeAspect="1"/>
          </p:cNvPicPr>
          <p:nvPr/>
        </p:nvPicPr>
        <p:blipFill>
          <a:blip r:embed="rId4"/>
          <a:stretch>
            <a:fillRect/>
          </a:stretch>
        </p:blipFill>
        <p:spPr>
          <a:xfrm>
            <a:off x="4114800" y="304800"/>
            <a:ext cx="2302933" cy="1295400"/>
          </a:xfrm>
          <a:prstGeom prst="rect">
            <a:avLst/>
          </a:prstGeom>
        </p:spPr>
      </p:pic>
      <p:pic>
        <p:nvPicPr>
          <p:cNvPr id="10" name="Picture 9"/>
          <p:cNvPicPr>
            <a:picLocks noChangeAspect="1"/>
          </p:cNvPicPr>
          <p:nvPr/>
        </p:nvPicPr>
        <p:blipFill>
          <a:blip r:embed="rId5"/>
          <a:stretch>
            <a:fillRect/>
          </a:stretch>
        </p:blipFill>
        <p:spPr>
          <a:xfrm>
            <a:off x="2514600" y="2133600"/>
            <a:ext cx="1981200" cy="1981200"/>
          </a:xfrm>
          <a:prstGeom prst="rect">
            <a:avLst/>
          </a:prstGeom>
        </p:spPr>
      </p:pic>
      <p:pic>
        <p:nvPicPr>
          <p:cNvPr id="11" name="Picture 10"/>
          <p:cNvPicPr>
            <a:picLocks noChangeAspect="1"/>
          </p:cNvPicPr>
          <p:nvPr/>
        </p:nvPicPr>
        <p:blipFill>
          <a:blip r:embed="rId6"/>
          <a:stretch>
            <a:fillRect/>
          </a:stretch>
        </p:blipFill>
        <p:spPr>
          <a:xfrm>
            <a:off x="4267200" y="2133600"/>
            <a:ext cx="2349062" cy="1905000"/>
          </a:xfrm>
          <a:prstGeom prst="rect">
            <a:avLst/>
          </a:prstGeom>
        </p:spPr>
      </p:pic>
      <p:pic>
        <p:nvPicPr>
          <p:cNvPr id="12" name="Picture 11"/>
          <p:cNvPicPr>
            <a:picLocks noChangeAspect="1"/>
          </p:cNvPicPr>
          <p:nvPr/>
        </p:nvPicPr>
        <p:blipFill>
          <a:blip r:embed="rId7"/>
          <a:stretch>
            <a:fillRect/>
          </a:stretch>
        </p:blipFill>
        <p:spPr>
          <a:xfrm>
            <a:off x="6477000" y="2038350"/>
            <a:ext cx="2565400" cy="1924050"/>
          </a:xfrm>
          <a:prstGeom prst="rect">
            <a:avLst/>
          </a:prstGeom>
        </p:spPr>
      </p:pic>
      <p:pic>
        <p:nvPicPr>
          <p:cNvPr id="13" name="Picture 12"/>
          <p:cNvPicPr>
            <a:picLocks noChangeAspect="1"/>
          </p:cNvPicPr>
          <p:nvPr/>
        </p:nvPicPr>
        <p:blipFill>
          <a:blip r:embed="rId8"/>
          <a:stretch>
            <a:fillRect/>
          </a:stretch>
        </p:blipFill>
        <p:spPr>
          <a:xfrm>
            <a:off x="0" y="4114800"/>
            <a:ext cx="2838921" cy="1752600"/>
          </a:xfrm>
          <a:prstGeom prst="rect">
            <a:avLst/>
          </a:prstGeom>
        </p:spPr>
      </p:pic>
      <p:pic>
        <p:nvPicPr>
          <p:cNvPr id="14" name="Picture 13"/>
          <p:cNvPicPr>
            <a:picLocks noChangeAspect="1"/>
          </p:cNvPicPr>
          <p:nvPr/>
        </p:nvPicPr>
        <p:blipFill>
          <a:blip r:embed="rId9"/>
          <a:stretch>
            <a:fillRect/>
          </a:stretch>
        </p:blipFill>
        <p:spPr>
          <a:xfrm>
            <a:off x="5488362" y="4000747"/>
            <a:ext cx="3655638" cy="2857253"/>
          </a:xfrm>
          <a:prstGeom prst="rect">
            <a:avLst/>
          </a:prstGeom>
        </p:spPr>
      </p:pic>
      <p:pic>
        <p:nvPicPr>
          <p:cNvPr id="2" name="Picture 1"/>
          <p:cNvPicPr>
            <a:picLocks noChangeAspect="1"/>
          </p:cNvPicPr>
          <p:nvPr/>
        </p:nvPicPr>
        <p:blipFill>
          <a:blip r:embed="rId10"/>
          <a:stretch>
            <a:fillRect/>
          </a:stretch>
        </p:blipFill>
        <p:spPr>
          <a:xfrm>
            <a:off x="6527800" y="304800"/>
            <a:ext cx="2540000" cy="1689100"/>
          </a:xfrm>
          <a:prstGeom prst="rect">
            <a:avLst/>
          </a:prstGeom>
        </p:spPr>
      </p:pic>
      <p:pic>
        <p:nvPicPr>
          <p:cNvPr id="15" name="Picture 14"/>
          <p:cNvPicPr>
            <a:picLocks noChangeAspect="1"/>
          </p:cNvPicPr>
          <p:nvPr/>
        </p:nvPicPr>
        <p:blipFill>
          <a:blip r:embed="rId11"/>
          <a:stretch>
            <a:fillRect/>
          </a:stretch>
        </p:blipFill>
        <p:spPr>
          <a:xfrm>
            <a:off x="76200" y="2209800"/>
            <a:ext cx="2596444" cy="1752600"/>
          </a:xfrm>
          <a:prstGeom prst="rect">
            <a:avLst/>
          </a:prstGeom>
        </p:spPr>
      </p:pic>
      <p:pic>
        <p:nvPicPr>
          <p:cNvPr id="7" name="Picture 6"/>
          <p:cNvPicPr>
            <a:picLocks noChangeAspect="1"/>
          </p:cNvPicPr>
          <p:nvPr/>
        </p:nvPicPr>
        <p:blipFill>
          <a:blip r:embed="rId12"/>
          <a:stretch>
            <a:fillRect/>
          </a:stretch>
        </p:blipFill>
        <p:spPr>
          <a:xfrm>
            <a:off x="2895600" y="5029200"/>
            <a:ext cx="2514600" cy="1771650"/>
          </a:xfrm>
          <a:prstGeom prst="rect">
            <a:avLst/>
          </a:prstGeom>
        </p:spPr>
      </p:pic>
      <p:pic>
        <p:nvPicPr>
          <p:cNvPr id="16" name="Picture 15"/>
          <p:cNvPicPr>
            <a:picLocks noChangeAspect="1"/>
          </p:cNvPicPr>
          <p:nvPr/>
        </p:nvPicPr>
        <p:blipFill>
          <a:blip r:embed="rId13"/>
          <a:stretch>
            <a:fillRect/>
          </a:stretch>
        </p:blipFill>
        <p:spPr>
          <a:xfrm>
            <a:off x="2895600" y="4081091"/>
            <a:ext cx="2566723" cy="1252909"/>
          </a:xfrm>
          <a:prstGeom prst="rect">
            <a:avLst/>
          </a:prstGeom>
        </p:spPr>
      </p:pic>
      <p:sp>
        <p:nvSpPr>
          <p:cNvPr id="8" name="TextBox 7"/>
          <p:cNvSpPr txBox="1"/>
          <p:nvPr/>
        </p:nvSpPr>
        <p:spPr>
          <a:xfrm>
            <a:off x="3429000" y="381000"/>
            <a:ext cx="533400" cy="369332"/>
          </a:xfrm>
          <a:prstGeom prst="rect">
            <a:avLst/>
          </a:prstGeom>
          <a:solidFill>
            <a:schemeClr val="tx1"/>
          </a:solidFill>
        </p:spPr>
        <p:txBody>
          <a:bodyPr wrap="square" rtlCol="0">
            <a:spAutoFit/>
          </a:bodyPr>
          <a:lstStyle/>
          <a:p>
            <a:r>
              <a:rPr lang="en-US" dirty="0" smtClean="0">
                <a:solidFill>
                  <a:schemeClr val="bg1"/>
                </a:solidFill>
              </a:rPr>
              <a:t>3-4</a:t>
            </a:r>
            <a:endParaRPr lang="en-US" dirty="0">
              <a:solidFill>
                <a:schemeClr val="bg1"/>
              </a:solidFill>
            </a:endParaRPr>
          </a:p>
        </p:txBody>
      </p:sp>
      <p:sp>
        <p:nvSpPr>
          <p:cNvPr id="17" name="TextBox 16"/>
          <p:cNvSpPr txBox="1"/>
          <p:nvPr/>
        </p:nvSpPr>
        <p:spPr>
          <a:xfrm>
            <a:off x="304800" y="1143000"/>
            <a:ext cx="304800" cy="381000"/>
          </a:xfrm>
          <a:prstGeom prst="rect">
            <a:avLst/>
          </a:prstGeom>
          <a:solidFill>
            <a:schemeClr val="tx1"/>
          </a:solidFill>
        </p:spPr>
        <p:txBody>
          <a:bodyPr wrap="square" rtlCol="0">
            <a:spAutoFit/>
          </a:bodyPr>
          <a:lstStyle/>
          <a:p>
            <a:r>
              <a:rPr lang="en-US" dirty="0" smtClean="0">
                <a:solidFill>
                  <a:schemeClr val="bg1"/>
                </a:solidFill>
              </a:rPr>
              <a:t>8</a:t>
            </a:r>
            <a:endParaRPr lang="en-US" dirty="0">
              <a:solidFill>
                <a:schemeClr val="bg1"/>
              </a:solidFill>
            </a:endParaRPr>
          </a:p>
        </p:txBody>
      </p:sp>
      <p:sp>
        <p:nvSpPr>
          <p:cNvPr id="18" name="TextBox 17"/>
          <p:cNvSpPr txBox="1"/>
          <p:nvPr/>
        </p:nvSpPr>
        <p:spPr>
          <a:xfrm>
            <a:off x="4876800" y="381000"/>
            <a:ext cx="304800" cy="381000"/>
          </a:xfrm>
          <a:prstGeom prst="rect">
            <a:avLst/>
          </a:prstGeom>
          <a:solidFill>
            <a:schemeClr val="tx1"/>
          </a:solidFill>
        </p:spPr>
        <p:txBody>
          <a:bodyPr wrap="square" rtlCol="0">
            <a:spAutoFit/>
          </a:bodyPr>
          <a:lstStyle/>
          <a:p>
            <a:r>
              <a:rPr lang="en-US" dirty="0">
                <a:solidFill>
                  <a:schemeClr val="bg1"/>
                </a:solidFill>
              </a:rPr>
              <a:t>2</a:t>
            </a:r>
          </a:p>
        </p:txBody>
      </p:sp>
      <p:sp>
        <p:nvSpPr>
          <p:cNvPr id="19" name="TextBox 18"/>
          <p:cNvSpPr txBox="1"/>
          <p:nvPr/>
        </p:nvSpPr>
        <p:spPr>
          <a:xfrm>
            <a:off x="8229600" y="381000"/>
            <a:ext cx="304800" cy="381000"/>
          </a:xfrm>
          <a:prstGeom prst="rect">
            <a:avLst/>
          </a:prstGeom>
          <a:solidFill>
            <a:schemeClr val="tx1"/>
          </a:solidFill>
        </p:spPr>
        <p:txBody>
          <a:bodyPr wrap="square" rtlCol="0">
            <a:spAutoFit/>
          </a:bodyPr>
          <a:lstStyle/>
          <a:p>
            <a:r>
              <a:rPr lang="en-US" dirty="0">
                <a:solidFill>
                  <a:schemeClr val="bg1"/>
                </a:solidFill>
              </a:rPr>
              <a:t>1</a:t>
            </a:r>
          </a:p>
        </p:txBody>
      </p:sp>
      <p:sp>
        <p:nvSpPr>
          <p:cNvPr id="20" name="TextBox 19"/>
          <p:cNvSpPr txBox="1"/>
          <p:nvPr/>
        </p:nvSpPr>
        <p:spPr>
          <a:xfrm>
            <a:off x="457200" y="3581400"/>
            <a:ext cx="304800" cy="381000"/>
          </a:xfrm>
          <a:prstGeom prst="rect">
            <a:avLst/>
          </a:prstGeom>
          <a:solidFill>
            <a:schemeClr val="tx1"/>
          </a:solidFill>
        </p:spPr>
        <p:txBody>
          <a:bodyPr wrap="square" rtlCol="0">
            <a:spAutoFit/>
          </a:bodyPr>
          <a:lstStyle/>
          <a:p>
            <a:r>
              <a:rPr lang="en-US" dirty="0">
                <a:solidFill>
                  <a:schemeClr val="bg1"/>
                </a:solidFill>
              </a:rPr>
              <a:t>4</a:t>
            </a:r>
          </a:p>
        </p:txBody>
      </p:sp>
      <p:sp>
        <p:nvSpPr>
          <p:cNvPr id="21" name="TextBox 20"/>
          <p:cNvSpPr txBox="1"/>
          <p:nvPr/>
        </p:nvSpPr>
        <p:spPr>
          <a:xfrm>
            <a:off x="3581400" y="2286000"/>
            <a:ext cx="304800" cy="381000"/>
          </a:xfrm>
          <a:prstGeom prst="rect">
            <a:avLst/>
          </a:prstGeom>
          <a:solidFill>
            <a:schemeClr val="tx1"/>
          </a:solidFill>
        </p:spPr>
        <p:txBody>
          <a:bodyPr wrap="square" rtlCol="0">
            <a:spAutoFit/>
          </a:bodyPr>
          <a:lstStyle/>
          <a:p>
            <a:r>
              <a:rPr lang="en-US" dirty="0">
                <a:solidFill>
                  <a:schemeClr val="bg1"/>
                </a:solidFill>
              </a:rPr>
              <a:t>1</a:t>
            </a:r>
          </a:p>
        </p:txBody>
      </p:sp>
      <p:sp>
        <p:nvSpPr>
          <p:cNvPr id="22" name="TextBox 21"/>
          <p:cNvSpPr txBox="1"/>
          <p:nvPr/>
        </p:nvSpPr>
        <p:spPr>
          <a:xfrm>
            <a:off x="3810000" y="5257800"/>
            <a:ext cx="304800" cy="381000"/>
          </a:xfrm>
          <a:prstGeom prst="rect">
            <a:avLst/>
          </a:prstGeom>
          <a:solidFill>
            <a:schemeClr val="tx1"/>
          </a:solidFill>
        </p:spPr>
        <p:txBody>
          <a:bodyPr wrap="square" rtlCol="0">
            <a:spAutoFit/>
          </a:bodyPr>
          <a:lstStyle/>
          <a:p>
            <a:r>
              <a:rPr lang="en-US" dirty="0">
                <a:solidFill>
                  <a:schemeClr val="bg1"/>
                </a:solidFill>
              </a:rPr>
              <a:t>1</a:t>
            </a:r>
          </a:p>
        </p:txBody>
      </p:sp>
      <p:sp>
        <p:nvSpPr>
          <p:cNvPr id="23" name="TextBox 22"/>
          <p:cNvSpPr txBox="1"/>
          <p:nvPr/>
        </p:nvSpPr>
        <p:spPr>
          <a:xfrm>
            <a:off x="6629400" y="2743200"/>
            <a:ext cx="304800" cy="381000"/>
          </a:xfrm>
          <a:prstGeom prst="rect">
            <a:avLst/>
          </a:prstGeom>
          <a:solidFill>
            <a:schemeClr val="tx1"/>
          </a:solidFill>
        </p:spPr>
        <p:txBody>
          <a:bodyPr wrap="square" rtlCol="0">
            <a:spAutoFit/>
          </a:bodyPr>
          <a:lstStyle/>
          <a:p>
            <a:r>
              <a:rPr lang="en-US" dirty="0" smtClean="0">
                <a:solidFill>
                  <a:schemeClr val="bg1"/>
                </a:solidFill>
              </a:rPr>
              <a:t>8</a:t>
            </a:r>
            <a:endParaRPr lang="en-US" dirty="0">
              <a:solidFill>
                <a:schemeClr val="bg1"/>
              </a:solidFill>
            </a:endParaRPr>
          </a:p>
        </p:txBody>
      </p:sp>
      <p:sp>
        <p:nvSpPr>
          <p:cNvPr id="24" name="TextBox 23"/>
          <p:cNvSpPr txBox="1"/>
          <p:nvPr/>
        </p:nvSpPr>
        <p:spPr>
          <a:xfrm>
            <a:off x="5715000" y="3581400"/>
            <a:ext cx="304800" cy="381000"/>
          </a:xfrm>
          <a:prstGeom prst="rect">
            <a:avLst/>
          </a:prstGeom>
          <a:solidFill>
            <a:schemeClr val="tx1"/>
          </a:solidFill>
        </p:spPr>
        <p:txBody>
          <a:bodyPr wrap="square" rtlCol="0">
            <a:spAutoFit/>
          </a:bodyPr>
          <a:lstStyle/>
          <a:p>
            <a:r>
              <a:rPr lang="en-US" dirty="0">
                <a:solidFill>
                  <a:schemeClr val="bg1"/>
                </a:solidFill>
              </a:rPr>
              <a:t>3</a:t>
            </a:r>
          </a:p>
        </p:txBody>
      </p:sp>
      <p:sp>
        <p:nvSpPr>
          <p:cNvPr id="25" name="TextBox 24"/>
          <p:cNvSpPr txBox="1"/>
          <p:nvPr/>
        </p:nvSpPr>
        <p:spPr>
          <a:xfrm>
            <a:off x="182278" y="5047392"/>
            <a:ext cx="838200" cy="369332"/>
          </a:xfrm>
          <a:prstGeom prst="rect">
            <a:avLst/>
          </a:prstGeom>
          <a:solidFill>
            <a:schemeClr val="tx1"/>
          </a:solidFill>
        </p:spPr>
        <p:txBody>
          <a:bodyPr wrap="square" rtlCol="0">
            <a:spAutoFit/>
          </a:bodyPr>
          <a:lstStyle/>
          <a:p>
            <a:r>
              <a:rPr lang="en-US" dirty="0" smtClean="0">
                <a:solidFill>
                  <a:schemeClr val="bg1"/>
                </a:solidFill>
              </a:rPr>
              <a:t>11-12</a:t>
            </a:r>
            <a:endParaRPr lang="en-US" dirty="0">
              <a:solidFill>
                <a:schemeClr val="bg1"/>
              </a:solidFill>
            </a:endParaRPr>
          </a:p>
        </p:txBody>
      </p:sp>
      <p:sp>
        <p:nvSpPr>
          <p:cNvPr id="26" name="TextBox 25"/>
          <p:cNvSpPr txBox="1"/>
          <p:nvPr/>
        </p:nvSpPr>
        <p:spPr>
          <a:xfrm>
            <a:off x="6417733" y="6012389"/>
            <a:ext cx="762000" cy="369332"/>
          </a:xfrm>
          <a:prstGeom prst="rect">
            <a:avLst/>
          </a:prstGeom>
          <a:solidFill>
            <a:schemeClr val="tx1"/>
          </a:solidFill>
        </p:spPr>
        <p:txBody>
          <a:bodyPr wrap="square" rtlCol="0">
            <a:spAutoFit/>
          </a:bodyPr>
          <a:lstStyle/>
          <a:p>
            <a:r>
              <a:rPr lang="en-US" dirty="0" smtClean="0">
                <a:solidFill>
                  <a:schemeClr val="bg1"/>
                </a:solidFill>
              </a:rPr>
              <a:t>13-14</a:t>
            </a:r>
            <a:endParaRPr lang="en-US" dirty="0">
              <a:solidFill>
                <a:schemeClr val="bg1"/>
              </a:solidFill>
            </a:endParaRPr>
          </a:p>
        </p:txBody>
      </p:sp>
      <p:pic>
        <p:nvPicPr>
          <p:cNvPr id="29" name="Picture 28"/>
          <p:cNvPicPr>
            <a:picLocks noChangeAspect="1"/>
          </p:cNvPicPr>
          <p:nvPr/>
        </p:nvPicPr>
        <p:blipFill>
          <a:blip r:embed="rId14"/>
          <a:stretch>
            <a:fillRect/>
          </a:stretch>
        </p:blipFill>
        <p:spPr>
          <a:xfrm>
            <a:off x="-18079" y="5534286"/>
            <a:ext cx="2856999" cy="1323714"/>
          </a:xfrm>
          <a:prstGeom prst="rect">
            <a:avLst/>
          </a:prstGeom>
        </p:spPr>
      </p:pic>
      <p:sp>
        <p:nvSpPr>
          <p:cNvPr id="30" name="TextBox 29"/>
          <p:cNvSpPr txBox="1"/>
          <p:nvPr/>
        </p:nvSpPr>
        <p:spPr>
          <a:xfrm>
            <a:off x="304800" y="6297064"/>
            <a:ext cx="715678" cy="369332"/>
          </a:xfrm>
          <a:prstGeom prst="rect">
            <a:avLst/>
          </a:prstGeom>
          <a:solidFill>
            <a:schemeClr val="tx1"/>
          </a:solidFill>
        </p:spPr>
        <p:txBody>
          <a:bodyPr wrap="square" rtlCol="0">
            <a:spAutoFit/>
          </a:bodyPr>
          <a:lstStyle/>
          <a:p>
            <a:r>
              <a:rPr lang="en-US" dirty="0" smtClean="0">
                <a:solidFill>
                  <a:schemeClr val="bg1"/>
                </a:solidFill>
              </a:rPr>
              <a:t>&lt; 1</a:t>
            </a:r>
            <a:endParaRPr lang="en-US" dirty="0">
              <a:solidFill>
                <a:schemeClr val="bg1"/>
              </a:solidFill>
            </a:endParaRPr>
          </a:p>
        </p:txBody>
      </p:sp>
      <p:sp>
        <p:nvSpPr>
          <p:cNvPr id="33" name="TextBox 32"/>
          <p:cNvSpPr txBox="1"/>
          <p:nvPr/>
        </p:nvSpPr>
        <p:spPr>
          <a:xfrm>
            <a:off x="152401" y="1582864"/>
            <a:ext cx="6247971" cy="523220"/>
          </a:xfrm>
          <a:prstGeom prst="rect">
            <a:avLst/>
          </a:prstGeom>
          <a:solidFill>
            <a:schemeClr val="bg2">
              <a:lumMod val="90000"/>
            </a:schemeClr>
          </a:solidFill>
        </p:spPr>
        <p:txBody>
          <a:bodyPr wrap="square" rtlCol="0">
            <a:spAutoFit/>
          </a:bodyPr>
          <a:lstStyle/>
          <a:p>
            <a:r>
              <a:rPr lang="en-US" sz="2800" i="1" dirty="0" smtClean="0"/>
              <a:t>        Places I have been (1959 – 2016)</a:t>
            </a:r>
            <a:endParaRPr lang="en-US" sz="2800" i="1" dirty="0"/>
          </a:p>
        </p:txBody>
      </p:sp>
      <p:sp>
        <p:nvSpPr>
          <p:cNvPr id="36" name="Rectangle 35"/>
          <p:cNvSpPr/>
          <p:nvPr/>
        </p:nvSpPr>
        <p:spPr>
          <a:xfrm>
            <a:off x="4267199" y="2209799"/>
            <a:ext cx="4800601" cy="179094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21254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0" y="662236"/>
            <a:ext cx="4572000" cy="5814763"/>
          </a:xfrm>
          <a:prstGeom prst="rect">
            <a:avLst/>
          </a:prstGeom>
        </p:spPr>
      </p:pic>
      <p:pic>
        <p:nvPicPr>
          <p:cNvPr id="5" name="Picture 4"/>
          <p:cNvPicPr>
            <a:picLocks noChangeAspect="1"/>
          </p:cNvPicPr>
          <p:nvPr/>
        </p:nvPicPr>
        <p:blipFill>
          <a:blip r:embed="rId3"/>
          <a:stretch>
            <a:fillRect/>
          </a:stretch>
        </p:blipFill>
        <p:spPr>
          <a:xfrm>
            <a:off x="0" y="662236"/>
            <a:ext cx="4610018" cy="3627172"/>
          </a:xfrm>
          <a:prstGeom prst="rect">
            <a:avLst/>
          </a:prstGeom>
        </p:spPr>
      </p:pic>
      <p:sp>
        <p:nvSpPr>
          <p:cNvPr id="6" name="TextBox 5"/>
          <p:cNvSpPr txBox="1"/>
          <p:nvPr/>
        </p:nvSpPr>
        <p:spPr>
          <a:xfrm>
            <a:off x="134683" y="4791700"/>
            <a:ext cx="4437317" cy="830997"/>
          </a:xfrm>
          <a:prstGeom prst="rect">
            <a:avLst/>
          </a:prstGeom>
          <a:noFill/>
        </p:spPr>
        <p:txBody>
          <a:bodyPr wrap="square" rtlCol="0">
            <a:spAutoFit/>
          </a:bodyPr>
          <a:lstStyle/>
          <a:p>
            <a:r>
              <a:rPr lang="en-US" sz="2400" dirty="0" smtClean="0"/>
              <a:t>washboard frequency </a:t>
            </a:r>
            <a:r>
              <a:rPr lang="en-US" sz="2400" dirty="0" err="1" smtClean="0">
                <a:latin typeface="Symbol" charset="2"/>
                <a:cs typeface="Symbol" charset="2"/>
              </a:rPr>
              <a:t>w</a:t>
            </a:r>
            <a:r>
              <a:rPr lang="en-US" sz="2400" baseline="-25000" dirty="0" err="1" smtClean="0"/>
              <a:t>int</a:t>
            </a:r>
            <a:r>
              <a:rPr lang="en-US" sz="2400" baseline="-25000" dirty="0" smtClean="0"/>
              <a:t> </a:t>
            </a:r>
            <a:r>
              <a:rPr lang="en-US" sz="2400" dirty="0" smtClean="0"/>
              <a:t>~ J</a:t>
            </a:r>
            <a:r>
              <a:rPr lang="en-US" sz="2400" baseline="-25000" dirty="0" smtClean="0"/>
              <a:t>CDW</a:t>
            </a:r>
          </a:p>
          <a:p>
            <a:r>
              <a:rPr lang="en-US" sz="2400" dirty="0" smtClean="0"/>
              <a:t>Current controlled oscillator</a:t>
            </a:r>
            <a:endParaRPr lang="en-US" sz="2400" dirty="0"/>
          </a:p>
        </p:txBody>
      </p:sp>
    </p:spTree>
    <p:extLst>
      <p:ext uri="{BB962C8B-B14F-4D97-AF65-F5344CB8AC3E}">
        <p14:creationId xmlns:p14="http://schemas.microsoft.com/office/powerpoint/2010/main" val="15773200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2142489" y="874333"/>
            <a:ext cx="4613329" cy="2756715"/>
          </a:xfrm>
          <a:prstGeom prst="rect">
            <a:avLst/>
          </a:prstGeom>
          <a:noFill/>
          <a:ln>
            <a:noFill/>
          </a:ln>
        </p:spPr>
      </p:pic>
      <p:sp>
        <p:nvSpPr>
          <p:cNvPr id="5" name="TextBox 4"/>
          <p:cNvSpPr txBox="1"/>
          <p:nvPr/>
        </p:nvSpPr>
        <p:spPr>
          <a:xfrm>
            <a:off x="648559" y="351346"/>
            <a:ext cx="7728656" cy="523220"/>
          </a:xfrm>
          <a:prstGeom prst="rect">
            <a:avLst/>
          </a:prstGeom>
          <a:noFill/>
        </p:spPr>
        <p:txBody>
          <a:bodyPr wrap="square" rtlCol="0">
            <a:spAutoFit/>
          </a:bodyPr>
          <a:lstStyle/>
          <a:p>
            <a:r>
              <a:rPr lang="en-US" sz="2800" dirty="0" err="1" smtClean="0"/>
              <a:t>Overdamped</a:t>
            </a:r>
            <a:r>
              <a:rPr lang="en-US" sz="2800" dirty="0" smtClean="0"/>
              <a:t> particle in a washboard potential</a:t>
            </a:r>
            <a:endParaRPr lang="en-US" sz="2800" dirty="0"/>
          </a:p>
        </p:txBody>
      </p:sp>
      <p:sp>
        <p:nvSpPr>
          <p:cNvPr id="7" name="TextBox 6"/>
          <p:cNvSpPr txBox="1"/>
          <p:nvPr/>
        </p:nvSpPr>
        <p:spPr>
          <a:xfrm>
            <a:off x="812929" y="3637065"/>
            <a:ext cx="7894179" cy="2923877"/>
          </a:xfrm>
          <a:prstGeom prst="rect">
            <a:avLst/>
          </a:prstGeom>
          <a:solidFill>
            <a:srgbClr val="DDD9C3"/>
          </a:solidFill>
        </p:spPr>
        <p:txBody>
          <a:bodyPr wrap="square" rtlCol="0">
            <a:spAutoFit/>
          </a:bodyPr>
          <a:lstStyle/>
          <a:p>
            <a:r>
              <a:rPr lang="en-US" sz="2400" dirty="0" smtClean="0"/>
              <a:t>(d</a:t>
            </a:r>
            <a:r>
              <a:rPr lang="en-US" sz="2400" baseline="30000" dirty="0" smtClean="0"/>
              <a:t>2</a:t>
            </a:r>
            <a:r>
              <a:rPr lang="en-US" sz="2400" dirty="0"/>
              <a:t>X</a:t>
            </a:r>
            <a:r>
              <a:rPr lang="en-US" sz="2400" dirty="0" smtClean="0"/>
              <a:t>/dt</a:t>
            </a:r>
            <a:r>
              <a:rPr lang="en-US" sz="2400" baseline="30000" dirty="0" smtClean="0"/>
              <a:t>2</a:t>
            </a:r>
            <a:r>
              <a:rPr lang="en-US" sz="2400" dirty="0" smtClean="0"/>
              <a:t>) + (1</a:t>
            </a:r>
            <a:r>
              <a:rPr lang="en-US" sz="2400" dirty="0" smtClean="0">
                <a:latin typeface="Symbol" charset="2"/>
                <a:cs typeface="Symbol" charset="2"/>
              </a:rPr>
              <a:t>/ t</a:t>
            </a:r>
            <a:r>
              <a:rPr lang="en-US" sz="2400" dirty="0" smtClean="0"/>
              <a:t>) (</a:t>
            </a:r>
            <a:r>
              <a:rPr lang="en-US" sz="2400" dirty="0" err="1" smtClean="0"/>
              <a:t>dX</a:t>
            </a:r>
            <a:r>
              <a:rPr lang="en-US" sz="2400" dirty="0" smtClean="0"/>
              <a:t>/</a:t>
            </a:r>
            <a:r>
              <a:rPr lang="en-US" sz="2400" dirty="0" err="1" smtClean="0"/>
              <a:t>dt</a:t>
            </a:r>
            <a:r>
              <a:rPr lang="en-US" sz="2400" dirty="0" smtClean="0"/>
              <a:t>) + (</a:t>
            </a:r>
            <a:r>
              <a:rPr lang="en-US" sz="2400" dirty="0" smtClean="0">
                <a:latin typeface="Symbol" charset="2"/>
                <a:cs typeface="Symbol" charset="2"/>
              </a:rPr>
              <a:t>w</a:t>
            </a:r>
            <a:r>
              <a:rPr lang="en-US" sz="2400" baseline="-25000" dirty="0" smtClean="0"/>
              <a:t>0</a:t>
            </a:r>
            <a:r>
              <a:rPr lang="en-US" sz="2400" baseline="30000" dirty="0" smtClean="0"/>
              <a:t>2</a:t>
            </a:r>
            <a:r>
              <a:rPr lang="en-US" sz="2400" dirty="0" smtClean="0"/>
              <a:t>/2k</a:t>
            </a:r>
            <a:r>
              <a:rPr lang="en-US" sz="2400" baseline="-25000" dirty="0" smtClean="0"/>
              <a:t>F)</a:t>
            </a:r>
            <a:r>
              <a:rPr lang="en-US" sz="2400" dirty="0" smtClean="0"/>
              <a:t> sin 2k</a:t>
            </a:r>
            <a:r>
              <a:rPr lang="en-US" sz="2400" baseline="-25000" dirty="0" smtClean="0"/>
              <a:t>F</a:t>
            </a:r>
            <a:r>
              <a:rPr lang="en-US" sz="2400" dirty="0" smtClean="0"/>
              <a:t>X) =</a:t>
            </a:r>
            <a:r>
              <a:rPr lang="en-US" sz="2400" dirty="0" err="1" smtClean="0"/>
              <a:t>eE</a:t>
            </a:r>
            <a:r>
              <a:rPr lang="en-US" sz="2400" dirty="0" smtClean="0"/>
              <a:t>/m</a:t>
            </a:r>
            <a:r>
              <a:rPr lang="en-US" sz="2400" baseline="30000" dirty="0" smtClean="0"/>
              <a:t>*</a:t>
            </a:r>
          </a:p>
          <a:p>
            <a:r>
              <a:rPr lang="en-US" sz="2400" dirty="0" smtClean="0"/>
              <a:t>&lt;X&gt; = e</a:t>
            </a:r>
            <a:r>
              <a:rPr lang="en-US" sz="2400" dirty="0" smtClean="0">
                <a:latin typeface="Symbol" charset="2"/>
                <a:cs typeface="Symbol" charset="2"/>
              </a:rPr>
              <a:t>t</a:t>
            </a:r>
            <a:r>
              <a:rPr lang="en-US" sz="2400" dirty="0" smtClean="0"/>
              <a:t>/m* (E</a:t>
            </a:r>
            <a:r>
              <a:rPr lang="en-US" sz="2400" baseline="30000" dirty="0" smtClean="0"/>
              <a:t>2</a:t>
            </a:r>
            <a:r>
              <a:rPr lang="en-US" sz="2400" dirty="0" smtClean="0"/>
              <a:t> – E</a:t>
            </a:r>
            <a:r>
              <a:rPr lang="en-US" sz="2400" baseline="-25000" dirty="0" smtClean="0"/>
              <a:t>T</a:t>
            </a:r>
            <a:r>
              <a:rPr lang="en-US" sz="2400" baseline="30000" dirty="0" smtClean="0"/>
              <a:t>2</a:t>
            </a:r>
            <a:r>
              <a:rPr lang="en-US" sz="2400" dirty="0" smtClean="0"/>
              <a:t>)</a:t>
            </a:r>
            <a:r>
              <a:rPr lang="en-US" sz="2400" baseline="30000" dirty="0" smtClean="0"/>
              <a:t>1/2</a:t>
            </a:r>
            <a:r>
              <a:rPr lang="en-US" sz="2400" dirty="0" smtClean="0"/>
              <a:t>  ; E</a:t>
            </a:r>
            <a:r>
              <a:rPr lang="en-US" sz="2400" baseline="-25000" dirty="0" smtClean="0"/>
              <a:t>T</a:t>
            </a:r>
            <a:r>
              <a:rPr lang="en-US" sz="2400" dirty="0" smtClean="0"/>
              <a:t> = (m*</a:t>
            </a:r>
            <a:r>
              <a:rPr lang="en-US" sz="2400" dirty="0" smtClean="0">
                <a:latin typeface="Symbol" charset="2"/>
                <a:cs typeface="Symbol" charset="2"/>
              </a:rPr>
              <a:t>w</a:t>
            </a:r>
            <a:r>
              <a:rPr lang="en-US" sz="2400" baseline="-25000" dirty="0" smtClean="0"/>
              <a:t>0</a:t>
            </a:r>
            <a:r>
              <a:rPr lang="en-US" sz="2400" baseline="30000" dirty="0" smtClean="0"/>
              <a:t>2</a:t>
            </a:r>
            <a:r>
              <a:rPr lang="en-US" sz="2400" dirty="0" smtClean="0"/>
              <a:t>/2</a:t>
            </a:r>
            <a:r>
              <a:rPr lang="en-US" sz="2400" dirty="0" smtClean="0">
                <a:latin typeface="Symbol" charset="2"/>
                <a:cs typeface="Symbol" charset="2"/>
              </a:rPr>
              <a:t>p</a:t>
            </a:r>
            <a:r>
              <a:rPr lang="en-US" sz="2400" dirty="0" smtClean="0"/>
              <a:t>ne)</a:t>
            </a:r>
          </a:p>
          <a:p>
            <a:r>
              <a:rPr lang="en-US" sz="2400" dirty="0" smtClean="0"/>
              <a:t>&lt;j&gt;  = (ne</a:t>
            </a:r>
            <a:r>
              <a:rPr lang="en-US" sz="2400" baseline="30000" dirty="0" smtClean="0"/>
              <a:t>2</a:t>
            </a:r>
            <a:r>
              <a:rPr lang="en-US" sz="2400" dirty="0" smtClean="0">
                <a:latin typeface="Symbol" charset="2"/>
                <a:cs typeface="Symbol" charset="2"/>
              </a:rPr>
              <a:t>t</a:t>
            </a:r>
            <a:r>
              <a:rPr lang="en-US" sz="2400" dirty="0" smtClean="0"/>
              <a:t>/m* ) </a:t>
            </a:r>
            <a:r>
              <a:rPr lang="en-US" sz="2400" dirty="0"/>
              <a:t>(E</a:t>
            </a:r>
            <a:r>
              <a:rPr lang="en-US" sz="2400" baseline="30000" dirty="0"/>
              <a:t>2</a:t>
            </a:r>
            <a:r>
              <a:rPr lang="en-US" sz="2400" dirty="0"/>
              <a:t> – </a:t>
            </a:r>
            <a:r>
              <a:rPr lang="en-US" sz="2400" dirty="0" smtClean="0"/>
              <a:t>E</a:t>
            </a:r>
            <a:r>
              <a:rPr lang="en-US" sz="2400" baseline="-25000" dirty="0" smtClean="0"/>
              <a:t>T</a:t>
            </a:r>
            <a:r>
              <a:rPr lang="en-US" sz="2400" baseline="30000" dirty="0" smtClean="0"/>
              <a:t>2</a:t>
            </a:r>
            <a:r>
              <a:rPr lang="en-US" sz="2400" dirty="0" smtClean="0"/>
              <a:t>)</a:t>
            </a:r>
            <a:r>
              <a:rPr lang="en-US" sz="2400" baseline="30000" dirty="0" smtClean="0"/>
              <a:t>1/2      </a:t>
            </a:r>
            <a:r>
              <a:rPr lang="en-US" sz="2400" dirty="0" smtClean="0"/>
              <a:t>; </a:t>
            </a:r>
            <a:r>
              <a:rPr lang="en-US" sz="2400" dirty="0" err="1" smtClean="0"/>
              <a:t>Drude</a:t>
            </a:r>
            <a:r>
              <a:rPr lang="en-US" sz="2400" dirty="0" smtClean="0"/>
              <a:t> for E &gt;&gt; E</a:t>
            </a:r>
            <a:r>
              <a:rPr lang="en-US" sz="2400" baseline="-25000" dirty="0" smtClean="0"/>
              <a:t>T</a:t>
            </a:r>
            <a:endParaRPr lang="en-US" sz="2400" baseline="-25000" dirty="0"/>
          </a:p>
          <a:p>
            <a:endParaRPr lang="en-US" sz="2400" baseline="-25000" dirty="0" smtClean="0"/>
          </a:p>
          <a:p>
            <a:r>
              <a:rPr lang="en-US" sz="2400" dirty="0" smtClean="0"/>
              <a:t>But in general : J ~ (E-E</a:t>
            </a:r>
            <a:r>
              <a:rPr lang="en-US" sz="2400" baseline="-25000" dirty="0" smtClean="0"/>
              <a:t>T</a:t>
            </a:r>
            <a:r>
              <a:rPr lang="en-US" sz="2400" dirty="0" smtClean="0"/>
              <a:t>)</a:t>
            </a:r>
            <a:r>
              <a:rPr lang="en-US" sz="2400" dirty="0" smtClean="0">
                <a:latin typeface="Symbol" charset="2"/>
                <a:cs typeface="Symbol" charset="2"/>
              </a:rPr>
              <a:t> </a:t>
            </a:r>
            <a:r>
              <a:rPr lang="en-US" sz="2400" baseline="30000" dirty="0" smtClean="0">
                <a:latin typeface="Symbol" charset="2"/>
                <a:cs typeface="Symbol" charset="2"/>
              </a:rPr>
              <a:t>b </a:t>
            </a:r>
            <a:r>
              <a:rPr lang="en-US" sz="2400" dirty="0" smtClean="0">
                <a:latin typeface="Symbol" charset="2"/>
                <a:cs typeface="Symbol" charset="2"/>
              </a:rPr>
              <a:t>– </a:t>
            </a:r>
            <a:r>
              <a:rPr lang="en-US" sz="2400" dirty="0" smtClean="0">
                <a:latin typeface="Calibri"/>
                <a:cs typeface="Calibri"/>
              </a:rPr>
              <a:t>D.S. Fisher, Dynamical Critical phenomena</a:t>
            </a:r>
          </a:p>
          <a:p>
            <a:r>
              <a:rPr lang="en-US" sz="2400" dirty="0" smtClean="0">
                <a:latin typeface="Calibri"/>
                <a:cs typeface="Calibri"/>
              </a:rPr>
              <a:t>For d&lt; 4 , Defects will occur at threshold (Coppersmith)</a:t>
            </a:r>
          </a:p>
          <a:p>
            <a:r>
              <a:rPr lang="en-US" sz="2400" dirty="0">
                <a:latin typeface="Calibri"/>
                <a:cs typeface="Calibri"/>
              </a:rPr>
              <a:t>O</a:t>
            </a:r>
            <a:r>
              <a:rPr lang="en-US" sz="2400" dirty="0" smtClean="0">
                <a:latin typeface="Calibri"/>
                <a:cs typeface="Calibri"/>
              </a:rPr>
              <a:t>vercome by external modulation enforcing coherence</a:t>
            </a:r>
            <a:endParaRPr lang="en-US" sz="2400" dirty="0" smtClean="0">
              <a:latin typeface="Symbol" charset="2"/>
              <a:cs typeface="Symbol" charset="2"/>
            </a:endParaRPr>
          </a:p>
        </p:txBody>
      </p:sp>
    </p:spTree>
    <p:extLst>
      <p:ext uri="{BB962C8B-B14F-4D97-AF65-F5344CB8AC3E}">
        <p14:creationId xmlns:p14="http://schemas.microsoft.com/office/powerpoint/2010/main" val="4352228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2546" y="3090331"/>
            <a:ext cx="3848071" cy="3498258"/>
          </a:xfrm>
          <a:prstGeom prst="rect">
            <a:avLst/>
          </a:prstGeom>
        </p:spPr>
      </p:pic>
      <p:pic>
        <p:nvPicPr>
          <p:cNvPr id="3" name="Picture 2"/>
          <p:cNvPicPr>
            <a:picLocks noChangeAspect="1"/>
          </p:cNvPicPr>
          <p:nvPr/>
        </p:nvPicPr>
        <p:blipFill>
          <a:blip r:embed="rId3"/>
          <a:stretch>
            <a:fillRect/>
          </a:stretch>
        </p:blipFill>
        <p:spPr>
          <a:xfrm>
            <a:off x="615706" y="-35037"/>
            <a:ext cx="6387799" cy="2828882"/>
          </a:xfrm>
          <a:prstGeom prst="rect">
            <a:avLst/>
          </a:prstGeom>
        </p:spPr>
      </p:pic>
      <p:sp>
        <p:nvSpPr>
          <p:cNvPr id="5" name="TextBox 4"/>
          <p:cNvSpPr txBox="1"/>
          <p:nvPr/>
        </p:nvSpPr>
        <p:spPr>
          <a:xfrm>
            <a:off x="4463776" y="3598586"/>
            <a:ext cx="4463769" cy="1815882"/>
          </a:xfrm>
          <a:prstGeom prst="rect">
            <a:avLst/>
          </a:prstGeom>
          <a:solidFill>
            <a:srgbClr val="DDD9C3"/>
          </a:solidFill>
        </p:spPr>
        <p:txBody>
          <a:bodyPr wrap="square" rtlCol="0">
            <a:spAutoFit/>
          </a:bodyPr>
          <a:lstStyle/>
          <a:p>
            <a:r>
              <a:rPr lang="en-US" sz="2800" dirty="0" smtClean="0"/>
              <a:t>Indexed by p/q; like a Miller Index in </a:t>
            </a:r>
            <a:r>
              <a:rPr lang="en-US" sz="2800" dirty="0" smtClean="0">
                <a:latin typeface="Symbol" charset="2"/>
                <a:cs typeface="Symbol" charset="2"/>
              </a:rPr>
              <a:t>w</a:t>
            </a:r>
            <a:r>
              <a:rPr lang="en-US" sz="2800" dirty="0" smtClean="0"/>
              <a:t> –space instead of q-space. </a:t>
            </a:r>
            <a:r>
              <a:rPr lang="en-US" sz="2800" i="1" dirty="0" smtClean="0"/>
              <a:t>Mode-locked states, </a:t>
            </a:r>
          </a:p>
          <a:p>
            <a:r>
              <a:rPr lang="en-US" sz="2800" i="1" dirty="0" smtClean="0"/>
              <a:t>not resonance.</a:t>
            </a:r>
            <a:endParaRPr lang="en-US" sz="2800" dirty="0"/>
          </a:p>
        </p:txBody>
      </p:sp>
    </p:spTree>
    <p:extLst>
      <p:ext uri="{BB962C8B-B14F-4D97-AF65-F5344CB8AC3E}">
        <p14:creationId xmlns:p14="http://schemas.microsoft.com/office/powerpoint/2010/main" val="12769930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5236"/>
            <a:ext cx="2667000" cy="1739900"/>
          </a:xfrm>
          <a:prstGeom prst="rect">
            <a:avLst/>
          </a:prstGeom>
        </p:spPr>
      </p:pic>
      <p:pic>
        <p:nvPicPr>
          <p:cNvPr id="5" name="Picture 4"/>
          <p:cNvPicPr>
            <a:picLocks noChangeAspect="1"/>
          </p:cNvPicPr>
          <p:nvPr/>
        </p:nvPicPr>
        <p:blipFill>
          <a:blip r:embed="rId3"/>
          <a:stretch>
            <a:fillRect/>
          </a:stretch>
        </p:blipFill>
        <p:spPr>
          <a:xfrm>
            <a:off x="0" y="1733713"/>
            <a:ext cx="3828840" cy="1196738"/>
          </a:xfrm>
          <a:prstGeom prst="rect">
            <a:avLst/>
          </a:prstGeom>
        </p:spPr>
      </p:pic>
      <p:pic>
        <p:nvPicPr>
          <p:cNvPr id="8" name="Picture 7"/>
          <p:cNvPicPr>
            <a:picLocks noChangeAspect="1"/>
          </p:cNvPicPr>
          <p:nvPr/>
        </p:nvPicPr>
        <p:blipFill>
          <a:blip r:embed="rId4"/>
          <a:stretch>
            <a:fillRect/>
          </a:stretch>
        </p:blipFill>
        <p:spPr>
          <a:xfrm>
            <a:off x="3520993" y="775818"/>
            <a:ext cx="5397500" cy="4267200"/>
          </a:xfrm>
          <a:prstGeom prst="rect">
            <a:avLst/>
          </a:prstGeom>
          <a:ln>
            <a:solidFill>
              <a:srgbClr val="FF0000"/>
            </a:solidFill>
          </a:ln>
        </p:spPr>
      </p:pic>
      <p:sp>
        <p:nvSpPr>
          <p:cNvPr id="9" name="TextBox 8"/>
          <p:cNvSpPr txBox="1"/>
          <p:nvPr/>
        </p:nvSpPr>
        <p:spPr>
          <a:xfrm>
            <a:off x="3828840" y="5043018"/>
            <a:ext cx="5089653" cy="1200328"/>
          </a:xfrm>
          <a:prstGeom prst="rect">
            <a:avLst/>
          </a:prstGeom>
          <a:noFill/>
        </p:spPr>
        <p:txBody>
          <a:bodyPr wrap="square" rtlCol="0">
            <a:spAutoFit/>
          </a:bodyPr>
          <a:lstStyle/>
          <a:p>
            <a:r>
              <a:rPr lang="en-US" sz="2400" dirty="0" smtClean="0"/>
              <a:t>Each mode-locked step is a pinned state with a fixed velocity. Exit from it can be first or second order transition</a:t>
            </a:r>
            <a:endParaRPr lang="en-US" sz="2400" dirty="0"/>
          </a:p>
        </p:txBody>
      </p:sp>
      <p:sp>
        <p:nvSpPr>
          <p:cNvPr id="11" name="TextBox 10"/>
          <p:cNvSpPr txBox="1"/>
          <p:nvPr/>
        </p:nvSpPr>
        <p:spPr>
          <a:xfrm>
            <a:off x="211644" y="3752536"/>
            <a:ext cx="3309349" cy="1938992"/>
          </a:xfrm>
          <a:prstGeom prst="rect">
            <a:avLst/>
          </a:prstGeom>
          <a:noFill/>
        </p:spPr>
        <p:txBody>
          <a:bodyPr wrap="square" rtlCol="0">
            <a:spAutoFit/>
          </a:bodyPr>
          <a:lstStyle/>
          <a:p>
            <a:r>
              <a:rPr lang="en-US" sz="2400" dirty="0" smtClean="0"/>
              <a:t>Mode-locking directly in frequency space. Enhancement of coherence by 5 orders of </a:t>
            </a:r>
            <a:r>
              <a:rPr lang="en-US" sz="2400" dirty="0"/>
              <a:t>m</a:t>
            </a:r>
            <a:r>
              <a:rPr lang="en-US" sz="2400" dirty="0" smtClean="0"/>
              <a:t>agnitude</a:t>
            </a:r>
            <a:endParaRPr lang="en-US" sz="2400" dirty="0"/>
          </a:p>
        </p:txBody>
      </p:sp>
      <p:cxnSp>
        <p:nvCxnSpPr>
          <p:cNvPr id="13" name="Straight Arrow Connector 12"/>
          <p:cNvCxnSpPr/>
          <p:nvPr/>
        </p:nvCxnSpPr>
        <p:spPr>
          <a:xfrm flipV="1">
            <a:off x="3828841" y="2751860"/>
            <a:ext cx="1077461" cy="8274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709389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7972" y="404104"/>
            <a:ext cx="8234891" cy="6124754"/>
          </a:xfrm>
          <a:prstGeom prst="rect">
            <a:avLst/>
          </a:prstGeom>
          <a:noFill/>
        </p:spPr>
        <p:txBody>
          <a:bodyPr wrap="square" rtlCol="0">
            <a:spAutoFit/>
          </a:bodyPr>
          <a:lstStyle/>
          <a:p>
            <a:r>
              <a:rPr lang="en-US" sz="2800" dirty="0" smtClean="0"/>
              <a:t>A brief foray into </a:t>
            </a:r>
            <a:r>
              <a:rPr lang="en-US" sz="2800" dirty="0" err="1" smtClean="0"/>
              <a:t>cuprate</a:t>
            </a:r>
            <a:r>
              <a:rPr lang="en-US" sz="2800" dirty="0" smtClean="0"/>
              <a:t> superconductivity</a:t>
            </a:r>
            <a:endParaRPr lang="en-US" sz="2800" dirty="0"/>
          </a:p>
          <a:p>
            <a:endParaRPr lang="en-US" sz="2800" dirty="0" smtClean="0"/>
          </a:p>
          <a:p>
            <a:r>
              <a:rPr lang="en-US" sz="2800" dirty="0" smtClean="0"/>
              <a:t>BSC theory was established by comparison with ultrasonic attenuation below the transition where the attenuation went as</a:t>
            </a:r>
          </a:p>
          <a:p>
            <a:endParaRPr lang="en-US" sz="2800" dirty="0"/>
          </a:p>
          <a:p>
            <a:r>
              <a:rPr lang="en-US" sz="2800" dirty="0" err="1" smtClean="0"/>
              <a:t>exp</a:t>
            </a:r>
            <a:r>
              <a:rPr lang="en-US" sz="2800" dirty="0" smtClean="0"/>
              <a:t> (-</a:t>
            </a:r>
            <a:r>
              <a:rPr lang="en-US" sz="2800" dirty="0">
                <a:latin typeface="Symbol" charset="2"/>
                <a:cs typeface="Symbol" charset="2"/>
              </a:rPr>
              <a:t>D</a:t>
            </a:r>
            <a:r>
              <a:rPr lang="en-US" sz="2800" dirty="0" smtClean="0"/>
              <a:t>/</a:t>
            </a:r>
            <a:r>
              <a:rPr lang="en-US" sz="2800" dirty="0" err="1" smtClean="0"/>
              <a:t>kT</a:t>
            </a:r>
            <a:r>
              <a:rPr lang="en-US" sz="2800" dirty="0" smtClean="0"/>
              <a:t>) where D is the energy gap. Elemental Tantalum and Lead produced the most extraordinary agreement with BCS theory.</a:t>
            </a:r>
          </a:p>
          <a:p>
            <a:endParaRPr lang="en-US" sz="2800" dirty="0"/>
          </a:p>
          <a:p>
            <a:r>
              <a:rPr lang="en-US" sz="2800" dirty="0" smtClean="0"/>
              <a:t>The </a:t>
            </a:r>
            <a:r>
              <a:rPr lang="en-US" sz="2800" dirty="0" err="1" smtClean="0"/>
              <a:t>cuprate</a:t>
            </a:r>
            <a:r>
              <a:rPr lang="en-US" sz="2800" dirty="0" smtClean="0"/>
              <a:t> showed a gap far above the transition. Much derision followed the observation. Now we know that to be the “Pseudo-gap”. But no one, especially friends, refers to it ………</a:t>
            </a:r>
            <a:endParaRPr lang="en-US" sz="2800" dirty="0"/>
          </a:p>
        </p:txBody>
      </p:sp>
    </p:spTree>
    <p:extLst>
      <p:ext uri="{BB962C8B-B14F-4D97-AF65-F5344CB8AC3E}">
        <p14:creationId xmlns:p14="http://schemas.microsoft.com/office/powerpoint/2010/main" val="42435170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67449" y="55223"/>
            <a:ext cx="4176551" cy="6293434"/>
          </a:xfrm>
          <a:prstGeom prst="rect">
            <a:avLst/>
          </a:prstGeom>
        </p:spPr>
      </p:pic>
      <p:pic>
        <p:nvPicPr>
          <p:cNvPr id="3" name="Picture 2"/>
          <p:cNvPicPr>
            <a:picLocks noChangeAspect="1"/>
          </p:cNvPicPr>
          <p:nvPr/>
        </p:nvPicPr>
        <p:blipFill>
          <a:blip r:embed="rId3"/>
          <a:stretch>
            <a:fillRect/>
          </a:stretch>
        </p:blipFill>
        <p:spPr>
          <a:xfrm>
            <a:off x="266073" y="486124"/>
            <a:ext cx="4842734" cy="4108108"/>
          </a:xfrm>
          <a:prstGeom prst="rect">
            <a:avLst/>
          </a:prstGeom>
        </p:spPr>
      </p:pic>
      <p:sp>
        <p:nvSpPr>
          <p:cNvPr id="5" name="TextBox 4"/>
          <p:cNvSpPr txBox="1"/>
          <p:nvPr/>
        </p:nvSpPr>
        <p:spPr>
          <a:xfrm>
            <a:off x="923540" y="4887232"/>
            <a:ext cx="1966404" cy="646331"/>
          </a:xfrm>
          <a:prstGeom prst="rect">
            <a:avLst/>
          </a:prstGeom>
          <a:noFill/>
        </p:spPr>
        <p:txBody>
          <a:bodyPr wrap="none" rtlCol="0">
            <a:spAutoFit/>
          </a:bodyPr>
          <a:lstStyle/>
          <a:p>
            <a:r>
              <a:rPr lang="en-US" sz="3600" dirty="0"/>
              <a:t>T</a:t>
            </a:r>
            <a:r>
              <a:rPr lang="en-US" sz="3600" dirty="0" smtClean="0"/>
              <a:t>antalum</a:t>
            </a:r>
            <a:endParaRPr lang="en-US" sz="3600" dirty="0"/>
          </a:p>
        </p:txBody>
      </p:sp>
      <p:cxnSp>
        <p:nvCxnSpPr>
          <p:cNvPr id="7" name="Straight Connector 6"/>
          <p:cNvCxnSpPr/>
          <p:nvPr/>
        </p:nvCxnSpPr>
        <p:spPr>
          <a:xfrm>
            <a:off x="3280007" y="673533"/>
            <a:ext cx="1318449"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39355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4933" y="1731940"/>
            <a:ext cx="8042487" cy="584776"/>
          </a:xfrm>
          <a:prstGeom prst="rect">
            <a:avLst/>
          </a:prstGeom>
          <a:noFill/>
        </p:spPr>
        <p:txBody>
          <a:bodyPr wrap="square" rtlCol="0">
            <a:spAutoFit/>
          </a:bodyPr>
          <a:lstStyle/>
          <a:p>
            <a:pPr algn="ctr"/>
            <a:r>
              <a:rPr lang="en-US" sz="3200" dirty="0" smtClean="0"/>
              <a:t>Work in BB30</a:t>
            </a:r>
            <a:endParaRPr lang="en-US" sz="3200" dirty="0"/>
          </a:p>
        </p:txBody>
      </p:sp>
    </p:spTree>
    <p:extLst>
      <p:ext uri="{BB962C8B-B14F-4D97-AF65-F5344CB8AC3E}">
        <p14:creationId xmlns:p14="http://schemas.microsoft.com/office/powerpoint/2010/main" val="2963280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908720"/>
            <a:ext cx="7772400" cy="1470025"/>
          </a:xfrm>
        </p:spPr>
        <p:txBody>
          <a:bodyPr/>
          <a:lstStyle/>
          <a:p>
            <a:r>
              <a:rPr lang="en-US" dirty="0" smtClean="0">
                <a:latin typeface="Segoe Print" pitchFamily="2" charset="0"/>
              </a:rPr>
              <a:t>Peeling of thin films</a:t>
            </a:r>
            <a:endParaRPr lang="en-IN" dirty="0">
              <a:latin typeface="Segoe Print" pitchFamily="2" charset="0"/>
            </a:endParaRPr>
          </a:p>
        </p:txBody>
      </p:sp>
      <p:sp>
        <p:nvSpPr>
          <p:cNvPr id="3" name="Subtitle 2"/>
          <p:cNvSpPr>
            <a:spLocks noGrp="1"/>
          </p:cNvSpPr>
          <p:nvPr>
            <p:ph type="subTitle" idx="1"/>
          </p:nvPr>
        </p:nvSpPr>
        <p:spPr>
          <a:xfrm>
            <a:off x="1331640" y="2420888"/>
            <a:ext cx="6400800" cy="1752600"/>
          </a:xfrm>
        </p:spPr>
        <p:txBody>
          <a:bodyPr/>
          <a:lstStyle/>
          <a:p>
            <a:endParaRPr lang="en-US" dirty="0" smtClean="0">
              <a:solidFill>
                <a:schemeClr val="tx1">
                  <a:lumMod val="85000"/>
                  <a:lumOff val="15000"/>
                </a:schemeClr>
              </a:solidFill>
              <a:latin typeface="Segoe Print" pitchFamily="2" charset="0"/>
            </a:endParaRPr>
          </a:p>
          <a:p>
            <a:endParaRPr lang="en-IN" dirty="0">
              <a:solidFill>
                <a:schemeClr val="tx1">
                  <a:lumMod val="85000"/>
                  <a:lumOff val="15000"/>
                </a:schemeClr>
              </a:solidFill>
            </a:endParaRP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314"/>
          <a:stretch/>
        </p:blipFill>
        <p:spPr bwMode="auto">
          <a:xfrm>
            <a:off x="3597710" y="3171510"/>
            <a:ext cx="5654810" cy="3677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81" t="40405" r="57984"/>
          <a:stretch/>
        </p:blipFill>
        <p:spPr bwMode="auto">
          <a:xfrm>
            <a:off x="169916" y="3201904"/>
            <a:ext cx="3249956" cy="3683480"/>
          </a:xfrm>
          <a:prstGeom prst="snipRoundRect">
            <a:avLst>
              <a:gd name="adj1" fmla="val 0"/>
              <a:gd name="adj2"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0821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Segoe Print" pitchFamily="2" charset="0"/>
              </a:rPr>
              <a:t>It is a complex problem  !!!!!!!!!!</a:t>
            </a:r>
            <a:endParaRPr lang="en-IN" dirty="0">
              <a:latin typeface="Segoe Print" pitchFamily="2" charset="0"/>
            </a:endParaRPr>
          </a:p>
        </p:txBody>
      </p:sp>
      <p:pic>
        <p:nvPicPr>
          <p:cNvPr id="4" name="Picture 3" descr="http://www.fs.fed.us/r6/rogue/swofidsc/rootdisease/lrrdelaminated.jpg"/>
          <p:cNvPicPr>
            <a:picLocks noChangeAspect="1" noChangeArrowheads="1"/>
          </p:cNvPicPr>
          <p:nvPr/>
        </p:nvPicPr>
        <p:blipFill>
          <a:blip r:embed="rId2" cstate="print"/>
          <a:srcRect/>
          <a:stretch>
            <a:fillRect/>
          </a:stretch>
        </p:blipFill>
        <p:spPr bwMode="auto">
          <a:xfrm>
            <a:off x="33609" y="2204864"/>
            <a:ext cx="5048250" cy="3108841"/>
          </a:xfrm>
          <a:prstGeom prst="rect">
            <a:avLst/>
          </a:prstGeom>
          <a:noFill/>
        </p:spPr>
      </p:pic>
      <p:pic>
        <p:nvPicPr>
          <p:cNvPr id="1026" name="Picture 2" descr="C:\Users\Shankar\Pictures\Image05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4541" y="1412776"/>
            <a:ext cx="3979459" cy="5305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828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064" y="-12650"/>
            <a:ext cx="8229600" cy="1143000"/>
          </a:xfrm>
        </p:spPr>
        <p:txBody>
          <a:bodyPr>
            <a:normAutofit fontScale="90000"/>
          </a:bodyPr>
          <a:lstStyle/>
          <a:p>
            <a:r>
              <a:rPr lang="en-US" dirty="0" smtClean="0">
                <a:latin typeface="Segoe Print" pitchFamily="2" charset="0"/>
              </a:rPr>
              <a:t>Spans a large range of  length scales</a:t>
            </a:r>
            <a:endParaRPr lang="en-IN" dirty="0">
              <a:latin typeface="Segoe Print" pitchFamily="2" charset="0"/>
            </a:endParaRPr>
          </a:p>
        </p:txBody>
      </p:sp>
      <p:sp>
        <p:nvSpPr>
          <p:cNvPr id="4" name="Down Arrow 3"/>
          <p:cNvSpPr/>
          <p:nvPr/>
        </p:nvSpPr>
        <p:spPr>
          <a:xfrm>
            <a:off x="4067944" y="2123564"/>
            <a:ext cx="1152128" cy="1872208"/>
          </a:xfrm>
          <a:prstGeom prst="down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IN"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Rectangle 4"/>
          <p:cNvSpPr/>
          <p:nvPr/>
        </p:nvSpPr>
        <p:spPr>
          <a:xfrm>
            <a:off x="2771800" y="1475492"/>
            <a:ext cx="3816424" cy="3600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IN"/>
          </a:p>
        </p:txBody>
      </p:sp>
      <p:grpSp>
        <p:nvGrpSpPr>
          <p:cNvPr id="6" name="Group 23"/>
          <p:cNvGrpSpPr/>
          <p:nvPr/>
        </p:nvGrpSpPr>
        <p:grpSpPr>
          <a:xfrm>
            <a:off x="2771800" y="1259468"/>
            <a:ext cx="3888432" cy="216024"/>
            <a:chOff x="755576" y="4149080"/>
            <a:chExt cx="3888432" cy="216024"/>
          </a:xfrm>
        </p:grpSpPr>
        <p:sp>
          <p:nvSpPr>
            <p:cNvPr id="7" name="Oval 6"/>
            <p:cNvSpPr/>
            <p:nvPr/>
          </p:nvSpPr>
          <p:spPr>
            <a:xfrm>
              <a:off x="971600" y="414908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Oval 7"/>
            <p:cNvSpPr/>
            <p:nvPr/>
          </p:nvSpPr>
          <p:spPr>
            <a:xfrm>
              <a:off x="755576" y="414908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Oval 8"/>
            <p:cNvSpPr/>
            <p:nvPr/>
          </p:nvSpPr>
          <p:spPr>
            <a:xfrm>
              <a:off x="1187624" y="414908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Oval 9"/>
            <p:cNvSpPr/>
            <p:nvPr/>
          </p:nvSpPr>
          <p:spPr>
            <a:xfrm>
              <a:off x="1403648" y="414908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val 10"/>
            <p:cNvSpPr/>
            <p:nvPr/>
          </p:nvSpPr>
          <p:spPr>
            <a:xfrm>
              <a:off x="1619672" y="414908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p:cNvSpPr/>
            <p:nvPr/>
          </p:nvSpPr>
          <p:spPr>
            <a:xfrm>
              <a:off x="1835696" y="414908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p:cNvSpPr/>
            <p:nvPr/>
          </p:nvSpPr>
          <p:spPr>
            <a:xfrm>
              <a:off x="2051720" y="414908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p:cNvSpPr/>
            <p:nvPr/>
          </p:nvSpPr>
          <p:spPr>
            <a:xfrm>
              <a:off x="2267744" y="414908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p:cNvSpPr/>
            <p:nvPr/>
          </p:nvSpPr>
          <p:spPr>
            <a:xfrm>
              <a:off x="2483768" y="414908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p:cNvSpPr/>
            <p:nvPr/>
          </p:nvSpPr>
          <p:spPr>
            <a:xfrm>
              <a:off x="2699792" y="414908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p:cNvSpPr/>
            <p:nvPr/>
          </p:nvSpPr>
          <p:spPr>
            <a:xfrm>
              <a:off x="2915816" y="414908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p:cNvSpPr/>
            <p:nvPr/>
          </p:nvSpPr>
          <p:spPr>
            <a:xfrm>
              <a:off x="3131840" y="414908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p:cNvSpPr/>
            <p:nvPr/>
          </p:nvSpPr>
          <p:spPr>
            <a:xfrm>
              <a:off x="3347864" y="414908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p:cNvSpPr/>
            <p:nvPr/>
          </p:nvSpPr>
          <p:spPr>
            <a:xfrm>
              <a:off x="3563888" y="414908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p:cNvSpPr/>
            <p:nvPr/>
          </p:nvSpPr>
          <p:spPr>
            <a:xfrm>
              <a:off x="3779912" y="414908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p:cNvSpPr/>
            <p:nvPr/>
          </p:nvSpPr>
          <p:spPr>
            <a:xfrm>
              <a:off x="3995936" y="414908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p:cNvSpPr/>
            <p:nvPr/>
          </p:nvSpPr>
          <p:spPr>
            <a:xfrm>
              <a:off x="4211960" y="414908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p:cNvSpPr/>
            <p:nvPr/>
          </p:nvSpPr>
          <p:spPr>
            <a:xfrm>
              <a:off x="4427984" y="414908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5" name="Rectangle 24"/>
          <p:cNvSpPr/>
          <p:nvPr/>
        </p:nvSpPr>
        <p:spPr>
          <a:xfrm>
            <a:off x="5255568" y="4499828"/>
            <a:ext cx="3816424" cy="3600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IN"/>
          </a:p>
        </p:txBody>
      </p:sp>
      <p:sp>
        <p:nvSpPr>
          <p:cNvPr id="27" name="Oval 26"/>
          <p:cNvSpPr/>
          <p:nvPr/>
        </p:nvSpPr>
        <p:spPr>
          <a:xfrm>
            <a:off x="5436096" y="4293096"/>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p:cNvSpPr/>
          <p:nvPr/>
        </p:nvSpPr>
        <p:spPr>
          <a:xfrm>
            <a:off x="5220072" y="4293096"/>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p:cNvSpPr/>
          <p:nvPr/>
        </p:nvSpPr>
        <p:spPr>
          <a:xfrm>
            <a:off x="5652120" y="4293096"/>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p:cNvSpPr/>
          <p:nvPr/>
        </p:nvSpPr>
        <p:spPr>
          <a:xfrm>
            <a:off x="5868144" y="4293096"/>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p:cNvSpPr/>
          <p:nvPr/>
        </p:nvSpPr>
        <p:spPr>
          <a:xfrm>
            <a:off x="6084168" y="4293096"/>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p:cNvSpPr/>
          <p:nvPr/>
        </p:nvSpPr>
        <p:spPr>
          <a:xfrm>
            <a:off x="6300192" y="414908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p:cNvSpPr/>
          <p:nvPr/>
        </p:nvSpPr>
        <p:spPr>
          <a:xfrm>
            <a:off x="6516216" y="4005064"/>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p:cNvSpPr/>
          <p:nvPr/>
        </p:nvSpPr>
        <p:spPr>
          <a:xfrm>
            <a:off x="6732240" y="3861048"/>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p:cNvSpPr/>
          <p:nvPr/>
        </p:nvSpPr>
        <p:spPr>
          <a:xfrm>
            <a:off x="6948264" y="378904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p:cNvSpPr/>
          <p:nvPr/>
        </p:nvSpPr>
        <p:spPr>
          <a:xfrm>
            <a:off x="7164288" y="3717032"/>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p:cNvSpPr/>
          <p:nvPr/>
        </p:nvSpPr>
        <p:spPr>
          <a:xfrm>
            <a:off x="7415808" y="3861048"/>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p:cNvSpPr/>
          <p:nvPr/>
        </p:nvSpPr>
        <p:spPr>
          <a:xfrm>
            <a:off x="7596336" y="4005064"/>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p:cNvSpPr/>
          <p:nvPr/>
        </p:nvSpPr>
        <p:spPr>
          <a:xfrm>
            <a:off x="7847856" y="4077072"/>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Oval 39"/>
          <p:cNvSpPr/>
          <p:nvPr/>
        </p:nvSpPr>
        <p:spPr>
          <a:xfrm>
            <a:off x="8063880" y="4221088"/>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Oval 40"/>
          <p:cNvSpPr/>
          <p:nvPr/>
        </p:nvSpPr>
        <p:spPr>
          <a:xfrm>
            <a:off x="8279904" y="4283804"/>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Oval 41"/>
          <p:cNvSpPr/>
          <p:nvPr/>
        </p:nvSpPr>
        <p:spPr>
          <a:xfrm>
            <a:off x="8495928" y="4283804"/>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Oval 42"/>
          <p:cNvSpPr/>
          <p:nvPr/>
        </p:nvSpPr>
        <p:spPr>
          <a:xfrm>
            <a:off x="8711952" y="4283804"/>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Oval 43"/>
          <p:cNvSpPr/>
          <p:nvPr/>
        </p:nvSpPr>
        <p:spPr>
          <a:xfrm>
            <a:off x="8927976" y="4283804"/>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Rectangle 44"/>
          <p:cNvSpPr/>
          <p:nvPr/>
        </p:nvSpPr>
        <p:spPr>
          <a:xfrm>
            <a:off x="395536" y="4499828"/>
            <a:ext cx="3816424" cy="3600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IN"/>
          </a:p>
        </p:txBody>
      </p:sp>
      <p:sp>
        <p:nvSpPr>
          <p:cNvPr id="46" name="Oval 45"/>
          <p:cNvSpPr/>
          <p:nvPr/>
        </p:nvSpPr>
        <p:spPr>
          <a:xfrm>
            <a:off x="611560" y="4139788"/>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Oval 46"/>
          <p:cNvSpPr/>
          <p:nvPr/>
        </p:nvSpPr>
        <p:spPr>
          <a:xfrm>
            <a:off x="323528" y="3923764"/>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Oval 47"/>
          <p:cNvSpPr/>
          <p:nvPr/>
        </p:nvSpPr>
        <p:spPr>
          <a:xfrm>
            <a:off x="899592" y="3923764"/>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Oval 48"/>
          <p:cNvSpPr/>
          <p:nvPr/>
        </p:nvSpPr>
        <p:spPr>
          <a:xfrm>
            <a:off x="1043608" y="4211796"/>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Oval 49"/>
          <p:cNvSpPr/>
          <p:nvPr/>
        </p:nvSpPr>
        <p:spPr>
          <a:xfrm>
            <a:off x="1259632" y="370774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Oval 50"/>
          <p:cNvSpPr/>
          <p:nvPr/>
        </p:nvSpPr>
        <p:spPr>
          <a:xfrm>
            <a:off x="1475656" y="3923764"/>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Oval 51"/>
          <p:cNvSpPr/>
          <p:nvPr/>
        </p:nvSpPr>
        <p:spPr>
          <a:xfrm>
            <a:off x="1691680" y="4283804"/>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Oval 52"/>
          <p:cNvSpPr/>
          <p:nvPr/>
        </p:nvSpPr>
        <p:spPr>
          <a:xfrm>
            <a:off x="1907704" y="4283804"/>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Oval 53"/>
          <p:cNvSpPr/>
          <p:nvPr/>
        </p:nvSpPr>
        <p:spPr>
          <a:xfrm>
            <a:off x="2123728" y="3851756"/>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Oval 54"/>
          <p:cNvSpPr/>
          <p:nvPr/>
        </p:nvSpPr>
        <p:spPr>
          <a:xfrm>
            <a:off x="2339752" y="4283804"/>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Oval 55"/>
          <p:cNvSpPr/>
          <p:nvPr/>
        </p:nvSpPr>
        <p:spPr>
          <a:xfrm>
            <a:off x="2555776" y="4283804"/>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Oval 56"/>
          <p:cNvSpPr/>
          <p:nvPr/>
        </p:nvSpPr>
        <p:spPr>
          <a:xfrm>
            <a:off x="2627784" y="3995772"/>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p:cNvSpPr/>
          <p:nvPr/>
        </p:nvSpPr>
        <p:spPr>
          <a:xfrm>
            <a:off x="2915816" y="3995772"/>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Oval 58"/>
          <p:cNvSpPr/>
          <p:nvPr/>
        </p:nvSpPr>
        <p:spPr>
          <a:xfrm>
            <a:off x="3203848" y="4283804"/>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p:cNvSpPr/>
          <p:nvPr/>
        </p:nvSpPr>
        <p:spPr>
          <a:xfrm>
            <a:off x="3419872" y="4283804"/>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p:cNvSpPr/>
          <p:nvPr/>
        </p:nvSpPr>
        <p:spPr>
          <a:xfrm>
            <a:off x="3635896" y="4067780"/>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p:cNvSpPr/>
          <p:nvPr/>
        </p:nvSpPr>
        <p:spPr>
          <a:xfrm>
            <a:off x="3851920" y="4283804"/>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Oval 62"/>
          <p:cNvSpPr/>
          <p:nvPr/>
        </p:nvSpPr>
        <p:spPr>
          <a:xfrm>
            <a:off x="4067944" y="4283804"/>
            <a:ext cx="216024" cy="216024"/>
          </a:xfrm>
          <a:prstGeom prst="ellipse">
            <a:avLst/>
          </a:prstGeom>
          <a:scene3d>
            <a:camera prst="orthographicFront"/>
            <a:lightRig rig="threePt" dir="t"/>
          </a:scene3d>
          <a:sp3d prstMaterial="matte">
            <a:bevelT w="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4" name="Picture 63" descr="sigma.png"/>
          <p:cNvPicPr>
            <a:picLocks noChangeAspect="1"/>
          </p:cNvPicPr>
          <p:nvPr/>
        </p:nvPicPr>
        <p:blipFill>
          <a:blip r:embed="rId2" cstate="print"/>
          <a:stretch>
            <a:fillRect/>
          </a:stretch>
        </p:blipFill>
        <p:spPr>
          <a:xfrm>
            <a:off x="4427984" y="2743941"/>
            <a:ext cx="387092" cy="327539"/>
          </a:xfrm>
          <a:prstGeom prst="rect">
            <a:avLst/>
          </a:prstGeom>
        </p:spPr>
      </p:pic>
      <p:sp>
        <p:nvSpPr>
          <p:cNvPr id="65" name="TextBox 64"/>
          <p:cNvSpPr txBox="1"/>
          <p:nvPr/>
        </p:nvSpPr>
        <p:spPr>
          <a:xfrm>
            <a:off x="5622033" y="5147900"/>
            <a:ext cx="3270447"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3600" b="1" dirty="0" err="1" smtClean="0">
                <a:latin typeface="Segoe Print" pitchFamily="2" charset="0"/>
              </a:rPr>
              <a:t>Delamination</a:t>
            </a:r>
            <a:endParaRPr lang="en-IN" sz="3600" b="1" dirty="0">
              <a:latin typeface="Segoe Print" pitchFamily="2" charset="0"/>
            </a:endParaRPr>
          </a:p>
        </p:txBody>
      </p:sp>
      <p:sp>
        <p:nvSpPr>
          <p:cNvPr id="66" name="TextBox 65"/>
          <p:cNvSpPr txBox="1"/>
          <p:nvPr/>
        </p:nvSpPr>
        <p:spPr>
          <a:xfrm>
            <a:off x="1043608" y="5291916"/>
            <a:ext cx="2688557"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3600" dirty="0" smtClean="0">
                <a:latin typeface="Segoe Print" pitchFamily="2" charset="0"/>
              </a:rPr>
              <a:t>Desorption</a:t>
            </a:r>
            <a:endParaRPr lang="en-IN" sz="3600" dirty="0">
              <a:latin typeface="Segoe Print" pitchFamily="2" charset="0"/>
            </a:endParaRPr>
          </a:p>
        </p:txBody>
      </p:sp>
      <p:sp>
        <p:nvSpPr>
          <p:cNvPr id="67" name="TextBox 66"/>
          <p:cNvSpPr txBox="1"/>
          <p:nvPr/>
        </p:nvSpPr>
        <p:spPr>
          <a:xfrm>
            <a:off x="617734" y="6146720"/>
            <a:ext cx="3791423" cy="369332"/>
          </a:xfrm>
          <a:prstGeom prst="rect">
            <a:avLst/>
          </a:prstGeom>
          <a:noFill/>
        </p:spPr>
        <p:txBody>
          <a:bodyPr wrap="none" rtlCol="0">
            <a:spAutoFit/>
          </a:bodyPr>
          <a:lstStyle/>
          <a:p>
            <a:r>
              <a:rPr lang="en-US" dirty="0" smtClean="0">
                <a:latin typeface="Segoe Print" pitchFamily="2" charset="0"/>
              </a:rPr>
              <a:t>gas desorption from Palladium</a:t>
            </a:r>
            <a:endParaRPr lang="en-IN" dirty="0">
              <a:latin typeface="Segoe Print" pitchFamily="2" charset="0"/>
            </a:endParaRPr>
          </a:p>
        </p:txBody>
      </p:sp>
      <p:sp>
        <p:nvSpPr>
          <p:cNvPr id="68" name="TextBox 67"/>
          <p:cNvSpPr txBox="1"/>
          <p:nvPr/>
        </p:nvSpPr>
        <p:spPr>
          <a:xfrm>
            <a:off x="6914252" y="5980737"/>
            <a:ext cx="2121093" cy="369332"/>
          </a:xfrm>
          <a:prstGeom prst="rect">
            <a:avLst/>
          </a:prstGeom>
          <a:noFill/>
        </p:spPr>
        <p:txBody>
          <a:bodyPr wrap="none" rtlCol="0">
            <a:spAutoFit/>
          </a:bodyPr>
          <a:lstStyle/>
          <a:p>
            <a:r>
              <a:rPr lang="en-US" dirty="0" smtClean="0">
                <a:latin typeface="Segoe Print" pitchFamily="2" charset="0"/>
              </a:rPr>
              <a:t>Peeling of paints</a:t>
            </a:r>
            <a:endParaRPr lang="en-IN" dirty="0">
              <a:latin typeface="Segoe Print" pitchFamily="2" charset="0"/>
            </a:endParaRPr>
          </a:p>
        </p:txBody>
      </p:sp>
      <mc:AlternateContent xmlns:mc="http://schemas.openxmlformats.org/markup-compatibility/2006" xmlns:a14="http://schemas.microsoft.com/office/drawing/2010/main">
        <mc:Choice Requires="a14">
          <p:sp>
            <p:nvSpPr>
              <p:cNvPr id="69" name="TextBox 68"/>
              <p:cNvSpPr txBox="1"/>
              <p:nvPr/>
            </p:nvSpPr>
            <p:spPr>
              <a:xfrm>
                <a:off x="1584990" y="2635714"/>
                <a:ext cx="1337802" cy="769441"/>
              </a:xfrm>
              <a:prstGeom prst="rect">
                <a:avLst/>
              </a:prstGeom>
              <a:noFill/>
            </p:spPr>
            <p:txBody>
              <a:bodyPr wrap="none" rtlCol="0">
                <a:spAutoFit/>
              </a:bodyPr>
              <a:lstStyle/>
              <a:p>
                <a14:m>
                  <m:oMathPara xmlns:m="http://schemas.openxmlformats.org/officeDocument/2006/math" xmlns="">
                    <m:oMathParaPr>
                      <m:jc m:val="centerGroup"/>
                    </m:oMathParaPr>
                    <m:oMath xmlns:m="http://schemas.openxmlformats.org/officeDocument/2006/math">
                      <m:r>
                        <a:rPr lang="en-IN" sz="4400" i="1" smtClean="0">
                          <a:latin typeface="Cambria Math"/>
                          <a:ea typeface="Cambria Math"/>
                        </a:rPr>
                        <m:t>𝜉</m:t>
                      </m:r>
                      <m:r>
                        <a:rPr lang="en-US" sz="4400" b="0" i="1" smtClean="0">
                          <a:latin typeface="Cambria Math"/>
                          <a:ea typeface="Cambria Math"/>
                        </a:rPr>
                        <m:t>~</m:t>
                      </m:r>
                      <m:r>
                        <a:rPr lang="en-US" sz="4400" b="0" i="1" smtClean="0">
                          <a:latin typeface="Cambria Math"/>
                          <a:ea typeface="Cambria Math"/>
                        </a:rPr>
                        <m:t>𝑎</m:t>
                      </m:r>
                    </m:oMath>
                  </m:oMathPara>
                </a14:m>
                <a:endParaRPr lang="en-IN" sz="4400" dirty="0"/>
              </a:p>
            </p:txBody>
          </p:sp>
        </mc:Choice>
        <mc:Fallback xmlns="">
          <p:sp>
            <p:nvSpPr>
              <p:cNvPr id="69" name="TextBox 68"/>
              <p:cNvSpPr txBox="1">
                <a:spLocks noRot="1" noChangeAspect="1" noMove="1" noResize="1" noEditPoints="1" noAdjustHandles="1" noChangeArrowheads="1" noChangeShapeType="1" noTextEdit="1"/>
              </p:cNvSpPr>
              <p:nvPr/>
            </p:nvSpPr>
            <p:spPr>
              <a:xfrm>
                <a:off x="1584990" y="2635714"/>
                <a:ext cx="1337802" cy="769441"/>
              </a:xfrm>
              <a:prstGeom prst="rect">
                <a:avLst/>
              </a:prstGeom>
              <a:blipFill rotWithShape="1">
                <a:blip r:embed="rId3"/>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7054140" y="2983116"/>
                <a:ext cx="1752210" cy="769441"/>
              </a:xfrm>
              <a:prstGeom prst="rect">
                <a:avLst/>
              </a:prstGeom>
              <a:noFill/>
            </p:spPr>
            <p:txBody>
              <a:bodyPr wrap="none" rtlCol="0">
                <a:spAutoFit/>
              </a:bodyPr>
              <a:lstStyle/>
              <a:p>
                <a14:m>
                  <m:oMathPara xmlns:m="http://schemas.openxmlformats.org/officeDocument/2006/math" xmlns="">
                    <m:oMathParaPr>
                      <m:jc m:val="centerGroup"/>
                    </m:oMathParaPr>
                    <m:oMath xmlns:m="http://schemas.openxmlformats.org/officeDocument/2006/math">
                      <m:r>
                        <a:rPr lang="en-IN" sz="4400" i="1" smtClean="0">
                          <a:latin typeface="Cambria Math"/>
                          <a:ea typeface="Cambria Math"/>
                        </a:rPr>
                        <m:t>𝜉</m:t>
                      </m:r>
                      <m:r>
                        <a:rPr lang="en-US" sz="4400" b="0" i="1" smtClean="0">
                          <a:latin typeface="Cambria Math"/>
                          <a:ea typeface="Cambria Math"/>
                        </a:rPr>
                        <m:t>≫</m:t>
                      </m:r>
                      <m:r>
                        <a:rPr lang="en-US" sz="4400" b="0" i="1" smtClean="0">
                          <a:latin typeface="Cambria Math"/>
                          <a:ea typeface="Cambria Math"/>
                        </a:rPr>
                        <m:t>𝑎</m:t>
                      </m:r>
                    </m:oMath>
                  </m:oMathPara>
                </a14:m>
                <a:endParaRPr lang="en-IN" sz="4400" dirty="0"/>
              </a:p>
            </p:txBody>
          </p:sp>
        </mc:Choice>
        <mc:Fallback xmlns="">
          <p:sp>
            <p:nvSpPr>
              <p:cNvPr id="70" name="TextBox 69"/>
              <p:cNvSpPr txBox="1">
                <a:spLocks noRot="1" noChangeAspect="1" noMove="1" noResize="1" noEditPoints="1" noAdjustHandles="1" noChangeArrowheads="1" noChangeShapeType="1" noTextEdit="1"/>
              </p:cNvSpPr>
              <p:nvPr/>
            </p:nvSpPr>
            <p:spPr>
              <a:xfrm>
                <a:off x="7054140" y="2983116"/>
                <a:ext cx="1752210" cy="769441"/>
              </a:xfrm>
              <a:prstGeom prst="rect">
                <a:avLst/>
              </a:prstGeom>
              <a:blipFill rotWithShape="1">
                <a:blip r:embed="rId4"/>
                <a:stretch>
                  <a:fillRect/>
                </a:stretch>
              </a:blipFill>
            </p:spPr>
            <p:txBody>
              <a:bodyPr/>
              <a:lstStyle/>
              <a:p>
                <a:r>
                  <a:rPr lang="en-IN">
                    <a:noFill/>
                  </a:rPr>
                  <a:t> </a:t>
                </a:r>
              </a:p>
            </p:txBody>
          </p:sp>
        </mc:Fallback>
      </mc:AlternateContent>
      <p:sp>
        <p:nvSpPr>
          <p:cNvPr id="3" name="Rectangle 2"/>
          <p:cNvSpPr/>
          <p:nvPr/>
        </p:nvSpPr>
        <p:spPr>
          <a:xfrm>
            <a:off x="1691680" y="6485311"/>
            <a:ext cx="7543614" cy="369332"/>
          </a:xfrm>
          <a:prstGeom prst="rect">
            <a:avLst/>
          </a:prstGeom>
        </p:spPr>
        <p:txBody>
          <a:bodyPr wrap="square">
            <a:spAutoFit/>
          </a:bodyPr>
          <a:lstStyle/>
          <a:p>
            <a:r>
              <a:rPr lang="en-IN" dirty="0" err="1"/>
              <a:t>Atul</a:t>
            </a:r>
            <a:r>
              <a:rPr lang="en-IN" dirty="0"/>
              <a:t> </a:t>
            </a:r>
            <a:r>
              <a:rPr lang="en-IN" dirty="0" err="1"/>
              <a:t>Varshney</a:t>
            </a:r>
            <a:r>
              <a:rPr lang="en-IN" dirty="0"/>
              <a:t>, P. Sharma, A. Sane, S. </a:t>
            </a:r>
            <a:r>
              <a:rPr lang="en-IN" dirty="0" err="1"/>
              <a:t>Ghosh</a:t>
            </a:r>
            <a:r>
              <a:rPr lang="en-IN" dirty="0"/>
              <a:t>,* and S. </a:t>
            </a:r>
            <a:r>
              <a:rPr lang="en-IN" dirty="0" smtClean="0"/>
              <a:t>Bhattacharya (PRL 2010)</a:t>
            </a:r>
            <a:endParaRPr lang="en-IN" dirty="0"/>
          </a:p>
        </p:txBody>
      </p:sp>
    </p:spTree>
    <p:extLst>
      <p:ext uri="{BB962C8B-B14F-4D97-AF65-F5344CB8AC3E}">
        <p14:creationId xmlns:p14="http://schemas.microsoft.com/office/powerpoint/2010/main" val="10406184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aj2.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3553" y="831095"/>
            <a:ext cx="7968887" cy="5093263"/>
          </a:xfrm>
          <a:prstGeom prst="rect">
            <a:avLst/>
          </a:prstGeom>
        </p:spPr>
      </p:pic>
      <p:sp>
        <p:nvSpPr>
          <p:cNvPr id="4" name="TextBox 3"/>
          <p:cNvSpPr txBox="1"/>
          <p:nvPr/>
        </p:nvSpPr>
        <p:spPr>
          <a:xfrm>
            <a:off x="304800" y="2362200"/>
            <a:ext cx="2664661" cy="1477328"/>
          </a:xfrm>
          <a:prstGeom prst="rect">
            <a:avLst/>
          </a:prstGeom>
          <a:solidFill>
            <a:schemeClr val="bg2">
              <a:lumMod val="75000"/>
            </a:schemeClr>
          </a:solidFill>
        </p:spPr>
        <p:txBody>
          <a:bodyPr wrap="square" rtlCol="0">
            <a:spAutoFit/>
          </a:bodyPr>
          <a:lstStyle/>
          <a:p>
            <a:r>
              <a:rPr lang="en-US" dirty="0" smtClean="0"/>
              <a:t>Motion of a </a:t>
            </a:r>
            <a:r>
              <a:rPr lang="en-US" dirty="0"/>
              <a:t>1</a:t>
            </a:r>
            <a:r>
              <a:rPr lang="en-US" dirty="0" smtClean="0">
                <a:latin typeface="Symbol" pitchFamily="18" charset="2"/>
              </a:rPr>
              <a:t>m</a:t>
            </a:r>
            <a:r>
              <a:rPr lang="en-US" dirty="0" smtClean="0"/>
              <a:t>m Brownian silica colloid on a microscope cover slip in water under a distant </a:t>
            </a:r>
            <a:r>
              <a:rPr lang="en-US" dirty="0" err="1" smtClean="0"/>
              <a:t>tweezer</a:t>
            </a:r>
            <a:r>
              <a:rPr lang="en-US" dirty="0" smtClean="0"/>
              <a:t> potential</a:t>
            </a:r>
            <a:endParaRPr lang="en-IN" dirty="0"/>
          </a:p>
        </p:txBody>
      </p:sp>
      <p:sp>
        <p:nvSpPr>
          <p:cNvPr id="5" name="Oval 4"/>
          <p:cNvSpPr/>
          <p:nvPr/>
        </p:nvSpPr>
        <p:spPr>
          <a:xfrm>
            <a:off x="3369568" y="1066800"/>
            <a:ext cx="592832" cy="6143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1683746" y="981670"/>
            <a:ext cx="1626390" cy="923330"/>
          </a:xfrm>
          <a:prstGeom prst="rect">
            <a:avLst/>
          </a:prstGeom>
          <a:solidFill>
            <a:schemeClr val="bg2">
              <a:lumMod val="90000"/>
            </a:schemeClr>
          </a:solidFill>
        </p:spPr>
        <p:txBody>
          <a:bodyPr wrap="square" rtlCol="0">
            <a:spAutoFit/>
          </a:bodyPr>
          <a:lstStyle/>
          <a:p>
            <a:r>
              <a:rPr lang="en-US" dirty="0" err="1" smtClean="0"/>
              <a:t>Tweezer</a:t>
            </a:r>
            <a:r>
              <a:rPr lang="en-US" dirty="0" smtClean="0"/>
              <a:t> Trap relocated at t=0</a:t>
            </a:r>
            <a:endParaRPr lang="en-IN" dirty="0"/>
          </a:p>
        </p:txBody>
      </p:sp>
      <p:sp>
        <p:nvSpPr>
          <p:cNvPr id="7" name="TextBox 6"/>
          <p:cNvSpPr txBox="1"/>
          <p:nvPr/>
        </p:nvSpPr>
        <p:spPr>
          <a:xfrm>
            <a:off x="381000" y="4617845"/>
            <a:ext cx="2095470" cy="646331"/>
          </a:xfrm>
          <a:prstGeom prst="rect">
            <a:avLst/>
          </a:prstGeom>
          <a:solidFill>
            <a:schemeClr val="bg2">
              <a:lumMod val="90000"/>
            </a:schemeClr>
          </a:solidFill>
        </p:spPr>
        <p:txBody>
          <a:bodyPr wrap="square" rtlCol="0">
            <a:spAutoFit/>
          </a:bodyPr>
          <a:lstStyle/>
          <a:p>
            <a:r>
              <a:rPr lang="en-US" dirty="0" smtClean="0"/>
              <a:t>Initial location of </a:t>
            </a:r>
            <a:r>
              <a:rPr lang="en-US" dirty="0" err="1" smtClean="0"/>
              <a:t>tweezer</a:t>
            </a:r>
            <a:r>
              <a:rPr lang="en-US" dirty="0" smtClean="0"/>
              <a:t> trap</a:t>
            </a:r>
            <a:endParaRPr lang="en-IN" dirty="0"/>
          </a:p>
        </p:txBody>
      </p:sp>
      <p:cxnSp>
        <p:nvCxnSpPr>
          <p:cNvPr id="9" name="Straight Arrow Connector 8"/>
          <p:cNvCxnSpPr/>
          <p:nvPr/>
        </p:nvCxnSpPr>
        <p:spPr>
          <a:xfrm>
            <a:off x="2465008" y="5160385"/>
            <a:ext cx="792088" cy="19535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310136" y="5079510"/>
            <a:ext cx="652264" cy="68278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p:cNvSpPr txBox="1"/>
          <p:nvPr/>
        </p:nvSpPr>
        <p:spPr>
          <a:xfrm>
            <a:off x="5804168" y="5079510"/>
            <a:ext cx="2448272" cy="369332"/>
          </a:xfrm>
          <a:prstGeom prst="rect">
            <a:avLst/>
          </a:prstGeom>
          <a:noFill/>
        </p:spPr>
        <p:txBody>
          <a:bodyPr wrap="square" rtlCol="0">
            <a:spAutoFit/>
          </a:bodyPr>
          <a:lstStyle/>
          <a:p>
            <a:endParaRPr lang="en-IN" dirty="0"/>
          </a:p>
        </p:txBody>
      </p:sp>
      <p:sp>
        <p:nvSpPr>
          <p:cNvPr id="3" name="TextBox 2"/>
          <p:cNvSpPr txBox="1"/>
          <p:nvPr/>
        </p:nvSpPr>
        <p:spPr>
          <a:xfrm>
            <a:off x="381000" y="609600"/>
            <a:ext cx="3352800" cy="369332"/>
          </a:xfrm>
          <a:prstGeom prst="rect">
            <a:avLst/>
          </a:prstGeom>
          <a:noFill/>
        </p:spPr>
        <p:txBody>
          <a:bodyPr wrap="square" rtlCol="0">
            <a:spAutoFit/>
          </a:bodyPr>
          <a:lstStyle/>
          <a:p>
            <a:endParaRPr lang="en-IN" dirty="0"/>
          </a:p>
        </p:txBody>
      </p:sp>
      <p:sp>
        <p:nvSpPr>
          <p:cNvPr id="8" name="TextBox 7"/>
          <p:cNvSpPr txBox="1"/>
          <p:nvPr/>
        </p:nvSpPr>
        <p:spPr>
          <a:xfrm>
            <a:off x="381000" y="114968"/>
            <a:ext cx="8458200" cy="707886"/>
          </a:xfrm>
          <a:prstGeom prst="rect">
            <a:avLst/>
          </a:prstGeom>
          <a:solidFill>
            <a:schemeClr val="bg2">
              <a:lumMod val="75000"/>
            </a:schemeClr>
          </a:solidFill>
        </p:spPr>
        <p:txBody>
          <a:bodyPr wrap="square" rtlCol="0">
            <a:spAutoFit/>
          </a:bodyPr>
          <a:lstStyle/>
          <a:p>
            <a:r>
              <a:rPr lang="en-US" sz="2000" b="1" dirty="0" smtClean="0"/>
              <a:t>Motion of a particle (could be me in different length and time scales) from one trap to another on a rough surface  (quenched randomness?)</a:t>
            </a:r>
            <a:endParaRPr lang="en-IN" sz="2000" b="1" dirty="0"/>
          </a:p>
        </p:txBody>
      </p:sp>
    </p:spTree>
    <p:extLst>
      <p:ext uri="{BB962C8B-B14F-4D97-AF65-F5344CB8AC3E}">
        <p14:creationId xmlns:p14="http://schemas.microsoft.com/office/powerpoint/2010/main" val="83063082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repeatCount="indefinite"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5"/>
          <p:cNvSpPr>
            <a:spLocks noGrp="1"/>
          </p:cNvSpPr>
          <p:nvPr>
            <p:ph type="title"/>
          </p:nvPr>
        </p:nvSpPr>
        <p:spPr>
          <a:xfrm>
            <a:off x="0" y="-27384"/>
            <a:ext cx="9144000" cy="1143000"/>
          </a:xfrm>
        </p:spPr>
        <p:txBody>
          <a:bodyPr>
            <a:normAutofit fontScale="90000"/>
          </a:bodyPr>
          <a:lstStyle/>
          <a:p>
            <a:r>
              <a:rPr lang="en-IN" sz="3600" b="1" dirty="0" smtClean="0">
                <a:latin typeface="Segoe Print" pitchFamily="2" charset="0"/>
                <a:sym typeface="Symbol"/>
              </a:rPr>
              <a:t>An observable parameter : Length scale (</a:t>
            </a:r>
            <a:r>
              <a:rPr lang="el-GR" sz="3200" dirty="0" smtClean="0">
                <a:latin typeface="Segoe Print" pitchFamily="2" charset="0"/>
                <a:sym typeface="Euclid Symbol"/>
              </a:rPr>
              <a:t>ξ</a:t>
            </a:r>
            <a:r>
              <a:rPr lang="en-IN" sz="3600" b="1" dirty="0" smtClean="0">
                <a:latin typeface="Segoe Print" pitchFamily="2" charset="0"/>
                <a:sym typeface="Symbol"/>
              </a:rPr>
              <a:t>) over which the system fails</a:t>
            </a:r>
            <a:endParaRPr lang="en-IN" sz="3600" b="1" dirty="0">
              <a:latin typeface="Segoe Print" pitchFamily="2" charset="0"/>
            </a:endParaRPr>
          </a:p>
        </p:txBody>
      </p:sp>
      <p:sp>
        <p:nvSpPr>
          <p:cNvPr id="3" name="Content Placeholder 2"/>
          <p:cNvSpPr>
            <a:spLocks noGrp="1"/>
          </p:cNvSpPr>
          <p:nvPr>
            <p:ph idx="1"/>
          </p:nvPr>
        </p:nvSpPr>
        <p:spPr>
          <a:xfrm>
            <a:off x="457200" y="1556792"/>
            <a:ext cx="8229600" cy="4525963"/>
          </a:xfrm>
        </p:spPr>
        <p:txBody>
          <a:bodyPr/>
          <a:lstStyle/>
          <a:p>
            <a:pPr marL="0" indent="0">
              <a:buNone/>
            </a:pPr>
            <a:r>
              <a:rPr lang="en-US" dirty="0" smtClean="0">
                <a:latin typeface="Segoe Print" pitchFamily="2" charset="0"/>
              </a:rPr>
              <a:t> </a:t>
            </a:r>
            <a:endParaRPr lang="en-IN" dirty="0">
              <a:latin typeface="Segoe Print" pitchFamily="2" charset="0"/>
            </a:endParaRPr>
          </a:p>
        </p:txBody>
      </p:sp>
      <p:pic>
        <p:nvPicPr>
          <p:cNvPr id="5" name="Picture 2"/>
          <p:cNvPicPr>
            <a:picLocks noChangeAspect="1" noChangeArrowheads="1"/>
          </p:cNvPicPr>
          <p:nvPr/>
        </p:nvPicPr>
        <p:blipFill>
          <a:blip r:embed="rId2" cstate="print"/>
          <a:srcRect/>
          <a:stretch>
            <a:fillRect/>
          </a:stretch>
        </p:blipFill>
        <p:spPr bwMode="auto">
          <a:xfrm>
            <a:off x="179512" y="1196752"/>
            <a:ext cx="5760640" cy="3017912"/>
          </a:xfrm>
          <a:prstGeom prst="rect">
            <a:avLst/>
          </a:prstGeom>
          <a:noFill/>
          <a:ln w="9525">
            <a:noFill/>
            <a:miter lim="800000"/>
            <a:headEnd/>
            <a:tailEnd/>
          </a:ln>
        </p:spPr>
      </p:pic>
      <p:sp>
        <p:nvSpPr>
          <p:cNvPr id="6" name="TextBox 5"/>
          <p:cNvSpPr txBox="1"/>
          <p:nvPr/>
        </p:nvSpPr>
        <p:spPr>
          <a:xfrm>
            <a:off x="0" y="5301208"/>
            <a:ext cx="9144000" cy="1077218"/>
          </a:xfrm>
          <a:prstGeom prst="rect">
            <a:avLst/>
          </a:prstGeom>
          <a:solidFill>
            <a:schemeClr val="bg1"/>
          </a:solid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fontAlgn="auto">
              <a:spcBef>
                <a:spcPts val="0"/>
              </a:spcBef>
              <a:spcAft>
                <a:spcPts val="0"/>
              </a:spcAft>
              <a:defRPr/>
            </a:pPr>
            <a:r>
              <a:rPr lang="en-US" sz="3200" b="1" dirty="0">
                <a:solidFill>
                  <a:srgbClr val="0070C0"/>
                </a:solidFill>
                <a:latin typeface="Segoe Print" pitchFamily="2" charset="0"/>
              </a:rPr>
              <a:t>If  </a:t>
            </a:r>
            <a:r>
              <a:rPr lang="en-US" sz="3200" b="1" dirty="0" err="1">
                <a:solidFill>
                  <a:srgbClr val="0070C0"/>
                </a:solidFill>
                <a:latin typeface="Segoe Print" pitchFamily="2" charset="0"/>
              </a:rPr>
              <a:t>f</a:t>
            </a:r>
            <a:r>
              <a:rPr lang="en-US" sz="3200" b="1" baseline="-25000" dirty="0" err="1">
                <a:solidFill>
                  <a:srgbClr val="0070C0"/>
                </a:solidFill>
                <a:latin typeface="Segoe Print" pitchFamily="2" charset="0"/>
              </a:rPr>
              <a:t>p</a:t>
            </a:r>
            <a:r>
              <a:rPr lang="en-US" sz="3200" b="1" dirty="0">
                <a:solidFill>
                  <a:srgbClr val="0070C0"/>
                </a:solidFill>
                <a:latin typeface="Segoe Print" pitchFamily="2" charset="0"/>
              </a:rPr>
              <a:t> is large </a:t>
            </a:r>
            <a:r>
              <a:rPr lang="el-GR" sz="3200" dirty="0" smtClean="0">
                <a:latin typeface="Segoe Print" pitchFamily="2" charset="0"/>
                <a:sym typeface="Euclid Symbol"/>
              </a:rPr>
              <a:t>ξ</a:t>
            </a:r>
            <a:r>
              <a:rPr lang="en-US" sz="3200" b="1" dirty="0" smtClean="0">
                <a:solidFill>
                  <a:srgbClr val="0070C0"/>
                </a:solidFill>
                <a:latin typeface="Segoe Print" pitchFamily="2" charset="0"/>
              </a:rPr>
              <a:t> </a:t>
            </a:r>
            <a:r>
              <a:rPr lang="en-US" sz="3200" b="1" dirty="0">
                <a:solidFill>
                  <a:srgbClr val="0070C0"/>
                </a:solidFill>
                <a:latin typeface="Segoe Print" pitchFamily="2" charset="0"/>
              </a:rPr>
              <a:t>is small</a:t>
            </a:r>
          </a:p>
          <a:p>
            <a:pPr fontAlgn="auto">
              <a:spcBef>
                <a:spcPts val="0"/>
              </a:spcBef>
              <a:spcAft>
                <a:spcPts val="0"/>
              </a:spcAft>
              <a:defRPr/>
            </a:pPr>
            <a:r>
              <a:rPr lang="en-US" sz="3200" b="1" dirty="0">
                <a:latin typeface="Segoe Print" pitchFamily="2" charset="0"/>
              </a:rPr>
              <a:t>If G is large </a:t>
            </a:r>
            <a:r>
              <a:rPr lang="el-GR" sz="3200" dirty="0" smtClean="0">
                <a:latin typeface="Segoe Print" pitchFamily="2" charset="0"/>
                <a:sym typeface="Euclid Symbol"/>
              </a:rPr>
              <a:t>ξ</a:t>
            </a:r>
            <a:r>
              <a:rPr lang="en-US" sz="3200" b="1" dirty="0" smtClean="0">
                <a:latin typeface="Segoe Print" pitchFamily="2" charset="0"/>
              </a:rPr>
              <a:t> </a:t>
            </a:r>
            <a:r>
              <a:rPr lang="en-US" sz="3200" b="1" dirty="0">
                <a:latin typeface="Segoe Print" pitchFamily="2" charset="0"/>
              </a:rPr>
              <a:t>is large</a:t>
            </a:r>
          </a:p>
        </p:txBody>
      </p:sp>
      <p:pic>
        <p:nvPicPr>
          <p:cNvPr id="7" name="Picture 6" descr="Delam_length.png"/>
          <p:cNvPicPr>
            <a:picLocks noChangeAspect="1"/>
          </p:cNvPicPr>
          <p:nvPr/>
        </p:nvPicPr>
        <p:blipFill>
          <a:blip r:embed="rId3" cstate="print"/>
          <a:stretch>
            <a:fillRect/>
          </a:stretch>
        </p:blipFill>
        <p:spPr>
          <a:xfrm>
            <a:off x="6050263" y="4403729"/>
            <a:ext cx="2391145" cy="505172"/>
          </a:xfrm>
          <a:prstGeom prst="rect">
            <a:avLst/>
          </a:prstGeom>
        </p:spPr>
      </p:pic>
      <p:pic>
        <p:nvPicPr>
          <p:cNvPr id="8" name="Picture 7" descr="Delam_length1.png"/>
          <p:cNvPicPr>
            <a:picLocks noChangeAspect="1"/>
          </p:cNvPicPr>
          <p:nvPr/>
        </p:nvPicPr>
        <p:blipFill>
          <a:blip r:embed="rId4" cstate="print"/>
          <a:stretch>
            <a:fillRect/>
          </a:stretch>
        </p:blipFill>
        <p:spPr>
          <a:xfrm>
            <a:off x="6156176" y="1916832"/>
            <a:ext cx="2476500" cy="320040"/>
          </a:xfrm>
          <a:prstGeom prst="rect">
            <a:avLst/>
          </a:prstGeom>
        </p:spPr>
      </p:pic>
      <p:pic>
        <p:nvPicPr>
          <p:cNvPr id="9" name="Picture 8" descr="Delam_length1.png"/>
          <p:cNvPicPr>
            <a:picLocks noChangeAspect="1"/>
          </p:cNvPicPr>
          <p:nvPr/>
        </p:nvPicPr>
        <p:blipFill>
          <a:blip r:embed="rId4" cstate="print"/>
          <a:stretch>
            <a:fillRect/>
          </a:stretch>
        </p:blipFill>
        <p:spPr>
          <a:xfrm>
            <a:off x="6156176" y="3429000"/>
            <a:ext cx="2476500" cy="320040"/>
          </a:xfrm>
          <a:prstGeom prst="rect">
            <a:avLst/>
          </a:prstGeom>
        </p:spPr>
      </p:pic>
      <p:pic>
        <p:nvPicPr>
          <p:cNvPr id="10" name="Picture 9" descr="Delam_length2.png"/>
          <p:cNvPicPr>
            <a:picLocks noChangeAspect="1"/>
          </p:cNvPicPr>
          <p:nvPr/>
        </p:nvPicPr>
        <p:blipFill>
          <a:blip r:embed="rId5" cstate="print"/>
          <a:stretch>
            <a:fillRect/>
          </a:stretch>
        </p:blipFill>
        <p:spPr>
          <a:xfrm>
            <a:off x="6156176" y="2708920"/>
            <a:ext cx="2179320" cy="335280"/>
          </a:xfrm>
          <a:prstGeom prst="rect">
            <a:avLst/>
          </a:prstGeom>
        </p:spPr>
      </p:pic>
      <p:sp>
        <p:nvSpPr>
          <p:cNvPr id="12" name="TextBox 11"/>
          <p:cNvSpPr txBox="1"/>
          <p:nvPr/>
        </p:nvSpPr>
        <p:spPr>
          <a:xfrm>
            <a:off x="179512" y="4437112"/>
            <a:ext cx="5359159" cy="584775"/>
          </a:xfrm>
          <a:prstGeom prst="rect">
            <a:avLst/>
          </a:prstGeom>
          <a:noFill/>
        </p:spPr>
        <p:txBody>
          <a:bodyPr wrap="none" rtlCol="0">
            <a:spAutoFit/>
          </a:bodyPr>
          <a:lstStyle/>
          <a:p>
            <a:r>
              <a:rPr lang="en-US" sz="3200" dirty="0" smtClean="0">
                <a:latin typeface="Segoe Print" pitchFamily="2" charset="0"/>
              </a:rPr>
              <a:t>For a critical stress value</a:t>
            </a:r>
            <a:endParaRPr lang="en-IN" sz="3200" dirty="0">
              <a:latin typeface="Segoe Print" pitchFamily="2" charset="0"/>
            </a:endParaRPr>
          </a:p>
        </p:txBody>
      </p:sp>
    </p:spTree>
    <p:extLst>
      <p:ext uri="{BB962C8B-B14F-4D97-AF65-F5344CB8AC3E}">
        <p14:creationId xmlns:p14="http://schemas.microsoft.com/office/powerpoint/2010/main" val="167244700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5"/>
          <p:cNvSpPr>
            <a:spLocks noGrp="1"/>
          </p:cNvSpPr>
          <p:nvPr>
            <p:ph type="title"/>
          </p:nvPr>
        </p:nvSpPr>
        <p:spPr>
          <a:xfrm>
            <a:off x="0" y="-27384"/>
            <a:ext cx="9144000" cy="1143000"/>
          </a:xfrm>
        </p:spPr>
        <p:txBody>
          <a:bodyPr>
            <a:normAutofit fontScale="90000"/>
          </a:bodyPr>
          <a:lstStyle/>
          <a:p>
            <a:r>
              <a:rPr lang="en-IN" sz="3600" b="1" dirty="0" smtClean="0">
                <a:latin typeface="Segoe Print" pitchFamily="2" charset="0"/>
                <a:sym typeface="Symbol"/>
              </a:rPr>
              <a:t>An observable parameter : Length scale (</a:t>
            </a:r>
            <a:r>
              <a:rPr lang="el-GR" sz="3200" dirty="0" smtClean="0">
                <a:latin typeface="Segoe Print" pitchFamily="2" charset="0"/>
                <a:sym typeface="Euclid Symbol"/>
              </a:rPr>
              <a:t>ξ</a:t>
            </a:r>
            <a:r>
              <a:rPr lang="en-IN" sz="3600" b="1" dirty="0" smtClean="0">
                <a:latin typeface="Segoe Print" pitchFamily="2" charset="0"/>
                <a:sym typeface="Symbol"/>
              </a:rPr>
              <a:t>) over which the system fails</a:t>
            </a:r>
            <a:endParaRPr lang="en-IN" sz="3600" b="1" dirty="0">
              <a:latin typeface="Segoe Print" pitchFamily="2" charset="0"/>
            </a:endParaRPr>
          </a:p>
        </p:txBody>
      </p:sp>
      <p:sp>
        <p:nvSpPr>
          <p:cNvPr id="3" name="Content Placeholder 2"/>
          <p:cNvSpPr>
            <a:spLocks noGrp="1"/>
          </p:cNvSpPr>
          <p:nvPr>
            <p:ph idx="1"/>
          </p:nvPr>
        </p:nvSpPr>
        <p:spPr>
          <a:xfrm>
            <a:off x="457200" y="1556792"/>
            <a:ext cx="8229600" cy="4525963"/>
          </a:xfrm>
        </p:spPr>
        <p:txBody>
          <a:bodyPr/>
          <a:lstStyle/>
          <a:p>
            <a:pPr marL="0" indent="0">
              <a:buNone/>
            </a:pPr>
            <a:r>
              <a:rPr lang="en-US" dirty="0" smtClean="0">
                <a:latin typeface="Segoe Print" pitchFamily="2" charset="0"/>
              </a:rPr>
              <a:t> </a:t>
            </a:r>
            <a:endParaRPr lang="en-IN" dirty="0">
              <a:latin typeface="Segoe Print" pitchFamily="2" charset="0"/>
            </a:endParaRPr>
          </a:p>
        </p:txBody>
      </p:sp>
      <p:pic>
        <p:nvPicPr>
          <p:cNvPr id="5" name="Picture 2"/>
          <p:cNvPicPr>
            <a:picLocks noChangeAspect="1" noChangeArrowheads="1"/>
          </p:cNvPicPr>
          <p:nvPr/>
        </p:nvPicPr>
        <p:blipFill>
          <a:blip r:embed="rId2" cstate="print"/>
          <a:srcRect/>
          <a:stretch>
            <a:fillRect/>
          </a:stretch>
        </p:blipFill>
        <p:spPr bwMode="auto">
          <a:xfrm>
            <a:off x="179512" y="1196752"/>
            <a:ext cx="5760640" cy="3017912"/>
          </a:xfrm>
          <a:prstGeom prst="rect">
            <a:avLst/>
          </a:prstGeom>
          <a:noFill/>
          <a:ln w="9525">
            <a:noFill/>
            <a:miter lim="800000"/>
            <a:headEnd/>
            <a:tailEnd/>
          </a:ln>
        </p:spPr>
      </p:pic>
      <p:sp>
        <p:nvSpPr>
          <p:cNvPr id="6" name="TextBox 5"/>
          <p:cNvSpPr txBox="1"/>
          <p:nvPr/>
        </p:nvSpPr>
        <p:spPr>
          <a:xfrm>
            <a:off x="0" y="5301208"/>
            <a:ext cx="9144000" cy="1077218"/>
          </a:xfrm>
          <a:prstGeom prst="rect">
            <a:avLst/>
          </a:prstGeom>
          <a:solidFill>
            <a:schemeClr val="bg1"/>
          </a:solid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fontAlgn="auto">
              <a:spcBef>
                <a:spcPts val="0"/>
              </a:spcBef>
              <a:spcAft>
                <a:spcPts val="0"/>
              </a:spcAft>
              <a:defRPr/>
            </a:pPr>
            <a:r>
              <a:rPr lang="en-US" sz="3200" b="1" dirty="0">
                <a:solidFill>
                  <a:srgbClr val="0070C0"/>
                </a:solidFill>
                <a:latin typeface="Segoe Print" pitchFamily="2" charset="0"/>
              </a:rPr>
              <a:t>If  </a:t>
            </a:r>
            <a:r>
              <a:rPr lang="en-US" sz="3200" b="1" dirty="0" err="1">
                <a:solidFill>
                  <a:srgbClr val="0070C0"/>
                </a:solidFill>
                <a:latin typeface="Segoe Print" pitchFamily="2" charset="0"/>
              </a:rPr>
              <a:t>f</a:t>
            </a:r>
            <a:r>
              <a:rPr lang="en-US" sz="3200" b="1" baseline="-25000" dirty="0" err="1">
                <a:solidFill>
                  <a:srgbClr val="0070C0"/>
                </a:solidFill>
                <a:latin typeface="Segoe Print" pitchFamily="2" charset="0"/>
              </a:rPr>
              <a:t>p</a:t>
            </a:r>
            <a:r>
              <a:rPr lang="en-US" sz="3200" b="1" dirty="0">
                <a:solidFill>
                  <a:srgbClr val="0070C0"/>
                </a:solidFill>
                <a:latin typeface="Segoe Print" pitchFamily="2" charset="0"/>
              </a:rPr>
              <a:t> is large </a:t>
            </a:r>
            <a:r>
              <a:rPr lang="el-GR" sz="3200" dirty="0" smtClean="0">
                <a:latin typeface="Segoe Print" pitchFamily="2" charset="0"/>
                <a:sym typeface="Euclid Symbol"/>
              </a:rPr>
              <a:t>ξ</a:t>
            </a:r>
            <a:r>
              <a:rPr lang="en-US" sz="3200" b="1" dirty="0" smtClean="0">
                <a:solidFill>
                  <a:srgbClr val="0070C0"/>
                </a:solidFill>
                <a:latin typeface="Segoe Print" pitchFamily="2" charset="0"/>
              </a:rPr>
              <a:t> </a:t>
            </a:r>
            <a:r>
              <a:rPr lang="en-US" sz="3200" b="1" dirty="0">
                <a:solidFill>
                  <a:srgbClr val="0070C0"/>
                </a:solidFill>
                <a:latin typeface="Segoe Print" pitchFamily="2" charset="0"/>
              </a:rPr>
              <a:t>is small</a:t>
            </a:r>
          </a:p>
          <a:p>
            <a:pPr fontAlgn="auto">
              <a:spcBef>
                <a:spcPts val="0"/>
              </a:spcBef>
              <a:spcAft>
                <a:spcPts val="0"/>
              </a:spcAft>
              <a:defRPr/>
            </a:pPr>
            <a:r>
              <a:rPr lang="en-US" sz="3200" b="1" dirty="0">
                <a:latin typeface="Segoe Print" pitchFamily="2" charset="0"/>
              </a:rPr>
              <a:t>If G is large </a:t>
            </a:r>
            <a:r>
              <a:rPr lang="el-GR" sz="3200" dirty="0" smtClean="0">
                <a:latin typeface="Segoe Print" pitchFamily="2" charset="0"/>
                <a:sym typeface="Euclid Symbol"/>
              </a:rPr>
              <a:t>ξ</a:t>
            </a:r>
            <a:r>
              <a:rPr lang="en-US" sz="3200" b="1" dirty="0" smtClean="0">
                <a:latin typeface="Segoe Print" pitchFamily="2" charset="0"/>
              </a:rPr>
              <a:t> </a:t>
            </a:r>
            <a:r>
              <a:rPr lang="en-US" sz="3200" b="1" dirty="0">
                <a:latin typeface="Segoe Print" pitchFamily="2" charset="0"/>
              </a:rPr>
              <a:t>is large</a:t>
            </a:r>
          </a:p>
        </p:txBody>
      </p:sp>
      <p:pic>
        <p:nvPicPr>
          <p:cNvPr id="7" name="Picture 6" descr="Delam_length.png"/>
          <p:cNvPicPr>
            <a:picLocks noChangeAspect="1"/>
          </p:cNvPicPr>
          <p:nvPr/>
        </p:nvPicPr>
        <p:blipFill>
          <a:blip r:embed="rId3" cstate="print"/>
          <a:stretch>
            <a:fillRect/>
          </a:stretch>
        </p:blipFill>
        <p:spPr>
          <a:xfrm>
            <a:off x="6050263" y="4403729"/>
            <a:ext cx="2391145" cy="505172"/>
          </a:xfrm>
          <a:prstGeom prst="rect">
            <a:avLst/>
          </a:prstGeom>
        </p:spPr>
      </p:pic>
      <p:pic>
        <p:nvPicPr>
          <p:cNvPr id="8" name="Picture 7" descr="Delam_length1.png"/>
          <p:cNvPicPr>
            <a:picLocks noChangeAspect="1"/>
          </p:cNvPicPr>
          <p:nvPr/>
        </p:nvPicPr>
        <p:blipFill>
          <a:blip r:embed="rId4" cstate="print"/>
          <a:stretch>
            <a:fillRect/>
          </a:stretch>
        </p:blipFill>
        <p:spPr>
          <a:xfrm>
            <a:off x="6156176" y="1916832"/>
            <a:ext cx="2476500" cy="320040"/>
          </a:xfrm>
          <a:prstGeom prst="rect">
            <a:avLst/>
          </a:prstGeom>
        </p:spPr>
      </p:pic>
      <p:pic>
        <p:nvPicPr>
          <p:cNvPr id="9" name="Picture 8" descr="Delam_length1.png"/>
          <p:cNvPicPr>
            <a:picLocks noChangeAspect="1"/>
          </p:cNvPicPr>
          <p:nvPr/>
        </p:nvPicPr>
        <p:blipFill>
          <a:blip r:embed="rId4" cstate="print"/>
          <a:stretch>
            <a:fillRect/>
          </a:stretch>
        </p:blipFill>
        <p:spPr>
          <a:xfrm>
            <a:off x="6156176" y="3429000"/>
            <a:ext cx="2476500" cy="320040"/>
          </a:xfrm>
          <a:prstGeom prst="rect">
            <a:avLst/>
          </a:prstGeom>
        </p:spPr>
      </p:pic>
      <p:pic>
        <p:nvPicPr>
          <p:cNvPr id="10" name="Picture 9" descr="Delam_length2.png"/>
          <p:cNvPicPr>
            <a:picLocks noChangeAspect="1"/>
          </p:cNvPicPr>
          <p:nvPr/>
        </p:nvPicPr>
        <p:blipFill>
          <a:blip r:embed="rId5" cstate="print"/>
          <a:stretch>
            <a:fillRect/>
          </a:stretch>
        </p:blipFill>
        <p:spPr>
          <a:xfrm>
            <a:off x="6156176" y="2708920"/>
            <a:ext cx="2179320" cy="335280"/>
          </a:xfrm>
          <a:prstGeom prst="rect">
            <a:avLst/>
          </a:prstGeom>
        </p:spPr>
      </p:pic>
      <p:sp>
        <p:nvSpPr>
          <p:cNvPr id="12" name="TextBox 11"/>
          <p:cNvSpPr txBox="1"/>
          <p:nvPr/>
        </p:nvSpPr>
        <p:spPr>
          <a:xfrm>
            <a:off x="179512" y="4437112"/>
            <a:ext cx="5359159" cy="584775"/>
          </a:xfrm>
          <a:prstGeom prst="rect">
            <a:avLst/>
          </a:prstGeom>
          <a:noFill/>
        </p:spPr>
        <p:txBody>
          <a:bodyPr wrap="none" rtlCol="0">
            <a:spAutoFit/>
          </a:bodyPr>
          <a:lstStyle/>
          <a:p>
            <a:r>
              <a:rPr lang="en-US" sz="3200" dirty="0" smtClean="0">
                <a:latin typeface="Segoe Print" pitchFamily="2" charset="0"/>
              </a:rPr>
              <a:t>For a critical stress value</a:t>
            </a:r>
            <a:endParaRPr lang="en-IN" sz="3200" dirty="0">
              <a:latin typeface="Segoe Print" pitchFamily="2" charset="0"/>
            </a:endParaRPr>
          </a:p>
        </p:txBody>
      </p:sp>
    </p:spTree>
    <p:extLst>
      <p:ext uri="{BB962C8B-B14F-4D97-AF65-F5344CB8AC3E}">
        <p14:creationId xmlns:p14="http://schemas.microsoft.com/office/powerpoint/2010/main" val="245667378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b="1" smtClean="0">
                <a:latin typeface="Segoe Print" pitchFamily="2" charset="0"/>
              </a:rPr>
              <a:t>Experiments</a:t>
            </a:r>
          </a:p>
        </p:txBody>
      </p:sp>
      <p:pic>
        <p:nvPicPr>
          <p:cNvPr id="9219" name="Picture 2"/>
          <p:cNvPicPr>
            <a:picLocks noChangeAspect="1" noChangeArrowheads="1"/>
          </p:cNvPicPr>
          <p:nvPr/>
        </p:nvPicPr>
        <p:blipFill>
          <a:blip r:embed="rId2" cstate="print"/>
          <a:srcRect l="17577" r="7272" b="58965"/>
          <a:stretch>
            <a:fillRect/>
          </a:stretch>
        </p:blipFill>
        <p:spPr bwMode="auto">
          <a:xfrm>
            <a:off x="381000" y="1295400"/>
            <a:ext cx="8763000" cy="2587625"/>
          </a:xfrm>
          <a:prstGeom prst="rect">
            <a:avLst/>
          </a:prstGeom>
          <a:noFill/>
          <a:ln w="9525">
            <a:noFill/>
            <a:miter lim="800000"/>
            <a:headEnd/>
            <a:tailEnd/>
          </a:ln>
        </p:spPr>
      </p:pic>
      <p:sp>
        <p:nvSpPr>
          <p:cNvPr id="9220" name="TextBox 3"/>
          <p:cNvSpPr txBox="1">
            <a:spLocks noChangeArrowheads="1"/>
          </p:cNvSpPr>
          <p:nvPr/>
        </p:nvSpPr>
        <p:spPr bwMode="auto">
          <a:xfrm>
            <a:off x="0" y="4509120"/>
            <a:ext cx="9144000" cy="1631216"/>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r>
              <a:rPr lang="en-US" sz="2000" b="1" dirty="0">
                <a:solidFill>
                  <a:schemeClr val="tx1">
                    <a:lumMod val="85000"/>
                    <a:lumOff val="15000"/>
                  </a:schemeClr>
                </a:solidFill>
                <a:latin typeface="Segoe Print" pitchFamily="2" charset="0"/>
              </a:rPr>
              <a:t>The external mechanical stress to the films was applied in the form of a dc electric field between two ITO electrodes separated by an oil-filled insulating space of thickness ~100 µm. For all experiments reported here, the field was ramped in steps of 0.01 V/</a:t>
            </a:r>
            <a:r>
              <a:rPr lang="en-US" sz="2000" b="1" dirty="0" err="1">
                <a:solidFill>
                  <a:schemeClr val="tx1">
                    <a:lumMod val="85000"/>
                    <a:lumOff val="15000"/>
                  </a:schemeClr>
                </a:solidFill>
                <a:latin typeface="Segoe Print" pitchFamily="2" charset="0"/>
              </a:rPr>
              <a:t>μm</a:t>
            </a:r>
            <a:r>
              <a:rPr lang="en-US" sz="2000" b="1" dirty="0">
                <a:solidFill>
                  <a:schemeClr val="tx1">
                    <a:lumMod val="85000"/>
                    <a:lumOff val="15000"/>
                  </a:schemeClr>
                </a:solidFill>
                <a:latin typeface="Segoe Print" pitchFamily="2" charset="0"/>
              </a:rPr>
              <a:t> with a waiting period of 2 sec between steps. </a:t>
            </a:r>
          </a:p>
        </p:txBody>
      </p:sp>
    </p:spTree>
    <p:extLst>
      <p:ext uri="{BB962C8B-B14F-4D97-AF65-F5344CB8AC3E}">
        <p14:creationId xmlns:p14="http://schemas.microsoft.com/office/powerpoint/2010/main" val="299421904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b="1" smtClean="0">
                <a:latin typeface="Segoe Print" pitchFamily="2" charset="0"/>
              </a:rPr>
              <a:t>Experiments</a:t>
            </a:r>
          </a:p>
        </p:txBody>
      </p:sp>
      <p:pic>
        <p:nvPicPr>
          <p:cNvPr id="9219" name="Picture 2"/>
          <p:cNvPicPr>
            <a:picLocks noChangeAspect="1" noChangeArrowheads="1"/>
          </p:cNvPicPr>
          <p:nvPr/>
        </p:nvPicPr>
        <p:blipFill>
          <a:blip r:embed="rId2" cstate="print"/>
          <a:srcRect l="17577" r="7272" b="58965"/>
          <a:stretch>
            <a:fillRect/>
          </a:stretch>
        </p:blipFill>
        <p:spPr bwMode="auto">
          <a:xfrm>
            <a:off x="381000" y="1295400"/>
            <a:ext cx="8763000" cy="2587625"/>
          </a:xfrm>
          <a:prstGeom prst="rect">
            <a:avLst/>
          </a:prstGeom>
          <a:noFill/>
          <a:ln w="9525">
            <a:noFill/>
            <a:miter lim="800000"/>
            <a:headEnd/>
            <a:tailEnd/>
          </a:ln>
        </p:spPr>
      </p:pic>
      <p:sp>
        <p:nvSpPr>
          <p:cNvPr id="9220" name="TextBox 3"/>
          <p:cNvSpPr txBox="1">
            <a:spLocks noChangeArrowheads="1"/>
          </p:cNvSpPr>
          <p:nvPr/>
        </p:nvSpPr>
        <p:spPr bwMode="auto">
          <a:xfrm>
            <a:off x="0" y="4509120"/>
            <a:ext cx="9144000" cy="1631216"/>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r>
              <a:rPr lang="en-US" sz="2000" b="1" dirty="0">
                <a:solidFill>
                  <a:schemeClr val="tx1">
                    <a:lumMod val="85000"/>
                    <a:lumOff val="15000"/>
                  </a:schemeClr>
                </a:solidFill>
                <a:latin typeface="Segoe Print" pitchFamily="2" charset="0"/>
              </a:rPr>
              <a:t>The external mechanical stress to the films was applied in the form of a dc electric field between two ITO electrodes separated by an oil-filled insulating space of thickness ~100 µm. For all experiments reported here, the field was ramped in steps of 0.01 V/</a:t>
            </a:r>
            <a:r>
              <a:rPr lang="en-US" sz="2000" b="1" dirty="0" err="1">
                <a:solidFill>
                  <a:schemeClr val="tx1">
                    <a:lumMod val="85000"/>
                    <a:lumOff val="15000"/>
                  </a:schemeClr>
                </a:solidFill>
                <a:latin typeface="Segoe Print" pitchFamily="2" charset="0"/>
              </a:rPr>
              <a:t>μm</a:t>
            </a:r>
            <a:r>
              <a:rPr lang="en-US" sz="2000" b="1" dirty="0">
                <a:solidFill>
                  <a:schemeClr val="tx1">
                    <a:lumMod val="85000"/>
                    <a:lumOff val="15000"/>
                  </a:schemeClr>
                </a:solidFill>
                <a:latin typeface="Segoe Print" pitchFamily="2" charset="0"/>
              </a:rPr>
              <a:t> with a waiting period of 2 sec between steps. </a:t>
            </a:r>
          </a:p>
        </p:txBody>
      </p:sp>
    </p:spTree>
    <p:extLst>
      <p:ext uri="{BB962C8B-B14F-4D97-AF65-F5344CB8AC3E}">
        <p14:creationId xmlns:p14="http://schemas.microsoft.com/office/powerpoint/2010/main" val="29942190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274638"/>
            <a:ext cx="9144000" cy="792162"/>
          </a:xfrm>
        </p:spPr>
        <p:txBody>
          <a:bodyPr>
            <a:normAutofit/>
          </a:bodyPr>
          <a:lstStyle/>
          <a:p>
            <a:r>
              <a:rPr lang="en-US" sz="2400" b="1" dirty="0" smtClean="0">
                <a:latin typeface="Segoe Print" pitchFamily="2" charset="0"/>
              </a:rPr>
              <a:t>Changing Rigidity</a:t>
            </a:r>
          </a:p>
        </p:txBody>
      </p:sp>
      <p:pic>
        <p:nvPicPr>
          <p:cNvPr id="10243" name="Picture 2"/>
          <p:cNvPicPr>
            <a:picLocks noChangeAspect="1" noChangeArrowheads="1"/>
          </p:cNvPicPr>
          <p:nvPr/>
        </p:nvPicPr>
        <p:blipFill>
          <a:blip r:embed="rId2" cstate="print"/>
          <a:srcRect/>
          <a:stretch>
            <a:fillRect/>
          </a:stretch>
        </p:blipFill>
        <p:spPr bwMode="auto">
          <a:xfrm>
            <a:off x="1876425" y="1590675"/>
            <a:ext cx="5391150" cy="847725"/>
          </a:xfrm>
          <a:prstGeom prst="rect">
            <a:avLst/>
          </a:prstGeom>
          <a:noFill/>
          <a:ln w="9525">
            <a:noFill/>
            <a:miter lim="800000"/>
            <a:headEnd/>
            <a:tailEnd/>
          </a:ln>
        </p:spPr>
      </p:pic>
      <p:sp>
        <p:nvSpPr>
          <p:cNvPr id="10244" name="Rectangle 4"/>
          <p:cNvSpPr>
            <a:spLocks noChangeArrowheads="1"/>
          </p:cNvSpPr>
          <p:nvPr/>
        </p:nvSpPr>
        <p:spPr bwMode="auto">
          <a:xfrm>
            <a:off x="0" y="-169277"/>
            <a:ext cx="184731" cy="338554"/>
          </a:xfrm>
          <a:prstGeom prst="rect">
            <a:avLst/>
          </a:prstGeom>
          <a:noFill/>
          <a:ln w="9525">
            <a:noFill/>
            <a:miter lim="800000"/>
            <a:headEnd/>
            <a:tailEnd/>
          </a:ln>
        </p:spPr>
        <p:txBody>
          <a:bodyPr wrap="none" anchor="ctr">
            <a:spAutoFit/>
          </a:bodyPr>
          <a:lstStyle/>
          <a:p>
            <a:endParaRPr lang="en-US" sz="1600">
              <a:latin typeface="Segoe Print" pitchFamily="2" charset="0"/>
            </a:endParaRPr>
          </a:p>
        </p:txBody>
      </p:sp>
      <p:pic>
        <p:nvPicPr>
          <p:cNvPr id="10245" name="Picture 3"/>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artisticPaintStrokes/>
                    </a14:imgEffect>
                  </a14:imgLayer>
                </a14:imgProps>
              </a:ext>
            </a:extLst>
          </a:blip>
          <a:srcRect/>
          <a:stretch>
            <a:fillRect/>
          </a:stretch>
        </p:blipFill>
        <p:spPr bwMode="auto">
          <a:xfrm>
            <a:off x="3124200" y="2438400"/>
            <a:ext cx="2762250" cy="666750"/>
          </a:xfrm>
          <a:prstGeom prst="rect">
            <a:avLst/>
          </a:prstGeom>
          <a:noFill/>
          <a:ln w="9525">
            <a:noFill/>
            <a:miter lim="800000"/>
            <a:headEnd/>
            <a:tailEnd/>
          </a:ln>
        </p:spPr>
      </p:pic>
      <p:sp>
        <p:nvSpPr>
          <p:cNvPr id="10246" name="Rectangle 9"/>
          <p:cNvSpPr>
            <a:spLocks noChangeArrowheads="1"/>
          </p:cNvSpPr>
          <p:nvPr/>
        </p:nvSpPr>
        <p:spPr bwMode="auto">
          <a:xfrm>
            <a:off x="0" y="-169277"/>
            <a:ext cx="184731" cy="338554"/>
          </a:xfrm>
          <a:prstGeom prst="rect">
            <a:avLst/>
          </a:prstGeom>
          <a:noFill/>
          <a:ln w="9525">
            <a:noFill/>
            <a:miter lim="800000"/>
            <a:headEnd/>
            <a:tailEnd/>
          </a:ln>
        </p:spPr>
        <p:txBody>
          <a:bodyPr wrap="none" anchor="ctr">
            <a:spAutoFit/>
          </a:bodyPr>
          <a:lstStyle/>
          <a:p>
            <a:endParaRPr lang="en-US" sz="1600">
              <a:latin typeface="Segoe Print" pitchFamily="2" charset="0"/>
            </a:endParaRPr>
          </a:p>
        </p:txBody>
      </p:sp>
      <p:sp>
        <p:nvSpPr>
          <p:cNvPr id="10247" name="Rectangle 11"/>
          <p:cNvSpPr>
            <a:spLocks noChangeArrowheads="1"/>
          </p:cNvSpPr>
          <p:nvPr/>
        </p:nvSpPr>
        <p:spPr bwMode="auto">
          <a:xfrm>
            <a:off x="0" y="-169277"/>
            <a:ext cx="184731" cy="338554"/>
          </a:xfrm>
          <a:prstGeom prst="rect">
            <a:avLst/>
          </a:prstGeom>
          <a:noFill/>
          <a:ln w="9525">
            <a:noFill/>
            <a:miter lim="800000"/>
            <a:headEnd/>
            <a:tailEnd/>
          </a:ln>
        </p:spPr>
        <p:txBody>
          <a:bodyPr wrap="none" anchor="ctr">
            <a:spAutoFit/>
          </a:bodyPr>
          <a:lstStyle/>
          <a:p>
            <a:endParaRPr lang="en-US" sz="1600">
              <a:latin typeface="Segoe Print" pitchFamily="2" charset="0"/>
            </a:endParaRPr>
          </a:p>
        </p:txBody>
      </p:sp>
      <p:grpSp>
        <p:nvGrpSpPr>
          <p:cNvPr id="2" name="Group 18"/>
          <p:cNvGrpSpPr>
            <a:grpSpLocks/>
          </p:cNvGrpSpPr>
          <p:nvPr/>
        </p:nvGrpSpPr>
        <p:grpSpPr bwMode="auto">
          <a:xfrm>
            <a:off x="52388" y="3276600"/>
            <a:ext cx="9041570" cy="2286000"/>
            <a:chOff x="0" y="4572000"/>
            <a:chExt cx="9041130" cy="2286000"/>
          </a:xfrm>
        </p:grpSpPr>
        <p:grpSp>
          <p:nvGrpSpPr>
            <p:cNvPr id="3" name="Group 10"/>
            <p:cNvGrpSpPr>
              <a:grpSpLocks/>
            </p:cNvGrpSpPr>
            <p:nvPr/>
          </p:nvGrpSpPr>
          <p:grpSpPr bwMode="auto">
            <a:xfrm>
              <a:off x="152400" y="4572000"/>
              <a:ext cx="3810000" cy="914400"/>
              <a:chOff x="609600" y="4572000"/>
              <a:chExt cx="3810000" cy="914400"/>
            </a:xfrm>
          </p:grpSpPr>
          <p:pic>
            <p:nvPicPr>
              <p:cNvPr id="7" name="Picture 1"/>
              <p:cNvPicPr>
                <a:picLocks noChangeAspect="1" noChangeArrowheads="1"/>
              </p:cNvPicPr>
              <p:nvPr/>
            </p:nvPicPr>
            <p:blipFill>
              <a:blip r:embed="rId5" cstate="print"/>
              <a:srcRect l="15790" t="7004" r="10526" b="8949"/>
              <a:stretch>
                <a:fillRect/>
              </a:stretch>
            </p:blipFill>
            <p:spPr bwMode="auto">
              <a:xfrm>
                <a:off x="609600" y="4572000"/>
                <a:ext cx="1066800"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1"/>
              <p:cNvPicPr>
                <a:picLocks noChangeAspect="1" noChangeArrowheads="1"/>
              </p:cNvPicPr>
              <p:nvPr/>
            </p:nvPicPr>
            <p:blipFill>
              <a:blip r:embed="rId5" cstate="print"/>
              <a:srcRect l="15790" t="7004" r="10526" b="8949"/>
              <a:stretch>
                <a:fillRect/>
              </a:stretch>
            </p:blipFill>
            <p:spPr bwMode="auto">
              <a:xfrm>
                <a:off x="1524000" y="4572000"/>
                <a:ext cx="1066800"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1"/>
              <p:cNvPicPr>
                <a:picLocks noChangeAspect="1" noChangeArrowheads="1"/>
              </p:cNvPicPr>
              <p:nvPr/>
            </p:nvPicPr>
            <p:blipFill>
              <a:blip r:embed="rId5" cstate="print"/>
              <a:srcRect l="15790" t="7004" r="10526" b="8949"/>
              <a:stretch>
                <a:fillRect/>
              </a:stretch>
            </p:blipFill>
            <p:spPr bwMode="auto">
              <a:xfrm>
                <a:off x="2438400" y="4572000"/>
                <a:ext cx="1066800"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1"/>
              <p:cNvPicPr>
                <a:picLocks noChangeAspect="1" noChangeArrowheads="1"/>
              </p:cNvPicPr>
              <p:nvPr/>
            </p:nvPicPr>
            <p:blipFill>
              <a:blip r:embed="rId5" cstate="print"/>
              <a:srcRect l="15790" t="7004" r="10526" b="8949"/>
              <a:stretch>
                <a:fillRect/>
              </a:stretch>
            </p:blipFill>
            <p:spPr bwMode="auto">
              <a:xfrm>
                <a:off x="3352800" y="4572000"/>
                <a:ext cx="1066800"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10252" name="Picture 7"/>
            <p:cNvPicPr>
              <a:picLocks noChangeAspect="1" noChangeArrowheads="1"/>
            </p:cNvPicPr>
            <p:nvPr/>
          </p:nvPicPr>
          <p:blipFill>
            <a:blip r:embed="rId6" cstate="print"/>
            <a:srcRect/>
            <a:stretch>
              <a:fillRect/>
            </a:stretch>
          </p:blipFill>
          <p:spPr bwMode="auto">
            <a:xfrm>
              <a:off x="5715000" y="4724400"/>
              <a:ext cx="3326130" cy="857250"/>
            </a:xfrm>
            <a:prstGeom prst="rect">
              <a:avLst/>
            </a:prstGeom>
            <a:noFill/>
            <a:ln w="9525">
              <a:noFill/>
              <a:miter lim="800000"/>
              <a:headEnd/>
              <a:tailEnd/>
            </a:ln>
          </p:spPr>
        </p:pic>
        <p:sp>
          <p:nvSpPr>
            <p:cNvPr id="20" name="TextBox 19"/>
            <p:cNvSpPr txBox="1"/>
            <p:nvPr/>
          </p:nvSpPr>
          <p:spPr>
            <a:xfrm>
              <a:off x="0" y="5715000"/>
              <a:ext cx="4571777" cy="338554"/>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fontAlgn="auto">
                <a:spcBef>
                  <a:spcPts val="0"/>
                </a:spcBef>
                <a:spcAft>
                  <a:spcPts val="0"/>
                </a:spcAft>
                <a:defRPr/>
              </a:pPr>
              <a:r>
                <a:rPr lang="en-US" sz="1600" dirty="0">
                  <a:latin typeface="Segoe Print" pitchFamily="2" charset="0"/>
                </a:rPr>
                <a:t>Soft </a:t>
              </a:r>
              <a:r>
                <a:rPr lang="en-US" sz="1600" b="1" dirty="0">
                  <a:solidFill>
                    <a:schemeClr val="tx1">
                      <a:lumMod val="85000"/>
                      <a:lumOff val="15000"/>
                    </a:schemeClr>
                  </a:solidFill>
                  <a:latin typeface="Segoe Print" pitchFamily="2" charset="0"/>
                </a:rPr>
                <a:t>Polystyrene</a:t>
              </a:r>
              <a:r>
                <a:rPr lang="en-US" sz="1600" b="1" dirty="0">
                  <a:solidFill>
                    <a:schemeClr val="accent1">
                      <a:lumMod val="75000"/>
                    </a:schemeClr>
                  </a:solidFill>
                  <a:latin typeface="Segoe Print" pitchFamily="2" charset="0"/>
                </a:rPr>
                <a:t> </a:t>
              </a:r>
              <a:r>
                <a:rPr lang="en-US" sz="1600" dirty="0">
                  <a:latin typeface="Segoe Print" pitchFamily="2" charset="0"/>
                </a:rPr>
                <a:t>particle network</a:t>
              </a:r>
            </a:p>
          </p:txBody>
        </p:sp>
        <p:sp>
          <p:nvSpPr>
            <p:cNvPr id="10254" name="TextBox 20"/>
            <p:cNvSpPr txBox="1">
              <a:spLocks noChangeArrowheads="1"/>
            </p:cNvSpPr>
            <p:nvPr/>
          </p:nvSpPr>
          <p:spPr bwMode="auto">
            <a:xfrm>
              <a:off x="5828547" y="5696465"/>
              <a:ext cx="3212583" cy="338554"/>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spAutoFit/>
            </a:bodyPr>
            <a:lstStyle/>
            <a:p>
              <a:r>
                <a:rPr lang="en-US" sz="1600" dirty="0">
                  <a:solidFill>
                    <a:schemeClr val="tx1">
                      <a:lumMod val="85000"/>
                      <a:lumOff val="15000"/>
                    </a:schemeClr>
                  </a:solidFill>
                  <a:latin typeface="Segoe Print" pitchFamily="2" charset="0"/>
                </a:rPr>
                <a:t>Rigid  </a:t>
              </a:r>
              <a:r>
                <a:rPr lang="en-US" sz="1600" b="1" dirty="0">
                  <a:solidFill>
                    <a:schemeClr val="tx1">
                      <a:lumMod val="85000"/>
                      <a:lumOff val="15000"/>
                    </a:schemeClr>
                  </a:solidFill>
                  <a:latin typeface="Segoe Print" pitchFamily="2" charset="0"/>
                </a:rPr>
                <a:t>Silica </a:t>
              </a:r>
              <a:r>
                <a:rPr lang="en-US" sz="1600" dirty="0">
                  <a:solidFill>
                    <a:schemeClr val="tx1">
                      <a:lumMod val="85000"/>
                      <a:lumOff val="15000"/>
                    </a:schemeClr>
                  </a:solidFill>
                  <a:latin typeface="Segoe Print" pitchFamily="2" charset="0"/>
                </a:rPr>
                <a:t>particle network</a:t>
              </a:r>
            </a:p>
          </p:txBody>
        </p:sp>
        <p:pic>
          <p:nvPicPr>
            <p:cNvPr id="10255" name="Picture 8"/>
            <p:cNvPicPr>
              <a:picLocks noChangeAspect="1" noChangeArrowheads="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artisticPaintStrokes/>
                      </a14:imgEffect>
                    </a14:imgLayer>
                  </a14:imgProps>
                </a:ext>
              </a:extLst>
            </a:blip>
            <a:srcRect/>
            <a:stretch>
              <a:fillRect/>
            </a:stretch>
          </p:blipFill>
          <p:spPr bwMode="auto">
            <a:xfrm>
              <a:off x="1295400" y="6238875"/>
              <a:ext cx="1533525" cy="619125"/>
            </a:xfrm>
            <a:prstGeom prst="rect">
              <a:avLst/>
            </a:prstGeom>
            <a:noFill/>
            <a:ln w="9525">
              <a:noFill/>
              <a:miter lim="800000"/>
              <a:headEnd/>
              <a:tailEnd/>
            </a:ln>
          </p:spPr>
        </p:pic>
        <p:pic>
          <p:nvPicPr>
            <p:cNvPr id="10256" name="Picture 10"/>
            <p:cNvPicPr>
              <a:picLocks noChangeAspect="1" noChangeArrowheads="1"/>
            </p:cNvPicPr>
            <p:nvPr/>
          </p:nvPicPr>
          <p:blipFill>
            <a:blip r:embed="rId9" cstate="print">
              <a:clrChange>
                <a:clrFrom>
                  <a:srgbClr val="FFFFFF"/>
                </a:clrFrom>
                <a:clrTo>
                  <a:srgbClr val="FFFFFF">
                    <a:alpha val="0"/>
                  </a:srgbClr>
                </a:clrTo>
              </a:clrChange>
              <a:extLst>
                <a:ext uri="{BEBA8EAE-BF5A-486C-A8C5-ECC9F3942E4B}">
                  <a14:imgProps xmlns:a14="http://schemas.microsoft.com/office/drawing/2010/main">
                    <a14:imgLayer r:embed="rId10">
                      <a14:imgEffect>
                        <a14:artisticPaintStrokes/>
                      </a14:imgEffect>
                    </a14:imgLayer>
                  </a14:imgProps>
                </a:ext>
              </a:extLst>
            </a:blip>
            <a:srcRect/>
            <a:stretch>
              <a:fillRect/>
            </a:stretch>
          </p:blipFill>
          <p:spPr bwMode="auto">
            <a:xfrm>
              <a:off x="6019800" y="6172200"/>
              <a:ext cx="2047875" cy="619125"/>
            </a:xfrm>
            <a:prstGeom prst="rect">
              <a:avLst/>
            </a:prstGeom>
            <a:noFill/>
            <a:ln w="9525">
              <a:noFill/>
              <a:miter lim="800000"/>
              <a:headEnd/>
              <a:tailEnd/>
            </a:ln>
          </p:spPr>
        </p:pic>
      </p:grpSp>
      <p:sp>
        <p:nvSpPr>
          <p:cNvPr id="10249" name="Rectangle 17"/>
          <p:cNvSpPr>
            <a:spLocks noChangeArrowheads="1"/>
          </p:cNvSpPr>
          <p:nvPr/>
        </p:nvSpPr>
        <p:spPr bwMode="auto">
          <a:xfrm>
            <a:off x="0" y="5657850"/>
            <a:ext cx="9144000" cy="58477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r>
              <a:rPr lang="en-US" sz="1600" b="1" dirty="0">
                <a:solidFill>
                  <a:schemeClr val="tx1">
                    <a:lumMod val="85000"/>
                    <a:lumOff val="15000"/>
                  </a:schemeClr>
                </a:solidFill>
                <a:latin typeface="Segoe Print" pitchFamily="2" charset="0"/>
              </a:rPr>
              <a:t>The covalent-type interaction between </a:t>
            </a:r>
            <a:r>
              <a:rPr lang="en-US" sz="1600" b="1" dirty="0" err="1">
                <a:solidFill>
                  <a:schemeClr val="tx1">
                    <a:lumMod val="85000"/>
                    <a:lumOff val="15000"/>
                  </a:schemeClr>
                </a:solidFill>
                <a:latin typeface="Segoe Print" pitchFamily="2" charset="0"/>
              </a:rPr>
              <a:t>sililca</a:t>
            </a:r>
            <a:r>
              <a:rPr lang="en-US" sz="1600" b="1" dirty="0">
                <a:solidFill>
                  <a:schemeClr val="tx1">
                    <a:lumMod val="85000"/>
                    <a:lumOff val="15000"/>
                  </a:schemeClr>
                </a:solidFill>
                <a:latin typeface="Segoe Print" pitchFamily="2" charset="0"/>
              </a:rPr>
              <a:t> particles (Si-O-Si) is stronger than the van der Waal type interaction between polystyrene particles </a:t>
            </a:r>
          </a:p>
        </p:txBody>
      </p:sp>
    </p:spTree>
    <p:extLst>
      <p:ext uri="{BB962C8B-B14F-4D97-AF65-F5344CB8AC3E}">
        <p14:creationId xmlns:p14="http://schemas.microsoft.com/office/powerpoint/2010/main" val="1773562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74638"/>
            <a:ext cx="8229600" cy="850106"/>
          </a:xfrm>
        </p:spPr>
        <p:txBody>
          <a:bodyPr>
            <a:normAutofit/>
          </a:bodyPr>
          <a:lstStyle/>
          <a:p>
            <a:r>
              <a:rPr lang="en-US" b="1" dirty="0" smtClean="0">
                <a:latin typeface="Segoe Print" pitchFamily="2" charset="0"/>
              </a:rPr>
              <a:t>Origin of Stress in the system </a:t>
            </a:r>
            <a:endParaRPr lang="en-US" dirty="0" smtClean="0">
              <a:latin typeface="Segoe Print" pitchFamily="2" charset="0"/>
            </a:endParaRPr>
          </a:p>
        </p:txBody>
      </p:sp>
      <p:pic>
        <p:nvPicPr>
          <p:cNvPr id="13315" name="Picture 2"/>
          <p:cNvPicPr>
            <a:picLocks noChangeAspect="1" noChangeArrowheads="1"/>
          </p:cNvPicPr>
          <p:nvPr/>
        </p:nvPicPr>
        <p:blipFill>
          <a:blip r:embed="rId4" cstate="print"/>
          <a:srcRect/>
          <a:stretch>
            <a:fillRect/>
          </a:stretch>
        </p:blipFill>
        <p:spPr bwMode="auto">
          <a:xfrm>
            <a:off x="683568" y="2780928"/>
            <a:ext cx="2428875" cy="1990725"/>
          </a:xfrm>
          <a:prstGeom prst="rect">
            <a:avLst/>
          </a:prstGeom>
          <a:noFill/>
          <a:ln w="9525">
            <a:noFill/>
            <a:miter lim="800000"/>
            <a:headEnd/>
            <a:tailEnd/>
          </a:ln>
        </p:spPr>
      </p:pic>
      <p:pic>
        <p:nvPicPr>
          <p:cNvPr id="13316" name="Picture 3"/>
          <p:cNvPicPr>
            <a:picLocks noChangeAspect="1" noChangeArrowheads="1"/>
          </p:cNvPicPr>
          <p:nvPr/>
        </p:nvPicPr>
        <p:blipFill>
          <a:blip r:embed="rId5" cstate="print"/>
          <a:srcRect r="52756"/>
          <a:stretch>
            <a:fillRect/>
          </a:stretch>
        </p:blipFill>
        <p:spPr bwMode="auto">
          <a:xfrm>
            <a:off x="3496444" y="1233965"/>
            <a:ext cx="1143000" cy="4048125"/>
          </a:xfrm>
          <a:prstGeom prst="rect">
            <a:avLst/>
          </a:prstGeom>
          <a:noFill/>
          <a:ln w="9525">
            <a:noFill/>
            <a:miter lim="800000"/>
            <a:headEnd/>
            <a:tailEnd/>
          </a:ln>
        </p:spPr>
      </p:pic>
      <p:pic>
        <p:nvPicPr>
          <p:cNvPr id="13317" name="Picture 1" descr="D:\shankar\authored\atul\figures\dipolar.png"/>
          <p:cNvPicPr>
            <a:picLocks noChangeAspect="1" noChangeArrowheads="1"/>
          </p:cNvPicPr>
          <p:nvPr/>
        </p:nvPicPr>
        <p:blipFill>
          <a:blip r:embed="rId6" cstate="print"/>
          <a:srcRect/>
          <a:stretch>
            <a:fillRect/>
          </a:stretch>
        </p:blipFill>
        <p:spPr bwMode="auto">
          <a:xfrm>
            <a:off x="1219200" y="5350346"/>
            <a:ext cx="3048000" cy="742950"/>
          </a:xfrm>
          <a:prstGeom prst="rect">
            <a:avLst/>
          </a:prstGeom>
          <a:noFill/>
          <a:ln w="9525">
            <a:noFill/>
            <a:miter lim="800000"/>
            <a:headEnd/>
            <a:tailEnd/>
          </a:ln>
        </p:spPr>
      </p:pic>
      <p:pic>
        <p:nvPicPr>
          <p:cNvPr id="2" name="Shankar_Movie4.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36096" y="2060848"/>
            <a:ext cx="3289498" cy="3289498"/>
          </a:xfrm>
          <a:prstGeom prst="rect">
            <a:avLst/>
          </a:prstGeom>
        </p:spPr>
      </p:pic>
      <p:sp>
        <p:nvSpPr>
          <p:cNvPr id="3" name="TextBox 2"/>
          <p:cNvSpPr txBox="1"/>
          <p:nvPr/>
        </p:nvSpPr>
        <p:spPr>
          <a:xfrm>
            <a:off x="5436096" y="1233965"/>
            <a:ext cx="3250704" cy="523220"/>
          </a:xfrm>
          <a:prstGeom prst="rect">
            <a:avLst/>
          </a:prstGeom>
          <a:noFill/>
        </p:spPr>
        <p:txBody>
          <a:bodyPr wrap="square" rtlCol="0">
            <a:spAutoFit/>
          </a:bodyPr>
          <a:lstStyle/>
          <a:p>
            <a:r>
              <a:rPr lang="en-US" sz="2800" dirty="0" smtClean="0"/>
              <a:t>Torque T = P X E</a:t>
            </a:r>
            <a:endParaRPr lang="en-US" sz="2800" dirty="0"/>
          </a:p>
        </p:txBody>
      </p:sp>
    </p:spTree>
    <p:extLst>
      <p:ext uri="{BB962C8B-B14F-4D97-AF65-F5344CB8AC3E}">
        <p14:creationId xmlns:p14="http://schemas.microsoft.com/office/powerpoint/2010/main" val="186976856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400800" y="0"/>
            <a:ext cx="885825" cy="409575"/>
          </a:xfrm>
          <a:prstGeom prst="rect">
            <a:avLst/>
          </a:prstGeom>
          <a:noFill/>
          <a:ln w="9525">
            <a:noFill/>
            <a:miter lim="800000"/>
            <a:headEnd/>
            <a:tailEnd/>
          </a:ln>
        </p:spPr>
      </p:pic>
      <p:sp>
        <p:nvSpPr>
          <p:cNvPr id="6" name="Rectangle 5"/>
          <p:cNvSpPr/>
          <p:nvPr/>
        </p:nvSpPr>
        <p:spPr>
          <a:xfrm>
            <a:off x="5257800" y="3810000"/>
            <a:ext cx="9144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5365" name="Picture 1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334000" y="3886200"/>
            <a:ext cx="762000" cy="409575"/>
          </a:xfrm>
          <a:prstGeom prst="rect">
            <a:avLst/>
          </a:prstGeom>
          <a:noFill/>
          <a:ln w="9525">
            <a:noFill/>
            <a:miter lim="800000"/>
            <a:headEnd/>
            <a:tailEnd/>
          </a:ln>
        </p:spPr>
      </p:pic>
      <p:grpSp>
        <p:nvGrpSpPr>
          <p:cNvPr id="2" name="Group 7"/>
          <p:cNvGrpSpPr>
            <a:grpSpLocks/>
          </p:cNvGrpSpPr>
          <p:nvPr/>
        </p:nvGrpSpPr>
        <p:grpSpPr bwMode="auto">
          <a:xfrm>
            <a:off x="7467600" y="2514600"/>
            <a:ext cx="990600" cy="1295400"/>
            <a:chOff x="762000" y="5562600"/>
            <a:chExt cx="990600" cy="1295400"/>
          </a:xfrm>
        </p:grpSpPr>
        <p:sp>
          <p:nvSpPr>
            <p:cNvPr id="9" name="Oval 8"/>
            <p:cNvSpPr/>
            <p:nvPr/>
          </p:nvSpPr>
          <p:spPr>
            <a:xfrm>
              <a:off x="990600" y="6096000"/>
              <a:ext cx="92075" cy="92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1066800" y="6400800"/>
              <a:ext cx="92075" cy="92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1219200" y="6172200"/>
              <a:ext cx="92075" cy="92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1371600" y="6477000"/>
              <a:ext cx="92075" cy="92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1447800" y="6019800"/>
              <a:ext cx="92075" cy="92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1447800" y="6248400"/>
              <a:ext cx="92075" cy="92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Flowchart: Magnetic Disk 14"/>
            <p:cNvSpPr/>
            <p:nvPr/>
          </p:nvSpPr>
          <p:spPr>
            <a:xfrm>
              <a:off x="762000" y="5562600"/>
              <a:ext cx="990600" cy="1295400"/>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838200" y="6461125"/>
              <a:ext cx="92075" cy="92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1600200" y="6400800"/>
              <a:ext cx="92075" cy="92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914400" y="6248400"/>
              <a:ext cx="92075" cy="92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1431925" y="6613525"/>
              <a:ext cx="92075" cy="92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a:xfrm>
              <a:off x="1127125" y="6629400"/>
              <a:ext cx="92075" cy="92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15367" name="Picture 1"/>
          <p:cNvPicPr>
            <a:picLocks noChangeAspect="1" noChangeArrowheads="1"/>
          </p:cNvPicPr>
          <p:nvPr/>
        </p:nvPicPr>
        <p:blipFill>
          <a:blip r:embed="rId6" cstate="print"/>
          <a:srcRect l="11514" t="46638"/>
          <a:stretch>
            <a:fillRect/>
          </a:stretch>
        </p:blipFill>
        <p:spPr bwMode="auto">
          <a:xfrm>
            <a:off x="914400" y="4273550"/>
            <a:ext cx="7924800" cy="2584450"/>
          </a:xfrm>
          <a:prstGeom prst="rect">
            <a:avLst/>
          </a:prstGeom>
          <a:noFill/>
          <a:ln w="9525">
            <a:noFill/>
            <a:miter lim="800000"/>
            <a:headEnd/>
            <a:tailEnd/>
          </a:ln>
        </p:spPr>
      </p:pic>
      <p:sp>
        <p:nvSpPr>
          <p:cNvPr id="15368" name="TextBox 21"/>
          <p:cNvSpPr txBox="1">
            <a:spLocks noChangeArrowheads="1"/>
          </p:cNvSpPr>
          <p:nvPr/>
        </p:nvSpPr>
        <p:spPr bwMode="auto">
          <a:xfrm>
            <a:off x="902761" y="0"/>
            <a:ext cx="6915676" cy="584775"/>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spAutoFit/>
          </a:bodyPr>
          <a:lstStyle/>
          <a:p>
            <a:r>
              <a:rPr lang="en-US" sz="3200" dirty="0">
                <a:latin typeface="Segoe Print" pitchFamily="2" charset="0"/>
              </a:rPr>
              <a:t>vapor-like for </a:t>
            </a:r>
            <a:r>
              <a:rPr lang="en-US" sz="3200" dirty="0" smtClean="0">
                <a:latin typeface="Segoe Print" pitchFamily="2" charset="0"/>
              </a:rPr>
              <a:t>polystyrene films </a:t>
            </a:r>
            <a:endParaRPr lang="en-US" sz="3200" dirty="0">
              <a:latin typeface="Segoe Print" pitchFamily="2" charset="0"/>
            </a:endParaRPr>
          </a:p>
        </p:txBody>
      </p:sp>
      <p:sp>
        <p:nvSpPr>
          <p:cNvPr id="15369" name="TextBox 22"/>
          <p:cNvSpPr txBox="1">
            <a:spLocks noChangeArrowheads="1"/>
          </p:cNvSpPr>
          <p:nvPr/>
        </p:nvSpPr>
        <p:spPr bwMode="auto">
          <a:xfrm>
            <a:off x="6248400" y="762000"/>
            <a:ext cx="1106488" cy="523875"/>
          </a:xfrm>
          <a:prstGeom prst="rect">
            <a:avLst/>
          </a:prstGeom>
          <a:noFill/>
          <a:ln w="9525">
            <a:noFill/>
            <a:miter lim="800000"/>
            <a:headEnd/>
            <a:tailEnd/>
          </a:ln>
        </p:spPr>
        <p:txBody>
          <a:bodyPr wrap="none">
            <a:spAutoFit/>
          </a:bodyPr>
          <a:lstStyle/>
          <a:p>
            <a:r>
              <a:rPr lang="en-US" sz="2800" b="1">
                <a:latin typeface="Tekton Pro" pitchFamily="34" charset="0"/>
              </a:rPr>
              <a:t>eV/µm</a:t>
            </a:r>
          </a:p>
        </p:txBody>
      </p:sp>
      <p:pic>
        <p:nvPicPr>
          <p:cNvPr id="3" name="Shankar_Movie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203848" y="643210"/>
            <a:ext cx="2815952" cy="2815952"/>
          </a:xfrm>
          <a:prstGeom prst="rect">
            <a:avLst/>
          </a:prstGeom>
        </p:spPr>
      </p:pic>
    </p:spTree>
    <p:extLst>
      <p:ext uri="{BB962C8B-B14F-4D97-AF65-F5344CB8AC3E}">
        <p14:creationId xmlns:p14="http://schemas.microsoft.com/office/powerpoint/2010/main" val="309357261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83568" y="692696"/>
            <a:ext cx="885825" cy="409575"/>
          </a:xfrm>
          <a:prstGeom prst="rect">
            <a:avLst/>
          </a:prstGeom>
          <a:noFill/>
          <a:ln w="9525">
            <a:noFill/>
            <a:miter lim="800000"/>
            <a:headEnd/>
            <a:tailEnd/>
          </a:ln>
        </p:spPr>
      </p:pic>
      <p:pic>
        <p:nvPicPr>
          <p:cNvPr id="16391" name="Picture 2"/>
          <p:cNvPicPr>
            <a:picLocks noChangeAspect="1" noChangeArrowheads="1"/>
          </p:cNvPicPr>
          <p:nvPr/>
        </p:nvPicPr>
        <p:blipFill>
          <a:blip r:embed="rId5" cstate="print"/>
          <a:srcRect l="10909" t="50000"/>
          <a:stretch>
            <a:fillRect/>
          </a:stretch>
        </p:blipFill>
        <p:spPr bwMode="auto">
          <a:xfrm>
            <a:off x="1447800" y="4267200"/>
            <a:ext cx="6526213" cy="1981200"/>
          </a:xfrm>
          <a:prstGeom prst="rect">
            <a:avLst/>
          </a:prstGeom>
          <a:noFill/>
          <a:ln w="9525">
            <a:noFill/>
            <a:miter lim="800000"/>
            <a:headEnd/>
            <a:tailEnd/>
          </a:ln>
        </p:spPr>
      </p:pic>
      <p:pic>
        <p:nvPicPr>
          <p:cNvPr id="2" name="Shankar_Movie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95158" y="451958"/>
            <a:ext cx="2977042" cy="2977042"/>
          </a:xfrm>
          <a:prstGeom prst="rect">
            <a:avLst/>
          </a:prstGeom>
        </p:spPr>
      </p:pic>
      <p:sp>
        <p:nvSpPr>
          <p:cNvPr id="7" name="TextBox 21"/>
          <p:cNvSpPr txBox="1">
            <a:spLocks noChangeArrowheads="1"/>
          </p:cNvSpPr>
          <p:nvPr/>
        </p:nvSpPr>
        <p:spPr bwMode="auto">
          <a:xfrm>
            <a:off x="6516216" y="0"/>
            <a:ext cx="2473754" cy="584775"/>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spAutoFit/>
          </a:bodyPr>
          <a:lstStyle/>
          <a:p>
            <a:r>
              <a:rPr lang="en-US" sz="3200" dirty="0" smtClean="0">
                <a:latin typeface="Segoe Print" pitchFamily="2" charset="0"/>
              </a:rPr>
              <a:t>silica films </a:t>
            </a:r>
            <a:endParaRPr lang="en-US" sz="3200" dirty="0">
              <a:latin typeface="Segoe Print" pitchFamily="2" charset="0"/>
            </a:endParaRPr>
          </a:p>
        </p:txBody>
      </p:sp>
    </p:spTree>
    <p:extLst>
      <p:ext uri="{BB962C8B-B14F-4D97-AF65-F5344CB8AC3E}">
        <p14:creationId xmlns:p14="http://schemas.microsoft.com/office/powerpoint/2010/main" val="328321306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style>
          <a:lnRef idx="2">
            <a:schemeClr val="dk1"/>
          </a:lnRef>
          <a:fillRef idx="1">
            <a:schemeClr val="lt1"/>
          </a:fillRef>
          <a:effectRef idx="0">
            <a:schemeClr val="dk1"/>
          </a:effectRef>
          <a:fontRef idx="minor">
            <a:schemeClr val="dk1"/>
          </a:fontRef>
        </p:style>
        <p:txBody>
          <a:bodyPr/>
          <a:lstStyle/>
          <a:p>
            <a:r>
              <a:rPr lang="en-US" dirty="0" smtClean="0">
                <a:latin typeface="Segoe Print" pitchFamily="2" charset="0"/>
              </a:rPr>
              <a:t>How </a:t>
            </a:r>
            <a:r>
              <a:rPr lang="en-US" dirty="0" smtClean="0">
                <a:latin typeface="Segoe Print" pitchFamily="2" charset="0"/>
              </a:rPr>
              <a:t>to</a:t>
            </a:r>
            <a:r>
              <a:rPr lang="en-US" dirty="0" smtClean="0">
                <a:latin typeface="Segoe Print" pitchFamily="2" charset="0"/>
              </a:rPr>
              <a:t> </a:t>
            </a:r>
            <a:r>
              <a:rPr lang="en-US" dirty="0" smtClean="0">
                <a:latin typeface="Segoe Print" pitchFamily="2" charset="0"/>
              </a:rPr>
              <a:t>change G</a:t>
            </a:r>
            <a:endParaRPr lang="en-IN" dirty="0">
              <a:latin typeface="Segoe Print" pitchFamily="2" charset="0"/>
            </a:endParaRPr>
          </a:p>
        </p:txBody>
      </p:sp>
      <p:pic>
        <p:nvPicPr>
          <p:cNvPr id="4" name="Picture 1"/>
          <p:cNvPicPr>
            <a:picLocks noGrp="1" noChangeAspect="1" noChangeArrowheads="1"/>
          </p:cNvPicPr>
          <p:nvPr>
            <p:ph idx="1"/>
          </p:nvPr>
        </p:nvPicPr>
        <p:blipFill>
          <a:blip r:embed="rId2" cstate="print"/>
          <a:srcRect l="-32937" r="-32937"/>
          <a:stretch>
            <a:fillRect/>
          </a:stretch>
        </p:blipFill>
        <p:spPr bwMode="auto">
          <a:xfrm>
            <a:off x="250825" y="1341438"/>
            <a:ext cx="6070600" cy="19796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10909" t="50000"/>
          <a:stretch>
            <a:fillRect/>
          </a:stretch>
        </p:blipFill>
        <p:spPr bwMode="auto">
          <a:xfrm>
            <a:off x="0" y="4682907"/>
            <a:ext cx="6526213" cy="1981200"/>
          </a:xfrm>
          <a:prstGeom prst="rect">
            <a:avLst/>
          </a:prstGeom>
          <a:noFill/>
          <a:ln w="9525">
            <a:noFill/>
            <a:miter lim="800000"/>
            <a:headEnd/>
            <a:tailEnd/>
          </a:ln>
        </p:spPr>
      </p:pic>
      <p:sp>
        <p:nvSpPr>
          <p:cNvPr id="6" name="TextBox 5"/>
          <p:cNvSpPr txBox="1"/>
          <p:nvPr/>
        </p:nvSpPr>
        <p:spPr>
          <a:xfrm>
            <a:off x="6399075" y="2039210"/>
            <a:ext cx="2582758" cy="1077218"/>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3200" dirty="0" smtClean="0">
                <a:latin typeface="Segoe Print" pitchFamily="2" charset="0"/>
              </a:rPr>
              <a:t>Polystyrene</a:t>
            </a:r>
          </a:p>
          <a:p>
            <a:r>
              <a:rPr lang="en-US" sz="3200" dirty="0" smtClean="0">
                <a:latin typeface="Segoe Print" pitchFamily="2" charset="0"/>
              </a:rPr>
              <a:t>(Low G)</a:t>
            </a:r>
            <a:endParaRPr lang="en-IN" sz="3200" dirty="0">
              <a:latin typeface="Segoe Print" pitchFamily="2" charset="0"/>
            </a:endParaRPr>
          </a:p>
        </p:txBody>
      </p:sp>
      <p:sp>
        <p:nvSpPr>
          <p:cNvPr id="7" name="TextBox 6"/>
          <p:cNvSpPr txBox="1"/>
          <p:nvPr/>
        </p:nvSpPr>
        <p:spPr>
          <a:xfrm>
            <a:off x="6399075" y="4942244"/>
            <a:ext cx="1922321" cy="1077218"/>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3200" dirty="0" smtClean="0">
                <a:latin typeface="Segoe Print" pitchFamily="2" charset="0"/>
              </a:rPr>
              <a:t>Silica</a:t>
            </a:r>
          </a:p>
          <a:p>
            <a:r>
              <a:rPr lang="en-US" sz="3200" dirty="0" smtClean="0">
                <a:latin typeface="Segoe Print" pitchFamily="2" charset="0"/>
              </a:rPr>
              <a:t>(High G)</a:t>
            </a:r>
            <a:endParaRPr lang="en-IN" sz="3200" dirty="0">
              <a:latin typeface="Segoe Print" pitchFamily="2" charset="0"/>
            </a:endParaRPr>
          </a:p>
        </p:txBody>
      </p:sp>
      <p:sp>
        <p:nvSpPr>
          <p:cNvPr id="8" name="Right Arrow 7"/>
          <p:cNvSpPr/>
          <p:nvPr/>
        </p:nvSpPr>
        <p:spPr>
          <a:xfrm rot="5400000">
            <a:off x="2123728" y="3573016"/>
            <a:ext cx="864096"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04702249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9552" y="4077072"/>
            <a:ext cx="1519968" cy="584775"/>
          </a:xfrm>
          <a:prstGeom prst="rect">
            <a:avLst/>
          </a:prstGeom>
          <a:noFill/>
        </p:spPr>
        <p:txBody>
          <a:bodyPr wrap="none" rtlCol="0">
            <a:spAutoFit/>
          </a:bodyPr>
          <a:lstStyle/>
          <a:p>
            <a:r>
              <a:rPr lang="en-US" sz="3200" dirty="0" smtClean="0">
                <a:latin typeface="Segoe Print" pitchFamily="2" charset="0"/>
              </a:rPr>
              <a:t>Low G</a:t>
            </a:r>
            <a:endParaRPr lang="en-IN" sz="3200" dirty="0">
              <a:latin typeface="Segoe Print" pitchFamily="2" charset="0"/>
            </a:endParaRPr>
          </a:p>
        </p:txBody>
      </p:sp>
      <p:sp>
        <p:nvSpPr>
          <p:cNvPr id="9" name="TextBox 8"/>
          <p:cNvSpPr txBox="1"/>
          <p:nvPr/>
        </p:nvSpPr>
        <p:spPr>
          <a:xfrm>
            <a:off x="7668344" y="4077072"/>
            <a:ext cx="1253869" cy="461665"/>
          </a:xfrm>
          <a:prstGeom prst="rect">
            <a:avLst/>
          </a:prstGeom>
          <a:noFill/>
        </p:spPr>
        <p:txBody>
          <a:bodyPr wrap="none" rtlCol="0">
            <a:spAutoFit/>
          </a:bodyPr>
          <a:lstStyle/>
          <a:p>
            <a:r>
              <a:rPr lang="en-US" sz="2400" dirty="0" smtClean="0">
                <a:latin typeface="Segoe Print" pitchFamily="2" charset="0"/>
              </a:rPr>
              <a:t>High G</a:t>
            </a:r>
            <a:endParaRPr lang="en-IN" sz="2400" dirty="0">
              <a:latin typeface="Segoe Print" pitchFamily="2" charset="0"/>
            </a:endParaRPr>
          </a:p>
        </p:txBody>
      </p:sp>
      <p:sp>
        <p:nvSpPr>
          <p:cNvPr id="17" name="Freeform 16"/>
          <p:cNvSpPr/>
          <p:nvPr/>
        </p:nvSpPr>
        <p:spPr>
          <a:xfrm>
            <a:off x="1921790" y="3129825"/>
            <a:ext cx="5563891" cy="1333687"/>
          </a:xfrm>
          <a:custGeom>
            <a:avLst/>
            <a:gdLst>
              <a:gd name="connsiteX0" fmla="*/ 0 w 5563891"/>
              <a:gd name="connsiteY0" fmla="*/ 1333687 h 1333687"/>
              <a:gd name="connsiteX1" fmla="*/ 2200759 w 5563891"/>
              <a:gd name="connsiteY1" fmla="*/ 833 h 1333687"/>
              <a:gd name="connsiteX2" fmla="*/ 5563891 w 5563891"/>
              <a:gd name="connsiteY2" fmla="*/ 1116711 h 1333687"/>
              <a:gd name="connsiteX3" fmla="*/ 5563891 w 5563891"/>
              <a:gd name="connsiteY3" fmla="*/ 1116711 h 1333687"/>
            </a:gdLst>
            <a:ahLst/>
            <a:cxnLst>
              <a:cxn ang="0">
                <a:pos x="connsiteX0" y="connsiteY0"/>
              </a:cxn>
              <a:cxn ang="0">
                <a:pos x="connsiteX1" y="connsiteY1"/>
              </a:cxn>
              <a:cxn ang="0">
                <a:pos x="connsiteX2" y="connsiteY2"/>
              </a:cxn>
              <a:cxn ang="0">
                <a:pos x="connsiteX3" y="connsiteY3"/>
              </a:cxn>
            </a:cxnLst>
            <a:rect l="l" t="t" r="r" b="b"/>
            <a:pathLst>
              <a:path w="5563891" h="1333687">
                <a:moveTo>
                  <a:pt x="0" y="1333687"/>
                </a:moveTo>
                <a:cubicBezTo>
                  <a:pt x="636722" y="685341"/>
                  <a:pt x="1273444" y="36996"/>
                  <a:pt x="2200759" y="833"/>
                </a:cubicBezTo>
                <a:cubicBezTo>
                  <a:pt x="3128074" y="-35330"/>
                  <a:pt x="5563891" y="1116711"/>
                  <a:pt x="5563891" y="1116711"/>
                </a:cubicBezTo>
                <a:lnTo>
                  <a:pt x="5563891" y="1116711"/>
                </a:ln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IN"/>
          </a:p>
        </p:txBody>
      </p:sp>
      <p:sp>
        <p:nvSpPr>
          <p:cNvPr id="19" name="TextBox 18"/>
          <p:cNvSpPr txBox="1"/>
          <p:nvPr/>
        </p:nvSpPr>
        <p:spPr>
          <a:xfrm>
            <a:off x="1061963" y="324416"/>
            <a:ext cx="7611379"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400" dirty="0" smtClean="0">
                <a:latin typeface="Segoe Print" pitchFamily="2" charset="0"/>
              </a:rPr>
              <a:t>Creating percolating networks of silica particles</a:t>
            </a:r>
            <a:endParaRPr lang="en-IN" sz="2400" dirty="0">
              <a:latin typeface="Segoe Print" pitchFamily="2" charset="0"/>
            </a:endParaRPr>
          </a:p>
        </p:txBody>
      </p:sp>
      <p:pic>
        <p:nvPicPr>
          <p:cNvPr id="21" name="Content Placeholder 3" descr="distribution copy copy.bmp"/>
          <p:cNvPicPr>
            <a:picLocks noGrp="1"/>
          </p:cNvPicPr>
          <p:nvPr>
            <p:ph idx="1"/>
          </p:nvPr>
        </p:nvPicPr>
        <p:blipFill>
          <a:blip r:embed="rId2" cstate="print"/>
          <a:srcRect l="75000" t="22023" b="57307"/>
          <a:stretch>
            <a:fillRect/>
          </a:stretch>
        </p:blipFill>
        <p:spPr>
          <a:xfrm>
            <a:off x="6732240" y="1628800"/>
            <a:ext cx="1798712" cy="1944216"/>
          </a:xfrm>
        </p:spPr>
      </p:pic>
      <p:sp>
        <p:nvSpPr>
          <p:cNvPr id="20" name="TextBox 19"/>
          <p:cNvSpPr txBox="1"/>
          <p:nvPr/>
        </p:nvSpPr>
        <p:spPr>
          <a:xfrm>
            <a:off x="2411759" y="2699628"/>
            <a:ext cx="407836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latin typeface="Segoe Print" pitchFamily="2" charset="0"/>
              </a:rPr>
              <a:t>Volume fraction of silica particles</a:t>
            </a:r>
            <a:endParaRPr lang="en-IN" dirty="0">
              <a:latin typeface="Segoe Print" pitchFamily="2" charset="0"/>
            </a:endParaRPr>
          </a:p>
        </p:txBody>
      </p:sp>
      <p:cxnSp>
        <p:nvCxnSpPr>
          <p:cNvPr id="23" name="Straight Connector 22"/>
          <p:cNvCxnSpPr/>
          <p:nvPr/>
        </p:nvCxnSpPr>
        <p:spPr>
          <a:xfrm>
            <a:off x="6084168" y="3429000"/>
            <a:ext cx="405953" cy="367668"/>
          </a:xfrm>
          <a:prstGeom prst="line">
            <a:avLst/>
          </a:prstGeom>
        </p:spPr>
        <p:style>
          <a:lnRef idx="3">
            <a:schemeClr val="accent5"/>
          </a:lnRef>
          <a:fillRef idx="0">
            <a:schemeClr val="accent5"/>
          </a:fillRef>
          <a:effectRef idx="2">
            <a:schemeClr val="accent5"/>
          </a:effectRef>
          <a:fontRef idx="minor">
            <a:schemeClr val="tx1"/>
          </a:fontRef>
        </p:style>
      </p:cxnSp>
      <p:cxnSp>
        <p:nvCxnSpPr>
          <p:cNvPr id="25" name="Straight Connector 24"/>
          <p:cNvCxnSpPr/>
          <p:nvPr/>
        </p:nvCxnSpPr>
        <p:spPr>
          <a:xfrm flipH="1">
            <a:off x="6084168" y="3796668"/>
            <a:ext cx="405953" cy="136388"/>
          </a:xfrm>
          <a:prstGeom prst="line">
            <a:avLst/>
          </a:prstGeom>
        </p:spPr>
        <p:style>
          <a:lnRef idx="3">
            <a:schemeClr val="accent5"/>
          </a:lnRef>
          <a:fillRef idx="0">
            <a:schemeClr val="accent5"/>
          </a:fillRef>
          <a:effectRef idx="2">
            <a:schemeClr val="accent5"/>
          </a:effectRef>
          <a:fontRef idx="minor">
            <a:schemeClr val="tx1"/>
          </a:fontRef>
        </p:style>
      </p:cxnSp>
      <p:sp>
        <p:nvSpPr>
          <p:cNvPr id="26" name="Freeform 25"/>
          <p:cNvSpPr/>
          <p:nvPr/>
        </p:nvSpPr>
        <p:spPr>
          <a:xfrm>
            <a:off x="1937288" y="4231037"/>
            <a:ext cx="5455404" cy="1226724"/>
          </a:xfrm>
          <a:custGeom>
            <a:avLst/>
            <a:gdLst>
              <a:gd name="connsiteX0" fmla="*/ 0 w 5455404"/>
              <a:gd name="connsiteY0" fmla="*/ 247973 h 1226724"/>
              <a:gd name="connsiteX1" fmla="*/ 2898183 w 5455404"/>
              <a:gd name="connsiteY1" fmla="*/ 1224366 h 1226724"/>
              <a:gd name="connsiteX2" fmla="*/ 5455404 w 5455404"/>
              <a:gd name="connsiteY2" fmla="*/ 0 h 1226724"/>
              <a:gd name="connsiteX3" fmla="*/ 5455404 w 5455404"/>
              <a:gd name="connsiteY3" fmla="*/ 0 h 1226724"/>
            </a:gdLst>
            <a:ahLst/>
            <a:cxnLst>
              <a:cxn ang="0">
                <a:pos x="connsiteX0" y="connsiteY0"/>
              </a:cxn>
              <a:cxn ang="0">
                <a:pos x="connsiteX1" y="connsiteY1"/>
              </a:cxn>
              <a:cxn ang="0">
                <a:pos x="connsiteX2" y="connsiteY2"/>
              </a:cxn>
              <a:cxn ang="0">
                <a:pos x="connsiteX3" y="connsiteY3"/>
              </a:cxn>
            </a:cxnLst>
            <a:rect l="l" t="t" r="r" b="b"/>
            <a:pathLst>
              <a:path w="5455404" h="1226724">
                <a:moveTo>
                  <a:pt x="0" y="247973"/>
                </a:moveTo>
                <a:cubicBezTo>
                  <a:pt x="994474" y="756834"/>
                  <a:pt x="1988949" y="1265695"/>
                  <a:pt x="2898183" y="1224366"/>
                </a:cubicBezTo>
                <a:cubicBezTo>
                  <a:pt x="3807417" y="1183037"/>
                  <a:pt x="5455404" y="0"/>
                  <a:pt x="5455404" y="0"/>
                </a:cubicBezTo>
                <a:lnTo>
                  <a:pt x="5455404" y="0"/>
                </a:lnTo>
              </a:path>
            </a:pathLst>
          </a:cu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IN"/>
          </a:p>
        </p:txBody>
      </p:sp>
      <p:cxnSp>
        <p:nvCxnSpPr>
          <p:cNvPr id="28" name="Straight Connector 27"/>
          <p:cNvCxnSpPr/>
          <p:nvPr/>
        </p:nvCxnSpPr>
        <p:spPr>
          <a:xfrm>
            <a:off x="2267744" y="4661847"/>
            <a:ext cx="360040" cy="495345"/>
          </a:xfrm>
          <a:prstGeom prst="line">
            <a:avLst/>
          </a:prstGeom>
        </p:spPr>
        <p:style>
          <a:lnRef idx="3">
            <a:schemeClr val="accent5"/>
          </a:lnRef>
          <a:fillRef idx="0">
            <a:schemeClr val="accent5"/>
          </a:fillRef>
          <a:effectRef idx="2">
            <a:schemeClr val="accent5"/>
          </a:effectRef>
          <a:fontRef idx="minor">
            <a:schemeClr val="tx1"/>
          </a:fontRef>
        </p:style>
      </p:cxnSp>
      <p:cxnSp>
        <p:nvCxnSpPr>
          <p:cNvPr id="30" name="Straight Connector 29"/>
          <p:cNvCxnSpPr/>
          <p:nvPr/>
        </p:nvCxnSpPr>
        <p:spPr>
          <a:xfrm>
            <a:off x="2267744" y="4661847"/>
            <a:ext cx="800235" cy="0"/>
          </a:xfrm>
          <a:prstGeom prst="line">
            <a:avLst/>
          </a:prstGeom>
        </p:spPr>
        <p:style>
          <a:lnRef idx="3">
            <a:schemeClr val="accent5"/>
          </a:lnRef>
          <a:fillRef idx="0">
            <a:schemeClr val="accent5"/>
          </a:fillRef>
          <a:effectRef idx="2">
            <a:schemeClr val="accent5"/>
          </a:effectRef>
          <a:fontRef idx="minor">
            <a:schemeClr val="tx1"/>
          </a:fontRef>
        </p:style>
      </p:cxnSp>
      <p:sp>
        <p:nvSpPr>
          <p:cNvPr id="31" name="TextBox 30"/>
          <p:cNvSpPr txBox="1"/>
          <p:nvPr/>
        </p:nvSpPr>
        <p:spPr>
          <a:xfrm>
            <a:off x="1384968" y="5792951"/>
            <a:ext cx="6965368"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latin typeface="Segoe Print" pitchFamily="2" charset="0"/>
              </a:rPr>
              <a:t>Tuning inter-particle interactions  between silica  spheres</a:t>
            </a:r>
            <a:endParaRPr lang="en-IN" dirty="0">
              <a:latin typeface="Segoe Print" pitchFamily="2" charset="0"/>
            </a:endParaRPr>
          </a:p>
        </p:txBody>
      </p:sp>
      <p:sp>
        <p:nvSpPr>
          <p:cNvPr id="3072" name="Oval 3071"/>
          <p:cNvSpPr/>
          <p:nvPr/>
        </p:nvSpPr>
        <p:spPr>
          <a:xfrm>
            <a:off x="2945275" y="1388638"/>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34" name="Oval 33"/>
          <p:cNvSpPr/>
          <p:nvPr/>
        </p:nvSpPr>
        <p:spPr>
          <a:xfrm>
            <a:off x="3068216" y="2183914"/>
            <a:ext cx="152163" cy="144016"/>
          </a:xfrm>
          <a:prstGeom prst="ellipse">
            <a:avLst/>
          </a:prstGeom>
          <a:solidFill>
            <a:srgbClr val="FFC000"/>
          </a:solidFill>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35" name="Oval 34"/>
          <p:cNvSpPr/>
          <p:nvPr/>
        </p:nvSpPr>
        <p:spPr>
          <a:xfrm>
            <a:off x="3059832" y="1493168"/>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36" name="Oval 35"/>
          <p:cNvSpPr/>
          <p:nvPr/>
        </p:nvSpPr>
        <p:spPr>
          <a:xfrm>
            <a:off x="2979677" y="1628800"/>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37" name="Oval 36"/>
          <p:cNvSpPr/>
          <p:nvPr/>
        </p:nvSpPr>
        <p:spPr>
          <a:xfrm>
            <a:off x="3032951" y="1964240"/>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38" name="Oval 37"/>
          <p:cNvSpPr/>
          <p:nvPr/>
        </p:nvSpPr>
        <p:spPr>
          <a:xfrm>
            <a:off x="3068216" y="1493168"/>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39" name="Oval 38"/>
          <p:cNvSpPr/>
          <p:nvPr/>
        </p:nvSpPr>
        <p:spPr>
          <a:xfrm>
            <a:off x="2979676" y="1806352"/>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40" name="Oval 39"/>
          <p:cNvSpPr/>
          <p:nvPr/>
        </p:nvSpPr>
        <p:spPr>
          <a:xfrm>
            <a:off x="3154103" y="2039004"/>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41" name="Oval 40"/>
          <p:cNvSpPr/>
          <p:nvPr/>
        </p:nvSpPr>
        <p:spPr>
          <a:xfrm>
            <a:off x="3296697" y="2111152"/>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42" name="Oval 41"/>
          <p:cNvSpPr/>
          <p:nvPr/>
        </p:nvSpPr>
        <p:spPr>
          <a:xfrm>
            <a:off x="3449334" y="2183914"/>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43" name="Oval 42"/>
          <p:cNvSpPr/>
          <p:nvPr/>
        </p:nvSpPr>
        <p:spPr>
          <a:xfrm>
            <a:off x="2956869" y="2060410"/>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44" name="Oval 43"/>
          <p:cNvSpPr/>
          <p:nvPr/>
        </p:nvSpPr>
        <p:spPr>
          <a:xfrm>
            <a:off x="2985180" y="2326973"/>
            <a:ext cx="152163" cy="144016"/>
          </a:xfrm>
          <a:prstGeom prst="ellipse">
            <a:avLst/>
          </a:prstGeom>
          <a:solidFill>
            <a:srgbClr val="FFC000"/>
          </a:solidFill>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49" name="Oval 48"/>
          <p:cNvSpPr/>
          <p:nvPr/>
        </p:nvSpPr>
        <p:spPr>
          <a:xfrm>
            <a:off x="3230184" y="1950368"/>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50" name="Oval 49"/>
          <p:cNvSpPr/>
          <p:nvPr/>
        </p:nvSpPr>
        <p:spPr>
          <a:xfrm>
            <a:off x="3358498" y="1872636"/>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51" name="Oval 50"/>
          <p:cNvSpPr/>
          <p:nvPr/>
        </p:nvSpPr>
        <p:spPr>
          <a:xfrm>
            <a:off x="3424058" y="1737615"/>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52" name="Oval 51"/>
          <p:cNvSpPr/>
          <p:nvPr/>
        </p:nvSpPr>
        <p:spPr>
          <a:xfrm>
            <a:off x="3525652" y="1624335"/>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53" name="Oval 52"/>
          <p:cNvSpPr/>
          <p:nvPr/>
        </p:nvSpPr>
        <p:spPr>
          <a:xfrm>
            <a:off x="2880787" y="2207645"/>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54" name="Oval 53"/>
          <p:cNvSpPr/>
          <p:nvPr/>
        </p:nvSpPr>
        <p:spPr>
          <a:xfrm>
            <a:off x="3565700" y="2279653"/>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55" name="Oval 54"/>
          <p:cNvSpPr/>
          <p:nvPr/>
        </p:nvSpPr>
        <p:spPr>
          <a:xfrm>
            <a:off x="3678052" y="2431811"/>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56" name="Oval 55"/>
          <p:cNvSpPr/>
          <p:nvPr/>
        </p:nvSpPr>
        <p:spPr>
          <a:xfrm>
            <a:off x="2821766" y="2347633"/>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57" name="Oval 56"/>
          <p:cNvSpPr/>
          <p:nvPr/>
        </p:nvSpPr>
        <p:spPr>
          <a:xfrm>
            <a:off x="2669603" y="2279653"/>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58" name="Oval 57"/>
          <p:cNvSpPr/>
          <p:nvPr/>
        </p:nvSpPr>
        <p:spPr>
          <a:xfrm>
            <a:off x="2577702" y="2132418"/>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59" name="Oval 58"/>
          <p:cNvSpPr/>
          <p:nvPr/>
        </p:nvSpPr>
        <p:spPr>
          <a:xfrm>
            <a:off x="3590927" y="1718438"/>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60" name="Oval 59"/>
          <p:cNvSpPr/>
          <p:nvPr/>
        </p:nvSpPr>
        <p:spPr>
          <a:xfrm>
            <a:off x="3743090" y="1762142"/>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61" name="Oval 60"/>
          <p:cNvSpPr/>
          <p:nvPr/>
        </p:nvSpPr>
        <p:spPr>
          <a:xfrm>
            <a:off x="3895253" y="1790446"/>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62" name="Oval 61"/>
          <p:cNvSpPr/>
          <p:nvPr/>
        </p:nvSpPr>
        <p:spPr>
          <a:xfrm>
            <a:off x="4047416" y="1776735"/>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63" name="Oval 62"/>
          <p:cNvSpPr/>
          <p:nvPr/>
        </p:nvSpPr>
        <p:spPr>
          <a:xfrm>
            <a:off x="3817962" y="2326973"/>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64" name="Oval 63"/>
          <p:cNvSpPr/>
          <p:nvPr/>
        </p:nvSpPr>
        <p:spPr>
          <a:xfrm>
            <a:off x="3894043" y="2207645"/>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65" name="Oval 64"/>
          <p:cNvSpPr/>
          <p:nvPr/>
        </p:nvSpPr>
        <p:spPr>
          <a:xfrm>
            <a:off x="3970124" y="2066547"/>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66" name="Oval 65"/>
          <p:cNvSpPr/>
          <p:nvPr/>
        </p:nvSpPr>
        <p:spPr>
          <a:xfrm>
            <a:off x="4051741" y="1935066"/>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67" name="Oval 66"/>
          <p:cNvSpPr/>
          <p:nvPr/>
        </p:nvSpPr>
        <p:spPr>
          <a:xfrm>
            <a:off x="2916053" y="2506737"/>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68" name="Oval 67"/>
          <p:cNvSpPr/>
          <p:nvPr/>
        </p:nvSpPr>
        <p:spPr>
          <a:xfrm>
            <a:off x="3059832" y="2506737"/>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69" name="Oval 68"/>
          <p:cNvSpPr/>
          <p:nvPr/>
        </p:nvSpPr>
        <p:spPr>
          <a:xfrm>
            <a:off x="3220379" y="2470989"/>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70" name="Oval 69"/>
          <p:cNvSpPr/>
          <p:nvPr/>
        </p:nvSpPr>
        <p:spPr>
          <a:xfrm>
            <a:off x="3379593" y="2491649"/>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71" name="Oval 70"/>
          <p:cNvSpPr/>
          <p:nvPr/>
        </p:nvSpPr>
        <p:spPr>
          <a:xfrm>
            <a:off x="3564491" y="2506737"/>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72" name="Oval 71"/>
          <p:cNvSpPr/>
          <p:nvPr/>
        </p:nvSpPr>
        <p:spPr>
          <a:xfrm>
            <a:off x="2827513" y="1335744"/>
            <a:ext cx="152163" cy="144016"/>
          </a:xfrm>
          <a:prstGeom prst="ellipse">
            <a:avLst/>
          </a:prstGeom>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73" name="Oval 72"/>
          <p:cNvSpPr/>
          <p:nvPr/>
        </p:nvSpPr>
        <p:spPr>
          <a:xfrm>
            <a:off x="3200783" y="2255922"/>
            <a:ext cx="152163" cy="144016"/>
          </a:xfrm>
          <a:prstGeom prst="ellipse">
            <a:avLst/>
          </a:prstGeom>
          <a:solidFill>
            <a:srgbClr val="FFC000"/>
          </a:solidFill>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74" name="Oval 73"/>
          <p:cNvSpPr/>
          <p:nvPr/>
        </p:nvSpPr>
        <p:spPr>
          <a:xfrm>
            <a:off x="3347179" y="2323703"/>
            <a:ext cx="152163" cy="144016"/>
          </a:xfrm>
          <a:prstGeom prst="ellipse">
            <a:avLst/>
          </a:prstGeom>
          <a:solidFill>
            <a:srgbClr val="FFC000"/>
          </a:solidFill>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75" name="Oval 74"/>
          <p:cNvSpPr/>
          <p:nvPr/>
        </p:nvSpPr>
        <p:spPr>
          <a:xfrm>
            <a:off x="3489618" y="2003026"/>
            <a:ext cx="152163" cy="144016"/>
          </a:xfrm>
          <a:prstGeom prst="ellipse">
            <a:avLst/>
          </a:prstGeom>
          <a:solidFill>
            <a:srgbClr val="FFC000"/>
          </a:solidFill>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76" name="Oval 75"/>
          <p:cNvSpPr/>
          <p:nvPr/>
        </p:nvSpPr>
        <p:spPr>
          <a:xfrm>
            <a:off x="3605835" y="1906158"/>
            <a:ext cx="152163" cy="144016"/>
          </a:xfrm>
          <a:prstGeom prst="ellipse">
            <a:avLst/>
          </a:prstGeom>
          <a:solidFill>
            <a:srgbClr val="FFC000"/>
          </a:solidFill>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77" name="Oval 76"/>
          <p:cNvSpPr/>
          <p:nvPr/>
        </p:nvSpPr>
        <p:spPr>
          <a:xfrm>
            <a:off x="3641781" y="2094384"/>
            <a:ext cx="152163" cy="144016"/>
          </a:xfrm>
          <a:prstGeom prst="ellipse">
            <a:avLst/>
          </a:prstGeom>
          <a:solidFill>
            <a:srgbClr val="FFC000"/>
          </a:solidFill>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78" name="Oval 77"/>
          <p:cNvSpPr/>
          <p:nvPr/>
        </p:nvSpPr>
        <p:spPr>
          <a:xfrm>
            <a:off x="3793944" y="1978166"/>
            <a:ext cx="152163" cy="144016"/>
          </a:xfrm>
          <a:prstGeom prst="ellipse">
            <a:avLst/>
          </a:prstGeom>
          <a:solidFill>
            <a:srgbClr val="FFC000"/>
          </a:solidFill>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79" name="Oval 78"/>
          <p:cNvSpPr/>
          <p:nvPr/>
        </p:nvSpPr>
        <p:spPr>
          <a:xfrm>
            <a:off x="3139379" y="1701917"/>
            <a:ext cx="152163" cy="144016"/>
          </a:xfrm>
          <a:prstGeom prst="ellipse">
            <a:avLst/>
          </a:prstGeom>
          <a:solidFill>
            <a:srgbClr val="FFC000"/>
          </a:solidFill>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80" name="Oval 79"/>
          <p:cNvSpPr/>
          <p:nvPr/>
        </p:nvSpPr>
        <p:spPr>
          <a:xfrm>
            <a:off x="3156288" y="1847955"/>
            <a:ext cx="152163" cy="144016"/>
          </a:xfrm>
          <a:prstGeom prst="ellipse">
            <a:avLst/>
          </a:prstGeom>
          <a:solidFill>
            <a:srgbClr val="FFC000"/>
          </a:solidFill>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81" name="Oval 80"/>
          <p:cNvSpPr/>
          <p:nvPr/>
        </p:nvSpPr>
        <p:spPr>
          <a:xfrm>
            <a:off x="3297171" y="1734344"/>
            <a:ext cx="152163" cy="144016"/>
          </a:xfrm>
          <a:prstGeom prst="ellipse">
            <a:avLst/>
          </a:prstGeom>
          <a:solidFill>
            <a:srgbClr val="FFC000"/>
          </a:solidFill>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82" name="Oval 81"/>
          <p:cNvSpPr/>
          <p:nvPr/>
        </p:nvSpPr>
        <p:spPr>
          <a:xfrm>
            <a:off x="3232369" y="1576444"/>
            <a:ext cx="152163" cy="144016"/>
          </a:xfrm>
          <a:prstGeom prst="ellipse">
            <a:avLst/>
          </a:prstGeom>
          <a:solidFill>
            <a:srgbClr val="FFC000"/>
          </a:solidFill>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83" name="Oval 82"/>
          <p:cNvSpPr/>
          <p:nvPr/>
        </p:nvSpPr>
        <p:spPr>
          <a:xfrm>
            <a:off x="3391142" y="1547604"/>
            <a:ext cx="152163" cy="144016"/>
          </a:xfrm>
          <a:prstGeom prst="ellipse">
            <a:avLst/>
          </a:prstGeom>
          <a:solidFill>
            <a:srgbClr val="FFC000"/>
          </a:solidFill>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84" name="Oval 83"/>
          <p:cNvSpPr/>
          <p:nvPr/>
        </p:nvSpPr>
        <p:spPr>
          <a:xfrm>
            <a:off x="3241164" y="1415218"/>
            <a:ext cx="152163" cy="144016"/>
          </a:xfrm>
          <a:prstGeom prst="ellipse">
            <a:avLst/>
          </a:prstGeom>
          <a:solidFill>
            <a:srgbClr val="FFC000"/>
          </a:solidFill>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85" name="Oval 84"/>
          <p:cNvSpPr/>
          <p:nvPr/>
        </p:nvSpPr>
        <p:spPr>
          <a:xfrm>
            <a:off x="2766075" y="2131242"/>
            <a:ext cx="152163" cy="144016"/>
          </a:xfrm>
          <a:prstGeom prst="ellipse">
            <a:avLst/>
          </a:prstGeom>
          <a:solidFill>
            <a:srgbClr val="FFC000"/>
          </a:solidFill>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86" name="Oval 85"/>
          <p:cNvSpPr/>
          <p:nvPr/>
        </p:nvSpPr>
        <p:spPr>
          <a:xfrm>
            <a:off x="2846021" y="1967136"/>
            <a:ext cx="152163" cy="144016"/>
          </a:xfrm>
          <a:prstGeom prst="ellipse">
            <a:avLst/>
          </a:prstGeom>
          <a:solidFill>
            <a:srgbClr val="FFC000"/>
          </a:solidFill>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87" name="Oval 86"/>
          <p:cNvSpPr/>
          <p:nvPr/>
        </p:nvSpPr>
        <p:spPr>
          <a:xfrm>
            <a:off x="2804706" y="1777969"/>
            <a:ext cx="152163" cy="144016"/>
          </a:xfrm>
          <a:prstGeom prst="ellipse">
            <a:avLst/>
          </a:prstGeom>
          <a:solidFill>
            <a:srgbClr val="FFC000"/>
          </a:solidFill>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88" name="Oval 87"/>
          <p:cNvSpPr/>
          <p:nvPr/>
        </p:nvSpPr>
        <p:spPr>
          <a:xfrm>
            <a:off x="2869193" y="1598127"/>
            <a:ext cx="152163" cy="144016"/>
          </a:xfrm>
          <a:prstGeom prst="ellipse">
            <a:avLst/>
          </a:prstGeom>
          <a:solidFill>
            <a:srgbClr val="FFC000"/>
          </a:solidFill>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89" name="Oval 88"/>
          <p:cNvSpPr/>
          <p:nvPr/>
        </p:nvSpPr>
        <p:spPr>
          <a:xfrm>
            <a:off x="2715024" y="1991971"/>
            <a:ext cx="152163" cy="144016"/>
          </a:xfrm>
          <a:prstGeom prst="ellipse">
            <a:avLst/>
          </a:prstGeom>
          <a:solidFill>
            <a:srgbClr val="FFC000"/>
          </a:solidFill>
          <a:scene3d>
            <a:camera prst="perspectiveHeroicExtremeLeftFacing"/>
            <a:lightRig rig="threePt" dir="t"/>
          </a:scene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pic>
        <p:nvPicPr>
          <p:cNvPr id="91" name="Picture 2"/>
          <p:cNvPicPr>
            <a:picLocks noChangeAspect="1" noChangeArrowheads="1"/>
          </p:cNvPicPr>
          <p:nvPr/>
        </p:nvPicPr>
        <p:blipFill>
          <a:blip r:embed="rId3" cstate="print"/>
          <a:srcRect/>
          <a:stretch>
            <a:fillRect/>
          </a:stretch>
        </p:blipFill>
        <p:spPr bwMode="auto">
          <a:xfrm>
            <a:off x="3790784" y="6343328"/>
            <a:ext cx="2325751" cy="365710"/>
          </a:xfrm>
          <a:prstGeom prst="rect">
            <a:avLst/>
          </a:prstGeom>
          <a:noFill/>
          <a:ln w="9525">
            <a:noFill/>
            <a:miter lim="800000"/>
            <a:headEnd/>
            <a:tailEnd/>
          </a:ln>
        </p:spPr>
      </p:pic>
    </p:spTree>
    <p:extLst>
      <p:ext uri="{BB962C8B-B14F-4D97-AF65-F5344CB8AC3E}">
        <p14:creationId xmlns:p14="http://schemas.microsoft.com/office/powerpoint/2010/main" val="11583350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7732"/>
            <a:ext cx="9144001" cy="6986527"/>
          </a:xfrm>
          <a:prstGeom prst="rect">
            <a:avLst/>
          </a:prstGeom>
          <a:solidFill>
            <a:schemeClr val="bg2">
              <a:lumMod val="90000"/>
            </a:schemeClr>
          </a:solidFill>
        </p:spPr>
        <p:txBody>
          <a:bodyPr wrap="square" rtlCol="0">
            <a:spAutoFit/>
          </a:bodyPr>
          <a:lstStyle/>
          <a:p>
            <a:r>
              <a:rPr lang="en-US" sz="2400" dirty="0" smtClean="0"/>
              <a:t>				Things I have worked on over 42 years :</a:t>
            </a:r>
            <a:endParaRPr lang="en-US" sz="2400" dirty="0"/>
          </a:p>
          <a:p>
            <a:pPr marL="342900" indent="-342900">
              <a:buFont typeface="Arial"/>
              <a:buChar char="•"/>
            </a:pPr>
            <a:r>
              <a:rPr lang="en-US" sz="2000" dirty="0" smtClean="0">
                <a:solidFill>
                  <a:srgbClr val="FF0000"/>
                </a:solidFill>
              </a:rPr>
              <a:t>Broken Symmetry Liquids : liquid crystals</a:t>
            </a:r>
            <a:endParaRPr lang="en-US" sz="2000" dirty="0">
              <a:solidFill>
                <a:srgbClr val="FF0000"/>
              </a:solidFill>
            </a:endParaRPr>
          </a:p>
          <a:p>
            <a:pPr marL="342900" indent="-342900">
              <a:buFont typeface="Arial"/>
              <a:buChar char="•"/>
            </a:pPr>
            <a:r>
              <a:rPr lang="en-US" sz="2000" dirty="0" smtClean="0"/>
              <a:t>Dipolar and </a:t>
            </a:r>
            <a:r>
              <a:rPr lang="en-US" sz="2000" dirty="0" err="1" smtClean="0"/>
              <a:t>Quadrupoler</a:t>
            </a:r>
            <a:r>
              <a:rPr lang="en-US" sz="2000" dirty="0" smtClean="0"/>
              <a:t> Glasses. Liquid-Glass transition</a:t>
            </a:r>
          </a:p>
          <a:p>
            <a:pPr marL="342900" indent="-342900">
              <a:buFont typeface="Arial"/>
              <a:buChar char="•"/>
            </a:pPr>
            <a:r>
              <a:rPr lang="en-US" sz="2000" dirty="0" smtClean="0">
                <a:solidFill>
                  <a:srgbClr val="FF0000"/>
                </a:solidFill>
              </a:rPr>
              <a:t>Incommensurate Charge Density Wave Transport in quasi-1d systems</a:t>
            </a:r>
          </a:p>
          <a:p>
            <a:pPr marL="342900" indent="-342900">
              <a:buFont typeface="Arial"/>
              <a:buChar char="•"/>
            </a:pPr>
            <a:r>
              <a:rPr lang="en-US" sz="2000" dirty="0" smtClean="0"/>
              <a:t>Micelles and </a:t>
            </a:r>
            <a:r>
              <a:rPr lang="en-US" sz="2000" dirty="0" err="1" smtClean="0"/>
              <a:t>microemulsions</a:t>
            </a:r>
            <a:r>
              <a:rPr lang="en-US" sz="2000" dirty="0" smtClean="0"/>
              <a:t>, “stirred percolation”</a:t>
            </a:r>
          </a:p>
          <a:p>
            <a:pPr marL="342900" indent="-342900">
              <a:buFont typeface="Arial"/>
              <a:buChar char="•"/>
            </a:pPr>
            <a:r>
              <a:rPr lang="en-US" sz="2000" dirty="0" smtClean="0"/>
              <a:t>Two-fluid interface dynamics</a:t>
            </a:r>
          </a:p>
          <a:p>
            <a:pPr marL="342900" indent="-342900">
              <a:buFont typeface="Arial"/>
              <a:buChar char="•"/>
            </a:pPr>
            <a:r>
              <a:rPr lang="en-US" sz="2000" dirty="0" smtClean="0">
                <a:solidFill>
                  <a:srgbClr val="FF0000"/>
                </a:solidFill>
              </a:rPr>
              <a:t>High temperature superconductors (“pseudo-gap” transition)</a:t>
            </a:r>
          </a:p>
          <a:p>
            <a:pPr marL="342900" indent="-342900">
              <a:buFont typeface="Arial"/>
              <a:buChar char="•"/>
            </a:pPr>
            <a:r>
              <a:rPr lang="en-US" sz="2000" dirty="0" smtClean="0">
                <a:ln>
                  <a:solidFill>
                    <a:srgbClr val="4A452A"/>
                  </a:solidFill>
                </a:ln>
                <a:solidFill>
                  <a:schemeClr val="bg2">
                    <a:lumMod val="25000"/>
                  </a:schemeClr>
                </a:solidFill>
              </a:rPr>
              <a:t>Polymer films for capacitors</a:t>
            </a:r>
          </a:p>
          <a:p>
            <a:pPr marL="342900" indent="-342900">
              <a:buFont typeface="Arial"/>
              <a:buChar char="•"/>
            </a:pPr>
            <a:r>
              <a:rPr lang="en-US" sz="2000" dirty="0" smtClean="0">
                <a:ln>
                  <a:solidFill>
                    <a:srgbClr val="4A452A"/>
                  </a:solidFill>
                </a:ln>
                <a:solidFill>
                  <a:schemeClr val="bg2">
                    <a:lumMod val="25000"/>
                  </a:schemeClr>
                </a:solidFill>
              </a:rPr>
              <a:t>Novel Lubricants</a:t>
            </a:r>
          </a:p>
          <a:p>
            <a:pPr marL="342900" indent="-342900">
              <a:buFont typeface="Arial"/>
              <a:buChar char="•"/>
            </a:pPr>
            <a:r>
              <a:rPr lang="en-US" sz="2000" dirty="0" smtClean="0"/>
              <a:t>Conventional superconductors, </a:t>
            </a:r>
            <a:r>
              <a:rPr lang="en-US" sz="2000" dirty="0" smtClean="0">
                <a:solidFill>
                  <a:srgbClr val="000090"/>
                </a:solidFill>
              </a:rPr>
              <a:t>vortex phase dynamics</a:t>
            </a:r>
          </a:p>
          <a:p>
            <a:pPr marL="342900" indent="-342900">
              <a:buFont typeface="Arial"/>
              <a:buChar char="•"/>
            </a:pPr>
            <a:r>
              <a:rPr lang="en-US" sz="2000" dirty="0" smtClean="0"/>
              <a:t>Dynamical Phase transitions in many-body driven systems, coherent and incoherent collective transport</a:t>
            </a:r>
          </a:p>
          <a:p>
            <a:pPr marL="342900" indent="-342900">
              <a:buFont typeface="Arial"/>
              <a:buChar char="•"/>
            </a:pPr>
            <a:r>
              <a:rPr lang="en-US" sz="2000" dirty="0" smtClean="0">
                <a:ln>
                  <a:solidFill>
                    <a:schemeClr val="bg2">
                      <a:lumMod val="25000"/>
                    </a:schemeClr>
                  </a:solidFill>
                </a:ln>
                <a:solidFill>
                  <a:srgbClr val="FF6600"/>
                </a:solidFill>
              </a:rPr>
              <a:t>Ferroelectric non-volatile memory</a:t>
            </a:r>
          </a:p>
          <a:p>
            <a:r>
              <a:rPr lang="en-US" sz="2000" dirty="0" smtClean="0"/>
              <a:t>					(Since moving to TIFR BB30)</a:t>
            </a:r>
            <a:endParaRPr lang="en-US" sz="2000" dirty="0"/>
          </a:p>
          <a:p>
            <a:pPr marL="342900" indent="-342900">
              <a:buFont typeface="Arial"/>
              <a:buChar char="•"/>
            </a:pPr>
            <a:r>
              <a:rPr lang="en-US" sz="2000" dirty="0" err="1" smtClean="0">
                <a:solidFill>
                  <a:srgbClr val="000090"/>
                </a:solidFill>
              </a:rPr>
              <a:t>Multiferroics</a:t>
            </a:r>
            <a:endParaRPr lang="en-US" sz="2000" dirty="0" smtClean="0">
              <a:solidFill>
                <a:srgbClr val="000090"/>
              </a:solidFill>
            </a:endParaRPr>
          </a:p>
          <a:p>
            <a:pPr marL="342900" indent="-342900">
              <a:buFont typeface="Arial"/>
              <a:buChar char="•"/>
            </a:pPr>
            <a:r>
              <a:rPr lang="en-US" sz="2000" dirty="0">
                <a:solidFill>
                  <a:srgbClr val="FF0000"/>
                </a:solidFill>
              </a:rPr>
              <a:t>Colloids, Colloidal thin </a:t>
            </a:r>
            <a:r>
              <a:rPr lang="en-US" sz="2000" dirty="0" smtClean="0">
                <a:solidFill>
                  <a:srgbClr val="FF0000"/>
                </a:solidFill>
              </a:rPr>
              <a:t>films</a:t>
            </a:r>
            <a:endParaRPr lang="en-US" sz="2000" dirty="0" smtClean="0">
              <a:solidFill>
                <a:srgbClr val="000090"/>
              </a:solidFill>
            </a:endParaRPr>
          </a:p>
          <a:p>
            <a:pPr marL="342900" indent="-342900">
              <a:buFont typeface="Arial"/>
              <a:buChar char="•"/>
            </a:pPr>
            <a:r>
              <a:rPr lang="en-US" sz="2000" dirty="0" smtClean="0">
                <a:solidFill>
                  <a:srgbClr val="000090"/>
                </a:solidFill>
              </a:rPr>
              <a:t>Granular matter</a:t>
            </a:r>
          </a:p>
          <a:p>
            <a:pPr marL="342900" indent="-342900">
              <a:buFont typeface="Arial"/>
              <a:buChar char="•"/>
            </a:pPr>
            <a:r>
              <a:rPr lang="en-US" sz="2000" dirty="0" err="1" smtClean="0">
                <a:solidFill>
                  <a:srgbClr val="000090"/>
                </a:solidFill>
              </a:rPr>
              <a:t>Triboelectricity</a:t>
            </a:r>
            <a:endParaRPr lang="en-US" sz="2000" dirty="0" smtClean="0">
              <a:solidFill>
                <a:srgbClr val="000090"/>
              </a:solidFill>
            </a:endParaRPr>
          </a:p>
          <a:p>
            <a:pPr marL="342900" indent="-342900">
              <a:buFont typeface="Arial"/>
              <a:buChar char="•"/>
            </a:pPr>
            <a:r>
              <a:rPr lang="en-US" sz="2000" dirty="0" smtClean="0">
                <a:solidFill>
                  <a:srgbClr val="000090"/>
                </a:solidFill>
              </a:rPr>
              <a:t>Two fluid interface dynamics : imaging</a:t>
            </a:r>
          </a:p>
          <a:p>
            <a:pPr marL="342900" indent="-342900">
              <a:buFont typeface="Arial"/>
              <a:buChar char="•"/>
            </a:pPr>
            <a:r>
              <a:rPr lang="en-US" sz="2000" dirty="0" smtClean="0">
                <a:ln>
                  <a:solidFill>
                    <a:srgbClr val="4A452A"/>
                  </a:solidFill>
                </a:ln>
                <a:solidFill>
                  <a:srgbClr val="FF6600"/>
                </a:solidFill>
              </a:rPr>
              <a:t>Flow of slurry</a:t>
            </a:r>
          </a:p>
          <a:p>
            <a:pPr marL="342900" indent="-342900">
              <a:buFont typeface="Arial"/>
              <a:buChar char="•"/>
            </a:pPr>
            <a:r>
              <a:rPr lang="en-US" sz="2000" dirty="0" smtClean="0">
                <a:solidFill>
                  <a:srgbClr val="FF0000"/>
                </a:solidFill>
              </a:rPr>
              <a:t>Self-organization by friction - some really weird things!!</a:t>
            </a:r>
          </a:p>
          <a:p>
            <a:pPr algn="ctr"/>
            <a:r>
              <a:rPr lang="en-US" sz="2000" dirty="0" smtClean="0">
                <a:solidFill>
                  <a:srgbClr val="000090"/>
                </a:solidFill>
              </a:rPr>
              <a:t> </a:t>
            </a:r>
            <a:r>
              <a:rPr lang="en-US" sz="2400" dirty="0" smtClean="0">
                <a:solidFill>
                  <a:srgbClr val="000090"/>
                </a:solidFill>
              </a:rPr>
              <a:t>was there ever a method in this madness?</a:t>
            </a:r>
            <a:endParaRPr lang="en-US" sz="2400" dirty="0"/>
          </a:p>
        </p:txBody>
      </p:sp>
    </p:spTree>
    <p:extLst>
      <p:ext uri="{BB962C8B-B14F-4D97-AF65-F5344CB8AC3E}">
        <p14:creationId xmlns:p14="http://schemas.microsoft.com/office/powerpoint/2010/main" val="146542626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2"/>
          <p:cNvPicPr>
            <a:picLocks noChangeAspect="1" noChangeArrowheads="1"/>
          </p:cNvPicPr>
          <p:nvPr/>
        </p:nvPicPr>
        <p:blipFill>
          <a:blip r:embed="rId2" cstate="print"/>
          <a:srcRect l="10909" b="50000"/>
          <a:stretch>
            <a:fillRect/>
          </a:stretch>
        </p:blipFill>
        <p:spPr bwMode="auto">
          <a:xfrm>
            <a:off x="1371600" y="4191000"/>
            <a:ext cx="6526213" cy="1981200"/>
          </a:xfrm>
          <a:prstGeom prst="rect">
            <a:avLst/>
          </a:prstGeom>
          <a:noFill/>
          <a:ln w="9525">
            <a:noFill/>
            <a:miter lim="800000"/>
            <a:headEnd/>
            <a:tailEnd/>
          </a:ln>
        </p:spPr>
      </p:pic>
      <p:pic>
        <p:nvPicPr>
          <p:cNvPr id="1032"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81200" y="762000"/>
            <a:ext cx="1114425" cy="409575"/>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31640" y="980728"/>
            <a:ext cx="7410450" cy="312420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TextBox 1"/>
              <p:cNvSpPr txBox="1"/>
              <p:nvPr/>
            </p:nvSpPr>
            <p:spPr>
              <a:xfrm>
                <a:off x="3424850" y="0"/>
                <a:ext cx="2587310" cy="523220"/>
              </a:xfrm>
              <a:prstGeom prst="rect">
                <a:avLst/>
              </a:prstGeom>
              <a:noFill/>
            </p:spPr>
            <p:txBody>
              <a:bodyPr wrap="none" rtlCol="0">
                <a:spAutoFit/>
              </a:bodyPr>
              <a:lstStyle/>
              <a:p>
                <a14:m>
                  <m:oMathPara xmlns:m="http://schemas.openxmlformats.org/officeDocument/2006/math" xmlns="">
                    <m:oMathParaPr>
                      <m:jc m:val="centerGroup"/>
                    </m:oMathParaPr>
                    <m:oMath xmlns:m="http://schemas.openxmlformats.org/officeDocument/2006/math">
                      <m:r>
                        <a:rPr lang="en-US" sz="2800" b="0" i="1" smtClean="0">
                          <a:latin typeface="Cambria Math"/>
                        </a:rPr>
                        <m:t>0.3&lt;</m:t>
                      </m:r>
                      <m:sSub>
                        <m:sSubPr>
                          <m:ctrlPr>
                            <a:rPr lang="en-US" sz="2800" b="0" i="1" smtClean="0">
                              <a:latin typeface="Cambria Math" panose="02040503050406030204" pitchFamily="18" charset="0"/>
                            </a:rPr>
                          </m:ctrlPr>
                        </m:sSubPr>
                        <m:e>
                          <m:r>
                            <a:rPr lang="en-US" sz="2800" b="0" i="1" smtClean="0">
                              <a:latin typeface="Cambria Math"/>
                              <a:ea typeface="Cambria Math"/>
                            </a:rPr>
                            <m:t>𝜙</m:t>
                          </m:r>
                        </m:e>
                        <m:sub>
                          <m:r>
                            <a:rPr lang="en-US" sz="2800" b="0" i="1" smtClean="0">
                              <a:latin typeface="Cambria Math"/>
                            </a:rPr>
                            <m:t>𝑠</m:t>
                          </m:r>
                        </m:sub>
                      </m:sSub>
                      <m:r>
                        <a:rPr lang="en-US" sz="2800" b="0" i="1" smtClean="0">
                          <a:latin typeface="Cambria Math"/>
                          <a:ea typeface="Cambria Math"/>
                        </a:rPr>
                        <m:t>&lt;0.8</m:t>
                      </m:r>
                    </m:oMath>
                  </m:oMathPara>
                </a14:m>
                <a:endParaRPr lang="en-IN" sz="2800" dirty="0">
                  <a:latin typeface="Segoe Print" pitchFamily="2"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424850" y="0"/>
                <a:ext cx="2587310" cy="523220"/>
              </a:xfrm>
              <a:prstGeom prst="rect">
                <a:avLst/>
              </a:prstGeom>
              <a:blipFill rotWithShape="1">
                <a:blip r:embed="rId5"/>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247258080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39763"/>
          </a:xfrm>
        </p:spPr>
        <p:txBody>
          <a:bodyPr rtlCol="0">
            <a:noAutofit/>
          </a:bodyPr>
          <a:lstStyle/>
          <a:p>
            <a:pPr fontAlgn="auto">
              <a:spcAft>
                <a:spcPts val="0"/>
              </a:spcAft>
              <a:defRPr/>
            </a:pPr>
            <a:r>
              <a:rPr lang="en-US" sz="2800" dirty="0" smtClean="0">
                <a:effectLst>
                  <a:outerShdw blurRad="38100" dist="38100" dir="2700000" algn="tl">
                    <a:srgbClr val="000000">
                      <a:alpha val="43137"/>
                    </a:srgbClr>
                  </a:outerShdw>
                </a:effectLst>
                <a:latin typeface="Segoe Print" pitchFamily="2" charset="0"/>
              </a:rPr>
              <a:t>Variation of the fraction of delaminated area (A</a:t>
            </a:r>
            <a:r>
              <a:rPr lang="en-US" sz="2800" baseline="-25000" dirty="0" smtClean="0">
                <a:effectLst>
                  <a:outerShdw blurRad="38100" dist="38100" dir="2700000" algn="tl">
                    <a:srgbClr val="000000">
                      <a:alpha val="43137"/>
                    </a:srgbClr>
                  </a:outerShdw>
                </a:effectLst>
                <a:latin typeface="Segoe Print" pitchFamily="2" charset="0"/>
              </a:rPr>
              <a:t>d</a:t>
            </a:r>
            <a:r>
              <a:rPr lang="en-US" sz="2800" dirty="0" smtClean="0">
                <a:effectLst>
                  <a:outerShdw blurRad="38100" dist="38100" dir="2700000" algn="tl">
                    <a:srgbClr val="000000">
                      <a:alpha val="43137"/>
                    </a:srgbClr>
                  </a:outerShdw>
                </a:effectLst>
                <a:latin typeface="Segoe Print" pitchFamily="2" charset="0"/>
              </a:rPr>
              <a:t>) as a function of electric field</a:t>
            </a:r>
            <a:endParaRPr lang="en-US" sz="2800" dirty="0">
              <a:effectLst>
                <a:outerShdw blurRad="38100" dist="38100" dir="2700000" algn="tl">
                  <a:srgbClr val="000000">
                    <a:alpha val="43137"/>
                  </a:srgbClr>
                </a:outerShdw>
              </a:effectLst>
              <a:latin typeface="Segoe Print" pitchFamily="2" charset="0"/>
            </a:endParaRPr>
          </a:p>
        </p:txBody>
      </p:sp>
      <p:pic>
        <p:nvPicPr>
          <p:cNvPr id="18435" name="Picture 2" descr="C:\Documents and Settings\Ghosh\Desktop\Mechanics of Delamination_dec 29\Shankar_fig2.jpg"/>
          <p:cNvPicPr>
            <a:picLocks noGrp="1" noChangeAspect="1" noChangeArrowheads="1"/>
          </p:cNvPicPr>
          <p:nvPr>
            <p:ph idx="1"/>
          </p:nvPr>
        </p:nvPicPr>
        <p:blipFill>
          <a:blip r:embed="rId2" cstate="print"/>
          <a:srcRect/>
          <a:stretch>
            <a:fillRect/>
          </a:stretch>
        </p:blipFill>
        <p:spPr>
          <a:xfrm>
            <a:off x="827584" y="1268760"/>
            <a:ext cx="7344816" cy="5116315"/>
          </a:xfrm>
        </p:spPr>
      </p:pic>
    </p:spTree>
    <p:extLst>
      <p:ext uri="{BB962C8B-B14F-4D97-AF65-F5344CB8AC3E}">
        <p14:creationId xmlns:p14="http://schemas.microsoft.com/office/powerpoint/2010/main" val="309861331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11"/>
          <p:cNvSpPr txBox="1">
            <a:spLocks noChangeArrowheads="1"/>
          </p:cNvSpPr>
          <p:nvPr/>
        </p:nvSpPr>
        <p:spPr bwMode="auto">
          <a:xfrm>
            <a:off x="0" y="0"/>
            <a:ext cx="8915400" cy="954088"/>
          </a:xfrm>
          <a:prstGeom prst="rect">
            <a:avLst/>
          </a:prstGeom>
          <a:noFill/>
          <a:ln w="9525">
            <a:noFill/>
            <a:miter lim="800000"/>
            <a:headEnd/>
            <a:tailEnd/>
          </a:ln>
        </p:spPr>
        <p:txBody>
          <a:bodyPr>
            <a:spAutoFit/>
          </a:bodyPr>
          <a:lstStyle/>
          <a:p>
            <a:r>
              <a:rPr lang="en-US" sz="2800" b="1" dirty="0">
                <a:latin typeface="Tempus Sans ITC" pitchFamily="82" charset="0"/>
              </a:rPr>
              <a:t>Variation of correlation as a function of silica volume fraction.</a:t>
            </a:r>
            <a:endParaRPr lang="en-US" sz="2800" dirty="0">
              <a:latin typeface="Tempus Sans ITC" pitchFamily="82"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95" y="1633538"/>
            <a:ext cx="8233289" cy="481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323" y="6165304"/>
            <a:ext cx="5791429" cy="98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365143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8" y="871538"/>
            <a:ext cx="8467725"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rot="20391990">
            <a:off x="1390373" y="2910926"/>
            <a:ext cx="6136193" cy="7239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p:cNvSpPr/>
          <p:nvPr/>
        </p:nvSpPr>
        <p:spPr>
          <a:xfrm rot="21213212">
            <a:off x="1686161" y="1660953"/>
            <a:ext cx="5544616"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p:cNvSpPr txBox="1"/>
          <p:nvPr/>
        </p:nvSpPr>
        <p:spPr>
          <a:xfrm>
            <a:off x="7463524" y="271373"/>
            <a:ext cx="1680326" cy="1477328"/>
          </a:xfrm>
          <a:prstGeom prst="rect">
            <a:avLst/>
          </a:prstGeom>
          <a:noFill/>
        </p:spPr>
        <p:txBody>
          <a:bodyPr wrap="square" rtlCol="0">
            <a:spAutoFit/>
          </a:bodyPr>
          <a:lstStyle/>
          <a:p>
            <a:r>
              <a:rPr lang="en-US" b="1" dirty="0" smtClean="0">
                <a:solidFill>
                  <a:srgbClr val="FF0000"/>
                </a:solidFill>
                <a:latin typeface="Segoe Print" pitchFamily="2" charset="0"/>
              </a:rPr>
              <a:t>Stress values  for which 30% of the film gets delaminated</a:t>
            </a:r>
            <a:endParaRPr lang="en-IN" b="1" dirty="0">
              <a:solidFill>
                <a:srgbClr val="FF0000"/>
              </a:solidFill>
              <a:latin typeface="Segoe Print" pitchFamily="2" charset="0"/>
            </a:endParaRPr>
          </a:p>
        </p:txBody>
      </p:sp>
      <p:sp>
        <p:nvSpPr>
          <p:cNvPr id="21" name="TextBox 20"/>
          <p:cNvSpPr txBox="1"/>
          <p:nvPr/>
        </p:nvSpPr>
        <p:spPr>
          <a:xfrm>
            <a:off x="107502" y="5524798"/>
            <a:ext cx="2880321" cy="923330"/>
          </a:xfrm>
          <a:prstGeom prst="rect">
            <a:avLst/>
          </a:prstGeom>
          <a:noFill/>
        </p:spPr>
        <p:txBody>
          <a:bodyPr wrap="square" rtlCol="0">
            <a:spAutoFit/>
          </a:bodyPr>
          <a:lstStyle/>
          <a:p>
            <a:r>
              <a:rPr lang="en-US" b="1" dirty="0" smtClean="0">
                <a:solidFill>
                  <a:srgbClr val="002060"/>
                </a:solidFill>
                <a:latin typeface="Segoe Print" pitchFamily="2" charset="0"/>
              </a:rPr>
              <a:t>Stress values  for which 1 % of the film                      gets delaminated</a:t>
            </a:r>
            <a:endParaRPr lang="en-IN" b="1" dirty="0">
              <a:solidFill>
                <a:srgbClr val="002060"/>
              </a:solidFill>
              <a:latin typeface="Segoe Print" pitchFamily="2" charset="0"/>
            </a:endParaRPr>
          </a:p>
        </p:txBody>
      </p:sp>
      <p:sp>
        <p:nvSpPr>
          <p:cNvPr id="18" name="Right Arrow 17"/>
          <p:cNvSpPr/>
          <p:nvPr/>
        </p:nvSpPr>
        <p:spPr>
          <a:xfrm rot="19223629">
            <a:off x="6521197" y="1174845"/>
            <a:ext cx="1008112" cy="15709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20" name="Right Arrow 19"/>
          <p:cNvSpPr/>
          <p:nvPr/>
        </p:nvSpPr>
        <p:spPr>
          <a:xfrm rot="8129136">
            <a:off x="1109293" y="4892635"/>
            <a:ext cx="1140284" cy="249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23962148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8606" y="1289333"/>
            <a:ext cx="8658180" cy="4524316"/>
          </a:xfrm>
          <a:prstGeom prst="rect">
            <a:avLst/>
          </a:prstGeom>
          <a:solidFill>
            <a:srgbClr val="DDD9C3"/>
          </a:solidFill>
        </p:spPr>
        <p:txBody>
          <a:bodyPr wrap="square" rtlCol="0">
            <a:spAutoFit/>
          </a:bodyPr>
          <a:lstStyle/>
          <a:p>
            <a:r>
              <a:rPr lang="en-US" sz="3600" dirty="0" smtClean="0"/>
              <a:t>Similar phenomena in Nature occur for many systems over many scales and many time scales. </a:t>
            </a:r>
          </a:p>
          <a:p>
            <a:endParaRPr lang="en-US" sz="3600" dirty="0"/>
          </a:p>
          <a:p>
            <a:r>
              <a:rPr lang="en-US" sz="3600" dirty="0" smtClean="0"/>
              <a:t>Dynamics of disordered </a:t>
            </a:r>
            <a:r>
              <a:rPr lang="en-US" sz="3600" dirty="0" err="1" smtClean="0"/>
              <a:t>manybody</a:t>
            </a:r>
            <a:r>
              <a:rPr lang="en-US" sz="3600" dirty="0" smtClean="0"/>
              <a:t> system is one such class of phenomena.</a:t>
            </a:r>
          </a:p>
          <a:p>
            <a:endParaRPr lang="en-US" sz="3600" dirty="0"/>
          </a:p>
          <a:p>
            <a:r>
              <a:rPr lang="en-US" sz="3600" dirty="0" smtClean="0"/>
              <a:t>Spent many years on it. Was it worthwhile ?</a:t>
            </a:r>
            <a:endParaRPr lang="en-US" sz="3600" dirty="0"/>
          </a:p>
        </p:txBody>
      </p:sp>
    </p:spTree>
    <p:extLst>
      <p:ext uri="{BB962C8B-B14F-4D97-AF65-F5344CB8AC3E}">
        <p14:creationId xmlns:p14="http://schemas.microsoft.com/office/powerpoint/2010/main" val="1340175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7838" y="2405472"/>
            <a:ext cx="6137688" cy="707886"/>
          </a:xfrm>
          <a:prstGeom prst="rect">
            <a:avLst/>
          </a:prstGeom>
          <a:noFill/>
        </p:spPr>
        <p:txBody>
          <a:bodyPr wrap="square" rtlCol="0">
            <a:spAutoFit/>
          </a:bodyPr>
          <a:lstStyle/>
          <a:p>
            <a:r>
              <a:rPr lang="en-US" sz="4000" dirty="0" smtClean="0"/>
              <a:t>Thank you for everything!</a:t>
            </a:r>
            <a:endParaRPr lang="en-US" sz="4000" dirty="0"/>
          </a:p>
        </p:txBody>
      </p:sp>
    </p:spTree>
    <p:extLst>
      <p:ext uri="{BB962C8B-B14F-4D97-AF65-F5344CB8AC3E}">
        <p14:creationId xmlns:p14="http://schemas.microsoft.com/office/powerpoint/2010/main" val="1908631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7946" y="5346112"/>
            <a:ext cx="2322008" cy="1195765"/>
          </a:xfrm>
          <a:prstGeom prst="rect">
            <a:avLst/>
          </a:prstGeom>
        </p:spPr>
      </p:pic>
      <p:pic>
        <p:nvPicPr>
          <p:cNvPr id="5" name="Picture 4"/>
          <p:cNvPicPr>
            <a:picLocks noChangeAspect="1"/>
          </p:cNvPicPr>
          <p:nvPr/>
        </p:nvPicPr>
        <p:blipFill>
          <a:blip r:embed="rId3"/>
          <a:stretch>
            <a:fillRect/>
          </a:stretch>
        </p:blipFill>
        <p:spPr>
          <a:xfrm>
            <a:off x="0" y="5152023"/>
            <a:ext cx="1793969" cy="2081329"/>
          </a:xfrm>
          <a:prstGeom prst="rect">
            <a:avLst/>
          </a:prstGeom>
        </p:spPr>
      </p:pic>
      <p:sp>
        <p:nvSpPr>
          <p:cNvPr id="7" name="TextBox 6"/>
          <p:cNvSpPr txBox="1"/>
          <p:nvPr/>
        </p:nvSpPr>
        <p:spPr>
          <a:xfrm>
            <a:off x="1411046" y="846542"/>
            <a:ext cx="6369795" cy="4154983"/>
          </a:xfrm>
          <a:prstGeom prst="rect">
            <a:avLst/>
          </a:prstGeom>
          <a:solidFill>
            <a:srgbClr val="DDD9C3"/>
          </a:solidFill>
        </p:spPr>
        <p:txBody>
          <a:bodyPr wrap="square" rtlCol="0">
            <a:spAutoFit/>
          </a:bodyPr>
          <a:lstStyle/>
          <a:p>
            <a:r>
              <a:rPr lang="en-US" sz="2400" dirty="0" smtClean="0"/>
              <a:t>Forced Flow : Facts and Friction (and Fracture)</a:t>
            </a:r>
          </a:p>
          <a:p>
            <a:endParaRPr lang="en-US" sz="2400" dirty="0"/>
          </a:p>
          <a:p>
            <a:endParaRPr lang="en-US" sz="2400" dirty="0" smtClean="0"/>
          </a:p>
          <a:p>
            <a:pPr marL="914400" lvl="1" indent="-457200">
              <a:buAutoNum type="arabicPeriod"/>
            </a:pPr>
            <a:r>
              <a:rPr lang="en-US" sz="2400" b="1" i="1" dirty="0" smtClean="0"/>
              <a:t>Looking back</a:t>
            </a:r>
          </a:p>
          <a:p>
            <a:r>
              <a:rPr lang="en-US" sz="2400" b="1" i="1" dirty="0"/>
              <a:t>	</a:t>
            </a:r>
            <a:r>
              <a:rPr lang="en-US" sz="2400" b="1" i="1" dirty="0" smtClean="0"/>
              <a:t>Condensed Matter and Fundamentalism</a:t>
            </a:r>
          </a:p>
          <a:p>
            <a:endParaRPr lang="en-US" sz="2400" dirty="0" smtClean="0"/>
          </a:p>
          <a:p>
            <a:r>
              <a:rPr lang="en-US" sz="2400" dirty="0" smtClean="0"/>
              <a:t>2.	 Looking around : Friction problems in 	Condensed Matter; Examples</a:t>
            </a:r>
          </a:p>
          <a:p>
            <a:pPr marL="457200" indent="-457200">
              <a:buAutoNum type="arabicPeriod"/>
            </a:pPr>
            <a:endParaRPr lang="en-US" sz="2400" dirty="0" smtClean="0"/>
          </a:p>
          <a:p>
            <a:r>
              <a:rPr lang="en-US" sz="2400" dirty="0" smtClean="0"/>
              <a:t>4.	 Looking ahead: Friction</a:t>
            </a:r>
            <a:r>
              <a:rPr lang="en-US" sz="2400" dirty="0"/>
              <a:t> </a:t>
            </a:r>
            <a:r>
              <a:rPr lang="en-US" sz="2400" dirty="0" smtClean="0"/>
              <a:t>&amp; Self Organization</a:t>
            </a:r>
          </a:p>
          <a:p>
            <a:pPr marL="457200" indent="-457200">
              <a:buAutoNum type="arabicPeriod"/>
            </a:pPr>
            <a:endParaRPr lang="en-US" sz="2400" dirty="0" smtClean="0"/>
          </a:p>
        </p:txBody>
      </p:sp>
    </p:spTree>
    <p:extLst>
      <p:ext uri="{BB962C8B-B14F-4D97-AF65-F5344CB8AC3E}">
        <p14:creationId xmlns:p14="http://schemas.microsoft.com/office/powerpoint/2010/main" val="33918437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304" y="117694"/>
            <a:ext cx="9143999" cy="6370974"/>
          </a:xfrm>
          <a:prstGeom prst="rect">
            <a:avLst/>
          </a:prstGeom>
          <a:solidFill>
            <a:srgbClr val="DDD9C3"/>
          </a:solidFill>
        </p:spPr>
        <p:txBody>
          <a:bodyPr wrap="square" rtlCol="0">
            <a:spAutoFit/>
          </a:bodyPr>
          <a:lstStyle/>
          <a:p>
            <a:pPr algn="ctr"/>
            <a:r>
              <a:rPr lang="en-US" sz="2400" b="1" dirty="0" smtClean="0"/>
              <a:t>All things are made up of atoms: The Atomic Hypothesis</a:t>
            </a:r>
          </a:p>
          <a:p>
            <a:endParaRPr lang="en-US" sz="2400" dirty="0"/>
          </a:p>
          <a:p>
            <a:pPr marL="457200" indent="-457200">
              <a:buFont typeface="Arial"/>
              <a:buChar char="•"/>
            </a:pPr>
            <a:r>
              <a:rPr lang="en-US" sz="2400" dirty="0" smtClean="0"/>
              <a:t>Atoms are fundamental or are they ?</a:t>
            </a:r>
          </a:p>
          <a:p>
            <a:pPr marL="457200" indent="-457200">
              <a:buFont typeface="Arial"/>
              <a:buChar char="•"/>
            </a:pPr>
            <a:endParaRPr lang="en-US" sz="2400" dirty="0"/>
          </a:p>
          <a:p>
            <a:pPr marL="457200" indent="-457200">
              <a:buFont typeface="Arial"/>
              <a:buChar char="•"/>
            </a:pPr>
            <a:r>
              <a:rPr lang="en-US" sz="2400" dirty="0" smtClean="0"/>
              <a:t>How large is an atom or a molecule ? </a:t>
            </a:r>
            <a:r>
              <a:rPr lang="en-US" sz="2400" dirty="0" smtClean="0">
                <a:solidFill>
                  <a:srgbClr val="FF0000"/>
                </a:solidFill>
              </a:rPr>
              <a:t>How do you know?</a:t>
            </a:r>
          </a:p>
          <a:p>
            <a:r>
              <a:rPr lang="en-US" sz="2400" dirty="0" smtClean="0">
                <a:solidFill>
                  <a:srgbClr val="FF0000"/>
                </a:solidFill>
              </a:rPr>
              <a:t>					Benjamin Franklin</a:t>
            </a:r>
          </a:p>
          <a:p>
            <a:endParaRPr lang="en-US" sz="2400" dirty="0"/>
          </a:p>
          <a:p>
            <a:r>
              <a:rPr lang="en-US" sz="2400" dirty="0" smtClean="0"/>
              <a:t>________________________________________________</a:t>
            </a:r>
            <a:endParaRPr lang="en-US" sz="2400" dirty="0"/>
          </a:p>
          <a:p>
            <a:r>
              <a:rPr lang="en-US" sz="2400" i="1" dirty="0" smtClean="0"/>
              <a:t>“What is W?” “W is nothing by itself, it is the result of a good brother u and a bad brother v who annihilated each other”</a:t>
            </a:r>
          </a:p>
          <a:p>
            <a:endParaRPr lang="en-US" sz="2400" i="1" dirty="0"/>
          </a:p>
          <a:p>
            <a:r>
              <a:rPr lang="en-US" sz="2400" i="1" dirty="0" smtClean="0"/>
              <a:t>“What is an X then?” ” X is nothing by itself. It is made out of two Y’s? “What is a Y then?” “Well, Y is again nothing, it is made out of three Z’s.”</a:t>
            </a:r>
          </a:p>
          <a:p>
            <a:endParaRPr lang="en-US" sz="2400" i="1" dirty="0"/>
          </a:p>
          <a:p>
            <a:r>
              <a:rPr lang="en-US" sz="2400" i="1" dirty="0" smtClean="0"/>
              <a:t>“Oh, well. If you have all the Z’s in the world, can you make me a Zebra?” “ Don’t be silly, a Zebra is not fundamental.”</a:t>
            </a:r>
            <a:endParaRPr lang="en-US" sz="2400" i="1" dirty="0"/>
          </a:p>
        </p:txBody>
      </p:sp>
    </p:spTree>
    <p:extLst>
      <p:ext uri="{BB962C8B-B14F-4D97-AF65-F5344CB8AC3E}">
        <p14:creationId xmlns:p14="http://schemas.microsoft.com/office/powerpoint/2010/main" val="251923733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657" y="85080"/>
            <a:ext cx="3573840" cy="2683181"/>
          </a:xfrm>
          <a:prstGeom prst="rect">
            <a:avLst/>
          </a:prstGeom>
        </p:spPr>
      </p:pic>
      <p:pic>
        <p:nvPicPr>
          <p:cNvPr id="3" name="Picture 2"/>
          <p:cNvPicPr>
            <a:picLocks noChangeAspect="1"/>
          </p:cNvPicPr>
          <p:nvPr/>
        </p:nvPicPr>
        <p:blipFill>
          <a:blip r:embed="rId3"/>
          <a:stretch>
            <a:fillRect/>
          </a:stretch>
        </p:blipFill>
        <p:spPr>
          <a:xfrm>
            <a:off x="4499321" y="85080"/>
            <a:ext cx="3576024" cy="2682018"/>
          </a:xfrm>
          <a:prstGeom prst="rect">
            <a:avLst/>
          </a:prstGeom>
        </p:spPr>
      </p:pic>
      <p:sp>
        <p:nvSpPr>
          <p:cNvPr id="7" name="TextBox 6"/>
          <p:cNvSpPr txBox="1"/>
          <p:nvPr/>
        </p:nvSpPr>
        <p:spPr>
          <a:xfrm>
            <a:off x="227474" y="2882009"/>
            <a:ext cx="8700899" cy="3539431"/>
          </a:xfrm>
          <a:prstGeom prst="rect">
            <a:avLst/>
          </a:prstGeom>
          <a:noFill/>
        </p:spPr>
        <p:txBody>
          <a:bodyPr wrap="square" rtlCol="0">
            <a:spAutoFit/>
          </a:bodyPr>
          <a:lstStyle/>
          <a:p>
            <a:pPr marL="457200" indent="-457200">
              <a:buFont typeface="Arial"/>
              <a:buChar char="•"/>
            </a:pPr>
            <a:r>
              <a:rPr lang="en-US" sz="2800" dirty="0" err="1" smtClean="0"/>
              <a:t>M</a:t>
            </a:r>
            <a:r>
              <a:rPr lang="en-US" sz="2800" baseline="-25000" dirty="0" err="1" smtClean="0"/>
              <a:t>proton</a:t>
            </a:r>
            <a:r>
              <a:rPr lang="en-US" sz="2800" dirty="0" smtClean="0"/>
              <a:t> = 1.67 x 10 </a:t>
            </a:r>
            <a:r>
              <a:rPr lang="en-US" sz="2800" baseline="30000" dirty="0" smtClean="0"/>
              <a:t>-27</a:t>
            </a:r>
            <a:r>
              <a:rPr lang="en-US" sz="2800" dirty="0" smtClean="0"/>
              <a:t> kg </a:t>
            </a:r>
          </a:p>
          <a:p>
            <a:pPr marL="457200" indent="-457200">
              <a:buFont typeface="Arial"/>
              <a:buChar char="•"/>
            </a:pPr>
            <a:r>
              <a:rPr lang="en-US" sz="2800" dirty="0" smtClean="0"/>
              <a:t>Bohr Radius a</a:t>
            </a:r>
            <a:r>
              <a:rPr lang="en-US" sz="2800" baseline="-25000" dirty="0"/>
              <a:t>0</a:t>
            </a:r>
            <a:r>
              <a:rPr lang="en-US" sz="2800" dirty="0" smtClean="0"/>
              <a:t> = 5 x 10 </a:t>
            </a:r>
            <a:r>
              <a:rPr lang="en-US" sz="2800" baseline="30000" dirty="0" smtClean="0"/>
              <a:t>-11 </a:t>
            </a:r>
            <a:r>
              <a:rPr lang="en-US" sz="2800" dirty="0" smtClean="0"/>
              <a:t>m</a:t>
            </a:r>
          </a:p>
          <a:p>
            <a:pPr marL="457200" indent="-457200">
              <a:buFont typeface="Arial"/>
              <a:buChar char="•"/>
            </a:pPr>
            <a:r>
              <a:rPr lang="en-US" sz="2800" dirty="0" smtClean="0"/>
              <a:t>Density in (Nucleon per unit Bohr Volume) is 	</a:t>
            </a:r>
          </a:p>
          <a:p>
            <a:pPr marL="457200" indent="-457200">
              <a:buFont typeface="Arial"/>
              <a:buChar char="•"/>
            </a:pPr>
            <a:r>
              <a:rPr lang="en-US" sz="2800" dirty="0"/>
              <a:t>	</a:t>
            </a:r>
            <a:r>
              <a:rPr lang="en-US" sz="2800" i="1" dirty="0" smtClean="0">
                <a:solidFill>
                  <a:srgbClr val="660066"/>
                </a:solidFill>
              </a:rPr>
              <a:t>M/(2a</a:t>
            </a:r>
            <a:r>
              <a:rPr lang="en-US" sz="2800" i="1" baseline="-25000" dirty="0" smtClean="0">
                <a:solidFill>
                  <a:srgbClr val="660066"/>
                </a:solidFill>
              </a:rPr>
              <a:t>0</a:t>
            </a:r>
            <a:r>
              <a:rPr lang="en-US" sz="2800" i="1" dirty="0" smtClean="0">
                <a:solidFill>
                  <a:srgbClr val="660066"/>
                </a:solidFill>
              </a:rPr>
              <a:t>)</a:t>
            </a:r>
            <a:r>
              <a:rPr lang="en-US" sz="2800" i="1" baseline="30000" dirty="0" smtClean="0">
                <a:solidFill>
                  <a:srgbClr val="660066"/>
                </a:solidFill>
              </a:rPr>
              <a:t>3</a:t>
            </a:r>
            <a:r>
              <a:rPr lang="en-US" sz="2800" i="1" dirty="0" smtClean="0">
                <a:solidFill>
                  <a:srgbClr val="660066"/>
                </a:solidFill>
              </a:rPr>
              <a:t> = 1670 Kg/m</a:t>
            </a:r>
            <a:r>
              <a:rPr lang="en-US" sz="2800" i="1" baseline="30000" dirty="0" smtClean="0">
                <a:solidFill>
                  <a:srgbClr val="660066"/>
                </a:solidFill>
              </a:rPr>
              <a:t>3</a:t>
            </a:r>
            <a:r>
              <a:rPr lang="en-US" sz="2800" i="1" dirty="0" smtClean="0">
                <a:solidFill>
                  <a:srgbClr val="660066"/>
                </a:solidFill>
              </a:rPr>
              <a:t> 0r 1.67gm/</a:t>
            </a:r>
            <a:r>
              <a:rPr lang="en-US" sz="2800" i="1" dirty="0" err="1" smtClean="0">
                <a:solidFill>
                  <a:srgbClr val="660066"/>
                </a:solidFill>
              </a:rPr>
              <a:t>c.c</a:t>
            </a:r>
            <a:r>
              <a:rPr lang="en-US" sz="2800" i="1" dirty="0" smtClean="0">
                <a:solidFill>
                  <a:srgbClr val="660066"/>
                </a:solidFill>
              </a:rPr>
              <a:t> </a:t>
            </a:r>
          </a:p>
          <a:p>
            <a:pPr marL="457200" indent="-457200">
              <a:buFont typeface="Arial"/>
              <a:buChar char="•"/>
            </a:pPr>
            <a:endParaRPr lang="en-US" sz="2800" dirty="0"/>
          </a:p>
          <a:p>
            <a:pPr marL="457200" indent="-457200">
              <a:buFont typeface="Arial"/>
              <a:buChar char="•"/>
            </a:pPr>
            <a:r>
              <a:rPr lang="en-US" sz="2800" dirty="0" smtClean="0"/>
              <a:t>Density of materials is usually better understood as nucleons per (Bohr Radius)</a:t>
            </a:r>
            <a:r>
              <a:rPr lang="en-US" sz="2800" baseline="30000" dirty="0" smtClean="0"/>
              <a:t>3   </a:t>
            </a:r>
          </a:p>
          <a:p>
            <a:pPr marL="2286000" lvl="4" indent="-457200">
              <a:buFont typeface="Arial"/>
              <a:buChar char="•"/>
            </a:pPr>
            <a:r>
              <a:rPr lang="en-US" sz="2800" dirty="0" smtClean="0"/>
              <a:t>(but remember atomic radii)</a:t>
            </a:r>
          </a:p>
        </p:txBody>
      </p:sp>
    </p:spTree>
    <p:extLst>
      <p:ext uri="{BB962C8B-B14F-4D97-AF65-F5344CB8AC3E}">
        <p14:creationId xmlns:p14="http://schemas.microsoft.com/office/powerpoint/2010/main" val="19890460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0775" y="227494"/>
            <a:ext cx="3715416" cy="584776"/>
          </a:xfrm>
          <a:prstGeom prst="rect">
            <a:avLst/>
          </a:prstGeom>
          <a:noFill/>
        </p:spPr>
        <p:txBody>
          <a:bodyPr wrap="square" rtlCol="0">
            <a:spAutoFit/>
          </a:bodyPr>
          <a:lstStyle/>
          <a:p>
            <a:r>
              <a:rPr lang="en-US" sz="3200" dirty="0" smtClean="0"/>
              <a:t>How rigid is a solid ?</a:t>
            </a:r>
            <a:endParaRPr lang="en-US" sz="3200" dirty="0"/>
          </a:p>
        </p:txBody>
      </p:sp>
      <p:sp>
        <p:nvSpPr>
          <p:cNvPr id="4" name="TextBox 3"/>
          <p:cNvSpPr txBox="1"/>
          <p:nvPr/>
        </p:nvSpPr>
        <p:spPr>
          <a:xfrm>
            <a:off x="254000" y="4815292"/>
            <a:ext cx="8636000" cy="1938992"/>
          </a:xfrm>
          <a:prstGeom prst="rect">
            <a:avLst/>
          </a:prstGeom>
          <a:noFill/>
        </p:spPr>
        <p:txBody>
          <a:bodyPr wrap="square" rtlCol="0">
            <a:spAutoFit/>
          </a:bodyPr>
          <a:lstStyle/>
          <a:p>
            <a:pPr marL="342900" indent="-342900">
              <a:buFont typeface="Arial"/>
              <a:buChar char="•"/>
            </a:pPr>
            <a:r>
              <a:rPr lang="en-US" sz="2400" dirty="0" smtClean="0"/>
              <a:t>Dimensionally, G~ force/unit area, </a:t>
            </a:r>
            <a:r>
              <a:rPr lang="en-US" sz="2400" dirty="0" err="1" smtClean="0"/>
              <a:t>i.e</a:t>
            </a:r>
            <a:r>
              <a:rPr lang="en-US" sz="2400" dirty="0" smtClean="0"/>
              <a:t>, energy/volume</a:t>
            </a:r>
          </a:p>
          <a:p>
            <a:pPr marL="342900" indent="-342900">
              <a:buFont typeface="Arial"/>
              <a:buChar char="•"/>
            </a:pPr>
            <a:r>
              <a:rPr lang="en-US" sz="2400" dirty="0" smtClean="0"/>
              <a:t>Energy is bond energy ~ 1 </a:t>
            </a:r>
            <a:r>
              <a:rPr lang="en-US" sz="2400" dirty="0" err="1" smtClean="0"/>
              <a:t>eV</a:t>
            </a:r>
            <a:r>
              <a:rPr lang="en-US" sz="2400" dirty="0" smtClean="0"/>
              <a:t>, volume is (2a</a:t>
            </a:r>
            <a:r>
              <a:rPr lang="en-US" sz="2400" baseline="-25000" dirty="0" smtClean="0"/>
              <a:t>0</a:t>
            </a:r>
            <a:r>
              <a:rPr lang="en-US" sz="2400" dirty="0" smtClean="0"/>
              <a:t>)</a:t>
            </a:r>
            <a:r>
              <a:rPr lang="en-US" sz="2400" baseline="30000" dirty="0" smtClean="0"/>
              <a:t>3 </a:t>
            </a:r>
            <a:r>
              <a:rPr lang="en-US" sz="2400" dirty="0" smtClean="0"/>
              <a:t>or (</a:t>
            </a:r>
            <a:r>
              <a:rPr lang="en-US" sz="2400" dirty="0" err="1" smtClean="0"/>
              <a:t>A</a:t>
            </a:r>
            <a:r>
              <a:rPr lang="en-US" sz="2400" baseline="30000" dirty="0" err="1" smtClean="0"/>
              <a:t>o</a:t>
            </a:r>
            <a:r>
              <a:rPr lang="en-US" sz="2400" baseline="30000" dirty="0" smtClean="0"/>
              <a:t>) 3</a:t>
            </a:r>
          </a:p>
          <a:p>
            <a:pPr marL="342900" indent="-342900">
              <a:buFont typeface="Arial"/>
              <a:buChar char="•"/>
            </a:pPr>
            <a:r>
              <a:rPr lang="en-US" sz="2400" dirty="0" smtClean="0"/>
              <a:t>	G ~ 1.6 X 10</a:t>
            </a:r>
            <a:r>
              <a:rPr lang="en-US" sz="2400" baseline="30000" dirty="0" smtClean="0"/>
              <a:t>-19</a:t>
            </a:r>
            <a:r>
              <a:rPr lang="en-US" sz="2400" dirty="0" smtClean="0"/>
              <a:t> J/ (2x5x10</a:t>
            </a:r>
            <a:r>
              <a:rPr lang="en-US" sz="2400" baseline="30000" dirty="0" smtClean="0"/>
              <a:t>-11</a:t>
            </a:r>
            <a:r>
              <a:rPr lang="en-US" sz="2400" dirty="0" smtClean="0"/>
              <a:t>)</a:t>
            </a:r>
            <a:r>
              <a:rPr lang="en-US" sz="2400" baseline="30000" dirty="0" smtClean="0"/>
              <a:t>3 </a:t>
            </a:r>
            <a:r>
              <a:rPr lang="en-US" sz="2400" dirty="0" smtClean="0"/>
              <a:t>m</a:t>
            </a:r>
            <a:r>
              <a:rPr lang="en-US" sz="2400" baseline="30000" dirty="0" smtClean="0"/>
              <a:t>3</a:t>
            </a:r>
            <a:r>
              <a:rPr lang="en-US" sz="2400" dirty="0" smtClean="0"/>
              <a:t> ~ 16x 10</a:t>
            </a:r>
            <a:r>
              <a:rPr lang="en-US" sz="2400" baseline="30000" dirty="0" smtClean="0"/>
              <a:t>10</a:t>
            </a:r>
            <a:r>
              <a:rPr lang="en-US" sz="2400" dirty="0" smtClean="0"/>
              <a:t> N/m</a:t>
            </a:r>
            <a:r>
              <a:rPr lang="en-US" sz="2400" baseline="30000" dirty="0" smtClean="0"/>
              <a:t>2</a:t>
            </a:r>
          </a:p>
          <a:p>
            <a:pPr marL="342900" indent="-342900">
              <a:buFont typeface="Arial"/>
              <a:buChar char="•"/>
            </a:pPr>
            <a:r>
              <a:rPr lang="en-US" sz="2400" dirty="0" smtClean="0"/>
              <a:t>In a colloidal crystal, a ~ 1micron : G ~ 1 Pa (12 orders of magnitude smaller : This is a soft solid – a different paradigm !</a:t>
            </a:r>
          </a:p>
        </p:txBody>
      </p:sp>
      <p:pic>
        <p:nvPicPr>
          <p:cNvPr id="5" name="Picture 4"/>
          <p:cNvPicPr>
            <a:picLocks noChangeAspect="1"/>
          </p:cNvPicPr>
          <p:nvPr/>
        </p:nvPicPr>
        <p:blipFill>
          <a:blip r:embed="rId2"/>
          <a:stretch>
            <a:fillRect/>
          </a:stretch>
        </p:blipFill>
        <p:spPr>
          <a:xfrm>
            <a:off x="254000" y="812270"/>
            <a:ext cx="8636000" cy="3937000"/>
          </a:xfrm>
          <a:prstGeom prst="rect">
            <a:avLst/>
          </a:prstGeom>
        </p:spPr>
      </p:pic>
    </p:spTree>
    <p:extLst>
      <p:ext uri="{BB962C8B-B14F-4D97-AF65-F5344CB8AC3E}">
        <p14:creationId xmlns:p14="http://schemas.microsoft.com/office/powerpoint/2010/main" val="19244295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bble heterophase incoherent interface (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676400"/>
            <a:ext cx="4572000" cy="3184929"/>
          </a:xfrm>
          <a:prstGeom prst="rect">
            <a:avLst/>
          </a:prstGeom>
        </p:spPr>
      </p:pic>
      <p:pic>
        <p:nvPicPr>
          <p:cNvPr id="5" name="Picture 4" descr="research_CMP_premelt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219200"/>
            <a:ext cx="3360928" cy="4694034"/>
          </a:xfrm>
          <a:prstGeom prst="rect">
            <a:avLst/>
          </a:prstGeom>
        </p:spPr>
      </p:pic>
      <p:sp>
        <p:nvSpPr>
          <p:cNvPr id="6" name="TextBox 5"/>
          <p:cNvSpPr txBox="1"/>
          <p:nvPr/>
        </p:nvSpPr>
        <p:spPr>
          <a:xfrm>
            <a:off x="990600" y="228600"/>
            <a:ext cx="7086600" cy="523220"/>
          </a:xfrm>
          <a:prstGeom prst="rect">
            <a:avLst/>
          </a:prstGeom>
          <a:noFill/>
          <a:ln>
            <a:solidFill>
              <a:srgbClr val="F9FF56"/>
            </a:solidFill>
          </a:ln>
        </p:spPr>
        <p:txBody>
          <a:bodyPr wrap="square" rtlCol="0">
            <a:spAutoFit/>
          </a:bodyPr>
          <a:lstStyle/>
          <a:p>
            <a:r>
              <a:rPr lang="en-US" sz="2800" dirty="0" smtClean="0"/>
              <a:t>Two images of  interfaces from the Internet</a:t>
            </a:r>
            <a:endParaRPr lang="en-US" sz="2800" dirty="0"/>
          </a:p>
        </p:txBody>
      </p:sp>
      <p:sp>
        <p:nvSpPr>
          <p:cNvPr id="7" name="TextBox 6"/>
          <p:cNvSpPr txBox="1"/>
          <p:nvPr/>
        </p:nvSpPr>
        <p:spPr>
          <a:xfrm>
            <a:off x="762000" y="5105400"/>
            <a:ext cx="3886200" cy="923330"/>
          </a:xfrm>
          <a:prstGeom prst="rect">
            <a:avLst/>
          </a:prstGeom>
          <a:noFill/>
        </p:spPr>
        <p:txBody>
          <a:bodyPr wrap="square" rtlCol="0">
            <a:spAutoFit/>
          </a:bodyPr>
          <a:lstStyle/>
          <a:p>
            <a:r>
              <a:rPr lang="en-US" dirty="0" smtClean="0"/>
              <a:t>A Bubble-Raft from Univ. Wisconsin</a:t>
            </a:r>
          </a:p>
          <a:p>
            <a:endParaRPr lang="en-US" dirty="0" smtClean="0"/>
          </a:p>
          <a:p>
            <a:r>
              <a:rPr lang="en-US" b="1" dirty="0" smtClean="0">
                <a:solidFill>
                  <a:srgbClr val="3366FF"/>
                </a:solidFill>
              </a:rPr>
              <a:t>See also, Bragg and Nye</a:t>
            </a:r>
            <a:endParaRPr lang="en-US" b="1" dirty="0">
              <a:solidFill>
                <a:srgbClr val="3366FF"/>
              </a:solidFill>
            </a:endParaRPr>
          </a:p>
        </p:txBody>
      </p:sp>
      <p:sp>
        <p:nvSpPr>
          <p:cNvPr id="8" name="TextBox 7"/>
          <p:cNvSpPr txBox="1"/>
          <p:nvPr/>
        </p:nvSpPr>
        <p:spPr>
          <a:xfrm>
            <a:off x="5257800" y="6172200"/>
            <a:ext cx="3581400" cy="646331"/>
          </a:xfrm>
          <a:prstGeom prst="rect">
            <a:avLst/>
          </a:prstGeom>
          <a:noFill/>
        </p:spPr>
        <p:txBody>
          <a:bodyPr wrap="square" rtlCol="0">
            <a:spAutoFit/>
          </a:bodyPr>
          <a:lstStyle/>
          <a:p>
            <a:r>
              <a:rPr lang="en-US" dirty="0" err="1"/>
              <a:t>P</a:t>
            </a:r>
            <a:r>
              <a:rPr lang="en-US" dirty="0" err="1" smtClean="0"/>
              <a:t>remelting</a:t>
            </a:r>
            <a:r>
              <a:rPr lang="en-US" dirty="0" smtClean="0"/>
              <a:t> of colloidal crystals</a:t>
            </a:r>
          </a:p>
          <a:p>
            <a:r>
              <a:rPr lang="en-US" dirty="0" err="1" smtClean="0"/>
              <a:t>Arjun</a:t>
            </a:r>
            <a:r>
              <a:rPr lang="en-US" dirty="0" smtClean="0"/>
              <a:t> </a:t>
            </a:r>
            <a:r>
              <a:rPr lang="en-US" dirty="0" err="1" smtClean="0"/>
              <a:t>Yodh</a:t>
            </a:r>
            <a:r>
              <a:rPr lang="en-US" dirty="0" smtClean="0"/>
              <a:t>. U. Penn</a:t>
            </a:r>
            <a:endParaRPr lang="en-US" dirty="0"/>
          </a:p>
        </p:txBody>
      </p:sp>
    </p:spTree>
    <p:extLst>
      <p:ext uri="{BB962C8B-B14F-4D97-AF65-F5344CB8AC3E}">
        <p14:creationId xmlns:p14="http://schemas.microsoft.com/office/powerpoint/2010/main" val="222245707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1039</TotalTime>
  <Words>1758</Words>
  <Application>Microsoft Macintosh PowerPoint</Application>
  <PresentationFormat>On-screen Show (4:3)</PresentationFormat>
  <Paragraphs>258</Paragraphs>
  <Slides>45</Slides>
  <Notes>2</Notes>
  <HiddenSlides>0</HiddenSlides>
  <MMClips>4</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Peeling of thin films</vt:lpstr>
      <vt:lpstr>It is a complex problem  !!!!!!!!!!</vt:lpstr>
      <vt:lpstr>Spans a large range of  length scales</vt:lpstr>
      <vt:lpstr>An observable parameter : Length scale (ξ) over which the system fails</vt:lpstr>
      <vt:lpstr>An observable parameter : Length scale (ξ) over which the system fails</vt:lpstr>
      <vt:lpstr>Experiments</vt:lpstr>
      <vt:lpstr>Experiments</vt:lpstr>
      <vt:lpstr>Changing Rigidity</vt:lpstr>
      <vt:lpstr>Origin of Stress in the system </vt:lpstr>
      <vt:lpstr>PowerPoint Presentation</vt:lpstr>
      <vt:lpstr>PowerPoint Presentation</vt:lpstr>
      <vt:lpstr>How to change G</vt:lpstr>
      <vt:lpstr>PowerPoint Presentation</vt:lpstr>
      <vt:lpstr>PowerPoint Presentation</vt:lpstr>
      <vt:lpstr>Variation of the fraction of delaminated area (Ad) as a function of electric field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Shobo Bhattacharya</dc:creator>
  <cp:lastModifiedBy>Shobo Bhattacharya</cp:lastModifiedBy>
  <cp:revision>85</cp:revision>
  <dcterms:created xsi:type="dcterms:W3CDTF">2017-03-01T14:17:29Z</dcterms:created>
  <dcterms:modified xsi:type="dcterms:W3CDTF">2017-03-03T10:11:38Z</dcterms:modified>
</cp:coreProperties>
</file>