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315" r:id="rId3"/>
    <p:sldId id="276" r:id="rId4"/>
    <p:sldId id="260" r:id="rId5"/>
    <p:sldId id="264" r:id="rId6"/>
    <p:sldId id="313" r:id="rId7"/>
    <p:sldId id="258" r:id="rId8"/>
    <p:sldId id="291" r:id="rId9"/>
    <p:sldId id="294" r:id="rId10"/>
    <p:sldId id="295" r:id="rId11"/>
    <p:sldId id="337" r:id="rId12"/>
    <p:sldId id="322" r:id="rId13"/>
    <p:sldId id="326" r:id="rId14"/>
    <p:sldId id="327" r:id="rId15"/>
    <p:sldId id="338" r:id="rId16"/>
    <p:sldId id="339" r:id="rId17"/>
    <p:sldId id="340" r:id="rId18"/>
    <p:sldId id="341" r:id="rId19"/>
    <p:sldId id="342" r:id="rId20"/>
    <p:sldId id="343" r:id="rId21"/>
    <p:sldId id="34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330" autoAdjust="0"/>
    <p:restoredTop sz="93139"/>
  </p:normalViewPr>
  <p:slideViewPr>
    <p:cSldViewPr>
      <p:cViewPr varScale="1">
        <p:scale>
          <a:sx n="84" d="100"/>
          <a:sy n="84" d="100"/>
        </p:scale>
        <p:origin x="154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1F05B-1758-49C5-807C-B53DAB3BDCE6}" type="datetimeFigureOut">
              <a:rPr lang="en-US" smtClean="0"/>
              <a:t>5/8/18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8490D-5FE8-481A-8F7F-2983FA7AC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97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8490D-5FE8-481A-8F7F-2983FA7ACF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35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AD6FD-0B11-4AD0-81F4-8457B2BF5A80}" type="datetime1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CAE0-D535-4E24-80A6-F68232F6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7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24A6A-3DED-4316-A143-471B04AEA365}" type="datetime1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CAE0-D535-4E24-80A6-F68232F6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0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44A97-1054-4155-AD37-0491F3E82575}" type="datetime1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CAE0-D535-4E24-80A6-F68232F6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29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BE786-9517-4B90-A9EB-AFAA7AE387C0}" type="datetime1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CAE0-D535-4E24-80A6-F68232F6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58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6CDC7-5CE7-4273-8DBA-6AB84D208C71}" type="datetime1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CAE0-D535-4E24-80A6-F68232F6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07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F90AC-5C2F-429C-B176-01C760BD410B}" type="datetime1">
              <a:rPr lang="en-US" smtClean="0"/>
              <a:t>5/8/18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CAE0-D535-4E24-80A6-F68232F6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06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92414-B785-4DD8-8451-B96DEB5C7869}" type="datetime1">
              <a:rPr lang="en-US" smtClean="0"/>
              <a:t>5/8/18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CAE0-D535-4E24-80A6-F68232F6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2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E7D1D-41C7-472B-B976-A11601E3C438}" type="datetime1">
              <a:rPr lang="en-US" smtClean="0"/>
              <a:t>5/8/18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CAE0-D535-4E24-80A6-F68232F6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43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E0AE-FCCF-40AB-8F71-708344514571}" type="datetime1">
              <a:rPr lang="en-US" smtClean="0"/>
              <a:t>5/8/18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CAE0-D535-4E24-80A6-F68232F6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47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667D2-DFB3-4A2D-AE1B-78D20CC2CD73}" type="datetime1">
              <a:rPr lang="en-US" smtClean="0"/>
              <a:t>5/8/18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CAE0-D535-4E24-80A6-F68232F6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08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0820-48F1-40DA-AD08-C23A7CF38BEE}" type="datetime1">
              <a:rPr lang="en-US" smtClean="0"/>
              <a:t>5/8/18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CAE0-D535-4E24-80A6-F68232F6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49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59E1E-4AC1-4357-8C03-96EFB4086EEE}" type="datetime1">
              <a:rPr lang="en-US" smtClean="0"/>
              <a:t>5/8/18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6CAE0-D535-4E24-80A6-F68232F6B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2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png"/><Relationship Id="rId8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jpeg"/><Relationship Id="rId1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18.jpeg"/><Relationship Id="rId10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10540" y="2753380"/>
            <a:ext cx="3267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Kamesh and Team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381000"/>
            <a:ext cx="6746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Building the Layer 4 of Belle II SVD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0400" y="6012359"/>
            <a:ext cx="27702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40FF"/>
                </a:solidFill>
              </a:rPr>
              <a:t>DHEP Annual Meeting</a:t>
            </a:r>
          </a:p>
          <a:p>
            <a:pPr algn="ctr"/>
            <a:r>
              <a:rPr lang="en-US" sz="2200" b="1" dirty="0" smtClean="0">
                <a:solidFill>
                  <a:srgbClr val="FF40FF"/>
                </a:solidFill>
              </a:rPr>
              <a:t>May 8-9, 2018</a:t>
            </a:r>
            <a:endParaRPr lang="en-US" sz="2200" b="1" dirty="0">
              <a:solidFill>
                <a:srgbClr val="FF40FF"/>
              </a:solidFill>
            </a:endParaRPr>
          </a:p>
        </p:txBody>
      </p:sp>
      <p:pic>
        <p:nvPicPr>
          <p:cNvPr id="6" name="Picture 9" descr="tifr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7555" y="3276600"/>
            <a:ext cx="1642645" cy="75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36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34753"/>
            <a:ext cx="2895600" cy="437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545068"/>
            <a:ext cx="205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Mechanical Quality: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547747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On average, 1-2 electrical defects introduced during assembly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" y="0"/>
            <a:ext cx="8889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CMM and EQA results of assembled ladders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" r="8740" b="2760"/>
          <a:stretch/>
        </p:blipFill>
        <p:spPr>
          <a:xfrm>
            <a:off x="18357" y="2057400"/>
            <a:ext cx="6077643" cy="4418350"/>
          </a:xfrm>
          <a:prstGeom prst="rect">
            <a:avLst/>
          </a:prstGeom>
        </p:spPr>
      </p:pic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7169" y="533400"/>
            <a:ext cx="293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Electrical Quality Assurance: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905470"/>
            <a:ext cx="556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Deviations from the design value along three axes are within the specification: ±150 µm in x, y and ±250 </a:t>
            </a:r>
            <a:r>
              <a:rPr lang="en-US">
                <a:solidFill>
                  <a:srgbClr val="FF0000"/>
                </a:solidFill>
              </a:rPr>
              <a:t>µm</a:t>
            </a:r>
            <a:r>
              <a:rPr lang="en-US" smtClean="0">
                <a:solidFill>
                  <a:srgbClr val="0432FF"/>
                </a:solidFill>
              </a:rPr>
              <a:t> </a:t>
            </a:r>
            <a:r>
              <a:rPr lang="en-US" smtClean="0">
                <a:solidFill>
                  <a:srgbClr val="FF0000"/>
                </a:solidFill>
              </a:rPr>
              <a:t>along </a:t>
            </a:r>
            <a:r>
              <a:rPr lang="en-US" dirty="0" smtClean="0">
                <a:solidFill>
                  <a:srgbClr val="FF0000"/>
                </a:solidFill>
              </a:rPr>
              <a:t>the z-axis</a:t>
            </a:r>
          </a:p>
        </p:txBody>
      </p:sp>
    </p:spTree>
    <p:extLst>
      <p:ext uri="{BB962C8B-B14F-4D97-AF65-F5344CB8AC3E}">
        <p14:creationId xmlns:p14="http://schemas.microsoft.com/office/powerpoint/2010/main" val="107809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526CAE0-D535-4E24-80A6-F68232F6B694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373" y="470892"/>
            <a:ext cx="6751144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</a:t>
            </a:r>
            <a:r>
              <a:rPr lang="en-US" b="1" dirty="0" smtClean="0">
                <a:solidFill>
                  <a:srgbClr val="0070C0"/>
                </a:solidFill>
              </a:rPr>
              <a:t>st challenge:  </a:t>
            </a:r>
            <a:r>
              <a:rPr lang="en-US" dirty="0" smtClean="0"/>
              <a:t>In the 1st ladder, found open in the origami PCB due</a:t>
            </a:r>
          </a:p>
          <a:p>
            <a:r>
              <a:rPr lang="en-US" dirty="0"/>
              <a:t>t</a:t>
            </a:r>
            <a:r>
              <a:rPr lang="en-US" dirty="0" smtClean="0"/>
              <a:t>o which the sensor was drawing no current         fixed the open </a:t>
            </a:r>
          </a:p>
          <a:p>
            <a:endParaRPr lang="en-US" dirty="0" smtClean="0"/>
          </a:p>
          <a:p>
            <a:r>
              <a:rPr lang="en-US" b="1" dirty="0">
                <a:solidFill>
                  <a:srgbClr val="0070C0"/>
                </a:solidFill>
              </a:rPr>
              <a:t>2</a:t>
            </a:r>
            <a:r>
              <a:rPr lang="en-US" b="1" dirty="0" smtClean="0">
                <a:solidFill>
                  <a:srgbClr val="0070C0"/>
                </a:solidFill>
              </a:rPr>
              <a:t>nd challenge</a:t>
            </a:r>
            <a:r>
              <a:rPr lang="en-US" dirty="0" smtClean="0"/>
              <a:t>: </a:t>
            </a:r>
            <a:r>
              <a:rPr lang="en-US" dirty="0"/>
              <a:t>S</a:t>
            </a:r>
            <a:r>
              <a:rPr lang="en-US" dirty="0" smtClean="0"/>
              <a:t>ensor breakdown early due to </a:t>
            </a:r>
            <a:r>
              <a:rPr lang="en-US" dirty="0"/>
              <a:t>a</a:t>
            </a:r>
            <a:r>
              <a:rPr lang="en-US" dirty="0" smtClean="0"/>
              <a:t> suspicious pinhole</a:t>
            </a:r>
          </a:p>
          <a:p>
            <a:r>
              <a:rPr lang="en-US" dirty="0"/>
              <a:t> </a:t>
            </a:r>
            <a:r>
              <a:rPr lang="en-US" dirty="0" smtClean="0"/>
              <a:t>     removed the wire-bond of the bonded pinhole strip</a:t>
            </a:r>
          </a:p>
          <a:p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3</a:t>
            </a:r>
            <a:r>
              <a:rPr lang="en-US" b="1" dirty="0" smtClean="0">
                <a:solidFill>
                  <a:srgbClr val="0070C0"/>
                </a:solidFill>
              </a:rPr>
              <a:t>rd challenge</a:t>
            </a:r>
            <a:r>
              <a:rPr lang="en-US" dirty="0" smtClean="0"/>
              <a:t>: PA partially peeled off from the FW sensor</a:t>
            </a:r>
          </a:p>
          <a:p>
            <a:r>
              <a:rPr lang="en-US" dirty="0" smtClean="0"/>
              <a:t>(this time only happened to L4)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>
                <a:solidFill>
                  <a:srgbClr val="0070C0"/>
                </a:solidFill>
              </a:rPr>
              <a:t>4</a:t>
            </a:r>
            <a:r>
              <a:rPr lang="en-US" b="1" dirty="0" smtClean="0">
                <a:solidFill>
                  <a:srgbClr val="0070C0"/>
                </a:solidFill>
              </a:rPr>
              <a:t>th Challenge</a:t>
            </a:r>
            <a:r>
              <a:rPr lang="en-US" dirty="0" smtClean="0"/>
              <a:t>: PA fully peeled off from the FW sensor both</a:t>
            </a:r>
          </a:p>
          <a:p>
            <a:r>
              <a:rPr lang="en-US" dirty="0" smtClean="0"/>
              <a:t>for L4 and L6 on the half as well as full </a:t>
            </a:r>
            <a:r>
              <a:rPr lang="en-US" dirty="0" smtClean="0"/>
              <a:t>ladders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Initial </a:t>
            </a:r>
            <a:r>
              <a:rPr lang="en-US" dirty="0" smtClean="0">
                <a:solidFill>
                  <a:srgbClr val="FF0000"/>
                </a:solidFill>
              </a:rPr>
              <a:t>solution: Type 2 glue </a:t>
            </a:r>
            <a:r>
              <a:rPr lang="en-US" dirty="0" smtClean="0">
                <a:solidFill>
                  <a:srgbClr val="FF0000"/>
                </a:solidFill>
              </a:rPr>
              <a:t>reinforcement (left)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70C0"/>
                </a:solidFill>
              </a:rPr>
              <a:t>Challenge contd.: </a:t>
            </a:r>
            <a:r>
              <a:rPr lang="en-US" dirty="0"/>
              <a:t>P</a:t>
            </a:r>
            <a:r>
              <a:rPr lang="en-US" dirty="0" smtClean="0"/>
              <a:t>eel-off reappeared in L4 ladder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Final solution: Type 3 glue </a:t>
            </a:r>
            <a:r>
              <a:rPr lang="en-US" dirty="0" smtClean="0">
                <a:solidFill>
                  <a:srgbClr val="FF0000"/>
                </a:solidFill>
              </a:rPr>
              <a:t>reinforcement (right)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rgbClr val="FF40FF"/>
                </a:solidFill>
              </a:rPr>
              <a:t>R</a:t>
            </a:r>
            <a:r>
              <a:rPr lang="en-US" dirty="0" smtClean="0">
                <a:solidFill>
                  <a:srgbClr val="FF40FF"/>
                </a:solidFill>
              </a:rPr>
              <a:t>eason: L4 has more constraint between the FW sensor</a:t>
            </a:r>
          </a:p>
          <a:p>
            <a:r>
              <a:rPr lang="en-US" dirty="0" smtClean="0">
                <a:solidFill>
                  <a:srgbClr val="FF40FF"/>
                </a:solidFill>
              </a:rPr>
              <a:t>and PA compared to L5 and L6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70C0"/>
                </a:solidFill>
              </a:rPr>
              <a:t>5th challenge</a:t>
            </a:r>
            <a:r>
              <a:rPr lang="en-US" dirty="0" smtClean="0"/>
              <a:t>: One of the assembled origamis has more</a:t>
            </a:r>
          </a:p>
          <a:p>
            <a:r>
              <a:rPr lang="en-US" dirty="0" smtClean="0"/>
              <a:t>noise channels so we needed to keep it aside</a:t>
            </a:r>
          </a:p>
        </p:txBody>
      </p:sp>
      <p:pic>
        <p:nvPicPr>
          <p:cNvPr id="8" name="Picture 2" descr="C:\Users\kamesh\Desktop\iv_curve(Measured_Voltage)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5015" y="685799"/>
            <a:ext cx="1332785" cy="903843"/>
          </a:xfrm>
          <a:prstGeom prst="rect">
            <a:avLst/>
          </a:prstGeom>
          <a:noFill/>
        </p:spPr>
      </p:pic>
      <p:pic>
        <p:nvPicPr>
          <p:cNvPr id="9" name="Picture 2" descr="C:\Users\kamesh\Desktop\IMG_87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0145" y="1860023"/>
            <a:ext cx="1553366" cy="1035577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>
          <a:xfrm>
            <a:off x="6373335" y="2063027"/>
            <a:ext cx="408465" cy="3750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 descr="C:\Users\kamesh\Desktop\17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611" y="2971801"/>
            <a:ext cx="14859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kamesh\Desktop\248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020" y="4070536"/>
            <a:ext cx="1553366" cy="103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kamesh\Desktop\288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14093"/>
            <a:ext cx="1638028" cy="109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981" y="5143644"/>
            <a:ext cx="2259476" cy="171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2400" y="0"/>
            <a:ext cx="8889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Challenges faced during production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267200" y="864000"/>
            <a:ext cx="304800" cy="15479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6200" y="1674001"/>
            <a:ext cx="304800" cy="15479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F:\DCIM\144___04\IMG_997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4605" y="775075"/>
            <a:ext cx="1221852" cy="814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909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57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/>
              <a:t> Designed and produced an Origami pickup jig to pickup the OS4 from the assembly bench to</a:t>
            </a:r>
          </a:p>
          <a:p>
            <a:r>
              <a:rPr lang="en-US" dirty="0" smtClean="0"/>
              <a:t>  make a way for aligning FW and BW sensors on the assembly bench and gluing onto  the ribs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CF35C3AF-61D7-4710-89DA-481EDF12128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2" descr="E:\IPMU Photos\April_2017_class_A8_L4.009\4-24-2017\New folder\4-24-2017\IMG_9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219200"/>
            <a:ext cx="3200400" cy="2133600"/>
          </a:xfrm>
          <a:prstGeom prst="rect">
            <a:avLst/>
          </a:prstGeom>
          <a:noFill/>
        </p:spPr>
      </p:pic>
      <p:sp>
        <p:nvSpPr>
          <p:cNvPr id="9" name="AutoShape 2" descr="http://www.hephy.at/hephydb/hephydb/db_files/download/17274"/>
          <p:cNvSpPr>
            <a:spLocks noChangeAspect="1" noChangeArrowheads="1"/>
          </p:cNvSpPr>
          <p:nvPr/>
        </p:nvSpPr>
        <p:spPr bwMode="auto">
          <a:xfrm>
            <a:off x="155575" y="-22860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24296"/>
            <a:ext cx="3282950" cy="157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810000"/>
            <a:ext cx="4493442" cy="198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0" y="5791199"/>
            <a:ext cx="4891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Holding the OS4 jig with </a:t>
            </a:r>
            <a:r>
              <a:rPr lang="en-US" sz="1600" b="1" dirty="0" smtClean="0"/>
              <a:t>holders </a:t>
            </a:r>
            <a:r>
              <a:rPr lang="en-US" sz="1600" b="1" dirty="0" smtClean="0"/>
              <a:t>as shown in the figure</a:t>
            </a:r>
            <a:endParaRPr lang="en-US" sz="1600" b="1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66815"/>
            <a:ext cx="4261672" cy="142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781800" y="5791199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Flip Jig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0"/>
            <a:ext cx="8889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Additional jigs to mitigate challenges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22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IPMU Photos\group 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71" y="3424382"/>
            <a:ext cx="4367829" cy="291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IPMU Photos\Ladder mount photos\DSC_02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71" y="3424382"/>
            <a:ext cx="4388058" cy="292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53000" y="6324600"/>
            <a:ext cx="388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Production completed 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b="1" dirty="0" smtClean="0">
                <a:solidFill>
                  <a:srgbClr val="FF0000"/>
                </a:solidFill>
              </a:rPr>
              <a:t>April 18, 2018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6336268"/>
            <a:ext cx="260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</a:rPr>
              <a:t>Mockup </a:t>
            </a:r>
            <a:r>
              <a:rPr lang="en-US" b="1" smtClean="0">
                <a:solidFill>
                  <a:srgbClr val="0070C0"/>
                </a:solidFill>
              </a:rPr>
              <a:t>Assembly @ KEK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6" name="Picture 2" descr="E:\IPMU Photos\clean room pic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40896"/>
            <a:ext cx="289560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170" y="2571296"/>
            <a:ext cx="255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L4 </a:t>
            </a:r>
            <a:r>
              <a:rPr lang="en-US" b="1" dirty="0" smtClean="0">
                <a:solidFill>
                  <a:srgbClr val="002060"/>
                </a:solidFill>
              </a:rPr>
              <a:t>and L6 </a:t>
            </a:r>
            <a:r>
              <a:rPr lang="en-US" b="1" dirty="0" smtClean="0">
                <a:solidFill>
                  <a:srgbClr val="002060"/>
                </a:solidFill>
              </a:rPr>
              <a:t>teams at IPMU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98184" y="762000"/>
            <a:ext cx="4045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Visual inspection and photos at IPMU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Transport ladders to KEK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Incoming </a:t>
            </a:r>
            <a:r>
              <a:rPr lang="en-US" dirty="0" smtClean="0"/>
              <a:t>inspection and EQA at </a:t>
            </a:r>
            <a:r>
              <a:rPr lang="en-US" dirty="0" smtClean="0"/>
              <a:t>KEK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Keratharm</a:t>
            </a:r>
            <a:r>
              <a:rPr lang="en-US" dirty="0" smtClean="0"/>
              <a:t> attachment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Visual </a:t>
            </a:r>
            <a:r>
              <a:rPr lang="en-US" dirty="0" smtClean="0"/>
              <a:t>Inspection (photos)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Ladder mount one per day due to complex </a:t>
            </a:r>
            <a:r>
              <a:rPr lang="en-US" dirty="0" smtClean="0"/>
              <a:t>and</a:t>
            </a:r>
            <a:r>
              <a:rPr lang="en-US" dirty="0" smtClean="0"/>
              <a:t> </a:t>
            </a:r>
            <a:r>
              <a:rPr lang="en-US" dirty="0" smtClean="0"/>
              <a:t>laborious inspection procedures</a:t>
            </a:r>
            <a:endParaRPr lang="en-US" dirty="0"/>
          </a:p>
        </p:txBody>
      </p:sp>
      <p:pic>
        <p:nvPicPr>
          <p:cNvPr id="9" name="Picture 2" descr="E:\IPMU Photos\November 2013 photos\20131126_1227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" y="640896"/>
            <a:ext cx="2015067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490" y="2181366"/>
            <a:ext cx="14970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3pm tea </a:t>
            </a:r>
            <a:r>
              <a:rPr lang="en-US" b="1" dirty="0" smtClean="0">
                <a:solidFill>
                  <a:srgbClr val="002060"/>
                </a:solidFill>
              </a:rPr>
              <a:t>time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d</a:t>
            </a:r>
            <a:r>
              <a:rPr lang="en-US" b="1" dirty="0" smtClean="0">
                <a:solidFill>
                  <a:srgbClr val="002060"/>
                </a:solidFill>
              </a:rPr>
              <a:t>iscussion at</a:t>
            </a:r>
            <a:endParaRPr lang="en-US" b="1" dirty="0" smtClean="0">
              <a:solidFill>
                <a:srgbClr val="002060"/>
              </a:solidFill>
            </a:endParaRP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IPMU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526CAE0-D535-4E24-80A6-F68232F6B694}" type="slidenum">
              <a:rPr lang="en-US" smtClean="0"/>
              <a:t>13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0"/>
            <a:ext cx="8889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Summary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4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2590800"/>
            <a:ext cx="501816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002060"/>
                </a:solidFill>
              </a:rPr>
              <a:t>Thank You</a:t>
            </a:r>
            <a:endParaRPr lang="en-US" sz="8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8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400" y="2971800"/>
            <a:ext cx="143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9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IPMU Photos\June_2016-class_A2\IMG_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14068" y="0"/>
            <a:ext cx="3408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 </a:t>
            </a:r>
            <a:r>
              <a:rPr lang="en-US" sz="2400" b="1" dirty="0" smtClean="0">
                <a:solidFill>
                  <a:srgbClr val="0070C0"/>
                </a:solidFill>
              </a:rPr>
              <a:t>SFW study before gluing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D40CF4F-8D4F-4DF8-9E9A-C2A817E06F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1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IPMU Photos\June_2016-class_A2\IMG_0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D40CF4F-8D4F-4DF8-9E9A-C2A817E06F8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81200" y="11668"/>
            <a:ext cx="618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Effect on sensor while adjusting the Hybrid board in x direction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2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IPMU Photos\June_2016-class_A2\IMG_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D40CF4F-8D4F-4DF8-9E9A-C2A817E06F8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81200" y="11668"/>
            <a:ext cx="618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Effect on sensor while adjusting the Hybrid board in x direction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IPMU Photos\June_2016-class_A2\IMG_0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2D40CF4F-8D4F-4DF8-9E9A-C2A817E06F8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81200" y="11668"/>
            <a:ext cx="618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Effect on sensor while adjusting the Hybrid board in x direction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5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226" y="685800"/>
            <a:ext cx="184731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>
              <a:solidFill>
                <a:srgbClr val="000000"/>
              </a:solidFill>
              <a:cs typeface="Calibri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0"/>
            <a:ext cx="6137899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Milestones of L4 ladder production</a:t>
            </a:r>
            <a:endParaRPr lang="en-US" sz="3200" b="1" dirty="0">
              <a:solidFill>
                <a:srgbClr val="0070C0"/>
              </a:solidFill>
              <a:cs typeface="Calibri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="" xmlns:a16="http://schemas.microsoft.com/office/drawing/2014/main" id="{17085F68-BA0E-43C2-A947-B52744E727A8}"/>
              </a:ext>
            </a:extLst>
          </p:cNvPr>
          <p:cNvSpPr/>
          <p:nvPr/>
        </p:nvSpPr>
        <p:spPr>
          <a:xfrm>
            <a:off x="310226" y="2834438"/>
            <a:ext cx="7766974" cy="10147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F0D32EE2-3E16-487C-A287-94F35906D56C}"/>
              </a:ext>
            </a:extLst>
          </p:cNvPr>
          <p:cNvCxnSpPr/>
          <p:nvPr/>
        </p:nvCxnSpPr>
        <p:spPr>
          <a:xfrm>
            <a:off x="655861" y="3582837"/>
            <a:ext cx="29939" cy="2132163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312DA0C-2FA3-452F-BFCB-E2C8FAA50206}"/>
              </a:ext>
            </a:extLst>
          </p:cNvPr>
          <p:cNvSpPr txBox="1"/>
          <p:nvPr/>
        </p:nvSpPr>
        <p:spPr>
          <a:xfrm>
            <a:off x="37378" y="2776269"/>
            <a:ext cx="1276712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cs typeface="Calibri"/>
              </a:rPr>
              <a:t>2011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D21744C-6F8F-42A5-87BD-077AE51FA197}"/>
              </a:ext>
            </a:extLst>
          </p:cNvPr>
          <p:cNvSpPr txBox="1"/>
          <p:nvPr/>
        </p:nvSpPr>
        <p:spPr>
          <a:xfrm>
            <a:off x="-41695" y="5657671"/>
            <a:ext cx="1794295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cs typeface="Calibri"/>
              </a:rPr>
              <a:t>HEPHY visit:</a:t>
            </a:r>
            <a:endParaRPr lang="en-US" b="1" dirty="0">
              <a:solidFill>
                <a:srgbClr val="000000"/>
              </a:solidFill>
              <a:cs typeface="Calibri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cs typeface="Calibri"/>
              </a:rPr>
              <a:t>1</a:t>
            </a:r>
            <a:r>
              <a:rPr lang="en-US" b="1" dirty="0" smtClean="0">
                <a:solidFill>
                  <a:srgbClr val="000000"/>
                </a:solidFill>
                <a:cs typeface="Calibri"/>
              </a:rPr>
              <a:t>st </a:t>
            </a:r>
            <a:r>
              <a:rPr lang="en-US" b="1" dirty="0">
                <a:solidFill>
                  <a:srgbClr val="000000"/>
                </a:solidFill>
                <a:cs typeface="Calibri"/>
              </a:rPr>
              <a:t>module </a:t>
            </a:r>
            <a:r>
              <a:rPr lang="en-US" b="1" dirty="0" smtClean="0">
                <a:solidFill>
                  <a:srgbClr val="000000"/>
                </a:solidFill>
                <a:cs typeface="Calibri"/>
              </a:rPr>
              <a:t>with</a:t>
            </a:r>
            <a:endParaRPr lang="en-US" b="1" dirty="0">
              <a:solidFill>
                <a:srgbClr val="000000"/>
              </a:solidFill>
              <a:cs typeface="Calibri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cs typeface="Calibri"/>
              </a:rPr>
              <a:t>single origami</a:t>
            </a:r>
          </a:p>
          <a:p>
            <a:pPr algn="ctr"/>
            <a:endParaRPr lang="en-US" b="1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F01227C-8E1B-4AD1-A6A1-1FA781859FC8}"/>
              </a:ext>
            </a:extLst>
          </p:cNvPr>
          <p:cNvSpPr txBox="1"/>
          <p:nvPr/>
        </p:nvSpPr>
        <p:spPr>
          <a:xfrm>
            <a:off x="109267" y="3505200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00B0F0"/>
                </a:solidFill>
                <a:cs typeface="Calibri"/>
              </a:rPr>
              <a:t>2012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33DDE501-F24C-45CD-A3D0-DDF342636922}"/>
              </a:ext>
            </a:extLst>
          </p:cNvPr>
          <p:cNvCxnSpPr/>
          <p:nvPr/>
        </p:nvCxnSpPr>
        <p:spPr>
          <a:xfrm flipH="1">
            <a:off x="1419554" y="1974434"/>
            <a:ext cx="5750" cy="1086928"/>
          </a:xfrm>
          <a:prstGeom prst="straightConnector1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DEA0DC3-2360-41F6-832F-CC57AC2AF62D}"/>
              </a:ext>
            </a:extLst>
          </p:cNvPr>
          <p:cNvSpPr txBox="1"/>
          <p:nvPr/>
        </p:nvSpPr>
        <p:spPr>
          <a:xfrm>
            <a:off x="37381" y="1108494"/>
            <a:ext cx="2757577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  <a:cs typeface="Calibri"/>
              </a:rPr>
              <a:t>IPMU visit:</a:t>
            </a:r>
            <a:endParaRPr lang="en-US" b="1" dirty="0">
              <a:solidFill>
                <a:srgbClr val="00B0F0"/>
              </a:solidFill>
              <a:cs typeface="Calibri"/>
            </a:endParaRPr>
          </a:p>
          <a:p>
            <a:pPr algn="ctr"/>
            <a:r>
              <a:rPr lang="en-US" b="1" dirty="0" smtClean="0">
                <a:solidFill>
                  <a:srgbClr val="00B0F0"/>
                </a:solidFill>
                <a:cs typeface="Calibri"/>
              </a:rPr>
              <a:t>2nd </a:t>
            </a:r>
            <a:r>
              <a:rPr lang="en-US" b="1" dirty="0">
                <a:solidFill>
                  <a:srgbClr val="00B0F0"/>
                </a:solidFill>
                <a:cs typeface="Calibri"/>
              </a:rPr>
              <a:t>module </a:t>
            </a:r>
            <a:r>
              <a:rPr lang="en-US" b="1" dirty="0" smtClean="0">
                <a:solidFill>
                  <a:srgbClr val="00B0F0"/>
                </a:solidFill>
                <a:cs typeface="Calibri"/>
              </a:rPr>
              <a:t>with</a:t>
            </a:r>
            <a:endParaRPr lang="en-US" b="1" dirty="0">
              <a:solidFill>
                <a:srgbClr val="00B0F0"/>
              </a:solidFill>
              <a:cs typeface="Calibri"/>
            </a:endParaRPr>
          </a:p>
          <a:p>
            <a:pPr algn="ctr"/>
            <a:r>
              <a:rPr lang="en-US" b="1" dirty="0">
                <a:solidFill>
                  <a:srgbClr val="00B0F0"/>
                </a:solidFill>
                <a:cs typeface="Calibri"/>
              </a:rPr>
              <a:t>two origamis</a:t>
            </a:r>
          </a:p>
          <a:p>
            <a:pPr algn="ctr"/>
            <a:endParaRPr lang="en-US" b="1" dirty="0">
              <a:solidFill>
                <a:srgbClr val="00B0F0"/>
              </a:solidFill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EE21CD2-C4CB-414B-84B1-3DC29D67F4C6}"/>
              </a:ext>
            </a:extLst>
          </p:cNvPr>
          <p:cNvSpPr txBox="1"/>
          <p:nvPr/>
        </p:nvSpPr>
        <p:spPr>
          <a:xfrm>
            <a:off x="1707522" y="2777367"/>
            <a:ext cx="2340634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cs typeface="Calibri"/>
              </a:rPr>
              <a:t>2014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D8E1E721-709E-43FE-81E6-38FF212969CF}"/>
              </a:ext>
            </a:extLst>
          </p:cNvPr>
          <p:cNvCxnSpPr/>
          <p:nvPr/>
        </p:nvCxnSpPr>
        <p:spPr>
          <a:xfrm flipH="1">
            <a:off x="2971800" y="3576918"/>
            <a:ext cx="13447" cy="1237129"/>
          </a:xfrm>
          <a:prstGeom prst="straightConnector1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5E0EE4B-7077-49AD-A274-2B7793C31B0F}"/>
              </a:ext>
            </a:extLst>
          </p:cNvPr>
          <p:cNvSpPr txBox="1"/>
          <p:nvPr/>
        </p:nvSpPr>
        <p:spPr>
          <a:xfrm>
            <a:off x="1591151" y="4791670"/>
            <a:ext cx="2447449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cs typeface="Calibri"/>
              </a:rPr>
              <a:t>Design, </a:t>
            </a:r>
            <a:r>
              <a:rPr lang="en-US" b="1" dirty="0" smtClean="0">
                <a:solidFill>
                  <a:srgbClr val="7030A0"/>
                </a:solidFill>
                <a:cs typeface="Calibri"/>
              </a:rPr>
              <a:t>production and fine-tuning of assembly</a:t>
            </a:r>
            <a:endParaRPr lang="en-US" dirty="0"/>
          </a:p>
          <a:p>
            <a:pPr algn="ctr"/>
            <a:r>
              <a:rPr lang="en-US" b="1" dirty="0">
                <a:solidFill>
                  <a:srgbClr val="7030A0"/>
                </a:solidFill>
                <a:cs typeface="Calibri"/>
              </a:rPr>
              <a:t>j</a:t>
            </a:r>
            <a:r>
              <a:rPr lang="en-US" b="1" dirty="0" smtClean="0">
                <a:solidFill>
                  <a:srgbClr val="7030A0"/>
                </a:solidFill>
                <a:cs typeface="Calibri"/>
              </a:rPr>
              <a:t>igs at </a:t>
            </a:r>
            <a:r>
              <a:rPr lang="en-US" b="1" dirty="0">
                <a:solidFill>
                  <a:srgbClr val="7030A0"/>
                </a:solidFill>
                <a:cs typeface="Calibri"/>
              </a:rPr>
              <a:t>TIFR </a:t>
            </a:r>
            <a:r>
              <a:rPr lang="en-US" b="1" dirty="0" smtClean="0">
                <a:solidFill>
                  <a:srgbClr val="7030A0"/>
                </a:solidFill>
                <a:cs typeface="Calibri"/>
              </a:rPr>
              <a:t>since 2012</a:t>
            </a:r>
            <a:endParaRPr lang="en-US" b="1" dirty="0">
              <a:solidFill>
                <a:srgbClr val="7030A0"/>
              </a:solidFill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B39EE86-32BE-49DB-B404-2448BDF5C212}"/>
              </a:ext>
            </a:extLst>
          </p:cNvPr>
          <p:cNvSpPr txBox="1"/>
          <p:nvPr/>
        </p:nvSpPr>
        <p:spPr>
          <a:xfrm>
            <a:off x="2420470" y="3505200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smtClean="0">
                <a:solidFill>
                  <a:srgbClr val="E36C09"/>
                </a:solidFill>
                <a:cs typeface="Calibri"/>
              </a:rPr>
              <a:t>2015</a:t>
            </a:r>
            <a:endParaRPr lang="en-US" sz="2000" b="1" dirty="0">
              <a:solidFill>
                <a:srgbClr val="E36C09"/>
              </a:solidFill>
              <a:cs typeface="Calibri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A954B08B-5663-4BFB-826F-B64E649E5398}"/>
              </a:ext>
            </a:extLst>
          </p:cNvPr>
          <p:cNvCxnSpPr/>
          <p:nvPr/>
        </p:nvCxnSpPr>
        <p:spPr>
          <a:xfrm>
            <a:off x="3724833" y="1882589"/>
            <a:ext cx="1" cy="1183341"/>
          </a:xfrm>
          <a:prstGeom prst="straightConnector1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E0767D6-63CC-4B17-BEEC-7007CCA2362E}"/>
              </a:ext>
            </a:extLst>
          </p:cNvPr>
          <p:cNvSpPr txBox="1"/>
          <p:nvPr/>
        </p:nvSpPr>
        <p:spPr>
          <a:xfrm>
            <a:off x="2362200" y="1258669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E36C09"/>
                </a:solidFill>
                <a:cs typeface="Calibri"/>
              </a:rPr>
              <a:t>1st and 2nd</a:t>
            </a:r>
            <a:endParaRPr lang="en-US" dirty="0"/>
          </a:p>
          <a:p>
            <a:pPr algn="ctr"/>
            <a:r>
              <a:rPr lang="en-US" b="1" dirty="0">
                <a:solidFill>
                  <a:srgbClr val="E36C09"/>
                </a:solidFill>
                <a:cs typeface="Calibri"/>
              </a:rPr>
              <a:t> class </a:t>
            </a:r>
            <a:r>
              <a:rPr lang="en-US" b="1" dirty="0" smtClean="0">
                <a:solidFill>
                  <a:srgbClr val="E36C09"/>
                </a:solidFill>
                <a:cs typeface="Calibri"/>
              </a:rPr>
              <a:t>C</a:t>
            </a:r>
            <a:r>
              <a:rPr lang="en-US" dirty="0"/>
              <a:t> </a:t>
            </a:r>
            <a:r>
              <a:rPr lang="en-US" b="1" dirty="0" smtClean="0">
                <a:solidFill>
                  <a:srgbClr val="E36C09"/>
                </a:solidFill>
                <a:cs typeface="Calibri"/>
              </a:rPr>
              <a:t>review </a:t>
            </a:r>
            <a:r>
              <a:rPr lang="en-US" b="1" dirty="0">
                <a:solidFill>
                  <a:srgbClr val="E36C09"/>
                </a:solidFill>
                <a:cs typeface="Calibri"/>
              </a:rPr>
              <a:t> 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FB89F7D-7783-4958-87F6-974584A81933}"/>
              </a:ext>
            </a:extLst>
          </p:cNvPr>
          <p:cNvSpPr txBox="1"/>
          <p:nvPr/>
        </p:nvSpPr>
        <p:spPr>
          <a:xfrm>
            <a:off x="3415552" y="2770094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cs typeface="Calibri"/>
              </a:rPr>
              <a:t>2016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8913BA18-50FD-438D-8A2C-58A16AA324D9}"/>
              </a:ext>
            </a:extLst>
          </p:cNvPr>
          <p:cNvCxnSpPr/>
          <p:nvPr/>
        </p:nvCxnSpPr>
        <p:spPr>
          <a:xfrm flipH="1">
            <a:off x="4800600" y="3536577"/>
            <a:ext cx="13447" cy="2012543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EFE6E70-2412-42B4-A4E2-AB45FC8E877A}"/>
              </a:ext>
            </a:extLst>
          </p:cNvPr>
          <p:cNvSpPr txBox="1"/>
          <p:nvPr/>
        </p:nvSpPr>
        <p:spPr>
          <a:xfrm>
            <a:off x="3724834" y="5505271"/>
            <a:ext cx="2595283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cs typeface="Calibri"/>
              </a:rPr>
              <a:t>3rd class C, class </a:t>
            </a:r>
            <a:r>
              <a:rPr lang="en-US" b="1" dirty="0" smtClean="0">
                <a:solidFill>
                  <a:srgbClr val="0070C0"/>
                </a:solidFill>
                <a:cs typeface="Calibri"/>
              </a:rPr>
              <a:t>B-,</a:t>
            </a:r>
            <a:r>
              <a:rPr lang="en-US" b="1" dirty="0">
                <a:solidFill>
                  <a:srgbClr val="0070C0"/>
                </a:solidFill>
                <a:cs typeface="Calibri"/>
              </a:rPr>
              <a:t> 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  <a:cs typeface="Calibri"/>
              </a:rPr>
              <a:t>and class </a:t>
            </a:r>
            <a:r>
              <a:rPr lang="en-US" b="1" dirty="0">
                <a:solidFill>
                  <a:srgbClr val="0070C0"/>
                </a:solidFill>
                <a:cs typeface="Calibri"/>
              </a:rPr>
              <a:t>B </a:t>
            </a:r>
            <a:r>
              <a:rPr lang="en-US" b="1" dirty="0" smtClean="0">
                <a:solidFill>
                  <a:srgbClr val="0070C0"/>
                </a:solidFill>
                <a:cs typeface="Calibri"/>
              </a:rPr>
              <a:t>review;</a:t>
            </a:r>
          </a:p>
          <a:p>
            <a:pPr algn="ctr"/>
            <a:r>
              <a:rPr lang="en-US" b="1" dirty="0" smtClean="0">
                <a:cs typeface="Calibri"/>
              </a:rPr>
              <a:t>Start of Class A production</a:t>
            </a:r>
            <a:endParaRPr lang="en-US" b="1" dirty="0"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7260D1D-D999-4C22-BB89-C55361FF5140}"/>
              </a:ext>
            </a:extLst>
          </p:cNvPr>
          <p:cNvSpPr txBox="1"/>
          <p:nvPr/>
        </p:nvSpPr>
        <p:spPr>
          <a:xfrm>
            <a:off x="4329955" y="3505200"/>
            <a:ext cx="2743200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cs typeface="Calibri"/>
              </a:rPr>
              <a:t>2017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7A6A47FB-5CF6-4184-A1B2-2BBB3307F91A}"/>
              </a:ext>
            </a:extLst>
          </p:cNvPr>
          <p:cNvCxnSpPr/>
          <p:nvPr/>
        </p:nvCxnSpPr>
        <p:spPr>
          <a:xfrm flipH="1">
            <a:off x="5634315" y="2163130"/>
            <a:ext cx="4485" cy="902799"/>
          </a:xfrm>
          <a:prstGeom prst="straightConnector1">
            <a:avLst/>
          </a:prstGeom>
          <a:ln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A623E5A-F80D-4206-BDCE-423B0ED26E70}"/>
              </a:ext>
            </a:extLst>
          </p:cNvPr>
          <p:cNvSpPr txBox="1"/>
          <p:nvPr/>
        </p:nvSpPr>
        <p:spPr>
          <a:xfrm>
            <a:off x="4267200" y="1840468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cs typeface="Calibri"/>
              </a:rPr>
              <a:t>Class A review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8EEA7EF-5C0C-46D1-8F7D-3DA0E5754F2B}"/>
              </a:ext>
            </a:extLst>
          </p:cNvPr>
          <p:cNvSpPr txBox="1"/>
          <p:nvPr/>
        </p:nvSpPr>
        <p:spPr>
          <a:xfrm>
            <a:off x="5190569" y="2460811"/>
            <a:ext cx="2743200" cy="61555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C0504D"/>
                </a:solidFill>
                <a:cs typeface="Calibri"/>
              </a:rPr>
              <a:t>2018</a:t>
            </a:r>
          </a:p>
          <a:p>
            <a:pPr algn="ctr"/>
            <a:r>
              <a:rPr lang="en-US" sz="1400" b="1" dirty="0">
                <a:solidFill>
                  <a:srgbClr val="C0504D"/>
                </a:solidFill>
                <a:cs typeface="Calibri"/>
              </a:rPr>
              <a:t>March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E2DD1C8B-457E-4192-8D2C-29CCC615BDA5}"/>
              </a:ext>
            </a:extLst>
          </p:cNvPr>
          <p:cNvCxnSpPr/>
          <p:nvPr/>
        </p:nvCxnSpPr>
        <p:spPr>
          <a:xfrm>
            <a:off x="6669741" y="3576918"/>
            <a:ext cx="13448" cy="1116105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D67FE65-4C66-40D9-A05D-8B1263B90FC0}"/>
              </a:ext>
            </a:extLst>
          </p:cNvPr>
          <p:cNvSpPr txBox="1"/>
          <p:nvPr/>
        </p:nvSpPr>
        <p:spPr>
          <a:xfrm>
            <a:off x="5472954" y="4625790"/>
            <a:ext cx="238013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C0504D"/>
                </a:solidFill>
                <a:cs typeface="Calibri"/>
              </a:rPr>
              <a:t>        Ladder mount</a:t>
            </a:r>
          </a:p>
          <a:p>
            <a:pPr algn="ctr"/>
            <a:r>
              <a:rPr lang="en-US" b="1" dirty="0">
                <a:solidFill>
                  <a:srgbClr val="C0504D"/>
                </a:solidFill>
                <a:cs typeface="Calibri"/>
              </a:rPr>
              <a:t>    completed</a:t>
            </a:r>
          </a:p>
          <a:p>
            <a:pPr algn="ctr"/>
            <a:endParaRPr lang="en-US" b="1" dirty="0">
              <a:solidFill>
                <a:srgbClr val="C0504D"/>
              </a:solidFill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3686391-7B36-4DA2-B479-6C77DC99C9D7}"/>
              </a:ext>
            </a:extLst>
          </p:cNvPr>
          <p:cNvSpPr txBox="1"/>
          <p:nvPr/>
        </p:nvSpPr>
        <p:spPr>
          <a:xfrm>
            <a:off x="6750419" y="3536577"/>
            <a:ext cx="779930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cs typeface="Calibri"/>
              </a:rPr>
              <a:t>April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C78BAACD-C90B-4AFE-A281-2A3614DFFCD4}"/>
              </a:ext>
            </a:extLst>
          </p:cNvPr>
          <p:cNvCxnSpPr/>
          <p:nvPr/>
        </p:nvCxnSpPr>
        <p:spPr>
          <a:xfrm flipH="1">
            <a:off x="7126943" y="1815355"/>
            <a:ext cx="13447" cy="1237129"/>
          </a:xfrm>
          <a:prstGeom prst="straightConnector1">
            <a:avLst/>
          </a:prstGeom>
          <a:ln>
            <a:solidFill>
              <a:srgbClr val="C0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2EEAAE6-2EF5-4473-99C8-831A41F2799A}"/>
              </a:ext>
            </a:extLst>
          </p:cNvPr>
          <p:cNvSpPr txBox="1"/>
          <p:nvPr/>
        </p:nvSpPr>
        <p:spPr>
          <a:xfrm>
            <a:off x="6158753" y="685802"/>
            <a:ext cx="2339789" cy="147732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cs typeface="Calibri"/>
              </a:rPr>
              <a:t>Production </a:t>
            </a:r>
            <a:r>
              <a:rPr lang="en-US" b="1" dirty="0" smtClean="0">
                <a:solidFill>
                  <a:srgbClr val="C00000"/>
                </a:solidFill>
                <a:cs typeface="Calibri"/>
              </a:rPr>
              <a:t>complete:</a:t>
            </a:r>
            <a:endParaRPr lang="en-US" b="1" dirty="0">
              <a:solidFill>
                <a:srgbClr val="C00000"/>
              </a:solidFill>
              <a:cs typeface="Calibri"/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  <a:cs typeface="Calibri"/>
              </a:rPr>
              <a:t>10 ladders for installation </a:t>
            </a:r>
            <a:r>
              <a:rPr lang="en-US" b="1" dirty="0" smtClean="0">
                <a:solidFill>
                  <a:srgbClr val="C00000"/>
                </a:solidFill>
                <a:cs typeface="Calibri"/>
              </a:rPr>
              <a:t>and</a:t>
            </a:r>
            <a:endParaRPr lang="en-US" b="1" dirty="0">
              <a:solidFill>
                <a:srgbClr val="C00000"/>
              </a:solidFill>
              <a:cs typeface="Calibri"/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  <a:cs typeface="Calibri"/>
              </a:rPr>
              <a:t>2 as spare </a:t>
            </a:r>
          </a:p>
          <a:p>
            <a:pPr algn="ctr"/>
            <a:endParaRPr lang="en-US" b="1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3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1739" y="6482093"/>
            <a:ext cx="2102261" cy="315582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1EE21CD2-C4CB-414B-84B1-3DC29D67F4C6}"/>
              </a:ext>
            </a:extLst>
          </p:cNvPr>
          <p:cNvSpPr txBox="1"/>
          <p:nvPr/>
        </p:nvSpPr>
        <p:spPr>
          <a:xfrm>
            <a:off x="1012166" y="2775600"/>
            <a:ext cx="2340634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40FF"/>
                </a:solidFill>
                <a:cs typeface="Calibri"/>
              </a:rPr>
              <a:t>2013</a:t>
            </a:r>
            <a:endParaRPr lang="en-US" sz="2000" b="1" dirty="0">
              <a:solidFill>
                <a:srgbClr val="FF40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039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54183"/>
            <a:ext cx="2945043" cy="324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2" y="376260"/>
            <a:ext cx="5805487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6928"/>
            <a:ext cx="444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Solution for  Peel-off issue from next Ladder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AutoShape 5" descr="http://www.hephy.at/hephydb/hephydb/db_files/download/17414"/>
          <p:cNvSpPr>
            <a:spLocks noChangeAspect="1" noChangeArrowheads="1"/>
          </p:cNvSpPr>
          <p:nvPr/>
        </p:nvSpPr>
        <p:spPr bwMode="auto">
          <a:xfrm>
            <a:off x="155575" y="-22860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8" name="Picture 6" descr="C:\Users\kamesh\Desktop\248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08400"/>
            <a:ext cx="47244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86600" y="4800600"/>
            <a:ext cx="1524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 2 glue</a:t>
            </a:r>
          </a:p>
          <a:p>
            <a:r>
              <a:rPr lang="en-US" dirty="0" smtClean="0"/>
              <a:t>reinforcement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CAE0-D535-4E24-80A6-F68232F6B6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8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97932"/>
            <a:ext cx="3429000" cy="283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344137" y="228600"/>
            <a:ext cx="3067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Peel-off reappeared on L4.010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9218" name="Picture 2" descr="C:\Users\kamesh\Desktop\288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38600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kamesh\Desktop\288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31915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1200" y="3434874"/>
            <a:ext cx="267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 3 Glue reinforcement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56218"/>
            <a:ext cx="520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After Type 3 Glue reinforcement – No more Peel-offs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220" name="Picture 4" descr="C:\Users\kamesh\Desktop\288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5992"/>
            <a:ext cx="4114799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6CAE0-D535-4E24-80A6-F68232F6B6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8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09600"/>
            <a:ext cx="8610600" cy="217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732119" y="3849469"/>
            <a:ext cx="225948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895" y="3962400"/>
            <a:ext cx="2539105" cy="116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47406" y="5068669"/>
            <a:ext cx="1990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Backward sensor</a:t>
            </a:r>
          </a:p>
          <a:p>
            <a:r>
              <a:rPr lang="en-US" dirty="0" smtClean="0"/>
              <a:t>(Rectangular DSSD)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12203" y="5221069"/>
            <a:ext cx="1998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Forward sensor</a:t>
            </a:r>
          </a:p>
          <a:p>
            <a:r>
              <a:rPr lang="en-US" dirty="0" smtClean="0"/>
              <a:t>(Trapezoidal DSSD)</a:t>
            </a:r>
          </a:p>
          <a:p>
            <a:r>
              <a:rPr lang="en-US" dirty="0" smtClean="0"/>
              <a:t>Slant angle of 11.9°</a:t>
            </a:r>
            <a:endParaRPr lang="en-US" dirty="0"/>
          </a:p>
        </p:txBody>
      </p:sp>
      <p:pic>
        <p:nvPicPr>
          <p:cNvPr id="9" name="Picture 2" descr="E:\IPMU Photos\April 2015\IMG_76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2743201" y="3314699"/>
            <a:ext cx="3810000" cy="28575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81400" y="6172200"/>
            <a:ext cx="2291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origami sensor</a:t>
            </a:r>
          </a:p>
          <a:p>
            <a:r>
              <a:rPr lang="en-US" dirty="0" smtClean="0"/>
              <a:t>  (Rectangular DSSD) 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1739" y="6482093"/>
            <a:ext cx="2102261" cy="315582"/>
          </a:xfrm>
        </p:spPr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" y="0"/>
            <a:ext cx="8889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3D model and main parts of an L4 ladder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3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kamesh\Desktop\20150612_121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57" y="555065"/>
            <a:ext cx="3657600" cy="2057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0891" y="2630425"/>
            <a:ext cx="3761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</a:rPr>
              <a:t>Design </a:t>
            </a:r>
            <a:r>
              <a:rPr lang="en-US" b="1" smtClean="0">
                <a:solidFill>
                  <a:srgbClr val="0070C0"/>
                </a:solidFill>
              </a:rPr>
              <a:t>software: </a:t>
            </a:r>
            <a:r>
              <a:rPr lang="en-US" b="1" dirty="0" smtClean="0">
                <a:solidFill>
                  <a:srgbClr val="0070C0"/>
                </a:solidFill>
              </a:rPr>
              <a:t>Autodesk Inventor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Professional 2012   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1739" y="6482093"/>
            <a:ext cx="2102261" cy="315582"/>
          </a:xfrm>
        </p:spPr>
        <p:txBody>
          <a:bodyPr/>
          <a:lstStyle/>
          <a:p>
            <a:fld id="{2FAD3323-5703-4761-B860-D7267987569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86200" y="479699"/>
            <a:ext cx="3384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Number of jigs designed: ~50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8" name="Picture 6" descr="E:\L4 presentations and details\TIFR jig photos\IMG_2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6435" y="2233217"/>
            <a:ext cx="1588520" cy="119139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934955" y="2351325"/>
            <a:ext cx="11171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</a:t>
            </a:r>
            <a:r>
              <a:rPr lang="en-US" b="1" dirty="0" smtClean="0">
                <a:solidFill>
                  <a:srgbClr val="0070C0"/>
                </a:solidFill>
              </a:rPr>
              <a:t>Slant jig 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(11.9°)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0" name="Picture 2" descr="E:\L4 presentations and details\TIFR jig photos\IMG_26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7482" y="928358"/>
            <a:ext cx="2245476" cy="1684107"/>
          </a:xfrm>
          <a:prstGeom prst="rect">
            <a:avLst/>
          </a:prstGeom>
          <a:noFill/>
        </p:spPr>
      </p:pic>
      <p:pic>
        <p:nvPicPr>
          <p:cNvPr id="11" name="Picture 2" descr="E:\L4 presentations and details\TIFR jig photos\IMG_26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6435" y="838200"/>
            <a:ext cx="1676400" cy="12573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001000" y="1030069"/>
            <a:ext cx="120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 Assembly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bench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03162" y="2586335"/>
            <a:ext cx="166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</a:t>
            </a:r>
            <a:r>
              <a:rPr lang="en-US" b="1" dirty="0" smtClean="0">
                <a:solidFill>
                  <a:srgbClr val="0070C0"/>
                </a:solidFill>
              </a:rPr>
              <a:t>Assembly base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5069" y="3505200"/>
            <a:ext cx="381893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Purpose of jigs: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432FF"/>
                </a:solidFill>
              </a:rPr>
              <a:t>Precise placing of the components</a:t>
            </a:r>
          </a:p>
          <a:p>
            <a:r>
              <a:rPr lang="en-US" dirty="0">
                <a:solidFill>
                  <a:srgbClr val="0432FF"/>
                </a:solidFill>
              </a:rPr>
              <a:t>     (sensor always on </a:t>
            </a:r>
            <a:r>
              <a:rPr lang="en-US" dirty="0" err="1">
                <a:solidFill>
                  <a:srgbClr val="0432FF"/>
                </a:solidFill>
              </a:rPr>
              <a:t>p</a:t>
            </a:r>
            <a:r>
              <a:rPr lang="en-US" dirty="0" err="1" smtClean="0">
                <a:solidFill>
                  <a:srgbClr val="0432FF"/>
                </a:solidFill>
              </a:rPr>
              <a:t>olyacetal</a:t>
            </a:r>
            <a:r>
              <a:rPr lang="en-US" dirty="0" smtClean="0">
                <a:solidFill>
                  <a:srgbClr val="0432FF"/>
                </a:solidFill>
              </a:rPr>
              <a:t> part</a:t>
            </a:r>
            <a:r>
              <a:rPr lang="en-US" dirty="0">
                <a:solidFill>
                  <a:srgbClr val="0432FF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432FF"/>
                </a:solidFill>
              </a:rPr>
              <a:t>Starting from step# 1 they are used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     for each and every operation (never</a:t>
            </a:r>
          </a:p>
          <a:p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 smtClean="0">
                <a:solidFill>
                  <a:srgbClr val="0432FF"/>
                </a:solidFill>
              </a:rPr>
              <a:t>    touch the components with hand)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432FF"/>
                </a:solidFill>
              </a:rPr>
              <a:t>Picking up and placing components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432FF"/>
                </a:solidFill>
              </a:rPr>
              <a:t>Alignment of the components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432FF"/>
                </a:solidFill>
              </a:rPr>
              <a:t>Holding the hybrid boards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432FF"/>
                </a:solidFill>
              </a:rPr>
              <a:t>Transfer of components with the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     help of vacuum  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0"/>
            <a:ext cx="8889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Design and production of assembly jigs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6352" y="3612991"/>
            <a:ext cx="38646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smtClean="0">
                <a:solidFill>
                  <a:srgbClr val="FF0000"/>
                </a:solidFill>
              </a:rPr>
              <a:t>Tolerances Achieved:</a:t>
            </a:r>
            <a:endParaRPr lang="en-US" b="1" u="sng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0070C0"/>
                </a:solidFill>
              </a:rPr>
              <a:t>Length of rods tolerance : +/- 40 µm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Diameter of rods : +/-20 </a:t>
            </a:r>
            <a:r>
              <a:rPr lang="el-GR" b="1" dirty="0" smtClean="0">
                <a:solidFill>
                  <a:srgbClr val="0070C0"/>
                </a:solidFill>
              </a:rPr>
              <a:t>µ</a:t>
            </a:r>
            <a:r>
              <a:rPr lang="en-US" b="1" dirty="0" smtClean="0">
                <a:solidFill>
                  <a:srgbClr val="0070C0"/>
                </a:solidFill>
              </a:rPr>
              <a:t>m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Flatness of small jigs :  less than 70 µm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Flatness of large jigs: less than 150 µm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5257800"/>
            <a:ext cx="4648200" cy="120032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Design, production and fine-tuning of </a:t>
            </a:r>
            <a:r>
              <a:rPr lang="en-US" sz="2400" b="1" smtClean="0">
                <a:solidFill>
                  <a:srgbClr val="FF0000"/>
                </a:solidFill>
              </a:rPr>
              <a:t>the jigs </a:t>
            </a:r>
            <a:r>
              <a:rPr lang="en-US" sz="2400" b="1" dirty="0" smtClean="0">
                <a:solidFill>
                  <a:srgbClr val="FF0000"/>
                </a:solidFill>
              </a:rPr>
              <a:t>and their CMM were all performed in-house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57309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IPMU Photos\IPMU-MAY2013 photos\IMG_1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94" y="533400"/>
            <a:ext cx="3048000" cy="2286000"/>
          </a:xfrm>
          <a:prstGeom prst="rect">
            <a:avLst/>
          </a:prstGeom>
          <a:noFill/>
        </p:spPr>
      </p:pic>
      <p:pic>
        <p:nvPicPr>
          <p:cNvPr id="3" name="Picture 2" descr="F:\DCIM\114___09\IMG_15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7418" y="533400"/>
            <a:ext cx="3048000" cy="2286000"/>
          </a:xfrm>
          <a:prstGeom prst="rect">
            <a:avLst/>
          </a:prstGeom>
          <a:noFill/>
        </p:spPr>
      </p:pic>
      <p:pic>
        <p:nvPicPr>
          <p:cNvPr id="4" name="Picture 2" descr="F:\DCIM\114___09\IMG_15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525" y="3429000"/>
            <a:ext cx="1854675" cy="139100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" y="2743200"/>
            <a:ext cx="2741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 Wire bonder (TIFR)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4200" y="2790825"/>
            <a:ext cx="1549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 Pull </a:t>
            </a:r>
            <a:r>
              <a:rPr lang="en-US" sz="2400" b="1" dirty="0">
                <a:solidFill>
                  <a:srgbClr val="0070C0"/>
                </a:solidFill>
              </a:rPr>
              <a:t>t</a:t>
            </a:r>
            <a:r>
              <a:rPr lang="en-US" sz="2400" b="1" dirty="0" smtClean="0">
                <a:solidFill>
                  <a:srgbClr val="0070C0"/>
                </a:solidFill>
              </a:rPr>
              <a:t>ester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63" y="4820006"/>
            <a:ext cx="2473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Microscope (TIFR)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7419" y="4733789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CMM</a:t>
            </a:r>
          </a:p>
        </p:txBody>
      </p:sp>
      <p:pic>
        <p:nvPicPr>
          <p:cNvPr id="12" name="Picture 4" descr="E:\IPMU Photos\Sep Oct 2014\IMG_35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2895600"/>
            <a:ext cx="2717800" cy="203835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443971" y="3505200"/>
            <a:ext cx="8707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Gluing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 robot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0"/>
            <a:ext cx="8889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Instruments for ladder assembly at IPMU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4" name="Picture 3" descr="E:\IPMU Photos\IPMU-MAY2013 photos\IMG_13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61057" y="533400"/>
            <a:ext cx="2540000" cy="1905000"/>
          </a:xfrm>
          <a:prstGeom prst="rect">
            <a:avLst/>
          </a:prstGeom>
          <a:noFill/>
        </p:spPr>
      </p:pic>
      <p:pic>
        <p:nvPicPr>
          <p:cNvPr id="18" name="Picture 7" descr="E:\IPMU Photos\April 2015\IMG_77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5039195"/>
            <a:ext cx="1632528" cy="12243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419600" y="6284354"/>
            <a:ext cx="1869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Teaching pendant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00400" y="2452270"/>
            <a:ext cx="2611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Wire: </a:t>
            </a:r>
            <a:r>
              <a:rPr lang="en-US" sz="1400" b="1" dirty="0" err="1" smtClean="0">
                <a:solidFill>
                  <a:srgbClr val="0070C0"/>
                </a:solidFill>
              </a:rPr>
              <a:t>Al+Si</a:t>
            </a:r>
            <a:r>
              <a:rPr lang="en-US" sz="1400" b="1" dirty="0" smtClean="0">
                <a:solidFill>
                  <a:srgbClr val="0070C0"/>
                </a:solidFill>
              </a:rPr>
              <a:t> (1%) 25 µm diameter</a:t>
            </a:r>
            <a:endParaRPr lang="en-US" sz="1400" b="1" dirty="0">
              <a:solidFill>
                <a:srgbClr val="0070C0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800600"/>
            <a:ext cx="1747457" cy="184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27" y="5117274"/>
            <a:ext cx="1419777" cy="116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743200" y="6289117"/>
            <a:ext cx="13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Glue pattern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24" name="Picture 10" descr="E:\IPMU Photos\January_2016-class_B\IMG_94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303" y="3286758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71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527" y="2348847"/>
            <a:ext cx="3257260" cy="10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E:\IPMU Photos\June-July2015- class B-\IMG_82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33879"/>
            <a:ext cx="19812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71979"/>
            <a:ext cx="2506759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71979"/>
            <a:ext cx="1678541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48847"/>
            <a:ext cx="2665456" cy="120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96" y="2348847"/>
            <a:ext cx="2778871" cy="100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257800"/>
            <a:ext cx="2254970" cy="89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 descr="E:\IPMU Photos\January_2016-class_B\IMG_945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76650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E:\IPMU Photos\June-July2015- class B-\IMG_835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676650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87041"/>
            <a:ext cx="2360828" cy="122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76650"/>
            <a:ext cx="2060968" cy="124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257800"/>
            <a:ext cx="1656020" cy="121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 descr="E:\IPMU Photos\January_2016-class_B\IMG_957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214257"/>
            <a:ext cx="1683576" cy="126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181600"/>
            <a:ext cx="2822132" cy="100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52400" y="0"/>
            <a:ext cx="8889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Key steps in ladder assembly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9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42207" y="609600"/>
            <a:ext cx="28497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432FF"/>
                </a:solidFill>
              </a:rPr>
              <a:t>Well defined protocols </a:t>
            </a:r>
          </a:p>
          <a:p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 smtClean="0">
                <a:solidFill>
                  <a:srgbClr val="0432FF"/>
                </a:solidFill>
              </a:rPr>
              <a:t>     for assembly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432FF"/>
                </a:solidFill>
              </a:rPr>
              <a:t>Checklist for each key</a:t>
            </a:r>
          </a:p>
          <a:p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 smtClean="0">
                <a:solidFill>
                  <a:srgbClr val="0432FF"/>
                </a:solidFill>
              </a:rPr>
              <a:t>     step in database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432FF"/>
                </a:solidFill>
              </a:rPr>
              <a:t>Electrical verification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432FF"/>
                </a:solidFill>
              </a:rPr>
              <a:t>Photos </a:t>
            </a:r>
            <a:r>
              <a:rPr lang="en-US" dirty="0">
                <a:solidFill>
                  <a:srgbClr val="0432FF"/>
                </a:solidFill>
              </a:rPr>
              <a:t>@</a:t>
            </a:r>
            <a:r>
              <a:rPr lang="en-US" dirty="0" smtClean="0">
                <a:solidFill>
                  <a:srgbClr val="0432FF"/>
                </a:solidFill>
              </a:rPr>
              <a:t> each operation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324" y="6444734"/>
            <a:ext cx="1380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APV guard fixing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530414" y="6152618"/>
            <a:ext cx="989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Half ladder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640359" y="6488668"/>
            <a:ext cx="958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Final stage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619284" y="6248400"/>
            <a:ext cx="2372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Ladder in the container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90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IPMU Photos\src photos- review\IMG_19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7" y="6096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IPMU Photos\src photos- review\IMG_19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24058"/>
            <a:ext cx="3969327" cy="29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IPMU Photos\src photos- review\IMG_19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7" y="662648"/>
            <a:ext cx="2977270" cy="223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IPMU Photos\src photos- review\IMG_19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37" y="3014458"/>
            <a:ext cx="3092722" cy="231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5036" y="5486400"/>
            <a:ext cx="45684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All jigs and assembled ladder were critically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monitored and verified by the experts from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Austria, Italy, Australia and Japan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0"/>
            <a:ext cx="8889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Class C review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800" y="4142601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Sukant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438400" y="39624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Babu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648200" y="3124200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Sanjay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438400" y="259080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Me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6385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E:\IPMU Photos\January 2016-class B\Microscopic pictures\132_0204\IMGP0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3048000" cy="2286000"/>
          </a:xfrm>
          <a:prstGeom prst="rect">
            <a:avLst/>
          </a:prstGeom>
          <a:noFill/>
        </p:spPr>
      </p:pic>
      <p:pic>
        <p:nvPicPr>
          <p:cNvPr id="12" name="Picture 3" descr="E:\IPMU Photos\January 2016-class B\Microscopic pictures\135_0210\PA1 wrap - P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3276600"/>
            <a:ext cx="3048000" cy="2286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-228600" y="5791200"/>
            <a:ext cx="367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    - </a:t>
            </a:r>
            <a:r>
              <a:rPr lang="en-US" smtClean="0">
                <a:solidFill>
                  <a:srgbClr val="FF0000"/>
                </a:solidFill>
              </a:rPr>
              <a:t>Monitor glue </a:t>
            </a:r>
            <a:r>
              <a:rPr lang="en-US" dirty="0" smtClean="0">
                <a:solidFill>
                  <a:srgbClr val="FF0000"/>
                </a:solidFill>
              </a:rPr>
              <a:t>spread at each step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- Else, we risk WB performance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95316" y="340056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Gluing</a:t>
            </a:r>
            <a:endParaRPr lang="en-US" dirty="0"/>
          </a:p>
        </p:txBody>
      </p:sp>
      <p:pic>
        <p:nvPicPr>
          <p:cNvPr id="14" name="Picture 4" descr="E:\IPMU Photos\January 2016-class B\Microscopic pictures\133_0205\PA0-N-DSS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5922" y="713509"/>
            <a:ext cx="2503055" cy="1877291"/>
          </a:xfrm>
          <a:prstGeom prst="rect">
            <a:avLst/>
          </a:prstGeom>
          <a:noFill/>
        </p:spPr>
      </p:pic>
      <p:pic>
        <p:nvPicPr>
          <p:cNvPr id="15" name="Picture 5" descr="E:\IPMU Photos\January 2016-class B\Microscopic pictures\136_0219\IMGP03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5922" y="2694709"/>
            <a:ext cx="2503055" cy="187729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118977" y="780871"/>
            <a:ext cx="28954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-  Bond pull </a:t>
            </a:r>
            <a:r>
              <a:rPr lang="en-US" dirty="0">
                <a:solidFill>
                  <a:srgbClr val="0432FF"/>
                </a:solidFill>
              </a:rPr>
              <a:t>strength </a:t>
            </a:r>
            <a:r>
              <a:rPr lang="en-US" dirty="0" smtClean="0">
                <a:solidFill>
                  <a:srgbClr val="0432FF"/>
                </a:solidFill>
              </a:rPr>
              <a:t>~10 gf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(destructive test on samples)</a:t>
            </a:r>
            <a:endParaRPr lang="en-US" dirty="0">
              <a:solidFill>
                <a:srgbClr val="0432FF"/>
              </a:solidFill>
            </a:endParaRPr>
          </a:p>
          <a:p>
            <a:r>
              <a:rPr lang="en-US" dirty="0" smtClean="0">
                <a:solidFill>
                  <a:srgbClr val="0432FF"/>
                </a:solidFill>
              </a:rPr>
              <a:t>- Total </a:t>
            </a:r>
            <a:r>
              <a:rPr lang="en-US" dirty="0" err="1" smtClean="0">
                <a:solidFill>
                  <a:srgbClr val="0432FF"/>
                </a:solidFill>
              </a:rPr>
              <a:t>wirebonds</a:t>
            </a:r>
            <a:r>
              <a:rPr lang="en-US" dirty="0" smtClean="0">
                <a:solidFill>
                  <a:srgbClr val="0432FF"/>
                </a:solidFill>
              </a:rPr>
              <a:t> per ladder</a:t>
            </a:r>
          </a:p>
          <a:p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 smtClean="0">
                <a:solidFill>
                  <a:srgbClr val="0432FF"/>
                </a:solidFill>
              </a:rPr>
              <a:t> ~ 8000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1400" y="4598075"/>
            <a:ext cx="556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Key 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hallenges: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432FF"/>
                </a:solidFill>
              </a:rPr>
              <a:t>Proper selection of pads while programing the bonder 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432FF"/>
                </a:solidFill>
              </a:rPr>
              <a:t>Removal of tiny wire-bond pieces from the pads (left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     over due to </a:t>
            </a:r>
            <a:r>
              <a:rPr lang="en-US" dirty="0" err="1" smtClean="0">
                <a:solidFill>
                  <a:srgbClr val="0432FF"/>
                </a:solidFill>
              </a:rPr>
              <a:t>unbonding</a:t>
            </a:r>
            <a:r>
              <a:rPr lang="en-US" dirty="0" smtClean="0">
                <a:solidFill>
                  <a:srgbClr val="0432FF"/>
                </a:solidFill>
              </a:rPr>
              <a:t> during auto-operation)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432FF"/>
                </a:solidFill>
              </a:rPr>
              <a:t>Rebonding</a:t>
            </a:r>
            <a:r>
              <a:rPr lang="en-US" dirty="0" smtClean="0">
                <a:solidFill>
                  <a:srgbClr val="0432FF"/>
                </a:solidFill>
              </a:rPr>
              <a:t> due to the limited bondable space on pad,</a:t>
            </a:r>
          </a:p>
          <a:p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 smtClean="0">
                <a:solidFill>
                  <a:srgbClr val="0432FF"/>
                </a:solidFill>
              </a:rPr>
              <a:t>    particularly for APV chip bond pads  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432FF"/>
                </a:solidFill>
              </a:rPr>
              <a:t>Adjustment of shorted wire-bonds (pitch: 88 µm)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432FF"/>
                </a:solidFill>
              </a:rPr>
              <a:t>Continuous monitoring with microscope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8977" y="2132370"/>
            <a:ext cx="2357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 adapter to sensor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223383" y="3893487"/>
            <a:ext cx="2173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Pitch adapter to APV </a:t>
            </a:r>
          </a:p>
          <a:p>
            <a:r>
              <a:rPr lang="en-US" dirty="0" smtClean="0"/>
              <a:t>chips (three rows)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91000" y="426071"/>
            <a:ext cx="147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Wire-bonding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52400" y="0"/>
            <a:ext cx="8889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Gluing and wire-bonding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6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IPMU Photos\January 2016-class B\Microscopic pictures\136_0219\IMGP03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817674"/>
            <a:ext cx="2895600" cy="2171700"/>
          </a:xfrm>
          <a:prstGeom prst="rect">
            <a:avLst/>
          </a:prstGeom>
          <a:noFill/>
        </p:spPr>
      </p:pic>
      <p:pic>
        <p:nvPicPr>
          <p:cNvPr id="12291" name="Picture 3" descr="E:\IPMU Photos\January 2016-class B\IMG_9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950" y="2362200"/>
            <a:ext cx="2664517" cy="1998388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A54D0CAE-ED64-4E0A-9F0A-F3B0124B6DE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 descr="E:\IPMU Photos\April_2016-class_A1\Microscopic_pictures\108_0417\IMGP84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51866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IPMU Photos\April_2016-class_A1\Microscopic_pictures\107_0415\PA1-APV-P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22" y="609600"/>
            <a:ext cx="2859578" cy="214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6600" y="5027474"/>
            <a:ext cx="59257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Key challenges:</a:t>
            </a:r>
            <a:endParaRPr lang="en-US" dirty="0" smtClean="0">
              <a:solidFill>
                <a:srgbClr val="0432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432FF"/>
                </a:solidFill>
              </a:rPr>
              <a:t>Perform the operation very slowly under microscope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432FF"/>
                </a:solidFill>
              </a:rPr>
              <a:t>Not too much pressing from the top, but ensure to have</a:t>
            </a:r>
          </a:p>
          <a:p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 smtClean="0">
                <a:solidFill>
                  <a:srgbClr val="0432FF"/>
                </a:solidFill>
              </a:rPr>
              <a:t>     proper gluing between the parts, else bonding issues </a:t>
            </a:r>
            <a:r>
              <a:rPr lang="en-US" dirty="0" smtClean="0"/>
              <a:t>fig 1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432FF"/>
                </a:solidFill>
              </a:rPr>
              <a:t>Take care of bias bonds on the N side of sensor </a:t>
            </a:r>
            <a:r>
              <a:rPr lang="en-US" dirty="0" smtClean="0"/>
              <a:t>fig 2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432FF"/>
                </a:solidFill>
              </a:rPr>
              <a:t>Take care of delicate bonds as shown in </a:t>
            </a:r>
            <a:r>
              <a:rPr lang="en-US" dirty="0" smtClean="0"/>
              <a:t>fig 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76600" y="4433271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ig 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39000" y="366926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ig 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62800" y="145946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ig 1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8600" y="738664"/>
            <a:ext cx="2971799" cy="151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5405" y="369332"/>
            <a:ext cx="1693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Origami module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52400" y="0"/>
            <a:ext cx="8889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PA wrapping setup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30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963</Words>
  <Application>Microsoft Macintosh PowerPoint</Application>
  <PresentationFormat>On-screen Show (4:3)</PresentationFormat>
  <Paragraphs>206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TIFR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kamesh</dc:creator>
  <cp:lastModifiedBy>Microsoft Office User</cp:lastModifiedBy>
  <cp:revision>89</cp:revision>
  <dcterms:created xsi:type="dcterms:W3CDTF">2018-05-03T08:15:36Z</dcterms:created>
  <dcterms:modified xsi:type="dcterms:W3CDTF">2018-05-08T03:29:42Z</dcterms:modified>
</cp:coreProperties>
</file>