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8611" r:id="rId1"/>
  </p:sldMasterIdLst>
  <p:notesMasterIdLst>
    <p:notesMasterId r:id="rId66"/>
  </p:notesMasterIdLst>
  <p:handoutMasterIdLst>
    <p:handoutMasterId r:id="rId67"/>
  </p:handoutMasterIdLst>
  <p:sldIdLst>
    <p:sldId id="1135" r:id="rId2"/>
    <p:sldId id="1189" r:id="rId3"/>
    <p:sldId id="1186" r:id="rId4"/>
    <p:sldId id="1181" r:id="rId5"/>
    <p:sldId id="1176" r:id="rId6"/>
    <p:sldId id="1188" r:id="rId7"/>
    <p:sldId id="1177" r:id="rId8"/>
    <p:sldId id="1175" r:id="rId9"/>
    <p:sldId id="1151" r:id="rId10"/>
    <p:sldId id="969" r:id="rId11"/>
    <p:sldId id="987" r:id="rId12"/>
    <p:sldId id="1171" r:id="rId13"/>
    <p:sldId id="1183" r:id="rId14"/>
    <p:sldId id="998" r:id="rId15"/>
    <p:sldId id="1035" r:id="rId16"/>
    <p:sldId id="1150" r:id="rId17"/>
    <p:sldId id="1187" r:id="rId18"/>
    <p:sldId id="1178" r:id="rId19"/>
    <p:sldId id="1182" r:id="rId20"/>
    <p:sldId id="1191" r:id="rId21"/>
    <p:sldId id="1048" r:id="rId22"/>
    <p:sldId id="1049" r:id="rId23"/>
    <p:sldId id="1051" r:id="rId24"/>
    <p:sldId id="1053" r:id="rId25"/>
    <p:sldId id="1064" r:id="rId26"/>
    <p:sldId id="1152" r:id="rId27"/>
    <p:sldId id="1079" r:id="rId28"/>
    <p:sldId id="1100" r:id="rId29"/>
    <p:sldId id="1097" r:id="rId30"/>
    <p:sldId id="1101" r:id="rId31"/>
    <p:sldId id="1153" r:id="rId32"/>
    <p:sldId id="1117" r:id="rId33"/>
    <p:sldId id="1156" r:id="rId34"/>
    <p:sldId id="1185" r:id="rId35"/>
    <p:sldId id="970" r:id="rId36"/>
    <p:sldId id="1057" r:id="rId37"/>
    <p:sldId id="1154" r:id="rId38"/>
    <p:sldId id="1155" r:id="rId39"/>
    <p:sldId id="1070" r:id="rId40"/>
    <p:sldId id="1179" r:id="rId41"/>
    <p:sldId id="971" r:id="rId42"/>
    <p:sldId id="1077" r:id="rId43"/>
    <p:sldId id="1157" r:id="rId44"/>
    <p:sldId id="1145" r:id="rId45"/>
    <p:sldId id="1162" r:id="rId46"/>
    <p:sldId id="1172" r:id="rId47"/>
    <p:sldId id="1133" r:id="rId48"/>
    <p:sldId id="1190" r:id="rId49"/>
    <p:sldId id="1167" r:id="rId50"/>
    <p:sldId id="1076" r:id="rId51"/>
    <p:sldId id="1161" r:id="rId52"/>
    <p:sldId id="1106" r:id="rId53"/>
    <p:sldId id="1096" r:id="rId54"/>
    <p:sldId id="1168" r:id="rId55"/>
    <p:sldId id="1169" r:id="rId56"/>
    <p:sldId id="1142" r:id="rId57"/>
    <p:sldId id="1102" r:id="rId58"/>
    <p:sldId id="1103" r:id="rId59"/>
    <p:sldId id="1173" r:id="rId60"/>
    <p:sldId id="1093" r:id="rId61"/>
    <p:sldId id="1149" r:id="rId62"/>
    <p:sldId id="1132" r:id="rId63"/>
    <p:sldId id="1046" r:id="rId64"/>
    <p:sldId id="1112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00"/>
    <p:penClr>
      <a:srgbClr val="FF0000"/>
    </p:penClr>
  </p:showPr>
  <p:clrMru>
    <a:srgbClr val="00FF00"/>
    <a:srgbClr val="000099"/>
    <a:srgbClr val="00FFFF"/>
    <a:srgbClr val="000066"/>
    <a:srgbClr val="FFFF00"/>
    <a:srgbClr val="0C76E0"/>
    <a:srgbClr val="FF0000"/>
    <a:srgbClr val="96969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92" autoAdjust="0"/>
    <p:restoredTop sz="86364" autoAdjust="0"/>
  </p:normalViewPr>
  <p:slideViewPr>
    <p:cSldViewPr>
      <p:cViewPr>
        <p:scale>
          <a:sx n="60" d="100"/>
          <a:sy n="60" d="100"/>
        </p:scale>
        <p:origin x="-163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754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r>
            <a:rPr lang="en-US" sz="1800" dirty="0" smtClean="0">
              <a:solidFill>
                <a:srgbClr val="FF0000"/>
              </a:solidFill>
            </a:rPr>
            <a:t> invitation by three GSMT projects: Oct 2007</a:t>
          </a:r>
          <a:endParaRPr lang="en-US" sz="1800" dirty="0">
            <a:solidFill>
              <a:srgbClr val="FF0000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/>
      <dgm:spPr>
        <a:solidFill>
          <a:schemeClr val="accent4">
            <a:lumMod val="20000"/>
            <a:lumOff val="80000"/>
          </a:schemeClr>
        </a:solidFill>
      </dgm:spPr>
    </dgm:pt>
  </dgm:ptLst>
  <dgm:cxnLst>
    <dgm:cxn modelId="{0FC8C637-9CA9-4A9B-BD74-00EA8CF4516C}" type="presOf" srcId="{5D61E3F1-9CB8-4410-A89B-74DB58EBD3C7}" destId="{EB323CCC-B4E5-4D0B-A3EC-4C078C06B2E1}" srcOrd="0" destOrd="0" presId="urn:microsoft.com/office/officeart/2005/8/layout/hProcess3"/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88FAA684-F4E4-4F4B-ACAC-F947D2D828AF}" type="presOf" srcId="{908F0CDB-C0D8-4337-92D1-2DB91E9AAA57}" destId="{855B1AB9-7128-4E4F-B767-7ECAF1D53679}" srcOrd="0" destOrd="0" presId="urn:microsoft.com/office/officeart/2005/8/layout/hProcess3"/>
    <dgm:cxn modelId="{93BA6BC8-8E75-4B73-B1C2-2EE6CF4772D1}" type="presParOf" srcId="{EB323CCC-B4E5-4D0B-A3EC-4C078C06B2E1}" destId="{EA695078-F0B9-49A7-82E5-1DF691EEA9AC}" srcOrd="0" destOrd="0" presId="urn:microsoft.com/office/officeart/2005/8/layout/hProcess3"/>
    <dgm:cxn modelId="{B517E8F9-670E-4DD0-9460-3893135D5D7F}" type="presParOf" srcId="{EB323CCC-B4E5-4D0B-A3EC-4C078C06B2E1}" destId="{6EECCF9C-831D-4093-B8E8-390EDD156FB2}" srcOrd="1" destOrd="0" presId="urn:microsoft.com/office/officeart/2005/8/layout/hProcess3"/>
    <dgm:cxn modelId="{191AF256-3A3A-4787-91BA-68774BF72719}" type="presParOf" srcId="{6EECCF9C-831D-4093-B8E8-390EDD156FB2}" destId="{CFC643BD-27C9-408D-BFA7-8967406A7118}" srcOrd="0" destOrd="0" presId="urn:microsoft.com/office/officeart/2005/8/layout/hProcess3"/>
    <dgm:cxn modelId="{71F99496-4468-4B63-9FFD-1DDE95B6B7F8}" type="presParOf" srcId="{6EECCF9C-831D-4093-B8E8-390EDD156FB2}" destId="{A88371E2-BEB1-4C42-99E7-B2382075E441}" srcOrd="1" destOrd="0" presId="urn:microsoft.com/office/officeart/2005/8/layout/hProcess3"/>
    <dgm:cxn modelId="{A455D2F1-F773-4B74-84D5-6D9FDBD3689F}" type="presParOf" srcId="{A88371E2-BEB1-4C42-99E7-B2382075E441}" destId="{00A215DB-D313-44EF-A714-0733D2DE8BDF}" srcOrd="0" destOrd="0" presId="urn:microsoft.com/office/officeart/2005/8/layout/hProcess3"/>
    <dgm:cxn modelId="{E7A960AA-786E-403C-850E-3CD4CCB0F50C}" type="presParOf" srcId="{A88371E2-BEB1-4C42-99E7-B2382075E441}" destId="{855B1AB9-7128-4E4F-B767-7ECAF1D53679}" srcOrd="1" destOrd="0" presId="urn:microsoft.com/office/officeart/2005/8/layout/hProcess3"/>
    <dgm:cxn modelId="{8326866C-E9E0-4099-9147-1FCABFD201DD}" type="presParOf" srcId="{A88371E2-BEB1-4C42-99E7-B2382075E441}" destId="{3B9C36EB-8042-44B1-AFF8-544A8B5B9979}" srcOrd="2" destOrd="0" presId="urn:microsoft.com/office/officeart/2005/8/layout/hProcess3"/>
    <dgm:cxn modelId="{F9F45947-6BE4-4150-ACD4-B65C6B55D872}" type="presParOf" srcId="{A88371E2-BEB1-4C42-99E7-B2382075E441}" destId="{65465895-E65A-49E5-95FF-E1C8687C511B}" srcOrd="3" destOrd="0" presId="urn:microsoft.com/office/officeart/2005/8/layout/hProcess3"/>
    <dgm:cxn modelId="{B7337712-D337-41F1-9FD5-1B6CE68CE66C}" type="presParOf" srcId="{6EECCF9C-831D-4093-B8E8-390EDD156FB2}" destId="{3D667CC0-0AD2-4BCB-9079-6ACFA29DEEF8}" srcOrd="2" destOrd="0" presId="urn:microsoft.com/office/officeart/2005/8/layout/hProcess3"/>
    <dgm:cxn modelId="{BB605BAB-FDA8-422C-8784-52FE46DE799E}" type="presParOf" srcId="{6EECCF9C-831D-4093-B8E8-390EDD156FB2}" destId="{671A9981-4931-4F1E-867B-050ABF30EE2B}" srcOrd="3" destOrd="0" presId="urn:microsoft.com/office/officeart/2005/8/layout/hProcess3"/>
    <dgm:cxn modelId="{A34CCBD0-41C3-4659-BDE1-5FF14D03A63B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r>
            <a:rPr lang="en-US" sz="1800" dirty="0" smtClean="0">
              <a:solidFill>
                <a:srgbClr val="FF0000"/>
              </a:solidFill>
            </a:rPr>
            <a:t> </a:t>
          </a:r>
          <a:r>
            <a:rPr lang="en-US" sz="2000" dirty="0" smtClean="0">
              <a:solidFill>
                <a:srgbClr val="FF0000"/>
              </a:solidFill>
            </a:rPr>
            <a:t>EFC approval: Aug 21</a:t>
          </a:r>
          <a:r>
            <a:rPr lang="en-US" sz="2000" smtClean="0">
              <a:solidFill>
                <a:srgbClr val="FF0000"/>
              </a:solidFill>
            </a:rPr>
            <a:t>, 2014</a:t>
          </a:r>
          <a:endParaRPr lang="en-US" sz="2000" dirty="0">
            <a:solidFill>
              <a:srgbClr val="FF0000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 custScaleY="303263" custLinFactNeighborY="23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 custScaleY="203359"/>
      <dgm:spPr>
        <a:solidFill>
          <a:schemeClr val="bg1">
            <a:lumMod val="95000"/>
          </a:schemeClr>
        </a:solidFill>
      </dgm:spPr>
    </dgm:pt>
  </dgm:ptLst>
  <dgm:cxnLst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5FBED9BD-C4AB-4797-8C7D-3B19635A34B3}" type="presOf" srcId="{908F0CDB-C0D8-4337-92D1-2DB91E9AAA57}" destId="{855B1AB9-7128-4E4F-B767-7ECAF1D53679}" srcOrd="0" destOrd="0" presId="urn:microsoft.com/office/officeart/2005/8/layout/hProcess3"/>
    <dgm:cxn modelId="{F36B7CAE-8F29-4E1A-8DDE-C17A959B6456}" type="presOf" srcId="{5D61E3F1-9CB8-4410-A89B-74DB58EBD3C7}" destId="{EB323CCC-B4E5-4D0B-A3EC-4C078C06B2E1}" srcOrd="0" destOrd="0" presId="urn:microsoft.com/office/officeart/2005/8/layout/hProcess3"/>
    <dgm:cxn modelId="{59D3B3BE-B476-40A0-855E-2AB87A36A48C}" type="presParOf" srcId="{EB323CCC-B4E5-4D0B-A3EC-4C078C06B2E1}" destId="{EA695078-F0B9-49A7-82E5-1DF691EEA9AC}" srcOrd="0" destOrd="0" presId="urn:microsoft.com/office/officeart/2005/8/layout/hProcess3"/>
    <dgm:cxn modelId="{36140E44-F2C2-473C-B8F7-1852B11AB5C7}" type="presParOf" srcId="{EB323CCC-B4E5-4D0B-A3EC-4C078C06B2E1}" destId="{6EECCF9C-831D-4093-B8E8-390EDD156FB2}" srcOrd="1" destOrd="0" presId="urn:microsoft.com/office/officeart/2005/8/layout/hProcess3"/>
    <dgm:cxn modelId="{88A49523-4C0A-4FD9-8924-AA2ECB61F9EC}" type="presParOf" srcId="{6EECCF9C-831D-4093-B8E8-390EDD156FB2}" destId="{CFC643BD-27C9-408D-BFA7-8967406A7118}" srcOrd="0" destOrd="0" presId="urn:microsoft.com/office/officeart/2005/8/layout/hProcess3"/>
    <dgm:cxn modelId="{8B995960-8A01-4C10-B9CC-5DBD14990ED1}" type="presParOf" srcId="{6EECCF9C-831D-4093-B8E8-390EDD156FB2}" destId="{A88371E2-BEB1-4C42-99E7-B2382075E441}" srcOrd="1" destOrd="0" presId="urn:microsoft.com/office/officeart/2005/8/layout/hProcess3"/>
    <dgm:cxn modelId="{08707B33-EE2A-4DC4-BFDE-B3C7743F0F6C}" type="presParOf" srcId="{A88371E2-BEB1-4C42-99E7-B2382075E441}" destId="{00A215DB-D313-44EF-A714-0733D2DE8BDF}" srcOrd="0" destOrd="0" presId="urn:microsoft.com/office/officeart/2005/8/layout/hProcess3"/>
    <dgm:cxn modelId="{5D54BE9B-5AC6-4631-9CDD-DA6C6789AACD}" type="presParOf" srcId="{A88371E2-BEB1-4C42-99E7-B2382075E441}" destId="{855B1AB9-7128-4E4F-B767-7ECAF1D53679}" srcOrd="1" destOrd="0" presId="urn:microsoft.com/office/officeart/2005/8/layout/hProcess3"/>
    <dgm:cxn modelId="{4BD70D42-72D5-4059-883F-2A7E2E17E99E}" type="presParOf" srcId="{A88371E2-BEB1-4C42-99E7-B2382075E441}" destId="{3B9C36EB-8042-44B1-AFF8-544A8B5B9979}" srcOrd="2" destOrd="0" presId="urn:microsoft.com/office/officeart/2005/8/layout/hProcess3"/>
    <dgm:cxn modelId="{7D193D2C-BBDC-44A5-975D-A728EE75190D}" type="presParOf" srcId="{A88371E2-BEB1-4C42-99E7-B2382075E441}" destId="{65465895-E65A-49E5-95FF-E1C8687C511B}" srcOrd="3" destOrd="0" presId="urn:microsoft.com/office/officeart/2005/8/layout/hProcess3"/>
    <dgm:cxn modelId="{AB25257B-45ED-48C6-B563-DD87BB5A3FB4}" type="presParOf" srcId="{6EECCF9C-831D-4093-B8E8-390EDD156FB2}" destId="{3D667CC0-0AD2-4BCB-9079-6ACFA29DEEF8}" srcOrd="2" destOrd="0" presId="urn:microsoft.com/office/officeart/2005/8/layout/hProcess3"/>
    <dgm:cxn modelId="{33ECB263-0FE2-491A-807A-78A22CDF5B0F}" type="presParOf" srcId="{6EECCF9C-831D-4093-B8E8-390EDD156FB2}" destId="{671A9981-4931-4F1E-867B-050ABF30EE2B}" srcOrd="3" destOrd="0" presId="urn:microsoft.com/office/officeart/2005/8/layout/hProcess3"/>
    <dgm:cxn modelId="{22436B9D-FC2B-4B81-BDCC-CD8989545FFE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5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endParaRPr lang="en-US" sz="1800" dirty="0" smtClean="0">
            <a:solidFill>
              <a:srgbClr val="FF0000"/>
            </a:solidFill>
          </a:endParaRPr>
        </a:p>
        <a:p>
          <a:r>
            <a:rPr lang="en-US" sz="1800" dirty="0" smtClean="0">
              <a:solidFill>
                <a:srgbClr val="FF0000"/>
              </a:solidFill>
            </a:rPr>
            <a:t>Union Cabinet Approval: Sept 24, 2014</a:t>
          </a:r>
          <a:endParaRPr lang="en-US" sz="1800" dirty="0">
            <a:solidFill>
              <a:srgbClr val="FF0000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 custLinFactNeighborX="-4068" custLinFactNeighborY="-199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 custLinFactNeighborX="-13333" custLinFactNeighborY="9431"/>
      <dgm:spPr>
        <a:solidFill>
          <a:schemeClr val="accent3">
            <a:lumMod val="40000"/>
            <a:lumOff val="60000"/>
          </a:schemeClr>
        </a:solidFill>
      </dgm:spPr>
    </dgm:pt>
  </dgm:ptLst>
  <dgm:cxnLst>
    <dgm:cxn modelId="{26B56900-144C-4F8B-8845-805699864882}" type="presOf" srcId="{5D61E3F1-9CB8-4410-A89B-74DB58EBD3C7}" destId="{EB323CCC-B4E5-4D0B-A3EC-4C078C06B2E1}" srcOrd="0" destOrd="0" presId="urn:microsoft.com/office/officeart/2005/8/layout/hProcess3"/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B8A7744F-EE7E-41DC-8A78-733DAEB5A4F6}" type="presOf" srcId="{908F0CDB-C0D8-4337-92D1-2DB91E9AAA57}" destId="{855B1AB9-7128-4E4F-B767-7ECAF1D53679}" srcOrd="0" destOrd="0" presId="urn:microsoft.com/office/officeart/2005/8/layout/hProcess3"/>
    <dgm:cxn modelId="{A07ECED6-9D3A-4E14-90DA-20DA026B9781}" type="presParOf" srcId="{EB323CCC-B4E5-4D0B-A3EC-4C078C06B2E1}" destId="{EA695078-F0B9-49A7-82E5-1DF691EEA9AC}" srcOrd="0" destOrd="0" presId="urn:microsoft.com/office/officeart/2005/8/layout/hProcess3"/>
    <dgm:cxn modelId="{7D7D4680-3848-4752-9D87-697C9C13C46A}" type="presParOf" srcId="{EB323CCC-B4E5-4D0B-A3EC-4C078C06B2E1}" destId="{6EECCF9C-831D-4093-B8E8-390EDD156FB2}" srcOrd="1" destOrd="0" presId="urn:microsoft.com/office/officeart/2005/8/layout/hProcess3"/>
    <dgm:cxn modelId="{F1F89CFC-C12F-404E-9966-D106A365FEFD}" type="presParOf" srcId="{6EECCF9C-831D-4093-B8E8-390EDD156FB2}" destId="{CFC643BD-27C9-408D-BFA7-8967406A7118}" srcOrd="0" destOrd="0" presId="urn:microsoft.com/office/officeart/2005/8/layout/hProcess3"/>
    <dgm:cxn modelId="{085F16D6-7B1B-4939-8858-FAB4EB97FBC2}" type="presParOf" srcId="{6EECCF9C-831D-4093-B8E8-390EDD156FB2}" destId="{A88371E2-BEB1-4C42-99E7-B2382075E441}" srcOrd="1" destOrd="0" presId="urn:microsoft.com/office/officeart/2005/8/layout/hProcess3"/>
    <dgm:cxn modelId="{8DA1DD75-21F9-41ED-83E0-2660721278E6}" type="presParOf" srcId="{A88371E2-BEB1-4C42-99E7-B2382075E441}" destId="{00A215DB-D313-44EF-A714-0733D2DE8BDF}" srcOrd="0" destOrd="0" presId="urn:microsoft.com/office/officeart/2005/8/layout/hProcess3"/>
    <dgm:cxn modelId="{8AD8C043-732D-413F-8B0E-21757F23FA9E}" type="presParOf" srcId="{A88371E2-BEB1-4C42-99E7-B2382075E441}" destId="{855B1AB9-7128-4E4F-B767-7ECAF1D53679}" srcOrd="1" destOrd="0" presId="urn:microsoft.com/office/officeart/2005/8/layout/hProcess3"/>
    <dgm:cxn modelId="{8BCB361E-C595-43EC-B531-5691ED382F84}" type="presParOf" srcId="{A88371E2-BEB1-4C42-99E7-B2382075E441}" destId="{3B9C36EB-8042-44B1-AFF8-544A8B5B9979}" srcOrd="2" destOrd="0" presId="urn:microsoft.com/office/officeart/2005/8/layout/hProcess3"/>
    <dgm:cxn modelId="{CB090018-AC75-4714-9505-C5AE8D3DBC94}" type="presParOf" srcId="{A88371E2-BEB1-4C42-99E7-B2382075E441}" destId="{65465895-E65A-49E5-95FF-E1C8687C511B}" srcOrd="3" destOrd="0" presId="urn:microsoft.com/office/officeart/2005/8/layout/hProcess3"/>
    <dgm:cxn modelId="{79958158-460E-4484-85EF-B68A9D1413B9}" type="presParOf" srcId="{6EECCF9C-831D-4093-B8E8-390EDD156FB2}" destId="{3D667CC0-0AD2-4BCB-9079-6ACFA29DEEF8}" srcOrd="2" destOrd="0" presId="urn:microsoft.com/office/officeart/2005/8/layout/hProcess3"/>
    <dgm:cxn modelId="{8CA12386-F7AC-4B97-BE14-3DB054EEAEA3}" type="presParOf" srcId="{6EECCF9C-831D-4093-B8E8-390EDD156FB2}" destId="{671A9981-4931-4F1E-867B-050ABF30EE2B}" srcOrd="3" destOrd="0" presId="urn:microsoft.com/office/officeart/2005/8/layout/hProcess3"/>
    <dgm:cxn modelId="{1E7C0573-C874-4E98-B6DB-7534093B060D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5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endParaRPr lang="en-US" sz="1800" dirty="0" smtClean="0">
            <a:solidFill>
              <a:srgbClr val="FF0000"/>
            </a:solidFill>
          </a:endParaRPr>
        </a:p>
        <a:p>
          <a:r>
            <a:rPr lang="en-US" sz="1800" dirty="0" smtClean="0">
              <a:solidFill>
                <a:srgbClr val="FF0000"/>
              </a:solidFill>
            </a:rPr>
            <a:t>Ground Breaking:  Oct 09, 2014</a:t>
          </a:r>
          <a:endParaRPr lang="en-US" sz="1800" dirty="0">
            <a:solidFill>
              <a:srgbClr val="FF0000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 custLinFactNeighborX="-4068" custLinFactNeighborY="-199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 custLinFactNeighborX="-13333" custLinFactNeighborY="9431"/>
      <dgm:spPr>
        <a:solidFill>
          <a:srgbClr val="FFC000"/>
        </a:solidFill>
      </dgm:spPr>
    </dgm:pt>
  </dgm:ptLst>
  <dgm:cxnLst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7550D474-7D88-4ED8-8771-34F46693C7A6}" type="presOf" srcId="{908F0CDB-C0D8-4337-92D1-2DB91E9AAA57}" destId="{855B1AB9-7128-4E4F-B767-7ECAF1D53679}" srcOrd="0" destOrd="0" presId="urn:microsoft.com/office/officeart/2005/8/layout/hProcess3"/>
    <dgm:cxn modelId="{D6EB8DB6-39D9-40BB-85F2-390115846802}" type="presOf" srcId="{5D61E3F1-9CB8-4410-A89B-74DB58EBD3C7}" destId="{EB323CCC-B4E5-4D0B-A3EC-4C078C06B2E1}" srcOrd="0" destOrd="0" presId="urn:microsoft.com/office/officeart/2005/8/layout/hProcess3"/>
    <dgm:cxn modelId="{94772974-3311-454E-B1A3-88184E851223}" type="presParOf" srcId="{EB323CCC-B4E5-4D0B-A3EC-4C078C06B2E1}" destId="{EA695078-F0B9-49A7-82E5-1DF691EEA9AC}" srcOrd="0" destOrd="0" presId="urn:microsoft.com/office/officeart/2005/8/layout/hProcess3"/>
    <dgm:cxn modelId="{ABA9B8D4-A93A-412E-B172-F0AC2D0262C5}" type="presParOf" srcId="{EB323CCC-B4E5-4D0B-A3EC-4C078C06B2E1}" destId="{6EECCF9C-831D-4093-B8E8-390EDD156FB2}" srcOrd="1" destOrd="0" presId="urn:microsoft.com/office/officeart/2005/8/layout/hProcess3"/>
    <dgm:cxn modelId="{8E63BC36-D08F-44BA-AE50-250E7BAF15BB}" type="presParOf" srcId="{6EECCF9C-831D-4093-B8E8-390EDD156FB2}" destId="{CFC643BD-27C9-408D-BFA7-8967406A7118}" srcOrd="0" destOrd="0" presId="urn:microsoft.com/office/officeart/2005/8/layout/hProcess3"/>
    <dgm:cxn modelId="{C5B8319F-1543-4822-A0A7-B5D9798051B1}" type="presParOf" srcId="{6EECCF9C-831D-4093-B8E8-390EDD156FB2}" destId="{A88371E2-BEB1-4C42-99E7-B2382075E441}" srcOrd="1" destOrd="0" presId="urn:microsoft.com/office/officeart/2005/8/layout/hProcess3"/>
    <dgm:cxn modelId="{E2769F3E-CC74-444B-8116-8902C014772E}" type="presParOf" srcId="{A88371E2-BEB1-4C42-99E7-B2382075E441}" destId="{00A215DB-D313-44EF-A714-0733D2DE8BDF}" srcOrd="0" destOrd="0" presId="urn:microsoft.com/office/officeart/2005/8/layout/hProcess3"/>
    <dgm:cxn modelId="{AC61FBB8-B629-4941-AC6D-F2FA8EE6DF81}" type="presParOf" srcId="{A88371E2-BEB1-4C42-99E7-B2382075E441}" destId="{855B1AB9-7128-4E4F-B767-7ECAF1D53679}" srcOrd="1" destOrd="0" presId="urn:microsoft.com/office/officeart/2005/8/layout/hProcess3"/>
    <dgm:cxn modelId="{30FA716B-E83C-4A6D-99FB-7B091E4DE72D}" type="presParOf" srcId="{A88371E2-BEB1-4C42-99E7-B2382075E441}" destId="{3B9C36EB-8042-44B1-AFF8-544A8B5B9979}" srcOrd="2" destOrd="0" presId="urn:microsoft.com/office/officeart/2005/8/layout/hProcess3"/>
    <dgm:cxn modelId="{30ECB5E0-8CC0-4027-8156-232087D68348}" type="presParOf" srcId="{A88371E2-BEB1-4C42-99E7-B2382075E441}" destId="{65465895-E65A-49E5-95FF-E1C8687C511B}" srcOrd="3" destOrd="0" presId="urn:microsoft.com/office/officeart/2005/8/layout/hProcess3"/>
    <dgm:cxn modelId="{AB32DAFF-869D-4228-B2A8-824ADCE106CF}" type="presParOf" srcId="{6EECCF9C-831D-4093-B8E8-390EDD156FB2}" destId="{3D667CC0-0AD2-4BCB-9079-6ACFA29DEEF8}" srcOrd="2" destOrd="0" presId="urn:microsoft.com/office/officeart/2005/8/layout/hProcess3"/>
    <dgm:cxn modelId="{D617726E-369E-4F7E-83B9-E5B869A23258}" type="presParOf" srcId="{6EECCF9C-831D-4093-B8E8-390EDD156FB2}" destId="{671A9981-4931-4F1E-867B-050ABF30EE2B}" srcOrd="3" destOrd="0" presId="urn:microsoft.com/office/officeart/2005/8/layout/hProcess3"/>
    <dgm:cxn modelId="{3CC4DACA-3CD3-43BA-A5C6-1E6D0F71F922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6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endParaRPr lang="en-US" sz="1800" dirty="0" smtClean="0">
            <a:solidFill>
              <a:srgbClr val="FF0000"/>
            </a:solidFill>
          </a:endParaRPr>
        </a:p>
        <a:p>
          <a:r>
            <a:rPr lang="en-US" sz="1800" dirty="0" smtClean="0">
              <a:solidFill>
                <a:srgbClr val="FF0000"/>
              </a:solidFill>
            </a:rPr>
            <a:t>Member in TIO:  Nov/Dec2014</a:t>
          </a:r>
          <a:endParaRPr lang="en-US" sz="1800" dirty="0">
            <a:solidFill>
              <a:srgbClr val="FF0000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 custLinFactNeighborX="-4068" custLinFactNeighborY="-199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 custLinFactNeighborX="-13333" custLinFactNeighborY="9431"/>
      <dgm:spPr>
        <a:solidFill>
          <a:srgbClr val="FFC000"/>
        </a:solidFill>
      </dgm:spPr>
    </dgm:pt>
  </dgm:ptLst>
  <dgm:cxnLst>
    <dgm:cxn modelId="{D2A861EE-71EA-47DC-AEDC-F29823C4420C}" type="presOf" srcId="{5D61E3F1-9CB8-4410-A89B-74DB58EBD3C7}" destId="{EB323CCC-B4E5-4D0B-A3EC-4C078C06B2E1}" srcOrd="0" destOrd="0" presId="urn:microsoft.com/office/officeart/2005/8/layout/hProcess3"/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AAEED3AE-5CD3-4AE6-9681-664F2CAC464E}" type="presOf" srcId="{908F0CDB-C0D8-4337-92D1-2DB91E9AAA57}" destId="{855B1AB9-7128-4E4F-B767-7ECAF1D53679}" srcOrd="0" destOrd="0" presId="urn:microsoft.com/office/officeart/2005/8/layout/hProcess3"/>
    <dgm:cxn modelId="{09A1D7FB-4109-4A28-83CA-6CAAFC1D7963}" type="presParOf" srcId="{EB323CCC-B4E5-4D0B-A3EC-4C078C06B2E1}" destId="{EA695078-F0B9-49A7-82E5-1DF691EEA9AC}" srcOrd="0" destOrd="0" presId="urn:microsoft.com/office/officeart/2005/8/layout/hProcess3"/>
    <dgm:cxn modelId="{FA60B8F2-9583-42DB-986A-A33382277853}" type="presParOf" srcId="{EB323CCC-B4E5-4D0B-A3EC-4C078C06B2E1}" destId="{6EECCF9C-831D-4093-B8E8-390EDD156FB2}" srcOrd="1" destOrd="0" presId="urn:microsoft.com/office/officeart/2005/8/layout/hProcess3"/>
    <dgm:cxn modelId="{7A342223-6C8C-4018-B959-56D50E2AB58E}" type="presParOf" srcId="{6EECCF9C-831D-4093-B8E8-390EDD156FB2}" destId="{CFC643BD-27C9-408D-BFA7-8967406A7118}" srcOrd="0" destOrd="0" presId="urn:microsoft.com/office/officeart/2005/8/layout/hProcess3"/>
    <dgm:cxn modelId="{67E3C69E-CCA4-4D49-A3E9-CF67457C7A95}" type="presParOf" srcId="{6EECCF9C-831D-4093-B8E8-390EDD156FB2}" destId="{A88371E2-BEB1-4C42-99E7-B2382075E441}" srcOrd="1" destOrd="0" presId="urn:microsoft.com/office/officeart/2005/8/layout/hProcess3"/>
    <dgm:cxn modelId="{FE283042-75CA-4B06-8D62-29A0760710D8}" type="presParOf" srcId="{A88371E2-BEB1-4C42-99E7-B2382075E441}" destId="{00A215DB-D313-44EF-A714-0733D2DE8BDF}" srcOrd="0" destOrd="0" presId="urn:microsoft.com/office/officeart/2005/8/layout/hProcess3"/>
    <dgm:cxn modelId="{B4B3A4D3-4649-4543-AB83-7318B96BE822}" type="presParOf" srcId="{A88371E2-BEB1-4C42-99E7-B2382075E441}" destId="{855B1AB9-7128-4E4F-B767-7ECAF1D53679}" srcOrd="1" destOrd="0" presId="urn:microsoft.com/office/officeart/2005/8/layout/hProcess3"/>
    <dgm:cxn modelId="{5D276531-0597-4800-9AE4-714F98F5ADBE}" type="presParOf" srcId="{A88371E2-BEB1-4C42-99E7-B2382075E441}" destId="{3B9C36EB-8042-44B1-AFF8-544A8B5B9979}" srcOrd="2" destOrd="0" presId="urn:microsoft.com/office/officeart/2005/8/layout/hProcess3"/>
    <dgm:cxn modelId="{825A63B5-C2A7-4C02-AC7D-88FE5365A317}" type="presParOf" srcId="{A88371E2-BEB1-4C42-99E7-B2382075E441}" destId="{65465895-E65A-49E5-95FF-E1C8687C511B}" srcOrd="3" destOrd="0" presId="urn:microsoft.com/office/officeart/2005/8/layout/hProcess3"/>
    <dgm:cxn modelId="{716381D7-8845-48F0-8CE4-F658582E74B1}" type="presParOf" srcId="{6EECCF9C-831D-4093-B8E8-390EDD156FB2}" destId="{3D667CC0-0AD2-4BCB-9079-6ACFA29DEEF8}" srcOrd="2" destOrd="0" presId="urn:microsoft.com/office/officeart/2005/8/layout/hProcess3"/>
    <dgm:cxn modelId="{1EA19CD0-F850-4091-9435-D9BC12B928B8}" type="presParOf" srcId="{6EECCF9C-831D-4093-B8E8-390EDD156FB2}" destId="{671A9981-4931-4F1E-867B-050ABF30EE2B}" srcOrd="3" destOrd="0" presId="urn:microsoft.com/office/officeart/2005/8/layout/hProcess3"/>
    <dgm:cxn modelId="{E2966407-30B0-4582-8367-024F2EFE555F}" type="presParOf" srcId="{6EECCF9C-831D-4093-B8E8-390EDD156FB2}" destId="{A2FF6D62-8D6E-4708-ADEC-D67FF3F93837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6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r>
            <a:rPr lang="en-US" sz="1800" dirty="0" smtClean="0">
              <a:solidFill>
                <a:srgbClr val="FF0000"/>
              </a:solidFill>
            </a:rPr>
            <a:t> </a:t>
          </a:r>
          <a:r>
            <a:rPr lang="en-US" sz="1800" dirty="0" smtClean="0">
              <a:solidFill>
                <a:schemeClr val="tx1"/>
              </a:solidFill>
            </a:rPr>
            <a:t>Consensus to join one of the GSMT: Sep 2008</a:t>
          </a:r>
          <a:endParaRPr lang="en-US" sz="1800" dirty="0">
            <a:solidFill>
              <a:schemeClr val="tx1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D92D4688-97B7-4FF1-A5B0-805F673992C2}" type="presOf" srcId="{908F0CDB-C0D8-4337-92D1-2DB91E9AAA57}" destId="{855B1AB9-7128-4E4F-B767-7ECAF1D53679}" srcOrd="0" destOrd="0" presId="urn:microsoft.com/office/officeart/2005/8/layout/hProcess3"/>
    <dgm:cxn modelId="{0CEF06D9-4FF4-40D0-B282-1CDD99C21F1C}" type="presOf" srcId="{5D61E3F1-9CB8-4410-A89B-74DB58EBD3C7}" destId="{EB323CCC-B4E5-4D0B-A3EC-4C078C06B2E1}" srcOrd="0" destOrd="0" presId="urn:microsoft.com/office/officeart/2005/8/layout/hProcess3"/>
    <dgm:cxn modelId="{54C02F1F-EB9E-45D8-8E1C-7AB1E01FE91A}" type="presParOf" srcId="{EB323CCC-B4E5-4D0B-A3EC-4C078C06B2E1}" destId="{EA695078-F0B9-49A7-82E5-1DF691EEA9AC}" srcOrd="0" destOrd="0" presId="urn:microsoft.com/office/officeart/2005/8/layout/hProcess3"/>
    <dgm:cxn modelId="{48CB7135-E7A3-4E1B-B25F-CEA65DE24498}" type="presParOf" srcId="{EB323CCC-B4E5-4D0B-A3EC-4C078C06B2E1}" destId="{6EECCF9C-831D-4093-B8E8-390EDD156FB2}" srcOrd="1" destOrd="0" presId="urn:microsoft.com/office/officeart/2005/8/layout/hProcess3"/>
    <dgm:cxn modelId="{F7AE53B0-8FBE-4BB0-A18C-72A8D9B52753}" type="presParOf" srcId="{6EECCF9C-831D-4093-B8E8-390EDD156FB2}" destId="{CFC643BD-27C9-408D-BFA7-8967406A7118}" srcOrd="0" destOrd="0" presId="urn:microsoft.com/office/officeart/2005/8/layout/hProcess3"/>
    <dgm:cxn modelId="{C18EF3CD-8DCB-4637-8D53-A98522C75D7B}" type="presParOf" srcId="{6EECCF9C-831D-4093-B8E8-390EDD156FB2}" destId="{A88371E2-BEB1-4C42-99E7-B2382075E441}" srcOrd="1" destOrd="0" presId="urn:microsoft.com/office/officeart/2005/8/layout/hProcess3"/>
    <dgm:cxn modelId="{DF3FA8A3-4C6D-456B-9B92-DD1580D9F4A5}" type="presParOf" srcId="{A88371E2-BEB1-4C42-99E7-B2382075E441}" destId="{00A215DB-D313-44EF-A714-0733D2DE8BDF}" srcOrd="0" destOrd="0" presId="urn:microsoft.com/office/officeart/2005/8/layout/hProcess3"/>
    <dgm:cxn modelId="{206F5959-7C33-4800-8CB5-8C8C39CA4767}" type="presParOf" srcId="{A88371E2-BEB1-4C42-99E7-B2382075E441}" destId="{855B1AB9-7128-4E4F-B767-7ECAF1D53679}" srcOrd="1" destOrd="0" presId="urn:microsoft.com/office/officeart/2005/8/layout/hProcess3"/>
    <dgm:cxn modelId="{C0354048-2913-4061-B4EC-5B72658B1410}" type="presParOf" srcId="{A88371E2-BEB1-4C42-99E7-B2382075E441}" destId="{3B9C36EB-8042-44B1-AFF8-544A8B5B9979}" srcOrd="2" destOrd="0" presId="urn:microsoft.com/office/officeart/2005/8/layout/hProcess3"/>
    <dgm:cxn modelId="{976AB66C-4190-497C-9263-458081443374}" type="presParOf" srcId="{A88371E2-BEB1-4C42-99E7-B2382075E441}" destId="{65465895-E65A-49E5-95FF-E1C8687C511B}" srcOrd="3" destOrd="0" presId="urn:microsoft.com/office/officeart/2005/8/layout/hProcess3"/>
    <dgm:cxn modelId="{F3F17C87-25A6-4112-82EC-FC77395E42A9}" type="presParOf" srcId="{6EECCF9C-831D-4093-B8E8-390EDD156FB2}" destId="{3D667CC0-0AD2-4BCB-9079-6ACFA29DEEF8}" srcOrd="2" destOrd="0" presId="urn:microsoft.com/office/officeart/2005/8/layout/hProcess3"/>
    <dgm:cxn modelId="{169C8AF1-8B09-4195-9F57-545715A8A7CF}" type="presParOf" srcId="{6EECCF9C-831D-4093-B8E8-390EDD156FB2}" destId="{671A9981-4931-4F1E-867B-050ABF30EE2B}" srcOrd="3" destOrd="0" presId="urn:microsoft.com/office/officeart/2005/8/layout/hProcess3"/>
    <dgm:cxn modelId="{91381BE9-E67A-4CDF-B81F-7D7F578D0BC1}" type="presParOf" srcId="{6EECCF9C-831D-4093-B8E8-390EDD156FB2}" destId="{A2FF6D62-8D6E-4708-ADEC-D67FF3F93837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r>
            <a:rPr lang="en-US" sz="1800" dirty="0" smtClean="0">
              <a:solidFill>
                <a:srgbClr val="FF0000"/>
              </a:solidFill>
            </a:rPr>
            <a:t> National Meeting at IIA: Resolution to join TMT. Oct 2009</a:t>
          </a:r>
          <a:endParaRPr lang="en-US" sz="1800" dirty="0">
            <a:solidFill>
              <a:srgbClr val="FF0000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 custLinFactNeighborY="176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 custLinFactY="32688" custLinFactNeighborY="100000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67A5A002-ADF9-4C54-B589-C52AA5160986}" type="presOf" srcId="{908F0CDB-C0D8-4337-92D1-2DB91E9AAA57}" destId="{855B1AB9-7128-4E4F-B767-7ECAF1D53679}" srcOrd="0" destOrd="0" presId="urn:microsoft.com/office/officeart/2005/8/layout/hProcess3"/>
    <dgm:cxn modelId="{B8484ACD-57CF-46C1-95E2-1A0624C3C71E}" type="presOf" srcId="{5D61E3F1-9CB8-4410-A89B-74DB58EBD3C7}" destId="{EB323CCC-B4E5-4D0B-A3EC-4C078C06B2E1}" srcOrd="0" destOrd="0" presId="urn:microsoft.com/office/officeart/2005/8/layout/hProcess3"/>
    <dgm:cxn modelId="{70CF8752-873F-4D18-9ACB-B62A112ECD8C}" type="presParOf" srcId="{EB323CCC-B4E5-4D0B-A3EC-4C078C06B2E1}" destId="{EA695078-F0B9-49A7-82E5-1DF691EEA9AC}" srcOrd="0" destOrd="0" presId="urn:microsoft.com/office/officeart/2005/8/layout/hProcess3"/>
    <dgm:cxn modelId="{15FB2D3F-18D4-4CE7-8060-0320FCE762ED}" type="presParOf" srcId="{EB323CCC-B4E5-4D0B-A3EC-4C078C06B2E1}" destId="{6EECCF9C-831D-4093-B8E8-390EDD156FB2}" srcOrd="1" destOrd="0" presId="urn:microsoft.com/office/officeart/2005/8/layout/hProcess3"/>
    <dgm:cxn modelId="{F8B0D913-C959-41FF-A6D7-CE30127B43F6}" type="presParOf" srcId="{6EECCF9C-831D-4093-B8E8-390EDD156FB2}" destId="{CFC643BD-27C9-408D-BFA7-8967406A7118}" srcOrd="0" destOrd="0" presId="urn:microsoft.com/office/officeart/2005/8/layout/hProcess3"/>
    <dgm:cxn modelId="{C60D14E4-1FB4-44F3-A3D5-10C029293DFE}" type="presParOf" srcId="{6EECCF9C-831D-4093-B8E8-390EDD156FB2}" destId="{A88371E2-BEB1-4C42-99E7-B2382075E441}" srcOrd="1" destOrd="0" presId="urn:microsoft.com/office/officeart/2005/8/layout/hProcess3"/>
    <dgm:cxn modelId="{F3893A3B-6430-4FD4-85A9-274CD793CED8}" type="presParOf" srcId="{A88371E2-BEB1-4C42-99E7-B2382075E441}" destId="{00A215DB-D313-44EF-A714-0733D2DE8BDF}" srcOrd="0" destOrd="0" presId="urn:microsoft.com/office/officeart/2005/8/layout/hProcess3"/>
    <dgm:cxn modelId="{CA4B57F3-60C4-4363-9BDE-8278FABE7586}" type="presParOf" srcId="{A88371E2-BEB1-4C42-99E7-B2382075E441}" destId="{855B1AB9-7128-4E4F-B767-7ECAF1D53679}" srcOrd="1" destOrd="0" presId="urn:microsoft.com/office/officeart/2005/8/layout/hProcess3"/>
    <dgm:cxn modelId="{C2C21D2F-F4F4-4649-95BC-B8007685E347}" type="presParOf" srcId="{A88371E2-BEB1-4C42-99E7-B2382075E441}" destId="{3B9C36EB-8042-44B1-AFF8-544A8B5B9979}" srcOrd="2" destOrd="0" presId="urn:microsoft.com/office/officeart/2005/8/layout/hProcess3"/>
    <dgm:cxn modelId="{6F3BD1F9-AB4F-4790-A047-41E2AD79A690}" type="presParOf" srcId="{A88371E2-BEB1-4C42-99E7-B2382075E441}" destId="{65465895-E65A-49E5-95FF-E1C8687C511B}" srcOrd="3" destOrd="0" presId="urn:microsoft.com/office/officeart/2005/8/layout/hProcess3"/>
    <dgm:cxn modelId="{F26AFCA8-63F3-408C-BEB4-24F6B54992BF}" type="presParOf" srcId="{6EECCF9C-831D-4093-B8E8-390EDD156FB2}" destId="{3D667CC0-0AD2-4BCB-9079-6ACFA29DEEF8}" srcOrd="2" destOrd="0" presId="urn:microsoft.com/office/officeart/2005/8/layout/hProcess3"/>
    <dgm:cxn modelId="{D5EA9573-3AF1-464E-8A75-D77804B4359C}" type="presParOf" srcId="{6EECCF9C-831D-4093-B8E8-390EDD156FB2}" destId="{671A9981-4931-4F1E-867B-050ABF30EE2B}" srcOrd="3" destOrd="0" presId="urn:microsoft.com/office/officeart/2005/8/layout/hProcess3"/>
    <dgm:cxn modelId="{53E92B2E-B078-4249-BBC8-329E94C40C3A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r>
            <a:rPr lang="en-US" sz="1800" dirty="0" smtClean="0">
              <a:solidFill>
                <a:srgbClr val="FF0000"/>
              </a:solidFill>
            </a:rPr>
            <a:t> </a:t>
          </a:r>
          <a:r>
            <a:rPr lang="en-US" sz="1800" dirty="0" smtClean="0">
              <a:solidFill>
                <a:schemeClr val="tx1"/>
              </a:solidFill>
            </a:rPr>
            <a:t>DPR submission to DST: Feb 2010</a:t>
          </a:r>
          <a:endParaRPr lang="en-US" sz="1800" dirty="0">
            <a:solidFill>
              <a:schemeClr val="tx1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 custScaleY="114342" custLinFactNeighborX="-1419" custLinFactNeighborY="-19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/>
      <dgm:spPr>
        <a:solidFill>
          <a:schemeClr val="accent3">
            <a:lumMod val="60000"/>
            <a:lumOff val="40000"/>
          </a:schemeClr>
        </a:solidFill>
      </dgm:spPr>
    </dgm:pt>
  </dgm:ptLst>
  <dgm:cxnLst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28238048-43F7-4F55-B847-7FFB10E5F830}" type="presOf" srcId="{5D61E3F1-9CB8-4410-A89B-74DB58EBD3C7}" destId="{EB323CCC-B4E5-4D0B-A3EC-4C078C06B2E1}" srcOrd="0" destOrd="0" presId="urn:microsoft.com/office/officeart/2005/8/layout/hProcess3"/>
    <dgm:cxn modelId="{D4826867-EE12-4E7A-AF65-C41F373ACC01}" type="presOf" srcId="{908F0CDB-C0D8-4337-92D1-2DB91E9AAA57}" destId="{855B1AB9-7128-4E4F-B767-7ECAF1D53679}" srcOrd="0" destOrd="0" presId="urn:microsoft.com/office/officeart/2005/8/layout/hProcess3"/>
    <dgm:cxn modelId="{3E51144B-A663-4800-BEB3-B324ECC294A0}" type="presParOf" srcId="{EB323CCC-B4E5-4D0B-A3EC-4C078C06B2E1}" destId="{EA695078-F0B9-49A7-82E5-1DF691EEA9AC}" srcOrd="0" destOrd="0" presId="urn:microsoft.com/office/officeart/2005/8/layout/hProcess3"/>
    <dgm:cxn modelId="{3F37924C-D21D-4873-A850-0ECE14249E83}" type="presParOf" srcId="{EB323CCC-B4E5-4D0B-A3EC-4C078C06B2E1}" destId="{6EECCF9C-831D-4093-B8E8-390EDD156FB2}" srcOrd="1" destOrd="0" presId="urn:microsoft.com/office/officeart/2005/8/layout/hProcess3"/>
    <dgm:cxn modelId="{9B80BAA6-3575-4014-900F-D9F89ED3F495}" type="presParOf" srcId="{6EECCF9C-831D-4093-B8E8-390EDD156FB2}" destId="{CFC643BD-27C9-408D-BFA7-8967406A7118}" srcOrd="0" destOrd="0" presId="urn:microsoft.com/office/officeart/2005/8/layout/hProcess3"/>
    <dgm:cxn modelId="{6F017ECF-2DFD-4B85-88B5-AFDE89B166ED}" type="presParOf" srcId="{6EECCF9C-831D-4093-B8E8-390EDD156FB2}" destId="{A88371E2-BEB1-4C42-99E7-B2382075E441}" srcOrd="1" destOrd="0" presId="urn:microsoft.com/office/officeart/2005/8/layout/hProcess3"/>
    <dgm:cxn modelId="{47E0BECC-C9C8-4581-8679-D224209CDE71}" type="presParOf" srcId="{A88371E2-BEB1-4C42-99E7-B2382075E441}" destId="{00A215DB-D313-44EF-A714-0733D2DE8BDF}" srcOrd="0" destOrd="0" presId="urn:microsoft.com/office/officeart/2005/8/layout/hProcess3"/>
    <dgm:cxn modelId="{39D63994-BF63-42DE-8ABD-F81ACA086A83}" type="presParOf" srcId="{A88371E2-BEB1-4C42-99E7-B2382075E441}" destId="{855B1AB9-7128-4E4F-B767-7ECAF1D53679}" srcOrd="1" destOrd="0" presId="urn:microsoft.com/office/officeart/2005/8/layout/hProcess3"/>
    <dgm:cxn modelId="{77C0519C-6828-487A-AB25-DFD5F64A9AD2}" type="presParOf" srcId="{A88371E2-BEB1-4C42-99E7-B2382075E441}" destId="{3B9C36EB-8042-44B1-AFF8-544A8B5B9979}" srcOrd="2" destOrd="0" presId="urn:microsoft.com/office/officeart/2005/8/layout/hProcess3"/>
    <dgm:cxn modelId="{62E0C5B8-BDDE-40AD-89E5-3A76B2A84845}" type="presParOf" srcId="{A88371E2-BEB1-4C42-99E7-B2382075E441}" destId="{65465895-E65A-49E5-95FF-E1C8687C511B}" srcOrd="3" destOrd="0" presId="urn:microsoft.com/office/officeart/2005/8/layout/hProcess3"/>
    <dgm:cxn modelId="{C753C3BB-8D49-4E2B-A290-3E963EF52545}" type="presParOf" srcId="{6EECCF9C-831D-4093-B8E8-390EDD156FB2}" destId="{3D667CC0-0AD2-4BCB-9079-6ACFA29DEEF8}" srcOrd="2" destOrd="0" presId="urn:microsoft.com/office/officeart/2005/8/layout/hProcess3"/>
    <dgm:cxn modelId="{78B90AE4-8B83-4926-A184-25234A844642}" type="presParOf" srcId="{6EECCF9C-831D-4093-B8E8-390EDD156FB2}" destId="{671A9981-4931-4F1E-867B-050ABF30EE2B}" srcOrd="3" destOrd="0" presId="urn:microsoft.com/office/officeart/2005/8/layout/hProcess3"/>
    <dgm:cxn modelId="{FB99C0DF-93ED-42A3-9515-B69C019BE743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r>
            <a:rPr lang="en-US" sz="1800" dirty="0" smtClean="0">
              <a:solidFill>
                <a:srgbClr val="FF0000"/>
              </a:solidFill>
            </a:rPr>
            <a:t> Observer Status: June 2010</a:t>
          </a:r>
          <a:endParaRPr lang="en-US" sz="1800" dirty="0">
            <a:solidFill>
              <a:srgbClr val="FF0000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/>
      <dgm:spPr>
        <a:solidFill>
          <a:schemeClr val="bg2">
            <a:lumMod val="90000"/>
          </a:schemeClr>
        </a:solidFill>
      </dgm:spPr>
    </dgm:pt>
  </dgm:ptLst>
  <dgm:cxnLst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87251C2D-724D-466C-9D70-22C5A4814D69}" type="presOf" srcId="{908F0CDB-C0D8-4337-92D1-2DB91E9AAA57}" destId="{855B1AB9-7128-4E4F-B767-7ECAF1D53679}" srcOrd="0" destOrd="0" presId="urn:microsoft.com/office/officeart/2005/8/layout/hProcess3"/>
    <dgm:cxn modelId="{661121E9-DF53-47D5-85FF-B8E8237DC66A}" type="presOf" srcId="{5D61E3F1-9CB8-4410-A89B-74DB58EBD3C7}" destId="{EB323CCC-B4E5-4D0B-A3EC-4C078C06B2E1}" srcOrd="0" destOrd="0" presId="urn:microsoft.com/office/officeart/2005/8/layout/hProcess3"/>
    <dgm:cxn modelId="{95F1FA0A-4AFD-4606-A5C9-412D022CAAA2}" type="presParOf" srcId="{EB323CCC-B4E5-4D0B-A3EC-4C078C06B2E1}" destId="{EA695078-F0B9-49A7-82E5-1DF691EEA9AC}" srcOrd="0" destOrd="0" presId="urn:microsoft.com/office/officeart/2005/8/layout/hProcess3"/>
    <dgm:cxn modelId="{DE3A4310-449F-42EC-98D1-8D147E416BC5}" type="presParOf" srcId="{EB323CCC-B4E5-4D0B-A3EC-4C078C06B2E1}" destId="{6EECCF9C-831D-4093-B8E8-390EDD156FB2}" srcOrd="1" destOrd="0" presId="urn:microsoft.com/office/officeart/2005/8/layout/hProcess3"/>
    <dgm:cxn modelId="{013FE6AC-EDAF-4789-9368-D04A9C921B54}" type="presParOf" srcId="{6EECCF9C-831D-4093-B8E8-390EDD156FB2}" destId="{CFC643BD-27C9-408D-BFA7-8967406A7118}" srcOrd="0" destOrd="0" presId="urn:microsoft.com/office/officeart/2005/8/layout/hProcess3"/>
    <dgm:cxn modelId="{0B0C3808-A9C9-405C-95F1-1866A278AD48}" type="presParOf" srcId="{6EECCF9C-831D-4093-B8E8-390EDD156FB2}" destId="{A88371E2-BEB1-4C42-99E7-B2382075E441}" srcOrd="1" destOrd="0" presId="urn:microsoft.com/office/officeart/2005/8/layout/hProcess3"/>
    <dgm:cxn modelId="{D5BCF2E9-DB65-467A-B0E7-911C1E7A64B9}" type="presParOf" srcId="{A88371E2-BEB1-4C42-99E7-B2382075E441}" destId="{00A215DB-D313-44EF-A714-0733D2DE8BDF}" srcOrd="0" destOrd="0" presId="urn:microsoft.com/office/officeart/2005/8/layout/hProcess3"/>
    <dgm:cxn modelId="{B35873AD-C205-47CC-9600-51686B924858}" type="presParOf" srcId="{A88371E2-BEB1-4C42-99E7-B2382075E441}" destId="{855B1AB9-7128-4E4F-B767-7ECAF1D53679}" srcOrd="1" destOrd="0" presId="urn:microsoft.com/office/officeart/2005/8/layout/hProcess3"/>
    <dgm:cxn modelId="{A858441F-A752-40CD-9C7A-7CF235156E98}" type="presParOf" srcId="{A88371E2-BEB1-4C42-99E7-B2382075E441}" destId="{3B9C36EB-8042-44B1-AFF8-544A8B5B9979}" srcOrd="2" destOrd="0" presId="urn:microsoft.com/office/officeart/2005/8/layout/hProcess3"/>
    <dgm:cxn modelId="{C098072D-687D-45BF-A16D-D4C816B740CC}" type="presParOf" srcId="{A88371E2-BEB1-4C42-99E7-B2382075E441}" destId="{65465895-E65A-49E5-95FF-E1C8687C511B}" srcOrd="3" destOrd="0" presId="urn:microsoft.com/office/officeart/2005/8/layout/hProcess3"/>
    <dgm:cxn modelId="{35AE1D33-4C05-4FBB-B696-18244A187574}" type="presParOf" srcId="{6EECCF9C-831D-4093-B8E8-390EDD156FB2}" destId="{3D667CC0-0AD2-4BCB-9079-6ACFA29DEEF8}" srcOrd="2" destOrd="0" presId="urn:microsoft.com/office/officeart/2005/8/layout/hProcess3"/>
    <dgm:cxn modelId="{FAAB5B0E-F936-4460-AAA1-67D93FBE6D6D}" type="presParOf" srcId="{6EECCF9C-831D-4093-B8E8-390EDD156FB2}" destId="{671A9981-4931-4F1E-867B-050ABF30EE2B}" srcOrd="3" destOrd="0" presId="urn:microsoft.com/office/officeart/2005/8/layout/hProcess3"/>
    <dgm:cxn modelId="{6094FF92-C67E-4DBF-BB6E-AF4F69F2577B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 Technology demonstration fund approval: July 2011</a:t>
          </a:r>
          <a:endParaRPr lang="en-US" sz="1800" dirty="0">
            <a:solidFill>
              <a:schemeClr val="tx1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 custScaleY="36231" custLinFactNeighborY="614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 custLinFactNeighborY="9267"/>
      <dgm:spPr>
        <a:solidFill>
          <a:schemeClr val="tx2">
            <a:lumMod val="20000"/>
            <a:lumOff val="80000"/>
          </a:schemeClr>
        </a:solidFill>
      </dgm:spPr>
    </dgm:pt>
  </dgm:ptLst>
  <dgm:cxnLst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E66FB3F6-F791-4BB3-A02B-885BB7CD2EAA}" type="presOf" srcId="{908F0CDB-C0D8-4337-92D1-2DB91E9AAA57}" destId="{855B1AB9-7128-4E4F-B767-7ECAF1D53679}" srcOrd="0" destOrd="0" presId="urn:microsoft.com/office/officeart/2005/8/layout/hProcess3"/>
    <dgm:cxn modelId="{1B8CD817-2B22-4E9E-BB22-08717E948D3C}" type="presOf" srcId="{5D61E3F1-9CB8-4410-A89B-74DB58EBD3C7}" destId="{EB323CCC-B4E5-4D0B-A3EC-4C078C06B2E1}" srcOrd="0" destOrd="0" presId="urn:microsoft.com/office/officeart/2005/8/layout/hProcess3"/>
    <dgm:cxn modelId="{BEB4A967-FC02-4A26-9652-9A141C1AF134}" type="presParOf" srcId="{EB323CCC-B4E5-4D0B-A3EC-4C078C06B2E1}" destId="{EA695078-F0B9-49A7-82E5-1DF691EEA9AC}" srcOrd="0" destOrd="0" presId="urn:microsoft.com/office/officeart/2005/8/layout/hProcess3"/>
    <dgm:cxn modelId="{6580CAC0-340B-470E-9610-7B2A9A767472}" type="presParOf" srcId="{EB323CCC-B4E5-4D0B-A3EC-4C078C06B2E1}" destId="{6EECCF9C-831D-4093-B8E8-390EDD156FB2}" srcOrd="1" destOrd="0" presId="urn:microsoft.com/office/officeart/2005/8/layout/hProcess3"/>
    <dgm:cxn modelId="{3CE0222D-578E-49C3-B74C-960A35930E2E}" type="presParOf" srcId="{6EECCF9C-831D-4093-B8E8-390EDD156FB2}" destId="{CFC643BD-27C9-408D-BFA7-8967406A7118}" srcOrd="0" destOrd="0" presId="urn:microsoft.com/office/officeart/2005/8/layout/hProcess3"/>
    <dgm:cxn modelId="{E3DE5CE2-A369-4203-A550-A5461F4A840F}" type="presParOf" srcId="{6EECCF9C-831D-4093-B8E8-390EDD156FB2}" destId="{A88371E2-BEB1-4C42-99E7-B2382075E441}" srcOrd="1" destOrd="0" presId="urn:microsoft.com/office/officeart/2005/8/layout/hProcess3"/>
    <dgm:cxn modelId="{054504CD-468F-4D69-BBA6-217B49ECE987}" type="presParOf" srcId="{A88371E2-BEB1-4C42-99E7-B2382075E441}" destId="{00A215DB-D313-44EF-A714-0733D2DE8BDF}" srcOrd="0" destOrd="0" presId="urn:microsoft.com/office/officeart/2005/8/layout/hProcess3"/>
    <dgm:cxn modelId="{38DA9591-7050-4716-88C7-ECCD903C13C3}" type="presParOf" srcId="{A88371E2-BEB1-4C42-99E7-B2382075E441}" destId="{855B1AB9-7128-4E4F-B767-7ECAF1D53679}" srcOrd="1" destOrd="0" presId="urn:microsoft.com/office/officeart/2005/8/layout/hProcess3"/>
    <dgm:cxn modelId="{5DAD5C6F-97AF-47FA-A56C-6602913FBC6C}" type="presParOf" srcId="{A88371E2-BEB1-4C42-99E7-B2382075E441}" destId="{3B9C36EB-8042-44B1-AFF8-544A8B5B9979}" srcOrd="2" destOrd="0" presId="urn:microsoft.com/office/officeart/2005/8/layout/hProcess3"/>
    <dgm:cxn modelId="{03815172-F527-48C0-AC2D-60569C25AD5A}" type="presParOf" srcId="{A88371E2-BEB1-4C42-99E7-B2382075E441}" destId="{65465895-E65A-49E5-95FF-E1C8687C511B}" srcOrd="3" destOrd="0" presId="urn:microsoft.com/office/officeart/2005/8/layout/hProcess3"/>
    <dgm:cxn modelId="{36D3E079-38D5-46D1-94EE-0B25F7DF26C1}" type="presParOf" srcId="{6EECCF9C-831D-4093-B8E8-390EDD156FB2}" destId="{3D667CC0-0AD2-4BCB-9079-6ACFA29DEEF8}" srcOrd="2" destOrd="0" presId="urn:microsoft.com/office/officeart/2005/8/layout/hProcess3"/>
    <dgm:cxn modelId="{C4ACC78E-6E22-4591-A11E-678C7AF55D25}" type="presParOf" srcId="{6EECCF9C-831D-4093-B8E8-390EDD156FB2}" destId="{671A9981-4931-4F1E-867B-050ABF30EE2B}" srcOrd="3" destOrd="0" presId="urn:microsoft.com/office/officeart/2005/8/layout/hProcess3"/>
    <dgm:cxn modelId="{F7E70827-84F7-45FD-AE0C-8E1B52355411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r>
            <a:rPr lang="en-US" sz="1800" dirty="0" smtClean="0">
              <a:solidFill>
                <a:srgbClr val="FF0000"/>
              </a:solidFill>
            </a:rPr>
            <a:t> DST and DAE meet and inclusion of TMT in the 12</a:t>
          </a:r>
          <a:r>
            <a:rPr lang="en-US" sz="1800" baseline="30000" dirty="0" smtClean="0">
              <a:solidFill>
                <a:srgbClr val="FF0000"/>
              </a:solidFill>
            </a:rPr>
            <a:t>th</a:t>
          </a:r>
          <a:r>
            <a:rPr lang="en-US" sz="1800" dirty="0" smtClean="0">
              <a:solidFill>
                <a:srgbClr val="FF0000"/>
              </a:solidFill>
            </a:rPr>
            <a:t> Plan: Nov 2011</a:t>
          </a:r>
          <a:endParaRPr lang="en-US" sz="1800" dirty="0">
            <a:solidFill>
              <a:srgbClr val="FF0000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 custScaleY="238657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D081B84E-BC86-4770-8937-2CBA6C3262B7}" type="presOf" srcId="{5D61E3F1-9CB8-4410-A89B-74DB58EBD3C7}" destId="{EB323CCC-B4E5-4D0B-A3EC-4C078C06B2E1}" srcOrd="0" destOrd="0" presId="urn:microsoft.com/office/officeart/2005/8/layout/hProcess3"/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DCFE8133-ADD9-489E-8330-845B2972437C}" type="presOf" srcId="{908F0CDB-C0D8-4337-92D1-2DB91E9AAA57}" destId="{855B1AB9-7128-4E4F-B767-7ECAF1D53679}" srcOrd="0" destOrd="0" presId="urn:microsoft.com/office/officeart/2005/8/layout/hProcess3"/>
    <dgm:cxn modelId="{C2D87B67-87F1-41B9-AEB2-4A3520DC6274}" type="presParOf" srcId="{EB323CCC-B4E5-4D0B-A3EC-4C078C06B2E1}" destId="{EA695078-F0B9-49A7-82E5-1DF691EEA9AC}" srcOrd="0" destOrd="0" presId="urn:microsoft.com/office/officeart/2005/8/layout/hProcess3"/>
    <dgm:cxn modelId="{CB149A2E-6A2D-46AA-A119-B238ECB5FF4C}" type="presParOf" srcId="{EB323CCC-B4E5-4D0B-A3EC-4C078C06B2E1}" destId="{6EECCF9C-831D-4093-B8E8-390EDD156FB2}" srcOrd="1" destOrd="0" presId="urn:microsoft.com/office/officeart/2005/8/layout/hProcess3"/>
    <dgm:cxn modelId="{FD50E1FF-9639-48FD-A5CB-93B001D8647F}" type="presParOf" srcId="{6EECCF9C-831D-4093-B8E8-390EDD156FB2}" destId="{CFC643BD-27C9-408D-BFA7-8967406A7118}" srcOrd="0" destOrd="0" presId="urn:microsoft.com/office/officeart/2005/8/layout/hProcess3"/>
    <dgm:cxn modelId="{0F3E9089-302A-40C6-A09E-6F5B96A8C709}" type="presParOf" srcId="{6EECCF9C-831D-4093-B8E8-390EDD156FB2}" destId="{A88371E2-BEB1-4C42-99E7-B2382075E441}" srcOrd="1" destOrd="0" presId="urn:microsoft.com/office/officeart/2005/8/layout/hProcess3"/>
    <dgm:cxn modelId="{9B8B0C6A-5A79-410D-8BFC-DFB0958CE1E7}" type="presParOf" srcId="{A88371E2-BEB1-4C42-99E7-B2382075E441}" destId="{00A215DB-D313-44EF-A714-0733D2DE8BDF}" srcOrd="0" destOrd="0" presId="urn:microsoft.com/office/officeart/2005/8/layout/hProcess3"/>
    <dgm:cxn modelId="{FEF3FB8B-0AD9-49E7-B134-11F9F461651E}" type="presParOf" srcId="{A88371E2-BEB1-4C42-99E7-B2382075E441}" destId="{855B1AB9-7128-4E4F-B767-7ECAF1D53679}" srcOrd="1" destOrd="0" presId="urn:microsoft.com/office/officeart/2005/8/layout/hProcess3"/>
    <dgm:cxn modelId="{B9584FD8-A88B-470E-9EF3-10B65F368FA7}" type="presParOf" srcId="{A88371E2-BEB1-4C42-99E7-B2382075E441}" destId="{3B9C36EB-8042-44B1-AFF8-544A8B5B9979}" srcOrd="2" destOrd="0" presId="urn:microsoft.com/office/officeart/2005/8/layout/hProcess3"/>
    <dgm:cxn modelId="{1B245B1B-7F8A-4CA0-8D9D-36E720C15E40}" type="presParOf" srcId="{A88371E2-BEB1-4C42-99E7-B2382075E441}" destId="{65465895-E65A-49E5-95FF-E1C8687C511B}" srcOrd="3" destOrd="0" presId="urn:microsoft.com/office/officeart/2005/8/layout/hProcess3"/>
    <dgm:cxn modelId="{8FEBE202-792B-4978-85B2-22110FFED6DB}" type="presParOf" srcId="{6EECCF9C-831D-4093-B8E8-390EDD156FB2}" destId="{3D667CC0-0AD2-4BCB-9079-6ACFA29DEEF8}" srcOrd="2" destOrd="0" presId="urn:microsoft.com/office/officeart/2005/8/layout/hProcess3"/>
    <dgm:cxn modelId="{314BB2F6-B238-436A-BBA1-AC250D613743}" type="presParOf" srcId="{6EECCF9C-831D-4093-B8E8-390EDD156FB2}" destId="{671A9981-4931-4F1E-867B-050ABF30EE2B}" srcOrd="3" destOrd="0" presId="urn:microsoft.com/office/officeart/2005/8/layout/hProcess3"/>
    <dgm:cxn modelId="{7C5F3E6D-40EE-49D3-845C-59CB1AE1F77F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/>
      <dgm:t>
        <a:bodyPr/>
        <a:lstStyle/>
        <a:p>
          <a:r>
            <a:rPr lang="en-US" sz="1800" dirty="0" smtClean="0">
              <a:solidFill>
                <a:srgbClr val="FF0000"/>
              </a:solidFill>
            </a:rPr>
            <a:t> </a:t>
          </a:r>
          <a:r>
            <a:rPr lang="en-US" sz="1800" dirty="0" smtClean="0">
              <a:solidFill>
                <a:schemeClr val="tx1"/>
              </a:solidFill>
            </a:rPr>
            <a:t>Setting up of ITCC : March 2012</a:t>
          </a:r>
          <a:endParaRPr lang="en-US" sz="1800" dirty="0">
            <a:solidFill>
              <a:schemeClr val="tx1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/>
      <dgm:spPr>
        <a:solidFill>
          <a:schemeClr val="accent2">
            <a:lumMod val="40000"/>
            <a:lumOff val="60000"/>
          </a:schemeClr>
        </a:solidFill>
      </dgm:spPr>
    </dgm:pt>
  </dgm:ptLst>
  <dgm:cxnLst>
    <dgm:cxn modelId="{FF9E2601-3EF2-46FC-BB06-1D5A9A4FCA31}" type="presOf" srcId="{908F0CDB-C0D8-4337-92D1-2DB91E9AAA57}" destId="{855B1AB9-7128-4E4F-B767-7ECAF1D53679}" srcOrd="0" destOrd="0" presId="urn:microsoft.com/office/officeart/2005/8/layout/hProcess3"/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98B57D8F-BBBA-49F2-90F3-584D34E1D187}" type="presOf" srcId="{5D61E3F1-9CB8-4410-A89B-74DB58EBD3C7}" destId="{EB323CCC-B4E5-4D0B-A3EC-4C078C06B2E1}" srcOrd="0" destOrd="0" presId="urn:microsoft.com/office/officeart/2005/8/layout/hProcess3"/>
    <dgm:cxn modelId="{E155036C-BCF1-443B-BEEF-CBC4B5D9BCDB}" type="presParOf" srcId="{EB323CCC-B4E5-4D0B-A3EC-4C078C06B2E1}" destId="{EA695078-F0B9-49A7-82E5-1DF691EEA9AC}" srcOrd="0" destOrd="0" presId="urn:microsoft.com/office/officeart/2005/8/layout/hProcess3"/>
    <dgm:cxn modelId="{8A41C2B7-7F67-4F43-86EA-26432A0D2C82}" type="presParOf" srcId="{EB323CCC-B4E5-4D0B-A3EC-4C078C06B2E1}" destId="{6EECCF9C-831D-4093-B8E8-390EDD156FB2}" srcOrd="1" destOrd="0" presId="urn:microsoft.com/office/officeart/2005/8/layout/hProcess3"/>
    <dgm:cxn modelId="{47C4D5F7-93F4-4049-9CD5-4540C8355DE5}" type="presParOf" srcId="{6EECCF9C-831D-4093-B8E8-390EDD156FB2}" destId="{CFC643BD-27C9-408D-BFA7-8967406A7118}" srcOrd="0" destOrd="0" presId="urn:microsoft.com/office/officeart/2005/8/layout/hProcess3"/>
    <dgm:cxn modelId="{B54075EB-CE47-4AD7-B22D-DE03E2E9229E}" type="presParOf" srcId="{6EECCF9C-831D-4093-B8E8-390EDD156FB2}" destId="{A88371E2-BEB1-4C42-99E7-B2382075E441}" srcOrd="1" destOrd="0" presId="urn:microsoft.com/office/officeart/2005/8/layout/hProcess3"/>
    <dgm:cxn modelId="{01426A9F-D519-4A58-AA69-811C4B97B84B}" type="presParOf" srcId="{A88371E2-BEB1-4C42-99E7-B2382075E441}" destId="{00A215DB-D313-44EF-A714-0733D2DE8BDF}" srcOrd="0" destOrd="0" presId="urn:microsoft.com/office/officeart/2005/8/layout/hProcess3"/>
    <dgm:cxn modelId="{718C7BE6-32A4-4333-82A4-252DFA9C1925}" type="presParOf" srcId="{A88371E2-BEB1-4C42-99E7-B2382075E441}" destId="{855B1AB9-7128-4E4F-B767-7ECAF1D53679}" srcOrd="1" destOrd="0" presId="urn:microsoft.com/office/officeart/2005/8/layout/hProcess3"/>
    <dgm:cxn modelId="{A3BA5F3D-6195-419A-96C5-9E26AE52AC35}" type="presParOf" srcId="{A88371E2-BEB1-4C42-99E7-B2382075E441}" destId="{3B9C36EB-8042-44B1-AFF8-544A8B5B9979}" srcOrd="2" destOrd="0" presId="urn:microsoft.com/office/officeart/2005/8/layout/hProcess3"/>
    <dgm:cxn modelId="{CA09FAD5-2FDE-479D-B709-23501B6ACE05}" type="presParOf" srcId="{A88371E2-BEB1-4C42-99E7-B2382075E441}" destId="{65465895-E65A-49E5-95FF-E1C8687C511B}" srcOrd="3" destOrd="0" presId="urn:microsoft.com/office/officeart/2005/8/layout/hProcess3"/>
    <dgm:cxn modelId="{12D8443E-E6C7-4417-81E1-C4E641B99F72}" type="presParOf" srcId="{6EECCF9C-831D-4093-B8E8-390EDD156FB2}" destId="{3D667CC0-0AD2-4BCB-9079-6ACFA29DEEF8}" srcOrd="2" destOrd="0" presId="urn:microsoft.com/office/officeart/2005/8/layout/hProcess3"/>
    <dgm:cxn modelId="{62DC5BE7-F2B9-4B92-B450-90971A7CA3CF}" type="presParOf" srcId="{6EECCF9C-831D-4093-B8E8-390EDD156FB2}" destId="{671A9981-4931-4F1E-867B-050ABF30EE2B}" srcOrd="3" destOrd="0" presId="urn:microsoft.com/office/officeart/2005/8/layout/hProcess3"/>
    <dgm:cxn modelId="{28D64841-0BD5-41ED-AA7D-D7B8930D208C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4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D61E3F1-9CB8-4410-A89B-74DB58EBD3C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08F0CDB-C0D8-4337-92D1-2DB91E9AAA57}">
      <dgm:prSet custT="1"/>
      <dgm:spPr>
        <a:noFill/>
      </dgm:spPr>
      <dgm:t>
        <a:bodyPr/>
        <a:lstStyle/>
        <a:p>
          <a:r>
            <a:rPr lang="en-US" sz="1800" dirty="0" smtClean="0">
              <a:solidFill>
                <a:srgbClr val="FF0000"/>
              </a:solidFill>
            </a:rPr>
            <a:t> memo to EFC:  April 2012</a:t>
          </a:r>
          <a:endParaRPr lang="en-US" sz="1800" dirty="0">
            <a:solidFill>
              <a:srgbClr val="FF0000"/>
            </a:solidFill>
          </a:endParaRPr>
        </a:p>
      </dgm:t>
    </dgm:pt>
    <dgm:pt modelId="{518859EB-F944-4695-BC77-6F51B4A6A6FC}" type="parTrans" cxnId="{3167D177-52BB-4D40-988B-EDB5198A0238}">
      <dgm:prSet/>
      <dgm:spPr/>
      <dgm:t>
        <a:bodyPr/>
        <a:lstStyle/>
        <a:p>
          <a:endParaRPr lang="en-US"/>
        </a:p>
      </dgm:t>
    </dgm:pt>
    <dgm:pt modelId="{45BED9C2-7ADB-43BE-8DA6-0A79482A3195}" type="sibTrans" cxnId="{3167D177-52BB-4D40-988B-EDB5198A0238}">
      <dgm:prSet/>
      <dgm:spPr/>
      <dgm:t>
        <a:bodyPr/>
        <a:lstStyle/>
        <a:p>
          <a:endParaRPr lang="en-US"/>
        </a:p>
      </dgm:t>
    </dgm:pt>
    <dgm:pt modelId="{EB323CCC-B4E5-4D0B-A3EC-4C078C06B2E1}" type="pres">
      <dgm:prSet presAssocID="{5D61E3F1-9CB8-4410-A89B-74DB58EBD3C7}" presName="Name0" presStyleCnt="0">
        <dgm:presLayoutVars>
          <dgm:dir/>
          <dgm:animLvl val="lvl"/>
          <dgm:resizeHandles val="exact"/>
        </dgm:presLayoutVars>
      </dgm:prSet>
      <dgm:spPr/>
    </dgm:pt>
    <dgm:pt modelId="{EA695078-F0B9-49A7-82E5-1DF691EEA9AC}" type="pres">
      <dgm:prSet presAssocID="{5D61E3F1-9CB8-4410-A89B-74DB58EBD3C7}" presName="dummy" presStyleCnt="0"/>
      <dgm:spPr/>
    </dgm:pt>
    <dgm:pt modelId="{6EECCF9C-831D-4093-B8E8-390EDD156FB2}" type="pres">
      <dgm:prSet presAssocID="{5D61E3F1-9CB8-4410-A89B-74DB58EBD3C7}" presName="linH" presStyleCnt="0"/>
      <dgm:spPr/>
    </dgm:pt>
    <dgm:pt modelId="{CFC643BD-27C9-408D-BFA7-8967406A7118}" type="pres">
      <dgm:prSet presAssocID="{5D61E3F1-9CB8-4410-A89B-74DB58EBD3C7}" presName="padding1" presStyleCnt="0"/>
      <dgm:spPr/>
    </dgm:pt>
    <dgm:pt modelId="{A88371E2-BEB1-4C42-99E7-B2382075E441}" type="pres">
      <dgm:prSet presAssocID="{908F0CDB-C0D8-4337-92D1-2DB91E9AAA57}" presName="linV" presStyleCnt="0"/>
      <dgm:spPr/>
    </dgm:pt>
    <dgm:pt modelId="{00A215DB-D313-44EF-A714-0733D2DE8BDF}" type="pres">
      <dgm:prSet presAssocID="{908F0CDB-C0D8-4337-92D1-2DB91E9AAA57}" presName="spVertical1" presStyleCnt="0"/>
      <dgm:spPr/>
    </dgm:pt>
    <dgm:pt modelId="{855B1AB9-7128-4E4F-B767-7ECAF1D53679}" type="pres">
      <dgm:prSet presAssocID="{908F0CDB-C0D8-4337-92D1-2DB91E9AAA5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C36EB-8042-44B1-AFF8-544A8B5B9979}" type="pres">
      <dgm:prSet presAssocID="{908F0CDB-C0D8-4337-92D1-2DB91E9AAA57}" presName="spVertical2" presStyleCnt="0"/>
      <dgm:spPr/>
    </dgm:pt>
    <dgm:pt modelId="{65465895-E65A-49E5-95FF-E1C8687C511B}" type="pres">
      <dgm:prSet presAssocID="{908F0CDB-C0D8-4337-92D1-2DB91E9AAA57}" presName="spVertical3" presStyleCnt="0"/>
      <dgm:spPr/>
    </dgm:pt>
    <dgm:pt modelId="{3D667CC0-0AD2-4BCB-9079-6ACFA29DEEF8}" type="pres">
      <dgm:prSet presAssocID="{5D61E3F1-9CB8-4410-A89B-74DB58EBD3C7}" presName="padding2" presStyleCnt="0"/>
      <dgm:spPr/>
    </dgm:pt>
    <dgm:pt modelId="{671A9981-4931-4F1E-867B-050ABF30EE2B}" type="pres">
      <dgm:prSet presAssocID="{5D61E3F1-9CB8-4410-A89B-74DB58EBD3C7}" presName="negArrow" presStyleCnt="0"/>
      <dgm:spPr/>
    </dgm:pt>
    <dgm:pt modelId="{A2FF6D62-8D6E-4708-ADEC-D67FF3F93837}" type="pres">
      <dgm:prSet presAssocID="{5D61E3F1-9CB8-4410-A89B-74DB58EBD3C7}" presName="backgroundArrow" presStyleLbl="node1" presStyleIdx="0" presStyleCnt="1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3167D177-52BB-4D40-988B-EDB5198A0238}" srcId="{5D61E3F1-9CB8-4410-A89B-74DB58EBD3C7}" destId="{908F0CDB-C0D8-4337-92D1-2DB91E9AAA57}" srcOrd="0" destOrd="0" parTransId="{518859EB-F944-4695-BC77-6F51B4A6A6FC}" sibTransId="{45BED9C2-7ADB-43BE-8DA6-0A79482A3195}"/>
    <dgm:cxn modelId="{9146B505-11E2-4E41-A243-CAB35430CE58}" type="presOf" srcId="{908F0CDB-C0D8-4337-92D1-2DB91E9AAA57}" destId="{855B1AB9-7128-4E4F-B767-7ECAF1D53679}" srcOrd="0" destOrd="0" presId="urn:microsoft.com/office/officeart/2005/8/layout/hProcess3"/>
    <dgm:cxn modelId="{0635860D-2B62-4896-99C9-7047A33BE754}" type="presOf" srcId="{5D61E3F1-9CB8-4410-A89B-74DB58EBD3C7}" destId="{EB323CCC-B4E5-4D0B-A3EC-4C078C06B2E1}" srcOrd="0" destOrd="0" presId="urn:microsoft.com/office/officeart/2005/8/layout/hProcess3"/>
    <dgm:cxn modelId="{4DF4CFF3-48DA-409B-BBC3-9813347D6FC3}" type="presParOf" srcId="{EB323CCC-B4E5-4D0B-A3EC-4C078C06B2E1}" destId="{EA695078-F0B9-49A7-82E5-1DF691EEA9AC}" srcOrd="0" destOrd="0" presId="urn:microsoft.com/office/officeart/2005/8/layout/hProcess3"/>
    <dgm:cxn modelId="{F8C5D6E9-58C6-4AEB-8911-A5AD41AE3468}" type="presParOf" srcId="{EB323CCC-B4E5-4D0B-A3EC-4C078C06B2E1}" destId="{6EECCF9C-831D-4093-B8E8-390EDD156FB2}" srcOrd="1" destOrd="0" presId="urn:microsoft.com/office/officeart/2005/8/layout/hProcess3"/>
    <dgm:cxn modelId="{EFF96E07-01AE-44F8-B9D2-6781CB8EDEF0}" type="presParOf" srcId="{6EECCF9C-831D-4093-B8E8-390EDD156FB2}" destId="{CFC643BD-27C9-408D-BFA7-8967406A7118}" srcOrd="0" destOrd="0" presId="urn:microsoft.com/office/officeart/2005/8/layout/hProcess3"/>
    <dgm:cxn modelId="{675F14EA-9765-4269-B8DA-E7B5EB374592}" type="presParOf" srcId="{6EECCF9C-831D-4093-B8E8-390EDD156FB2}" destId="{A88371E2-BEB1-4C42-99E7-B2382075E441}" srcOrd="1" destOrd="0" presId="urn:microsoft.com/office/officeart/2005/8/layout/hProcess3"/>
    <dgm:cxn modelId="{1FAC21BA-F27F-415C-9283-49BC9242A762}" type="presParOf" srcId="{A88371E2-BEB1-4C42-99E7-B2382075E441}" destId="{00A215DB-D313-44EF-A714-0733D2DE8BDF}" srcOrd="0" destOrd="0" presId="urn:microsoft.com/office/officeart/2005/8/layout/hProcess3"/>
    <dgm:cxn modelId="{BD08B377-9415-459E-9C7D-A274D78CF822}" type="presParOf" srcId="{A88371E2-BEB1-4C42-99E7-B2382075E441}" destId="{855B1AB9-7128-4E4F-B767-7ECAF1D53679}" srcOrd="1" destOrd="0" presId="urn:microsoft.com/office/officeart/2005/8/layout/hProcess3"/>
    <dgm:cxn modelId="{994B58C7-35C9-4C5A-9C5E-7DE1CCA0BDD8}" type="presParOf" srcId="{A88371E2-BEB1-4C42-99E7-B2382075E441}" destId="{3B9C36EB-8042-44B1-AFF8-544A8B5B9979}" srcOrd="2" destOrd="0" presId="urn:microsoft.com/office/officeart/2005/8/layout/hProcess3"/>
    <dgm:cxn modelId="{2C6745E7-6FAA-4E3C-AAC9-A8B15DC78DC8}" type="presParOf" srcId="{A88371E2-BEB1-4C42-99E7-B2382075E441}" destId="{65465895-E65A-49E5-95FF-E1C8687C511B}" srcOrd="3" destOrd="0" presId="urn:microsoft.com/office/officeart/2005/8/layout/hProcess3"/>
    <dgm:cxn modelId="{4232A02C-250E-4BB9-AA48-D46AAD9E867F}" type="presParOf" srcId="{6EECCF9C-831D-4093-B8E8-390EDD156FB2}" destId="{3D667CC0-0AD2-4BCB-9079-6ACFA29DEEF8}" srcOrd="2" destOrd="0" presId="urn:microsoft.com/office/officeart/2005/8/layout/hProcess3"/>
    <dgm:cxn modelId="{D932A424-08DD-4966-9FC5-9BAA5C6CF06E}" type="presParOf" srcId="{6EECCF9C-831D-4093-B8E8-390EDD156FB2}" destId="{671A9981-4931-4F1E-867B-050ABF30EE2B}" srcOrd="3" destOrd="0" presId="urn:microsoft.com/office/officeart/2005/8/layout/hProcess3"/>
    <dgm:cxn modelId="{61538BFB-2418-46D8-92E5-184F015E7A1F}" type="presParOf" srcId="{6EECCF9C-831D-4093-B8E8-390EDD156FB2}" destId="{A2FF6D62-8D6E-4708-ADEC-D67FF3F9383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4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0" y="35700"/>
          <a:ext cx="2819400" cy="1224000"/>
        </a:xfrm>
        <a:prstGeom prst="rightArrow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227424" y="341700"/>
          <a:ext cx="2310035" cy="6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 invitation by three GSMT projects: Oct 2007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227424" y="341700"/>
        <a:ext cx="2310035" cy="6120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5280" y="0"/>
          <a:ext cx="5399638" cy="1066800"/>
        </a:xfrm>
        <a:prstGeom prst="rightArrow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440421" y="164863"/>
          <a:ext cx="4698318" cy="743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 </a:t>
          </a:r>
          <a:r>
            <a:rPr lang="en-US" sz="2000" kern="1200" dirty="0" smtClean="0">
              <a:solidFill>
                <a:srgbClr val="FF0000"/>
              </a:solidFill>
            </a:rPr>
            <a:t>EFC approval: Aug 21</a:t>
          </a:r>
          <a:r>
            <a:rPr lang="en-US" sz="2000" kern="1200" smtClean="0">
              <a:solidFill>
                <a:srgbClr val="FF0000"/>
              </a:solidFill>
            </a:rPr>
            <a:t>, 2014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440421" y="164863"/>
        <a:ext cx="4698318" cy="74384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0" y="67680"/>
          <a:ext cx="3931920" cy="1944000"/>
        </a:xfrm>
        <a:prstGeom prst="rightArrow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186111" y="422912"/>
          <a:ext cx="3221563" cy="97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solidFill>
              <a:srgbClr val="FF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Union Cabinet Approval: Sept 24, 2014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186111" y="422912"/>
        <a:ext cx="3221563" cy="97200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0" y="67680"/>
          <a:ext cx="3931920" cy="1944000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186111" y="422912"/>
          <a:ext cx="3221563" cy="97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solidFill>
              <a:srgbClr val="FF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Ground Breaking:  Oct 09, 2014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186111" y="422912"/>
        <a:ext cx="3221563" cy="97200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0" y="67680"/>
          <a:ext cx="3931920" cy="1944000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186111" y="422912"/>
          <a:ext cx="3221563" cy="97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solidFill>
              <a:srgbClr val="FF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Member in TIO:  Nov/Dec2014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186111" y="422912"/>
        <a:ext cx="3221563" cy="972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1823" y="202031"/>
          <a:ext cx="3730153" cy="891337"/>
        </a:xfrm>
        <a:prstGeom prst="rightArrow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301195" y="424865"/>
          <a:ext cx="3107247" cy="445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 </a:t>
          </a:r>
          <a:r>
            <a:rPr lang="en-US" sz="1800" kern="1200" dirty="0" smtClean="0">
              <a:solidFill>
                <a:schemeClr val="tx1"/>
              </a:solidFill>
            </a:rPr>
            <a:t>Consensus to join one of the GSMT: Sep 2008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01195" y="424865"/>
        <a:ext cx="3107247" cy="44566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1919" y="404813"/>
          <a:ext cx="3928080" cy="890586"/>
        </a:xfrm>
        <a:prstGeom prst="rightArrow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319000" y="464399"/>
          <a:ext cx="3287465" cy="445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 National Meeting at IIA: Resolution to join TMT. Oct 2009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319000" y="464399"/>
        <a:ext cx="3287465" cy="44529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0" y="28950"/>
          <a:ext cx="4419600" cy="1368000"/>
        </a:xfrm>
        <a:prstGeom prst="rightArrow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304797" y="304800"/>
          <a:ext cx="3681561" cy="782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 </a:t>
          </a:r>
          <a:r>
            <a:rPr lang="en-US" sz="1800" kern="1200" dirty="0" smtClean="0">
              <a:solidFill>
                <a:schemeClr val="tx1"/>
              </a:solidFill>
            </a:rPr>
            <a:t>DPR submission to DST: Feb 2010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04797" y="304800"/>
        <a:ext cx="3681561" cy="78209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0" y="19582"/>
          <a:ext cx="4419600" cy="1240995"/>
        </a:xfrm>
        <a:prstGeom prst="rightArrow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357574" y="329831"/>
          <a:ext cx="3741985" cy="620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 Observer Status: June 2010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357574" y="329831"/>
        <a:ext cx="3741985" cy="62049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11511" y="0"/>
          <a:ext cx="4701376" cy="1371600"/>
        </a:xfrm>
        <a:prstGeom prst="rightArrow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391099" y="706480"/>
          <a:ext cx="3980560" cy="114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 Technology demonstration fund approval: July 2011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91099" y="706480"/>
        <a:ext cx="3980560" cy="11491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7136" y="0"/>
          <a:ext cx="4862526" cy="1188720"/>
        </a:xfrm>
        <a:prstGeom prst="rightArrow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399367" y="296827"/>
          <a:ext cx="4173985" cy="593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 DST and DAE meet and inclusion of TMT in the 12</a:t>
          </a:r>
          <a:r>
            <a:rPr lang="en-US" sz="1800" kern="1200" baseline="30000" dirty="0" smtClean="0">
              <a:solidFill>
                <a:srgbClr val="FF0000"/>
              </a:solidFill>
            </a:rPr>
            <a:t>th</a:t>
          </a:r>
          <a:r>
            <a:rPr lang="en-US" sz="1800" kern="1200" dirty="0" smtClean="0">
              <a:solidFill>
                <a:srgbClr val="FF0000"/>
              </a:solidFill>
            </a:rPr>
            <a:t> Plan: Nov 2011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399367" y="296827"/>
        <a:ext cx="4173985" cy="59365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0" y="1800"/>
          <a:ext cx="5181600" cy="1368000"/>
        </a:xfrm>
        <a:prstGeom prst="rightArrow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416123" y="343800"/>
          <a:ext cx="4422576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 </a:t>
          </a:r>
          <a:r>
            <a:rPr lang="en-US" sz="1800" kern="1200" dirty="0" smtClean="0">
              <a:solidFill>
                <a:schemeClr val="tx1"/>
              </a:solidFill>
            </a:rPr>
            <a:t>Setting up of ITCC : March 2012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16123" y="343800"/>
        <a:ext cx="4422576" cy="68400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F6D62-8D6E-4708-ADEC-D67FF3F93837}">
      <dsp:nvSpPr>
        <dsp:cNvPr id="0" name=""/>
        <dsp:cNvSpPr/>
      </dsp:nvSpPr>
      <dsp:spPr>
        <a:xfrm>
          <a:off x="0" y="21963"/>
          <a:ext cx="5257800" cy="1251472"/>
        </a:xfrm>
        <a:prstGeom prst="rightArrow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1AB9-7128-4E4F-B767-7ECAF1D53679}">
      <dsp:nvSpPr>
        <dsp:cNvPr id="0" name=""/>
        <dsp:cNvSpPr/>
      </dsp:nvSpPr>
      <dsp:spPr>
        <a:xfrm>
          <a:off x="420662" y="334831"/>
          <a:ext cx="4513287" cy="62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 memo to EFC:  April 2012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420662" y="334831"/>
        <a:ext cx="4513287" cy="625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Times New Roman" charset="0"/>
              </a:defRPr>
            </a:lvl1pPr>
          </a:lstStyle>
          <a:p>
            <a:pPr>
              <a:defRPr/>
            </a:pPr>
            <a:fld id="{E484676B-8C22-4B06-817C-823D9415D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1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1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1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1">
                <a:cs typeface="Times New Roman" charset="0"/>
              </a:defRPr>
            </a:lvl1pPr>
          </a:lstStyle>
          <a:p>
            <a:pPr>
              <a:defRPr/>
            </a:pPr>
            <a:fld id="{3E32E847-A671-4165-80CF-DC5F7957A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2E847-A671-4165-80CF-DC5F7957A0C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2E847-A671-4165-80CF-DC5F7957A0C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2E847-A671-4165-80CF-DC5F7957A0C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2E847-A671-4165-80CF-DC5F7957A0C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2E847-A671-4165-80CF-DC5F7957A0C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A2EAD20-74E5-774B-8E2F-98D04E016F7C}" type="slidenum">
              <a:rPr kumimoji="0" lang="ja-JP" altLang="en-US" sz="1200">
                <a:cs typeface="ＭＳ Ｐゴシック" charset="0"/>
              </a:rPr>
              <a:pPr eaLnBrk="1" hangingPunct="1"/>
              <a:t>29</a:t>
            </a:fld>
            <a:endParaRPr kumimoji="0" lang="en-US" altLang="ja-JP" sz="1200">
              <a:cs typeface="ＭＳ Ｐゴシック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72398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2E847-A671-4165-80CF-DC5F7957A0C1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40EEE-254B-5349-B27E-2304FFA4FE8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6076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" pitchFamily="-97" charset="0"/>
              <a:ea typeface="ＭＳ Ｐゴシック" pitchFamily="34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6D9E2-E26A-4896-95F0-BC49AFC3D71D}" type="slidenum">
              <a:rPr lang="en-US" smtClean="0">
                <a:cs typeface="Times New Roman" pitchFamily="18" charset="0"/>
              </a:rPr>
              <a:pPr/>
              <a:t>49</a:t>
            </a:fld>
            <a:endParaRPr lang="en-US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2E847-A671-4165-80CF-DC5F7957A0C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E4325-6328-4565-B6AD-8E898E130C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3F8F-4CD4-4CC8-A4F8-BEBA69BF9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DBBBC-7893-43D5-8377-387252F8B5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TMT.PMO.PRE.12.011.DRF01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A9FD6-E735-6241-B262-9AA1CAB944F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97228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998CEB-95FF-408A-9BD3-AFC4711C3C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35EA1-991D-4F47-ABF5-BA46D11F5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85F33-3F46-4AF5-9374-27EDD06BF5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F3326-2DD2-4305-AEF0-DE05EE046B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CEA78-EBFB-42B8-A4A8-65A2723907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C0FF1-BD89-40D1-B469-D963C8EE89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35F2DD-A173-4015-A929-D3235CFF0D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21 November, 2011,     New Delhi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21 November, 2011, DST, New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D10ECD-5AD8-4B47-B77B-30BACBE865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612" r:id="rId1"/>
    <p:sldLayoutId id="2147488613" r:id="rId2"/>
    <p:sldLayoutId id="2147488614" r:id="rId3"/>
    <p:sldLayoutId id="2147488615" r:id="rId4"/>
    <p:sldLayoutId id="2147488616" r:id="rId5"/>
    <p:sldLayoutId id="2147488617" r:id="rId6"/>
    <p:sldLayoutId id="2147488618" r:id="rId7"/>
    <p:sldLayoutId id="2147488619" r:id="rId8"/>
    <p:sldLayoutId id="2147488620" r:id="rId9"/>
    <p:sldLayoutId id="2147488621" r:id="rId10"/>
    <p:sldLayoutId id="2147488622" r:id="rId11"/>
    <p:sldLayoutId id="214748862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gif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gif"/><Relationship Id="rId9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9" Type="http://schemas.openxmlformats.org/officeDocument/2006/relationships/diagramLayout" Target="../diagrams/layout8.xml"/><Relationship Id="rId21" Type="http://schemas.openxmlformats.org/officeDocument/2006/relationships/diagramColors" Target="../diagrams/colors4.xml"/><Relationship Id="rId34" Type="http://schemas.openxmlformats.org/officeDocument/2006/relationships/diagramLayout" Target="../diagrams/layout7.xml"/><Relationship Id="rId42" Type="http://schemas.microsoft.com/office/2007/relationships/diagramDrawing" Target="../diagrams/drawing8.xml"/><Relationship Id="rId47" Type="http://schemas.microsoft.com/office/2007/relationships/diagramDrawing" Target="../diagrams/drawing9.xml"/><Relationship Id="rId50" Type="http://schemas.openxmlformats.org/officeDocument/2006/relationships/diagramQuickStyle" Target="../diagrams/quickStyle10.xml"/><Relationship Id="rId55" Type="http://schemas.openxmlformats.org/officeDocument/2006/relationships/diagramQuickStyle" Target="../diagrams/quickStyle11.xml"/><Relationship Id="rId63" Type="http://schemas.openxmlformats.org/officeDocument/2006/relationships/diagramData" Target="../diagrams/data13.xml"/><Relationship Id="rId7" Type="http://schemas.microsoft.com/office/2007/relationships/diagramDrawing" Target="../diagrams/drawing1.xml"/><Relationship Id="rId2" Type="http://schemas.openxmlformats.org/officeDocument/2006/relationships/image" Target="../media/image123.jpeg"/><Relationship Id="rId16" Type="http://schemas.openxmlformats.org/officeDocument/2006/relationships/diagramColors" Target="../diagrams/colors3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40" Type="http://schemas.openxmlformats.org/officeDocument/2006/relationships/diagramQuickStyle" Target="../diagrams/quickStyle8.xml"/><Relationship Id="rId45" Type="http://schemas.openxmlformats.org/officeDocument/2006/relationships/diagramQuickStyle" Target="../diagrams/quickStyle9.xml"/><Relationship Id="rId53" Type="http://schemas.openxmlformats.org/officeDocument/2006/relationships/diagramData" Target="../diagrams/data11.xml"/><Relationship Id="rId58" Type="http://schemas.openxmlformats.org/officeDocument/2006/relationships/diagramData" Target="../diagrams/data12.xml"/><Relationship Id="rId66" Type="http://schemas.openxmlformats.org/officeDocument/2006/relationships/diagramColors" Target="../diagrams/colors13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49" Type="http://schemas.openxmlformats.org/officeDocument/2006/relationships/diagramLayout" Target="../diagrams/layout10.xml"/><Relationship Id="rId57" Type="http://schemas.microsoft.com/office/2007/relationships/diagramDrawing" Target="../diagrams/drawing11.xml"/><Relationship Id="rId61" Type="http://schemas.openxmlformats.org/officeDocument/2006/relationships/diagramColors" Target="../diagrams/colors12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4" Type="http://schemas.openxmlformats.org/officeDocument/2006/relationships/diagramLayout" Target="../diagrams/layout9.xml"/><Relationship Id="rId52" Type="http://schemas.microsoft.com/office/2007/relationships/diagramDrawing" Target="../diagrams/drawing10.xml"/><Relationship Id="rId60" Type="http://schemas.openxmlformats.org/officeDocument/2006/relationships/diagramQuickStyle" Target="../diagrams/quickStyle12.xml"/><Relationship Id="rId65" Type="http://schemas.openxmlformats.org/officeDocument/2006/relationships/diagramQuickStyle" Target="../diagrams/quickStyle13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Relationship Id="rId43" Type="http://schemas.openxmlformats.org/officeDocument/2006/relationships/diagramData" Target="../diagrams/data9.xml"/><Relationship Id="rId48" Type="http://schemas.openxmlformats.org/officeDocument/2006/relationships/diagramData" Target="../diagrams/data10.xml"/><Relationship Id="rId56" Type="http://schemas.openxmlformats.org/officeDocument/2006/relationships/diagramColors" Target="../diagrams/colors11.xml"/><Relationship Id="rId64" Type="http://schemas.openxmlformats.org/officeDocument/2006/relationships/diagramLayout" Target="../diagrams/layout13.xml"/><Relationship Id="rId8" Type="http://schemas.openxmlformats.org/officeDocument/2006/relationships/diagramData" Target="../diagrams/data2.xml"/><Relationship Id="rId51" Type="http://schemas.openxmlformats.org/officeDocument/2006/relationships/diagramColors" Target="../diagrams/colors10.xml"/><Relationship Id="rId3" Type="http://schemas.openxmlformats.org/officeDocument/2006/relationships/diagramData" Target="../diagrams/data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38" Type="http://schemas.openxmlformats.org/officeDocument/2006/relationships/diagramData" Target="../diagrams/data8.xml"/><Relationship Id="rId46" Type="http://schemas.openxmlformats.org/officeDocument/2006/relationships/diagramColors" Target="../diagrams/colors9.xml"/><Relationship Id="rId59" Type="http://schemas.openxmlformats.org/officeDocument/2006/relationships/diagramLayout" Target="../diagrams/layout12.xml"/><Relationship Id="rId67" Type="http://schemas.microsoft.com/office/2007/relationships/diagramDrawing" Target="../diagrams/drawing13.xml"/><Relationship Id="rId20" Type="http://schemas.openxmlformats.org/officeDocument/2006/relationships/diagramQuickStyle" Target="../diagrams/quickStyle4.xml"/><Relationship Id="rId41" Type="http://schemas.openxmlformats.org/officeDocument/2006/relationships/diagramColors" Target="../diagrams/colors8.xml"/><Relationship Id="rId54" Type="http://schemas.openxmlformats.org/officeDocument/2006/relationships/diagramLayout" Target="../diagrams/layout11.xml"/><Relationship Id="rId62" Type="http://schemas.microsoft.com/office/2007/relationships/diagramDrawing" Target="../diagrams/drawin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8404" y="3276600"/>
            <a:ext cx="4407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B. </a:t>
            </a:r>
            <a:r>
              <a:rPr lang="en-US" dirty="0" err="1" smtClean="0"/>
              <a:t>Eswar</a:t>
            </a:r>
            <a:r>
              <a:rPr lang="en-US" dirty="0" smtClean="0"/>
              <a:t> Reddy, IIA, Bangalore</a:t>
            </a:r>
          </a:p>
          <a:p>
            <a:pPr algn="ctr"/>
            <a:r>
              <a:rPr lang="en-US" dirty="0" smtClean="0"/>
              <a:t>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0" y="2286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The Thirty Meter Telescope International Observatory (TIO) : A new window to the Universe 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</a:t>
            </a:r>
            <a:r>
              <a:rPr lang="en-US" baseline="30000" dirty="0" smtClean="0"/>
              <a:t>th</a:t>
            </a:r>
            <a:r>
              <a:rPr lang="en-US" dirty="0" smtClean="0"/>
              <a:t> ASET Forum Colloquium, 13 March 2015, TIFR Mumbai</a:t>
            </a:r>
            <a:r>
              <a:rPr lang="en-US" baseline="300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advTm="3284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0"/>
            <a:ext cx="5177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The Thirty Meter Telescope: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pic>
        <p:nvPicPr>
          <p:cNvPr id="3" name="Picture 6" descr="24-tmt_assy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209800"/>
            <a:ext cx="4745789" cy="3810000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0" y="1828800"/>
            <a:ext cx="3505200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dirty="0">
                <a:cs typeface="Arial" charset="0"/>
              </a:rPr>
              <a:t>30m  hyperboloidal f/1 primary mirror </a:t>
            </a:r>
            <a:r>
              <a:rPr lang="en-US" dirty="0" smtClean="0">
                <a:cs typeface="Arial" charset="0"/>
              </a:rPr>
              <a:t>with 492 </a:t>
            </a:r>
            <a:r>
              <a:rPr lang="en-US" dirty="0">
                <a:cs typeface="Arial" charset="0"/>
              </a:rPr>
              <a:t>segments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76600" y="609600"/>
            <a:ext cx="2286000" cy="10156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>
                <a:cs typeface="Arial" charset="0"/>
              </a:rPr>
              <a:t>3.1m convex </a:t>
            </a:r>
            <a:r>
              <a:rPr lang="en-US" sz="2000" dirty="0" smtClean="0">
                <a:cs typeface="Arial" charset="0"/>
              </a:rPr>
              <a:t>hyper boloidal </a:t>
            </a:r>
            <a:r>
              <a:rPr lang="en-US" sz="2000" dirty="0">
                <a:cs typeface="Arial" charset="0"/>
              </a:rPr>
              <a:t>secondary mirror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09800" y="1524000"/>
            <a:ext cx="228600" cy="2286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276600" y="6080125"/>
            <a:ext cx="2286000" cy="701675"/>
          </a:xfrm>
          <a:prstGeom prst="rect">
            <a:avLst/>
          </a:prstGeom>
          <a:noFill/>
          <a:ln w="19050">
            <a:solidFill>
              <a:srgbClr val="0C76E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>
                <a:cs typeface="Arial" charset="0"/>
              </a:rPr>
              <a:t>Flat 2.5m x 3.5m tertiary mirror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2944586" y="4191002"/>
            <a:ext cx="2590800" cy="1981199"/>
          </a:xfrm>
          <a:prstGeom prst="straightConnector1">
            <a:avLst/>
          </a:prstGeom>
          <a:ln w="28575">
            <a:solidFill>
              <a:srgbClr val="0C76E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410200" y="3276600"/>
            <a:ext cx="3276600" cy="46166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dirty="0">
                <a:cs typeface="Arial" charset="0"/>
              </a:rPr>
              <a:t>20 arcmin field of </a:t>
            </a:r>
            <a:r>
              <a:rPr lang="en-US" dirty="0" smtClean="0">
                <a:cs typeface="Arial" charset="0"/>
              </a:rPr>
              <a:t>view</a:t>
            </a:r>
            <a:endParaRPr lang="en-US" dirty="0">
              <a:cs typeface="Arial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5486401"/>
            <a:ext cx="1191768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09600"/>
            <a:ext cx="321706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45456"/>
            <a:ext cx="8686192" cy="67125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309844" y="3352800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</a:t>
            </a:r>
            <a:r>
              <a:rPr lang="en-US" dirty="0" err="1" smtClean="0"/>
              <a:t>insts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3657600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</a:t>
            </a:r>
            <a:r>
              <a:rPr lang="en-US" dirty="0" err="1" smtClean="0"/>
              <a:t>insts</a:t>
            </a:r>
            <a:endParaRPr lang="en-US" dirty="0"/>
          </a:p>
        </p:txBody>
      </p:sp>
    </p:spTree>
  </p:cSld>
  <p:clrMapOvr>
    <a:masterClrMapping/>
  </p:clrMapOvr>
  <p:transition advTm="60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8124" t="19815" r="17577" b="18893"/>
          <a:stretch>
            <a:fillRect/>
          </a:stretch>
        </p:blipFill>
        <p:spPr bwMode="auto">
          <a:xfrm>
            <a:off x="609600" y="533400"/>
            <a:ext cx="80835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098800"/>
            <a:ext cx="12192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34200" y="2949575"/>
            <a:ext cx="1493838" cy="131763"/>
          </a:xfrm>
          <a:prstGeom prst="rect">
            <a:avLst/>
          </a:prstGeom>
          <a:solidFill>
            <a:srgbClr val="A7B1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64350" y="3765550"/>
            <a:ext cx="1554163" cy="177800"/>
          </a:xfrm>
          <a:prstGeom prst="rect">
            <a:avLst/>
          </a:prstGeom>
          <a:solidFill>
            <a:srgbClr val="A7B1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158163" y="2946400"/>
            <a:ext cx="296862" cy="1085850"/>
          </a:xfrm>
          <a:prstGeom prst="rect">
            <a:avLst/>
          </a:prstGeom>
          <a:solidFill>
            <a:srgbClr val="A7B1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0263" y="2849563"/>
            <a:ext cx="577850" cy="1128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7175500" y="2238375"/>
            <a:ext cx="7127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HROS</a:t>
            </a:r>
          </a:p>
        </p:txBody>
      </p:sp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1260475" y="3321050"/>
            <a:ext cx="468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PFI</a:t>
            </a:r>
          </a:p>
        </p:txBody>
      </p:sp>
      <p:sp>
        <p:nvSpPr>
          <p:cNvPr id="24586" name="TextBox 10"/>
          <p:cNvSpPr txBox="1">
            <a:spLocks noChangeArrowheads="1"/>
          </p:cNvSpPr>
          <p:nvPr/>
        </p:nvSpPr>
        <p:spPr bwMode="auto">
          <a:xfrm>
            <a:off x="1455738" y="4057650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APS</a:t>
            </a:r>
          </a:p>
        </p:txBody>
      </p:sp>
      <p:sp>
        <p:nvSpPr>
          <p:cNvPr id="24587" name="TextBox 11"/>
          <p:cNvSpPr txBox="1">
            <a:spLocks noChangeArrowheads="1"/>
          </p:cNvSpPr>
          <p:nvPr/>
        </p:nvSpPr>
        <p:spPr bwMode="auto">
          <a:xfrm>
            <a:off x="7219950" y="4183063"/>
            <a:ext cx="82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IRMOS</a:t>
            </a:r>
          </a:p>
        </p:txBody>
      </p:sp>
      <p:sp>
        <p:nvSpPr>
          <p:cNvPr id="24588" name="TextBox 12"/>
          <p:cNvSpPr txBox="1">
            <a:spLocks noChangeArrowheads="1"/>
          </p:cNvSpPr>
          <p:nvPr/>
        </p:nvSpPr>
        <p:spPr bwMode="auto">
          <a:xfrm>
            <a:off x="8089900" y="3249613"/>
            <a:ext cx="831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MOBIE</a:t>
            </a:r>
          </a:p>
        </p:txBody>
      </p:sp>
      <p:sp>
        <p:nvSpPr>
          <p:cNvPr id="24589" name="TextBox 13"/>
          <p:cNvSpPr txBox="1">
            <a:spLocks noChangeArrowheads="1"/>
          </p:cNvSpPr>
          <p:nvPr/>
        </p:nvSpPr>
        <p:spPr bwMode="auto">
          <a:xfrm>
            <a:off x="284163" y="2513013"/>
            <a:ext cx="1017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NFIRAOS</a:t>
            </a:r>
          </a:p>
        </p:txBody>
      </p:sp>
      <p:sp>
        <p:nvSpPr>
          <p:cNvPr id="24590" name="TextBox 14"/>
          <p:cNvSpPr txBox="1">
            <a:spLocks noChangeArrowheads="1"/>
          </p:cNvSpPr>
          <p:nvPr/>
        </p:nvSpPr>
        <p:spPr bwMode="auto">
          <a:xfrm>
            <a:off x="1012825" y="4422775"/>
            <a:ext cx="784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MIRES</a:t>
            </a:r>
          </a:p>
        </p:txBody>
      </p:sp>
      <p:sp>
        <p:nvSpPr>
          <p:cNvPr id="24591" name="TextBox 15"/>
          <p:cNvSpPr txBox="1">
            <a:spLocks noChangeArrowheads="1"/>
          </p:cNvSpPr>
          <p:nvPr/>
        </p:nvSpPr>
        <p:spPr bwMode="auto">
          <a:xfrm>
            <a:off x="1676400" y="18288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IRIS</a:t>
            </a:r>
          </a:p>
        </p:txBody>
      </p:sp>
      <p:sp>
        <p:nvSpPr>
          <p:cNvPr id="24592" name="TextBox 16"/>
          <p:cNvSpPr txBox="1">
            <a:spLocks noChangeArrowheads="1"/>
          </p:cNvSpPr>
          <p:nvPr/>
        </p:nvSpPr>
        <p:spPr bwMode="auto">
          <a:xfrm>
            <a:off x="1003300" y="1847850"/>
            <a:ext cx="671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IRMS</a:t>
            </a:r>
          </a:p>
        </p:txBody>
      </p:sp>
      <p:sp>
        <p:nvSpPr>
          <p:cNvPr id="24593" name="TextBox 1"/>
          <p:cNvSpPr txBox="1">
            <a:spLocks noChangeArrowheads="1"/>
          </p:cNvSpPr>
          <p:nvPr/>
        </p:nvSpPr>
        <p:spPr bwMode="auto">
          <a:xfrm>
            <a:off x="0" y="0"/>
            <a:ext cx="853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Platform layout with First Generation Instruments</a:t>
            </a:r>
          </a:p>
        </p:txBody>
      </p:sp>
      <p:sp>
        <p:nvSpPr>
          <p:cNvPr id="24597" name="TextBox 1"/>
          <p:cNvSpPr txBox="1">
            <a:spLocks noChangeArrowheads="1"/>
          </p:cNvSpPr>
          <p:nvPr/>
        </p:nvSpPr>
        <p:spPr bwMode="auto">
          <a:xfrm>
            <a:off x="1295400" y="1524000"/>
            <a:ext cx="954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NIRES</a:t>
            </a:r>
          </a:p>
        </p:txBody>
      </p:sp>
      <p:sp>
        <p:nvSpPr>
          <p:cNvPr id="20" name="TextBox 19"/>
          <p:cNvSpPr txBox="1"/>
          <p:nvPr/>
        </p:nvSpPr>
        <p:spPr>
          <a:xfrm rot="5400000">
            <a:off x="-143629" y="3344029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30m</a:t>
            </a:r>
            <a:endParaRPr lang="en-US" dirty="0"/>
          </a:p>
        </p:txBody>
      </p:sp>
      <p:cxnSp>
        <p:nvCxnSpPr>
          <p:cNvPr id="22" name="Straight Arrow Connector 21"/>
          <p:cNvCxnSpPr>
            <a:endCxn id="20" idx="1"/>
          </p:cNvCxnSpPr>
          <p:nvPr/>
        </p:nvCxnSpPr>
        <p:spPr>
          <a:xfrm rot="16200000" flipH="1">
            <a:off x="-684287" y="2285281"/>
            <a:ext cx="1828006" cy="2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-572294" y="48387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7200" y="1295400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9600" y="5562600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60877" y="55626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1"/>
          <p:cNvSpPr>
            <a:spLocks/>
          </p:cNvSpPr>
          <p:nvPr/>
        </p:nvSpPr>
        <p:spPr bwMode="auto">
          <a:xfrm>
            <a:off x="3125391" y="6245200"/>
            <a:ext cx="2911078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/>
            <a:r>
              <a:rPr lang="en-US" sz="1300" dirty="0">
                <a:latin typeface="Arial" pitchFamily="34" charset="0"/>
                <a:ea typeface="MS PGothic" pitchFamily="34" charset="-128"/>
                <a:sym typeface="Arial" pitchFamily="34" charset="0"/>
              </a:rPr>
              <a:t>TMT.TEL.PRE.08.007.REL01</a:t>
            </a:r>
          </a:p>
        </p:txBody>
      </p:sp>
      <p:pic>
        <p:nvPicPr>
          <p:cNvPr id="25190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365" y="325934"/>
            <a:ext cx="1135187" cy="81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7" name="Line 3"/>
          <p:cNvSpPr>
            <a:spLocks noChangeShapeType="1"/>
          </p:cNvSpPr>
          <p:nvPr/>
        </p:nvSpPr>
        <p:spPr bwMode="auto">
          <a:xfrm>
            <a:off x="455414" y="1369591"/>
            <a:ext cx="8226475" cy="1116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08" name="Rectangle 4"/>
          <p:cNvSpPr>
            <a:spLocks/>
          </p:cNvSpPr>
          <p:nvPr/>
        </p:nvSpPr>
        <p:spPr bwMode="auto">
          <a:xfrm>
            <a:off x="1826121" y="6505277"/>
            <a:ext cx="5500688" cy="10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167"/>
              </a:spcBef>
            </a:pPr>
            <a:r>
              <a:rPr lang="en-US" sz="800" dirty="0">
                <a:latin typeface="Arial" pitchFamily="34" charset="0"/>
                <a:ea typeface="MS PGothic" pitchFamily="34" charset="-128"/>
                <a:sym typeface="Arial" pitchFamily="34" charset="0"/>
              </a:rPr>
              <a:t>The Information Herein is Subject to the Restrictions Contained on the Cover Page of this Document</a:t>
            </a:r>
          </a:p>
        </p:txBody>
      </p:sp>
      <p:sp>
        <p:nvSpPr>
          <p:cNvPr id="251909" name="Oval 5"/>
          <p:cNvSpPr>
            <a:spLocks/>
          </p:cNvSpPr>
          <p:nvPr/>
        </p:nvSpPr>
        <p:spPr bwMode="auto">
          <a:xfrm>
            <a:off x="1960066" y="1436564"/>
            <a:ext cx="5259586" cy="525958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42406" y="1437680"/>
            <a:ext cx="5715000" cy="5418088"/>
            <a:chOff x="0" y="0"/>
            <a:chExt cx="5120" cy="4854"/>
          </a:xfrm>
        </p:grpSpPr>
        <p:sp>
          <p:nvSpPr>
            <p:cNvPr id="251957" name="Oval 6"/>
            <p:cNvSpPr>
              <a:spLocks/>
            </p:cNvSpPr>
            <p:nvPr/>
          </p:nvSpPr>
          <p:spPr bwMode="auto">
            <a:xfrm>
              <a:off x="187" y="0"/>
              <a:ext cx="4709" cy="470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1958" name="Rectangle 7"/>
            <p:cNvSpPr>
              <a:spLocks/>
            </p:cNvSpPr>
            <p:nvPr/>
          </p:nvSpPr>
          <p:spPr bwMode="auto">
            <a:xfrm>
              <a:off x="0" y="3788"/>
              <a:ext cx="5120" cy="10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168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Ins="81277">
            <a:normAutofit/>
          </a:bodyPr>
          <a:lstStyle/>
          <a:p>
            <a:pPr marL="39066">
              <a:defRPr/>
            </a:pPr>
            <a:r>
              <a:rPr lang="en-US" sz="3600" dirty="0" smtClean="0">
                <a:sym typeface="Arial" charset="0"/>
              </a:rPr>
              <a:t>Key Dimensions</a:t>
            </a:r>
          </a:p>
        </p:txBody>
      </p:sp>
      <p:sp>
        <p:nvSpPr>
          <p:cNvPr id="251912" name="Rectangle 10"/>
          <p:cNvSpPr>
            <a:spLocks/>
          </p:cNvSpPr>
          <p:nvPr/>
        </p:nvSpPr>
        <p:spPr bwMode="auto">
          <a:xfrm>
            <a:off x="3277195" y="6016377"/>
            <a:ext cx="2518172" cy="4554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13" name="Line 11"/>
          <p:cNvSpPr>
            <a:spLocks noChangeShapeType="1"/>
          </p:cNvSpPr>
          <p:nvPr/>
        </p:nvSpPr>
        <p:spPr bwMode="auto">
          <a:xfrm>
            <a:off x="8001000" y="3420070"/>
            <a:ext cx="1117" cy="27414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14" name="Line 12"/>
          <p:cNvSpPr>
            <a:spLocks noChangeShapeType="1"/>
          </p:cNvSpPr>
          <p:nvPr/>
        </p:nvSpPr>
        <p:spPr bwMode="auto">
          <a:xfrm>
            <a:off x="8676309" y="2803922"/>
            <a:ext cx="2232" cy="33486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15" name="Line 13"/>
          <p:cNvSpPr>
            <a:spLocks noChangeShapeType="1"/>
          </p:cNvSpPr>
          <p:nvPr/>
        </p:nvSpPr>
        <p:spPr bwMode="auto">
          <a:xfrm>
            <a:off x="365001" y="6164834"/>
            <a:ext cx="8410649" cy="22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16" name="Line 14"/>
          <p:cNvSpPr>
            <a:spLocks noChangeShapeType="1"/>
          </p:cNvSpPr>
          <p:nvPr/>
        </p:nvSpPr>
        <p:spPr bwMode="auto">
          <a:xfrm>
            <a:off x="421928" y="5393531"/>
            <a:ext cx="1117" cy="7579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17" name="Line 15"/>
          <p:cNvSpPr>
            <a:spLocks noChangeShapeType="1"/>
          </p:cNvSpPr>
          <p:nvPr/>
        </p:nvSpPr>
        <p:spPr bwMode="auto">
          <a:xfrm>
            <a:off x="1562696" y="4063008"/>
            <a:ext cx="2832943" cy="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18" name="Line 16"/>
          <p:cNvSpPr>
            <a:spLocks noChangeShapeType="1"/>
          </p:cNvSpPr>
          <p:nvPr/>
        </p:nvSpPr>
        <p:spPr bwMode="auto">
          <a:xfrm rot="10800000" flipH="1">
            <a:off x="421928" y="4054078"/>
            <a:ext cx="1117" cy="8483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19" name="Line 17"/>
          <p:cNvSpPr>
            <a:spLocks noChangeShapeType="1"/>
          </p:cNvSpPr>
          <p:nvPr/>
        </p:nvSpPr>
        <p:spPr bwMode="auto">
          <a:xfrm rot="10800000" flipH="1">
            <a:off x="8001000" y="1923232"/>
            <a:ext cx="1117" cy="7590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20" name="Line 18"/>
          <p:cNvSpPr>
            <a:spLocks noChangeShapeType="1"/>
          </p:cNvSpPr>
          <p:nvPr/>
        </p:nvSpPr>
        <p:spPr bwMode="auto">
          <a:xfrm rot="10800000" flipH="1">
            <a:off x="8688586" y="1558231"/>
            <a:ext cx="1117" cy="7590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21" name="Line 19"/>
          <p:cNvSpPr>
            <a:spLocks noChangeShapeType="1"/>
          </p:cNvSpPr>
          <p:nvPr/>
        </p:nvSpPr>
        <p:spPr bwMode="auto">
          <a:xfrm>
            <a:off x="4790777" y="1926580"/>
            <a:ext cx="1375172" cy="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22" name="Rectangle 20"/>
          <p:cNvSpPr>
            <a:spLocks/>
          </p:cNvSpPr>
          <p:nvPr/>
        </p:nvSpPr>
        <p:spPr bwMode="auto">
          <a:xfrm>
            <a:off x="7608094" y="2892103"/>
            <a:ext cx="866180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773"/>
              </a:spcBef>
            </a:pPr>
            <a:r>
              <a:rPr lang="en-US" sz="1300" dirty="0">
                <a:latin typeface="Arial" pitchFamily="34" charset="0"/>
                <a:ea typeface="MS PGothic" pitchFamily="34" charset="-128"/>
                <a:sym typeface="Arial" pitchFamily="34" charset="0"/>
              </a:rPr>
              <a:t>46.59 m</a:t>
            </a:r>
          </a:p>
        </p:txBody>
      </p:sp>
      <p:sp>
        <p:nvSpPr>
          <p:cNvPr id="251923" name="Rectangle 21"/>
          <p:cNvSpPr>
            <a:spLocks/>
          </p:cNvSpPr>
          <p:nvPr/>
        </p:nvSpPr>
        <p:spPr bwMode="auto">
          <a:xfrm>
            <a:off x="6153671" y="1779240"/>
            <a:ext cx="1134070" cy="15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703"/>
              </a:spcBef>
            </a:pPr>
            <a:r>
              <a:rPr lang="en-US" sz="1100" dirty="0">
                <a:latin typeface="Arial" pitchFamily="34" charset="0"/>
                <a:ea typeface="MS PGothic" pitchFamily="34" charset="-128"/>
                <a:sym typeface="Arial" pitchFamily="34" charset="0"/>
              </a:rPr>
              <a:t>M2 VERTEX</a:t>
            </a:r>
          </a:p>
        </p:txBody>
      </p:sp>
      <p:sp>
        <p:nvSpPr>
          <p:cNvPr id="251924" name="Line 22"/>
          <p:cNvSpPr>
            <a:spLocks noChangeShapeType="1"/>
          </p:cNvSpPr>
          <p:nvPr/>
        </p:nvSpPr>
        <p:spPr bwMode="auto">
          <a:xfrm flipH="1">
            <a:off x="232172" y="4063008"/>
            <a:ext cx="455414" cy="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25" name="Rectangle 23"/>
          <p:cNvSpPr>
            <a:spLocks/>
          </p:cNvSpPr>
          <p:nvPr/>
        </p:nvSpPr>
        <p:spPr bwMode="auto">
          <a:xfrm>
            <a:off x="8294564" y="2434456"/>
            <a:ext cx="866180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773"/>
              </a:spcBef>
            </a:pPr>
            <a:r>
              <a:rPr lang="en-US" sz="1300" dirty="0">
                <a:latin typeface="Arial" pitchFamily="34" charset="0"/>
                <a:ea typeface="MS PGothic" pitchFamily="34" charset="-128"/>
                <a:sym typeface="Arial" pitchFamily="34" charset="0"/>
              </a:rPr>
              <a:t>50.76 m</a:t>
            </a:r>
          </a:p>
        </p:txBody>
      </p:sp>
      <p:sp>
        <p:nvSpPr>
          <p:cNvPr id="251926" name="Rectangle 24"/>
          <p:cNvSpPr>
            <a:spLocks/>
          </p:cNvSpPr>
          <p:nvPr/>
        </p:nvSpPr>
        <p:spPr bwMode="auto">
          <a:xfrm>
            <a:off x="-8930" y="5018484"/>
            <a:ext cx="866180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773"/>
              </a:spcBef>
            </a:pPr>
            <a:r>
              <a:rPr lang="en-US" sz="1300" dirty="0">
                <a:latin typeface="Arial" pitchFamily="34" charset="0"/>
                <a:ea typeface="MS PGothic" pitchFamily="34" charset="-128"/>
                <a:sym typeface="Arial" pitchFamily="34" charset="0"/>
              </a:rPr>
              <a:t>23 m</a:t>
            </a:r>
          </a:p>
        </p:txBody>
      </p:sp>
      <p:sp>
        <p:nvSpPr>
          <p:cNvPr id="251927" name="Line 25"/>
          <p:cNvSpPr>
            <a:spLocks noChangeShapeType="1"/>
          </p:cNvSpPr>
          <p:nvPr/>
        </p:nvSpPr>
        <p:spPr bwMode="auto">
          <a:xfrm>
            <a:off x="4723805" y="1554883"/>
            <a:ext cx="4204767" cy="22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28" name="Line 26"/>
          <p:cNvSpPr>
            <a:spLocks noChangeShapeType="1"/>
          </p:cNvSpPr>
          <p:nvPr/>
        </p:nvSpPr>
        <p:spPr bwMode="auto">
          <a:xfrm>
            <a:off x="7241977" y="1919883"/>
            <a:ext cx="821531" cy="22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29" name="Rectangle 27"/>
          <p:cNvSpPr>
            <a:spLocks/>
          </p:cNvSpPr>
          <p:nvPr/>
        </p:nvSpPr>
        <p:spPr bwMode="auto">
          <a:xfrm>
            <a:off x="568152" y="3920133"/>
            <a:ext cx="1134070" cy="15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703"/>
              </a:spcBef>
            </a:pPr>
            <a:r>
              <a:rPr lang="en-US" sz="1100" dirty="0">
                <a:latin typeface="Arial" pitchFamily="34" charset="0"/>
                <a:ea typeface="MS PGothic" pitchFamily="34" charset="-128"/>
                <a:sym typeface="Arial" pitchFamily="34" charset="0"/>
              </a:rPr>
              <a:t>EL AXIS</a:t>
            </a:r>
          </a:p>
        </p:txBody>
      </p:sp>
      <p:sp>
        <p:nvSpPr>
          <p:cNvPr id="251930" name="Line 28"/>
          <p:cNvSpPr>
            <a:spLocks noChangeShapeType="1"/>
          </p:cNvSpPr>
          <p:nvPr/>
        </p:nvSpPr>
        <p:spPr bwMode="auto">
          <a:xfrm>
            <a:off x="7533309" y="5615658"/>
            <a:ext cx="2232" cy="5480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31" name="Line 29"/>
          <p:cNvSpPr>
            <a:spLocks noChangeShapeType="1"/>
          </p:cNvSpPr>
          <p:nvPr/>
        </p:nvSpPr>
        <p:spPr bwMode="auto">
          <a:xfrm rot="10800000" flipH="1">
            <a:off x="7533309" y="4720456"/>
            <a:ext cx="2232" cy="3650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32" name="Rectangle 30"/>
          <p:cNvSpPr>
            <a:spLocks/>
          </p:cNvSpPr>
          <p:nvPr/>
        </p:nvSpPr>
        <p:spPr bwMode="auto">
          <a:xfrm>
            <a:off x="7151564" y="5254005"/>
            <a:ext cx="866180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773"/>
              </a:spcBef>
            </a:pPr>
            <a:r>
              <a:rPr lang="en-US" sz="1300" dirty="0">
                <a:latin typeface="Arial" pitchFamily="34" charset="0"/>
                <a:ea typeface="MS PGothic" pitchFamily="34" charset="-128"/>
                <a:sym typeface="Arial" pitchFamily="34" charset="0"/>
              </a:rPr>
              <a:t>16 m</a:t>
            </a:r>
          </a:p>
        </p:txBody>
      </p:sp>
      <p:sp>
        <p:nvSpPr>
          <p:cNvPr id="251933" name="Line 31"/>
          <p:cNvSpPr>
            <a:spLocks noChangeShapeType="1"/>
          </p:cNvSpPr>
          <p:nvPr/>
        </p:nvSpPr>
        <p:spPr bwMode="auto">
          <a:xfrm flipH="1">
            <a:off x="7195096" y="4715992"/>
            <a:ext cx="455414" cy="1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34" name="Line 32"/>
          <p:cNvSpPr>
            <a:spLocks noChangeShapeType="1"/>
          </p:cNvSpPr>
          <p:nvPr/>
        </p:nvSpPr>
        <p:spPr bwMode="auto">
          <a:xfrm>
            <a:off x="4580929" y="6250781"/>
            <a:ext cx="1117" cy="4554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35" name="Line 33"/>
          <p:cNvSpPr>
            <a:spLocks noChangeShapeType="1"/>
          </p:cNvSpPr>
          <p:nvPr/>
        </p:nvSpPr>
        <p:spPr bwMode="auto">
          <a:xfrm>
            <a:off x="3753818" y="6402586"/>
            <a:ext cx="822647" cy="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36" name="Line 34"/>
          <p:cNvSpPr>
            <a:spLocks noChangeShapeType="1"/>
          </p:cNvSpPr>
          <p:nvPr/>
        </p:nvSpPr>
        <p:spPr bwMode="auto">
          <a:xfrm>
            <a:off x="5873502" y="6402586"/>
            <a:ext cx="365001" cy="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37" name="Line 35"/>
          <p:cNvSpPr>
            <a:spLocks noChangeShapeType="1"/>
          </p:cNvSpPr>
          <p:nvPr/>
        </p:nvSpPr>
        <p:spPr bwMode="auto">
          <a:xfrm>
            <a:off x="6170414" y="6625828"/>
            <a:ext cx="991195" cy="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38" name="Line 36"/>
          <p:cNvSpPr>
            <a:spLocks noChangeShapeType="1"/>
          </p:cNvSpPr>
          <p:nvPr/>
        </p:nvSpPr>
        <p:spPr bwMode="auto">
          <a:xfrm>
            <a:off x="7167191" y="4433590"/>
            <a:ext cx="1116" cy="22402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39" name="Line 37"/>
          <p:cNvSpPr>
            <a:spLocks noChangeShapeType="1"/>
          </p:cNvSpPr>
          <p:nvPr/>
        </p:nvSpPr>
        <p:spPr bwMode="auto">
          <a:xfrm>
            <a:off x="6238504" y="6200552"/>
            <a:ext cx="1116" cy="274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40" name="Line 38"/>
          <p:cNvSpPr>
            <a:spLocks noChangeShapeType="1"/>
          </p:cNvSpPr>
          <p:nvPr/>
        </p:nvSpPr>
        <p:spPr bwMode="auto">
          <a:xfrm flipH="1">
            <a:off x="4580930" y="6402586"/>
            <a:ext cx="365001" cy="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41" name="Rectangle 39"/>
          <p:cNvSpPr>
            <a:spLocks/>
          </p:cNvSpPr>
          <p:nvPr/>
        </p:nvSpPr>
        <p:spPr bwMode="auto">
          <a:xfrm>
            <a:off x="4909096" y="6242968"/>
            <a:ext cx="100012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773"/>
              </a:spcBef>
            </a:pPr>
            <a:r>
              <a:rPr lang="en-US" sz="1300" dirty="0">
                <a:latin typeface="Arial" pitchFamily="34" charset="0"/>
                <a:ea typeface="MS PGothic" pitchFamily="34" charset="-128"/>
                <a:sym typeface="Arial" pitchFamily="34" charset="0"/>
              </a:rPr>
              <a:t>17.5 m R</a:t>
            </a:r>
          </a:p>
        </p:txBody>
      </p:sp>
      <p:sp>
        <p:nvSpPr>
          <p:cNvPr id="251942" name="Rectangle 40"/>
          <p:cNvSpPr>
            <a:spLocks/>
          </p:cNvSpPr>
          <p:nvPr/>
        </p:nvSpPr>
        <p:spPr bwMode="auto">
          <a:xfrm>
            <a:off x="5290840" y="6474023"/>
            <a:ext cx="100012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773"/>
              </a:spcBef>
            </a:pPr>
            <a:r>
              <a:rPr lang="en-US" sz="1300" dirty="0">
                <a:latin typeface="Arial" pitchFamily="34" charset="0"/>
                <a:ea typeface="MS PGothic" pitchFamily="34" charset="-128"/>
                <a:sym typeface="Arial" pitchFamily="34" charset="0"/>
              </a:rPr>
              <a:t>28 m </a:t>
            </a:r>
          </a:p>
        </p:txBody>
      </p:sp>
      <p:sp>
        <p:nvSpPr>
          <p:cNvPr id="251943" name="Line 41"/>
          <p:cNvSpPr>
            <a:spLocks noChangeShapeType="1"/>
          </p:cNvSpPr>
          <p:nvPr/>
        </p:nvSpPr>
        <p:spPr bwMode="auto">
          <a:xfrm flipH="1">
            <a:off x="4580930" y="6625828"/>
            <a:ext cx="822648" cy="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44" name="Line 42"/>
          <p:cNvSpPr>
            <a:spLocks noChangeShapeType="1"/>
          </p:cNvSpPr>
          <p:nvPr/>
        </p:nvSpPr>
        <p:spPr bwMode="auto">
          <a:xfrm flipH="1">
            <a:off x="2072804" y="6402586"/>
            <a:ext cx="732234" cy="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45" name="Line 43"/>
          <p:cNvSpPr>
            <a:spLocks noChangeShapeType="1"/>
          </p:cNvSpPr>
          <p:nvPr/>
        </p:nvSpPr>
        <p:spPr bwMode="auto">
          <a:xfrm>
            <a:off x="2071687" y="4769570"/>
            <a:ext cx="1117" cy="17368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46" name="Rectangle 44"/>
          <p:cNvSpPr>
            <a:spLocks/>
          </p:cNvSpPr>
          <p:nvPr/>
        </p:nvSpPr>
        <p:spPr bwMode="auto">
          <a:xfrm>
            <a:off x="2777133" y="6242968"/>
            <a:ext cx="100012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773"/>
              </a:spcBef>
            </a:pPr>
            <a:r>
              <a:rPr lang="en-US" sz="1300" dirty="0">
                <a:latin typeface="Arial" pitchFamily="34" charset="0"/>
                <a:ea typeface="MS PGothic" pitchFamily="34" charset="-128"/>
                <a:sym typeface="Arial" pitchFamily="34" charset="0"/>
              </a:rPr>
              <a:t>27.6 m R</a:t>
            </a:r>
          </a:p>
        </p:txBody>
      </p:sp>
      <p:sp>
        <p:nvSpPr>
          <p:cNvPr id="251947" name="Line 45"/>
          <p:cNvSpPr>
            <a:spLocks noChangeShapeType="1"/>
          </p:cNvSpPr>
          <p:nvPr/>
        </p:nvSpPr>
        <p:spPr bwMode="auto">
          <a:xfrm>
            <a:off x="1384102" y="5806529"/>
            <a:ext cx="1279178" cy="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48" name="Line 46"/>
          <p:cNvSpPr>
            <a:spLocks noChangeShapeType="1"/>
          </p:cNvSpPr>
          <p:nvPr/>
        </p:nvSpPr>
        <p:spPr bwMode="auto">
          <a:xfrm>
            <a:off x="1461121" y="5527477"/>
            <a:ext cx="2232" cy="274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49" name="Line 47"/>
          <p:cNvSpPr>
            <a:spLocks noChangeShapeType="1"/>
          </p:cNvSpPr>
          <p:nvPr/>
        </p:nvSpPr>
        <p:spPr bwMode="auto">
          <a:xfrm rot="10800000" flipH="1">
            <a:off x="1461121" y="6160369"/>
            <a:ext cx="2232" cy="274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50" name="Rectangle 48"/>
          <p:cNvSpPr>
            <a:spLocks/>
          </p:cNvSpPr>
          <p:nvPr/>
        </p:nvSpPr>
        <p:spPr bwMode="auto">
          <a:xfrm>
            <a:off x="1054820" y="5831086"/>
            <a:ext cx="866180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ctr">
              <a:spcBef>
                <a:spcPts val="773"/>
              </a:spcBef>
            </a:pPr>
            <a:r>
              <a:rPr lang="en-US" sz="1300" dirty="0">
                <a:latin typeface="Arial" pitchFamily="34" charset="0"/>
                <a:ea typeface="MS PGothic" pitchFamily="34" charset="-128"/>
                <a:sym typeface="Arial" pitchFamily="34" charset="0"/>
              </a:rPr>
              <a:t>3.8 m</a:t>
            </a:r>
          </a:p>
        </p:txBody>
      </p:sp>
      <p:sp>
        <p:nvSpPr>
          <p:cNvPr id="251951" name="Line 49"/>
          <p:cNvSpPr>
            <a:spLocks noChangeShapeType="1"/>
          </p:cNvSpPr>
          <p:nvPr/>
        </p:nvSpPr>
        <p:spPr bwMode="auto">
          <a:xfrm rot="10800000">
            <a:off x="2317254" y="2703463"/>
            <a:ext cx="2101826" cy="12613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52" name="Line 50"/>
          <p:cNvSpPr>
            <a:spLocks noChangeShapeType="1"/>
          </p:cNvSpPr>
          <p:nvPr/>
        </p:nvSpPr>
        <p:spPr bwMode="auto">
          <a:xfrm>
            <a:off x="1902023" y="2453432"/>
            <a:ext cx="455414" cy="274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53" name="Line 51"/>
          <p:cNvSpPr>
            <a:spLocks noChangeShapeType="1"/>
          </p:cNvSpPr>
          <p:nvPr/>
        </p:nvSpPr>
        <p:spPr bwMode="auto">
          <a:xfrm rot="10800000">
            <a:off x="1678781" y="2453432"/>
            <a:ext cx="232172" cy="22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954" name="Rectangle 52"/>
          <p:cNvSpPr>
            <a:spLocks/>
          </p:cNvSpPr>
          <p:nvPr/>
        </p:nvSpPr>
        <p:spPr bwMode="auto">
          <a:xfrm>
            <a:off x="151805" y="2294930"/>
            <a:ext cx="1535906" cy="36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7" bIns="0"/>
          <a:lstStyle/>
          <a:p>
            <a:pPr marL="39066" algn="r">
              <a:spcBef>
                <a:spcPts val="773"/>
              </a:spcBef>
            </a:pPr>
            <a:r>
              <a:rPr lang="en-US" sz="1300" dirty="0">
                <a:latin typeface="Arial" pitchFamily="34" charset="0"/>
                <a:ea typeface="MS PGothic" pitchFamily="34" charset="-128"/>
                <a:sym typeface="Arial" pitchFamily="34" charset="0"/>
              </a:rPr>
              <a:t>28.5 m R     Stay-in Radius</a:t>
            </a:r>
          </a:p>
        </p:txBody>
      </p:sp>
      <p:pic>
        <p:nvPicPr>
          <p:cNvPr id="251955" name="Picture 5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920" y="1068214"/>
            <a:ext cx="7294439" cy="51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TMT_nice_image.jpg"/>
          <p:cNvPicPr>
            <a:picLocks noChangeAspect="1"/>
          </p:cNvPicPr>
          <p:nvPr/>
        </p:nvPicPr>
        <p:blipFill>
          <a:blip r:embed="rId4" cstate="print"/>
          <a:srcRect l="40611" t="15238" r="28202" b="6095"/>
          <a:stretch>
            <a:fillRect/>
          </a:stretch>
        </p:blipFill>
        <p:spPr>
          <a:xfrm>
            <a:off x="1981200" y="1447800"/>
            <a:ext cx="5223107" cy="4876801"/>
          </a:xfrm>
          <a:prstGeom prst="rect">
            <a:avLst/>
          </a:prstGeom>
        </p:spPr>
      </p:pic>
      <p:pic>
        <p:nvPicPr>
          <p:cNvPr id="57" name="Picture 56" descr="Charminar-Pride_of_Hyderabad.jpg"/>
          <p:cNvPicPr>
            <a:picLocks noChangeAspect="1"/>
          </p:cNvPicPr>
          <p:nvPr/>
        </p:nvPicPr>
        <p:blipFill>
          <a:blip r:embed="rId5" cstate="print"/>
          <a:srcRect l="4306" t="517" r="5167" b="8103"/>
          <a:stretch>
            <a:fillRect/>
          </a:stretch>
        </p:blipFill>
        <p:spPr>
          <a:xfrm>
            <a:off x="3124200" y="1702137"/>
            <a:ext cx="3124200" cy="4622463"/>
          </a:xfrm>
          <a:prstGeom prst="rect">
            <a:avLst/>
          </a:prstGeom>
        </p:spPr>
      </p:pic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998CEB-95FF-408A-9BD3-AFC4711C3C0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A64B63F-9C79-46A2-A9E0-6ACD6B740D83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TIO  Partners and Site: Mauna Kea, Hawaii</a:t>
            </a:r>
          </a:p>
        </p:txBody>
      </p:sp>
      <p:pic>
        <p:nvPicPr>
          <p:cNvPr id="8197" name="Picture 3" descr="pacific world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9" t="2388" r="2499" b="3979"/>
          <a:stretch>
            <a:fillRect/>
          </a:stretch>
        </p:blipFill>
        <p:spPr bwMode="auto">
          <a:xfrm>
            <a:off x="304800" y="927100"/>
            <a:ext cx="8226425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2439987" y="927100"/>
            <a:ext cx="5588000" cy="337185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92100" y="-4267200"/>
            <a:ext cx="13766800" cy="10272713"/>
            <a:chOff x="287" y="-2208"/>
            <a:chExt cx="8497" cy="6340"/>
          </a:xfrm>
        </p:grpSpPr>
        <p:sp>
          <p:nvSpPr>
            <p:cNvPr id="8221" name="Rectangle 6"/>
            <p:cNvSpPr>
              <a:spLocks noChangeAspect="1" noChangeArrowheads="1"/>
            </p:cNvSpPr>
            <p:nvPr/>
          </p:nvSpPr>
          <p:spPr bwMode="auto">
            <a:xfrm>
              <a:off x="480" y="-2208"/>
              <a:ext cx="8304" cy="6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222" name="Picture 7" descr="Pacific closeup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" y="1001"/>
              <a:ext cx="5182" cy="3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2000" y="3959225"/>
            <a:ext cx="4419600" cy="381000"/>
            <a:chOff x="480" y="2928"/>
            <a:chExt cx="2784" cy="240"/>
          </a:xfrm>
        </p:grpSpPr>
        <p:sp>
          <p:nvSpPr>
            <p:cNvPr id="8219" name="Line 9"/>
            <p:cNvSpPr>
              <a:spLocks noChangeShapeType="1"/>
            </p:cNvSpPr>
            <p:nvPr/>
          </p:nvSpPr>
          <p:spPr bwMode="auto">
            <a:xfrm flipH="1" flipV="1">
              <a:off x="480" y="2928"/>
              <a:ext cx="2784" cy="24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Text Box 10"/>
            <p:cNvSpPr txBox="1">
              <a:spLocks noChangeArrowheads="1"/>
            </p:cNvSpPr>
            <p:nvPr/>
          </p:nvSpPr>
          <p:spPr bwMode="auto">
            <a:xfrm rot="300000">
              <a:off x="1026" y="2966"/>
              <a:ext cx="835" cy="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000" dirty="0"/>
                <a:t>Delhi  12250 km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105025" y="3459163"/>
            <a:ext cx="3062288" cy="877887"/>
            <a:chOff x="1326" y="2613"/>
            <a:chExt cx="1929" cy="553"/>
          </a:xfrm>
        </p:grpSpPr>
        <p:sp>
          <p:nvSpPr>
            <p:cNvPr id="8217" name="Line 12"/>
            <p:cNvSpPr>
              <a:spLocks noChangeShapeType="1"/>
            </p:cNvSpPr>
            <p:nvPr/>
          </p:nvSpPr>
          <p:spPr bwMode="auto">
            <a:xfrm flipH="1" flipV="1">
              <a:off x="1326" y="2613"/>
              <a:ext cx="1929" cy="55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Text Box 13"/>
            <p:cNvSpPr txBox="1">
              <a:spLocks noChangeArrowheads="1"/>
            </p:cNvSpPr>
            <p:nvPr/>
          </p:nvSpPr>
          <p:spPr bwMode="auto">
            <a:xfrm rot="960000">
              <a:off x="1441" y="2698"/>
              <a:ext cx="662" cy="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000"/>
                <a:t>Beijing  8470 km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2943225" y="3592513"/>
            <a:ext cx="2230438" cy="749300"/>
            <a:chOff x="1854" y="2697"/>
            <a:chExt cx="1405" cy="472"/>
          </a:xfrm>
        </p:grpSpPr>
        <p:sp>
          <p:nvSpPr>
            <p:cNvPr id="8215" name="Line 15"/>
            <p:cNvSpPr>
              <a:spLocks noChangeShapeType="1"/>
            </p:cNvSpPr>
            <p:nvPr/>
          </p:nvSpPr>
          <p:spPr bwMode="auto">
            <a:xfrm flipH="1" flipV="1">
              <a:off x="1854" y="2697"/>
              <a:ext cx="1405" cy="47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Text Box 16"/>
            <p:cNvSpPr txBox="1">
              <a:spLocks noChangeArrowheads="1"/>
            </p:cNvSpPr>
            <p:nvPr/>
          </p:nvSpPr>
          <p:spPr bwMode="auto">
            <a:xfrm rot="1080000">
              <a:off x="2167" y="2858"/>
              <a:ext cx="622" cy="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000" dirty="0"/>
                <a:t>Tokyo  6470 km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5181600" y="3502025"/>
            <a:ext cx="2667000" cy="842963"/>
            <a:chOff x="3264" y="2640"/>
            <a:chExt cx="1680" cy="531"/>
          </a:xfrm>
        </p:grpSpPr>
        <p:sp>
          <p:nvSpPr>
            <p:cNvPr id="8213" name="Line 18"/>
            <p:cNvSpPr>
              <a:spLocks noChangeShapeType="1"/>
            </p:cNvSpPr>
            <p:nvPr/>
          </p:nvSpPr>
          <p:spPr bwMode="auto">
            <a:xfrm flipV="1">
              <a:off x="3264" y="2640"/>
              <a:ext cx="1680" cy="53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86" name="Text Box 19"/>
            <p:cNvSpPr txBox="1">
              <a:spLocks noChangeArrowheads="1"/>
            </p:cNvSpPr>
            <p:nvPr/>
          </p:nvSpPr>
          <p:spPr bwMode="auto">
            <a:xfrm rot="-1020000">
              <a:off x="3810" y="2793"/>
              <a:ext cx="990" cy="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</a:rPr>
                <a:t>Washington, DC  7670 km</a:t>
              </a: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5181600" y="3182938"/>
            <a:ext cx="2705100" cy="1160462"/>
            <a:chOff x="3264" y="2439"/>
            <a:chExt cx="1704" cy="731"/>
          </a:xfrm>
        </p:grpSpPr>
        <p:sp>
          <p:nvSpPr>
            <p:cNvPr id="8211" name="Line 21"/>
            <p:cNvSpPr>
              <a:spLocks noChangeShapeType="1"/>
            </p:cNvSpPr>
            <p:nvPr/>
          </p:nvSpPr>
          <p:spPr bwMode="auto">
            <a:xfrm flipV="1">
              <a:off x="3264" y="2439"/>
              <a:ext cx="1704" cy="73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Text Box 22"/>
            <p:cNvSpPr txBox="1">
              <a:spLocks noChangeArrowheads="1"/>
            </p:cNvSpPr>
            <p:nvPr/>
          </p:nvSpPr>
          <p:spPr bwMode="auto">
            <a:xfrm rot="-1380000">
              <a:off x="4158" y="2595"/>
              <a:ext cx="648" cy="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000"/>
                <a:t>Ottawa 7650 km</a:t>
              </a:r>
            </a:p>
          </p:txBody>
        </p: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4686300" y="4297363"/>
            <a:ext cx="990600" cy="274637"/>
            <a:chOff x="2952" y="3141"/>
            <a:chExt cx="624" cy="173"/>
          </a:xfrm>
        </p:grpSpPr>
        <p:sp>
          <p:nvSpPr>
            <p:cNvPr id="8209" name="AutoShape 24"/>
            <p:cNvSpPr>
              <a:spLocks noChangeArrowheads="1"/>
            </p:cNvSpPr>
            <p:nvPr/>
          </p:nvSpPr>
          <p:spPr bwMode="auto">
            <a:xfrm>
              <a:off x="3237" y="3141"/>
              <a:ext cx="58" cy="58"/>
            </a:xfrm>
            <a:prstGeom prst="star4">
              <a:avLst>
                <a:gd name="adj" fmla="val 12500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0" name="Text Box 25"/>
            <p:cNvSpPr txBox="1">
              <a:spLocks noChangeArrowheads="1"/>
            </p:cNvSpPr>
            <p:nvPr/>
          </p:nvSpPr>
          <p:spPr bwMode="auto">
            <a:xfrm>
              <a:off x="2952" y="3150"/>
              <a:ext cx="62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100">
                  <a:solidFill>
                    <a:srgbClr val="0000FF"/>
                  </a:solidFill>
                </a:rPr>
                <a:t>Mauna Kea</a:t>
              </a:r>
            </a:p>
          </p:txBody>
        </p: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186363" y="3700463"/>
            <a:ext cx="1228725" cy="652462"/>
            <a:chOff x="3267" y="2765"/>
            <a:chExt cx="774" cy="411"/>
          </a:xfrm>
        </p:grpSpPr>
        <p:sp>
          <p:nvSpPr>
            <p:cNvPr id="8207" name="Line 27"/>
            <p:cNvSpPr>
              <a:spLocks noChangeShapeType="1"/>
            </p:cNvSpPr>
            <p:nvPr/>
          </p:nvSpPr>
          <p:spPr bwMode="auto">
            <a:xfrm flipV="1">
              <a:off x="3267" y="2765"/>
              <a:ext cx="774" cy="41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Text Box 28"/>
            <p:cNvSpPr txBox="1">
              <a:spLocks noChangeArrowheads="1"/>
            </p:cNvSpPr>
            <p:nvPr/>
          </p:nvSpPr>
          <p:spPr bwMode="auto">
            <a:xfrm rot="-1718018">
              <a:off x="3340" y="2940"/>
              <a:ext cx="590" cy="6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000"/>
                <a:t>Calif.  4030 km</a:t>
              </a:r>
            </a:p>
          </p:txBody>
        </p:sp>
      </p:grpSp>
      <p:pic>
        <p:nvPicPr>
          <p:cNvPr id="32" name="Picture 31" descr="TMT_reddy_si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914400"/>
            <a:ext cx="4876799" cy="513883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105400" y="914400"/>
            <a:ext cx="4038600" cy="24006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Clear/usable nights -   76%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Precipitable water  -    &lt;2mm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Altitude                   -  4000m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Av. Temp.                -  2.7C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5181600" y="3429000"/>
            <a:ext cx="3962400" cy="2590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400" b="1" dirty="0" smtClean="0"/>
              <a:t>Seeing statistics</a:t>
            </a:r>
          </a:p>
          <a:p>
            <a:pPr algn="ctr">
              <a:buNone/>
            </a:pPr>
            <a:r>
              <a:rPr lang="en-US" sz="2400" b="1" dirty="0" smtClean="0"/>
              <a:t> (50m above ground)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25%	0.40 arcsec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50%	0.54 arcsec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75%	0.75 arcsec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0241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80157"/>
            <a:ext cx="8534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Instruments which are expected to be available at the start of TMT science operations:</a:t>
            </a:r>
          </a:p>
          <a:p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Wide-Field Optical Spectrometer (WFOS)</a:t>
            </a:r>
          </a:p>
          <a:p>
            <a:r>
              <a:rPr lang="en-US" dirty="0" smtClean="0"/>
              <a:t>      </a:t>
            </a:r>
            <a:r>
              <a:rPr lang="en-US" sz="2000" b="0" i="1" dirty="0" smtClean="0"/>
              <a:t>Spectra coverage: 0.31 – 1.1 micron</a:t>
            </a:r>
          </a:p>
          <a:p>
            <a:r>
              <a:rPr lang="en-US" sz="2000" b="0" i="1" dirty="0" smtClean="0"/>
              <a:t>       spectral Res.:    300 – 7500</a:t>
            </a:r>
          </a:p>
          <a:p>
            <a:r>
              <a:rPr lang="en-US" sz="2000" b="0" i="1" dirty="0" smtClean="0"/>
              <a:t>       possible to obtain spectra of about 1500 objects over a </a:t>
            </a:r>
          </a:p>
          <a:p>
            <a:r>
              <a:rPr lang="en-US" sz="2000" b="0" i="1" dirty="0" smtClean="0"/>
              <a:t>      40.5arcmin^2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InfraRed Imaging Spectrometer (IRIS)</a:t>
            </a:r>
          </a:p>
          <a:p>
            <a:r>
              <a:rPr lang="en-US" b="0" dirty="0" smtClean="0"/>
              <a:t>     </a:t>
            </a:r>
            <a:r>
              <a:rPr lang="en-US" sz="1800" b="0" dirty="0" smtClean="0"/>
              <a:t>wavelength coverage: 0.8 -2.5 micron</a:t>
            </a:r>
          </a:p>
          <a:p>
            <a:r>
              <a:rPr lang="en-US" sz="1800" b="0" i="1" dirty="0" smtClean="0"/>
              <a:t>      FOV: &lt;2” for IFU and 30”X30” for imaging mode</a:t>
            </a:r>
          </a:p>
          <a:p>
            <a:r>
              <a:rPr lang="en-US" sz="1800" b="0" i="1" dirty="0" smtClean="0"/>
              <a:t>      4mas/pixel sampling</a:t>
            </a:r>
          </a:p>
          <a:p>
            <a:r>
              <a:rPr lang="en-US" sz="1800" b="0" i="1" dirty="0" smtClean="0"/>
              <a:t>      IFU has R~4000 over entire J, H, K bands one band at a time</a:t>
            </a:r>
            <a:r>
              <a:rPr lang="en-US" sz="2000" b="0" i="1" dirty="0" smtClean="0"/>
              <a:t>.</a:t>
            </a:r>
          </a:p>
          <a:p>
            <a:endParaRPr lang="en-US" sz="2000" i="1" dirty="0" smtClean="0"/>
          </a:p>
          <a:p>
            <a:pPr>
              <a:buFont typeface="Wingdings" pitchFamily="2" charset="2"/>
              <a:buChar char="Ø"/>
            </a:pPr>
            <a:r>
              <a:rPr lang="en-US" sz="2000" i="1" dirty="0" smtClean="0"/>
              <a:t> </a:t>
            </a:r>
            <a:r>
              <a:rPr lang="en-US" sz="2000" dirty="0" smtClean="0"/>
              <a:t>InfraRed Multi-slit Spectrometer (IRMS)</a:t>
            </a:r>
          </a:p>
          <a:p>
            <a:r>
              <a:rPr lang="en-US" sz="2000" dirty="0" smtClean="0"/>
              <a:t>      </a:t>
            </a:r>
            <a:r>
              <a:rPr lang="en-US" sz="2000" b="0" i="1" dirty="0" smtClean="0"/>
              <a:t> Wavelength: 0.8 -2.5 micron</a:t>
            </a:r>
          </a:p>
          <a:p>
            <a:r>
              <a:rPr lang="en-US" sz="2000" b="0" i="1" dirty="0" smtClean="0"/>
              <a:t>       Spec. res:     5000</a:t>
            </a:r>
          </a:p>
          <a:p>
            <a:r>
              <a:rPr lang="en-US" sz="2000" b="0" i="1" dirty="0" smtClean="0"/>
              <a:t>      #slits   :    46  and FOV: 2.3X2.3arcmin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4239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TMT-Instrument plans</a:t>
            </a:r>
            <a:endParaRPr lang="en-US" sz="32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600"/>
            <a:ext cx="8534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en-US" dirty="0" smtClean="0"/>
          </a:p>
          <a:p>
            <a:r>
              <a:rPr lang="en-US" dirty="0" smtClean="0"/>
              <a:t>Instruments which are expected to be built during the first decade of TMT operations: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High-Resolution Optical Spectrometer (HROS)</a:t>
            </a:r>
          </a:p>
          <a:p>
            <a:r>
              <a:rPr lang="en-US" dirty="0" smtClean="0"/>
              <a:t>    </a:t>
            </a:r>
            <a:r>
              <a:rPr lang="en-US" b="0" i="1" dirty="0" smtClean="0"/>
              <a:t>Spec. coverage: 0.31 – 1.0micron, R~50K – 100K</a:t>
            </a:r>
          </a:p>
          <a:p>
            <a:r>
              <a:rPr lang="en-US" b="0" i="1" dirty="0" smtClean="0"/>
              <a:t>    Rv. Precision: 1m/sec </a:t>
            </a:r>
          </a:p>
          <a:p>
            <a:endParaRPr lang="en-US" b="0" i="1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Planet Formation Instrument (PFI)</a:t>
            </a:r>
          </a:p>
          <a:p>
            <a:r>
              <a:rPr lang="en-US" dirty="0" smtClean="0"/>
              <a:t>   </a:t>
            </a:r>
            <a:r>
              <a:rPr lang="en-US" sz="2000" b="0" dirty="0" smtClean="0"/>
              <a:t>ExAO high contrast exoplanet imager</a:t>
            </a:r>
          </a:p>
          <a:p>
            <a:endParaRPr lang="en-US" b="0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Mid-InfraRed Echelle Spectrometer (MIRES)</a:t>
            </a:r>
          </a:p>
          <a:p>
            <a:r>
              <a:rPr lang="en-US" dirty="0" smtClean="0"/>
              <a:t>    </a:t>
            </a:r>
            <a:r>
              <a:rPr lang="en-US" sz="2000" b="0" dirty="0" smtClean="0"/>
              <a:t>Spec. coverage: 8-18micron, R~100,000 </a:t>
            </a:r>
            <a:endParaRPr lang="en-US" b="0" dirty="0" smtClean="0"/>
          </a:p>
          <a:p>
            <a:r>
              <a:rPr lang="en-US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Near-</a:t>
            </a:r>
            <a:r>
              <a:rPr lang="en-US" dirty="0" err="1" smtClean="0"/>
              <a:t>InfraRed</a:t>
            </a:r>
            <a:r>
              <a:rPr lang="en-US" dirty="0" smtClean="0"/>
              <a:t> </a:t>
            </a:r>
            <a:r>
              <a:rPr lang="en-US" dirty="0" err="1" smtClean="0"/>
              <a:t>Echelle</a:t>
            </a:r>
            <a:r>
              <a:rPr lang="en-US" dirty="0" smtClean="0"/>
              <a:t> Spectrometer (NIRES)</a:t>
            </a:r>
          </a:p>
          <a:p>
            <a:r>
              <a:rPr lang="en-US" dirty="0" smtClean="0"/>
              <a:t>     </a:t>
            </a:r>
            <a:r>
              <a:rPr lang="en-US" b="0" i="1" dirty="0" smtClean="0"/>
              <a:t>Spec. coverage: 1 -2.4micron, R ~20K – 100K </a:t>
            </a:r>
            <a:endParaRPr lang="en-US" b="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4349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TMT instruments plans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4479" y="994212"/>
          <a:ext cx="8993321" cy="2358588"/>
        </p:xfrm>
        <a:graphic>
          <a:graphicData uri="http://schemas.openxmlformats.org/drawingml/2006/table">
            <a:tbl>
              <a:tblPr/>
              <a:tblGrid>
                <a:gridCol w="301218"/>
                <a:gridCol w="301218"/>
                <a:gridCol w="325392"/>
                <a:gridCol w="325392"/>
                <a:gridCol w="307724"/>
                <a:gridCol w="304936"/>
                <a:gridCol w="307724"/>
                <a:gridCol w="304936"/>
                <a:gridCol w="306796"/>
                <a:gridCol w="304010"/>
                <a:gridCol w="307724"/>
                <a:gridCol w="304936"/>
                <a:gridCol w="307724"/>
                <a:gridCol w="304936"/>
                <a:gridCol w="307724"/>
                <a:gridCol w="304936"/>
                <a:gridCol w="307724"/>
                <a:gridCol w="304936"/>
                <a:gridCol w="307724"/>
                <a:gridCol w="304936"/>
                <a:gridCol w="307724"/>
                <a:gridCol w="304936"/>
                <a:gridCol w="307724"/>
                <a:gridCol w="304936"/>
                <a:gridCol w="251570"/>
                <a:gridCol w="93980"/>
                <a:gridCol w="195415"/>
                <a:gridCol w="297400"/>
                <a:gridCol w="112410"/>
                <a:gridCol w="184990"/>
                <a:gridCol w="115299"/>
                <a:gridCol w="107751"/>
                <a:gridCol w="93980"/>
                <a:gridCol w="162560"/>
              </a:tblGrid>
              <a:tr h="298807">
                <a:tc gridSpan="3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Table-7:  Time Line of TMT project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244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2010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‘11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‘12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‘13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‘14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‘15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‘16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‘17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‘18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</a:t>
                      </a:r>
                      <a:r>
                        <a:rPr lang="en-GB" sz="1800" dirty="0" smtClean="0">
                          <a:latin typeface="Times New Roman"/>
                          <a:ea typeface="Times New Roman"/>
                        </a:rPr>
                        <a:t>19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‘20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‘21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 ‘22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‘23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8807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 DDP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8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            ECP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8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9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    Construction Phase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8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5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en-GB" sz="1800" dirty="0" smtClean="0">
                          <a:latin typeface="Times New Roman"/>
                          <a:ea typeface="Times New Roman"/>
                        </a:rPr>
                        <a:t>                      EOPS /Operation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988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5049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</a:rPr>
              <a:t>Project Time Line and Partners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19600"/>
            <a:ext cx="9144000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Member Partners: Univ. of California and Caltech (25%), Japan</a:t>
            </a:r>
          </a:p>
          <a:p>
            <a:r>
              <a:rPr lang="en-US" dirty="0" smtClean="0"/>
              <a:t>                                 (20%), China (10%), India (10%) </a:t>
            </a:r>
          </a:p>
          <a:p>
            <a:endParaRPr lang="en-US" dirty="0" smtClean="0"/>
          </a:p>
          <a:p>
            <a:r>
              <a:rPr lang="en-US" dirty="0" smtClean="0"/>
              <a:t>Associate Partners: Canada (20%, decision by April, 2015),</a:t>
            </a:r>
          </a:p>
          <a:p>
            <a:r>
              <a:rPr lang="en-US" dirty="0" smtClean="0"/>
              <a:t>                                   NSF/new partners (15%)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9400" y="3124200"/>
            <a:ext cx="3172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 few science cases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76200"/>
            <a:ext cx="468044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 Few Major Science Drivers</a:t>
            </a:r>
          </a:p>
          <a:p>
            <a:pPr algn="ctr"/>
            <a:r>
              <a:rPr lang="en-US" dirty="0" smtClean="0"/>
              <a:t>(</a:t>
            </a:r>
            <a:r>
              <a:rPr lang="en-US" sz="2000" dirty="0" smtClean="0"/>
              <a:t>DPR_DST2010 science Case)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" y="5903893"/>
            <a:ext cx="7239000" cy="95410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"</a:t>
            </a:r>
            <a:r>
              <a:rPr lang="en-US" sz="2800" dirty="0" smtClean="0"/>
              <a:t>Prediction is very difficult,  especially if it’s</a:t>
            </a:r>
          </a:p>
          <a:p>
            <a:r>
              <a:rPr lang="en-US" sz="2800" dirty="0" smtClean="0"/>
              <a:t>  about  the future” – </a:t>
            </a:r>
            <a:r>
              <a:rPr lang="en-US" sz="2800" dirty="0" err="1" smtClean="0"/>
              <a:t>Niels</a:t>
            </a:r>
            <a:r>
              <a:rPr lang="en-US" sz="2800" dirty="0" smtClean="0"/>
              <a:t> Bohr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4967" y="1371600"/>
            <a:ext cx="9646167" cy="2862322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   </a:t>
            </a:r>
            <a:r>
              <a:rPr lang="en-US" sz="2800" u="sng" dirty="0" smtClean="0"/>
              <a:t>30-m Advantage </a:t>
            </a:r>
          </a:p>
          <a:p>
            <a:endParaRPr lang="en-US" dirty="0" smtClean="0"/>
          </a:p>
          <a:p>
            <a:r>
              <a:rPr lang="en-US" sz="2800" dirty="0" smtClean="0"/>
              <a:t>Angular Size</a:t>
            </a:r>
            <a:r>
              <a:rPr lang="en-US" dirty="0" smtClean="0"/>
              <a:t>:    </a:t>
            </a:r>
            <a:r>
              <a:rPr lang="en-US" i="1" dirty="0" smtClean="0"/>
              <a:t>factor of  3 better than current 8-m telescopes</a:t>
            </a:r>
          </a:p>
          <a:p>
            <a:r>
              <a:rPr lang="en-US" i="1" dirty="0" smtClean="0"/>
              <a:t>                               and 12 times of HST</a:t>
            </a:r>
          </a:p>
          <a:p>
            <a:endParaRPr lang="en-US" dirty="0" smtClean="0"/>
          </a:p>
          <a:p>
            <a:r>
              <a:rPr lang="en-US" sz="2800" dirty="0" smtClean="0"/>
              <a:t>Sensitivity</a:t>
            </a:r>
            <a:r>
              <a:rPr lang="en-US" dirty="0" smtClean="0"/>
              <a:t>: </a:t>
            </a:r>
            <a:r>
              <a:rPr lang="en-US" i="1" dirty="0" smtClean="0"/>
              <a:t>factor of 14 (seeing limited,</a:t>
            </a:r>
            <a:r>
              <a:rPr lang="el-GR" i="1" dirty="0" smtClean="0"/>
              <a:t> α</a:t>
            </a:r>
            <a:r>
              <a:rPr lang="en-US" i="1" dirty="0" smtClean="0"/>
              <a:t>D</a:t>
            </a:r>
            <a:r>
              <a:rPr lang="en-US" i="1" baseline="30000" dirty="0" smtClean="0"/>
              <a:t>2</a:t>
            </a:r>
            <a:r>
              <a:rPr lang="en-US" i="1" dirty="0" smtClean="0"/>
              <a:t> )-200 (AO)  (</a:t>
            </a:r>
            <a:r>
              <a:rPr lang="el-GR" i="1" dirty="0" smtClean="0"/>
              <a:t>α</a:t>
            </a:r>
            <a:r>
              <a:rPr lang="en-US" i="1" dirty="0" smtClean="0"/>
              <a:t>D</a:t>
            </a:r>
            <a:r>
              <a:rPr lang="en-US" i="1" baseline="30000" dirty="0" smtClean="0"/>
              <a:t>4   </a:t>
            </a:r>
            <a:r>
              <a:rPr lang="en-US" i="1" dirty="0" smtClean="0"/>
              <a:t>) better </a:t>
            </a:r>
          </a:p>
          <a:p>
            <a:r>
              <a:rPr lang="en-US" i="1" dirty="0" smtClean="0"/>
              <a:t>                     than current 8-m and  20,000 (AO) better than HST. 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6962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TMT with AO: Atmospheric Effects - Seeing</a:t>
            </a: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533400" y="914400"/>
            <a:ext cx="74691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sz="3200">
                <a:latin typeface="Verdana" pitchFamily="34" charset="0"/>
              </a:rPr>
              <a:t>n</a:t>
            </a:r>
            <a:r>
              <a:rPr lang="en-US" sz="3200" baseline="-25000">
                <a:latin typeface="Verdana" pitchFamily="34" charset="0"/>
              </a:rPr>
              <a:t>space</a:t>
            </a:r>
            <a:r>
              <a:rPr lang="en-US" sz="3200">
                <a:latin typeface="Verdana" pitchFamily="34" charset="0"/>
              </a:rPr>
              <a:t>=0.1/cc; n</a:t>
            </a:r>
            <a:r>
              <a:rPr lang="en-US" sz="3200" baseline="-25000">
                <a:latin typeface="Verdana" pitchFamily="34" charset="0"/>
              </a:rPr>
              <a:t>atmosphere</a:t>
            </a:r>
            <a:r>
              <a:rPr lang="en-US" sz="3200">
                <a:latin typeface="Verdana" pitchFamily="34" charset="0"/>
              </a:rPr>
              <a:t>=10</a:t>
            </a:r>
            <a:r>
              <a:rPr lang="en-US" sz="3200" baseline="30000">
                <a:latin typeface="Verdana" pitchFamily="34" charset="0"/>
              </a:rPr>
              <a:t>19</a:t>
            </a:r>
            <a:r>
              <a:rPr lang="en-US" sz="3200">
                <a:latin typeface="Verdana" pitchFamily="34" charset="0"/>
              </a:rPr>
              <a:t>/cc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5800" y="2895600"/>
            <a:ext cx="7442200" cy="3429000"/>
            <a:chOff x="816" y="1872"/>
            <a:chExt cx="4688" cy="2160"/>
          </a:xfrm>
        </p:grpSpPr>
        <p:sp>
          <p:nvSpPr>
            <p:cNvPr id="22540" name="Text Box 5"/>
            <p:cNvSpPr txBox="1">
              <a:spLocks noChangeArrowheads="1"/>
            </p:cNvSpPr>
            <p:nvPr/>
          </p:nvSpPr>
          <p:spPr bwMode="auto">
            <a:xfrm>
              <a:off x="3552" y="1872"/>
              <a:ext cx="19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Verdana" pitchFamily="34" charset="0"/>
                </a:rPr>
                <a:t>Plane waves above the atmosphere</a:t>
              </a:r>
            </a:p>
          </p:txBody>
        </p:sp>
        <p:sp>
          <p:nvSpPr>
            <p:cNvPr id="22541" name="Text Box 6"/>
            <p:cNvSpPr txBox="1">
              <a:spLocks noChangeArrowheads="1"/>
            </p:cNvSpPr>
            <p:nvPr/>
          </p:nvSpPr>
          <p:spPr bwMode="auto">
            <a:xfrm>
              <a:off x="3552" y="2496"/>
              <a:ext cx="19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Verdana" pitchFamily="34" charset="0"/>
                </a:rPr>
                <a:t>Earth’s turbulent atmosphere</a:t>
              </a:r>
            </a:p>
          </p:txBody>
        </p:sp>
        <p:sp>
          <p:nvSpPr>
            <p:cNvPr id="22542" name="Text Box 7"/>
            <p:cNvSpPr txBox="1">
              <a:spLocks noChangeArrowheads="1"/>
            </p:cNvSpPr>
            <p:nvPr/>
          </p:nvSpPr>
          <p:spPr bwMode="auto">
            <a:xfrm>
              <a:off x="3504" y="3168"/>
              <a:ext cx="120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Verdana" pitchFamily="34" charset="0"/>
                </a:rPr>
                <a:t>Distorted wavefronts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16" y="2016"/>
              <a:ext cx="2256" cy="2016"/>
              <a:chOff x="816" y="2016"/>
              <a:chExt cx="2256" cy="2016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816" y="2016"/>
                <a:ext cx="2256" cy="2016"/>
                <a:chOff x="816" y="2016"/>
                <a:chExt cx="2256" cy="2016"/>
              </a:xfrm>
            </p:grpSpPr>
            <p:sp>
              <p:nvSpPr>
                <p:cNvPr id="22549" name="Rectangle 10"/>
                <p:cNvSpPr>
                  <a:spLocks noChangeArrowheads="1"/>
                </p:cNvSpPr>
                <p:nvPr/>
              </p:nvSpPr>
              <p:spPr bwMode="auto">
                <a:xfrm>
                  <a:off x="816" y="2016"/>
                  <a:ext cx="2256" cy="201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IN"/>
                </a:p>
              </p:txBody>
            </p:sp>
            <p:sp>
              <p:nvSpPr>
                <p:cNvPr id="22550" name="Line 11"/>
                <p:cNvSpPr>
                  <a:spLocks noChangeShapeType="1"/>
                </p:cNvSpPr>
                <p:nvPr/>
              </p:nvSpPr>
              <p:spPr bwMode="auto">
                <a:xfrm>
                  <a:off x="1056" y="2208"/>
                  <a:ext cx="18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en-IN"/>
                </a:p>
              </p:txBody>
            </p:sp>
            <p:sp>
              <p:nvSpPr>
                <p:cNvPr id="22551" name="Line 12"/>
                <p:cNvSpPr>
                  <a:spLocks noChangeShapeType="1"/>
                </p:cNvSpPr>
                <p:nvPr/>
              </p:nvSpPr>
              <p:spPr bwMode="auto">
                <a:xfrm>
                  <a:off x="1056" y="2304"/>
                  <a:ext cx="18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en-IN"/>
                </a:p>
              </p:txBody>
            </p:sp>
            <p:sp>
              <p:nvSpPr>
                <p:cNvPr id="22552" name="Line 13"/>
                <p:cNvSpPr>
                  <a:spLocks noChangeShapeType="1"/>
                </p:cNvSpPr>
                <p:nvPr/>
              </p:nvSpPr>
              <p:spPr bwMode="auto">
                <a:xfrm>
                  <a:off x="1056" y="2400"/>
                  <a:ext cx="18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en-IN"/>
                </a:p>
              </p:txBody>
            </p:sp>
            <p:sp>
              <p:nvSpPr>
                <p:cNvPr id="22553" name="Freeform 14"/>
                <p:cNvSpPr>
                  <a:spLocks/>
                </p:cNvSpPr>
                <p:nvPr/>
              </p:nvSpPr>
              <p:spPr bwMode="auto">
                <a:xfrm>
                  <a:off x="1110" y="3058"/>
                  <a:ext cx="1694" cy="118"/>
                </a:xfrm>
                <a:custGeom>
                  <a:avLst/>
                  <a:gdLst>
                    <a:gd name="T0" fmla="*/ 0 w 1694"/>
                    <a:gd name="T1" fmla="*/ 17 h 118"/>
                    <a:gd name="T2" fmla="*/ 25 w 1694"/>
                    <a:gd name="T3" fmla="*/ 0 h 118"/>
                    <a:gd name="T4" fmla="*/ 50 w 1694"/>
                    <a:gd name="T5" fmla="*/ 17 h 118"/>
                    <a:gd name="T6" fmla="*/ 76 w 1694"/>
                    <a:gd name="T7" fmla="*/ 8 h 118"/>
                    <a:gd name="T8" fmla="*/ 186 w 1694"/>
                    <a:gd name="T9" fmla="*/ 8 h 118"/>
                    <a:gd name="T10" fmla="*/ 296 w 1694"/>
                    <a:gd name="T11" fmla="*/ 17 h 118"/>
                    <a:gd name="T12" fmla="*/ 406 w 1694"/>
                    <a:gd name="T13" fmla="*/ 17 h 118"/>
                    <a:gd name="T14" fmla="*/ 567 w 1694"/>
                    <a:gd name="T15" fmla="*/ 25 h 118"/>
                    <a:gd name="T16" fmla="*/ 593 w 1694"/>
                    <a:gd name="T17" fmla="*/ 42 h 118"/>
                    <a:gd name="T18" fmla="*/ 686 w 1694"/>
                    <a:gd name="T19" fmla="*/ 25 h 118"/>
                    <a:gd name="T20" fmla="*/ 711 w 1694"/>
                    <a:gd name="T21" fmla="*/ 76 h 118"/>
                    <a:gd name="T22" fmla="*/ 813 w 1694"/>
                    <a:gd name="T23" fmla="*/ 59 h 118"/>
                    <a:gd name="T24" fmla="*/ 881 w 1694"/>
                    <a:gd name="T25" fmla="*/ 51 h 118"/>
                    <a:gd name="T26" fmla="*/ 982 w 1694"/>
                    <a:gd name="T27" fmla="*/ 8 h 118"/>
                    <a:gd name="T28" fmla="*/ 1075 w 1694"/>
                    <a:gd name="T29" fmla="*/ 17 h 118"/>
                    <a:gd name="T30" fmla="*/ 1092 w 1694"/>
                    <a:gd name="T31" fmla="*/ 42 h 118"/>
                    <a:gd name="T32" fmla="*/ 1313 w 1694"/>
                    <a:gd name="T33" fmla="*/ 25 h 118"/>
                    <a:gd name="T34" fmla="*/ 1448 w 1694"/>
                    <a:gd name="T35" fmla="*/ 34 h 118"/>
                    <a:gd name="T36" fmla="*/ 1507 w 1694"/>
                    <a:gd name="T37" fmla="*/ 42 h 118"/>
                    <a:gd name="T38" fmla="*/ 1584 w 1694"/>
                    <a:gd name="T39" fmla="*/ 8 h 118"/>
                    <a:gd name="T40" fmla="*/ 1694 w 1694"/>
                    <a:gd name="T41" fmla="*/ 25 h 11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694"/>
                    <a:gd name="T64" fmla="*/ 0 h 118"/>
                    <a:gd name="T65" fmla="*/ 1694 w 1694"/>
                    <a:gd name="T66" fmla="*/ 118 h 11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694" h="118">
                      <a:moveTo>
                        <a:pt x="0" y="17"/>
                      </a:moveTo>
                      <a:cubicBezTo>
                        <a:pt x="8" y="11"/>
                        <a:pt x="15" y="0"/>
                        <a:pt x="25" y="0"/>
                      </a:cubicBezTo>
                      <a:cubicBezTo>
                        <a:pt x="35" y="0"/>
                        <a:pt x="40" y="15"/>
                        <a:pt x="50" y="17"/>
                      </a:cubicBezTo>
                      <a:cubicBezTo>
                        <a:pt x="59" y="18"/>
                        <a:pt x="67" y="11"/>
                        <a:pt x="76" y="8"/>
                      </a:cubicBezTo>
                      <a:cubicBezTo>
                        <a:pt x="114" y="34"/>
                        <a:pt x="145" y="23"/>
                        <a:pt x="186" y="8"/>
                      </a:cubicBezTo>
                      <a:cubicBezTo>
                        <a:pt x="230" y="54"/>
                        <a:pt x="234" y="43"/>
                        <a:pt x="296" y="17"/>
                      </a:cubicBezTo>
                      <a:cubicBezTo>
                        <a:pt x="350" y="69"/>
                        <a:pt x="347" y="47"/>
                        <a:pt x="406" y="17"/>
                      </a:cubicBezTo>
                      <a:cubicBezTo>
                        <a:pt x="460" y="20"/>
                        <a:pt x="514" y="18"/>
                        <a:pt x="567" y="25"/>
                      </a:cubicBezTo>
                      <a:cubicBezTo>
                        <a:pt x="577" y="26"/>
                        <a:pt x="583" y="40"/>
                        <a:pt x="593" y="42"/>
                      </a:cubicBezTo>
                      <a:cubicBezTo>
                        <a:pt x="624" y="47"/>
                        <a:pt x="655" y="30"/>
                        <a:pt x="686" y="25"/>
                      </a:cubicBezTo>
                      <a:cubicBezTo>
                        <a:pt x="694" y="42"/>
                        <a:pt x="700" y="61"/>
                        <a:pt x="711" y="76"/>
                      </a:cubicBezTo>
                      <a:cubicBezTo>
                        <a:pt x="743" y="118"/>
                        <a:pt x="781" y="67"/>
                        <a:pt x="813" y="59"/>
                      </a:cubicBezTo>
                      <a:cubicBezTo>
                        <a:pt x="835" y="53"/>
                        <a:pt x="858" y="54"/>
                        <a:pt x="881" y="51"/>
                      </a:cubicBezTo>
                      <a:cubicBezTo>
                        <a:pt x="916" y="39"/>
                        <a:pt x="947" y="20"/>
                        <a:pt x="982" y="8"/>
                      </a:cubicBezTo>
                      <a:cubicBezTo>
                        <a:pt x="1013" y="11"/>
                        <a:pt x="1045" y="8"/>
                        <a:pt x="1075" y="17"/>
                      </a:cubicBezTo>
                      <a:cubicBezTo>
                        <a:pt x="1085" y="20"/>
                        <a:pt x="1082" y="42"/>
                        <a:pt x="1092" y="42"/>
                      </a:cubicBezTo>
                      <a:cubicBezTo>
                        <a:pt x="1166" y="44"/>
                        <a:pt x="1239" y="31"/>
                        <a:pt x="1313" y="25"/>
                      </a:cubicBezTo>
                      <a:cubicBezTo>
                        <a:pt x="1370" y="45"/>
                        <a:pt x="1374" y="41"/>
                        <a:pt x="1448" y="34"/>
                      </a:cubicBezTo>
                      <a:cubicBezTo>
                        <a:pt x="1468" y="37"/>
                        <a:pt x="1487" y="42"/>
                        <a:pt x="1507" y="42"/>
                      </a:cubicBezTo>
                      <a:cubicBezTo>
                        <a:pt x="1533" y="42"/>
                        <a:pt x="1560" y="16"/>
                        <a:pt x="1584" y="8"/>
                      </a:cubicBezTo>
                      <a:cubicBezTo>
                        <a:pt x="1626" y="19"/>
                        <a:pt x="1648" y="25"/>
                        <a:pt x="1694" y="25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en-IN"/>
                </a:p>
              </p:txBody>
            </p:sp>
            <p:sp>
              <p:nvSpPr>
                <p:cNvPr id="22554" name="Freeform 15"/>
                <p:cNvSpPr>
                  <a:spLocks/>
                </p:cNvSpPr>
                <p:nvPr/>
              </p:nvSpPr>
              <p:spPr bwMode="auto">
                <a:xfrm>
                  <a:off x="1093" y="3193"/>
                  <a:ext cx="1702" cy="104"/>
                </a:xfrm>
                <a:custGeom>
                  <a:avLst/>
                  <a:gdLst>
                    <a:gd name="T0" fmla="*/ 0 w 1702"/>
                    <a:gd name="T1" fmla="*/ 43 h 104"/>
                    <a:gd name="T2" fmla="*/ 17 w 1702"/>
                    <a:gd name="T3" fmla="*/ 17 h 104"/>
                    <a:gd name="T4" fmla="*/ 67 w 1702"/>
                    <a:gd name="T5" fmla="*/ 34 h 104"/>
                    <a:gd name="T6" fmla="*/ 203 w 1702"/>
                    <a:gd name="T7" fmla="*/ 51 h 104"/>
                    <a:gd name="T8" fmla="*/ 449 w 1702"/>
                    <a:gd name="T9" fmla="*/ 17 h 104"/>
                    <a:gd name="T10" fmla="*/ 499 w 1702"/>
                    <a:gd name="T11" fmla="*/ 51 h 104"/>
                    <a:gd name="T12" fmla="*/ 559 w 1702"/>
                    <a:gd name="T13" fmla="*/ 68 h 104"/>
                    <a:gd name="T14" fmla="*/ 618 w 1702"/>
                    <a:gd name="T15" fmla="*/ 0 h 104"/>
                    <a:gd name="T16" fmla="*/ 737 w 1702"/>
                    <a:gd name="T17" fmla="*/ 51 h 104"/>
                    <a:gd name="T18" fmla="*/ 796 w 1702"/>
                    <a:gd name="T19" fmla="*/ 26 h 104"/>
                    <a:gd name="T20" fmla="*/ 821 w 1702"/>
                    <a:gd name="T21" fmla="*/ 34 h 104"/>
                    <a:gd name="T22" fmla="*/ 1025 w 1702"/>
                    <a:gd name="T23" fmla="*/ 43 h 104"/>
                    <a:gd name="T24" fmla="*/ 1050 w 1702"/>
                    <a:gd name="T25" fmla="*/ 34 h 104"/>
                    <a:gd name="T26" fmla="*/ 1075 w 1702"/>
                    <a:gd name="T27" fmla="*/ 17 h 104"/>
                    <a:gd name="T28" fmla="*/ 1109 w 1702"/>
                    <a:gd name="T29" fmla="*/ 77 h 104"/>
                    <a:gd name="T30" fmla="*/ 1431 w 1702"/>
                    <a:gd name="T31" fmla="*/ 43 h 104"/>
                    <a:gd name="T32" fmla="*/ 1558 w 1702"/>
                    <a:gd name="T33" fmla="*/ 43 h 104"/>
                    <a:gd name="T34" fmla="*/ 1584 w 1702"/>
                    <a:gd name="T35" fmla="*/ 51 h 104"/>
                    <a:gd name="T36" fmla="*/ 1635 w 1702"/>
                    <a:gd name="T37" fmla="*/ 34 h 104"/>
                    <a:gd name="T38" fmla="*/ 1702 w 1702"/>
                    <a:gd name="T39" fmla="*/ 0 h 10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702"/>
                    <a:gd name="T61" fmla="*/ 0 h 104"/>
                    <a:gd name="T62" fmla="*/ 1702 w 1702"/>
                    <a:gd name="T63" fmla="*/ 104 h 10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702" h="104">
                      <a:moveTo>
                        <a:pt x="0" y="43"/>
                      </a:moveTo>
                      <a:cubicBezTo>
                        <a:pt x="6" y="34"/>
                        <a:pt x="7" y="21"/>
                        <a:pt x="17" y="17"/>
                      </a:cubicBezTo>
                      <a:cubicBezTo>
                        <a:pt x="33" y="10"/>
                        <a:pt x="50" y="30"/>
                        <a:pt x="67" y="34"/>
                      </a:cubicBezTo>
                      <a:cubicBezTo>
                        <a:pt x="117" y="45"/>
                        <a:pt x="148" y="46"/>
                        <a:pt x="203" y="51"/>
                      </a:cubicBezTo>
                      <a:cubicBezTo>
                        <a:pt x="281" y="72"/>
                        <a:pt x="372" y="36"/>
                        <a:pt x="449" y="17"/>
                      </a:cubicBezTo>
                      <a:cubicBezTo>
                        <a:pt x="529" y="38"/>
                        <a:pt x="446" y="8"/>
                        <a:pt x="499" y="51"/>
                      </a:cubicBezTo>
                      <a:cubicBezTo>
                        <a:pt x="506" y="57"/>
                        <a:pt x="554" y="67"/>
                        <a:pt x="559" y="68"/>
                      </a:cubicBezTo>
                      <a:cubicBezTo>
                        <a:pt x="589" y="48"/>
                        <a:pt x="607" y="35"/>
                        <a:pt x="618" y="0"/>
                      </a:cubicBezTo>
                      <a:cubicBezTo>
                        <a:pt x="666" y="32"/>
                        <a:pt x="684" y="35"/>
                        <a:pt x="737" y="51"/>
                      </a:cubicBezTo>
                      <a:cubicBezTo>
                        <a:pt x="758" y="46"/>
                        <a:pt x="775" y="30"/>
                        <a:pt x="796" y="26"/>
                      </a:cubicBezTo>
                      <a:cubicBezTo>
                        <a:pt x="805" y="24"/>
                        <a:pt x="812" y="33"/>
                        <a:pt x="821" y="34"/>
                      </a:cubicBezTo>
                      <a:cubicBezTo>
                        <a:pt x="889" y="39"/>
                        <a:pt x="957" y="40"/>
                        <a:pt x="1025" y="43"/>
                      </a:cubicBezTo>
                      <a:cubicBezTo>
                        <a:pt x="1033" y="40"/>
                        <a:pt x="1042" y="38"/>
                        <a:pt x="1050" y="34"/>
                      </a:cubicBezTo>
                      <a:cubicBezTo>
                        <a:pt x="1059" y="29"/>
                        <a:pt x="1068" y="10"/>
                        <a:pt x="1075" y="17"/>
                      </a:cubicBezTo>
                      <a:cubicBezTo>
                        <a:pt x="1162" y="104"/>
                        <a:pt x="1028" y="48"/>
                        <a:pt x="1109" y="77"/>
                      </a:cubicBezTo>
                      <a:cubicBezTo>
                        <a:pt x="1227" y="71"/>
                        <a:pt x="1319" y="61"/>
                        <a:pt x="1431" y="43"/>
                      </a:cubicBezTo>
                      <a:cubicBezTo>
                        <a:pt x="1471" y="17"/>
                        <a:pt x="1509" y="36"/>
                        <a:pt x="1558" y="43"/>
                      </a:cubicBezTo>
                      <a:cubicBezTo>
                        <a:pt x="1567" y="46"/>
                        <a:pt x="1575" y="52"/>
                        <a:pt x="1584" y="51"/>
                      </a:cubicBezTo>
                      <a:cubicBezTo>
                        <a:pt x="1602" y="49"/>
                        <a:pt x="1635" y="34"/>
                        <a:pt x="1635" y="34"/>
                      </a:cubicBezTo>
                      <a:cubicBezTo>
                        <a:pt x="1684" y="51"/>
                        <a:pt x="1702" y="74"/>
                        <a:pt x="1702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en-IN"/>
                </a:p>
              </p:txBody>
            </p:sp>
            <p:sp>
              <p:nvSpPr>
                <p:cNvPr id="22555" name="Freeform 16"/>
                <p:cNvSpPr>
                  <a:spLocks/>
                </p:cNvSpPr>
                <p:nvPr/>
              </p:nvSpPr>
              <p:spPr bwMode="auto">
                <a:xfrm>
                  <a:off x="1110" y="3330"/>
                  <a:ext cx="1685" cy="97"/>
                </a:xfrm>
                <a:custGeom>
                  <a:avLst/>
                  <a:gdLst>
                    <a:gd name="T0" fmla="*/ 0 w 1685"/>
                    <a:gd name="T1" fmla="*/ 16 h 97"/>
                    <a:gd name="T2" fmla="*/ 178 w 1685"/>
                    <a:gd name="T3" fmla="*/ 33 h 97"/>
                    <a:gd name="T4" fmla="*/ 245 w 1685"/>
                    <a:gd name="T5" fmla="*/ 24 h 97"/>
                    <a:gd name="T6" fmla="*/ 305 w 1685"/>
                    <a:gd name="T7" fmla="*/ 16 h 97"/>
                    <a:gd name="T8" fmla="*/ 415 w 1685"/>
                    <a:gd name="T9" fmla="*/ 41 h 97"/>
                    <a:gd name="T10" fmla="*/ 593 w 1685"/>
                    <a:gd name="T11" fmla="*/ 33 h 97"/>
                    <a:gd name="T12" fmla="*/ 643 w 1685"/>
                    <a:gd name="T13" fmla="*/ 16 h 97"/>
                    <a:gd name="T14" fmla="*/ 660 w 1685"/>
                    <a:gd name="T15" fmla="*/ 41 h 97"/>
                    <a:gd name="T16" fmla="*/ 686 w 1685"/>
                    <a:gd name="T17" fmla="*/ 50 h 97"/>
                    <a:gd name="T18" fmla="*/ 864 w 1685"/>
                    <a:gd name="T19" fmla="*/ 41 h 97"/>
                    <a:gd name="T20" fmla="*/ 948 w 1685"/>
                    <a:gd name="T21" fmla="*/ 92 h 97"/>
                    <a:gd name="T22" fmla="*/ 999 w 1685"/>
                    <a:gd name="T23" fmla="*/ 50 h 97"/>
                    <a:gd name="T24" fmla="*/ 1126 w 1685"/>
                    <a:gd name="T25" fmla="*/ 33 h 97"/>
                    <a:gd name="T26" fmla="*/ 1474 w 1685"/>
                    <a:gd name="T27" fmla="*/ 24 h 97"/>
                    <a:gd name="T28" fmla="*/ 1685 w 1685"/>
                    <a:gd name="T29" fmla="*/ 41 h 9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685"/>
                    <a:gd name="T46" fmla="*/ 0 h 97"/>
                    <a:gd name="T47" fmla="*/ 1685 w 1685"/>
                    <a:gd name="T48" fmla="*/ 97 h 97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685" h="97">
                      <a:moveTo>
                        <a:pt x="0" y="16"/>
                      </a:moveTo>
                      <a:cubicBezTo>
                        <a:pt x="67" y="25"/>
                        <a:pt x="128" y="0"/>
                        <a:pt x="178" y="33"/>
                      </a:cubicBezTo>
                      <a:cubicBezTo>
                        <a:pt x="200" y="30"/>
                        <a:pt x="222" y="24"/>
                        <a:pt x="245" y="24"/>
                      </a:cubicBezTo>
                      <a:cubicBezTo>
                        <a:pt x="309" y="24"/>
                        <a:pt x="226" y="55"/>
                        <a:pt x="305" y="16"/>
                      </a:cubicBezTo>
                      <a:cubicBezTo>
                        <a:pt x="341" y="28"/>
                        <a:pt x="379" y="30"/>
                        <a:pt x="415" y="41"/>
                      </a:cubicBezTo>
                      <a:cubicBezTo>
                        <a:pt x="494" y="33"/>
                        <a:pt x="513" y="24"/>
                        <a:pt x="593" y="33"/>
                      </a:cubicBezTo>
                      <a:cubicBezTo>
                        <a:pt x="594" y="33"/>
                        <a:pt x="641" y="15"/>
                        <a:pt x="643" y="16"/>
                      </a:cubicBezTo>
                      <a:cubicBezTo>
                        <a:pt x="652" y="20"/>
                        <a:pt x="652" y="35"/>
                        <a:pt x="660" y="41"/>
                      </a:cubicBezTo>
                      <a:cubicBezTo>
                        <a:pt x="667" y="47"/>
                        <a:pt x="677" y="47"/>
                        <a:pt x="686" y="50"/>
                      </a:cubicBezTo>
                      <a:cubicBezTo>
                        <a:pt x="765" y="36"/>
                        <a:pt x="770" y="34"/>
                        <a:pt x="864" y="41"/>
                      </a:cubicBezTo>
                      <a:cubicBezTo>
                        <a:pt x="892" y="58"/>
                        <a:pt x="916" y="84"/>
                        <a:pt x="948" y="92"/>
                      </a:cubicBezTo>
                      <a:cubicBezTo>
                        <a:pt x="969" y="97"/>
                        <a:pt x="978" y="55"/>
                        <a:pt x="999" y="50"/>
                      </a:cubicBezTo>
                      <a:cubicBezTo>
                        <a:pt x="1040" y="39"/>
                        <a:pt x="1084" y="40"/>
                        <a:pt x="1126" y="33"/>
                      </a:cubicBezTo>
                      <a:cubicBezTo>
                        <a:pt x="1228" y="38"/>
                        <a:pt x="1373" y="59"/>
                        <a:pt x="1474" y="24"/>
                      </a:cubicBezTo>
                      <a:cubicBezTo>
                        <a:pt x="1540" y="69"/>
                        <a:pt x="1614" y="41"/>
                        <a:pt x="1685" y="4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en-IN"/>
                </a:p>
              </p:txBody>
            </p:sp>
            <p:pic>
              <p:nvPicPr>
                <p:cNvPr id="22556" name="Picture 17" descr="pe03254_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392" y="3504"/>
                  <a:ext cx="480" cy="4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57" name="Picture 18" descr="na01441_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864" y="3552"/>
                  <a:ext cx="385" cy="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2659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920" y="3552"/>
                  <a:ext cx="288" cy="426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IN"/>
                </a:p>
              </p:txBody>
            </p:sp>
            <p:pic>
              <p:nvPicPr>
                <p:cNvPr id="22559" name="Picture 20" descr="pe02097_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400" y="3600"/>
                  <a:ext cx="480" cy="3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2661" name="Cloud"/>
                <p:cNvSpPr>
                  <a:spLocks noChangeAspect="1" noEditPoints="1" noChangeArrowheads="1"/>
                </p:cNvSpPr>
                <p:nvPr/>
              </p:nvSpPr>
              <p:spPr bwMode="auto">
                <a:xfrm>
                  <a:off x="1056" y="2496"/>
                  <a:ext cx="1824" cy="384"/>
                </a:xfrm>
                <a:custGeom>
                  <a:avLst/>
                  <a:gdLst>
                    <a:gd name="T0" fmla="*/ 67 w 21600"/>
                    <a:gd name="T1" fmla="*/ 10800 h 21600"/>
                    <a:gd name="T2" fmla="*/ 10800 w 21600"/>
                    <a:gd name="T3" fmla="*/ 21577 h 21600"/>
                    <a:gd name="T4" fmla="*/ 21582 w 21600"/>
                    <a:gd name="T5" fmla="*/ 10800 h 21600"/>
                    <a:gd name="T6" fmla="*/ 10800 w 21600"/>
                    <a:gd name="T7" fmla="*/ 1235 h 21600"/>
                    <a:gd name="T8" fmla="*/ 2977 w 21600"/>
                    <a:gd name="T9" fmla="*/ 3262 h 21600"/>
                    <a:gd name="T10" fmla="*/ 17087 w 21600"/>
                    <a:gd name="T11" fmla="*/ 173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IN"/>
                </a:p>
              </p:txBody>
            </p:sp>
          </p:grpSp>
          <p:sp>
            <p:nvSpPr>
              <p:cNvPr id="22548" name="AutoShape 22"/>
              <p:cNvSpPr>
                <a:spLocks noChangeAspect="1" noChangeArrowheads="1"/>
              </p:cNvSpPr>
              <p:nvPr/>
            </p:nvSpPr>
            <p:spPr bwMode="auto">
              <a:xfrm>
                <a:off x="960" y="2448"/>
                <a:ext cx="288" cy="288"/>
              </a:xfrm>
              <a:prstGeom prst="su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IN"/>
              </a:p>
            </p:txBody>
          </p:sp>
        </p:grpSp>
        <p:sp>
          <p:nvSpPr>
            <p:cNvPr id="22544" name="Line 23"/>
            <p:cNvSpPr>
              <a:spLocks noChangeShapeType="1"/>
            </p:cNvSpPr>
            <p:nvPr/>
          </p:nvSpPr>
          <p:spPr bwMode="auto">
            <a:xfrm flipH="1">
              <a:off x="2976" y="2112"/>
              <a:ext cx="57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545" name="Line 24"/>
            <p:cNvSpPr>
              <a:spLocks noChangeShapeType="1"/>
            </p:cNvSpPr>
            <p:nvPr/>
          </p:nvSpPr>
          <p:spPr bwMode="auto">
            <a:xfrm flipH="1">
              <a:off x="2976" y="264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546" name="Line 25"/>
            <p:cNvSpPr>
              <a:spLocks noChangeShapeType="1"/>
            </p:cNvSpPr>
            <p:nvPr/>
          </p:nvSpPr>
          <p:spPr bwMode="auto">
            <a:xfrm flipH="1" flipV="1">
              <a:off x="2880" y="3216"/>
              <a:ext cx="62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n-IN"/>
            </a:p>
          </p:txBody>
        </p:sp>
      </p:grpSp>
      <p:sp>
        <p:nvSpPr>
          <p:cNvPr id="112666" name="Text Box 26"/>
          <p:cNvSpPr txBox="1">
            <a:spLocks noChangeArrowheads="1"/>
          </p:cNvSpPr>
          <p:nvPr/>
        </p:nvSpPr>
        <p:spPr bwMode="auto">
          <a:xfrm>
            <a:off x="685800" y="1676400"/>
            <a:ext cx="4648200" cy="1196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Verdana" pitchFamily="34" charset="0"/>
              </a:rPr>
              <a:t>Fried Parameter (r</a:t>
            </a:r>
            <a:r>
              <a:rPr lang="en-US" baseline="-25000">
                <a:latin typeface="Verdana" pitchFamily="34" charset="0"/>
              </a:rPr>
              <a:t>0</a:t>
            </a:r>
            <a:r>
              <a:rPr lang="en-US">
                <a:latin typeface="Verdana" pitchFamily="34" charset="0"/>
              </a:rPr>
              <a:t>) = 10cm at </a:t>
            </a:r>
            <a:r>
              <a:rPr lang="en-US">
                <a:latin typeface="Verdana" pitchFamily="34" charset="0"/>
                <a:sym typeface="Symbol" pitchFamily="18" charset="2"/>
              </a:rPr>
              <a:t>550nm</a:t>
            </a:r>
          </a:p>
          <a:p>
            <a:r>
              <a:rPr lang="en-US">
                <a:latin typeface="Verdana" pitchFamily="34" charset="0"/>
                <a:sym typeface="Symbol" pitchFamily="18" charset="2"/>
              </a:rPr>
              <a:t>Time Scale  5 to 10ms</a:t>
            </a: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3886200" y="1752600"/>
            <a:ext cx="4389438" cy="4465638"/>
            <a:chOff x="2448" y="1104"/>
            <a:chExt cx="2765" cy="2813"/>
          </a:xfrm>
        </p:grpSpPr>
        <p:pic>
          <p:nvPicPr>
            <p:cNvPr id="22538" name="Picture 28" descr="speckles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48" y="1152"/>
              <a:ext cx="2765" cy="2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9" name="Text Box 29"/>
            <p:cNvSpPr txBox="1">
              <a:spLocks noChangeArrowheads="1"/>
            </p:cNvSpPr>
            <p:nvPr/>
          </p:nvSpPr>
          <p:spPr bwMode="auto">
            <a:xfrm>
              <a:off x="2448" y="1104"/>
              <a:ext cx="2746" cy="29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Verdana" pitchFamily="34" charset="0"/>
                </a:rPr>
                <a:t>Betelgeuse with 4.2m WHT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372186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utoUpdateAnimBg="0"/>
      <p:bldP spid="112666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400" y="3200400"/>
            <a:ext cx="5144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Hanle</a:t>
            </a:r>
            <a:r>
              <a:rPr lang="en-US" sz="2800" dirty="0" smtClean="0"/>
              <a:t> to Hawaii (towards TMT)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Adaptive Optics</a:t>
            </a:r>
          </a:p>
        </p:txBody>
      </p:sp>
      <p:pic>
        <p:nvPicPr>
          <p:cNvPr id="123907" name="Picture 3" descr="adapti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609600"/>
            <a:ext cx="45878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4" descr="cfht AO"/>
          <p:cNvPicPr>
            <a:picLocks noChangeAspect="1" noChangeArrowheads="1"/>
          </p:cNvPicPr>
          <p:nvPr/>
        </p:nvPicPr>
        <p:blipFill>
          <a:blip r:embed="rId3" cstate="print"/>
          <a:srcRect t="15652" r="32686" b="-1957"/>
          <a:stretch>
            <a:fillRect/>
          </a:stretch>
        </p:blipFill>
        <p:spPr bwMode="auto">
          <a:xfrm>
            <a:off x="1828800" y="2133600"/>
            <a:ext cx="5539420" cy="329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6" descr="Adaptive_optics_corr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0000">
            <a:off x="5034591" y="969513"/>
            <a:ext cx="34004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C:\Users\anr\Documents\Ram's Documents\Office\Prfsnl\ITP\Instruments\Tip Tilt\ngc7469cfht_400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905000"/>
            <a:ext cx="6477001" cy="3594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7183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58085E-6 L -0.20833 3.58085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051687" cy="584775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Solar  System Studies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simu_io_OA.jpg"/>
          <p:cNvPicPr>
            <a:picLocks noChangeAspect="1"/>
          </p:cNvPicPr>
          <p:nvPr/>
        </p:nvPicPr>
        <p:blipFill>
          <a:blip r:embed="rId2" cstate="print"/>
          <a:srcRect l="37500"/>
          <a:stretch>
            <a:fillRect/>
          </a:stretch>
        </p:blipFill>
        <p:spPr>
          <a:xfrm>
            <a:off x="0" y="609600"/>
            <a:ext cx="3200400" cy="2000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552271"/>
            <a:ext cx="5943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7-8mas angular resolution ,  TMT will deliver images 3-4 times better than any current large telescopes.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09800" y="3006804"/>
            <a:ext cx="6934200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b="0" dirty="0" smtClean="0"/>
              <a:t>Surface composition of small and distant minor    planets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590800"/>
            <a:ext cx="2209799" cy="224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3124200"/>
            <a:ext cx="897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Titan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3505200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SR~50 km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685800"/>
            <a:ext cx="1202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IO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SR~25Km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006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057400" y="4114800"/>
            <a:ext cx="7086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0" dirty="0" smtClean="0"/>
              <a:t>Good temporal monitoring of atmospheric,  volcanic,</a:t>
            </a:r>
          </a:p>
          <a:p>
            <a:r>
              <a:rPr lang="en-US" b="0" dirty="0" smtClean="0"/>
              <a:t>    geological changes </a:t>
            </a:r>
          </a:p>
          <a:p>
            <a:endParaRPr lang="en-US" b="0" dirty="0" smtClean="0"/>
          </a:p>
          <a:p>
            <a:pPr>
              <a:buFont typeface="Wingdings" pitchFamily="2" charset="2"/>
              <a:buChar char="Ø"/>
            </a:pPr>
            <a:r>
              <a:rPr lang="en-US" b="0" dirty="0" smtClean="0"/>
              <a:t>Quick response to transit and unpredicted events</a:t>
            </a:r>
          </a:p>
          <a:p>
            <a:r>
              <a:rPr lang="en-US" b="0" dirty="0" smtClean="0"/>
              <a:t>        (such as </a:t>
            </a:r>
            <a:r>
              <a:rPr lang="en-US" sz="1800" b="0" dirty="0" smtClean="0"/>
              <a:t> Shoemaker Levy  colliding  with Jupiter in 1994  )</a:t>
            </a:r>
            <a:endParaRPr lang="en-US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22</a:t>
            </a:fld>
            <a:r>
              <a:rPr lang="en-US" dirty="0" smtClean="0"/>
              <a:t>/28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243773" cy="584775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Exo-solar Planets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exoplanet1.jpg"/>
          <p:cNvPicPr>
            <a:picLocks noChangeAspect="1"/>
          </p:cNvPicPr>
          <p:nvPr/>
        </p:nvPicPr>
        <p:blipFill>
          <a:blip r:embed="rId2" cstate="print"/>
          <a:srcRect l="3463" r="6926"/>
          <a:stretch>
            <a:fillRect/>
          </a:stretch>
        </p:blipFill>
        <p:spPr>
          <a:xfrm>
            <a:off x="0" y="1371600"/>
            <a:ext cx="2590800" cy="158349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623" t="11383" r="45902" b="11383"/>
          <a:stretch>
            <a:fillRect/>
          </a:stretch>
        </p:blipFill>
        <p:spPr bwMode="auto">
          <a:xfrm>
            <a:off x="0" y="3048000"/>
            <a:ext cx="2648247" cy="137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67000" y="1524000"/>
            <a:ext cx="5968237" cy="138499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Direct imaging of planetary systems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Study of planetary atmospheres</a:t>
            </a:r>
            <a:endParaRPr lang="en-US" sz="2800" dirty="0"/>
          </a:p>
        </p:txBody>
      </p:sp>
      <p:pic>
        <p:nvPicPr>
          <p:cNvPr id="9" name="Picture 4" descr="http://science.psu.edu/alert/images/SigurdssonMandel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1665" y="4688681"/>
            <a:ext cx="3752335" cy="216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743200" y="3124200"/>
            <a:ext cx="6172200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800" dirty="0" smtClean="0"/>
              <a:t>Origin  and evolution: proto-stellar</a:t>
            </a:r>
          </a:p>
          <a:p>
            <a:pPr algn="just"/>
            <a:r>
              <a:rPr lang="en-US" sz="2800" dirty="0" smtClean="0"/>
              <a:t>   disks to structured planetary systems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4191000"/>
            <a:ext cx="4777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Search for habitable planets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533400"/>
            <a:ext cx="8863901" cy="76944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2200" dirty="0" smtClean="0"/>
              <a:t>TMT will resolve earth like planets at a distance of 1AU from its  Parent</a:t>
            </a:r>
          </a:p>
          <a:p>
            <a:pPr algn="just"/>
            <a:r>
              <a:rPr lang="en-US" sz="2200" dirty="0" smtClean="0"/>
              <a:t> stars  within 140pc which  forms about half the current known sample</a:t>
            </a:r>
            <a:endParaRPr lang="en-US" sz="22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295400" y="2895600"/>
            <a:ext cx="0" cy="3657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m74_spir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11038"/>
            <a:ext cx="2438400" cy="234696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1524000" y="4724400"/>
            <a:ext cx="3962400" cy="838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24000" y="5562600"/>
            <a:ext cx="3886200" cy="1295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23</a:t>
            </a:fld>
            <a:r>
              <a:rPr lang="en-US" dirty="0" smtClean="0"/>
              <a:t>/25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225289" cy="584775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Cosmology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1" descr="cosmic_history_gals.jpg"/>
          <p:cNvPicPr>
            <a:picLocks noChangeAspect="1"/>
          </p:cNvPicPr>
          <p:nvPr/>
        </p:nvPicPr>
        <p:blipFill>
          <a:blip r:embed="rId2" cstate="print"/>
          <a:srcRect l="4486" t="17391" r="6516" b="22609"/>
          <a:stretch>
            <a:fillRect/>
          </a:stretch>
        </p:blipFill>
        <p:spPr bwMode="auto">
          <a:xfrm>
            <a:off x="0" y="685800"/>
            <a:ext cx="5954288" cy="22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886200" y="533400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Z=1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533400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Z=2.5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71600" y="533400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Z=5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33400"/>
            <a:ext cx="87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Z=10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 l="2311" r="3467" b="26288"/>
          <a:stretch>
            <a:fillRect/>
          </a:stretch>
        </p:blipFill>
        <p:spPr bwMode="auto">
          <a:xfrm>
            <a:off x="0" y="3352800"/>
            <a:ext cx="5575338" cy="35051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968245" y="990600"/>
            <a:ext cx="33281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First stars, galaxies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Early </a:t>
            </a:r>
            <a:r>
              <a:rPr lang="en-US" dirty="0" err="1" smtClean="0"/>
              <a:t>Nucleosynthesis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638800" y="3657600"/>
            <a:ext cx="3510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measuring dynamical</a:t>
            </a:r>
          </a:p>
          <a:p>
            <a:r>
              <a:rPr lang="en-US" dirty="0" smtClean="0"/>
              <a:t>expansion of the universe</a:t>
            </a:r>
          </a:p>
          <a:p>
            <a:r>
              <a:rPr lang="en-US" dirty="0" smtClean="0"/>
              <a:t>-quest for dark energy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172200" y="5638800"/>
            <a:ext cx="237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Nobel prize 2011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562600" y="5410200"/>
            <a:ext cx="10668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0" y="0"/>
            <a:ext cx="3505200" cy="52322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Stars and the Galaxy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 descr="gaia_mi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" y="609600"/>
            <a:ext cx="3592797" cy="281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541774"/>
            <a:ext cx="4724400" cy="28110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</a:t>
            </a:r>
            <a:r>
              <a:rPr lang="en-US" dirty="0" smtClean="0"/>
              <a:t>Census of the Milky Way Galaxy</a:t>
            </a:r>
          </a:p>
          <a:p>
            <a:r>
              <a:rPr lang="en-US" sz="1800" b="0" dirty="0" smtClean="0"/>
              <a:t>           (launch: 2012, data: 2017/18)</a:t>
            </a:r>
          </a:p>
          <a:p>
            <a:endParaRPr lang="en-US" sz="1800" b="0" dirty="0" smtClean="0"/>
          </a:p>
          <a:p>
            <a:pPr>
              <a:lnSpc>
                <a:spcPts val="2000"/>
              </a:lnSpc>
            </a:pPr>
            <a:r>
              <a:rPr lang="en-US" sz="2000" b="0" dirty="0" smtClean="0"/>
              <a:t>26 million stars upto mv~15 with 7-25</a:t>
            </a:r>
            <a:r>
              <a:rPr lang="en-US" sz="2000" b="0" dirty="0" smtClean="0">
                <a:latin typeface="Century Gothic"/>
              </a:rPr>
              <a:t>µ</a:t>
            </a:r>
            <a:r>
              <a:rPr lang="en-US" sz="2000" b="0" dirty="0" smtClean="0"/>
              <a:t>as </a:t>
            </a:r>
          </a:p>
          <a:p>
            <a:pPr>
              <a:lnSpc>
                <a:spcPts val="2000"/>
              </a:lnSpc>
            </a:pPr>
            <a:endParaRPr lang="en-US" sz="2000" b="0" dirty="0" smtClean="0"/>
          </a:p>
          <a:p>
            <a:pPr>
              <a:lnSpc>
                <a:spcPts val="2000"/>
              </a:lnSpc>
            </a:pPr>
            <a:r>
              <a:rPr lang="en-US" sz="2000" b="0" dirty="0" smtClean="0"/>
              <a:t>250 million stars upto mv ~18</a:t>
            </a:r>
          </a:p>
          <a:p>
            <a:pPr>
              <a:lnSpc>
                <a:spcPts val="2000"/>
              </a:lnSpc>
            </a:pPr>
            <a:endParaRPr lang="en-US" sz="2000" b="0" dirty="0" smtClean="0"/>
          </a:p>
          <a:p>
            <a:pPr>
              <a:lnSpc>
                <a:spcPts val="2000"/>
              </a:lnSpc>
            </a:pPr>
            <a:r>
              <a:rPr lang="en-US" sz="2000" b="0" dirty="0" smtClean="0"/>
              <a:t>Billion stars upto mv~20 with 300</a:t>
            </a:r>
            <a:r>
              <a:rPr lang="en-US" sz="2000" b="0" dirty="0" smtClean="0">
                <a:latin typeface="Century Gothic"/>
              </a:rPr>
              <a:t>µ</a:t>
            </a:r>
            <a:r>
              <a:rPr lang="en-US" sz="2000" b="0" dirty="0" smtClean="0"/>
              <a:t>as</a:t>
            </a:r>
          </a:p>
          <a:p>
            <a:pPr>
              <a:lnSpc>
                <a:spcPts val="2000"/>
              </a:lnSpc>
            </a:pPr>
            <a:endParaRPr lang="en-US" sz="2000" b="0" dirty="0" smtClean="0"/>
          </a:p>
          <a:p>
            <a:pPr>
              <a:lnSpc>
                <a:spcPts val="2000"/>
              </a:lnSpc>
            </a:pPr>
            <a:r>
              <a:rPr lang="en-US" sz="2000" b="0" dirty="0" smtClean="0"/>
              <a:t>Census covers 50 kpc </a:t>
            </a:r>
            <a:endParaRPr lang="en-US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smtClean="0"/>
              <a:t>GAIA’s astrometry combined with the high res. Spectroscopy of TMT will revolutionize our understanding of the Galaxy formation and evolution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657600"/>
            <a:ext cx="4044697" cy="2246769"/>
          </a:xfrm>
          <a:prstGeom prst="rect">
            <a:avLst/>
          </a:prstGeom>
          <a:noFill/>
          <a:ln>
            <a:solidFill>
              <a:srgbClr val="0C76E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u="sng" dirty="0" smtClean="0">
                <a:solidFill>
                  <a:srgbClr val="FF0000"/>
                </a:solidFill>
              </a:rPr>
              <a:t>10-m, with R~60K and S/N~100:</a:t>
            </a:r>
          </a:p>
          <a:p>
            <a:r>
              <a:rPr lang="en-US" sz="2000" b="0" dirty="0" smtClean="0">
                <a:solidFill>
                  <a:srgbClr val="FF0000"/>
                </a:solidFill>
              </a:rPr>
              <a:t>              (G0V)</a:t>
            </a:r>
          </a:p>
          <a:p>
            <a:endParaRPr lang="en-US" b="1" u="sng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1kpc: </a:t>
            </a:r>
            <a:r>
              <a:rPr lang="en-US" dirty="0" err="1" smtClean="0"/>
              <a:t>mv</a:t>
            </a:r>
            <a:r>
              <a:rPr lang="en-US" dirty="0" smtClean="0"/>
              <a:t>=14.8   τ~ 2 hours</a:t>
            </a:r>
          </a:p>
          <a:p>
            <a:r>
              <a:rPr lang="en-US" dirty="0" smtClean="0"/>
              <a:t>2kpc: </a:t>
            </a:r>
            <a:r>
              <a:rPr lang="en-US" dirty="0" err="1" smtClean="0"/>
              <a:t>mv</a:t>
            </a:r>
            <a:r>
              <a:rPr lang="en-US" dirty="0" smtClean="0"/>
              <a:t>=16.3    </a:t>
            </a:r>
            <a:r>
              <a:rPr lang="el-GR" dirty="0" smtClean="0"/>
              <a:t>τ</a:t>
            </a:r>
            <a:r>
              <a:rPr lang="en-US" dirty="0" smtClean="0"/>
              <a:t>~9 hours</a:t>
            </a:r>
          </a:p>
          <a:p>
            <a:r>
              <a:rPr lang="en-US" dirty="0" smtClean="0"/>
              <a:t>5kpc: </a:t>
            </a:r>
            <a:r>
              <a:rPr lang="en-US" dirty="0" err="1" smtClean="0"/>
              <a:t>mv</a:t>
            </a:r>
            <a:r>
              <a:rPr lang="en-US" dirty="0" smtClean="0"/>
              <a:t>=18.3   τ ~&gt;50 hours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581400" y="1943100"/>
            <a:ext cx="519908" cy="381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20841" y="3886200"/>
            <a:ext cx="5251759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First stars and early </a:t>
            </a:r>
            <a:r>
              <a:rPr lang="en-US" dirty="0" err="1" smtClean="0"/>
              <a:t>Nucleosynthesis</a:t>
            </a:r>
            <a:endParaRPr lang="en-US" dirty="0" smtClean="0"/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Disk and Halo decomposition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Galactic archeology </a:t>
            </a:r>
          </a:p>
        </p:txBody>
      </p:sp>
      <p:cxnSp>
        <p:nvCxnSpPr>
          <p:cNvPr id="15" name="Straight Arrow Connector 14"/>
          <p:cNvCxnSpPr>
            <a:stCxn id="8" idx="2"/>
          </p:cNvCxnSpPr>
          <p:nvPr/>
        </p:nvCxnSpPr>
        <p:spPr>
          <a:xfrm>
            <a:off x="6477000" y="3352800"/>
            <a:ext cx="0" cy="609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3124200"/>
            <a:ext cx="4267200" cy="3733800"/>
          </a:xfrm>
          <a:solidFill>
            <a:schemeClr val="tx1"/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7183954" cy="584775"/>
          </a:xfrm>
          <a:prstGeom prst="rect">
            <a:avLst/>
          </a:prstGeom>
          <a:solidFill>
            <a:srgbClr val="000099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Near field cosmology at diffraction limit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4343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74_spir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4527232"/>
            <a:ext cx="838200" cy="806768"/>
          </a:xfrm>
          <a:prstGeom prst="rect">
            <a:avLst/>
          </a:prstGeom>
        </p:spPr>
      </p:pic>
      <p:pic>
        <p:nvPicPr>
          <p:cNvPr id="6" name="Picture 5" descr="pegasus_keck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6400800"/>
            <a:ext cx="609600" cy="457200"/>
          </a:xfrm>
          <a:prstGeom prst="rect">
            <a:avLst/>
          </a:prstGeom>
        </p:spPr>
      </p:pic>
      <p:pic>
        <p:nvPicPr>
          <p:cNvPr id="7" name="Picture 6" descr="sextan_dsp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124200"/>
            <a:ext cx="826168" cy="654050"/>
          </a:xfrm>
          <a:prstGeom prst="rect">
            <a:avLst/>
          </a:prstGeom>
        </p:spPr>
      </p:pic>
      <p:pic>
        <p:nvPicPr>
          <p:cNvPr id="8" name="Picture 7" descr="andromed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400" y="5791200"/>
            <a:ext cx="1143000" cy="749808"/>
          </a:xfrm>
          <a:prstGeom prst="rect">
            <a:avLst/>
          </a:prstGeom>
        </p:spPr>
      </p:pic>
      <p:pic>
        <p:nvPicPr>
          <p:cNvPr id="10" name="Picture 9" descr="sculpto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00200" y="5486400"/>
            <a:ext cx="685800" cy="685800"/>
          </a:xfrm>
          <a:prstGeom prst="rect">
            <a:avLst/>
          </a:prstGeom>
        </p:spPr>
      </p:pic>
      <p:pic>
        <p:nvPicPr>
          <p:cNvPr id="11" name="Picture 10" descr="drac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886200"/>
            <a:ext cx="1168908" cy="872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8400" y="3562290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Draco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124200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Fornax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6519446"/>
            <a:ext cx="1229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Andromeda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4886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Pegasus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5867400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sextans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981200" y="4495800"/>
            <a:ext cx="609600" cy="38100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981200" y="5105400"/>
            <a:ext cx="1371600" cy="99060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1066800" y="3429000"/>
            <a:ext cx="457200" cy="129540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0"/>
          </p:cNvCxnSpPr>
          <p:nvPr/>
        </p:nvCxnSpPr>
        <p:spPr>
          <a:xfrm flipV="1">
            <a:off x="1143000" y="5334000"/>
            <a:ext cx="381000" cy="106680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1752600" y="5181600"/>
            <a:ext cx="76200" cy="60960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3844582">
            <a:off x="758594" y="3919361"/>
            <a:ext cx="774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140kpc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9705910">
            <a:off x="1921981" y="4606350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80kpc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4941894">
            <a:off x="1616789" y="5334000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90kpc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17204515">
            <a:off x="800878" y="5699268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820kpc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2050310">
            <a:off x="2444335" y="5380366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770kpc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73236" y="1143000"/>
            <a:ext cx="4870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TMT will help to understand the</a:t>
            </a:r>
          </a:p>
          <a:p>
            <a:pPr algn="just"/>
            <a:r>
              <a:rPr lang="en-US" dirty="0" smtClean="0"/>
              <a:t>chemical history of the local group</a:t>
            </a:r>
          </a:p>
          <a:p>
            <a:pPr algn="just"/>
            <a:r>
              <a:rPr lang="en-US" dirty="0" smtClean="0"/>
              <a:t>of galaxies through optical and IR</a:t>
            </a:r>
          </a:p>
          <a:p>
            <a:pPr algn="just"/>
            <a:r>
              <a:rPr lang="en-US" dirty="0" smtClean="0"/>
              <a:t>Spectroscopy .</a:t>
            </a:r>
            <a:endParaRPr lang="en-US" dirty="0"/>
          </a:p>
        </p:txBody>
      </p:sp>
      <p:pic>
        <p:nvPicPr>
          <p:cNvPr id="27" name="Picture 26" descr="galactic-cente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10200" y="3892925"/>
            <a:ext cx="3733800" cy="29650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2743200"/>
            <a:ext cx="4790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Partners Work share in the Project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31562" t="13618" r="7014" b="12941"/>
          <a:stretch>
            <a:fillRect/>
          </a:stretch>
        </p:blipFill>
        <p:spPr bwMode="auto">
          <a:xfrm>
            <a:off x="2962458" y="1752600"/>
            <a:ext cx="435274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198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u="sng" dirty="0" smtClean="0"/>
              <a:t>TMT Observatory: Partners Work Share</a:t>
            </a:r>
          </a:p>
        </p:txBody>
      </p:sp>
      <p:sp>
        <p:nvSpPr>
          <p:cNvPr id="41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FAD4785-52A7-4BB1-8DF4-990A41229351}" type="slidenum">
              <a:rPr lang="en-US" smtClean="0"/>
              <a:pPr eaLnBrk="1" hangingPunct="1"/>
              <a:t>27</a:t>
            </a:fld>
            <a:endParaRPr lang="en-US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5334000" y="5410200"/>
            <a:ext cx="4228273" cy="15696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China: </a:t>
            </a:r>
            <a:r>
              <a:rPr lang="en-US" dirty="0" smtClean="0"/>
              <a:t> tertiary mirror(M3)</a:t>
            </a:r>
          </a:p>
          <a:p>
            <a:r>
              <a:rPr lang="en-US" dirty="0" smtClean="0"/>
              <a:t>             Na GS laser launching</a:t>
            </a:r>
          </a:p>
          <a:p>
            <a:r>
              <a:rPr lang="en-US" dirty="0" smtClean="0"/>
              <a:t>              segment polishing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254551" y="533400"/>
            <a:ext cx="3889449" cy="83099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Canada: </a:t>
            </a:r>
            <a:r>
              <a:rPr lang="en-US" dirty="0" smtClean="0"/>
              <a:t>Calotte type dome,</a:t>
            </a:r>
          </a:p>
          <a:p>
            <a:r>
              <a:rPr lang="en-US" dirty="0" smtClean="0"/>
              <a:t> AO systems, instruments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4038600"/>
            <a:ext cx="3557384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Japan</a:t>
            </a:r>
            <a:r>
              <a:rPr lang="en-US" dirty="0" smtClean="0"/>
              <a:t>: Telescope Structure</a:t>
            </a:r>
          </a:p>
          <a:p>
            <a:r>
              <a:rPr lang="en-US" dirty="0" smtClean="0"/>
              <a:t>             Segment Blanks</a:t>
            </a:r>
          </a:p>
          <a:p>
            <a:r>
              <a:rPr lang="en-US" dirty="0" smtClean="0"/>
              <a:t>             segment polishing (25%)</a:t>
            </a:r>
          </a:p>
          <a:p>
            <a:r>
              <a:rPr lang="en-US" dirty="0" smtClean="0"/>
              <a:t>             instruments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1447800"/>
            <a:ext cx="3352800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USA: </a:t>
            </a:r>
            <a:r>
              <a:rPr lang="en-US" dirty="0" smtClean="0"/>
              <a:t>Segment, Polishing, Civil Works,</a:t>
            </a:r>
          </a:p>
          <a:p>
            <a:r>
              <a:rPr lang="en-US" dirty="0" err="1" smtClean="0"/>
              <a:t>Integration,instruments</a:t>
            </a:r>
            <a:r>
              <a:rPr lang="en-US" dirty="0" smtClean="0"/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81400" y="2971800"/>
            <a:ext cx="1371600" cy="1066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05200" y="3733800"/>
            <a:ext cx="2057400" cy="304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248400" y="1752600"/>
            <a:ext cx="762000" cy="304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705600" y="1752600"/>
            <a:ext cx="304800" cy="1524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4" idx="3"/>
          </p:cNvCxnSpPr>
          <p:nvPr/>
        </p:nvCxnSpPr>
        <p:spPr>
          <a:xfrm>
            <a:off x="3352800" y="2047965"/>
            <a:ext cx="457200" cy="27526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562600" y="2286000"/>
            <a:ext cx="1447800" cy="3124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5562600" y="3581400"/>
            <a:ext cx="1447800" cy="1828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71600" y="5934670"/>
            <a:ext cx="3733800" cy="8309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India   :  M1 Control system, </a:t>
            </a:r>
            <a:r>
              <a:rPr lang="en-US" dirty="0" err="1" smtClean="0"/>
              <a:t>Software,segments</a:t>
            </a:r>
            <a:r>
              <a:rPr lang="en-US" dirty="0" smtClean="0"/>
              <a:t>   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648200" y="4038600"/>
            <a:ext cx="762000" cy="19050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976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6716" y="-76200"/>
            <a:ext cx="3640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Telescope Structure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28625"/>
            <a:ext cx="76390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819400"/>
            <a:ext cx="76390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" y="5181600"/>
            <a:ext cx="76390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コンテンツ プレースホルダ 2"/>
          <p:cNvSpPr>
            <a:spLocks noGrp="1"/>
          </p:cNvSpPr>
          <p:nvPr>
            <p:ph/>
          </p:nvPr>
        </p:nvSpPr>
        <p:spPr>
          <a:xfrm>
            <a:off x="152400" y="1143000"/>
            <a:ext cx="8686800" cy="1981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Blank mass production by </a:t>
            </a:r>
            <a:r>
              <a:rPr lang="en-US" altLang="ja-JP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Ohara</a:t>
            </a:r>
            <a:endParaRPr lang="en-US" altLang="ja-JP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altLang="ja-JP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35 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segment blanks </a:t>
            </a:r>
            <a:r>
              <a:rPr lang="en-US" altLang="ja-JP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have been produced 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altLang="ja-JP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JFY2014</a:t>
            </a:r>
          </a:p>
          <a:p>
            <a:pPr lvl="1" eaLnBrk="1" hangingPunct="1">
              <a:buNone/>
            </a:pPr>
            <a:endParaRPr lang="en-US" altLang="ja-JP" sz="24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534400" y="6507178"/>
            <a:ext cx="609600" cy="35082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662043" indent="-254632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018527" indent="-20370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425938" indent="-20370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833349" indent="-20370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240760" indent="-2037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648171" indent="-2037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055582" indent="-2037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462993" indent="-2037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BD058B39-06DA-42E9-B098-C2B2EC63862A}" type="slidenum">
              <a:rPr lang="ja-JP" altLang="en-US" smtClean="0"/>
              <a:pPr/>
              <a:t>29</a:t>
            </a:fld>
            <a:endParaRPr lang="ja-JP" altLang="en-US" smtClean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696200" cy="990600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en-US" altLang="ja-JP" sz="4000" b="1" u="sng" dirty="0" smtClean="0">
                <a:latin typeface="Arial" charset="0"/>
                <a:ea typeface="ＭＳ Ｐゴシック" charset="0"/>
                <a:cs typeface="ＭＳ Ｐゴシック" charset="0"/>
              </a:rPr>
              <a:t>M1 Blank &amp; Polishing</a:t>
            </a:r>
            <a:endParaRPr lang="en-US" altLang="ja-JP" sz="4000" b="1" u="sng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5200"/>
            <a:ext cx="45499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ay 29 2007 05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4038600" cy="303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8"/>
          <p:cNvSpPr txBox="1">
            <a:spLocks noChangeArrowheads="1"/>
          </p:cNvSpPr>
          <p:nvPr/>
        </p:nvSpPr>
        <p:spPr bwMode="auto">
          <a:xfrm>
            <a:off x="4648200" y="5638800"/>
            <a:ext cx="4014699" cy="82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FF00"/>
                </a:solidFill>
              </a:rPr>
              <a:t>Acceptance of a </a:t>
            </a:r>
          </a:p>
          <a:p>
            <a:pPr eaLnBrk="1" hangingPunct="1"/>
            <a:r>
              <a:rPr lang="en-US" altLang="ja-JP" dirty="0">
                <a:solidFill>
                  <a:srgbClr val="FFFF00"/>
                </a:solidFill>
              </a:rPr>
              <a:t>spherically  generated blank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048000" y="6581001"/>
            <a:ext cx="2971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/>
              <a:t>TMT.BRD.PRE.14.XXX.REL01	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5928134"/>
            <a:ext cx="1584220" cy="625066"/>
          </a:xfrm>
          <a:prstGeom prst="rect">
            <a:avLst/>
          </a:prstGeom>
        </p:spPr>
      </p:pic>
      <p:pic>
        <p:nvPicPr>
          <p:cNvPr id="15" name="図 2" descr="logo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09"/>
          <a:stretch/>
        </p:blipFill>
        <p:spPr bwMode="auto">
          <a:xfrm>
            <a:off x="6934200" y="3048350"/>
            <a:ext cx="2151898" cy="456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3335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92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455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Astronomy facilities in India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33400"/>
            <a:ext cx="79055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Presently India has  few 2-m class optical</a:t>
            </a:r>
          </a:p>
          <a:p>
            <a:r>
              <a:rPr lang="en-US" dirty="0" smtClean="0"/>
              <a:t>   telescopes (2.3-m VBT, 2-m HCT, 2-m IUCAA telescope)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4-m class Optical Telescope (</a:t>
            </a:r>
            <a:r>
              <a:rPr lang="en-US" dirty="0" err="1" smtClean="0"/>
              <a:t>Devsthal</a:t>
            </a:r>
            <a:r>
              <a:rPr lang="en-US" dirty="0" smtClean="0"/>
              <a:t> Optical Telescope)</a:t>
            </a:r>
          </a:p>
          <a:p>
            <a:r>
              <a:rPr lang="en-US" dirty="0" smtClean="0"/>
              <a:t>    will be operational in 2015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plans of building large 8-10-m class telescopes failed to</a:t>
            </a:r>
          </a:p>
          <a:p>
            <a:r>
              <a:rPr lang="en-US" dirty="0" smtClean="0"/>
              <a:t>   take-off</a:t>
            </a:r>
          </a:p>
          <a:p>
            <a:endParaRPr lang="en-US" dirty="0" smtClean="0"/>
          </a:p>
          <a:p>
            <a:pPr lvl="2">
              <a:buFont typeface="Wingdings" pitchFamily="2" charset="2"/>
              <a:buChar char="§"/>
            </a:pPr>
            <a:r>
              <a:rPr lang="en-US" dirty="0" smtClean="0"/>
              <a:t>   lack of  sites with detailed characterization </a:t>
            </a:r>
          </a:p>
          <a:p>
            <a:pPr lvl="2"/>
            <a:endParaRPr lang="en-US" dirty="0" smtClean="0"/>
          </a:p>
          <a:p>
            <a:pPr lvl="2">
              <a:buFont typeface="Wingdings" pitchFamily="2" charset="2"/>
              <a:buChar char="§"/>
            </a:pPr>
            <a:r>
              <a:rPr lang="en-US" dirty="0" smtClean="0"/>
              <a:t>   lack of available technology (segments)</a:t>
            </a:r>
          </a:p>
          <a:p>
            <a:pPr lvl="2">
              <a:buFont typeface="Wingdings" pitchFamily="2" charset="2"/>
              <a:buChar char="§"/>
            </a:pPr>
            <a:endParaRPr lang="en-US" dirty="0" smtClean="0"/>
          </a:p>
          <a:p>
            <a:pPr lvl="2">
              <a:buFont typeface="Wingdings" pitchFamily="2" charset="2"/>
              <a:buChar char="§"/>
            </a:pPr>
            <a:r>
              <a:rPr lang="en-US" dirty="0" smtClean="0"/>
              <a:t>  cultural &amp; environmental issues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5874603"/>
            <a:ext cx="845820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 group of astronomers at IIA took initiative to find a suitable site closer to </a:t>
            </a:r>
            <a:r>
              <a:rPr lang="en-US" dirty="0" err="1" smtClean="0"/>
              <a:t>Hanle</a:t>
            </a:r>
            <a:r>
              <a:rPr lang="en-US" dirty="0" smtClean="0"/>
              <a:t>, </a:t>
            </a:r>
            <a:r>
              <a:rPr lang="en-US" dirty="0" err="1" smtClean="0"/>
              <a:t>Ladak</a:t>
            </a:r>
            <a:r>
              <a:rPr lang="en-US" dirty="0" smtClean="0"/>
              <a:t> which itself takes 3-4 years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49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52600" y="0"/>
            <a:ext cx="7205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TMT  Calotte enclosure  and AO system</a:t>
            </a:r>
            <a:endParaRPr 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985351"/>
            <a:ext cx="4495799" cy="119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4495800" cy="116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3048000"/>
            <a:ext cx="4512424" cy="11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53000" y="68580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 Compact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reduced wind and</a:t>
            </a:r>
          </a:p>
          <a:p>
            <a:r>
              <a:rPr lang="en-US" dirty="0" smtClean="0"/>
              <a:t>   dust storms impact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FDR is completed and</a:t>
            </a:r>
          </a:p>
          <a:p>
            <a:r>
              <a:rPr lang="en-US" dirty="0" smtClean="0"/>
              <a:t>    ready to build by  DSL </a:t>
            </a:r>
            <a:endParaRPr lang="en-US" dirty="0"/>
          </a:p>
        </p:txBody>
      </p:sp>
      <p:pic>
        <p:nvPicPr>
          <p:cNvPr id="8" name="Picture 7" descr="NFIRAOS on Nasmyth Platform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447287"/>
            <a:ext cx="4284814" cy="341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5800" y="5638800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Adaptive Optics System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4291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32670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1600200" cy="107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152400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M3 system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499715" y="1905000"/>
            <a:ext cx="4644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 for prototype development</a:t>
            </a:r>
          </a:p>
          <a:p>
            <a:r>
              <a:rPr lang="en-US" dirty="0" smtClean="0"/>
              <a:t>underway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81400" y="4114800"/>
            <a:ext cx="433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M3 flat mirror polishing review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1219200"/>
            <a:ext cx="3836651" cy="4526280"/>
            <a:chOff x="0" y="1219200"/>
            <a:chExt cx="3836651" cy="452628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219200"/>
              <a:ext cx="3408087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752600"/>
              <a:ext cx="3408087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362200"/>
              <a:ext cx="3408087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" y="3322320"/>
              <a:ext cx="3836648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" y="3962400"/>
              <a:ext cx="3836648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" y="4572000"/>
              <a:ext cx="3836648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" y="5105400"/>
              <a:ext cx="3836648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239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14400" y="685800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Civil works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17479" y="228600"/>
            <a:ext cx="6726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Design, system integration, segments, instruments</a:t>
            </a:r>
            <a:endParaRPr lang="en-US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3962400"/>
            <a:ext cx="3686175" cy="203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953000" y="6019800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M2 system development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2438400"/>
            <a:ext cx="4235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India’s Work Share and Status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457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India’s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Cash contribution to the project capped at 30%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To a common pool for common fund, infrastructure etc.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Up to 70% of all partner contributions will be made in in-kind</a:t>
            </a:r>
          </a:p>
          <a:p>
            <a:pPr lvl="1"/>
            <a:r>
              <a:rPr lang="en-US" dirty="0" smtClean="0"/>
              <a:t>Subsystems (h/w and s/w)</a:t>
            </a:r>
          </a:p>
          <a:p>
            <a:pPr lvl="1"/>
            <a:r>
              <a:rPr lang="en-US" dirty="0" smtClean="0"/>
              <a:t>Human resources (b/w)</a:t>
            </a:r>
          </a:p>
          <a:p>
            <a:pPr lvl="1"/>
            <a:r>
              <a:rPr lang="en-US" dirty="0" smtClean="0"/>
              <a:t>Services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0788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200" y="0"/>
            <a:ext cx="6828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</a:rPr>
              <a:t>India-TMT role in the project - Subsystems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9600"/>
            <a:ext cx="9236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Emphasis was given to WPs whose knowhow  could directly help to</a:t>
            </a:r>
          </a:p>
          <a:p>
            <a:r>
              <a:rPr lang="en-US" dirty="0" smtClean="0"/>
              <a:t>    take-up projects such as 10-12-m within the country.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50846" y="1379577"/>
            <a:ext cx="5193154" cy="547842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n-US" sz="2000" dirty="0" smtClean="0"/>
              <a:t>M1 polishing</a:t>
            </a:r>
          </a:p>
          <a:p>
            <a:pPr>
              <a:lnSpc>
                <a:spcPts val="2000"/>
              </a:lnSpc>
            </a:pPr>
            <a:endParaRPr lang="en-US" sz="2000" dirty="0" smtClean="0"/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n-US" sz="2000" dirty="0" smtClean="0"/>
              <a:t>M1 Control system 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n-US" sz="2000" dirty="0" smtClean="0"/>
          </a:p>
          <a:p>
            <a:pPr lvl="1">
              <a:lnSpc>
                <a:spcPts val="2000"/>
              </a:lnSpc>
              <a:buFont typeface="Wingdings" pitchFamily="2" charset="2"/>
              <a:buChar char="§"/>
            </a:pPr>
            <a:r>
              <a:rPr lang="en-US" sz="2000" dirty="0" smtClean="0"/>
              <a:t>Actuators</a:t>
            </a:r>
          </a:p>
          <a:p>
            <a:pPr lvl="1">
              <a:lnSpc>
                <a:spcPts val="2000"/>
              </a:lnSpc>
            </a:pPr>
            <a:r>
              <a:rPr lang="en-US" sz="2000" dirty="0" smtClean="0"/>
              <a:t> </a:t>
            </a:r>
          </a:p>
          <a:p>
            <a:pPr lvl="1">
              <a:lnSpc>
                <a:spcPts val="2000"/>
              </a:lnSpc>
              <a:buFont typeface="Wingdings" pitchFamily="2" charset="2"/>
              <a:buChar char="§"/>
            </a:pPr>
            <a:r>
              <a:rPr lang="en-US" sz="2000" dirty="0" smtClean="0"/>
              <a:t>Edge Sensors</a:t>
            </a:r>
          </a:p>
          <a:p>
            <a:pPr lvl="1">
              <a:lnSpc>
                <a:spcPts val="2000"/>
              </a:lnSpc>
              <a:buFont typeface="Wingdings" pitchFamily="2" charset="2"/>
              <a:buChar char="ü"/>
            </a:pPr>
            <a:endParaRPr lang="en-US" sz="2000" dirty="0" smtClean="0"/>
          </a:p>
          <a:p>
            <a:pPr lvl="1">
              <a:lnSpc>
                <a:spcPts val="2000"/>
              </a:lnSpc>
              <a:buFont typeface="Wingdings" pitchFamily="2" charset="2"/>
              <a:buChar char="§"/>
            </a:pPr>
            <a:r>
              <a:rPr lang="en-US" sz="2000" dirty="0" smtClean="0"/>
              <a:t>Electronics </a:t>
            </a:r>
          </a:p>
          <a:p>
            <a:pPr>
              <a:lnSpc>
                <a:spcPts val="2000"/>
              </a:lnSpc>
            </a:pPr>
            <a:endParaRPr lang="en-US" sz="2000" dirty="0" smtClean="0"/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n-US" sz="2000" dirty="0" smtClean="0"/>
              <a:t>  Segment Support Assembly</a:t>
            </a:r>
          </a:p>
          <a:p>
            <a:pPr>
              <a:lnSpc>
                <a:spcPts val="2000"/>
              </a:lnSpc>
            </a:pPr>
            <a:r>
              <a:rPr lang="en-US" sz="2000" dirty="0" smtClean="0"/>
              <a:t>     (SSAs) </a:t>
            </a:r>
          </a:p>
          <a:p>
            <a:pPr>
              <a:lnSpc>
                <a:spcPts val="2000"/>
              </a:lnSpc>
            </a:pPr>
            <a:endParaRPr lang="en-US" sz="2000" dirty="0" smtClean="0"/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n-US" sz="2000" dirty="0" smtClean="0"/>
              <a:t>   Mirror Coating:  </a:t>
            </a:r>
          </a:p>
          <a:p>
            <a:pPr>
              <a:lnSpc>
                <a:spcPts val="2000"/>
              </a:lnSpc>
            </a:pPr>
            <a:endParaRPr lang="en-US" sz="2000" dirty="0" smtClean="0"/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n-US" sz="2000" dirty="0" smtClean="0"/>
              <a:t>    Control Software    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n-US" sz="2000" dirty="0" smtClean="0"/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n-US" sz="2000" dirty="0" smtClean="0"/>
              <a:t>Instrument Development – IRMS </a:t>
            </a:r>
          </a:p>
          <a:p>
            <a:pPr>
              <a:lnSpc>
                <a:spcPts val="2000"/>
              </a:lnSpc>
            </a:pPr>
            <a:r>
              <a:rPr lang="en-US" sz="2000" dirty="0" smtClean="0"/>
              <a:t>     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n-US" sz="2000" dirty="0" smtClean="0"/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TMT science Center-under proposal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ight Brace 13"/>
          <p:cNvSpPr/>
          <p:nvPr/>
        </p:nvSpPr>
        <p:spPr>
          <a:xfrm>
            <a:off x="6705600" y="2133600"/>
            <a:ext cx="152400" cy="1447800"/>
          </a:xfrm>
          <a:prstGeom prst="rightBrac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990600" y="1524000"/>
            <a:ext cx="3276600" cy="2971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276600" y="3886200"/>
            <a:ext cx="11430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371600" y="2514600"/>
            <a:ext cx="3048000" cy="228600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209800" y="3048000"/>
            <a:ext cx="2286000" cy="19050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910959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 descr="SSA_view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990600"/>
            <a:ext cx="5410200" cy="4021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6327181" cy="523220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Primary mirror Control system (M1CS)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029200" y="838200"/>
            <a:ext cx="24384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67600" y="609600"/>
            <a:ext cx="139878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Segment</a:t>
            </a:r>
          </a:p>
          <a:p>
            <a:r>
              <a:rPr lang="en-US" dirty="0" smtClean="0"/>
              <a:t>(115-150)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19800" y="3352800"/>
            <a:ext cx="16002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67600" y="3664803"/>
            <a:ext cx="148470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Actuators</a:t>
            </a:r>
          </a:p>
          <a:p>
            <a:r>
              <a:rPr lang="en-US" dirty="0" smtClean="0"/>
              <a:t>    (1476)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524000" y="2057400"/>
            <a:ext cx="990600" cy="3124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4419600"/>
            <a:ext cx="193835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Edge Sensors</a:t>
            </a:r>
          </a:p>
          <a:p>
            <a:r>
              <a:rPr lang="en-US" dirty="0" smtClean="0"/>
              <a:t>    (~3000)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81400" y="2667000"/>
            <a:ext cx="914400" cy="1752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572000" y="2743200"/>
            <a:ext cx="914400" cy="16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81730" y="4415135"/>
            <a:ext cx="446211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Segment Support Assembly(492)</a:t>
            </a:r>
            <a:endParaRPr 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562600"/>
            <a:ext cx="2133599" cy="123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5" descr="segment_support"/>
          <p:cNvPicPr>
            <a:picLocks noChangeAspect="1" noChangeArrowheads="1"/>
          </p:cNvPicPr>
          <p:nvPr/>
        </p:nvPicPr>
        <p:blipFill>
          <a:blip r:embed="rId4" cstate="print"/>
          <a:srcRect l="16400" t="23882" r="9683" b="51169"/>
          <a:stretch>
            <a:fillRect/>
          </a:stretch>
        </p:blipFill>
        <p:spPr bwMode="auto">
          <a:xfrm>
            <a:off x="2362200" y="5105400"/>
            <a:ext cx="4724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/>
          <p:nvPr/>
        </p:nvPicPr>
        <p:blipFill>
          <a:blip r:embed="rId5" cstate="print"/>
          <a:srcRect l="23049" t="15534" r="27659" b="9320"/>
          <a:stretch>
            <a:fillRect/>
          </a:stretch>
        </p:blipFill>
        <p:spPr bwMode="auto">
          <a:xfrm>
            <a:off x="7239000" y="4572000"/>
            <a:ext cx="1905000" cy="2286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3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3200400" cy="2971800"/>
          </a:xfrm>
          <a:prstGeom prst="rect">
            <a:avLst/>
          </a:prstGeom>
        </p:spPr>
      </p:pic>
      <p:pic>
        <p:nvPicPr>
          <p:cNvPr id="7" name="Picture 6" descr="DSC03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2400"/>
            <a:ext cx="3200400" cy="2895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0"/>
            <a:ext cx="521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Edge Sensor prototype manufacturing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0400" y="457200"/>
            <a:ext cx="5791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Liberation Serif" pitchFamily="18"/>
                <a:ea typeface="Times New Roman" pitchFamily="18"/>
                <a:cs typeface="Arial" pitchFamily="2"/>
              </a:rPr>
              <a:t>Extract from the test Report by JPL and AML</a:t>
            </a:r>
            <a:r>
              <a:rPr lang="en-US" dirty="0" smtClean="0">
                <a:solidFill>
                  <a:srgbClr val="000000"/>
                </a:solidFill>
                <a:latin typeface="Liberation Serif" pitchFamily="18"/>
                <a:ea typeface="Times New Roman" pitchFamily="18"/>
                <a:cs typeface="Arial" pitchFamily="2"/>
              </a:rPr>
              <a:t>: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 smtClean="0">
              <a:solidFill>
                <a:srgbClr val="000000"/>
              </a:solidFill>
              <a:latin typeface="Liberation Serif" pitchFamily="18"/>
              <a:ea typeface="Times New Roman" pitchFamily="18"/>
              <a:cs typeface="Arial" pitchFamily="2"/>
            </a:endParaRPr>
          </a:p>
          <a:p>
            <a:pPr lvl="0" eaLnBrk="0" hangingPunct="0"/>
            <a:r>
              <a:rPr lang="en-US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“Given the importance of the edge sensors to TMT performance all aspects were robustly inspected </a:t>
            </a:r>
          </a:p>
          <a:p>
            <a:pPr lvl="0" eaLnBrk="0" hangingPunct="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lang="en-US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“ In summary we found the sensors to be of good quality and demonstrative of excellent workmanship. ……There is a concern about the durability of the coating which may require a modification of the sensor design “ 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 smtClean="0">
              <a:solidFill>
                <a:srgbClr val="000000"/>
              </a:solidFill>
              <a:latin typeface="Liberation Serif" pitchFamily="18"/>
              <a:ea typeface="Times New Roman" pitchFamily="18"/>
              <a:cs typeface="Arial" pitchFamily="2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Liberation Serif" pitchFamily="18"/>
                <a:ea typeface="Times New Roman" pitchFamily="18"/>
                <a:cs typeface="Arial" pitchFamily="2"/>
              </a:rPr>
              <a:t>GOAL, </a:t>
            </a:r>
            <a:r>
              <a:rPr lang="en-US" dirty="0" err="1" smtClean="0">
                <a:solidFill>
                  <a:srgbClr val="000000"/>
                </a:solidFill>
                <a:latin typeface="Liberation Serif" pitchFamily="18"/>
                <a:ea typeface="Times New Roman" pitchFamily="18"/>
                <a:cs typeface="Arial" pitchFamily="2"/>
              </a:rPr>
              <a:t>Puduchery</a:t>
            </a:r>
            <a:r>
              <a:rPr lang="en-US" dirty="0" smtClean="0">
                <a:solidFill>
                  <a:srgbClr val="000000"/>
                </a:solidFill>
                <a:latin typeface="Liberation Serif" pitchFamily="18"/>
                <a:ea typeface="Times New Roman" pitchFamily="18"/>
                <a:cs typeface="Arial" pitchFamily="2"/>
              </a:rPr>
              <a:t> experimented gold coating on three different roughness surfaces (</a:t>
            </a:r>
            <a:r>
              <a:rPr lang="en-US" dirty="0" smtClean="0">
                <a:solidFill>
                  <a:srgbClr val="00FF00"/>
                </a:solidFill>
                <a:latin typeface="Liberation Serif" pitchFamily="18"/>
                <a:ea typeface="Times New Roman" pitchFamily="18"/>
                <a:cs typeface="Arial" pitchFamily="2"/>
              </a:rPr>
              <a:t>0.2</a:t>
            </a:r>
            <a:r>
              <a:rPr lang="en-US" dirty="0" smtClean="0">
                <a:solidFill>
                  <a:srgbClr val="000000"/>
                </a:solidFill>
                <a:latin typeface="Liberation Serif" pitchFamily="18"/>
                <a:ea typeface="Times New Roman" pitchFamily="18"/>
                <a:cs typeface="Arial" pitchFamily="2"/>
              </a:rPr>
              <a:t> , 0.4 and 0.8 micron)</a:t>
            </a:r>
            <a:endParaRPr lang="en-US" dirty="0">
              <a:solidFill>
                <a:srgbClr val="000000"/>
              </a:solidFill>
              <a:latin typeface="Liberation Serif" pitchFamily="18"/>
              <a:ea typeface="Times New Roman" pitchFamily="18"/>
              <a:cs typeface="Arial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338" y="6400800"/>
            <a:ext cx="4572662" cy="461665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Parihar</a:t>
            </a:r>
            <a:r>
              <a:rPr lang="en-US" dirty="0" smtClean="0"/>
              <a:t>, Mahesh, </a:t>
            </a:r>
            <a:r>
              <a:rPr lang="en-US" dirty="0" err="1" smtClean="0"/>
              <a:t>Ramaprakash</a:t>
            </a:r>
            <a:r>
              <a:rPr lang="en-US" dirty="0" smtClean="0"/>
              <a:t>+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0"/>
            <a:ext cx="4432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Actuator  prototype </a:t>
            </a:r>
            <a:r>
              <a:rPr lang="en-US" u="sng" dirty="0" smtClean="0"/>
              <a:t>and </a:t>
            </a:r>
            <a:r>
              <a:rPr lang="en-US" u="sng" dirty="0" err="1" smtClean="0"/>
              <a:t>testings</a:t>
            </a:r>
            <a:endParaRPr lang="en-US" sz="2400" b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4800600" y="2895600"/>
            <a:ext cx="4343400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Actuator prototype work at ATL, Bangalore  was completed in Sep 2013.. 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47910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800600" y="914400"/>
            <a:ext cx="4343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Nine of ten  India TMT built prototype actuators are in Pasadena undergoing lifetime testing, cold testing, and Integration at JPL</a:t>
            </a:r>
          </a:p>
          <a:p>
            <a:endParaRPr lang="en-US" sz="2000" dirty="0" smtClean="0"/>
          </a:p>
        </p:txBody>
      </p:sp>
      <p:pic>
        <p:nvPicPr>
          <p:cNvPr id="8" name="Picture 7" descr="TMT_actuator_tes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33800"/>
            <a:ext cx="4876800" cy="3124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0" y="4572000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Actuators have been subjected to 200 yrs return earth quakes  shake tests- actuators successfully passed these tests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717228" y="6396335"/>
            <a:ext cx="3426772" cy="461665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Mahesh, </a:t>
            </a:r>
            <a:r>
              <a:rPr lang="en-US" dirty="0" err="1" smtClean="0"/>
              <a:t>surojit</a:t>
            </a:r>
            <a:r>
              <a:rPr lang="en-US" dirty="0" smtClean="0"/>
              <a:t>, </a:t>
            </a:r>
            <a:r>
              <a:rPr lang="en-US" dirty="0" err="1" smtClean="0"/>
              <a:t>Parihar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BAD60-A2D3-4E6D-BA03-F3166FFD37A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16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Segment Support Assembly (SSAs) prototype manufacturing</a:t>
            </a:r>
            <a:endParaRPr lang="en-US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935794"/>
            <a:ext cx="1752600" cy="192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7439" y="4953000"/>
            <a:ext cx="192656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18448"/>
            <a:ext cx="3810000" cy="228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793974"/>
            <a:ext cx="2666999" cy="20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800600"/>
            <a:ext cx="27146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810000" y="1371600"/>
            <a:ext cx="533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Godrej (Mumbai) and </a:t>
            </a:r>
            <a:r>
              <a:rPr lang="en-US" dirty="0" err="1" smtClean="0"/>
              <a:t>Avasarala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Bangalore) are building 3 SSAs each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Both Suppliers targeting August/Sept</a:t>
            </a:r>
          </a:p>
          <a:p>
            <a:r>
              <a:rPr lang="en-US" dirty="0" smtClean="0"/>
              <a:t>    for completion of first SSAs</a:t>
            </a:r>
            <a:endParaRPr lang="en-US" dirty="0"/>
          </a:p>
        </p:txBody>
      </p:sp>
      <p:pic>
        <p:nvPicPr>
          <p:cNvPr id="12" name="Picture 2" descr="E:\DCIM\102CANON\IMG_736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457201"/>
            <a:ext cx="3886199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86400" y="6488668"/>
            <a:ext cx="59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9000" y="6488668"/>
            <a:ext cx="59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667000"/>
            <a:ext cx="59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64886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Godrej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8006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Godrej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4006" y="2176046"/>
            <a:ext cx="2494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ARIES, </a:t>
            </a:r>
            <a:r>
              <a:rPr lang="en-US" sz="1600" dirty="0" err="1" smtClean="0">
                <a:solidFill>
                  <a:srgbClr val="FF0000"/>
                </a:solidFill>
              </a:rPr>
              <a:t>Nainital</a:t>
            </a:r>
            <a:r>
              <a:rPr lang="en-US" sz="1600" dirty="0" smtClean="0">
                <a:solidFill>
                  <a:srgbClr val="FF0000"/>
                </a:solidFill>
              </a:rPr>
              <a:t> june2013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981200" y="3352800"/>
            <a:ext cx="236220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553200" y="4191000"/>
            <a:ext cx="3810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9" t="24335" r="8048" b="21016"/>
          <a:stretch>
            <a:fillRect/>
          </a:stretch>
        </p:blipFill>
        <p:spPr bwMode="auto">
          <a:xfrm>
            <a:off x="3733800" y="457200"/>
            <a:ext cx="5943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 descr="ss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73403" y="533400"/>
            <a:ext cx="5699295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737946"/>
            <a:ext cx="1905000" cy="153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" y="3276600"/>
            <a:ext cx="9067800" cy="360098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Dear </a:t>
            </a:r>
            <a:r>
              <a:rPr lang="en-US" dirty="0" err="1" smtClean="0"/>
              <a:t>Siraj</a:t>
            </a:r>
            <a:r>
              <a:rPr lang="en-US" dirty="0" smtClean="0"/>
              <a:t>,                                                           30 </a:t>
            </a:r>
            <a:r>
              <a:rPr lang="en-US" dirty="0" err="1" smtClean="0"/>
              <a:t>oct</a:t>
            </a:r>
            <a:r>
              <a:rPr lang="en-US" dirty="0" smtClean="0"/>
              <a:t> 2007</a:t>
            </a:r>
          </a:p>
          <a:p>
            <a:r>
              <a:rPr lang="en-US" dirty="0" smtClean="0"/>
              <a:t>………………..</a:t>
            </a:r>
          </a:p>
          <a:p>
            <a:r>
              <a:rPr lang="en-US" sz="2000" b="0" dirty="0" smtClean="0"/>
              <a:t>I have a challenging idea to try out on you… I have learned of the interest in building a large telescope at </a:t>
            </a:r>
            <a:r>
              <a:rPr lang="en-US" sz="2000" b="0" dirty="0" err="1" smtClean="0"/>
              <a:t>Hanle</a:t>
            </a:r>
            <a:r>
              <a:rPr lang="en-US" sz="2000" b="0" dirty="0" smtClean="0"/>
              <a:t>. Indeed, Reddy has been emailing me this week from </a:t>
            </a:r>
            <a:r>
              <a:rPr lang="en-US" sz="2000" b="0" dirty="0" err="1" smtClean="0"/>
              <a:t>Hanle</a:t>
            </a:r>
            <a:r>
              <a:rPr lang="en-US" sz="2000" b="0" dirty="0" smtClean="0"/>
              <a:t> where he and others are climbing local peaks ….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A reasonable share of GMT time cost about the same as the </a:t>
            </a:r>
            <a:r>
              <a:rPr lang="en-US" sz="2000" dirty="0" err="1" smtClean="0">
                <a:solidFill>
                  <a:srgbClr val="FF0000"/>
                </a:solidFill>
              </a:rPr>
              <a:t>Hanle</a:t>
            </a:r>
            <a:r>
              <a:rPr lang="en-US" sz="2000" dirty="0" smtClean="0">
                <a:solidFill>
                  <a:srgbClr val="FF0000"/>
                </a:solidFill>
              </a:rPr>
              <a:t> telescope and the timescale for completion would be no different</a:t>
            </a:r>
            <a:r>
              <a:rPr lang="en-US" sz="2000" dirty="0" smtClean="0"/>
              <a:t>….. </a:t>
            </a:r>
          </a:p>
          <a:p>
            <a:endParaRPr lang="en-US" sz="2000" dirty="0" smtClean="0"/>
          </a:p>
          <a:p>
            <a:r>
              <a:rPr lang="en-US" sz="2000" dirty="0" smtClean="0"/>
              <a:t>Best Wishes</a:t>
            </a:r>
          </a:p>
          <a:p>
            <a:r>
              <a:rPr lang="en-US" sz="2000" dirty="0" smtClean="0"/>
              <a:t>David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743200"/>
            <a:ext cx="2819041" cy="461665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 Challenging Idea!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27477" y="0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Oct, 2007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5199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Candidate sites around </a:t>
            </a:r>
            <a:r>
              <a:rPr lang="en-US" dirty="0" err="1" smtClean="0"/>
              <a:t>Hanle</a:t>
            </a:r>
            <a:r>
              <a:rPr lang="en-US" dirty="0" smtClean="0"/>
              <a:t> in India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304800"/>
            <a:ext cx="6858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Primary Mirror Segment Polishing</a:t>
            </a:r>
            <a:endParaRPr lang="en-IN" sz="3600" dirty="0"/>
          </a:p>
        </p:txBody>
      </p:sp>
      <p:pic>
        <p:nvPicPr>
          <p:cNvPr id="7" name="Picture 7" descr="M1_image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784549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7772400" cy="3505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574 segments of 82 different types</a:t>
            </a:r>
          </a:p>
          <a:p>
            <a:pPr lvl="1"/>
            <a:r>
              <a:rPr lang="en-US" dirty="0" smtClean="0"/>
              <a:t>492 + 82 spares</a:t>
            </a:r>
          </a:p>
          <a:p>
            <a:pPr lvl="1"/>
            <a:r>
              <a:rPr lang="en-US" dirty="0" smtClean="0"/>
              <a:t>1.44 m across corners, 45mm thick</a:t>
            </a:r>
          </a:p>
          <a:p>
            <a:pPr lvl="1"/>
            <a:r>
              <a:rPr lang="en-US" dirty="0" smtClean="0"/>
              <a:t>Aspheric, Off-axis</a:t>
            </a:r>
          </a:p>
          <a:p>
            <a:pPr lvl="2"/>
            <a:r>
              <a:rPr lang="en-US" dirty="0" smtClean="0"/>
              <a:t>Curvature changes from centre to edge</a:t>
            </a:r>
          </a:p>
          <a:p>
            <a:pPr lvl="1"/>
            <a:r>
              <a:rPr lang="en-US" dirty="0" smtClean="0"/>
              <a:t>f/1 near </a:t>
            </a:r>
            <a:r>
              <a:rPr lang="en-US" dirty="0" err="1" smtClean="0"/>
              <a:t>paraboloid</a:t>
            </a:r>
            <a:r>
              <a:rPr lang="en-US" dirty="0" smtClean="0"/>
              <a:t> primary</a:t>
            </a:r>
          </a:p>
          <a:p>
            <a:r>
              <a:rPr lang="en-US" dirty="0" smtClean="0"/>
              <a:t>Radius of curvature should match to very high precision and good accuracy</a:t>
            </a:r>
          </a:p>
          <a:p>
            <a:r>
              <a:rPr lang="en-US" dirty="0" smtClean="0"/>
              <a:t>Surface roughness &lt;2nm </a:t>
            </a:r>
            <a:r>
              <a:rPr lang="en-US" dirty="0" err="1" smtClean="0"/>
              <a:t>rms</a:t>
            </a:r>
            <a:r>
              <a:rPr lang="en-US" dirty="0" smtClean="0"/>
              <a:t> with no sub-</a:t>
            </a:r>
            <a:r>
              <a:rPr lang="en-US" dirty="0" err="1" smtClean="0"/>
              <a:t>sruface</a:t>
            </a:r>
            <a:r>
              <a:rPr lang="en-US" dirty="0" smtClean="0"/>
              <a:t> damage</a:t>
            </a:r>
          </a:p>
          <a:p>
            <a:r>
              <a:rPr lang="en-US" dirty="0" smtClean="0"/>
              <a:t>Tight specification on surface figure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2209800"/>
            <a:ext cx="387927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819400"/>
            <a:ext cx="3124888" cy="34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5806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9556E-7 L 0.23768 0.2109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457200"/>
          </a:xfrm>
          <a:noFill/>
        </p:spPr>
        <p:txBody>
          <a:bodyPr>
            <a:noAutofit/>
          </a:bodyPr>
          <a:lstStyle/>
          <a:p>
            <a:r>
              <a:rPr lang="en-US" sz="2800" b="1" u="sng" dirty="0" smtClean="0"/>
              <a:t>Primary Mirror Segment Polishing</a:t>
            </a:r>
            <a:endParaRPr lang="en-IN" sz="2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066800"/>
            <a:ext cx="5181600" cy="3886200"/>
          </a:xfrm>
          <a:noFill/>
        </p:spPr>
        <p:txBody>
          <a:bodyPr>
            <a:noAutofit/>
          </a:bodyPr>
          <a:lstStyle/>
          <a:p>
            <a:pPr>
              <a:lnSpc>
                <a:spcPts val="2500"/>
              </a:lnSpc>
              <a:buNone/>
            </a:pPr>
            <a:endParaRPr lang="en-US" sz="2400" dirty="0" smtClean="0"/>
          </a:p>
          <a:p>
            <a:pPr>
              <a:lnSpc>
                <a:spcPts val="2500"/>
              </a:lnSpc>
            </a:pPr>
            <a:r>
              <a:rPr lang="en-US" sz="2400" dirty="0" smtClean="0"/>
              <a:t>IIA has taken up the segment WP and setting up a new mirror polishing plant at its </a:t>
            </a:r>
            <a:r>
              <a:rPr lang="en-US" sz="2400" dirty="0" err="1" smtClean="0"/>
              <a:t>Hoskote</a:t>
            </a:r>
            <a:r>
              <a:rPr lang="en-US" sz="2400" dirty="0" smtClean="0"/>
              <a:t> campus</a:t>
            </a:r>
          </a:p>
          <a:p>
            <a:pPr>
              <a:lnSpc>
                <a:spcPts val="2500"/>
              </a:lnSpc>
              <a:buNone/>
            </a:pPr>
            <a:endParaRPr lang="en-US" sz="2400" dirty="0" smtClean="0"/>
          </a:p>
          <a:p>
            <a:r>
              <a:rPr lang="en-US" sz="2400" dirty="0" smtClean="0"/>
              <a:t>Mirror blanks  are free issued by Japan.</a:t>
            </a:r>
          </a:p>
          <a:p>
            <a:r>
              <a:rPr lang="en-US" sz="2400" dirty="0" smtClean="0"/>
              <a:t>India need to get qualified by 2016.</a:t>
            </a:r>
          </a:p>
          <a:p>
            <a:pPr>
              <a:buNone/>
            </a:pPr>
            <a:r>
              <a:rPr lang="en-US" sz="2400" dirty="0" smtClean="0"/>
              <a:t>     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D998CEB-95FF-408A-9BD3-AFC4711C3C0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3810000" cy="78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0"/>
            <a:ext cx="3810000" cy="78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048000"/>
            <a:ext cx="3810000" cy="77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3962400"/>
            <a:ext cx="381000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0.7µm PV,  0.18µm </a:t>
            </a:r>
            <a:r>
              <a:rPr lang="en-US" sz="1800" dirty="0" err="1" smtClean="0"/>
              <a:t>rms</a:t>
            </a:r>
            <a:endParaRPr lang="en-US" sz="1800" dirty="0" smtClean="0"/>
          </a:p>
          <a:p>
            <a:r>
              <a:rPr lang="en-US" sz="1800" dirty="0" err="1" smtClean="0"/>
              <a:t>Asphericity</a:t>
            </a:r>
            <a:r>
              <a:rPr lang="en-US" sz="1800" dirty="0" smtClean="0"/>
              <a:t>  225µm </a:t>
            </a:r>
            <a:r>
              <a:rPr lang="en-US" dirty="0" smtClean="0"/>
              <a:t>(</a:t>
            </a:r>
            <a:r>
              <a:rPr lang="en-US" sz="1800" dirty="0" err="1" smtClean="0"/>
              <a:t>Tinsely</a:t>
            </a:r>
            <a:r>
              <a:rPr lang="en-US" sz="1800" dirty="0" smtClean="0"/>
              <a:t>, USA)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33400"/>
            <a:ext cx="3661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India’s part: ~90 segments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80141" y="6396335"/>
            <a:ext cx="5138586" cy="461665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Anupama</a:t>
            </a:r>
            <a:r>
              <a:rPr lang="en-US" dirty="0" smtClean="0"/>
              <a:t>, </a:t>
            </a:r>
            <a:r>
              <a:rPr lang="en-US" dirty="0" err="1" smtClean="0"/>
              <a:t>Sriram,Lancelot</a:t>
            </a:r>
            <a:r>
              <a:rPr lang="en-US" dirty="0" smtClean="0"/>
              <a:t>, </a:t>
            </a:r>
            <a:r>
              <a:rPr lang="en-US" dirty="0" err="1" smtClean="0"/>
              <a:t>Vineeth</a:t>
            </a:r>
            <a:r>
              <a:rPr lang="en-US" dirty="0" smtClean="0"/>
              <a:t>+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457200"/>
            <a:ext cx="6324600" cy="3505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438400" y="1905000"/>
            <a:ext cx="1676400" cy="381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 smtClean="0">
                <a:solidFill>
                  <a:schemeClr val="bg1"/>
                </a:solidFill>
              </a:rPr>
              <a:t>D 54 - Error</a:t>
            </a:r>
          </a:p>
          <a:p>
            <a:pPr algn="ctr"/>
            <a:r>
              <a:rPr lang="en-IN" sz="1200" b="1" dirty="0" smtClean="0">
                <a:solidFill>
                  <a:schemeClr val="bg1"/>
                </a:solidFill>
              </a:rPr>
              <a:t>Voice coil current High</a:t>
            </a:r>
            <a:endParaRPr lang="en-IN" sz="1200" b="1" dirty="0">
              <a:solidFill>
                <a:schemeClr val="bg1"/>
              </a:solidFill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10800000" flipV="1">
            <a:off x="2895600" y="2438400"/>
            <a:ext cx="228600" cy="466728"/>
          </a:xfrm>
          <a:prstGeom prst="curvedConnector2">
            <a:avLst/>
          </a:prstGeom>
          <a:ln w="34925">
            <a:solidFill>
              <a:schemeClr val="accent2">
                <a:lumMod val="7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0" y="3657600"/>
            <a:ext cx="2000264" cy="428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 smtClean="0">
                <a:solidFill>
                  <a:schemeClr val="bg1"/>
                </a:solidFill>
              </a:rPr>
              <a:t>F 21 - Error</a:t>
            </a:r>
          </a:p>
          <a:p>
            <a:pPr algn="ctr"/>
            <a:r>
              <a:rPr lang="en-IN" sz="1400" b="1" dirty="0" smtClean="0">
                <a:solidFill>
                  <a:schemeClr val="bg1"/>
                </a:solidFill>
              </a:rPr>
              <a:t>Sensor noise </a:t>
            </a:r>
            <a:r>
              <a:rPr lang="en-IN" sz="1400" b="1" dirty="0" err="1" smtClean="0">
                <a:solidFill>
                  <a:schemeClr val="bg1"/>
                </a:solidFill>
              </a:rPr>
              <a:t>rms</a:t>
            </a:r>
            <a:r>
              <a:rPr lang="en-IN" sz="1400" b="1" dirty="0" smtClean="0">
                <a:solidFill>
                  <a:schemeClr val="bg1"/>
                </a:solidFill>
              </a:rPr>
              <a:t> High</a:t>
            </a:r>
            <a:endParaRPr lang="en-IN" sz="1400" b="1" dirty="0">
              <a:solidFill>
                <a:schemeClr val="bg1"/>
              </a:solidFill>
            </a:endParaRPr>
          </a:p>
        </p:txBody>
      </p:sp>
      <p:cxnSp>
        <p:nvCxnSpPr>
          <p:cNvPr id="21" name="Curved Connector 19"/>
          <p:cNvCxnSpPr/>
          <p:nvPr/>
        </p:nvCxnSpPr>
        <p:spPr>
          <a:xfrm rot="5400000">
            <a:off x="1447800" y="2895600"/>
            <a:ext cx="609600" cy="609600"/>
          </a:xfrm>
          <a:prstGeom prst="curvedConnector3">
            <a:avLst>
              <a:gd name="adj1" fmla="val 50000"/>
            </a:avLst>
          </a:prstGeom>
          <a:ln w="349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13932" y="914400"/>
            <a:ext cx="265386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M1CS visualization and</a:t>
            </a:r>
          </a:p>
          <a:p>
            <a:r>
              <a:rPr lang="en-US" sz="1600" b="1" dirty="0" smtClean="0"/>
              <a:t>Diagnostic tools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CDAC, Trivandrum completed</a:t>
            </a:r>
          </a:p>
          <a:p>
            <a:r>
              <a:rPr lang="en-US" sz="1600" dirty="0" smtClean="0"/>
              <a:t> the pilot study  successfully. 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SOW for code development</a:t>
            </a:r>
          </a:p>
          <a:p>
            <a:r>
              <a:rPr lang="en-US" sz="1600" dirty="0" smtClean="0"/>
              <a:t> is underway.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6482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/>
              <a:t>ITCC (three institutes) and CDAC  signed  ( on 2</a:t>
            </a:r>
            <a:r>
              <a:rPr lang="en-US" b="1" baseline="30000" dirty="0" smtClean="0"/>
              <a:t>nd</a:t>
            </a:r>
            <a:r>
              <a:rPr lang="en-US" b="1" dirty="0" smtClean="0"/>
              <a:t> June, 2014) MOU to efficiently execute  some of the key WPs  and utilize pool of expertise from CDAC centers.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555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Software</a:t>
            </a:r>
            <a:endParaRPr lang="en-US" sz="28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96335"/>
            <a:ext cx="9411551" cy="430887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Neeraj</a:t>
            </a:r>
            <a:r>
              <a:rPr lang="en-US" sz="2200" dirty="0" smtClean="0"/>
              <a:t> Gupta, </a:t>
            </a:r>
            <a:r>
              <a:rPr lang="en-US" sz="2200" dirty="0" err="1" smtClean="0"/>
              <a:t>Rekesh</a:t>
            </a:r>
            <a:r>
              <a:rPr lang="en-US" sz="2200" dirty="0" smtClean="0"/>
              <a:t> Mohan, </a:t>
            </a:r>
            <a:r>
              <a:rPr lang="en-US" sz="2200" dirty="0" err="1" smtClean="0"/>
              <a:t>Sujit</a:t>
            </a:r>
            <a:r>
              <a:rPr lang="en-US" sz="2200" dirty="0" smtClean="0"/>
              <a:t> </a:t>
            </a:r>
            <a:r>
              <a:rPr lang="en-US" sz="2200" dirty="0" err="1" smtClean="0"/>
              <a:t>Punnadi</a:t>
            </a:r>
            <a:r>
              <a:rPr lang="en-US" sz="2200" dirty="0" smtClean="0"/>
              <a:t>, </a:t>
            </a:r>
            <a:r>
              <a:rPr lang="en-US" sz="2200" dirty="0" err="1" smtClean="0"/>
              <a:t>Subramaniam,Ramaprakash</a:t>
            </a:r>
            <a:r>
              <a:rPr lang="en-US" sz="2200" dirty="0" smtClean="0"/>
              <a:t>+</a:t>
            </a:r>
            <a:endParaRPr lang="en-US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2895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developmental Works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asanna\Dropbox\TmtLAB pic (3).jpg"/>
          <p:cNvPicPr>
            <a:picLocks noChangeAspect="1" noChangeArrowheads="1"/>
          </p:cNvPicPr>
          <p:nvPr/>
        </p:nvPicPr>
        <p:blipFill>
          <a:blip r:embed="rId2" cstate="print"/>
          <a:srcRect t="8657"/>
          <a:stretch>
            <a:fillRect/>
          </a:stretch>
        </p:blipFill>
        <p:spPr bwMode="auto">
          <a:xfrm>
            <a:off x="-1" y="609600"/>
            <a:ext cx="3505201" cy="2808514"/>
          </a:xfrm>
          <a:prstGeom prst="rect">
            <a:avLst/>
          </a:prstGeom>
          <a:noFill/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0" y="0"/>
            <a:ext cx="891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82563" algn="ctr" eaLnBrk="0" hangingPunct="0">
              <a:defRPr/>
            </a:pPr>
            <a:r>
              <a:rPr lang="en-US" sz="3500" u="sng" dirty="0" smtClean="0">
                <a:solidFill>
                  <a:srgbClr val="FF0000"/>
                </a:solidFill>
                <a:latin typeface="Californian FB" pitchFamily="18" charset="0"/>
                <a:ea typeface="+mj-ea"/>
                <a:cs typeface="+mj-cs"/>
              </a:rPr>
              <a:t>Actuator  and Edge Sensors tests at ITCC lab</a:t>
            </a:r>
            <a:endParaRPr lang="en-IN" sz="3500" u="sng" dirty="0">
              <a:solidFill>
                <a:srgbClr val="FF0000"/>
              </a:solidFill>
              <a:latin typeface="Californian FB" pitchFamily="18" charset="0"/>
              <a:ea typeface="+mj-ea"/>
              <a:cs typeface="+mj-cs"/>
            </a:endParaRPr>
          </a:p>
        </p:txBody>
      </p:sp>
      <p:pic>
        <p:nvPicPr>
          <p:cNvPr id="12" name="Picture 2" descr="C:\Users\Prasanna\Documents\Dropbox\Project &amp; Internship Students 2013-2014\karthik IIA\from Karthik\001 05-09-2014 Final Final Documentation\08 Report annd ppts\Free body 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3962400" cy="313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orellation _ Wind IO Normalised data And Corellation"/>
          <p:cNvPicPr>
            <a:picLocks noChangeAspect="1" noChangeArrowheads="1"/>
          </p:cNvPicPr>
          <p:nvPr/>
        </p:nvPicPr>
        <p:blipFill>
          <a:blip r:embed="rId4" cstate="print"/>
          <a:srcRect l="9430" t="2867" r="7263" b="6160"/>
          <a:stretch>
            <a:fillRect/>
          </a:stretch>
        </p:blipFill>
        <p:spPr bwMode="auto">
          <a:xfrm>
            <a:off x="4114800" y="874096"/>
            <a:ext cx="4572000" cy="247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L Wind Resp Complete 2min"/>
          <p:cNvPicPr>
            <a:picLocks noChangeAspect="1" noChangeArrowheads="1"/>
          </p:cNvPicPr>
          <p:nvPr/>
        </p:nvPicPr>
        <p:blipFill>
          <a:blip r:embed="rId5" cstate="print"/>
          <a:srcRect l="6233" t="6877" r="8580" b="11153"/>
          <a:stretch>
            <a:fillRect/>
          </a:stretch>
        </p:blipFill>
        <p:spPr bwMode="auto">
          <a:xfrm>
            <a:off x="4572000" y="685800"/>
            <a:ext cx="3231193" cy="311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343400" y="4953000"/>
            <a:ext cx="4249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 load simulator (wind </a:t>
            </a:r>
          </a:p>
          <a:p>
            <a:r>
              <a:rPr lang="en-US" dirty="0" smtClean="0"/>
              <a:t>simulator)</a:t>
            </a:r>
            <a:endParaRPr lang="en-US" dirty="0"/>
          </a:p>
        </p:txBody>
      </p:sp>
      <p:pic>
        <p:nvPicPr>
          <p:cNvPr id="17" name="Picture 16" descr="edge sensor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2133600"/>
            <a:ext cx="6705600" cy="3733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9929" y="6396335"/>
            <a:ext cx="4256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Parihar</a:t>
            </a:r>
            <a:r>
              <a:rPr lang="en-US" dirty="0" smtClean="0"/>
              <a:t>, </a:t>
            </a:r>
            <a:r>
              <a:rPr lang="en-US" dirty="0" err="1" smtClean="0"/>
              <a:t>Prasanna</a:t>
            </a:r>
            <a:r>
              <a:rPr lang="en-US" dirty="0" smtClean="0"/>
              <a:t> </a:t>
            </a:r>
            <a:r>
              <a:rPr lang="en-US" dirty="0" err="1" smtClean="0"/>
              <a:t>Deshmukh</a:t>
            </a:r>
            <a:r>
              <a:rPr lang="en-US" dirty="0" smtClean="0"/>
              <a:t>+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3886200" cy="533400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</a:rPr>
              <a:t>Scientific Contributions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15400" cy="5562600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 smtClean="0"/>
              <a:t>Guide </a:t>
            </a:r>
            <a:r>
              <a:rPr lang="en-US" sz="9600" dirty="0"/>
              <a:t>Star Catalogue development</a:t>
            </a:r>
          </a:p>
          <a:p>
            <a:pPr lvl="1"/>
            <a:r>
              <a:rPr lang="en-US" sz="9600" dirty="0"/>
              <a:t>Phase I </a:t>
            </a:r>
            <a:r>
              <a:rPr lang="en-US" sz="9600" dirty="0" smtClean="0"/>
              <a:t>completed, Phase II reports ready  - S. Subramanian, A. </a:t>
            </a:r>
            <a:r>
              <a:rPr lang="en-US" sz="9600" dirty="0" err="1" smtClean="0"/>
              <a:t>Subramaniam</a:t>
            </a:r>
            <a:r>
              <a:rPr lang="en-US" sz="9600" dirty="0" smtClean="0"/>
              <a:t> +</a:t>
            </a:r>
          </a:p>
          <a:p>
            <a:pPr lvl="1">
              <a:buNone/>
            </a:pPr>
            <a:endParaRPr lang="en-US" sz="9600" dirty="0"/>
          </a:p>
          <a:p>
            <a:r>
              <a:rPr lang="en-US" sz="9600" dirty="0" smtClean="0"/>
              <a:t>OIWFS</a:t>
            </a:r>
            <a:endParaRPr lang="en-US" sz="9600" dirty="0"/>
          </a:p>
          <a:p>
            <a:pPr lvl="1"/>
            <a:r>
              <a:rPr lang="en-US" sz="9600" dirty="0"/>
              <a:t>Phase I </a:t>
            </a:r>
            <a:r>
              <a:rPr lang="en-US" sz="9600" dirty="0" smtClean="0"/>
              <a:t>completed – </a:t>
            </a:r>
            <a:r>
              <a:rPr lang="en-US" sz="9600" dirty="0" err="1" smtClean="0"/>
              <a:t>Ramaprakash</a:t>
            </a:r>
            <a:endParaRPr lang="en-US" sz="9600" dirty="0" smtClean="0"/>
          </a:p>
          <a:p>
            <a:pPr lvl="1">
              <a:buNone/>
            </a:pPr>
            <a:endParaRPr lang="en-US" sz="5100" dirty="0" smtClean="0"/>
          </a:p>
          <a:p>
            <a:r>
              <a:rPr lang="en-US" sz="9600" dirty="0" err="1" smtClean="0"/>
              <a:t>Polarimetric</a:t>
            </a:r>
            <a:r>
              <a:rPr lang="en-US" sz="9600" dirty="0" smtClean="0"/>
              <a:t> </a:t>
            </a:r>
            <a:r>
              <a:rPr lang="en-US" sz="9600" dirty="0" err="1" smtClean="0"/>
              <a:t>Modelling</a:t>
            </a:r>
            <a:r>
              <a:rPr lang="en-US" sz="9600" dirty="0" smtClean="0"/>
              <a:t> – </a:t>
            </a:r>
            <a:r>
              <a:rPr lang="en-US" sz="9600" dirty="0" err="1" smtClean="0"/>
              <a:t>Ramya</a:t>
            </a:r>
            <a:r>
              <a:rPr lang="en-US" sz="9600" dirty="0" smtClean="0"/>
              <a:t>, </a:t>
            </a:r>
            <a:r>
              <a:rPr lang="en-US" sz="9600" dirty="0" err="1" smtClean="0"/>
              <a:t>Anupama</a:t>
            </a:r>
            <a:r>
              <a:rPr lang="en-US" sz="9600" dirty="0" smtClean="0"/>
              <a:t> +</a:t>
            </a:r>
          </a:p>
          <a:p>
            <a:pPr lvl="1"/>
            <a:r>
              <a:rPr lang="en-US" sz="9600" dirty="0" smtClean="0"/>
              <a:t>Analytical Modelling complete, </a:t>
            </a:r>
            <a:r>
              <a:rPr lang="en-US" sz="9600" dirty="0" err="1" smtClean="0"/>
              <a:t>Zemax</a:t>
            </a:r>
            <a:r>
              <a:rPr lang="en-US" sz="9600" dirty="0" smtClean="0"/>
              <a:t> modelling in progress</a:t>
            </a:r>
          </a:p>
          <a:p>
            <a:pPr lvl="1">
              <a:buNone/>
            </a:pPr>
            <a:endParaRPr lang="en-US" sz="5100" dirty="0" smtClean="0"/>
          </a:p>
          <a:p>
            <a:r>
              <a:rPr lang="en-US" sz="9600" dirty="0" smtClean="0"/>
              <a:t>Science Document Development</a:t>
            </a:r>
          </a:p>
          <a:p>
            <a:pPr lvl="1"/>
            <a:r>
              <a:rPr lang="en-US" sz="9600" dirty="0" smtClean="0"/>
              <a:t>International Science Development teams – A. </a:t>
            </a:r>
            <a:r>
              <a:rPr lang="en-US" sz="9600" dirty="0" err="1" smtClean="0"/>
              <a:t>Goswami</a:t>
            </a:r>
            <a:r>
              <a:rPr lang="en-US" sz="9600" dirty="0" smtClean="0"/>
              <a:t>+</a:t>
            </a:r>
          </a:p>
          <a:p>
            <a:pPr lvl="1">
              <a:buNone/>
            </a:pPr>
            <a:endParaRPr lang="en-US" sz="9600" dirty="0" smtClean="0"/>
          </a:p>
          <a:p>
            <a:r>
              <a:rPr lang="en-US" sz="9600" dirty="0"/>
              <a:t>MOBIE </a:t>
            </a:r>
            <a:r>
              <a:rPr lang="en-US" sz="9600" dirty="0" smtClean="0"/>
              <a:t>mini-studies      - </a:t>
            </a:r>
          </a:p>
          <a:p>
            <a:pPr lvl="1"/>
            <a:r>
              <a:rPr lang="en-US" sz="9600" dirty="0" smtClean="0"/>
              <a:t>Instrument Development</a:t>
            </a:r>
            <a:endParaRPr lang="en-US" sz="9600" dirty="0"/>
          </a:p>
          <a:p>
            <a:pPr lvl="1"/>
            <a:endParaRPr lang="en-US" sz="9600" dirty="0" smtClean="0"/>
          </a:p>
          <a:p>
            <a:endParaRPr lang="en-US" sz="9600" dirty="0" smtClean="0"/>
          </a:p>
        </p:txBody>
      </p:sp>
    </p:spTree>
    <p:extLst>
      <p:ext uri="{BB962C8B-B14F-4D97-AF65-F5344CB8AC3E}">
        <p14:creationId xmlns="" xmlns:p14="http://schemas.microsoft.com/office/powerpoint/2010/main" val="2216485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327025"/>
            <a:ext cx="113506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455613" y="1370013"/>
            <a:ext cx="8226425" cy="1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6626225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TMT Global Participants – Science Instruments</a:t>
            </a:r>
            <a:endParaRPr lang="en-US" sz="3200" dirty="0"/>
          </a:p>
        </p:txBody>
      </p:sp>
      <p:pic>
        <p:nvPicPr>
          <p:cNvPr id="45" name="Picture 2" descr="http://www.bbc.co.uk/worldservice/learningenglish/communicate/blog/student/images/worldmap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600200"/>
            <a:ext cx="6845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6"/>
          <p:cNvSpPr>
            <a:spLocks noChangeArrowheads="1"/>
          </p:cNvSpPr>
          <p:nvPr/>
        </p:nvSpPr>
        <p:spPr bwMode="auto">
          <a:xfrm>
            <a:off x="5730875" y="2755900"/>
            <a:ext cx="153988" cy="153988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7" name="Rounded Rectangular Callout 8"/>
          <p:cNvSpPr>
            <a:spLocks noChangeArrowheads="1"/>
          </p:cNvSpPr>
          <p:nvPr/>
        </p:nvSpPr>
        <p:spPr bwMode="auto">
          <a:xfrm>
            <a:off x="5295900" y="1477963"/>
            <a:ext cx="1508125" cy="695325"/>
          </a:xfrm>
          <a:prstGeom prst="wedgeRoundRectCallout">
            <a:avLst>
              <a:gd name="adj1" fmla="val -16255"/>
              <a:gd name="adj2" fmla="val 133773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HIA, Victoria</a:t>
            </a:r>
            <a:endParaRPr lang="en-US" sz="1600">
              <a:solidFill>
                <a:schemeClr val="tx1"/>
              </a:solidFill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(IRIS OIWFS)</a:t>
            </a:r>
            <a:endParaRPr lang="en-US" sz="1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auto">
          <a:xfrm>
            <a:off x="5216525" y="3387725"/>
            <a:ext cx="153988" cy="153988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9" name="Rounded Rectangular Callout 10"/>
          <p:cNvSpPr>
            <a:spLocks noChangeArrowheads="1"/>
          </p:cNvSpPr>
          <p:nvPr/>
        </p:nvSpPr>
        <p:spPr bwMode="auto">
          <a:xfrm>
            <a:off x="5003800" y="5662613"/>
            <a:ext cx="1952625" cy="795337"/>
          </a:xfrm>
          <a:prstGeom prst="wedgeRoundRectCallout">
            <a:avLst>
              <a:gd name="adj1" fmla="val -33968"/>
              <a:gd name="adj2" fmla="val -316074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400"/>
              <a:t>UH IfA, Hawaii 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400"/>
              <a:t>(MOBIE detector readout electronics)</a:t>
            </a:r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0" name="Oval 11"/>
          <p:cNvSpPr>
            <a:spLocks noChangeArrowheads="1"/>
          </p:cNvSpPr>
          <p:nvPr/>
        </p:nvSpPr>
        <p:spPr bwMode="auto">
          <a:xfrm>
            <a:off x="3778250" y="3043238"/>
            <a:ext cx="153988" cy="155575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1" name="Rounded Rectangular Callout 12"/>
          <p:cNvSpPr>
            <a:spLocks noChangeArrowheads="1"/>
          </p:cNvSpPr>
          <p:nvPr/>
        </p:nvSpPr>
        <p:spPr bwMode="auto">
          <a:xfrm>
            <a:off x="755650" y="1412875"/>
            <a:ext cx="1876425" cy="695325"/>
          </a:xfrm>
          <a:prstGeom prst="wedgeRoundRectCallout">
            <a:avLst>
              <a:gd name="adj1" fmla="val 112505"/>
              <a:gd name="adj2" fmla="val 191977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USTC, Beijing</a:t>
            </a:r>
            <a:endParaRPr lang="en-US" sz="1600">
              <a:solidFill>
                <a:schemeClr val="tx1"/>
              </a:solidFill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(MOBIE AGWFS)</a:t>
            </a:r>
            <a:endParaRPr lang="en-US" sz="1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2" name="Oval 13"/>
          <p:cNvSpPr>
            <a:spLocks noChangeArrowheads="1"/>
          </p:cNvSpPr>
          <p:nvPr/>
        </p:nvSpPr>
        <p:spPr bwMode="auto">
          <a:xfrm>
            <a:off x="3827463" y="3182938"/>
            <a:ext cx="153987" cy="153987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3" name="Rounded Rectangular Callout 14"/>
          <p:cNvSpPr>
            <a:spLocks noChangeArrowheads="1"/>
          </p:cNvSpPr>
          <p:nvPr/>
        </p:nvSpPr>
        <p:spPr bwMode="auto">
          <a:xfrm>
            <a:off x="2909888" y="5686425"/>
            <a:ext cx="1895475" cy="695325"/>
          </a:xfrm>
          <a:prstGeom prst="wedgeRoundRectCallout">
            <a:avLst>
              <a:gd name="adj1" fmla="val 2722"/>
              <a:gd name="adj2" fmla="val -386574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NIAOT, Nanjing (MOBIE AGWFS)</a:t>
            </a:r>
            <a:endParaRPr lang="en-US" sz="1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4" name="Rounded Rectangular Callout 15"/>
          <p:cNvSpPr>
            <a:spLocks noChangeArrowheads="1"/>
          </p:cNvSpPr>
          <p:nvPr/>
        </p:nvSpPr>
        <p:spPr bwMode="auto">
          <a:xfrm>
            <a:off x="7077075" y="1546225"/>
            <a:ext cx="1854200" cy="877888"/>
          </a:xfrm>
          <a:prstGeom prst="wedgeRoundRectCallout">
            <a:avLst>
              <a:gd name="adj1" fmla="val -70074"/>
              <a:gd name="adj2" fmla="val 110722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DI, Toronto</a:t>
            </a:r>
            <a:endParaRPr lang="en-US" sz="1600">
              <a:solidFill>
                <a:schemeClr val="tx1"/>
              </a:solidFill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(IRIS Science, NSCU)</a:t>
            </a:r>
            <a:endParaRPr lang="en-US" sz="1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5" name="Oval 16"/>
          <p:cNvSpPr>
            <a:spLocks noChangeArrowheads="1"/>
          </p:cNvSpPr>
          <p:nvPr/>
        </p:nvSpPr>
        <p:spPr bwMode="auto">
          <a:xfrm>
            <a:off x="6621463" y="2874963"/>
            <a:ext cx="155575" cy="155575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6" name="Rounded Rectangular Callout 17"/>
          <p:cNvSpPr>
            <a:spLocks noChangeArrowheads="1"/>
          </p:cNvSpPr>
          <p:nvPr/>
        </p:nvSpPr>
        <p:spPr bwMode="auto">
          <a:xfrm>
            <a:off x="2774950" y="1393825"/>
            <a:ext cx="2317750" cy="871538"/>
          </a:xfrm>
          <a:prstGeom prst="wedgeRoundRectCallout">
            <a:avLst>
              <a:gd name="adj1" fmla="val 16509"/>
              <a:gd name="adj2" fmla="val 138106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NAOJ/Canon, Tokyo</a:t>
            </a:r>
            <a:endParaRPr lang="en-US" sz="1600">
              <a:solidFill>
                <a:schemeClr val="tx1"/>
              </a:solidFill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(IRIS imager, MOBIE cameras)</a:t>
            </a:r>
            <a:endParaRPr lang="en-US" sz="1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4244975" y="3030538"/>
            <a:ext cx="155575" cy="153987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8" name="Oval 19"/>
          <p:cNvSpPr>
            <a:spLocks noChangeArrowheads="1"/>
          </p:cNvSpPr>
          <p:nvPr/>
        </p:nvSpPr>
        <p:spPr bwMode="auto">
          <a:xfrm>
            <a:off x="5994400" y="3095625"/>
            <a:ext cx="153988" cy="155575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9" name="Rounded Rectangular Callout 20"/>
          <p:cNvSpPr>
            <a:spLocks noChangeArrowheads="1"/>
          </p:cNvSpPr>
          <p:nvPr/>
        </p:nvSpPr>
        <p:spPr bwMode="auto">
          <a:xfrm>
            <a:off x="7129463" y="5108575"/>
            <a:ext cx="1425575" cy="695325"/>
          </a:xfrm>
          <a:prstGeom prst="wedgeRoundRectCallout">
            <a:avLst>
              <a:gd name="adj1" fmla="val -121782"/>
              <a:gd name="adj2" fmla="val -318125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UCLA/CIT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(IRIS, IRMS)</a:t>
            </a:r>
            <a:endParaRPr lang="en-US" sz="1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0" name="Rounded Rectangular Callout 22"/>
          <p:cNvSpPr>
            <a:spLocks noChangeArrowheads="1"/>
          </p:cNvSpPr>
          <p:nvPr/>
        </p:nvSpPr>
        <p:spPr bwMode="auto">
          <a:xfrm>
            <a:off x="6989763" y="3527425"/>
            <a:ext cx="2033587" cy="695325"/>
          </a:xfrm>
          <a:prstGeom prst="wedgeRoundRectCallout">
            <a:avLst>
              <a:gd name="adj1" fmla="val -97713"/>
              <a:gd name="adj2" fmla="val -112847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UCSC, Santa Cruz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(MOBIE)</a:t>
            </a:r>
            <a:endParaRPr lang="en-US" sz="1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1" name="Oval 23"/>
          <p:cNvSpPr>
            <a:spLocks noChangeArrowheads="1"/>
          </p:cNvSpPr>
          <p:nvPr/>
        </p:nvSpPr>
        <p:spPr bwMode="auto">
          <a:xfrm>
            <a:off x="5938838" y="3024188"/>
            <a:ext cx="153987" cy="155575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2" name="Rounded Rectangular Callout 24"/>
          <p:cNvSpPr>
            <a:spLocks noChangeArrowheads="1"/>
          </p:cNvSpPr>
          <p:nvPr/>
        </p:nvSpPr>
        <p:spPr bwMode="auto">
          <a:xfrm>
            <a:off x="1206500" y="5414963"/>
            <a:ext cx="1612900" cy="695325"/>
          </a:xfrm>
          <a:prstGeom prst="wedgeRoundRectCallout">
            <a:avLst>
              <a:gd name="adj1" fmla="val 72177"/>
              <a:gd name="adj2" fmla="val -319376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dirty="0"/>
              <a:t>IIA, Bangalore (IR-GSC)</a:t>
            </a:r>
            <a:endParaRPr lang="en-US" sz="16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3" name="Oval 25"/>
          <p:cNvSpPr>
            <a:spLocks noChangeArrowheads="1"/>
          </p:cNvSpPr>
          <p:nvPr/>
        </p:nvSpPr>
        <p:spPr bwMode="auto">
          <a:xfrm>
            <a:off x="3090863" y="3443288"/>
            <a:ext cx="155575" cy="153987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4" name="Rounded Rectangular Callout 26"/>
          <p:cNvSpPr>
            <a:spLocks noChangeArrowheads="1"/>
          </p:cNvSpPr>
          <p:nvPr/>
        </p:nvSpPr>
        <p:spPr bwMode="auto">
          <a:xfrm>
            <a:off x="0" y="3962400"/>
            <a:ext cx="1612900" cy="923925"/>
          </a:xfrm>
          <a:prstGeom prst="wedgeRoundRectCallout">
            <a:avLst>
              <a:gd name="adj1" fmla="val 143436"/>
              <a:gd name="adj2" fmla="val -101330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dirty="0"/>
              <a:t>IUCAA, Pune (IR readout electronics)</a:t>
            </a:r>
            <a:endParaRPr lang="en-US" sz="16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5" name="Oval 29"/>
          <p:cNvSpPr>
            <a:spLocks noChangeArrowheads="1"/>
          </p:cNvSpPr>
          <p:nvPr/>
        </p:nvSpPr>
        <p:spPr bwMode="auto">
          <a:xfrm>
            <a:off x="2986088" y="3454400"/>
            <a:ext cx="155575" cy="153988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6" name="Rounded Rectangular Callout 30"/>
          <p:cNvSpPr>
            <a:spLocks noChangeArrowheads="1"/>
          </p:cNvSpPr>
          <p:nvPr/>
        </p:nvSpPr>
        <p:spPr bwMode="auto">
          <a:xfrm>
            <a:off x="0" y="3287713"/>
            <a:ext cx="1917700" cy="646112"/>
          </a:xfrm>
          <a:prstGeom prst="wedgeRoundRectCallout">
            <a:avLst>
              <a:gd name="adj1" fmla="val 56639"/>
              <a:gd name="adj2" fmla="val -100741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CSEM, Neuchatel (IRMS CSU)</a:t>
            </a:r>
            <a:endParaRPr lang="en-US" sz="1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7" name="Oval 31"/>
          <p:cNvSpPr>
            <a:spLocks noChangeArrowheads="1"/>
          </p:cNvSpPr>
          <p:nvPr/>
        </p:nvSpPr>
        <p:spPr bwMode="auto">
          <a:xfrm>
            <a:off x="2016125" y="2825750"/>
            <a:ext cx="153988" cy="153988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8" name="Rounded Rectangular Callout 12"/>
          <p:cNvSpPr>
            <a:spLocks noChangeArrowheads="1"/>
          </p:cNvSpPr>
          <p:nvPr/>
        </p:nvSpPr>
        <p:spPr bwMode="auto">
          <a:xfrm>
            <a:off x="0" y="2205038"/>
            <a:ext cx="1876425" cy="695325"/>
          </a:xfrm>
          <a:prstGeom prst="wedgeRoundRectCallout">
            <a:avLst>
              <a:gd name="adj1" fmla="val 151051"/>
              <a:gd name="adj2" fmla="val 79097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TIPC, Beijing</a:t>
            </a:r>
            <a:endParaRPr lang="en-US" sz="1600">
              <a:solidFill>
                <a:schemeClr val="tx1"/>
              </a:solidFill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/>
              <a:t>(Cooling)</a:t>
            </a:r>
            <a:endParaRPr lang="en-US" sz="1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998CEB-95FF-408A-9BD3-AFC4711C3C0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30" name="Rounded Rectangular Callout 26"/>
          <p:cNvSpPr>
            <a:spLocks noChangeArrowheads="1"/>
          </p:cNvSpPr>
          <p:nvPr/>
        </p:nvSpPr>
        <p:spPr bwMode="auto">
          <a:xfrm>
            <a:off x="152400" y="4562475"/>
            <a:ext cx="1612900" cy="923925"/>
          </a:xfrm>
          <a:prstGeom prst="wedgeRoundRectCallout">
            <a:avLst>
              <a:gd name="adj1" fmla="val 145391"/>
              <a:gd name="adj2" fmla="val -193473"/>
              <a:gd name="adj3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dirty="0" smtClean="0"/>
              <a:t>ARIES, (mini-studies)</a:t>
            </a:r>
            <a:endParaRPr lang="en-US" sz="16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3197225" y="3182938"/>
            <a:ext cx="155575" cy="153987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6142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1905000"/>
            <a:ext cx="9417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itchFamily="2" charset="2"/>
              <a:buChar char="ü"/>
            </a:pPr>
            <a:r>
              <a:rPr lang="en-US" dirty="0" smtClean="0">
                <a:solidFill>
                  <a:srgbClr val="00B050"/>
                </a:solidFill>
              </a:rPr>
              <a:t>Development of consensus among the scientific community        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dirty="0" smtClean="0">
                <a:solidFill>
                  <a:srgbClr val="00B050"/>
                </a:solidFill>
              </a:rPr>
              <a:t>Proposal development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dirty="0" smtClean="0">
                <a:solidFill>
                  <a:srgbClr val="00B050"/>
                </a:solidFill>
              </a:rPr>
              <a:t>Technology demonstration and Prototype development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6193" y="609600"/>
            <a:ext cx="5047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1: </a:t>
            </a:r>
          </a:p>
          <a:p>
            <a:endParaRPr lang="en-US" dirty="0" smtClean="0"/>
          </a:p>
          <a:p>
            <a:r>
              <a:rPr lang="en-US" dirty="0" smtClean="0"/>
              <a:t>2007 – 2014: Fund Approval Process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0"/>
            <a:ext cx="3717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 Challenging Journey</a:t>
            </a:r>
            <a:endParaRPr lang="en-US" sz="28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365480"/>
            <a:ext cx="87423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u="sng" dirty="0" smtClean="0"/>
              <a:t>Phase 2: 2014 -2022/23</a:t>
            </a:r>
          </a:p>
          <a:p>
            <a:pPr marL="457200" indent="-457200"/>
            <a:endParaRPr lang="en-US" u="sng" dirty="0" smtClean="0"/>
          </a:p>
          <a:p>
            <a:pPr marL="457200" indent="-457200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Execution of our share of  work packages </a:t>
            </a:r>
          </a:p>
          <a:p>
            <a:pPr marL="457200" indent="-457200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– strategy under progress</a:t>
            </a:r>
          </a:p>
          <a:p>
            <a:pPr marL="457200" indent="-457200"/>
            <a:endParaRPr lang="en-US" dirty="0" smtClean="0"/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</a:rPr>
              <a:t>Development of human resources and readiness to use the facility</a:t>
            </a:r>
          </a:p>
          <a:p>
            <a:pPr marL="457200" indent="-457200"/>
            <a:r>
              <a:rPr lang="en-US" dirty="0" smtClean="0">
                <a:solidFill>
                  <a:srgbClr val="FF0000"/>
                </a:solidFill>
              </a:rPr>
              <a:t>                               - policy need to put in place</a:t>
            </a:r>
          </a:p>
          <a:p>
            <a:pPr marL="457200" indent="-457200"/>
            <a:r>
              <a:rPr lang="en-US" dirty="0" smtClean="0"/>
              <a:t>                                 </a:t>
            </a:r>
          </a:p>
          <a:p>
            <a:pPr marL="457200" indent="-457200"/>
            <a:r>
              <a:rPr lang="en-US" dirty="0" smtClean="0"/>
              <a:t>Phase 3:  </a:t>
            </a:r>
            <a:r>
              <a:rPr lang="en-US" u="sng" dirty="0" smtClean="0"/>
              <a:t>2023-2043-2074</a:t>
            </a:r>
            <a:r>
              <a:rPr lang="en-US" dirty="0" smtClean="0"/>
              <a:t> (science operations)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67000" y="3200400"/>
            <a:ext cx="2658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Human Resources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0" y="0"/>
            <a:ext cx="563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u="sng" dirty="0"/>
              <a:t>Optimum level of participation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09600"/>
            <a:ext cx="861060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IN" dirty="0" smtClean="0"/>
              <a:t>Size </a:t>
            </a:r>
            <a:r>
              <a:rPr lang="en-IN" dirty="0"/>
              <a:t>of the active community that could realistically put</a:t>
            </a:r>
          </a:p>
          <a:p>
            <a:pPr>
              <a:defRPr/>
            </a:pPr>
            <a:r>
              <a:rPr lang="en-IN" dirty="0"/>
              <a:t> </a:t>
            </a:r>
            <a:r>
              <a:rPr lang="en-IN" dirty="0" smtClean="0"/>
              <a:t>    competitive </a:t>
            </a:r>
            <a:r>
              <a:rPr lang="en-IN" dirty="0"/>
              <a:t>proposals for </a:t>
            </a:r>
            <a:r>
              <a:rPr lang="en-IN" dirty="0" smtClean="0"/>
              <a:t> using the </a:t>
            </a:r>
            <a:r>
              <a:rPr lang="en-IN" dirty="0"/>
              <a:t>telescope </a:t>
            </a:r>
            <a:r>
              <a:rPr lang="en-IN" dirty="0" smtClean="0"/>
              <a:t>time</a:t>
            </a:r>
          </a:p>
          <a:p>
            <a:pPr>
              <a:defRPr/>
            </a:pPr>
            <a:endParaRPr lang="en-IN" dirty="0"/>
          </a:p>
          <a:p>
            <a:pPr>
              <a:buFont typeface="Wingdings" pitchFamily="2" charset="2"/>
              <a:buChar char="Ø"/>
              <a:defRPr/>
            </a:pPr>
            <a:r>
              <a:rPr lang="en-IN" dirty="0" smtClean="0"/>
              <a:t>Size </a:t>
            </a:r>
            <a:r>
              <a:rPr lang="en-IN" dirty="0"/>
              <a:t>of the data that could usefully occupy the </a:t>
            </a:r>
            <a:r>
              <a:rPr lang="en-IN" dirty="0" smtClean="0"/>
              <a:t>community</a:t>
            </a:r>
          </a:p>
          <a:p>
            <a:pPr>
              <a:buFont typeface="Wingdings" pitchFamily="2" charset="2"/>
              <a:buChar char="v"/>
              <a:defRPr/>
            </a:pPr>
            <a:endParaRPr lang="en-IN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en-IN" dirty="0" smtClean="0"/>
              <a:t>Critical number that could justify the investment</a:t>
            </a:r>
            <a:endParaRPr lang="en-US" dirty="0"/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0" y="3172123"/>
            <a:ext cx="9144000" cy="2923877"/>
          </a:xfrm>
          <a:prstGeom prst="rect">
            <a:avLst/>
          </a:prstGeom>
          <a:solidFill>
            <a:srgbClr val="FFECA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000" b="0" dirty="0" smtClean="0"/>
              <a:t>10% share in the TMT translates to ~25-30 nights per year</a:t>
            </a:r>
          </a:p>
          <a:p>
            <a:endParaRPr lang="en-IN" sz="2000" b="0" dirty="0" smtClean="0"/>
          </a:p>
          <a:p>
            <a:pPr>
              <a:buFont typeface="Wingdings" pitchFamily="2" charset="2"/>
              <a:buChar char="Ø"/>
            </a:pPr>
            <a:r>
              <a:rPr lang="en-IN" sz="2000" b="0" dirty="0" smtClean="0"/>
              <a:t>Current </a:t>
            </a:r>
            <a:r>
              <a:rPr lang="en-IN" sz="2000" b="0" dirty="0"/>
              <a:t>large telescopes (Keck, VLT) are over </a:t>
            </a:r>
            <a:r>
              <a:rPr lang="en-IN" sz="2000" b="0" dirty="0" smtClean="0"/>
              <a:t>subscribed </a:t>
            </a:r>
            <a:r>
              <a:rPr lang="en-IN" sz="2000" b="0" dirty="0"/>
              <a:t>by a factor of six </a:t>
            </a:r>
          </a:p>
          <a:p>
            <a:pPr>
              <a:buFont typeface="Arial" pitchFamily="34" charset="0"/>
              <a:buChar char="•"/>
            </a:pPr>
            <a:endParaRPr lang="en-IN" sz="2000" b="0" dirty="0"/>
          </a:p>
          <a:p>
            <a:pPr>
              <a:buFont typeface="Wingdings" pitchFamily="2" charset="2"/>
              <a:buChar char="Ø"/>
            </a:pPr>
            <a:r>
              <a:rPr lang="en-IN" sz="2000" b="0" dirty="0" smtClean="0"/>
              <a:t> </a:t>
            </a:r>
            <a:r>
              <a:rPr lang="en-IN" sz="2000" b="0" dirty="0"/>
              <a:t>Create demand for (25nights </a:t>
            </a:r>
            <a:r>
              <a:rPr lang="en-IN" sz="2000" b="0" dirty="0" smtClean="0"/>
              <a:t>X oversubscription factor(6)) 150-180 </a:t>
            </a:r>
            <a:r>
              <a:rPr lang="en-IN" sz="2000" b="0" dirty="0"/>
              <a:t>proposals at </a:t>
            </a:r>
            <a:r>
              <a:rPr lang="en-IN" sz="2000" b="0" dirty="0" smtClean="0"/>
              <a:t>any</a:t>
            </a:r>
          </a:p>
          <a:p>
            <a:r>
              <a:rPr lang="en-IN" sz="2000" b="0" dirty="0" smtClean="0"/>
              <a:t>     given   </a:t>
            </a:r>
            <a:r>
              <a:rPr lang="en-IN" sz="2000" b="0" dirty="0"/>
              <a:t>time</a:t>
            </a:r>
          </a:p>
          <a:p>
            <a:pPr>
              <a:buFont typeface="Arial" pitchFamily="34" charset="0"/>
              <a:buChar char="•"/>
            </a:pPr>
            <a:endParaRPr lang="en-IN" sz="2000" b="0" dirty="0"/>
          </a:p>
          <a:p>
            <a:pPr>
              <a:buFont typeface="Wingdings" pitchFamily="2" charset="2"/>
              <a:buChar char="Ø"/>
            </a:pPr>
            <a:r>
              <a:rPr lang="en-IN" sz="2000" dirty="0"/>
              <a:t>Assuming only  2/3  of the community puts proposals at </a:t>
            </a:r>
            <a:r>
              <a:rPr lang="en-IN" sz="2000" dirty="0" smtClean="0"/>
              <a:t> </a:t>
            </a:r>
            <a:r>
              <a:rPr lang="en-IN" sz="2000" dirty="0"/>
              <a:t>a given time, </a:t>
            </a:r>
            <a:r>
              <a:rPr lang="en-IN" sz="2000" i="1" dirty="0"/>
              <a:t>India </a:t>
            </a:r>
            <a:endParaRPr lang="en-IN" sz="2000" i="1" dirty="0" smtClean="0"/>
          </a:p>
          <a:p>
            <a:r>
              <a:rPr lang="en-IN" sz="2000" i="1" dirty="0" smtClean="0"/>
              <a:t>    needs </a:t>
            </a:r>
            <a:r>
              <a:rPr lang="en-IN" sz="2000" i="1" dirty="0" err="1" smtClean="0"/>
              <a:t>atleast</a:t>
            </a:r>
            <a:r>
              <a:rPr lang="en-IN" sz="2000" i="1" dirty="0" smtClean="0"/>
              <a:t> 225 - 270   “</a:t>
            </a:r>
            <a:r>
              <a:rPr lang="en-IN" i="1" dirty="0" smtClean="0"/>
              <a:t>active astronomers</a:t>
            </a:r>
            <a:r>
              <a:rPr lang="en-IN" sz="2000" i="1" dirty="0" smtClean="0"/>
              <a:t>” </a:t>
            </a:r>
            <a:endParaRPr lang="en-US" sz="1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180417" y="6396335"/>
            <a:ext cx="6439583" cy="461665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Participation at 10% level is  the most optimum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11310" y="0"/>
            <a:ext cx="2332690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DPR_DST2010 _</a:t>
            </a:r>
            <a:r>
              <a:rPr lang="en-US" sz="1800" dirty="0" err="1" smtClean="0"/>
              <a:t>docu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84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308245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 new era of astronomy: Mega Optical and IR projects</a:t>
            </a:r>
            <a:endParaRPr lang="en-US" u="sng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 l="14400" r="26400"/>
          <a:stretch>
            <a:fillRect/>
          </a:stretch>
        </p:blipFill>
        <p:spPr bwMode="auto">
          <a:xfrm>
            <a:off x="5867400" y="457200"/>
            <a:ext cx="3276600" cy="209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opy of TMT_Graphic_XI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124200" y="457201"/>
            <a:ext cx="2743200" cy="2057400"/>
          </a:xfrm>
          <a:prstGeom prst="rect">
            <a:avLst/>
          </a:prstGeom>
          <a:noFill/>
          <a:ln/>
        </p:spPr>
      </p:pic>
      <p:sp>
        <p:nvSpPr>
          <p:cNvPr id="11" name="TextBox 10"/>
          <p:cNvSpPr txBox="1"/>
          <p:nvPr/>
        </p:nvSpPr>
        <p:spPr>
          <a:xfrm>
            <a:off x="0" y="609600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24.5-m GMT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0400" y="457200"/>
            <a:ext cx="1623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30-m TMT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20487" y="457200"/>
            <a:ext cx="182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39-m E-ELT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590800"/>
            <a:ext cx="8610600" cy="2308324"/>
          </a:xfrm>
          <a:prstGeom prst="rect">
            <a:avLst/>
          </a:prstGeom>
          <a:noFill/>
          <a:ln w="5715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The three projects sought India’s  participation (2006-7)</a:t>
            </a:r>
          </a:p>
          <a:p>
            <a:endParaRPr lang="en-US" dirty="0" smtClean="0"/>
          </a:p>
          <a:p>
            <a:pPr marL="1371600" lvl="6">
              <a:buFont typeface="Arial" pitchFamily="34" charset="0"/>
              <a:buChar char="•"/>
            </a:pPr>
            <a:r>
              <a:rPr lang="en-US" dirty="0" smtClean="0"/>
              <a:t>Need for participation</a:t>
            </a:r>
          </a:p>
          <a:p>
            <a:pPr lvl="3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Selection of the most suitable project</a:t>
            </a:r>
          </a:p>
          <a:p>
            <a:pPr lvl="3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Level of participation and human resources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4953000"/>
            <a:ext cx="8610600" cy="193899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TMT  was chosen (DST approved Observer Status June 2010):</a:t>
            </a:r>
          </a:p>
          <a:p>
            <a:endParaRPr lang="en-US" dirty="0" smtClean="0"/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    Guaranteed in-kind participation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    Guaranteed observing time 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     technology heritage – based on Keck                        </a:t>
            </a:r>
            <a:endParaRPr lang="en-US" dirty="0"/>
          </a:p>
        </p:txBody>
      </p:sp>
    </p:spTree>
  </p:cSld>
  <p:clrMapOvr>
    <a:masterClrMapping/>
  </p:clrMapOvr>
  <p:transition advTm="22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0" y="0"/>
            <a:ext cx="807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u="sng" dirty="0" smtClean="0"/>
              <a:t>Human Resources in Astronomy in the country </a:t>
            </a:r>
            <a:endParaRPr lang="en-US" sz="2800" u="sng" dirty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7893" name="TextBox 8"/>
          <p:cNvSpPr txBox="1">
            <a:spLocks noChangeArrowheads="1"/>
          </p:cNvSpPr>
          <p:nvPr/>
        </p:nvSpPr>
        <p:spPr bwMode="auto">
          <a:xfrm>
            <a:off x="0" y="3352800"/>
            <a:ext cx="9144000" cy="3477875"/>
          </a:xfrm>
          <a:prstGeom prst="rect">
            <a:avLst/>
          </a:prstGeom>
          <a:solidFill>
            <a:srgbClr val="DBF4D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just">
              <a:buFont typeface="Wingdings" pitchFamily="2" charset="2"/>
              <a:buChar char="Ø"/>
            </a:pPr>
            <a:r>
              <a:rPr lang="en-US" sz="2200" dirty="0" smtClean="0"/>
              <a:t> Important to increase these numbers by two fold for optimum</a:t>
            </a:r>
          </a:p>
          <a:p>
            <a:pPr lvl="1" algn="just"/>
            <a:r>
              <a:rPr lang="en-US" sz="2200" dirty="0" smtClean="0"/>
              <a:t>     use of the facility and science outcome</a:t>
            </a:r>
          </a:p>
          <a:p>
            <a:pPr lvl="1" algn="just"/>
            <a:endParaRPr lang="en-US" sz="2200" dirty="0" smtClean="0"/>
          </a:p>
          <a:p>
            <a:pPr lvl="1" algn="just">
              <a:buFont typeface="Wingdings" pitchFamily="2" charset="2"/>
              <a:buChar char="Ø"/>
            </a:pPr>
            <a:r>
              <a:rPr lang="en-US" sz="2200" dirty="0" smtClean="0"/>
              <a:t>  Institutes have initiated various </a:t>
            </a:r>
            <a:r>
              <a:rPr lang="en-US" sz="2200" dirty="0" err="1" smtClean="0"/>
              <a:t>programmes</a:t>
            </a:r>
            <a:r>
              <a:rPr lang="en-US" sz="2200" dirty="0" smtClean="0"/>
              <a:t> to attract best</a:t>
            </a:r>
          </a:p>
          <a:p>
            <a:pPr lvl="1" algn="just"/>
            <a:r>
              <a:rPr lang="en-US" sz="2200" dirty="0" smtClean="0"/>
              <a:t>     talent to the field.</a:t>
            </a:r>
          </a:p>
          <a:p>
            <a:pPr lvl="1" algn="just"/>
            <a:endParaRPr lang="en-US" sz="2200" dirty="0" smtClean="0"/>
          </a:p>
          <a:p>
            <a:pPr lvl="1" algn="just">
              <a:buFont typeface="Wingdings" pitchFamily="2" charset="2"/>
              <a:buChar char="Ø"/>
            </a:pPr>
            <a:r>
              <a:rPr lang="en-US" sz="2200" dirty="0" smtClean="0"/>
              <a:t>  </a:t>
            </a:r>
            <a:r>
              <a:rPr lang="en-US" sz="2200" dirty="0" err="1" smtClean="0"/>
              <a:t>M.Tech</a:t>
            </a:r>
            <a:r>
              <a:rPr lang="en-US" sz="2200" dirty="0" smtClean="0"/>
              <a:t> integrated </a:t>
            </a:r>
            <a:r>
              <a:rPr lang="en-US" sz="2200" dirty="0" err="1" smtClean="0"/>
              <a:t>Ph.D</a:t>
            </a:r>
            <a:r>
              <a:rPr lang="en-US" sz="2200" dirty="0" smtClean="0"/>
              <a:t>  </a:t>
            </a:r>
            <a:r>
              <a:rPr lang="en-US" sz="2200" dirty="0" err="1" smtClean="0"/>
              <a:t>programme</a:t>
            </a:r>
            <a:r>
              <a:rPr lang="en-US" sz="2200" dirty="0" smtClean="0"/>
              <a:t> at IIA is one example</a:t>
            </a:r>
          </a:p>
          <a:p>
            <a:pPr lvl="1" algn="just">
              <a:buFont typeface="Wingdings" pitchFamily="2" charset="2"/>
              <a:buChar char="Ø"/>
            </a:pPr>
            <a:endParaRPr lang="en-US" sz="2200" dirty="0" smtClean="0"/>
          </a:p>
          <a:p>
            <a:pPr lvl="1" algn="just">
              <a:buFont typeface="Wingdings" pitchFamily="2" charset="2"/>
              <a:buChar char="Ø"/>
            </a:pPr>
            <a:r>
              <a:rPr lang="en-US" sz="2200" dirty="0" smtClean="0"/>
              <a:t> TMT partnership wide </a:t>
            </a:r>
            <a:r>
              <a:rPr lang="en-US" sz="2200" dirty="0" err="1" smtClean="0"/>
              <a:t>Ph.D</a:t>
            </a:r>
            <a:r>
              <a:rPr lang="en-US" sz="2200" dirty="0" smtClean="0"/>
              <a:t> and PDF </a:t>
            </a:r>
            <a:r>
              <a:rPr lang="en-US" sz="2200" dirty="0" err="1" smtClean="0"/>
              <a:t>programmes</a:t>
            </a:r>
            <a:r>
              <a:rPr lang="en-US" sz="2200" dirty="0" smtClean="0"/>
              <a:t> are being</a:t>
            </a:r>
          </a:p>
          <a:p>
            <a:pPr lvl="1" algn="just"/>
            <a:r>
              <a:rPr lang="en-US" sz="2200" dirty="0" smtClean="0"/>
              <a:t>     planned to increase scientific and engineering human resources.  </a:t>
            </a:r>
          </a:p>
        </p:txBody>
      </p:sp>
      <p:pic>
        <p:nvPicPr>
          <p:cNvPr id="37894" name="Picture 9" descr="hr_india.jpg"/>
          <p:cNvPicPr>
            <a:picLocks noChangeAspect="1"/>
          </p:cNvPicPr>
          <p:nvPr/>
        </p:nvPicPr>
        <p:blipFill>
          <a:blip r:embed="rId2" cstate="print"/>
          <a:srcRect r="25496"/>
          <a:stretch>
            <a:fillRect/>
          </a:stretch>
        </p:blipFill>
        <p:spPr bwMode="auto">
          <a:xfrm>
            <a:off x="228600" y="533400"/>
            <a:ext cx="41084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343400" y="1143000"/>
            <a:ext cx="4901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Total number of astronomers: 408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Optical and IR astronomers: 160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FF0000"/>
                </a:solidFill>
              </a:rPr>
              <a:t>HRD: International Science Development Teams (ISDTs</a:t>
            </a:r>
            <a:r>
              <a:rPr lang="en-US" sz="2800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90678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8 </a:t>
            </a:r>
            <a:r>
              <a:rPr lang="en-US" sz="2800" b="1" dirty="0">
                <a:solidFill>
                  <a:srgbClr val="FF0000"/>
                </a:solidFill>
              </a:rPr>
              <a:t>thematic </a:t>
            </a:r>
            <a:r>
              <a:rPr lang="en-US" sz="2800" b="1" dirty="0" smtClean="0">
                <a:solidFill>
                  <a:srgbClr val="FF0000"/>
                </a:solidFill>
              </a:rPr>
              <a:t>groups: </a:t>
            </a:r>
            <a:r>
              <a:rPr lang="en-US" sz="2800" dirty="0" smtClean="0"/>
              <a:t>a) </a:t>
            </a:r>
            <a:r>
              <a:rPr lang="en-US" dirty="0" smtClean="0"/>
              <a:t>Cosmology b)  </a:t>
            </a:r>
            <a:r>
              <a:rPr lang="en-US" dirty="0"/>
              <a:t>Early universe and high-z </a:t>
            </a:r>
            <a:r>
              <a:rPr lang="en-US" dirty="0" smtClean="0"/>
              <a:t>galaxies, c) Super </a:t>
            </a:r>
            <a:r>
              <a:rPr lang="en-US" dirty="0"/>
              <a:t>massive </a:t>
            </a:r>
            <a:r>
              <a:rPr lang="en-US" dirty="0" smtClean="0"/>
              <a:t>BH, d) </a:t>
            </a:r>
            <a:r>
              <a:rPr lang="en-US" dirty="0"/>
              <a:t>MW and nearby </a:t>
            </a:r>
            <a:r>
              <a:rPr lang="en-US" dirty="0" smtClean="0"/>
              <a:t>galaxies</a:t>
            </a:r>
          </a:p>
          <a:p>
            <a:r>
              <a:rPr lang="en-US" dirty="0" smtClean="0"/>
              <a:t>e)Stars </a:t>
            </a:r>
            <a:r>
              <a:rPr lang="en-US" dirty="0"/>
              <a:t>and </a:t>
            </a:r>
            <a:r>
              <a:rPr lang="en-US" dirty="0" smtClean="0"/>
              <a:t>Planets, f)  </a:t>
            </a:r>
            <a:r>
              <a:rPr lang="en-US" dirty="0" err="1" smtClean="0"/>
              <a:t>Exoplanets</a:t>
            </a:r>
            <a:r>
              <a:rPr lang="en-US" dirty="0" smtClean="0"/>
              <a:t>, g) </a:t>
            </a:r>
            <a:r>
              <a:rPr lang="en-US" dirty="0" err="1" smtClean="0"/>
              <a:t>Solarystem</a:t>
            </a:r>
            <a:r>
              <a:rPr lang="en-US" dirty="0" smtClean="0"/>
              <a:t>, h) </a:t>
            </a:r>
            <a:r>
              <a:rPr lang="en-US" dirty="0"/>
              <a:t>Time </a:t>
            </a:r>
            <a:r>
              <a:rPr lang="en-US" dirty="0" smtClean="0"/>
              <a:t>Domain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66"/>
                </a:solidFill>
              </a:rPr>
              <a:t>The first call for membership – January 2014</a:t>
            </a:r>
          </a:p>
          <a:p>
            <a:endParaRPr lang="en-US" dirty="0" smtClean="0"/>
          </a:p>
          <a:p>
            <a:r>
              <a:rPr lang="en-US" dirty="0" smtClean="0"/>
              <a:t>Total members: 159 (</a:t>
            </a:r>
            <a:r>
              <a:rPr lang="en-US" dirty="0" smtClean="0">
                <a:solidFill>
                  <a:srgbClr val="FFC000"/>
                </a:solidFill>
              </a:rPr>
              <a:t>India: 22</a:t>
            </a:r>
            <a:r>
              <a:rPr lang="en-US" dirty="0" smtClean="0"/>
              <a:t>)                                      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/>
              <a:t> </a:t>
            </a:r>
            <a:endParaRPr lang="en-US" b="1" dirty="0"/>
          </a:p>
          <a:p>
            <a:r>
              <a:rPr lang="en-US" b="1" dirty="0"/>
              <a:t> </a:t>
            </a:r>
            <a:r>
              <a:rPr lang="en-US" b="1" dirty="0">
                <a:solidFill>
                  <a:srgbClr val="000066"/>
                </a:solidFill>
              </a:rPr>
              <a:t>Second  call for membership – closed on – 16th January </a:t>
            </a:r>
            <a:r>
              <a:rPr lang="en-US" b="1" dirty="0" smtClean="0">
                <a:solidFill>
                  <a:srgbClr val="000066"/>
                </a:solidFill>
              </a:rPr>
              <a:t>2015</a:t>
            </a:r>
          </a:p>
          <a:p>
            <a:endParaRPr lang="en-US" b="1" dirty="0">
              <a:solidFill>
                <a:srgbClr val="000066"/>
              </a:solidFill>
            </a:endParaRPr>
          </a:p>
          <a:p>
            <a:r>
              <a:rPr lang="en-US" b="1" dirty="0"/>
              <a:t>Total 45 applications– 15 from </a:t>
            </a:r>
            <a:r>
              <a:rPr lang="en-US" b="1" dirty="0" smtClean="0"/>
              <a:t>India</a:t>
            </a:r>
          </a:p>
          <a:p>
            <a:endParaRPr lang="en-US" b="1" dirty="0"/>
          </a:p>
          <a:p>
            <a:r>
              <a:rPr lang="en-US" b="1" dirty="0"/>
              <a:t> </a:t>
            </a:r>
            <a:r>
              <a:rPr lang="en-US" b="1" dirty="0" smtClean="0"/>
              <a:t>total </a:t>
            </a:r>
            <a:r>
              <a:rPr lang="en-US" b="1" dirty="0"/>
              <a:t>members: </a:t>
            </a:r>
            <a:r>
              <a:rPr lang="en-US" b="1" dirty="0" smtClean="0"/>
              <a:t>200 (</a:t>
            </a:r>
            <a:r>
              <a:rPr lang="en-US" b="1" dirty="0" smtClean="0">
                <a:solidFill>
                  <a:srgbClr val="E46C0A"/>
                </a:solidFill>
              </a:rPr>
              <a:t> India: 37)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BAD60-A2D3-4E6D-BA03-F3166FFD37A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8" name="Picture 7" descr="DSC_0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38554"/>
            <a:ext cx="9144000" cy="4019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7026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HRD:  first light instrumentation workshop</a:t>
            </a:r>
            <a:endParaRPr lang="en-US" sz="28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743200"/>
            <a:ext cx="409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16-18, January, 2014, IIA, Bangalore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2744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Agenda: To explore the possibility to participate in the building of</a:t>
            </a:r>
          </a:p>
          <a:p>
            <a:r>
              <a:rPr lang="en-US" dirty="0" smtClean="0"/>
              <a:t>               instruments</a:t>
            </a:r>
          </a:p>
          <a:p>
            <a:endParaRPr lang="en-US" dirty="0" smtClean="0"/>
          </a:p>
          <a:p>
            <a:r>
              <a:rPr lang="en-US" dirty="0" smtClean="0"/>
              <a:t>Participants: institutes, universities,  TMT partners (USA, Canada),</a:t>
            </a:r>
          </a:p>
          <a:p>
            <a:r>
              <a:rPr lang="en-US" dirty="0" smtClean="0"/>
              <a:t>                       precision tool industries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687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</a:rPr>
              <a:t>HRD :  TMT science development meeting  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5200471"/>
            <a:ext cx="403860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India TMT SAC  team (ANR, AS, SBP) plays a key  role to reach out to the community           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66" y="478572"/>
            <a:ext cx="912493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600" dirty="0" smtClean="0"/>
              <a:t> Regular  thematic work shops and meetings (every 6 months)</a:t>
            </a:r>
          </a:p>
          <a:p>
            <a:endParaRPr lang="en-US" sz="2600" dirty="0" smtClean="0"/>
          </a:p>
          <a:p>
            <a:pPr>
              <a:buFont typeface="Wingdings" pitchFamily="2" charset="2"/>
              <a:buChar char="§"/>
            </a:pPr>
            <a:r>
              <a:rPr lang="en-US" sz="2600" dirty="0" smtClean="0"/>
              <a:t> Setting up of small  groups to work on defined science and </a:t>
            </a:r>
          </a:p>
          <a:p>
            <a:r>
              <a:rPr lang="en-US" sz="2600" dirty="0" smtClean="0"/>
              <a:t>   instrument related problems</a:t>
            </a:r>
          </a:p>
          <a:p>
            <a:endParaRPr lang="en-US" sz="2600" dirty="0" smtClean="0"/>
          </a:p>
          <a:p>
            <a:pPr>
              <a:buFont typeface="Wingdings" pitchFamily="2" charset="2"/>
              <a:buChar char="§"/>
            </a:pPr>
            <a:r>
              <a:rPr lang="en-US" sz="2600" dirty="0" smtClean="0"/>
              <a:t> Reaching out institutes/</a:t>
            </a:r>
            <a:r>
              <a:rPr lang="en-US" sz="2600" dirty="0" err="1" smtClean="0"/>
              <a:t>univs</a:t>
            </a:r>
            <a:r>
              <a:rPr lang="en-US" sz="2600" dirty="0" smtClean="0"/>
              <a:t>. outside the TMT core group</a:t>
            </a:r>
          </a:p>
          <a:p>
            <a:r>
              <a:rPr lang="en-US" sz="2600" dirty="0" smtClean="0"/>
              <a:t>   </a:t>
            </a:r>
          </a:p>
          <a:p>
            <a:pPr>
              <a:buFont typeface="Wingdings" pitchFamily="2" charset="2"/>
              <a:buChar char="§"/>
            </a:pPr>
            <a:r>
              <a:rPr lang="en-US" sz="2600" dirty="0" smtClean="0"/>
              <a:t> Developing impact science (survey etc.) proposals from India</a:t>
            </a:r>
          </a:p>
          <a:p>
            <a:endParaRPr lang="en-US" sz="2600" dirty="0" smtClean="0"/>
          </a:p>
          <a:p>
            <a:pPr>
              <a:buFont typeface="Wingdings" pitchFamily="2" charset="2"/>
              <a:buChar char="§"/>
            </a:pPr>
            <a:r>
              <a:rPr lang="en-US" sz="2600" dirty="0" smtClean="0"/>
              <a:t>Funding of groups to work on specific TMT related problems </a:t>
            </a:r>
            <a:endParaRPr lang="en-US" sz="2600" dirty="0"/>
          </a:p>
        </p:txBody>
      </p:sp>
      <p:pic>
        <p:nvPicPr>
          <p:cNvPr id="6" name="Picture 5" descr="ARIES_TMT_nov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40408"/>
            <a:ext cx="5105400" cy="2317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4495800"/>
            <a:ext cx="3034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4-5 Nov, 2014, ARIES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914400"/>
            <a:ext cx="8610600" cy="52578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TMT Workforce Pipeline, Education, Public Outreach &amp; Communications (WEPOC) group is formed</a:t>
            </a: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</a:t>
            </a:r>
            <a:r>
              <a:rPr kumimoji="0" 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representaives</a:t>
            </a: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from partner countries.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3100" dirty="0" smtClean="0">
                <a:latin typeface="+mn-lt"/>
                <a:ea typeface="ＭＳ Ｐゴシック" pitchFamily="34" charset="-128"/>
              </a:rPr>
              <a:t>  </a:t>
            </a:r>
            <a:r>
              <a:rPr lang="en-US" sz="3100" b="0" dirty="0" smtClean="0">
                <a:latin typeface="+mn-lt"/>
                <a:ea typeface="ＭＳ Ｐゴシック" pitchFamily="34" charset="-128"/>
              </a:rPr>
              <a:t>Executing a community survey of existing programs partner</a:t>
            </a:r>
          </a:p>
          <a:p>
            <a:pPr lvl="1"/>
            <a:r>
              <a:rPr lang="en-US" sz="3100" b="0" dirty="0" smtClean="0">
                <a:latin typeface="+mn-lt"/>
                <a:ea typeface="ＭＳ Ｐゴシック" pitchFamily="34" charset="-128"/>
              </a:rPr>
              <a:t>    wide</a:t>
            </a:r>
          </a:p>
          <a:p>
            <a:pPr lvl="1"/>
            <a:endParaRPr lang="en-US" sz="3100" b="0" dirty="0" smtClean="0">
              <a:latin typeface="+mn-lt"/>
              <a:ea typeface="ＭＳ Ｐゴシック" pitchFamily="34" charset="-128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3100" b="0" dirty="0" smtClean="0">
                <a:latin typeface="+mn-lt"/>
                <a:ea typeface="ＭＳ Ｐゴシック" pitchFamily="34" charset="-128"/>
              </a:rPr>
              <a:t>  Best practices, advice, lessons learned in reaching out large</a:t>
            </a:r>
          </a:p>
          <a:p>
            <a:pPr lvl="1"/>
            <a:r>
              <a:rPr lang="en-US" sz="3100" b="0" dirty="0" smtClean="0">
                <a:latin typeface="+mn-lt"/>
                <a:ea typeface="ＭＳ Ｐゴシック" pitchFamily="34" charset="-128"/>
              </a:rPr>
              <a:t>    community</a:t>
            </a:r>
          </a:p>
          <a:p>
            <a:pPr lvl="1"/>
            <a:endParaRPr lang="en-US" sz="2800" dirty="0" smtClean="0">
              <a:latin typeface="+mn-lt"/>
              <a:ea typeface="ＭＳ Ｐゴシック" pitchFamily="34" charset="-128"/>
            </a:endParaRPr>
          </a:p>
          <a:p>
            <a:pPr lvl="1"/>
            <a:endParaRPr lang="en-US" sz="2800" dirty="0" smtClean="0">
              <a:latin typeface="+mn-lt"/>
              <a:ea typeface="ＭＳ Ｐゴシック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Partner wide system, opportunities and needs-assessment underway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Searching for common needs, opportunities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Leveraging what TMT can uniquely provide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Developing scalable, transferable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864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/>
              <a:t>Partnerwide</a:t>
            </a:r>
            <a:r>
              <a:rPr lang="en-US" sz="2800" u="sng" dirty="0" smtClean="0"/>
              <a:t> TMT </a:t>
            </a:r>
            <a:r>
              <a:rPr lang="en-US" sz="2800" u="sng" dirty="0" err="1" smtClean="0"/>
              <a:t>Programme</a:t>
            </a:r>
            <a:r>
              <a:rPr lang="en-US" sz="2800" u="sng" dirty="0" smtClean="0"/>
              <a:t> for outreach (WEPOC).</a:t>
            </a:r>
            <a:endParaRPr lang="en-US" sz="28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427113"/>
            <a:ext cx="8499250" cy="43088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India TMT WEPOC Team: </a:t>
            </a:r>
            <a:r>
              <a:rPr lang="en-US" sz="2200" dirty="0" err="1" smtClean="0"/>
              <a:t>Sanjiv</a:t>
            </a:r>
            <a:r>
              <a:rPr lang="en-US" sz="2200" dirty="0" smtClean="0"/>
              <a:t> </a:t>
            </a:r>
            <a:r>
              <a:rPr lang="en-US" sz="2200" dirty="0" err="1" smtClean="0"/>
              <a:t>Mitra</a:t>
            </a:r>
            <a:r>
              <a:rPr lang="en-US" sz="2200" dirty="0" smtClean="0"/>
              <a:t>, </a:t>
            </a:r>
            <a:r>
              <a:rPr lang="en-US" sz="2200" dirty="0" err="1" smtClean="0"/>
              <a:t>Samir</a:t>
            </a:r>
            <a:r>
              <a:rPr lang="en-US" sz="2200" dirty="0" smtClean="0"/>
              <a:t>, </a:t>
            </a:r>
            <a:r>
              <a:rPr lang="en-US" sz="2200" dirty="0" err="1" smtClean="0"/>
              <a:t>Parihar</a:t>
            </a:r>
            <a:r>
              <a:rPr lang="en-US" sz="2200" dirty="0" smtClean="0"/>
              <a:t>, </a:t>
            </a:r>
            <a:r>
              <a:rPr lang="en-US" sz="2200" dirty="0" err="1" smtClean="0"/>
              <a:t>Humchand</a:t>
            </a:r>
            <a:endParaRPr lang="en-US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4" name="Content Placeholder 3" descr="10013748_822793101076218_827908154406800111_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0" y="1066800"/>
            <a:ext cx="8229600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347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force, Education and communication</a:t>
            </a:r>
          </a:p>
          <a:p>
            <a:r>
              <a:rPr lang="en-US" dirty="0" smtClean="0"/>
              <a:t>development </a:t>
            </a:r>
            <a:r>
              <a:rPr lang="en-US" dirty="0" err="1" smtClean="0"/>
              <a:t>programme</a:t>
            </a:r>
            <a:r>
              <a:rPr lang="en-US" dirty="0" smtClean="0"/>
              <a:t> for astronomy in the country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66800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r>
              <a:rPr lang="en-US" baseline="30000" dirty="0" smtClean="0"/>
              <a:t>th</a:t>
            </a:r>
            <a:r>
              <a:rPr lang="en-US" dirty="0" smtClean="0"/>
              <a:t> July 2014, IUCAA, </a:t>
            </a:r>
            <a:r>
              <a:rPr lang="en-US" dirty="0" err="1" smtClean="0"/>
              <a:t>Pune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2667000"/>
            <a:ext cx="3780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India TMT Key milestones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BAD60-A2D3-4E6D-BA03-F3166FFD37A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2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97346"/>
            <a:ext cx="4495800" cy="298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710441"/>
            <a:ext cx="4680948" cy="299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95400" y="-228600"/>
            <a:ext cx="624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TMT Board Meeting : 21st and 22nd Jan. 2013 India International Center, New Delhi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BAD60-A2D3-4E6D-BA03-F3166FFD37A8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76200"/>
            <a:ext cx="769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Signing of TMT master agreement by SAs: 25</a:t>
            </a:r>
            <a:r>
              <a:rPr lang="en-US" sz="2400" b="1" u="sng" baseline="30000" dirty="0" smtClean="0"/>
              <a:t>th</a:t>
            </a:r>
            <a:r>
              <a:rPr lang="en-US" sz="2400" b="1" u="sng" dirty="0" smtClean="0"/>
              <a:t> July, 2013</a:t>
            </a:r>
            <a:endParaRPr lang="en-US" sz="24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724400"/>
            <a:ext cx="8991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Scientific authorities of Partner countries/institutes</a:t>
            </a:r>
            <a:r>
              <a:rPr lang="en-US" sz="2400" i="1" dirty="0" smtClean="0"/>
              <a:t>:  </a:t>
            </a:r>
            <a:r>
              <a:rPr lang="en-US" i="1" dirty="0" smtClean="0"/>
              <a:t>Canada:  Donald E. Brooke (Chair, ACURA), California Institute of Technology: Jean-Low </a:t>
            </a:r>
            <a:r>
              <a:rPr lang="en-US" i="1" dirty="0" err="1" smtClean="0"/>
              <a:t>Chameau</a:t>
            </a:r>
            <a:r>
              <a:rPr lang="en-US" i="1" dirty="0" smtClean="0"/>
              <a:t> (President, Caltech),  China:  Jun Yan ( Director General, NAOC), India: P. </a:t>
            </a:r>
            <a:r>
              <a:rPr lang="en-US" i="1" dirty="0" err="1" smtClean="0"/>
              <a:t>Sreekumar</a:t>
            </a:r>
            <a:r>
              <a:rPr lang="en-US" i="1" dirty="0" smtClean="0"/>
              <a:t> (Director, IIA), Japan:  Masahiko Hayashi (Director General, NAOJ), University of California:  Mark D. </a:t>
            </a:r>
            <a:r>
              <a:rPr lang="en-US" i="1" dirty="0" err="1" smtClean="0"/>
              <a:t>Yudof</a:t>
            </a:r>
            <a:r>
              <a:rPr lang="en-US" i="1" dirty="0" smtClean="0"/>
              <a:t> ( President, UC).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530912" y="990600"/>
            <a:ext cx="2666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smtClean="0"/>
              <a:t>25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July, 2013: Master </a:t>
            </a:r>
          </a:p>
          <a:p>
            <a:r>
              <a:rPr lang="en-US" sz="1600" dirty="0" smtClean="0"/>
              <a:t>    Agreement signing</a:t>
            </a:r>
          </a:p>
          <a:p>
            <a:r>
              <a:rPr lang="en-US" sz="1600" dirty="0" smtClean="0"/>
              <a:t>    Ceremony, Kona, Hawaii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1080" y="2057400"/>
            <a:ext cx="2845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smtClean="0"/>
              <a:t>SA of Japan and China</a:t>
            </a:r>
          </a:p>
          <a:p>
            <a:r>
              <a:rPr lang="en-US" sz="1600" dirty="0" smtClean="0"/>
              <a:t>    signed at the ceremony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Signing by FA is expected</a:t>
            </a:r>
          </a:p>
          <a:p>
            <a:r>
              <a:rPr lang="en-US" sz="1600" dirty="0" smtClean="0"/>
              <a:t>    by end of 2013/early 2014.</a:t>
            </a:r>
            <a:endParaRPr lang="en-US" sz="1600" dirty="0"/>
          </a:p>
        </p:txBody>
      </p:sp>
      <p:pic>
        <p:nvPicPr>
          <p:cNvPr id="11" name="Picture 10" descr="signing_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838200"/>
            <a:ext cx="6477001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950" y="0"/>
            <a:ext cx="647459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Cabinet approval of India TMT proposal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      24</a:t>
            </a:r>
            <a:r>
              <a:rPr lang="en-US" baseline="30000" dirty="0" smtClean="0"/>
              <a:t>th</a:t>
            </a:r>
            <a:r>
              <a:rPr lang="en-US" dirty="0" smtClean="0"/>
              <a:t> September, 2014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328208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i="1" dirty="0" smtClean="0">
                <a:solidFill>
                  <a:srgbClr val="002060"/>
                </a:solidFill>
              </a:rPr>
              <a:t>“The Union Cabinet of India chaired by the Prime Minister, </a:t>
            </a:r>
            <a:r>
              <a:rPr lang="en-US" i="1" dirty="0" err="1" smtClean="0">
                <a:solidFill>
                  <a:srgbClr val="002060"/>
                </a:solidFill>
              </a:rPr>
              <a:t>Shri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Narendra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Modi</a:t>
            </a:r>
            <a:r>
              <a:rPr lang="en-US" i="1" dirty="0" smtClean="0">
                <a:solidFill>
                  <a:srgbClr val="002060"/>
                </a:solidFill>
              </a:rPr>
              <a:t>, today gave its approval for India's participation in the Thirty </a:t>
            </a:r>
            <a:r>
              <a:rPr lang="en-US" i="1" dirty="0" err="1" smtClean="0">
                <a:solidFill>
                  <a:srgbClr val="002060"/>
                </a:solidFill>
              </a:rPr>
              <a:t>Metre</a:t>
            </a:r>
            <a:r>
              <a:rPr lang="en-US" i="1" dirty="0" smtClean="0">
                <a:solidFill>
                  <a:srgbClr val="002060"/>
                </a:solidFill>
              </a:rPr>
              <a:t> Telescope (TMT) Project at Mauna Kea, Hawaii, USA at a total cost of Rs. 1299.8 </a:t>
            </a:r>
            <a:r>
              <a:rPr lang="en-US" i="1" dirty="0" err="1" smtClean="0">
                <a:solidFill>
                  <a:srgbClr val="002060"/>
                </a:solidFill>
              </a:rPr>
              <a:t>crores</a:t>
            </a:r>
            <a:r>
              <a:rPr lang="en-US" i="1" dirty="0" smtClean="0">
                <a:solidFill>
                  <a:srgbClr val="002060"/>
                </a:solidFill>
              </a:rPr>
              <a:t> from 2014-23……”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 descr="Comparison_optical_telescope_primary_mirrors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6096000" cy="6096000"/>
          </a:xfrm>
          <a:prstGeom prst="rect">
            <a:avLst/>
          </a:prstGeom>
        </p:spPr>
      </p:pic>
      <p:pic>
        <p:nvPicPr>
          <p:cNvPr id="1026" name="Picture 2" descr="C:\Users\Eswar\Pictures\telescope_size_ti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9144000" cy="68222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00800" y="15240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1917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10668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1949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29718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1993</a:t>
            </a:r>
            <a:endParaRPr lang="en-US" sz="18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209800" y="2057400"/>
            <a:ext cx="6477000" cy="2895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8600" y="4724400"/>
            <a:ext cx="4963025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Planned GSMTs are ten years ahead</a:t>
            </a:r>
          </a:p>
          <a:p>
            <a:r>
              <a:rPr lang="en-US" dirty="0" smtClean="0"/>
              <a:t>of  prediction of doubling the size</a:t>
            </a:r>
          </a:p>
          <a:p>
            <a:r>
              <a:rPr lang="en-US" dirty="0" smtClean="0"/>
              <a:t>of aperture every 30-35 years.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3" name="Picture 2" descr="onsitecons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2450"/>
            <a:ext cx="6741229" cy="3790950"/>
          </a:xfrm>
          <a:prstGeom prst="rect">
            <a:avLst/>
          </a:prstGeom>
        </p:spPr>
      </p:pic>
      <p:pic>
        <p:nvPicPr>
          <p:cNvPr id="4" name="Picture 3" descr="TMT_groundbreaking_8oct14_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860800"/>
            <a:ext cx="4495800" cy="299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0"/>
            <a:ext cx="8803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TMT Ground Breaking Ceremony, Mauna Kea, Hawaii </a:t>
            </a:r>
            <a:endParaRPr lang="en-US" sz="28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914400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Oct, 2014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1828800"/>
            <a:ext cx="2241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O’o</a:t>
            </a:r>
            <a:r>
              <a:rPr lang="en-US" sz="2800" dirty="0" smtClean="0"/>
              <a:t> stick and</a:t>
            </a:r>
          </a:p>
          <a:p>
            <a:r>
              <a:rPr lang="en-US" sz="2800" dirty="0" err="1" smtClean="0"/>
              <a:t>Malei</a:t>
            </a:r>
            <a:r>
              <a:rPr lang="en-US" sz="2800" dirty="0" smtClean="0"/>
              <a:t> untie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397276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Govt. of India was represented by  India Deputy Chief of Mission at Washington, </a:t>
            </a:r>
            <a:r>
              <a:rPr lang="en-US" sz="2000" dirty="0" err="1" smtClean="0"/>
              <a:t>Hon’ble</a:t>
            </a:r>
            <a:r>
              <a:rPr lang="en-US" sz="2000" dirty="0" smtClean="0"/>
              <a:t>  Ambassador </a:t>
            </a:r>
            <a:r>
              <a:rPr lang="en-US" sz="2000" dirty="0" err="1" smtClean="0"/>
              <a:t>Taranjit</a:t>
            </a:r>
            <a:r>
              <a:rPr lang="en-US" sz="2000" dirty="0" smtClean="0"/>
              <a:t> Singh  </a:t>
            </a:r>
            <a:r>
              <a:rPr lang="en-US" sz="2000" dirty="0" err="1" smtClean="0"/>
              <a:t>Sandhu</a:t>
            </a:r>
            <a:r>
              <a:rPr lang="en-US" sz="2000" dirty="0" smtClean="0"/>
              <a:t> and </a:t>
            </a:r>
            <a:r>
              <a:rPr lang="en-US" sz="2000" dirty="0" err="1" smtClean="0"/>
              <a:t>Sanfransisco</a:t>
            </a:r>
            <a:r>
              <a:rPr lang="en-US" sz="2000" dirty="0" smtClean="0"/>
              <a:t>  Consular General Dr. </a:t>
            </a:r>
            <a:r>
              <a:rPr lang="en-US" sz="2000" dirty="0" err="1" smtClean="0"/>
              <a:t>Srinivasa</a:t>
            </a:r>
            <a:r>
              <a:rPr lang="en-US" sz="2000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68623" y="0"/>
            <a:ext cx="7165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India signs  membership documents</a:t>
            </a:r>
          </a:p>
          <a:p>
            <a:pPr algn="ctr"/>
            <a:r>
              <a:rPr lang="en-US" sz="2800" dirty="0" smtClean="0"/>
              <a:t>                                         02 December, 2014 </a:t>
            </a:r>
            <a:endParaRPr lang="en-US" sz="2800" dirty="0"/>
          </a:p>
        </p:txBody>
      </p:sp>
      <p:pic>
        <p:nvPicPr>
          <p:cNvPr id="5" name="Picture 4" descr="photo_signing_02dec14.jpg"/>
          <p:cNvPicPr>
            <a:picLocks noChangeAspect="1"/>
          </p:cNvPicPr>
          <p:nvPr/>
        </p:nvPicPr>
        <p:blipFill>
          <a:blip r:embed="rId2" cstate="print"/>
          <a:srcRect r="39485" b="294"/>
          <a:stretch>
            <a:fillRect/>
          </a:stretch>
        </p:blipFill>
        <p:spPr>
          <a:xfrm rot="5400000">
            <a:off x="436073" y="327279"/>
            <a:ext cx="3699855" cy="4571999"/>
          </a:xfrm>
          <a:prstGeom prst="rect">
            <a:avLst/>
          </a:prstGeom>
        </p:spPr>
      </p:pic>
      <p:pic>
        <p:nvPicPr>
          <p:cNvPr id="7" name="Picture 6" descr="ITMT_signing_02dec14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0" y="3683000"/>
            <a:ext cx="4762500" cy="317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14138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Signing of  TIO partnership agreements by Dr. </a:t>
            </a:r>
            <a:r>
              <a:rPr lang="en-US" dirty="0" err="1" smtClean="0"/>
              <a:t>VijayRaghan</a:t>
            </a:r>
            <a:r>
              <a:rPr lang="en-US" dirty="0" smtClean="0"/>
              <a:t>, secretary, DST in the Presence of Dr. Harsh </a:t>
            </a:r>
            <a:r>
              <a:rPr lang="en-US" dirty="0" err="1" smtClean="0"/>
              <a:t>Vardhan</a:t>
            </a:r>
            <a:r>
              <a:rPr lang="en-US" dirty="0" smtClean="0"/>
              <a:t>, </a:t>
            </a:r>
            <a:r>
              <a:rPr lang="en-US" dirty="0" err="1" smtClean="0"/>
              <a:t>Hon’ble</a:t>
            </a:r>
            <a:endParaRPr lang="en-US" dirty="0" smtClean="0"/>
          </a:p>
          <a:p>
            <a:r>
              <a:rPr lang="en-US" dirty="0" smtClean="0"/>
              <a:t>Minister of S&amp;T, Govt. of India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53000"/>
            <a:ext cx="4377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Members from respective embassies of partner countries and media attended the event.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0"/>
            <a:ext cx="868680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Credits:</a:t>
            </a:r>
          </a:p>
          <a:p>
            <a:r>
              <a:rPr lang="en-US" dirty="0" smtClean="0"/>
              <a:t>Many members from   institutes, universities in India contributed to the project:</a:t>
            </a:r>
          </a:p>
          <a:p>
            <a:endParaRPr lang="en-US" dirty="0" smtClean="0"/>
          </a:p>
          <a:p>
            <a:pPr>
              <a:lnSpc>
                <a:spcPts val="3000"/>
              </a:lnSpc>
            </a:pPr>
            <a:r>
              <a:rPr lang="en-US" dirty="0" smtClean="0"/>
              <a:t> </a:t>
            </a:r>
            <a:r>
              <a:rPr lang="en-US" i="1" dirty="0" smtClean="0"/>
              <a:t>ARIES,  </a:t>
            </a:r>
            <a:r>
              <a:rPr lang="en-US" i="1" dirty="0" err="1" smtClean="0"/>
              <a:t>Nainital</a:t>
            </a:r>
            <a:r>
              <a:rPr lang="en-US" i="1" dirty="0" smtClean="0"/>
              <a:t>;                    IUCAA, </a:t>
            </a:r>
            <a:r>
              <a:rPr lang="en-US" i="1" dirty="0" err="1" smtClean="0"/>
              <a:t>Pune</a:t>
            </a:r>
            <a:r>
              <a:rPr lang="en-US" i="1" dirty="0" smtClean="0"/>
              <a:t>;   </a:t>
            </a:r>
          </a:p>
          <a:p>
            <a:pPr>
              <a:lnSpc>
                <a:spcPts val="3000"/>
              </a:lnSpc>
            </a:pPr>
            <a:endParaRPr lang="en-US" i="1" dirty="0" smtClean="0"/>
          </a:p>
          <a:p>
            <a:pPr>
              <a:lnSpc>
                <a:spcPts val="3000"/>
              </a:lnSpc>
            </a:pPr>
            <a:r>
              <a:rPr lang="en-US" i="1" dirty="0" smtClean="0"/>
              <a:t>IIA,  </a:t>
            </a:r>
            <a:r>
              <a:rPr lang="en-US" i="1" dirty="0" err="1" smtClean="0"/>
              <a:t>Bengaluru</a:t>
            </a:r>
            <a:r>
              <a:rPr lang="en-US" i="1" dirty="0" smtClean="0"/>
              <a:t>;                       Presidency Univ. Kolkata</a:t>
            </a:r>
          </a:p>
          <a:p>
            <a:pPr>
              <a:lnSpc>
                <a:spcPts val="3000"/>
              </a:lnSpc>
            </a:pPr>
            <a:endParaRPr lang="en-US" i="1" dirty="0" smtClean="0"/>
          </a:p>
          <a:p>
            <a:pPr>
              <a:lnSpc>
                <a:spcPts val="3000"/>
              </a:lnSpc>
            </a:pPr>
            <a:r>
              <a:rPr lang="en-US" i="1" dirty="0" smtClean="0"/>
              <a:t>RRI,  </a:t>
            </a:r>
            <a:r>
              <a:rPr lang="en-US" i="1" dirty="0" err="1" smtClean="0"/>
              <a:t>Bengaluru</a:t>
            </a:r>
            <a:r>
              <a:rPr lang="en-US" i="1" dirty="0" smtClean="0"/>
              <a:t>;                     PRL,  Ahmadabad;   </a:t>
            </a:r>
          </a:p>
          <a:p>
            <a:pPr>
              <a:lnSpc>
                <a:spcPts val="3000"/>
              </a:lnSpc>
            </a:pPr>
            <a:endParaRPr lang="en-US" i="1" dirty="0" smtClean="0"/>
          </a:p>
          <a:p>
            <a:pPr>
              <a:lnSpc>
                <a:spcPts val="3000"/>
              </a:lnSpc>
            </a:pPr>
            <a:r>
              <a:rPr lang="en-US" i="1" dirty="0" smtClean="0"/>
              <a:t>TIFR,   Mumbai;                      ISRO, </a:t>
            </a:r>
            <a:r>
              <a:rPr lang="en-US" i="1" dirty="0" err="1" smtClean="0"/>
              <a:t>Bengaluru</a:t>
            </a:r>
            <a:r>
              <a:rPr lang="en-US" i="1" dirty="0" smtClean="0"/>
              <a:t>;</a:t>
            </a:r>
          </a:p>
          <a:p>
            <a:pPr>
              <a:lnSpc>
                <a:spcPts val="3000"/>
              </a:lnSpc>
            </a:pPr>
            <a:endParaRPr lang="en-US" i="1" dirty="0" smtClean="0"/>
          </a:p>
          <a:p>
            <a:pPr>
              <a:lnSpc>
                <a:spcPts val="3000"/>
              </a:lnSpc>
            </a:pPr>
            <a:r>
              <a:rPr lang="en-US" i="1" dirty="0" smtClean="0"/>
              <a:t> BARC,   Mumbai   ;                Delhi  Univ., Delhi  </a:t>
            </a:r>
          </a:p>
          <a:p>
            <a:pPr>
              <a:lnSpc>
                <a:spcPts val="3000"/>
              </a:lnSpc>
            </a:pPr>
            <a:endParaRPr lang="en-US" i="1" dirty="0" smtClean="0"/>
          </a:p>
          <a:p>
            <a:pPr>
              <a:lnSpc>
                <a:spcPts val="3000"/>
              </a:lnSpc>
            </a:pPr>
            <a:r>
              <a:rPr lang="en-US" i="1" dirty="0" err="1" smtClean="0"/>
              <a:t>Osmania</a:t>
            </a:r>
            <a:r>
              <a:rPr lang="en-US" i="1" dirty="0" smtClean="0"/>
              <a:t> Univ. Hyderabad;     RRCAT, Indore;</a:t>
            </a:r>
          </a:p>
          <a:p>
            <a:pPr>
              <a:lnSpc>
                <a:spcPts val="3000"/>
              </a:lnSpc>
            </a:pPr>
            <a:r>
              <a:rPr lang="en-US" i="1" dirty="0" smtClean="0"/>
              <a:t>  </a:t>
            </a:r>
          </a:p>
          <a:p>
            <a:pPr>
              <a:lnSpc>
                <a:spcPts val="3000"/>
              </a:lnSpc>
            </a:pPr>
            <a:r>
              <a:rPr lang="en-US" i="1" dirty="0" smtClean="0"/>
              <a:t>Pt.  Ravi Shankar Univ.  Raipur;   IISER, </a:t>
            </a:r>
            <a:r>
              <a:rPr lang="en-US" i="1" dirty="0" err="1" smtClean="0"/>
              <a:t>Mohali</a:t>
            </a:r>
            <a:r>
              <a:rPr lang="en-US" i="1" dirty="0" smtClean="0"/>
              <a:t> and others</a:t>
            </a:r>
            <a:endParaRPr lang="en-US" sz="2800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" y="76200"/>
            <a:ext cx="914324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438400"/>
            <a:ext cx="9163050" cy="23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800600"/>
            <a:ext cx="9144000" cy="232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mtindia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3124200" y="3124200"/>
            <a:ext cx="6858000" cy="60960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/>
        </p:nvGraphicFramePr>
        <p:xfrm>
          <a:off x="609600" y="5943600"/>
          <a:ext cx="28194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685800" y="5334000"/>
          <a:ext cx="37338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1066800" y="4648200"/>
          <a:ext cx="393192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1600200" y="3962400"/>
          <a:ext cx="44196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2209800" y="3444240"/>
          <a:ext cx="4419600" cy="128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2514600" y="2743200"/>
          <a:ext cx="47244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2743200" y="2286000"/>
          <a:ext cx="4876800" cy="118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3048000" y="1600200"/>
          <a:ext cx="51816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3505200" y="990600"/>
          <a:ext cx="52578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4" name="Diagram 13"/>
          <p:cNvGraphicFramePr/>
          <p:nvPr/>
        </p:nvGraphicFramePr>
        <p:xfrm>
          <a:off x="3810000" y="533400"/>
          <a:ext cx="54102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85800" y="76200"/>
            <a:ext cx="6992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Phase I: Our Journey to TMT</a:t>
            </a:r>
            <a:r>
              <a:rPr lang="en-US" u="sng" dirty="0" smtClean="0"/>
              <a:t> (2007-2014):  A recap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graphicFrame>
        <p:nvGraphicFramePr>
          <p:cNvPr id="16" name="Diagram 15"/>
          <p:cNvGraphicFramePr/>
          <p:nvPr/>
        </p:nvGraphicFramePr>
        <p:xfrm>
          <a:off x="5029200" y="5379720"/>
          <a:ext cx="3931920" cy="2011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graphicFrame>
        <p:nvGraphicFramePr>
          <p:cNvPr id="21" name="Diagram 20"/>
          <p:cNvGraphicFramePr/>
          <p:nvPr/>
        </p:nvGraphicFramePr>
        <p:xfrm>
          <a:off x="5897880" y="4617720"/>
          <a:ext cx="3931920" cy="2011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8" r:lo="rId59" r:qs="rId60" r:cs="rId61"/>
          </a:graphicData>
        </a:graphic>
      </p:graphicFrame>
      <p:graphicFrame>
        <p:nvGraphicFramePr>
          <p:cNvPr id="22" name="Diagram 21"/>
          <p:cNvGraphicFramePr/>
          <p:nvPr/>
        </p:nvGraphicFramePr>
        <p:xfrm>
          <a:off x="6278880" y="3779520"/>
          <a:ext cx="3931920" cy="2011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3" r:lo="rId64" r:qs="rId65" r:cs="rId6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4748537"/>
            <a:ext cx="1752601" cy="142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7600" y="3810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3426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A challenging  climb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24600"/>
            <a:ext cx="3399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TMT (2.3 VBO, 1980s)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4687" y="2743200"/>
            <a:ext cx="136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TMT</a:t>
            </a:r>
            <a:endParaRPr lang="en-US" dirty="0"/>
          </a:p>
        </p:txBody>
      </p:sp>
      <p:sp>
        <p:nvSpPr>
          <p:cNvPr id="8" name="Curved Up Arrow 7"/>
          <p:cNvSpPr/>
          <p:nvPr/>
        </p:nvSpPr>
        <p:spPr>
          <a:xfrm rot="19559665">
            <a:off x="1756001" y="4235813"/>
            <a:ext cx="6916369" cy="1022175"/>
          </a:xfrm>
          <a:prstGeom prst="curvedUpArrow">
            <a:avLst>
              <a:gd name="adj1" fmla="val 25000"/>
              <a:gd name="adj2" fmla="val 5354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 descr="Picture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2069881"/>
            <a:ext cx="4041314" cy="349271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819400" y="426720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4-6-m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886200" y="29718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8-10-m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743200" y="2971800"/>
            <a:ext cx="304800" cy="1371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5000" y="2667000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1950-80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038600" y="1905000"/>
            <a:ext cx="304800" cy="1371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05200" y="175260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1990s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05400" y="4572000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10400" y="0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2023-24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200400"/>
            <a:ext cx="1022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World</a:t>
            </a:r>
            <a:endParaRPr lang="en-US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6324600" y="4724400"/>
            <a:ext cx="2390398" cy="461665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Bridging the gap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9560623">
            <a:off x="4326447" y="5619853"/>
            <a:ext cx="170896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technology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82824" y="3805535"/>
            <a:ext cx="2484976" cy="461665"/>
          </a:xfrm>
          <a:prstGeom prst="rect">
            <a:avLst/>
          </a:prstGeom>
          <a:solidFill>
            <a:srgbClr val="FF0000"/>
          </a:solidFill>
          <a:ln>
            <a:solidFill>
              <a:srgbClr val="00006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Access to the best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20045913">
            <a:off x="1104801" y="1369956"/>
            <a:ext cx="428521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Human and financial resources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9672992">
            <a:off x="85069" y="1359494"/>
            <a:ext cx="3240567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Technology capabilities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348170" y="6396335"/>
            <a:ext cx="2795830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 great opportunity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895600" y="4876800"/>
            <a:ext cx="1672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3.6-m DOT</a:t>
            </a:r>
          </a:p>
          <a:p>
            <a:r>
              <a:rPr lang="en-US" dirty="0" smtClean="0"/>
              <a:t>  (2015)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97E3-EAF0-4F94-977E-1C8743059E4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Picture 3" descr="GMT_country_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095" y="838200"/>
            <a:ext cx="8323810" cy="5428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60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Mega optical and IR Telescopes (GSMTs) by mid 2020s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3048000"/>
            <a:ext cx="230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TMT: 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74388</TotalTime>
  <Words>3320</Words>
  <Application>Microsoft Office PowerPoint</Application>
  <PresentationFormat>On-screen Show (4:3)</PresentationFormat>
  <Paragraphs>663</Paragraphs>
  <Slides>64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Key Dimensions</vt:lpstr>
      <vt:lpstr>TIO  Partners and Site: Mauna Kea, Hawaii</vt:lpstr>
      <vt:lpstr>Slide 14</vt:lpstr>
      <vt:lpstr>Slide 15</vt:lpstr>
      <vt:lpstr>Slide 16</vt:lpstr>
      <vt:lpstr>Slide 17</vt:lpstr>
      <vt:lpstr>Slide 18</vt:lpstr>
      <vt:lpstr>TMT with AO: Atmospheric Effects - Seeing</vt:lpstr>
      <vt:lpstr>Adaptive Optics</vt:lpstr>
      <vt:lpstr>Slide 21</vt:lpstr>
      <vt:lpstr>Slide 22</vt:lpstr>
      <vt:lpstr>Slide 23</vt:lpstr>
      <vt:lpstr>Slide 24</vt:lpstr>
      <vt:lpstr>Slide 25</vt:lpstr>
      <vt:lpstr>Slide 26</vt:lpstr>
      <vt:lpstr>TMT Observatory: Partners Work Share</vt:lpstr>
      <vt:lpstr>Slide 28</vt:lpstr>
      <vt:lpstr>M1 Blank &amp; Polishing</vt:lpstr>
      <vt:lpstr>Slide 30</vt:lpstr>
      <vt:lpstr>Slide 31</vt:lpstr>
      <vt:lpstr>Slide 32</vt:lpstr>
      <vt:lpstr>Slide 33</vt:lpstr>
      <vt:lpstr>India’s Contributions</vt:lpstr>
      <vt:lpstr>Slide 35</vt:lpstr>
      <vt:lpstr>Slide 36</vt:lpstr>
      <vt:lpstr>Slide 37</vt:lpstr>
      <vt:lpstr>Slide 38</vt:lpstr>
      <vt:lpstr>Slide 39</vt:lpstr>
      <vt:lpstr>Primary Mirror Segment Polishing</vt:lpstr>
      <vt:lpstr>Primary Mirror Segment Polishing</vt:lpstr>
      <vt:lpstr>Slide 42</vt:lpstr>
      <vt:lpstr>Slide 43</vt:lpstr>
      <vt:lpstr>Slide 44</vt:lpstr>
      <vt:lpstr>Scientific Contributions</vt:lpstr>
      <vt:lpstr>TMT Global Participants – Science Instruments</vt:lpstr>
      <vt:lpstr>Slide 47</vt:lpstr>
      <vt:lpstr>Slide 48</vt:lpstr>
      <vt:lpstr>Slide 49</vt:lpstr>
      <vt:lpstr>Slide 50</vt:lpstr>
      <vt:lpstr>HRD: International Science Development Teams (ISDTs)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</vt:vector>
  </TitlesOfParts>
  <Company>뿿부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Eswar Reddy, IIA</dc:title>
  <dc:creator>Eswar, TMT-India</dc:creator>
  <cp:lastModifiedBy>Eswar</cp:lastModifiedBy>
  <cp:revision>2119</cp:revision>
  <dcterms:created xsi:type="dcterms:W3CDTF">2004-01-09T17:49:14Z</dcterms:created>
  <dcterms:modified xsi:type="dcterms:W3CDTF">2015-03-13T09:00:53Z</dcterms:modified>
</cp:coreProperties>
</file>