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2"/>
  </p:notesMasterIdLst>
  <p:sldIdLst>
    <p:sldId id="258" r:id="rId2"/>
    <p:sldId id="260" r:id="rId3"/>
    <p:sldId id="257" r:id="rId4"/>
    <p:sldId id="262" r:id="rId5"/>
    <p:sldId id="261" r:id="rId6"/>
    <p:sldId id="276" r:id="rId7"/>
    <p:sldId id="263" r:id="rId8"/>
    <p:sldId id="265" r:id="rId9"/>
    <p:sldId id="277" r:id="rId10"/>
    <p:sldId id="278" r:id="rId11"/>
    <p:sldId id="266" r:id="rId12"/>
    <p:sldId id="267" r:id="rId13"/>
    <p:sldId id="275" r:id="rId14"/>
    <p:sldId id="269" r:id="rId15"/>
    <p:sldId id="268" r:id="rId16"/>
    <p:sldId id="270" r:id="rId17"/>
    <p:sldId id="272" r:id="rId18"/>
    <p:sldId id="273" r:id="rId19"/>
    <p:sldId id="271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0AD69-4EDD-4908-B93A-8524233E3DF3}" type="datetimeFigureOut">
              <a:rPr lang="en-IN" smtClean="0"/>
              <a:t>19-09-2024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236F0-1B59-4F47-A052-FB57FDFE1BC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414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36F0-1B59-4F47-A052-FB57FDFE1BCD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5842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36F0-1B59-4F47-A052-FB57FDFE1BCD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6568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RIP U$D: 1971 – 202X …and the Way Forward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6764" y="6453386"/>
            <a:ext cx="1745672" cy="404614"/>
          </a:xfrm>
        </p:spPr>
        <p:txBody>
          <a:bodyPr/>
          <a:lstStyle>
            <a:lvl1pPr>
              <a:defRPr sz="1400" b="1"/>
            </a:lvl1pPr>
          </a:lstStyle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b="1"/>
            </a:lvl1pPr>
          </a:lstStyle>
          <a:p>
            <a:r>
              <a:rPr lang="en-US" dirty="0"/>
              <a:t>RIP U$D: 1971 – 202X …and the Way 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49" y="6453386"/>
            <a:ext cx="1737697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6690" y="6453386"/>
            <a:ext cx="574770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RIP U$D: 1971 – 202X …and the Way Forward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7A0BC2-6CC9-5782-DF19-B8509B1BA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781" y="678427"/>
            <a:ext cx="4191616" cy="4850990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70FD86-B57E-C334-6D07-26DD084A9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03" y="1284037"/>
            <a:ext cx="4103125" cy="4743137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DFC940-3D54-60EE-2FC2-731D4F3D179F}"/>
              </a:ext>
            </a:extLst>
          </p:cNvPr>
          <p:cNvSpPr txBox="1"/>
          <p:nvPr/>
        </p:nvSpPr>
        <p:spPr>
          <a:xfrm>
            <a:off x="8150940" y="6007510"/>
            <a:ext cx="4031225" cy="872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b="1" dirty="0"/>
              <a:t>Sep 20, 2024</a:t>
            </a:r>
          </a:p>
          <a:p>
            <a:pPr>
              <a:lnSpc>
                <a:spcPct val="150000"/>
              </a:lnSpc>
            </a:pPr>
            <a:r>
              <a:rPr lang="en-IN" b="1" dirty="0"/>
              <a:t>TIFR, Mumbai</a:t>
            </a:r>
          </a:p>
        </p:txBody>
      </p:sp>
    </p:spTree>
    <p:extLst>
      <p:ext uri="{BB962C8B-B14F-4D97-AF65-F5344CB8AC3E}">
        <p14:creationId xmlns:p14="http://schemas.microsoft.com/office/powerpoint/2010/main" val="13093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4EA00-DACA-8814-96CA-16BC0E7AA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30045"/>
          </a:xfrm>
        </p:spPr>
        <p:txBody>
          <a:bodyPr>
            <a:normAutofit/>
          </a:bodyPr>
          <a:lstStyle/>
          <a:p>
            <a:r>
              <a:rPr lang="en-IN" sz="3200" b="1" dirty="0"/>
              <a:t>So what is Inflation?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622F-3A8A-7A00-B3F7-09DD2DCE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E42AD-E50A-1AF0-7686-81470930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ACBC0-7BBC-3E9C-FA85-931D9B8A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35393-B7A4-0978-233D-754251823867}"/>
              </a:ext>
            </a:extLst>
          </p:cNvPr>
          <p:cNvSpPr txBox="1"/>
          <p:nvPr/>
        </p:nvSpPr>
        <p:spPr>
          <a:xfrm>
            <a:off x="1514167" y="1347018"/>
            <a:ext cx="6086168" cy="872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b="1" dirty="0"/>
              <a:t>As you cannot name the policy i.e. increasing the quantity of the circulating medium, it goes on luxuriantly. – Von Mises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290BF0-7937-AE30-C03B-10B8DFF2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896" y="588829"/>
            <a:ext cx="2703871" cy="3470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1AA14B-B632-849B-CD23-E0FBB21396E2}"/>
              </a:ext>
            </a:extLst>
          </p:cNvPr>
          <p:cNvSpPr txBox="1"/>
          <p:nvPr/>
        </p:nvSpPr>
        <p:spPr>
          <a:xfrm>
            <a:off x="1514167" y="2305458"/>
            <a:ext cx="7049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Monetary Inflation </a:t>
            </a:r>
            <a:r>
              <a:rPr lang="en-IN" dirty="0"/>
              <a:t>– An increase in the Supply of Money and Credit.</a:t>
            </a:r>
          </a:p>
          <a:p>
            <a:endParaRPr lang="en-IN" b="1" dirty="0"/>
          </a:p>
          <a:p>
            <a:r>
              <a:rPr lang="en-IN" b="1" dirty="0"/>
              <a:t>Price Inflation</a:t>
            </a:r>
            <a:r>
              <a:rPr lang="en-IN" dirty="0"/>
              <a:t> – A general increase in the prices of a basket of goods and services in the Economy.</a:t>
            </a:r>
            <a:br>
              <a:rPr lang="en-IN" dirty="0"/>
            </a:br>
            <a:br>
              <a:rPr lang="en-IN" dirty="0"/>
            </a:br>
            <a:r>
              <a:rPr lang="en-IN" b="1" dirty="0"/>
              <a:t>Monetary Inflation is the Cause; Price Inflation is the Effect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B2308F-B865-770B-5E44-FABC21A2D31A}"/>
              </a:ext>
            </a:extLst>
          </p:cNvPr>
          <p:cNvSpPr txBox="1"/>
          <p:nvPr/>
        </p:nvSpPr>
        <p:spPr>
          <a:xfrm>
            <a:off x="1489587" y="4165334"/>
            <a:ext cx="9974827" cy="2119042"/>
          </a:xfrm>
          <a:prstGeom prst="rect">
            <a:avLst/>
          </a:prstGeom>
          <a:noFill/>
          <a:ln w="28575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b="1" u="sng" dirty="0"/>
              <a:t>The Classical Gold Standard (CGS) 1800 to 1913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dirty="0"/>
              <a:t>The Price Index fell from 50 to under 30. A decline of 40% with vastly improved quality of products.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dirty="0"/>
              <a:t>All major innovations (except the Internet) happened under the CGS resulting in an unrecognizable change in living standards during the period i.e. from horse-driven carriages to trains to cars to airplanes – the entire change happened in one human life span between 1850 and 1913.</a:t>
            </a:r>
          </a:p>
        </p:txBody>
      </p:sp>
    </p:spTree>
    <p:extLst>
      <p:ext uri="{BB962C8B-B14F-4D97-AF65-F5344CB8AC3E}">
        <p14:creationId xmlns:p14="http://schemas.microsoft.com/office/powerpoint/2010/main" val="247663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8CD66-3F01-90F9-E39B-183453B1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10381"/>
          </a:xfrm>
        </p:spPr>
        <p:txBody>
          <a:bodyPr>
            <a:normAutofit/>
          </a:bodyPr>
          <a:lstStyle/>
          <a:p>
            <a:r>
              <a:rPr lang="en-IN" sz="3200" b="1" dirty="0"/>
              <a:t>Cycles of Monetary Inflation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C99F0-8EB8-4BFF-D989-B32CDDD42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840" y="1356431"/>
            <a:ext cx="6990870" cy="491887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E9DBF-38BA-F8D3-4B2C-D4145A7E2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391D7-0C1A-E5C6-646E-FCED2B8F7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C2A2B-23DF-8806-84E6-FF334BCCE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77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18BC0-A1F0-E9C6-318E-3B4387F26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51387"/>
          </a:xfrm>
        </p:spPr>
        <p:txBody>
          <a:bodyPr>
            <a:normAutofit/>
          </a:bodyPr>
          <a:lstStyle/>
          <a:p>
            <a:r>
              <a:rPr lang="en-IN" sz="3200" b="1" dirty="0"/>
              <a:t>Boom-Bust Cycles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96C84-5002-AE40-B4DD-5C27CDCAB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150" y="1329787"/>
            <a:ext cx="9020878" cy="384447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75F88B-BB23-0883-8C07-70EF39D5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D3082-A489-E887-D3F9-CAF49B6E0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389E2-10D6-8D20-0073-BA8B37F8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467F65-D6E8-163E-BF34-86E94D92220C}"/>
              </a:ext>
            </a:extLst>
          </p:cNvPr>
          <p:cNvSpPr txBox="1"/>
          <p:nvPr/>
        </p:nvSpPr>
        <p:spPr>
          <a:xfrm>
            <a:off x="2020033" y="5351234"/>
            <a:ext cx="9048995" cy="78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600" dirty="0"/>
              <a:t>If a few years of low-single digit interest rates lead to a GFC 2008, what would a combination of (</a:t>
            </a:r>
            <a:r>
              <a:rPr lang="en-IN" sz="1600" b="1" dirty="0"/>
              <a:t>near 15 years of ZIRP + 10X growth in the US Fed balance sheet + quadrupling of National debt</a:t>
            </a:r>
            <a:r>
              <a:rPr lang="en-IN" sz="1600" dirty="0"/>
              <a:t>) lead us to?</a:t>
            </a:r>
          </a:p>
        </p:txBody>
      </p:sp>
    </p:spTree>
    <p:extLst>
      <p:ext uri="{BB962C8B-B14F-4D97-AF65-F5344CB8AC3E}">
        <p14:creationId xmlns:p14="http://schemas.microsoft.com/office/powerpoint/2010/main" val="41161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B3A5-77DD-FA98-5989-6CDF8DBD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685800"/>
            <a:ext cx="2728453" cy="304062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IN" sz="2200" b="1" dirty="0"/>
              <a:t>The Unprecedented Monetary Inflation leading up to 2024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6DA679-E4F0-810E-768B-5AC82A7F3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561A6-1F1D-3D8E-AA16-505530AF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4E7F2-F14A-E189-5C3A-BB89EF1C3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32176E-A937-AF3F-088C-A0AB41C1D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824" y="176981"/>
            <a:ext cx="6517937" cy="60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80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1A4FA-1153-B280-E966-5BA0DDA4D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80884"/>
          </a:xfrm>
        </p:spPr>
        <p:txBody>
          <a:bodyPr>
            <a:normAutofit/>
          </a:bodyPr>
          <a:lstStyle/>
          <a:p>
            <a:r>
              <a:rPr lang="en-IN" sz="3200" b="1" dirty="0"/>
              <a:t>Housing Bubble 2.0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168C2-0C25-D1A6-4A3E-0A61515AB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42" y="1366684"/>
            <a:ext cx="7393456" cy="459141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CA0C99-5AC4-9D66-6DCA-D2E51D57B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ABDF7-2FEB-4146-CFA5-536B0A982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0A06E-9615-0029-9BF3-20D795FE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970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B754E-C51D-A15A-1B6D-EE2867F2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454742"/>
          </a:xfrm>
        </p:spPr>
        <p:txBody>
          <a:bodyPr>
            <a:normAutofit fontScale="90000"/>
          </a:bodyPr>
          <a:lstStyle/>
          <a:p>
            <a:r>
              <a:rPr lang="en-IN" sz="3200" b="1" dirty="0"/>
              <a:t>The Funny Money Flows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664C49-C738-6047-04EE-84505B8F0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83" y="1428042"/>
            <a:ext cx="8170085" cy="465567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CA08D-CBA9-B6BC-30D7-5C38374A7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DAD60-3A6C-8045-5B31-7F7EA34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125E5-5A90-0EFF-0329-EE60B517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848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36625-EC5F-64A0-55CC-A4039BA27A81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6808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200" b="1" dirty="0"/>
              <a:t>Relative Valuations – Stocks Vs Commodities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BB5CB8-AD85-99E2-A326-630AF0776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99" y="1445940"/>
            <a:ext cx="7689809" cy="48424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0959C2-4E3C-44BC-5255-C4120BB57227}"/>
              </a:ext>
            </a:extLst>
          </p:cNvPr>
          <p:cNvSpPr txBox="1"/>
          <p:nvPr/>
        </p:nvSpPr>
        <p:spPr>
          <a:xfrm>
            <a:off x="9104671" y="1545958"/>
            <a:ext cx="2831690" cy="461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b="1" dirty="0"/>
              <a:t>Commodity prices (and consumer price inflation and hence interest rates) are set to soar in the years ahead. </a:t>
            </a:r>
            <a:br>
              <a:rPr lang="en-IN" b="1" dirty="0"/>
            </a:br>
            <a:br>
              <a:rPr lang="en-IN" b="1" dirty="0"/>
            </a:br>
            <a:r>
              <a:rPr lang="en-IN" b="1" dirty="0">
                <a:solidFill>
                  <a:srgbClr val="FF0000"/>
                </a:solidFill>
              </a:rPr>
              <a:t>Any monetary loosening – QE’s, rate cuts etc. would be the equivalent of throwing gasoline on a Commodity Inferno!!!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C6F66-B5CE-8065-3F36-97C949545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EA537-7E01-B321-DD85-743BA8523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D520F-87AC-D57C-3403-7A47EC8E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46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76D8E-6B96-DE1F-4E6F-9B9750AE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90716"/>
          </a:xfrm>
        </p:spPr>
        <p:txBody>
          <a:bodyPr>
            <a:normAutofit/>
          </a:bodyPr>
          <a:lstStyle/>
          <a:p>
            <a:r>
              <a:rPr lang="en-IN" sz="3200" b="1" dirty="0"/>
              <a:t>US Federal Government Finances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D1C692-8C02-2168-A568-E384AFA26CE5}"/>
              </a:ext>
            </a:extLst>
          </p:cNvPr>
          <p:cNvSpPr txBox="1"/>
          <p:nvPr/>
        </p:nvSpPr>
        <p:spPr>
          <a:xfrm>
            <a:off x="1494503" y="1327354"/>
            <a:ext cx="6263148" cy="2950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dirty="0"/>
              <a:t>FY2024 Projected Revenues			: $4.9 trillion</a:t>
            </a:r>
          </a:p>
          <a:p>
            <a:pPr>
              <a:lnSpc>
                <a:spcPct val="150000"/>
              </a:lnSpc>
            </a:pPr>
            <a:r>
              <a:rPr lang="en-IN" dirty="0"/>
              <a:t>FY2024 Projected Expenses			: $6.9 trillion</a:t>
            </a:r>
          </a:p>
          <a:p>
            <a:pPr>
              <a:lnSpc>
                <a:spcPct val="150000"/>
              </a:lnSpc>
            </a:pPr>
            <a:r>
              <a:rPr lang="en-IN" dirty="0"/>
              <a:t>FY2024 Budgeted Deficit			: $1.9+ trillion</a:t>
            </a:r>
          </a:p>
          <a:p>
            <a:pPr>
              <a:lnSpc>
                <a:spcPct val="150000"/>
              </a:lnSpc>
            </a:pPr>
            <a:r>
              <a:rPr lang="en-IN" dirty="0"/>
              <a:t>Increase in National Debt in FY2024	: $3.0+ trillion</a:t>
            </a:r>
          </a:p>
          <a:p>
            <a:pPr>
              <a:lnSpc>
                <a:spcPct val="150000"/>
              </a:lnSpc>
            </a:pPr>
            <a:endParaRPr lang="en-IN" dirty="0"/>
          </a:p>
          <a:p>
            <a:pPr>
              <a:lnSpc>
                <a:spcPct val="150000"/>
              </a:lnSpc>
            </a:pPr>
            <a:r>
              <a:rPr lang="en-IN" dirty="0"/>
              <a:t>Interest Expense during FY2024		: About $1 trillion</a:t>
            </a:r>
          </a:p>
          <a:p>
            <a:pPr>
              <a:lnSpc>
                <a:spcPct val="150000"/>
              </a:lnSpc>
            </a:pPr>
            <a:r>
              <a:rPr lang="en-IN" dirty="0"/>
              <a:t>Interest Rate on National Debt		: Around 3%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F3C5E5-55FB-739C-9B6F-3B629C0B7FA4}"/>
              </a:ext>
            </a:extLst>
          </p:cNvPr>
          <p:cNvSpPr txBox="1"/>
          <p:nvPr/>
        </p:nvSpPr>
        <p:spPr>
          <a:xfrm>
            <a:off x="1582993" y="4532666"/>
            <a:ext cx="9901081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The Interest rate on National Debt is increasing (it is at 3.2% during June 2024) due to the new debt issuances as well as refinancing of existing debt that is maturing. The rate is expected to be 4%+ in FY 2025 even assuming a 100 bps reduction in the Fed funds rate. </a:t>
            </a:r>
          </a:p>
          <a:p>
            <a:br>
              <a:rPr lang="en-IN" dirty="0"/>
            </a:br>
            <a:r>
              <a:rPr lang="en-IN" b="1" dirty="0"/>
              <a:t>The finances of the US Federal Government resembles that of a Ponzi Scheme!!! Even at </a:t>
            </a:r>
            <a:r>
              <a:rPr lang="en-IN" b="1"/>
              <a:t>a “near 0%” </a:t>
            </a:r>
            <a:r>
              <a:rPr lang="en-IN" b="1" dirty="0"/>
              <a:t>rate, the Govt has to borrow to service the interest cost on the current borrowings.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BA58C-302F-4179-91E4-6A48D552B9D9}"/>
              </a:ext>
            </a:extLst>
          </p:cNvPr>
          <p:cNvSpPr txBox="1"/>
          <p:nvPr/>
        </p:nvSpPr>
        <p:spPr>
          <a:xfrm>
            <a:off x="7325030" y="3203036"/>
            <a:ext cx="4168877" cy="1114921"/>
          </a:xfrm>
          <a:prstGeom prst="rect">
            <a:avLst/>
          </a:prstGeom>
          <a:noFill/>
          <a:ln w="254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IN" b="1" dirty="0"/>
              <a:t>National Debt			: $35+ trillion</a:t>
            </a:r>
          </a:p>
          <a:p>
            <a:pPr>
              <a:lnSpc>
                <a:spcPct val="200000"/>
              </a:lnSpc>
            </a:pPr>
            <a:r>
              <a:rPr lang="en-IN" b="1"/>
              <a:t>Unaccounted </a:t>
            </a:r>
            <a:r>
              <a:rPr lang="en-IN" b="1" dirty="0"/>
              <a:t>Liabilities	: $200+ trillion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92395A-B0A3-2133-D1F7-68BBBD51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C64F67-C5D4-5EA2-57AA-980E9E8DC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12912F-B44B-09FE-ECC7-15006E48E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924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EF63-AA94-E59F-CEE5-54DF5CF1D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123" y="540459"/>
            <a:ext cx="9601200" cy="543232"/>
          </a:xfrm>
        </p:spPr>
        <p:txBody>
          <a:bodyPr>
            <a:normAutofit/>
          </a:bodyPr>
          <a:lstStyle/>
          <a:p>
            <a:r>
              <a:rPr lang="en-IN" sz="3200" b="1" dirty="0"/>
              <a:t>The Next Few Years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63078-6BFE-A054-195E-0F7A49CF2CA4}"/>
              </a:ext>
            </a:extLst>
          </p:cNvPr>
          <p:cNvSpPr txBox="1"/>
          <p:nvPr/>
        </p:nvSpPr>
        <p:spPr>
          <a:xfrm>
            <a:off x="2829228" y="1579913"/>
            <a:ext cx="4385187" cy="872547"/>
          </a:xfrm>
          <a:prstGeom prst="rect">
            <a:avLst/>
          </a:prstGeom>
          <a:noFill/>
          <a:ln w="3175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b="1" dirty="0"/>
              <a:t>A Housing Bubble / Tech Bubble / Bond </a:t>
            </a:r>
            <a:r>
              <a:rPr lang="en-IN" b="1" dirty="0">
                <a:solidFill>
                  <a:srgbClr val="FF0000"/>
                </a:solidFill>
              </a:rPr>
              <a:t>Bubble burst : Probably H2 of CY 2024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523ED8-64B4-7BEF-2C42-894F1EA5975E}"/>
              </a:ext>
            </a:extLst>
          </p:cNvPr>
          <p:cNvGrpSpPr/>
          <p:nvPr/>
        </p:nvGrpSpPr>
        <p:grpSpPr>
          <a:xfrm>
            <a:off x="2873471" y="2546558"/>
            <a:ext cx="4385187" cy="1928976"/>
            <a:chOff x="4082841" y="2349912"/>
            <a:chExt cx="4385187" cy="1928976"/>
          </a:xfrm>
        </p:grpSpPr>
        <p:sp>
          <p:nvSpPr>
            <p:cNvPr id="4" name="Arrow: Down 3">
              <a:extLst>
                <a:ext uri="{FF2B5EF4-FFF2-40B4-BE49-F238E27FC236}">
                  <a16:creationId xmlns:a16="http://schemas.microsoft.com/office/drawing/2014/main" id="{76A36EB7-A7F6-7172-1787-41C9B2C20BE9}"/>
                </a:ext>
              </a:extLst>
            </p:cNvPr>
            <p:cNvSpPr/>
            <p:nvPr/>
          </p:nvSpPr>
          <p:spPr>
            <a:xfrm>
              <a:off x="6086168" y="2349912"/>
              <a:ext cx="373626" cy="54077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C71EF9-3144-F88B-68E1-BBFF71452EA5}"/>
                </a:ext>
              </a:extLst>
            </p:cNvPr>
            <p:cNvSpPr txBox="1"/>
            <p:nvPr/>
          </p:nvSpPr>
          <p:spPr>
            <a:xfrm>
              <a:off x="4082841" y="2990843"/>
              <a:ext cx="4385187" cy="1288045"/>
            </a:xfrm>
            <a:prstGeom prst="rect">
              <a:avLst/>
            </a:prstGeom>
            <a:noFill/>
            <a:ln w="31750" cmpd="thickThin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IN" b="1" dirty="0"/>
                <a:t>QE’s that dwarf TARP, QE 1, 2 ..</a:t>
              </a:r>
              <a:br>
                <a:rPr lang="en-IN" b="1" dirty="0"/>
              </a:br>
              <a:r>
                <a:rPr lang="en-IN" b="1" dirty="0">
                  <a:solidFill>
                    <a:srgbClr val="FF0000"/>
                  </a:solidFill>
                </a:rPr>
                <a:t>National Debt could well exceed $50 trillion </a:t>
              </a:r>
              <a:r>
                <a:rPr lang="en-IN" b="1" dirty="0"/>
                <a:t>within 18-24 months of the bubble burst</a:t>
              </a:r>
              <a:endParaRPr lang="en-IN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33F3EC3-7892-0D1C-D62E-08C4E3C24781}"/>
              </a:ext>
            </a:extLst>
          </p:cNvPr>
          <p:cNvSpPr/>
          <p:nvPr/>
        </p:nvSpPr>
        <p:spPr>
          <a:xfrm>
            <a:off x="2458065" y="1317522"/>
            <a:ext cx="5250425" cy="50000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ABE1A0-6926-BF39-5E22-F8F79AEA74B3}"/>
              </a:ext>
            </a:extLst>
          </p:cNvPr>
          <p:cNvGrpSpPr/>
          <p:nvPr/>
        </p:nvGrpSpPr>
        <p:grpSpPr>
          <a:xfrm>
            <a:off x="2646102" y="4575693"/>
            <a:ext cx="4854680" cy="1471117"/>
            <a:chOff x="3855472" y="4379047"/>
            <a:chExt cx="4854680" cy="14711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3720CC-8F4C-611F-30A4-5F597DDB9A40}"/>
                </a:ext>
              </a:extLst>
            </p:cNvPr>
            <p:cNvSpPr txBox="1"/>
            <p:nvPr/>
          </p:nvSpPr>
          <p:spPr>
            <a:xfrm>
              <a:off x="3855472" y="4977617"/>
              <a:ext cx="4854680" cy="872547"/>
            </a:xfrm>
            <a:prstGeom prst="rect">
              <a:avLst/>
            </a:prstGeom>
            <a:noFill/>
            <a:ln w="31750" cmpd="thickThin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IN" b="1" dirty="0">
                  <a:solidFill>
                    <a:srgbClr val="FF0000"/>
                  </a:solidFill>
                </a:rPr>
                <a:t>Consumer Price Inflation in double-digits</a:t>
              </a:r>
              <a:br>
                <a:rPr lang="en-IN" b="1" dirty="0"/>
              </a:br>
              <a:r>
                <a:rPr lang="en-IN" b="1" dirty="0"/>
                <a:t>If measured accurately, first digit will not be “1”</a:t>
              </a:r>
              <a:endParaRPr lang="en-IN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8065DB24-80D3-904F-066B-7BB95802627F}"/>
                </a:ext>
              </a:extLst>
            </p:cNvPr>
            <p:cNvSpPr/>
            <p:nvPr/>
          </p:nvSpPr>
          <p:spPr>
            <a:xfrm>
              <a:off x="6088621" y="4379047"/>
              <a:ext cx="373626" cy="54077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D24ED2-BE70-D99B-7D29-F26A0D55165A}"/>
              </a:ext>
            </a:extLst>
          </p:cNvPr>
          <p:cNvSpPr txBox="1"/>
          <p:nvPr/>
        </p:nvSpPr>
        <p:spPr>
          <a:xfrm>
            <a:off x="8308250" y="1560376"/>
            <a:ext cx="3517495" cy="336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b="1" dirty="0"/>
              <a:t>The US Economy is going to stumble from one crisis to another for the next decade. </a:t>
            </a:r>
            <a:br>
              <a:rPr lang="en-IN" b="1" dirty="0"/>
            </a:br>
            <a:br>
              <a:rPr lang="en-IN" b="1" dirty="0"/>
            </a:br>
            <a:r>
              <a:rPr lang="en-IN" b="1" dirty="0">
                <a:solidFill>
                  <a:srgbClr val="FF0000"/>
                </a:solidFill>
              </a:rPr>
              <a:t>The period will unquestionably witness geopolitical tensions and military confrontations that would add to the Economic woes.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FD504AC-BB25-2D63-6FDB-2D64226B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6D5A4F-3643-3CC5-00B5-7A88A2F1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0B46E3-BA3C-C114-1A8E-F9AAF49DE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7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FF91-FC78-BDA0-88C4-994D9A4AC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61219"/>
          </a:xfrm>
        </p:spPr>
        <p:txBody>
          <a:bodyPr>
            <a:normAutofit/>
          </a:bodyPr>
          <a:lstStyle/>
          <a:p>
            <a:r>
              <a:rPr lang="en-IN" sz="3200" dirty="0"/>
              <a:t>The Road Ahead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249A0-0580-ED19-1BDF-9A0DEF0F4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946" y="128127"/>
            <a:ext cx="5553850" cy="6164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3D27BA-0367-BE84-C138-29034B9FE0CC}"/>
              </a:ext>
            </a:extLst>
          </p:cNvPr>
          <p:cNvSpPr txBox="1"/>
          <p:nvPr/>
        </p:nvSpPr>
        <p:spPr>
          <a:xfrm>
            <a:off x="1071716" y="1435510"/>
            <a:ext cx="46113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The situation is beyond hopeless for the US Economy and the US Dollar; </a:t>
            </a:r>
            <a:r>
              <a:rPr lang="en-IN" b="1"/>
              <a:t>An empire </a:t>
            </a:r>
            <a:r>
              <a:rPr lang="en-IN" b="1" dirty="0"/>
              <a:t>is on the verge of decimation of a magnitude that the world has not witnessed since the days of the collapse of the Roman Empire.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8274E-DCF5-0B36-12B2-06D0EB33B128}"/>
              </a:ext>
            </a:extLst>
          </p:cNvPr>
          <p:cNvSpPr txBox="1"/>
          <p:nvPr/>
        </p:nvSpPr>
        <p:spPr>
          <a:xfrm>
            <a:off x="1008495" y="3370458"/>
            <a:ext cx="501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Where do we look for answers on “WHAT TO DO”?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474957-2D26-E040-3DB1-1CD8782C9945}"/>
              </a:ext>
            </a:extLst>
          </p:cNvPr>
          <p:cNvSpPr txBox="1"/>
          <p:nvPr/>
        </p:nvSpPr>
        <p:spPr>
          <a:xfrm>
            <a:off x="993057" y="4038547"/>
            <a:ext cx="476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What did the founding fathers advice?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A393AE-EADB-8B4F-408B-FE97A644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C695C-91B4-81EA-1BBB-12498BCDD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01765-1B41-1F8D-67EF-8FAC1A4B5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6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4A198B-9178-3943-7D6D-6B88B630766A}"/>
              </a:ext>
            </a:extLst>
          </p:cNvPr>
          <p:cNvCxnSpPr>
            <a:cxnSpLocks/>
          </p:cNvCxnSpPr>
          <p:nvPr/>
        </p:nvCxnSpPr>
        <p:spPr>
          <a:xfrm>
            <a:off x="5933770" y="1471823"/>
            <a:ext cx="0" cy="4220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TextBox 25">
            <a:extLst>
              <a:ext uri="{FF2B5EF4-FFF2-40B4-BE49-F238E27FC236}">
                <a16:creationId xmlns:a16="http://schemas.microsoft.com/office/drawing/2014/main" id="{7C216AE3-4231-16DF-C167-AB768B441F0F}"/>
              </a:ext>
            </a:extLst>
          </p:cNvPr>
          <p:cNvSpPr txBox="1"/>
          <p:nvPr/>
        </p:nvSpPr>
        <p:spPr>
          <a:xfrm>
            <a:off x="1366684" y="4768645"/>
            <a:ext cx="10255042" cy="923330"/>
          </a:xfrm>
          <a:prstGeom prst="rect">
            <a:avLst/>
          </a:prstGeom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IN" b="1" dirty="0"/>
              <a:t>The Equivalent Political Philosophies – Not a 1:1 Correlation though!!!</a:t>
            </a:r>
          </a:p>
          <a:p>
            <a:endParaRPr lang="en-IN" b="1" dirty="0"/>
          </a:p>
          <a:p>
            <a:endParaRPr lang="en-IN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CF01EA-872E-F556-77C5-20359C27A552}"/>
              </a:ext>
            </a:extLst>
          </p:cNvPr>
          <p:cNvGrpSpPr/>
          <p:nvPr/>
        </p:nvGrpSpPr>
        <p:grpSpPr>
          <a:xfrm>
            <a:off x="1022555" y="619433"/>
            <a:ext cx="10599174" cy="2186357"/>
            <a:chOff x="1022555" y="619433"/>
            <a:chExt cx="10599174" cy="2186357"/>
          </a:xfrm>
        </p:grpSpPr>
        <p:sp>
          <p:nvSpPr>
            <p:cNvPr id="2" name="Arrow: Left-Right 1">
              <a:extLst>
                <a:ext uri="{FF2B5EF4-FFF2-40B4-BE49-F238E27FC236}">
                  <a16:creationId xmlns:a16="http://schemas.microsoft.com/office/drawing/2014/main" id="{DF4ABF0B-5088-EAC1-1914-901EE4F410A5}"/>
                </a:ext>
              </a:extLst>
            </p:cNvPr>
            <p:cNvSpPr/>
            <p:nvPr/>
          </p:nvSpPr>
          <p:spPr>
            <a:xfrm>
              <a:off x="1022555" y="619433"/>
              <a:ext cx="10599174" cy="1337187"/>
            </a:xfrm>
            <a:prstGeom prst="leftRight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highlight>
                  <a:srgbClr val="C0C0C0"/>
                </a:highlight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AC524C4-F125-11B6-24D8-848489B51418}"/>
                </a:ext>
              </a:extLst>
            </p:cNvPr>
            <p:cNvSpPr txBox="1"/>
            <p:nvPr/>
          </p:nvSpPr>
          <p:spPr>
            <a:xfrm>
              <a:off x="3458448" y="1071713"/>
              <a:ext cx="5279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/>
                <a:t>Economic Schools of Thoughts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A9E0D4-0C48-69AA-5623-2987237E99C7}"/>
                </a:ext>
              </a:extLst>
            </p:cNvPr>
            <p:cNvSpPr txBox="1"/>
            <p:nvPr/>
          </p:nvSpPr>
          <p:spPr>
            <a:xfrm>
              <a:off x="9291483" y="1087086"/>
              <a:ext cx="16616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>
                  <a:solidFill>
                    <a:srgbClr val="00B050"/>
                  </a:solidFill>
                </a:rPr>
                <a:t>FAR RIGHT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282B02D-3CAE-5B80-58C2-9859D0AB8C84}"/>
                </a:ext>
              </a:extLst>
            </p:cNvPr>
            <p:cNvCxnSpPr/>
            <p:nvPr/>
          </p:nvCxnSpPr>
          <p:spPr>
            <a:xfrm>
              <a:off x="10609006" y="1271752"/>
              <a:ext cx="580104" cy="0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63D997-3D64-8369-59B6-25B8A14DEFA9}"/>
                </a:ext>
              </a:extLst>
            </p:cNvPr>
            <p:cNvSpPr txBox="1"/>
            <p:nvPr/>
          </p:nvSpPr>
          <p:spPr>
            <a:xfrm>
              <a:off x="2040167" y="1092002"/>
              <a:ext cx="16616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>
                  <a:solidFill>
                    <a:srgbClr val="FF0000"/>
                  </a:solidFill>
                </a:rPr>
                <a:t>FAR LEFT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68D191A-C960-58B8-2BFA-98D5790BECE0}"/>
                </a:ext>
              </a:extLst>
            </p:cNvPr>
            <p:cNvCxnSpPr/>
            <p:nvPr/>
          </p:nvCxnSpPr>
          <p:spPr>
            <a:xfrm flipH="1">
              <a:off x="1435510" y="1288008"/>
              <a:ext cx="530942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A0BE1C-47C6-6E60-3878-9719E5977E68}"/>
                </a:ext>
              </a:extLst>
            </p:cNvPr>
            <p:cNvSpPr txBox="1"/>
            <p:nvPr/>
          </p:nvSpPr>
          <p:spPr>
            <a:xfrm>
              <a:off x="1435510" y="2123768"/>
              <a:ext cx="22663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u="sng" dirty="0"/>
                <a:t>Outcomes</a:t>
              </a:r>
              <a:r>
                <a:rPr lang="en-IN" sz="2000" b="1" dirty="0"/>
                <a:t> </a:t>
              </a:r>
              <a:br>
                <a:rPr lang="en-IN" b="1" dirty="0"/>
              </a:br>
              <a:r>
                <a:rPr lang="en-IN" b="1" dirty="0"/>
                <a:t>Slavery &amp; Poverty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8AFE32-4515-EBD5-C644-111505E6DE2B}"/>
                </a:ext>
              </a:extLst>
            </p:cNvPr>
            <p:cNvSpPr txBox="1"/>
            <p:nvPr/>
          </p:nvSpPr>
          <p:spPr>
            <a:xfrm>
              <a:off x="9021122" y="2128682"/>
              <a:ext cx="22663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u="sng" dirty="0"/>
                <a:t>Outcomes</a:t>
              </a:r>
              <a:r>
                <a:rPr lang="en-IN" sz="2000" b="1" dirty="0"/>
                <a:t> </a:t>
              </a:r>
              <a:br>
                <a:rPr lang="en-IN" b="1" dirty="0"/>
              </a:br>
              <a:r>
                <a:rPr lang="en-IN" b="1" dirty="0"/>
                <a:t>Liberty &amp; Prosperity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679A496-56B3-79DE-5BAC-CD21212E1A7F}"/>
              </a:ext>
            </a:extLst>
          </p:cNvPr>
          <p:cNvSpPr txBox="1"/>
          <p:nvPr/>
        </p:nvSpPr>
        <p:spPr>
          <a:xfrm>
            <a:off x="3578943" y="3458496"/>
            <a:ext cx="167148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Keynesian Economics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D94397-FCA0-3EF1-AB32-26997D95D40E}"/>
              </a:ext>
            </a:extLst>
          </p:cNvPr>
          <p:cNvSpPr txBox="1"/>
          <p:nvPr/>
        </p:nvSpPr>
        <p:spPr>
          <a:xfrm>
            <a:off x="1450254" y="3571564"/>
            <a:ext cx="167148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Marxism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1080CF-232B-8072-C557-DA5429BB81A5}"/>
              </a:ext>
            </a:extLst>
          </p:cNvPr>
          <p:cNvSpPr txBox="1"/>
          <p:nvPr/>
        </p:nvSpPr>
        <p:spPr>
          <a:xfrm>
            <a:off x="6789187" y="3453579"/>
            <a:ext cx="216310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Monetarists or The Chicago School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22BDE4-FA8E-A677-DBF0-5A0C1D4F7198}"/>
              </a:ext>
            </a:extLst>
          </p:cNvPr>
          <p:cNvSpPr txBox="1"/>
          <p:nvPr/>
        </p:nvSpPr>
        <p:spPr>
          <a:xfrm>
            <a:off x="9537294" y="3458492"/>
            <a:ext cx="1887818" cy="646331"/>
          </a:xfrm>
          <a:prstGeom prst="rect">
            <a:avLst/>
          </a:prstGeom>
          <a:solidFill>
            <a:schemeClr val="tx1"/>
          </a:solidFill>
          <a:ln w="254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Austrian School of Economics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EB67EC-5ADD-7C57-436E-1E7332FF9B7E}"/>
              </a:ext>
            </a:extLst>
          </p:cNvPr>
          <p:cNvSpPr txBox="1"/>
          <p:nvPr/>
        </p:nvSpPr>
        <p:spPr>
          <a:xfrm>
            <a:off x="3593692" y="5213551"/>
            <a:ext cx="167148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Liberals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21F0F8-7C5F-3454-FFB7-89DCE2444A2F}"/>
              </a:ext>
            </a:extLst>
          </p:cNvPr>
          <p:cNvSpPr txBox="1"/>
          <p:nvPr/>
        </p:nvSpPr>
        <p:spPr>
          <a:xfrm>
            <a:off x="1465003" y="5218467"/>
            <a:ext cx="167148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Communists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C37E94-7EE2-7873-28FB-29911A682464}"/>
              </a:ext>
            </a:extLst>
          </p:cNvPr>
          <p:cNvSpPr txBox="1"/>
          <p:nvPr/>
        </p:nvSpPr>
        <p:spPr>
          <a:xfrm>
            <a:off x="6803936" y="5208634"/>
            <a:ext cx="216310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Conservatives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0ED344-F13F-6719-1102-3737EF383CC3}"/>
              </a:ext>
            </a:extLst>
          </p:cNvPr>
          <p:cNvSpPr txBox="1"/>
          <p:nvPr/>
        </p:nvSpPr>
        <p:spPr>
          <a:xfrm>
            <a:off x="9552043" y="5213547"/>
            <a:ext cx="18878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Libertarians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D68D82A-1351-4B2D-3001-A24A7944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FEEEFF9-CF8B-6D0E-DA7C-52B7FB91F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F0AA81E-EFD4-5314-AAB7-F13B2A3FF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7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2DC04-F36A-CC66-AA4A-FE0515BD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523" y="2544096"/>
            <a:ext cx="9601200" cy="1485900"/>
          </a:xfrm>
        </p:spPr>
        <p:txBody>
          <a:bodyPr/>
          <a:lstStyle/>
          <a:p>
            <a:pPr algn="ctr"/>
            <a:r>
              <a:rPr lang="en-IN"/>
              <a:t>Thank You!!!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6A79A-3629-2594-7191-60315639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3904C-E19B-A086-BC78-F29E5131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03E43-F0BA-8E12-B769-B68CB67D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20</a:t>
            </a:fld>
            <a:endParaRPr lang="en-US" dirty="0"/>
          </a:p>
        </p:txBody>
      </p:sp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ACD4B6F6-9D7F-2294-1142-6B298375ED52}"/>
              </a:ext>
            </a:extLst>
          </p:cNvPr>
          <p:cNvSpPr txBox="1"/>
          <p:nvPr/>
        </p:nvSpPr>
        <p:spPr>
          <a:xfrm>
            <a:off x="1032387" y="6213987"/>
            <a:ext cx="10146890" cy="64401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52461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D568D8-7F14-6065-9135-98BCF4193D47}"/>
              </a:ext>
            </a:extLst>
          </p:cNvPr>
          <p:cNvSpPr txBox="1"/>
          <p:nvPr/>
        </p:nvSpPr>
        <p:spPr>
          <a:xfrm>
            <a:off x="1124618" y="147802"/>
            <a:ext cx="10406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/>
              <a:t>The Defining Features of the “Austrian School / Capitalism / </a:t>
            </a:r>
            <a:r>
              <a:rPr lang="en-IN" sz="3200" b="1" dirty="0" err="1"/>
              <a:t>Lassiez</a:t>
            </a:r>
            <a:r>
              <a:rPr lang="en-IN" sz="3200" b="1" dirty="0"/>
              <a:t> Faire Economics”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89E821-4ACA-BFF9-352E-FD642B96244F}"/>
              </a:ext>
            </a:extLst>
          </p:cNvPr>
          <p:cNvGrpSpPr/>
          <p:nvPr/>
        </p:nvGrpSpPr>
        <p:grpSpPr>
          <a:xfrm>
            <a:off x="1394953" y="1297857"/>
            <a:ext cx="4258597" cy="4935795"/>
            <a:chOff x="1394953" y="1297857"/>
            <a:chExt cx="4258597" cy="525042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EA1B1D1-91C2-266A-50D9-3D121CB34F22}"/>
                </a:ext>
              </a:extLst>
            </p:cNvPr>
            <p:cNvGrpSpPr/>
            <p:nvPr/>
          </p:nvGrpSpPr>
          <p:grpSpPr>
            <a:xfrm>
              <a:off x="1483442" y="1396182"/>
              <a:ext cx="4085301" cy="5031858"/>
              <a:chOff x="1483442" y="1396182"/>
              <a:chExt cx="4085301" cy="5031858"/>
            </a:xfrm>
          </p:grpSpPr>
          <p:pic>
            <p:nvPicPr>
              <p:cNvPr id="1026" name="Picture 2" descr="What Is a Limited Government, and How Does It Work?">
                <a:extLst>
                  <a:ext uri="{FF2B5EF4-FFF2-40B4-BE49-F238E27FC236}">
                    <a16:creationId xmlns:a16="http://schemas.microsoft.com/office/drawing/2014/main" id="{71494EC5-46F3-C7DD-3B39-380145EC91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3442" y="1396182"/>
                <a:ext cx="4085301" cy="2723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5C8C2A-AC37-A78C-2E46-1DD3A605279E}"/>
                  </a:ext>
                </a:extLst>
              </p:cNvPr>
              <p:cNvSpPr txBox="1"/>
              <p:nvPr/>
            </p:nvSpPr>
            <p:spPr>
              <a:xfrm>
                <a:off x="1483442" y="4119716"/>
                <a:ext cx="4085301" cy="2308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IN" b="1" dirty="0"/>
                  <a:t>Political Structure where laws limit the powers of the government to avoid abuse.</a:t>
                </a:r>
              </a:p>
              <a:p>
                <a:endParaRPr lang="en-IN" dirty="0"/>
              </a:p>
              <a:p>
                <a:r>
                  <a:rPr lang="en-IN" dirty="0"/>
                  <a:t>Govt role restricted to two activities: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dirty="0"/>
                  <a:t>Protection of private property from internal and external aggressors/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dirty="0"/>
                  <a:t>Enforcement of legal contracts.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BBEB46-5474-B572-CB5F-98515A2E3925}"/>
                </a:ext>
              </a:extLst>
            </p:cNvPr>
            <p:cNvSpPr/>
            <p:nvPr/>
          </p:nvSpPr>
          <p:spPr>
            <a:xfrm>
              <a:off x="1394953" y="1297857"/>
              <a:ext cx="4258597" cy="52504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B1DA02-4C70-041F-3B2D-E241B10EDB91}"/>
              </a:ext>
            </a:extLst>
          </p:cNvPr>
          <p:cNvGrpSpPr/>
          <p:nvPr/>
        </p:nvGrpSpPr>
        <p:grpSpPr>
          <a:xfrm>
            <a:off x="6696381" y="1296408"/>
            <a:ext cx="4258597" cy="4935795"/>
            <a:chOff x="6696381" y="1296408"/>
            <a:chExt cx="4258597" cy="5250426"/>
          </a:xfrm>
        </p:grpSpPr>
        <p:pic>
          <p:nvPicPr>
            <p:cNvPr id="1028" name="Picture 4" descr="Topic · Sound money · Change.org">
              <a:extLst>
                <a:ext uri="{FF2B5EF4-FFF2-40B4-BE49-F238E27FC236}">
                  <a16:creationId xmlns:a16="http://schemas.microsoft.com/office/drawing/2014/main" id="{467A78CD-84A6-E540-9C4B-DDA74DBA3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3030" y="1396182"/>
              <a:ext cx="4085300" cy="272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F56140-D499-7337-03F6-12415BB4BBB9}"/>
                </a:ext>
              </a:extLst>
            </p:cNvPr>
            <p:cNvSpPr txBox="1"/>
            <p:nvPr/>
          </p:nvSpPr>
          <p:spPr>
            <a:xfrm>
              <a:off x="6783030" y="4165897"/>
              <a:ext cx="4085301" cy="2308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IN" b="1" dirty="0"/>
                <a:t>Supply of money is decided by Markets and is Commodity-backed.</a:t>
              </a:r>
            </a:p>
            <a:p>
              <a:endParaRPr lang="en-IN" dirty="0"/>
            </a:p>
            <a:p>
              <a:r>
                <a:rPr lang="en-IN" dirty="0"/>
                <a:t>US Constitution – Article I, Section 10, Clause 1</a:t>
              </a:r>
            </a:p>
            <a:p>
              <a:r>
                <a:rPr lang="en-IN" b="1" dirty="0"/>
                <a:t>No State shall make any Thing but gold and silver Coin a Tender in Payment of Debts.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8EB71D-D4E2-5356-83E9-D5858715FD73}"/>
                </a:ext>
              </a:extLst>
            </p:cNvPr>
            <p:cNvSpPr/>
            <p:nvPr/>
          </p:nvSpPr>
          <p:spPr>
            <a:xfrm>
              <a:off x="6696381" y="1296408"/>
              <a:ext cx="4258597" cy="52504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95E34-5D3A-F4BC-6E55-51418D08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DBF7520-D748-0097-BC50-BE7D0479F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RIP U$D: 1971 – 202X …and the Way Forward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A0A719-DB8C-7D9D-BEFC-5FA0B6EF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12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5D44C9-9830-C228-2BBC-E93D825F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31723"/>
          </a:xfrm>
        </p:spPr>
        <p:txBody>
          <a:bodyPr>
            <a:noAutofit/>
          </a:bodyPr>
          <a:lstStyle/>
          <a:p>
            <a:r>
              <a:rPr lang="en-IN" sz="3200" b="1" dirty="0"/>
              <a:t>From Barter System to Monetary Transactions</a:t>
            </a:r>
            <a:endParaRPr lang="en-IN" sz="3200" dirty="0"/>
          </a:p>
        </p:txBody>
      </p:sp>
      <p:pic>
        <p:nvPicPr>
          <p:cNvPr id="1026" name="Picture 2" descr="What is Barter System? Definition, Examples, Benefits, Limits -  GeeksforGeeks">
            <a:extLst>
              <a:ext uri="{FF2B5EF4-FFF2-40B4-BE49-F238E27FC236}">
                <a16:creationId xmlns:a16="http://schemas.microsoft.com/office/drawing/2014/main" id="{610417B2-61FC-6C60-FB43-19DB4A9EC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83" y="1317523"/>
            <a:ext cx="4143067" cy="25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rayonnz: What are the advantages of the barter system?">
            <a:extLst>
              <a:ext uri="{FF2B5EF4-FFF2-40B4-BE49-F238E27FC236}">
                <a16:creationId xmlns:a16="http://schemas.microsoft.com/office/drawing/2014/main" id="{ADAAA8FC-28B2-B58B-24D7-FC571BCE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3979613"/>
            <a:ext cx="4143067" cy="21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7A3AE9-B8EE-32D4-1854-72AFAF3C8257}"/>
              </a:ext>
            </a:extLst>
          </p:cNvPr>
          <p:cNvSpPr txBox="1"/>
          <p:nvPr/>
        </p:nvSpPr>
        <p:spPr>
          <a:xfrm>
            <a:off x="6172200" y="1405245"/>
            <a:ext cx="5302045" cy="3330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IN" b="1" u="sng"/>
              <a:t>DISADVANTAGES OF THE BARTER SYSTEM</a:t>
            </a:r>
            <a:endParaRPr lang="en-IN" b="1" u="sng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b="1" dirty="0"/>
              <a:t>Lack of double-coincidence of wants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b="1" dirty="0"/>
              <a:t>Large number of intermediate transactions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b="1" dirty="0"/>
              <a:t>Indivisibility of some goods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b="1" dirty="0"/>
              <a:t>Difficulty as a store of value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b="1" dirty="0"/>
              <a:t>Problem of future payments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EE4E48-2A0A-E7B5-285B-C65A3B9C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7425F-620B-4276-BDC5-78900677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80928-F8F4-043A-160C-DD4730D4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362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38FA9-D217-B4B7-24E3-1926BAF4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366252"/>
          </a:xfrm>
        </p:spPr>
        <p:txBody>
          <a:bodyPr>
            <a:noAutofit/>
          </a:bodyPr>
          <a:lstStyle/>
          <a:p>
            <a:r>
              <a:rPr lang="en-IN" sz="3200" b="1" dirty="0"/>
              <a:t>The D3C2 Properties of “Money” </a:t>
            </a:r>
            <a:endParaRPr lang="en-IN" sz="32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14D3C92-BF2E-7BCA-079C-F1D152FDE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138236"/>
              </p:ext>
            </p:extLst>
          </p:nvPr>
        </p:nvGraphicFramePr>
        <p:xfrm>
          <a:off x="1945146" y="1339510"/>
          <a:ext cx="9206273" cy="4893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1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6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7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66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18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1923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Desirable</a:t>
                      </a:r>
                      <a:endParaRPr lang="en-US" sz="1800" baseline="300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Durable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Divisible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Convenient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Consistent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/>
                        <a:t>Gold / Silver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/>
                        <a:t>Steel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X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X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/>
                        <a:t>Diamond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X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X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/>
                        <a:t>Real Estate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X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X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X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/>
                        <a:t>Salt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X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X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/>
                        <a:t>Cigarette / Tobacco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X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X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err="1"/>
                        <a:t>Cryptocurrency</a:t>
                      </a:r>
                      <a:r>
                        <a:rPr lang="en-US" sz="1800" b="1" dirty="0"/>
                        <a:t> / </a:t>
                      </a:r>
                      <a:r>
                        <a:rPr lang="en-US" sz="1800" b="1" dirty="0" err="1"/>
                        <a:t>Bitcoin</a:t>
                      </a:r>
                      <a:endParaRPr lang="en-US" sz="18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X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80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/>
                        <a:t>Fiat Currency (e.g. USD)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X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202124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DF3E8EB-12DF-CCDC-B524-48358F08FCF9}"/>
              </a:ext>
            </a:extLst>
          </p:cNvPr>
          <p:cNvSpPr/>
          <p:nvPr/>
        </p:nvSpPr>
        <p:spPr>
          <a:xfrm>
            <a:off x="1823884" y="1268365"/>
            <a:ext cx="9448800" cy="50375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E94A1-91DD-BCF6-49B4-83D096E99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85B85-733A-3B71-419D-BA7531F12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C1EB-60CD-0D7B-DDD4-798ADC09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6701C-D94B-045C-7135-5B104389C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00665"/>
            <a:ext cx="9945329" cy="651387"/>
          </a:xfrm>
        </p:spPr>
        <p:txBody>
          <a:bodyPr>
            <a:normAutofit/>
          </a:bodyPr>
          <a:lstStyle/>
          <a:p>
            <a:r>
              <a:rPr lang="en-IN" sz="3200" b="1" dirty="0"/>
              <a:t>Till What Point in History did Gold Function as “Money”?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A6E29E-3756-3D83-CDAF-CFC47B48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763B9-180C-9214-D9B1-0A7928E37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E81E85-0266-D3C1-427E-D72BEFDBB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196236-6DA9-4CDA-59B6-FAC7D92DF405}"/>
              </a:ext>
            </a:extLst>
          </p:cNvPr>
          <p:cNvGrpSpPr/>
          <p:nvPr/>
        </p:nvGrpSpPr>
        <p:grpSpPr>
          <a:xfrm>
            <a:off x="1160206" y="1379534"/>
            <a:ext cx="4866968" cy="4509091"/>
            <a:chOff x="1160206" y="1703995"/>
            <a:chExt cx="4866968" cy="45090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155B51-0A31-D906-8D8A-D67DA83BB4FD}"/>
                </a:ext>
              </a:extLst>
            </p:cNvPr>
            <p:cNvGrpSpPr/>
            <p:nvPr/>
          </p:nvGrpSpPr>
          <p:grpSpPr>
            <a:xfrm>
              <a:off x="1390648" y="1703995"/>
              <a:ext cx="4430048" cy="3332136"/>
              <a:chOff x="1390648" y="1703995"/>
              <a:chExt cx="4430048" cy="3332136"/>
            </a:xfrm>
          </p:grpSpPr>
          <p:pic>
            <p:nvPicPr>
              <p:cNvPr id="1026" name="Picture 2" descr="Premium Photo | New modern car stands on a stack of gold coins money  concept of buying a car car loan and leasing">
                <a:extLst>
                  <a:ext uri="{FF2B5EF4-FFF2-40B4-BE49-F238E27FC236}">
                    <a16:creationId xmlns:a16="http://schemas.microsoft.com/office/drawing/2014/main" id="{FAAA94A1-E576-2F8D-B95C-4AE6941956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0648" y="2139302"/>
                <a:ext cx="4430048" cy="2896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186479-EAC3-AF86-69F3-8A8845DABA1C}"/>
                  </a:ext>
                </a:extLst>
              </p:cNvPr>
              <p:cNvSpPr txBox="1"/>
              <p:nvPr/>
            </p:nvSpPr>
            <p:spPr>
              <a:xfrm>
                <a:off x="1646287" y="1703995"/>
                <a:ext cx="409575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IN" b="1" dirty="0">
                    <a:solidFill>
                      <a:srgbClr val="FF0000"/>
                    </a:solidFill>
                  </a:rPr>
                  <a:t>Aug 14, 1971 – Buying a Car for $3500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9669FB-C640-0602-9149-007F77586FDE}"/>
                </a:ext>
              </a:extLst>
            </p:cNvPr>
            <p:cNvSpPr/>
            <p:nvPr/>
          </p:nvSpPr>
          <p:spPr>
            <a:xfrm>
              <a:off x="1160206" y="1703995"/>
              <a:ext cx="4866968" cy="35759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972DAC-D1BF-66C9-638B-183BB2100EB7}"/>
                </a:ext>
              </a:extLst>
            </p:cNvPr>
            <p:cNvSpPr txBox="1"/>
            <p:nvPr/>
          </p:nvSpPr>
          <p:spPr>
            <a:xfrm>
              <a:off x="1160206" y="5289756"/>
              <a:ext cx="48669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Buying a car for $3500 meant paying </a:t>
              </a:r>
              <a:r>
                <a:rPr lang="en-US" dirty="0"/>
                <a:t>with 100 ounces of gold coins (at the then-convertibility rate of $35/oz)</a:t>
              </a:r>
              <a:r>
                <a:rPr lang="en-IN" dirty="0"/>
                <a:t>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4961EB-0632-CFBC-225A-FA9ADC3EF573}"/>
              </a:ext>
            </a:extLst>
          </p:cNvPr>
          <p:cNvGrpSpPr/>
          <p:nvPr/>
        </p:nvGrpSpPr>
        <p:grpSpPr>
          <a:xfrm>
            <a:off x="6818685" y="1374619"/>
            <a:ext cx="4886637" cy="4518920"/>
            <a:chOff x="6818685" y="1699080"/>
            <a:chExt cx="4886637" cy="45189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8DC2222-9C3B-DA60-8EBA-589233BC0A82}"/>
                </a:ext>
              </a:extLst>
            </p:cNvPr>
            <p:cNvGrpSpPr/>
            <p:nvPr/>
          </p:nvGrpSpPr>
          <p:grpSpPr>
            <a:xfrm>
              <a:off x="7009783" y="1713772"/>
              <a:ext cx="4430048" cy="3322359"/>
              <a:chOff x="7009783" y="1713772"/>
              <a:chExt cx="4430048" cy="332235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97FF4A-0E3D-7DDD-8D41-1A81A3A28753}"/>
                  </a:ext>
                </a:extLst>
              </p:cNvPr>
              <p:cNvSpPr txBox="1"/>
              <p:nvPr/>
            </p:nvSpPr>
            <p:spPr>
              <a:xfrm>
                <a:off x="7176932" y="1713772"/>
                <a:ext cx="409575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IN" b="1" dirty="0">
                    <a:solidFill>
                      <a:srgbClr val="FF0000"/>
                    </a:solidFill>
                  </a:rPr>
                  <a:t>Aug 16, 1971 – Buying a Car for $3500</a:t>
                </a:r>
              </a:p>
            </p:txBody>
          </p:sp>
          <p:pic>
            <p:nvPicPr>
              <p:cNvPr id="1028" name="Picture 4" descr="How much money can you bring to buy a car in cash? - Quora">
                <a:extLst>
                  <a:ext uri="{FF2B5EF4-FFF2-40B4-BE49-F238E27FC236}">
                    <a16:creationId xmlns:a16="http://schemas.microsoft.com/office/drawing/2014/main" id="{79FA0080-BC73-4C0B-40E3-FBEF9A8F1C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9783" y="2139303"/>
                <a:ext cx="4430048" cy="28968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6C67F8-5C26-1C12-9DC1-7A9A03169A33}"/>
                </a:ext>
              </a:extLst>
            </p:cNvPr>
            <p:cNvSpPr/>
            <p:nvPr/>
          </p:nvSpPr>
          <p:spPr>
            <a:xfrm>
              <a:off x="6818685" y="1699080"/>
              <a:ext cx="4866968" cy="35759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441E6F-6FAA-6FEA-DD37-2A3E82E01189}"/>
                </a:ext>
              </a:extLst>
            </p:cNvPr>
            <p:cNvSpPr txBox="1"/>
            <p:nvPr/>
          </p:nvSpPr>
          <p:spPr>
            <a:xfrm>
              <a:off x="6838354" y="5294670"/>
              <a:ext cx="48669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Buying a car for $3500 meant paying </a:t>
              </a:r>
              <a:r>
                <a:rPr lang="en-US" dirty="0"/>
                <a:t>with a </a:t>
              </a:r>
              <a:r>
                <a:rPr lang="en-IN" dirty="0"/>
                <a:t>few pieces of paper (dollar bills) that cost almost nothing to print !!!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53F5D2-FCF9-E34B-DAD3-51046D990D0C}"/>
              </a:ext>
            </a:extLst>
          </p:cNvPr>
          <p:cNvSpPr txBox="1"/>
          <p:nvPr/>
        </p:nvSpPr>
        <p:spPr>
          <a:xfrm>
            <a:off x="1160206" y="6007512"/>
            <a:ext cx="10156721" cy="400110"/>
          </a:xfrm>
          <a:prstGeom prst="rect">
            <a:avLst/>
          </a:prstGeom>
          <a:noFill/>
          <a:ln w="28575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IN" sz="2000" b="1" dirty="0"/>
              <a:t>Aug 15</a:t>
            </a:r>
            <a:r>
              <a:rPr lang="en-IN" sz="2000" b="1" baseline="30000" dirty="0"/>
              <a:t>th</a:t>
            </a:r>
            <a:r>
              <a:rPr lang="en-IN" sz="2000" b="1" dirty="0"/>
              <a:t> 1971 – A “Temporary” Closure of the Gold Window by US President Richard Nixon.</a:t>
            </a:r>
          </a:p>
        </p:txBody>
      </p:sp>
    </p:spTree>
    <p:extLst>
      <p:ext uri="{BB962C8B-B14F-4D97-AF65-F5344CB8AC3E}">
        <p14:creationId xmlns:p14="http://schemas.microsoft.com/office/powerpoint/2010/main" val="137717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8EB4E-2891-A1F1-C7CB-F9CCD8B24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592394"/>
          </a:xfrm>
        </p:spPr>
        <p:txBody>
          <a:bodyPr>
            <a:normAutofit fontScale="90000"/>
          </a:bodyPr>
          <a:lstStyle/>
          <a:p>
            <a:r>
              <a:rPr lang="en-IN" sz="3600" b="1" dirty="0"/>
              <a:t>Paper Money </a:t>
            </a:r>
            <a:r>
              <a:rPr lang="en-IN" sz="3600" b="1" dirty="0" err="1"/>
              <a:t>DoB</a:t>
            </a:r>
            <a:r>
              <a:rPr lang="en-IN" sz="3600" b="1" dirty="0"/>
              <a:t> Aug 15, 1971 - Consequences</a:t>
            </a:r>
            <a:r>
              <a:rPr lang="en-IN" sz="3200" b="1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E75E4-2366-B406-96AB-1280B3880540}"/>
              </a:ext>
            </a:extLst>
          </p:cNvPr>
          <p:cNvSpPr txBox="1"/>
          <p:nvPr/>
        </p:nvSpPr>
        <p:spPr>
          <a:xfrm>
            <a:off x="1524000" y="1946788"/>
            <a:ext cx="31463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"</a:t>
            </a:r>
            <a:r>
              <a:rPr lang="en-US" b="1" i="0" dirty="0">
                <a:solidFill>
                  <a:srgbClr val="040C28"/>
                </a:solidFill>
                <a:effectLst/>
                <a:latin typeface="Google Sans"/>
              </a:rPr>
              <a:t>It costs only a few cents for the Bureau of Engraving and Printing to produce a $100 bill, but other countries had to pony up $100 of actual goods in order to obtain one.“</a:t>
            </a:r>
          </a:p>
          <a:p>
            <a:endParaRPr lang="en-US" b="1" dirty="0">
              <a:solidFill>
                <a:srgbClr val="040C28"/>
              </a:solidFill>
              <a:latin typeface="Google Sans"/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40C28"/>
                </a:solidFill>
                <a:latin typeface="Google Sans"/>
              </a:rPr>
              <a:t>Barry </a:t>
            </a:r>
            <a:r>
              <a:rPr lang="en-US" b="1" dirty="0" err="1">
                <a:solidFill>
                  <a:srgbClr val="040C28"/>
                </a:solidFill>
                <a:latin typeface="Google Sans"/>
              </a:rPr>
              <a:t>Eichengreen</a:t>
            </a:r>
            <a:endParaRPr lang="en-US" b="1" dirty="0">
              <a:solidFill>
                <a:srgbClr val="040C28"/>
              </a:solidFill>
              <a:latin typeface="Google Sans"/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040C28"/>
              </a:solidFill>
              <a:latin typeface="Google Sans"/>
            </a:endParaRPr>
          </a:p>
          <a:p>
            <a:r>
              <a:rPr lang="en-US" dirty="0">
                <a:solidFill>
                  <a:srgbClr val="040C28"/>
                </a:solidFill>
                <a:latin typeface="Google Sans"/>
              </a:rPr>
              <a:t>Author of</a:t>
            </a:r>
            <a:r>
              <a:rPr lang="en-US" i="1" dirty="0">
                <a:solidFill>
                  <a:srgbClr val="040C28"/>
                </a:solidFill>
                <a:latin typeface="Google Sans"/>
              </a:rPr>
              <a:t> “Exorbitant Privilege: The Rise and Fall of the Dollar and the Future of the International Monetary System”</a:t>
            </a:r>
            <a:endParaRPr lang="en-IN" i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B523206-96D3-4101-E23A-99A90E7BF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044" y="1946788"/>
            <a:ext cx="6466338" cy="421784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9D847-B6C3-9302-71CC-EDF0E4D9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80FDC-FD48-5022-3BDC-52E71EE0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1E1E2-A63F-E6F2-B14D-B38D9DC7C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827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F302A-2521-6B87-E67F-158AA073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41555"/>
          </a:xfrm>
        </p:spPr>
        <p:txBody>
          <a:bodyPr>
            <a:normAutofit/>
          </a:bodyPr>
          <a:lstStyle/>
          <a:p>
            <a:r>
              <a:rPr lang="en-IN" sz="3200" b="1" dirty="0"/>
              <a:t>Skyrocketing Debt as a % of GDP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A9D0F-6F4B-E024-3D31-345A471C8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077" y="1327355"/>
            <a:ext cx="7308949" cy="4935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89BE5D-F664-ACB5-4595-9B27BCE14F13}"/>
              </a:ext>
            </a:extLst>
          </p:cNvPr>
          <p:cNvSpPr txBox="1"/>
          <p:nvPr/>
        </p:nvSpPr>
        <p:spPr>
          <a:xfrm>
            <a:off x="1012724" y="1622323"/>
            <a:ext cx="35101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Debt-to-GDP on an unsustainable path</a:t>
            </a:r>
          </a:p>
          <a:p>
            <a:endParaRPr lang="en-IN" dirty="0"/>
          </a:p>
          <a:p>
            <a:pPr marL="342900" indent="-342900">
              <a:buFont typeface="+mj-lt"/>
              <a:buAutoNum type="arabicPeriod"/>
            </a:pPr>
            <a:r>
              <a:rPr lang="en-IN" dirty="0"/>
              <a:t>A very mild recession could put this ratio at 150%+</a:t>
            </a:r>
          </a:p>
          <a:p>
            <a:pPr marL="342900" indent="-342900">
              <a:buFont typeface="+mj-lt"/>
              <a:buAutoNum type="arabicPeriod"/>
            </a:pPr>
            <a:endParaRPr lang="en-IN" dirty="0"/>
          </a:p>
          <a:p>
            <a:pPr marL="342900" indent="-342900">
              <a:buFont typeface="+mj-lt"/>
              <a:buAutoNum type="arabicPeriod"/>
            </a:pPr>
            <a:r>
              <a:rPr lang="en-IN" dirty="0"/>
              <a:t>A GFC 2008 like scenario would put this at 200%+</a:t>
            </a:r>
          </a:p>
          <a:p>
            <a:pPr marL="342900" indent="-342900">
              <a:buFont typeface="+mj-lt"/>
              <a:buAutoNum type="arabicPeriod"/>
            </a:pPr>
            <a:endParaRPr lang="en-IN" dirty="0"/>
          </a:p>
          <a:p>
            <a:r>
              <a:rPr lang="en-IN" b="1" dirty="0"/>
              <a:t>How far are we from another 2008-style crisis?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079565-710A-D015-AC4F-048E159B4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1CCE6-46BA-46B3-E732-7E31EBA6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4EBB0-241F-C3EB-E5E4-E5418B6B9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474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CB11-F30A-DCDB-8C69-433546F93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967" y="567816"/>
            <a:ext cx="9601200" cy="661219"/>
          </a:xfrm>
        </p:spPr>
        <p:txBody>
          <a:bodyPr>
            <a:normAutofit/>
          </a:bodyPr>
          <a:lstStyle/>
          <a:p>
            <a:r>
              <a:rPr lang="en-IN" sz="3200" b="1" dirty="0"/>
              <a:t>What is Inflation?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07961-E707-72D1-7F43-8D50DAE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Shanmuganathan 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5B820-56D7-8ED7-9A0A-EE88BAB8C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 U$D: 1971 – 202X …and the Way Forward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16B59-DE3C-9044-7599-98A14B78D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704A23-EAC9-1FF8-3426-806BEDB13F43}"/>
              </a:ext>
            </a:extLst>
          </p:cNvPr>
          <p:cNvGrpSpPr/>
          <p:nvPr/>
        </p:nvGrpSpPr>
        <p:grpSpPr>
          <a:xfrm>
            <a:off x="1115967" y="1396181"/>
            <a:ext cx="4576916" cy="4877120"/>
            <a:chOff x="1371600" y="1415845"/>
            <a:chExt cx="4576916" cy="4877120"/>
          </a:xfrm>
        </p:grpSpPr>
        <p:pic>
          <p:nvPicPr>
            <p:cNvPr id="1026" name="Picture 2" descr="What is the Silent Income Killer?? Inflation!! - YouTube">
              <a:extLst>
                <a:ext uri="{FF2B5EF4-FFF2-40B4-BE49-F238E27FC236}">
                  <a16:creationId xmlns:a16="http://schemas.microsoft.com/office/drawing/2014/main" id="{A6A147B3-FCEF-4081-1D74-EBFE34808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415845"/>
              <a:ext cx="4557867" cy="4230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31B9C6-DCB5-309C-00DB-E70789D94861}"/>
                </a:ext>
              </a:extLst>
            </p:cNvPr>
            <p:cNvSpPr txBox="1"/>
            <p:nvPr/>
          </p:nvSpPr>
          <p:spPr>
            <a:xfrm>
              <a:off x="1409698" y="5646634"/>
              <a:ext cx="4538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An increase in the general price levels of a basket of goods and services. </a:t>
              </a:r>
            </a:p>
          </p:txBody>
        </p:sp>
        <p:pic>
          <p:nvPicPr>
            <p:cNvPr id="1028" name="Picture 4" descr="United States twenty-dollar bill - Wikipedia">
              <a:extLst>
                <a:ext uri="{FF2B5EF4-FFF2-40B4-BE49-F238E27FC236}">
                  <a16:creationId xmlns:a16="http://schemas.microsoft.com/office/drawing/2014/main" id="{8B1316B3-C0E6-0750-66E3-AC643843A6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193" y="1612490"/>
              <a:ext cx="4430663" cy="116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B942B99-6F03-EE2E-7075-00535C7A2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834254"/>
              </p:ext>
            </p:extLst>
          </p:nvPr>
        </p:nvGraphicFramePr>
        <p:xfrm>
          <a:off x="6224444" y="1034390"/>
          <a:ext cx="5633260" cy="47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268">
                  <a:extLst>
                    <a:ext uri="{9D8B030D-6E8A-4147-A177-3AD203B41FA5}">
                      <a16:colId xmlns:a16="http://schemas.microsoft.com/office/drawing/2014/main" val="2075344025"/>
                    </a:ext>
                  </a:extLst>
                </a:gridCol>
                <a:gridCol w="3722992">
                  <a:extLst>
                    <a:ext uri="{9D8B030D-6E8A-4147-A177-3AD203B41FA5}">
                      <a16:colId xmlns:a16="http://schemas.microsoft.com/office/drawing/2014/main" val="15841385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IN" dirty="0"/>
                        <a:t>How has the definition of Inflation morphed over time?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367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b="1" dirty="0"/>
                        <a:t>Websters Dictionary – 1864</a:t>
                      </a:r>
                    </a:p>
                    <a:p>
                      <a:endParaRPr lang="en-IN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/>
                        <a:t>Ernest Hemingway,</a:t>
                      </a:r>
                      <a:r>
                        <a:rPr lang="en-IN" dirty="0"/>
                        <a:t> </a:t>
                      </a:r>
                      <a:r>
                        <a:rPr lang="en-IN" b="1" dirty="0"/>
                        <a:t>1920’s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Undue expansion or increase, from over-issue; - said of currency.</a:t>
                      </a:r>
                    </a:p>
                    <a:p>
                      <a:endParaRPr lang="en-IN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The first panacea of a mismanaged nation is </a:t>
                      </a:r>
                      <a:r>
                        <a:rPr lang="en-IN" b="1" dirty="0"/>
                        <a:t>inflation of the currency</a:t>
                      </a:r>
                      <a:r>
                        <a:rPr lang="en-IN" dirty="0"/>
                        <a:t>; the second is war. Both bring a temporary prosperity; both bring a permanent ruin.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289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1930’s to 1950’s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An increase in the supply of money and credit relative to the goods and services produced within an economy resulting in higher prices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439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1960’s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 general increase in price levels of goods and services within an economy.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4094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81D8EB6-6442-3FF9-2D9B-1F0A383FDF05}"/>
              </a:ext>
            </a:extLst>
          </p:cNvPr>
          <p:cNvSpPr txBox="1"/>
          <p:nvPr/>
        </p:nvSpPr>
        <p:spPr>
          <a:xfrm>
            <a:off x="6126705" y="5891592"/>
            <a:ext cx="609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A Not-So-Innocuous Semantic Innovation!!!</a:t>
            </a:r>
          </a:p>
        </p:txBody>
      </p:sp>
    </p:spTree>
    <p:extLst>
      <p:ext uri="{BB962C8B-B14F-4D97-AF65-F5344CB8AC3E}">
        <p14:creationId xmlns:p14="http://schemas.microsoft.com/office/powerpoint/2010/main" val="181821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{55C6FDB7-4EDC-498A-B172-2D45D6ECEFF5}tf10001105</Template>
  <TotalTime>1894</TotalTime>
  <Words>1534</Words>
  <Application>Microsoft Office PowerPoint</Application>
  <PresentationFormat>Widescreen</PresentationFormat>
  <Paragraphs>218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Franklin Gothic Book</vt:lpstr>
      <vt:lpstr>Google Sans</vt:lpstr>
      <vt:lpstr>Segoe UI Symbol</vt:lpstr>
      <vt:lpstr>Wingdings</vt:lpstr>
      <vt:lpstr>Crop</vt:lpstr>
      <vt:lpstr>PowerPoint Presentation</vt:lpstr>
      <vt:lpstr>PowerPoint Presentation</vt:lpstr>
      <vt:lpstr>PowerPoint Presentation</vt:lpstr>
      <vt:lpstr>From Barter System to Monetary Transactions</vt:lpstr>
      <vt:lpstr>The D3C2 Properties of “Money” </vt:lpstr>
      <vt:lpstr>Till What Point in History did Gold Function as “Money”?</vt:lpstr>
      <vt:lpstr>Paper Money DoB Aug 15, 1971 - Consequences.</vt:lpstr>
      <vt:lpstr>Skyrocketing Debt as a % of GDP</vt:lpstr>
      <vt:lpstr>What is Inflation?</vt:lpstr>
      <vt:lpstr>So what is Inflation?</vt:lpstr>
      <vt:lpstr>Cycles of Monetary Inflation</vt:lpstr>
      <vt:lpstr>Boom-Bust Cycles</vt:lpstr>
      <vt:lpstr>The Unprecedented Monetary Inflation leading up to 2024</vt:lpstr>
      <vt:lpstr>Housing Bubble 2.0</vt:lpstr>
      <vt:lpstr>The Funny Money Flows</vt:lpstr>
      <vt:lpstr>PowerPoint Presentation</vt:lpstr>
      <vt:lpstr>US Federal Government Finances</vt:lpstr>
      <vt:lpstr>The Next Few Years </vt:lpstr>
      <vt:lpstr>The Road Ahead</vt:lpstr>
      <vt:lpstr>Thank You!!!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Shan sundaram</dc:creator>
  <cp:lastModifiedBy>Shan sundaram</cp:lastModifiedBy>
  <cp:revision>74</cp:revision>
  <dcterms:created xsi:type="dcterms:W3CDTF">2024-06-24T05:54:16Z</dcterms:created>
  <dcterms:modified xsi:type="dcterms:W3CDTF">2024-09-19T11:48:00Z</dcterms:modified>
</cp:coreProperties>
</file>