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86" r:id="rId16"/>
    <p:sldId id="269" r:id="rId17"/>
    <p:sldId id="284" r:id="rId18"/>
    <p:sldId id="270" r:id="rId19"/>
    <p:sldId id="271" r:id="rId20"/>
    <p:sldId id="272" r:id="rId21"/>
    <p:sldId id="273" r:id="rId22"/>
    <p:sldId id="274" r:id="rId23"/>
    <p:sldId id="287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8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D20E4-7774-424E-BB5F-E4A51666F4AE}" type="datetimeFigureOut">
              <a:rPr lang="en-IN" smtClean="0"/>
              <a:pPr/>
              <a:t>07-04-2016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DD8B-8214-49F7-BDFE-E64DE549037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Physics at the LHC</a:t>
            </a:r>
            <a:endParaRPr lang="en-IN" sz="5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M. </a:t>
            </a:r>
            <a:r>
              <a:rPr lang="en-US" b="1" dirty="0" err="1" smtClean="0">
                <a:solidFill>
                  <a:srgbClr val="002060"/>
                </a:solidFill>
              </a:rPr>
              <a:t>Guchait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DHEP Annual Meeting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7-8</a:t>
            </a:r>
            <a:r>
              <a:rPr lang="en-US" b="1" baseline="30000" dirty="0" smtClean="0">
                <a:solidFill>
                  <a:srgbClr val="002060"/>
                </a:solidFill>
              </a:rPr>
              <a:t>th</a:t>
            </a:r>
            <a:r>
              <a:rPr lang="en-US" b="1" dirty="0" smtClean="0">
                <a:solidFill>
                  <a:srgbClr val="002060"/>
                </a:solidFill>
              </a:rPr>
              <a:t> April, 2016</a:t>
            </a:r>
            <a:endParaRPr lang="en-IN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Measurement of Z boson cross section 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22532" name="Picture 4" descr="http://cms-results.web.cern.ch/cms-results/public-results/publications/SMP-13-013/CMS-SMP-13-013_Figure_003-f-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524500" cy="5301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84168" y="2204864"/>
            <a:ext cx="27287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NNLO FEWZ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NNLO NNPDF2.3 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9239" y="5013176"/>
            <a:ext cx="3104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Rajdeep</a:t>
            </a:r>
            <a:r>
              <a:rPr lang="en-US" sz="2400" b="1" dirty="0" smtClean="0">
                <a:solidFill>
                  <a:srgbClr val="C00000"/>
                </a:solidFill>
              </a:rPr>
              <a:t>, MG, Markus, 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Heiner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smtClean="0">
                <a:solidFill>
                  <a:srgbClr val="C00000"/>
                </a:solidFill>
              </a:rPr>
              <a:t>P. Sphicas</a:t>
            </a: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1504.03511,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PLB, 2015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Constraining PDFs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3568" y="836712"/>
          <a:ext cx="6480720" cy="720080"/>
        </p:xfrm>
        <a:graphic>
          <a:graphicData uri="http://schemas.openxmlformats.org/presentationml/2006/ole">
            <p:oleObj spid="_x0000_s23554" name="Equation" r:id="rId3" imgW="2108160" imgH="203040" progId="Equation.3">
              <p:embed/>
            </p:oleObj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576063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8144" y="2780928"/>
            <a:ext cx="24933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At High Pt(Z),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Gluon initiated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sub-process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Is dominated.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941168"/>
            <a:ext cx="3317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Gluon PDF is sensitive to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this channel.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0024" y="6093296"/>
            <a:ext cx="3283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S.A </a:t>
            </a:r>
            <a:r>
              <a:rPr lang="en-US" sz="2400" b="1" dirty="0" err="1" smtClean="0">
                <a:solidFill>
                  <a:srgbClr val="C00000"/>
                </a:solidFill>
              </a:rPr>
              <a:t>Malik</a:t>
            </a:r>
            <a:r>
              <a:rPr lang="en-US" sz="2400" b="1" dirty="0" smtClean="0">
                <a:solidFill>
                  <a:srgbClr val="C00000"/>
                </a:solidFill>
              </a:rPr>
              <a:t>, G. Watt, 2015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PDFs Sensitivity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948985" cy="378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4139952" cy="37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6165304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Gluon  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093296"/>
            <a:ext cx="2192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Up valence quarks </a:t>
            </a:r>
            <a:endParaRPr lang="en-IN" sz="2000" b="1" dirty="0">
              <a:solidFill>
                <a:srgbClr val="C00000"/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71287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76256" y="90872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MCFM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NNPDF2.3</a:t>
            </a:r>
            <a:endParaRPr lang="en-IN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QCD Analysis: Chain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358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HERAFitter</a:t>
            </a:r>
            <a:r>
              <a:rPr lang="en-US" sz="2800" b="1" dirty="0" smtClean="0">
                <a:solidFill>
                  <a:srgbClr val="002060"/>
                </a:solidFill>
              </a:rPr>
              <a:t> Framework</a:t>
            </a:r>
            <a:endParaRPr lang="en-IN" sz="2800" b="1" dirty="0">
              <a:solidFill>
                <a:srgbClr val="002060"/>
              </a:solidFill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7707605" cy="299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157192"/>
            <a:ext cx="24482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88024" y="1196751"/>
          <a:ext cx="2088232" cy="551061"/>
        </p:xfrm>
        <a:graphic>
          <a:graphicData uri="http://schemas.openxmlformats.org/presentationml/2006/ole">
            <p:oleObj spid="_x0000_s59395" name="Equation" r:id="rId5" imgW="91440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6021288"/>
            <a:ext cx="286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14 parameters fitting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Data and MCFM comparison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392488" cy="46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1844824"/>
            <a:ext cx="47880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980728"/>
            <a:ext cx="2682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PP  → Z + 1 jets 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NLO, CT10nloPDF, 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6237312"/>
            <a:ext cx="3093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Agreement  ̴ 8-10% 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QCD Analysis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8986652" cy="357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1124744"/>
            <a:ext cx="36347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Data Sets: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HERA DIS(NC and CC),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CMS W charge  Asymmetry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CMS Z boson data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196752"/>
            <a:ext cx="2074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Theory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MCFM NLO via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APPlGrid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QCD Analysis: PDFs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224277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4499992" cy="41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1340768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Gluon PDFs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0543" y="6237312"/>
            <a:ext cx="3277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5-6% effect at x  ̴ 0.1 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QCD Analysis: PDFs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340768"/>
            <a:ext cx="32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Up valance quark: PDFs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366603" cy="441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1916832"/>
            <a:ext cx="47880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Constrained PDFs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764704"/>
            <a:ext cx="3541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Rajdeep</a:t>
            </a:r>
            <a:r>
              <a:rPr lang="en-US" sz="2400" b="1" dirty="0" smtClean="0">
                <a:solidFill>
                  <a:srgbClr val="002060"/>
                </a:solidFill>
              </a:rPr>
              <a:t>, MG, R. </a:t>
            </a:r>
            <a:r>
              <a:rPr lang="en-US" sz="2400" b="1" dirty="0" err="1" smtClean="0">
                <a:solidFill>
                  <a:srgbClr val="002060"/>
                </a:solidFill>
              </a:rPr>
              <a:t>Placakyte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 1603.09619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139952" cy="39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241" y="1988840"/>
            <a:ext cx="5005759" cy="36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836712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Gluon PDFs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412776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 GeV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endParaRPr lang="en-IN" sz="28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1556792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8317 GeV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endParaRPr lang="en-IN" sz="28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5733256"/>
            <a:ext cx="3277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5-6% effect at x  ̴ 0.1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6396335"/>
            <a:ext cx="6148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More precise  theory calculations are required.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MSSM </a:t>
            </a:r>
            <a:r>
              <a:rPr lang="el-GR" b="1" dirty="0" smtClean="0">
                <a:solidFill>
                  <a:srgbClr val="FF0000"/>
                </a:solidFill>
              </a:rPr>
              <a:t>φ→ττ</a:t>
            </a:r>
            <a:r>
              <a:rPr lang="en-US" b="1" dirty="0" smtClean="0">
                <a:solidFill>
                  <a:srgbClr val="FF0000"/>
                </a:solidFill>
              </a:rPr>
              <a:t> Search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HP\Desktop\Feyn_b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1"/>
            <a:ext cx="2699792" cy="2016224"/>
          </a:xfrm>
          <a:prstGeom prst="rect">
            <a:avLst/>
          </a:prstGeom>
          <a:noFill/>
        </p:spPr>
      </p:pic>
      <p:pic>
        <p:nvPicPr>
          <p:cNvPr id="5" name="Picture 2" descr="C:\Users\HP\Desktop\Feyn_g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052736"/>
            <a:ext cx="2592288" cy="19442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9744" y="162880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Φ</a:t>
            </a:r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</a:rPr>
              <a:t>h,H,A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2420888"/>
            <a:ext cx="174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tan</a:t>
            </a:r>
            <a:r>
              <a:rPr lang="el-GR" dirty="0" smtClean="0"/>
              <a:t>β</a:t>
            </a:r>
            <a:endParaRPr lang="en-IN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3843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453068"/>
            <a:ext cx="3528392" cy="34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47006" y="3789040"/>
            <a:ext cx="1896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Model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Independent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limit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σ X Br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052736"/>
            <a:ext cx="3852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S. </a:t>
            </a:r>
            <a:r>
              <a:rPr lang="en-US" sz="2400" b="1" dirty="0" err="1" smtClean="0">
                <a:solidFill>
                  <a:srgbClr val="C00000"/>
                </a:solidFill>
              </a:rPr>
              <a:t>Banerjee</a:t>
            </a:r>
            <a:r>
              <a:rPr lang="en-US" sz="2400" b="1" dirty="0" smtClean="0">
                <a:solidFill>
                  <a:srgbClr val="C00000"/>
                </a:solidFill>
              </a:rPr>
              <a:t> and R. </a:t>
            </a:r>
            <a:r>
              <a:rPr lang="en-US" sz="2400" b="1" dirty="0" err="1" smtClean="0">
                <a:solidFill>
                  <a:srgbClr val="C00000"/>
                </a:solidFill>
              </a:rPr>
              <a:t>Dewanjee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Outline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Physics @CMS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  Inclusive Jets and related measurement(</a:t>
            </a:r>
            <a:r>
              <a:rPr lang="en-US" sz="2800" b="1" dirty="0" err="1" smtClean="0">
                <a:solidFill>
                  <a:srgbClr val="002060"/>
                </a:solidFill>
              </a:rPr>
              <a:t>Sanmay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  Z pt measurements(</a:t>
            </a:r>
            <a:r>
              <a:rPr lang="en-US" sz="2800" b="1" dirty="0" err="1" smtClean="0">
                <a:solidFill>
                  <a:srgbClr val="002060"/>
                </a:solidFill>
              </a:rPr>
              <a:t>Rajdeep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  Implication: Constraining PDF(</a:t>
            </a:r>
            <a:r>
              <a:rPr lang="en-US" sz="2800" b="1" dirty="0" err="1" smtClean="0">
                <a:solidFill>
                  <a:srgbClr val="002060"/>
                </a:solidFill>
              </a:rPr>
              <a:t>Rajdeep</a:t>
            </a:r>
            <a:r>
              <a:rPr lang="en-US" sz="2800" b="1" dirty="0" smtClean="0">
                <a:solidFill>
                  <a:srgbClr val="002060"/>
                </a:solidFill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  Higgs Physics (S. </a:t>
            </a:r>
            <a:r>
              <a:rPr lang="en-US" sz="2800" b="1" dirty="0" err="1" smtClean="0">
                <a:solidFill>
                  <a:srgbClr val="002060"/>
                </a:solidFill>
              </a:rPr>
              <a:t>Banerjee</a:t>
            </a:r>
            <a:r>
              <a:rPr lang="en-US" sz="2800" b="1" dirty="0" smtClean="0">
                <a:solidFill>
                  <a:srgbClr val="002060"/>
                </a:solidFill>
              </a:rPr>
              <a:t> and </a:t>
            </a:r>
            <a:r>
              <a:rPr lang="en-US" sz="2800" b="1" dirty="0" err="1" smtClean="0">
                <a:solidFill>
                  <a:srgbClr val="002060"/>
                </a:solidFill>
              </a:rPr>
              <a:t>Ramkrishna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Dewanjee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7032"/>
            <a:ext cx="87484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Theoretical Studies</a:t>
            </a: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      NMSSM studies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     Invisible Higgs in VBF and ZH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     Stop searches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877272"/>
            <a:ext cx="1895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Future Plan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MSSM </a:t>
            </a:r>
            <a:r>
              <a:rPr lang="el-GR" b="1" dirty="0" smtClean="0">
                <a:solidFill>
                  <a:srgbClr val="FF0000"/>
                </a:solidFill>
              </a:rPr>
              <a:t>φ→ττ</a:t>
            </a:r>
            <a:r>
              <a:rPr lang="en-US" b="1" dirty="0" smtClean="0">
                <a:solidFill>
                  <a:srgbClr val="FF0000"/>
                </a:solidFill>
              </a:rPr>
              <a:t> Search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40" y="1700808"/>
            <a:ext cx="92215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980728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MSSM limit </a:t>
            </a:r>
            <a:endParaRPr lang="en-I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hh</a:t>
            </a:r>
            <a:r>
              <a:rPr lang="en-US" b="1" dirty="0" smtClean="0">
                <a:solidFill>
                  <a:srgbClr val="FF0000"/>
                </a:solidFill>
              </a:rPr>
              <a:t> →bb</a:t>
            </a:r>
            <a:r>
              <a:rPr lang="el-GR" b="1" dirty="0" smtClean="0">
                <a:solidFill>
                  <a:srgbClr val="FF0000"/>
                </a:solidFill>
              </a:rPr>
              <a:t>τ</a:t>
            </a:r>
            <a:r>
              <a:rPr lang="en-US" b="1" baseline="-25000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τ</a:t>
            </a:r>
            <a:r>
              <a:rPr lang="en-US" b="1" baseline="-25000" dirty="0" smtClean="0">
                <a:solidFill>
                  <a:srgbClr val="FF0000"/>
                </a:solidFill>
              </a:rPr>
              <a:t>h </a:t>
            </a:r>
            <a:endParaRPr lang="en-IN" b="1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736304" cy="19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77072"/>
            <a:ext cx="3384376" cy="18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980728"/>
            <a:ext cx="278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Tri linear couplings   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3573016"/>
            <a:ext cx="403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New Physics contribution </a:t>
            </a:r>
            <a:endParaRPr lang="en-IN" sz="2800" b="1" dirty="0">
              <a:solidFill>
                <a:srgbClr val="C00000"/>
              </a:solidFill>
            </a:endParaRPr>
          </a:p>
        </p:txBody>
      </p:sp>
      <p:grpSp>
        <p:nvGrpSpPr>
          <p:cNvPr id="9" name="Group 13"/>
          <p:cNvGrpSpPr/>
          <p:nvPr/>
        </p:nvGrpSpPr>
        <p:grpSpPr>
          <a:xfrm>
            <a:off x="6516216" y="2060849"/>
            <a:ext cx="2627784" cy="707886"/>
            <a:chOff x="4029665" y="914400"/>
            <a:chExt cx="2108147" cy="321041"/>
          </a:xfrm>
        </p:grpSpPr>
        <p:sp>
          <p:nvSpPr>
            <p:cNvPr id="10" name="Rectangle 9"/>
            <p:cNvSpPr/>
            <p:nvPr/>
          </p:nvSpPr>
          <p:spPr>
            <a:xfrm>
              <a:off x="4038600" y="914400"/>
              <a:ext cx="1752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29665" y="914400"/>
              <a:ext cx="2108147" cy="321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PRL 111 (2013) 201801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IN" sz="20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228184" y="4797152"/>
            <a:ext cx="2348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PRL. 83,(1999)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0705.3844v1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Results: </a:t>
            </a:r>
            <a:r>
              <a:rPr lang="en-US" b="1" dirty="0" err="1" smtClean="0">
                <a:solidFill>
                  <a:srgbClr val="FF0000"/>
                </a:solidFill>
              </a:rPr>
              <a:t>hh</a:t>
            </a:r>
            <a:r>
              <a:rPr lang="en-US" b="1" dirty="0" smtClean="0">
                <a:solidFill>
                  <a:srgbClr val="FF0000"/>
                </a:solidFill>
              </a:rPr>
              <a:t> →bb</a:t>
            </a:r>
            <a:r>
              <a:rPr lang="el-GR" b="1" dirty="0" smtClean="0">
                <a:solidFill>
                  <a:srgbClr val="FF0000"/>
                </a:solidFill>
              </a:rPr>
              <a:t>τ</a:t>
            </a:r>
            <a:r>
              <a:rPr lang="en-US" b="1" baseline="-25000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τ</a:t>
            </a:r>
            <a:r>
              <a:rPr lang="en-US" b="1" baseline="-25000" dirty="0" smtClean="0">
                <a:solidFill>
                  <a:srgbClr val="FF0000"/>
                </a:solidFill>
              </a:rPr>
              <a:t>h </a:t>
            </a:r>
            <a:endParaRPr lang="en-IN" b="1" baseline="-250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HP\Documents\Rad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454989" cy="4514056"/>
          </a:xfrm>
          <a:prstGeom prst="rect">
            <a:avLst/>
          </a:prstGeom>
          <a:noFill/>
        </p:spPr>
      </p:pic>
      <p:pic>
        <p:nvPicPr>
          <p:cNvPr id="6" name="Picture 3" descr="C:\Users\HP\Documents\Gravit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4788023" cy="4680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5949280"/>
            <a:ext cx="407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R. </a:t>
            </a:r>
            <a:r>
              <a:rPr lang="en-US" sz="2400" b="1" dirty="0" err="1" smtClean="0">
                <a:solidFill>
                  <a:srgbClr val="C00000"/>
                </a:solidFill>
              </a:rPr>
              <a:t>Dewanjee</a:t>
            </a:r>
            <a:r>
              <a:rPr lang="en-US" sz="2400" b="1" dirty="0" smtClean="0">
                <a:solidFill>
                  <a:srgbClr val="C00000"/>
                </a:solidFill>
              </a:rPr>
              <a:t> and  S. </a:t>
            </a:r>
            <a:r>
              <a:rPr lang="en-US" sz="2400" b="1" dirty="0" err="1" smtClean="0">
                <a:solidFill>
                  <a:srgbClr val="C00000"/>
                </a:solidFill>
              </a:rPr>
              <a:t>Banerjee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Theoretical Studies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Light Higgs Bosons in NMSSM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3295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 MSSM : h, H, A, H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±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4"/>
            <a:ext cx="85933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Need special  region of parameters  to interpret 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dirty="0" smtClean="0"/>
              <a:t> as the </a:t>
            </a:r>
          </a:p>
          <a:p>
            <a:r>
              <a:rPr lang="en-US" sz="2800" b="1" dirty="0" smtClean="0"/>
              <a:t>125 </a:t>
            </a:r>
            <a:r>
              <a:rPr lang="en-US" sz="2800" b="1" dirty="0" err="1" smtClean="0"/>
              <a:t>GeV</a:t>
            </a:r>
            <a:r>
              <a:rPr lang="en-US" sz="2800" b="1" dirty="0" smtClean="0"/>
              <a:t> Higgs</a:t>
            </a:r>
            <a:endParaRPr lang="en-IN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24944"/>
            <a:ext cx="5715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 NMSSM, extra Singlet (</a:t>
            </a:r>
            <a:r>
              <a:rPr lang="el-GR" sz="2800" b="1" dirty="0" smtClean="0">
                <a:solidFill>
                  <a:srgbClr val="FF0000"/>
                </a:solidFill>
              </a:rPr>
              <a:t>μ</a:t>
            </a:r>
            <a:r>
              <a:rPr lang="en-US" sz="2800" b="1" dirty="0" smtClean="0">
                <a:solidFill>
                  <a:srgbClr val="FF0000"/>
                </a:solidFill>
              </a:rPr>
              <a:t> problem)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5498537" cy="8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07904" y="1196752"/>
            <a:ext cx="166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 , tan</a:t>
            </a:r>
            <a:r>
              <a:rPr lang="el-GR" sz="2800" b="1" dirty="0" smtClean="0">
                <a:solidFill>
                  <a:srgbClr val="FF0000"/>
                </a:solidFill>
              </a:rPr>
              <a:t>β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97152"/>
            <a:ext cx="44687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483768" y="4149080"/>
          <a:ext cx="3312368" cy="648072"/>
        </p:xfrm>
        <a:graphic>
          <a:graphicData uri="http://schemas.openxmlformats.org/presentationml/2006/ole">
            <p:oleObj spid="_x0000_s52228" name="Equation" r:id="rId5" imgW="1371600" imgH="2538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4149080"/>
            <a:ext cx="2212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Higgs Bosons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869160"/>
            <a:ext cx="2146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Parameters : </a:t>
            </a:r>
            <a:endParaRPr lang="en-IN" sz="2800" b="1" dirty="0">
              <a:solidFill>
                <a:srgbClr val="002060"/>
              </a:solidFill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589240"/>
            <a:ext cx="501655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5589240"/>
            <a:ext cx="2928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Higgs Boson Mass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6334780"/>
            <a:ext cx="2253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Implications ?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Light Higgs Bosons in NMSSM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24744"/>
            <a:ext cx="668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Scanning the parameter space with all constraints..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556792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1   </a:t>
            </a:r>
            <a:r>
              <a:rPr lang="en-US" sz="2800" b="1" dirty="0" smtClean="0">
                <a:solidFill>
                  <a:srgbClr val="C00000"/>
                </a:solidFill>
              </a:rPr>
              <a:t> ̴ H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SM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1556792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   </a:t>
            </a:r>
            <a:r>
              <a:rPr lang="en-US" sz="2800" b="1" dirty="0" smtClean="0">
                <a:solidFill>
                  <a:srgbClr val="C00000"/>
                </a:solidFill>
              </a:rPr>
              <a:t> ̴ H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SM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733256"/>
            <a:ext cx="5901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Non SM-like Higgs bosons  can be light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44279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02773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732240" y="6165304"/>
            <a:ext cx="236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Jacky Kumar, MG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Light Higgs Bosons in NMSSM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836712"/>
            <a:ext cx="4866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BR of Non SM like Higgs bosons</a:t>
            </a:r>
            <a:endParaRPr lang="en-IN" sz="2800" b="1" dirty="0">
              <a:solidFill>
                <a:srgbClr val="002060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4279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860033" cy="42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31640" y="5949280"/>
            <a:ext cx="723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Di-photon mode is very large: Distinct feature…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Light Higgs Bosons in NMSSM: Signal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5349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Signal of Non SM like Higgs bosons</a:t>
            </a:r>
            <a:endParaRPr lang="en-IN" sz="2800" b="1" dirty="0">
              <a:solidFill>
                <a:srgbClr val="002060"/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790455" cy="22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148064" y="1844824"/>
            <a:ext cx="1008112" cy="7920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48064" y="2636912"/>
            <a:ext cx="864096" cy="72008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6176" y="16288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f,, V, </a:t>
            </a:r>
            <a:r>
              <a:rPr lang="el-GR" sz="2400" b="1" dirty="0" smtClean="0">
                <a:solidFill>
                  <a:srgbClr val="C00000"/>
                </a:solidFill>
              </a:rPr>
              <a:t>γ</a:t>
            </a:r>
            <a:r>
              <a:rPr lang="en-US" sz="2400" b="1" dirty="0" smtClean="0">
                <a:solidFill>
                  <a:srgbClr val="C00000"/>
                </a:solidFill>
              </a:rPr>
              <a:t>, X 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30689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f, V, </a:t>
            </a:r>
            <a:r>
              <a:rPr lang="el-GR" sz="2400" b="1" dirty="0" smtClean="0">
                <a:solidFill>
                  <a:srgbClr val="C00000"/>
                </a:solidFill>
              </a:rPr>
              <a:t>γ</a:t>
            </a:r>
            <a:r>
              <a:rPr lang="en-US" sz="2400" b="1" dirty="0" smtClean="0">
                <a:solidFill>
                  <a:srgbClr val="C00000"/>
                </a:solidFill>
              </a:rPr>
              <a:t>, X 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943" y="4005064"/>
            <a:ext cx="9011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</a:rPr>
              <a:t>  mass    ̴̴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</a:rPr>
              <a:t> 20 (60)</a:t>
            </a:r>
            <a:r>
              <a:rPr lang="en-US" sz="2400" b="1" dirty="0" err="1" smtClean="0">
                <a:solidFill>
                  <a:srgbClr val="002060"/>
                </a:solidFill>
              </a:rPr>
              <a:t>GeV</a:t>
            </a:r>
            <a:r>
              <a:rPr lang="en-US" sz="2400" b="1" dirty="0" smtClean="0">
                <a:solidFill>
                  <a:srgbClr val="002060"/>
                </a:solidFill>
              </a:rPr>
              <a:t>, 100 (30) </a:t>
            </a:r>
            <a:r>
              <a:rPr lang="el-GR" sz="2400" b="1" dirty="0" smtClean="0">
                <a:solidFill>
                  <a:srgbClr val="002060"/>
                </a:solidFill>
              </a:rPr>
              <a:t>γγ</a:t>
            </a:r>
            <a:r>
              <a:rPr lang="en-US" sz="2400" b="1" dirty="0" smtClean="0">
                <a:solidFill>
                  <a:srgbClr val="002060"/>
                </a:solidFill>
              </a:rPr>
              <a:t>  events  are expected or L=100/</a:t>
            </a:r>
            <a:r>
              <a:rPr lang="en-US" sz="2400" b="1" dirty="0" err="1" smtClean="0">
                <a:solidFill>
                  <a:srgbClr val="002060"/>
                </a:solidFill>
              </a:rPr>
              <a:t>fb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 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01208"/>
            <a:ext cx="830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Variety of Signals are possible, in particular,  </a:t>
            </a:r>
            <a:r>
              <a:rPr lang="en-US" sz="2800" b="1" dirty="0" smtClean="0">
                <a:solidFill>
                  <a:srgbClr val="FF0000"/>
                </a:solidFill>
              </a:rPr>
              <a:t>h  → </a:t>
            </a:r>
            <a:r>
              <a:rPr lang="el-GR" sz="2800" b="1" dirty="0" smtClean="0">
                <a:solidFill>
                  <a:srgbClr val="FF0000"/>
                </a:solidFill>
              </a:rPr>
              <a:t>φ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φ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25144"/>
            <a:ext cx="754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Cross section X Br for various final states  are computed… 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5949280"/>
            <a:ext cx="3993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Jacky Kumar, MG, 1509.02452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To be published, IJMP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NMSSM: Di photon Signal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052736"/>
            <a:ext cx="4825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Di photon + lepton + Missing energy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05064"/>
            <a:ext cx="62560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PYTHIA8 + </a:t>
            </a:r>
            <a:r>
              <a:rPr lang="en-US" sz="2800" b="1" dirty="0" err="1" smtClean="0">
                <a:solidFill>
                  <a:srgbClr val="002060"/>
                </a:solidFill>
              </a:rPr>
              <a:t>Delphes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Detail background and Signal simulation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5589240"/>
            <a:ext cx="2431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Jacky Kumar, MG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Work in progress </a:t>
            </a:r>
            <a:endParaRPr lang="en-IN" sz="2400" b="1" dirty="0">
              <a:solidFill>
                <a:srgbClr val="C00000"/>
              </a:solidFill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8164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5473005"/>
            <a:ext cx="33804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Signal Sensitivity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̴5-7</a:t>
            </a:r>
            <a:r>
              <a:rPr lang="el-GR" sz="2800" b="1" dirty="0" smtClean="0">
                <a:solidFill>
                  <a:srgbClr val="FF0000"/>
                </a:solidFill>
              </a:rPr>
              <a:t>σ</a:t>
            </a:r>
            <a:r>
              <a:rPr lang="en-US" sz="2800" b="1" dirty="0" smtClean="0">
                <a:solidFill>
                  <a:srgbClr val="FF0000"/>
                </a:solidFill>
              </a:rPr>
              <a:t> for L =100/</a:t>
            </a:r>
            <a:r>
              <a:rPr lang="en-US" sz="2800" b="1" dirty="0" err="1" smtClean="0">
                <a:solidFill>
                  <a:srgbClr val="FF0000"/>
                </a:solidFill>
              </a:rPr>
              <a:t>fb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   9-11</a:t>
            </a:r>
            <a:r>
              <a:rPr lang="el-GR" sz="2800" b="1" dirty="0" smtClean="0">
                <a:solidFill>
                  <a:srgbClr val="FF0000"/>
                </a:solidFill>
              </a:rPr>
              <a:t>σ</a:t>
            </a:r>
            <a:r>
              <a:rPr lang="en-US" sz="2800" b="1" dirty="0" smtClean="0">
                <a:solidFill>
                  <a:srgbClr val="FF0000"/>
                </a:solidFill>
              </a:rPr>
              <a:t> for L =300/</a:t>
            </a:r>
            <a:r>
              <a:rPr lang="en-US" sz="2800" b="1" dirty="0" err="1" smtClean="0">
                <a:solidFill>
                  <a:srgbClr val="FF0000"/>
                </a:solidFill>
              </a:rPr>
              <a:t>fb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869160"/>
            <a:ext cx="376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Gaugino</a:t>
            </a:r>
            <a:r>
              <a:rPr lang="en-US" sz="2800" b="1" dirty="0" smtClean="0">
                <a:solidFill>
                  <a:srgbClr val="002060"/>
                </a:solidFill>
              </a:rPr>
              <a:t> mass  ̴ 350 </a:t>
            </a:r>
            <a:r>
              <a:rPr lang="en-US" sz="2800" b="1" dirty="0" err="1" smtClean="0">
                <a:solidFill>
                  <a:srgbClr val="002060"/>
                </a:solidFill>
              </a:rPr>
              <a:t>GeV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Invisible Higgs and Top </a:t>
            </a:r>
            <a:r>
              <a:rPr lang="en-US" b="1" dirty="0" err="1" smtClean="0">
                <a:solidFill>
                  <a:srgbClr val="C00000"/>
                </a:solidFill>
              </a:rPr>
              <a:t>squarks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6819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28803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27984" y="5949280"/>
            <a:ext cx="3615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Dipan</a:t>
            </a:r>
            <a:r>
              <a:rPr lang="en-US" sz="2000" b="1" dirty="0" smtClean="0">
                <a:solidFill>
                  <a:srgbClr val="C00000"/>
                </a:solidFill>
              </a:rPr>
              <a:t>, MG and others, PLB 2013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Ref. by CMS and ATLAS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Inclusive Jets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98072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PP → Jets  +   X    </a:t>
            </a:r>
            <a:endParaRPr lang="en-IN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3072348"/>
            <a:ext cx="78612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 sensitive probe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   Calculation of the cross section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   to constrain </a:t>
            </a:r>
            <a:r>
              <a:rPr lang="en-US" sz="2400" b="1" dirty="0" err="1" smtClean="0">
                <a:solidFill>
                  <a:srgbClr val="002060"/>
                </a:solidFill>
              </a:rPr>
              <a:t>parton</a:t>
            </a:r>
            <a:r>
              <a:rPr lang="en-US" sz="2400" b="1" dirty="0" smtClean="0">
                <a:solidFill>
                  <a:srgbClr val="002060"/>
                </a:solidFill>
              </a:rPr>
              <a:t> distribution functions(PDFs)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   to constrain strong coupling constant and its variation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   to look for New Physics searches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Ratio of cross section 7 </a:t>
            </a:r>
            <a:r>
              <a:rPr lang="en-US" sz="2400" b="1" dirty="0" err="1" smtClean="0">
                <a:solidFill>
                  <a:srgbClr val="002060"/>
                </a:solidFill>
              </a:rPr>
              <a:t>TeV</a:t>
            </a:r>
            <a:r>
              <a:rPr lang="en-US" sz="2400" b="1" dirty="0" smtClean="0">
                <a:solidFill>
                  <a:srgbClr val="002060"/>
                </a:solidFill>
              </a:rPr>
              <a:t>/8 </a:t>
            </a:r>
            <a:r>
              <a:rPr lang="en-US" sz="2400" b="1" dirty="0" err="1" smtClean="0">
                <a:solidFill>
                  <a:srgbClr val="002060"/>
                </a:solidFill>
              </a:rPr>
              <a:t>TeV</a:t>
            </a:r>
            <a:r>
              <a:rPr lang="en-US" sz="2400" b="1" dirty="0" smtClean="0">
                <a:solidFill>
                  <a:srgbClr val="002060"/>
                </a:solidFill>
              </a:rPr>
              <a:t>, reduced scale uncertainty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A powerful constraint to PDFs.        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</a:t>
            </a:r>
            <a:endParaRPr lang="en-IN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Top </a:t>
            </a:r>
            <a:r>
              <a:rPr lang="en-US" b="1" dirty="0" err="1" smtClean="0">
                <a:solidFill>
                  <a:srgbClr val="C00000"/>
                </a:solidFill>
              </a:rPr>
              <a:t>squark</a:t>
            </a:r>
            <a:r>
              <a:rPr lang="en-US" b="1" dirty="0" smtClean="0">
                <a:solidFill>
                  <a:srgbClr val="C00000"/>
                </a:solidFill>
              </a:rPr>
              <a:t>(FCNC mode)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80968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133998" cy="123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59" y="1772816"/>
            <a:ext cx="267458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492896"/>
            <a:ext cx="4381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4077072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 of </a:t>
            </a:r>
            <a:r>
              <a:rPr lang="el-GR" sz="2400" b="1" dirty="0" smtClean="0"/>
              <a:t>α</a:t>
            </a:r>
            <a:r>
              <a:rPr lang="en-US" sz="2400" b="1" baseline="-25000" dirty="0" smtClean="0"/>
              <a:t>T </a:t>
            </a:r>
            <a:r>
              <a:rPr lang="en-US" sz="2400" b="1" dirty="0" smtClean="0"/>
              <a:t>, MT2 </a:t>
            </a:r>
            <a:endParaRPr lang="en-IN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4509120"/>
            <a:ext cx="2536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ISR jets  useful..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5733256"/>
            <a:ext cx="315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Dipan</a:t>
            </a:r>
            <a:r>
              <a:rPr lang="en-US" sz="2400" b="1" dirty="0" smtClean="0">
                <a:solidFill>
                  <a:srgbClr val="C00000"/>
                </a:solidFill>
              </a:rPr>
              <a:t>, MG and others..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PRD, 2013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Supersymmetry</a:t>
            </a:r>
            <a:r>
              <a:rPr lang="en-US" b="1" dirty="0" smtClean="0">
                <a:solidFill>
                  <a:srgbClr val="FF0000"/>
                </a:solidFill>
              </a:rPr>
              <a:t> Searches: Shape variable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7547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SUSY signal is very tiny….can be missed  under SM events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Alternative search strategy  should be developed..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43719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4005064"/>
            <a:ext cx="9192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 large multiplicity  T &lt;&lt;1 , Useful to kill  QCD, W/</a:t>
            </a:r>
            <a:r>
              <a:rPr lang="en-US" sz="2400" b="1" dirty="0" err="1" smtClean="0"/>
              <a:t>Z+jets</a:t>
            </a:r>
            <a:r>
              <a:rPr lang="en-US" sz="2400" b="1" dirty="0" smtClean="0"/>
              <a:t>  Background </a:t>
            </a:r>
            <a:endParaRPr lang="en-IN" sz="2400" b="1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8920"/>
            <a:ext cx="2160240" cy="88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69160"/>
            <a:ext cx="4114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32040" y="4941168"/>
            <a:ext cx="347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Suppress top background </a:t>
            </a:r>
            <a:endParaRPr lang="en-IN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5877272"/>
            <a:ext cx="438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Improvement is established 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6021288"/>
            <a:ext cx="3521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Dipan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Rajdeep</a:t>
            </a:r>
            <a:r>
              <a:rPr lang="en-US" sz="2000" b="1" dirty="0" smtClean="0">
                <a:solidFill>
                  <a:srgbClr val="C00000"/>
                </a:solidFill>
              </a:rPr>
              <a:t>, MG, PRD, 2013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CMS AN 2013 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Future Plan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CMS Physics: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        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     SUSY searches in tau final states at 13 </a:t>
            </a:r>
            <a:r>
              <a:rPr lang="en-US" sz="2800" b="1" dirty="0" err="1" smtClean="0">
                <a:solidFill>
                  <a:srgbClr val="002060"/>
                </a:solidFill>
              </a:rPr>
              <a:t>TeV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      Boosted objects in the context of New Physics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     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2635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Charged Higgs:  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87824" y="2780928"/>
          <a:ext cx="4464496" cy="762372"/>
        </p:xfrm>
        <a:graphic>
          <a:graphicData uri="http://schemas.openxmlformats.org/presentationml/2006/ole">
            <p:oleObj spid="_x0000_s58370" name="Equation" r:id="rId3" imgW="139680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3501008"/>
            <a:ext cx="68359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Huge  background from top pair production;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sensitivity is too low.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Developing search strategy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               Boosted top reconstruction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                MVA method.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733256"/>
            <a:ext cx="6594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NUGM and SUSY searches at 13 </a:t>
            </a:r>
            <a:r>
              <a:rPr lang="en-US" sz="2400" b="1" dirty="0" err="1" smtClean="0">
                <a:solidFill>
                  <a:srgbClr val="C00000"/>
                </a:solidFill>
              </a:rPr>
              <a:t>TeV</a:t>
            </a:r>
            <a:r>
              <a:rPr lang="en-US" sz="2400" b="1" dirty="0" smtClean="0">
                <a:solidFill>
                  <a:srgbClr val="C00000"/>
                </a:solidFill>
              </a:rPr>
              <a:t>   ..on going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LFV and SUSY,    A. </a:t>
            </a:r>
            <a:r>
              <a:rPr lang="en-US" sz="2400" b="1" dirty="0" err="1" smtClean="0">
                <a:solidFill>
                  <a:srgbClr val="C00000"/>
                </a:solidFill>
              </a:rPr>
              <a:t>Iyer</a:t>
            </a:r>
            <a:r>
              <a:rPr lang="en-US" sz="2400" b="1" dirty="0" smtClean="0">
                <a:solidFill>
                  <a:srgbClr val="C00000"/>
                </a:solidFill>
              </a:rPr>
              <a:t>, R </a:t>
            </a:r>
            <a:r>
              <a:rPr lang="en-US" sz="2400" b="1" dirty="0" err="1" smtClean="0">
                <a:solidFill>
                  <a:srgbClr val="C00000"/>
                </a:solidFill>
              </a:rPr>
              <a:t>Samanta</a:t>
            </a:r>
            <a:r>
              <a:rPr lang="en-US" sz="2400" b="1" dirty="0" smtClean="0">
                <a:solidFill>
                  <a:srgbClr val="C00000"/>
                </a:solidFill>
              </a:rPr>
              <a:t>,  MG, PRD 2015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Inclusive Jet cross section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469520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709228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60232" y="1484784"/>
            <a:ext cx="2080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6 rapidity bins: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∆|y|=0.5 ,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0&lt;|y|&lt;3 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0001" y="2852936"/>
            <a:ext cx="2663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Theory predictions:</a:t>
            </a:r>
          </a:p>
          <a:p>
            <a:r>
              <a:rPr lang="en-US" sz="2400" b="1" dirty="0" err="1" smtClean="0"/>
              <a:t>NLOjet</a:t>
            </a:r>
            <a:r>
              <a:rPr lang="en-US" sz="2400" b="1" dirty="0" smtClean="0"/>
              <a:t>++ via </a:t>
            </a:r>
          </a:p>
          <a:p>
            <a:r>
              <a:rPr lang="en-US" sz="2400" b="1" dirty="0" smtClean="0"/>
              <a:t>    </a:t>
            </a:r>
            <a:r>
              <a:rPr lang="en-US" sz="2400" b="1" dirty="0" err="1" smtClean="0"/>
              <a:t>FastNLO</a:t>
            </a:r>
            <a:endParaRPr lang="en-IN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4509120"/>
            <a:ext cx="2269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Data is unfolded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453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SMP-14-001-PAS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Sanmay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Ganguly</a:t>
            </a:r>
            <a:r>
              <a:rPr lang="en-US" sz="2400" b="1" dirty="0" smtClean="0">
                <a:solidFill>
                  <a:srgbClr val="C00000"/>
                </a:solidFill>
              </a:rPr>
              <a:t> ,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MG +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Inclusive Jet cross section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392488" cy="414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7160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1196752"/>
            <a:ext cx="586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Data and Theory comparison:  CT10 PDF sets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805264"/>
            <a:ext cx="2749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Uncertainty:  ̴5-8 %  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3634" y="6027003"/>
            <a:ext cx="3210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SMP-14-001-PAS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Sanmay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Ganguly</a:t>
            </a:r>
            <a:r>
              <a:rPr lang="en-US" sz="2400" b="1" dirty="0" smtClean="0">
                <a:solidFill>
                  <a:srgbClr val="C00000"/>
                </a:solidFill>
              </a:rPr>
              <a:t> , MG 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6396335"/>
            <a:ext cx="490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Checked with NNPDF, MSTW, ABM11</a:t>
            </a:r>
            <a:endParaRPr lang="en-IN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Strong Coupling Constant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139952" cy="401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340768"/>
            <a:ext cx="52200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92696"/>
            <a:ext cx="68407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1248"/>
            <a:ext cx="8820472" cy="37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6093296"/>
            <a:ext cx="44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= 0.1185 ±0.0006 (World average)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6027003"/>
            <a:ext cx="3210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SMP-14-001-PAS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Sanmay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Ganguly</a:t>
            </a:r>
            <a:r>
              <a:rPr lang="en-US" sz="2400" b="1" dirty="0" smtClean="0">
                <a:solidFill>
                  <a:srgbClr val="C00000"/>
                </a:solidFill>
              </a:rPr>
              <a:t> , MG 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Inclusive Jet: High and Low </a:t>
            </a:r>
            <a:r>
              <a:rPr lang="en-US" b="1" dirty="0" err="1" smtClean="0">
                <a:solidFill>
                  <a:srgbClr val="C00000"/>
                </a:solidFill>
              </a:rPr>
              <a:t>pT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128792" cy="468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573325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SMP-14-001-paper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CWR is ended 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Measurement of Z boson cross section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146" name="AutoShape 2" descr="Image result for picture of drell yan Z pro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48" name="AutoShape 4" descr="Image result for picture of drell yan Z pro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50" name="AutoShape 6" descr="Image result for picture of drell yan Z pro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51" name="Picture 7" descr="C:\Users\Guchait\Downloads\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968552" cy="3024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213285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Z →</a:t>
            </a:r>
            <a:r>
              <a:rPr lang="el-GR" sz="3200" b="1" dirty="0" smtClean="0">
                <a:solidFill>
                  <a:srgbClr val="C00000"/>
                </a:solidFill>
              </a:rPr>
              <a:t>μ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</a:rPr>
              <a:t>μ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3717032"/>
            <a:ext cx="53453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A precision test of the SM: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    Testing of QCD via higher order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      calculations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     Constraining Gluon PDF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      Detector calibration, JEC…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Measurement of Z boson cross section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762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81  &lt;  M(</a:t>
            </a:r>
            <a:r>
              <a:rPr lang="el-GR" sz="2400" b="1" dirty="0" smtClean="0">
                <a:solidFill>
                  <a:srgbClr val="002060"/>
                </a:solidFill>
              </a:rPr>
              <a:t>μμ</a:t>
            </a:r>
            <a:r>
              <a:rPr lang="en-US" sz="2400" b="1" dirty="0" smtClean="0">
                <a:solidFill>
                  <a:srgbClr val="002060"/>
                </a:solidFill>
              </a:rPr>
              <a:t>) &lt;101 </a:t>
            </a:r>
            <a:r>
              <a:rPr lang="en-US" sz="2400" b="1" dirty="0" err="1" smtClean="0">
                <a:solidFill>
                  <a:srgbClr val="002060"/>
                </a:solidFill>
              </a:rPr>
              <a:t>GeV</a:t>
            </a:r>
            <a:r>
              <a:rPr lang="en-US" sz="2400" b="1" dirty="0" smtClean="0">
                <a:solidFill>
                  <a:srgbClr val="002060"/>
                </a:solidFill>
              </a:rPr>
              <a:t>,  PT(</a:t>
            </a:r>
            <a:r>
              <a:rPr lang="el-GR" sz="2400" b="1" dirty="0" smtClean="0">
                <a:solidFill>
                  <a:srgbClr val="002060"/>
                </a:solidFill>
              </a:rPr>
              <a:t>μ</a:t>
            </a:r>
            <a:r>
              <a:rPr lang="en-US" sz="2400" b="1" dirty="0" smtClean="0">
                <a:solidFill>
                  <a:srgbClr val="002060"/>
                </a:solidFill>
              </a:rPr>
              <a:t>)&gt;25(10) </a:t>
            </a:r>
            <a:r>
              <a:rPr lang="en-US" sz="2400" b="1" dirty="0" err="1" smtClean="0">
                <a:solidFill>
                  <a:srgbClr val="002060"/>
                </a:solidFill>
              </a:rPr>
              <a:t>GeV</a:t>
            </a:r>
            <a:r>
              <a:rPr lang="en-US" sz="2400" b="1" dirty="0" smtClean="0">
                <a:solidFill>
                  <a:srgbClr val="002060"/>
                </a:solidFill>
              </a:rPr>
              <a:t>, |</a:t>
            </a:r>
            <a:r>
              <a:rPr lang="el-GR" sz="2400" b="1" dirty="0" smtClean="0">
                <a:solidFill>
                  <a:srgbClr val="002060"/>
                </a:solidFill>
              </a:rPr>
              <a:t>η</a:t>
            </a:r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el-GR" sz="2400" b="1" dirty="0" smtClean="0">
                <a:solidFill>
                  <a:srgbClr val="002060"/>
                </a:solidFill>
              </a:rPr>
              <a:t>μ</a:t>
            </a:r>
            <a:r>
              <a:rPr lang="en-US" sz="2400" b="1" dirty="0" smtClean="0">
                <a:solidFill>
                  <a:srgbClr val="002060"/>
                </a:solidFill>
              </a:rPr>
              <a:t>)| &lt;2.1(2.4)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700808"/>
            <a:ext cx="594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2D measurements in terms of  PT(Z) and Y(Z) 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21508" name="Picture 4" descr="http://cms-results.web.cern.ch/cms-results/public-results/publications/SMP-13-013/CMS-SMP-13-013_Figure_001-f-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5524500" cy="448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950</Words>
  <Application>Microsoft Office PowerPoint</Application>
  <PresentationFormat>On-screen Show (4:3)</PresentationFormat>
  <Paragraphs>197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Physics at the LHC</vt:lpstr>
      <vt:lpstr>Outline</vt:lpstr>
      <vt:lpstr>Inclusive Jets </vt:lpstr>
      <vt:lpstr>Inclusive Jet cross section</vt:lpstr>
      <vt:lpstr>Inclusive Jet cross section</vt:lpstr>
      <vt:lpstr>Strong Coupling Constant</vt:lpstr>
      <vt:lpstr>Inclusive Jet: High and Low pT</vt:lpstr>
      <vt:lpstr>Measurement of Z boson cross section </vt:lpstr>
      <vt:lpstr>Measurement of Z boson cross section </vt:lpstr>
      <vt:lpstr>Measurement of Z boson cross section </vt:lpstr>
      <vt:lpstr>Constraining PDFs</vt:lpstr>
      <vt:lpstr>PDFs Sensitivity</vt:lpstr>
      <vt:lpstr>QCD Analysis: Chain</vt:lpstr>
      <vt:lpstr>Data and MCFM comparison</vt:lpstr>
      <vt:lpstr>QCD Analysis</vt:lpstr>
      <vt:lpstr>QCD Analysis: PDFs</vt:lpstr>
      <vt:lpstr>QCD Analysis: PDFs</vt:lpstr>
      <vt:lpstr>Constrained PDFs</vt:lpstr>
      <vt:lpstr>MSSM φ→ττ Search</vt:lpstr>
      <vt:lpstr>MSSM φ→ττ Search</vt:lpstr>
      <vt:lpstr>hh →bbτh τh </vt:lpstr>
      <vt:lpstr>Results: hh →bbτh τh </vt:lpstr>
      <vt:lpstr>Theoretical Studies</vt:lpstr>
      <vt:lpstr>Light Higgs Bosons in NMSSM</vt:lpstr>
      <vt:lpstr>Light Higgs Bosons in NMSSM</vt:lpstr>
      <vt:lpstr>Light Higgs Bosons in NMSSM</vt:lpstr>
      <vt:lpstr>Light Higgs Bosons in NMSSM: Signal</vt:lpstr>
      <vt:lpstr>NMSSM: Di photon Signal</vt:lpstr>
      <vt:lpstr>Invisible Higgs and Top squarks</vt:lpstr>
      <vt:lpstr>Top squark(FCNC mode)</vt:lpstr>
      <vt:lpstr>Supersymmetry Searches: Shape variable</vt:lpstr>
      <vt:lpstr>Future Plan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at the LHC</dc:title>
  <dc:creator>Guchait</dc:creator>
  <cp:lastModifiedBy>Guchait</cp:lastModifiedBy>
  <cp:revision>181</cp:revision>
  <dcterms:created xsi:type="dcterms:W3CDTF">2016-04-05T06:01:49Z</dcterms:created>
  <dcterms:modified xsi:type="dcterms:W3CDTF">2016-04-07T03:51:17Z</dcterms:modified>
</cp:coreProperties>
</file>