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>
        <p:scale>
          <a:sx n="100" d="100"/>
          <a:sy n="100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0EC47-B933-4D93-BC0B-7AFA73B921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99743-C80C-414C-8036-D66E1F348692}">
      <dgm:prSet phldrT="[Text]"/>
      <dgm:spPr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dirty="0" smtClean="0"/>
            <a:t>35 MeV He on D9</a:t>
          </a:r>
          <a:endParaRPr lang="en-US" dirty="0"/>
        </a:p>
      </dgm:t>
    </dgm:pt>
    <dgm:pt modelId="{F30CA9B3-E496-40C5-B4DB-780413A1575C}" type="parTrans" cxnId="{FFB58695-34EF-4728-9539-E3D881288F01}">
      <dgm:prSet/>
      <dgm:spPr/>
      <dgm:t>
        <a:bodyPr/>
        <a:lstStyle/>
        <a:p>
          <a:endParaRPr lang="en-US"/>
        </a:p>
      </dgm:t>
    </dgm:pt>
    <dgm:pt modelId="{0E72A6BB-E438-4CE4-B8A4-3C23AAF39718}" type="sibTrans" cxnId="{FFB58695-34EF-4728-9539-E3D881288F01}">
      <dgm:prSet/>
      <dgm:spPr/>
      <dgm:t>
        <a:bodyPr/>
        <a:lstStyle/>
        <a:p>
          <a:endParaRPr lang="en-US"/>
        </a:p>
      </dgm:t>
    </dgm:pt>
    <dgm:pt modelId="{1976E2F9-56F9-4CE7-88EE-A1254648E381}">
      <dgm:prSet phldrT="[Text]"/>
      <dgm:spPr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dirty="0" smtClean="0"/>
            <a:t>145 MeV Ne on 316L</a:t>
          </a:r>
          <a:endParaRPr lang="en-US" dirty="0"/>
        </a:p>
      </dgm:t>
    </dgm:pt>
    <dgm:pt modelId="{5F63FDAD-2774-4F81-9CA8-5FC3CCAEB1B6}" type="parTrans" cxnId="{5CE0B021-9445-4480-A881-396FB892F39C}">
      <dgm:prSet/>
      <dgm:spPr/>
      <dgm:t>
        <a:bodyPr/>
        <a:lstStyle/>
        <a:p>
          <a:endParaRPr lang="en-US"/>
        </a:p>
      </dgm:t>
    </dgm:pt>
    <dgm:pt modelId="{91888EC7-B910-4BB0-9865-AE5600D9194E}" type="sibTrans" cxnId="{5CE0B021-9445-4480-A881-396FB892F39C}">
      <dgm:prSet/>
      <dgm:spPr/>
      <dgm:t>
        <a:bodyPr/>
        <a:lstStyle/>
        <a:p>
          <a:endParaRPr lang="en-US"/>
        </a:p>
      </dgm:t>
    </dgm:pt>
    <dgm:pt modelId="{B4AB7DE1-EB8B-4C03-983E-7C950E3A025A}">
      <dgm:prSet phldrT="[Text]"/>
      <dgm:spPr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dirty="0" smtClean="0"/>
            <a:t>Average </a:t>
          </a:r>
          <a:r>
            <a:rPr lang="en-US" dirty="0" err="1" smtClean="0"/>
            <a:t>dpa</a:t>
          </a:r>
          <a:r>
            <a:rPr lang="en-US" dirty="0" smtClean="0"/>
            <a:t> achieved 0.00087-0.034</a:t>
          </a:r>
          <a:endParaRPr lang="en-US" dirty="0"/>
        </a:p>
      </dgm:t>
    </dgm:pt>
    <dgm:pt modelId="{165AE589-AB3A-41F1-9A11-6F38A154BF79}" type="parTrans" cxnId="{730308B9-794A-4C16-A016-F8715EEE41C8}">
      <dgm:prSet/>
      <dgm:spPr/>
      <dgm:t>
        <a:bodyPr/>
        <a:lstStyle/>
        <a:p>
          <a:endParaRPr lang="en-US"/>
        </a:p>
      </dgm:t>
    </dgm:pt>
    <dgm:pt modelId="{4AFBDC10-CACE-4112-999E-40C3EC593F9E}" type="sibTrans" cxnId="{730308B9-794A-4C16-A016-F8715EEE41C8}">
      <dgm:prSet/>
      <dgm:spPr/>
      <dgm:t>
        <a:bodyPr/>
        <a:lstStyle/>
        <a:p>
          <a:endParaRPr lang="en-US"/>
        </a:p>
      </dgm:t>
    </dgm:pt>
    <dgm:pt modelId="{DEDE5701-B720-41CA-9BB0-43DF0B51EAD5}">
      <dgm:prSet phldrT="[Text]"/>
      <dgm:spPr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dirty="0" smtClean="0"/>
            <a:t>Average </a:t>
          </a:r>
          <a:r>
            <a:rPr lang="en-US" dirty="0" err="1" smtClean="0"/>
            <a:t>dpa</a:t>
          </a:r>
          <a:r>
            <a:rPr lang="en-US" dirty="0" smtClean="0"/>
            <a:t> achieved 0.063 </a:t>
          </a:r>
          <a:endParaRPr lang="en-US" dirty="0"/>
        </a:p>
      </dgm:t>
    </dgm:pt>
    <dgm:pt modelId="{E199C029-0C34-45B3-B9AC-FFE270AA0B0A}" type="parTrans" cxnId="{F1ECE482-37E1-4752-8C79-E0F81C125E50}">
      <dgm:prSet/>
      <dgm:spPr/>
      <dgm:t>
        <a:bodyPr/>
        <a:lstStyle/>
        <a:p>
          <a:endParaRPr lang="en-US"/>
        </a:p>
      </dgm:t>
    </dgm:pt>
    <dgm:pt modelId="{C62CAD12-9AC5-48D8-B241-C2A198B615E8}" type="sibTrans" cxnId="{F1ECE482-37E1-4752-8C79-E0F81C125E50}">
      <dgm:prSet/>
      <dgm:spPr/>
      <dgm:t>
        <a:bodyPr/>
        <a:lstStyle/>
        <a:p>
          <a:endParaRPr lang="en-US"/>
        </a:p>
      </dgm:t>
    </dgm:pt>
    <dgm:pt modelId="{802B63E5-B931-41F9-AD7E-40C5E3B5048C}">
      <dgm:prSet phldrT="[Text]"/>
      <dgm:spPr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dirty="0" smtClean="0"/>
            <a:t>Microstructural changes were mainly observed using X-ray line profile analysis and no precipitation was observed</a:t>
          </a:r>
          <a:endParaRPr lang="en-US" dirty="0"/>
        </a:p>
      </dgm:t>
    </dgm:pt>
    <dgm:pt modelId="{9161E64E-75CA-4597-889A-DD2EDDAE8D20}" type="parTrans" cxnId="{BF9178DB-DD05-4E41-8F41-557AD1AB6EA7}">
      <dgm:prSet/>
      <dgm:spPr/>
      <dgm:t>
        <a:bodyPr/>
        <a:lstStyle/>
        <a:p>
          <a:endParaRPr lang="en-US"/>
        </a:p>
      </dgm:t>
    </dgm:pt>
    <dgm:pt modelId="{5551002E-4BD4-48ED-8EA0-0C9F51EA5898}" type="sibTrans" cxnId="{BF9178DB-DD05-4E41-8F41-557AD1AB6EA7}">
      <dgm:prSet/>
      <dgm:spPr/>
      <dgm:t>
        <a:bodyPr/>
        <a:lstStyle/>
        <a:p>
          <a:endParaRPr lang="en-US"/>
        </a:p>
      </dgm:t>
    </dgm:pt>
    <dgm:pt modelId="{124DB7A7-D988-4FE7-BB91-A954502E3889}" type="pres">
      <dgm:prSet presAssocID="{B680EC47-B933-4D93-BC0B-7AFA73B921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ECBD9D-EB69-4638-A5B2-B15042D21010}" type="pres">
      <dgm:prSet presAssocID="{F8599743-C80C-414C-8036-D66E1F348692}" presName="node" presStyleLbl="node1" presStyleIdx="0" presStyleCnt="5" custScaleX="80493" custScaleY="7417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D3DB421-A5E3-4DDC-BFFE-8EED73621575}" type="pres">
      <dgm:prSet presAssocID="{0E72A6BB-E438-4CE4-B8A4-3C23AAF39718}" presName="sibTrans" presStyleCnt="0"/>
      <dgm:spPr/>
    </dgm:pt>
    <dgm:pt modelId="{28E6DF67-68B2-4E34-84B6-CC7F1873B63C}" type="pres">
      <dgm:prSet presAssocID="{1976E2F9-56F9-4CE7-88EE-A1254648E381}" presName="node" presStyleLbl="node1" presStyleIdx="1" presStyleCnt="5" custScaleX="75381" custScaleY="7149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44453DA-4DF6-416C-A9B7-4457DA2CBE06}" type="pres">
      <dgm:prSet presAssocID="{91888EC7-B910-4BB0-9865-AE5600D9194E}" presName="sibTrans" presStyleCnt="0"/>
      <dgm:spPr/>
    </dgm:pt>
    <dgm:pt modelId="{FF33FF66-41AB-4740-A146-7F9EE979BDCB}" type="pres">
      <dgm:prSet presAssocID="{B4AB7DE1-EB8B-4C03-983E-7C950E3A025A}" presName="node" presStyleLbl="node1" presStyleIdx="2" presStyleCnt="5" custScaleX="81802" custScaleY="7328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42F0FBD-B7B1-467B-AE57-8A4E1C6E169F}" type="pres">
      <dgm:prSet presAssocID="{4AFBDC10-CACE-4112-999E-40C3EC593F9E}" presName="sibTrans" presStyleCnt="0"/>
      <dgm:spPr/>
    </dgm:pt>
    <dgm:pt modelId="{85BCEC25-C3EC-4F58-9CB2-714EA9A9CC7A}" type="pres">
      <dgm:prSet presAssocID="{DEDE5701-B720-41CA-9BB0-43DF0B51EAD5}" presName="node" presStyleLbl="node1" presStyleIdx="3" presStyleCnt="5" custScaleX="74072" custScaleY="7204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F1C63A3-4577-4D6F-A7F1-015A0EC8479A}" type="pres">
      <dgm:prSet presAssocID="{C62CAD12-9AC5-48D8-B241-C2A198B615E8}" presName="sibTrans" presStyleCnt="0"/>
      <dgm:spPr/>
    </dgm:pt>
    <dgm:pt modelId="{4F8AF52F-3226-4B8E-8009-3C4C1E52438F}" type="pres">
      <dgm:prSet presAssocID="{802B63E5-B931-41F9-AD7E-40C5E3B5048C}" presName="node" presStyleLbl="node1" presStyleIdx="4" presStyleCnt="5" custScaleX="82690" custScaleY="7369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0F8FE507-233A-404C-895A-E5D0C32F1532}" type="presOf" srcId="{802B63E5-B931-41F9-AD7E-40C5E3B5048C}" destId="{4F8AF52F-3226-4B8E-8009-3C4C1E52438F}" srcOrd="0" destOrd="0" presId="urn:microsoft.com/office/officeart/2005/8/layout/default"/>
    <dgm:cxn modelId="{5CE0B021-9445-4480-A881-396FB892F39C}" srcId="{B680EC47-B933-4D93-BC0B-7AFA73B921CD}" destId="{1976E2F9-56F9-4CE7-88EE-A1254648E381}" srcOrd="1" destOrd="0" parTransId="{5F63FDAD-2774-4F81-9CA8-5FC3CCAEB1B6}" sibTransId="{91888EC7-B910-4BB0-9865-AE5600D9194E}"/>
    <dgm:cxn modelId="{440DAD25-4B0D-4770-B22A-D34A63D1D60E}" type="presOf" srcId="{B4AB7DE1-EB8B-4C03-983E-7C950E3A025A}" destId="{FF33FF66-41AB-4740-A146-7F9EE979BDCB}" srcOrd="0" destOrd="0" presId="urn:microsoft.com/office/officeart/2005/8/layout/default"/>
    <dgm:cxn modelId="{A8AEC51D-6875-49F5-806E-6E06FE6688FA}" type="presOf" srcId="{1976E2F9-56F9-4CE7-88EE-A1254648E381}" destId="{28E6DF67-68B2-4E34-84B6-CC7F1873B63C}" srcOrd="0" destOrd="0" presId="urn:microsoft.com/office/officeart/2005/8/layout/default"/>
    <dgm:cxn modelId="{0E00FFD4-4EF2-47A0-997E-DE825281E35C}" type="presOf" srcId="{F8599743-C80C-414C-8036-D66E1F348692}" destId="{5EECBD9D-EB69-4638-A5B2-B15042D21010}" srcOrd="0" destOrd="0" presId="urn:microsoft.com/office/officeart/2005/8/layout/default"/>
    <dgm:cxn modelId="{BF9178DB-DD05-4E41-8F41-557AD1AB6EA7}" srcId="{B680EC47-B933-4D93-BC0B-7AFA73B921CD}" destId="{802B63E5-B931-41F9-AD7E-40C5E3B5048C}" srcOrd="4" destOrd="0" parTransId="{9161E64E-75CA-4597-889A-DD2EDDAE8D20}" sibTransId="{5551002E-4BD4-48ED-8EA0-0C9F51EA5898}"/>
    <dgm:cxn modelId="{C5249BD8-64B4-4BA6-B439-4FE241309285}" type="presOf" srcId="{DEDE5701-B720-41CA-9BB0-43DF0B51EAD5}" destId="{85BCEC25-C3EC-4F58-9CB2-714EA9A9CC7A}" srcOrd="0" destOrd="0" presId="urn:microsoft.com/office/officeart/2005/8/layout/default"/>
    <dgm:cxn modelId="{F1ECE482-37E1-4752-8C79-E0F81C125E50}" srcId="{B680EC47-B933-4D93-BC0B-7AFA73B921CD}" destId="{DEDE5701-B720-41CA-9BB0-43DF0B51EAD5}" srcOrd="3" destOrd="0" parTransId="{E199C029-0C34-45B3-B9AC-FFE270AA0B0A}" sibTransId="{C62CAD12-9AC5-48D8-B241-C2A198B615E8}"/>
    <dgm:cxn modelId="{FFB58695-34EF-4728-9539-E3D881288F01}" srcId="{B680EC47-B933-4D93-BC0B-7AFA73B921CD}" destId="{F8599743-C80C-414C-8036-D66E1F348692}" srcOrd="0" destOrd="0" parTransId="{F30CA9B3-E496-40C5-B4DB-780413A1575C}" sibTransId="{0E72A6BB-E438-4CE4-B8A4-3C23AAF39718}"/>
    <dgm:cxn modelId="{730308B9-794A-4C16-A016-F8715EEE41C8}" srcId="{B680EC47-B933-4D93-BC0B-7AFA73B921CD}" destId="{B4AB7DE1-EB8B-4C03-983E-7C950E3A025A}" srcOrd="2" destOrd="0" parTransId="{165AE589-AB3A-41F1-9A11-6F38A154BF79}" sibTransId="{4AFBDC10-CACE-4112-999E-40C3EC593F9E}"/>
    <dgm:cxn modelId="{09927BF8-DC5C-4B08-A39C-7196E0042FE8}" type="presOf" srcId="{B680EC47-B933-4D93-BC0B-7AFA73B921CD}" destId="{124DB7A7-D988-4FE7-BB91-A954502E3889}" srcOrd="0" destOrd="0" presId="urn:microsoft.com/office/officeart/2005/8/layout/default"/>
    <dgm:cxn modelId="{2C416340-91DE-43C9-A3CB-73A206FC789C}" type="presParOf" srcId="{124DB7A7-D988-4FE7-BB91-A954502E3889}" destId="{5EECBD9D-EB69-4638-A5B2-B15042D21010}" srcOrd="0" destOrd="0" presId="urn:microsoft.com/office/officeart/2005/8/layout/default"/>
    <dgm:cxn modelId="{2047B790-4DA1-4739-B859-0773D9EBF7D9}" type="presParOf" srcId="{124DB7A7-D988-4FE7-BB91-A954502E3889}" destId="{3D3DB421-A5E3-4DDC-BFFE-8EED73621575}" srcOrd="1" destOrd="0" presId="urn:microsoft.com/office/officeart/2005/8/layout/default"/>
    <dgm:cxn modelId="{31CD92E8-6D63-4636-827C-A4C490558F81}" type="presParOf" srcId="{124DB7A7-D988-4FE7-BB91-A954502E3889}" destId="{28E6DF67-68B2-4E34-84B6-CC7F1873B63C}" srcOrd="2" destOrd="0" presId="urn:microsoft.com/office/officeart/2005/8/layout/default"/>
    <dgm:cxn modelId="{8D201229-4EC6-4A80-9B04-805E407A11D6}" type="presParOf" srcId="{124DB7A7-D988-4FE7-BB91-A954502E3889}" destId="{344453DA-4DF6-416C-A9B7-4457DA2CBE06}" srcOrd="3" destOrd="0" presId="urn:microsoft.com/office/officeart/2005/8/layout/default"/>
    <dgm:cxn modelId="{BD6F96F0-23C0-4958-A94D-9A35383F0D74}" type="presParOf" srcId="{124DB7A7-D988-4FE7-BB91-A954502E3889}" destId="{FF33FF66-41AB-4740-A146-7F9EE979BDCB}" srcOrd="4" destOrd="0" presId="urn:microsoft.com/office/officeart/2005/8/layout/default"/>
    <dgm:cxn modelId="{44C34281-4F78-4315-83DC-0DAE8F941D6C}" type="presParOf" srcId="{124DB7A7-D988-4FE7-BB91-A954502E3889}" destId="{C42F0FBD-B7B1-467B-AE57-8A4E1C6E169F}" srcOrd="5" destOrd="0" presId="urn:microsoft.com/office/officeart/2005/8/layout/default"/>
    <dgm:cxn modelId="{4183CAB6-A717-4D73-8869-31863410B81F}" type="presParOf" srcId="{124DB7A7-D988-4FE7-BB91-A954502E3889}" destId="{85BCEC25-C3EC-4F58-9CB2-714EA9A9CC7A}" srcOrd="6" destOrd="0" presId="urn:microsoft.com/office/officeart/2005/8/layout/default"/>
    <dgm:cxn modelId="{DCF813F5-6403-40FA-A176-DF008A5202C9}" type="presParOf" srcId="{124DB7A7-D988-4FE7-BB91-A954502E3889}" destId="{FF1C63A3-4577-4D6F-A7F1-015A0EC8479A}" srcOrd="7" destOrd="0" presId="urn:microsoft.com/office/officeart/2005/8/layout/default"/>
    <dgm:cxn modelId="{DD175E19-C6DF-41A0-90AB-A2F4B9A7AF70}" type="presParOf" srcId="{124DB7A7-D988-4FE7-BB91-A954502E3889}" destId="{4F8AF52F-3226-4B8E-8009-3C4C1E52438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D07ADA-4650-493F-B480-521F7FF972A7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E868BF-F42C-4CFB-93A3-0A40EAC74C44}">
      <dgm:prSet phldrT="[Text]" custT="1"/>
      <dgm:spPr/>
      <dgm:t>
        <a:bodyPr/>
        <a:lstStyle/>
        <a:p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Equilibrated for 100 </a:t>
          </a:r>
          <a:r>
            <a:rPr lang="en-US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ps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at 300K and 0 pressure in NPT ensemble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638BDF-B30C-48D8-8856-4553B23F4394}" type="parTrans" cxnId="{3C58ED58-20CF-48A6-888E-BDD86D7FB581}">
      <dgm:prSet/>
      <dgm:spPr/>
      <dgm:t>
        <a:bodyPr/>
        <a:lstStyle/>
        <a:p>
          <a:endParaRPr lang="en-US"/>
        </a:p>
      </dgm:t>
    </dgm:pt>
    <dgm:pt modelId="{57DB523D-45D7-4BC9-808A-09DCC440516B}" type="sibTrans" cxnId="{3C58ED58-20CF-48A6-888E-BDD86D7FB581}">
      <dgm:prSet/>
      <dgm:spPr/>
      <dgm:t>
        <a:bodyPr/>
        <a:lstStyle/>
        <a:p>
          <a:endParaRPr lang="en-US"/>
        </a:p>
      </dgm:t>
    </dgm:pt>
    <dgm:pt modelId="{31AB70E0-4A83-49D4-B7AD-41160E1DEBBD}">
      <dgm:prSet phldrT="[Text]" custT="1"/>
      <dgm:spPr/>
      <dgm:t>
        <a:bodyPr/>
        <a:lstStyle/>
        <a:p>
          <a:r>
            <a:rPr lang="en-IN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Cell size optimization by calculation of % of atom taking part in single PKA. 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BC2F00-4CE4-43F4-BAF3-21F71CE14C32}" type="parTrans" cxnId="{1D1FDCDB-A8C3-4C00-A349-4036657F7C09}">
      <dgm:prSet/>
      <dgm:spPr/>
      <dgm:t>
        <a:bodyPr/>
        <a:lstStyle/>
        <a:p>
          <a:endParaRPr lang="en-US"/>
        </a:p>
      </dgm:t>
    </dgm:pt>
    <dgm:pt modelId="{3E49C46C-C3DF-4D87-AF62-04F05553DEE4}" type="sibTrans" cxnId="{1D1FDCDB-A8C3-4C00-A349-4036657F7C09}">
      <dgm:prSet/>
      <dgm:spPr/>
      <dgm:t>
        <a:bodyPr/>
        <a:lstStyle/>
        <a:p>
          <a:endParaRPr lang="en-US"/>
        </a:p>
      </dgm:t>
    </dgm:pt>
    <dgm:pt modelId="{6E3EAAD1-46B4-41F5-8033-0570A17E0E28}" type="pres">
      <dgm:prSet presAssocID="{47D07ADA-4650-493F-B480-521F7FF972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F890BB-62AC-47C2-9B67-A9611B8EB54A}" type="pres">
      <dgm:prSet presAssocID="{6CE868BF-F42C-4CFB-93A3-0A40EAC74C44}" presName="hierRoot1" presStyleCnt="0"/>
      <dgm:spPr/>
      <dgm:t>
        <a:bodyPr/>
        <a:lstStyle/>
        <a:p>
          <a:endParaRPr lang="en-US"/>
        </a:p>
      </dgm:t>
    </dgm:pt>
    <dgm:pt modelId="{72811263-44EA-407E-BFFC-12F3839DC9AC}" type="pres">
      <dgm:prSet presAssocID="{6CE868BF-F42C-4CFB-93A3-0A40EAC74C44}" presName="composite" presStyleCnt="0"/>
      <dgm:spPr/>
      <dgm:t>
        <a:bodyPr/>
        <a:lstStyle/>
        <a:p>
          <a:endParaRPr lang="en-US"/>
        </a:p>
      </dgm:t>
    </dgm:pt>
    <dgm:pt modelId="{DADE0584-B689-4E4F-8D88-CC615E0C65A2}" type="pres">
      <dgm:prSet presAssocID="{6CE868BF-F42C-4CFB-93A3-0A40EAC74C44}" presName="background" presStyleLbl="node0" presStyleIdx="0" presStyleCnt="1"/>
      <dgm:spPr/>
      <dgm:t>
        <a:bodyPr/>
        <a:lstStyle/>
        <a:p>
          <a:endParaRPr lang="en-US"/>
        </a:p>
      </dgm:t>
    </dgm:pt>
    <dgm:pt modelId="{8034529F-1357-49C7-8710-43B99F9D334D}" type="pres">
      <dgm:prSet presAssocID="{6CE868BF-F42C-4CFB-93A3-0A40EAC74C44}" presName="text" presStyleLbl="fgAcc0" presStyleIdx="0" presStyleCnt="1" custScaleX="115935" custScaleY="1216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9032B1-671A-47B9-8A9F-D9E1C0016100}" type="pres">
      <dgm:prSet presAssocID="{6CE868BF-F42C-4CFB-93A3-0A40EAC74C44}" presName="hierChild2" presStyleCnt="0"/>
      <dgm:spPr/>
      <dgm:t>
        <a:bodyPr/>
        <a:lstStyle/>
        <a:p>
          <a:endParaRPr lang="en-US"/>
        </a:p>
      </dgm:t>
    </dgm:pt>
    <dgm:pt modelId="{F08107E8-0568-4160-AE98-0C2AFC29FAC3}" type="pres">
      <dgm:prSet presAssocID="{1DBC2F00-4CE4-43F4-BAF3-21F71CE14C32}" presName="Name10" presStyleLbl="parChTrans1D2" presStyleIdx="0" presStyleCnt="1"/>
      <dgm:spPr/>
      <dgm:t>
        <a:bodyPr/>
        <a:lstStyle/>
        <a:p>
          <a:endParaRPr lang="en-US"/>
        </a:p>
      </dgm:t>
    </dgm:pt>
    <dgm:pt modelId="{E80482C9-4491-4E0A-A840-C511FE628F3B}" type="pres">
      <dgm:prSet presAssocID="{31AB70E0-4A83-49D4-B7AD-41160E1DEBBD}" presName="hierRoot2" presStyleCnt="0"/>
      <dgm:spPr/>
      <dgm:t>
        <a:bodyPr/>
        <a:lstStyle/>
        <a:p>
          <a:endParaRPr lang="en-US"/>
        </a:p>
      </dgm:t>
    </dgm:pt>
    <dgm:pt modelId="{1F85ABDC-CBEB-447A-B44E-2CC1BA5EEAB6}" type="pres">
      <dgm:prSet presAssocID="{31AB70E0-4A83-49D4-B7AD-41160E1DEBBD}" presName="composite2" presStyleCnt="0"/>
      <dgm:spPr/>
      <dgm:t>
        <a:bodyPr/>
        <a:lstStyle/>
        <a:p>
          <a:endParaRPr lang="en-US"/>
        </a:p>
      </dgm:t>
    </dgm:pt>
    <dgm:pt modelId="{EE14A65A-F221-4A4B-855A-4023B8EED341}" type="pres">
      <dgm:prSet presAssocID="{31AB70E0-4A83-49D4-B7AD-41160E1DEBBD}" presName="background2" presStyleLbl="node2" presStyleIdx="0" presStyleCnt="1"/>
      <dgm:spPr/>
      <dgm:t>
        <a:bodyPr/>
        <a:lstStyle/>
        <a:p>
          <a:endParaRPr lang="en-US"/>
        </a:p>
      </dgm:t>
    </dgm:pt>
    <dgm:pt modelId="{102EA954-D855-4288-A53F-38DBD314B9A2}" type="pres">
      <dgm:prSet presAssocID="{31AB70E0-4A83-49D4-B7AD-41160E1DEBBD}" presName="text2" presStyleLbl="fgAcc2" presStyleIdx="0" presStyleCnt="1" custScaleX="119581" custScaleY="147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33E517-1DC7-422F-ADBD-D9C9E351E4B2}" type="pres">
      <dgm:prSet presAssocID="{31AB70E0-4A83-49D4-B7AD-41160E1DEBBD}" presName="hierChild3" presStyleCnt="0"/>
      <dgm:spPr/>
      <dgm:t>
        <a:bodyPr/>
        <a:lstStyle/>
        <a:p>
          <a:endParaRPr lang="en-US"/>
        </a:p>
      </dgm:t>
    </dgm:pt>
  </dgm:ptLst>
  <dgm:cxnLst>
    <dgm:cxn modelId="{19C6DBBF-DCED-4501-AF77-F8D4DB04A066}" type="presOf" srcId="{6CE868BF-F42C-4CFB-93A3-0A40EAC74C44}" destId="{8034529F-1357-49C7-8710-43B99F9D334D}" srcOrd="0" destOrd="0" presId="urn:microsoft.com/office/officeart/2005/8/layout/hierarchy1"/>
    <dgm:cxn modelId="{3C58ED58-20CF-48A6-888E-BDD86D7FB581}" srcId="{47D07ADA-4650-493F-B480-521F7FF972A7}" destId="{6CE868BF-F42C-4CFB-93A3-0A40EAC74C44}" srcOrd="0" destOrd="0" parTransId="{F2638BDF-B30C-48D8-8856-4553B23F4394}" sibTransId="{57DB523D-45D7-4BC9-808A-09DCC440516B}"/>
    <dgm:cxn modelId="{6B80C510-D0B1-4948-9F10-85016CB32757}" type="presOf" srcId="{47D07ADA-4650-493F-B480-521F7FF972A7}" destId="{6E3EAAD1-46B4-41F5-8033-0570A17E0E28}" srcOrd="0" destOrd="0" presId="urn:microsoft.com/office/officeart/2005/8/layout/hierarchy1"/>
    <dgm:cxn modelId="{1D1FDCDB-A8C3-4C00-A349-4036657F7C09}" srcId="{6CE868BF-F42C-4CFB-93A3-0A40EAC74C44}" destId="{31AB70E0-4A83-49D4-B7AD-41160E1DEBBD}" srcOrd="0" destOrd="0" parTransId="{1DBC2F00-4CE4-43F4-BAF3-21F71CE14C32}" sibTransId="{3E49C46C-C3DF-4D87-AF62-04F05553DEE4}"/>
    <dgm:cxn modelId="{2A769738-B95B-40C5-B87D-122C5EA57D81}" type="presOf" srcId="{31AB70E0-4A83-49D4-B7AD-41160E1DEBBD}" destId="{102EA954-D855-4288-A53F-38DBD314B9A2}" srcOrd="0" destOrd="0" presId="urn:microsoft.com/office/officeart/2005/8/layout/hierarchy1"/>
    <dgm:cxn modelId="{9758A4D8-4CEA-45B8-990A-4E3A6779EEF6}" type="presOf" srcId="{1DBC2F00-4CE4-43F4-BAF3-21F71CE14C32}" destId="{F08107E8-0568-4160-AE98-0C2AFC29FAC3}" srcOrd="0" destOrd="0" presId="urn:microsoft.com/office/officeart/2005/8/layout/hierarchy1"/>
    <dgm:cxn modelId="{C0499EE2-5480-4C58-8660-C7AC51BC3739}" type="presParOf" srcId="{6E3EAAD1-46B4-41F5-8033-0570A17E0E28}" destId="{2AF890BB-62AC-47C2-9B67-A9611B8EB54A}" srcOrd="0" destOrd="0" presId="urn:microsoft.com/office/officeart/2005/8/layout/hierarchy1"/>
    <dgm:cxn modelId="{3825213E-6781-4092-AE1B-DAC925E56AAA}" type="presParOf" srcId="{2AF890BB-62AC-47C2-9B67-A9611B8EB54A}" destId="{72811263-44EA-407E-BFFC-12F3839DC9AC}" srcOrd="0" destOrd="0" presId="urn:microsoft.com/office/officeart/2005/8/layout/hierarchy1"/>
    <dgm:cxn modelId="{0D7296E8-9EFC-4C15-B40F-9DDDAF5CF206}" type="presParOf" srcId="{72811263-44EA-407E-BFFC-12F3839DC9AC}" destId="{DADE0584-B689-4E4F-8D88-CC615E0C65A2}" srcOrd="0" destOrd="0" presId="urn:microsoft.com/office/officeart/2005/8/layout/hierarchy1"/>
    <dgm:cxn modelId="{24B4B137-1E37-440D-AA44-0BCB52AABC53}" type="presParOf" srcId="{72811263-44EA-407E-BFFC-12F3839DC9AC}" destId="{8034529F-1357-49C7-8710-43B99F9D334D}" srcOrd="1" destOrd="0" presId="urn:microsoft.com/office/officeart/2005/8/layout/hierarchy1"/>
    <dgm:cxn modelId="{541D7B1B-D979-4229-B29A-7FE16266D032}" type="presParOf" srcId="{2AF890BB-62AC-47C2-9B67-A9611B8EB54A}" destId="{B49032B1-671A-47B9-8A9F-D9E1C0016100}" srcOrd="1" destOrd="0" presId="urn:microsoft.com/office/officeart/2005/8/layout/hierarchy1"/>
    <dgm:cxn modelId="{218F39EC-6C26-4186-B943-95A2A568886D}" type="presParOf" srcId="{B49032B1-671A-47B9-8A9F-D9E1C0016100}" destId="{F08107E8-0568-4160-AE98-0C2AFC29FAC3}" srcOrd="0" destOrd="0" presId="urn:microsoft.com/office/officeart/2005/8/layout/hierarchy1"/>
    <dgm:cxn modelId="{512DD293-82E1-4AA7-A450-85EBEF6AB8C0}" type="presParOf" srcId="{B49032B1-671A-47B9-8A9F-D9E1C0016100}" destId="{E80482C9-4491-4E0A-A840-C511FE628F3B}" srcOrd="1" destOrd="0" presId="urn:microsoft.com/office/officeart/2005/8/layout/hierarchy1"/>
    <dgm:cxn modelId="{803C4296-DB29-474D-AEC1-E7AF9E160692}" type="presParOf" srcId="{E80482C9-4491-4E0A-A840-C511FE628F3B}" destId="{1F85ABDC-CBEB-447A-B44E-2CC1BA5EEAB6}" srcOrd="0" destOrd="0" presId="urn:microsoft.com/office/officeart/2005/8/layout/hierarchy1"/>
    <dgm:cxn modelId="{8E661671-B5A4-48D6-B4FA-93371105C762}" type="presParOf" srcId="{1F85ABDC-CBEB-447A-B44E-2CC1BA5EEAB6}" destId="{EE14A65A-F221-4A4B-855A-4023B8EED341}" srcOrd="0" destOrd="0" presId="urn:microsoft.com/office/officeart/2005/8/layout/hierarchy1"/>
    <dgm:cxn modelId="{D4378094-DC42-4C8A-9823-00C1284A2CB4}" type="presParOf" srcId="{1F85ABDC-CBEB-447A-B44E-2CC1BA5EEAB6}" destId="{102EA954-D855-4288-A53F-38DBD314B9A2}" srcOrd="1" destOrd="0" presId="urn:microsoft.com/office/officeart/2005/8/layout/hierarchy1"/>
    <dgm:cxn modelId="{5BC0DC28-B261-4472-8333-D4ACD14F9658}" type="presParOf" srcId="{E80482C9-4491-4E0A-A840-C511FE628F3B}" destId="{0633E517-1DC7-422F-ADBD-D9C9E351E4B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CBD9D-EB69-4638-A5B2-B15042D21010}">
      <dsp:nvSpPr>
        <dsp:cNvPr id="0" name=""/>
        <dsp:cNvSpPr/>
      </dsp:nvSpPr>
      <dsp:spPr>
        <a:xfrm>
          <a:off x="454036" y="1231"/>
          <a:ext cx="2383141" cy="1317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35 MeV He on D9</a:t>
          </a:r>
          <a:endParaRPr lang="en-US" sz="1500" kern="1200" dirty="0"/>
        </a:p>
      </dsp:txBody>
      <dsp:txXfrm>
        <a:off x="518359" y="65554"/>
        <a:ext cx="2254495" cy="1189022"/>
      </dsp:txXfrm>
    </dsp:sp>
    <dsp:sp modelId="{28E6DF67-68B2-4E34-84B6-CC7F1873B63C}">
      <dsp:nvSpPr>
        <dsp:cNvPr id="0" name=""/>
        <dsp:cNvSpPr/>
      </dsp:nvSpPr>
      <dsp:spPr>
        <a:xfrm>
          <a:off x="3133246" y="25044"/>
          <a:ext cx="2231791" cy="1270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145 MeV Ne on 316L</a:t>
          </a:r>
          <a:endParaRPr lang="en-US" sz="1500" kern="1200" dirty="0"/>
        </a:p>
      </dsp:txBody>
      <dsp:txXfrm>
        <a:off x="3195244" y="87042"/>
        <a:ext cx="2107795" cy="1146047"/>
      </dsp:txXfrm>
    </dsp:sp>
    <dsp:sp modelId="{FF33FF66-41AB-4740-A146-7F9EE979BDCB}">
      <dsp:nvSpPr>
        <dsp:cNvPr id="0" name=""/>
        <dsp:cNvSpPr/>
      </dsp:nvSpPr>
      <dsp:spPr>
        <a:xfrm>
          <a:off x="454036" y="1614968"/>
          <a:ext cx="2421896" cy="13017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Average </a:t>
          </a:r>
          <a:r>
            <a:rPr lang="en-US" sz="1500" kern="1200" dirty="0" err="1" smtClean="0"/>
            <a:t>dpa</a:t>
          </a:r>
          <a:r>
            <a:rPr lang="en-US" sz="1500" kern="1200" dirty="0" smtClean="0"/>
            <a:t> achieved 0.00087-0.034</a:t>
          </a:r>
          <a:endParaRPr lang="en-US" sz="1500" kern="1200" dirty="0"/>
        </a:p>
      </dsp:txBody>
      <dsp:txXfrm>
        <a:off x="517582" y="1678514"/>
        <a:ext cx="2294804" cy="1174660"/>
      </dsp:txXfrm>
    </dsp:sp>
    <dsp:sp modelId="{85BCEC25-C3EC-4F58-9CB2-714EA9A9CC7A}">
      <dsp:nvSpPr>
        <dsp:cNvPr id="0" name=""/>
        <dsp:cNvSpPr/>
      </dsp:nvSpPr>
      <dsp:spPr>
        <a:xfrm>
          <a:off x="3172001" y="1625911"/>
          <a:ext cx="2193035" cy="1279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Average </a:t>
          </a:r>
          <a:r>
            <a:rPr lang="en-US" sz="1500" kern="1200" dirty="0" err="1" smtClean="0"/>
            <a:t>dpa</a:t>
          </a:r>
          <a:r>
            <a:rPr lang="en-US" sz="1500" kern="1200" dirty="0" smtClean="0"/>
            <a:t> achieved 0.063 </a:t>
          </a:r>
          <a:endParaRPr lang="en-US" sz="1500" kern="1200" dirty="0"/>
        </a:p>
      </dsp:txBody>
      <dsp:txXfrm>
        <a:off x="3234479" y="1688389"/>
        <a:ext cx="2068079" cy="1154910"/>
      </dsp:txXfrm>
    </dsp:sp>
    <dsp:sp modelId="{4F8AF52F-3226-4B8E-8009-3C4C1E52438F}">
      <dsp:nvSpPr>
        <dsp:cNvPr id="0" name=""/>
        <dsp:cNvSpPr/>
      </dsp:nvSpPr>
      <dsp:spPr>
        <a:xfrm>
          <a:off x="1685443" y="3212789"/>
          <a:ext cx="2448187" cy="1309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Microstructural changes were mainly observed using X-ray line profile analysis and no precipitation was observed</a:t>
          </a:r>
          <a:endParaRPr lang="en-US" sz="1500" kern="1200" dirty="0"/>
        </a:p>
      </dsp:txBody>
      <dsp:txXfrm>
        <a:off x="1749349" y="3276695"/>
        <a:ext cx="2320375" cy="1181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107E8-0568-4160-AE98-0C2AFC29FAC3}">
      <dsp:nvSpPr>
        <dsp:cNvPr id="0" name=""/>
        <dsp:cNvSpPr/>
      </dsp:nvSpPr>
      <dsp:spPr>
        <a:xfrm>
          <a:off x="2035733" y="878360"/>
          <a:ext cx="91440" cy="3299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E0584-B689-4E4F-8D88-CC615E0C65A2}">
      <dsp:nvSpPr>
        <dsp:cNvPr id="0" name=""/>
        <dsp:cNvSpPr/>
      </dsp:nvSpPr>
      <dsp:spPr>
        <a:xfrm>
          <a:off x="1423723" y="1693"/>
          <a:ext cx="1315459" cy="876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034529F-1357-49C7-8710-43B99F9D334D}">
      <dsp:nvSpPr>
        <dsp:cNvPr id="0" name=""/>
        <dsp:cNvSpPr/>
      </dsp:nvSpPr>
      <dsp:spPr>
        <a:xfrm>
          <a:off x="1549796" y="121462"/>
          <a:ext cx="1315459" cy="876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Equilibrated for 100 </a:t>
          </a:r>
          <a:r>
            <a:rPr lang="en-US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ps</a:t>
          </a: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at 300K and 0 pressure in NPT ensemble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75473" y="147139"/>
        <a:ext cx="1264105" cy="825312"/>
      </dsp:txXfrm>
    </dsp:sp>
    <dsp:sp modelId="{EE14A65A-F221-4A4B-855A-4023B8EED341}">
      <dsp:nvSpPr>
        <dsp:cNvPr id="0" name=""/>
        <dsp:cNvSpPr/>
      </dsp:nvSpPr>
      <dsp:spPr>
        <a:xfrm>
          <a:off x="1403039" y="1208355"/>
          <a:ext cx="1356829" cy="1061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2EA954-D855-4288-A53F-38DBD314B9A2}">
      <dsp:nvSpPr>
        <dsp:cNvPr id="0" name=""/>
        <dsp:cNvSpPr/>
      </dsp:nvSpPr>
      <dsp:spPr>
        <a:xfrm>
          <a:off x="1529111" y="1328124"/>
          <a:ext cx="1356829" cy="1061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Cell size optimization by calculation of % of atom taking part in single PKA. 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60215" y="1359228"/>
        <a:ext cx="1294621" cy="999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5554-CA45-4823-A5F0-4D14B2492E06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9A43-9907-4F68-BDF9-771CCE4A2A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325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5554-CA45-4823-A5F0-4D14B2492E06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9A43-9907-4F68-BDF9-771CCE4A2A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145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5554-CA45-4823-A5F0-4D14B2492E06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9A43-9907-4F68-BDF9-771CCE4A2A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939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5554-CA45-4823-A5F0-4D14B2492E06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9A43-9907-4F68-BDF9-771CCE4A2A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366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5554-CA45-4823-A5F0-4D14B2492E06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9A43-9907-4F68-BDF9-771CCE4A2A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337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5554-CA45-4823-A5F0-4D14B2492E06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9A43-9907-4F68-BDF9-771CCE4A2A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245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5554-CA45-4823-A5F0-4D14B2492E06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9A43-9907-4F68-BDF9-771CCE4A2A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688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5554-CA45-4823-A5F0-4D14B2492E06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9A43-9907-4F68-BDF9-771CCE4A2A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47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5554-CA45-4823-A5F0-4D14B2492E06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9A43-9907-4F68-BDF9-771CCE4A2A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912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5554-CA45-4823-A5F0-4D14B2492E06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9A43-9907-4F68-BDF9-771CCE4A2A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563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5554-CA45-4823-A5F0-4D14B2492E06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9A43-9907-4F68-BDF9-771CCE4A2A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77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5554-CA45-4823-A5F0-4D14B2492E06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D9A43-9907-4F68-BDF9-771CCE4A2A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38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5391" y="318538"/>
            <a:ext cx="9037983" cy="2001079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mic Sans MS" panose="030F0702030302020204" pitchFamily="66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Simulation of successive Cascades in Fe-Ni-Cr Model Alloy using Molecular Dynamics for studying Defect Microstructure during ion irradiation </a:t>
            </a:r>
            <a:endParaRPr lang="en-US" sz="4000" b="1" dirty="0">
              <a:latin typeface="Comic Sans MS" panose="030F0702030302020204" pitchFamily="66" charset="0"/>
              <a:ea typeface="Sans Serif Collection" panose="020B0502040504020204" pitchFamily="34" charset="0"/>
              <a:cs typeface="Sans Serif Collection" panose="020B050204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10772406" cy="1702630"/>
          </a:xfrm>
        </p:spPr>
        <p:txBody>
          <a:bodyPr>
            <a:normAutofit fontScale="92500"/>
          </a:bodyPr>
          <a:lstStyle/>
          <a:p>
            <a:r>
              <a:rPr lang="en-IN" dirty="0" err="1">
                <a:latin typeface="Comic Sans MS" panose="030F0702030302020204" pitchFamily="66" charset="0"/>
              </a:rPr>
              <a:t>Soumita</a:t>
            </a: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Chakraborty, </a:t>
            </a:r>
            <a:r>
              <a:rPr lang="en-IN" dirty="0" err="1">
                <a:latin typeface="Comic Sans MS" panose="030F0702030302020204" pitchFamily="66" charset="0"/>
              </a:rPr>
              <a:t>Argha</a:t>
            </a: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Dutta, </a:t>
            </a:r>
            <a:r>
              <a:rPr lang="en-IN" dirty="0" err="1">
                <a:latin typeface="Comic Sans MS" panose="030F0702030302020204" pitchFamily="66" charset="0"/>
              </a:rPr>
              <a:t>Santu</a:t>
            </a: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err="1" smtClean="0">
                <a:latin typeface="Comic Sans MS" panose="030F0702030302020204" pitchFamily="66" charset="0"/>
              </a:rPr>
              <a:t>Dey</a:t>
            </a:r>
            <a:r>
              <a:rPr lang="en-IN" dirty="0" smtClean="0">
                <a:latin typeface="Comic Sans MS" panose="030F0702030302020204" pitchFamily="66" charset="0"/>
              </a:rPr>
              <a:t>, </a:t>
            </a:r>
            <a:r>
              <a:rPr lang="en-IN" dirty="0">
                <a:latin typeface="Comic Sans MS" panose="030F0702030302020204" pitchFamily="66" charset="0"/>
              </a:rPr>
              <a:t>N. </a:t>
            </a:r>
            <a:r>
              <a:rPr lang="en-IN" dirty="0" err="1" smtClean="0">
                <a:latin typeface="Comic Sans MS" panose="030F0702030302020204" pitchFamily="66" charset="0"/>
              </a:rPr>
              <a:t>Gayathri</a:t>
            </a:r>
            <a:r>
              <a:rPr lang="en-IN" dirty="0" smtClean="0">
                <a:latin typeface="Comic Sans MS" panose="030F0702030302020204" pitchFamily="66" charset="0"/>
              </a:rPr>
              <a:t>, </a:t>
            </a:r>
            <a:r>
              <a:rPr lang="en-IN" dirty="0" err="1" smtClean="0">
                <a:latin typeface="Comic Sans MS" panose="030F0702030302020204" pitchFamily="66" charset="0"/>
              </a:rPr>
              <a:t>Paramita</a:t>
            </a:r>
            <a:r>
              <a:rPr lang="en-IN" dirty="0" smtClean="0">
                <a:latin typeface="Comic Sans MS" panose="030F0702030302020204" pitchFamily="66" charset="0"/>
              </a:rPr>
              <a:t> Mukherjee</a:t>
            </a:r>
          </a:p>
          <a:p>
            <a:endParaRPr lang="en-IN" dirty="0">
              <a:latin typeface="Comic Sans MS" panose="030F0702030302020204" pitchFamily="66" charset="0"/>
            </a:endParaRPr>
          </a:p>
          <a:p>
            <a:r>
              <a:rPr lang="en-IN" dirty="0">
                <a:latin typeface="Comic Sans MS" panose="030F0702030302020204" pitchFamily="66" charset="0"/>
              </a:rPr>
              <a:t/>
            </a:r>
            <a:br>
              <a:rPr lang="en-IN" dirty="0">
                <a:latin typeface="Comic Sans MS" panose="030F0702030302020204" pitchFamily="66" charset="0"/>
              </a:rPr>
            </a:br>
            <a:r>
              <a:rPr lang="en-IN" i="1" dirty="0">
                <a:latin typeface="Comic Sans MS" panose="030F0702030302020204" pitchFamily="66" charset="0"/>
              </a:rPr>
              <a:t>Variable Energy Cyclotron Centre, India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212" y="178961"/>
            <a:ext cx="1718187" cy="175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7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8690" y="40285"/>
            <a:ext cx="44534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Motivation &amp; Aim</a:t>
            </a:r>
            <a:endParaRPr lang="en-IN" sz="4000" b="1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067" y="656533"/>
            <a:ext cx="2896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Experiments performed :</a:t>
            </a:r>
            <a:endParaRPr lang="en-IN" dirty="0">
              <a:latin typeface="Comic Sans MS" panose="030F0702030302020204" pitchFamily="66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1106712"/>
            <a:ext cx="8296275" cy="4628134"/>
            <a:chOff x="-31601" y="1367363"/>
            <a:chExt cx="8441015" cy="45663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31601" y="1367363"/>
              <a:ext cx="2712955" cy="4566300"/>
            </a:xfrm>
            <a:prstGeom prst="rect">
              <a:avLst/>
            </a:prstGeom>
          </p:spPr>
        </p:pic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244347670"/>
                </p:ext>
              </p:extLst>
            </p:nvPr>
          </p:nvGraphicFramePr>
          <p:xfrm>
            <a:off x="2488818" y="1367363"/>
            <a:ext cx="5920596" cy="446271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10" name="Down Arrow 9"/>
          <p:cNvSpPr/>
          <p:nvPr/>
        </p:nvSpPr>
        <p:spPr>
          <a:xfrm>
            <a:off x="6675586" y="2383713"/>
            <a:ext cx="204186" cy="27520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Down Arrow 10"/>
          <p:cNvSpPr/>
          <p:nvPr/>
        </p:nvSpPr>
        <p:spPr>
          <a:xfrm>
            <a:off x="3994199" y="2380355"/>
            <a:ext cx="204186" cy="27520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Down Arrow 11"/>
          <p:cNvSpPr/>
          <p:nvPr/>
        </p:nvSpPr>
        <p:spPr>
          <a:xfrm>
            <a:off x="5361714" y="4012302"/>
            <a:ext cx="204186" cy="27520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0" y="5883473"/>
            <a:ext cx="88876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N. </a:t>
            </a:r>
            <a:r>
              <a:rPr lang="en-IN" sz="16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Gayathri</a:t>
            </a:r>
            <a:r>
              <a:rPr lang="en-IN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, K. Das, P. Mukherjee, R. Menon, P.Y. </a:t>
            </a:r>
            <a:r>
              <a:rPr lang="en-IN" sz="16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Nabhiraj</a:t>
            </a:r>
            <a:r>
              <a:rPr lang="en-IN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, Phys. Chem. 165 (2019) 108379</a:t>
            </a:r>
            <a:endParaRPr lang="en-IN" sz="1600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29436" y="6185934"/>
            <a:ext cx="104497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P. Mukherjee, A. Sarkar, M. Bhattacharya, N. </a:t>
            </a:r>
            <a:r>
              <a:rPr lang="en-IN" sz="16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Gayathri</a:t>
            </a:r>
            <a:r>
              <a:rPr lang="en-IN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, P. Barat, J. </a:t>
            </a:r>
            <a:r>
              <a:rPr lang="en-IN" sz="16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Nucl</a:t>
            </a:r>
            <a:r>
              <a:rPr lang="en-IN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Mater. 395 (2009) 37–44.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66675" y="6473706"/>
            <a:ext cx="82518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S. </a:t>
            </a:r>
            <a:r>
              <a:rPr lang="en-US" sz="16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Dey</a:t>
            </a:r>
            <a:r>
              <a:rPr lang="en-US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, N. </a:t>
            </a:r>
            <a:r>
              <a:rPr lang="en-US" sz="16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Gayathri</a:t>
            </a:r>
            <a:r>
              <a:rPr lang="en-US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, P. Mukherjee,, </a:t>
            </a:r>
            <a:r>
              <a:rPr lang="en-US" sz="16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Radiat</a:t>
            </a:r>
            <a:r>
              <a:rPr lang="en-US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Eff. Defects Solids. 173 (2018) 300–317</a:t>
            </a:r>
            <a:endParaRPr lang="en-IN" sz="16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69060" y="656533"/>
            <a:ext cx="3644492" cy="5078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To understand the differences in the microstructure created by the different </a:t>
            </a:r>
            <a:r>
              <a:rPr lang="en-US" dirty="0" smtClean="0">
                <a:latin typeface="Comic Sans MS" panose="030F0702030302020204" pitchFamily="66" charset="0"/>
              </a:rPr>
              <a:t>ions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Effect of different ions by </a:t>
            </a:r>
            <a:r>
              <a:rPr lang="en-US" dirty="0">
                <a:latin typeface="Comic Sans MS" panose="030F0702030302020204" pitchFamily="66" charset="0"/>
              </a:rPr>
              <a:t>using the average PKA energy for </a:t>
            </a:r>
            <a:r>
              <a:rPr lang="en-US" dirty="0" smtClean="0">
                <a:latin typeface="Comic Sans MS" panose="030F0702030302020204" pitchFamily="66" charset="0"/>
              </a:rPr>
              <a:t>cascade </a:t>
            </a:r>
            <a:r>
              <a:rPr lang="en-US" dirty="0">
                <a:latin typeface="Comic Sans MS" panose="030F0702030302020204" pitchFamily="66" charset="0"/>
              </a:rPr>
              <a:t>(</a:t>
            </a:r>
            <a:r>
              <a:rPr lang="en-US" dirty="0" err="1">
                <a:latin typeface="Comic Sans MS" panose="030F0702030302020204" pitchFamily="66" charset="0"/>
              </a:rPr>
              <a:t>dpa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dirty="0" smtClean="0">
                <a:latin typeface="Comic Sans MS" panose="030F0702030302020204" pitchFamily="66" charset="0"/>
              </a:rPr>
              <a:t>initiation in </a:t>
            </a:r>
            <a:r>
              <a:rPr lang="en-US" dirty="0">
                <a:latin typeface="Comic Sans MS" panose="030F0702030302020204" pitchFamily="66" charset="0"/>
              </a:rPr>
              <a:t>the model alloy cell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S</a:t>
            </a:r>
            <a:r>
              <a:rPr lang="en-US" dirty="0" smtClean="0">
                <a:latin typeface="Comic Sans MS" panose="030F0702030302020204" pitchFamily="66" charset="0"/>
              </a:rPr>
              <a:t>uccessive </a:t>
            </a:r>
            <a:r>
              <a:rPr lang="en-US" dirty="0">
                <a:latin typeface="Comic Sans MS" panose="030F0702030302020204" pitchFamily="66" charset="0"/>
              </a:rPr>
              <a:t>cascade </a:t>
            </a:r>
            <a:r>
              <a:rPr lang="en-US" dirty="0" smtClean="0">
                <a:latin typeface="Comic Sans MS" panose="030F0702030302020204" pitchFamily="66" charset="0"/>
              </a:rPr>
              <a:t>simulations performed to find </a:t>
            </a:r>
            <a:r>
              <a:rPr lang="en-US" dirty="0">
                <a:latin typeface="Comic Sans MS" panose="030F0702030302020204" pitchFamily="66" charset="0"/>
              </a:rPr>
              <a:t>the variation as a function of </a:t>
            </a:r>
            <a:r>
              <a:rPr lang="en-US" dirty="0" smtClean="0">
                <a:latin typeface="Comic Sans MS" panose="030F0702030302020204" pitchFamily="66" charset="0"/>
              </a:rPr>
              <a:t>dose. 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4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 animBg="1"/>
      <p:bldP spid="12" grpId="0" animBg="1"/>
      <p:bldP spid="1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697" y="177529"/>
            <a:ext cx="6267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PKA energy calculation</a:t>
            </a:r>
            <a:endParaRPr lang="en-IN" sz="2800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9697" y="1006650"/>
            <a:ext cx="5310168" cy="5637320"/>
            <a:chOff x="3867814" y="1023162"/>
            <a:chExt cx="5069078" cy="4633621"/>
          </a:xfrm>
          <a:solidFill>
            <a:schemeClr val="accent4">
              <a:lumMod val="60000"/>
              <a:lumOff val="40000"/>
            </a:schemeClr>
          </a:solidFill>
        </p:grpSpPr>
        <p:pic>
          <p:nvPicPr>
            <p:cNvPr id="6" name="Picture 5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7814" y="1868864"/>
              <a:ext cx="5069078" cy="3787919"/>
            </a:xfrm>
            <a:prstGeom prst="rect">
              <a:avLst/>
            </a:prstGeom>
            <a:grpFill/>
          </p:spPr>
        </p:pic>
        <p:sp>
          <p:nvSpPr>
            <p:cNvPr id="7" name="Rectangle 6"/>
            <p:cNvSpPr/>
            <p:nvPr/>
          </p:nvSpPr>
          <p:spPr>
            <a:xfrm>
              <a:off x="3924477" y="1023162"/>
              <a:ext cx="4955751" cy="64646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N" sz="1600" b="1" kern="100" dirty="0">
                  <a:latin typeface="Times New Roman" panose="02020603050405020304" pitchFamily="18" charset="0"/>
                  <a:ea typeface="Noto Serif CJK SC"/>
                  <a:cs typeface="Lohit Devanagari"/>
                </a:rPr>
                <a:t>PKA spectra of the (a) 35 MeV He; (b) 145 MeV Ne and (c) 315 </a:t>
              </a:r>
              <a:r>
                <a:rPr lang="en-IN" sz="1600" b="1" kern="100" dirty="0" err="1">
                  <a:latin typeface="Times New Roman" panose="02020603050405020304" pitchFamily="18" charset="0"/>
                  <a:ea typeface="Noto Serif CJK SC"/>
                  <a:cs typeface="Lohit Devanagari"/>
                </a:rPr>
                <a:t>keV</a:t>
              </a:r>
              <a:r>
                <a:rPr lang="en-IN" sz="1600" b="1" kern="100" dirty="0">
                  <a:latin typeface="Times New Roman" panose="02020603050405020304" pitchFamily="18" charset="0"/>
                  <a:ea typeface="Noto Serif CJK SC"/>
                  <a:cs typeface="Lohit Devanagari"/>
                </a:rPr>
                <a:t> </a:t>
              </a:r>
              <a:r>
                <a:rPr lang="en-IN" sz="1600" b="1" kern="100" dirty="0" err="1">
                  <a:latin typeface="Times New Roman" panose="02020603050405020304" pitchFamily="18" charset="0"/>
                  <a:ea typeface="Noto Serif CJK SC"/>
                  <a:cs typeface="Lohit Devanagari"/>
                </a:rPr>
                <a:t>Ar</a:t>
              </a:r>
              <a:r>
                <a:rPr lang="en-IN" sz="1600" b="1" kern="100" dirty="0">
                  <a:latin typeface="Times New Roman" panose="02020603050405020304" pitchFamily="18" charset="0"/>
                  <a:ea typeface="Noto Serif CJK SC"/>
                  <a:cs typeface="Lohit Devanagari"/>
                </a:rPr>
                <a:t> calculated using SRIM 2013 output file.</a:t>
              </a:r>
              <a:endParaRPr lang="en-IN" sz="1600" b="1" kern="100" dirty="0">
                <a:latin typeface="Liberation Serif"/>
                <a:ea typeface="Noto Serif CJK SC"/>
                <a:cs typeface="Lohit Devanagari"/>
              </a:endParaRPr>
            </a:p>
          </p:txBody>
        </p:sp>
      </p:grpSp>
      <p:sp>
        <p:nvSpPr>
          <p:cNvPr id="8" name="Right Arrow 7"/>
          <p:cNvSpPr/>
          <p:nvPr/>
        </p:nvSpPr>
        <p:spPr>
          <a:xfrm>
            <a:off x="5782773" y="1455984"/>
            <a:ext cx="445591" cy="378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3618" y="618405"/>
            <a:ext cx="3416417" cy="786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1600" b="1" kern="100" dirty="0" smtClean="0">
                <a:latin typeface="Times New Roman" panose="02020603050405020304" pitchFamily="18" charset="0"/>
                <a:ea typeface="Noto Serif CJK SC"/>
                <a:cs typeface="Lohit Devanagari"/>
              </a:rPr>
              <a:t>Cumulative </a:t>
            </a:r>
            <a:r>
              <a:rPr lang="en-IN" sz="1600" b="1" kern="100" dirty="0">
                <a:latin typeface="Times New Roman" panose="02020603050405020304" pitchFamily="18" charset="0"/>
                <a:ea typeface="Noto Serif CJK SC"/>
                <a:cs typeface="Lohit Devanagari"/>
              </a:rPr>
              <a:t>Fraction of Fe PKA’s for the three incident ions.</a:t>
            </a:r>
            <a:endParaRPr lang="en-IN" sz="1600" b="1" kern="100" dirty="0">
              <a:latin typeface="Liberation Serif"/>
              <a:ea typeface="Noto Serif CJK SC"/>
              <a:cs typeface="Lohit Devanagari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3147" t="3896" r="6595" b="2051"/>
          <a:stretch/>
        </p:blipFill>
        <p:spPr>
          <a:xfrm>
            <a:off x="6664199" y="1333986"/>
            <a:ext cx="3675355" cy="296429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64181" y="4339755"/>
            <a:ext cx="3417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PKA </a:t>
            </a:r>
            <a:r>
              <a:rPr 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energy chosen</a:t>
            </a:r>
            <a:endParaRPr lang="en-IN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76454"/>
              </p:ext>
            </p:extLst>
          </p:nvPr>
        </p:nvGraphicFramePr>
        <p:xfrm>
          <a:off x="6744098" y="4763862"/>
          <a:ext cx="3595456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728">
                  <a:extLst>
                    <a:ext uri="{9D8B030D-6E8A-4147-A177-3AD203B41FA5}">
                      <a16:colId xmlns:a16="http://schemas.microsoft.com/office/drawing/2014/main" val="81233966"/>
                    </a:ext>
                  </a:extLst>
                </a:gridCol>
                <a:gridCol w="1797728">
                  <a:extLst>
                    <a:ext uri="{9D8B030D-6E8A-4147-A177-3AD203B41FA5}">
                      <a16:colId xmlns:a16="http://schemas.microsoft.com/office/drawing/2014/main" val="1149188662"/>
                    </a:ext>
                  </a:extLst>
                </a:gridCol>
              </a:tblGrid>
              <a:tr h="3038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Ion beam specification</a:t>
                      </a:r>
                      <a:endParaRPr lang="en-IN" sz="18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PKA energy</a:t>
                      </a:r>
                      <a:endParaRPr lang="en-IN" sz="18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extLst>
                  <a:ext uri="{0D108BD9-81ED-4DB2-BD59-A6C34878D82A}">
                    <a16:rowId xmlns:a16="http://schemas.microsoft.com/office/drawing/2014/main" val="3858266970"/>
                  </a:ext>
                </a:extLst>
              </a:tr>
              <a:tr h="3038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35 MeV He</a:t>
                      </a:r>
                      <a:endParaRPr lang="en-IN" sz="18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350 eV</a:t>
                      </a:r>
                      <a:endParaRPr lang="en-IN" sz="18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extLst>
                  <a:ext uri="{0D108BD9-81ED-4DB2-BD59-A6C34878D82A}">
                    <a16:rowId xmlns:a16="http://schemas.microsoft.com/office/drawing/2014/main" val="2667002576"/>
                  </a:ext>
                </a:extLst>
              </a:tr>
              <a:tr h="3038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145 MeV Ne</a:t>
                      </a:r>
                      <a:endParaRPr lang="en-IN" sz="18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800 eV</a:t>
                      </a:r>
                      <a:endParaRPr lang="en-IN" sz="18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extLst>
                  <a:ext uri="{0D108BD9-81ED-4DB2-BD59-A6C34878D82A}">
                    <a16:rowId xmlns:a16="http://schemas.microsoft.com/office/drawing/2014/main" val="1496653303"/>
                  </a:ext>
                </a:extLst>
              </a:tr>
              <a:tr h="3038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315 </a:t>
                      </a:r>
                      <a:r>
                        <a:rPr lang="en-IN" sz="1800" kern="100" dirty="0" err="1">
                          <a:effectLst/>
                        </a:rPr>
                        <a:t>keV</a:t>
                      </a:r>
                      <a:r>
                        <a:rPr lang="en-IN" sz="1800" kern="100" dirty="0">
                          <a:effectLst/>
                        </a:rPr>
                        <a:t> </a:t>
                      </a:r>
                      <a:r>
                        <a:rPr lang="en-IN" sz="1800" kern="100" dirty="0" err="1">
                          <a:effectLst/>
                        </a:rPr>
                        <a:t>Ar</a:t>
                      </a:r>
                      <a:endParaRPr lang="en-IN" sz="18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 </a:t>
                      </a:r>
                      <a:r>
                        <a:rPr lang="en-IN" sz="1800" kern="100" dirty="0" err="1">
                          <a:effectLst/>
                        </a:rPr>
                        <a:t>keV</a:t>
                      </a:r>
                      <a:endParaRPr lang="en-IN" sz="18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extLst>
                  <a:ext uri="{0D108BD9-81ED-4DB2-BD59-A6C34878D82A}">
                    <a16:rowId xmlns:a16="http://schemas.microsoft.com/office/drawing/2014/main" val="1553333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36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975" y="1077904"/>
            <a:ext cx="68972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Atomic ratio of the simulation cell , </a:t>
            </a:r>
            <a:r>
              <a:rPr lang="en-IN" sz="1600" b="1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Fe:Ni:Cr</a:t>
            </a:r>
            <a:r>
              <a:rPr lang="en-IN" sz="16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= 70:15:15.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Lattice parameter = 3.5945 </a:t>
            </a:r>
            <a:r>
              <a:rPr lang="en-IN" sz="16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Å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Simulation cell dimension, 20x </a:t>
            </a:r>
            <a:r>
              <a:rPr lang="en-US" sz="1600" b="1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20x</a:t>
            </a:r>
            <a:r>
              <a:rPr lang="en-US" sz="16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20 unit cell</a:t>
            </a:r>
            <a:endParaRPr lang="en-IN" sz="1600" b="1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FCC cell with periodic boundary condition in all three directions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Total number of atoms in  the cell = 32000</a:t>
            </a:r>
            <a:endParaRPr lang="en-US" sz="1600" b="1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2739" y="136273"/>
            <a:ext cx="4545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Simulation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details</a:t>
            </a:r>
            <a:endParaRPr lang="en-IN" sz="40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88352129"/>
              </p:ext>
            </p:extLst>
          </p:nvPr>
        </p:nvGraphicFramePr>
        <p:xfrm>
          <a:off x="6986257" y="1003846"/>
          <a:ext cx="4288980" cy="239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7719" y="3681176"/>
            <a:ext cx="5054022" cy="3365284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>
          <a:xfrm rot="18493005">
            <a:off x="6794988" y="4148078"/>
            <a:ext cx="1247888" cy="797704"/>
          </a:xfrm>
          <a:prstGeom prst="wedgeRoundRectCallout">
            <a:avLst>
              <a:gd name="adj1" fmla="val -10978"/>
              <a:gd name="adj2" fmla="val 11875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5000 iterations</a:t>
            </a:r>
            <a:endParaRPr lang="en-IN" dirty="0"/>
          </a:p>
        </p:txBody>
      </p:sp>
      <p:sp>
        <p:nvSpPr>
          <p:cNvPr id="13" name="Down Arrow 12"/>
          <p:cNvSpPr/>
          <p:nvPr/>
        </p:nvSpPr>
        <p:spPr>
          <a:xfrm>
            <a:off x="9055388" y="3423000"/>
            <a:ext cx="158111" cy="2308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481711" y="3484387"/>
            <a:ext cx="5947462" cy="461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596"/>
              </a:spcAft>
            </a:pPr>
            <a:r>
              <a:rPr lang="en-IN" b="1" kern="100" dirty="0" smtClean="0">
                <a:latin typeface="Comic Sans MS" panose="030F0702030302020204" pitchFamily="66" charset="0"/>
                <a:ea typeface="Noto Serif CJK SC"/>
                <a:cs typeface="Lohit Devanagari"/>
              </a:rPr>
              <a:t>Percentage </a:t>
            </a:r>
            <a:r>
              <a:rPr lang="en-IN" b="1" kern="100" dirty="0">
                <a:latin typeface="Comic Sans MS" panose="030F0702030302020204" pitchFamily="66" charset="0"/>
                <a:ea typeface="Noto Serif CJK SC"/>
                <a:cs typeface="Lohit Devanagari"/>
              </a:rPr>
              <a:t>of atom taking part in single PKA </a:t>
            </a:r>
            <a:r>
              <a:rPr lang="en-IN" b="1" kern="100" dirty="0" smtClean="0">
                <a:latin typeface="Comic Sans MS" panose="030F0702030302020204" pitchFamily="66" charset="0"/>
                <a:ea typeface="Noto Serif CJK SC"/>
                <a:cs typeface="Lohit Devanagari"/>
              </a:rPr>
              <a:t>event</a:t>
            </a:r>
            <a:endParaRPr lang="en-IN" kern="100" dirty="0">
              <a:latin typeface="Comic Sans MS" panose="030F0702030302020204" pitchFamily="66" charset="0"/>
              <a:ea typeface="Noto Serif CJK SC"/>
              <a:cs typeface="Lohit Devanagari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461236"/>
              </p:ext>
            </p:extLst>
          </p:nvPr>
        </p:nvGraphicFramePr>
        <p:xfrm>
          <a:off x="123826" y="3992218"/>
          <a:ext cx="6262969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7427">
                  <a:extLst>
                    <a:ext uri="{9D8B030D-6E8A-4147-A177-3AD203B41FA5}">
                      <a16:colId xmlns:a16="http://schemas.microsoft.com/office/drawing/2014/main" val="3100933516"/>
                    </a:ext>
                  </a:extLst>
                </a:gridCol>
                <a:gridCol w="1450293">
                  <a:extLst>
                    <a:ext uri="{9D8B030D-6E8A-4147-A177-3AD203B41FA5}">
                      <a16:colId xmlns:a16="http://schemas.microsoft.com/office/drawing/2014/main" val="723496502"/>
                    </a:ext>
                  </a:extLst>
                </a:gridCol>
                <a:gridCol w="2725249">
                  <a:extLst>
                    <a:ext uri="{9D8B030D-6E8A-4147-A177-3AD203B41FA5}">
                      <a16:colId xmlns:a16="http://schemas.microsoft.com/office/drawing/2014/main" val="3984508991"/>
                    </a:ext>
                  </a:extLst>
                </a:gridCol>
              </a:tblGrid>
              <a:tr h="11194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 dirty="0">
                          <a:effectLst/>
                        </a:rPr>
                        <a:t>Ion beam specification</a:t>
                      </a:r>
                      <a:endParaRPr lang="en-IN" sz="2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 dirty="0">
                          <a:effectLst/>
                        </a:rPr>
                        <a:t>PKA energy</a:t>
                      </a:r>
                      <a:endParaRPr lang="en-IN" sz="2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>
                          <a:effectLst/>
                        </a:rPr>
                        <a:t>Percentage of atoms taken part in single PKA damage cascade</a:t>
                      </a:r>
                      <a:endParaRPr lang="en-IN" sz="2000" kern="10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extLst>
                  <a:ext uri="{0D108BD9-81ED-4DB2-BD59-A6C34878D82A}">
                    <a16:rowId xmlns:a16="http://schemas.microsoft.com/office/drawing/2014/main" val="2775193736"/>
                  </a:ext>
                </a:extLst>
              </a:tr>
              <a:tr h="4412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 dirty="0">
                          <a:effectLst/>
                        </a:rPr>
                        <a:t>35 MeV He</a:t>
                      </a:r>
                      <a:endParaRPr lang="en-IN" sz="2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 dirty="0">
                          <a:effectLst/>
                        </a:rPr>
                        <a:t>350 eV</a:t>
                      </a:r>
                      <a:endParaRPr lang="en-IN" sz="2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>
                          <a:effectLst/>
                        </a:rPr>
                        <a:t>1.33 %</a:t>
                      </a:r>
                      <a:endParaRPr lang="en-IN" sz="2000" kern="10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extLst>
                  <a:ext uri="{0D108BD9-81ED-4DB2-BD59-A6C34878D82A}">
                    <a16:rowId xmlns:a16="http://schemas.microsoft.com/office/drawing/2014/main" val="4091919005"/>
                  </a:ext>
                </a:extLst>
              </a:tr>
              <a:tr h="4412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 dirty="0">
                          <a:effectLst/>
                        </a:rPr>
                        <a:t>145 MeV Ne</a:t>
                      </a:r>
                      <a:endParaRPr lang="en-IN" sz="2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 dirty="0">
                          <a:effectLst/>
                        </a:rPr>
                        <a:t>800 eV</a:t>
                      </a:r>
                      <a:endParaRPr lang="en-IN" sz="2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 dirty="0">
                          <a:effectLst/>
                        </a:rPr>
                        <a:t>2.7 %</a:t>
                      </a:r>
                      <a:endParaRPr lang="en-IN" sz="2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extLst>
                  <a:ext uri="{0D108BD9-81ED-4DB2-BD59-A6C34878D82A}">
                    <a16:rowId xmlns:a16="http://schemas.microsoft.com/office/drawing/2014/main" val="1134520651"/>
                  </a:ext>
                </a:extLst>
              </a:tr>
              <a:tr h="4412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 dirty="0">
                          <a:effectLst/>
                        </a:rPr>
                        <a:t>315 </a:t>
                      </a:r>
                      <a:r>
                        <a:rPr lang="en-IN" sz="2000" kern="100" dirty="0" err="1">
                          <a:effectLst/>
                        </a:rPr>
                        <a:t>keV</a:t>
                      </a:r>
                      <a:r>
                        <a:rPr lang="en-IN" sz="2000" kern="100" dirty="0">
                          <a:effectLst/>
                        </a:rPr>
                        <a:t> </a:t>
                      </a:r>
                      <a:r>
                        <a:rPr lang="en-IN" sz="2000" kern="100" dirty="0" err="1">
                          <a:effectLst/>
                        </a:rPr>
                        <a:t>Ar</a:t>
                      </a:r>
                      <a:endParaRPr lang="en-IN" sz="2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 dirty="0">
                          <a:effectLst/>
                        </a:rPr>
                        <a:t>2 </a:t>
                      </a:r>
                      <a:r>
                        <a:rPr lang="en-IN" sz="2000" kern="100" dirty="0" err="1">
                          <a:effectLst/>
                        </a:rPr>
                        <a:t>keV</a:t>
                      </a:r>
                      <a:endParaRPr lang="en-IN" sz="2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kern="100" dirty="0">
                          <a:effectLst/>
                        </a:rPr>
                        <a:t>7.8 %</a:t>
                      </a:r>
                      <a:endParaRPr lang="en-IN" sz="2000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extLst>
                  <a:ext uri="{0D108BD9-81ED-4DB2-BD59-A6C34878D82A}">
                    <a16:rowId xmlns:a16="http://schemas.microsoft.com/office/drawing/2014/main" val="2098527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86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2" grpId="0" animBg="1"/>
      <p:bldP spid="13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391" y="1289208"/>
            <a:ext cx="49375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latin typeface="Comic Sans MS" panose="030F0702030302020204" pitchFamily="66" charset="0"/>
              </a:rPr>
              <a:t>Maximum </a:t>
            </a:r>
            <a:r>
              <a:rPr lang="en-US" sz="1600" b="1" dirty="0">
                <a:latin typeface="Comic Sans MS" panose="030F0702030302020204" pitchFamily="66" charset="0"/>
              </a:rPr>
              <a:t>NRT </a:t>
            </a:r>
            <a:r>
              <a:rPr lang="en-US" sz="1600" b="1" dirty="0" err="1">
                <a:latin typeface="Comic Sans MS" panose="030F0702030302020204" pitchFamily="66" charset="0"/>
              </a:rPr>
              <a:t>dpa</a:t>
            </a:r>
            <a:r>
              <a:rPr lang="en-US" sz="1600" b="1" dirty="0">
                <a:latin typeface="Comic Sans MS" panose="030F0702030302020204" pitchFamily="66" charset="0"/>
              </a:rPr>
              <a:t> achieved for 5000 cascades</a:t>
            </a:r>
            <a:endParaRPr lang="en-IN" sz="16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773141"/>
              </p:ext>
            </p:extLst>
          </p:nvPr>
        </p:nvGraphicFramePr>
        <p:xfrm>
          <a:off x="178525" y="1820479"/>
          <a:ext cx="5093770" cy="2176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6885">
                  <a:extLst>
                    <a:ext uri="{9D8B030D-6E8A-4147-A177-3AD203B41FA5}">
                      <a16:colId xmlns:a16="http://schemas.microsoft.com/office/drawing/2014/main" val="474797034"/>
                    </a:ext>
                  </a:extLst>
                </a:gridCol>
                <a:gridCol w="2546885">
                  <a:extLst>
                    <a:ext uri="{9D8B030D-6E8A-4147-A177-3AD203B41FA5}">
                      <a16:colId xmlns:a16="http://schemas.microsoft.com/office/drawing/2014/main" val="2234852380"/>
                    </a:ext>
                  </a:extLst>
                </a:gridCol>
              </a:tblGrid>
              <a:tr h="74070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Ion beam specification</a:t>
                      </a:r>
                      <a:endParaRPr lang="en-IN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NRT equivalent </a:t>
                      </a:r>
                      <a:r>
                        <a:rPr lang="en-US" sz="2000" b="1" dirty="0" err="1" smtClean="0"/>
                        <a:t>dpa</a:t>
                      </a:r>
                      <a:endParaRPr lang="en-IN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73256545"/>
                  </a:ext>
                </a:extLst>
              </a:tr>
              <a:tr h="478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b="1" kern="100" dirty="0">
                          <a:effectLst/>
                        </a:rPr>
                        <a:t>35 MeV He</a:t>
                      </a:r>
                      <a:endParaRPr lang="en-IN" sz="2000" b="1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0.46</a:t>
                      </a:r>
                      <a:endParaRPr lang="en-IN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75869881"/>
                  </a:ext>
                </a:extLst>
              </a:tr>
              <a:tr h="478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b="1" kern="100" dirty="0">
                          <a:effectLst/>
                        </a:rPr>
                        <a:t>145 MeV Ne</a:t>
                      </a:r>
                      <a:endParaRPr lang="en-IN" sz="2000" b="1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1.02</a:t>
                      </a:r>
                      <a:endParaRPr lang="en-IN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53455231"/>
                  </a:ext>
                </a:extLst>
              </a:tr>
              <a:tr h="4786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b="1" kern="100" dirty="0">
                          <a:effectLst/>
                        </a:rPr>
                        <a:t>315 </a:t>
                      </a:r>
                      <a:r>
                        <a:rPr lang="en-IN" sz="2000" b="1" kern="100" dirty="0" err="1">
                          <a:effectLst/>
                        </a:rPr>
                        <a:t>keV</a:t>
                      </a:r>
                      <a:r>
                        <a:rPr lang="en-IN" sz="2000" b="1" kern="100" dirty="0">
                          <a:effectLst/>
                        </a:rPr>
                        <a:t> </a:t>
                      </a:r>
                      <a:r>
                        <a:rPr lang="en-IN" sz="2000" b="1" kern="100" dirty="0" err="1">
                          <a:effectLst/>
                        </a:rPr>
                        <a:t>Ar</a:t>
                      </a:r>
                      <a:endParaRPr lang="en-IN" sz="2000" b="1" kern="100" dirty="0">
                        <a:effectLst/>
                        <a:latin typeface="Liberation Serif"/>
                        <a:ea typeface="Noto Serif CJK SC"/>
                        <a:cs typeface="Lohit Devanagari"/>
                      </a:endParaRPr>
                    </a:p>
                  </a:txBody>
                  <a:tcPr marL="54769" marR="54769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2.487</a:t>
                      </a:r>
                      <a:endParaRPr lang="en-IN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509443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47850" y="166566"/>
            <a:ext cx="84561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Simulation observations &amp; results</a:t>
            </a:r>
            <a:endParaRPr lang="en-IN" sz="4000" b="1" dirty="0">
              <a:solidFill>
                <a:srgbClr val="0000FF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5482" y="5171640"/>
            <a:ext cx="4411732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Cluster size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Cluster composition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Stacking fault probability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Dislocations – type; density etc.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843" y="4477397"/>
            <a:ext cx="458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Parameters studied in this simulation</a:t>
            </a:r>
            <a:endParaRPr lang="en-IN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13241" y="1137470"/>
            <a:ext cx="4653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Cluster size (interstitial) </a:t>
            </a:r>
            <a:endParaRPr lang="en-IN" sz="2800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667376" y="1748358"/>
            <a:ext cx="4953480" cy="5109642"/>
            <a:chOff x="169557" y="955444"/>
            <a:chExt cx="4384688" cy="5525255"/>
          </a:xfrm>
        </p:grpSpPr>
        <p:pic>
          <p:nvPicPr>
            <p:cNvPr id="14" name="Picture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557" y="1944751"/>
              <a:ext cx="4384688" cy="45359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387190" y="955444"/>
              <a:ext cx="3802646" cy="11648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Interstitial 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 counts in terms of the successive cascades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The 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black line is the indicative of the overall changes of the cluster counts</a:t>
              </a:r>
              <a:endPara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0260998" y="4477397"/>
            <a:ext cx="1812235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3-10 size clusters are the most frequent one which is taken for further calculations.  </a:t>
            </a:r>
            <a:endParaRPr lang="en-IN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97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1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0026" y="1065747"/>
            <a:ext cx="5495924" cy="4464370"/>
            <a:chOff x="4189836" y="1013152"/>
            <a:chExt cx="4954164" cy="4464370"/>
          </a:xfrm>
        </p:grpSpPr>
        <p:pic>
          <p:nvPicPr>
            <p:cNvPr id="5" name="Picture 4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903"/>
            <a:stretch/>
          </p:blipFill>
          <p:spPr bwMode="auto">
            <a:xfrm>
              <a:off x="4189836" y="2228295"/>
              <a:ext cx="4954164" cy="324922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4450975" y="1013152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/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Representative 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simulation cells showing clusters (size 3-10) with their individual composition at 0.06 and 0.45 </a:t>
              </a:r>
              <a:r>
                <a:rPr lang="en-US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dpa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for three different PKA energies</a:t>
              </a:r>
              <a:endPara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59958" y="89533"/>
            <a:ext cx="5649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Cluster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composition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553075" y="955538"/>
            <a:ext cx="6296896" cy="5077215"/>
            <a:chOff x="446281" y="1332597"/>
            <a:chExt cx="8468217" cy="5205712"/>
          </a:xfrm>
          <a:noFill/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44298" y="2008613"/>
              <a:ext cx="5283771" cy="4529696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10" name="Rectangle 9"/>
            <p:cNvSpPr/>
            <p:nvPr/>
          </p:nvSpPr>
          <p:spPr>
            <a:xfrm>
              <a:off x="446281" y="1332597"/>
              <a:ext cx="8468217" cy="61609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Ni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and Cr percentages in the interstitial clusters as a function of successive cascade for the 3 different PKA energies</a:t>
              </a:r>
              <a:endParaRPr lang="en-I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59957" y="6177617"/>
            <a:ext cx="1163201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N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Noto Serif CJK SC"/>
              </a:rPr>
              <a:t>In </a:t>
            </a:r>
            <a:r>
              <a:rPr lang="en-IN" b="1" dirty="0">
                <a:solidFill>
                  <a:srgbClr val="0000FF"/>
                </a:solidFill>
                <a:latin typeface="Comic Sans MS" panose="030F0702030302020204" pitchFamily="66" charset="0"/>
                <a:ea typeface="Noto Serif CJK SC"/>
              </a:rPr>
              <a:t>the 2 </a:t>
            </a:r>
            <a:r>
              <a:rPr lang="en-IN" b="1" dirty="0" err="1">
                <a:solidFill>
                  <a:srgbClr val="0000FF"/>
                </a:solidFill>
                <a:latin typeface="Comic Sans MS" panose="030F0702030302020204" pitchFamily="66" charset="0"/>
                <a:ea typeface="Noto Serif CJK SC"/>
              </a:rPr>
              <a:t>keV</a:t>
            </a:r>
            <a:r>
              <a:rPr lang="en-IN" b="1" dirty="0">
                <a:solidFill>
                  <a:srgbClr val="0000FF"/>
                </a:solidFill>
                <a:latin typeface="Comic Sans MS" panose="030F0702030302020204" pitchFamily="66" charset="0"/>
                <a:ea typeface="Noto Serif CJK SC"/>
              </a:rPr>
              <a:t> PKA </a:t>
            </a:r>
            <a:r>
              <a:rPr lang="en-IN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Noto Serif CJK SC"/>
              </a:rPr>
              <a:t>simulation, there </a:t>
            </a:r>
            <a:r>
              <a:rPr lang="en-IN" b="1" dirty="0">
                <a:solidFill>
                  <a:srgbClr val="0000FF"/>
                </a:solidFill>
                <a:latin typeface="Comic Sans MS" panose="030F0702030302020204" pitchFamily="66" charset="0"/>
                <a:ea typeface="Noto Serif CJK SC"/>
              </a:rPr>
              <a:t>is clear oscillatory behaviour in the Cr content in these </a:t>
            </a:r>
            <a:r>
              <a:rPr lang="en-IN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Noto Serif CJK SC"/>
              </a:rPr>
              <a:t>clusters</a:t>
            </a:r>
            <a:r>
              <a:rPr lang="en-I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Noto Serif CJK SC"/>
              </a:rPr>
              <a:t>.</a:t>
            </a:r>
            <a:endParaRPr lang="en-IN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2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4167" y="940490"/>
            <a:ext cx="10243931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IN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Earlier experimental results on ion irradiation of SS316L/D9 have been verified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IN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IN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Using molecular dynamics simulation with appropriate PKA energies in model alloy Fe-15Ni-15Cr. </a:t>
            </a:r>
          </a:p>
          <a:p>
            <a:endParaRPr lang="en-IN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endParaRPr lang="en-IN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The distinct results obtained in the three cases could be understood as effect of different PKA energies in the three cases.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At low PKA energies (&lt;1 </a:t>
            </a:r>
            <a:r>
              <a:rPr lang="en-US" dirty="0" err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keV</a:t>
            </a:r>
            <a:r>
              <a:rPr 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) the irradiated microstructure is </a:t>
            </a:r>
            <a:r>
              <a:rPr lang="en-IN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found to be dominated by the formation of dislocations (loops) and stacking faults (</a:t>
            </a:r>
            <a:r>
              <a:rPr lang="en-IN" dirty="0" err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tetrahedra</a:t>
            </a:r>
            <a:r>
              <a:rPr lang="en-IN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). </a:t>
            </a:r>
          </a:p>
          <a:p>
            <a:pPr lvl="1"/>
            <a:endParaRPr lang="en-IN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lvl="1"/>
            <a:r>
              <a:rPr lang="en-IN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r>
              <a:rPr lang="en-IN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Corroborates with 145 MeV Ne and 35 MeV He ion irradiation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endParaRPr lang="en-IN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For high PKA energy (2 </a:t>
            </a:r>
            <a:r>
              <a:rPr lang="en-IN" dirty="0" err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keV</a:t>
            </a:r>
            <a:r>
              <a:rPr lang="en-IN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), irradiation induced </a:t>
            </a:r>
            <a:r>
              <a:rPr lang="en-IN" dirty="0" err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microchemical</a:t>
            </a:r>
            <a:r>
              <a:rPr lang="en-IN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changes seem to be more dominant. This is visible through the oscillatory behaviour in the Cr percentage in the interstitial cluster formed during the successive irradiation.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IN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lvl="2"/>
            <a:r>
              <a:rPr lang="en-IN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Corroborates with 315 </a:t>
            </a:r>
            <a:r>
              <a:rPr lang="en-IN" b="1" dirty="0" err="1" smtClean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keV</a:t>
            </a:r>
            <a:r>
              <a:rPr lang="en-IN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IN" b="1" dirty="0" err="1" smtClean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Ar</a:t>
            </a:r>
            <a:r>
              <a:rPr lang="en-IN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ion irradiation.</a:t>
            </a:r>
            <a:endParaRPr lang="en-IN" b="1" dirty="0" smtClean="0">
              <a:solidFill>
                <a:srgbClr val="0000FF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8959" y="126132"/>
            <a:ext cx="2988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Conclusions</a:t>
            </a:r>
            <a:endParaRPr lang="en-IN" sz="4000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4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8970" y="2679329"/>
            <a:ext cx="4213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anose="030F0702030302020204" pitchFamily="66" charset="0"/>
              </a:rPr>
              <a:t>Thank You</a:t>
            </a:r>
            <a:endParaRPr lang="en-IN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6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696</Words>
  <Application>Microsoft Office PowerPoint</Application>
  <PresentationFormat>Widescreen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Liberation Serif</vt:lpstr>
      <vt:lpstr>Lohit Devanagari</vt:lpstr>
      <vt:lpstr>Noto Serif CJK SC</vt:lpstr>
      <vt:lpstr>Sans Serif Collection</vt:lpstr>
      <vt:lpstr>Times New Roman</vt:lpstr>
      <vt:lpstr>Office Theme</vt:lpstr>
      <vt:lpstr>Simulation of successive Cascades in Fe-Ni-Cr Model Alloy using Molecular Dynamics for studying Defect Microstructure during ion irradiation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Defect Microstructure Study During Successive Cascades in Fe-Ni-Cr Model Alloy Using MD Simulation</dc:title>
  <dc:creator>Admin</dc:creator>
  <cp:lastModifiedBy>Admin</cp:lastModifiedBy>
  <cp:revision>12</cp:revision>
  <dcterms:created xsi:type="dcterms:W3CDTF">2023-07-03T06:22:22Z</dcterms:created>
  <dcterms:modified xsi:type="dcterms:W3CDTF">2023-07-03T09:05:35Z</dcterms:modified>
</cp:coreProperties>
</file>