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32" r:id="rId2"/>
    <p:sldId id="701" r:id="rId3"/>
    <p:sldId id="704" r:id="rId4"/>
    <p:sldId id="715" r:id="rId5"/>
    <p:sldId id="714" r:id="rId6"/>
    <p:sldId id="713" r:id="rId7"/>
    <p:sldId id="705" r:id="rId8"/>
    <p:sldId id="685" r:id="rId9"/>
    <p:sldId id="700" r:id="rId10"/>
    <p:sldId id="706" r:id="rId11"/>
    <p:sldId id="711" r:id="rId12"/>
    <p:sldId id="712" r:id="rId13"/>
    <p:sldId id="718" r:id="rId14"/>
    <p:sldId id="686" r:id="rId15"/>
    <p:sldId id="688" r:id="rId16"/>
    <p:sldId id="717" r:id="rId17"/>
    <p:sldId id="708" r:id="rId18"/>
    <p:sldId id="699" r:id="rId19"/>
    <p:sldId id="719" r:id="rId20"/>
    <p:sldId id="691" r:id="rId21"/>
    <p:sldId id="692" r:id="rId22"/>
    <p:sldId id="693" r:id="rId23"/>
    <p:sldId id="697" r:id="rId24"/>
    <p:sldId id="698" r:id="rId25"/>
    <p:sldId id="716" r:id="rId26"/>
    <p:sldId id="702" r:id="rId27"/>
    <p:sldId id="695" r:id="rId28"/>
    <p:sldId id="696" r:id="rId29"/>
    <p:sldId id="709" r:id="rId30"/>
    <p:sldId id="694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D95C47"/>
    <a:srgbClr val="0000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78" autoAdjust="0"/>
    <p:restoredTop sz="94660"/>
  </p:normalViewPr>
  <p:slideViewPr>
    <p:cSldViewPr>
      <p:cViewPr varScale="1">
        <p:scale>
          <a:sx n="63" d="100"/>
          <a:sy n="63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77FA-7097-4671-B76F-CB191610BFC4}" type="datetimeFigureOut">
              <a:rPr lang="en-IN" smtClean="0"/>
              <a:pPr/>
              <a:t>06-04-2016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1178-C1AB-4C1D-B310-01206098C1C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136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2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49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7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025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652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652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652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652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E04ABED6-63AE-476E-8139-20154CB2D3A8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718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40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AC6D-5891-4918-8078-90E271A12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C6D9-DE72-432C-A595-AD813FD21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3817-D06E-448E-A81A-BA529B4F8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422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7013" cy="485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268413"/>
            <a:ext cx="4038600" cy="235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71900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3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F971-B391-4A60-85BD-F8270565D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0FC1-2DD6-4709-A0FE-2E6439CBE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2677B-1770-4801-A7BE-62172963C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1F01-7AF6-4E7C-A11D-0C35C3033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D350-DF7F-4C52-BEE4-6081A5167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E45-36B3-4915-99C1-C25A75105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CAAE-7017-42CC-AE97-D16D5C827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1936-4262-4786-8C85-F971947C4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76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87D3F8-88CB-44D2-9313-CE329A2E0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CC"/>
          </a:solidFill>
          <a:latin typeface="+mn-lt"/>
          <a:ea typeface="+mn-ea"/>
          <a:cs typeface="+mn-cs"/>
        </a:defRPr>
      </a:lvl1pPr>
      <a:lvl2pPr marL="631825" indent="-365125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809625" indent="-371475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8000"/>
          </a:solidFill>
          <a:latin typeface="+mn-lt"/>
        </a:defRPr>
      </a:lvl3pPr>
      <a:lvl4pPr marL="993775" indent="-363538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071563" algn="l"/>
        </a:tabLst>
        <a:defRPr sz="2000" b="1">
          <a:solidFill>
            <a:srgbClr val="0000CC"/>
          </a:solidFill>
          <a:latin typeface="+mn-lt"/>
        </a:defRPr>
      </a:lvl4pPr>
      <a:lvl5pPr marL="1166813" indent="-2682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0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27842" cy="521176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Physics and HCAL Detector Performance at CMS experiment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8221" y="1219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6318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809625" indent="-3714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993775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71563" algn="l"/>
              </a:tabLst>
              <a:defRPr sz="2000" b="1">
                <a:solidFill>
                  <a:srgbClr val="0000CC"/>
                </a:solidFill>
                <a:latin typeface="+mn-lt"/>
              </a:defRPr>
            </a:lvl4pPr>
            <a:lvl5pPr marL="11668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900" dirty="0">
                <a:solidFill>
                  <a:srgbClr val="0000FF"/>
                </a:solidFill>
              </a:rPr>
              <a:t>Hadronic Event shape variable to tune QCD MC event generators and measurement of </a:t>
            </a:r>
            <a:r>
              <a:rPr lang="en-US" sz="1900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sz="190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</a:p>
          <a:p>
            <a:pPr lvl="1" eaLnBrk="1" hangingPunct="1"/>
            <a:r>
              <a:rPr lang="en-US" sz="1900" dirty="0"/>
              <a:t>Madgraph event generator : How to use that at CMS</a:t>
            </a:r>
          </a:p>
          <a:p>
            <a:pPr lvl="1" eaLnBrk="1" hangingPunct="1"/>
            <a:r>
              <a:rPr lang="en-US" sz="1900" dirty="0"/>
              <a:t>Technique to correct the bias in Jet Energy Scale (JES)</a:t>
            </a:r>
          </a:p>
          <a:p>
            <a:pPr lvl="1" eaLnBrk="1" hangingPunct="1"/>
            <a:r>
              <a:rPr lang="en-US" sz="1800" dirty="0"/>
              <a:t>T</a:t>
            </a:r>
            <a:r>
              <a:rPr lang="en-US" sz="1800" dirty="0" smtClean="0"/>
              <a:t>rigger </a:t>
            </a:r>
            <a:r>
              <a:rPr lang="en-US" sz="1800" dirty="0"/>
              <a:t>efficiency </a:t>
            </a:r>
            <a:r>
              <a:rPr lang="en-US" sz="1800" dirty="0" smtClean="0"/>
              <a:t>of Jets at </a:t>
            </a:r>
            <a:r>
              <a:rPr lang="en-US" sz="1800" dirty="0" smtClean="0"/>
              <a:t>collider</a:t>
            </a:r>
            <a:endParaRPr lang="en-US" sz="1900" baseline="-25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0" eaLnBrk="1" hangingPunct="1"/>
            <a:r>
              <a:rPr lang="en-US" sz="1900" dirty="0" smtClean="0">
                <a:solidFill>
                  <a:srgbClr val="0000FF"/>
                </a:solidFill>
              </a:rPr>
              <a:t>W+X charge asymmetry to improve Parton Distribution function of proton</a:t>
            </a:r>
          </a:p>
          <a:p>
            <a:pPr lvl="1" eaLnBrk="1" hangingPunct="1"/>
            <a:r>
              <a:rPr lang="en-US" sz="1800" dirty="0"/>
              <a:t>MET smearing in W-asymmetry </a:t>
            </a:r>
            <a:r>
              <a:rPr lang="en-US" sz="1800" dirty="0" smtClean="0"/>
              <a:t>analysis, double ratio for QCD sample</a:t>
            </a:r>
            <a:endParaRPr lang="en-US" sz="1900" baseline="-25000" dirty="0" smtClean="0">
              <a:solidFill>
                <a:schemeClr val="tx1"/>
              </a:solidFill>
            </a:endParaRPr>
          </a:p>
          <a:p>
            <a:pPr lvl="0" eaLnBrk="1" hangingPunct="1"/>
            <a:r>
              <a:rPr lang="en-US" sz="1900" dirty="0"/>
              <a:t>P</a:t>
            </a:r>
            <a:r>
              <a:rPr lang="en-US" sz="1900" dirty="0" smtClean="0"/>
              <a:t>hi modulation of Missing Transverse Energy </a:t>
            </a:r>
            <a:r>
              <a:rPr lang="en-US" sz="1900" dirty="0" smtClean="0"/>
              <a:t>at the CMS experiment</a:t>
            </a:r>
          </a:p>
          <a:p>
            <a:pPr lvl="0" eaLnBrk="1" hangingPunct="1"/>
            <a:r>
              <a:rPr lang="en-US" sz="1900" dirty="0" smtClean="0"/>
              <a:t>Tools for the monitoring of HCAL gain</a:t>
            </a:r>
          </a:p>
          <a:p>
            <a:pPr lvl="1" eaLnBrk="1" hangingPunct="1"/>
            <a:r>
              <a:rPr lang="en-US" sz="1900" dirty="0" smtClean="0"/>
              <a:t>Same for the upgraded CMS HCAL system</a:t>
            </a:r>
          </a:p>
          <a:p>
            <a:pPr lvl="0" eaLnBrk="1" hangingPunct="1"/>
            <a:r>
              <a:rPr lang="en-US" sz="1900" dirty="0" smtClean="0"/>
              <a:t>HO in the CMSSW Particle flow algorithm and upgraded software</a:t>
            </a:r>
          </a:p>
          <a:p>
            <a:pPr lvl="1"/>
            <a:r>
              <a:rPr lang="en-US" kern="0" dirty="0" smtClean="0"/>
              <a:t>(Inter)calibration and it’s </a:t>
            </a:r>
            <a:r>
              <a:rPr lang="en-US" kern="0" dirty="0" smtClean="0"/>
              <a:t>usefulness in CMS physics analysis</a:t>
            </a:r>
          </a:p>
          <a:p>
            <a:r>
              <a:rPr lang="en-US" kern="0" dirty="0" smtClean="0">
                <a:solidFill>
                  <a:srgbClr val="0000CC"/>
                </a:solidFill>
              </a:rPr>
              <a:t>Various work/responsibilities on HCAL DPG</a:t>
            </a:r>
          </a:p>
          <a:p>
            <a:pPr lvl="0"/>
            <a:r>
              <a:rPr lang="en-US" dirty="0"/>
              <a:t>Misconception of muon charge misID</a:t>
            </a:r>
          </a:p>
          <a:p>
            <a:endParaRPr lang="en-US" kern="0" dirty="0" smtClean="0">
              <a:solidFill>
                <a:srgbClr val="0000CC"/>
              </a:solidFill>
            </a:endParaRPr>
          </a:p>
          <a:p>
            <a:pPr lvl="0"/>
            <a:endParaRPr lang="en-US" dirty="0"/>
          </a:p>
          <a:p>
            <a:endParaRPr lang="en-US" kern="0" dirty="0" smtClean="0">
              <a:solidFill>
                <a:srgbClr val="0000CC"/>
              </a:solidFill>
            </a:endParaRPr>
          </a:p>
          <a:p>
            <a:pPr lvl="1"/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W-asymmetry and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324599"/>
            <a:ext cx="6858000" cy="4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HERA+CMS/ATLAS </a:t>
            </a:r>
            <a:r>
              <a:rPr lang="en-US" dirty="0" smtClean="0"/>
              <a:t>measurement is giving better pdf.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3539411"/>
            <a:ext cx="8641082" cy="2815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6387940"/>
            <a:ext cx="288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 AN-2012/153, 2014/114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7" r="2547"/>
          <a:stretch/>
        </p:blipFill>
        <p:spPr>
          <a:xfrm>
            <a:off x="274320" y="639762"/>
            <a:ext cx="8595360" cy="29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Missing Transverse Energy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80988" y="685800"/>
            <a:ext cx="8228012" cy="1593850"/>
          </a:xfrm>
        </p:spPr>
        <p:txBody>
          <a:bodyPr/>
          <a:lstStyle/>
          <a:p>
            <a:pPr marL="182563" indent="-182563"/>
            <a:r>
              <a:rPr lang="en-US" altLang="en-US" dirty="0" smtClean="0"/>
              <a:t>Azimuthal angle should be flat, but in reality this was not</a:t>
            </a:r>
          </a:p>
          <a:p>
            <a:pPr marL="182563" indent="-182563"/>
            <a:r>
              <a:rPr lang="en-US" altLang="en-US" dirty="0" smtClean="0"/>
              <a:t>CMS has point out that HF alignment was the source of it</a:t>
            </a:r>
          </a:p>
          <a:p>
            <a:pPr marL="182563" indent="-182563"/>
            <a:r>
              <a:rPr lang="en-US" altLang="en-US" dirty="0" smtClean="0"/>
              <a:t>Correct the HF alignment to make it </a:t>
            </a:r>
            <a:r>
              <a:rPr lang="en-US" altLang="en-US" dirty="0" smtClean="0"/>
              <a:t>smooth (or use adhoc correction)</a:t>
            </a:r>
            <a:endParaRPr lang="en-US" altLang="en-US" dirty="0" smtClean="0"/>
          </a:p>
          <a:p>
            <a:pPr marL="182563" indent="-182563"/>
            <a:r>
              <a:rPr lang="en-US" altLang="en-US" sz="2400" dirty="0" smtClean="0">
                <a:solidFill>
                  <a:srgbClr val="FF0000"/>
                </a:solidFill>
              </a:rPr>
              <a:t>Decided to have rerun whole dataset with this correction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279650"/>
            <a:ext cx="4260850" cy="26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286000"/>
            <a:ext cx="43195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788" y="4876800"/>
            <a:ext cx="82280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182880" indent="-18288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1">
                <a:solidFill>
                  <a:srgbClr val="0E03E3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 b="1">
                <a:solidFill>
                  <a:srgbClr val="0E03E3"/>
                </a:solidFill>
                <a:latin typeface="+mn-lt"/>
              </a:defRPr>
            </a:lvl2pPr>
            <a:lvl3pPr marL="731520" indent="-18288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1">
                <a:solidFill>
                  <a:srgbClr val="0E03E3"/>
                </a:solidFill>
                <a:latin typeface="+mn-lt"/>
              </a:defRPr>
            </a:lvl3pPr>
            <a:lvl4pPr marL="914400" indent="-18288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800" b="1">
                <a:solidFill>
                  <a:srgbClr val="0E03E3"/>
                </a:solidFill>
                <a:latin typeface="+mn-lt"/>
              </a:defRPr>
            </a:lvl4pPr>
            <a:lvl5pPr marL="1188720" indent="-18288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800" b="1">
                <a:solidFill>
                  <a:srgbClr val="0E03E3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/>
              <a:t>But, </a:t>
            </a:r>
            <a:r>
              <a:rPr lang="en-US" kern="0" dirty="0" smtClean="0"/>
              <a:t>it was </a:t>
            </a:r>
            <a:r>
              <a:rPr lang="en-US" kern="0" dirty="0" smtClean="0"/>
              <a:t>pointed out that HF is not the source of it, main source is beam position, dead channels in calorimeter noise level (function of pile up)</a:t>
            </a:r>
          </a:p>
          <a:p>
            <a:pPr>
              <a:defRPr/>
            </a:pPr>
            <a:r>
              <a:rPr lang="en-US" sz="2400" kern="0" dirty="0" smtClean="0">
                <a:solidFill>
                  <a:schemeClr val="tx1"/>
                </a:solidFill>
              </a:rPr>
              <a:t>2013, re-reconstruction was done without this HF correction</a:t>
            </a:r>
            <a:endParaRPr lang="en-US" kern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kern="0" dirty="0" smtClean="0"/>
              <a:t>Now we know what is the exact sources of this modulation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858000" y="652463"/>
            <a:ext cx="2078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CMS AN -2013/115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" y="6276474"/>
            <a:ext cx="843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https://indico.cern.ch/event/226677/contribution/2/material/slides/0.pdf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05600" cy="563562"/>
          </a:xfrm>
        </p:spPr>
        <p:txBody>
          <a:bodyPr/>
          <a:lstStyle/>
          <a:p>
            <a:r>
              <a:rPr lang="en-US" altLang="en-US" dirty="0" smtClean="0"/>
              <a:t>Sources of MET-Phi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47783"/>
            <a:ext cx="8763000" cy="4914817"/>
          </a:xfrm>
        </p:spPr>
        <p:txBody>
          <a:bodyPr/>
          <a:lstStyle/>
          <a:p>
            <a:r>
              <a:rPr lang="en-US" sz="1900" dirty="0" smtClean="0"/>
              <a:t>OOT PU + HCAL : The </a:t>
            </a:r>
            <a:r>
              <a:rPr lang="en-US" sz="1900" dirty="0"/>
              <a:t>largest effect of OOT PU is in the HCAL and is related to the QPLL issue (</a:t>
            </a:r>
            <a:r>
              <a:rPr lang="en-US" sz="1900" dirty="0" smtClean="0"/>
              <a:t>wider </a:t>
            </a:r>
            <a:r>
              <a:rPr lang="en-US" sz="1900" dirty="0"/>
              <a:t>signal window</a:t>
            </a:r>
            <a:r>
              <a:rPr lang="en-US" sz="1900" dirty="0" smtClean="0"/>
              <a:t>).</a:t>
            </a:r>
          </a:p>
          <a:p>
            <a:r>
              <a:rPr lang="en-US" sz="1900" dirty="0" smtClean="0"/>
              <a:t>Tracker : The </a:t>
            </a:r>
            <a:r>
              <a:rPr lang="en-US" sz="1900" dirty="0"/>
              <a:t>largest effect in the Tracker comes for the beamspot position with respect to the pixel </a:t>
            </a:r>
            <a:r>
              <a:rPr lang="en-US" sz="1900" dirty="0" smtClean="0"/>
              <a:t>detector, especially </a:t>
            </a:r>
            <a:r>
              <a:rPr lang="en-US" sz="1900" dirty="0"/>
              <a:t>in the forward region</a:t>
            </a:r>
            <a:r>
              <a:rPr lang="en-US" sz="1900" dirty="0" smtClean="0"/>
              <a:t>.</a:t>
            </a:r>
          </a:p>
          <a:p>
            <a:pPr lvl="1"/>
            <a:r>
              <a:rPr lang="en-US" sz="1900" dirty="0" smtClean="0"/>
              <a:t> Inefficiencies </a:t>
            </a:r>
            <a:r>
              <a:rPr lang="en-US" sz="1900" dirty="0"/>
              <a:t>also have a large effect</a:t>
            </a:r>
            <a:r>
              <a:rPr lang="en-US" sz="1900" dirty="0" smtClean="0"/>
              <a:t>.</a:t>
            </a:r>
          </a:p>
          <a:p>
            <a:r>
              <a:rPr lang="en-US" sz="1900" dirty="0"/>
              <a:t>ECAL </a:t>
            </a:r>
            <a:r>
              <a:rPr lang="en-US" sz="1900" dirty="0" smtClean="0"/>
              <a:t>: The </a:t>
            </a:r>
            <a:r>
              <a:rPr lang="en-US" sz="1900" dirty="0"/>
              <a:t>modulation in ECAL is affected by PU, beamspot position (for EE) and also inefficiencies.</a:t>
            </a:r>
            <a:endParaRPr lang="en-US" sz="1900" dirty="0" smtClean="0"/>
          </a:p>
          <a:p>
            <a:r>
              <a:rPr lang="en-US" sz="1900" dirty="0"/>
              <a:t>HF </a:t>
            </a:r>
            <a:r>
              <a:rPr lang="en-US" sz="1900" dirty="0" smtClean="0"/>
              <a:t>: In </a:t>
            </a:r>
            <a:r>
              <a:rPr lang="en-US" sz="1900" dirty="0"/>
              <a:t>MC, the largest effect is of beamspot position followed by inefficiencies. The beamspot position in</a:t>
            </a:r>
          </a:p>
          <a:p>
            <a:pPr lvl="1"/>
            <a:r>
              <a:rPr lang="en-US" sz="1900" dirty="0" smtClean="0"/>
              <a:t>Data </a:t>
            </a:r>
            <a:r>
              <a:rPr lang="en-US" sz="1900" dirty="0"/>
              <a:t>is different, </a:t>
            </a:r>
            <a:r>
              <a:rPr lang="en-US" sz="1900" dirty="0" smtClean="0"/>
              <a:t>giving </a:t>
            </a:r>
            <a:r>
              <a:rPr lang="en-US" sz="1900" dirty="0"/>
              <a:t>rise to large Data - MC difference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General : </a:t>
            </a:r>
          </a:p>
          <a:p>
            <a:pPr lvl="1"/>
            <a:r>
              <a:rPr lang="en-US" sz="1900" dirty="0" smtClean="0"/>
              <a:t>Combined </a:t>
            </a:r>
            <a:r>
              <a:rPr lang="en-US" sz="1900" dirty="0"/>
              <a:t>effects of noise, pedestal width, gain etc play a significant role for this </a:t>
            </a:r>
            <a:r>
              <a:rPr lang="en-US" sz="1900" dirty="0" smtClean="0"/>
              <a:t>modulation.</a:t>
            </a:r>
          </a:p>
          <a:p>
            <a:pPr lvl="1"/>
            <a:r>
              <a:rPr lang="en-US" sz="1900" dirty="0" smtClean="0"/>
              <a:t>In </a:t>
            </a:r>
            <a:r>
              <a:rPr lang="en-US" sz="1900" dirty="0"/>
              <a:t>MC, beamspot position has a large effect in forward regions such as HF and the endcaps, apart </a:t>
            </a:r>
            <a:r>
              <a:rPr lang="en-US" sz="1900" dirty="0" smtClean="0"/>
              <a:t>from inefficiencies</a:t>
            </a:r>
            <a:r>
              <a:rPr lang="en-US" sz="19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0" y="5562600"/>
            <a:ext cx="782955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Instead of any adhoc correction, now CMS software is taking care of these individual effects separately to reduce the modulation, better comparison of Data and MC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7560" y="301208"/>
            <a:ext cx="194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CMS AN -2014/262</a:t>
            </a:r>
            <a:endParaRPr 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HCAL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60055" r="3680" b="1399"/>
          <a:stretch/>
        </p:blipFill>
        <p:spPr>
          <a:xfrm>
            <a:off x="76201" y="4419600"/>
            <a:ext cx="8610600" cy="2160203"/>
          </a:xfrm>
          <a:prstGeom prst="rect">
            <a:avLst/>
          </a:prstGeom>
        </p:spPr>
      </p:pic>
      <p:pic>
        <p:nvPicPr>
          <p:cNvPr id="5" name="Picture 11" descr="Laye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199" y="639761"/>
            <a:ext cx="6601134" cy="499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yersMod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828800"/>
            <a:ext cx="3102530" cy="2362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834397" y="3520470"/>
            <a:ext cx="1344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anose="02020502050305020303" pitchFamily="18" charset="0"/>
              </a:defRPr>
            </a:lvl9pPr>
          </a:lstStyle>
          <a:p>
            <a:r>
              <a:rPr lang="en-US" altLang="en-US" sz="1400" b="1" dirty="0">
                <a:latin typeface="+mn-lt"/>
              </a:rPr>
              <a:t>Upgraded HCAL</a:t>
            </a:r>
          </a:p>
        </p:txBody>
      </p:sp>
    </p:spTree>
    <p:extLst>
      <p:ext uri="{BB962C8B-B14F-4D97-AF65-F5344CB8AC3E}">
        <p14:creationId xmlns:p14="http://schemas.microsoft.com/office/powerpoint/2010/main" val="244855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36563"/>
          </a:xfrm>
        </p:spPr>
        <p:txBody>
          <a:bodyPr/>
          <a:lstStyle/>
          <a:p>
            <a:r>
              <a:rPr lang="en-US" altLang="en-US" dirty="0" smtClean="0"/>
              <a:t>HO in PFJet Algorithm</a:t>
            </a:r>
            <a:endParaRPr lang="en-IN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592108"/>
            <a:ext cx="5257800" cy="625724"/>
          </a:xfrm>
        </p:spPr>
        <p:txBody>
          <a:bodyPr/>
          <a:lstStyle/>
          <a:p>
            <a:r>
              <a:rPr lang="en-US" altLang="en-US" sz="1800" dirty="0" smtClean="0"/>
              <a:t>HO hits/clusters are included  in PFCluster object</a:t>
            </a:r>
          </a:p>
          <a:p>
            <a:r>
              <a:rPr lang="en-US" altLang="en-US" sz="1800" dirty="0" smtClean="0"/>
              <a:t>Included also in PFRootEvent Visualisation code</a:t>
            </a:r>
          </a:p>
          <a:p>
            <a:endParaRPr lang="en-IN" altLang="en-US" dirty="0" smtClean="0"/>
          </a:p>
        </p:txBody>
      </p:sp>
      <p:pic>
        <p:nvPicPr>
          <p:cNvPr id="6148" name="Picture 3" descr="rzview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514600" cy="23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etaphiview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r="3818" b="2032"/>
          <a:stretch>
            <a:fillRect/>
          </a:stretch>
        </p:blipFill>
        <p:spPr bwMode="auto">
          <a:xfrm>
            <a:off x="3207147" y="1295400"/>
            <a:ext cx="2577306" cy="22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etaphihoview_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r="1909" b="2032"/>
          <a:stretch>
            <a:fillRect/>
          </a:stretch>
        </p:blipFill>
        <p:spPr bwMode="auto">
          <a:xfrm>
            <a:off x="6019800" y="1219200"/>
            <a:ext cx="2527300" cy="217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4244340" y="193360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</a:rPr>
              <a:t>H</a:t>
            </a:r>
            <a:r>
              <a:rPr lang="en-US" altLang="en-US" sz="1800" dirty="0"/>
              <a:t>CAL</a:t>
            </a:r>
            <a:endParaRPr lang="en-IN" altLang="en-US" sz="1800" dirty="0"/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6858000" y="2209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</a:rPr>
              <a:t>HO</a:t>
            </a:r>
            <a:endParaRPr lang="en-IN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3505200"/>
            <a:ext cx="8763000" cy="19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 smtClean="0">
                <a:latin typeface="+mn-lt"/>
              </a:rPr>
              <a:t>Associate </a:t>
            </a:r>
            <a:r>
              <a:rPr lang="en-US" sz="1800" b="1" kern="0" dirty="0">
                <a:latin typeface="+mn-lt"/>
              </a:rPr>
              <a:t>(Link) HO with tracks and HB towers, which automatically include </a:t>
            </a:r>
            <a:r>
              <a:rPr lang="en-US" sz="1800" b="1" kern="0" dirty="0">
                <a:solidFill>
                  <a:schemeClr val="tx1"/>
                </a:solidFill>
                <a:latin typeface="+mn-lt"/>
              </a:rPr>
              <a:t>associated HO energy in PFCandidate of HB towers/Tracks</a:t>
            </a:r>
          </a:p>
          <a:p>
            <a:pPr marL="741363" lvl="1" indent="-284163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000" b="1" kern="0" dirty="0">
                <a:solidFill>
                  <a:srgbClr val="008000"/>
                </a:solidFill>
                <a:latin typeface="+mn-lt"/>
              </a:rPr>
              <a:t>Isolated HO towers will not use for Jet/MET </a:t>
            </a:r>
            <a:r>
              <a:rPr lang="en-US" sz="2000" b="1" kern="0" dirty="0" smtClean="0">
                <a:solidFill>
                  <a:srgbClr val="008000"/>
                </a:solidFill>
                <a:latin typeface="+mn-lt"/>
              </a:rPr>
              <a:t>calculation </a:t>
            </a:r>
            <a:endParaRPr lang="en-US" sz="2000" b="1" kern="0" dirty="0" smtClean="0">
              <a:solidFill>
                <a:srgbClr val="008000"/>
              </a:solidFill>
              <a:latin typeface="+mn-lt"/>
            </a:endParaRPr>
          </a:p>
          <a:p>
            <a:pPr marL="741363" lvl="1" indent="-284163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This is an integral part of the </a:t>
            </a:r>
            <a:r>
              <a:rPr lang="en-US" sz="2000" b="1" dirty="0">
                <a:solidFill>
                  <a:srgbClr val="008000"/>
                </a:solidFill>
              </a:rPr>
              <a:t>CMS event reconstruction </a:t>
            </a:r>
            <a:r>
              <a:rPr lang="en-US" sz="2000" b="1" dirty="0" smtClean="0">
                <a:solidFill>
                  <a:srgbClr val="008000"/>
                </a:solidFill>
              </a:rPr>
              <a:t>code</a:t>
            </a:r>
            <a:endParaRPr lang="en-US" sz="2000" b="1" kern="0" dirty="0" smtClean="0">
              <a:solidFill>
                <a:srgbClr val="008000"/>
              </a:solidFill>
              <a:latin typeface="+mn-lt"/>
            </a:endParaRPr>
          </a:p>
          <a:p>
            <a:pPr marL="741363" lvl="1" indent="-284163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sz="2000" b="1" kern="0" dirty="0" smtClean="0">
                <a:solidFill>
                  <a:srgbClr val="008000"/>
                </a:solidFill>
                <a:latin typeface="+mn-lt"/>
              </a:rPr>
              <a:t>This concept is </a:t>
            </a:r>
            <a:r>
              <a:rPr lang="en-US" sz="2000" b="1" kern="0" dirty="0" smtClean="0">
                <a:solidFill>
                  <a:srgbClr val="008000"/>
                </a:solidFill>
                <a:latin typeface="+mn-lt"/>
              </a:rPr>
              <a:t>propagated </a:t>
            </a:r>
            <a:r>
              <a:rPr lang="en-US" sz="2000" b="1" kern="0" dirty="0" smtClean="0">
                <a:solidFill>
                  <a:srgbClr val="008000"/>
                </a:solidFill>
                <a:latin typeface="+mn-lt"/>
              </a:rPr>
              <a:t>in upgraded CMS software</a:t>
            </a:r>
            <a:endParaRPr lang="en-US" sz="2000" b="1" kern="0" dirty="0">
              <a:solidFill>
                <a:srgbClr val="008000"/>
              </a:solidFill>
              <a:latin typeface="+mn-lt"/>
            </a:endParaRPr>
          </a:p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IN" sz="1800" b="1" kern="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58253" y="5643632"/>
            <a:ext cx="7599947" cy="11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>
                <a:solidFill>
                  <a:schemeClr val="tx1"/>
                </a:solidFill>
                <a:latin typeface="+mn-lt"/>
              </a:rPr>
              <a:t>Recalculate all weight factors again, including wt factor for EB, HB</a:t>
            </a:r>
          </a:p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>
                <a:solidFill>
                  <a:schemeClr val="tx1"/>
                </a:solidFill>
                <a:latin typeface="+mn-lt"/>
              </a:rPr>
              <a:t>Compare Jet/MET resolution with and without HO</a:t>
            </a:r>
          </a:p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 smtClean="0">
                <a:latin typeface="+mn-lt"/>
              </a:rPr>
              <a:t>With better Readout (SiPM), this is being done again</a:t>
            </a:r>
            <a:endParaRPr lang="en-IN" sz="18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332345"/>
            <a:ext cx="841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https://indico.cern.ch/event/187073/session/11/contribution/44/material/slides/1.pdf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67366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 DN-2013/001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8013" cy="563562"/>
          </a:xfrm>
        </p:spPr>
        <p:txBody>
          <a:bodyPr/>
          <a:lstStyle/>
          <a:p>
            <a:r>
              <a:rPr lang="en-US" altLang="en-US" sz="3200" dirty="0" smtClean="0"/>
              <a:t>Correlation of LED and muon signal in HPD</a:t>
            </a:r>
            <a:endParaRPr lang="en-IN" altLang="en-US" sz="32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55933" y="5614034"/>
            <a:ext cx="8430545" cy="370549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P</a:t>
            </a:r>
            <a:r>
              <a:rPr lang="en-US" altLang="en-US" dirty="0" smtClean="0"/>
              <a:t>erfect correlations in the shift in LED signal and Muon signals in HCAL. </a:t>
            </a:r>
          </a:p>
        </p:txBody>
      </p:sp>
      <p:pic>
        <p:nvPicPr>
          <p:cNvPr id="8196" name="Picture 3" descr="ledvsmu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1016" r="4887" b="1016"/>
          <a:stretch>
            <a:fillRect/>
          </a:stretch>
        </p:blipFill>
        <p:spPr bwMode="auto">
          <a:xfrm>
            <a:off x="318837" y="1406817"/>
            <a:ext cx="8342313" cy="41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2937" y="627538"/>
            <a:ext cx="650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>
                <a:latin typeface="+mn-lt"/>
              </a:rPr>
              <a:t>Muon signal ratio : 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b="1" kern="0" dirty="0">
                <a:latin typeface="+mn-lt"/>
              </a:rPr>
              <a:t>(Oct) vs 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b="1" kern="0" dirty="0">
                <a:latin typeface="+mn-lt"/>
              </a:rPr>
              <a:t>(May-June) </a:t>
            </a:r>
          </a:p>
          <a:p>
            <a:pPr marL="341313" indent="-341313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kern="0" dirty="0">
                <a:latin typeface="+mn-lt"/>
              </a:rPr>
              <a:t>LED ratio : Oct  vs May 2011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943600" y="1828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|i</a:t>
            </a:r>
            <a:r>
              <a:rPr lang="en-US" altLang="en-US" sz="2400" dirty="0">
                <a:sym typeface="Symbol" panose="05050102010706020507" pitchFamily="18" charset="2"/>
              </a:rPr>
              <a:t>|&lt;15</a:t>
            </a:r>
            <a:endParaRPr lang="en-IN" altLang="en-US" sz="2400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6096000" y="39576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|i</a:t>
            </a:r>
            <a:r>
              <a:rPr lang="en-US" altLang="en-US" sz="2400" dirty="0">
                <a:sym typeface="Symbol" panose="05050102010706020507" pitchFamily="18" charset="2"/>
              </a:rPr>
              <a:t>|&lt;5</a:t>
            </a:r>
            <a:endParaRPr lang="en-I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3137" y="6467475"/>
            <a:ext cx="77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https://indico.cern.ch/event/254240/contribution/4/material/slides/0.pdf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1870" y="6039511"/>
            <a:ext cx="8050129" cy="43748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6318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809625" indent="-3714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993775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71563" algn="l"/>
              </a:tabLst>
              <a:defRPr sz="2000" b="1">
                <a:solidFill>
                  <a:srgbClr val="0000CC"/>
                </a:solidFill>
                <a:latin typeface="+mn-lt"/>
              </a:defRPr>
            </a:lvl4pPr>
            <a:lvl5pPr marL="11668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kern="0" dirty="0" smtClean="0">
                <a:solidFill>
                  <a:schemeClr val="tx1"/>
                </a:solidFill>
              </a:rPr>
              <a:t>In 2015 this technique is also used for consistency check of LED signal.</a:t>
            </a:r>
            <a:endParaRPr lang="en-IN" altLang="en-US" kern="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837" y="639762"/>
            <a:ext cx="2119563" cy="646331"/>
          </a:xfrm>
          <a:prstGeom prst="rect">
            <a:avLst/>
          </a:prstGeom>
          <a:solidFill>
            <a:srgbClr val="D95C47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T</a:t>
            </a:r>
            <a:r>
              <a:rPr lang="en-US" sz="1800" b="1" dirty="0" smtClean="0"/>
              <a:t>he LED system : Proper/malfunction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533400"/>
          </a:xfrm>
        </p:spPr>
        <p:txBody>
          <a:bodyPr/>
          <a:lstStyle/>
          <a:p>
            <a:r>
              <a:rPr lang="en-US" altLang="en-US" sz="3200" dirty="0"/>
              <a:t>HO response correction using 2015 collision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534400" cy="760096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These correction was updated in </a:t>
            </a:r>
            <a:r>
              <a:rPr lang="en-US" altLang="en-US" dirty="0" smtClean="0">
                <a:solidFill>
                  <a:schemeClr val="tx1"/>
                </a:solidFill>
              </a:rPr>
              <a:t>database and ReRECO of 2015 data were done with this correction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6207" b="8534"/>
          <a:stretch>
            <a:fillRect/>
          </a:stretch>
        </p:blipFill>
        <p:spPr bwMode="auto">
          <a:xfrm>
            <a:off x="381000" y="645412"/>
            <a:ext cx="7010400" cy="49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51999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b="1" dirty="0" smtClean="0">
                <a:sym typeface="Symbol" panose="05050102010706020507" pitchFamily="18" charset="2"/>
              </a:rPr>
              <a:t>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990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 DN-2015/029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01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0675" y="3352800"/>
            <a:ext cx="8366125" cy="2667000"/>
            <a:chOff x="285750" y="2552700"/>
            <a:chExt cx="8366125" cy="2933700"/>
          </a:xfrm>
        </p:grpSpPr>
        <p:pic>
          <p:nvPicPr>
            <p:cNvPr id="614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552700"/>
              <a:ext cx="4319588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328863" y="2598738"/>
              <a:ext cx="6323012" cy="2887662"/>
              <a:chOff x="2328863" y="2598738"/>
              <a:chExt cx="6323012" cy="2887662"/>
            </a:xfrm>
          </p:grpSpPr>
          <p:pic>
            <p:nvPicPr>
              <p:cNvPr id="6149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8963" y="2598738"/>
                <a:ext cx="4252912" cy="288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1" name="TextBox 1"/>
              <p:cNvSpPr txBox="1">
                <a:spLocks noChangeArrowheads="1"/>
              </p:cNvSpPr>
              <p:nvPr/>
            </p:nvSpPr>
            <p:spPr bwMode="auto">
              <a:xfrm>
                <a:off x="3162300" y="3028950"/>
                <a:ext cx="22098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 dirty="0">
                    <a:solidFill>
                      <a:srgbClr val="0E03E3"/>
                    </a:solidFill>
                  </a:rPr>
                  <a:t>Sum of four consecutive TS</a:t>
                </a:r>
              </a:p>
            </p:txBody>
          </p:sp>
          <p:cxnSp>
            <p:nvCxnSpPr>
              <p:cNvPr id="6152" name="Straight Arrow Connector 3"/>
              <p:cNvCxnSpPr>
                <a:cxnSpLocks noChangeShapeType="1"/>
              </p:cNvCxnSpPr>
              <p:nvPr/>
            </p:nvCxnSpPr>
            <p:spPr bwMode="auto">
              <a:xfrm flipH="1">
                <a:off x="2328863" y="2884488"/>
                <a:ext cx="573087" cy="682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3" name="Straight Arrow Connector 11"/>
              <p:cNvCxnSpPr>
                <a:cxnSpLocks noChangeShapeType="1"/>
              </p:cNvCxnSpPr>
              <p:nvPr/>
            </p:nvCxnSpPr>
            <p:spPr bwMode="auto">
              <a:xfrm flipH="1">
                <a:off x="2501900" y="2936875"/>
                <a:ext cx="298450" cy="51276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4" name="Straight Arrow Connector 12"/>
              <p:cNvCxnSpPr>
                <a:cxnSpLocks noChangeShapeType="1"/>
              </p:cNvCxnSpPr>
              <p:nvPr/>
            </p:nvCxnSpPr>
            <p:spPr bwMode="auto">
              <a:xfrm flipH="1">
                <a:off x="2701925" y="3286125"/>
                <a:ext cx="298450" cy="51276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5" name="Straight Arrow Connector 13"/>
              <p:cNvCxnSpPr>
                <a:cxnSpLocks noChangeShapeType="1"/>
              </p:cNvCxnSpPr>
              <p:nvPr/>
            </p:nvCxnSpPr>
            <p:spPr bwMode="auto">
              <a:xfrm flipH="1">
                <a:off x="2941638" y="3727450"/>
                <a:ext cx="298450" cy="51276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6" name="Straight Arrow Connector 14"/>
              <p:cNvCxnSpPr>
                <a:cxnSpLocks noChangeShapeType="1"/>
              </p:cNvCxnSpPr>
              <p:nvPr/>
            </p:nvCxnSpPr>
            <p:spPr bwMode="auto">
              <a:xfrm flipH="1">
                <a:off x="3198813" y="3944938"/>
                <a:ext cx="298450" cy="5143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7" name="Straight Arrow Connector 15"/>
              <p:cNvCxnSpPr>
                <a:cxnSpLocks noChangeShapeType="1"/>
              </p:cNvCxnSpPr>
              <p:nvPr/>
            </p:nvCxnSpPr>
            <p:spPr bwMode="auto">
              <a:xfrm flipH="1">
                <a:off x="6194425" y="2816225"/>
                <a:ext cx="479425" cy="1365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8" name="Straight Arrow Connector 16"/>
              <p:cNvCxnSpPr>
                <a:cxnSpLocks noChangeShapeType="1"/>
              </p:cNvCxnSpPr>
              <p:nvPr/>
            </p:nvCxnSpPr>
            <p:spPr bwMode="auto">
              <a:xfrm flipH="1">
                <a:off x="6376988" y="2978150"/>
                <a:ext cx="296862" cy="5143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59" name="Straight Arrow Connector 17"/>
              <p:cNvCxnSpPr>
                <a:cxnSpLocks noChangeShapeType="1"/>
              </p:cNvCxnSpPr>
              <p:nvPr/>
            </p:nvCxnSpPr>
            <p:spPr bwMode="auto">
              <a:xfrm flipH="1">
                <a:off x="6883400" y="3905250"/>
                <a:ext cx="298450" cy="5143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60" name="Straight Arrow Connector 18"/>
              <p:cNvCxnSpPr>
                <a:cxnSpLocks noChangeShapeType="1"/>
              </p:cNvCxnSpPr>
              <p:nvPr/>
            </p:nvCxnSpPr>
            <p:spPr bwMode="auto">
              <a:xfrm flipH="1">
                <a:off x="6710363" y="3665538"/>
                <a:ext cx="298450" cy="5143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161" name="Straight Arrow Connector 19"/>
              <p:cNvCxnSpPr>
                <a:cxnSpLocks noChangeShapeType="1"/>
              </p:cNvCxnSpPr>
              <p:nvPr/>
            </p:nvCxnSpPr>
            <p:spPr bwMode="auto">
              <a:xfrm flipH="1">
                <a:off x="6550025" y="3324225"/>
                <a:ext cx="298450" cy="5143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4" y="90488"/>
            <a:ext cx="6586538" cy="1049339"/>
          </a:xfrm>
        </p:spPr>
        <p:txBody>
          <a:bodyPr/>
          <a:lstStyle/>
          <a:p>
            <a:r>
              <a:rPr lang="en-US" altLang="en-US" dirty="0"/>
              <a:t>Monitoring of </a:t>
            </a:r>
            <a:r>
              <a:rPr lang="en-US" altLang="en-US" dirty="0" smtClean="0"/>
              <a:t>HO SiPM gain and </a:t>
            </a:r>
            <a:r>
              <a:rPr lang="en-US" altLang="en-US" dirty="0"/>
              <a:t>plan for upgraded HBHE</a:t>
            </a:r>
            <a:endParaRPr lang="en-US" dirty="0"/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271463" y="1157288"/>
            <a:ext cx="8737600" cy="2286000"/>
          </a:xfrm>
        </p:spPr>
        <p:txBody>
          <a:bodyPr/>
          <a:lstStyle/>
          <a:p>
            <a:pPr marL="182563" indent="-182563"/>
            <a:r>
              <a:rPr lang="en-US" altLang="en-US" sz="1900" dirty="0" smtClean="0"/>
              <a:t>Thermal noise gives signal of one/two/three electrons.</a:t>
            </a:r>
          </a:p>
          <a:p>
            <a:pPr marL="182563" indent="-182563"/>
            <a:r>
              <a:rPr lang="en-US" altLang="en-US" sz="1900" dirty="0" smtClean="0"/>
              <a:t>Due to large gain and low noise, in SiPM, we see the peak of many individual peaks of photo-electrons.</a:t>
            </a:r>
          </a:p>
          <a:p>
            <a:pPr marL="182563" indent="-182563"/>
            <a:r>
              <a:rPr lang="en-US" altLang="en-US" sz="1800" dirty="0">
                <a:solidFill>
                  <a:srgbClr val="FF0000"/>
                </a:solidFill>
              </a:rPr>
              <a:t>Main problem is to model the signal and automated input to fit all 2154 channels without divergence.</a:t>
            </a:r>
          </a:p>
          <a:p>
            <a:pPr marL="182563" indent="-182563"/>
            <a:r>
              <a:rPr lang="en-US" altLang="en-US" sz="1800" dirty="0">
                <a:solidFill>
                  <a:schemeClr val="tx1"/>
                </a:solidFill>
              </a:rPr>
              <a:t>Better than 0.5% accuracy with data of 1 </a:t>
            </a:r>
            <a:r>
              <a:rPr lang="en-US" altLang="en-US" sz="1800" dirty="0" smtClean="0">
                <a:solidFill>
                  <a:schemeClr val="tx1"/>
                </a:solidFill>
              </a:rPr>
              <a:t>minutes</a:t>
            </a:r>
            <a:endParaRPr lang="en-US" altLang="en-US" sz="1900" dirty="0" smtClean="0"/>
          </a:p>
          <a:p>
            <a:pPr marL="182563" indent="-182563"/>
            <a:r>
              <a:rPr lang="en-US" altLang="en-US" sz="1900" dirty="0" smtClean="0">
                <a:solidFill>
                  <a:schemeClr val="tx1"/>
                </a:solidFill>
              </a:rPr>
              <a:t>Looked in HO sample to establish this technique for HBHE also in coming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912" y="134938"/>
            <a:ext cx="259715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Concept is known since 2005, but yet to implement in the CMS experiment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8212" y="6046413"/>
            <a:ext cx="677227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2000" b="1" dirty="0"/>
              <a:t>Certainly take care of any hardware failure and  is one of the main calibration mode in phase-II CMS HCAL system.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763000" cy="685800"/>
          </a:xfrm>
        </p:spPr>
        <p:txBody>
          <a:bodyPr/>
          <a:lstStyle/>
          <a:p>
            <a:r>
              <a:rPr lang="en-US" sz="3200" dirty="0" smtClean="0"/>
              <a:t>Looking for Beam Flush event : 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March 2016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52" y="6370637"/>
            <a:ext cx="8763000" cy="487363"/>
          </a:xfrm>
        </p:spPr>
        <p:txBody>
          <a:bodyPr/>
          <a:lstStyle/>
          <a:p>
            <a:r>
              <a:rPr lang="en-US" dirty="0" smtClean="0"/>
              <a:t>HF channels was assumed to be fine. Valid pedestal, but no </a:t>
            </a:r>
            <a:r>
              <a:rPr lang="en-US" dirty="0" smtClean="0"/>
              <a:t>signal/low gain.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5" y="762000"/>
            <a:ext cx="8163910" cy="2836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4" y="3574793"/>
            <a:ext cx="8051581" cy="26796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3429000" y="4648200"/>
            <a:ext cx="457200" cy="2286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29000" y="3787432"/>
            <a:ext cx="457200" cy="2286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83326" y="965752"/>
            <a:ext cx="457200" cy="2286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669127"/>
            <a:ext cx="1219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Dead Channels.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039691" y="1194353"/>
            <a:ext cx="672235" cy="3474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073290" y="4030793"/>
            <a:ext cx="410036" cy="625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6" idx="1"/>
          </p:cNvCxnSpPr>
          <p:nvPr/>
        </p:nvCxnSpPr>
        <p:spPr bwMode="auto">
          <a:xfrm flipV="1">
            <a:off x="3124200" y="4762500"/>
            <a:ext cx="304800" cy="307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46081" y="15359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Timing !!</a:t>
            </a:r>
            <a:endParaRPr lang="en-US" sz="1800" b="1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1578523" y="2953301"/>
            <a:ext cx="457200" cy="22860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8523" y="3834783"/>
            <a:ext cx="12325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Low Gain</a:t>
            </a:r>
            <a:endParaRPr lang="en-US" sz="1800" b="1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752600" y="3181901"/>
            <a:ext cx="0" cy="652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293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HCAL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3657599"/>
          </a:xfrm>
        </p:spPr>
        <p:txBody>
          <a:bodyPr/>
          <a:lstStyle/>
          <a:p>
            <a:r>
              <a:rPr lang="en-US" dirty="0" smtClean="0"/>
              <a:t>Since 2011, difference L3/L4 position in HCAL DPG</a:t>
            </a:r>
          </a:p>
          <a:p>
            <a:pPr lvl="1"/>
            <a:r>
              <a:rPr lang="en-US" dirty="0" smtClean="0"/>
              <a:t>Main job is to guide students of CMS collaboration for HCAL Data quality monitoring and developed software to identify unexpected problems. </a:t>
            </a:r>
          </a:p>
          <a:p>
            <a:r>
              <a:rPr lang="en-US" dirty="0" smtClean="0"/>
              <a:t>Personally looked for many of them, e.g., in last year,</a:t>
            </a:r>
          </a:p>
          <a:p>
            <a:pPr lvl="1"/>
            <a:r>
              <a:rPr lang="en-US" dirty="0" smtClean="0"/>
              <a:t>Using 2012 data predict the HCAL performance with 200PU and 25ns</a:t>
            </a:r>
          </a:p>
          <a:p>
            <a:pPr lvl="1" indent="-182563"/>
            <a:r>
              <a:rPr lang="en-US" altLang="en-US" dirty="0"/>
              <a:t>Radiation damage study in HE and HF using collision data,</a:t>
            </a:r>
          </a:p>
          <a:p>
            <a:pPr lvl="1" indent="-182563"/>
            <a:r>
              <a:rPr lang="en-US" altLang="en-US" dirty="0"/>
              <a:t>Correlated HPD noise for whole </a:t>
            </a:r>
            <a:r>
              <a:rPr lang="en-US" altLang="en-US" dirty="0" smtClean="0"/>
              <a:t>period of 2015,</a:t>
            </a:r>
            <a:endParaRPr lang="en-US" altLang="en-US" dirty="0"/>
          </a:p>
          <a:p>
            <a:pPr lvl="1" indent="-182563"/>
            <a:r>
              <a:rPr lang="en-US" altLang="en-US" dirty="0"/>
              <a:t>Effect of NZS and shift in HCAL pedestal in early 2015 collision data</a:t>
            </a:r>
            <a:r>
              <a:rPr lang="en-US" altLang="en-US" dirty="0" smtClean="0"/>
              <a:t>.</a:t>
            </a:r>
          </a:p>
          <a:p>
            <a:pPr lvl="1" indent="-182563"/>
            <a:r>
              <a:rPr lang="en-US" altLang="en-US" dirty="0" smtClean="0"/>
              <a:t>………………….</a:t>
            </a:r>
            <a:endParaRPr lang="en-US" alt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Hadronic Event Shape variable</a:t>
            </a:r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Experiment : Normalised Event Shape variables are expected to be robust against jet energy scale uncertainties and jet energy resolution effects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Theory : Calculations of Event Shape variables are carried out in perturbative QCD to O(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S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) resumed LL &amp; NLL term to all orders.</a:t>
            </a:r>
            <a:r>
              <a:rPr lang="en-US" altLang="en-US" dirty="0" smtClean="0"/>
              <a:t> Variables are defined in terms of four momenta of jets in the transverse plane, in analogy to e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e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− </a:t>
            </a:r>
            <a:r>
              <a:rPr lang="en-US" altLang="en-US" dirty="0" smtClean="0">
                <a:cs typeface="Times New Roman" panose="02020603050405020304" pitchFamily="18" charset="0"/>
              </a:rPr>
              <a:t>collider,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solidFill>
                  <a:srgbClr val="003300"/>
                </a:solidFill>
              </a:rPr>
              <a:t>Banfi, Salam, Zanderighi, JHEP 1006 (2010) 038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Event Shape variables can be used to distinguish different models of QCD multijet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Possibility : measurement of </a:t>
            </a:r>
            <a:r>
              <a:rPr lang="el-GR" altLang="en-US" dirty="0" smtClean="0"/>
              <a:t>α</a:t>
            </a:r>
            <a:r>
              <a:rPr lang="en-US" altLang="en-US" sz="2400" baseline="-25000" dirty="0" smtClean="0"/>
              <a:t>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961824" y="3882555"/>
            <a:ext cx="3296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Central Transverse Thrust,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35774"/>
              </p:ext>
            </p:extLst>
          </p:nvPr>
        </p:nvGraphicFramePr>
        <p:xfrm>
          <a:off x="4565650" y="3252787"/>
          <a:ext cx="43497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52" name="Equation" r:id="rId4" imgW="2692080" imgH="533160" progId="Equation.3">
                  <p:embed/>
                </p:oleObj>
              </mc:Choice>
              <mc:Fallback>
                <p:oleObj name="Equation" r:id="rId4" imgW="2692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252787"/>
                        <a:ext cx="43497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5" y="4038350"/>
            <a:ext cx="2485708" cy="2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14" y="4190750"/>
            <a:ext cx="2537597" cy="2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exampl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7"/>
          <a:stretch>
            <a:fillRect/>
          </a:stretch>
        </p:blipFill>
        <p:spPr bwMode="auto">
          <a:xfrm>
            <a:off x="3251750" y="4216293"/>
            <a:ext cx="2394962" cy="24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52438"/>
              </p:ext>
            </p:extLst>
          </p:nvPr>
        </p:nvGraphicFramePr>
        <p:xfrm>
          <a:off x="2961861" y="6371974"/>
          <a:ext cx="80260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53" name="Equation" r:id="rId9" imgW="507960" imgH="241200" progId="Equation.3">
                  <p:embed/>
                </p:oleObj>
              </mc:Choice>
              <mc:Fallback>
                <p:oleObj name="Equation" r:id="rId9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861" y="6371974"/>
                        <a:ext cx="80260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63192"/>
              </p:ext>
            </p:extLst>
          </p:nvPr>
        </p:nvGraphicFramePr>
        <p:xfrm>
          <a:off x="5222548" y="6307209"/>
          <a:ext cx="848328" cy="44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54" name="Equation" r:id="rId11" imgW="749160" imgH="393480" progId="Equation.3">
                  <p:embed/>
                </p:oleObj>
              </mc:Choice>
              <mc:Fallback>
                <p:oleObj name="Equation" r:id="rId11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548" y="6307209"/>
                        <a:ext cx="848328" cy="445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133600" y="5562600"/>
            <a:ext cx="1447800" cy="68580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5706530" y="5562599"/>
            <a:ext cx="1227669" cy="672287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563562"/>
          </a:xfrm>
        </p:spPr>
        <p:txBody>
          <a:bodyPr/>
          <a:lstStyle/>
          <a:p>
            <a:r>
              <a:rPr lang="en-US" altLang="en-US" dirty="0" smtClean="0"/>
              <a:t>Tag and Probe method for muon efficiency</a:t>
            </a:r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E1EAF22B-BF37-4F30-9957-EC7DB83473CC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"/>
          <a:stretch>
            <a:fillRect/>
          </a:stretch>
        </p:blipFill>
        <p:spPr bwMode="auto">
          <a:xfrm>
            <a:off x="2743200" y="2895600"/>
            <a:ext cx="29622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8479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04800" y="49530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An example of mass fit</a:t>
            </a:r>
            <a:endParaRPr lang="en-IN" altLang="en-US" dirty="0">
              <a:solidFill>
                <a:srgbClr val="0000CC"/>
              </a:solidFill>
            </a:endParaRP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419600" y="3810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Selected</a:t>
            </a:r>
            <a:endParaRPr lang="en-IN" altLang="en-US" sz="2000" dirty="0"/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7467600" y="35814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Rejected</a:t>
            </a:r>
            <a:endParaRPr lang="en-IN" alt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6096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Calculate muon energy scale, trigger, offline selection efficiency using Tag and Probe method.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Choose first muon after all selection criteria </a:t>
            </a:r>
            <a:r>
              <a:rPr lang="en-US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(Tag)  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and apply other criteria on second muon</a:t>
            </a:r>
            <a:r>
              <a:rPr lang="en-US" sz="2000" b="1" kern="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(Probe),  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Fit Mµµ for these selected and rejected events with a exponential (+polynomial) function for background and Gaussian convoluted Breit-Wigner function (for signal).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Use ratio of events in signal peak for efficiency etc. Peak position for scale.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144" y="6337270"/>
            <a:ext cx="2371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0000CC"/>
                </a:solidFill>
              </a:rPr>
              <a:t>Mµµ (GeV/c</a:t>
            </a:r>
            <a:r>
              <a:rPr lang="en-US" sz="2000" b="1" kern="0" baseline="30000" dirty="0">
                <a:solidFill>
                  <a:srgbClr val="0000CC"/>
                </a:solidFill>
              </a:rPr>
              <a:t>2</a:t>
            </a:r>
            <a:r>
              <a:rPr lang="en-US" sz="2000" b="1" kern="0" dirty="0">
                <a:solidFill>
                  <a:srgbClr val="0000CC"/>
                </a:solidFill>
              </a:rPr>
              <a:t>)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640080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0000FF"/>
                </a:solidFill>
              </a:rPr>
              <a:t>Mµµ (GeV/c</a:t>
            </a:r>
            <a:r>
              <a:rPr lang="en-US" sz="2000" b="1" kern="0" baseline="30000" dirty="0">
                <a:solidFill>
                  <a:srgbClr val="0000FF"/>
                </a:solidFill>
              </a:rPr>
              <a:t>2</a:t>
            </a:r>
            <a:r>
              <a:rPr lang="en-US" sz="2000" b="1" kern="0" dirty="0">
                <a:solidFill>
                  <a:srgbClr val="0000FF"/>
                </a:solidFill>
              </a:rPr>
              <a:t>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1741927-08F5-49BA-9863-D1CAE4FBB22A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Muon charge misidentification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3657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Misconception</a:t>
            </a:r>
            <a:r>
              <a:rPr lang="en-US" altLang="en-US" dirty="0" smtClean="0"/>
              <a:t> to measure charge misidentification of muon using            Z/(J/</a:t>
            </a:r>
            <a:r>
              <a:rPr lang="en-US" altLang="en-US" dirty="0" smtClean="0">
                <a:sym typeface="Symbol" panose="05050102010706020507" pitchFamily="18" charset="2"/>
              </a:rPr>
              <a:t>)/</a:t>
            </a:r>
            <a:r>
              <a:rPr lang="el-GR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μμ</a:t>
            </a:r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events. 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This is possible for electron in </a:t>
            </a:r>
            <a:r>
              <a:rPr lang="en-US" altLang="en-US" dirty="0" smtClean="0"/>
              <a:t>Z /(J/</a:t>
            </a:r>
            <a:r>
              <a:rPr lang="en-US" altLang="en-US" dirty="0" smtClean="0">
                <a:sym typeface="Symbol" panose="05050102010706020507" pitchFamily="18" charset="2"/>
              </a:rPr>
              <a:t>)/ </a:t>
            </a:r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ee channel.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What is difference in </a:t>
            </a:r>
            <a:r>
              <a:rPr lang="el-GR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μμ</a:t>
            </a:r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and ee channel ?</a:t>
            </a:r>
          </a:p>
          <a:p>
            <a:pPr lvl="1" eaLnBrk="1" hangingPunct="1"/>
            <a:r>
              <a:rPr lang="en-US" altLang="en-US" dirty="0" smtClean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 the case of electron energy is measured in EM calorimeter, not in tracking devices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 electron energy use information of tracker, then also misidentification rate is wrong.</a:t>
            </a:r>
          </a:p>
          <a:p>
            <a:pPr algn="just" eaLnBrk="1" hangingPunct="1"/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Another misconception, comparison of charge in tracker/global muon, where muon 4-vector is mainly dominated by tracker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3333C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Reconstruction of muon with opposite charge</a:t>
            </a:r>
            <a:endParaRPr lang="en-IN" altLang="en-US" sz="32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173163"/>
          </a:xfrm>
        </p:spPr>
        <p:txBody>
          <a:bodyPr/>
          <a:lstStyle/>
          <a:p>
            <a:r>
              <a:rPr lang="en-US" altLang="en-US" dirty="0" smtClean="0"/>
              <a:t>There is NO correlation of measured and true momentum, when muon charge measurement is wrong and do not expect any Z / (J/</a:t>
            </a:r>
            <a:r>
              <a:rPr lang="en-US" altLang="en-US" dirty="0" smtClean="0">
                <a:sym typeface="Symbol" panose="05050102010706020507" pitchFamily="18" charset="2"/>
              </a:rPr>
              <a:t>) /  peak from dimuon channel</a:t>
            </a:r>
            <a:r>
              <a:rPr lang="en-US" altLang="en-US" dirty="0" smtClean="0"/>
              <a:t> </a:t>
            </a:r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27B2A2A-1DC0-4570-9F24-1D2684A73D71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Picture 4" descr="fakepro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6000" b="25996"/>
          <a:stretch>
            <a:fillRect/>
          </a:stretch>
        </p:blipFill>
        <p:spPr bwMode="auto">
          <a:xfrm>
            <a:off x="2566988" y="838200"/>
            <a:ext cx="57737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066800" y="15240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FF"/>
                </a:solidFill>
              </a:rPr>
              <a:t>Same momentum, but opposite in sign to have Z-peak</a:t>
            </a:r>
            <a:endParaRPr lang="en-IN" altLang="en-US" sz="2000" dirty="0">
              <a:solidFill>
                <a:srgbClr val="0000FF"/>
              </a:solidFill>
            </a:endParaRP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609600" y="3124200"/>
            <a:ext cx="373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What’s the probability to have this scenario (same momentum, but opposite in sign)</a:t>
            </a:r>
            <a:r>
              <a:rPr lang="en-IN" altLang="en-US" sz="2000" dirty="0"/>
              <a:t> ?</a:t>
            </a:r>
          </a:p>
          <a:p>
            <a:pPr eaLnBrk="1" hangingPunct="1"/>
            <a:r>
              <a:rPr lang="en-US" altLang="en-US" sz="2000" dirty="0">
                <a:solidFill>
                  <a:srgbClr val="006600"/>
                </a:solidFill>
              </a:rPr>
              <a:t>Negligible change to have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533400"/>
          </a:xfrm>
        </p:spPr>
        <p:txBody>
          <a:bodyPr/>
          <a:lstStyle/>
          <a:p>
            <a:r>
              <a:rPr lang="en-US" altLang="en-US" dirty="0" smtClean="0"/>
              <a:t>Same sign electron</a:t>
            </a:r>
            <a:endParaRPr lang="en-IN" alt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610600" cy="1371600"/>
          </a:xfrm>
        </p:spPr>
        <p:txBody>
          <a:bodyPr/>
          <a:lstStyle/>
          <a:p>
            <a:r>
              <a:rPr lang="en-US" altLang="en-US" dirty="0" smtClean="0"/>
              <a:t>No peak at all for same sign tracks</a:t>
            </a:r>
          </a:p>
          <a:p>
            <a:r>
              <a:rPr lang="en-US" altLang="en-US" dirty="0" smtClean="0"/>
              <a:t>Electron energy is the combination of GSF momentum and cluster energy. </a:t>
            </a:r>
            <a:r>
              <a:rPr lang="en-US" altLang="en-US" dirty="0" smtClean="0">
                <a:solidFill>
                  <a:srgbClr val="FF0000"/>
                </a:solidFill>
              </a:rPr>
              <a:t>GsfTrack momentum gives bias in the estimation of misidentification, while use electron momentum for charge misId</a:t>
            </a:r>
          </a:p>
          <a:p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60C987C-5E12-4B28-BA0F-CEE78428EC1F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8917" name="Picture 4" descr="DiElMass_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4221" b="1628"/>
          <a:stretch>
            <a:fillRect/>
          </a:stretch>
        </p:blipFill>
        <p:spPr bwMode="auto">
          <a:xfrm>
            <a:off x="284163" y="609600"/>
            <a:ext cx="42560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DiElMass_Clus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1459" b="562"/>
          <a:stretch>
            <a:fillRect/>
          </a:stretch>
        </p:blipFill>
        <p:spPr bwMode="auto">
          <a:xfrm>
            <a:off x="4584700" y="609600"/>
            <a:ext cx="4354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DiElMass_GSF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1459" b="562"/>
          <a:stretch>
            <a:fillRect/>
          </a:stretch>
        </p:blipFill>
        <p:spPr bwMode="auto">
          <a:xfrm>
            <a:off x="304800" y="2890838"/>
            <a:ext cx="450691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DiElMass_GS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4375" b="1688"/>
          <a:stretch>
            <a:fillRect/>
          </a:stretch>
        </p:blipFill>
        <p:spPr bwMode="auto">
          <a:xfrm>
            <a:off x="4694238" y="2911475"/>
            <a:ext cx="42211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4648200" y="2819400"/>
            <a:ext cx="43434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296319" y="1355973"/>
            <a:ext cx="2351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1600" b="1" dirty="0"/>
              <a:t>GsfElectron      (Information from Electromagnetic cluster)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2150" y="1488380"/>
            <a:ext cx="1873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/>
              <a:t>Associated super cluster (EM information)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6319" y="3886200"/>
            <a:ext cx="22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000" b="1" dirty="0"/>
              <a:t>GsfTrack   (Charge track)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Muon charge misidentification</a:t>
            </a:r>
            <a:endParaRPr lang="en-IN" alt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990600"/>
          </a:xfrm>
        </p:spPr>
        <p:txBody>
          <a:bodyPr/>
          <a:lstStyle/>
          <a:p>
            <a:r>
              <a:rPr lang="en-US" altLang="en-US" dirty="0" smtClean="0"/>
              <a:t>Either assume that MC does the job or</a:t>
            </a:r>
          </a:p>
          <a:p>
            <a:r>
              <a:rPr lang="en-US" altLang="en-US" dirty="0" smtClean="0"/>
              <a:t>Use cosmic muon event:  Reconstruction of two legs in cosmic muon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A34723CF-08CA-47FB-B332-841F3FDE07C1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5183" r="1817" b="432"/>
          <a:stretch>
            <a:fillRect/>
          </a:stretch>
        </p:blipFill>
        <p:spPr bwMode="auto">
          <a:xfrm>
            <a:off x="3733800" y="1519238"/>
            <a:ext cx="50577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1874838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But the environment are very much different in cosmic event and physics events, where many more tracks, which deteriorate performance of reconstruction/resolution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IN" sz="2000" b="1" kern="0" dirty="0">
              <a:solidFill>
                <a:srgbClr val="3333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82216" y="4081234"/>
            <a:ext cx="37338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8000"/>
                </a:solidFill>
              </a:rPr>
              <a:t>H</a:t>
            </a:r>
            <a:r>
              <a:rPr lang="en-US" altLang="en-US" sz="2000" dirty="0" smtClean="0">
                <a:solidFill>
                  <a:srgbClr val="008000"/>
                </a:solidFill>
              </a:rPr>
              <a:t>ad </a:t>
            </a:r>
            <a:r>
              <a:rPr lang="en-US" altLang="en-US" sz="2000" dirty="0">
                <a:solidFill>
                  <a:srgbClr val="008000"/>
                </a:solidFill>
              </a:rPr>
              <a:t>one-to-one conversations with </a:t>
            </a:r>
          </a:p>
          <a:p>
            <a:pPr eaLnBrk="1" hangingPunct="1"/>
            <a:r>
              <a:rPr lang="en-US" altLang="en-US" sz="2000" dirty="0" smtClean="0">
                <a:solidFill>
                  <a:schemeClr val="tx1"/>
                </a:solidFill>
              </a:rPr>
              <a:t>Ex-spokesperson </a:t>
            </a:r>
            <a:r>
              <a:rPr lang="en-US" altLang="en-US" sz="2000" dirty="0">
                <a:solidFill>
                  <a:schemeClr val="tx1"/>
                </a:solidFill>
              </a:rPr>
              <a:t>of the CMS collab</a:t>
            </a:r>
          </a:p>
          <a:p>
            <a:pPr eaLnBrk="1" hangingPunct="1"/>
            <a:r>
              <a:rPr lang="en-US" altLang="en-US" sz="2000" dirty="0" smtClean="0">
                <a:solidFill>
                  <a:srgbClr val="0000FF"/>
                </a:solidFill>
              </a:rPr>
              <a:t>Top </a:t>
            </a:r>
            <a:r>
              <a:rPr lang="en-US" altLang="en-US" sz="2000" dirty="0">
                <a:solidFill>
                  <a:srgbClr val="0000FF"/>
                </a:solidFill>
              </a:rPr>
              <a:t>level  physics </a:t>
            </a:r>
            <a:r>
              <a:rPr lang="en-US" altLang="en-US" sz="2000" dirty="0" smtClean="0">
                <a:solidFill>
                  <a:srgbClr val="0000FF"/>
                </a:solidFill>
              </a:rPr>
              <a:t>co-ordinators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S</a:t>
            </a:r>
            <a:r>
              <a:rPr lang="en-US" altLang="en-US" sz="2000" dirty="0" smtClean="0">
                <a:solidFill>
                  <a:srgbClr val="FF0000"/>
                </a:solidFill>
              </a:rPr>
              <a:t>ub </a:t>
            </a:r>
            <a:r>
              <a:rPr lang="en-US" altLang="en-US" sz="2000" dirty="0">
                <a:solidFill>
                  <a:srgbClr val="FF0000"/>
                </a:solidFill>
              </a:rPr>
              <a:t>group </a:t>
            </a:r>
            <a:r>
              <a:rPr lang="en-US" altLang="en-US" sz="2000" dirty="0" smtClean="0">
                <a:solidFill>
                  <a:srgbClr val="FF0000"/>
                </a:solidFill>
              </a:rPr>
              <a:t>co-ordinators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45850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dirty="0">
                <a:solidFill>
                  <a:srgbClr val="0000CC"/>
                </a:solidFill>
              </a:rPr>
              <a:t>https://indico.cern.ch/event/182195/contribution/1/material/slides/1.pdf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2590799"/>
          </a:xfrm>
        </p:spPr>
        <p:txBody>
          <a:bodyPr/>
          <a:lstStyle/>
          <a:p>
            <a:r>
              <a:rPr lang="en-US" dirty="0" smtClean="0"/>
              <a:t>Hadronic Event Shape at 13 TeV + Other Physics with Jets</a:t>
            </a:r>
          </a:p>
          <a:p>
            <a:r>
              <a:rPr lang="en-US" dirty="0" smtClean="0"/>
              <a:t>Relative weight factor of </a:t>
            </a:r>
            <a:r>
              <a:rPr lang="en-US" dirty="0" smtClean="0"/>
              <a:t>HO (Absolute Calibration)</a:t>
            </a:r>
            <a:endParaRPr lang="en-US" dirty="0" smtClean="0"/>
          </a:p>
          <a:p>
            <a:r>
              <a:rPr lang="en-US" dirty="0" smtClean="0"/>
              <a:t>Participation in HGCL Test Beam activities (Poster)</a:t>
            </a:r>
          </a:p>
          <a:p>
            <a:r>
              <a:rPr lang="en-US" dirty="0" smtClean="0"/>
              <a:t>Developed HGCAL sensor (with BARC) and took it to TestBeam and verify the its physics potential</a:t>
            </a:r>
          </a:p>
          <a:p>
            <a:endParaRPr lang="en-US" dirty="0"/>
          </a:p>
          <a:p>
            <a:r>
              <a:rPr lang="en-US" dirty="0" smtClean="0"/>
              <a:t>Continue activities in HCAL DPG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533400" y="13716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Central Transverse Thrust,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4495800" y="1066800"/>
          <a:ext cx="43497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42" name="Equation" r:id="rId4" imgW="2692080" imgH="533160" progId="Equation.3">
                  <p:embed/>
                </p:oleObj>
              </mc:Choice>
              <mc:Fallback>
                <p:oleObj name="Equation" r:id="rId4" imgW="26920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43497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2971800" y="2133600"/>
          <a:ext cx="60086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43" name="Equation" r:id="rId6" imgW="3911400" imgH="444240" progId="Equation.3">
                  <p:embed/>
                </p:oleObj>
              </mc:Choice>
              <mc:Fallback>
                <p:oleObj name="Equation" r:id="rId6" imgW="391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60086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Total Jet broadening, </a:t>
            </a:r>
          </a:p>
        </p:txBody>
      </p:sp>
      <p:graphicFrame>
        <p:nvGraphicFramePr>
          <p:cNvPr id="1028" name="Content Placeholder 10"/>
          <p:cNvGraphicFramePr>
            <a:graphicFrameLocks noGrp="1" noChangeAspect="1"/>
          </p:cNvGraphicFramePr>
          <p:nvPr>
            <p:ph idx="1"/>
          </p:nvPr>
        </p:nvGraphicFramePr>
        <p:xfrm>
          <a:off x="4038600" y="3200400"/>
          <a:ext cx="42116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44" name="Equation" r:id="rId8" imgW="2387520" imgH="533160" progId="Equation.3">
                  <p:embed/>
                </p:oleObj>
              </mc:Choice>
              <mc:Fallback>
                <p:oleObj name="Equation" r:id="rId8" imgW="2387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4211638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11"/>
          <p:cNvSpPr txBox="1">
            <a:spLocks noChangeArrowheads="1"/>
          </p:cNvSpPr>
          <p:nvPr/>
        </p:nvSpPr>
        <p:spPr bwMode="auto">
          <a:xfrm>
            <a:off x="1066800" y="35052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Total Jet mass,</a:t>
            </a:r>
          </a:p>
          <a:p>
            <a:r>
              <a:rPr lang="en-US" altLang="en-US" dirty="0"/>
              <a:t>Also in transverse plane.</a:t>
            </a:r>
            <a:endParaRPr lang="en-IN" altLang="en-US" dirty="0"/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795713" y="4572000"/>
          <a:ext cx="491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45" name="Equation" r:id="rId10" imgW="2755800" imgH="469800" progId="Equation.3">
                  <p:embed/>
                </p:oleObj>
              </mc:Choice>
              <mc:Fallback>
                <p:oleObj name="Equation" r:id="rId10" imgW="2755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4572000"/>
                        <a:ext cx="491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228600" y="48006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Three jet resolution parameter,</a:t>
            </a:r>
            <a:endParaRPr lang="en-IN" altLang="en-US" dirty="0"/>
          </a:p>
        </p:txBody>
      </p:sp>
      <p:sp>
        <p:nvSpPr>
          <p:cNvPr id="1035" name="TextBox 10"/>
          <p:cNvSpPr txBox="1">
            <a:spLocks noChangeArrowheads="1"/>
          </p:cNvSpPr>
          <p:nvPr/>
        </p:nvSpPr>
        <p:spPr bwMode="auto">
          <a:xfrm>
            <a:off x="4267200" y="55626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Kt-algorithm with R=0.6</a:t>
            </a:r>
            <a:endParaRPr lang="en-I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practical example : Z</a:t>
            </a:r>
            <a:r>
              <a:rPr lang="en-US" altLang="en-US" dirty="0" smtClean="0">
                <a:sym typeface="Symbol" panose="05050102010706020507" pitchFamily="18" charset="2"/>
              </a:rPr>
              <a:t>ee in CMS</a:t>
            </a:r>
            <a:endParaRPr lang="en-IN" alt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r>
              <a:rPr lang="en-US" altLang="en-US" dirty="0" smtClean="0"/>
              <a:t>Take the direction of electron from GsfElectron, but momentum from</a:t>
            </a:r>
          </a:p>
          <a:p>
            <a:pPr lvl="1"/>
            <a:r>
              <a:rPr lang="en-US" altLang="en-US" dirty="0" smtClean="0"/>
              <a:t>GsfElectron      (Information from Electromagnetic cluster) </a:t>
            </a:r>
          </a:p>
          <a:p>
            <a:pPr lvl="1"/>
            <a:r>
              <a:rPr lang="en-US" altLang="en-US" dirty="0" smtClean="0"/>
              <a:t>Associated super cluster (EM information)</a:t>
            </a:r>
          </a:p>
          <a:p>
            <a:pPr lvl="1"/>
            <a:r>
              <a:rPr lang="en-US" altLang="en-US" dirty="0" smtClean="0"/>
              <a:t>GsfTrack   (Charge track)</a:t>
            </a:r>
          </a:p>
          <a:p>
            <a:pPr lvl="1"/>
            <a:r>
              <a:rPr lang="en-US" altLang="en-US" dirty="0" smtClean="0"/>
              <a:t>Nearest track  (Charge track)</a:t>
            </a:r>
          </a:p>
          <a:p>
            <a:r>
              <a:rPr lang="en-US" altLang="en-US" dirty="0" smtClean="0"/>
              <a:t>Now, reconstruct invariant mass with same sign and opposite sign of electron (for first two cases), GsfTrack and Tracks </a:t>
            </a:r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3C1344E-4358-418A-9FCF-438B8683654E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Opposite sign electron</a:t>
            </a:r>
            <a:endParaRPr lang="en-I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5E79642C-41F3-4F8C-B20D-6AEDE466465D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Content Placeholder 5"/>
          <p:cNvSpPr>
            <a:spLocks noGrp="1"/>
          </p:cNvSpPr>
          <p:nvPr>
            <p:ph idx="1"/>
          </p:nvPr>
        </p:nvSpPr>
        <p:spPr>
          <a:xfrm>
            <a:off x="304800" y="6096000"/>
            <a:ext cx="8229600" cy="487363"/>
          </a:xfrm>
        </p:spPr>
        <p:txBody>
          <a:bodyPr/>
          <a:lstStyle/>
          <a:p>
            <a:r>
              <a:rPr lang="en-US" altLang="en-US" dirty="0" smtClean="0"/>
              <a:t>Tracks momentum is poorer, which reflects in the width of mass peak </a:t>
            </a:r>
            <a:endParaRPr lang="en-IN" altLang="en-US" dirty="0" smtClean="0"/>
          </a:p>
        </p:txBody>
      </p:sp>
      <p:pic>
        <p:nvPicPr>
          <p:cNvPr id="37893" name="Picture 8" descr="OSlepMass_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4218" b="1628"/>
          <a:stretch>
            <a:fillRect/>
          </a:stretch>
        </p:blipFill>
        <p:spPr bwMode="auto">
          <a:xfrm>
            <a:off x="63500" y="762000"/>
            <a:ext cx="45847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OSlepMass_Clu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4544" b="1753"/>
          <a:stretch>
            <a:fillRect/>
          </a:stretch>
        </p:blipFill>
        <p:spPr bwMode="auto">
          <a:xfrm>
            <a:off x="4619625" y="838200"/>
            <a:ext cx="4384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OSlepMass_GS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4179" b="1613"/>
          <a:stretch>
            <a:fillRect/>
          </a:stretch>
        </p:blipFill>
        <p:spPr bwMode="auto">
          <a:xfrm>
            <a:off x="76200" y="3276600"/>
            <a:ext cx="4648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OSlepMass_CT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4555" b="1756"/>
          <a:stretch>
            <a:fillRect/>
          </a:stretch>
        </p:blipFill>
        <p:spPr bwMode="auto">
          <a:xfrm>
            <a:off x="4724400" y="3276600"/>
            <a:ext cx="43783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 Fit results : (</a:t>
            </a:r>
            <a:r>
              <a:rPr lang="en-US" altLang="en-US" sz="3200" dirty="0" smtClean="0">
                <a:sym typeface="Symbol" panose="05050102010706020507" pitchFamily="18" charset="2"/>
              </a:rPr>
              <a:t></a:t>
            </a:r>
            <a:r>
              <a:rPr lang="en-US" altLang="en-US" sz="3200" dirty="0" smtClean="0"/>
              <a:t>15,5) &amp; (</a:t>
            </a:r>
            <a:r>
              <a:rPr lang="en-US" altLang="en-US" sz="3200" dirty="0" smtClean="0">
                <a:sym typeface="Symbol" panose="05050102010706020507" pitchFamily="18" charset="2"/>
              </a:rPr>
              <a:t></a:t>
            </a:r>
            <a:r>
              <a:rPr lang="en-US" altLang="en-US" sz="3200" dirty="0" smtClean="0"/>
              <a:t>15,6)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6162" y="4337468"/>
            <a:ext cx="8228013" cy="2520532"/>
          </a:xfrm>
        </p:spPr>
        <p:txBody>
          <a:bodyPr/>
          <a:lstStyle/>
          <a:p>
            <a:pPr marL="182563" indent="-182563"/>
            <a:r>
              <a:rPr lang="en-US" altLang="en-US" dirty="0" smtClean="0">
                <a:solidFill>
                  <a:srgbClr val="FF0000"/>
                </a:solidFill>
              </a:rPr>
              <a:t>Main problem is to model the signal and automated input to fit all 2154 channels without divergence.</a:t>
            </a:r>
          </a:p>
          <a:p>
            <a:pPr marL="182563" indent="-182563"/>
            <a:r>
              <a:rPr lang="en-US" altLang="en-US" dirty="0" smtClean="0"/>
              <a:t>All these channel shows clear five peaks</a:t>
            </a:r>
          </a:p>
          <a:p>
            <a:pPr marL="182563" indent="-182563"/>
            <a:r>
              <a:rPr lang="en-US" altLang="en-US" dirty="0" smtClean="0">
                <a:solidFill>
                  <a:schemeClr val="tx1"/>
                </a:solidFill>
              </a:rPr>
              <a:t>Only 1000 events is required to achieve accuracy of  about 2% and </a:t>
            </a:r>
          </a:p>
          <a:p>
            <a:pPr marL="182563" indent="-182563"/>
            <a:r>
              <a:rPr lang="en-US" altLang="en-US" dirty="0" smtClean="0">
                <a:solidFill>
                  <a:schemeClr val="tx1"/>
                </a:solidFill>
              </a:rPr>
              <a:t>Better than 0.5% accuracy with data of 1 minutes</a:t>
            </a:r>
          </a:p>
          <a:p>
            <a:pPr marL="182563" indent="-182563"/>
            <a:r>
              <a:rPr lang="en-US" altLang="en-US" dirty="0">
                <a:solidFill>
                  <a:srgbClr val="008000"/>
                </a:solidFill>
              </a:rPr>
              <a:t>C</a:t>
            </a:r>
            <a:r>
              <a:rPr lang="en-US" altLang="en-US" dirty="0" smtClean="0">
                <a:solidFill>
                  <a:srgbClr val="008000"/>
                </a:solidFill>
              </a:rPr>
              <a:t>ertainly take care of any hardware failure and  is one of the main calibration mode in phase-II CMS HCAL system. 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34350" r="1378" b="1322"/>
          <a:stretch/>
        </p:blipFill>
        <p:spPr bwMode="auto">
          <a:xfrm>
            <a:off x="296162" y="659815"/>
            <a:ext cx="881575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33400" y="76200"/>
            <a:ext cx="814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C00000"/>
                </a:solidFill>
                <a:ea typeface="WenQuanYi Micro Hei"/>
                <a:cs typeface="WenQuanYi Micro Hei"/>
              </a:rPr>
              <a:t>Transverse Thrust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9763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172200" y="3810000"/>
            <a:ext cx="2895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Sensitive to Transverse energy flow 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Insensitive to longitudinal component of momentum, colour connection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Agreement within 5-10% except high value of  </a:t>
            </a:r>
            <a:r>
              <a:rPr lang="en-US" altLang="en-US" sz="1800" dirty="0">
                <a:solidFill>
                  <a:schemeClr val="tx1"/>
                </a:solidFill>
                <a:sym typeface="Symbol" panose="05050102010706020507" pitchFamily="18" charset="2"/>
              </a:rPr>
              <a:t> </a:t>
            </a:r>
            <a:r>
              <a:rPr lang="en-US" altLang="en-US" sz="180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,C</a:t>
            </a:r>
            <a:endParaRPr lang="en-US" altLang="en-US" sz="1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sz="1800" dirty="0">
                <a:sym typeface="Symbol" panose="05050102010706020507" pitchFamily="18" charset="2"/>
              </a:rPr>
              <a:t>Worst in P</a:t>
            </a:r>
            <a:r>
              <a:rPr lang="en-US" altLang="en-US" sz="1800" baseline="-25000" dirty="0">
                <a:sym typeface="Symbol" panose="05050102010706020507" pitchFamily="18" charset="2"/>
              </a:rPr>
              <a:t>T</a:t>
            </a:r>
            <a:r>
              <a:rPr lang="en-US" altLang="en-US" sz="1800" dirty="0">
                <a:sym typeface="Symbol" panose="05050102010706020507" pitchFamily="18" charset="2"/>
              </a:rPr>
              <a:t>-ordered PS in Pythia6</a:t>
            </a:r>
            <a:endParaRPr lang="en-IN" altLang="en-US" sz="1800" dirty="0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533400" y="10001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Consistent with </a:t>
            </a:r>
            <a:r>
              <a:rPr lang="en-US" altLang="en-US" sz="1400" dirty="0" smtClean="0"/>
              <a:t>2010 measurement</a:t>
            </a:r>
            <a:endParaRPr lang="en-IN" alt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Reconstruction of muon with opposite charge</a:t>
            </a:r>
            <a:endParaRPr lang="en-IN" altLang="en-US" sz="3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3429000" cy="2743200"/>
          </a:xfrm>
        </p:spPr>
        <p:txBody>
          <a:bodyPr/>
          <a:lstStyle/>
          <a:p>
            <a:r>
              <a:rPr lang="en-US" altLang="en-US" dirty="0" smtClean="0"/>
              <a:t>Smeared momentum (1/Pt)  assuming measured momentum varies from 10 GeV to 1TeV.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Uniform smearing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</a:rPr>
              <a:t>Exponential tail </a:t>
            </a:r>
          </a:p>
          <a:p>
            <a:pPr lvl="1"/>
            <a:r>
              <a:rPr lang="en-US" altLang="en-US" dirty="0" smtClean="0">
                <a:solidFill>
                  <a:srgbClr val="0000CC"/>
                </a:solidFill>
              </a:rPr>
              <a:t>Gaussian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3F702BC-6A23-48AF-B99C-B3723C1B0D79}" type="slidenum">
              <a:rPr lang="en-US" altLang="en-US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5845" name="Picture 8" descr="smearedm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r="5074" b="6096"/>
          <a:stretch>
            <a:fillRect/>
          </a:stretch>
        </p:blipFill>
        <p:spPr bwMode="auto">
          <a:xfrm>
            <a:off x="3810000" y="3562350"/>
            <a:ext cx="4876800" cy="291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4625" y="4439964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As expected, there is no peak while momentum is smeared to have opposite sign muon wrt to true value</a:t>
            </a:r>
          </a:p>
        </p:txBody>
      </p:sp>
      <p:pic>
        <p:nvPicPr>
          <p:cNvPr id="35847" name="Picture 7" descr="smearedmm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4063" b="4063"/>
          <a:stretch>
            <a:fillRect/>
          </a:stretch>
        </p:blipFill>
        <p:spPr bwMode="auto">
          <a:xfrm>
            <a:off x="3997325" y="666750"/>
            <a:ext cx="4918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5882640" y="6268764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</a:t>
            </a:r>
            <a:r>
              <a:rPr lang="el-GR" altLang="en-US" dirty="0">
                <a:cs typeface="Times New Roman" panose="02020603050405020304" pitchFamily="18" charset="0"/>
              </a:rPr>
              <a:t>μμ</a:t>
            </a:r>
            <a:endParaRPr lang="en-IN" altLang="en-US" dirty="0"/>
          </a:p>
        </p:txBody>
      </p:sp>
      <p:sp>
        <p:nvSpPr>
          <p:cNvPr id="35849" name="TextBox 5"/>
          <p:cNvSpPr txBox="1">
            <a:spLocks noChangeArrowheads="1"/>
          </p:cNvSpPr>
          <p:nvPr/>
        </p:nvSpPr>
        <p:spPr bwMode="auto">
          <a:xfrm>
            <a:off x="5943600" y="325755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</a:t>
            </a:r>
            <a:r>
              <a:rPr lang="el-GR" altLang="en-US" dirty="0">
                <a:cs typeface="Times New Roman" panose="02020603050405020304" pitchFamily="18" charset="0"/>
              </a:rPr>
              <a:t>μμ</a:t>
            </a:r>
            <a:r>
              <a:rPr lang="en-US" altLang="en-US" dirty="0">
                <a:cs typeface="Times New Roman" panose="02020603050405020304" pitchFamily="18" charset="0"/>
              </a:rPr>
              <a:t> (True)</a:t>
            </a:r>
            <a:endParaRPr lang="en-IN" altLang="en-US" dirty="0"/>
          </a:p>
        </p:txBody>
      </p:sp>
      <p:sp>
        <p:nvSpPr>
          <p:cNvPr id="35850" name="TextBox 5"/>
          <p:cNvSpPr txBox="1">
            <a:spLocks noChangeArrowheads="1"/>
          </p:cNvSpPr>
          <p:nvPr/>
        </p:nvSpPr>
        <p:spPr bwMode="auto">
          <a:xfrm rot="-5400000">
            <a:off x="2819400" y="17049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</a:t>
            </a:r>
            <a:r>
              <a:rPr lang="el-GR" altLang="en-US">
                <a:cs typeface="Times New Roman" panose="02020603050405020304" pitchFamily="18" charset="0"/>
              </a:rPr>
              <a:t>μμ</a:t>
            </a:r>
            <a:r>
              <a:rPr lang="en-US" altLang="en-US" dirty="0">
                <a:cs typeface="Times New Roman" panose="02020603050405020304" pitchFamily="18" charset="0"/>
              </a:rPr>
              <a:t> (Smeared)</a:t>
            </a:r>
            <a:endParaRPr lang="en-I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10400" cy="563562"/>
          </a:xfrm>
        </p:spPr>
        <p:txBody>
          <a:bodyPr/>
          <a:lstStyle/>
          <a:p>
            <a:r>
              <a:rPr lang="en-US" dirty="0" smtClean="0"/>
              <a:t>Tuning of parameter in Madgraph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22" y="6333664"/>
            <a:ext cx="8001000" cy="390433"/>
          </a:xfrm>
        </p:spPr>
        <p:txBody>
          <a:bodyPr/>
          <a:lstStyle/>
          <a:p>
            <a:r>
              <a:rPr lang="en-US" dirty="0" smtClean="0"/>
              <a:t>Need tuning parameters, </a:t>
            </a:r>
            <a:r>
              <a:rPr lang="en-US" dirty="0" smtClean="0">
                <a:solidFill>
                  <a:schemeClr val="tx1"/>
                </a:solidFill>
              </a:rPr>
              <a:t>xqcut, pTj and Qcut </a:t>
            </a:r>
            <a:r>
              <a:rPr lang="en-US" dirty="0" smtClean="0"/>
              <a:t>same for all HT </a:t>
            </a:r>
            <a:r>
              <a:rPr lang="en-US" dirty="0" smtClean="0"/>
              <a:t>bins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" y="671845"/>
            <a:ext cx="8807155" cy="5661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35798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 AN-2014/106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7430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in Jet Energy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1" y="5487036"/>
            <a:ext cx="8763000" cy="1294764"/>
          </a:xfrm>
        </p:spPr>
        <p:txBody>
          <a:bodyPr/>
          <a:lstStyle/>
          <a:p>
            <a:r>
              <a:rPr lang="en-US" dirty="0" smtClean="0"/>
              <a:t>Problem with</a:t>
            </a:r>
            <a:r>
              <a:rPr lang="en-US" dirty="0" smtClean="0"/>
              <a:t> </a:t>
            </a:r>
            <a:r>
              <a:rPr lang="en-US" dirty="0" smtClean="0"/>
              <a:t>correction </a:t>
            </a:r>
            <a:r>
              <a:rPr lang="en-US" dirty="0" smtClean="0"/>
              <a:t>without considering the subdetector information independently.</a:t>
            </a:r>
            <a:endParaRPr lang="en-US" dirty="0" smtClean="0"/>
          </a:p>
          <a:p>
            <a:r>
              <a:rPr lang="en-US" sz="1900" dirty="0" smtClean="0">
                <a:solidFill>
                  <a:srgbClr val="008000"/>
                </a:solidFill>
              </a:rPr>
              <a:t>Changed the CMS Jet physics result a </a:t>
            </a:r>
            <a:r>
              <a:rPr lang="en-US" sz="1900" dirty="0" smtClean="0">
                <a:solidFill>
                  <a:srgbClr val="008000"/>
                </a:solidFill>
              </a:rPr>
              <a:t>lot (</a:t>
            </a:r>
            <a:r>
              <a:rPr lang="en-US" sz="1900" dirty="0" smtClean="0">
                <a:solidFill>
                  <a:srgbClr val="008000"/>
                </a:solidFill>
              </a:rPr>
              <a:t>delayed of many the SM physics </a:t>
            </a:r>
            <a:r>
              <a:rPr lang="en-US" sz="1900" dirty="0" smtClean="0">
                <a:solidFill>
                  <a:srgbClr val="008000"/>
                </a:solidFill>
              </a:rPr>
              <a:t>publication)</a:t>
            </a:r>
            <a:endParaRPr lang="en-US" sz="19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97" b="529"/>
          <a:stretch/>
        </p:blipFill>
        <p:spPr>
          <a:xfrm>
            <a:off x="261761" y="762000"/>
            <a:ext cx="8620478" cy="4617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Ratio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480" y="511770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PT of leading Jet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5199" y="50640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</a:rPr>
              <a:t>PT of 2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nd</a:t>
            </a:r>
            <a:r>
              <a:rPr lang="en-US" sz="1800" b="1" dirty="0" smtClean="0">
                <a:solidFill>
                  <a:srgbClr val="0000CC"/>
                </a:solidFill>
              </a:rPr>
              <a:t> leading Jet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Jet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401553" cy="2286000"/>
          </a:xfrm>
        </p:spPr>
        <p:txBody>
          <a:bodyPr/>
          <a:lstStyle/>
          <a:p>
            <a:pPr marL="0" indent="0">
              <a:buNone/>
            </a:pPr>
            <a:endParaRPr lang="en-US" b="0" dirty="0"/>
          </a:p>
          <a:p>
            <a:r>
              <a:rPr lang="en-US" dirty="0" smtClean="0"/>
              <a:t>HLT_Jet60, 110, 190, 240, 370 </a:t>
            </a:r>
            <a:endParaRPr lang="en-US" b="0" dirty="0"/>
          </a:p>
          <a:p>
            <a:r>
              <a:rPr lang="en-US" dirty="0" smtClean="0"/>
              <a:t>Efficiency </a:t>
            </a:r>
            <a:r>
              <a:rPr lang="en-US" dirty="0"/>
              <a:t>measurements </a:t>
            </a:r>
            <a:endParaRPr lang="en-US" b="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53" y="762000"/>
            <a:ext cx="4163893" cy="304437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8916" y="3324727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6318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809625" indent="-3714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8000"/>
                </a:solidFill>
                <a:latin typeface="+mn-lt"/>
              </a:defRPr>
            </a:lvl3pPr>
            <a:lvl4pPr marL="993775" indent="-3635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071563" algn="l"/>
              </a:tabLst>
              <a:defRPr sz="2000" b="1">
                <a:solidFill>
                  <a:srgbClr val="0000CC"/>
                </a:solidFill>
                <a:latin typeface="+mn-lt"/>
              </a:defRPr>
            </a:lvl4pPr>
            <a:lvl5pPr marL="1166813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b="0" dirty="0"/>
          </a:p>
          <a:p>
            <a:r>
              <a:rPr lang="en-US" dirty="0" smtClean="0"/>
              <a:t>HLT_Jet90/HLT_Jet70 </a:t>
            </a:r>
            <a:r>
              <a:rPr lang="en-US" dirty="0"/>
              <a:t>…, give higher efficiency due to </a:t>
            </a:r>
            <a:r>
              <a:rPr lang="en-US" dirty="0" smtClean="0"/>
              <a:t>mis-measurement </a:t>
            </a:r>
            <a:r>
              <a:rPr lang="en-US" dirty="0"/>
              <a:t>of track pt in HLT level </a:t>
            </a:r>
            <a:endParaRPr lang="en-US" b="0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muon triggered events, low statistics for lower threshold (high prescale) </a:t>
            </a:r>
            <a:endParaRPr lang="en-US" b="0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Tag </a:t>
            </a:r>
            <a:r>
              <a:rPr lang="en-US" dirty="0">
                <a:solidFill>
                  <a:srgbClr val="008000"/>
                </a:solidFill>
              </a:rPr>
              <a:t>one jet with HLT criteria and look for jets in opposite hemisphere with an associated HLT object. </a:t>
            </a:r>
            <a:endParaRPr lang="en-US" b="0" dirty="0">
              <a:solidFill>
                <a:srgbClr val="008000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Commonly </a:t>
            </a:r>
            <a:r>
              <a:rPr lang="en-US" dirty="0">
                <a:solidFill>
                  <a:schemeClr val="tx1"/>
                </a:solidFill>
              </a:rPr>
              <a:t>used for leptons, tag &amp; probe </a:t>
            </a:r>
            <a:endParaRPr lang="en-US" b="0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Need </a:t>
            </a:r>
            <a:r>
              <a:rPr lang="en-US" dirty="0">
                <a:solidFill>
                  <a:schemeClr val="tx1"/>
                </a:solidFill>
              </a:rPr>
              <a:t>not to worry about prescale factor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Conclusion of Even Shape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638800"/>
          </a:xfrm>
        </p:spPr>
        <p:txBody>
          <a:bodyPr/>
          <a:lstStyle/>
          <a:p>
            <a:pPr marL="381000" indent="-381000" eaLnBrk="1" hangingPunct="1"/>
            <a:r>
              <a:rPr lang="en-US" altLang="en-US" sz="1800" dirty="0" smtClean="0"/>
              <a:t>Measurements are compared with several QCD inspired models and their tunings.</a:t>
            </a:r>
          </a:p>
          <a:p>
            <a:pPr marL="838200" lvl="1" indent="-381000"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Madgraph, </a:t>
            </a:r>
            <a:r>
              <a:rPr lang="en-US" altLang="en-US" sz="1800" dirty="0" smtClean="0"/>
              <a:t>shows the best matching with data.</a:t>
            </a:r>
          </a:p>
          <a:p>
            <a:pPr marL="838200" lvl="1" indent="-381000" eaLnBrk="1" hangingPunct="1"/>
            <a:r>
              <a:rPr lang="en-US" altLang="en-US" sz="1800" dirty="0" smtClean="0"/>
              <a:t>Reasonable agreement with different tunes with </a:t>
            </a:r>
            <a:r>
              <a:rPr lang="en-US" altLang="en-US" sz="1800" dirty="0" smtClean="0">
                <a:solidFill>
                  <a:schemeClr val="tx1"/>
                </a:solidFill>
              </a:rPr>
              <a:t>PYTHIA8</a:t>
            </a:r>
            <a:r>
              <a:rPr lang="en-US" altLang="en-US" sz="1800" dirty="0" smtClean="0"/>
              <a:t> and </a:t>
            </a:r>
            <a:r>
              <a:rPr lang="en-US" altLang="en-US" sz="1800" dirty="0" smtClean="0">
                <a:solidFill>
                  <a:schemeClr val="tx1"/>
                </a:solidFill>
              </a:rPr>
              <a:t>Herwig++.</a:t>
            </a:r>
          </a:p>
          <a:p>
            <a:pPr marL="838200" lvl="1" indent="-381000"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PYTHIA6 </a:t>
            </a:r>
            <a:r>
              <a:rPr lang="en-US" altLang="en-US" sz="1800" dirty="0" smtClean="0"/>
              <a:t>with CMS default tunes shows significant disagreement with the data, whereas </a:t>
            </a:r>
            <a:r>
              <a:rPr lang="en-US" altLang="en-US" sz="1800" dirty="0" smtClean="0">
                <a:solidFill>
                  <a:schemeClr val="tx1"/>
                </a:solidFill>
              </a:rPr>
              <a:t>D6T</a:t>
            </a:r>
            <a:r>
              <a:rPr lang="en-US" altLang="en-US" sz="1800" dirty="0" smtClean="0"/>
              <a:t> tune with virtually ordered parton showers shows better agreement with data.</a:t>
            </a:r>
          </a:p>
          <a:p>
            <a:pPr marL="838200" lvl="1" indent="-381000" eaLnBrk="1" hangingPunct="1"/>
            <a:r>
              <a:rPr lang="en-US" altLang="en-US" sz="1800" dirty="0" smtClean="0"/>
              <a:t>Colour connection between soft scatters and beam remnants,  transverse energy flow, ISR are major source of discrepancies.</a:t>
            </a:r>
          </a:p>
          <a:p>
            <a:pPr marL="379413" indent="-381000" eaLnBrk="1" hangingPunct="1"/>
            <a:r>
              <a:rPr lang="en-US" altLang="en-US" sz="1800" dirty="0" smtClean="0"/>
              <a:t>Present status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838200" lvl="1" indent="-381000" eaLnBrk="1" hangingPunct="1"/>
            <a:r>
              <a:rPr lang="en-US" altLang="en-US" sz="1800" dirty="0" smtClean="0"/>
              <a:t>Tune QCD MC sample. </a:t>
            </a:r>
            <a:r>
              <a:rPr lang="en-US" altLang="en-US" sz="1800" dirty="0" smtClean="0"/>
              <a:t>Already parameters </a:t>
            </a:r>
            <a:r>
              <a:rPr lang="en-US" altLang="en-US" sz="1800" dirty="0" smtClean="0"/>
              <a:t>of Madgraph </a:t>
            </a:r>
            <a:r>
              <a:rPr lang="en-US" altLang="en-US" sz="1800" dirty="0" smtClean="0"/>
              <a:t>are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tuned with this event shape variable</a:t>
            </a:r>
          </a:p>
          <a:p>
            <a:pPr marL="838200" lvl="1" indent="-381000"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Looking for 13 TeV data</a:t>
            </a:r>
          </a:p>
          <a:p>
            <a:pPr marL="838200" lvl="1" indent="-381000" eaLnBrk="1" hangingPunct="1"/>
            <a:r>
              <a:rPr lang="en-US" altLang="en-US" sz="1800" dirty="0" smtClean="0"/>
              <a:t>Main goal is </a:t>
            </a:r>
            <a:r>
              <a:rPr lang="en-US" altLang="en-US" sz="1800" dirty="0" smtClean="0">
                <a:sym typeface="Symbol" panose="05050102010706020507" pitchFamily="18" charset="2"/>
              </a:rPr>
              <a:t></a:t>
            </a:r>
            <a:r>
              <a:rPr lang="en-US" altLang="en-US" sz="1800" baseline="-25000" dirty="0" smtClean="0">
                <a:sym typeface="Symbol" panose="05050102010706020507" pitchFamily="18" charset="2"/>
              </a:rPr>
              <a:t>S</a:t>
            </a:r>
            <a:r>
              <a:rPr lang="en-US" altLang="en-US" sz="1800" dirty="0" smtClean="0">
                <a:sym typeface="Symbol" panose="05050102010706020507" pitchFamily="18" charset="2"/>
              </a:rPr>
              <a:t>, though do not expect much precession, but this will give weight along with other measurements.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 AN-2013/079,  2016/xxx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Parton distribution function : W asymmetry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105179"/>
              </p:ext>
            </p:extLst>
          </p:nvPr>
        </p:nvGraphicFramePr>
        <p:xfrm>
          <a:off x="533400" y="5393531"/>
          <a:ext cx="29718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76" name="Equation" r:id="rId4" imgW="2031840" imgH="939600" progId="Equation.3">
                  <p:embed/>
                </p:oleObj>
              </mc:Choice>
              <mc:Fallback>
                <p:oleObj name="Equation" r:id="rId4" imgW="20318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93531"/>
                        <a:ext cx="297180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2057400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77" name="Equation" r:id="rId6" imgW="761760" imgH="203040" progId="Equation.3">
                  <p:embed/>
                </p:oleObj>
              </mc:Choice>
              <mc:Fallback>
                <p:oleObj name="Equation" r:id="rId6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1524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For measurable rapidity range, |</a:t>
            </a:r>
            <a:r>
              <a:rPr lang="en-US" altLang="en-US" dirty="0">
                <a:cs typeface="Times New Roman" panose="02020603050405020304" pitchFamily="18" charset="0"/>
              </a:rPr>
              <a:t>Y</a:t>
            </a:r>
            <a:r>
              <a:rPr lang="en-US" altLang="en-US" dirty="0"/>
              <a:t>|&lt;2.5, x remains within 5</a:t>
            </a:r>
            <a:r>
              <a:rPr lang="en-US" altLang="en-US" dirty="0">
                <a:cs typeface="Times New Roman" panose="02020603050405020304" pitchFamily="18" charset="0"/>
              </a:rPr>
              <a:t>×10</a:t>
            </a:r>
            <a:r>
              <a:rPr lang="en-US" altLang="en-US" baseline="30000" dirty="0">
                <a:cs typeface="Times New Roman" panose="02020603050405020304" pitchFamily="18" charset="0"/>
              </a:rPr>
              <a:t>−4</a:t>
            </a:r>
            <a:r>
              <a:rPr lang="en-US" altLang="en-US" dirty="0">
                <a:cs typeface="Times New Roman" panose="02020603050405020304" pitchFamily="18" charset="0"/>
              </a:rPr>
              <a:t> &lt; x &lt; 5 ×10</a:t>
            </a:r>
            <a:r>
              <a:rPr lang="en-US" altLang="en-US" baseline="30000" dirty="0"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57200" y="60801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tx1"/>
                </a:solidFill>
              </a:rPr>
              <a:t>With the assumption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At high Q</a:t>
            </a:r>
            <a:r>
              <a:rPr lang="en-US" altLang="en-US" baseline="30000" dirty="0"/>
              <a:t>2</a:t>
            </a:r>
            <a:r>
              <a:rPr lang="en-US" altLang="en-US" dirty="0"/>
              <a:t>, gluon is dominant parton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⇨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sea quarks are generated by flavour blind g</a:t>
            </a:r>
            <a:r>
              <a:rPr lang="en-US" altLang="en-US" dirty="0">
                <a:ea typeface="Arial Unicode MS" panose="020B0604020202020204" pitchFamily="34" charset="-128"/>
                <a:cs typeface="Times New Roman" panose="02020603050405020304" pitchFamily="18" charset="0"/>
              </a:rPr>
              <a:t>→qq splitting. Production rate is related to gluon distribution function</a:t>
            </a:r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04800" y="16764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W and Z production : Leading order process, </a:t>
            </a:r>
          </a:p>
        </p:txBody>
      </p:sp>
      <p:graphicFrame>
        <p:nvGraphicFramePr>
          <p:cNvPr id="1028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3130470"/>
              </p:ext>
            </p:extLst>
          </p:nvPr>
        </p:nvGraphicFramePr>
        <p:xfrm>
          <a:off x="228600" y="1130300"/>
          <a:ext cx="4572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78" name="Equation" r:id="rId8" imgW="2705040" imgH="368280" progId="Equation.3">
                  <p:embed/>
                </p:oleObj>
              </mc:Choice>
              <mc:Fallback>
                <p:oleObj name="Equation" r:id="rId8" imgW="2705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30300"/>
                        <a:ext cx="4572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3333"/>
            <a:ext cx="4716198" cy="47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33586"/>
              </p:ext>
            </p:extLst>
          </p:nvPr>
        </p:nvGraphicFramePr>
        <p:xfrm>
          <a:off x="5029200" y="1187116"/>
          <a:ext cx="4038600" cy="57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79" name="Equation" r:id="rId11" imgW="3162240" imgH="444240" progId="Equation.3">
                  <p:embed/>
                </p:oleObj>
              </mc:Choice>
              <mc:Fallback>
                <p:oleObj name="Equation" r:id="rId11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87116"/>
                        <a:ext cx="4038600" cy="57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W-charge asymmetry at 7&amp;8TeV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6" y="598593"/>
            <a:ext cx="8282074" cy="2970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3782" y="3352800"/>
                <a:ext cx="8857817" cy="3200400"/>
              </a:xfrm>
            </p:spPr>
            <p:txBody>
              <a:bodyPr/>
              <a:lstStyle/>
              <a:p>
                <a:r>
                  <a:rPr lang="en-US" sz="1800" dirty="0" smtClean="0"/>
                  <a:t>Resolution in Data and MC are difference</a:t>
                </a:r>
              </a:p>
              <a:p>
                <a:pPr marL="457200" lvl="1" indent="-182880" algn="just"/>
                <a:r>
                  <a:rPr lang="en-US" sz="1800" dirty="0" smtClean="0"/>
                  <a:t>How to take care of this in MET shape </a:t>
                </a:r>
                <a:r>
                  <a:rPr lang="en-US" sz="1800" dirty="0" smtClean="0"/>
                  <a:t>? </a:t>
                </a:r>
                <a:r>
                  <a:rPr lang="en-US" sz="1800" dirty="0" smtClean="0">
                    <a:solidFill>
                      <a:srgbClr val="008000"/>
                    </a:solidFill>
                  </a:rPr>
                  <a:t>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18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𝑴𝑪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</m:rad>
                  </m:oMath>
                </a14:m>
                <a:r>
                  <a:rPr lang="en-US" sz="1800" dirty="0" smtClean="0"/>
                  <a:t>  </a:t>
                </a:r>
                <a:r>
                  <a:rPr lang="en-US" sz="1800" dirty="0" smtClean="0">
                    <a:solidFill>
                      <a:srgbClr val="008000"/>
                    </a:solidFill>
                  </a:rPr>
                  <a:t>of MET to smear MC</a:t>
                </a:r>
                <a:endParaRPr lang="en-US" sz="1800" dirty="0">
                  <a:solidFill>
                    <a:srgbClr val="008000"/>
                  </a:solidFill>
                </a:endParaRPr>
              </a:p>
              <a:p>
                <a:r>
                  <a:rPr lang="en-US" sz="1800" dirty="0" smtClean="0"/>
                  <a:t>QCD contamination in in W-signal is not known properly (lack of knowledge to generate proper </a:t>
                </a:r>
                <a:r>
                  <a:rPr lang="en-US" sz="1800" dirty="0" smtClean="0"/>
                  <a:t>MC). It </a:t>
                </a:r>
                <a:r>
                  <a:rPr lang="en-US" sz="1800" dirty="0" smtClean="0"/>
                  <a:t>has to be calculated from Data.</a:t>
                </a:r>
              </a:p>
              <a:p>
                <a:pPr lvl="1"/>
                <a:r>
                  <a:rPr lang="en-US" sz="1800" dirty="0" smtClean="0"/>
                  <a:t>Take anti-isolated sample in data (and subtract known background).</a:t>
                </a:r>
              </a:p>
              <a:p>
                <a:pPr lvl="1"/>
                <a:r>
                  <a:rPr lang="en-US" sz="1800" dirty="0" smtClean="0"/>
                  <a:t>But, pileup events in Isolated sample and anti-isolated sample are different, both in data and MC.</a:t>
                </a:r>
              </a:p>
              <a:p>
                <a:pPr lvl="1"/>
                <a:r>
                  <a:rPr lang="en-US" sz="1800" dirty="0" smtClean="0">
                    <a:solidFill>
                      <a:srgbClr val="008000"/>
                    </a:solidFill>
                  </a:rPr>
                  <a:t>Use the double ratio  of isolated and anti-isolated leptonic signal in data and MC to model MET distribution of QCD sample.</a:t>
                </a: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782" y="3352800"/>
                <a:ext cx="8857817" cy="3200400"/>
              </a:xfrm>
              <a:blipFill rotWithShape="0">
                <a:blip r:embed="rId3"/>
                <a:stretch>
                  <a:fillRect l="-482" t="-952" r="-551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039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1" dirty="0">
            <a:solidFill>
              <a:srgbClr val="0000CC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13267</TotalTime>
  <Words>2124</Words>
  <Application>Microsoft Office PowerPoint</Application>
  <PresentationFormat>On-screen Show (4:3)</PresentationFormat>
  <Paragraphs>233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Arial</vt:lpstr>
      <vt:lpstr>Calibri</vt:lpstr>
      <vt:lpstr>Cambria Math</vt:lpstr>
      <vt:lpstr>Symbol</vt:lpstr>
      <vt:lpstr>Times New Roman</vt:lpstr>
      <vt:lpstr>WenQuanYi Micro Hei</vt:lpstr>
      <vt:lpstr>Default Design</vt:lpstr>
      <vt:lpstr>Equation</vt:lpstr>
      <vt:lpstr>Physics and HCAL Detector Performance at CMS experiment</vt:lpstr>
      <vt:lpstr>Hadronic Event Shape variable</vt:lpstr>
      <vt:lpstr>PowerPoint Presentation</vt:lpstr>
      <vt:lpstr>Tuning of parameter in Madgraph </vt:lpstr>
      <vt:lpstr>Improper in Jet Energy correction</vt:lpstr>
      <vt:lpstr>Bias in Jet Trigger</vt:lpstr>
      <vt:lpstr>Conclusion of Even Shape analysis</vt:lpstr>
      <vt:lpstr>Parton distribution function : W asymmetry</vt:lpstr>
      <vt:lpstr>W-charge asymmetry at 7&amp;8TeV</vt:lpstr>
      <vt:lpstr>CMS W-asymmetry and PDF</vt:lpstr>
      <vt:lpstr>Missing Transverse Energy</vt:lpstr>
      <vt:lpstr>Sources of MET-Phi modulation</vt:lpstr>
      <vt:lpstr>CMS HCAL System</vt:lpstr>
      <vt:lpstr>HO in PFJet Algorithm</vt:lpstr>
      <vt:lpstr>Correlation of LED and muon signal in HPD</vt:lpstr>
      <vt:lpstr>HO response correction using 2015 collision data</vt:lpstr>
      <vt:lpstr>Monitoring of HO SiPM gain and plan for upgraded HBHE</vt:lpstr>
      <vt:lpstr>Looking for Beam Flush event : 29th March 2016</vt:lpstr>
      <vt:lpstr>Other HCAL activities</vt:lpstr>
      <vt:lpstr>Tag and Probe method for muon efficiency</vt:lpstr>
      <vt:lpstr>Muon charge misidentification</vt:lpstr>
      <vt:lpstr>Reconstruction of muon with opposite charge</vt:lpstr>
      <vt:lpstr>Same sign electron</vt:lpstr>
      <vt:lpstr>Muon charge misidentification</vt:lpstr>
      <vt:lpstr>Immediate plan</vt:lpstr>
      <vt:lpstr>Introduction</vt:lpstr>
      <vt:lpstr>A practical example : Zee in CMS</vt:lpstr>
      <vt:lpstr>Opposite sign electron</vt:lpstr>
      <vt:lpstr> Fit results : (15,5) &amp; (15,6)</vt:lpstr>
      <vt:lpstr>Reconstruction of muon with opposite charge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gobinda</dc:creator>
  <cp:lastModifiedBy>gobinda</cp:lastModifiedBy>
  <cp:revision>1906</cp:revision>
  <cp:lastPrinted>1601-01-01T00:00:00Z</cp:lastPrinted>
  <dcterms:created xsi:type="dcterms:W3CDTF">1601-01-01T00:00:00Z</dcterms:created>
  <dcterms:modified xsi:type="dcterms:W3CDTF">2016-04-06T20:18:04Z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