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5"/>
  </p:notesMasterIdLst>
  <p:sldIdLst>
    <p:sldId id="256" r:id="rId2"/>
    <p:sldId id="257" r:id="rId3"/>
    <p:sldId id="291" r:id="rId4"/>
    <p:sldId id="297" r:id="rId5"/>
    <p:sldId id="293" r:id="rId6"/>
    <p:sldId id="299" r:id="rId7"/>
    <p:sldId id="300" r:id="rId8"/>
    <p:sldId id="308" r:id="rId9"/>
    <p:sldId id="309" r:id="rId10"/>
    <p:sldId id="306" r:id="rId11"/>
    <p:sldId id="320" r:id="rId12"/>
    <p:sldId id="312" r:id="rId13"/>
    <p:sldId id="314" r:id="rId14"/>
    <p:sldId id="310" r:id="rId15"/>
    <p:sldId id="315" r:id="rId16"/>
    <p:sldId id="316" r:id="rId17"/>
    <p:sldId id="322" r:id="rId18"/>
    <p:sldId id="323" r:id="rId19"/>
    <p:sldId id="317" r:id="rId20"/>
    <p:sldId id="268" r:id="rId21"/>
    <p:sldId id="269" r:id="rId22"/>
    <p:sldId id="324" r:id="rId23"/>
    <p:sldId id="318" r:id="rId24"/>
    <p:sldId id="287" r:id="rId25"/>
    <p:sldId id="286" r:id="rId26"/>
    <p:sldId id="298" r:id="rId27"/>
    <p:sldId id="265" r:id="rId28"/>
    <p:sldId id="321" r:id="rId29"/>
    <p:sldId id="272" r:id="rId30"/>
    <p:sldId id="273" r:id="rId31"/>
    <p:sldId id="274" r:id="rId32"/>
    <p:sldId id="275" r:id="rId33"/>
    <p:sldId id="280" r:id="rId34"/>
    <p:sldId id="281" r:id="rId35"/>
    <p:sldId id="282" r:id="rId36"/>
    <p:sldId id="276" r:id="rId37"/>
    <p:sldId id="277" r:id="rId38"/>
    <p:sldId id="278" r:id="rId39"/>
    <p:sldId id="279" r:id="rId40"/>
    <p:sldId id="319" r:id="rId41"/>
    <p:sldId id="302" r:id="rId42"/>
    <p:sldId id="285" r:id="rId43"/>
    <p:sldId id="311" r:id="rId44"/>
    <p:sldId id="292" r:id="rId45"/>
    <p:sldId id="294" r:id="rId46"/>
    <p:sldId id="295" r:id="rId47"/>
    <p:sldId id="283" r:id="rId48"/>
    <p:sldId id="284" r:id="rId49"/>
    <p:sldId id="288" r:id="rId50"/>
    <p:sldId id="289" r:id="rId51"/>
    <p:sldId id="305" r:id="rId52"/>
    <p:sldId id="307" r:id="rId53"/>
    <p:sldId id="313" r:id="rId54"/>
  </p:sldIdLst>
  <p:sldSz cx="10080625" cy="7559675"/>
  <p:notesSz cx="7772400" cy="10058400"/>
  <p:defaultTex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0000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6" d="100"/>
          <a:sy n="56" d="100"/>
        </p:scale>
        <p:origin x="-1392" y="-7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
          <p:cNvSpPr>
            <a:spLocks noGrp="1" noRot="1" noChangeAspect="1" noChangeArrowheads="1"/>
          </p:cNvSpPr>
          <p:nvPr>
            <p:ph type="sldImg"/>
          </p:nvPr>
        </p:nvSpPr>
        <p:spPr bwMode="auto">
          <a:xfrm>
            <a:off x="1371600" y="763588"/>
            <a:ext cx="5027613" cy="3770312"/>
          </a:xfrm>
          <a:prstGeom prst="rect">
            <a:avLst/>
          </a:prstGeom>
          <a:noFill/>
          <a:ln w="9525">
            <a:noFill/>
            <a:round/>
            <a:headEnd/>
            <a:tailEnd/>
          </a:ln>
        </p:spPr>
      </p:sp>
      <p:sp>
        <p:nvSpPr>
          <p:cNvPr id="2050" name="Rectangle 2"/>
          <p:cNvSpPr>
            <a:spLocks noGrp="1" noChangeArrowheads="1"/>
          </p:cNvSpPr>
          <p:nvPr>
            <p:ph type="body"/>
          </p:nvPr>
        </p:nvSpPr>
        <p:spPr bwMode="auto">
          <a:xfrm>
            <a:off x="777875" y="4776788"/>
            <a:ext cx="6216650" cy="45243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smtClean="0"/>
          </a:p>
        </p:txBody>
      </p:sp>
      <p:sp>
        <p:nvSpPr>
          <p:cNvPr id="2051" name="Rectangle 3"/>
          <p:cNvSpPr>
            <a:spLocks noGrp="1" noChangeArrowheads="1"/>
          </p:cNvSpPr>
          <p:nvPr>
            <p:ph type="hdr"/>
          </p:nvPr>
        </p:nvSpPr>
        <p:spPr bwMode="auto">
          <a:xfrm>
            <a:off x="0" y="0"/>
            <a:ext cx="3371850" cy="5016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tabLst>
                <a:tab pos="723900" algn="l"/>
                <a:tab pos="1447800" algn="l"/>
                <a:tab pos="2171700" algn="l"/>
                <a:tab pos="2895600" algn="l"/>
              </a:tabLst>
              <a:defRPr sz="1400">
                <a:solidFill>
                  <a:srgbClr val="000000"/>
                </a:solidFill>
                <a:latin typeface="Times New Roman" pitchFamily="16" charset="0"/>
                <a:ea typeface="DejaVu Sans" charset="0"/>
                <a:cs typeface="DejaVu Sans" charset="0"/>
              </a:defRPr>
            </a:lvl1pPr>
          </a:lstStyle>
          <a:p>
            <a:pPr>
              <a:defRPr/>
            </a:pPr>
            <a:endParaRPr lang="en-US"/>
          </a:p>
        </p:txBody>
      </p:sp>
      <p:sp>
        <p:nvSpPr>
          <p:cNvPr id="2052" name="Rectangle 4"/>
          <p:cNvSpPr>
            <a:spLocks noGrp="1" noChangeArrowheads="1"/>
          </p:cNvSpPr>
          <p:nvPr>
            <p:ph type="dt"/>
          </p:nvPr>
        </p:nvSpPr>
        <p:spPr bwMode="auto">
          <a:xfrm>
            <a:off x="4398963" y="0"/>
            <a:ext cx="3371850" cy="5016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723900" algn="l"/>
                <a:tab pos="1447800" algn="l"/>
                <a:tab pos="2171700" algn="l"/>
                <a:tab pos="2895600" algn="l"/>
              </a:tabLst>
              <a:defRPr sz="1400">
                <a:solidFill>
                  <a:srgbClr val="000000"/>
                </a:solidFill>
                <a:latin typeface="Times New Roman" pitchFamily="16" charset="0"/>
                <a:ea typeface="DejaVu Sans" charset="0"/>
                <a:cs typeface="DejaVu Sans" charset="0"/>
              </a:defRPr>
            </a:lvl1pPr>
          </a:lstStyle>
          <a:p>
            <a:pPr>
              <a:defRPr/>
            </a:pPr>
            <a:endParaRPr lang="en-US"/>
          </a:p>
        </p:txBody>
      </p:sp>
      <p:sp>
        <p:nvSpPr>
          <p:cNvPr id="2053" name="Rectangle 5"/>
          <p:cNvSpPr>
            <a:spLocks noGrp="1" noChangeArrowheads="1"/>
          </p:cNvSpPr>
          <p:nvPr>
            <p:ph type="ftr"/>
          </p:nvPr>
        </p:nvSpPr>
        <p:spPr bwMode="auto">
          <a:xfrm>
            <a:off x="0" y="9555163"/>
            <a:ext cx="3371850" cy="5016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723900" algn="l"/>
                <a:tab pos="1447800" algn="l"/>
                <a:tab pos="2171700" algn="l"/>
                <a:tab pos="2895600" algn="l"/>
              </a:tabLst>
              <a:defRPr sz="1400">
                <a:solidFill>
                  <a:srgbClr val="000000"/>
                </a:solidFill>
                <a:latin typeface="Times New Roman" pitchFamily="16" charset="0"/>
                <a:ea typeface="DejaVu Sans" charset="0"/>
                <a:cs typeface="DejaVu Sans" charset="0"/>
              </a:defRPr>
            </a:lvl1pPr>
          </a:lstStyle>
          <a:p>
            <a:pPr>
              <a:defRPr/>
            </a:pPr>
            <a:endParaRPr lang="en-US"/>
          </a:p>
        </p:txBody>
      </p:sp>
      <p:sp>
        <p:nvSpPr>
          <p:cNvPr id="2054" name="Rectangle 6"/>
          <p:cNvSpPr>
            <a:spLocks noGrp="1" noChangeArrowheads="1"/>
          </p:cNvSpPr>
          <p:nvPr>
            <p:ph type="sldNum"/>
          </p:nvPr>
        </p:nvSpPr>
        <p:spPr bwMode="auto">
          <a:xfrm>
            <a:off x="4398963" y="9555163"/>
            <a:ext cx="3371850" cy="5016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723900" algn="l"/>
                <a:tab pos="1447800" algn="l"/>
                <a:tab pos="2171700" algn="l"/>
                <a:tab pos="2895600" algn="l"/>
              </a:tabLst>
              <a:defRPr sz="1400">
                <a:solidFill>
                  <a:srgbClr val="000000"/>
                </a:solidFill>
                <a:latin typeface="Times New Roman" pitchFamily="16" charset="0"/>
                <a:ea typeface="DejaVu Sans" charset="0"/>
                <a:cs typeface="DejaVu Sans" charset="0"/>
              </a:defRPr>
            </a:lvl1pPr>
          </a:lstStyle>
          <a:p>
            <a:pPr>
              <a:defRPr/>
            </a:pPr>
            <a:fld id="{5138F192-C40B-4A92-9A5F-A96443A9E31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6"/>
          <p:cNvSpPr>
            <a:spLocks noGrp="1" noChangeArrowheads="1"/>
          </p:cNvSpPr>
          <p:nvPr>
            <p:ph type="sldNum" sz="quarter"/>
          </p:nvPr>
        </p:nvSpPr>
        <p:spPr>
          <a:noFill/>
        </p:spPr>
        <p:txBody>
          <a:bodyPr/>
          <a:lstStyle/>
          <a:p>
            <a:fld id="{CF4F94E4-08AE-4956-8299-2919D5BBF44B}" type="slidenum">
              <a:rPr lang="en-US" smtClean="0"/>
              <a:pPr/>
              <a:t>1</a:t>
            </a:fld>
            <a:endParaRPr lang="en-US" smtClean="0"/>
          </a:p>
        </p:txBody>
      </p:sp>
      <p:sp>
        <p:nvSpPr>
          <p:cNvPr id="47107"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ln>
        </p:spPr>
      </p:sp>
      <p:sp>
        <p:nvSpPr>
          <p:cNvPr id="47108" name="Rectangle 2"/>
          <p:cNvSpPr>
            <a:spLocks noGrp="1" noChangeArrowheads="1"/>
          </p:cNvSpPr>
          <p:nvPr>
            <p:ph type="body" idx="1"/>
          </p:nvPr>
        </p:nvSpPr>
        <p:spPr>
          <a:xfrm>
            <a:off x="777875" y="4776788"/>
            <a:ext cx="6218238" cy="4525962"/>
          </a:xfrm>
          <a:noFill/>
          <a:ln/>
        </p:spPr>
        <p:txBody>
          <a:bodyPr wrap="none" anchor="ct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6"/>
          <p:cNvSpPr>
            <a:spLocks noGrp="1" noChangeArrowheads="1"/>
          </p:cNvSpPr>
          <p:nvPr>
            <p:ph type="sldNum" sz="quarter"/>
          </p:nvPr>
        </p:nvSpPr>
        <p:spPr>
          <a:noFill/>
        </p:spPr>
        <p:txBody>
          <a:bodyPr/>
          <a:lstStyle/>
          <a:p>
            <a:fld id="{49C6D78F-38BF-4E76-8D39-70EA881E505C}" type="slidenum">
              <a:rPr lang="en-US" smtClean="0"/>
              <a:pPr/>
              <a:t>28</a:t>
            </a:fld>
            <a:endParaRPr lang="en-US" smtClean="0"/>
          </a:p>
        </p:txBody>
      </p:sp>
      <p:sp>
        <p:nvSpPr>
          <p:cNvPr id="60419"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ln>
        </p:spPr>
      </p:sp>
      <p:sp>
        <p:nvSpPr>
          <p:cNvPr id="60420" name="Rectangle 2"/>
          <p:cNvSpPr>
            <a:spLocks noGrp="1" noChangeArrowheads="1"/>
          </p:cNvSpPr>
          <p:nvPr>
            <p:ph type="body" idx="1"/>
          </p:nvPr>
        </p:nvSpPr>
        <p:spPr>
          <a:xfrm>
            <a:off x="777875" y="4776789"/>
            <a:ext cx="6218238" cy="4525962"/>
          </a:xfrm>
          <a:noFill/>
          <a:ln/>
        </p:spPr>
        <p:txBody>
          <a:bodyPr wrap="none" anchor="ct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6"/>
          <p:cNvSpPr>
            <a:spLocks noGrp="1" noChangeArrowheads="1"/>
          </p:cNvSpPr>
          <p:nvPr>
            <p:ph type="sldNum" sz="quarter"/>
          </p:nvPr>
        </p:nvSpPr>
        <p:spPr>
          <a:noFill/>
        </p:spPr>
        <p:txBody>
          <a:bodyPr/>
          <a:lstStyle/>
          <a:p>
            <a:fld id="{6A00D717-16DA-4207-B2B1-82BEDDBD0018}" type="slidenum">
              <a:rPr lang="en-US" smtClean="0"/>
              <a:pPr/>
              <a:t>29</a:t>
            </a:fld>
            <a:endParaRPr lang="en-US" smtClean="0"/>
          </a:p>
        </p:txBody>
      </p:sp>
      <p:sp>
        <p:nvSpPr>
          <p:cNvPr id="61443"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ln>
        </p:spPr>
      </p:sp>
      <p:sp>
        <p:nvSpPr>
          <p:cNvPr id="61444" name="Rectangle 2"/>
          <p:cNvSpPr>
            <a:spLocks noGrp="1" noChangeArrowheads="1"/>
          </p:cNvSpPr>
          <p:nvPr>
            <p:ph type="body" idx="1"/>
          </p:nvPr>
        </p:nvSpPr>
        <p:spPr>
          <a:xfrm>
            <a:off x="777875" y="4776788"/>
            <a:ext cx="6218238" cy="4525962"/>
          </a:xfrm>
          <a:noFill/>
          <a:ln/>
        </p:spPr>
        <p:txBody>
          <a:bodyPr wrap="none" anchor="ct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6"/>
          <p:cNvSpPr>
            <a:spLocks noGrp="1" noChangeArrowheads="1"/>
          </p:cNvSpPr>
          <p:nvPr>
            <p:ph type="sldNum" sz="quarter"/>
          </p:nvPr>
        </p:nvSpPr>
        <p:spPr>
          <a:noFill/>
        </p:spPr>
        <p:txBody>
          <a:bodyPr/>
          <a:lstStyle/>
          <a:p>
            <a:fld id="{D141905D-FDBF-48B6-BC75-83E86430BE2D}" type="slidenum">
              <a:rPr lang="en-US" smtClean="0"/>
              <a:pPr/>
              <a:t>30</a:t>
            </a:fld>
            <a:endParaRPr lang="en-US" smtClean="0"/>
          </a:p>
        </p:txBody>
      </p:sp>
      <p:sp>
        <p:nvSpPr>
          <p:cNvPr id="62467"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ln>
        </p:spPr>
      </p:sp>
      <p:sp>
        <p:nvSpPr>
          <p:cNvPr id="62468" name="Rectangle 2"/>
          <p:cNvSpPr>
            <a:spLocks noGrp="1" noChangeArrowheads="1"/>
          </p:cNvSpPr>
          <p:nvPr>
            <p:ph type="body" idx="1"/>
          </p:nvPr>
        </p:nvSpPr>
        <p:spPr>
          <a:xfrm>
            <a:off x="777875" y="4776788"/>
            <a:ext cx="6218238" cy="4525962"/>
          </a:xfrm>
          <a:noFill/>
          <a:ln/>
        </p:spPr>
        <p:txBody>
          <a:bodyPr wrap="none" anchor="ct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6"/>
          <p:cNvSpPr>
            <a:spLocks noGrp="1" noChangeArrowheads="1"/>
          </p:cNvSpPr>
          <p:nvPr>
            <p:ph type="sldNum" sz="quarter"/>
          </p:nvPr>
        </p:nvSpPr>
        <p:spPr>
          <a:noFill/>
        </p:spPr>
        <p:txBody>
          <a:bodyPr/>
          <a:lstStyle/>
          <a:p>
            <a:fld id="{B1AEA613-6B24-4FD3-AD8F-D3533EBB1137}" type="slidenum">
              <a:rPr lang="en-US" smtClean="0"/>
              <a:pPr/>
              <a:t>31</a:t>
            </a:fld>
            <a:endParaRPr lang="en-US" smtClean="0"/>
          </a:p>
        </p:txBody>
      </p:sp>
      <p:sp>
        <p:nvSpPr>
          <p:cNvPr id="63491"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ln>
        </p:spPr>
      </p:sp>
      <p:sp>
        <p:nvSpPr>
          <p:cNvPr id="63492" name="Rectangle 2"/>
          <p:cNvSpPr>
            <a:spLocks noGrp="1" noChangeArrowheads="1"/>
          </p:cNvSpPr>
          <p:nvPr>
            <p:ph type="body" idx="1"/>
          </p:nvPr>
        </p:nvSpPr>
        <p:spPr>
          <a:xfrm>
            <a:off x="777875" y="4776788"/>
            <a:ext cx="6218238" cy="4525962"/>
          </a:xfrm>
          <a:noFill/>
          <a:ln/>
        </p:spPr>
        <p:txBody>
          <a:bodyPr wrap="none" anchor="ct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6"/>
          <p:cNvSpPr>
            <a:spLocks noGrp="1" noChangeArrowheads="1"/>
          </p:cNvSpPr>
          <p:nvPr>
            <p:ph type="sldNum" sz="quarter"/>
          </p:nvPr>
        </p:nvSpPr>
        <p:spPr>
          <a:noFill/>
        </p:spPr>
        <p:txBody>
          <a:bodyPr/>
          <a:lstStyle/>
          <a:p>
            <a:fld id="{79A137DD-1912-43D7-B632-5FFE79BA246A}" type="slidenum">
              <a:rPr lang="en-US" smtClean="0"/>
              <a:pPr/>
              <a:t>32</a:t>
            </a:fld>
            <a:endParaRPr lang="en-US" smtClean="0"/>
          </a:p>
        </p:txBody>
      </p:sp>
      <p:sp>
        <p:nvSpPr>
          <p:cNvPr id="64515"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ln>
        </p:spPr>
      </p:sp>
      <p:sp>
        <p:nvSpPr>
          <p:cNvPr id="64516" name="Rectangle 2"/>
          <p:cNvSpPr>
            <a:spLocks noGrp="1" noChangeArrowheads="1"/>
          </p:cNvSpPr>
          <p:nvPr>
            <p:ph type="body" idx="1"/>
          </p:nvPr>
        </p:nvSpPr>
        <p:spPr>
          <a:xfrm>
            <a:off x="777875" y="4776788"/>
            <a:ext cx="6218238" cy="4525962"/>
          </a:xfrm>
          <a:noFill/>
          <a:ln/>
        </p:spPr>
        <p:txBody>
          <a:bodyPr wrap="none" anchor="ct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6"/>
          <p:cNvSpPr>
            <a:spLocks noGrp="1" noChangeArrowheads="1"/>
          </p:cNvSpPr>
          <p:nvPr>
            <p:ph type="sldNum" sz="quarter"/>
          </p:nvPr>
        </p:nvSpPr>
        <p:spPr>
          <a:noFill/>
        </p:spPr>
        <p:txBody>
          <a:bodyPr/>
          <a:lstStyle/>
          <a:p>
            <a:fld id="{DA2D8965-C3B7-449E-BB43-91F5729EBFDE}" type="slidenum">
              <a:rPr lang="en-US" smtClean="0"/>
              <a:pPr/>
              <a:t>33</a:t>
            </a:fld>
            <a:endParaRPr lang="en-US" smtClean="0"/>
          </a:p>
        </p:txBody>
      </p:sp>
      <p:sp>
        <p:nvSpPr>
          <p:cNvPr id="69635"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ln>
        </p:spPr>
      </p:sp>
      <p:sp>
        <p:nvSpPr>
          <p:cNvPr id="69636" name="Rectangle 2"/>
          <p:cNvSpPr>
            <a:spLocks noGrp="1" noChangeArrowheads="1"/>
          </p:cNvSpPr>
          <p:nvPr>
            <p:ph type="body" idx="1"/>
          </p:nvPr>
        </p:nvSpPr>
        <p:spPr>
          <a:xfrm>
            <a:off x="777875" y="4776788"/>
            <a:ext cx="6218238" cy="4525962"/>
          </a:xfrm>
          <a:noFill/>
          <a:ln/>
        </p:spPr>
        <p:txBody>
          <a:bodyPr wrap="none" anchor="ct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6"/>
          <p:cNvSpPr>
            <a:spLocks noGrp="1" noChangeArrowheads="1"/>
          </p:cNvSpPr>
          <p:nvPr>
            <p:ph type="sldNum" sz="quarter"/>
          </p:nvPr>
        </p:nvSpPr>
        <p:spPr>
          <a:noFill/>
        </p:spPr>
        <p:txBody>
          <a:bodyPr/>
          <a:lstStyle/>
          <a:p>
            <a:fld id="{7C04794A-7089-4546-BD03-545A4CA4ABA4}" type="slidenum">
              <a:rPr lang="en-US" smtClean="0"/>
              <a:pPr/>
              <a:t>34</a:t>
            </a:fld>
            <a:endParaRPr lang="en-US" smtClean="0"/>
          </a:p>
        </p:txBody>
      </p:sp>
      <p:sp>
        <p:nvSpPr>
          <p:cNvPr id="70659"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ln>
        </p:spPr>
      </p:sp>
      <p:sp>
        <p:nvSpPr>
          <p:cNvPr id="70660" name="Rectangle 2"/>
          <p:cNvSpPr>
            <a:spLocks noGrp="1" noChangeArrowheads="1"/>
          </p:cNvSpPr>
          <p:nvPr>
            <p:ph type="body" idx="1"/>
          </p:nvPr>
        </p:nvSpPr>
        <p:spPr>
          <a:xfrm>
            <a:off x="777875" y="4776788"/>
            <a:ext cx="6218238" cy="4525962"/>
          </a:xfrm>
          <a:noFill/>
          <a:ln/>
        </p:spPr>
        <p:txBody>
          <a:bodyPr wrap="none" anchor="ct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6"/>
          <p:cNvSpPr>
            <a:spLocks noGrp="1" noChangeArrowheads="1"/>
          </p:cNvSpPr>
          <p:nvPr>
            <p:ph type="sldNum" sz="quarter"/>
          </p:nvPr>
        </p:nvSpPr>
        <p:spPr>
          <a:noFill/>
        </p:spPr>
        <p:txBody>
          <a:bodyPr/>
          <a:lstStyle/>
          <a:p>
            <a:fld id="{7B2381C9-017D-4C79-B0AC-DD4FA7E91651}" type="slidenum">
              <a:rPr lang="en-US" smtClean="0"/>
              <a:pPr/>
              <a:t>35</a:t>
            </a:fld>
            <a:endParaRPr lang="en-US" smtClean="0"/>
          </a:p>
        </p:txBody>
      </p:sp>
      <p:sp>
        <p:nvSpPr>
          <p:cNvPr id="71683"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ln>
        </p:spPr>
      </p:sp>
      <p:sp>
        <p:nvSpPr>
          <p:cNvPr id="71684" name="Rectangle 2"/>
          <p:cNvSpPr>
            <a:spLocks noGrp="1" noChangeArrowheads="1"/>
          </p:cNvSpPr>
          <p:nvPr>
            <p:ph type="body" idx="1"/>
          </p:nvPr>
        </p:nvSpPr>
        <p:spPr>
          <a:xfrm>
            <a:off x="777875" y="4776788"/>
            <a:ext cx="6218238" cy="4525962"/>
          </a:xfrm>
          <a:noFill/>
          <a:ln/>
        </p:spPr>
        <p:txBody>
          <a:bodyPr wrap="none" anchor="ct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6"/>
          <p:cNvSpPr>
            <a:spLocks noGrp="1" noChangeArrowheads="1"/>
          </p:cNvSpPr>
          <p:nvPr>
            <p:ph type="sldNum" sz="quarter"/>
          </p:nvPr>
        </p:nvSpPr>
        <p:spPr>
          <a:noFill/>
        </p:spPr>
        <p:txBody>
          <a:bodyPr/>
          <a:lstStyle/>
          <a:p>
            <a:fld id="{ABC07FEA-4B5B-464D-A02C-25F1E38FB8E4}" type="slidenum">
              <a:rPr lang="en-US" smtClean="0"/>
              <a:pPr/>
              <a:t>36</a:t>
            </a:fld>
            <a:endParaRPr lang="en-US" smtClean="0"/>
          </a:p>
        </p:txBody>
      </p:sp>
      <p:sp>
        <p:nvSpPr>
          <p:cNvPr id="65539"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ln>
        </p:spPr>
      </p:sp>
      <p:sp>
        <p:nvSpPr>
          <p:cNvPr id="65540" name="Rectangle 2"/>
          <p:cNvSpPr>
            <a:spLocks noGrp="1" noChangeArrowheads="1"/>
          </p:cNvSpPr>
          <p:nvPr>
            <p:ph type="body" idx="1"/>
          </p:nvPr>
        </p:nvSpPr>
        <p:spPr>
          <a:xfrm>
            <a:off x="777875" y="4776788"/>
            <a:ext cx="6218238" cy="4525962"/>
          </a:xfrm>
          <a:noFill/>
          <a:ln/>
        </p:spPr>
        <p:txBody>
          <a:bodyPr wrap="none" anchor="ct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6"/>
          <p:cNvSpPr>
            <a:spLocks noGrp="1" noChangeArrowheads="1"/>
          </p:cNvSpPr>
          <p:nvPr>
            <p:ph type="sldNum" sz="quarter"/>
          </p:nvPr>
        </p:nvSpPr>
        <p:spPr>
          <a:noFill/>
        </p:spPr>
        <p:txBody>
          <a:bodyPr/>
          <a:lstStyle/>
          <a:p>
            <a:fld id="{FE5687C3-9A48-4422-9B37-AB22387C160E}" type="slidenum">
              <a:rPr lang="en-US" smtClean="0"/>
              <a:pPr/>
              <a:t>37</a:t>
            </a:fld>
            <a:endParaRPr lang="en-US" smtClean="0"/>
          </a:p>
        </p:txBody>
      </p:sp>
      <p:sp>
        <p:nvSpPr>
          <p:cNvPr id="66563"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ln>
        </p:spPr>
      </p:sp>
      <p:sp>
        <p:nvSpPr>
          <p:cNvPr id="66564" name="Rectangle 2"/>
          <p:cNvSpPr>
            <a:spLocks noGrp="1" noChangeArrowheads="1"/>
          </p:cNvSpPr>
          <p:nvPr>
            <p:ph type="body" idx="1"/>
          </p:nvPr>
        </p:nvSpPr>
        <p:spPr>
          <a:xfrm>
            <a:off x="777875" y="4776788"/>
            <a:ext cx="6218238" cy="4525962"/>
          </a:xfrm>
          <a:noFill/>
          <a:ln/>
        </p:spPr>
        <p:txBody>
          <a:bodyPr wrap="none" anchor="ct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6"/>
          <p:cNvSpPr>
            <a:spLocks noGrp="1" noChangeArrowheads="1"/>
          </p:cNvSpPr>
          <p:nvPr>
            <p:ph type="sldNum" sz="quarter"/>
          </p:nvPr>
        </p:nvSpPr>
        <p:spPr>
          <a:noFill/>
        </p:spPr>
        <p:txBody>
          <a:bodyPr/>
          <a:lstStyle/>
          <a:p>
            <a:fld id="{C4B2D5E3-4161-498F-984C-DEAF790D7F3B}" type="slidenum">
              <a:rPr lang="en-US" smtClean="0"/>
              <a:pPr/>
              <a:t>2</a:t>
            </a:fld>
            <a:endParaRPr lang="en-US" smtClean="0"/>
          </a:p>
        </p:txBody>
      </p:sp>
      <p:sp>
        <p:nvSpPr>
          <p:cNvPr id="48131"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ln>
        </p:spPr>
      </p:sp>
      <p:sp>
        <p:nvSpPr>
          <p:cNvPr id="48132" name="Rectangle 2"/>
          <p:cNvSpPr>
            <a:spLocks noGrp="1" noChangeArrowheads="1"/>
          </p:cNvSpPr>
          <p:nvPr>
            <p:ph type="body" idx="1"/>
          </p:nvPr>
        </p:nvSpPr>
        <p:spPr>
          <a:xfrm>
            <a:off x="777875" y="4776788"/>
            <a:ext cx="6218238" cy="4525962"/>
          </a:xfrm>
          <a:noFill/>
          <a:ln/>
        </p:spPr>
        <p:txBody>
          <a:bodyPr wrap="none" anchor="ct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6"/>
          <p:cNvSpPr>
            <a:spLocks noGrp="1" noChangeArrowheads="1"/>
          </p:cNvSpPr>
          <p:nvPr>
            <p:ph type="sldNum" sz="quarter"/>
          </p:nvPr>
        </p:nvSpPr>
        <p:spPr>
          <a:noFill/>
        </p:spPr>
        <p:txBody>
          <a:bodyPr/>
          <a:lstStyle/>
          <a:p>
            <a:fld id="{8CCCF963-5345-4A7D-AA4D-F01A14BB5A76}" type="slidenum">
              <a:rPr lang="en-US" smtClean="0"/>
              <a:pPr/>
              <a:t>38</a:t>
            </a:fld>
            <a:endParaRPr lang="en-US" smtClean="0"/>
          </a:p>
        </p:txBody>
      </p:sp>
      <p:sp>
        <p:nvSpPr>
          <p:cNvPr id="67587"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ln>
        </p:spPr>
      </p:sp>
      <p:sp>
        <p:nvSpPr>
          <p:cNvPr id="67588" name="Rectangle 2"/>
          <p:cNvSpPr>
            <a:spLocks noGrp="1" noChangeArrowheads="1"/>
          </p:cNvSpPr>
          <p:nvPr>
            <p:ph type="body" idx="1"/>
          </p:nvPr>
        </p:nvSpPr>
        <p:spPr>
          <a:xfrm>
            <a:off x="777875" y="4776788"/>
            <a:ext cx="6218238" cy="4525962"/>
          </a:xfrm>
          <a:noFill/>
          <a:ln/>
        </p:spPr>
        <p:txBody>
          <a:bodyPr wrap="none" anchor="ct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6"/>
          <p:cNvSpPr>
            <a:spLocks noGrp="1" noChangeArrowheads="1"/>
          </p:cNvSpPr>
          <p:nvPr>
            <p:ph type="sldNum" sz="quarter"/>
          </p:nvPr>
        </p:nvSpPr>
        <p:spPr>
          <a:noFill/>
        </p:spPr>
        <p:txBody>
          <a:bodyPr/>
          <a:lstStyle/>
          <a:p>
            <a:fld id="{1CCB77EA-2E87-4496-A714-18921602138F}" type="slidenum">
              <a:rPr lang="en-US" smtClean="0"/>
              <a:pPr/>
              <a:t>39</a:t>
            </a:fld>
            <a:endParaRPr lang="en-US" smtClean="0"/>
          </a:p>
        </p:txBody>
      </p:sp>
      <p:sp>
        <p:nvSpPr>
          <p:cNvPr id="68611"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ln>
        </p:spPr>
      </p:sp>
      <p:sp>
        <p:nvSpPr>
          <p:cNvPr id="68612" name="Rectangle 2"/>
          <p:cNvSpPr>
            <a:spLocks noGrp="1" noChangeArrowheads="1"/>
          </p:cNvSpPr>
          <p:nvPr>
            <p:ph type="body" idx="1"/>
          </p:nvPr>
        </p:nvSpPr>
        <p:spPr>
          <a:xfrm>
            <a:off x="777875" y="4776788"/>
            <a:ext cx="6218238" cy="4525962"/>
          </a:xfrm>
          <a:noFill/>
          <a:ln/>
        </p:spPr>
        <p:txBody>
          <a:bodyPr wrap="none" anchor="ct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6"/>
          <p:cNvSpPr>
            <a:spLocks noGrp="1" noChangeArrowheads="1"/>
          </p:cNvSpPr>
          <p:nvPr>
            <p:ph type="sldNum" sz="quarter"/>
          </p:nvPr>
        </p:nvSpPr>
        <p:spPr>
          <a:noFill/>
        </p:spPr>
        <p:txBody>
          <a:bodyPr/>
          <a:lstStyle/>
          <a:p>
            <a:fld id="{DDE46A14-0770-4E88-84C2-A67B21A68BFF}" type="slidenum">
              <a:rPr lang="en-US" smtClean="0"/>
              <a:pPr/>
              <a:t>42</a:t>
            </a:fld>
            <a:endParaRPr lang="en-US" smtClean="0"/>
          </a:p>
        </p:txBody>
      </p:sp>
      <p:sp>
        <p:nvSpPr>
          <p:cNvPr id="54275"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ln>
        </p:spPr>
      </p:sp>
      <p:sp>
        <p:nvSpPr>
          <p:cNvPr id="54276" name="Rectangle 2"/>
          <p:cNvSpPr>
            <a:spLocks noGrp="1" noChangeArrowheads="1"/>
          </p:cNvSpPr>
          <p:nvPr>
            <p:ph type="body" idx="1"/>
          </p:nvPr>
        </p:nvSpPr>
        <p:spPr>
          <a:xfrm>
            <a:off x="777875" y="4776788"/>
            <a:ext cx="6218238" cy="4525962"/>
          </a:xfrm>
          <a:noFill/>
          <a:ln/>
        </p:spPr>
        <p:txBody>
          <a:bodyPr wrap="none" anchor="ct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6"/>
          <p:cNvSpPr>
            <a:spLocks noGrp="1" noChangeArrowheads="1"/>
          </p:cNvSpPr>
          <p:nvPr>
            <p:ph type="sldNum" sz="quarter"/>
          </p:nvPr>
        </p:nvSpPr>
        <p:spPr>
          <a:noFill/>
        </p:spPr>
        <p:txBody>
          <a:bodyPr/>
          <a:lstStyle/>
          <a:p>
            <a:fld id="{51535ACC-C24F-4D65-9B49-F063A3DF2A9D}" type="slidenum">
              <a:rPr lang="en-US" smtClean="0"/>
              <a:pPr/>
              <a:t>47</a:t>
            </a:fld>
            <a:endParaRPr lang="en-US" smtClean="0"/>
          </a:p>
        </p:txBody>
      </p:sp>
      <p:sp>
        <p:nvSpPr>
          <p:cNvPr id="72707"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ln>
        </p:spPr>
      </p:sp>
      <p:sp>
        <p:nvSpPr>
          <p:cNvPr id="72708" name="Rectangle 2"/>
          <p:cNvSpPr>
            <a:spLocks noGrp="1" noChangeArrowheads="1"/>
          </p:cNvSpPr>
          <p:nvPr>
            <p:ph type="body" idx="1"/>
          </p:nvPr>
        </p:nvSpPr>
        <p:spPr>
          <a:xfrm>
            <a:off x="777875" y="4776788"/>
            <a:ext cx="6218238" cy="4525962"/>
          </a:xfrm>
          <a:noFill/>
          <a:ln/>
        </p:spPr>
        <p:txBody>
          <a:bodyPr wrap="none" anchor="ct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6"/>
          <p:cNvSpPr>
            <a:spLocks noGrp="1" noChangeArrowheads="1"/>
          </p:cNvSpPr>
          <p:nvPr>
            <p:ph type="sldNum" sz="quarter"/>
          </p:nvPr>
        </p:nvSpPr>
        <p:spPr>
          <a:noFill/>
        </p:spPr>
        <p:txBody>
          <a:bodyPr/>
          <a:lstStyle/>
          <a:p>
            <a:fld id="{15C21C7B-B10B-471F-A790-14AD87D3AA41}" type="slidenum">
              <a:rPr lang="en-US" smtClean="0"/>
              <a:pPr/>
              <a:t>48</a:t>
            </a:fld>
            <a:endParaRPr lang="en-US" smtClean="0"/>
          </a:p>
        </p:txBody>
      </p:sp>
      <p:sp>
        <p:nvSpPr>
          <p:cNvPr id="73731"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ln>
        </p:spPr>
      </p:sp>
      <p:sp>
        <p:nvSpPr>
          <p:cNvPr id="73732" name="Rectangle 2"/>
          <p:cNvSpPr>
            <a:spLocks noGrp="1" noChangeArrowheads="1"/>
          </p:cNvSpPr>
          <p:nvPr>
            <p:ph type="body" idx="1"/>
          </p:nvPr>
        </p:nvSpPr>
        <p:spPr>
          <a:xfrm>
            <a:off x="777875" y="4776788"/>
            <a:ext cx="6218238" cy="4525962"/>
          </a:xfrm>
          <a:noFill/>
          <a:ln/>
        </p:spPr>
        <p:txBody>
          <a:bodyPr wrap="none" anchor="ct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6"/>
          <p:cNvSpPr>
            <a:spLocks noGrp="1" noChangeArrowheads="1"/>
          </p:cNvSpPr>
          <p:nvPr>
            <p:ph type="sldNum" sz="quarter"/>
          </p:nvPr>
        </p:nvSpPr>
        <p:spPr>
          <a:noFill/>
        </p:spPr>
        <p:txBody>
          <a:bodyPr/>
          <a:lstStyle/>
          <a:p>
            <a:fld id="{2327682A-0568-4534-A3CD-8FBE65E92C7C}" type="slidenum">
              <a:rPr lang="en-US" smtClean="0"/>
              <a:pPr/>
              <a:t>49</a:t>
            </a:fld>
            <a:endParaRPr lang="en-US" smtClean="0"/>
          </a:p>
        </p:txBody>
      </p:sp>
      <p:sp>
        <p:nvSpPr>
          <p:cNvPr id="76803"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ln>
        </p:spPr>
      </p:sp>
      <p:sp>
        <p:nvSpPr>
          <p:cNvPr id="76804" name="Rectangle 2"/>
          <p:cNvSpPr>
            <a:spLocks noGrp="1" noChangeArrowheads="1"/>
          </p:cNvSpPr>
          <p:nvPr>
            <p:ph type="body" idx="1"/>
          </p:nvPr>
        </p:nvSpPr>
        <p:spPr>
          <a:xfrm>
            <a:off x="777875" y="4776788"/>
            <a:ext cx="6218238" cy="4525962"/>
          </a:xfrm>
          <a:noFill/>
          <a:ln/>
        </p:spPr>
        <p:txBody>
          <a:bodyPr wrap="none" anchor="ct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6"/>
          <p:cNvSpPr>
            <a:spLocks noGrp="1" noChangeArrowheads="1"/>
          </p:cNvSpPr>
          <p:nvPr>
            <p:ph type="sldNum" sz="quarter"/>
          </p:nvPr>
        </p:nvSpPr>
        <p:spPr>
          <a:noFill/>
        </p:spPr>
        <p:txBody>
          <a:bodyPr/>
          <a:lstStyle/>
          <a:p>
            <a:fld id="{C00D8A00-906A-471E-9799-444F79A5A589}" type="slidenum">
              <a:rPr lang="en-US" smtClean="0"/>
              <a:pPr/>
              <a:t>50</a:t>
            </a:fld>
            <a:endParaRPr lang="en-US" smtClean="0"/>
          </a:p>
        </p:txBody>
      </p:sp>
      <p:sp>
        <p:nvSpPr>
          <p:cNvPr id="77827"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ln>
        </p:spPr>
      </p:sp>
      <p:sp>
        <p:nvSpPr>
          <p:cNvPr id="77828" name="Rectangle 2"/>
          <p:cNvSpPr>
            <a:spLocks noGrp="1" noChangeArrowheads="1"/>
          </p:cNvSpPr>
          <p:nvPr>
            <p:ph type="body" idx="1"/>
          </p:nvPr>
        </p:nvSpPr>
        <p:spPr>
          <a:xfrm>
            <a:off x="777875" y="4776788"/>
            <a:ext cx="6218238" cy="4525962"/>
          </a:xfrm>
          <a:noFill/>
          <a:ln/>
        </p:spPr>
        <p:txBody>
          <a:bodyPr wrap="none" anchor="ct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p:sp>
      <p:sp>
        <p:nvSpPr>
          <p:cNvPr id="49155" name="Notes Placeholder 2"/>
          <p:cNvSpPr>
            <a:spLocks noGrp="1"/>
          </p:cNvSpPr>
          <p:nvPr>
            <p:ph type="body" idx="1"/>
          </p:nvPr>
        </p:nvSpPr>
        <p:spPr>
          <a:noFill/>
          <a:ln/>
        </p:spPr>
        <p:txBody>
          <a:bodyPr/>
          <a:lstStyle/>
          <a:p>
            <a:endParaRPr lang="en-US" smtClean="0"/>
          </a:p>
        </p:txBody>
      </p:sp>
      <p:sp>
        <p:nvSpPr>
          <p:cNvPr id="49156" name="Slide Number Placeholder 3"/>
          <p:cNvSpPr>
            <a:spLocks noGrp="1"/>
          </p:cNvSpPr>
          <p:nvPr>
            <p:ph type="sldNum" sz="quarter"/>
          </p:nvPr>
        </p:nvSpPr>
        <p:spPr>
          <a:noFill/>
        </p:spPr>
        <p:txBody>
          <a:bodyPr/>
          <a:lstStyle/>
          <a:p>
            <a:fld id="{F100EF38-3E6D-4A34-8889-0BD873E1B6C1}" type="slidenum">
              <a:rPr lang="en-US" smtClean="0"/>
              <a:pPr/>
              <a:t>5</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p:sp>
      <p:sp>
        <p:nvSpPr>
          <p:cNvPr id="50179" name="Notes Placeholder 2"/>
          <p:cNvSpPr>
            <a:spLocks noGrp="1"/>
          </p:cNvSpPr>
          <p:nvPr>
            <p:ph type="body" idx="1"/>
          </p:nvPr>
        </p:nvSpPr>
        <p:spPr>
          <a:noFill/>
          <a:ln/>
        </p:spPr>
        <p:txBody>
          <a:bodyPr/>
          <a:lstStyle/>
          <a:p>
            <a:endParaRPr lang="en-US" smtClean="0"/>
          </a:p>
        </p:txBody>
      </p:sp>
      <p:sp>
        <p:nvSpPr>
          <p:cNvPr id="50180" name="Slide Number Placeholder 3"/>
          <p:cNvSpPr>
            <a:spLocks noGrp="1"/>
          </p:cNvSpPr>
          <p:nvPr>
            <p:ph type="sldNum" sz="quarter"/>
          </p:nvPr>
        </p:nvSpPr>
        <p:spPr>
          <a:noFill/>
        </p:spPr>
        <p:txBody>
          <a:bodyPr/>
          <a:lstStyle/>
          <a:p>
            <a:fld id="{5975B52D-1D2A-42D5-AE66-CB2C7F05B1AF}" type="slidenum">
              <a:rPr lang="en-US" smtClean="0"/>
              <a:pPr/>
              <a:t>6</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6"/>
          <p:cNvSpPr>
            <a:spLocks noGrp="1" noChangeArrowheads="1"/>
          </p:cNvSpPr>
          <p:nvPr>
            <p:ph type="sldNum" sz="quarter"/>
          </p:nvPr>
        </p:nvSpPr>
        <p:spPr>
          <a:noFill/>
        </p:spPr>
        <p:txBody>
          <a:bodyPr/>
          <a:lstStyle/>
          <a:p>
            <a:fld id="{77625861-F46A-46C9-8B76-DCDDA97314D7}" type="slidenum">
              <a:rPr lang="en-US" smtClean="0"/>
              <a:pPr/>
              <a:t>20</a:t>
            </a:fld>
            <a:endParaRPr lang="en-US" smtClean="0"/>
          </a:p>
        </p:txBody>
      </p:sp>
      <p:sp>
        <p:nvSpPr>
          <p:cNvPr id="52227"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ln>
        </p:spPr>
      </p:sp>
      <p:sp>
        <p:nvSpPr>
          <p:cNvPr id="52228" name="Rectangle 2"/>
          <p:cNvSpPr>
            <a:spLocks noGrp="1" noChangeArrowheads="1"/>
          </p:cNvSpPr>
          <p:nvPr>
            <p:ph type="body" idx="1"/>
          </p:nvPr>
        </p:nvSpPr>
        <p:spPr>
          <a:xfrm>
            <a:off x="777875" y="4776788"/>
            <a:ext cx="6218238" cy="4525962"/>
          </a:xfrm>
          <a:noFill/>
          <a:ln/>
        </p:spPr>
        <p:txBody>
          <a:bodyPr wrap="none" anchor="ct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6"/>
          <p:cNvSpPr>
            <a:spLocks noGrp="1" noChangeArrowheads="1"/>
          </p:cNvSpPr>
          <p:nvPr>
            <p:ph type="sldNum" sz="quarter"/>
          </p:nvPr>
        </p:nvSpPr>
        <p:spPr>
          <a:noFill/>
        </p:spPr>
        <p:txBody>
          <a:bodyPr/>
          <a:lstStyle/>
          <a:p>
            <a:fld id="{DF4818DC-63DF-4726-874F-3B6EFD9098E5}" type="slidenum">
              <a:rPr lang="en-US" smtClean="0"/>
              <a:pPr/>
              <a:t>21</a:t>
            </a:fld>
            <a:endParaRPr lang="en-US" smtClean="0"/>
          </a:p>
        </p:txBody>
      </p:sp>
      <p:sp>
        <p:nvSpPr>
          <p:cNvPr id="53251"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ln>
        </p:spPr>
      </p:sp>
      <p:sp>
        <p:nvSpPr>
          <p:cNvPr id="53252" name="Rectangle 2"/>
          <p:cNvSpPr>
            <a:spLocks noGrp="1" noChangeArrowheads="1"/>
          </p:cNvSpPr>
          <p:nvPr>
            <p:ph type="body" idx="1"/>
          </p:nvPr>
        </p:nvSpPr>
        <p:spPr>
          <a:xfrm>
            <a:off x="777875" y="4776788"/>
            <a:ext cx="6218238" cy="4525962"/>
          </a:xfrm>
          <a:noFill/>
          <a:ln/>
        </p:spPr>
        <p:txBody>
          <a:bodyPr wrap="none" anchor="ct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6"/>
          <p:cNvSpPr>
            <a:spLocks noGrp="1" noChangeArrowheads="1"/>
          </p:cNvSpPr>
          <p:nvPr>
            <p:ph type="sldNum" sz="quarter"/>
          </p:nvPr>
        </p:nvSpPr>
        <p:spPr>
          <a:noFill/>
        </p:spPr>
        <p:txBody>
          <a:bodyPr/>
          <a:lstStyle/>
          <a:p>
            <a:fld id="{8A723387-2D31-46B2-A4D1-ED22AEE052E7}" type="slidenum">
              <a:rPr lang="en-US" smtClean="0"/>
              <a:pPr/>
              <a:t>24</a:t>
            </a:fld>
            <a:endParaRPr lang="en-US" smtClean="0"/>
          </a:p>
        </p:txBody>
      </p:sp>
      <p:sp>
        <p:nvSpPr>
          <p:cNvPr id="75779"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ln>
        </p:spPr>
      </p:sp>
      <p:sp>
        <p:nvSpPr>
          <p:cNvPr id="75780" name="Rectangle 2"/>
          <p:cNvSpPr>
            <a:spLocks noGrp="1" noChangeArrowheads="1"/>
          </p:cNvSpPr>
          <p:nvPr>
            <p:ph type="body" idx="1"/>
          </p:nvPr>
        </p:nvSpPr>
        <p:spPr>
          <a:xfrm>
            <a:off x="777875" y="4776788"/>
            <a:ext cx="6218238" cy="4525962"/>
          </a:xfrm>
          <a:noFill/>
          <a:ln/>
        </p:spPr>
        <p:txBody>
          <a:bodyPr wrap="none" anchor="ct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6"/>
          <p:cNvSpPr>
            <a:spLocks noGrp="1" noChangeArrowheads="1"/>
          </p:cNvSpPr>
          <p:nvPr>
            <p:ph type="sldNum" sz="quarter"/>
          </p:nvPr>
        </p:nvSpPr>
        <p:spPr>
          <a:noFill/>
        </p:spPr>
        <p:txBody>
          <a:bodyPr/>
          <a:lstStyle/>
          <a:p>
            <a:fld id="{B566C236-975D-441D-BB17-CCFF6481580A}" type="slidenum">
              <a:rPr lang="en-US" smtClean="0"/>
              <a:pPr/>
              <a:t>25</a:t>
            </a:fld>
            <a:endParaRPr lang="en-US" smtClean="0"/>
          </a:p>
        </p:txBody>
      </p:sp>
      <p:sp>
        <p:nvSpPr>
          <p:cNvPr id="74755"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ln>
        </p:spPr>
      </p:sp>
      <p:sp>
        <p:nvSpPr>
          <p:cNvPr id="74756" name="Rectangle 2"/>
          <p:cNvSpPr>
            <a:spLocks noGrp="1" noChangeArrowheads="1"/>
          </p:cNvSpPr>
          <p:nvPr>
            <p:ph type="body" idx="1"/>
          </p:nvPr>
        </p:nvSpPr>
        <p:spPr>
          <a:xfrm>
            <a:off x="777875" y="4776788"/>
            <a:ext cx="6218238" cy="4525962"/>
          </a:xfrm>
          <a:noFill/>
          <a:ln/>
        </p:spPr>
        <p:txBody>
          <a:bodyPr wrap="none" anchor="ct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6"/>
          <p:cNvSpPr>
            <a:spLocks noGrp="1" noChangeArrowheads="1"/>
          </p:cNvSpPr>
          <p:nvPr>
            <p:ph type="sldNum" sz="quarter"/>
          </p:nvPr>
        </p:nvSpPr>
        <p:spPr>
          <a:noFill/>
        </p:spPr>
        <p:txBody>
          <a:bodyPr/>
          <a:lstStyle/>
          <a:p>
            <a:fld id="{2B6E5099-4271-4A15-A9CC-C68214047FEE}" type="slidenum">
              <a:rPr lang="en-US" smtClean="0"/>
              <a:pPr/>
              <a:t>27</a:t>
            </a:fld>
            <a:endParaRPr lang="en-US" smtClean="0"/>
          </a:p>
        </p:txBody>
      </p:sp>
      <p:sp>
        <p:nvSpPr>
          <p:cNvPr id="56323"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ln>
        </p:spPr>
      </p:sp>
      <p:sp>
        <p:nvSpPr>
          <p:cNvPr id="56324" name="Rectangle 2"/>
          <p:cNvSpPr>
            <a:spLocks noGrp="1" noChangeArrowheads="1"/>
          </p:cNvSpPr>
          <p:nvPr>
            <p:ph type="body" idx="1"/>
          </p:nvPr>
        </p:nvSpPr>
        <p:spPr>
          <a:xfrm>
            <a:off x="777875" y="4776788"/>
            <a:ext cx="6218238" cy="4525962"/>
          </a:xfrm>
          <a:noFill/>
          <a:ln/>
        </p:spPr>
        <p:txBody>
          <a:bodyPr wrap="none" anchor="ct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B13264F5-BDAC-4604-AA44-820707B9389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969B08DF-F7D9-4FDA-AAD7-76F2704E23E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301625"/>
            <a:ext cx="2266950" cy="6454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01625"/>
            <a:ext cx="6650037" cy="6454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7F3ED996-2CF3-4A00-AE82-C9045EA7F48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9069387" cy="1260475"/>
          </a:xfrm>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C8B0675E-090F-46A2-8FDF-C9C87613DA1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0A5FC485-DA69-44C0-9EE8-DF15661AE3C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8946D050-EB50-4960-9B71-2E32A62EA0F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768475"/>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338" y="1768475"/>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74C2C967-02C4-4790-90E5-52A08B4C2E1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pPr>
              <a:defRPr/>
            </a:pPr>
            <a:fld id="{610EE539-7115-412D-89CF-D4472FEC1F4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7D1732F0-99AE-4489-868C-9575FC96183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F270DBE4-1674-4B6E-B689-9FE67F2FB37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113AC195-A844-4F8B-AA2F-099EF8623E2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1C9E520E-E3CF-4E5A-A4DE-C7709449859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03238" y="301625"/>
            <a:ext cx="9069387" cy="1260475"/>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7" name="Rectangle 2"/>
          <p:cNvSpPr>
            <a:spLocks noGrp="1" noChangeArrowheads="1"/>
          </p:cNvSpPr>
          <p:nvPr>
            <p:ph type="body" idx="1"/>
          </p:nvPr>
        </p:nvSpPr>
        <p:spPr bwMode="auto">
          <a:xfrm>
            <a:off x="503238" y="1768475"/>
            <a:ext cx="9069387" cy="4987925"/>
          </a:xfrm>
          <a:prstGeom prst="rect">
            <a:avLst/>
          </a:prstGeom>
          <a:noFill/>
          <a:ln w="9525">
            <a:noFill/>
            <a:round/>
            <a:headEnd/>
            <a:tailEnd/>
          </a:ln>
        </p:spPr>
        <p:txBody>
          <a:bodyPr vert="horz" wrap="square" lIns="0" tIns="28224"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3"/>
          <p:cNvSpPr>
            <a:spLocks noGrp="1" noChangeArrowheads="1"/>
          </p:cNvSpPr>
          <p:nvPr>
            <p:ph type="dt"/>
          </p:nvPr>
        </p:nvSpPr>
        <p:spPr bwMode="auto">
          <a:xfrm>
            <a:off x="503238" y="6886575"/>
            <a:ext cx="2346325" cy="5191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tabLst>
                <a:tab pos="723900" algn="l"/>
                <a:tab pos="1447800" algn="l"/>
                <a:tab pos="2171700" algn="l"/>
              </a:tabLst>
              <a:defRPr sz="1400">
                <a:solidFill>
                  <a:srgbClr val="000000"/>
                </a:solidFill>
                <a:latin typeface="Times New Roman" pitchFamily="16" charset="0"/>
                <a:ea typeface="+mn-ea"/>
                <a:cs typeface="+mn-cs"/>
              </a:defRPr>
            </a:lvl1pPr>
          </a:lstStyle>
          <a:p>
            <a:pPr>
              <a:defRPr/>
            </a:pPr>
            <a:endParaRPr lang="en-US"/>
          </a:p>
        </p:txBody>
      </p:sp>
      <p:sp>
        <p:nvSpPr>
          <p:cNvPr id="1028" name="Rectangle 4"/>
          <p:cNvSpPr>
            <a:spLocks noGrp="1" noChangeArrowheads="1"/>
          </p:cNvSpPr>
          <p:nvPr>
            <p:ph type="ftr"/>
          </p:nvPr>
        </p:nvSpPr>
        <p:spPr bwMode="auto">
          <a:xfrm>
            <a:off x="3448050" y="6886575"/>
            <a:ext cx="3194050" cy="5191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723900" algn="l"/>
                <a:tab pos="1447800" algn="l"/>
                <a:tab pos="2171700" algn="l"/>
                <a:tab pos="2895600" algn="l"/>
              </a:tabLst>
              <a:defRPr sz="1400">
                <a:solidFill>
                  <a:srgbClr val="000000"/>
                </a:solidFill>
                <a:latin typeface="Times New Roman" pitchFamily="16" charset="0"/>
                <a:ea typeface="+mn-ea"/>
                <a:cs typeface="+mn-cs"/>
              </a:defRPr>
            </a:lvl1pPr>
          </a:lstStyle>
          <a:p>
            <a:pPr>
              <a:defRPr/>
            </a:pPr>
            <a:endParaRPr lang="en-US"/>
          </a:p>
        </p:txBody>
      </p:sp>
      <p:sp>
        <p:nvSpPr>
          <p:cNvPr id="1029" name="Rectangle 5"/>
          <p:cNvSpPr>
            <a:spLocks noGrp="1" noChangeArrowheads="1"/>
          </p:cNvSpPr>
          <p:nvPr>
            <p:ph type="sldNum"/>
          </p:nvPr>
        </p:nvSpPr>
        <p:spPr bwMode="auto">
          <a:xfrm>
            <a:off x="7227888" y="6886575"/>
            <a:ext cx="2346325" cy="5191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723900" algn="l"/>
                <a:tab pos="1447800" algn="l"/>
                <a:tab pos="2171700" algn="l"/>
              </a:tabLst>
              <a:defRPr sz="1400">
                <a:solidFill>
                  <a:srgbClr val="000000"/>
                </a:solidFill>
                <a:latin typeface="Times New Roman" pitchFamily="16" charset="0"/>
                <a:ea typeface="+mn-ea"/>
                <a:cs typeface="+mn-cs"/>
              </a:defRPr>
            </a:lvl1pPr>
          </a:lstStyle>
          <a:p>
            <a:pPr>
              <a:defRPr/>
            </a:pPr>
            <a:fld id="{12BFAC6F-B8FA-4110-8806-DD51FC20D37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2pPr>
      <a:lvl3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3pPr>
      <a:lvl4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4pPr>
      <a:lvl5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9pPr>
    </p:titleStyle>
    <p:bodyStyle>
      <a:lvl1pPr marL="342900" indent="-342900" algn="l" defTabSz="457200" rtl="0" eaLnBrk="0" fontAlgn="base" hangingPunct="0">
        <a:lnSpc>
          <a:spcPct val="93000"/>
        </a:lnSpc>
        <a:spcBef>
          <a:spcPct val="0"/>
        </a:spcBef>
        <a:spcAft>
          <a:spcPts val="1425"/>
        </a:spcAft>
        <a:buClr>
          <a:srgbClr val="000000"/>
        </a:buClr>
        <a:buSzPct val="100000"/>
        <a:buFont typeface="Times New Roman" pitchFamily="16" charset="0"/>
        <a:buChar char="•"/>
        <a:defRPr sz="3200">
          <a:solidFill>
            <a:srgbClr val="000000"/>
          </a:solidFill>
          <a:latin typeface="+mn-lt"/>
          <a:ea typeface="+mn-ea"/>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itchFamily="16" charset="0"/>
        <a:buChar char="–"/>
        <a:defRPr sz="2800">
          <a:solidFill>
            <a:srgbClr val="000000"/>
          </a:solidFill>
          <a:latin typeface="+mn-lt"/>
          <a:ea typeface="+mn-ea"/>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itchFamily="16" charset="0"/>
        <a:buChar char="•"/>
        <a:defRPr sz="2400">
          <a:solidFill>
            <a:srgbClr val="000000"/>
          </a:solidFill>
          <a:latin typeface="+mn-lt"/>
          <a:ea typeface="+mn-ea"/>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itchFamily="16" charset="0"/>
        <a:buChar char="–"/>
        <a:defRPr sz="2000">
          <a:solidFill>
            <a:srgbClr val="000000"/>
          </a:solidFill>
          <a:latin typeface="+mn-lt"/>
          <a:ea typeface="+mn-ea"/>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itchFamily="16" charset="0"/>
        <a:buChar char="»"/>
        <a:defRPr sz="2000">
          <a:solidFill>
            <a:srgbClr val="000000"/>
          </a:solidFill>
          <a:latin typeface="+mn-lt"/>
          <a:ea typeface="+mn-ea"/>
          <a:cs typeface="+mn-cs"/>
        </a:defRPr>
      </a:lvl5pPr>
      <a:lvl6pPr marL="25146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8" Type="http://schemas.openxmlformats.org/officeDocument/2006/relationships/hyperlink" Target="file:///\\home\kiran\opc-ua\sdk\doc\html\classServerConfigIni.html" TargetMode="External"/><Relationship Id="rId3" Type="http://schemas.openxmlformats.org/officeDocument/2006/relationships/image" Target="../media/image46.png"/><Relationship Id="rId7" Type="http://schemas.openxmlformats.org/officeDocument/2006/relationships/hyperlink" Target="file:///\\home\kiran\opc-ua\sdk\doc\html\L2ServerSdkServerConfig.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file:///\\home\kiran\opc-ua\sdk\doc\html\classServerConfigXml.html" TargetMode="External"/><Relationship Id="rId5" Type="http://schemas.openxmlformats.org/officeDocument/2006/relationships/hyperlink" Target="file:///\\home\kiran\opc-ua\sdk\doc\html\classServerConfigData.html" TargetMode="External"/><Relationship Id="rId4" Type="http://schemas.openxmlformats.org/officeDocument/2006/relationships/hyperlink" Target="file:///\\home\kiran\opc-ua\sdk\doc\html\classServerConfig.html"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notesSlide" Target="../notesSlides/notesSlide4.xml"/><Relationship Id="rId16" Type="http://schemas.openxmlformats.org/officeDocument/2006/relationships/image" Target="../media/image17.jpeg"/><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jpeg"/></Relationships>
</file>

<file path=ppt/slides/_rels/slide7.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16.jpe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jpeg"/><Relationship Id="rId2" Type="http://schemas.openxmlformats.org/officeDocument/2006/relationships/image" Target="../media/image18.png"/><Relationship Id="rId16" Type="http://schemas.openxmlformats.org/officeDocument/2006/relationships/image" Target="../media/image31.png"/><Relationship Id="rId1" Type="http://schemas.openxmlformats.org/officeDocument/2006/relationships/slideLayout" Target="../slideLayouts/slideLayout1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0.jpe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2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392112" y="1"/>
            <a:ext cx="9307512" cy="1311274"/>
          </a:xfrm>
        </p:spPr>
        <p:txBody>
          <a:bodyPr tIns="24695"/>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600" b="1" dirty="0" smtClean="0">
                <a:solidFill>
                  <a:srgbClr val="FF0000"/>
                </a:solidFill>
              </a:rPr>
              <a:t>OPC UA Solutions for Device Control and Integration</a:t>
            </a:r>
            <a:endParaRPr lang="en-US" sz="3600" b="1" dirty="0" smtClean="0">
              <a:solidFill>
                <a:srgbClr val="CC0000"/>
              </a:solidFill>
            </a:endParaRPr>
          </a:p>
        </p:txBody>
      </p:sp>
      <p:sp>
        <p:nvSpPr>
          <p:cNvPr id="2051" name="Text Box 2"/>
          <p:cNvSpPr txBox="1">
            <a:spLocks noChangeArrowheads="1"/>
          </p:cNvSpPr>
          <p:nvPr/>
        </p:nvSpPr>
        <p:spPr bwMode="auto">
          <a:xfrm>
            <a:off x="8012112" y="1265237"/>
            <a:ext cx="1676400" cy="457200"/>
          </a:xfrm>
          <a:prstGeom prst="rect">
            <a:avLst/>
          </a:prstGeom>
          <a:noFill/>
          <a:ln w="9525">
            <a:noFill/>
            <a:round/>
            <a:headEnd/>
            <a:tailEnd type="triangle" w="med" len="med"/>
          </a:ln>
        </p:spPr>
        <p:txBody>
          <a:bodyPr lIns="90000" tIns="60876" rIns="90000" bIns="45000"/>
          <a:lstStyle/>
          <a:p>
            <a:pPr>
              <a:tabLst>
                <a:tab pos="723900" algn="l"/>
                <a:tab pos="1447800" algn="l"/>
              </a:tabLst>
            </a:pPr>
            <a:r>
              <a:rPr lang="en-US" b="1" dirty="0" err="1">
                <a:solidFill>
                  <a:srgbClr val="355E00"/>
                </a:solidFill>
              </a:rPr>
              <a:t>Kiran</a:t>
            </a:r>
            <a:r>
              <a:rPr lang="en-US" b="1" dirty="0">
                <a:solidFill>
                  <a:srgbClr val="355E00"/>
                </a:solidFill>
              </a:rPr>
              <a:t> </a:t>
            </a:r>
            <a:r>
              <a:rPr lang="en-US" b="1" dirty="0" err="1" smtClean="0">
                <a:solidFill>
                  <a:srgbClr val="355E00"/>
                </a:solidFill>
              </a:rPr>
              <a:t>Gothe</a:t>
            </a:r>
            <a:endParaRPr lang="en-US" b="1" dirty="0">
              <a:solidFill>
                <a:srgbClr val="355E00"/>
              </a:solidFill>
            </a:endParaRPr>
          </a:p>
        </p:txBody>
      </p:sp>
      <p:sp>
        <p:nvSpPr>
          <p:cNvPr id="2052" name="Text Box 3"/>
          <p:cNvSpPr txBox="1">
            <a:spLocks noChangeArrowheads="1"/>
          </p:cNvSpPr>
          <p:nvPr/>
        </p:nvSpPr>
        <p:spPr bwMode="auto">
          <a:xfrm>
            <a:off x="0" y="7040563"/>
            <a:ext cx="1554163" cy="374650"/>
          </a:xfrm>
          <a:prstGeom prst="rect">
            <a:avLst/>
          </a:prstGeom>
          <a:noFill/>
          <a:ln w="9525">
            <a:noFill/>
            <a:round/>
            <a:headEnd/>
            <a:tailEnd/>
          </a:ln>
        </p:spPr>
        <p:txBody>
          <a:bodyPr lIns="90000" tIns="53820" rIns="90000" bIns="45000"/>
          <a:lstStyle/>
          <a:p>
            <a:pPr>
              <a:tabLst>
                <a:tab pos="723900" algn="l"/>
                <a:tab pos="1447800" algn="l"/>
              </a:tabLst>
            </a:pPr>
            <a:r>
              <a:rPr lang="en-US" sz="1000" dirty="0" smtClean="0">
                <a:solidFill>
                  <a:srgbClr val="996633"/>
                </a:solidFill>
              </a:rPr>
              <a:t>Jan 30, 2015</a:t>
            </a:r>
            <a:endParaRPr lang="en-US" sz="1000" dirty="0">
              <a:solidFill>
                <a:srgbClr val="996633"/>
              </a:solidFill>
            </a:endParaRPr>
          </a:p>
          <a:p>
            <a:pPr>
              <a:tabLst>
                <a:tab pos="723900" algn="l"/>
                <a:tab pos="1447800" algn="l"/>
              </a:tabLst>
            </a:pPr>
            <a:r>
              <a:rPr lang="en-US" sz="1000" dirty="0" smtClean="0">
                <a:solidFill>
                  <a:srgbClr val="996633"/>
                </a:solidFill>
              </a:rPr>
              <a:t>ASET Colloquium </a:t>
            </a:r>
            <a:endParaRPr lang="en-US" sz="1000" dirty="0">
              <a:solidFill>
                <a:srgbClr val="996633"/>
              </a:solidFill>
            </a:endParaRPr>
          </a:p>
        </p:txBody>
      </p:sp>
      <p:sp>
        <p:nvSpPr>
          <p:cNvPr id="2053" name="Text Box 4"/>
          <p:cNvSpPr txBox="1">
            <a:spLocks noChangeArrowheads="1"/>
          </p:cNvSpPr>
          <p:nvPr/>
        </p:nvSpPr>
        <p:spPr bwMode="auto">
          <a:xfrm>
            <a:off x="1828800" y="5957887"/>
            <a:ext cx="8047038" cy="1327149"/>
          </a:xfrm>
          <a:prstGeom prst="rect">
            <a:avLst/>
          </a:prstGeom>
          <a:noFill/>
          <a:ln w="9525">
            <a:noFill/>
            <a:round/>
            <a:headEnd/>
            <a:tailEnd/>
          </a:ln>
        </p:spPr>
        <p:txBody>
          <a:bodyPr wrap="none" lIns="90000" tIns="59112"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600" b="1" dirty="0">
                <a:solidFill>
                  <a:srgbClr val="000000"/>
                </a:solidFill>
              </a:rPr>
              <a:t>Reference: </a:t>
            </a:r>
            <a:endParaRPr lang="en-US" sz="1600" b="1" dirty="0" smtClean="0">
              <a:solidFill>
                <a:srgbClr val="000000"/>
              </a:solidFill>
            </a:endParaRPr>
          </a:p>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600" b="1" dirty="0" smtClean="0">
                <a:solidFill>
                  <a:srgbClr val="000000"/>
                </a:solidFill>
              </a:rPr>
              <a:t>1. https://opcfoundation.org</a:t>
            </a:r>
            <a:endParaRPr lang="en-US" sz="1600" b="1" dirty="0">
              <a:solidFill>
                <a:srgbClr val="000000"/>
              </a:solidFill>
            </a:endParaRPr>
          </a:p>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600" b="1" dirty="0">
                <a:solidFill>
                  <a:srgbClr val="000000"/>
                </a:solidFill>
              </a:rPr>
              <a:t>2</a:t>
            </a:r>
            <a:r>
              <a:rPr lang="en-US" sz="1600" b="1" dirty="0" smtClean="0">
                <a:solidFill>
                  <a:srgbClr val="000000"/>
                </a:solidFill>
              </a:rPr>
              <a:t>. </a:t>
            </a:r>
            <a:r>
              <a:rPr lang="en-US" sz="1600" b="1" dirty="0">
                <a:solidFill>
                  <a:srgbClr val="000000"/>
                </a:solidFill>
              </a:rPr>
              <a:t>Documents on C++ based OPC-UA Server Development by Unified Automation </a:t>
            </a:r>
          </a:p>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600" b="1" dirty="0">
                <a:solidFill>
                  <a:srgbClr val="000000"/>
                </a:solidFill>
              </a:rPr>
              <a:t>3</a:t>
            </a:r>
            <a:r>
              <a:rPr lang="en-US" sz="1600" b="1" dirty="0" smtClean="0">
                <a:solidFill>
                  <a:srgbClr val="000000"/>
                </a:solidFill>
              </a:rPr>
              <a:t>. </a:t>
            </a:r>
            <a:r>
              <a:rPr lang="en-US" sz="1600" b="1" dirty="0">
                <a:solidFill>
                  <a:srgbClr val="000000"/>
                </a:solidFill>
              </a:rPr>
              <a:t>E-Book “OPC Unified </a:t>
            </a:r>
            <a:r>
              <a:rPr lang="en-US" sz="1600" b="1" dirty="0" err="1">
                <a:solidFill>
                  <a:srgbClr val="000000"/>
                </a:solidFill>
              </a:rPr>
              <a:t>Architechture</a:t>
            </a:r>
            <a:r>
              <a:rPr lang="en-US" sz="1600" b="1" dirty="0">
                <a:solidFill>
                  <a:srgbClr val="000000"/>
                </a:solidFill>
              </a:rPr>
              <a:t>” by Wolfgang et. al.</a:t>
            </a:r>
          </a:p>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600" b="1" dirty="0">
                <a:solidFill>
                  <a:srgbClr val="000000"/>
                </a:solidFill>
              </a:rPr>
              <a:t>4</a:t>
            </a:r>
            <a:r>
              <a:rPr lang="en-US" sz="1600" b="1" dirty="0" smtClean="0">
                <a:solidFill>
                  <a:srgbClr val="000000"/>
                </a:solidFill>
              </a:rPr>
              <a:t>. </a:t>
            </a:r>
            <a:r>
              <a:rPr lang="en-US" sz="1600" b="1" dirty="0">
                <a:solidFill>
                  <a:srgbClr val="000000"/>
                </a:solidFill>
              </a:rPr>
              <a:t>CTA Documents, Presentations etc.</a:t>
            </a:r>
          </a:p>
        </p:txBody>
      </p:sp>
      <p:pic>
        <p:nvPicPr>
          <p:cNvPr id="2054" name="Picture 5"/>
          <p:cNvPicPr>
            <a:picLocks noChangeAspect="1" noChangeArrowheads="1"/>
          </p:cNvPicPr>
          <p:nvPr/>
        </p:nvPicPr>
        <p:blipFill>
          <a:blip r:embed="rId3"/>
          <a:srcRect/>
          <a:stretch>
            <a:fillRect/>
          </a:stretch>
        </p:blipFill>
        <p:spPr bwMode="auto">
          <a:xfrm>
            <a:off x="1382713" y="1874838"/>
            <a:ext cx="6810375" cy="365760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512" y="655637"/>
            <a:ext cx="9917113" cy="3956852"/>
          </a:xfrm>
          <a:prstGeom prst="rect">
            <a:avLst/>
          </a:prstGeom>
        </p:spPr>
        <p:txBody>
          <a:bodyPr wrap="square">
            <a:spAutoFit/>
          </a:bodyPr>
          <a:lstStyle/>
          <a:p>
            <a:pPr>
              <a:buFont typeface="Arial" pitchFamily="34" charset="0"/>
              <a:buChar char="•"/>
            </a:pPr>
            <a:r>
              <a:rPr lang="en-US" b="1" dirty="0" smtClean="0">
                <a:solidFill>
                  <a:srgbClr val="7030A0"/>
                </a:solidFill>
                <a:latin typeface="+mj-lt"/>
                <a:cs typeface="Calibri" pitchFamily="34" charset="0"/>
              </a:rPr>
              <a:t>OPC-UA (Open Platform Communications Unified Architecture) </a:t>
            </a:r>
            <a:r>
              <a:rPr lang="en-US" dirty="0" smtClean="0">
                <a:latin typeface="+mj-lt"/>
                <a:cs typeface="Calibri" pitchFamily="34" charset="0"/>
              </a:rPr>
              <a:t>is a next generation OPC  specification released in 2008 by OPC foundation.  </a:t>
            </a:r>
          </a:p>
          <a:p>
            <a:pPr>
              <a:buFont typeface="Arial" pitchFamily="34" charset="0"/>
              <a:buChar char="•"/>
            </a:pPr>
            <a:endParaRPr lang="en-US" dirty="0" smtClean="0">
              <a:latin typeface="+mj-lt"/>
              <a:cs typeface="Calibri" pitchFamily="34" charset="0"/>
            </a:endParaRPr>
          </a:p>
          <a:p>
            <a:pPr>
              <a:buFont typeface="Arial" pitchFamily="34" charset="0"/>
              <a:buChar char="•"/>
            </a:pPr>
            <a:r>
              <a:rPr lang="en-US" dirty="0" smtClean="0">
                <a:latin typeface="+mj-lt"/>
              </a:rPr>
              <a:t>OPC-UA is not an incremental change to the existing family of OPC specifications but a brand new standard representing a profound change.</a:t>
            </a:r>
          </a:p>
          <a:p>
            <a:pPr>
              <a:buFont typeface="Arial" pitchFamily="34" charset="0"/>
              <a:buChar char="•"/>
            </a:pPr>
            <a:r>
              <a:rPr lang="en-US" dirty="0" smtClean="0">
                <a:latin typeface="+mj-lt"/>
                <a:cs typeface="Calibri" pitchFamily="34" charset="0"/>
              </a:rPr>
              <a:t>Internationally recognized </a:t>
            </a:r>
            <a:r>
              <a:rPr lang="en-US" dirty="0" smtClean="0">
                <a:solidFill>
                  <a:srgbClr val="7030A0"/>
                </a:solidFill>
                <a:latin typeface="+mj-lt"/>
                <a:cs typeface="Calibri" pitchFamily="34" charset="0"/>
              </a:rPr>
              <a:t>(</a:t>
            </a:r>
            <a:r>
              <a:rPr lang="en-US" b="1" dirty="0" smtClean="0">
                <a:solidFill>
                  <a:srgbClr val="7030A0"/>
                </a:solidFill>
                <a:latin typeface="+mj-lt"/>
                <a:cs typeface="Calibri" pitchFamily="34" charset="0"/>
              </a:rPr>
              <a:t>IEC 62541</a:t>
            </a:r>
            <a:r>
              <a:rPr lang="en-US" dirty="0" smtClean="0">
                <a:latin typeface="+mj-lt"/>
                <a:cs typeface="Calibri" pitchFamily="34" charset="0"/>
              </a:rPr>
              <a:t>) </a:t>
            </a:r>
          </a:p>
          <a:p>
            <a:pPr>
              <a:buFont typeface="Arial" pitchFamily="34" charset="0"/>
              <a:buChar char="•"/>
            </a:pPr>
            <a:r>
              <a:rPr lang="en-US" dirty="0" smtClean="0">
                <a:latin typeface="+mj-lt"/>
                <a:cs typeface="Calibri" pitchFamily="34" charset="0"/>
              </a:rPr>
              <a:t>Lots of products on market place: </a:t>
            </a:r>
            <a:r>
              <a:rPr lang="en-US" b="1" dirty="0" smtClean="0">
                <a:solidFill>
                  <a:srgbClr val="7030A0"/>
                </a:solidFill>
                <a:latin typeface="+mj-lt"/>
                <a:cs typeface="Calibri" pitchFamily="34" charset="0"/>
              </a:rPr>
              <a:t>&gt;4200 companies</a:t>
            </a:r>
            <a:r>
              <a:rPr lang="en-US" dirty="0" smtClean="0">
                <a:latin typeface="+mj-lt"/>
                <a:cs typeface="Calibri" pitchFamily="34" charset="0"/>
              </a:rPr>
              <a:t> create products based on OPC UA with </a:t>
            </a:r>
            <a:r>
              <a:rPr lang="en-US" b="1" dirty="0" smtClean="0">
                <a:solidFill>
                  <a:srgbClr val="7030A0"/>
                </a:solidFill>
                <a:latin typeface="+mj-lt"/>
                <a:cs typeface="Calibri" pitchFamily="34" charset="0"/>
              </a:rPr>
              <a:t>+25000 OPC-UA enabled products </a:t>
            </a:r>
          </a:p>
          <a:p>
            <a:endParaRPr lang="en-US" dirty="0" smtClean="0">
              <a:latin typeface="+mj-lt"/>
              <a:cs typeface="Calibri" pitchFamily="34" charset="0"/>
            </a:endParaRPr>
          </a:p>
          <a:p>
            <a:pPr>
              <a:buFont typeface="Arial" pitchFamily="34" charset="0"/>
              <a:buChar char="•"/>
            </a:pPr>
            <a:r>
              <a:rPr lang="en-US" dirty="0" smtClean="0">
                <a:latin typeface="+mj-lt"/>
                <a:cs typeface="Calibri" pitchFamily="34" charset="0"/>
              </a:rPr>
              <a:t>The </a:t>
            </a:r>
            <a:r>
              <a:rPr lang="en-US" dirty="0">
                <a:latin typeface="+mj-lt"/>
                <a:cs typeface="Calibri" pitchFamily="34" charset="0"/>
              </a:rPr>
              <a:t>purpose of OPC-UA is to provide a way for software applications to communicate with different brands </a:t>
            </a:r>
            <a:r>
              <a:rPr lang="en-US" dirty="0" smtClean="0">
                <a:latin typeface="+mj-lt"/>
                <a:cs typeface="Calibri" pitchFamily="34" charset="0"/>
              </a:rPr>
              <a:t>of </a:t>
            </a:r>
            <a:r>
              <a:rPr lang="en-US" dirty="0">
                <a:latin typeface="+mj-lt"/>
                <a:cs typeface="Calibri" pitchFamily="34" charset="0"/>
              </a:rPr>
              <a:t>devices without having to implement proprietary device-specific </a:t>
            </a:r>
            <a:r>
              <a:rPr lang="en-US" dirty="0" smtClean="0">
                <a:latin typeface="+mj-lt"/>
                <a:cs typeface="Calibri" pitchFamily="34" charset="0"/>
              </a:rPr>
              <a:t> communication </a:t>
            </a:r>
            <a:r>
              <a:rPr lang="en-US" dirty="0">
                <a:latin typeface="+mj-lt"/>
                <a:cs typeface="Calibri" pitchFamily="34" charset="0"/>
              </a:rPr>
              <a:t>protocols used by </a:t>
            </a:r>
            <a:r>
              <a:rPr lang="en-US" dirty="0" smtClean="0">
                <a:latin typeface="+mj-lt"/>
                <a:cs typeface="Calibri" pitchFamily="34" charset="0"/>
              </a:rPr>
              <a:t>those devices</a:t>
            </a:r>
            <a:r>
              <a:rPr lang="en-US" dirty="0">
                <a:latin typeface="+mj-lt"/>
                <a:cs typeface="Calibri" pitchFamily="34" charset="0"/>
              </a:rPr>
              <a:t>. </a:t>
            </a:r>
            <a:endParaRPr lang="en-US" dirty="0" smtClean="0">
              <a:latin typeface="+mj-lt"/>
              <a:cs typeface="Calibri" pitchFamily="34" charset="0"/>
            </a:endParaRPr>
          </a:p>
          <a:p>
            <a:endParaRPr lang="en-US" dirty="0">
              <a:latin typeface="+mj-lt"/>
              <a:cs typeface="Calibri" pitchFamily="34" charset="0"/>
            </a:endParaRPr>
          </a:p>
          <a:p>
            <a:pPr>
              <a:buFont typeface="Arial" pitchFamily="34" charset="0"/>
              <a:buChar char="•"/>
            </a:pPr>
            <a:r>
              <a:rPr lang="en-US" dirty="0">
                <a:latin typeface="+mj-lt"/>
                <a:cs typeface="Calibri" pitchFamily="34" charset="0"/>
              </a:rPr>
              <a:t>This is achieved through the use of an </a:t>
            </a:r>
            <a:r>
              <a:rPr lang="en-US" b="1" dirty="0">
                <a:solidFill>
                  <a:srgbClr val="7030A0"/>
                </a:solidFill>
                <a:latin typeface="+mj-lt"/>
                <a:cs typeface="Calibri" pitchFamily="34" charset="0"/>
              </a:rPr>
              <a:t>OPC-UA server</a:t>
            </a:r>
            <a:r>
              <a:rPr lang="en-US" dirty="0">
                <a:latin typeface="+mj-lt"/>
                <a:cs typeface="Calibri" pitchFamily="34" charset="0"/>
              </a:rPr>
              <a:t>. An OPC-UA server handles communication between software applications and devices</a:t>
            </a:r>
            <a:r>
              <a:rPr lang="en-US" dirty="0" smtClean="0">
                <a:latin typeface="+mj-lt"/>
                <a:cs typeface="Calibri" pitchFamily="34" charset="0"/>
              </a:rPr>
              <a:t>.</a:t>
            </a:r>
            <a:endParaRPr lang="en-US" dirty="0">
              <a:latin typeface="+mj-lt"/>
              <a:cs typeface="Calibri" pitchFamily="34" charset="0"/>
            </a:endParaRPr>
          </a:p>
        </p:txBody>
      </p:sp>
      <p:pic>
        <p:nvPicPr>
          <p:cNvPr id="3" name="Picture 2" descr="Picture"/>
          <p:cNvPicPr>
            <a:picLocks noChangeAspect="1" noChangeArrowheads="1"/>
          </p:cNvPicPr>
          <p:nvPr/>
        </p:nvPicPr>
        <p:blipFill>
          <a:blip r:embed="rId2"/>
          <a:srcRect/>
          <a:stretch>
            <a:fillRect/>
          </a:stretch>
        </p:blipFill>
        <p:spPr bwMode="auto">
          <a:xfrm>
            <a:off x="6001087" y="4616209"/>
            <a:ext cx="4079538" cy="2943466"/>
          </a:xfrm>
          <a:prstGeom prst="rect">
            <a:avLst/>
          </a:prstGeom>
          <a:noFill/>
        </p:spPr>
      </p:pic>
      <p:sp>
        <p:nvSpPr>
          <p:cNvPr id="5" name="Title 1"/>
          <p:cNvSpPr txBox="1">
            <a:spLocks/>
          </p:cNvSpPr>
          <p:nvPr/>
        </p:nvSpPr>
        <p:spPr>
          <a:xfrm>
            <a:off x="3821112" y="0"/>
            <a:ext cx="1904999" cy="579437"/>
          </a:xfrm>
          <a:prstGeom prst="rect">
            <a:avLst/>
          </a:prstGeom>
        </p:spPr>
        <p:txBody>
          <a:bodyPr/>
          <a:lstStyle/>
          <a:p>
            <a:pPr marL="0" marR="0" lvl="0" indent="0" algn="ctr" defTabSz="457200" rtl="0" eaLnBrk="0" fontAlgn="base" latinLnBrk="0" hangingPunct="0">
              <a:lnSpc>
                <a:spcPct val="93000"/>
              </a:lnSpc>
              <a:spcBef>
                <a:spcPct val="0"/>
              </a:spcBef>
              <a:spcAft>
                <a:spcPct val="0"/>
              </a:spcAft>
              <a:buClr>
                <a:srgbClr val="000000"/>
              </a:buClr>
              <a:buSzPct val="100000"/>
              <a:buFont typeface="Times New Roman" pitchFamily="16" charset="0"/>
              <a:buNone/>
              <a:tabLst/>
              <a:defRPr/>
            </a:pPr>
            <a:r>
              <a:rPr kumimoji="0" lang="en-US" sz="3200" b="1" i="0" u="none" strike="noStrike" kern="0" cap="none" spc="0" normalizeH="0" baseline="0" noProof="0" dirty="0" smtClean="0">
                <a:ln>
                  <a:noFill/>
                </a:ln>
                <a:solidFill>
                  <a:srgbClr val="FF0000"/>
                </a:solidFill>
                <a:effectLst/>
                <a:uLnTx/>
                <a:uFillTx/>
                <a:latin typeface="Calibri" pitchFamily="34" charset="0"/>
                <a:ea typeface="+mj-ea"/>
                <a:cs typeface="Calibri" pitchFamily="34" charset="0"/>
              </a:rPr>
              <a:t>OPC-UA </a:t>
            </a:r>
            <a:endParaRPr kumimoji="0" lang="en-US" sz="3200" b="1" i="0" u="none" strike="noStrike" kern="0" cap="none" spc="0" normalizeH="0" baseline="0" noProof="0" dirty="0">
              <a:ln>
                <a:noFill/>
              </a:ln>
              <a:solidFill>
                <a:srgbClr val="FF0000"/>
              </a:solidFill>
              <a:effectLst/>
              <a:uLnTx/>
              <a:uFillTx/>
              <a:latin typeface="Calibri" pitchFamily="34" charset="0"/>
              <a:ea typeface="+mj-ea"/>
              <a:cs typeface="Calibri"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2" y="3170237"/>
            <a:ext cx="9069387" cy="582611"/>
          </a:xfrm>
        </p:spPr>
        <p:txBody>
          <a:bodyPr/>
          <a:lstStyle/>
          <a:p>
            <a:r>
              <a:rPr lang="en-US" sz="3200" b="1" dirty="0" smtClean="0">
                <a:solidFill>
                  <a:srgbClr val="FF0000"/>
                </a:solidFill>
                <a:latin typeface="Calibri" pitchFamily="34" charset="0"/>
                <a:cs typeface="Calibri" pitchFamily="34" charset="0"/>
              </a:rPr>
              <a:t>Why does OPC-UA matter?</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92312" y="0"/>
            <a:ext cx="5791200" cy="550279"/>
          </a:xfrm>
          <a:prstGeom prst="rect">
            <a:avLst/>
          </a:prstGeom>
          <a:noFill/>
        </p:spPr>
        <p:txBody>
          <a:bodyPr wrap="square" rtlCol="0">
            <a:spAutoFit/>
          </a:bodyPr>
          <a:lstStyle/>
          <a:p>
            <a:r>
              <a:rPr lang="en-US" sz="3200" b="1" dirty="0" smtClean="0">
                <a:solidFill>
                  <a:srgbClr val="FF0000"/>
                </a:solidFill>
                <a:latin typeface="Calibri" pitchFamily="34" charset="0"/>
                <a:cs typeface="Calibri" pitchFamily="34" charset="0"/>
              </a:rPr>
              <a:t>Headline benefits of OPC-UA</a:t>
            </a:r>
            <a:endParaRPr lang="en-US" sz="3200" b="1" dirty="0">
              <a:solidFill>
                <a:srgbClr val="FF0000"/>
              </a:solidFill>
              <a:latin typeface="Calibri" pitchFamily="34" charset="0"/>
              <a:cs typeface="Calibri" pitchFamily="34" charset="0"/>
            </a:endParaRPr>
          </a:p>
        </p:txBody>
      </p:sp>
      <p:sp>
        <p:nvSpPr>
          <p:cNvPr id="8" name="Rectangle 7"/>
          <p:cNvSpPr/>
          <p:nvPr/>
        </p:nvSpPr>
        <p:spPr>
          <a:xfrm>
            <a:off x="0" y="511207"/>
            <a:ext cx="10080625" cy="7048468"/>
          </a:xfrm>
          <a:prstGeom prst="rect">
            <a:avLst/>
          </a:prstGeom>
        </p:spPr>
        <p:txBody>
          <a:bodyPr wrap="square">
            <a:spAutoFit/>
          </a:bodyPr>
          <a:lstStyle/>
          <a:p>
            <a:pPr>
              <a:buFont typeface="Arial" pitchFamily="34" charset="0"/>
              <a:buChar char="•"/>
            </a:pPr>
            <a:r>
              <a:rPr lang="en-US" dirty="0" smtClean="0">
                <a:latin typeface="Calibri" pitchFamily="34" charset="0"/>
                <a:cs typeface="Calibri" pitchFamily="34" charset="0"/>
              </a:rPr>
              <a:t> </a:t>
            </a:r>
            <a:r>
              <a:rPr lang="en-US" b="1" dirty="0" smtClean="0">
                <a:latin typeface="Arial" pitchFamily="34" charset="0"/>
                <a:cs typeface="Arial" pitchFamily="34" charset="0"/>
              </a:rPr>
              <a:t>Platform Independence : </a:t>
            </a:r>
            <a:r>
              <a:rPr lang="en-US" dirty="0" smtClean="0">
                <a:latin typeface="Arial" pitchFamily="34" charset="0"/>
                <a:cs typeface="Arial" pitchFamily="34" charset="0"/>
              </a:rPr>
              <a:t>COM/DCOM dependency dropped;  OPC UA functions on any of the following or more:</a:t>
            </a:r>
            <a:endParaRPr lang="en-US" b="1" dirty="0" smtClean="0">
              <a:latin typeface="Arial" pitchFamily="34" charset="0"/>
              <a:cs typeface="Arial" pitchFamily="34" charset="0"/>
            </a:endParaRPr>
          </a:p>
          <a:p>
            <a:pPr lvl="1">
              <a:buFont typeface="Wingdings" pitchFamily="2" charset="2"/>
              <a:buChar char="Ø"/>
            </a:pPr>
            <a:r>
              <a:rPr lang="en-US" b="1" dirty="0" smtClean="0">
                <a:solidFill>
                  <a:srgbClr val="0000FF"/>
                </a:solidFill>
                <a:latin typeface="Arial" pitchFamily="34" charset="0"/>
                <a:cs typeface="Arial" pitchFamily="34" charset="0"/>
              </a:rPr>
              <a:t>Hardware platforms</a:t>
            </a:r>
            <a:r>
              <a:rPr lang="en-US" b="1" dirty="0" smtClean="0">
                <a:latin typeface="Arial" pitchFamily="34" charset="0"/>
                <a:cs typeface="Arial" pitchFamily="34" charset="0"/>
              </a:rPr>
              <a:t>:</a:t>
            </a:r>
            <a:r>
              <a:rPr lang="en-US" dirty="0" smtClean="0">
                <a:latin typeface="Arial" pitchFamily="34" charset="0"/>
                <a:cs typeface="Arial" pitchFamily="34" charset="0"/>
              </a:rPr>
              <a:t> traditional PC hardware, cloud-based servers, PLCs, micro-controllers (ARM etc.)</a:t>
            </a:r>
          </a:p>
          <a:p>
            <a:pPr lvl="1">
              <a:buFont typeface="Wingdings" pitchFamily="2" charset="2"/>
              <a:buChar char="Ø"/>
            </a:pPr>
            <a:r>
              <a:rPr lang="en-US" b="1" dirty="0" smtClean="0">
                <a:solidFill>
                  <a:srgbClr val="0000FF"/>
                </a:solidFill>
                <a:latin typeface="Arial" pitchFamily="34" charset="0"/>
                <a:cs typeface="Arial" pitchFamily="34" charset="0"/>
              </a:rPr>
              <a:t>Operating Systems</a:t>
            </a:r>
            <a:r>
              <a:rPr lang="en-US" b="1" dirty="0" smtClean="0">
                <a:latin typeface="Arial" pitchFamily="34" charset="0"/>
                <a:cs typeface="Arial" pitchFamily="34" charset="0"/>
              </a:rPr>
              <a:t>:</a:t>
            </a:r>
            <a:r>
              <a:rPr lang="en-US" dirty="0" smtClean="0">
                <a:latin typeface="Arial" pitchFamily="34" charset="0"/>
                <a:cs typeface="Arial" pitchFamily="34" charset="0"/>
              </a:rPr>
              <a:t> Microsoft Windows, Apple OSX, Android, or any distribution of Linux, etc.</a:t>
            </a:r>
          </a:p>
          <a:p>
            <a:endParaRPr lang="en-US" dirty="0" smtClean="0">
              <a:latin typeface="Arial" pitchFamily="34" charset="0"/>
              <a:cs typeface="Arial" pitchFamily="34" charset="0"/>
            </a:endParaRPr>
          </a:p>
          <a:p>
            <a:r>
              <a:rPr lang="en-US" dirty="0" smtClean="0">
                <a:latin typeface="Arial" pitchFamily="34" charset="0"/>
                <a:cs typeface="Arial" pitchFamily="34" charset="0"/>
              </a:rPr>
              <a:t>• </a:t>
            </a:r>
            <a:r>
              <a:rPr lang="en-US" b="1" dirty="0" smtClean="0">
                <a:latin typeface="Arial" pitchFamily="34" charset="0"/>
                <a:cs typeface="Arial" pitchFamily="34" charset="0"/>
              </a:rPr>
              <a:t>High scalability</a:t>
            </a:r>
          </a:p>
          <a:p>
            <a:pPr lvl="1">
              <a:buFont typeface="Wingdings" pitchFamily="2" charset="2"/>
              <a:buChar char="Ø"/>
            </a:pPr>
            <a:r>
              <a:rPr lang="en-US" dirty="0" smtClean="0">
                <a:latin typeface="Arial" pitchFamily="34" charset="0"/>
                <a:cs typeface="Arial" pitchFamily="34" charset="0"/>
              </a:rPr>
              <a:t>from </a:t>
            </a:r>
            <a:r>
              <a:rPr lang="en-US" dirty="0" smtClean="0">
                <a:solidFill>
                  <a:srgbClr val="0000FF"/>
                </a:solidFill>
                <a:latin typeface="Arial" pitchFamily="34" charset="0"/>
                <a:cs typeface="Arial" pitchFamily="34" charset="0"/>
              </a:rPr>
              <a:t>smart sensors </a:t>
            </a:r>
            <a:r>
              <a:rPr lang="en-US" dirty="0" smtClean="0">
                <a:latin typeface="Arial" pitchFamily="34" charset="0"/>
                <a:cs typeface="Arial" pitchFamily="34" charset="0"/>
              </a:rPr>
              <a:t>and </a:t>
            </a:r>
            <a:r>
              <a:rPr lang="en-US" dirty="0" smtClean="0">
                <a:solidFill>
                  <a:srgbClr val="0000FF"/>
                </a:solidFill>
                <a:latin typeface="Arial" pitchFamily="34" charset="0"/>
                <a:cs typeface="Arial" pitchFamily="34" charset="0"/>
              </a:rPr>
              <a:t>smart actuators </a:t>
            </a:r>
            <a:r>
              <a:rPr lang="en-US" dirty="0" smtClean="0">
                <a:latin typeface="Arial" pitchFamily="34" charset="0"/>
                <a:cs typeface="Arial" pitchFamily="34" charset="0"/>
              </a:rPr>
              <a:t>to </a:t>
            </a:r>
            <a:r>
              <a:rPr lang="en-US" dirty="0" smtClean="0">
                <a:solidFill>
                  <a:srgbClr val="0000FF"/>
                </a:solidFill>
                <a:latin typeface="Arial" pitchFamily="34" charset="0"/>
                <a:cs typeface="Arial" pitchFamily="34" charset="0"/>
              </a:rPr>
              <a:t>mainframes</a:t>
            </a:r>
            <a:r>
              <a:rPr lang="en-US" dirty="0" smtClean="0">
                <a:latin typeface="Arial" pitchFamily="34" charset="0"/>
                <a:cs typeface="Arial" pitchFamily="34" charset="0"/>
              </a:rPr>
              <a:t>. The device need only to implement a </a:t>
            </a:r>
            <a:r>
              <a:rPr lang="en-US" dirty="0" smtClean="0">
                <a:solidFill>
                  <a:srgbClr val="0000FF"/>
                </a:solidFill>
                <a:latin typeface="Arial" pitchFamily="34" charset="0"/>
                <a:cs typeface="Arial" pitchFamily="34" charset="0"/>
              </a:rPr>
              <a:t>subset </a:t>
            </a:r>
            <a:r>
              <a:rPr lang="en-US" dirty="0" smtClean="0">
                <a:latin typeface="Arial" pitchFamily="34" charset="0"/>
                <a:cs typeface="Arial" pitchFamily="34" charset="0"/>
              </a:rPr>
              <a:t>of total OPC UA functionality the client need.</a:t>
            </a:r>
          </a:p>
          <a:p>
            <a:pPr lvl="1">
              <a:buFont typeface="Wingdings" pitchFamily="2" charset="2"/>
              <a:buChar char="Ø"/>
            </a:pPr>
            <a:endParaRPr lang="en-US" dirty="0" smtClean="0">
              <a:latin typeface="Arial" pitchFamily="34" charset="0"/>
              <a:cs typeface="Arial" pitchFamily="34" charset="0"/>
            </a:endParaRPr>
          </a:p>
          <a:p>
            <a:r>
              <a:rPr lang="en-US" dirty="0" smtClean="0">
                <a:latin typeface="Arial" pitchFamily="34" charset="0"/>
                <a:cs typeface="Arial" pitchFamily="34" charset="0"/>
              </a:rPr>
              <a:t>• </a:t>
            </a:r>
            <a:r>
              <a:rPr lang="en-US" b="1" dirty="0" smtClean="0">
                <a:latin typeface="Arial" pitchFamily="34" charset="0"/>
                <a:cs typeface="Arial" pitchFamily="34" charset="0"/>
              </a:rPr>
              <a:t>Improved Security: </a:t>
            </a:r>
            <a:r>
              <a:rPr lang="en-US" dirty="0" smtClean="0">
                <a:latin typeface="Arial" pitchFamily="34" charset="0"/>
                <a:cs typeface="Arial" pitchFamily="34" charset="0"/>
              </a:rPr>
              <a:t> classic OPC had no intrinsic security. It was delegated to COM/DCOM  layer</a:t>
            </a:r>
          </a:p>
          <a:p>
            <a:r>
              <a:rPr lang="en-US" b="1" dirty="0" smtClean="0">
                <a:latin typeface="Arial" pitchFamily="34" charset="0"/>
                <a:cs typeface="Arial" pitchFamily="34" charset="0"/>
              </a:rPr>
              <a:t>   </a:t>
            </a:r>
            <a:r>
              <a:rPr lang="en-US" dirty="0" smtClean="0">
                <a:latin typeface="Arial" pitchFamily="34" charset="0"/>
                <a:cs typeface="Arial" pitchFamily="34" charset="0"/>
              </a:rPr>
              <a:t>OPC UA security model is based on:  </a:t>
            </a:r>
          </a:p>
          <a:p>
            <a:pPr lvl="1">
              <a:buFont typeface="Wingdings" pitchFamily="2" charset="2"/>
              <a:buChar char="Ø"/>
            </a:pPr>
            <a:r>
              <a:rPr lang="en-US" dirty="0" smtClean="0">
                <a:latin typeface="Arial" pitchFamily="34" charset="0"/>
                <a:cs typeface="Arial" pitchFamily="34" charset="0"/>
              </a:rPr>
              <a:t>Public Key Infrastructure</a:t>
            </a:r>
          </a:p>
          <a:p>
            <a:pPr lvl="1">
              <a:buFont typeface="Wingdings" pitchFamily="2" charset="2"/>
              <a:buChar char="Ø"/>
            </a:pPr>
            <a:r>
              <a:rPr lang="en-US" dirty="0" smtClean="0">
                <a:latin typeface="Arial" pitchFamily="34" charset="0"/>
                <a:cs typeface="Arial" pitchFamily="34" charset="0"/>
              </a:rPr>
              <a:t> User Authentication</a:t>
            </a:r>
          </a:p>
          <a:p>
            <a:pPr lvl="1">
              <a:buFont typeface="Wingdings" pitchFamily="2" charset="2"/>
              <a:buChar char="Ø"/>
            </a:pPr>
            <a:r>
              <a:rPr lang="en-US" dirty="0" smtClean="0">
                <a:latin typeface="Arial" pitchFamily="34" charset="0"/>
                <a:cs typeface="Arial" pitchFamily="34" charset="0"/>
              </a:rPr>
              <a:t> User Authorization</a:t>
            </a:r>
          </a:p>
          <a:p>
            <a:pPr lvl="1">
              <a:buFont typeface="Wingdings" pitchFamily="2" charset="2"/>
              <a:buChar char="Ø"/>
            </a:pPr>
            <a:endParaRPr lang="en-US" dirty="0" smtClean="0">
              <a:latin typeface="Arial" pitchFamily="34" charset="0"/>
              <a:cs typeface="Arial" pitchFamily="34" charset="0"/>
            </a:endParaRPr>
          </a:p>
          <a:p>
            <a:r>
              <a:rPr lang="en-US" dirty="0" smtClean="0">
                <a:latin typeface="Arial" pitchFamily="34" charset="0"/>
                <a:cs typeface="Arial" pitchFamily="34" charset="0"/>
              </a:rPr>
              <a:t>• </a:t>
            </a:r>
            <a:r>
              <a:rPr lang="en-US" b="1" dirty="0" smtClean="0">
                <a:latin typeface="Arial" pitchFamily="34" charset="0"/>
                <a:cs typeface="Arial" pitchFamily="34" charset="0"/>
              </a:rPr>
              <a:t>Improved Modeling</a:t>
            </a:r>
          </a:p>
          <a:p>
            <a:pPr lvl="1">
              <a:buFont typeface="Wingdings" pitchFamily="2" charset="2"/>
              <a:buChar char="Ø"/>
            </a:pPr>
            <a:r>
              <a:rPr lang="en-US" dirty="0" smtClean="0">
                <a:latin typeface="Arial" pitchFamily="34" charset="0"/>
                <a:cs typeface="Arial" pitchFamily="34" charset="0"/>
              </a:rPr>
              <a:t> Extensive vocabulary for device modeling</a:t>
            </a:r>
          </a:p>
          <a:p>
            <a:pPr lvl="2">
              <a:buFont typeface="Wingdings" pitchFamily="2" charset="2"/>
              <a:buChar char="v"/>
            </a:pPr>
            <a:r>
              <a:rPr lang="en-US" dirty="0" smtClean="0">
                <a:latin typeface="Arial" pitchFamily="34" charset="0"/>
                <a:cs typeface="Arial" pitchFamily="34" charset="0"/>
              </a:rPr>
              <a:t> Type information (allowing clients to establish semantic information)</a:t>
            </a:r>
          </a:p>
          <a:p>
            <a:pPr lvl="2">
              <a:buFont typeface="Wingdings" pitchFamily="2" charset="2"/>
              <a:buChar char="v"/>
            </a:pPr>
            <a:r>
              <a:rPr lang="en-US" dirty="0" smtClean="0">
                <a:latin typeface="Arial" pitchFamily="34" charset="0"/>
                <a:cs typeface="Arial" pitchFamily="34" charset="0"/>
              </a:rPr>
              <a:t> Express relationship between components (allowing clients easier browsing thro’  related components)</a:t>
            </a:r>
          </a:p>
          <a:p>
            <a:pPr lvl="1">
              <a:buFont typeface="Wingdings" pitchFamily="2" charset="2"/>
              <a:buChar char="Ø"/>
            </a:pPr>
            <a:endParaRPr lang="en-US" dirty="0" smtClean="0">
              <a:latin typeface="Arial" pitchFamily="34" charset="0"/>
              <a:cs typeface="Arial" pitchFamily="34" charset="0"/>
            </a:endParaRPr>
          </a:p>
          <a:p>
            <a:r>
              <a:rPr lang="en-US" dirty="0" smtClean="0">
                <a:latin typeface="Arial" pitchFamily="34" charset="0"/>
                <a:cs typeface="Arial" pitchFamily="34" charset="0"/>
              </a:rPr>
              <a:t>• </a:t>
            </a:r>
            <a:r>
              <a:rPr lang="en-US" b="1" dirty="0" smtClean="0">
                <a:latin typeface="Arial" pitchFamily="34" charset="0"/>
                <a:cs typeface="Arial" pitchFamily="34" charset="0"/>
              </a:rPr>
              <a:t>Enterprise Level Data Publishing</a:t>
            </a:r>
          </a:p>
          <a:p>
            <a:pPr lvl="1">
              <a:buFont typeface="Wingdings" pitchFamily="2" charset="2"/>
              <a:buChar char="Ø"/>
            </a:pPr>
            <a:r>
              <a:rPr lang="en-US" dirty="0" smtClean="0">
                <a:latin typeface="Arial" pitchFamily="34" charset="0"/>
                <a:cs typeface="Arial" pitchFamily="34" charset="0"/>
              </a:rPr>
              <a:t> Standard SOAP web service (can get through firewall) with high level of security. Even non OPC-UA clients can consume output published by an OPC-UA server.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512" y="0"/>
            <a:ext cx="9069387" cy="582611"/>
          </a:xfrm>
        </p:spPr>
        <p:txBody>
          <a:bodyPr/>
          <a:lstStyle/>
          <a:p>
            <a:r>
              <a:rPr lang="en-US" sz="3200" b="1" dirty="0" smtClean="0">
                <a:solidFill>
                  <a:srgbClr val="FF0000"/>
                </a:solidFill>
                <a:latin typeface="Calibri" pitchFamily="34" charset="0"/>
                <a:cs typeface="Calibri" pitchFamily="34" charset="0"/>
              </a:rPr>
              <a:t>Service Discovery and Session Initiation</a:t>
            </a:r>
            <a:endParaRPr lang="en-US" dirty="0"/>
          </a:p>
        </p:txBody>
      </p:sp>
      <p:pic>
        <p:nvPicPr>
          <p:cNvPr id="3" name="Picture 2" descr="https://j2eeps.cern.ch/wikis/download/attachments/16023863/OPC-UA-Session-Discovery.JPG?version=1&amp;modificationDate=1286181568000&amp;api=v2"/>
          <p:cNvPicPr/>
          <p:nvPr/>
        </p:nvPicPr>
        <p:blipFill>
          <a:blip r:embed="rId2"/>
          <a:srcRect/>
          <a:stretch>
            <a:fillRect/>
          </a:stretch>
        </p:blipFill>
        <p:spPr bwMode="auto">
          <a:xfrm>
            <a:off x="1306512" y="3021013"/>
            <a:ext cx="7848600" cy="4538662"/>
          </a:xfrm>
          <a:prstGeom prst="rect">
            <a:avLst/>
          </a:prstGeom>
          <a:noFill/>
          <a:ln w="9525">
            <a:noFill/>
            <a:miter lim="800000"/>
            <a:headEnd/>
            <a:tailEnd/>
          </a:ln>
        </p:spPr>
      </p:pic>
      <p:sp>
        <p:nvSpPr>
          <p:cNvPr id="4" name="Rectangle 3"/>
          <p:cNvSpPr/>
          <p:nvPr/>
        </p:nvSpPr>
        <p:spPr>
          <a:xfrm>
            <a:off x="0" y="731837"/>
            <a:ext cx="10080625" cy="2411045"/>
          </a:xfrm>
          <a:prstGeom prst="rect">
            <a:avLst/>
          </a:prstGeom>
        </p:spPr>
        <p:txBody>
          <a:bodyPr wrap="square">
            <a:spAutoFit/>
          </a:bodyPr>
          <a:lstStyle/>
          <a:p>
            <a:pPr>
              <a:buFont typeface="Arial" pitchFamily="34" charset="0"/>
              <a:buChar char="•"/>
            </a:pPr>
            <a:r>
              <a:rPr lang="en-US" dirty="0" smtClean="0"/>
              <a:t>A platform independent approach to server discovery. </a:t>
            </a:r>
          </a:p>
          <a:p>
            <a:endParaRPr lang="en-US" dirty="0" smtClean="0"/>
          </a:p>
          <a:p>
            <a:pPr>
              <a:buFont typeface="Arial" pitchFamily="34" charset="0"/>
              <a:buChar char="•"/>
            </a:pPr>
            <a:r>
              <a:rPr lang="en-US" dirty="0" smtClean="0"/>
              <a:t>An Endpoint description contains all information that is necessary to establish a Secure Channel and a Session between the client and the server. The main parts are </a:t>
            </a:r>
            <a:r>
              <a:rPr lang="en-US" dirty="0" smtClean="0">
                <a:solidFill>
                  <a:srgbClr val="7030A0"/>
                </a:solidFill>
              </a:rPr>
              <a:t>the network address of the server and the security settings</a:t>
            </a:r>
            <a:r>
              <a:rPr lang="en-US" dirty="0" smtClean="0"/>
              <a:t> </a:t>
            </a:r>
            <a:r>
              <a:rPr lang="en-US" dirty="0" smtClean="0">
                <a:solidFill>
                  <a:srgbClr val="7030A0"/>
                </a:solidFill>
              </a:rPr>
              <a:t>like</a:t>
            </a:r>
            <a:r>
              <a:rPr lang="en-US" dirty="0" smtClean="0"/>
              <a:t> </a:t>
            </a:r>
            <a:r>
              <a:rPr lang="en-US" dirty="0" smtClean="0">
                <a:solidFill>
                  <a:srgbClr val="7030A0"/>
                </a:solidFill>
              </a:rPr>
              <a:t>the server instance certificate, the security policy defining the used algorithms, and the type of user authentication used to create a Session</a:t>
            </a:r>
            <a:r>
              <a:rPr lang="en-US" dirty="0" smtClean="0"/>
              <a:t>.</a:t>
            </a:r>
          </a:p>
          <a:p>
            <a:pPr>
              <a:buFont typeface="Arial" pitchFamily="34" charset="0"/>
              <a:buChar char="•"/>
            </a:pPr>
            <a:endParaRPr lang="en-US" dirty="0" smtClean="0"/>
          </a:p>
          <a:p>
            <a:pPr>
              <a:buFont typeface="Arial" pitchFamily="34" charset="0"/>
              <a:buChar char="•"/>
            </a:pPr>
            <a:r>
              <a:rPr lang="en-US" dirty="0" smtClean="0"/>
              <a:t>The client can try a direct connection using a cached endpoint description from a previous browse of the OPC-UA server discovery.</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55637"/>
            <a:ext cx="10080625" cy="2411045"/>
          </a:xfrm>
          <a:prstGeom prst="rect">
            <a:avLst/>
          </a:prstGeom>
        </p:spPr>
        <p:txBody>
          <a:bodyPr wrap="square">
            <a:spAutoFit/>
          </a:bodyPr>
          <a:lstStyle/>
          <a:p>
            <a:r>
              <a:rPr lang="en-US" dirty="0" smtClean="0"/>
              <a:t>One </a:t>
            </a:r>
            <a:r>
              <a:rPr lang="en-US" dirty="0"/>
              <a:t>of the most important benefits of eliminating the reliance on COM/DCOM technology is the expanded security features. Classic OPC systems rely on difficult and complex configuration of DCOM to provide inter-process security. Too commonly, vendors overlook this step in testing stages, which resulted </a:t>
            </a:r>
            <a:r>
              <a:rPr lang="en-US" dirty="0" smtClean="0"/>
              <a:t>into </a:t>
            </a:r>
            <a:r>
              <a:rPr lang="en-US" dirty="0"/>
              <a:t>difficult configuration for users. This often leads to security being disabled all together and thus, large security gaps in the network. </a:t>
            </a:r>
            <a:endParaRPr lang="en-US" dirty="0" smtClean="0"/>
          </a:p>
          <a:p>
            <a:endParaRPr lang="en-US" dirty="0" smtClean="0"/>
          </a:p>
          <a:p>
            <a:r>
              <a:rPr lang="en-US" dirty="0" smtClean="0"/>
              <a:t>In </a:t>
            </a:r>
            <a:r>
              <a:rPr lang="en-US" dirty="0"/>
              <a:t>contrast, OPC UA uses standard web technologies as a security </a:t>
            </a:r>
            <a:r>
              <a:rPr lang="en-US" dirty="0" smtClean="0"/>
              <a:t>foundation. It is based on a </a:t>
            </a:r>
            <a:r>
              <a:rPr lang="en-US" dirty="0" smtClean="0">
                <a:solidFill>
                  <a:srgbClr val="0000FF"/>
                </a:solidFill>
              </a:rPr>
              <a:t>Public Key Infrastructure (PKI) </a:t>
            </a:r>
            <a:r>
              <a:rPr lang="en-US" dirty="0" smtClean="0"/>
              <a:t>using industry standard </a:t>
            </a:r>
            <a:r>
              <a:rPr lang="en-US" dirty="0" smtClean="0">
                <a:solidFill>
                  <a:srgbClr val="0000FF"/>
                </a:solidFill>
              </a:rPr>
              <a:t>x.509 digital certificates</a:t>
            </a:r>
            <a:r>
              <a:rPr lang="en-US" dirty="0" smtClean="0"/>
              <a:t> and addresses </a:t>
            </a:r>
            <a:r>
              <a:rPr lang="en-US" dirty="0" smtClean="0">
                <a:solidFill>
                  <a:srgbClr val="0000FF"/>
                </a:solidFill>
              </a:rPr>
              <a:t>authentication, authorization, encryption and data integrity</a:t>
            </a:r>
            <a:r>
              <a:rPr lang="en-US" dirty="0" smtClean="0"/>
              <a:t>.</a:t>
            </a:r>
            <a:endParaRPr lang="en-US" dirty="0"/>
          </a:p>
        </p:txBody>
      </p:sp>
      <p:sp>
        <p:nvSpPr>
          <p:cNvPr id="4" name="Rectangle 3"/>
          <p:cNvSpPr/>
          <p:nvPr/>
        </p:nvSpPr>
        <p:spPr>
          <a:xfrm>
            <a:off x="3059112" y="0"/>
            <a:ext cx="3292504" cy="550279"/>
          </a:xfrm>
          <a:prstGeom prst="rect">
            <a:avLst/>
          </a:prstGeom>
        </p:spPr>
        <p:txBody>
          <a:bodyPr wrap="none">
            <a:spAutoFit/>
          </a:bodyPr>
          <a:lstStyle/>
          <a:p>
            <a:r>
              <a:rPr lang="en-US" sz="3200" b="1" dirty="0" smtClean="0">
                <a:solidFill>
                  <a:srgbClr val="FF0000"/>
                </a:solidFill>
                <a:latin typeface="Calibri" pitchFamily="34" charset="0"/>
                <a:cs typeface="Calibri" pitchFamily="34" charset="0"/>
              </a:rPr>
              <a:t>Improved Security</a:t>
            </a:r>
            <a:endParaRPr lang="en-US" sz="3200" b="1" dirty="0">
              <a:solidFill>
                <a:srgbClr val="FF0000"/>
              </a:solidFill>
              <a:latin typeface="Calibri" pitchFamily="34" charset="0"/>
              <a:cs typeface="Calibri" pitchFamily="34" charset="0"/>
            </a:endParaRPr>
          </a:p>
        </p:txBody>
      </p:sp>
      <p:sp>
        <p:nvSpPr>
          <p:cNvPr id="5" name="Rectangle 4"/>
          <p:cNvSpPr/>
          <p:nvPr/>
        </p:nvSpPr>
        <p:spPr>
          <a:xfrm>
            <a:off x="0" y="3170237"/>
            <a:ext cx="10080625" cy="4472122"/>
          </a:xfrm>
          <a:prstGeom prst="rect">
            <a:avLst/>
          </a:prstGeom>
        </p:spPr>
        <p:txBody>
          <a:bodyPr wrap="square">
            <a:spAutoFit/>
          </a:bodyPr>
          <a:lstStyle/>
          <a:p>
            <a:r>
              <a:rPr lang="en-US" b="1" dirty="0" smtClean="0">
                <a:solidFill>
                  <a:srgbClr val="7030A0"/>
                </a:solidFill>
              </a:rPr>
              <a:t>Authentication</a:t>
            </a:r>
            <a:r>
              <a:rPr lang="en-US" dirty="0" smtClean="0"/>
              <a:t>: OPC-UA application instances are uniquely identified by their x509 certificates, </a:t>
            </a:r>
          </a:p>
          <a:p>
            <a:r>
              <a:rPr lang="en-US" dirty="0" smtClean="0"/>
              <a:t>                            a session can only be created between two OPC-UA applications if each trusts </a:t>
            </a:r>
          </a:p>
          <a:p>
            <a:r>
              <a:rPr lang="en-US" dirty="0" smtClean="0"/>
              <a:t>                            the other's certificate. A client, for example, cannot initiate a session with a </a:t>
            </a:r>
          </a:p>
          <a:p>
            <a:r>
              <a:rPr lang="en-US" dirty="0" smtClean="0"/>
              <a:t>                            server providing a certificate that the client does not trust.</a:t>
            </a:r>
          </a:p>
          <a:p>
            <a:endParaRPr lang="en-US" dirty="0" smtClean="0"/>
          </a:p>
          <a:p>
            <a:r>
              <a:rPr lang="en-US" b="1" dirty="0" smtClean="0">
                <a:solidFill>
                  <a:srgbClr val="7030A0"/>
                </a:solidFill>
              </a:rPr>
              <a:t>Authorization</a:t>
            </a:r>
            <a:r>
              <a:rPr lang="en-US" dirty="0" smtClean="0">
                <a:solidFill>
                  <a:srgbClr val="7030A0"/>
                </a:solidFill>
              </a:rPr>
              <a:t>: </a:t>
            </a:r>
            <a:r>
              <a:rPr lang="en-US" dirty="0" smtClean="0"/>
              <a:t> an endpoint can demand user id like User name and password , user’s x509 </a:t>
            </a:r>
          </a:p>
          <a:p>
            <a:r>
              <a:rPr lang="en-US" dirty="0" smtClean="0"/>
              <a:t>                           certificate  etc:</a:t>
            </a:r>
          </a:p>
          <a:p>
            <a:endParaRPr lang="en-US" dirty="0" smtClean="0"/>
          </a:p>
          <a:p>
            <a:r>
              <a:rPr lang="en-US" b="1" dirty="0" smtClean="0">
                <a:solidFill>
                  <a:srgbClr val="7030A0"/>
                </a:solidFill>
              </a:rPr>
              <a:t>Data Encryption </a:t>
            </a:r>
            <a:r>
              <a:rPr lang="en-US" dirty="0" smtClean="0">
                <a:solidFill>
                  <a:srgbClr val="7030A0"/>
                </a:solidFill>
              </a:rPr>
              <a:t>:</a:t>
            </a:r>
            <a:r>
              <a:rPr lang="en-US" dirty="0" smtClean="0"/>
              <a:t> It is intended to prevent a 3</a:t>
            </a:r>
            <a:r>
              <a:rPr lang="en-US" baseline="30000" dirty="0" smtClean="0"/>
              <a:t>rd</a:t>
            </a:r>
            <a:r>
              <a:rPr lang="en-US" dirty="0" smtClean="0"/>
              <a:t> party reading messages passed between client and server (snooping on a network with a packet sniffer for example).  OPC-UA uses public/private key encryption. </a:t>
            </a:r>
          </a:p>
          <a:p>
            <a:r>
              <a:rPr lang="en-US" b="1" dirty="0" smtClean="0">
                <a:solidFill>
                  <a:srgbClr val="7030A0"/>
                </a:solidFill>
              </a:rPr>
              <a:t>Data integrity: </a:t>
            </a:r>
            <a:r>
              <a:rPr lang="en-US" dirty="0" smtClean="0"/>
              <a:t>Signing messages prevent a 3</a:t>
            </a:r>
            <a:r>
              <a:rPr lang="en-US" baseline="30000" dirty="0" smtClean="0"/>
              <a:t>rd</a:t>
            </a:r>
            <a:r>
              <a:rPr lang="en-US" dirty="0" smtClean="0"/>
              <a:t> party tampering with messages passed between client and server (injecting malicious content to the message for example).</a:t>
            </a:r>
          </a:p>
          <a:p>
            <a:endParaRPr lang="en-US" dirty="0" smtClean="0"/>
          </a:p>
          <a:p>
            <a:r>
              <a:rPr lang="en-US" dirty="0" smtClean="0"/>
              <a:t>Clients and servers must implement for scrambling the data (encryption) and signing messages (data integrity) in order to guarantee a secure channel. </a:t>
            </a:r>
            <a:endParaRPr lang="en-US" dirty="0" smtClean="0">
              <a:solidFill>
                <a:srgbClr val="7030A0"/>
              </a:solidFill>
            </a:endParaRP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j2eeps.cern.ch/wikis/download/attachments/16023863/OPC-UA-Security-Overview.JPG?version=1&amp;modificationDate=1286181552000&amp;api=v2"/>
          <p:cNvPicPr/>
          <p:nvPr/>
        </p:nvPicPr>
        <p:blipFill>
          <a:blip r:embed="rId2"/>
          <a:srcRect/>
          <a:stretch>
            <a:fillRect/>
          </a:stretch>
        </p:blipFill>
        <p:spPr bwMode="auto">
          <a:xfrm>
            <a:off x="1154112" y="3475037"/>
            <a:ext cx="7105650" cy="3933825"/>
          </a:xfrm>
          <a:prstGeom prst="rect">
            <a:avLst/>
          </a:prstGeom>
          <a:noFill/>
          <a:ln w="9525">
            <a:noFill/>
            <a:miter lim="800000"/>
            <a:headEnd/>
            <a:tailEnd/>
          </a:ln>
        </p:spPr>
      </p:pic>
      <p:sp>
        <p:nvSpPr>
          <p:cNvPr id="3" name="Rectangle 2"/>
          <p:cNvSpPr/>
          <p:nvPr/>
        </p:nvSpPr>
        <p:spPr>
          <a:xfrm>
            <a:off x="2906712" y="0"/>
            <a:ext cx="5334000" cy="550279"/>
          </a:xfrm>
          <a:prstGeom prst="rect">
            <a:avLst/>
          </a:prstGeom>
        </p:spPr>
        <p:txBody>
          <a:bodyPr wrap="square">
            <a:spAutoFit/>
          </a:bodyPr>
          <a:lstStyle/>
          <a:p>
            <a:r>
              <a:rPr lang="en-US" sz="3200" b="1" dirty="0" smtClean="0">
                <a:solidFill>
                  <a:srgbClr val="FF0000"/>
                </a:solidFill>
                <a:latin typeface="Calibri" pitchFamily="34" charset="0"/>
                <a:cs typeface="Calibri" pitchFamily="34" charset="0"/>
              </a:rPr>
              <a:t>Improved Security … contd. </a:t>
            </a:r>
          </a:p>
        </p:txBody>
      </p:sp>
      <p:pic>
        <p:nvPicPr>
          <p:cNvPr id="6" name="Picture 1"/>
          <p:cNvPicPr>
            <a:picLocks noChangeAspect="1" noChangeArrowheads="1"/>
          </p:cNvPicPr>
          <p:nvPr/>
        </p:nvPicPr>
        <p:blipFill>
          <a:blip r:embed="rId3"/>
          <a:srcRect/>
          <a:stretch>
            <a:fillRect/>
          </a:stretch>
        </p:blipFill>
        <p:spPr bwMode="auto">
          <a:xfrm>
            <a:off x="1099401" y="1189037"/>
            <a:ext cx="6594005" cy="2133600"/>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j2eeps.cern.ch/wikis/download/attachments/16023863/OPC-UA-Secure-Channel.JPG?version=1&amp;modificationDate=1286181543000&amp;api=v2"/>
          <p:cNvPicPr/>
          <p:nvPr/>
        </p:nvPicPr>
        <p:blipFill>
          <a:blip r:embed="rId2"/>
          <a:srcRect/>
          <a:stretch>
            <a:fillRect/>
          </a:stretch>
        </p:blipFill>
        <p:spPr bwMode="auto">
          <a:xfrm>
            <a:off x="1992312" y="884237"/>
            <a:ext cx="5176838" cy="6253163"/>
          </a:xfrm>
          <a:prstGeom prst="rect">
            <a:avLst/>
          </a:prstGeom>
          <a:noFill/>
          <a:ln w="9525">
            <a:noFill/>
            <a:miter lim="800000"/>
            <a:headEnd/>
            <a:tailEnd/>
          </a:ln>
        </p:spPr>
      </p:pic>
      <p:sp>
        <p:nvSpPr>
          <p:cNvPr id="3" name="Rectangle 2"/>
          <p:cNvSpPr/>
          <p:nvPr/>
        </p:nvSpPr>
        <p:spPr>
          <a:xfrm>
            <a:off x="544513" y="0"/>
            <a:ext cx="9067799" cy="493084"/>
          </a:xfrm>
          <a:prstGeom prst="rect">
            <a:avLst/>
          </a:prstGeom>
        </p:spPr>
        <p:txBody>
          <a:bodyPr wrap="square">
            <a:spAutoFit/>
          </a:bodyPr>
          <a:lstStyle/>
          <a:p>
            <a:r>
              <a:rPr lang="en-US" sz="2800" b="1" dirty="0" smtClean="0">
                <a:solidFill>
                  <a:srgbClr val="FF0000"/>
                </a:solidFill>
                <a:latin typeface="Calibri" pitchFamily="34" charset="0"/>
                <a:cs typeface="Calibri" pitchFamily="34" charset="0"/>
              </a:rPr>
              <a:t>Setting secure session between an OPC-UA client and server</a:t>
            </a:r>
            <a:endParaRPr lang="en-US" sz="2800" b="1" dirty="0">
              <a:solidFill>
                <a:srgbClr val="FF0000"/>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2" y="0"/>
            <a:ext cx="9069387" cy="658812"/>
          </a:xfrm>
        </p:spPr>
        <p:txBody>
          <a:bodyPr/>
          <a:lstStyle/>
          <a:p>
            <a:r>
              <a:rPr lang="en-US" sz="3200" b="1" dirty="0" smtClean="0">
                <a:solidFill>
                  <a:srgbClr val="FF0000"/>
                </a:solidFill>
                <a:latin typeface="Calibri" pitchFamily="34" charset="0"/>
              </a:rPr>
              <a:t>Message Formats</a:t>
            </a:r>
            <a:endParaRPr lang="en-US" dirty="0"/>
          </a:p>
        </p:txBody>
      </p:sp>
      <p:sp>
        <p:nvSpPr>
          <p:cNvPr id="1025" name="Rectangle 1"/>
          <p:cNvSpPr>
            <a:spLocks noChangeArrowheads="1"/>
          </p:cNvSpPr>
          <p:nvPr/>
        </p:nvSpPr>
        <p:spPr bwMode="auto">
          <a:xfrm>
            <a:off x="0" y="1341437"/>
            <a:ext cx="10080625"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400" hangingPunct="1">
              <a:lnSpc>
                <a:spcPct val="100000"/>
              </a:lnSpc>
              <a:buClrTx/>
              <a:buSzTx/>
            </a:pPr>
            <a:r>
              <a:rPr lang="en-US" dirty="0" smtClean="0">
                <a:latin typeface="Arial" pitchFamily="34" charset="0"/>
                <a:cs typeface="Arial" pitchFamily="34" charset="0"/>
              </a:rPr>
              <a:t>OPC-UA supports two message formats: UA Binary and XML. The format defines how the message data is encoded.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sng"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sng" strike="noStrike" cap="none" normalizeH="0" baseline="0" dirty="0" smtClean="0">
                <a:ln>
                  <a:noFill/>
                </a:ln>
                <a:effectLst/>
                <a:latin typeface="Arial" pitchFamily="34" charset="0"/>
                <a:ea typeface="Times New Roman" pitchFamily="18" charset="0"/>
                <a:cs typeface="Arial" pitchFamily="34" charset="0"/>
              </a:rPr>
              <a:t>UA Binary</a:t>
            </a:r>
            <a:r>
              <a:rPr kumimoji="0" lang="en-US" b="0" i="0" u="none" strike="noStrike" cap="none" normalizeH="0" baseline="0" dirty="0" smtClean="0">
                <a:ln>
                  <a:noFill/>
                </a:ln>
                <a:effectLst/>
                <a:latin typeface="Arial" pitchFamily="34" charset="0"/>
                <a:ea typeface="Times New Roman" pitchFamily="18" charset="0"/>
                <a:cs typeface="Arial" pitchFamily="34" charset="0"/>
              </a:rPr>
              <a:t>: This message format encodes the data serialized into a byte array. UA Binary offers reduced computational cost in terms of encoding and decoding but can only be interpreted by OPC-UA  compliant clients. UA Binary is more likely to be used in device level communications where processing power is limited and performance is a high priority.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sng" strike="noStrike" cap="none" normalizeH="0" baseline="0" dirty="0" smtClean="0">
                <a:ln>
                  <a:noFill/>
                </a:ln>
                <a:effectLst/>
                <a:latin typeface="Arial" pitchFamily="34" charset="0"/>
                <a:ea typeface="Times New Roman" pitchFamily="18" charset="0"/>
                <a:cs typeface="Arial" pitchFamily="34" charset="0"/>
              </a:rPr>
              <a:t>XML</a:t>
            </a:r>
            <a:r>
              <a:rPr kumimoji="0" lang="en-US" b="0" i="0" u="none" strike="noStrike" cap="none" normalizeH="0" baseline="0" dirty="0" smtClean="0">
                <a:ln>
                  <a:noFill/>
                </a:ln>
                <a:effectLst/>
                <a:latin typeface="Arial" pitchFamily="34" charset="0"/>
                <a:ea typeface="Times New Roman" pitchFamily="18" charset="0"/>
                <a:cs typeface="Arial" pitchFamily="34" charset="0"/>
              </a:rPr>
              <a:t>: XML documents are the ubiquitous method of high level data exchange. XML encoded messages can be interpreted by OPC-UA clients and also by generic clients using the XML schema contract (generic  clients being clients with no intrinsic knowledge of OPC-UA). </a:t>
            </a:r>
          </a:p>
          <a:p>
            <a:pPr marL="0" marR="0" lvl="0" indent="0" algn="l" defTabSz="914400" rtl="0" eaLnBrk="0" fontAlgn="base" latinLnBrk="0" hangingPunct="0">
              <a:lnSpc>
                <a:spcPct val="100000"/>
              </a:lnSpc>
              <a:spcBef>
                <a:spcPct val="0"/>
              </a:spcBef>
              <a:spcAft>
                <a:spcPct val="0"/>
              </a:spcAft>
              <a:buClrTx/>
              <a:buSzTx/>
              <a:buFontTx/>
              <a:buNone/>
              <a:tabLst/>
            </a:pPr>
            <a:endParaRPr lang="en-US" dirty="0" smtClean="0">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Arial" pitchFamily="34" charset="0"/>
                <a:ea typeface="Times New Roman" pitchFamily="18" charset="0"/>
                <a:cs typeface="Arial" pitchFamily="34" charset="0"/>
              </a:rPr>
              <a:t>Serializing and </a:t>
            </a:r>
            <a:r>
              <a:rPr kumimoji="0" lang="en-US" b="0" i="0" u="none" strike="noStrike" cap="none" normalizeH="0" baseline="0" dirty="0" err="1" smtClean="0">
                <a:ln>
                  <a:noFill/>
                </a:ln>
                <a:effectLst/>
                <a:latin typeface="Arial" pitchFamily="34" charset="0"/>
                <a:ea typeface="Times New Roman" pitchFamily="18" charset="0"/>
                <a:cs typeface="Arial" pitchFamily="34" charset="0"/>
              </a:rPr>
              <a:t>deserializing</a:t>
            </a:r>
            <a:r>
              <a:rPr kumimoji="0" lang="en-US" b="0" i="0" u="none" strike="noStrike" cap="none" normalizeH="0" baseline="0" dirty="0" smtClean="0">
                <a:ln>
                  <a:noFill/>
                </a:ln>
                <a:effectLst/>
                <a:latin typeface="Arial" pitchFamily="34" charset="0"/>
                <a:ea typeface="Times New Roman" pitchFamily="18" charset="0"/>
                <a:cs typeface="Arial" pitchFamily="34" charset="0"/>
              </a:rPr>
              <a:t> data into XML  format is computationally more expensive than the UA Binary format and so XML encoding is more likely to  be used towards the enterprise end of the communication spectrum.</a:t>
            </a:r>
            <a:endParaRPr kumimoji="0" lang="en-US"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2" y="0"/>
            <a:ext cx="9069387" cy="582612"/>
          </a:xfrm>
        </p:spPr>
        <p:txBody>
          <a:bodyPr/>
          <a:lstStyle/>
          <a:p>
            <a:r>
              <a:rPr lang="en-US" sz="3200" b="1" dirty="0" smtClean="0">
                <a:solidFill>
                  <a:srgbClr val="FF0000"/>
                </a:solidFill>
                <a:latin typeface="Calibri" pitchFamily="34" charset="0"/>
              </a:rPr>
              <a:t>Transport Protocols</a:t>
            </a:r>
            <a:endParaRPr lang="en-US" sz="3200" dirty="0">
              <a:solidFill>
                <a:srgbClr val="FF0000"/>
              </a:solidFill>
              <a:latin typeface="Calibri" pitchFamily="34" charset="0"/>
            </a:endParaRPr>
          </a:p>
        </p:txBody>
      </p:sp>
      <p:sp>
        <p:nvSpPr>
          <p:cNvPr id="101377" name="Rectangle 1"/>
          <p:cNvSpPr>
            <a:spLocks noChangeArrowheads="1"/>
          </p:cNvSpPr>
          <p:nvPr/>
        </p:nvSpPr>
        <p:spPr bwMode="auto">
          <a:xfrm>
            <a:off x="0" y="1646237"/>
            <a:ext cx="10080625"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Calibri" pitchFamily="34" charset="0"/>
                <a:ea typeface="Times New Roman" pitchFamily="18" charset="0"/>
                <a:cs typeface="Arial" pitchFamily="34" charset="0"/>
              </a:rPr>
              <a:t>OPC-UA supports two transport protocols: </a:t>
            </a:r>
            <a:r>
              <a:rPr kumimoji="0" lang="en-US" b="1" i="0" u="none" strike="noStrike" cap="none" normalizeH="0" baseline="0" dirty="0" smtClean="0">
                <a:ln>
                  <a:noFill/>
                </a:ln>
                <a:solidFill>
                  <a:srgbClr val="0000FF"/>
                </a:solidFill>
                <a:effectLst/>
                <a:latin typeface="Calibri" pitchFamily="34" charset="0"/>
                <a:ea typeface="Times New Roman" pitchFamily="18" charset="0"/>
                <a:cs typeface="Arial" pitchFamily="34" charset="0"/>
              </a:rPr>
              <a:t>OPC TCP and SOAP/HTTP(S). </a:t>
            </a:r>
            <a:r>
              <a:rPr kumimoji="0" lang="en-US" b="0" i="0" u="none" strike="noStrike" cap="none" normalizeH="0" baseline="0" dirty="0" smtClean="0">
                <a:ln>
                  <a:noFill/>
                </a:ln>
                <a:effectLst/>
                <a:latin typeface="Calibri" pitchFamily="34" charset="0"/>
                <a:ea typeface="Times New Roman" pitchFamily="18" charset="0"/>
                <a:cs typeface="Arial" pitchFamily="34" charset="0"/>
              </a:rPr>
              <a:t> The transmission protocol defines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Calibri" pitchFamily="34" charset="0"/>
                <a:ea typeface="Times New Roman" pitchFamily="18" charset="0"/>
                <a:cs typeface="Arial" pitchFamily="34" charset="0"/>
              </a:rPr>
              <a:t>the means by which messages are passed between client and server.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sng" strike="noStrike" cap="none" normalizeH="0" baseline="0" dirty="0" smtClean="0">
                <a:ln>
                  <a:noFill/>
                </a:ln>
                <a:solidFill>
                  <a:srgbClr val="0000FF"/>
                </a:solidFill>
                <a:effectLst/>
                <a:latin typeface="Calibri" pitchFamily="34" charset="0"/>
                <a:ea typeface="Times New Roman" pitchFamily="18" charset="0"/>
                <a:cs typeface="Arial" pitchFamily="34" charset="0"/>
              </a:rPr>
              <a:t>OPC TCP</a:t>
            </a:r>
            <a:r>
              <a:rPr kumimoji="0" lang="en-US" b="0" i="0" u="none" strike="noStrike" cap="none" normalizeH="0" baseline="0" dirty="0" smtClean="0">
                <a:ln>
                  <a:noFill/>
                </a:ln>
                <a:effectLst/>
                <a:latin typeface="Calibri" pitchFamily="34" charset="0"/>
                <a:ea typeface="Times New Roman" pitchFamily="18" charset="0"/>
                <a:cs typeface="Arial" pitchFamily="34" charset="0"/>
              </a:rPr>
              <a:t>: This is a TCP (sockets) based protocol providing a full duplex channel between client and server.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Calibri" pitchFamily="34" charset="0"/>
                <a:ea typeface="Times New Roman" pitchFamily="18" charset="0"/>
                <a:cs typeface="Arial" pitchFamily="34" charset="0"/>
              </a:rPr>
              <a:t>Messages are packaged into a structure specified by the OPC TCP binary protocol and the structure is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Calibri" pitchFamily="34" charset="0"/>
                <a:ea typeface="Times New Roman" pitchFamily="18" charset="0"/>
                <a:cs typeface="Arial" pitchFamily="34" charset="0"/>
              </a:rPr>
              <a:t>transmitted using a socket or secure socket (depending on the endpoint’s security requirements). As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Calibri" pitchFamily="34" charset="0"/>
                <a:ea typeface="Times New Roman" pitchFamily="18" charset="0"/>
                <a:cs typeface="Arial" pitchFamily="34" charset="0"/>
              </a:rPr>
              <a:t>OPC TCP is specific to the OPC-UA specification only OPC-UA clients are capable of receiving data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Calibri" pitchFamily="34" charset="0"/>
                <a:ea typeface="Times New Roman" pitchFamily="18" charset="0"/>
                <a:cs typeface="Arial" pitchFamily="34" charset="0"/>
              </a:rPr>
              <a:t>transmitted with OPC TCP.</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sng" strike="noStrike" cap="none" normalizeH="0" baseline="0" dirty="0" smtClean="0">
              <a:ln>
                <a:noFill/>
              </a:ln>
              <a:effectLst/>
              <a:latin typeface="Calibri"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sng" strike="noStrike" cap="none" normalizeH="0" baseline="0" dirty="0" smtClean="0">
                <a:ln>
                  <a:noFill/>
                </a:ln>
                <a:solidFill>
                  <a:srgbClr val="0000FF"/>
                </a:solidFill>
                <a:effectLst/>
                <a:latin typeface="Calibri" pitchFamily="34" charset="0"/>
                <a:ea typeface="Times New Roman" pitchFamily="18" charset="0"/>
                <a:cs typeface="Arial" pitchFamily="34" charset="0"/>
              </a:rPr>
              <a:t>SOAP/HTTP(S)</a:t>
            </a:r>
            <a:r>
              <a:rPr kumimoji="0" lang="en-US" b="0" i="0" u="none" strike="noStrike" cap="none" normalizeH="0" baseline="0" dirty="0" smtClean="0">
                <a:ln>
                  <a:noFill/>
                </a:ln>
                <a:effectLst/>
                <a:latin typeface="Calibri" pitchFamily="34" charset="0"/>
                <a:ea typeface="Times New Roman" pitchFamily="18" charset="0"/>
                <a:cs typeface="Arial" pitchFamily="34" charset="0"/>
              </a:rPr>
              <a:t>: Using this transmission protocol, messages are packaged into the body of a SOAP message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Calibri" pitchFamily="34" charset="0"/>
                <a:ea typeface="Times New Roman" pitchFamily="18" charset="0"/>
                <a:cs typeface="Arial" pitchFamily="34" charset="0"/>
              </a:rPr>
              <a:t>and transmitted over HTTP(S).  SOAP/HTTP is an established industry standard and is widely used for enterprise  level information exchange, a generic web service client could receive SOAP </a:t>
            </a:r>
            <a:r>
              <a:rPr kumimoji="0" lang="en-US" b="0" i="0" u="none" strike="noStrike" cap="none" normalizeH="0" dirty="0" smtClean="0">
                <a:ln>
                  <a:noFill/>
                </a:ln>
                <a:effectLst/>
                <a:latin typeface="Calibri" pitchFamily="34" charset="0"/>
                <a:ea typeface="Times New Roman" pitchFamily="18" charset="0"/>
                <a:cs typeface="Arial" pitchFamily="34" charset="0"/>
              </a:rPr>
              <a:t> messages </a:t>
            </a:r>
            <a:r>
              <a:rPr kumimoji="0" lang="en-US" b="0" i="0" u="none" strike="noStrike" cap="none" normalizeH="0" baseline="0" dirty="0" smtClean="0">
                <a:ln>
                  <a:noFill/>
                </a:ln>
                <a:effectLst/>
                <a:latin typeface="Calibri" pitchFamily="34" charset="0"/>
                <a:ea typeface="Times New Roman" pitchFamily="18" charset="0"/>
                <a:cs typeface="Arial" pitchFamily="34" charset="0"/>
              </a:rPr>
              <a:t>transmitted over  HTTP/S</a:t>
            </a:r>
            <a:r>
              <a:rPr kumimoji="0" lang="en-US" b="0" i="0" u="none" strike="noStrike" cap="none" normalizeH="0" baseline="0" dirty="0" smtClean="0">
                <a:ln>
                  <a:noFill/>
                </a:ln>
                <a:effectLst/>
                <a:latin typeface="Calibri" pitchFamily="34" charset="0"/>
                <a:cs typeface="Arial" pitchFamily="34" charset="0"/>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0"/>
            <a:ext cx="9069387" cy="579437"/>
          </a:xfrm>
        </p:spPr>
        <p:txBody>
          <a:bodyPr/>
          <a:lstStyle/>
          <a:p>
            <a:r>
              <a:rPr lang="en-US" sz="3200" b="1" dirty="0" smtClean="0">
                <a:solidFill>
                  <a:srgbClr val="FF0000"/>
                </a:solidFill>
                <a:latin typeface="Calibri" pitchFamily="34" charset="0"/>
                <a:cs typeface="Calibri" pitchFamily="34" charset="0"/>
              </a:rPr>
              <a:t>Sending Messages</a:t>
            </a:r>
            <a:endParaRPr lang="en-US" dirty="0"/>
          </a:p>
        </p:txBody>
      </p:sp>
      <p:sp>
        <p:nvSpPr>
          <p:cNvPr id="1025" name="Rectangle 1"/>
          <p:cNvSpPr>
            <a:spLocks noChangeArrowheads="1"/>
          </p:cNvSpPr>
          <p:nvPr/>
        </p:nvSpPr>
        <p:spPr bwMode="auto">
          <a:xfrm>
            <a:off x="127836" y="579437"/>
            <a:ext cx="9952789" cy="147732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b="0" i="0" u="none" strike="noStrike" cap="none" normalizeH="0" baseline="0" dirty="0" smtClean="0">
                <a:ln>
                  <a:noFill/>
                </a:ln>
                <a:solidFill>
                  <a:srgbClr val="333333"/>
                </a:solidFill>
                <a:effectLst/>
                <a:latin typeface="Calibri" pitchFamily="34" charset="0"/>
                <a:ea typeface="Times New Roman" pitchFamily="18" charset="0"/>
                <a:cs typeface="Calibri" pitchFamily="34" charset="0"/>
              </a:rPr>
              <a:t>In order to pass messages between OPC-UA clients and servers three pieces of information are required:</a:t>
            </a: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b="0" i="0" u="none" strike="noStrike" cap="none" normalizeH="0" baseline="0" dirty="0" smtClean="0">
                <a:ln>
                  <a:noFill/>
                </a:ln>
                <a:solidFill>
                  <a:srgbClr val="333333"/>
                </a:solidFill>
                <a:effectLst/>
                <a:latin typeface="Calibri" pitchFamily="34" charset="0"/>
                <a:ea typeface="Times New Roman" pitchFamily="18" charset="0"/>
                <a:cs typeface="Calibri" pitchFamily="34" charset="0"/>
              </a:rPr>
              <a:t> </a:t>
            </a:r>
            <a:endParaRPr kumimoji="0" lang="en-US"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b="0" i="0" u="none" strike="noStrike" cap="none" normalizeH="0" baseline="0" dirty="0" smtClean="0">
                <a:ln>
                  <a:noFill/>
                </a:ln>
                <a:solidFill>
                  <a:srgbClr val="333333"/>
                </a:solidFill>
                <a:effectLst/>
                <a:latin typeface="Calibri" pitchFamily="34" charset="0"/>
                <a:ea typeface="Times New Roman" pitchFamily="18" charset="0"/>
                <a:cs typeface="Calibri" pitchFamily="34" charset="0"/>
              </a:rPr>
              <a:t>The message format.</a:t>
            </a:r>
            <a:endParaRPr kumimoji="0" lang="en-US"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b="0" i="0" u="none" strike="noStrike" cap="none" normalizeH="0" baseline="0" dirty="0" smtClean="0">
                <a:ln>
                  <a:noFill/>
                </a:ln>
                <a:solidFill>
                  <a:srgbClr val="333333"/>
                </a:solidFill>
                <a:effectLst/>
                <a:latin typeface="Calibri" pitchFamily="34" charset="0"/>
                <a:ea typeface="Times New Roman" pitchFamily="18" charset="0"/>
                <a:cs typeface="Calibri" pitchFamily="34" charset="0"/>
              </a:rPr>
              <a:t>The transport protocol.</a:t>
            </a:r>
            <a:endParaRPr kumimoji="0" lang="en-US"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b="0" i="0" u="none" strike="noStrike" cap="none" normalizeH="0" baseline="0" dirty="0" smtClean="0">
                <a:ln>
                  <a:noFill/>
                </a:ln>
                <a:solidFill>
                  <a:srgbClr val="333333"/>
                </a:solidFill>
                <a:effectLst/>
                <a:latin typeface="Calibri" pitchFamily="34" charset="0"/>
                <a:ea typeface="Times New Roman" pitchFamily="18" charset="0"/>
                <a:cs typeface="Calibri" pitchFamily="34" charset="0"/>
              </a:rPr>
              <a:t>The channel security measures</a:t>
            </a:r>
            <a:r>
              <a:rPr kumimoji="0" lang="en-US" sz="1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a:t>
            </a:r>
            <a:r>
              <a:rPr kumimoji="0" lang="en-US" sz="1000" b="0" i="0" u="none" strike="noStrike" cap="none" normalizeH="0" baseline="0" dirty="0" smtClean="0">
                <a:ln>
                  <a:noFill/>
                </a:ln>
                <a:solidFill>
                  <a:srgbClr val="333333"/>
                </a:solidFill>
                <a:effectLst/>
                <a:latin typeface="Calibri"/>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3" descr="https://j2eeps.cern.ch/wikis/download/attachments/16023863/OPC-UA-Sending-Messages.JPG?version=1&amp;modificationDate=1286181560000&amp;api=v2"/>
          <p:cNvPicPr/>
          <p:nvPr/>
        </p:nvPicPr>
        <p:blipFill>
          <a:blip r:embed="rId2"/>
          <a:srcRect/>
          <a:stretch>
            <a:fillRect/>
          </a:stretch>
        </p:blipFill>
        <p:spPr bwMode="auto">
          <a:xfrm>
            <a:off x="1077912" y="2027237"/>
            <a:ext cx="7315200" cy="2266950"/>
          </a:xfrm>
          <a:prstGeom prst="rect">
            <a:avLst/>
          </a:prstGeom>
          <a:noFill/>
          <a:ln w="9525">
            <a:noFill/>
            <a:miter lim="800000"/>
            <a:headEnd/>
            <a:tailEnd/>
          </a:ln>
        </p:spPr>
      </p:pic>
      <p:sp>
        <p:nvSpPr>
          <p:cNvPr id="5" name="Rectangle 4"/>
          <p:cNvSpPr/>
          <p:nvPr/>
        </p:nvSpPr>
        <p:spPr>
          <a:xfrm>
            <a:off x="0" y="4389437"/>
            <a:ext cx="10080625" cy="2668679"/>
          </a:xfrm>
          <a:prstGeom prst="rect">
            <a:avLst/>
          </a:prstGeom>
        </p:spPr>
        <p:txBody>
          <a:bodyPr wrap="square">
            <a:spAutoFit/>
          </a:bodyPr>
          <a:lstStyle/>
          <a:p>
            <a:r>
              <a:rPr lang="en-US" dirty="0" smtClean="0">
                <a:latin typeface="Calibri" pitchFamily="34" charset="0"/>
                <a:cs typeface="Calibri" pitchFamily="34" charset="0"/>
              </a:rPr>
              <a:t>The most likely format and transport pairings are as follows:</a:t>
            </a:r>
          </a:p>
          <a:p>
            <a:pPr lvl="0">
              <a:buFont typeface="Arial" pitchFamily="34" charset="0"/>
              <a:buChar char="•"/>
            </a:pPr>
            <a:endParaRPr lang="en-US" dirty="0" smtClean="0">
              <a:latin typeface="Calibri" pitchFamily="34" charset="0"/>
              <a:cs typeface="Calibri" pitchFamily="34" charset="0"/>
            </a:endParaRPr>
          </a:p>
          <a:p>
            <a:pPr lvl="0">
              <a:buFont typeface="Arial" pitchFamily="34" charset="0"/>
              <a:buChar char="•"/>
            </a:pPr>
            <a:r>
              <a:rPr lang="en-US" dirty="0" smtClean="0">
                <a:solidFill>
                  <a:srgbClr val="0000FF"/>
                </a:solidFill>
                <a:latin typeface="Calibri" pitchFamily="34" charset="0"/>
                <a:cs typeface="Calibri" pitchFamily="34" charset="0"/>
              </a:rPr>
              <a:t>UA Binary + OPC TCP </a:t>
            </a:r>
            <a:r>
              <a:rPr lang="en-US" dirty="0" smtClean="0">
                <a:latin typeface="Calibri" pitchFamily="34" charset="0"/>
                <a:cs typeface="Calibri" pitchFamily="34" charset="0"/>
              </a:rPr>
              <a:t>–the leanest method of formatting and transmitting data and is therefore the most likely combination used at the device level. Only OPC-UA clients and OPC-UA servers can exchange information in this form.</a:t>
            </a:r>
          </a:p>
          <a:p>
            <a:pPr lvl="0">
              <a:buFont typeface="Arial" pitchFamily="34" charset="0"/>
              <a:buChar char="•"/>
            </a:pPr>
            <a:endParaRPr lang="en-US" dirty="0" smtClean="0">
              <a:latin typeface="Calibri" pitchFamily="34" charset="0"/>
              <a:cs typeface="Calibri" pitchFamily="34" charset="0"/>
            </a:endParaRPr>
          </a:p>
          <a:p>
            <a:pPr lvl="0">
              <a:buFont typeface="Arial" pitchFamily="34" charset="0"/>
              <a:buChar char="•"/>
            </a:pPr>
            <a:r>
              <a:rPr lang="en-US" dirty="0" smtClean="0">
                <a:solidFill>
                  <a:srgbClr val="0000FF"/>
                </a:solidFill>
                <a:latin typeface="Calibri" pitchFamily="34" charset="0"/>
                <a:cs typeface="Calibri" pitchFamily="34" charset="0"/>
              </a:rPr>
              <a:t>XML + SOAP/HTTP(S) </a:t>
            </a:r>
            <a:r>
              <a:rPr lang="en-US" dirty="0" smtClean="0">
                <a:latin typeface="Calibri" pitchFamily="34" charset="0"/>
                <a:cs typeface="Calibri" pitchFamily="34" charset="0"/>
              </a:rPr>
              <a:t>–  most firewall friendly and most easily consumed from the perspective of generic clients and is therefore the most likely combination used at the </a:t>
            </a:r>
            <a:r>
              <a:rPr lang="en-US" dirty="0" smtClean="0">
                <a:solidFill>
                  <a:srgbClr val="0000FF"/>
                </a:solidFill>
                <a:latin typeface="Calibri" pitchFamily="34" charset="0"/>
                <a:cs typeface="Calibri" pitchFamily="34" charset="0"/>
              </a:rPr>
              <a:t>enterprise level</a:t>
            </a:r>
            <a:r>
              <a:rPr lang="en-US" dirty="0" smtClean="0">
                <a:latin typeface="Calibri" pitchFamily="34" charset="0"/>
                <a:cs typeface="Calibri" pitchFamily="34" charset="0"/>
              </a:rPr>
              <a:t>.</a:t>
            </a:r>
          </a:p>
          <a:p>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a:xfrm>
            <a:off x="457200" y="1463675"/>
            <a:ext cx="3657600" cy="466725"/>
          </a:xfrm>
        </p:spPr>
        <p:txBody>
          <a:bodyPr tIns="22932"/>
          <a:lstStyle/>
          <a:p>
            <a:pPr eaLnBrk="1">
              <a:tabLst>
                <a:tab pos="723900" algn="l"/>
                <a:tab pos="1447800" algn="l"/>
                <a:tab pos="2171700" algn="l"/>
                <a:tab pos="2895600" algn="l"/>
                <a:tab pos="3619500" algn="l"/>
              </a:tabLst>
            </a:pPr>
            <a:r>
              <a:rPr lang="en-US" sz="2600" b="1" smtClean="0">
                <a:solidFill>
                  <a:srgbClr val="C5000B"/>
                </a:solidFill>
              </a:rPr>
              <a:t>Outline of the talk</a:t>
            </a:r>
          </a:p>
        </p:txBody>
      </p:sp>
      <p:sp>
        <p:nvSpPr>
          <p:cNvPr id="3075" name="Text Box 2"/>
          <p:cNvSpPr txBox="1">
            <a:spLocks noChangeArrowheads="1"/>
          </p:cNvSpPr>
          <p:nvPr/>
        </p:nvSpPr>
        <p:spPr bwMode="auto">
          <a:xfrm>
            <a:off x="822325" y="2560638"/>
            <a:ext cx="5486400" cy="3417887"/>
          </a:xfrm>
          <a:prstGeom prst="rect">
            <a:avLst/>
          </a:prstGeom>
          <a:noFill/>
          <a:ln w="9525">
            <a:noFill/>
            <a:round/>
            <a:headEnd/>
            <a:tailEnd/>
          </a:ln>
        </p:spPr>
        <p:txBody>
          <a:bodyPr lIns="90000" tIns="60876" rIns="90000" bIns="45000"/>
          <a:lstStyle/>
          <a:p>
            <a:pPr marL="215900" indent="-215900">
              <a:buSzPct val="45000"/>
              <a:buFont typeface="Wingdings" charset="2"/>
              <a:buChar char=""/>
              <a:tabLst>
                <a:tab pos="723900" algn="l"/>
                <a:tab pos="1447800" algn="l"/>
                <a:tab pos="2171700" algn="l"/>
                <a:tab pos="2895600" algn="l"/>
                <a:tab pos="3619500" algn="l"/>
                <a:tab pos="4343400" algn="l"/>
                <a:tab pos="5067300" algn="l"/>
              </a:tabLst>
            </a:pPr>
            <a:r>
              <a:rPr lang="en-US" sz="2400" dirty="0">
                <a:solidFill>
                  <a:srgbClr val="000000"/>
                </a:solidFill>
              </a:rPr>
              <a:t>Motivation</a:t>
            </a:r>
          </a:p>
          <a:p>
            <a:pPr marL="215900" indent="-215900">
              <a:buSzPct val="45000"/>
              <a:tabLst>
                <a:tab pos="723900" algn="l"/>
                <a:tab pos="1447800" algn="l"/>
                <a:tab pos="2171700" algn="l"/>
                <a:tab pos="2895600" algn="l"/>
                <a:tab pos="3619500" algn="l"/>
                <a:tab pos="4343400" algn="l"/>
                <a:tab pos="5067300" algn="l"/>
              </a:tabLst>
            </a:pPr>
            <a:endParaRPr lang="en-US" sz="2400" dirty="0">
              <a:solidFill>
                <a:srgbClr val="000000"/>
              </a:solidFill>
            </a:endParaRPr>
          </a:p>
          <a:p>
            <a:pPr marL="215900" indent="-215900">
              <a:buSzPct val="45000"/>
              <a:buFont typeface="Wingdings" charset="2"/>
              <a:buChar char=""/>
              <a:tabLst>
                <a:tab pos="723900" algn="l"/>
                <a:tab pos="1447800" algn="l"/>
                <a:tab pos="2171700" algn="l"/>
                <a:tab pos="2895600" algn="l"/>
                <a:tab pos="3619500" algn="l"/>
                <a:tab pos="4343400" algn="l"/>
                <a:tab pos="5067300" algn="l"/>
              </a:tabLst>
            </a:pPr>
            <a:r>
              <a:rPr lang="en-US" sz="2400" dirty="0" smtClean="0">
                <a:solidFill>
                  <a:srgbClr val="000000"/>
                </a:solidFill>
              </a:rPr>
              <a:t>What is OPC UA?</a:t>
            </a:r>
            <a:endParaRPr lang="en-US" sz="2400" dirty="0">
              <a:solidFill>
                <a:srgbClr val="000000"/>
              </a:solidFill>
            </a:endParaRPr>
          </a:p>
          <a:p>
            <a:pPr marL="215900" indent="-215900">
              <a:buSzPct val="45000"/>
              <a:buFont typeface="Arial" charset="0"/>
              <a:buChar char="•"/>
              <a:tabLst>
                <a:tab pos="723900" algn="l"/>
                <a:tab pos="1447800" algn="l"/>
                <a:tab pos="2171700" algn="l"/>
                <a:tab pos="2895600" algn="l"/>
                <a:tab pos="3619500" algn="l"/>
                <a:tab pos="4343400" algn="l"/>
                <a:tab pos="5067300" algn="l"/>
              </a:tabLst>
            </a:pPr>
            <a:endParaRPr lang="en-US" sz="2400" dirty="0">
              <a:solidFill>
                <a:srgbClr val="000000"/>
              </a:solidFill>
            </a:endParaRPr>
          </a:p>
          <a:p>
            <a:pPr marL="215900" indent="-215900">
              <a:buSzPct val="45000"/>
              <a:buFont typeface="Wingdings" charset="2"/>
              <a:buChar char=""/>
              <a:tabLst>
                <a:tab pos="723900" algn="l"/>
                <a:tab pos="1447800" algn="l"/>
                <a:tab pos="2171700" algn="l"/>
                <a:tab pos="2895600" algn="l"/>
                <a:tab pos="3619500" algn="l"/>
                <a:tab pos="4343400" algn="l"/>
                <a:tab pos="5067300" algn="l"/>
              </a:tabLst>
            </a:pPr>
            <a:r>
              <a:rPr lang="en-US" sz="2400" dirty="0" smtClean="0">
                <a:solidFill>
                  <a:srgbClr val="000000"/>
                </a:solidFill>
              </a:rPr>
              <a:t>Why does OPC-UA matter?</a:t>
            </a:r>
          </a:p>
          <a:p>
            <a:pPr marL="215900" indent="-215900">
              <a:buSzPct val="45000"/>
              <a:buFont typeface="Wingdings" charset="2"/>
              <a:buChar char=""/>
              <a:tabLst>
                <a:tab pos="723900" algn="l"/>
                <a:tab pos="1447800" algn="l"/>
                <a:tab pos="2171700" algn="l"/>
                <a:tab pos="2895600" algn="l"/>
                <a:tab pos="3619500" algn="l"/>
                <a:tab pos="4343400" algn="l"/>
                <a:tab pos="5067300" algn="l"/>
              </a:tabLst>
            </a:pPr>
            <a:endParaRPr lang="en-US" sz="2400" dirty="0">
              <a:solidFill>
                <a:srgbClr val="000000"/>
              </a:solidFill>
            </a:endParaRPr>
          </a:p>
          <a:p>
            <a:pPr marL="215900" indent="-215900">
              <a:buSzPct val="45000"/>
              <a:buFont typeface="Wingdings" charset="2"/>
              <a:buChar char=""/>
              <a:tabLst>
                <a:tab pos="723900" algn="l"/>
                <a:tab pos="1447800" algn="l"/>
                <a:tab pos="2171700" algn="l"/>
                <a:tab pos="2895600" algn="l"/>
                <a:tab pos="3619500" algn="l"/>
                <a:tab pos="4343400" algn="l"/>
                <a:tab pos="5067300" algn="l"/>
              </a:tabLst>
            </a:pPr>
            <a:r>
              <a:rPr lang="en-US" sz="2400" dirty="0" smtClean="0">
                <a:solidFill>
                  <a:srgbClr val="000000"/>
                </a:solidFill>
              </a:rPr>
              <a:t>Implementation </a:t>
            </a:r>
            <a:endParaRPr lang="en-US" sz="2400" dirty="0">
              <a:solidFill>
                <a:srgbClr val="000000"/>
              </a:solidFill>
            </a:endParaRPr>
          </a:p>
          <a:p>
            <a:pPr marL="215900" indent="-215900">
              <a:buSzPct val="45000"/>
              <a:buFont typeface="Wingdings" charset="2"/>
              <a:buNone/>
              <a:tabLst>
                <a:tab pos="723900" algn="l"/>
                <a:tab pos="1447800" algn="l"/>
                <a:tab pos="2171700" algn="l"/>
                <a:tab pos="2895600" algn="l"/>
                <a:tab pos="3619500" algn="l"/>
                <a:tab pos="4343400" algn="l"/>
                <a:tab pos="5067300" algn="l"/>
              </a:tabLst>
            </a:pPr>
            <a:endParaRPr lang="en-US" sz="2400" dirty="0">
              <a:solidFill>
                <a:srgbClr val="000000"/>
              </a:solidFill>
            </a:endParaRPr>
          </a:p>
          <a:p>
            <a:pPr marL="215900" indent="-215900">
              <a:buSzPct val="45000"/>
              <a:buFont typeface="Wingdings" charset="2"/>
              <a:buChar char=""/>
              <a:tabLst>
                <a:tab pos="723900" algn="l"/>
                <a:tab pos="1447800" algn="l"/>
                <a:tab pos="2171700" algn="l"/>
                <a:tab pos="2895600" algn="l"/>
                <a:tab pos="3619500" algn="l"/>
                <a:tab pos="4343400" algn="l"/>
                <a:tab pos="5067300" algn="l"/>
              </a:tabLst>
            </a:pPr>
            <a:r>
              <a:rPr lang="en-US" sz="2400" dirty="0" smtClean="0">
                <a:solidFill>
                  <a:srgbClr val="000000"/>
                </a:solidFill>
              </a:rPr>
              <a:t>Summary</a:t>
            </a:r>
            <a:endParaRPr lang="en-US" sz="2400" dirty="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1554163" y="92075"/>
            <a:ext cx="6994525" cy="612775"/>
          </a:xfrm>
        </p:spPr>
        <p:txBody>
          <a:bodyPr tIns="22932"/>
          <a:lstStyle/>
          <a:p>
            <a:pPr eaLnBrk="1">
              <a:tabLst>
                <a:tab pos="723900" algn="l"/>
                <a:tab pos="1447800" algn="l"/>
                <a:tab pos="2171700" algn="l"/>
                <a:tab pos="2895600" algn="l"/>
                <a:tab pos="3619500" algn="l"/>
                <a:tab pos="4343400" algn="l"/>
                <a:tab pos="5067300" algn="l"/>
                <a:tab pos="5791200" algn="l"/>
                <a:tab pos="6515100" algn="l"/>
              </a:tabLst>
            </a:pPr>
            <a:r>
              <a:rPr lang="en-US" sz="3200" b="1" smtClean="0">
                <a:solidFill>
                  <a:srgbClr val="DC2300"/>
                </a:solidFill>
              </a:rPr>
              <a:t>Address Space Concept</a:t>
            </a:r>
          </a:p>
        </p:txBody>
      </p:sp>
      <p:sp>
        <p:nvSpPr>
          <p:cNvPr id="12291" name="Text Box 2"/>
          <p:cNvSpPr txBox="1">
            <a:spLocks noChangeArrowheads="1"/>
          </p:cNvSpPr>
          <p:nvPr/>
        </p:nvSpPr>
        <p:spPr bwMode="auto">
          <a:xfrm>
            <a:off x="0" y="914400"/>
            <a:ext cx="9236075" cy="1882775"/>
          </a:xfrm>
          <a:prstGeom prst="rect">
            <a:avLst/>
          </a:prstGeom>
          <a:noFill/>
          <a:ln w="9525">
            <a:noFill/>
            <a:round/>
            <a:headEnd/>
            <a:tailEnd/>
          </a:ln>
        </p:spPr>
        <p:txBody>
          <a:bodyPr lIns="90000" tIns="60876"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solidFill>
                  <a:srgbClr val="6B2394"/>
                </a:solidFill>
              </a:rPr>
              <a:t>Objective:</a:t>
            </a:r>
            <a:r>
              <a:rPr lang="en-US">
                <a:solidFill>
                  <a:srgbClr val="355E00"/>
                </a:solidFill>
              </a:rPr>
              <a:t> </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solidFill>
                  <a:srgbClr val="355E00"/>
                </a:solidFill>
              </a:rPr>
              <a:t>To expose the information of the device to clients in standardized way. </a:t>
            </a:r>
          </a:p>
          <a:p>
            <a:pPr marL="431800" lvl="1" indent="-21590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solidFill>
                  <a:srgbClr val="355E00"/>
                </a:solidFill>
              </a:rPr>
              <a:t>Objects</a:t>
            </a:r>
          </a:p>
          <a:p>
            <a:pPr marL="431800" lvl="1" indent="-21590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solidFill>
                  <a:srgbClr val="355E00"/>
                </a:solidFill>
              </a:rPr>
              <a:t>Variables</a:t>
            </a:r>
          </a:p>
          <a:p>
            <a:pPr marL="431800" lvl="1" indent="-21590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solidFill>
                  <a:srgbClr val="355E00"/>
                </a:solidFill>
              </a:rPr>
              <a:t>methods </a:t>
            </a:r>
          </a:p>
          <a:p>
            <a:pPr marL="431800" lvl="1" indent="-21590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solidFill>
                  <a:srgbClr val="355E00"/>
                </a:solidFill>
              </a:rPr>
              <a:t>their types. </a:t>
            </a:r>
          </a:p>
          <a:p>
            <a:pPr marL="431800" lvl="1" indent="-21590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solidFill>
                  <a:srgbClr val="355E00"/>
                </a:solidFill>
              </a:rPr>
              <a:t>Relationship between these entities</a:t>
            </a:r>
          </a:p>
        </p:txBody>
      </p:sp>
      <p:pic>
        <p:nvPicPr>
          <p:cNvPr id="12292" name="Picture 3"/>
          <p:cNvPicPr>
            <a:picLocks noChangeAspect="1" noChangeArrowheads="1"/>
          </p:cNvPicPr>
          <p:nvPr/>
        </p:nvPicPr>
        <p:blipFill>
          <a:blip r:embed="rId3"/>
          <a:srcRect/>
          <a:stretch>
            <a:fillRect/>
          </a:stretch>
        </p:blipFill>
        <p:spPr bwMode="auto">
          <a:xfrm>
            <a:off x="5121275" y="1579563"/>
            <a:ext cx="4667250" cy="1987550"/>
          </a:xfrm>
          <a:prstGeom prst="rect">
            <a:avLst/>
          </a:prstGeom>
          <a:noFill/>
          <a:ln w="9525">
            <a:noFill/>
            <a:round/>
            <a:headEnd/>
            <a:tailEnd/>
          </a:ln>
        </p:spPr>
      </p:pic>
      <p:sp>
        <p:nvSpPr>
          <p:cNvPr id="12293" name="Text Box 4"/>
          <p:cNvSpPr txBox="1">
            <a:spLocks noChangeArrowheads="1"/>
          </p:cNvSpPr>
          <p:nvPr/>
        </p:nvSpPr>
        <p:spPr bwMode="auto">
          <a:xfrm>
            <a:off x="182563" y="3840163"/>
            <a:ext cx="7589837" cy="346075"/>
          </a:xfrm>
          <a:prstGeom prst="rect">
            <a:avLst/>
          </a:prstGeom>
          <a:noFill/>
          <a:ln w="9525">
            <a:noFill/>
            <a:round/>
            <a:headEnd/>
            <a:tailEnd/>
          </a:ln>
        </p:spPr>
        <p:txBody>
          <a:bodyPr lIns="90000" tIns="60876" rIns="90000" bIns="45000"/>
          <a:lstStyle/>
          <a:p>
            <a:pPr>
              <a:tabLst>
                <a:tab pos="723900" algn="l"/>
                <a:tab pos="1447800" algn="l"/>
                <a:tab pos="2171700" algn="l"/>
                <a:tab pos="2895600" algn="l"/>
                <a:tab pos="3619500" algn="l"/>
                <a:tab pos="4343400" algn="l"/>
                <a:tab pos="5067300" algn="l"/>
                <a:tab pos="5791200" algn="l"/>
                <a:tab pos="6515100" algn="l"/>
                <a:tab pos="7239000" algn="l"/>
              </a:tabLst>
            </a:pPr>
            <a:r>
              <a:rPr lang="en-US">
                <a:solidFill>
                  <a:srgbClr val="2323DC"/>
                </a:solidFill>
              </a:rPr>
              <a:t>Client uses standard services to access the objects and its components.  </a:t>
            </a:r>
          </a:p>
        </p:txBody>
      </p:sp>
      <p:sp>
        <p:nvSpPr>
          <p:cNvPr id="12294" name="Text Box 5"/>
          <p:cNvSpPr txBox="1">
            <a:spLocks noChangeArrowheads="1"/>
          </p:cNvSpPr>
          <p:nvPr/>
        </p:nvSpPr>
        <p:spPr bwMode="auto">
          <a:xfrm>
            <a:off x="182563" y="4572000"/>
            <a:ext cx="9326562" cy="2138363"/>
          </a:xfrm>
          <a:prstGeom prst="rect">
            <a:avLst/>
          </a:prstGeom>
          <a:noFill/>
          <a:ln w="9525">
            <a:noFill/>
            <a:round/>
            <a:headEnd/>
            <a:tailEnd/>
          </a:ln>
        </p:spPr>
        <p:txBody>
          <a:bodyPr lIns="90000" tIns="60876"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solidFill>
                  <a:srgbClr val="355E00"/>
                </a:solidFill>
              </a:rPr>
              <a:t>Implementation:</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a:solidFill>
                <a:srgbClr val="355E00"/>
              </a:solidFill>
            </a:endParaRP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solidFill>
                  <a:srgbClr val="355E00"/>
                </a:solidFill>
              </a:rPr>
              <a:t>Each of these entities represented as an addressable piece of information (attributes and relation with other entities) called  </a:t>
            </a:r>
            <a:r>
              <a:rPr lang="en-US">
                <a:solidFill>
                  <a:srgbClr val="FF0000"/>
                </a:solidFill>
              </a:rPr>
              <a:t>a node.</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solidFill>
                  <a:srgbClr val="FF0000"/>
                </a:solidFill>
              </a:rPr>
              <a:t> </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solidFill>
                  <a:srgbClr val="355E00"/>
                </a:solidFill>
              </a:rPr>
              <a:t>Set of all nodes define </a:t>
            </a:r>
            <a:r>
              <a:rPr lang="en-US">
                <a:solidFill>
                  <a:srgbClr val="DC2300"/>
                </a:solidFill>
              </a:rPr>
              <a:t>address space</a:t>
            </a:r>
            <a:r>
              <a:rPr lang="en-US">
                <a:solidFill>
                  <a:srgbClr val="355E00"/>
                </a:solidFill>
              </a:rPr>
              <a:t> of the server.</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a:solidFill>
                <a:srgbClr val="FF0000"/>
              </a:solidFill>
            </a:endParaRP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a:solidFill>
                <a:srgbClr val="FF0000"/>
              </a:solidFill>
            </a:endParaRPr>
          </a:p>
        </p:txBody>
      </p:sp>
      <p:pic>
        <p:nvPicPr>
          <p:cNvPr id="12295" name="Picture 6"/>
          <p:cNvPicPr>
            <a:picLocks noChangeAspect="1" noChangeArrowheads="1"/>
          </p:cNvPicPr>
          <p:nvPr/>
        </p:nvPicPr>
        <p:blipFill>
          <a:blip r:embed="rId4"/>
          <a:srcRect/>
          <a:stretch>
            <a:fillRect/>
          </a:stretch>
        </p:blipFill>
        <p:spPr bwMode="auto">
          <a:xfrm>
            <a:off x="6107113" y="5507038"/>
            <a:ext cx="3767137" cy="1808162"/>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a:xfrm>
            <a:off x="3200400" y="92075"/>
            <a:ext cx="3108325" cy="369888"/>
          </a:xfrm>
        </p:spPr>
        <p:txBody>
          <a:bodyPr tIns="22932"/>
          <a:lstStyle/>
          <a:p>
            <a:pPr eaLnBrk="1">
              <a:tabLst>
                <a:tab pos="723900" algn="l"/>
                <a:tab pos="1447800" algn="l"/>
                <a:tab pos="2171700" algn="l"/>
                <a:tab pos="2895600" algn="l"/>
              </a:tabLst>
            </a:pPr>
            <a:r>
              <a:rPr lang="en-US" sz="2600" b="1" smtClean="0">
                <a:solidFill>
                  <a:srgbClr val="FF0000"/>
                </a:solidFill>
              </a:rPr>
              <a:t>Node Classes</a:t>
            </a:r>
          </a:p>
        </p:txBody>
      </p:sp>
      <p:pic>
        <p:nvPicPr>
          <p:cNvPr id="13315" name="Picture 2"/>
          <p:cNvPicPr>
            <a:picLocks noChangeAspect="1" noChangeArrowheads="1"/>
          </p:cNvPicPr>
          <p:nvPr/>
        </p:nvPicPr>
        <p:blipFill>
          <a:blip r:embed="rId3"/>
          <a:srcRect/>
          <a:stretch>
            <a:fillRect/>
          </a:stretch>
        </p:blipFill>
        <p:spPr bwMode="auto">
          <a:xfrm>
            <a:off x="5029200" y="2449513"/>
            <a:ext cx="4754563" cy="1938337"/>
          </a:xfrm>
          <a:prstGeom prst="rect">
            <a:avLst/>
          </a:prstGeom>
          <a:noFill/>
          <a:ln w="9525">
            <a:noFill/>
            <a:round/>
            <a:headEnd/>
            <a:tailEnd/>
          </a:ln>
        </p:spPr>
      </p:pic>
      <p:sp>
        <p:nvSpPr>
          <p:cNvPr id="13316" name="Text Box 3"/>
          <p:cNvSpPr txBox="1">
            <a:spLocks noChangeArrowheads="1"/>
          </p:cNvSpPr>
          <p:nvPr/>
        </p:nvSpPr>
        <p:spPr bwMode="auto">
          <a:xfrm>
            <a:off x="400050" y="550863"/>
            <a:ext cx="9463088" cy="1370012"/>
          </a:xfrm>
          <a:prstGeom prst="rect">
            <a:avLst/>
          </a:prstGeom>
          <a:noFill/>
          <a:ln w="9525">
            <a:noFill/>
            <a:round/>
            <a:headEnd/>
            <a:tailEnd/>
          </a:ln>
        </p:spPr>
        <p:txBody>
          <a:bodyPr lIns="90000" tIns="60876" rIns="90000" bIns="45000"/>
          <a:lstStyle/>
          <a:p>
            <a:pPr marL="215900" indent="-21590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solidFill>
                  <a:srgbClr val="355E00"/>
                </a:solidFill>
              </a:rPr>
              <a:t>A node class defines a type of node. </a:t>
            </a:r>
          </a:p>
          <a:p>
            <a:pPr marL="215900" indent="-21590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solidFill>
                  <a:srgbClr val="355E00"/>
                </a:solidFill>
              </a:rPr>
              <a:t>OPC UA defines 8 node classes. </a:t>
            </a:r>
          </a:p>
          <a:p>
            <a:pPr marL="215900" indent="-21590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solidFill>
                  <a:srgbClr val="355E00"/>
                </a:solidFill>
              </a:rPr>
              <a:t>Some node classes represent instances. Other node classes represent their types</a:t>
            </a:r>
          </a:p>
          <a:p>
            <a:pPr marL="215900" indent="-21590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solidFill>
                  <a:srgbClr val="355E00"/>
                </a:solidFill>
              </a:rPr>
              <a:t>Any node in an address space has to be an instance of one of these node classes.</a:t>
            </a:r>
          </a:p>
          <a:p>
            <a:pPr marL="215900" indent="-21590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solidFill>
                  <a:srgbClr val="355E00"/>
                </a:solidFill>
              </a:rPr>
              <a:t>Depending on the NodeClass a Node can have a different set of Attributes.</a:t>
            </a:r>
          </a:p>
        </p:txBody>
      </p:sp>
      <p:sp>
        <p:nvSpPr>
          <p:cNvPr id="13317" name="Text Box 4"/>
          <p:cNvSpPr txBox="1">
            <a:spLocks noChangeArrowheads="1"/>
          </p:cNvSpPr>
          <p:nvPr/>
        </p:nvSpPr>
        <p:spPr bwMode="auto">
          <a:xfrm>
            <a:off x="549275" y="1920875"/>
            <a:ext cx="7497763" cy="601663"/>
          </a:xfrm>
          <a:prstGeom prst="rect">
            <a:avLst/>
          </a:prstGeom>
          <a:noFill/>
          <a:ln w="9525">
            <a:noFill/>
            <a:round/>
            <a:headEnd/>
            <a:tailEnd/>
          </a:ln>
        </p:spPr>
        <p:txBody>
          <a:bodyPr lIns="90000" tIns="60876" rIns="90000" bIns="45000"/>
          <a:lstStyle/>
          <a:p>
            <a:pPr>
              <a:tabLst>
                <a:tab pos="723900" algn="l"/>
                <a:tab pos="1447800" algn="l"/>
                <a:tab pos="2171700" algn="l"/>
                <a:tab pos="2895600" algn="l"/>
                <a:tab pos="3619500" algn="l"/>
                <a:tab pos="4343400" algn="l"/>
                <a:tab pos="5067300" algn="l"/>
                <a:tab pos="5791200" algn="l"/>
                <a:tab pos="6515100" algn="l"/>
                <a:tab pos="7239000" algn="l"/>
              </a:tabLst>
            </a:pPr>
            <a:r>
              <a:rPr lang="en-US">
                <a:solidFill>
                  <a:srgbClr val="0000FF"/>
                </a:solidFill>
              </a:rPr>
              <a:t>Knowing the node class of a node helps the client  which attributes of the node to look at.</a:t>
            </a:r>
          </a:p>
        </p:txBody>
      </p:sp>
      <p:sp>
        <p:nvSpPr>
          <p:cNvPr id="13318" name="Text Box 5"/>
          <p:cNvSpPr txBox="1">
            <a:spLocks noChangeArrowheads="1"/>
          </p:cNvSpPr>
          <p:nvPr/>
        </p:nvSpPr>
        <p:spPr bwMode="auto">
          <a:xfrm>
            <a:off x="104775" y="4356100"/>
            <a:ext cx="9783763" cy="3162300"/>
          </a:xfrm>
          <a:prstGeom prst="rect">
            <a:avLst/>
          </a:prstGeom>
          <a:noFill/>
          <a:ln w="9525">
            <a:noFill/>
            <a:round/>
            <a:headEnd/>
            <a:tailEnd/>
          </a:ln>
        </p:spPr>
        <p:txBody>
          <a:bodyPr lIns="90000" tIns="60876"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solidFill>
                  <a:srgbClr val="CC0000"/>
                </a:solidFill>
              </a:rPr>
              <a:t>Object    : </a:t>
            </a:r>
            <a:r>
              <a:rPr lang="en-US">
                <a:solidFill>
                  <a:srgbClr val="004A4A"/>
                </a:solidFill>
              </a:rPr>
              <a:t>represents systems, system components, real-world objects and software objects   </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solidFill>
                  <a:srgbClr val="004A4A"/>
                </a:solidFill>
              </a:rPr>
              <a:t>              : does not provide a value</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solidFill>
                  <a:srgbClr val="CC0000"/>
                </a:solidFill>
              </a:rPr>
              <a:t>              : </a:t>
            </a:r>
            <a:r>
              <a:rPr lang="en-US">
                <a:solidFill>
                  <a:srgbClr val="004A4A"/>
                </a:solidFill>
              </a:rPr>
              <a:t>contains references to the variables and methods.</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solidFill>
                  <a:srgbClr val="CC0000"/>
                </a:solidFill>
              </a:rPr>
              <a:t>Variable : </a:t>
            </a:r>
            <a:r>
              <a:rPr lang="en-US">
                <a:solidFill>
                  <a:srgbClr val="004A4A"/>
                </a:solidFill>
              </a:rPr>
              <a:t>provides a value. The data type of the value (such as int, char etc.) is specified by a </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solidFill>
                  <a:srgbClr val="004A4A"/>
                </a:solidFill>
              </a:rPr>
              <a:t>                node of the </a:t>
            </a:r>
            <a:r>
              <a:rPr lang="en-US" u="sng">
                <a:solidFill>
                  <a:srgbClr val="004A4A"/>
                </a:solidFill>
              </a:rPr>
              <a:t>DataType</a:t>
            </a:r>
            <a:r>
              <a:rPr lang="en-US">
                <a:solidFill>
                  <a:srgbClr val="004A4A"/>
                </a:solidFill>
              </a:rPr>
              <a:t> node class.</a:t>
            </a:r>
            <a:r>
              <a:rPr lang="en-US">
                <a:solidFill>
                  <a:srgbClr val="CC0000"/>
                </a:solidFill>
              </a:rPr>
              <a:t> </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solidFill>
                  <a:srgbClr val="CC0000"/>
                </a:solidFill>
              </a:rPr>
              <a:t>Method  : </a:t>
            </a:r>
            <a:r>
              <a:rPr lang="en-US">
                <a:solidFill>
                  <a:srgbClr val="004A4A"/>
                </a:solidFill>
              </a:rPr>
              <a:t>provides only a signature of the method. Developer is free to implement in his own </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solidFill>
                  <a:srgbClr val="004A4A"/>
                </a:solidFill>
              </a:rPr>
              <a:t>                way.</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solidFill>
                  <a:srgbClr val="CC0000"/>
                </a:solidFill>
              </a:rPr>
              <a:t>View      : </a:t>
            </a:r>
            <a:r>
              <a:rPr lang="en-US">
                <a:solidFill>
                  <a:srgbClr val="004A4A"/>
                </a:solidFill>
              </a:rPr>
              <a:t>restrict the number of visible Nodes and References in a large Address Space.</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solidFill>
                  <a:srgbClr val="CC0000"/>
                </a:solidFill>
              </a:rPr>
              <a:t>ObjectType: </a:t>
            </a:r>
            <a:r>
              <a:rPr lang="en-US">
                <a:solidFill>
                  <a:srgbClr val="004A4A"/>
                </a:solidFill>
              </a:rPr>
              <a:t>Type Definition of objects; similar to a class in OOP.</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solidFill>
                  <a:srgbClr val="CC0000"/>
                </a:solidFill>
              </a:rPr>
              <a:t>VariableType : </a:t>
            </a:r>
            <a:r>
              <a:rPr lang="en-US">
                <a:solidFill>
                  <a:srgbClr val="004A4A"/>
                </a:solidFill>
              </a:rPr>
              <a:t>different from DataType. Examples- countertype, analogtype etc. It gives </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solidFill>
                  <a:srgbClr val="004A4A"/>
                </a:solidFill>
              </a:rPr>
              <a:t>                       specific semantic to its instances.</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solidFill>
                  <a:srgbClr val="CC0000"/>
                </a:solidFill>
              </a:rPr>
              <a:t>ReferenceType : </a:t>
            </a:r>
            <a:r>
              <a:rPr lang="en-US">
                <a:solidFill>
                  <a:srgbClr val="004A4A"/>
                </a:solidFill>
              </a:rPr>
              <a:t>defines the semantic of a Reference</a:t>
            </a:r>
            <a:r>
              <a:rPr lang="en-US">
                <a:solidFill>
                  <a:srgbClr val="CC0000"/>
                </a:solidFill>
              </a:rPr>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512" y="0"/>
            <a:ext cx="9069387" cy="808037"/>
          </a:xfrm>
        </p:spPr>
        <p:txBody>
          <a:bodyPr/>
          <a:lstStyle/>
          <a:p>
            <a:r>
              <a:rPr lang="en-US" sz="3200" b="1" dirty="0" smtClean="0">
                <a:solidFill>
                  <a:srgbClr val="FF0000"/>
                </a:solidFill>
              </a:rPr>
              <a:t>Reading Device </a:t>
            </a:r>
            <a:r>
              <a:rPr lang="en-US" sz="3200" b="1" dirty="0" smtClean="0">
                <a:solidFill>
                  <a:srgbClr val="FF0000"/>
                </a:solidFill>
              </a:rPr>
              <a:t>Data</a:t>
            </a:r>
            <a:endParaRPr lang="en-US" sz="3200" b="1" dirty="0">
              <a:solidFill>
                <a:srgbClr val="FF0000"/>
              </a:solidFill>
            </a:endParaRPr>
          </a:p>
        </p:txBody>
      </p:sp>
      <p:sp>
        <p:nvSpPr>
          <p:cNvPr id="1025" name="Rectangle 1"/>
          <p:cNvSpPr>
            <a:spLocks noChangeArrowheads="1"/>
          </p:cNvSpPr>
          <p:nvPr/>
        </p:nvSpPr>
        <p:spPr bwMode="auto">
          <a:xfrm>
            <a:off x="0" y="1265237"/>
            <a:ext cx="10080625" cy="32420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The OPC-UA specification describes two services by which OPC-UA clients access device data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via OPC-UA servers.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smtClean="0">
              <a:ln>
                <a:noFill/>
              </a:ln>
              <a:solidFill>
                <a:srgbClr val="003366"/>
              </a:solidFill>
              <a:effectLst/>
              <a:latin typeface="Arial" pitchFamily="34" charset="0"/>
              <a:ea typeface="Times New Roman" pitchFamily="18" charset="0"/>
              <a:cs typeface="Arial" pitchFamily="34" charset="0"/>
            </a:endParaRPr>
          </a:p>
          <a:p>
            <a:r>
              <a:rPr kumimoji="0" lang="en-US"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Read Service (</a:t>
            </a:r>
            <a:r>
              <a:rPr kumimoji="0" lang="en-US" b="1" i="1"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Poll</a:t>
            </a:r>
            <a:r>
              <a:rPr kumimoji="0" lang="en-US"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a:t>
            </a:r>
            <a:r>
              <a:rPr kumimoji="0" lang="en-US"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r>
              <a:rPr lang="en-US" dirty="0" smtClean="0"/>
              <a:t>The parameters for this service </a:t>
            </a:r>
            <a:r>
              <a:rPr lang="en-US" dirty="0" smtClean="0"/>
              <a:t>include</a:t>
            </a:r>
            <a:endParaRPr kumimoji="0" lang="en-US"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lvl="1">
              <a:buFont typeface="Wingdings" pitchFamily="2" charset="2"/>
              <a:buChar char="Ø"/>
            </a:pPr>
            <a:r>
              <a:rPr lang="en-US" dirty="0" smtClean="0"/>
              <a:t>A </a:t>
            </a:r>
            <a:r>
              <a:rPr lang="en-US" dirty="0" smtClean="0"/>
              <a:t>list of node IDs, indicating which nodes and which attributes of the </a:t>
            </a:r>
            <a:r>
              <a:rPr lang="en-US" dirty="0" smtClean="0"/>
              <a:t>nodes  </a:t>
            </a:r>
            <a:r>
              <a:rPr lang="en-US" dirty="0" smtClean="0"/>
              <a:t>are to be </a:t>
            </a:r>
            <a:r>
              <a:rPr lang="en-US" dirty="0" smtClean="0"/>
              <a:t>read</a:t>
            </a:r>
          </a:p>
          <a:p>
            <a:pPr lvl="1">
              <a:buFont typeface="Wingdings" pitchFamily="2" charset="2"/>
              <a:buChar char="Ø"/>
            </a:pPr>
            <a:r>
              <a:rPr lang="en-US" dirty="0" smtClean="0"/>
              <a:t>The </a:t>
            </a:r>
            <a:r>
              <a:rPr lang="en-US" dirty="0" smtClean="0"/>
              <a:t>maximum age of the data the client expects </a:t>
            </a:r>
            <a:r>
              <a:rPr lang="en-US" dirty="0" smtClean="0"/>
              <a:t>If the  </a:t>
            </a:r>
            <a:r>
              <a:rPr lang="en-US" dirty="0" smtClean="0"/>
              <a:t>data corresponding to the node IDs </a:t>
            </a:r>
            <a:endParaRPr lang="en-US" dirty="0" smtClean="0"/>
          </a:p>
          <a:p>
            <a:pPr lvl="1"/>
            <a:r>
              <a:rPr lang="en-US" dirty="0" smtClean="0"/>
              <a:t> </a:t>
            </a:r>
            <a:r>
              <a:rPr lang="en-US" dirty="0" smtClean="0"/>
              <a:t>    in </a:t>
            </a:r>
            <a:r>
              <a:rPr lang="en-US" dirty="0" smtClean="0"/>
              <a:t>the server's cache is too old to satisfy the stipulated </a:t>
            </a:r>
            <a:r>
              <a:rPr lang="en-US" dirty="0" smtClean="0"/>
              <a:t>maximum </a:t>
            </a:r>
            <a:r>
              <a:rPr lang="en-US" dirty="0" smtClean="0"/>
              <a:t>age, then the server </a:t>
            </a:r>
            <a:endParaRPr lang="en-US" dirty="0" smtClean="0"/>
          </a:p>
          <a:p>
            <a:pPr lvl="1"/>
            <a:r>
              <a:rPr lang="en-US" dirty="0" smtClean="0"/>
              <a:t> </a:t>
            </a:r>
            <a:r>
              <a:rPr lang="en-US" dirty="0" smtClean="0"/>
              <a:t>    should </a:t>
            </a:r>
            <a:r>
              <a:rPr lang="en-US" dirty="0" smtClean="0"/>
              <a:t>try to retrieve the data direct from the underlying device </a:t>
            </a:r>
            <a:endParaRPr lang="en-US" dirty="0" smtClean="0"/>
          </a:p>
          <a:p>
            <a:pPr lvl="1"/>
            <a:endParaRPr kumimoji="0" lang="en-US" b="0" i="0" u="none" strike="noStrike" cap="none" normalizeH="0" baseline="0" dirty="0" smtClean="0">
              <a:ln>
                <a:noFill/>
              </a:ln>
              <a:solidFill>
                <a:schemeClr val="tx1"/>
              </a:solidFill>
              <a:effectLst/>
              <a:latin typeface="Arial" pitchFamily="34" charset="0"/>
              <a:cs typeface="Arial" pitchFamily="34" charset="0"/>
            </a:endParaRPr>
          </a:p>
          <a:p>
            <a:r>
              <a:rPr lang="en-US" b="1" dirty="0" smtClean="0">
                <a:solidFill>
                  <a:srgbClr val="0000FF"/>
                </a:solidFill>
              </a:rPr>
              <a:t>Subscription Service (</a:t>
            </a:r>
            <a:r>
              <a:rPr lang="en-US" b="1" i="1" dirty="0" smtClean="0">
                <a:solidFill>
                  <a:srgbClr val="0000FF"/>
                </a:solidFill>
              </a:rPr>
              <a:t>Publish Subscribe</a:t>
            </a:r>
            <a:r>
              <a:rPr lang="en-US" b="1" dirty="0" smtClean="0">
                <a:solidFill>
                  <a:srgbClr val="0000FF"/>
                </a:solidFill>
              </a:rPr>
              <a:t>)</a:t>
            </a:r>
            <a:r>
              <a:rPr lang="en-US" dirty="0" smtClean="0">
                <a:solidFill>
                  <a:srgbClr val="0000FF"/>
                </a:solidFill>
              </a:rPr>
              <a:t>: </a:t>
            </a:r>
            <a:r>
              <a:rPr lang="en-US" dirty="0" smtClean="0"/>
              <a:t>This service allows an OPC-UA client to </a:t>
            </a:r>
            <a:r>
              <a:rPr lang="en-US" dirty="0" smtClean="0"/>
              <a:t>subscribe</a:t>
            </a:r>
          </a:p>
          <a:p>
            <a:r>
              <a:rPr lang="en-US" dirty="0" smtClean="0"/>
              <a:t> </a:t>
            </a:r>
            <a:r>
              <a:rPr lang="en-US" dirty="0" smtClean="0"/>
              <a:t>to OPC-UA server data updates and request that it receive update notifications with a specified </a:t>
            </a:r>
            <a:endParaRPr lang="en-US" dirty="0" smtClean="0"/>
          </a:p>
          <a:p>
            <a:r>
              <a:rPr lang="en-US" dirty="0" smtClean="0"/>
              <a:t>periodicity</a:t>
            </a:r>
            <a:r>
              <a:rPr lang="en-US" dirty="0" smtClean="0"/>
              <a:t>.</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112" y="2713037"/>
            <a:ext cx="9069387" cy="1260475"/>
          </a:xfrm>
        </p:spPr>
        <p:txBody>
          <a:bodyPr/>
          <a:lstStyle/>
          <a:p>
            <a:r>
              <a:rPr lang="en-US" sz="4000" b="1" dirty="0" smtClean="0">
                <a:solidFill>
                  <a:srgbClr val="FF0000"/>
                </a:solidFill>
                <a:latin typeface="Calibri" pitchFamily="34" charset="0"/>
                <a:cs typeface="Calibri" pitchFamily="34" charset="0"/>
              </a:rPr>
              <a:t>Implementation</a:t>
            </a:r>
            <a:endParaRPr lang="en-US" sz="4000" b="1" dirty="0">
              <a:solidFill>
                <a:srgbClr val="FF0000"/>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Grp="1" noChangeArrowheads="1"/>
          </p:cNvSpPr>
          <p:nvPr>
            <p:ph type="title"/>
          </p:nvPr>
        </p:nvSpPr>
        <p:spPr>
          <a:xfrm>
            <a:off x="2068513" y="0"/>
            <a:ext cx="6096000" cy="655637"/>
          </a:xfrm>
        </p:spPr>
        <p:txBody>
          <a:bodyPr tIns="24695"/>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200" b="1" dirty="0" smtClean="0">
                <a:solidFill>
                  <a:srgbClr val="FF0000"/>
                </a:solidFill>
                <a:latin typeface="Calibri" pitchFamily="34" charset="0"/>
                <a:cs typeface="Calibri" pitchFamily="34" charset="0"/>
              </a:rPr>
              <a:t>UA communication stack layers</a:t>
            </a:r>
          </a:p>
        </p:txBody>
      </p:sp>
      <p:pic>
        <p:nvPicPr>
          <p:cNvPr id="41987" name="Picture 2"/>
          <p:cNvPicPr>
            <a:picLocks noChangeAspect="1" noChangeArrowheads="1"/>
          </p:cNvPicPr>
          <p:nvPr/>
        </p:nvPicPr>
        <p:blipFill>
          <a:blip r:embed="rId3"/>
          <a:srcRect/>
          <a:stretch>
            <a:fillRect/>
          </a:stretch>
        </p:blipFill>
        <p:spPr bwMode="auto">
          <a:xfrm>
            <a:off x="4506912" y="4160837"/>
            <a:ext cx="3094037" cy="3140681"/>
          </a:xfrm>
          <a:prstGeom prst="rect">
            <a:avLst/>
          </a:prstGeom>
          <a:noFill/>
          <a:ln w="9525">
            <a:noFill/>
            <a:round/>
            <a:headEnd/>
            <a:tailEnd/>
          </a:ln>
        </p:spPr>
      </p:pic>
      <p:sp>
        <p:nvSpPr>
          <p:cNvPr id="5" name="Rectangle 4"/>
          <p:cNvSpPr/>
          <p:nvPr/>
        </p:nvSpPr>
        <p:spPr>
          <a:xfrm>
            <a:off x="0" y="655637"/>
            <a:ext cx="10080625" cy="2926314"/>
          </a:xfrm>
          <a:prstGeom prst="rect">
            <a:avLst/>
          </a:prstGeom>
        </p:spPr>
        <p:txBody>
          <a:bodyPr wrap="square">
            <a:spAutoFit/>
          </a:bodyPr>
          <a:lstStyle/>
          <a:p>
            <a:pPr>
              <a:buFont typeface="Arial" pitchFamily="34" charset="0"/>
              <a:buChar char="•"/>
            </a:pPr>
            <a:r>
              <a:rPr lang="en-US" dirty="0" smtClean="0"/>
              <a:t>An OPC UA Stack  developed by </a:t>
            </a:r>
            <a:r>
              <a:rPr lang="en-US" b="1" dirty="0" smtClean="0">
                <a:solidFill>
                  <a:schemeClr val="accent1">
                    <a:lumMod val="50000"/>
                  </a:schemeClr>
                </a:solidFill>
              </a:rPr>
              <a:t>the OPC Foundation </a:t>
            </a:r>
            <a:r>
              <a:rPr lang="en-US" dirty="0" smtClean="0"/>
              <a:t>implements the different OPC UA transport mappings and provide language-dependent APIs for client/server applications.  It is available in </a:t>
            </a:r>
            <a:r>
              <a:rPr lang="en-US" dirty="0" smtClean="0">
                <a:solidFill>
                  <a:srgbClr val="0000FF"/>
                </a:solidFill>
              </a:rPr>
              <a:t>ANSI C/C++, Java and Microsoft  </a:t>
            </a:r>
            <a:r>
              <a:rPr lang="en-US" dirty="0" err="1" smtClean="0">
                <a:solidFill>
                  <a:srgbClr val="0000FF"/>
                </a:solidFill>
              </a:rPr>
              <a:t>.Net</a:t>
            </a:r>
            <a:endParaRPr lang="en-US" dirty="0" smtClean="0"/>
          </a:p>
          <a:p>
            <a:pPr>
              <a:buFont typeface="Arial" pitchFamily="34" charset="0"/>
              <a:buChar char="•"/>
            </a:pPr>
            <a:endParaRPr lang="en-US" dirty="0" smtClean="0"/>
          </a:p>
          <a:p>
            <a:pPr>
              <a:buFont typeface="Arial" pitchFamily="34" charset="0"/>
              <a:buChar char="•"/>
            </a:pPr>
            <a:r>
              <a:rPr lang="en-US" dirty="0" smtClean="0"/>
              <a:t>OPC UA defines three Stack layers. </a:t>
            </a:r>
          </a:p>
          <a:p>
            <a:pPr lvl="1">
              <a:buFont typeface="Wingdings" pitchFamily="2" charset="2"/>
              <a:buChar char="Ø"/>
            </a:pPr>
            <a:r>
              <a:rPr lang="en-US" dirty="0" smtClean="0"/>
              <a:t>The </a:t>
            </a:r>
            <a:r>
              <a:rPr lang="en-US" b="1" dirty="0" smtClean="0">
                <a:solidFill>
                  <a:srgbClr val="0000FF"/>
                </a:solidFill>
              </a:rPr>
              <a:t>message encoding layer </a:t>
            </a:r>
            <a:r>
              <a:rPr lang="en-US" dirty="0" smtClean="0"/>
              <a:t>defines the serialization of </a:t>
            </a:r>
            <a:r>
              <a:rPr lang="en-US" dirty="0" smtClean="0"/>
              <a:t>message</a:t>
            </a:r>
            <a:r>
              <a:rPr lang="en-US" dirty="0" smtClean="0"/>
              <a:t> </a:t>
            </a:r>
            <a:r>
              <a:rPr lang="en-US" dirty="0" smtClean="0"/>
              <a:t>in a binary or XML format. </a:t>
            </a:r>
          </a:p>
          <a:p>
            <a:pPr lvl="1">
              <a:buFont typeface="Wingdings" pitchFamily="2" charset="2"/>
              <a:buChar char="Ø"/>
            </a:pPr>
            <a:r>
              <a:rPr lang="en-US" dirty="0" smtClean="0"/>
              <a:t>The </a:t>
            </a:r>
            <a:r>
              <a:rPr lang="en-US" b="1" dirty="0" smtClean="0">
                <a:solidFill>
                  <a:srgbClr val="0000FF"/>
                </a:solidFill>
              </a:rPr>
              <a:t>message security layer </a:t>
            </a:r>
            <a:r>
              <a:rPr lang="en-US" dirty="0" smtClean="0"/>
              <a:t>specifies how the messages must be secured by using the Web Service security standards </a:t>
            </a:r>
            <a:r>
              <a:rPr lang="en-US" dirty="0" smtClean="0"/>
              <a:t>. </a:t>
            </a:r>
            <a:endParaRPr lang="en-US" dirty="0" smtClean="0"/>
          </a:p>
          <a:p>
            <a:pPr lvl="1">
              <a:buFont typeface="Wingdings" pitchFamily="2" charset="2"/>
              <a:buChar char="Ø"/>
            </a:pPr>
            <a:r>
              <a:rPr lang="en-US" dirty="0" smtClean="0"/>
              <a:t>The </a:t>
            </a:r>
            <a:r>
              <a:rPr lang="en-US" b="1" dirty="0" smtClean="0">
                <a:solidFill>
                  <a:srgbClr val="0000FF"/>
                </a:solidFill>
              </a:rPr>
              <a:t>message transport layer </a:t>
            </a:r>
            <a:r>
              <a:rPr lang="en-US" dirty="0" smtClean="0"/>
              <a:t>defines the used network protocol, which could be UA TCP or HTTP </a:t>
            </a:r>
            <a:r>
              <a:rPr lang="en-US" dirty="0" smtClean="0"/>
              <a:t>/</a:t>
            </a:r>
            <a:r>
              <a:rPr lang="en-US" dirty="0" smtClean="0"/>
              <a:t>SOAP </a:t>
            </a:r>
            <a:r>
              <a:rPr lang="en-US" dirty="0" smtClean="0"/>
              <a:t>for Web Services. </a:t>
            </a: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Grp="1" noChangeArrowheads="1"/>
          </p:cNvSpPr>
          <p:nvPr>
            <p:ph type="title"/>
          </p:nvPr>
        </p:nvSpPr>
        <p:spPr>
          <a:xfrm>
            <a:off x="503238" y="0"/>
            <a:ext cx="9070975" cy="579437"/>
          </a:xfrm>
        </p:spPr>
        <p:txBody>
          <a:bodyPr tIns="24695"/>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200" b="1" dirty="0" smtClean="0">
                <a:solidFill>
                  <a:srgbClr val="FF0000"/>
                </a:solidFill>
                <a:latin typeface="Calibri" pitchFamily="34" charset="0"/>
                <a:cs typeface="Calibri" pitchFamily="34" charset="0"/>
              </a:rPr>
              <a:t>OPC UA Software Layers </a:t>
            </a:r>
          </a:p>
        </p:txBody>
      </p:sp>
      <p:pic>
        <p:nvPicPr>
          <p:cNvPr id="40963" name="Picture 2"/>
          <p:cNvPicPr>
            <a:picLocks noChangeAspect="1" noChangeArrowheads="1"/>
          </p:cNvPicPr>
          <p:nvPr/>
        </p:nvPicPr>
        <p:blipFill>
          <a:blip r:embed="rId3"/>
          <a:srcRect/>
          <a:stretch>
            <a:fillRect/>
          </a:stretch>
        </p:blipFill>
        <p:spPr bwMode="auto">
          <a:xfrm>
            <a:off x="2297112" y="4008437"/>
            <a:ext cx="4986337" cy="3370262"/>
          </a:xfrm>
          <a:prstGeom prst="rect">
            <a:avLst/>
          </a:prstGeom>
          <a:noFill/>
          <a:ln w="9525">
            <a:noFill/>
            <a:round/>
            <a:headEnd/>
            <a:tailEnd/>
          </a:ln>
        </p:spPr>
      </p:pic>
      <p:sp>
        <p:nvSpPr>
          <p:cNvPr id="4" name="Rectangle 3"/>
          <p:cNvSpPr/>
          <p:nvPr/>
        </p:nvSpPr>
        <p:spPr>
          <a:xfrm>
            <a:off x="0" y="579438"/>
            <a:ext cx="10080625" cy="3183949"/>
          </a:xfrm>
          <a:prstGeom prst="rect">
            <a:avLst/>
          </a:prstGeom>
        </p:spPr>
        <p:txBody>
          <a:bodyPr wrap="square">
            <a:spAutoFit/>
          </a:bodyPr>
          <a:lstStyle/>
          <a:p>
            <a:pPr>
              <a:buFont typeface="Arial" pitchFamily="34" charset="0"/>
              <a:buChar char="•"/>
            </a:pPr>
            <a:r>
              <a:rPr lang="en-US" dirty="0" smtClean="0"/>
              <a:t> </a:t>
            </a:r>
            <a:r>
              <a:rPr lang="en-US" dirty="0" smtClean="0"/>
              <a:t>T</a:t>
            </a:r>
            <a:r>
              <a:rPr lang="en-US" dirty="0" smtClean="0"/>
              <a:t>hird party OPC UA toolkits tend to be based on the OPC foundation stack.</a:t>
            </a:r>
            <a:endParaRPr lang="en-US" dirty="0" smtClean="0"/>
          </a:p>
          <a:p>
            <a:pPr>
              <a:buFont typeface="Arial" pitchFamily="34" charset="0"/>
              <a:buChar char="•"/>
            </a:pPr>
            <a:endParaRPr lang="en-US" dirty="0" smtClean="0"/>
          </a:p>
          <a:p>
            <a:pPr>
              <a:buFont typeface="Arial" pitchFamily="34" charset="0"/>
              <a:buChar char="•"/>
            </a:pPr>
            <a:r>
              <a:rPr lang="en-US" dirty="0" smtClean="0"/>
              <a:t>Currently 3 language/environments  are used for implementing the OPC Foundation UA Stack  deliverables viz. . C/C++, .NET, or JAVA. </a:t>
            </a:r>
          </a:p>
          <a:p>
            <a:pPr>
              <a:buFont typeface="Arial" pitchFamily="34" charset="0"/>
              <a:buChar char="•"/>
            </a:pPr>
            <a:endParaRPr lang="en-US" dirty="0" smtClean="0"/>
          </a:p>
          <a:p>
            <a:pPr>
              <a:buFont typeface="Arial" pitchFamily="34" charset="0"/>
              <a:buChar char="•"/>
            </a:pPr>
            <a:r>
              <a:rPr lang="en-US" dirty="0" smtClean="0"/>
              <a:t>An OPC UA Application contains the specific functionality for the application and the mapping of this functionality to OPC UA by using an OPC UA Stack and an OPC UA Software Development Kit (SDK).</a:t>
            </a:r>
          </a:p>
          <a:p>
            <a:pPr>
              <a:buFont typeface="Arial" pitchFamily="34" charset="0"/>
              <a:buChar char="•"/>
            </a:pPr>
            <a:endParaRPr lang="en-US" dirty="0" smtClean="0"/>
          </a:p>
          <a:p>
            <a:pPr>
              <a:buFont typeface="Arial" pitchFamily="34" charset="0"/>
              <a:buChar char="•"/>
            </a:pPr>
            <a:r>
              <a:rPr lang="en-US" dirty="0" smtClean="0"/>
              <a:t>An OPC UA client or server SDK implements common OPC UA functionality that is part of the application layer. An OPC UA SDK reduces the development effort </a:t>
            </a:r>
            <a:r>
              <a:rPr lang="en-US" dirty="0" smtClean="0"/>
              <a:t>for </a:t>
            </a:r>
            <a:r>
              <a:rPr lang="en-US" dirty="0" smtClean="0"/>
              <a:t>an OPC UA application.</a:t>
            </a:r>
          </a:p>
          <a:p>
            <a:pPr>
              <a:buFont typeface="Arial" pitchFamily="34" charset="0"/>
              <a:buChar char="•"/>
            </a:pP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20713" y="427038"/>
            <a:ext cx="9069387" cy="1260475"/>
          </a:xfrm>
        </p:spPr>
        <p:txBody>
          <a:bodyPr/>
          <a:lstStyle/>
          <a:p>
            <a:pPr eaLnBrk="1"/>
            <a:r>
              <a:rPr lang="en-US" sz="3200" b="1" dirty="0" smtClean="0">
                <a:solidFill>
                  <a:srgbClr val="C00000"/>
                </a:solidFill>
              </a:rPr>
              <a:t>Example of OPC-UA Server development for weather station</a:t>
            </a:r>
          </a:p>
        </p:txBody>
      </p:sp>
      <p:sp>
        <p:nvSpPr>
          <p:cNvPr id="17411" name="Text Box 2"/>
          <p:cNvSpPr txBox="1">
            <a:spLocks noChangeArrowheads="1"/>
          </p:cNvSpPr>
          <p:nvPr/>
        </p:nvSpPr>
        <p:spPr bwMode="auto">
          <a:xfrm>
            <a:off x="2144712" y="1798637"/>
            <a:ext cx="6172200" cy="4191000"/>
          </a:xfrm>
          <a:prstGeom prst="rect">
            <a:avLst/>
          </a:prstGeom>
          <a:noFill/>
          <a:ln w="9525">
            <a:noFill/>
            <a:round/>
            <a:headEnd/>
            <a:tailEnd/>
          </a:ln>
        </p:spPr>
        <p:txBody>
          <a:bodyPr lIns="90000" tIns="60876" rIns="90000" bIns="45000"/>
          <a:lstStyle/>
          <a:p>
            <a:pPr marL="215900" indent="-215900">
              <a:buSzPct val="45000"/>
              <a:tabLst>
                <a:tab pos="723900" algn="l"/>
                <a:tab pos="1447800" algn="l"/>
                <a:tab pos="2171700" algn="l"/>
                <a:tab pos="2895600" algn="l"/>
                <a:tab pos="3619500" algn="l"/>
                <a:tab pos="4343400" algn="l"/>
                <a:tab pos="5067300" algn="l"/>
              </a:tabLst>
            </a:pPr>
            <a:endParaRPr lang="en-US" sz="2400" dirty="0">
              <a:solidFill>
                <a:srgbClr val="000000"/>
              </a:solidFill>
            </a:endParaRPr>
          </a:p>
          <a:p>
            <a:pPr marL="215900" indent="-215900">
              <a:buSzPct val="45000"/>
              <a:buFont typeface="Wingdings" charset="2"/>
              <a:buNone/>
              <a:tabLst>
                <a:tab pos="723900" algn="l"/>
                <a:tab pos="1447800" algn="l"/>
                <a:tab pos="2171700" algn="l"/>
                <a:tab pos="2895600" algn="l"/>
                <a:tab pos="3619500" algn="l"/>
                <a:tab pos="4343400" algn="l"/>
                <a:tab pos="5067300" algn="l"/>
              </a:tabLst>
            </a:pPr>
            <a:endParaRPr lang="en-US" sz="2400" dirty="0">
              <a:solidFill>
                <a:srgbClr val="000000"/>
              </a:solidFill>
            </a:endParaRPr>
          </a:p>
          <a:p>
            <a:pPr marL="215900" indent="-215900">
              <a:buSzPct val="45000"/>
              <a:buFont typeface="Wingdings" charset="2"/>
              <a:buChar char=""/>
              <a:tabLst>
                <a:tab pos="723900" algn="l"/>
                <a:tab pos="1447800" algn="l"/>
                <a:tab pos="2171700" algn="l"/>
                <a:tab pos="2895600" algn="l"/>
                <a:tab pos="3619500" algn="l"/>
                <a:tab pos="4343400" algn="l"/>
                <a:tab pos="5067300" algn="l"/>
              </a:tabLst>
            </a:pPr>
            <a:r>
              <a:rPr lang="en-US" sz="2400" dirty="0">
                <a:solidFill>
                  <a:srgbClr val="000000"/>
                </a:solidFill>
              </a:rPr>
              <a:t>Creating Address Space</a:t>
            </a:r>
          </a:p>
          <a:p>
            <a:pPr marL="215900" indent="-215900">
              <a:buSzPct val="45000"/>
              <a:buFont typeface="Wingdings" charset="2"/>
              <a:buNone/>
              <a:tabLst>
                <a:tab pos="723900" algn="l"/>
                <a:tab pos="1447800" algn="l"/>
                <a:tab pos="2171700" algn="l"/>
                <a:tab pos="2895600" algn="l"/>
                <a:tab pos="3619500" algn="l"/>
                <a:tab pos="4343400" algn="l"/>
                <a:tab pos="5067300" algn="l"/>
              </a:tabLst>
            </a:pPr>
            <a:endParaRPr lang="en-US" sz="2400" dirty="0">
              <a:solidFill>
                <a:srgbClr val="000000"/>
              </a:solidFill>
            </a:endParaRPr>
          </a:p>
          <a:p>
            <a:pPr marL="215900" indent="-215900">
              <a:buSzPct val="45000"/>
              <a:buFont typeface="Wingdings" charset="2"/>
              <a:buChar char=""/>
              <a:tabLst>
                <a:tab pos="723900" algn="l"/>
                <a:tab pos="1447800" algn="l"/>
                <a:tab pos="2171700" algn="l"/>
                <a:tab pos="2895600" algn="l"/>
                <a:tab pos="3619500" algn="l"/>
                <a:tab pos="4343400" algn="l"/>
                <a:tab pos="5067300" algn="l"/>
              </a:tabLst>
            </a:pPr>
            <a:r>
              <a:rPr lang="en-US" sz="2400" dirty="0">
                <a:solidFill>
                  <a:srgbClr val="000000"/>
                </a:solidFill>
              </a:rPr>
              <a:t>Connecting Nodes with Real Time data</a:t>
            </a:r>
          </a:p>
          <a:p>
            <a:pPr marL="215900" indent="-215900">
              <a:buSzPct val="45000"/>
              <a:buFont typeface="Wingdings" charset="2"/>
              <a:buNone/>
              <a:tabLst>
                <a:tab pos="723900" algn="l"/>
                <a:tab pos="1447800" algn="l"/>
                <a:tab pos="2171700" algn="l"/>
                <a:tab pos="2895600" algn="l"/>
                <a:tab pos="3619500" algn="l"/>
                <a:tab pos="4343400" algn="l"/>
                <a:tab pos="5067300" algn="l"/>
              </a:tabLst>
            </a:pPr>
            <a:endParaRPr lang="en-US" sz="2400" dirty="0">
              <a:solidFill>
                <a:srgbClr val="000000"/>
              </a:solidFill>
            </a:endParaRPr>
          </a:p>
          <a:p>
            <a:pPr marL="215900" indent="-215900">
              <a:buSzPct val="45000"/>
              <a:buFont typeface="Wingdings" charset="2"/>
              <a:buChar char=""/>
              <a:tabLst>
                <a:tab pos="723900" algn="l"/>
                <a:tab pos="1447800" algn="l"/>
                <a:tab pos="2171700" algn="l"/>
                <a:tab pos="2895600" algn="l"/>
                <a:tab pos="3619500" algn="l"/>
                <a:tab pos="4343400" algn="l"/>
                <a:tab pos="5067300" algn="l"/>
              </a:tabLst>
            </a:pPr>
            <a:r>
              <a:rPr lang="en-US" sz="2400" dirty="0">
                <a:solidFill>
                  <a:srgbClr val="000000"/>
                </a:solidFill>
              </a:rPr>
              <a:t>Adding support for Methods</a:t>
            </a:r>
          </a:p>
          <a:p>
            <a:pPr marL="215900" indent="-215900">
              <a:buSzPct val="45000"/>
              <a:buFont typeface="Wingdings" charset="2"/>
              <a:buNone/>
              <a:tabLst>
                <a:tab pos="723900" algn="l"/>
                <a:tab pos="1447800" algn="l"/>
                <a:tab pos="2171700" algn="l"/>
                <a:tab pos="2895600" algn="l"/>
                <a:tab pos="3619500" algn="l"/>
                <a:tab pos="4343400" algn="l"/>
                <a:tab pos="5067300" algn="l"/>
              </a:tabLst>
            </a:pPr>
            <a:endParaRPr lang="en-US" sz="2400" dirty="0">
              <a:solidFill>
                <a:srgbClr val="000000"/>
              </a:solidFill>
            </a:endParaRPr>
          </a:p>
          <a:p>
            <a:pPr marL="215900" indent="-215900">
              <a:buSzPct val="45000"/>
              <a:buFont typeface="Wingdings" charset="2"/>
              <a:buChar char=""/>
              <a:tabLst>
                <a:tab pos="723900" algn="l"/>
                <a:tab pos="1447800" algn="l"/>
                <a:tab pos="2171700" algn="l"/>
                <a:tab pos="2895600" algn="l"/>
                <a:tab pos="3619500" algn="l"/>
                <a:tab pos="4343400" algn="l"/>
                <a:tab pos="5067300" algn="l"/>
              </a:tabLst>
            </a:pPr>
            <a:r>
              <a:rPr lang="en-US" sz="2400" dirty="0">
                <a:solidFill>
                  <a:srgbClr val="000000"/>
                </a:solidFill>
              </a:rPr>
              <a:t>Adding support for Events</a:t>
            </a:r>
          </a:p>
          <a:p>
            <a:pPr marL="215900" indent="-215900">
              <a:buSzPct val="45000"/>
              <a:buFont typeface="Wingdings" charset="2"/>
              <a:buNone/>
              <a:tabLst>
                <a:tab pos="723900" algn="l"/>
                <a:tab pos="1447800" algn="l"/>
                <a:tab pos="2171700" algn="l"/>
                <a:tab pos="2895600" algn="l"/>
                <a:tab pos="3619500" algn="l"/>
                <a:tab pos="4343400" algn="l"/>
                <a:tab pos="5067300" algn="l"/>
              </a:tabLst>
            </a:pPr>
            <a:endParaRPr lang="en-US" sz="2400" dirty="0">
              <a:solidFill>
                <a:srgbClr val="000000"/>
              </a:solidFill>
            </a:endParaRPr>
          </a:p>
        </p:txBody>
      </p:sp>
      <p:sp>
        <p:nvSpPr>
          <p:cNvPr id="4" name="Rectangle 3"/>
          <p:cNvSpPr/>
          <p:nvPr/>
        </p:nvSpPr>
        <p:spPr>
          <a:xfrm>
            <a:off x="0" y="6218237"/>
            <a:ext cx="10080625" cy="865237"/>
          </a:xfrm>
          <a:prstGeom prst="rect">
            <a:avLst/>
          </a:prstGeom>
        </p:spPr>
        <p:txBody>
          <a:bodyPr wrap="square">
            <a:spAutoFit/>
          </a:bodyPr>
          <a:lstStyle/>
          <a:p>
            <a:pPr marL="215900" indent="-21590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b="1" dirty="0" smtClean="0">
                <a:solidFill>
                  <a:srgbClr val="0000FF"/>
                </a:solidFill>
              </a:rPr>
              <a:t>The server application was developed using the Evaluation version of C++ based UA Server SDK library supplied by Unified Automation (C++ based OPC UA Client/Server SDK Bundle v1.4.0).</a:t>
            </a:r>
            <a:endParaRPr lang="en-US" b="1" dirty="0">
              <a:solidFill>
                <a:srgbClr val="0000FF"/>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a:xfrm>
            <a:off x="2011363" y="201613"/>
            <a:ext cx="5851525" cy="622300"/>
          </a:xfrm>
        </p:spPr>
        <p:txBody>
          <a:bodyPr tIns="22932"/>
          <a:lstStyle/>
          <a:p>
            <a:pPr eaLnBrk="1">
              <a:tabLst>
                <a:tab pos="723900" algn="l"/>
                <a:tab pos="1447800" algn="l"/>
                <a:tab pos="2171700" algn="l"/>
                <a:tab pos="2895600" algn="l"/>
                <a:tab pos="3619500" algn="l"/>
                <a:tab pos="4343400" algn="l"/>
                <a:tab pos="5067300" algn="l"/>
                <a:tab pos="5791200" algn="l"/>
              </a:tabLst>
            </a:pPr>
            <a:r>
              <a:rPr lang="en-US" sz="3200" b="1" smtClean="0">
                <a:solidFill>
                  <a:srgbClr val="C5000B"/>
                </a:solidFill>
              </a:rPr>
              <a:t>Salient features of the Server</a:t>
            </a:r>
          </a:p>
        </p:txBody>
      </p:sp>
      <p:sp>
        <p:nvSpPr>
          <p:cNvPr id="19459" name="Text Box 2"/>
          <p:cNvSpPr txBox="1">
            <a:spLocks noChangeArrowheads="1"/>
          </p:cNvSpPr>
          <p:nvPr/>
        </p:nvSpPr>
        <p:spPr bwMode="auto">
          <a:xfrm>
            <a:off x="0" y="1722437"/>
            <a:ext cx="10080624" cy="4876800"/>
          </a:xfrm>
          <a:prstGeom prst="rect">
            <a:avLst/>
          </a:prstGeom>
          <a:noFill/>
          <a:ln w="9525">
            <a:noFill/>
            <a:round/>
            <a:headEnd/>
            <a:tailEnd/>
          </a:ln>
        </p:spPr>
        <p:txBody>
          <a:bodyPr lIns="90000" tIns="60876" rIns="90000" bIns="45000"/>
          <a:lstStyle/>
          <a:p>
            <a:pPr marL="215900" indent="-21590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dirty="0">
                <a:solidFill>
                  <a:srgbClr val="000000"/>
                </a:solidFill>
                <a:latin typeface="Arial" pitchFamily="34" charset="0"/>
                <a:cs typeface="Arial" pitchFamily="34" charset="0"/>
              </a:rPr>
              <a:t>The server provides  the simulated weather station data to the  </a:t>
            </a:r>
            <a:r>
              <a:rPr lang="en-US" dirty="0" smtClean="0">
                <a:solidFill>
                  <a:srgbClr val="000000"/>
                </a:solidFill>
                <a:latin typeface="Arial" pitchFamily="34" charset="0"/>
                <a:cs typeface="Arial" pitchFamily="34" charset="0"/>
              </a:rPr>
              <a:t>clients</a:t>
            </a:r>
            <a:r>
              <a:rPr lang="en-US" dirty="0" smtClean="0">
                <a:solidFill>
                  <a:srgbClr val="000000"/>
                </a:solidFill>
                <a:latin typeface="Arial" pitchFamily="34" charset="0"/>
                <a:cs typeface="Arial" pitchFamily="34" charset="0"/>
              </a:rPr>
              <a:t>.</a:t>
            </a:r>
          </a:p>
          <a:p>
            <a:pPr marL="215900" indent="-21590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dirty="0" smtClean="0">
              <a:solidFill>
                <a:srgbClr val="000000"/>
              </a:solidFill>
              <a:latin typeface="Arial" pitchFamily="34" charset="0"/>
              <a:cs typeface="Arial" pitchFamily="34" charset="0"/>
            </a:endParaRPr>
          </a:p>
          <a:p>
            <a:pPr marL="215900" indent="-21590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dirty="0" smtClean="0">
                <a:solidFill>
                  <a:srgbClr val="000000"/>
                </a:solidFill>
              </a:rPr>
              <a:t>Weather station provides following simulated data.</a:t>
            </a:r>
          </a:p>
          <a:p>
            <a:pPr marL="215900" indent="-21590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dirty="0" smtClean="0">
                <a:solidFill>
                  <a:srgbClr val="000000"/>
                </a:solidFill>
              </a:rPr>
              <a:t>    </a:t>
            </a:r>
            <a:r>
              <a:rPr lang="en-US" dirty="0" smtClean="0">
                <a:solidFill>
                  <a:srgbClr val="280099"/>
                </a:solidFill>
              </a:rPr>
              <a:t>Temperature</a:t>
            </a:r>
            <a:r>
              <a:rPr lang="en-US" dirty="0" smtClean="0">
                <a:solidFill>
                  <a:srgbClr val="000000"/>
                </a:solidFill>
              </a:rPr>
              <a:t> in degree </a:t>
            </a:r>
            <a:r>
              <a:rPr lang="en-US" dirty="0" err="1" smtClean="0">
                <a:solidFill>
                  <a:srgbClr val="000000"/>
                </a:solidFill>
              </a:rPr>
              <a:t>celcius</a:t>
            </a:r>
            <a:r>
              <a:rPr lang="en-US" dirty="0" smtClean="0">
                <a:solidFill>
                  <a:srgbClr val="000000"/>
                </a:solidFill>
              </a:rPr>
              <a:t>, </a:t>
            </a:r>
            <a:r>
              <a:rPr lang="en-US" dirty="0" smtClean="0">
                <a:solidFill>
                  <a:srgbClr val="280099"/>
                </a:solidFill>
              </a:rPr>
              <a:t>Humidity</a:t>
            </a:r>
            <a:r>
              <a:rPr lang="en-US" dirty="0" smtClean="0">
                <a:solidFill>
                  <a:srgbClr val="000000"/>
                </a:solidFill>
              </a:rPr>
              <a:t> in %, </a:t>
            </a:r>
            <a:r>
              <a:rPr lang="en-US" dirty="0" smtClean="0">
                <a:solidFill>
                  <a:srgbClr val="280099"/>
                </a:solidFill>
              </a:rPr>
              <a:t>Wind Speed</a:t>
            </a:r>
            <a:r>
              <a:rPr lang="en-US" dirty="0" smtClean="0">
                <a:solidFill>
                  <a:srgbClr val="000000"/>
                </a:solidFill>
              </a:rPr>
              <a:t> in m/s, </a:t>
            </a:r>
            <a:r>
              <a:rPr lang="en-US" dirty="0" smtClean="0">
                <a:solidFill>
                  <a:srgbClr val="280099"/>
                </a:solidFill>
              </a:rPr>
              <a:t>Wind Direction</a:t>
            </a:r>
            <a:r>
              <a:rPr lang="en-US" dirty="0" smtClean="0">
                <a:solidFill>
                  <a:srgbClr val="000000"/>
                </a:solidFill>
              </a:rPr>
              <a:t> in degree azimuth and aggregate </a:t>
            </a:r>
            <a:r>
              <a:rPr lang="en-US" dirty="0" smtClean="0">
                <a:solidFill>
                  <a:srgbClr val="280099"/>
                </a:solidFill>
              </a:rPr>
              <a:t>Rainfall</a:t>
            </a:r>
            <a:r>
              <a:rPr lang="en-US" dirty="0" smtClean="0">
                <a:solidFill>
                  <a:srgbClr val="000000"/>
                </a:solidFill>
              </a:rPr>
              <a:t> in mm</a:t>
            </a:r>
            <a:endParaRPr lang="en-US" dirty="0">
              <a:solidFill>
                <a:srgbClr val="000000"/>
              </a:solidFill>
              <a:latin typeface="Arial" pitchFamily="34" charset="0"/>
              <a:cs typeface="Arial" pitchFamily="34" charset="0"/>
            </a:endParaRPr>
          </a:p>
          <a:p>
            <a:pPr marL="215900" indent="-215900">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dirty="0">
              <a:solidFill>
                <a:srgbClr val="000000"/>
              </a:solidFill>
              <a:latin typeface="Arial" pitchFamily="34" charset="0"/>
              <a:cs typeface="Arial" pitchFamily="34" charset="0"/>
            </a:endParaRPr>
          </a:p>
          <a:p>
            <a:pPr marL="215900" indent="-21590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dirty="0">
                <a:solidFill>
                  <a:srgbClr val="000000"/>
                </a:solidFill>
                <a:latin typeface="Arial" pitchFamily="34" charset="0"/>
                <a:cs typeface="Arial" pitchFamily="34" charset="0"/>
              </a:rPr>
              <a:t>The xml configuration file sets the server configuration</a:t>
            </a:r>
            <a:r>
              <a:rPr lang="en-US" dirty="0" smtClean="0">
                <a:solidFill>
                  <a:srgbClr val="000000"/>
                </a:solidFill>
                <a:latin typeface="Arial" pitchFamily="34" charset="0"/>
                <a:cs typeface="Arial" pitchFamily="34" charset="0"/>
              </a:rPr>
              <a:t>. It describes the settings such as end point configuration, User Identity Tokens, Discovery Registration etc. </a:t>
            </a:r>
            <a:endParaRPr lang="en-US" dirty="0">
              <a:solidFill>
                <a:srgbClr val="000000"/>
              </a:solidFill>
              <a:latin typeface="Arial" pitchFamily="34" charset="0"/>
              <a:cs typeface="Arial" pitchFamily="34" charset="0"/>
            </a:endParaRPr>
          </a:p>
          <a:p>
            <a:pPr marL="215900" indent="-21590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dirty="0">
              <a:solidFill>
                <a:srgbClr val="000000"/>
              </a:solidFill>
              <a:latin typeface="Arial" pitchFamily="34" charset="0"/>
              <a:cs typeface="Arial" pitchFamily="34" charset="0"/>
            </a:endParaRPr>
          </a:p>
          <a:p>
            <a:pPr marL="215900" indent="-21590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dirty="0">
                <a:solidFill>
                  <a:srgbClr val="000000"/>
                </a:solidFill>
                <a:latin typeface="Arial" pitchFamily="34" charset="0"/>
                <a:cs typeface="Arial" pitchFamily="34" charset="0"/>
              </a:rPr>
              <a:t>The server </a:t>
            </a:r>
            <a:r>
              <a:rPr lang="en-US" dirty="0" smtClean="0">
                <a:solidFill>
                  <a:srgbClr val="000000"/>
                </a:solidFill>
                <a:latin typeface="Arial" pitchFamily="34" charset="0"/>
                <a:cs typeface="Arial" pitchFamily="34" charset="0"/>
              </a:rPr>
              <a:t>offers </a:t>
            </a:r>
            <a:endParaRPr lang="en-US" dirty="0">
              <a:solidFill>
                <a:srgbClr val="000000"/>
              </a:solidFill>
              <a:latin typeface="Arial" pitchFamily="34" charset="0"/>
              <a:cs typeface="Arial" pitchFamily="34" charset="0"/>
            </a:endParaRPr>
          </a:p>
          <a:p>
            <a:pPr marL="215900" indent="-215900">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dirty="0">
              <a:solidFill>
                <a:srgbClr val="000000"/>
              </a:solidFill>
              <a:latin typeface="Arial" pitchFamily="34" charset="0"/>
              <a:cs typeface="Arial" pitchFamily="34" charset="0"/>
            </a:endParaRPr>
          </a:p>
          <a:p>
            <a:pPr marL="215900" indent="-21590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dirty="0">
                <a:solidFill>
                  <a:srgbClr val="000000"/>
                </a:solidFill>
                <a:latin typeface="Arial" pitchFamily="34" charset="0"/>
                <a:cs typeface="Arial" pitchFamily="34" charset="0"/>
              </a:rPr>
              <a:t>    -&gt; reading data from the underlying simulated weather station.</a:t>
            </a:r>
          </a:p>
          <a:p>
            <a:pPr marL="215900" indent="-21590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dirty="0">
              <a:solidFill>
                <a:srgbClr val="000000"/>
              </a:solidFill>
              <a:latin typeface="Arial" pitchFamily="34" charset="0"/>
              <a:cs typeface="Arial" pitchFamily="34" charset="0"/>
            </a:endParaRPr>
          </a:p>
          <a:p>
            <a:pPr marL="215900" indent="-21590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dirty="0">
                <a:solidFill>
                  <a:srgbClr val="000000"/>
                </a:solidFill>
                <a:latin typeface="Arial" pitchFamily="34" charset="0"/>
                <a:cs typeface="Arial" pitchFamily="34" charset="0"/>
              </a:rPr>
              <a:t>    -&gt; reading the state of the weather station.</a:t>
            </a:r>
          </a:p>
          <a:p>
            <a:pPr marL="215900" indent="-21590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dirty="0">
              <a:solidFill>
                <a:srgbClr val="000000"/>
              </a:solidFill>
              <a:latin typeface="Arial" pitchFamily="34" charset="0"/>
              <a:cs typeface="Arial" pitchFamily="34" charset="0"/>
            </a:endParaRPr>
          </a:p>
          <a:p>
            <a:pPr marL="215900" indent="-21590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dirty="0">
                <a:solidFill>
                  <a:srgbClr val="000000"/>
                </a:solidFill>
                <a:latin typeface="Arial" pitchFamily="34" charset="0"/>
                <a:cs typeface="Arial" pitchFamily="34" charset="0"/>
              </a:rPr>
              <a:t>    -&gt; the methods 'Start' &amp; 'Stop' the weather station device.</a:t>
            </a:r>
          </a:p>
          <a:p>
            <a:pPr marL="215900" indent="-21590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dirty="0">
              <a:solidFill>
                <a:srgbClr val="000000"/>
              </a:solidFill>
              <a:latin typeface="Arial" pitchFamily="34" charset="0"/>
              <a:cs typeface="Arial" pitchFamily="34" charset="0"/>
            </a:endParaRPr>
          </a:p>
          <a:p>
            <a:pPr marL="215900" indent="-21590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dirty="0">
                <a:solidFill>
                  <a:srgbClr val="000000"/>
                </a:solidFill>
                <a:latin typeface="Arial" pitchFamily="34" charset="0"/>
                <a:cs typeface="Arial" pitchFamily="34" charset="0"/>
              </a:rPr>
              <a:t>    -&gt; simple event generation triggered by change of state of the  </a:t>
            </a:r>
            <a:r>
              <a:rPr lang="en-US" dirty="0" smtClean="0">
                <a:solidFill>
                  <a:srgbClr val="000000"/>
                </a:solidFill>
                <a:latin typeface="Arial" pitchFamily="34" charset="0"/>
                <a:cs typeface="Arial" pitchFamily="34" charset="0"/>
              </a:rPr>
              <a:t>weather </a:t>
            </a:r>
            <a:r>
              <a:rPr lang="en-US" dirty="0">
                <a:solidFill>
                  <a:srgbClr val="000000"/>
                </a:solidFill>
                <a:latin typeface="Arial" pitchFamily="34" charset="0"/>
                <a:cs typeface="Arial" pitchFamily="34" charset="0"/>
              </a:rPr>
              <a:t>station. The change of state itself is effected by the </a:t>
            </a:r>
            <a:r>
              <a:rPr lang="en-US" dirty="0" smtClean="0">
                <a:solidFill>
                  <a:srgbClr val="000000"/>
                </a:solidFill>
                <a:latin typeface="Arial" pitchFamily="34" charset="0"/>
                <a:cs typeface="Arial" pitchFamily="34" charset="0"/>
              </a:rPr>
              <a:t> server </a:t>
            </a:r>
            <a:r>
              <a:rPr lang="en-US" dirty="0">
                <a:solidFill>
                  <a:srgbClr val="000000"/>
                </a:solidFill>
                <a:latin typeface="Arial" pitchFamily="34" charset="0"/>
                <a:cs typeface="Arial" pitchFamily="34" charset="0"/>
              </a:rPr>
              <a:t>defined  'start' or 'stop' method call.</a:t>
            </a:r>
          </a:p>
          <a:p>
            <a:pPr marL="215900" indent="-21590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dirty="0">
              <a:solidFill>
                <a:srgbClr val="000000"/>
              </a:solidFill>
              <a:latin typeface="Arial" pitchFamily="34" charset="0"/>
              <a:cs typeface="Arial"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a:xfrm>
            <a:off x="1554162" y="139699"/>
            <a:ext cx="7497763" cy="457201"/>
          </a:xfrm>
        </p:spPr>
        <p:txBody>
          <a:bodyPr tIns="22930">
            <a:normAutofit/>
          </a:bodyPr>
          <a:lstStyle/>
          <a:p>
            <a:pPr>
              <a:tabLst>
                <a:tab pos="723825" algn="l"/>
                <a:tab pos="1447649" algn="l"/>
                <a:tab pos="2171475" algn="l"/>
                <a:tab pos="2895300" algn="l"/>
                <a:tab pos="3619124" algn="l"/>
                <a:tab pos="4342950" algn="l"/>
                <a:tab pos="5066775" algn="l"/>
                <a:tab pos="5790600" algn="l"/>
                <a:tab pos="6514424" algn="l"/>
                <a:tab pos="7238250" algn="l"/>
              </a:tabLst>
            </a:pPr>
            <a:r>
              <a:rPr lang="en-US" sz="2600" b="1" dirty="0" smtClean="0">
                <a:solidFill>
                  <a:srgbClr val="FF0000"/>
                </a:solidFill>
              </a:rPr>
              <a:t>Partial view of the </a:t>
            </a:r>
            <a:r>
              <a:rPr lang="en-US" sz="2600" b="1" dirty="0" smtClean="0">
                <a:solidFill>
                  <a:srgbClr val="FF0000"/>
                </a:solidFill>
              </a:rPr>
              <a:t>Address </a:t>
            </a:r>
            <a:r>
              <a:rPr lang="en-US" sz="2600" b="1" dirty="0">
                <a:solidFill>
                  <a:srgbClr val="FF0000"/>
                </a:solidFill>
              </a:rPr>
              <a:t>Space</a:t>
            </a:r>
          </a:p>
        </p:txBody>
      </p:sp>
      <p:sp>
        <p:nvSpPr>
          <p:cNvPr id="23555" name="Line 2"/>
          <p:cNvSpPr>
            <a:spLocks noChangeShapeType="1"/>
          </p:cNvSpPr>
          <p:nvPr/>
        </p:nvSpPr>
        <p:spPr bwMode="auto">
          <a:xfrm>
            <a:off x="3270250" y="8686800"/>
            <a:ext cx="1189038" cy="1588"/>
          </a:xfrm>
          <a:prstGeom prst="line">
            <a:avLst/>
          </a:prstGeom>
          <a:noFill/>
          <a:ln w="9525">
            <a:solidFill>
              <a:srgbClr val="000000"/>
            </a:solidFill>
            <a:round/>
            <a:headEnd/>
            <a:tailEnd type="triangle" w="med" len="med"/>
          </a:ln>
        </p:spPr>
        <p:txBody>
          <a:bodyPr lIns="91430" tIns="45716" rIns="91430" bIns="45716"/>
          <a:lstStyle/>
          <a:p>
            <a:endParaRPr lang="en-US"/>
          </a:p>
        </p:txBody>
      </p:sp>
      <p:sp>
        <p:nvSpPr>
          <p:cNvPr id="23556" name="Line 3"/>
          <p:cNvSpPr>
            <a:spLocks noChangeShapeType="1"/>
          </p:cNvSpPr>
          <p:nvPr/>
        </p:nvSpPr>
        <p:spPr bwMode="auto">
          <a:xfrm>
            <a:off x="6126164" y="4665663"/>
            <a:ext cx="731836" cy="0"/>
          </a:xfrm>
          <a:prstGeom prst="line">
            <a:avLst/>
          </a:prstGeom>
          <a:noFill/>
          <a:ln w="9525">
            <a:solidFill>
              <a:srgbClr val="000000"/>
            </a:solidFill>
            <a:round/>
            <a:headEnd/>
            <a:tailEnd/>
          </a:ln>
        </p:spPr>
        <p:txBody>
          <a:bodyPr lIns="91430" tIns="45716" rIns="91430" bIns="45716"/>
          <a:lstStyle/>
          <a:p>
            <a:endParaRPr lang="en-US"/>
          </a:p>
        </p:txBody>
      </p:sp>
      <p:sp>
        <p:nvSpPr>
          <p:cNvPr id="23557" name="AutoShape 4"/>
          <p:cNvSpPr>
            <a:spLocks noChangeArrowheads="1"/>
          </p:cNvSpPr>
          <p:nvPr/>
        </p:nvSpPr>
        <p:spPr bwMode="auto">
          <a:xfrm>
            <a:off x="3638551" y="2967038"/>
            <a:ext cx="501424" cy="268731"/>
          </a:xfrm>
          <a:prstGeom prst="roundRect">
            <a:avLst>
              <a:gd name="adj" fmla="val 16667"/>
            </a:avLst>
          </a:prstGeom>
          <a:solidFill>
            <a:srgbClr val="FFFFCC"/>
          </a:solidFill>
          <a:ln w="9525">
            <a:solidFill>
              <a:srgbClr val="808080"/>
            </a:solidFill>
            <a:round/>
            <a:headEnd/>
            <a:tailEnd/>
          </a:ln>
        </p:spPr>
        <p:txBody>
          <a:bodyPr wrap="none" lIns="89991" tIns="53814" rIns="89991" bIns="44996" anchor="ctr">
            <a:spAutoFit/>
          </a:bodyPr>
          <a:lstStyle/>
          <a:p>
            <a:pPr algn="ctr"/>
            <a:r>
              <a:rPr lang="en-US" sz="1000" dirty="0">
                <a:solidFill>
                  <a:srgbClr val="000000"/>
                </a:solidFill>
              </a:rPr>
              <a:t>State</a:t>
            </a:r>
          </a:p>
        </p:txBody>
      </p:sp>
      <p:sp>
        <p:nvSpPr>
          <p:cNvPr id="23558" name="AutoShape 5"/>
          <p:cNvSpPr>
            <a:spLocks noChangeArrowheads="1"/>
          </p:cNvSpPr>
          <p:nvPr/>
        </p:nvSpPr>
        <p:spPr bwMode="auto">
          <a:xfrm>
            <a:off x="3660777" y="3460751"/>
            <a:ext cx="930363" cy="268731"/>
          </a:xfrm>
          <a:prstGeom prst="roundRect">
            <a:avLst>
              <a:gd name="adj" fmla="val 16667"/>
            </a:avLst>
          </a:prstGeom>
          <a:solidFill>
            <a:srgbClr val="FFFFCC"/>
          </a:solidFill>
          <a:ln w="9525">
            <a:solidFill>
              <a:srgbClr val="808080"/>
            </a:solidFill>
            <a:round/>
            <a:headEnd/>
            <a:tailEnd/>
          </a:ln>
        </p:spPr>
        <p:txBody>
          <a:bodyPr wrap="none" lIns="89991" tIns="53814" rIns="89991" bIns="44996" anchor="ctr">
            <a:spAutoFit/>
          </a:bodyPr>
          <a:lstStyle/>
          <a:p>
            <a:pPr algn="ctr">
              <a:tabLst>
                <a:tab pos="723825" algn="l"/>
              </a:tabLst>
            </a:pPr>
            <a:r>
              <a:rPr lang="en-US" sz="1000" dirty="0">
                <a:solidFill>
                  <a:srgbClr val="000000"/>
                </a:solidFill>
              </a:rPr>
              <a:t>Temperature</a:t>
            </a:r>
          </a:p>
        </p:txBody>
      </p:sp>
      <p:sp>
        <p:nvSpPr>
          <p:cNvPr id="23559" name="Oval 6"/>
          <p:cNvSpPr>
            <a:spLocks noChangeArrowheads="1"/>
          </p:cNvSpPr>
          <p:nvPr/>
        </p:nvSpPr>
        <p:spPr bwMode="auto">
          <a:xfrm>
            <a:off x="3621088" y="5121275"/>
            <a:ext cx="634254" cy="341551"/>
          </a:xfrm>
          <a:prstGeom prst="ellipse">
            <a:avLst/>
          </a:prstGeom>
          <a:solidFill>
            <a:srgbClr val="FFFFCC"/>
          </a:solidFill>
          <a:ln w="9525">
            <a:solidFill>
              <a:srgbClr val="808080"/>
            </a:solidFill>
            <a:round/>
            <a:headEnd/>
            <a:tailEnd/>
          </a:ln>
        </p:spPr>
        <p:txBody>
          <a:bodyPr wrap="none" lIns="89991" tIns="53814" rIns="89991" bIns="44996" anchor="ctr">
            <a:spAutoFit/>
          </a:bodyPr>
          <a:lstStyle/>
          <a:p>
            <a:pPr algn="ctr"/>
            <a:r>
              <a:rPr lang="en-US" sz="1000" dirty="0">
                <a:solidFill>
                  <a:srgbClr val="000000"/>
                </a:solidFill>
              </a:rPr>
              <a:t>Start</a:t>
            </a:r>
          </a:p>
        </p:txBody>
      </p:sp>
      <p:sp>
        <p:nvSpPr>
          <p:cNvPr id="23560" name="Oval 7"/>
          <p:cNvSpPr>
            <a:spLocks noChangeArrowheads="1"/>
          </p:cNvSpPr>
          <p:nvPr/>
        </p:nvSpPr>
        <p:spPr bwMode="auto">
          <a:xfrm>
            <a:off x="3657601" y="5668964"/>
            <a:ext cx="622984" cy="341551"/>
          </a:xfrm>
          <a:prstGeom prst="ellipse">
            <a:avLst/>
          </a:prstGeom>
          <a:solidFill>
            <a:srgbClr val="FFFFCC"/>
          </a:solidFill>
          <a:ln w="9525">
            <a:solidFill>
              <a:srgbClr val="808080"/>
            </a:solidFill>
            <a:round/>
            <a:headEnd/>
            <a:tailEnd/>
          </a:ln>
        </p:spPr>
        <p:txBody>
          <a:bodyPr wrap="none" lIns="89991" tIns="53814" rIns="89991" bIns="44996" anchor="ctr">
            <a:spAutoFit/>
          </a:bodyPr>
          <a:lstStyle/>
          <a:p>
            <a:pPr algn="ctr"/>
            <a:r>
              <a:rPr lang="en-US" sz="1000" dirty="0">
                <a:solidFill>
                  <a:srgbClr val="000000"/>
                </a:solidFill>
              </a:rPr>
              <a:t>Stop</a:t>
            </a:r>
          </a:p>
        </p:txBody>
      </p:sp>
      <p:sp>
        <p:nvSpPr>
          <p:cNvPr id="23561" name="AutoShape 8"/>
          <p:cNvSpPr>
            <a:spLocks noChangeArrowheads="1"/>
          </p:cNvSpPr>
          <p:nvPr/>
        </p:nvSpPr>
        <p:spPr bwMode="auto">
          <a:xfrm>
            <a:off x="4262439" y="3967164"/>
            <a:ext cx="1407089" cy="268731"/>
          </a:xfrm>
          <a:prstGeom prst="roundRect">
            <a:avLst>
              <a:gd name="adj" fmla="val 16667"/>
            </a:avLst>
          </a:prstGeom>
          <a:solidFill>
            <a:srgbClr val="FFFFCC"/>
          </a:solidFill>
          <a:ln w="9525">
            <a:solidFill>
              <a:srgbClr val="808080"/>
            </a:solidFill>
            <a:round/>
            <a:headEnd/>
            <a:tailEnd/>
          </a:ln>
        </p:spPr>
        <p:txBody>
          <a:bodyPr wrap="none" lIns="89991" tIns="53814" rIns="89991" bIns="44996" anchor="ctr">
            <a:spAutoFit/>
          </a:bodyPr>
          <a:lstStyle/>
          <a:p>
            <a:pPr algn="ctr">
              <a:tabLst>
                <a:tab pos="723825" algn="l"/>
                <a:tab pos="1447649" algn="l"/>
              </a:tabLst>
            </a:pPr>
            <a:r>
              <a:rPr lang="en-US" sz="1000" dirty="0">
                <a:solidFill>
                  <a:srgbClr val="000000"/>
                </a:solidFill>
              </a:rPr>
              <a:t>Range::</a:t>
            </a:r>
            <a:r>
              <a:rPr lang="en-US" sz="1000" dirty="0" err="1">
                <a:solidFill>
                  <a:srgbClr val="000000"/>
                </a:solidFill>
              </a:rPr>
              <a:t>PropertyType</a:t>
            </a:r>
            <a:endParaRPr lang="en-US" sz="1000" dirty="0">
              <a:solidFill>
                <a:srgbClr val="000000"/>
              </a:solidFill>
            </a:endParaRPr>
          </a:p>
        </p:txBody>
      </p:sp>
      <p:sp>
        <p:nvSpPr>
          <p:cNvPr id="23562" name="AutoShape 9"/>
          <p:cNvSpPr>
            <a:spLocks noChangeArrowheads="1"/>
          </p:cNvSpPr>
          <p:nvPr/>
        </p:nvSpPr>
        <p:spPr bwMode="auto">
          <a:xfrm>
            <a:off x="4297364" y="4521201"/>
            <a:ext cx="1944432" cy="268731"/>
          </a:xfrm>
          <a:prstGeom prst="roundRect">
            <a:avLst>
              <a:gd name="adj" fmla="val 16667"/>
            </a:avLst>
          </a:prstGeom>
          <a:solidFill>
            <a:srgbClr val="FFFFCC"/>
          </a:solidFill>
          <a:ln w="9525">
            <a:solidFill>
              <a:srgbClr val="808080"/>
            </a:solidFill>
            <a:round/>
            <a:headEnd/>
            <a:tailEnd/>
          </a:ln>
        </p:spPr>
        <p:txBody>
          <a:bodyPr wrap="none" lIns="89991" tIns="53814" rIns="89991" bIns="44996" anchor="ctr">
            <a:spAutoFit/>
          </a:bodyPr>
          <a:lstStyle/>
          <a:p>
            <a:pPr algn="ctr">
              <a:tabLst>
                <a:tab pos="723825" algn="l"/>
                <a:tab pos="1447649" algn="l"/>
              </a:tabLst>
            </a:pPr>
            <a:r>
              <a:rPr lang="en-US" sz="1000" dirty="0" err="1">
                <a:solidFill>
                  <a:srgbClr val="000000"/>
                </a:solidFill>
              </a:rPr>
              <a:t>EngineeringUnit</a:t>
            </a:r>
            <a:r>
              <a:rPr lang="en-US" sz="1000" dirty="0">
                <a:solidFill>
                  <a:srgbClr val="000000"/>
                </a:solidFill>
              </a:rPr>
              <a:t>::</a:t>
            </a:r>
            <a:r>
              <a:rPr lang="en-US" sz="1000" dirty="0" err="1">
                <a:solidFill>
                  <a:srgbClr val="000000"/>
                </a:solidFill>
              </a:rPr>
              <a:t>PropertyType</a:t>
            </a:r>
            <a:endParaRPr lang="en-US" sz="1000" dirty="0">
              <a:solidFill>
                <a:srgbClr val="000000"/>
              </a:solidFill>
            </a:endParaRPr>
          </a:p>
        </p:txBody>
      </p:sp>
      <p:sp>
        <p:nvSpPr>
          <p:cNvPr id="23563" name="AutoShape 10"/>
          <p:cNvSpPr>
            <a:spLocks noChangeArrowheads="1"/>
          </p:cNvSpPr>
          <p:nvPr/>
        </p:nvSpPr>
        <p:spPr bwMode="auto">
          <a:xfrm>
            <a:off x="741363" y="3173414"/>
            <a:ext cx="1544751" cy="427072"/>
          </a:xfrm>
          <a:prstGeom prst="roundRect">
            <a:avLst>
              <a:gd name="adj" fmla="val 16667"/>
            </a:avLst>
          </a:prstGeom>
          <a:solidFill>
            <a:srgbClr val="FFFFCC"/>
          </a:solidFill>
          <a:ln w="9525">
            <a:solidFill>
              <a:srgbClr val="808080"/>
            </a:solidFill>
            <a:round/>
            <a:headEnd/>
            <a:tailEnd/>
          </a:ln>
        </p:spPr>
        <p:txBody>
          <a:bodyPr wrap="none" lIns="89991" tIns="53814" rIns="89991" bIns="44996" anchor="ctr">
            <a:spAutoFit/>
          </a:bodyPr>
          <a:lstStyle/>
          <a:p>
            <a:pPr algn="ctr">
              <a:tabLst>
                <a:tab pos="723825" algn="l"/>
                <a:tab pos="1447649" algn="l"/>
              </a:tabLst>
            </a:pPr>
            <a:r>
              <a:rPr lang="en-US" sz="1000" dirty="0">
                <a:solidFill>
                  <a:srgbClr val="000000"/>
                </a:solidFill>
              </a:rPr>
              <a:t>State::</a:t>
            </a:r>
          </a:p>
          <a:p>
            <a:pPr algn="ctr">
              <a:tabLst>
                <a:tab pos="723825" algn="l"/>
                <a:tab pos="1447649" algn="l"/>
              </a:tabLst>
            </a:pPr>
            <a:r>
              <a:rPr lang="en-US" sz="1000" dirty="0" err="1">
                <a:solidFill>
                  <a:srgbClr val="000000"/>
                </a:solidFill>
              </a:rPr>
              <a:t>UaPropertyCache</a:t>
            </a:r>
            <a:r>
              <a:rPr lang="en-US" sz="1000" dirty="0">
                <a:solidFill>
                  <a:srgbClr val="000000"/>
                </a:solidFill>
              </a:rPr>
              <a:t> Type</a:t>
            </a:r>
          </a:p>
        </p:txBody>
      </p:sp>
      <p:sp>
        <p:nvSpPr>
          <p:cNvPr id="23564" name="AutoShape 11"/>
          <p:cNvSpPr>
            <a:spLocks noChangeArrowheads="1"/>
          </p:cNvSpPr>
          <p:nvPr/>
        </p:nvSpPr>
        <p:spPr bwMode="auto">
          <a:xfrm>
            <a:off x="749302" y="3897314"/>
            <a:ext cx="1508803" cy="427072"/>
          </a:xfrm>
          <a:prstGeom prst="roundRect">
            <a:avLst>
              <a:gd name="adj" fmla="val 16667"/>
            </a:avLst>
          </a:prstGeom>
          <a:solidFill>
            <a:srgbClr val="FFFFCC"/>
          </a:solidFill>
          <a:ln w="9525">
            <a:solidFill>
              <a:srgbClr val="808080"/>
            </a:solidFill>
            <a:round/>
            <a:headEnd/>
            <a:tailEnd/>
          </a:ln>
        </p:spPr>
        <p:txBody>
          <a:bodyPr wrap="none" lIns="89991" tIns="53814" rIns="89991" bIns="44996" anchor="ctr">
            <a:spAutoFit/>
          </a:bodyPr>
          <a:lstStyle/>
          <a:p>
            <a:pPr algn="ctr">
              <a:tabLst>
                <a:tab pos="723825" algn="l"/>
                <a:tab pos="1447649" algn="l"/>
              </a:tabLst>
            </a:pPr>
            <a:r>
              <a:rPr lang="en-US" sz="1000" dirty="0">
                <a:solidFill>
                  <a:srgbClr val="000000"/>
                </a:solidFill>
              </a:rPr>
              <a:t>Temperature::</a:t>
            </a:r>
          </a:p>
          <a:p>
            <a:pPr algn="ctr">
              <a:tabLst>
                <a:tab pos="723825" algn="l"/>
                <a:tab pos="1447649" algn="l"/>
              </a:tabLst>
            </a:pPr>
            <a:r>
              <a:rPr lang="en-US" sz="1000" dirty="0" err="1">
                <a:solidFill>
                  <a:srgbClr val="000000"/>
                </a:solidFill>
              </a:rPr>
              <a:t>UaPropertyCacheType</a:t>
            </a:r>
            <a:endParaRPr lang="en-US" sz="1000" dirty="0">
              <a:solidFill>
                <a:srgbClr val="000000"/>
              </a:solidFill>
            </a:endParaRPr>
          </a:p>
        </p:txBody>
      </p:sp>
      <p:grpSp>
        <p:nvGrpSpPr>
          <p:cNvPr id="2" name="Group 12"/>
          <p:cNvGrpSpPr>
            <a:grpSpLocks/>
          </p:cNvGrpSpPr>
          <p:nvPr/>
        </p:nvGrpSpPr>
        <p:grpSpPr bwMode="auto">
          <a:xfrm>
            <a:off x="2506663" y="1160464"/>
            <a:ext cx="1423988" cy="392112"/>
            <a:chOff x="1579" y="731"/>
            <a:chExt cx="897" cy="247"/>
          </a:xfrm>
        </p:grpSpPr>
        <p:sp>
          <p:nvSpPr>
            <p:cNvPr id="18445" name="Rectangle 13"/>
            <p:cNvSpPr>
              <a:spLocks noChangeArrowheads="1"/>
            </p:cNvSpPr>
            <p:nvPr/>
          </p:nvSpPr>
          <p:spPr bwMode="auto">
            <a:xfrm>
              <a:off x="1579" y="731"/>
              <a:ext cx="897" cy="224"/>
            </a:xfrm>
            <a:prstGeom prst="rect">
              <a:avLst/>
            </a:prstGeom>
            <a:solidFill>
              <a:srgbClr val="CFE7E5"/>
            </a:solidFill>
            <a:ln w="9525">
              <a:solidFill>
                <a:srgbClr val="808080"/>
              </a:solidFill>
              <a:round/>
              <a:headEnd/>
              <a:tailEnd/>
            </a:ln>
            <a:effectLst>
              <a:outerShdw dist="103351" dir="2700000" algn="ctr" rotWithShape="0">
                <a:srgbClr val="C0C0C0"/>
              </a:outerShdw>
            </a:effectLst>
          </p:spPr>
          <p:txBody>
            <a:bodyPr wrap="none" anchor="ctr"/>
            <a:lstStyle/>
            <a:p>
              <a:pPr>
                <a:defRPr/>
              </a:pPr>
              <a:endParaRPr lang="en-US"/>
            </a:p>
          </p:txBody>
        </p:sp>
        <p:sp>
          <p:nvSpPr>
            <p:cNvPr id="23734" name="Text Box 14"/>
            <p:cNvSpPr txBox="1">
              <a:spLocks noChangeArrowheads="1"/>
            </p:cNvSpPr>
            <p:nvPr/>
          </p:nvSpPr>
          <p:spPr bwMode="auto">
            <a:xfrm>
              <a:off x="1696" y="788"/>
              <a:ext cx="701" cy="190"/>
            </a:xfrm>
            <a:prstGeom prst="rect">
              <a:avLst/>
            </a:prstGeom>
            <a:noFill/>
            <a:ln w="9525">
              <a:noFill/>
              <a:round/>
              <a:headEnd/>
              <a:tailEnd/>
            </a:ln>
          </p:spPr>
          <p:txBody>
            <a:bodyPr lIns="90000" tIns="53820" rIns="90000" bIns="45000"/>
            <a:lstStyle/>
            <a:p>
              <a:pPr>
                <a:tabLst>
                  <a:tab pos="723825" algn="l"/>
                </a:tabLst>
              </a:pPr>
              <a:r>
                <a:rPr lang="en-US" sz="1000" dirty="0" err="1">
                  <a:solidFill>
                    <a:srgbClr val="000000"/>
                  </a:solidFill>
                </a:rPr>
                <a:t>BaseObjectType</a:t>
              </a:r>
              <a:endParaRPr lang="en-US" sz="1000" dirty="0">
                <a:solidFill>
                  <a:srgbClr val="000000"/>
                </a:solidFill>
              </a:endParaRPr>
            </a:p>
          </p:txBody>
        </p:sp>
      </p:grpSp>
      <p:grpSp>
        <p:nvGrpSpPr>
          <p:cNvPr id="3" name="Group 15"/>
          <p:cNvGrpSpPr>
            <a:grpSpLocks/>
          </p:cNvGrpSpPr>
          <p:nvPr/>
        </p:nvGrpSpPr>
        <p:grpSpPr bwMode="auto">
          <a:xfrm>
            <a:off x="3151188" y="1519239"/>
            <a:ext cx="127000" cy="638175"/>
            <a:chOff x="1985" y="957"/>
            <a:chExt cx="80" cy="402"/>
          </a:xfrm>
        </p:grpSpPr>
        <p:sp>
          <p:nvSpPr>
            <p:cNvPr id="23729" name="Line 16"/>
            <p:cNvSpPr>
              <a:spLocks noChangeShapeType="1"/>
            </p:cNvSpPr>
            <p:nvPr/>
          </p:nvSpPr>
          <p:spPr bwMode="auto">
            <a:xfrm flipV="1">
              <a:off x="2033" y="1037"/>
              <a:ext cx="0" cy="323"/>
            </a:xfrm>
            <a:prstGeom prst="line">
              <a:avLst/>
            </a:prstGeom>
            <a:noFill/>
            <a:ln w="9525">
              <a:solidFill>
                <a:srgbClr val="000000"/>
              </a:solidFill>
              <a:round/>
              <a:headEnd/>
              <a:tailEnd/>
            </a:ln>
          </p:spPr>
          <p:txBody>
            <a:bodyPr/>
            <a:lstStyle/>
            <a:p>
              <a:endParaRPr lang="en-US"/>
            </a:p>
          </p:txBody>
        </p:sp>
        <p:grpSp>
          <p:nvGrpSpPr>
            <p:cNvPr id="4" name="Group 17"/>
            <p:cNvGrpSpPr>
              <a:grpSpLocks/>
            </p:cNvGrpSpPr>
            <p:nvPr/>
          </p:nvGrpSpPr>
          <p:grpSpPr bwMode="auto">
            <a:xfrm>
              <a:off x="1985" y="957"/>
              <a:ext cx="80" cy="123"/>
              <a:chOff x="1985" y="957"/>
              <a:chExt cx="80" cy="123"/>
            </a:xfrm>
          </p:grpSpPr>
          <p:sp>
            <p:nvSpPr>
              <p:cNvPr id="23731" name="AutoShape 18"/>
              <p:cNvSpPr>
                <a:spLocks noChangeArrowheads="1"/>
              </p:cNvSpPr>
              <p:nvPr/>
            </p:nvSpPr>
            <p:spPr bwMode="auto">
              <a:xfrm flipH="1">
                <a:off x="1985" y="957"/>
                <a:ext cx="80" cy="61"/>
              </a:xfrm>
              <a:prstGeom prst="triangle">
                <a:avLst>
                  <a:gd name="adj" fmla="val 56579"/>
                </a:avLst>
              </a:prstGeom>
              <a:solidFill>
                <a:srgbClr val="FFFFFF"/>
              </a:solidFill>
              <a:ln w="9525">
                <a:solidFill>
                  <a:srgbClr val="808080"/>
                </a:solidFill>
                <a:round/>
                <a:headEnd/>
                <a:tailEnd/>
              </a:ln>
            </p:spPr>
            <p:txBody>
              <a:bodyPr wrap="none" anchor="ctr"/>
              <a:lstStyle/>
              <a:p>
                <a:endParaRPr lang="en-US"/>
              </a:p>
            </p:txBody>
          </p:sp>
          <p:sp>
            <p:nvSpPr>
              <p:cNvPr id="23732" name="AutoShape 19"/>
              <p:cNvSpPr>
                <a:spLocks noChangeArrowheads="1"/>
              </p:cNvSpPr>
              <p:nvPr/>
            </p:nvSpPr>
            <p:spPr bwMode="auto">
              <a:xfrm flipH="1">
                <a:off x="1985" y="1019"/>
                <a:ext cx="80" cy="61"/>
              </a:xfrm>
              <a:prstGeom prst="triangle">
                <a:avLst>
                  <a:gd name="adj" fmla="val 56579"/>
                </a:avLst>
              </a:prstGeom>
              <a:solidFill>
                <a:srgbClr val="FFFFFF"/>
              </a:solidFill>
              <a:ln w="9525">
                <a:solidFill>
                  <a:srgbClr val="808080"/>
                </a:solidFill>
                <a:round/>
                <a:headEnd/>
                <a:tailEnd/>
              </a:ln>
            </p:spPr>
            <p:txBody>
              <a:bodyPr wrap="none" anchor="ctr"/>
              <a:lstStyle/>
              <a:p>
                <a:endParaRPr lang="en-US"/>
              </a:p>
            </p:txBody>
          </p:sp>
        </p:grpSp>
      </p:grpSp>
      <p:sp>
        <p:nvSpPr>
          <p:cNvPr id="18452" name="Rectangle 20"/>
          <p:cNvSpPr>
            <a:spLocks noChangeArrowheads="1"/>
          </p:cNvSpPr>
          <p:nvPr/>
        </p:nvSpPr>
        <p:spPr bwMode="auto">
          <a:xfrm>
            <a:off x="184150" y="1139825"/>
            <a:ext cx="1081025" cy="242891"/>
          </a:xfrm>
          <a:prstGeom prst="rect">
            <a:avLst/>
          </a:prstGeom>
          <a:solidFill>
            <a:srgbClr val="CFE7E5"/>
          </a:solidFill>
          <a:ln w="9525">
            <a:solidFill>
              <a:srgbClr val="808080"/>
            </a:solidFill>
            <a:round/>
            <a:headEnd/>
            <a:tailEnd/>
          </a:ln>
          <a:effectLst>
            <a:outerShdw dist="103351" dir="2700000" algn="ctr" rotWithShape="0">
              <a:srgbClr val="C0C0C0"/>
            </a:outerShdw>
          </a:effectLst>
        </p:spPr>
        <p:txBody>
          <a:bodyPr wrap="none" lIns="89991" tIns="53814" rIns="89991" bIns="44996" anchor="ctr">
            <a:spAutoFit/>
          </a:bodyPr>
          <a:lstStyle/>
          <a:p>
            <a:pPr algn="ctr">
              <a:tabLst>
                <a:tab pos="723825" algn="l"/>
              </a:tabLst>
              <a:defRPr/>
            </a:pPr>
            <a:r>
              <a:rPr lang="en-US" sz="1000" dirty="0" err="1">
                <a:solidFill>
                  <a:srgbClr val="000000"/>
                </a:solidFill>
              </a:rPr>
              <a:t>BaseEventType</a:t>
            </a:r>
            <a:endParaRPr lang="en-US" sz="1000" dirty="0">
              <a:solidFill>
                <a:srgbClr val="000000"/>
              </a:solidFill>
            </a:endParaRPr>
          </a:p>
        </p:txBody>
      </p:sp>
      <p:sp>
        <p:nvSpPr>
          <p:cNvPr id="18453" name="Rectangle 21"/>
          <p:cNvSpPr>
            <a:spLocks noChangeArrowheads="1"/>
          </p:cNvSpPr>
          <p:nvPr/>
        </p:nvSpPr>
        <p:spPr bwMode="auto">
          <a:xfrm>
            <a:off x="14288" y="2103439"/>
            <a:ext cx="1669327" cy="242891"/>
          </a:xfrm>
          <a:prstGeom prst="rect">
            <a:avLst/>
          </a:prstGeom>
          <a:solidFill>
            <a:srgbClr val="FFCC99"/>
          </a:solidFill>
          <a:ln w="9525">
            <a:solidFill>
              <a:srgbClr val="808080"/>
            </a:solidFill>
            <a:round/>
            <a:headEnd/>
            <a:tailEnd/>
          </a:ln>
          <a:effectLst>
            <a:outerShdw dist="103351" dir="2700000" algn="ctr" rotWithShape="0">
              <a:srgbClr val="C0C0C0"/>
            </a:outerShdw>
          </a:effectLst>
        </p:spPr>
        <p:txBody>
          <a:bodyPr wrap="none" lIns="89991" tIns="53814" rIns="89991" bIns="44996" anchor="ctr">
            <a:spAutoFit/>
          </a:bodyPr>
          <a:lstStyle/>
          <a:p>
            <a:pPr algn="ctr">
              <a:tabLst>
                <a:tab pos="723825" algn="l"/>
                <a:tab pos="1447649" algn="l"/>
              </a:tabLst>
              <a:defRPr/>
            </a:pPr>
            <a:r>
              <a:rPr lang="en-US" sz="1000" dirty="0" err="1">
                <a:solidFill>
                  <a:srgbClr val="000000"/>
                </a:solidFill>
              </a:rPr>
              <a:t>WeatherStationEventType</a:t>
            </a:r>
            <a:endParaRPr lang="en-US" sz="1000" dirty="0">
              <a:solidFill>
                <a:srgbClr val="000000"/>
              </a:solidFill>
            </a:endParaRPr>
          </a:p>
        </p:txBody>
      </p:sp>
      <p:sp>
        <p:nvSpPr>
          <p:cNvPr id="23569" name="Line 22"/>
          <p:cNvSpPr>
            <a:spLocks noChangeShapeType="1"/>
          </p:cNvSpPr>
          <p:nvPr/>
        </p:nvSpPr>
        <p:spPr bwMode="auto">
          <a:xfrm flipH="1">
            <a:off x="1663701" y="2295525"/>
            <a:ext cx="989013" cy="1588"/>
          </a:xfrm>
          <a:prstGeom prst="line">
            <a:avLst/>
          </a:prstGeom>
          <a:noFill/>
          <a:ln w="9525">
            <a:solidFill>
              <a:srgbClr val="000000"/>
            </a:solidFill>
            <a:round/>
            <a:headEnd/>
            <a:tailEnd type="triangle" w="med" len="med"/>
          </a:ln>
        </p:spPr>
        <p:txBody>
          <a:bodyPr lIns="91430" tIns="45716" rIns="91430" bIns="45716"/>
          <a:lstStyle/>
          <a:p>
            <a:endParaRPr lang="en-US"/>
          </a:p>
        </p:txBody>
      </p:sp>
      <p:grpSp>
        <p:nvGrpSpPr>
          <p:cNvPr id="5" name="Group 23"/>
          <p:cNvGrpSpPr>
            <a:grpSpLocks/>
          </p:cNvGrpSpPr>
          <p:nvPr/>
        </p:nvGrpSpPr>
        <p:grpSpPr bwMode="auto">
          <a:xfrm>
            <a:off x="1828800" y="2095501"/>
            <a:ext cx="820738" cy="473075"/>
            <a:chOff x="1152" y="1320"/>
            <a:chExt cx="517" cy="298"/>
          </a:xfrm>
        </p:grpSpPr>
        <p:sp>
          <p:nvSpPr>
            <p:cNvPr id="23727" name="Text Box 24"/>
            <p:cNvSpPr txBox="1">
              <a:spLocks noChangeArrowheads="1"/>
            </p:cNvSpPr>
            <p:nvPr/>
          </p:nvSpPr>
          <p:spPr bwMode="auto">
            <a:xfrm>
              <a:off x="1152" y="1320"/>
              <a:ext cx="485" cy="235"/>
            </a:xfrm>
            <a:prstGeom prst="rect">
              <a:avLst/>
            </a:prstGeom>
            <a:noFill/>
            <a:ln w="9525">
              <a:noFill/>
              <a:round/>
              <a:headEnd/>
              <a:tailEnd type="triangle" w="med" len="med"/>
            </a:ln>
          </p:spPr>
          <p:txBody>
            <a:bodyPr lIns="90000" tIns="53820" rIns="90000" bIns="45000"/>
            <a:lstStyle/>
            <a:p>
              <a:pPr>
                <a:tabLst>
                  <a:tab pos="723825" algn="l"/>
                </a:tabLst>
              </a:pPr>
              <a:r>
                <a:rPr lang="en-US" sz="1000" dirty="0">
                  <a:solidFill>
                    <a:srgbClr val="000000"/>
                  </a:solidFill>
                </a:rPr>
                <a:t>Generates </a:t>
              </a:r>
            </a:p>
          </p:txBody>
        </p:sp>
        <p:sp>
          <p:nvSpPr>
            <p:cNvPr id="23728" name="Text Box 25"/>
            <p:cNvSpPr txBox="1">
              <a:spLocks noChangeArrowheads="1"/>
            </p:cNvSpPr>
            <p:nvPr/>
          </p:nvSpPr>
          <p:spPr bwMode="auto">
            <a:xfrm>
              <a:off x="1210" y="1446"/>
              <a:ext cx="460" cy="172"/>
            </a:xfrm>
            <a:prstGeom prst="rect">
              <a:avLst/>
            </a:prstGeom>
            <a:noFill/>
            <a:ln w="9525">
              <a:noFill/>
              <a:round/>
              <a:headEnd/>
              <a:tailEnd type="triangle" w="med" len="med"/>
            </a:ln>
          </p:spPr>
          <p:txBody>
            <a:bodyPr lIns="90000" tIns="53820" rIns="90000" bIns="45000"/>
            <a:lstStyle/>
            <a:p>
              <a:pPr>
                <a:tabLst>
                  <a:tab pos="723825" algn="l"/>
                </a:tabLst>
              </a:pPr>
              <a:r>
                <a:rPr lang="en-US" sz="1000" dirty="0">
                  <a:solidFill>
                    <a:srgbClr val="000000"/>
                  </a:solidFill>
                </a:rPr>
                <a:t>Event </a:t>
              </a:r>
            </a:p>
          </p:txBody>
        </p:sp>
      </p:grpSp>
      <p:sp>
        <p:nvSpPr>
          <p:cNvPr id="18458" name="AutoShape 26"/>
          <p:cNvSpPr>
            <a:spLocks noChangeArrowheads="1"/>
          </p:cNvSpPr>
          <p:nvPr/>
        </p:nvSpPr>
        <p:spPr bwMode="auto">
          <a:xfrm>
            <a:off x="4637089" y="2835275"/>
            <a:ext cx="1131347" cy="268731"/>
          </a:xfrm>
          <a:prstGeom prst="roundRect">
            <a:avLst>
              <a:gd name="adj" fmla="val 16667"/>
            </a:avLst>
          </a:prstGeom>
          <a:solidFill>
            <a:srgbClr val="CFE7E5"/>
          </a:solidFill>
          <a:ln w="9525">
            <a:solidFill>
              <a:srgbClr val="808080"/>
            </a:solidFill>
            <a:round/>
            <a:headEnd/>
            <a:tailEnd/>
          </a:ln>
          <a:effectLst>
            <a:outerShdw dist="103351" dir="2700000" algn="ctr" rotWithShape="0">
              <a:srgbClr val="C0C0C0"/>
            </a:outerShdw>
          </a:effectLst>
        </p:spPr>
        <p:txBody>
          <a:bodyPr wrap="none" lIns="89991" tIns="53814" rIns="89991" bIns="44996" anchor="ctr">
            <a:spAutoFit/>
          </a:bodyPr>
          <a:lstStyle/>
          <a:p>
            <a:pPr algn="ctr">
              <a:tabLst>
                <a:tab pos="723825" algn="l"/>
              </a:tabLst>
              <a:defRPr/>
            </a:pPr>
            <a:r>
              <a:rPr lang="en-US" sz="1000" dirty="0" err="1">
                <a:solidFill>
                  <a:srgbClr val="000000"/>
                </a:solidFill>
              </a:rPr>
              <a:t>AnalogItemType</a:t>
            </a:r>
            <a:endParaRPr lang="en-US" sz="1000" dirty="0">
              <a:solidFill>
                <a:srgbClr val="000000"/>
              </a:solidFill>
            </a:endParaRPr>
          </a:p>
        </p:txBody>
      </p:sp>
      <p:sp>
        <p:nvSpPr>
          <p:cNvPr id="18459" name="AutoShape 27"/>
          <p:cNvSpPr>
            <a:spLocks noChangeArrowheads="1"/>
          </p:cNvSpPr>
          <p:nvPr/>
        </p:nvSpPr>
        <p:spPr bwMode="auto">
          <a:xfrm>
            <a:off x="4354513" y="1905001"/>
            <a:ext cx="1507436" cy="268731"/>
          </a:xfrm>
          <a:prstGeom prst="roundRect">
            <a:avLst>
              <a:gd name="adj" fmla="val 16667"/>
            </a:avLst>
          </a:prstGeom>
          <a:solidFill>
            <a:srgbClr val="CFE7E5"/>
          </a:solidFill>
          <a:ln w="9525">
            <a:solidFill>
              <a:srgbClr val="808080"/>
            </a:solidFill>
            <a:round/>
            <a:headEnd/>
            <a:tailEnd/>
          </a:ln>
          <a:effectLst>
            <a:outerShdw dist="103351" dir="2700000" algn="ctr" rotWithShape="0">
              <a:srgbClr val="C0C0C0"/>
            </a:outerShdw>
          </a:effectLst>
        </p:spPr>
        <p:txBody>
          <a:bodyPr wrap="none" lIns="89991" tIns="53814" rIns="89991" bIns="44996" anchor="ctr">
            <a:spAutoFit/>
          </a:bodyPr>
          <a:lstStyle/>
          <a:p>
            <a:pPr algn="ctr">
              <a:tabLst>
                <a:tab pos="723825" algn="l"/>
                <a:tab pos="1447649" algn="l"/>
              </a:tabLst>
              <a:defRPr/>
            </a:pPr>
            <a:r>
              <a:rPr lang="en-US" sz="1000" dirty="0" err="1">
                <a:solidFill>
                  <a:srgbClr val="000000"/>
                </a:solidFill>
              </a:rPr>
              <a:t>BaseDataVariableType</a:t>
            </a:r>
            <a:endParaRPr lang="en-US" sz="1000" dirty="0">
              <a:solidFill>
                <a:srgbClr val="000000"/>
              </a:solidFill>
            </a:endParaRPr>
          </a:p>
        </p:txBody>
      </p:sp>
      <p:sp>
        <p:nvSpPr>
          <p:cNvPr id="18460" name="AutoShape 28"/>
          <p:cNvSpPr>
            <a:spLocks noChangeArrowheads="1"/>
          </p:cNvSpPr>
          <p:nvPr/>
        </p:nvSpPr>
        <p:spPr bwMode="auto">
          <a:xfrm>
            <a:off x="6308725" y="1905001"/>
            <a:ext cx="966312" cy="268731"/>
          </a:xfrm>
          <a:prstGeom prst="roundRect">
            <a:avLst>
              <a:gd name="adj" fmla="val 16667"/>
            </a:avLst>
          </a:prstGeom>
          <a:solidFill>
            <a:srgbClr val="CFE7E5"/>
          </a:solidFill>
          <a:ln w="9525">
            <a:solidFill>
              <a:srgbClr val="808080"/>
            </a:solidFill>
            <a:round/>
            <a:headEnd/>
            <a:tailEnd/>
          </a:ln>
          <a:effectLst>
            <a:outerShdw dist="103351" dir="2700000" algn="ctr" rotWithShape="0">
              <a:srgbClr val="C0C0C0"/>
            </a:outerShdw>
          </a:effectLst>
        </p:spPr>
        <p:txBody>
          <a:bodyPr wrap="none" lIns="89991" tIns="53814" rIns="89991" bIns="44996" anchor="ctr">
            <a:spAutoFit/>
          </a:bodyPr>
          <a:lstStyle/>
          <a:p>
            <a:pPr algn="ctr">
              <a:tabLst>
                <a:tab pos="723825" algn="l"/>
              </a:tabLst>
              <a:defRPr/>
            </a:pPr>
            <a:r>
              <a:rPr lang="en-US" sz="1000" dirty="0" err="1">
                <a:solidFill>
                  <a:srgbClr val="000000"/>
                </a:solidFill>
              </a:rPr>
              <a:t>PropertyType</a:t>
            </a:r>
            <a:endParaRPr lang="en-US" sz="1000" dirty="0">
              <a:solidFill>
                <a:srgbClr val="000000"/>
              </a:solidFill>
            </a:endParaRPr>
          </a:p>
        </p:txBody>
      </p:sp>
      <p:sp>
        <p:nvSpPr>
          <p:cNvPr id="18461" name="AutoShape 29"/>
          <p:cNvSpPr>
            <a:spLocks noChangeArrowheads="1"/>
          </p:cNvSpPr>
          <p:nvPr/>
        </p:nvSpPr>
        <p:spPr bwMode="auto">
          <a:xfrm>
            <a:off x="5486401" y="1082675"/>
            <a:ext cx="836921" cy="268731"/>
          </a:xfrm>
          <a:prstGeom prst="roundRect">
            <a:avLst>
              <a:gd name="adj" fmla="val 16667"/>
            </a:avLst>
          </a:prstGeom>
          <a:solidFill>
            <a:srgbClr val="CFE7E5"/>
          </a:solidFill>
          <a:ln w="9525">
            <a:solidFill>
              <a:srgbClr val="808080"/>
            </a:solidFill>
            <a:round/>
            <a:headEnd/>
            <a:tailEnd/>
          </a:ln>
          <a:effectLst>
            <a:outerShdw dist="103351" dir="2700000" algn="ctr" rotWithShape="0">
              <a:srgbClr val="C0C0C0"/>
            </a:outerShdw>
          </a:effectLst>
        </p:spPr>
        <p:txBody>
          <a:bodyPr wrap="none" lIns="89991" tIns="53814" rIns="89991" bIns="44996" anchor="ctr">
            <a:spAutoFit/>
          </a:bodyPr>
          <a:lstStyle/>
          <a:p>
            <a:pPr algn="ctr">
              <a:tabLst>
                <a:tab pos="723825" algn="l"/>
              </a:tabLst>
              <a:defRPr/>
            </a:pPr>
            <a:r>
              <a:rPr lang="en-US" sz="1000" dirty="0" err="1">
                <a:solidFill>
                  <a:srgbClr val="000000"/>
                </a:solidFill>
              </a:rPr>
              <a:t>UaVariable</a:t>
            </a:r>
            <a:endParaRPr lang="en-US" sz="1000" dirty="0">
              <a:solidFill>
                <a:srgbClr val="000000"/>
              </a:solidFill>
            </a:endParaRPr>
          </a:p>
        </p:txBody>
      </p:sp>
      <p:grpSp>
        <p:nvGrpSpPr>
          <p:cNvPr id="6" name="Group 30"/>
          <p:cNvGrpSpPr>
            <a:grpSpLocks/>
          </p:cNvGrpSpPr>
          <p:nvPr/>
        </p:nvGrpSpPr>
        <p:grpSpPr bwMode="auto">
          <a:xfrm>
            <a:off x="5245100" y="1357313"/>
            <a:ext cx="534988" cy="547687"/>
            <a:chOff x="3304" y="855"/>
            <a:chExt cx="337" cy="345"/>
          </a:xfrm>
        </p:grpSpPr>
        <p:sp>
          <p:nvSpPr>
            <p:cNvPr id="23723" name="Line 31"/>
            <p:cNvSpPr>
              <a:spLocks noChangeShapeType="1"/>
            </p:cNvSpPr>
            <p:nvPr/>
          </p:nvSpPr>
          <p:spPr bwMode="auto">
            <a:xfrm flipV="1">
              <a:off x="3304" y="948"/>
              <a:ext cx="250" cy="252"/>
            </a:xfrm>
            <a:prstGeom prst="line">
              <a:avLst/>
            </a:prstGeom>
            <a:noFill/>
            <a:ln w="9525">
              <a:solidFill>
                <a:srgbClr val="000000"/>
              </a:solidFill>
              <a:round/>
              <a:headEnd/>
              <a:tailEnd/>
            </a:ln>
          </p:spPr>
          <p:txBody>
            <a:bodyPr/>
            <a:lstStyle/>
            <a:p>
              <a:endParaRPr lang="en-US"/>
            </a:p>
          </p:txBody>
        </p:sp>
        <p:grpSp>
          <p:nvGrpSpPr>
            <p:cNvPr id="7" name="Group 32"/>
            <p:cNvGrpSpPr>
              <a:grpSpLocks/>
            </p:cNvGrpSpPr>
            <p:nvPr/>
          </p:nvGrpSpPr>
          <p:grpSpPr bwMode="auto">
            <a:xfrm>
              <a:off x="3486" y="855"/>
              <a:ext cx="155" cy="159"/>
              <a:chOff x="3486" y="855"/>
              <a:chExt cx="155" cy="159"/>
            </a:xfrm>
          </p:grpSpPr>
          <p:sp>
            <p:nvSpPr>
              <p:cNvPr id="23725" name="AutoShape 33"/>
              <p:cNvSpPr>
                <a:spLocks noChangeArrowheads="1"/>
              </p:cNvSpPr>
              <p:nvPr/>
            </p:nvSpPr>
            <p:spPr bwMode="auto">
              <a:xfrm rot="2700000" flipH="1">
                <a:off x="3542" y="876"/>
                <a:ext cx="87" cy="68"/>
              </a:xfrm>
              <a:prstGeom prst="triangle">
                <a:avLst>
                  <a:gd name="adj" fmla="val 56579"/>
                </a:avLst>
              </a:prstGeom>
              <a:solidFill>
                <a:srgbClr val="FFFFFF"/>
              </a:solidFill>
              <a:ln w="9525">
                <a:solidFill>
                  <a:srgbClr val="808080"/>
                </a:solidFill>
                <a:round/>
                <a:headEnd/>
                <a:tailEnd/>
              </a:ln>
            </p:spPr>
            <p:txBody>
              <a:bodyPr wrap="none" anchor="ctr"/>
              <a:lstStyle/>
              <a:p>
                <a:endParaRPr lang="en-US"/>
              </a:p>
            </p:txBody>
          </p:sp>
          <p:sp>
            <p:nvSpPr>
              <p:cNvPr id="23726" name="AutoShape 34"/>
              <p:cNvSpPr>
                <a:spLocks noChangeArrowheads="1"/>
              </p:cNvSpPr>
              <p:nvPr/>
            </p:nvSpPr>
            <p:spPr bwMode="auto">
              <a:xfrm rot="2700000" flipH="1">
                <a:off x="3497" y="925"/>
                <a:ext cx="88" cy="67"/>
              </a:xfrm>
              <a:prstGeom prst="triangle">
                <a:avLst>
                  <a:gd name="adj" fmla="val 56579"/>
                </a:avLst>
              </a:prstGeom>
              <a:solidFill>
                <a:srgbClr val="FFFFFF"/>
              </a:solidFill>
              <a:ln w="9525">
                <a:solidFill>
                  <a:srgbClr val="808080"/>
                </a:solidFill>
                <a:round/>
                <a:headEnd/>
                <a:tailEnd/>
              </a:ln>
            </p:spPr>
            <p:txBody>
              <a:bodyPr wrap="none" anchor="ctr"/>
              <a:lstStyle/>
              <a:p>
                <a:endParaRPr lang="en-US"/>
              </a:p>
            </p:txBody>
          </p:sp>
        </p:grpSp>
      </p:grpSp>
      <p:grpSp>
        <p:nvGrpSpPr>
          <p:cNvPr id="8" name="Group 35"/>
          <p:cNvGrpSpPr>
            <a:grpSpLocks/>
          </p:cNvGrpSpPr>
          <p:nvPr/>
        </p:nvGrpSpPr>
        <p:grpSpPr bwMode="auto">
          <a:xfrm>
            <a:off x="6334125" y="1395414"/>
            <a:ext cx="522288" cy="481012"/>
            <a:chOff x="3990" y="879"/>
            <a:chExt cx="329" cy="303"/>
          </a:xfrm>
        </p:grpSpPr>
        <p:sp>
          <p:nvSpPr>
            <p:cNvPr id="23719" name="Line 36"/>
            <p:cNvSpPr>
              <a:spLocks noChangeShapeType="1"/>
            </p:cNvSpPr>
            <p:nvPr/>
          </p:nvSpPr>
          <p:spPr bwMode="auto">
            <a:xfrm flipH="1" flipV="1">
              <a:off x="4084" y="962"/>
              <a:ext cx="236" cy="221"/>
            </a:xfrm>
            <a:prstGeom prst="line">
              <a:avLst/>
            </a:prstGeom>
            <a:noFill/>
            <a:ln w="9525">
              <a:solidFill>
                <a:srgbClr val="000000"/>
              </a:solidFill>
              <a:round/>
              <a:headEnd/>
              <a:tailEnd/>
            </a:ln>
          </p:spPr>
          <p:txBody>
            <a:bodyPr/>
            <a:lstStyle/>
            <a:p>
              <a:endParaRPr lang="en-US"/>
            </a:p>
          </p:txBody>
        </p:sp>
        <p:grpSp>
          <p:nvGrpSpPr>
            <p:cNvPr id="9" name="Group 37"/>
            <p:cNvGrpSpPr>
              <a:grpSpLocks/>
            </p:cNvGrpSpPr>
            <p:nvPr/>
          </p:nvGrpSpPr>
          <p:grpSpPr bwMode="auto">
            <a:xfrm>
              <a:off x="3990" y="879"/>
              <a:ext cx="149" cy="143"/>
              <a:chOff x="3990" y="879"/>
              <a:chExt cx="149" cy="143"/>
            </a:xfrm>
          </p:grpSpPr>
          <p:sp>
            <p:nvSpPr>
              <p:cNvPr id="23721" name="AutoShape 38"/>
              <p:cNvSpPr>
                <a:spLocks noChangeArrowheads="1"/>
              </p:cNvSpPr>
              <p:nvPr/>
            </p:nvSpPr>
            <p:spPr bwMode="auto">
              <a:xfrm rot="18780000" flipH="1">
                <a:off x="4001" y="898"/>
                <a:ext cx="80" cy="61"/>
              </a:xfrm>
              <a:prstGeom prst="triangle">
                <a:avLst>
                  <a:gd name="adj" fmla="val 56579"/>
                </a:avLst>
              </a:prstGeom>
              <a:solidFill>
                <a:srgbClr val="FFFFFF"/>
              </a:solidFill>
              <a:ln w="9525">
                <a:solidFill>
                  <a:srgbClr val="808080"/>
                </a:solidFill>
                <a:round/>
                <a:headEnd/>
                <a:tailEnd/>
              </a:ln>
            </p:spPr>
            <p:txBody>
              <a:bodyPr wrap="none" anchor="ctr"/>
              <a:lstStyle/>
              <a:p>
                <a:endParaRPr lang="en-US"/>
              </a:p>
            </p:txBody>
          </p:sp>
          <p:sp>
            <p:nvSpPr>
              <p:cNvPr id="23722" name="AutoShape 39"/>
              <p:cNvSpPr>
                <a:spLocks noChangeArrowheads="1"/>
              </p:cNvSpPr>
              <p:nvPr/>
            </p:nvSpPr>
            <p:spPr bwMode="auto">
              <a:xfrm rot="18780000" flipH="1">
                <a:off x="4050" y="941"/>
                <a:ext cx="80" cy="61"/>
              </a:xfrm>
              <a:prstGeom prst="triangle">
                <a:avLst>
                  <a:gd name="adj" fmla="val 56579"/>
                </a:avLst>
              </a:prstGeom>
              <a:solidFill>
                <a:srgbClr val="FFFFFF"/>
              </a:solidFill>
              <a:ln w="9525">
                <a:solidFill>
                  <a:srgbClr val="808080"/>
                </a:solidFill>
                <a:round/>
                <a:headEnd/>
                <a:tailEnd/>
              </a:ln>
            </p:spPr>
            <p:txBody>
              <a:bodyPr wrap="none" anchor="ctr"/>
              <a:lstStyle/>
              <a:p>
                <a:endParaRPr lang="en-US"/>
              </a:p>
            </p:txBody>
          </p:sp>
        </p:grpSp>
      </p:grpSp>
      <p:sp>
        <p:nvSpPr>
          <p:cNvPr id="23577" name="Line 40"/>
          <p:cNvSpPr>
            <a:spLocks noChangeShapeType="1"/>
          </p:cNvSpPr>
          <p:nvPr/>
        </p:nvSpPr>
        <p:spPr bwMode="auto">
          <a:xfrm flipV="1">
            <a:off x="6858000" y="2193925"/>
            <a:ext cx="1588" cy="2471738"/>
          </a:xfrm>
          <a:prstGeom prst="line">
            <a:avLst/>
          </a:prstGeom>
          <a:noFill/>
          <a:ln w="9525">
            <a:solidFill>
              <a:srgbClr val="000000"/>
            </a:solidFill>
            <a:round/>
            <a:headEnd/>
            <a:tailEnd type="triangle" w="med" len="med"/>
          </a:ln>
        </p:spPr>
        <p:txBody>
          <a:bodyPr lIns="91430" tIns="45716" rIns="91430" bIns="45716"/>
          <a:lstStyle/>
          <a:p>
            <a:endParaRPr lang="en-US"/>
          </a:p>
        </p:txBody>
      </p:sp>
      <p:sp>
        <p:nvSpPr>
          <p:cNvPr id="23578" name="Line 41"/>
          <p:cNvSpPr>
            <a:spLocks noChangeShapeType="1"/>
          </p:cNvSpPr>
          <p:nvPr/>
        </p:nvSpPr>
        <p:spPr bwMode="auto">
          <a:xfrm>
            <a:off x="5559167" y="4116389"/>
            <a:ext cx="1298833" cy="0"/>
          </a:xfrm>
          <a:prstGeom prst="line">
            <a:avLst/>
          </a:prstGeom>
          <a:noFill/>
          <a:ln w="9525">
            <a:solidFill>
              <a:srgbClr val="000000"/>
            </a:solidFill>
            <a:round/>
            <a:headEnd/>
            <a:tailEnd/>
          </a:ln>
        </p:spPr>
        <p:txBody>
          <a:bodyPr lIns="91430" tIns="45716" rIns="91430" bIns="45716"/>
          <a:lstStyle/>
          <a:p>
            <a:endParaRPr lang="en-US"/>
          </a:p>
        </p:txBody>
      </p:sp>
      <p:sp>
        <p:nvSpPr>
          <p:cNvPr id="23579" name="Line 42"/>
          <p:cNvSpPr>
            <a:spLocks noChangeShapeType="1"/>
          </p:cNvSpPr>
          <p:nvPr/>
        </p:nvSpPr>
        <p:spPr bwMode="auto">
          <a:xfrm flipV="1">
            <a:off x="5121275" y="3122614"/>
            <a:ext cx="1588" cy="481012"/>
          </a:xfrm>
          <a:prstGeom prst="line">
            <a:avLst/>
          </a:prstGeom>
          <a:noFill/>
          <a:ln w="9525">
            <a:solidFill>
              <a:srgbClr val="000000"/>
            </a:solidFill>
            <a:round/>
            <a:headEnd/>
            <a:tailEnd type="triangle" w="med" len="med"/>
          </a:ln>
        </p:spPr>
        <p:txBody>
          <a:bodyPr lIns="91430" tIns="45716" rIns="91430" bIns="45716"/>
          <a:lstStyle/>
          <a:p>
            <a:endParaRPr lang="en-US"/>
          </a:p>
        </p:txBody>
      </p:sp>
      <p:sp>
        <p:nvSpPr>
          <p:cNvPr id="23580" name="Line 43"/>
          <p:cNvSpPr>
            <a:spLocks noChangeShapeType="1"/>
          </p:cNvSpPr>
          <p:nvPr/>
        </p:nvSpPr>
        <p:spPr bwMode="auto">
          <a:xfrm>
            <a:off x="4224337" y="3108326"/>
            <a:ext cx="347663" cy="1588"/>
          </a:xfrm>
          <a:prstGeom prst="line">
            <a:avLst/>
          </a:prstGeom>
          <a:noFill/>
          <a:ln w="9525">
            <a:solidFill>
              <a:srgbClr val="000000"/>
            </a:solidFill>
            <a:round/>
            <a:headEnd/>
            <a:tailEnd/>
          </a:ln>
        </p:spPr>
        <p:txBody>
          <a:bodyPr lIns="91430" tIns="45716" rIns="91430" bIns="45716"/>
          <a:lstStyle/>
          <a:p>
            <a:endParaRPr lang="en-US"/>
          </a:p>
        </p:txBody>
      </p:sp>
      <p:sp>
        <p:nvSpPr>
          <p:cNvPr id="23581" name="Line 44"/>
          <p:cNvSpPr>
            <a:spLocks noChangeShapeType="1"/>
          </p:cNvSpPr>
          <p:nvPr/>
        </p:nvSpPr>
        <p:spPr bwMode="auto">
          <a:xfrm flipV="1">
            <a:off x="4572000" y="2206625"/>
            <a:ext cx="1588" cy="903287"/>
          </a:xfrm>
          <a:prstGeom prst="line">
            <a:avLst/>
          </a:prstGeom>
          <a:noFill/>
          <a:ln w="9525">
            <a:solidFill>
              <a:srgbClr val="000000"/>
            </a:solidFill>
            <a:round/>
            <a:headEnd/>
            <a:tailEnd type="triangle" w="med" len="med"/>
          </a:ln>
        </p:spPr>
        <p:txBody>
          <a:bodyPr lIns="91430" tIns="45716" rIns="91430" bIns="45716"/>
          <a:lstStyle/>
          <a:p>
            <a:endParaRPr lang="en-US"/>
          </a:p>
        </p:txBody>
      </p:sp>
      <p:sp>
        <p:nvSpPr>
          <p:cNvPr id="23582" name="Line 45"/>
          <p:cNvSpPr>
            <a:spLocks noChangeShapeType="1"/>
          </p:cNvSpPr>
          <p:nvPr/>
        </p:nvSpPr>
        <p:spPr bwMode="auto">
          <a:xfrm>
            <a:off x="4589464" y="3602039"/>
            <a:ext cx="530225" cy="1587"/>
          </a:xfrm>
          <a:prstGeom prst="line">
            <a:avLst/>
          </a:prstGeom>
          <a:noFill/>
          <a:ln w="9525">
            <a:solidFill>
              <a:srgbClr val="000000"/>
            </a:solidFill>
            <a:round/>
            <a:headEnd/>
            <a:tailEnd/>
          </a:ln>
        </p:spPr>
        <p:txBody>
          <a:bodyPr lIns="91430" tIns="45716" rIns="91430" bIns="45716"/>
          <a:lstStyle/>
          <a:p>
            <a:endParaRPr lang="en-US"/>
          </a:p>
        </p:txBody>
      </p:sp>
      <p:sp>
        <p:nvSpPr>
          <p:cNvPr id="23583" name="Line 46"/>
          <p:cNvSpPr>
            <a:spLocks noChangeShapeType="1"/>
          </p:cNvSpPr>
          <p:nvPr/>
        </p:nvSpPr>
        <p:spPr bwMode="auto">
          <a:xfrm>
            <a:off x="3200400" y="2433639"/>
            <a:ext cx="1588" cy="3419475"/>
          </a:xfrm>
          <a:prstGeom prst="line">
            <a:avLst/>
          </a:prstGeom>
          <a:noFill/>
          <a:ln w="9525">
            <a:solidFill>
              <a:srgbClr val="000000"/>
            </a:solidFill>
            <a:round/>
            <a:headEnd/>
            <a:tailEnd/>
          </a:ln>
        </p:spPr>
        <p:txBody>
          <a:bodyPr lIns="91430" tIns="45716" rIns="91430" bIns="45716"/>
          <a:lstStyle/>
          <a:p>
            <a:endParaRPr lang="en-US"/>
          </a:p>
        </p:txBody>
      </p:sp>
      <p:grpSp>
        <p:nvGrpSpPr>
          <p:cNvPr id="10" name="Group 47"/>
          <p:cNvGrpSpPr>
            <a:grpSpLocks/>
          </p:cNvGrpSpPr>
          <p:nvPr/>
        </p:nvGrpSpPr>
        <p:grpSpPr bwMode="auto">
          <a:xfrm>
            <a:off x="3200400" y="3017839"/>
            <a:ext cx="425450" cy="180975"/>
            <a:chOff x="2016" y="1901"/>
            <a:chExt cx="268" cy="114"/>
          </a:xfrm>
        </p:grpSpPr>
        <p:sp>
          <p:nvSpPr>
            <p:cNvPr id="23717" name="Line 48"/>
            <p:cNvSpPr>
              <a:spLocks noChangeShapeType="1"/>
            </p:cNvSpPr>
            <p:nvPr/>
          </p:nvSpPr>
          <p:spPr bwMode="auto">
            <a:xfrm>
              <a:off x="2016" y="1958"/>
              <a:ext cx="268" cy="0"/>
            </a:xfrm>
            <a:prstGeom prst="line">
              <a:avLst/>
            </a:prstGeom>
            <a:noFill/>
            <a:ln w="9525">
              <a:solidFill>
                <a:srgbClr val="000000"/>
              </a:solidFill>
              <a:round/>
              <a:headEnd/>
              <a:tailEnd/>
            </a:ln>
          </p:spPr>
          <p:txBody>
            <a:bodyPr/>
            <a:lstStyle/>
            <a:p>
              <a:endParaRPr lang="en-US"/>
            </a:p>
          </p:txBody>
        </p:sp>
        <p:sp>
          <p:nvSpPr>
            <p:cNvPr id="23718" name="Line 49"/>
            <p:cNvSpPr>
              <a:spLocks noChangeShapeType="1"/>
            </p:cNvSpPr>
            <p:nvPr/>
          </p:nvSpPr>
          <p:spPr bwMode="auto">
            <a:xfrm>
              <a:off x="2225" y="1901"/>
              <a:ext cx="0" cy="114"/>
            </a:xfrm>
            <a:prstGeom prst="line">
              <a:avLst/>
            </a:prstGeom>
            <a:noFill/>
            <a:ln w="9525">
              <a:solidFill>
                <a:srgbClr val="000000"/>
              </a:solidFill>
              <a:round/>
              <a:headEnd/>
              <a:tailEnd/>
            </a:ln>
          </p:spPr>
          <p:txBody>
            <a:bodyPr/>
            <a:lstStyle/>
            <a:p>
              <a:endParaRPr lang="en-US"/>
            </a:p>
          </p:txBody>
        </p:sp>
      </p:grpSp>
      <p:grpSp>
        <p:nvGrpSpPr>
          <p:cNvPr id="11" name="Group 50"/>
          <p:cNvGrpSpPr>
            <a:grpSpLocks/>
          </p:cNvGrpSpPr>
          <p:nvPr/>
        </p:nvGrpSpPr>
        <p:grpSpPr bwMode="auto">
          <a:xfrm>
            <a:off x="3200401" y="3532189"/>
            <a:ext cx="468313" cy="180975"/>
            <a:chOff x="2016" y="2225"/>
            <a:chExt cx="295" cy="114"/>
          </a:xfrm>
        </p:grpSpPr>
        <p:sp>
          <p:nvSpPr>
            <p:cNvPr id="23715" name="Line 51"/>
            <p:cNvSpPr>
              <a:spLocks noChangeShapeType="1"/>
            </p:cNvSpPr>
            <p:nvPr/>
          </p:nvSpPr>
          <p:spPr bwMode="auto">
            <a:xfrm>
              <a:off x="2016" y="2282"/>
              <a:ext cx="295" cy="0"/>
            </a:xfrm>
            <a:prstGeom prst="line">
              <a:avLst/>
            </a:prstGeom>
            <a:noFill/>
            <a:ln w="9525">
              <a:solidFill>
                <a:srgbClr val="000000"/>
              </a:solidFill>
              <a:round/>
              <a:headEnd/>
              <a:tailEnd/>
            </a:ln>
          </p:spPr>
          <p:txBody>
            <a:bodyPr/>
            <a:lstStyle/>
            <a:p>
              <a:endParaRPr lang="en-US"/>
            </a:p>
          </p:txBody>
        </p:sp>
        <p:sp>
          <p:nvSpPr>
            <p:cNvPr id="23716" name="Line 52"/>
            <p:cNvSpPr>
              <a:spLocks noChangeShapeType="1"/>
            </p:cNvSpPr>
            <p:nvPr/>
          </p:nvSpPr>
          <p:spPr bwMode="auto">
            <a:xfrm>
              <a:off x="2246" y="2225"/>
              <a:ext cx="0" cy="114"/>
            </a:xfrm>
            <a:prstGeom prst="line">
              <a:avLst/>
            </a:prstGeom>
            <a:noFill/>
            <a:ln w="9525">
              <a:solidFill>
                <a:srgbClr val="000000"/>
              </a:solidFill>
              <a:round/>
              <a:headEnd/>
              <a:tailEnd/>
            </a:ln>
          </p:spPr>
          <p:txBody>
            <a:bodyPr/>
            <a:lstStyle/>
            <a:p>
              <a:endParaRPr lang="en-US"/>
            </a:p>
          </p:txBody>
        </p:sp>
      </p:grpSp>
      <p:grpSp>
        <p:nvGrpSpPr>
          <p:cNvPr id="12" name="Group 53"/>
          <p:cNvGrpSpPr>
            <a:grpSpLocks/>
          </p:cNvGrpSpPr>
          <p:nvPr/>
        </p:nvGrpSpPr>
        <p:grpSpPr bwMode="auto">
          <a:xfrm>
            <a:off x="3200400" y="5211764"/>
            <a:ext cx="425450" cy="180975"/>
            <a:chOff x="2016" y="3283"/>
            <a:chExt cx="268" cy="114"/>
          </a:xfrm>
        </p:grpSpPr>
        <p:sp>
          <p:nvSpPr>
            <p:cNvPr id="23713" name="Line 54"/>
            <p:cNvSpPr>
              <a:spLocks noChangeShapeType="1"/>
            </p:cNvSpPr>
            <p:nvPr/>
          </p:nvSpPr>
          <p:spPr bwMode="auto">
            <a:xfrm>
              <a:off x="2016" y="3341"/>
              <a:ext cx="268" cy="0"/>
            </a:xfrm>
            <a:prstGeom prst="line">
              <a:avLst/>
            </a:prstGeom>
            <a:noFill/>
            <a:ln w="9525">
              <a:solidFill>
                <a:srgbClr val="000000"/>
              </a:solidFill>
              <a:round/>
              <a:headEnd/>
              <a:tailEnd/>
            </a:ln>
          </p:spPr>
          <p:txBody>
            <a:bodyPr/>
            <a:lstStyle/>
            <a:p>
              <a:endParaRPr lang="en-US"/>
            </a:p>
          </p:txBody>
        </p:sp>
        <p:sp>
          <p:nvSpPr>
            <p:cNvPr id="23714" name="Line 55"/>
            <p:cNvSpPr>
              <a:spLocks noChangeShapeType="1"/>
            </p:cNvSpPr>
            <p:nvPr/>
          </p:nvSpPr>
          <p:spPr bwMode="auto">
            <a:xfrm>
              <a:off x="2225" y="3283"/>
              <a:ext cx="0" cy="114"/>
            </a:xfrm>
            <a:prstGeom prst="line">
              <a:avLst/>
            </a:prstGeom>
            <a:noFill/>
            <a:ln w="9525">
              <a:solidFill>
                <a:srgbClr val="000000"/>
              </a:solidFill>
              <a:round/>
              <a:headEnd/>
              <a:tailEnd/>
            </a:ln>
          </p:spPr>
          <p:txBody>
            <a:bodyPr/>
            <a:lstStyle/>
            <a:p>
              <a:endParaRPr lang="en-US"/>
            </a:p>
          </p:txBody>
        </p:sp>
      </p:grpSp>
      <p:grpSp>
        <p:nvGrpSpPr>
          <p:cNvPr id="13" name="Group 56"/>
          <p:cNvGrpSpPr>
            <a:grpSpLocks/>
          </p:cNvGrpSpPr>
          <p:nvPr/>
        </p:nvGrpSpPr>
        <p:grpSpPr bwMode="auto">
          <a:xfrm>
            <a:off x="3200401" y="5761039"/>
            <a:ext cx="455613" cy="180975"/>
            <a:chOff x="2016" y="3629"/>
            <a:chExt cx="287" cy="114"/>
          </a:xfrm>
        </p:grpSpPr>
        <p:sp>
          <p:nvSpPr>
            <p:cNvPr id="23711" name="Line 57"/>
            <p:cNvSpPr>
              <a:spLocks noChangeShapeType="1"/>
            </p:cNvSpPr>
            <p:nvPr/>
          </p:nvSpPr>
          <p:spPr bwMode="auto">
            <a:xfrm>
              <a:off x="2016" y="3686"/>
              <a:ext cx="287" cy="0"/>
            </a:xfrm>
            <a:prstGeom prst="line">
              <a:avLst/>
            </a:prstGeom>
            <a:noFill/>
            <a:ln w="9525">
              <a:solidFill>
                <a:srgbClr val="000000"/>
              </a:solidFill>
              <a:round/>
              <a:headEnd/>
              <a:tailEnd/>
            </a:ln>
          </p:spPr>
          <p:txBody>
            <a:bodyPr/>
            <a:lstStyle/>
            <a:p>
              <a:endParaRPr lang="en-US"/>
            </a:p>
          </p:txBody>
        </p:sp>
        <p:sp>
          <p:nvSpPr>
            <p:cNvPr id="23712" name="Line 58"/>
            <p:cNvSpPr>
              <a:spLocks noChangeShapeType="1"/>
            </p:cNvSpPr>
            <p:nvPr/>
          </p:nvSpPr>
          <p:spPr bwMode="auto">
            <a:xfrm>
              <a:off x="2240" y="3629"/>
              <a:ext cx="0" cy="114"/>
            </a:xfrm>
            <a:prstGeom prst="line">
              <a:avLst/>
            </a:prstGeom>
            <a:noFill/>
            <a:ln w="9525">
              <a:solidFill>
                <a:srgbClr val="000000"/>
              </a:solidFill>
              <a:round/>
              <a:headEnd/>
              <a:tailEnd/>
            </a:ln>
          </p:spPr>
          <p:txBody>
            <a:bodyPr/>
            <a:lstStyle/>
            <a:p>
              <a:endParaRPr lang="en-US"/>
            </a:p>
          </p:txBody>
        </p:sp>
      </p:grpSp>
      <p:sp>
        <p:nvSpPr>
          <p:cNvPr id="23588" name="Line 59"/>
          <p:cNvSpPr>
            <a:spLocks noChangeShapeType="1"/>
          </p:cNvSpPr>
          <p:nvPr/>
        </p:nvSpPr>
        <p:spPr bwMode="auto">
          <a:xfrm>
            <a:off x="274638" y="2468564"/>
            <a:ext cx="1588" cy="1654175"/>
          </a:xfrm>
          <a:prstGeom prst="line">
            <a:avLst/>
          </a:prstGeom>
          <a:noFill/>
          <a:ln w="9525">
            <a:solidFill>
              <a:srgbClr val="000000"/>
            </a:solidFill>
            <a:round/>
            <a:headEnd/>
            <a:tailEnd/>
          </a:ln>
        </p:spPr>
        <p:txBody>
          <a:bodyPr lIns="91430" tIns="45716" rIns="91430" bIns="45716"/>
          <a:lstStyle/>
          <a:p>
            <a:endParaRPr lang="en-US"/>
          </a:p>
        </p:txBody>
      </p:sp>
      <p:grpSp>
        <p:nvGrpSpPr>
          <p:cNvPr id="14" name="Group 60"/>
          <p:cNvGrpSpPr>
            <a:grpSpLocks/>
          </p:cNvGrpSpPr>
          <p:nvPr/>
        </p:nvGrpSpPr>
        <p:grpSpPr bwMode="auto">
          <a:xfrm>
            <a:off x="274637" y="3292476"/>
            <a:ext cx="455613" cy="180975"/>
            <a:chOff x="173" y="2074"/>
            <a:chExt cx="287" cy="114"/>
          </a:xfrm>
        </p:grpSpPr>
        <p:sp>
          <p:nvSpPr>
            <p:cNvPr id="23707" name="Line 61"/>
            <p:cNvSpPr>
              <a:spLocks noChangeShapeType="1"/>
            </p:cNvSpPr>
            <p:nvPr/>
          </p:nvSpPr>
          <p:spPr bwMode="auto">
            <a:xfrm>
              <a:off x="173" y="2131"/>
              <a:ext cx="287" cy="0"/>
            </a:xfrm>
            <a:prstGeom prst="line">
              <a:avLst/>
            </a:prstGeom>
            <a:noFill/>
            <a:ln w="9525">
              <a:solidFill>
                <a:srgbClr val="000000"/>
              </a:solidFill>
              <a:round/>
              <a:headEnd/>
              <a:tailEnd/>
            </a:ln>
          </p:spPr>
          <p:txBody>
            <a:bodyPr/>
            <a:lstStyle/>
            <a:p>
              <a:endParaRPr lang="en-US"/>
            </a:p>
          </p:txBody>
        </p:sp>
        <p:grpSp>
          <p:nvGrpSpPr>
            <p:cNvPr id="15" name="Group 62"/>
            <p:cNvGrpSpPr>
              <a:grpSpLocks/>
            </p:cNvGrpSpPr>
            <p:nvPr/>
          </p:nvGrpSpPr>
          <p:grpSpPr bwMode="auto">
            <a:xfrm>
              <a:off x="365" y="2074"/>
              <a:ext cx="31" cy="114"/>
              <a:chOff x="365" y="2074"/>
              <a:chExt cx="31" cy="114"/>
            </a:xfrm>
          </p:grpSpPr>
          <p:sp>
            <p:nvSpPr>
              <p:cNvPr id="23709" name="Line 63"/>
              <p:cNvSpPr>
                <a:spLocks noChangeShapeType="1"/>
              </p:cNvSpPr>
              <p:nvPr/>
            </p:nvSpPr>
            <p:spPr bwMode="auto">
              <a:xfrm>
                <a:off x="397" y="2074"/>
                <a:ext cx="0" cy="114"/>
              </a:xfrm>
              <a:prstGeom prst="line">
                <a:avLst/>
              </a:prstGeom>
              <a:noFill/>
              <a:ln w="9525">
                <a:solidFill>
                  <a:srgbClr val="000000"/>
                </a:solidFill>
                <a:round/>
                <a:headEnd/>
                <a:tailEnd/>
              </a:ln>
            </p:spPr>
            <p:txBody>
              <a:bodyPr/>
              <a:lstStyle/>
              <a:p>
                <a:endParaRPr lang="en-US"/>
              </a:p>
            </p:txBody>
          </p:sp>
          <p:sp>
            <p:nvSpPr>
              <p:cNvPr id="23710" name="Line 64"/>
              <p:cNvSpPr>
                <a:spLocks noChangeShapeType="1"/>
              </p:cNvSpPr>
              <p:nvPr/>
            </p:nvSpPr>
            <p:spPr bwMode="auto">
              <a:xfrm>
                <a:off x="365" y="2074"/>
                <a:ext cx="0" cy="114"/>
              </a:xfrm>
              <a:prstGeom prst="line">
                <a:avLst/>
              </a:prstGeom>
              <a:noFill/>
              <a:ln w="9525">
                <a:solidFill>
                  <a:srgbClr val="000000"/>
                </a:solidFill>
                <a:round/>
                <a:headEnd/>
                <a:tailEnd/>
              </a:ln>
            </p:spPr>
            <p:txBody>
              <a:bodyPr/>
              <a:lstStyle/>
              <a:p>
                <a:endParaRPr lang="en-US"/>
              </a:p>
            </p:txBody>
          </p:sp>
        </p:grpSp>
      </p:grpSp>
      <p:grpSp>
        <p:nvGrpSpPr>
          <p:cNvPr id="16" name="Group 65"/>
          <p:cNvGrpSpPr>
            <a:grpSpLocks/>
          </p:cNvGrpSpPr>
          <p:nvPr/>
        </p:nvGrpSpPr>
        <p:grpSpPr bwMode="auto">
          <a:xfrm>
            <a:off x="274637" y="4022726"/>
            <a:ext cx="474663" cy="180975"/>
            <a:chOff x="173" y="2534"/>
            <a:chExt cx="299" cy="114"/>
          </a:xfrm>
        </p:grpSpPr>
        <p:sp>
          <p:nvSpPr>
            <p:cNvPr id="23703" name="Line 66"/>
            <p:cNvSpPr>
              <a:spLocks noChangeShapeType="1"/>
            </p:cNvSpPr>
            <p:nvPr/>
          </p:nvSpPr>
          <p:spPr bwMode="auto">
            <a:xfrm>
              <a:off x="173" y="2592"/>
              <a:ext cx="299" cy="0"/>
            </a:xfrm>
            <a:prstGeom prst="line">
              <a:avLst/>
            </a:prstGeom>
            <a:noFill/>
            <a:ln w="9525">
              <a:solidFill>
                <a:srgbClr val="000000"/>
              </a:solidFill>
              <a:round/>
              <a:headEnd/>
              <a:tailEnd/>
            </a:ln>
          </p:spPr>
          <p:txBody>
            <a:bodyPr/>
            <a:lstStyle/>
            <a:p>
              <a:endParaRPr lang="en-US"/>
            </a:p>
          </p:txBody>
        </p:sp>
        <p:grpSp>
          <p:nvGrpSpPr>
            <p:cNvPr id="17" name="Group 67"/>
            <p:cNvGrpSpPr>
              <a:grpSpLocks/>
            </p:cNvGrpSpPr>
            <p:nvPr/>
          </p:nvGrpSpPr>
          <p:grpSpPr bwMode="auto">
            <a:xfrm>
              <a:off x="373" y="2534"/>
              <a:ext cx="32" cy="114"/>
              <a:chOff x="373" y="2534"/>
              <a:chExt cx="32" cy="114"/>
            </a:xfrm>
          </p:grpSpPr>
          <p:sp>
            <p:nvSpPr>
              <p:cNvPr id="23705" name="Line 68"/>
              <p:cNvSpPr>
                <a:spLocks noChangeShapeType="1"/>
              </p:cNvSpPr>
              <p:nvPr/>
            </p:nvSpPr>
            <p:spPr bwMode="auto">
              <a:xfrm>
                <a:off x="406" y="2534"/>
                <a:ext cx="0" cy="114"/>
              </a:xfrm>
              <a:prstGeom prst="line">
                <a:avLst/>
              </a:prstGeom>
              <a:noFill/>
              <a:ln w="9525">
                <a:solidFill>
                  <a:srgbClr val="000000"/>
                </a:solidFill>
                <a:round/>
                <a:headEnd/>
                <a:tailEnd/>
              </a:ln>
            </p:spPr>
            <p:txBody>
              <a:bodyPr/>
              <a:lstStyle/>
              <a:p>
                <a:endParaRPr lang="en-US"/>
              </a:p>
            </p:txBody>
          </p:sp>
          <p:sp>
            <p:nvSpPr>
              <p:cNvPr id="23706" name="Line 69"/>
              <p:cNvSpPr>
                <a:spLocks noChangeShapeType="1"/>
              </p:cNvSpPr>
              <p:nvPr/>
            </p:nvSpPr>
            <p:spPr bwMode="auto">
              <a:xfrm>
                <a:off x="373" y="2534"/>
                <a:ext cx="0" cy="114"/>
              </a:xfrm>
              <a:prstGeom prst="line">
                <a:avLst/>
              </a:prstGeom>
              <a:noFill/>
              <a:ln w="9525">
                <a:solidFill>
                  <a:srgbClr val="000000"/>
                </a:solidFill>
                <a:round/>
                <a:headEnd/>
                <a:tailEnd/>
              </a:ln>
            </p:spPr>
            <p:txBody>
              <a:bodyPr/>
              <a:lstStyle/>
              <a:p>
                <a:endParaRPr lang="en-US"/>
              </a:p>
            </p:txBody>
          </p:sp>
        </p:grpSp>
      </p:grpSp>
      <p:sp>
        <p:nvSpPr>
          <p:cNvPr id="23591" name="Line 70"/>
          <p:cNvSpPr>
            <a:spLocks noChangeShapeType="1"/>
          </p:cNvSpPr>
          <p:nvPr/>
        </p:nvSpPr>
        <p:spPr bwMode="auto">
          <a:xfrm>
            <a:off x="3932238" y="3749675"/>
            <a:ext cx="1588" cy="914400"/>
          </a:xfrm>
          <a:prstGeom prst="line">
            <a:avLst/>
          </a:prstGeom>
          <a:noFill/>
          <a:ln w="9525">
            <a:solidFill>
              <a:srgbClr val="000000"/>
            </a:solidFill>
            <a:round/>
            <a:headEnd/>
            <a:tailEnd/>
          </a:ln>
        </p:spPr>
        <p:txBody>
          <a:bodyPr lIns="91430" tIns="45716" rIns="91430" bIns="45716"/>
          <a:lstStyle/>
          <a:p>
            <a:endParaRPr lang="en-US"/>
          </a:p>
        </p:txBody>
      </p:sp>
      <p:grpSp>
        <p:nvGrpSpPr>
          <p:cNvPr id="18" name="Group 71"/>
          <p:cNvGrpSpPr>
            <a:grpSpLocks/>
          </p:cNvGrpSpPr>
          <p:nvPr/>
        </p:nvGrpSpPr>
        <p:grpSpPr bwMode="auto">
          <a:xfrm>
            <a:off x="3932239" y="4022726"/>
            <a:ext cx="307975" cy="180975"/>
            <a:chOff x="2477" y="2534"/>
            <a:chExt cx="194" cy="114"/>
          </a:xfrm>
        </p:grpSpPr>
        <p:sp>
          <p:nvSpPr>
            <p:cNvPr id="23699" name="Line 72"/>
            <p:cNvSpPr>
              <a:spLocks noChangeShapeType="1"/>
            </p:cNvSpPr>
            <p:nvPr/>
          </p:nvSpPr>
          <p:spPr bwMode="auto">
            <a:xfrm>
              <a:off x="2477" y="2592"/>
              <a:ext cx="194" cy="0"/>
            </a:xfrm>
            <a:prstGeom prst="line">
              <a:avLst/>
            </a:prstGeom>
            <a:noFill/>
            <a:ln w="9525">
              <a:solidFill>
                <a:srgbClr val="000000"/>
              </a:solidFill>
              <a:round/>
              <a:headEnd/>
              <a:tailEnd/>
            </a:ln>
          </p:spPr>
          <p:txBody>
            <a:bodyPr/>
            <a:lstStyle/>
            <a:p>
              <a:endParaRPr lang="en-US"/>
            </a:p>
          </p:txBody>
        </p:sp>
        <p:grpSp>
          <p:nvGrpSpPr>
            <p:cNvPr id="19" name="Group 73"/>
            <p:cNvGrpSpPr>
              <a:grpSpLocks/>
            </p:cNvGrpSpPr>
            <p:nvPr/>
          </p:nvGrpSpPr>
          <p:grpSpPr bwMode="auto">
            <a:xfrm>
              <a:off x="2622" y="2534"/>
              <a:ext cx="15" cy="114"/>
              <a:chOff x="2622" y="2534"/>
              <a:chExt cx="15" cy="114"/>
            </a:xfrm>
          </p:grpSpPr>
          <p:sp>
            <p:nvSpPr>
              <p:cNvPr id="23701" name="Line 74"/>
              <p:cNvSpPr>
                <a:spLocks noChangeShapeType="1"/>
              </p:cNvSpPr>
              <p:nvPr/>
            </p:nvSpPr>
            <p:spPr bwMode="auto">
              <a:xfrm>
                <a:off x="2638" y="2534"/>
                <a:ext cx="0" cy="114"/>
              </a:xfrm>
              <a:prstGeom prst="line">
                <a:avLst/>
              </a:prstGeom>
              <a:noFill/>
              <a:ln w="9525">
                <a:solidFill>
                  <a:srgbClr val="000000"/>
                </a:solidFill>
                <a:round/>
                <a:headEnd/>
                <a:tailEnd/>
              </a:ln>
            </p:spPr>
            <p:txBody>
              <a:bodyPr/>
              <a:lstStyle/>
              <a:p>
                <a:endParaRPr lang="en-US"/>
              </a:p>
            </p:txBody>
          </p:sp>
          <p:sp>
            <p:nvSpPr>
              <p:cNvPr id="23702" name="Line 75"/>
              <p:cNvSpPr>
                <a:spLocks noChangeShapeType="1"/>
              </p:cNvSpPr>
              <p:nvPr/>
            </p:nvSpPr>
            <p:spPr bwMode="auto">
              <a:xfrm>
                <a:off x="2622" y="2534"/>
                <a:ext cx="0" cy="114"/>
              </a:xfrm>
              <a:prstGeom prst="line">
                <a:avLst/>
              </a:prstGeom>
              <a:noFill/>
              <a:ln w="9525">
                <a:solidFill>
                  <a:srgbClr val="000000"/>
                </a:solidFill>
                <a:round/>
                <a:headEnd/>
                <a:tailEnd/>
              </a:ln>
            </p:spPr>
            <p:txBody>
              <a:bodyPr/>
              <a:lstStyle/>
              <a:p>
                <a:endParaRPr lang="en-US"/>
              </a:p>
            </p:txBody>
          </p:sp>
        </p:grpSp>
      </p:grpSp>
      <p:grpSp>
        <p:nvGrpSpPr>
          <p:cNvPr id="20" name="Group 76"/>
          <p:cNvGrpSpPr>
            <a:grpSpLocks/>
          </p:cNvGrpSpPr>
          <p:nvPr/>
        </p:nvGrpSpPr>
        <p:grpSpPr bwMode="auto">
          <a:xfrm>
            <a:off x="3937000" y="4572001"/>
            <a:ext cx="358775" cy="180975"/>
            <a:chOff x="2480" y="2880"/>
            <a:chExt cx="226" cy="114"/>
          </a:xfrm>
        </p:grpSpPr>
        <p:sp>
          <p:nvSpPr>
            <p:cNvPr id="23695" name="Line 77"/>
            <p:cNvSpPr>
              <a:spLocks noChangeShapeType="1"/>
            </p:cNvSpPr>
            <p:nvPr/>
          </p:nvSpPr>
          <p:spPr bwMode="auto">
            <a:xfrm>
              <a:off x="2480" y="2938"/>
              <a:ext cx="226" cy="0"/>
            </a:xfrm>
            <a:prstGeom prst="line">
              <a:avLst/>
            </a:prstGeom>
            <a:noFill/>
            <a:ln w="9525">
              <a:solidFill>
                <a:srgbClr val="000000"/>
              </a:solidFill>
              <a:round/>
              <a:headEnd/>
              <a:tailEnd/>
            </a:ln>
          </p:spPr>
          <p:txBody>
            <a:bodyPr/>
            <a:lstStyle/>
            <a:p>
              <a:endParaRPr lang="en-US"/>
            </a:p>
          </p:txBody>
        </p:sp>
        <p:grpSp>
          <p:nvGrpSpPr>
            <p:cNvPr id="21" name="Group 78"/>
            <p:cNvGrpSpPr>
              <a:grpSpLocks/>
            </p:cNvGrpSpPr>
            <p:nvPr/>
          </p:nvGrpSpPr>
          <p:grpSpPr bwMode="auto">
            <a:xfrm>
              <a:off x="2650" y="2880"/>
              <a:ext cx="18" cy="114"/>
              <a:chOff x="2650" y="2880"/>
              <a:chExt cx="18" cy="114"/>
            </a:xfrm>
          </p:grpSpPr>
          <p:sp>
            <p:nvSpPr>
              <p:cNvPr id="23697" name="Line 79"/>
              <p:cNvSpPr>
                <a:spLocks noChangeShapeType="1"/>
              </p:cNvSpPr>
              <p:nvPr/>
            </p:nvSpPr>
            <p:spPr bwMode="auto">
              <a:xfrm>
                <a:off x="2669" y="2880"/>
                <a:ext cx="0" cy="114"/>
              </a:xfrm>
              <a:prstGeom prst="line">
                <a:avLst/>
              </a:prstGeom>
              <a:noFill/>
              <a:ln w="9525">
                <a:solidFill>
                  <a:srgbClr val="000000"/>
                </a:solidFill>
                <a:round/>
                <a:headEnd/>
                <a:tailEnd/>
              </a:ln>
            </p:spPr>
            <p:txBody>
              <a:bodyPr/>
              <a:lstStyle/>
              <a:p>
                <a:endParaRPr lang="en-US"/>
              </a:p>
            </p:txBody>
          </p:sp>
          <p:sp>
            <p:nvSpPr>
              <p:cNvPr id="23698" name="Line 80"/>
              <p:cNvSpPr>
                <a:spLocks noChangeShapeType="1"/>
              </p:cNvSpPr>
              <p:nvPr/>
            </p:nvSpPr>
            <p:spPr bwMode="auto">
              <a:xfrm>
                <a:off x="2650" y="2880"/>
                <a:ext cx="0" cy="114"/>
              </a:xfrm>
              <a:prstGeom prst="line">
                <a:avLst/>
              </a:prstGeom>
              <a:noFill/>
              <a:ln w="9525">
                <a:solidFill>
                  <a:srgbClr val="000000"/>
                </a:solidFill>
                <a:round/>
                <a:headEnd/>
                <a:tailEnd/>
              </a:ln>
            </p:spPr>
            <p:txBody>
              <a:bodyPr/>
              <a:lstStyle/>
              <a:p>
                <a:endParaRPr lang="en-US"/>
              </a:p>
            </p:txBody>
          </p:sp>
        </p:grpSp>
      </p:grpSp>
      <p:grpSp>
        <p:nvGrpSpPr>
          <p:cNvPr id="22" name="Group 81"/>
          <p:cNvGrpSpPr>
            <a:grpSpLocks/>
          </p:cNvGrpSpPr>
          <p:nvPr/>
        </p:nvGrpSpPr>
        <p:grpSpPr bwMode="auto">
          <a:xfrm>
            <a:off x="682625" y="1463676"/>
            <a:ext cx="127000" cy="638175"/>
            <a:chOff x="430" y="922"/>
            <a:chExt cx="80" cy="402"/>
          </a:xfrm>
        </p:grpSpPr>
        <p:sp>
          <p:nvSpPr>
            <p:cNvPr id="23691" name="Line 82"/>
            <p:cNvSpPr>
              <a:spLocks noChangeShapeType="1"/>
            </p:cNvSpPr>
            <p:nvPr/>
          </p:nvSpPr>
          <p:spPr bwMode="auto">
            <a:xfrm flipV="1">
              <a:off x="478" y="1001"/>
              <a:ext cx="0" cy="323"/>
            </a:xfrm>
            <a:prstGeom prst="line">
              <a:avLst/>
            </a:prstGeom>
            <a:noFill/>
            <a:ln w="9525">
              <a:solidFill>
                <a:srgbClr val="000000"/>
              </a:solidFill>
              <a:round/>
              <a:headEnd/>
              <a:tailEnd/>
            </a:ln>
          </p:spPr>
          <p:txBody>
            <a:bodyPr/>
            <a:lstStyle/>
            <a:p>
              <a:endParaRPr lang="en-US"/>
            </a:p>
          </p:txBody>
        </p:sp>
        <p:grpSp>
          <p:nvGrpSpPr>
            <p:cNvPr id="23" name="Group 83"/>
            <p:cNvGrpSpPr>
              <a:grpSpLocks/>
            </p:cNvGrpSpPr>
            <p:nvPr/>
          </p:nvGrpSpPr>
          <p:grpSpPr bwMode="auto">
            <a:xfrm>
              <a:off x="430" y="922"/>
              <a:ext cx="80" cy="123"/>
              <a:chOff x="430" y="922"/>
              <a:chExt cx="80" cy="123"/>
            </a:xfrm>
          </p:grpSpPr>
          <p:sp>
            <p:nvSpPr>
              <p:cNvPr id="23693" name="AutoShape 84"/>
              <p:cNvSpPr>
                <a:spLocks noChangeArrowheads="1"/>
              </p:cNvSpPr>
              <p:nvPr/>
            </p:nvSpPr>
            <p:spPr bwMode="auto">
              <a:xfrm flipH="1">
                <a:off x="430" y="922"/>
                <a:ext cx="80" cy="61"/>
              </a:xfrm>
              <a:prstGeom prst="triangle">
                <a:avLst>
                  <a:gd name="adj" fmla="val 56579"/>
                </a:avLst>
              </a:prstGeom>
              <a:solidFill>
                <a:srgbClr val="FFFFFF"/>
              </a:solidFill>
              <a:ln w="9525">
                <a:solidFill>
                  <a:srgbClr val="808080"/>
                </a:solidFill>
                <a:round/>
                <a:headEnd/>
                <a:tailEnd/>
              </a:ln>
            </p:spPr>
            <p:txBody>
              <a:bodyPr wrap="none" anchor="ctr"/>
              <a:lstStyle/>
              <a:p>
                <a:endParaRPr lang="en-US"/>
              </a:p>
            </p:txBody>
          </p:sp>
          <p:sp>
            <p:nvSpPr>
              <p:cNvPr id="23694" name="AutoShape 85"/>
              <p:cNvSpPr>
                <a:spLocks noChangeArrowheads="1"/>
              </p:cNvSpPr>
              <p:nvPr/>
            </p:nvSpPr>
            <p:spPr bwMode="auto">
              <a:xfrm flipH="1">
                <a:off x="430" y="984"/>
                <a:ext cx="80" cy="61"/>
              </a:xfrm>
              <a:prstGeom prst="triangle">
                <a:avLst>
                  <a:gd name="adj" fmla="val 56579"/>
                </a:avLst>
              </a:prstGeom>
              <a:solidFill>
                <a:srgbClr val="FFFFFF"/>
              </a:solidFill>
              <a:ln w="9525">
                <a:solidFill>
                  <a:srgbClr val="808080"/>
                </a:solidFill>
                <a:round/>
                <a:headEnd/>
                <a:tailEnd/>
              </a:ln>
            </p:spPr>
            <p:txBody>
              <a:bodyPr wrap="none" anchor="ctr"/>
              <a:lstStyle/>
              <a:p>
                <a:endParaRPr lang="en-US"/>
              </a:p>
            </p:txBody>
          </p:sp>
        </p:grpSp>
      </p:grpSp>
      <p:grpSp>
        <p:nvGrpSpPr>
          <p:cNvPr id="24" name="Group 86"/>
          <p:cNvGrpSpPr>
            <a:grpSpLocks/>
          </p:cNvGrpSpPr>
          <p:nvPr/>
        </p:nvGrpSpPr>
        <p:grpSpPr bwMode="auto">
          <a:xfrm>
            <a:off x="5018088" y="2195514"/>
            <a:ext cx="127000" cy="638175"/>
            <a:chOff x="3161" y="1383"/>
            <a:chExt cx="80" cy="402"/>
          </a:xfrm>
        </p:grpSpPr>
        <p:sp>
          <p:nvSpPr>
            <p:cNvPr id="23687" name="Line 87"/>
            <p:cNvSpPr>
              <a:spLocks noChangeShapeType="1"/>
            </p:cNvSpPr>
            <p:nvPr/>
          </p:nvSpPr>
          <p:spPr bwMode="auto">
            <a:xfrm flipV="1">
              <a:off x="3209" y="1463"/>
              <a:ext cx="0" cy="323"/>
            </a:xfrm>
            <a:prstGeom prst="line">
              <a:avLst/>
            </a:prstGeom>
            <a:noFill/>
            <a:ln w="9525">
              <a:solidFill>
                <a:srgbClr val="000000"/>
              </a:solidFill>
              <a:round/>
              <a:headEnd/>
              <a:tailEnd/>
            </a:ln>
          </p:spPr>
          <p:txBody>
            <a:bodyPr/>
            <a:lstStyle/>
            <a:p>
              <a:endParaRPr lang="en-US"/>
            </a:p>
          </p:txBody>
        </p:sp>
        <p:grpSp>
          <p:nvGrpSpPr>
            <p:cNvPr id="25" name="Group 88"/>
            <p:cNvGrpSpPr>
              <a:grpSpLocks/>
            </p:cNvGrpSpPr>
            <p:nvPr/>
          </p:nvGrpSpPr>
          <p:grpSpPr bwMode="auto">
            <a:xfrm>
              <a:off x="3161" y="1383"/>
              <a:ext cx="80" cy="123"/>
              <a:chOff x="3161" y="1383"/>
              <a:chExt cx="80" cy="123"/>
            </a:xfrm>
          </p:grpSpPr>
          <p:sp>
            <p:nvSpPr>
              <p:cNvPr id="23689" name="AutoShape 89"/>
              <p:cNvSpPr>
                <a:spLocks noChangeArrowheads="1"/>
              </p:cNvSpPr>
              <p:nvPr/>
            </p:nvSpPr>
            <p:spPr bwMode="auto">
              <a:xfrm flipH="1">
                <a:off x="3161" y="1383"/>
                <a:ext cx="80" cy="61"/>
              </a:xfrm>
              <a:prstGeom prst="triangle">
                <a:avLst>
                  <a:gd name="adj" fmla="val 56579"/>
                </a:avLst>
              </a:prstGeom>
              <a:solidFill>
                <a:srgbClr val="FFFFFF"/>
              </a:solidFill>
              <a:ln w="9525">
                <a:solidFill>
                  <a:srgbClr val="808080"/>
                </a:solidFill>
                <a:round/>
                <a:headEnd/>
                <a:tailEnd/>
              </a:ln>
            </p:spPr>
            <p:txBody>
              <a:bodyPr wrap="none" anchor="ctr"/>
              <a:lstStyle/>
              <a:p>
                <a:endParaRPr lang="en-US"/>
              </a:p>
            </p:txBody>
          </p:sp>
          <p:sp>
            <p:nvSpPr>
              <p:cNvPr id="23690" name="AutoShape 90"/>
              <p:cNvSpPr>
                <a:spLocks noChangeArrowheads="1"/>
              </p:cNvSpPr>
              <p:nvPr/>
            </p:nvSpPr>
            <p:spPr bwMode="auto">
              <a:xfrm flipH="1">
                <a:off x="3160" y="1445"/>
                <a:ext cx="80" cy="61"/>
              </a:xfrm>
              <a:prstGeom prst="triangle">
                <a:avLst>
                  <a:gd name="adj" fmla="val 56579"/>
                </a:avLst>
              </a:prstGeom>
              <a:solidFill>
                <a:srgbClr val="FFFFFF"/>
              </a:solidFill>
              <a:ln w="9525">
                <a:solidFill>
                  <a:srgbClr val="808080"/>
                </a:solidFill>
                <a:round/>
                <a:headEnd/>
                <a:tailEnd/>
              </a:ln>
            </p:spPr>
            <p:txBody>
              <a:bodyPr wrap="none" anchor="ctr"/>
              <a:lstStyle/>
              <a:p>
                <a:endParaRPr lang="en-US"/>
              </a:p>
            </p:txBody>
          </p:sp>
        </p:grpSp>
      </p:grpSp>
      <p:sp>
        <p:nvSpPr>
          <p:cNvPr id="18523" name="AutoShape 91"/>
          <p:cNvSpPr>
            <a:spLocks noChangeArrowheads="1"/>
          </p:cNvSpPr>
          <p:nvPr/>
        </p:nvSpPr>
        <p:spPr bwMode="auto">
          <a:xfrm>
            <a:off x="5303839" y="3292476"/>
            <a:ext cx="1494488" cy="268731"/>
          </a:xfrm>
          <a:prstGeom prst="roundRect">
            <a:avLst>
              <a:gd name="adj" fmla="val 16667"/>
            </a:avLst>
          </a:prstGeom>
          <a:solidFill>
            <a:srgbClr val="CFE7E5"/>
          </a:solidFill>
          <a:ln w="9525">
            <a:solidFill>
              <a:srgbClr val="808080"/>
            </a:solidFill>
            <a:round/>
            <a:headEnd/>
            <a:tailEnd/>
          </a:ln>
          <a:effectLst>
            <a:outerShdw dist="103351" dir="2700000" algn="ctr" rotWithShape="0">
              <a:srgbClr val="C0C0C0"/>
            </a:outerShdw>
          </a:effectLst>
        </p:spPr>
        <p:txBody>
          <a:bodyPr wrap="none" lIns="89991" tIns="53814" rIns="89991" bIns="44996" anchor="ctr">
            <a:spAutoFit/>
          </a:bodyPr>
          <a:lstStyle/>
          <a:p>
            <a:pPr algn="ctr">
              <a:tabLst>
                <a:tab pos="723825" algn="l"/>
                <a:tab pos="1447649" algn="l"/>
              </a:tabLst>
              <a:defRPr/>
            </a:pPr>
            <a:r>
              <a:rPr lang="en-US" sz="1000" dirty="0" err="1">
                <a:solidFill>
                  <a:srgbClr val="000000"/>
                </a:solidFill>
              </a:rPr>
              <a:t>UaPropertyCacheType</a:t>
            </a:r>
            <a:endParaRPr lang="en-US" sz="1000" dirty="0">
              <a:solidFill>
                <a:srgbClr val="000000"/>
              </a:solidFill>
            </a:endParaRPr>
          </a:p>
        </p:txBody>
      </p:sp>
      <p:grpSp>
        <p:nvGrpSpPr>
          <p:cNvPr id="26" name="Group 92"/>
          <p:cNvGrpSpPr>
            <a:grpSpLocks/>
          </p:cNvGrpSpPr>
          <p:nvPr/>
        </p:nvGrpSpPr>
        <p:grpSpPr bwMode="auto">
          <a:xfrm>
            <a:off x="5986463" y="1371601"/>
            <a:ext cx="127000" cy="1919288"/>
            <a:chOff x="3771" y="864"/>
            <a:chExt cx="80" cy="1209"/>
          </a:xfrm>
        </p:grpSpPr>
        <p:sp>
          <p:nvSpPr>
            <p:cNvPr id="23683" name="Line 93"/>
            <p:cNvSpPr>
              <a:spLocks noChangeShapeType="1"/>
            </p:cNvSpPr>
            <p:nvPr/>
          </p:nvSpPr>
          <p:spPr bwMode="auto">
            <a:xfrm flipV="1">
              <a:off x="3813" y="1003"/>
              <a:ext cx="0" cy="1071"/>
            </a:xfrm>
            <a:prstGeom prst="line">
              <a:avLst/>
            </a:prstGeom>
            <a:noFill/>
            <a:ln w="9525">
              <a:solidFill>
                <a:srgbClr val="000000"/>
              </a:solidFill>
              <a:round/>
              <a:headEnd/>
              <a:tailEnd/>
            </a:ln>
          </p:spPr>
          <p:txBody>
            <a:bodyPr/>
            <a:lstStyle/>
            <a:p>
              <a:endParaRPr lang="en-US"/>
            </a:p>
          </p:txBody>
        </p:sp>
        <p:grpSp>
          <p:nvGrpSpPr>
            <p:cNvPr id="27" name="Group 94"/>
            <p:cNvGrpSpPr>
              <a:grpSpLocks/>
            </p:cNvGrpSpPr>
            <p:nvPr/>
          </p:nvGrpSpPr>
          <p:grpSpPr bwMode="auto">
            <a:xfrm>
              <a:off x="3771" y="864"/>
              <a:ext cx="80" cy="139"/>
              <a:chOff x="3771" y="864"/>
              <a:chExt cx="80" cy="139"/>
            </a:xfrm>
          </p:grpSpPr>
          <p:sp>
            <p:nvSpPr>
              <p:cNvPr id="23685" name="AutoShape 95"/>
              <p:cNvSpPr>
                <a:spLocks noChangeArrowheads="1"/>
              </p:cNvSpPr>
              <p:nvPr/>
            </p:nvSpPr>
            <p:spPr bwMode="auto">
              <a:xfrm flipH="1">
                <a:off x="3771" y="864"/>
                <a:ext cx="80" cy="69"/>
              </a:xfrm>
              <a:prstGeom prst="triangle">
                <a:avLst>
                  <a:gd name="adj" fmla="val 56579"/>
                </a:avLst>
              </a:prstGeom>
              <a:solidFill>
                <a:srgbClr val="FFFFFF"/>
              </a:solidFill>
              <a:ln w="9525">
                <a:solidFill>
                  <a:srgbClr val="808080"/>
                </a:solidFill>
                <a:round/>
                <a:headEnd/>
                <a:tailEnd/>
              </a:ln>
            </p:spPr>
            <p:txBody>
              <a:bodyPr wrap="none" anchor="ctr"/>
              <a:lstStyle/>
              <a:p>
                <a:endParaRPr lang="en-US"/>
              </a:p>
            </p:txBody>
          </p:sp>
          <p:sp>
            <p:nvSpPr>
              <p:cNvPr id="23686" name="AutoShape 96"/>
              <p:cNvSpPr>
                <a:spLocks noChangeArrowheads="1"/>
              </p:cNvSpPr>
              <p:nvPr/>
            </p:nvSpPr>
            <p:spPr bwMode="auto">
              <a:xfrm flipH="1">
                <a:off x="3771" y="934"/>
                <a:ext cx="80" cy="69"/>
              </a:xfrm>
              <a:prstGeom prst="triangle">
                <a:avLst>
                  <a:gd name="adj" fmla="val 56579"/>
                </a:avLst>
              </a:prstGeom>
              <a:solidFill>
                <a:srgbClr val="FFFFFF"/>
              </a:solidFill>
              <a:ln w="9525">
                <a:solidFill>
                  <a:srgbClr val="808080"/>
                </a:solidFill>
                <a:round/>
                <a:headEnd/>
                <a:tailEnd/>
              </a:ln>
            </p:spPr>
            <p:txBody>
              <a:bodyPr wrap="none" anchor="ctr"/>
              <a:lstStyle/>
              <a:p>
                <a:endParaRPr lang="en-US"/>
              </a:p>
            </p:txBody>
          </p:sp>
        </p:grpSp>
      </p:grpSp>
      <p:sp>
        <p:nvSpPr>
          <p:cNvPr id="18529" name="Rectangle 97"/>
          <p:cNvSpPr>
            <a:spLocks noChangeArrowheads="1"/>
          </p:cNvSpPr>
          <p:nvPr/>
        </p:nvSpPr>
        <p:spPr bwMode="auto">
          <a:xfrm>
            <a:off x="2657475" y="2159000"/>
            <a:ext cx="1343917" cy="242891"/>
          </a:xfrm>
          <a:prstGeom prst="rect">
            <a:avLst/>
          </a:prstGeom>
          <a:solidFill>
            <a:srgbClr val="FFCC99"/>
          </a:solidFill>
          <a:ln w="9525">
            <a:solidFill>
              <a:srgbClr val="808080"/>
            </a:solidFill>
            <a:round/>
            <a:headEnd/>
            <a:tailEnd/>
          </a:ln>
          <a:effectLst>
            <a:outerShdw dist="103351" dir="2700000" algn="ctr" rotWithShape="0">
              <a:srgbClr val="C0C0C0"/>
            </a:outerShdw>
          </a:effectLst>
        </p:spPr>
        <p:txBody>
          <a:bodyPr wrap="none" lIns="89991" tIns="53814" rIns="89991" bIns="44996" anchor="ctr">
            <a:spAutoFit/>
          </a:bodyPr>
          <a:lstStyle/>
          <a:p>
            <a:pPr algn="ctr">
              <a:tabLst>
                <a:tab pos="723825" algn="l"/>
              </a:tabLst>
              <a:defRPr/>
            </a:pPr>
            <a:r>
              <a:rPr lang="en-US" sz="1000" dirty="0" err="1">
                <a:solidFill>
                  <a:srgbClr val="000000"/>
                </a:solidFill>
              </a:rPr>
              <a:t>WeatherStationType</a:t>
            </a:r>
            <a:endParaRPr lang="en-US" sz="1000" dirty="0">
              <a:solidFill>
                <a:srgbClr val="000000"/>
              </a:solidFill>
            </a:endParaRPr>
          </a:p>
        </p:txBody>
      </p:sp>
      <p:sp>
        <p:nvSpPr>
          <p:cNvPr id="23599" name="Line 98"/>
          <p:cNvSpPr>
            <a:spLocks noChangeShapeType="1"/>
          </p:cNvSpPr>
          <p:nvPr/>
        </p:nvSpPr>
        <p:spPr bwMode="auto">
          <a:xfrm>
            <a:off x="6858000" y="4572000"/>
            <a:ext cx="95250" cy="1588"/>
          </a:xfrm>
          <a:prstGeom prst="line">
            <a:avLst/>
          </a:prstGeom>
          <a:noFill/>
          <a:ln w="9525">
            <a:solidFill>
              <a:srgbClr val="000000"/>
            </a:solidFill>
            <a:round/>
            <a:headEnd/>
            <a:tailEnd/>
          </a:ln>
        </p:spPr>
        <p:txBody>
          <a:bodyPr lIns="91430" tIns="45716" rIns="91430" bIns="45716"/>
          <a:lstStyle/>
          <a:p>
            <a:endParaRPr lang="en-US"/>
          </a:p>
        </p:txBody>
      </p:sp>
      <p:sp>
        <p:nvSpPr>
          <p:cNvPr id="23600" name="Line 99"/>
          <p:cNvSpPr>
            <a:spLocks noChangeShapeType="1"/>
          </p:cNvSpPr>
          <p:nvPr/>
        </p:nvSpPr>
        <p:spPr bwMode="auto">
          <a:xfrm>
            <a:off x="6858001" y="3932238"/>
            <a:ext cx="271463" cy="1587"/>
          </a:xfrm>
          <a:prstGeom prst="line">
            <a:avLst/>
          </a:prstGeom>
          <a:noFill/>
          <a:ln w="9525">
            <a:solidFill>
              <a:srgbClr val="000000"/>
            </a:solidFill>
            <a:round/>
            <a:headEnd/>
            <a:tailEnd/>
          </a:ln>
        </p:spPr>
        <p:txBody>
          <a:bodyPr lIns="91430" tIns="45716" rIns="91430" bIns="45716"/>
          <a:lstStyle/>
          <a:p>
            <a:endParaRPr lang="en-US"/>
          </a:p>
        </p:txBody>
      </p:sp>
      <p:sp>
        <p:nvSpPr>
          <p:cNvPr id="23601" name="AutoShape 100"/>
          <p:cNvSpPr>
            <a:spLocks noChangeArrowheads="1"/>
          </p:cNvSpPr>
          <p:nvPr/>
        </p:nvSpPr>
        <p:spPr bwMode="auto">
          <a:xfrm>
            <a:off x="7308852" y="2603500"/>
            <a:ext cx="1521875" cy="427072"/>
          </a:xfrm>
          <a:prstGeom prst="roundRect">
            <a:avLst>
              <a:gd name="adj" fmla="val 16667"/>
            </a:avLst>
          </a:prstGeom>
          <a:solidFill>
            <a:srgbClr val="FFCC99"/>
          </a:solidFill>
          <a:ln w="9525">
            <a:solidFill>
              <a:srgbClr val="808080"/>
            </a:solidFill>
            <a:round/>
            <a:headEnd/>
            <a:tailEnd/>
          </a:ln>
        </p:spPr>
        <p:txBody>
          <a:bodyPr wrap="none" lIns="89991" tIns="53814" rIns="89991" bIns="44996" anchor="ctr">
            <a:spAutoFit/>
          </a:bodyPr>
          <a:lstStyle/>
          <a:p>
            <a:pPr algn="ctr">
              <a:tabLst>
                <a:tab pos="723825" algn="l"/>
                <a:tab pos="1447649" algn="l"/>
              </a:tabLst>
            </a:pPr>
            <a:r>
              <a:rPr lang="en-US" sz="1000" dirty="0">
                <a:solidFill>
                  <a:srgbClr val="000000"/>
                </a:solidFill>
              </a:rPr>
              <a:t>State::</a:t>
            </a:r>
          </a:p>
          <a:p>
            <a:pPr algn="ctr">
              <a:tabLst>
                <a:tab pos="723825" algn="l"/>
                <a:tab pos="1447649" algn="l"/>
              </a:tabLst>
            </a:pPr>
            <a:r>
              <a:rPr lang="en-US" sz="1000" dirty="0" err="1">
                <a:solidFill>
                  <a:srgbClr val="000000"/>
                </a:solidFill>
              </a:rPr>
              <a:t>BaseDataVariableType</a:t>
            </a:r>
            <a:endParaRPr lang="en-US" sz="1000" dirty="0">
              <a:solidFill>
                <a:srgbClr val="000000"/>
              </a:solidFill>
            </a:endParaRPr>
          </a:p>
        </p:txBody>
      </p:sp>
      <p:sp>
        <p:nvSpPr>
          <p:cNvPr id="23602" name="AutoShape 101"/>
          <p:cNvSpPr>
            <a:spLocks noChangeArrowheads="1"/>
          </p:cNvSpPr>
          <p:nvPr/>
        </p:nvSpPr>
        <p:spPr bwMode="auto">
          <a:xfrm>
            <a:off x="7677150" y="3200400"/>
            <a:ext cx="1142080" cy="427072"/>
          </a:xfrm>
          <a:prstGeom prst="roundRect">
            <a:avLst>
              <a:gd name="adj" fmla="val 16667"/>
            </a:avLst>
          </a:prstGeom>
          <a:solidFill>
            <a:srgbClr val="FFCC99"/>
          </a:solidFill>
          <a:ln w="9525">
            <a:solidFill>
              <a:srgbClr val="808080"/>
            </a:solidFill>
            <a:round/>
            <a:headEnd/>
            <a:tailEnd/>
          </a:ln>
        </p:spPr>
        <p:txBody>
          <a:bodyPr wrap="none" lIns="89991" tIns="53814" rIns="89991" bIns="44996" anchor="ctr">
            <a:spAutoFit/>
          </a:bodyPr>
          <a:lstStyle/>
          <a:p>
            <a:pPr algn="ctr">
              <a:tabLst>
                <a:tab pos="723825" algn="l"/>
              </a:tabLst>
            </a:pPr>
            <a:r>
              <a:rPr lang="en-US" sz="1000" dirty="0">
                <a:solidFill>
                  <a:srgbClr val="000000"/>
                </a:solidFill>
              </a:rPr>
              <a:t>Temperature::</a:t>
            </a:r>
          </a:p>
          <a:p>
            <a:pPr algn="ctr">
              <a:tabLst>
                <a:tab pos="723825" algn="l"/>
              </a:tabLst>
            </a:pPr>
            <a:r>
              <a:rPr lang="en-US" sz="1000" dirty="0" err="1">
                <a:solidFill>
                  <a:srgbClr val="000000"/>
                </a:solidFill>
              </a:rPr>
              <a:t>AnalogItemType</a:t>
            </a:r>
            <a:endParaRPr lang="en-US" sz="1000" dirty="0">
              <a:solidFill>
                <a:srgbClr val="000000"/>
              </a:solidFill>
            </a:endParaRPr>
          </a:p>
        </p:txBody>
      </p:sp>
      <p:sp>
        <p:nvSpPr>
          <p:cNvPr id="23603" name="Oval 102"/>
          <p:cNvSpPr>
            <a:spLocks noChangeArrowheads="1"/>
          </p:cNvSpPr>
          <p:nvPr/>
        </p:nvSpPr>
        <p:spPr bwMode="auto">
          <a:xfrm>
            <a:off x="8010525" y="4973638"/>
            <a:ext cx="634254" cy="341551"/>
          </a:xfrm>
          <a:prstGeom prst="ellipse">
            <a:avLst/>
          </a:prstGeom>
          <a:solidFill>
            <a:srgbClr val="FFCC99"/>
          </a:solidFill>
          <a:ln w="9525">
            <a:solidFill>
              <a:srgbClr val="808080"/>
            </a:solidFill>
            <a:round/>
            <a:headEnd/>
            <a:tailEnd/>
          </a:ln>
        </p:spPr>
        <p:txBody>
          <a:bodyPr wrap="none" lIns="89991" tIns="53814" rIns="89991" bIns="44996" anchor="ctr">
            <a:spAutoFit/>
          </a:bodyPr>
          <a:lstStyle/>
          <a:p>
            <a:pPr algn="ctr"/>
            <a:r>
              <a:rPr lang="en-US" sz="1000" dirty="0">
                <a:solidFill>
                  <a:srgbClr val="000000"/>
                </a:solidFill>
              </a:rPr>
              <a:t>Start</a:t>
            </a:r>
          </a:p>
        </p:txBody>
      </p:sp>
      <p:sp>
        <p:nvSpPr>
          <p:cNvPr id="23604" name="Oval 103"/>
          <p:cNvSpPr>
            <a:spLocks noChangeArrowheads="1"/>
          </p:cNvSpPr>
          <p:nvPr/>
        </p:nvSpPr>
        <p:spPr bwMode="auto">
          <a:xfrm>
            <a:off x="8010526" y="5578476"/>
            <a:ext cx="622984" cy="341551"/>
          </a:xfrm>
          <a:prstGeom prst="ellipse">
            <a:avLst/>
          </a:prstGeom>
          <a:solidFill>
            <a:srgbClr val="FFCC99"/>
          </a:solidFill>
          <a:ln w="9525">
            <a:solidFill>
              <a:srgbClr val="808080"/>
            </a:solidFill>
            <a:round/>
            <a:headEnd/>
            <a:tailEnd/>
          </a:ln>
        </p:spPr>
        <p:txBody>
          <a:bodyPr wrap="none" lIns="89991" tIns="53814" rIns="89991" bIns="44996" anchor="ctr">
            <a:spAutoFit/>
          </a:bodyPr>
          <a:lstStyle/>
          <a:p>
            <a:pPr algn="ctr"/>
            <a:r>
              <a:rPr lang="en-US" sz="1000" dirty="0">
                <a:solidFill>
                  <a:srgbClr val="000000"/>
                </a:solidFill>
              </a:rPr>
              <a:t>Stop</a:t>
            </a:r>
          </a:p>
        </p:txBody>
      </p:sp>
      <p:sp>
        <p:nvSpPr>
          <p:cNvPr id="23605" name="AutoShape 104"/>
          <p:cNvSpPr>
            <a:spLocks noChangeArrowheads="1"/>
          </p:cNvSpPr>
          <p:nvPr/>
        </p:nvSpPr>
        <p:spPr bwMode="auto">
          <a:xfrm>
            <a:off x="7126289" y="3778250"/>
            <a:ext cx="984647" cy="427072"/>
          </a:xfrm>
          <a:prstGeom prst="roundRect">
            <a:avLst>
              <a:gd name="adj" fmla="val 16667"/>
            </a:avLst>
          </a:prstGeom>
          <a:solidFill>
            <a:srgbClr val="FFCC99"/>
          </a:solidFill>
          <a:ln w="9525">
            <a:solidFill>
              <a:srgbClr val="808080"/>
            </a:solidFill>
            <a:round/>
            <a:headEnd/>
            <a:tailEnd/>
          </a:ln>
        </p:spPr>
        <p:txBody>
          <a:bodyPr wrap="none" lIns="89991" tIns="53814" rIns="89991" bIns="44996" anchor="ctr">
            <a:spAutoFit/>
          </a:bodyPr>
          <a:lstStyle/>
          <a:p>
            <a:pPr algn="ctr">
              <a:tabLst>
                <a:tab pos="723825" algn="l"/>
              </a:tabLst>
            </a:pPr>
            <a:r>
              <a:rPr lang="en-US" sz="1000" dirty="0">
                <a:solidFill>
                  <a:srgbClr val="000000"/>
                </a:solidFill>
              </a:rPr>
              <a:t>Range::</a:t>
            </a:r>
          </a:p>
          <a:p>
            <a:pPr algn="ctr">
              <a:tabLst>
                <a:tab pos="723825" algn="l"/>
              </a:tabLst>
            </a:pPr>
            <a:r>
              <a:rPr lang="en-US" sz="1000" dirty="0" err="1">
                <a:solidFill>
                  <a:srgbClr val="000000"/>
                </a:solidFill>
              </a:rPr>
              <a:t>PropertyType</a:t>
            </a:r>
            <a:endParaRPr lang="en-US" sz="1000" dirty="0">
              <a:solidFill>
                <a:srgbClr val="000000"/>
              </a:solidFill>
            </a:endParaRPr>
          </a:p>
        </p:txBody>
      </p:sp>
      <p:sp>
        <p:nvSpPr>
          <p:cNvPr id="23606" name="AutoShape 105"/>
          <p:cNvSpPr>
            <a:spLocks noChangeArrowheads="1"/>
          </p:cNvSpPr>
          <p:nvPr/>
        </p:nvSpPr>
        <p:spPr bwMode="auto">
          <a:xfrm>
            <a:off x="6953250" y="4325939"/>
            <a:ext cx="1193215" cy="427072"/>
          </a:xfrm>
          <a:prstGeom prst="roundRect">
            <a:avLst>
              <a:gd name="adj" fmla="val 16667"/>
            </a:avLst>
          </a:prstGeom>
          <a:solidFill>
            <a:srgbClr val="FFCC99"/>
          </a:solidFill>
          <a:ln w="9525">
            <a:solidFill>
              <a:srgbClr val="808080"/>
            </a:solidFill>
            <a:round/>
            <a:headEnd/>
            <a:tailEnd/>
          </a:ln>
        </p:spPr>
        <p:txBody>
          <a:bodyPr wrap="none" lIns="89991" tIns="53814" rIns="89991" bIns="44996" anchor="ctr">
            <a:spAutoFit/>
          </a:bodyPr>
          <a:lstStyle/>
          <a:p>
            <a:pPr algn="ctr">
              <a:tabLst>
                <a:tab pos="723825" algn="l"/>
              </a:tabLst>
            </a:pPr>
            <a:r>
              <a:rPr lang="en-US" sz="1000" dirty="0" err="1">
                <a:solidFill>
                  <a:srgbClr val="000000"/>
                </a:solidFill>
              </a:rPr>
              <a:t>EngineeringUnit</a:t>
            </a:r>
            <a:r>
              <a:rPr lang="en-US" sz="1000" dirty="0">
                <a:solidFill>
                  <a:srgbClr val="000000"/>
                </a:solidFill>
              </a:rPr>
              <a:t>::</a:t>
            </a:r>
          </a:p>
          <a:p>
            <a:pPr algn="ctr">
              <a:tabLst>
                <a:tab pos="723825" algn="l"/>
              </a:tabLst>
            </a:pPr>
            <a:r>
              <a:rPr lang="en-US" sz="1000" dirty="0" err="1">
                <a:solidFill>
                  <a:srgbClr val="000000"/>
                </a:solidFill>
              </a:rPr>
              <a:t>PropertyType</a:t>
            </a:r>
            <a:endParaRPr lang="en-US" sz="1000" dirty="0">
              <a:solidFill>
                <a:srgbClr val="000000"/>
              </a:solidFill>
            </a:endParaRPr>
          </a:p>
        </p:txBody>
      </p:sp>
      <p:sp>
        <p:nvSpPr>
          <p:cNvPr id="23607" name="Line 106"/>
          <p:cNvSpPr>
            <a:spLocks noChangeShapeType="1"/>
          </p:cNvSpPr>
          <p:nvPr/>
        </p:nvSpPr>
        <p:spPr bwMode="auto">
          <a:xfrm>
            <a:off x="9236075" y="2286000"/>
            <a:ext cx="3539" cy="3531464"/>
          </a:xfrm>
          <a:prstGeom prst="line">
            <a:avLst/>
          </a:prstGeom>
          <a:noFill/>
          <a:ln w="9525">
            <a:solidFill>
              <a:srgbClr val="000000"/>
            </a:solidFill>
            <a:round/>
            <a:headEnd/>
            <a:tailEnd/>
          </a:ln>
        </p:spPr>
        <p:txBody>
          <a:bodyPr lIns="91430" tIns="45716" rIns="91430" bIns="45716"/>
          <a:lstStyle/>
          <a:p>
            <a:endParaRPr lang="en-US"/>
          </a:p>
        </p:txBody>
      </p:sp>
      <p:sp>
        <p:nvSpPr>
          <p:cNvPr id="23609" name="Line 110"/>
          <p:cNvSpPr>
            <a:spLocks noChangeShapeType="1"/>
          </p:cNvSpPr>
          <p:nvPr/>
        </p:nvSpPr>
        <p:spPr bwMode="auto">
          <a:xfrm>
            <a:off x="8412164" y="3614738"/>
            <a:ext cx="0" cy="935308"/>
          </a:xfrm>
          <a:prstGeom prst="line">
            <a:avLst/>
          </a:prstGeom>
          <a:noFill/>
          <a:ln w="9525">
            <a:solidFill>
              <a:srgbClr val="000000"/>
            </a:solidFill>
            <a:round/>
            <a:headEnd/>
            <a:tailEnd/>
          </a:ln>
        </p:spPr>
        <p:txBody>
          <a:bodyPr lIns="91430" tIns="45716" rIns="91430" bIns="45716"/>
          <a:lstStyle/>
          <a:p>
            <a:endParaRPr lang="en-US"/>
          </a:p>
        </p:txBody>
      </p:sp>
      <p:grpSp>
        <p:nvGrpSpPr>
          <p:cNvPr id="28" name="Group 111"/>
          <p:cNvGrpSpPr>
            <a:grpSpLocks/>
          </p:cNvGrpSpPr>
          <p:nvPr/>
        </p:nvGrpSpPr>
        <p:grpSpPr bwMode="auto">
          <a:xfrm>
            <a:off x="8068686" y="4424363"/>
            <a:ext cx="343477" cy="230331"/>
            <a:chOff x="5128" y="2787"/>
            <a:chExt cx="170" cy="114"/>
          </a:xfrm>
        </p:grpSpPr>
        <p:sp>
          <p:nvSpPr>
            <p:cNvPr id="23677" name="Line 112"/>
            <p:cNvSpPr>
              <a:spLocks noChangeShapeType="1"/>
            </p:cNvSpPr>
            <p:nvPr/>
          </p:nvSpPr>
          <p:spPr bwMode="auto">
            <a:xfrm flipH="1">
              <a:off x="5127" y="2845"/>
              <a:ext cx="172" cy="0"/>
            </a:xfrm>
            <a:prstGeom prst="line">
              <a:avLst/>
            </a:prstGeom>
            <a:noFill/>
            <a:ln w="9525">
              <a:solidFill>
                <a:srgbClr val="000000"/>
              </a:solidFill>
              <a:round/>
              <a:headEnd/>
              <a:tailEnd/>
            </a:ln>
          </p:spPr>
          <p:txBody>
            <a:bodyPr/>
            <a:lstStyle/>
            <a:p>
              <a:endParaRPr lang="en-US"/>
            </a:p>
          </p:txBody>
        </p:sp>
        <p:grpSp>
          <p:nvGrpSpPr>
            <p:cNvPr id="29" name="Group 113"/>
            <p:cNvGrpSpPr>
              <a:grpSpLocks/>
            </p:cNvGrpSpPr>
            <p:nvPr/>
          </p:nvGrpSpPr>
          <p:grpSpPr bwMode="auto">
            <a:xfrm>
              <a:off x="5157" y="2787"/>
              <a:ext cx="13" cy="114"/>
              <a:chOff x="5157" y="2787"/>
              <a:chExt cx="13" cy="114"/>
            </a:xfrm>
          </p:grpSpPr>
          <p:sp>
            <p:nvSpPr>
              <p:cNvPr id="23679" name="Line 114"/>
              <p:cNvSpPr>
                <a:spLocks noChangeShapeType="1"/>
              </p:cNvSpPr>
              <p:nvPr/>
            </p:nvSpPr>
            <p:spPr bwMode="auto">
              <a:xfrm flipV="1">
                <a:off x="5157" y="2787"/>
                <a:ext cx="0" cy="116"/>
              </a:xfrm>
              <a:prstGeom prst="line">
                <a:avLst/>
              </a:prstGeom>
              <a:noFill/>
              <a:ln w="9525">
                <a:solidFill>
                  <a:srgbClr val="000000"/>
                </a:solidFill>
                <a:round/>
                <a:headEnd/>
                <a:tailEnd/>
              </a:ln>
            </p:spPr>
            <p:txBody>
              <a:bodyPr/>
              <a:lstStyle/>
              <a:p>
                <a:endParaRPr lang="en-US"/>
              </a:p>
            </p:txBody>
          </p:sp>
          <p:sp>
            <p:nvSpPr>
              <p:cNvPr id="23680" name="Line 115"/>
              <p:cNvSpPr>
                <a:spLocks noChangeShapeType="1"/>
              </p:cNvSpPr>
              <p:nvPr/>
            </p:nvSpPr>
            <p:spPr bwMode="auto">
              <a:xfrm flipV="1">
                <a:off x="5171" y="2787"/>
                <a:ext cx="0" cy="116"/>
              </a:xfrm>
              <a:prstGeom prst="line">
                <a:avLst/>
              </a:prstGeom>
              <a:noFill/>
              <a:ln w="9525">
                <a:solidFill>
                  <a:srgbClr val="000000"/>
                </a:solidFill>
                <a:round/>
                <a:headEnd/>
                <a:tailEnd/>
              </a:ln>
            </p:spPr>
            <p:txBody>
              <a:bodyPr/>
              <a:lstStyle/>
              <a:p>
                <a:endParaRPr lang="en-US"/>
              </a:p>
            </p:txBody>
          </p:sp>
        </p:grpSp>
      </p:grpSp>
      <p:sp>
        <p:nvSpPr>
          <p:cNvPr id="23611" name="Rectangle 116"/>
          <p:cNvSpPr>
            <a:spLocks noChangeArrowheads="1"/>
          </p:cNvSpPr>
          <p:nvPr/>
        </p:nvSpPr>
        <p:spPr bwMode="auto">
          <a:xfrm>
            <a:off x="8418514" y="1962150"/>
            <a:ext cx="1499408" cy="386007"/>
          </a:xfrm>
          <a:prstGeom prst="rect">
            <a:avLst/>
          </a:prstGeom>
          <a:solidFill>
            <a:srgbClr val="FFCC99"/>
          </a:solidFill>
          <a:ln w="9525">
            <a:solidFill>
              <a:srgbClr val="808080"/>
            </a:solidFill>
            <a:round/>
            <a:headEnd/>
            <a:tailEnd/>
          </a:ln>
        </p:spPr>
        <p:txBody>
          <a:bodyPr wrap="none" lIns="89991" tIns="53814" rIns="89991" bIns="44996" anchor="ctr">
            <a:spAutoFit/>
          </a:bodyPr>
          <a:lstStyle/>
          <a:p>
            <a:pPr algn="ctr">
              <a:tabLst>
                <a:tab pos="723825" algn="l"/>
                <a:tab pos="1447649" algn="l"/>
              </a:tabLst>
            </a:pPr>
            <a:r>
              <a:rPr lang="en-US" sz="1000" dirty="0" err="1">
                <a:solidFill>
                  <a:srgbClr val="000000"/>
                </a:solidFill>
              </a:rPr>
              <a:t>WeatherStationObject</a:t>
            </a:r>
            <a:r>
              <a:rPr lang="en-US" sz="1000" dirty="0">
                <a:solidFill>
                  <a:srgbClr val="000000"/>
                </a:solidFill>
              </a:rPr>
              <a:t>::</a:t>
            </a:r>
          </a:p>
          <a:p>
            <a:pPr algn="ctr">
              <a:tabLst>
                <a:tab pos="723825" algn="l"/>
                <a:tab pos="1447649" algn="l"/>
              </a:tabLst>
            </a:pPr>
            <a:r>
              <a:rPr lang="en-US" sz="1000" dirty="0" err="1">
                <a:solidFill>
                  <a:srgbClr val="000000"/>
                </a:solidFill>
              </a:rPr>
              <a:t>WeatherStationType</a:t>
            </a:r>
            <a:endParaRPr lang="en-US" sz="1000" dirty="0">
              <a:solidFill>
                <a:srgbClr val="000000"/>
              </a:solidFill>
            </a:endParaRPr>
          </a:p>
        </p:txBody>
      </p:sp>
      <p:grpSp>
        <p:nvGrpSpPr>
          <p:cNvPr id="30" name="Group 117"/>
          <p:cNvGrpSpPr>
            <a:grpSpLocks/>
          </p:cNvGrpSpPr>
          <p:nvPr/>
        </p:nvGrpSpPr>
        <p:grpSpPr bwMode="auto">
          <a:xfrm>
            <a:off x="8054194" y="3895726"/>
            <a:ext cx="356381" cy="227013"/>
            <a:chOff x="5128" y="2454"/>
            <a:chExt cx="170" cy="114"/>
          </a:xfrm>
        </p:grpSpPr>
        <p:sp>
          <p:nvSpPr>
            <p:cNvPr id="23673" name="Line 118"/>
            <p:cNvSpPr>
              <a:spLocks noChangeShapeType="1"/>
            </p:cNvSpPr>
            <p:nvPr/>
          </p:nvSpPr>
          <p:spPr bwMode="auto">
            <a:xfrm flipH="1">
              <a:off x="5127" y="2512"/>
              <a:ext cx="172" cy="0"/>
            </a:xfrm>
            <a:prstGeom prst="line">
              <a:avLst/>
            </a:prstGeom>
            <a:noFill/>
            <a:ln w="9525">
              <a:solidFill>
                <a:srgbClr val="000000"/>
              </a:solidFill>
              <a:round/>
              <a:headEnd/>
              <a:tailEnd/>
            </a:ln>
          </p:spPr>
          <p:txBody>
            <a:bodyPr/>
            <a:lstStyle/>
            <a:p>
              <a:endParaRPr lang="en-US"/>
            </a:p>
          </p:txBody>
        </p:sp>
        <p:grpSp>
          <p:nvGrpSpPr>
            <p:cNvPr id="31" name="Group 119"/>
            <p:cNvGrpSpPr>
              <a:grpSpLocks/>
            </p:cNvGrpSpPr>
            <p:nvPr/>
          </p:nvGrpSpPr>
          <p:grpSpPr bwMode="auto">
            <a:xfrm>
              <a:off x="5157" y="2454"/>
              <a:ext cx="13" cy="114"/>
              <a:chOff x="5157" y="2454"/>
              <a:chExt cx="13" cy="114"/>
            </a:xfrm>
          </p:grpSpPr>
          <p:sp>
            <p:nvSpPr>
              <p:cNvPr id="23675" name="Line 120"/>
              <p:cNvSpPr>
                <a:spLocks noChangeShapeType="1"/>
              </p:cNvSpPr>
              <p:nvPr/>
            </p:nvSpPr>
            <p:spPr bwMode="auto">
              <a:xfrm flipV="1">
                <a:off x="5157" y="2453"/>
                <a:ext cx="0" cy="116"/>
              </a:xfrm>
              <a:prstGeom prst="line">
                <a:avLst/>
              </a:prstGeom>
              <a:noFill/>
              <a:ln w="9525">
                <a:solidFill>
                  <a:srgbClr val="000000"/>
                </a:solidFill>
                <a:round/>
                <a:headEnd/>
                <a:tailEnd/>
              </a:ln>
            </p:spPr>
            <p:txBody>
              <a:bodyPr/>
              <a:lstStyle/>
              <a:p>
                <a:endParaRPr lang="en-US"/>
              </a:p>
            </p:txBody>
          </p:sp>
          <p:sp>
            <p:nvSpPr>
              <p:cNvPr id="23676" name="Line 121"/>
              <p:cNvSpPr>
                <a:spLocks noChangeShapeType="1"/>
              </p:cNvSpPr>
              <p:nvPr/>
            </p:nvSpPr>
            <p:spPr bwMode="auto">
              <a:xfrm flipV="1">
                <a:off x="5171" y="2453"/>
                <a:ext cx="0" cy="116"/>
              </a:xfrm>
              <a:prstGeom prst="line">
                <a:avLst/>
              </a:prstGeom>
              <a:noFill/>
              <a:ln w="9525">
                <a:solidFill>
                  <a:srgbClr val="000000"/>
                </a:solidFill>
                <a:round/>
                <a:headEnd/>
                <a:tailEnd/>
              </a:ln>
            </p:spPr>
            <p:txBody>
              <a:bodyPr/>
              <a:lstStyle/>
              <a:p>
                <a:endParaRPr lang="en-US"/>
              </a:p>
            </p:txBody>
          </p:sp>
        </p:grpSp>
      </p:grpSp>
      <p:grpSp>
        <p:nvGrpSpPr>
          <p:cNvPr id="23552" name="Group 125"/>
          <p:cNvGrpSpPr>
            <a:grpSpLocks/>
          </p:cNvGrpSpPr>
          <p:nvPr/>
        </p:nvGrpSpPr>
        <p:grpSpPr bwMode="auto">
          <a:xfrm>
            <a:off x="8564373" y="4973639"/>
            <a:ext cx="673290" cy="292100"/>
            <a:chOff x="5472" y="3203"/>
            <a:chExt cx="345" cy="114"/>
          </a:xfrm>
        </p:grpSpPr>
        <p:sp>
          <p:nvSpPr>
            <p:cNvPr id="23669" name="Line 126"/>
            <p:cNvSpPr>
              <a:spLocks noChangeShapeType="1"/>
            </p:cNvSpPr>
            <p:nvPr/>
          </p:nvSpPr>
          <p:spPr bwMode="auto">
            <a:xfrm flipH="1" flipV="1">
              <a:off x="5471" y="3258"/>
              <a:ext cx="347" cy="6"/>
            </a:xfrm>
            <a:prstGeom prst="line">
              <a:avLst/>
            </a:prstGeom>
            <a:noFill/>
            <a:ln w="9525">
              <a:solidFill>
                <a:srgbClr val="000000"/>
              </a:solidFill>
              <a:round/>
              <a:headEnd/>
              <a:tailEnd/>
            </a:ln>
          </p:spPr>
          <p:txBody>
            <a:bodyPr/>
            <a:lstStyle/>
            <a:p>
              <a:endParaRPr lang="en-US"/>
            </a:p>
          </p:txBody>
        </p:sp>
        <p:sp>
          <p:nvSpPr>
            <p:cNvPr id="23670" name="Line 127"/>
            <p:cNvSpPr>
              <a:spLocks noChangeShapeType="1"/>
            </p:cNvSpPr>
            <p:nvPr/>
          </p:nvSpPr>
          <p:spPr bwMode="auto">
            <a:xfrm flipV="1">
              <a:off x="5548" y="3202"/>
              <a:ext cx="1" cy="116"/>
            </a:xfrm>
            <a:prstGeom prst="line">
              <a:avLst/>
            </a:prstGeom>
            <a:noFill/>
            <a:ln w="9525">
              <a:solidFill>
                <a:srgbClr val="000000"/>
              </a:solidFill>
              <a:round/>
              <a:headEnd/>
              <a:tailEnd/>
            </a:ln>
          </p:spPr>
          <p:txBody>
            <a:bodyPr/>
            <a:lstStyle/>
            <a:p>
              <a:endParaRPr lang="en-US"/>
            </a:p>
          </p:txBody>
        </p:sp>
      </p:grpSp>
      <p:grpSp>
        <p:nvGrpSpPr>
          <p:cNvPr id="23553" name="Group 128"/>
          <p:cNvGrpSpPr>
            <a:grpSpLocks/>
          </p:cNvGrpSpPr>
          <p:nvPr/>
        </p:nvGrpSpPr>
        <p:grpSpPr bwMode="auto">
          <a:xfrm>
            <a:off x="8562422" y="5668964"/>
            <a:ext cx="672066" cy="273050"/>
            <a:chOff x="5472" y="3571"/>
            <a:chExt cx="345" cy="114"/>
          </a:xfrm>
        </p:grpSpPr>
        <p:sp>
          <p:nvSpPr>
            <p:cNvPr id="23667" name="Line 129"/>
            <p:cNvSpPr>
              <a:spLocks noChangeShapeType="1"/>
            </p:cNvSpPr>
            <p:nvPr/>
          </p:nvSpPr>
          <p:spPr bwMode="auto">
            <a:xfrm flipH="1" flipV="1">
              <a:off x="5471" y="3627"/>
              <a:ext cx="347" cy="6"/>
            </a:xfrm>
            <a:prstGeom prst="line">
              <a:avLst/>
            </a:prstGeom>
            <a:noFill/>
            <a:ln w="9525">
              <a:solidFill>
                <a:srgbClr val="000000"/>
              </a:solidFill>
              <a:round/>
              <a:headEnd/>
              <a:tailEnd/>
            </a:ln>
          </p:spPr>
          <p:txBody>
            <a:bodyPr/>
            <a:lstStyle/>
            <a:p>
              <a:endParaRPr lang="en-US"/>
            </a:p>
          </p:txBody>
        </p:sp>
        <p:sp>
          <p:nvSpPr>
            <p:cNvPr id="23668" name="Line 130"/>
            <p:cNvSpPr>
              <a:spLocks noChangeShapeType="1"/>
            </p:cNvSpPr>
            <p:nvPr/>
          </p:nvSpPr>
          <p:spPr bwMode="auto">
            <a:xfrm flipV="1">
              <a:off x="5548" y="3570"/>
              <a:ext cx="1" cy="116"/>
            </a:xfrm>
            <a:prstGeom prst="line">
              <a:avLst/>
            </a:prstGeom>
            <a:noFill/>
            <a:ln w="9525">
              <a:solidFill>
                <a:srgbClr val="000000"/>
              </a:solidFill>
              <a:round/>
              <a:headEnd/>
              <a:tailEnd/>
            </a:ln>
          </p:spPr>
          <p:txBody>
            <a:bodyPr/>
            <a:lstStyle/>
            <a:p>
              <a:endParaRPr lang="en-US"/>
            </a:p>
          </p:txBody>
        </p:sp>
      </p:grpSp>
      <p:grpSp>
        <p:nvGrpSpPr>
          <p:cNvPr id="23565" name="Group 131"/>
          <p:cNvGrpSpPr>
            <a:grpSpLocks/>
          </p:cNvGrpSpPr>
          <p:nvPr/>
        </p:nvGrpSpPr>
        <p:grpSpPr bwMode="auto">
          <a:xfrm>
            <a:off x="92075" y="4967288"/>
            <a:ext cx="2466975" cy="2438400"/>
            <a:chOff x="58" y="3129"/>
            <a:chExt cx="1554" cy="1536"/>
          </a:xfrm>
        </p:grpSpPr>
        <p:grpSp>
          <p:nvGrpSpPr>
            <p:cNvPr id="23566" name="Group 132"/>
            <p:cNvGrpSpPr>
              <a:grpSpLocks/>
            </p:cNvGrpSpPr>
            <p:nvPr/>
          </p:nvGrpSpPr>
          <p:grpSpPr bwMode="auto">
            <a:xfrm>
              <a:off x="59" y="3485"/>
              <a:ext cx="1483" cy="357"/>
              <a:chOff x="59" y="3485"/>
              <a:chExt cx="1483" cy="357"/>
            </a:xfrm>
          </p:grpSpPr>
          <p:sp>
            <p:nvSpPr>
              <p:cNvPr id="23665" name="Line 133"/>
              <p:cNvSpPr>
                <a:spLocks noChangeShapeType="1"/>
              </p:cNvSpPr>
              <p:nvPr/>
            </p:nvSpPr>
            <p:spPr bwMode="auto">
              <a:xfrm>
                <a:off x="1009" y="3591"/>
                <a:ext cx="533" cy="0"/>
              </a:xfrm>
              <a:prstGeom prst="line">
                <a:avLst/>
              </a:prstGeom>
              <a:noFill/>
              <a:ln w="9525">
                <a:solidFill>
                  <a:srgbClr val="000000"/>
                </a:solidFill>
                <a:round/>
                <a:headEnd/>
                <a:tailEnd type="triangle" w="med" len="med"/>
              </a:ln>
            </p:spPr>
            <p:txBody>
              <a:bodyPr/>
              <a:lstStyle/>
              <a:p>
                <a:endParaRPr lang="en-US"/>
              </a:p>
            </p:txBody>
          </p:sp>
          <p:sp>
            <p:nvSpPr>
              <p:cNvPr id="23666" name="Text Box 134"/>
              <p:cNvSpPr txBox="1">
                <a:spLocks noChangeArrowheads="1"/>
              </p:cNvSpPr>
              <p:nvPr/>
            </p:nvSpPr>
            <p:spPr bwMode="auto">
              <a:xfrm>
                <a:off x="59" y="3485"/>
                <a:ext cx="948" cy="357"/>
              </a:xfrm>
              <a:prstGeom prst="rect">
                <a:avLst/>
              </a:prstGeom>
              <a:noFill/>
              <a:ln w="9525">
                <a:noFill/>
                <a:round/>
                <a:headEnd/>
                <a:tailEnd/>
              </a:ln>
            </p:spPr>
            <p:txBody>
              <a:bodyPr lIns="90000" tIns="55584" rIns="90000" bIns="45000"/>
              <a:lstStyle/>
              <a:p>
                <a:pPr>
                  <a:tabLst>
                    <a:tab pos="723825" algn="l"/>
                    <a:tab pos="1447649" algn="l"/>
                  </a:tabLst>
                </a:pPr>
                <a:r>
                  <a:rPr lang="en-US" sz="1200" dirty="0" err="1">
                    <a:solidFill>
                      <a:srgbClr val="000000"/>
                    </a:solidFill>
                  </a:rPr>
                  <a:t>HasTypeDefinition</a:t>
                </a:r>
                <a:endParaRPr lang="en-US" sz="1200" dirty="0">
                  <a:solidFill>
                    <a:srgbClr val="000000"/>
                  </a:solidFill>
                </a:endParaRPr>
              </a:p>
            </p:txBody>
          </p:sp>
        </p:grpSp>
        <p:sp>
          <p:nvSpPr>
            <p:cNvPr id="23646" name="Line 135"/>
            <p:cNvSpPr>
              <a:spLocks noChangeShapeType="1"/>
            </p:cNvSpPr>
            <p:nvPr/>
          </p:nvSpPr>
          <p:spPr bwMode="auto">
            <a:xfrm>
              <a:off x="1009" y="3841"/>
              <a:ext cx="474" cy="0"/>
            </a:xfrm>
            <a:prstGeom prst="line">
              <a:avLst/>
            </a:prstGeom>
            <a:noFill/>
            <a:ln w="9525">
              <a:solidFill>
                <a:srgbClr val="000000"/>
              </a:solidFill>
              <a:round/>
              <a:headEnd/>
              <a:tailEnd/>
            </a:ln>
          </p:spPr>
          <p:txBody>
            <a:bodyPr/>
            <a:lstStyle/>
            <a:p>
              <a:endParaRPr lang="en-US"/>
            </a:p>
          </p:txBody>
        </p:sp>
        <p:sp>
          <p:nvSpPr>
            <p:cNvPr id="23647" name="Line 136"/>
            <p:cNvSpPr>
              <a:spLocks noChangeShapeType="1"/>
            </p:cNvSpPr>
            <p:nvPr/>
          </p:nvSpPr>
          <p:spPr bwMode="auto">
            <a:xfrm>
              <a:off x="1414" y="3782"/>
              <a:ext cx="0" cy="118"/>
            </a:xfrm>
            <a:prstGeom prst="line">
              <a:avLst/>
            </a:prstGeom>
            <a:noFill/>
            <a:ln w="9525">
              <a:solidFill>
                <a:srgbClr val="000000"/>
              </a:solidFill>
              <a:round/>
              <a:headEnd/>
              <a:tailEnd/>
            </a:ln>
          </p:spPr>
          <p:txBody>
            <a:bodyPr/>
            <a:lstStyle/>
            <a:p>
              <a:endParaRPr lang="en-US"/>
            </a:p>
          </p:txBody>
        </p:sp>
        <p:sp>
          <p:nvSpPr>
            <p:cNvPr id="23648" name="Text Box 137"/>
            <p:cNvSpPr txBox="1">
              <a:spLocks noChangeArrowheads="1"/>
            </p:cNvSpPr>
            <p:nvPr/>
          </p:nvSpPr>
          <p:spPr bwMode="auto">
            <a:xfrm>
              <a:off x="119" y="3722"/>
              <a:ext cx="889" cy="357"/>
            </a:xfrm>
            <a:prstGeom prst="rect">
              <a:avLst/>
            </a:prstGeom>
            <a:noFill/>
            <a:ln w="9525">
              <a:noFill/>
              <a:round/>
              <a:headEnd/>
              <a:tailEnd/>
            </a:ln>
          </p:spPr>
          <p:txBody>
            <a:bodyPr lIns="90000" tIns="55584" rIns="90000" bIns="45000"/>
            <a:lstStyle/>
            <a:p>
              <a:pPr>
                <a:tabLst>
                  <a:tab pos="723825" algn="l"/>
                </a:tabLst>
              </a:pPr>
              <a:r>
                <a:rPr lang="en-US" sz="1200" dirty="0" err="1">
                  <a:solidFill>
                    <a:srgbClr val="000000"/>
                  </a:solidFill>
                </a:rPr>
                <a:t>HasComponent</a:t>
              </a:r>
              <a:endParaRPr lang="en-US" sz="1200" dirty="0">
                <a:solidFill>
                  <a:srgbClr val="000000"/>
                </a:solidFill>
              </a:endParaRPr>
            </a:p>
          </p:txBody>
        </p:sp>
        <p:sp>
          <p:nvSpPr>
            <p:cNvPr id="23649" name="Line 138"/>
            <p:cNvSpPr>
              <a:spLocks noChangeShapeType="1"/>
            </p:cNvSpPr>
            <p:nvPr/>
          </p:nvSpPr>
          <p:spPr bwMode="auto">
            <a:xfrm>
              <a:off x="1404" y="4019"/>
              <a:ext cx="0" cy="118"/>
            </a:xfrm>
            <a:prstGeom prst="line">
              <a:avLst/>
            </a:prstGeom>
            <a:noFill/>
            <a:ln w="9525">
              <a:solidFill>
                <a:srgbClr val="000000"/>
              </a:solidFill>
              <a:round/>
              <a:headEnd/>
              <a:tailEnd/>
            </a:ln>
          </p:spPr>
          <p:txBody>
            <a:bodyPr/>
            <a:lstStyle/>
            <a:p>
              <a:endParaRPr lang="en-US"/>
            </a:p>
          </p:txBody>
        </p:sp>
        <p:sp>
          <p:nvSpPr>
            <p:cNvPr id="23650" name="Line 139"/>
            <p:cNvSpPr>
              <a:spLocks noChangeShapeType="1"/>
            </p:cNvSpPr>
            <p:nvPr/>
          </p:nvSpPr>
          <p:spPr bwMode="auto">
            <a:xfrm>
              <a:off x="1009" y="4078"/>
              <a:ext cx="474" cy="0"/>
            </a:xfrm>
            <a:prstGeom prst="line">
              <a:avLst/>
            </a:prstGeom>
            <a:noFill/>
            <a:ln w="9525">
              <a:solidFill>
                <a:srgbClr val="000000"/>
              </a:solidFill>
              <a:round/>
              <a:headEnd/>
              <a:tailEnd/>
            </a:ln>
          </p:spPr>
          <p:txBody>
            <a:bodyPr/>
            <a:lstStyle/>
            <a:p>
              <a:endParaRPr lang="en-US"/>
            </a:p>
          </p:txBody>
        </p:sp>
        <p:sp>
          <p:nvSpPr>
            <p:cNvPr id="23651" name="Line 140"/>
            <p:cNvSpPr>
              <a:spLocks noChangeShapeType="1"/>
            </p:cNvSpPr>
            <p:nvPr/>
          </p:nvSpPr>
          <p:spPr bwMode="auto">
            <a:xfrm>
              <a:off x="1444" y="4019"/>
              <a:ext cx="0" cy="118"/>
            </a:xfrm>
            <a:prstGeom prst="line">
              <a:avLst/>
            </a:prstGeom>
            <a:noFill/>
            <a:ln w="9525">
              <a:solidFill>
                <a:srgbClr val="000000"/>
              </a:solidFill>
              <a:round/>
              <a:headEnd/>
              <a:tailEnd/>
            </a:ln>
          </p:spPr>
          <p:txBody>
            <a:bodyPr/>
            <a:lstStyle/>
            <a:p>
              <a:endParaRPr lang="en-US"/>
            </a:p>
          </p:txBody>
        </p:sp>
        <p:sp>
          <p:nvSpPr>
            <p:cNvPr id="23652" name="Text Box 141"/>
            <p:cNvSpPr txBox="1">
              <a:spLocks noChangeArrowheads="1"/>
            </p:cNvSpPr>
            <p:nvPr/>
          </p:nvSpPr>
          <p:spPr bwMode="auto">
            <a:xfrm>
              <a:off x="237" y="3960"/>
              <a:ext cx="712" cy="357"/>
            </a:xfrm>
            <a:prstGeom prst="rect">
              <a:avLst/>
            </a:prstGeom>
            <a:noFill/>
            <a:ln w="9525">
              <a:noFill/>
              <a:round/>
              <a:headEnd/>
              <a:tailEnd/>
            </a:ln>
          </p:spPr>
          <p:txBody>
            <a:bodyPr lIns="90000" tIns="55584" rIns="90000" bIns="45000"/>
            <a:lstStyle/>
            <a:p>
              <a:pPr>
                <a:tabLst>
                  <a:tab pos="723825" algn="l"/>
                </a:tabLst>
              </a:pPr>
              <a:r>
                <a:rPr lang="en-US" sz="1200" dirty="0" err="1">
                  <a:solidFill>
                    <a:srgbClr val="000000"/>
                  </a:solidFill>
                </a:rPr>
                <a:t>HasProperty</a:t>
              </a:r>
              <a:endParaRPr lang="en-US" sz="1200" dirty="0">
                <a:solidFill>
                  <a:srgbClr val="000000"/>
                </a:solidFill>
              </a:endParaRPr>
            </a:p>
          </p:txBody>
        </p:sp>
        <p:grpSp>
          <p:nvGrpSpPr>
            <p:cNvPr id="23567" name="Group 142"/>
            <p:cNvGrpSpPr>
              <a:grpSpLocks/>
            </p:cNvGrpSpPr>
            <p:nvPr/>
          </p:nvGrpSpPr>
          <p:grpSpPr bwMode="auto">
            <a:xfrm>
              <a:off x="264" y="4206"/>
              <a:ext cx="1219" cy="357"/>
              <a:chOff x="264" y="4206"/>
              <a:chExt cx="1219" cy="357"/>
            </a:xfrm>
          </p:grpSpPr>
          <p:grpSp>
            <p:nvGrpSpPr>
              <p:cNvPr id="23568" name="Group 143"/>
              <p:cNvGrpSpPr>
                <a:grpSpLocks/>
              </p:cNvGrpSpPr>
              <p:nvPr/>
            </p:nvGrpSpPr>
            <p:grpSpPr bwMode="auto">
              <a:xfrm>
                <a:off x="942" y="4247"/>
                <a:ext cx="541" cy="106"/>
                <a:chOff x="942" y="4247"/>
                <a:chExt cx="541" cy="106"/>
              </a:xfrm>
            </p:grpSpPr>
            <p:sp>
              <p:nvSpPr>
                <p:cNvPr id="23661" name="Line 144"/>
                <p:cNvSpPr>
                  <a:spLocks noChangeShapeType="1"/>
                </p:cNvSpPr>
                <p:nvPr/>
              </p:nvSpPr>
              <p:spPr bwMode="auto">
                <a:xfrm flipH="1">
                  <a:off x="1056" y="4300"/>
                  <a:ext cx="428" cy="0"/>
                </a:xfrm>
                <a:prstGeom prst="line">
                  <a:avLst/>
                </a:prstGeom>
                <a:noFill/>
                <a:ln w="9525">
                  <a:solidFill>
                    <a:srgbClr val="000000"/>
                  </a:solidFill>
                  <a:round/>
                  <a:headEnd/>
                  <a:tailEnd/>
                </a:ln>
              </p:spPr>
              <p:txBody>
                <a:bodyPr/>
                <a:lstStyle/>
                <a:p>
                  <a:endParaRPr lang="en-US"/>
                </a:p>
              </p:txBody>
            </p:sp>
            <p:grpSp>
              <p:nvGrpSpPr>
                <p:cNvPr id="23570" name="Group 145"/>
                <p:cNvGrpSpPr>
                  <a:grpSpLocks/>
                </p:cNvGrpSpPr>
                <p:nvPr/>
              </p:nvGrpSpPr>
              <p:grpSpPr bwMode="auto">
                <a:xfrm>
                  <a:off x="942" y="4247"/>
                  <a:ext cx="172" cy="106"/>
                  <a:chOff x="942" y="4247"/>
                  <a:chExt cx="172" cy="106"/>
                </a:xfrm>
              </p:grpSpPr>
              <p:sp>
                <p:nvSpPr>
                  <p:cNvPr id="23663" name="AutoShape 146"/>
                  <p:cNvSpPr>
                    <a:spLocks noChangeArrowheads="1"/>
                  </p:cNvSpPr>
                  <p:nvPr/>
                </p:nvSpPr>
                <p:spPr bwMode="auto">
                  <a:xfrm rot="16200000" flipH="1">
                    <a:off x="932" y="4259"/>
                    <a:ext cx="106" cy="82"/>
                  </a:xfrm>
                  <a:prstGeom prst="triangle">
                    <a:avLst>
                      <a:gd name="adj" fmla="val 56579"/>
                    </a:avLst>
                  </a:prstGeom>
                  <a:solidFill>
                    <a:srgbClr val="FFFFFF"/>
                  </a:solidFill>
                  <a:ln w="9525">
                    <a:solidFill>
                      <a:srgbClr val="808080"/>
                    </a:solidFill>
                    <a:round/>
                    <a:headEnd/>
                    <a:tailEnd/>
                  </a:ln>
                </p:spPr>
                <p:txBody>
                  <a:bodyPr wrap="none" anchor="ctr"/>
                  <a:lstStyle/>
                  <a:p>
                    <a:endParaRPr lang="en-US"/>
                  </a:p>
                </p:txBody>
              </p:sp>
              <p:sp>
                <p:nvSpPr>
                  <p:cNvPr id="23664" name="AutoShape 147"/>
                  <p:cNvSpPr>
                    <a:spLocks noChangeArrowheads="1"/>
                  </p:cNvSpPr>
                  <p:nvPr/>
                </p:nvSpPr>
                <p:spPr bwMode="auto">
                  <a:xfrm rot="16200000" flipH="1">
                    <a:off x="1022" y="4259"/>
                    <a:ext cx="106" cy="81"/>
                  </a:xfrm>
                  <a:prstGeom prst="triangle">
                    <a:avLst>
                      <a:gd name="adj" fmla="val 56579"/>
                    </a:avLst>
                  </a:prstGeom>
                  <a:solidFill>
                    <a:srgbClr val="FFFFFF"/>
                  </a:solidFill>
                  <a:ln w="9525">
                    <a:solidFill>
                      <a:srgbClr val="808080"/>
                    </a:solidFill>
                    <a:round/>
                    <a:headEnd/>
                    <a:tailEnd/>
                  </a:ln>
                </p:spPr>
                <p:txBody>
                  <a:bodyPr wrap="none" anchor="ctr"/>
                  <a:lstStyle/>
                  <a:p>
                    <a:endParaRPr lang="en-US"/>
                  </a:p>
                </p:txBody>
              </p:sp>
            </p:grpSp>
          </p:grpSp>
          <p:sp>
            <p:nvSpPr>
              <p:cNvPr id="23660" name="Text Box 148"/>
              <p:cNvSpPr txBox="1">
                <a:spLocks noChangeArrowheads="1"/>
              </p:cNvSpPr>
              <p:nvPr/>
            </p:nvSpPr>
            <p:spPr bwMode="auto">
              <a:xfrm>
                <a:off x="264" y="4206"/>
                <a:ext cx="685" cy="357"/>
              </a:xfrm>
              <a:prstGeom prst="rect">
                <a:avLst/>
              </a:prstGeom>
              <a:noFill/>
              <a:ln w="9525">
                <a:noFill/>
                <a:round/>
                <a:headEnd/>
                <a:tailEnd/>
              </a:ln>
            </p:spPr>
            <p:txBody>
              <a:bodyPr lIns="90000" tIns="55584" rIns="90000" bIns="45000"/>
              <a:lstStyle/>
              <a:p>
                <a:pPr>
                  <a:tabLst>
                    <a:tab pos="723825" algn="l"/>
                  </a:tabLst>
                </a:pPr>
                <a:r>
                  <a:rPr lang="en-US" sz="1200" dirty="0" err="1">
                    <a:solidFill>
                      <a:srgbClr val="000000"/>
                    </a:solidFill>
                  </a:rPr>
                  <a:t>HasSubtype</a:t>
                </a:r>
                <a:endParaRPr lang="en-US" sz="1200" dirty="0">
                  <a:solidFill>
                    <a:srgbClr val="000000"/>
                  </a:solidFill>
                </a:endParaRPr>
              </a:p>
            </p:txBody>
          </p:sp>
        </p:grpSp>
        <p:sp>
          <p:nvSpPr>
            <p:cNvPr id="23654" name="Rectangle 149"/>
            <p:cNvSpPr>
              <a:spLocks noChangeArrowheads="1"/>
            </p:cNvSpPr>
            <p:nvPr/>
          </p:nvSpPr>
          <p:spPr bwMode="auto">
            <a:xfrm>
              <a:off x="58" y="3129"/>
              <a:ext cx="1554" cy="1536"/>
            </a:xfrm>
            <a:prstGeom prst="rect">
              <a:avLst/>
            </a:prstGeom>
            <a:solidFill>
              <a:srgbClr val="CFE7E5">
                <a:alpha val="0"/>
              </a:srgbClr>
            </a:solidFill>
            <a:ln w="18360">
              <a:solidFill>
                <a:srgbClr val="B80047"/>
              </a:solidFill>
              <a:round/>
              <a:headEnd/>
              <a:tailEnd/>
            </a:ln>
          </p:spPr>
          <p:txBody>
            <a:bodyPr wrap="none" anchor="ctr"/>
            <a:lstStyle/>
            <a:p>
              <a:endParaRPr lang="en-US"/>
            </a:p>
          </p:txBody>
        </p:sp>
        <p:sp>
          <p:nvSpPr>
            <p:cNvPr id="23655" name="Text Box 150"/>
            <p:cNvSpPr txBox="1">
              <a:spLocks noChangeArrowheads="1"/>
            </p:cNvSpPr>
            <p:nvPr/>
          </p:nvSpPr>
          <p:spPr bwMode="auto">
            <a:xfrm>
              <a:off x="534" y="3248"/>
              <a:ext cx="889" cy="357"/>
            </a:xfrm>
            <a:prstGeom prst="rect">
              <a:avLst/>
            </a:prstGeom>
            <a:noFill/>
            <a:ln w="9525">
              <a:noFill/>
              <a:round/>
              <a:headEnd/>
              <a:tailEnd/>
            </a:ln>
          </p:spPr>
          <p:txBody>
            <a:bodyPr lIns="90000" tIns="55584" rIns="90000" bIns="45000"/>
            <a:lstStyle/>
            <a:p>
              <a:pPr>
                <a:tabLst>
                  <a:tab pos="723825" algn="l"/>
                </a:tabLst>
              </a:pPr>
              <a:r>
                <a:rPr lang="en-US" sz="1200" dirty="0" err="1">
                  <a:solidFill>
                    <a:srgbClr val="0000FF"/>
                  </a:solidFill>
                </a:rPr>
                <a:t>ReferenceTypes</a:t>
              </a:r>
              <a:endParaRPr lang="en-US" sz="1200" dirty="0">
                <a:solidFill>
                  <a:srgbClr val="0000FF"/>
                </a:solidFill>
              </a:endParaRPr>
            </a:p>
          </p:txBody>
        </p:sp>
        <p:grpSp>
          <p:nvGrpSpPr>
            <p:cNvPr id="23571" name="Group 151"/>
            <p:cNvGrpSpPr>
              <a:grpSpLocks/>
            </p:cNvGrpSpPr>
            <p:nvPr/>
          </p:nvGrpSpPr>
          <p:grpSpPr bwMode="auto">
            <a:xfrm>
              <a:off x="58" y="4454"/>
              <a:ext cx="1439" cy="163"/>
              <a:chOff x="58" y="4454"/>
              <a:chExt cx="1439" cy="163"/>
            </a:xfrm>
          </p:grpSpPr>
          <p:sp>
            <p:nvSpPr>
              <p:cNvPr id="23657" name="Line 152"/>
              <p:cNvSpPr>
                <a:spLocks noChangeShapeType="1"/>
              </p:cNvSpPr>
              <p:nvPr/>
            </p:nvSpPr>
            <p:spPr bwMode="auto">
              <a:xfrm>
                <a:off x="979" y="4564"/>
                <a:ext cx="517" cy="4"/>
              </a:xfrm>
              <a:prstGeom prst="line">
                <a:avLst/>
              </a:prstGeom>
              <a:noFill/>
              <a:ln w="9525">
                <a:solidFill>
                  <a:srgbClr val="000000"/>
                </a:solidFill>
                <a:round/>
                <a:headEnd/>
                <a:tailEnd type="triangle" w="med" len="med"/>
              </a:ln>
            </p:spPr>
            <p:txBody>
              <a:bodyPr/>
              <a:lstStyle/>
              <a:p>
                <a:endParaRPr lang="en-US"/>
              </a:p>
            </p:txBody>
          </p:sp>
          <p:sp>
            <p:nvSpPr>
              <p:cNvPr id="23658" name="Text Box 153"/>
              <p:cNvSpPr txBox="1">
                <a:spLocks noChangeArrowheads="1"/>
              </p:cNvSpPr>
              <p:nvPr/>
            </p:nvSpPr>
            <p:spPr bwMode="auto">
              <a:xfrm>
                <a:off x="58" y="4454"/>
                <a:ext cx="863" cy="163"/>
              </a:xfrm>
              <a:prstGeom prst="rect">
                <a:avLst/>
              </a:prstGeom>
              <a:noFill/>
              <a:ln w="9525">
                <a:noFill/>
                <a:round/>
                <a:headEnd/>
                <a:tailEnd/>
              </a:ln>
            </p:spPr>
            <p:txBody>
              <a:bodyPr lIns="90000" tIns="55584" rIns="90000" bIns="45000"/>
              <a:lstStyle/>
              <a:p>
                <a:pPr>
                  <a:tabLst>
                    <a:tab pos="723825" algn="l"/>
                  </a:tabLst>
                </a:pPr>
                <a:r>
                  <a:rPr lang="en-US" sz="1200" dirty="0" err="1">
                    <a:solidFill>
                      <a:srgbClr val="000000"/>
                    </a:solidFill>
                  </a:rPr>
                  <a:t>GeneratesEvent</a:t>
                </a:r>
                <a:endParaRPr lang="en-US" sz="1200" dirty="0">
                  <a:solidFill>
                    <a:srgbClr val="000000"/>
                  </a:solidFill>
                </a:endParaRPr>
              </a:p>
            </p:txBody>
          </p:sp>
        </p:grpSp>
      </p:grpSp>
      <p:grpSp>
        <p:nvGrpSpPr>
          <p:cNvPr id="23572" name="Group 154"/>
          <p:cNvGrpSpPr>
            <a:grpSpLocks/>
          </p:cNvGrpSpPr>
          <p:nvPr/>
        </p:nvGrpSpPr>
        <p:grpSpPr bwMode="auto">
          <a:xfrm>
            <a:off x="5943601" y="5668964"/>
            <a:ext cx="455613" cy="180975"/>
            <a:chOff x="3744" y="3571"/>
            <a:chExt cx="287" cy="114"/>
          </a:xfrm>
        </p:grpSpPr>
        <p:sp>
          <p:nvSpPr>
            <p:cNvPr id="18587" name="Rectangle 155"/>
            <p:cNvSpPr>
              <a:spLocks noChangeArrowheads="1"/>
            </p:cNvSpPr>
            <p:nvPr/>
          </p:nvSpPr>
          <p:spPr bwMode="auto">
            <a:xfrm>
              <a:off x="3744" y="3571"/>
              <a:ext cx="287" cy="114"/>
            </a:xfrm>
            <a:prstGeom prst="rect">
              <a:avLst/>
            </a:prstGeom>
            <a:solidFill>
              <a:srgbClr val="FFFFFF"/>
            </a:solidFill>
            <a:ln w="9525">
              <a:solidFill>
                <a:srgbClr val="808080"/>
              </a:solidFill>
              <a:round/>
              <a:headEnd/>
              <a:tailEnd/>
            </a:ln>
            <a:effectLst>
              <a:outerShdw dist="103351" dir="2700000" algn="ctr" rotWithShape="0">
                <a:srgbClr val="C0C0C0"/>
              </a:outerShdw>
            </a:effectLst>
          </p:spPr>
          <p:txBody>
            <a:bodyPr wrap="none" anchor="ctr"/>
            <a:lstStyle/>
            <a:p>
              <a:pPr>
                <a:defRPr/>
              </a:pPr>
              <a:endParaRPr lang="en-US"/>
            </a:p>
          </p:txBody>
        </p:sp>
      </p:grpSp>
      <p:sp>
        <p:nvSpPr>
          <p:cNvPr id="23618" name="Text Box 156"/>
          <p:cNvSpPr txBox="1">
            <a:spLocks noChangeArrowheads="1"/>
          </p:cNvSpPr>
          <p:nvPr/>
        </p:nvSpPr>
        <p:spPr bwMode="auto">
          <a:xfrm>
            <a:off x="6492875" y="5668963"/>
            <a:ext cx="1006475" cy="260350"/>
          </a:xfrm>
          <a:prstGeom prst="rect">
            <a:avLst/>
          </a:prstGeom>
          <a:noFill/>
          <a:ln w="9525">
            <a:noFill/>
            <a:round/>
            <a:headEnd/>
            <a:tailEnd/>
          </a:ln>
        </p:spPr>
        <p:txBody>
          <a:bodyPr lIns="89991" tIns="55578" rIns="89991" bIns="44996"/>
          <a:lstStyle/>
          <a:p>
            <a:pPr>
              <a:tabLst>
                <a:tab pos="723825" algn="l"/>
              </a:tabLst>
            </a:pPr>
            <a:r>
              <a:rPr lang="en-US" sz="1200" dirty="0" err="1">
                <a:solidFill>
                  <a:srgbClr val="000000"/>
                </a:solidFill>
              </a:rPr>
              <a:t>ObjectType</a:t>
            </a:r>
            <a:endParaRPr lang="en-US" sz="1200" dirty="0">
              <a:solidFill>
                <a:srgbClr val="000000"/>
              </a:solidFill>
            </a:endParaRPr>
          </a:p>
        </p:txBody>
      </p:sp>
      <p:sp>
        <p:nvSpPr>
          <p:cNvPr id="18589" name="AutoShape 157"/>
          <p:cNvSpPr>
            <a:spLocks noChangeArrowheads="1"/>
          </p:cNvSpPr>
          <p:nvPr/>
        </p:nvSpPr>
        <p:spPr bwMode="auto">
          <a:xfrm>
            <a:off x="5961063" y="6296025"/>
            <a:ext cx="439738" cy="182563"/>
          </a:xfrm>
          <a:prstGeom prst="roundRect">
            <a:avLst>
              <a:gd name="adj" fmla="val 16667"/>
            </a:avLst>
          </a:prstGeom>
          <a:solidFill>
            <a:srgbClr val="FFFFFF"/>
          </a:solidFill>
          <a:ln w="9525">
            <a:solidFill>
              <a:srgbClr val="808080"/>
            </a:solidFill>
            <a:round/>
            <a:headEnd/>
            <a:tailEnd/>
          </a:ln>
          <a:effectLst>
            <a:outerShdw dist="103351" dir="2700000" algn="ctr" rotWithShape="0">
              <a:srgbClr val="C0C0C0"/>
            </a:outerShdw>
          </a:effectLst>
        </p:spPr>
        <p:txBody>
          <a:bodyPr wrap="none" lIns="91430" tIns="45716" rIns="91430" bIns="45716" anchor="ctr"/>
          <a:lstStyle/>
          <a:p>
            <a:pPr>
              <a:defRPr/>
            </a:pPr>
            <a:endParaRPr lang="en-US"/>
          </a:p>
        </p:txBody>
      </p:sp>
      <p:sp>
        <p:nvSpPr>
          <p:cNvPr id="23620" name="Text Box 158"/>
          <p:cNvSpPr txBox="1">
            <a:spLocks noChangeArrowheads="1"/>
          </p:cNvSpPr>
          <p:nvPr/>
        </p:nvSpPr>
        <p:spPr bwMode="auto">
          <a:xfrm>
            <a:off x="6492876" y="6296026"/>
            <a:ext cx="1096963" cy="260350"/>
          </a:xfrm>
          <a:prstGeom prst="rect">
            <a:avLst/>
          </a:prstGeom>
          <a:noFill/>
          <a:ln w="9525">
            <a:noFill/>
            <a:round/>
            <a:headEnd/>
            <a:tailEnd/>
          </a:ln>
        </p:spPr>
        <p:txBody>
          <a:bodyPr lIns="89991" tIns="55578" rIns="89991" bIns="44996"/>
          <a:lstStyle/>
          <a:p>
            <a:pPr>
              <a:tabLst>
                <a:tab pos="723825" algn="l"/>
              </a:tabLst>
            </a:pPr>
            <a:r>
              <a:rPr lang="en-US" sz="1200" dirty="0" err="1">
                <a:solidFill>
                  <a:srgbClr val="000000"/>
                </a:solidFill>
              </a:rPr>
              <a:t>VariableType</a:t>
            </a:r>
            <a:endParaRPr lang="en-US" sz="1200" dirty="0">
              <a:solidFill>
                <a:srgbClr val="000000"/>
              </a:solidFill>
            </a:endParaRPr>
          </a:p>
        </p:txBody>
      </p:sp>
      <p:sp>
        <p:nvSpPr>
          <p:cNvPr id="23621" name="AutoShape 159"/>
          <p:cNvSpPr>
            <a:spLocks noChangeArrowheads="1"/>
          </p:cNvSpPr>
          <p:nvPr/>
        </p:nvSpPr>
        <p:spPr bwMode="auto">
          <a:xfrm>
            <a:off x="5983288" y="6661151"/>
            <a:ext cx="457200" cy="182563"/>
          </a:xfrm>
          <a:prstGeom prst="roundRect">
            <a:avLst>
              <a:gd name="adj" fmla="val 16667"/>
            </a:avLst>
          </a:prstGeom>
          <a:solidFill>
            <a:srgbClr val="FFFFFF"/>
          </a:solidFill>
          <a:ln w="9525">
            <a:solidFill>
              <a:srgbClr val="808080"/>
            </a:solidFill>
            <a:round/>
            <a:headEnd/>
            <a:tailEnd/>
          </a:ln>
        </p:spPr>
        <p:txBody>
          <a:bodyPr wrap="none" lIns="91430" tIns="45716" rIns="91430" bIns="45716" anchor="ctr"/>
          <a:lstStyle/>
          <a:p>
            <a:endParaRPr lang="en-US"/>
          </a:p>
        </p:txBody>
      </p:sp>
      <p:sp>
        <p:nvSpPr>
          <p:cNvPr id="23622" name="Text Box 160"/>
          <p:cNvSpPr txBox="1">
            <a:spLocks noChangeArrowheads="1"/>
          </p:cNvSpPr>
          <p:nvPr/>
        </p:nvSpPr>
        <p:spPr bwMode="auto">
          <a:xfrm>
            <a:off x="6492875" y="6661150"/>
            <a:ext cx="731838" cy="431800"/>
          </a:xfrm>
          <a:prstGeom prst="rect">
            <a:avLst/>
          </a:prstGeom>
          <a:noFill/>
          <a:ln w="9525">
            <a:noFill/>
            <a:round/>
            <a:headEnd/>
            <a:tailEnd/>
          </a:ln>
        </p:spPr>
        <p:txBody>
          <a:bodyPr lIns="89991" tIns="55578" rIns="89991" bIns="44996"/>
          <a:lstStyle/>
          <a:p>
            <a:pPr>
              <a:tabLst>
                <a:tab pos="723825" algn="l"/>
              </a:tabLst>
            </a:pPr>
            <a:r>
              <a:rPr lang="en-US" sz="1200" dirty="0">
                <a:solidFill>
                  <a:srgbClr val="000000"/>
                </a:solidFill>
              </a:rPr>
              <a:t>Variable</a:t>
            </a:r>
          </a:p>
        </p:txBody>
      </p:sp>
      <p:sp>
        <p:nvSpPr>
          <p:cNvPr id="23623" name="Oval 161"/>
          <p:cNvSpPr>
            <a:spLocks noChangeArrowheads="1"/>
          </p:cNvSpPr>
          <p:nvPr/>
        </p:nvSpPr>
        <p:spPr bwMode="auto">
          <a:xfrm>
            <a:off x="5961064" y="7037389"/>
            <a:ext cx="549275" cy="185737"/>
          </a:xfrm>
          <a:prstGeom prst="ellipse">
            <a:avLst/>
          </a:prstGeom>
          <a:solidFill>
            <a:srgbClr val="FFFFFF"/>
          </a:solidFill>
          <a:ln w="9525">
            <a:solidFill>
              <a:srgbClr val="808080"/>
            </a:solidFill>
            <a:round/>
            <a:headEnd/>
            <a:tailEnd/>
          </a:ln>
        </p:spPr>
        <p:txBody>
          <a:bodyPr wrap="none" lIns="91430" tIns="45716" rIns="91430" bIns="45716" anchor="ctr"/>
          <a:lstStyle/>
          <a:p>
            <a:endParaRPr lang="en-US"/>
          </a:p>
        </p:txBody>
      </p:sp>
      <p:sp>
        <p:nvSpPr>
          <p:cNvPr id="23624" name="Text Box 162"/>
          <p:cNvSpPr txBox="1">
            <a:spLocks noChangeArrowheads="1"/>
          </p:cNvSpPr>
          <p:nvPr/>
        </p:nvSpPr>
        <p:spPr bwMode="auto">
          <a:xfrm>
            <a:off x="6508750" y="6962775"/>
            <a:ext cx="731838" cy="260350"/>
          </a:xfrm>
          <a:prstGeom prst="rect">
            <a:avLst/>
          </a:prstGeom>
          <a:noFill/>
          <a:ln w="9525">
            <a:noFill/>
            <a:round/>
            <a:headEnd/>
            <a:tailEnd/>
          </a:ln>
        </p:spPr>
        <p:txBody>
          <a:bodyPr lIns="89991" tIns="55578" rIns="89991" bIns="44996"/>
          <a:lstStyle/>
          <a:p>
            <a:pPr>
              <a:tabLst>
                <a:tab pos="723825" algn="l"/>
              </a:tabLst>
            </a:pPr>
            <a:r>
              <a:rPr lang="en-US" sz="1200" dirty="0">
                <a:solidFill>
                  <a:srgbClr val="000000"/>
                </a:solidFill>
              </a:rPr>
              <a:t>Method</a:t>
            </a:r>
          </a:p>
        </p:txBody>
      </p:sp>
      <p:sp>
        <p:nvSpPr>
          <p:cNvPr id="23625" name="Rectangle 163"/>
          <p:cNvSpPr>
            <a:spLocks noChangeArrowheads="1"/>
          </p:cNvSpPr>
          <p:nvPr/>
        </p:nvSpPr>
        <p:spPr bwMode="auto">
          <a:xfrm>
            <a:off x="5761039" y="5394326"/>
            <a:ext cx="1736725" cy="1920875"/>
          </a:xfrm>
          <a:prstGeom prst="rect">
            <a:avLst/>
          </a:prstGeom>
          <a:solidFill>
            <a:srgbClr val="FFFFFF">
              <a:alpha val="0"/>
            </a:srgbClr>
          </a:solidFill>
          <a:ln w="18360">
            <a:solidFill>
              <a:srgbClr val="B80047"/>
            </a:solidFill>
            <a:round/>
            <a:headEnd/>
            <a:tailEnd/>
          </a:ln>
        </p:spPr>
        <p:txBody>
          <a:bodyPr wrap="none" lIns="91430" tIns="45716" rIns="91430" bIns="45716" anchor="ctr"/>
          <a:lstStyle/>
          <a:p>
            <a:endParaRPr lang="en-US"/>
          </a:p>
        </p:txBody>
      </p:sp>
      <p:sp>
        <p:nvSpPr>
          <p:cNvPr id="23626" name="Text Box 164"/>
          <p:cNvSpPr txBox="1">
            <a:spLocks noChangeArrowheads="1"/>
          </p:cNvSpPr>
          <p:nvPr/>
        </p:nvSpPr>
        <p:spPr bwMode="auto">
          <a:xfrm>
            <a:off x="6126163" y="5408613"/>
            <a:ext cx="1189038" cy="260350"/>
          </a:xfrm>
          <a:prstGeom prst="rect">
            <a:avLst/>
          </a:prstGeom>
          <a:noFill/>
          <a:ln w="9525">
            <a:noFill/>
            <a:round/>
            <a:headEnd/>
            <a:tailEnd/>
          </a:ln>
        </p:spPr>
        <p:txBody>
          <a:bodyPr lIns="89991" tIns="55578" rIns="89991" bIns="44996"/>
          <a:lstStyle/>
          <a:p>
            <a:pPr>
              <a:tabLst>
                <a:tab pos="723825" algn="l"/>
              </a:tabLst>
            </a:pPr>
            <a:r>
              <a:rPr lang="en-US" sz="1200" dirty="0">
                <a:solidFill>
                  <a:srgbClr val="0000FF"/>
                </a:solidFill>
              </a:rPr>
              <a:t>Node Classes</a:t>
            </a:r>
          </a:p>
        </p:txBody>
      </p:sp>
      <p:sp>
        <p:nvSpPr>
          <p:cNvPr id="23627" name="Rectangle 165"/>
          <p:cNvSpPr>
            <a:spLocks noChangeArrowheads="1"/>
          </p:cNvSpPr>
          <p:nvPr/>
        </p:nvSpPr>
        <p:spPr bwMode="auto">
          <a:xfrm>
            <a:off x="5943600" y="6035676"/>
            <a:ext cx="457200" cy="169863"/>
          </a:xfrm>
          <a:prstGeom prst="rect">
            <a:avLst/>
          </a:prstGeom>
          <a:solidFill>
            <a:srgbClr val="FFFFFF"/>
          </a:solidFill>
          <a:ln w="9525">
            <a:solidFill>
              <a:srgbClr val="808080"/>
            </a:solidFill>
            <a:round/>
            <a:headEnd/>
            <a:tailEnd/>
          </a:ln>
        </p:spPr>
        <p:txBody>
          <a:bodyPr wrap="none" lIns="91430" tIns="45716" rIns="91430" bIns="45716" anchor="ctr"/>
          <a:lstStyle/>
          <a:p>
            <a:endParaRPr lang="en-US"/>
          </a:p>
        </p:txBody>
      </p:sp>
      <p:sp>
        <p:nvSpPr>
          <p:cNvPr id="23628" name="Text Box 166"/>
          <p:cNvSpPr txBox="1">
            <a:spLocks noChangeArrowheads="1"/>
          </p:cNvSpPr>
          <p:nvPr/>
        </p:nvSpPr>
        <p:spPr bwMode="auto">
          <a:xfrm>
            <a:off x="6492876" y="5999164"/>
            <a:ext cx="639763" cy="260350"/>
          </a:xfrm>
          <a:prstGeom prst="rect">
            <a:avLst/>
          </a:prstGeom>
          <a:noFill/>
          <a:ln w="9525">
            <a:noFill/>
            <a:round/>
            <a:headEnd/>
            <a:tailEnd/>
          </a:ln>
        </p:spPr>
        <p:txBody>
          <a:bodyPr lIns="89991" tIns="55578" rIns="89991" bIns="44996"/>
          <a:lstStyle/>
          <a:p>
            <a:r>
              <a:rPr lang="en-US" sz="1200" dirty="0">
                <a:solidFill>
                  <a:srgbClr val="000000"/>
                </a:solidFill>
              </a:rPr>
              <a:t>Object</a:t>
            </a:r>
          </a:p>
        </p:txBody>
      </p:sp>
      <p:sp>
        <p:nvSpPr>
          <p:cNvPr id="23629" name="Line 167"/>
          <p:cNvSpPr>
            <a:spLocks noChangeShapeType="1"/>
          </p:cNvSpPr>
          <p:nvPr/>
        </p:nvSpPr>
        <p:spPr bwMode="auto">
          <a:xfrm>
            <a:off x="3840163" y="1701800"/>
            <a:ext cx="1588" cy="457201"/>
          </a:xfrm>
          <a:prstGeom prst="line">
            <a:avLst/>
          </a:prstGeom>
          <a:noFill/>
          <a:ln w="9525">
            <a:solidFill>
              <a:srgbClr val="000000"/>
            </a:solidFill>
            <a:round/>
            <a:headEnd/>
            <a:tailEnd type="triangle" w="med" len="med"/>
          </a:ln>
        </p:spPr>
        <p:txBody>
          <a:bodyPr lIns="91430" tIns="45716" rIns="91430" bIns="45716"/>
          <a:lstStyle/>
          <a:p>
            <a:endParaRPr lang="en-US"/>
          </a:p>
        </p:txBody>
      </p:sp>
      <p:sp>
        <p:nvSpPr>
          <p:cNvPr id="23630" name="Line 168"/>
          <p:cNvSpPr>
            <a:spLocks noChangeShapeType="1"/>
          </p:cNvSpPr>
          <p:nvPr/>
        </p:nvSpPr>
        <p:spPr bwMode="auto">
          <a:xfrm>
            <a:off x="3840164" y="1701801"/>
            <a:ext cx="1006475" cy="1588"/>
          </a:xfrm>
          <a:prstGeom prst="line">
            <a:avLst/>
          </a:prstGeom>
          <a:noFill/>
          <a:ln w="9525">
            <a:solidFill>
              <a:srgbClr val="000000"/>
            </a:solidFill>
            <a:round/>
            <a:headEnd/>
            <a:tailEnd/>
          </a:ln>
        </p:spPr>
        <p:txBody>
          <a:bodyPr lIns="91430" tIns="45716" rIns="91430" bIns="45716"/>
          <a:lstStyle/>
          <a:p>
            <a:endParaRPr lang="en-US"/>
          </a:p>
        </p:txBody>
      </p:sp>
      <p:sp>
        <p:nvSpPr>
          <p:cNvPr id="23631" name="Line 169"/>
          <p:cNvSpPr>
            <a:spLocks noChangeShapeType="1"/>
          </p:cNvSpPr>
          <p:nvPr/>
        </p:nvSpPr>
        <p:spPr bwMode="auto">
          <a:xfrm>
            <a:off x="4846639" y="914401"/>
            <a:ext cx="4206875" cy="1588"/>
          </a:xfrm>
          <a:prstGeom prst="line">
            <a:avLst/>
          </a:prstGeom>
          <a:noFill/>
          <a:ln w="9525">
            <a:solidFill>
              <a:srgbClr val="000000"/>
            </a:solidFill>
            <a:round/>
            <a:headEnd/>
            <a:tailEnd/>
          </a:ln>
        </p:spPr>
        <p:txBody>
          <a:bodyPr lIns="91430" tIns="45716" rIns="91430" bIns="45716"/>
          <a:lstStyle/>
          <a:p>
            <a:endParaRPr lang="en-US"/>
          </a:p>
        </p:txBody>
      </p:sp>
      <p:sp>
        <p:nvSpPr>
          <p:cNvPr id="23632" name="Line 170"/>
          <p:cNvSpPr>
            <a:spLocks noChangeShapeType="1"/>
          </p:cNvSpPr>
          <p:nvPr/>
        </p:nvSpPr>
        <p:spPr bwMode="auto">
          <a:xfrm>
            <a:off x="4846638" y="914400"/>
            <a:ext cx="1588" cy="787400"/>
          </a:xfrm>
          <a:prstGeom prst="line">
            <a:avLst/>
          </a:prstGeom>
          <a:noFill/>
          <a:ln w="9525">
            <a:solidFill>
              <a:srgbClr val="000000"/>
            </a:solidFill>
            <a:round/>
            <a:headEnd/>
            <a:tailEnd/>
          </a:ln>
        </p:spPr>
        <p:txBody>
          <a:bodyPr lIns="91430" tIns="45716" rIns="91430" bIns="45716"/>
          <a:lstStyle/>
          <a:p>
            <a:endParaRPr lang="en-US"/>
          </a:p>
        </p:txBody>
      </p:sp>
      <p:sp>
        <p:nvSpPr>
          <p:cNvPr id="23633" name="Line 171"/>
          <p:cNvSpPr>
            <a:spLocks noChangeShapeType="1"/>
          </p:cNvSpPr>
          <p:nvPr/>
        </p:nvSpPr>
        <p:spPr bwMode="auto">
          <a:xfrm>
            <a:off x="9051925" y="914400"/>
            <a:ext cx="1588" cy="1047750"/>
          </a:xfrm>
          <a:prstGeom prst="line">
            <a:avLst/>
          </a:prstGeom>
          <a:noFill/>
          <a:ln w="9525">
            <a:solidFill>
              <a:srgbClr val="000000"/>
            </a:solidFill>
            <a:round/>
            <a:headEnd/>
            <a:tailEnd/>
          </a:ln>
        </p:spPr>
        <p:txBody>
          <a:bodyPr lIns="91430" tIns="45716" rIns="91430" bIns="45716"/>
          <a:lstStyle/>
          <a:p>
            <a:endParaRPr lang="en-US"/>
          </a:p>
        </p:txBody>
      </p:sp>
      <p:grpSp>
        <p:nvGrpSpPr>
          <p:cNvPr id="23573" name="Group 172"/>
          <p:cNvGrpSpPr>
            <a:grpSpLocks/>
          </p:cNvGrpSpPr>
          <p:nvPr/>
        </p:nvGrpSpPr>
        <p:grpSpPr bwMode="auto">
          <a:xfrm>
            <a:off x="2651125" y="6218239"/>
            <a:ext cx="2833688" cy="1173162"/>
            <a:chOff x="1670" y="3917"/>
            <a:chExt cx="1785" cy="739"/>
          </a:xfrm>
        </p:grpSpPr>
        <p:grpSp>
          <p:nvGrpSpPr>
            <p:cNvPr id="23574" name="Group 173"/>
            <p:cNvGrpSpPr>
              <a:grpSpLocks/>
            </p:cNvGrpSpPr>
            <p:nvPr/>
          </p:nvGrpSpPr>
          <p:grpSpPr bwMode="auto">
            <a:xfrm>
              <a:off x="1731" y="4009"/>
              <a:ext cx="1324" cy="163"/>
              <a:chOff x="1731" y="4009"/>
              <a:chExt cx="1324" cy="163"/>
            </a:xfrm>
          </p:grpSpPr>
          <p:sp>
            <p:nvSpPr>
              <p:cNvPr id="23642" name="Rectangle 174"/>
              <p:cNvSpPr>
                <a:spLocks noChangeArrowheads="1"/>
              </p:cNvSpPr>
              <p:nvPr/>
            </p:nvSpPr>
            <p:spPr bwMode="auto">
              <a:xfrm>
                <a:off x="1731" y="4009"/>
                <a:ext cx="229" cy="114"/>
              </a:xfrm>
              <a:prstGeom prst="rect">
                <a:avLst/>
              </a:prstGeom>
              <a:solidFill>
                <a:srgbClr val="CFE7E5"/>
              </a:solidFill>
              <a:ln w="9525">
                <a:solidFill>
                  <a:srgbClr val="808080"/>
                </a:solidFill>
                <a:round/>
                <a:headEnd/>
                <a:tailEnd/>
              </a:ln>
            </p:spPr>
            <p:txBody>
              <a:bodyPr wrap="none" anchor="ctr"/>
              <a:lstStyle/>
              <a:p>
                <a:endParaRPr lang="en-US"/>
              </a:p>
            </p:txBody>
          </p:sp>
          <p:sp>
            <p:nvSpPr>
              <p:cNvPr id="23643" name="Text Box 175"/>
              <p:cNvSpPr txBox="1">
                <a:spLocks noChangeArrowheads="1"/>
              </p:cNvSpPr>
              <p:nvPr/>
            </p:nvSpPr>
            <p:spPr bwMode="auto">
              <a:xfrm>
                <a:off x="1962" y="4009"/>
                <a:ext cx="1093" cy="163"/>
              </a:xfrm>
              <a:prstGeom prst="rect">
                <a:avLst/>
              </a:prstGeom>
              <a:noFill/>
              <a:ln w="9525">
                <a:noFill/>
                <a:round/>
                <a:headEnd/>
                <a:tailEnd/>
              </a:ln>
            </p:spPr>
            <p:txBody>
              <a:bodyPr lIns="90000" tIns="53820" rIns="90000" bIns="45000"/>
              <a:lstStyle/>
              <a:p>
                <a:pPr>
                  <a:tabLst>
                    <a:tab pos="723825" algn="l"/>
                    <a:tab pos="1447649" algn="l"/>
                  </a:tabLst>
                </a:pPr>
                <a:r>
                  <a:rPr lang="en-US" sz="1000" dirty="0">
                    <a:solidFill>
                      <a:srgbClr val="000000"/>
                    </a:solidFill>
                  </a:rPr>
                  <a:t>Nodes created by </a:t>
                </a:r>
                <a:r>
                  <a:rPr lang="en-US" sz="1000" dirty="0">
                    <a:solidFill>
                      <a:srgbClr val="C5000B"/>
                    </a:solidFill>
                  </a:rPr>
                  <a:t>SDK</a:t>
                </a:r>
              </a:p>
            </p:txBody>
          </p:sp>
        </p:grpSp>
        <p:grpSp>
          <p:nvGrpSpPr>
            <p:cNvPr id="23575" name="Group 176"/>
            <p:cNvGrpSpPr>
              <a:grpSpLocks/>
            </p:cNvGrpSpPr>
            <p:nvPr/>
          </p:nvGrpSpPr>
          <p:grpSpPr bwMode="auto">
            <a:xfrm>
              <a:off x="1731" y="4174"/>
              <a:ext cx="1724" cy="145"/>
              <a:chOff x="1731" y="4174"/>
              <a:chExt cx="1724" cy="145"/>
            </a:xfrm>
          </p:grpSpPr>
          <p:sp>
            <p:nvSpPr>
              <p:cNvPr id="23640" name="Rectangle 177"/>
              <p:cNvSpPr>
                <a:spLocks noChangeArrowheads="1"/>
              </p:cNvSpPr>
              <p:nvPr/>
            </p:nvSpPr>
            <p:spPr bwMode="auto">
              <a:xfrm>
                <a:off x="1731" y="4178"/>
                <a:ext cx="229" cy="114"/>
              </a:xfrm>
              <a:prstGeom prst="rect">
                <a:avLst/>
              </a:prstGeom>
              <a:solidFill>
                <a:srgbClr val="FFCC99"/>
              </a:solidFill>
              <a:ln w="9525">
                <a:solidFill>
                  <a:srgbClr val="808080"/>
                </a:solidFill>
                <a:round/>
                <a:headEnd/>
                <a:tailEnd/>
              </a:ln>
            </p:spPr>
            <p:txBody>
              <a:bodyPr wrap="none" anchor="ctr"/>
              <a:lstStyle/>
              <a:p>
                <a:endParaRPr lang="en-US"/>
              </a:p>
            </p:txBody>
          </p:sp>
          <p:sp>
            <p:nvSpPr>
              <p:cNvPr id="23641" name="Text Box 178"/>
              <p:cNvSpPr txBox="1">
                <a:spLocks noChangeArrowheads="1"/>
              </p:cNvSpPr>
              <p:nvPr/>
            </p:nvSpPr>
            <p:spPr bwMode="auto">
              <a:xfrm>
                <a:off x="1958" y="4174"/>
                <a:ext cx="1497" cy="145"/>
              </a:xfrm>
              <a:prstGeom prst="rect">
                <a:avLst/>
              </a:prstGeom>
              <a:noFill/>
              <a:ln w="9525">
                <a:noFill/>
                <a:round/>
                <a:headEnd/>
                <a:tailEnd/>
              </a:ln>
            </p:spPr>
            <p:txBody>
              <a:bodyPr lIns="90000" tIns="53820" rIns="90000" bIns="45000"/>
              <a:lstStyle/>
              <a:p>
                <a:pPr>
                  <a:tabLst>
                    <a:tab pos="723825" algn="l"/>
                    <a:tab pos="1447649" algn="l"/>
                    <a:tab pos="2171475" algn="l"/>
                  </a:tabLst>
                </a:pPr>
                <a:r>
                  <a:rPr lang="en-US" sz="1000" dirty="0">
                    <a:solidFill>
                      <a:srgbClr val="000000"/>
                    </a:solidFill>
                  </a:rPr>
                  <a:t>Nodes created by the </a:t>
                </a:r>
                <a:r>
                  <a:rPr lang="en-US" sz="1000" dirty="0">
                    <a:solidFill>
                      <a:srgbClr val="C5000B"/>
                    </a:solidFill>
                  </a:rPr>
                  <a:t>server developer</a:t>
                </a:r>
              </a:p>
            </p:txBody>
          </p:sp>
        </p:grpSp>
        <p:sp>
          <p:nvSpPr>
            <p:cNvPr id="23637" name="Rectangle 179"/>
            <p:cNvSpPr>
              <a:spLocks noChangeArrowheads="1"/>
            </p:cNvSpPr>
            <p:nvPr/>
          </p:nvSpPr>
          <p:spPr bwMode="auto">
            <a:xfrm>
              <a:off x="1670" y="3917"/>
              <a:ext cx="1785" cy="739"/>
            </a:xfrm>
            <a:prstGeom prst="rect">
              <a:avLst/>
            </a:prstGeom>
            <a:solidFill>
              <a:srgbClr val="FFFFFF">
                <a:alpha val="0"/>
              </a:srgbClr>
            </a:solidFill>
            <a:ln w="18360">
              <a:solidFill>
                <a:srgbClr val="B80047"/>
              </a:solidFill>
              <a:round/>
              <a:headEnd/>
              <a:tailEnd/>
            </a:ln>
          </p:spPr>
          <p:txBody>
            <a:bodyPr wrap="none" anchor="ctr"/>
            <a:lstStyle/>
            <a:p>
              <a:endParaRPr lang="en-US"/>
            </a:p>
          </p:txBody>
        </p:sp>
        <p:sp>
          <p:nvSpPr>
            <p:cNvPr id="23638" name="Rectangle 180"/>
            <p:cNvSpPr>
              <a:spLocks noChangeArrowheads="1"/>
            </p:cNvSpPr>
            <p:nvPr/>
          </p:nvSpPr>
          <p:spPr bwMode="auto">
            <a:xfrm>
              <a:off x="1728" y="4378"/>
              <a:ext cx="229" cy="114"/>
            </a:xfrm>
            <a:prstGeom prst="rect">
              <a:avLst/>
            </a:prstGeom>
            <a:solidFill>
              <a:srgbClr val="FFFFCC"/>
            </a:solidFill>
            <a:ln w="9525">
              <a:solidFill>
                <a:srgbClr val="808080"/>
              </a:solidFill>
              <a:round/>
              <a:headEnd/>
              <a:tailEnd/>
            </a:ln>
          </p:spPr>
          <p:txBody>
            <a:bodyPr wrap="none" anchor="ctr"/>
            <a:lstStyle/>
            <a:p>
              <a:endParaRPr lang="en-US"/>
            </a:p>
          </p:txBody>
        </p:sp>
        <p:sp>
          <p:nvSpPr>
            <p:cNvPr id="23639" name="Text Box 181"/>
            <p:cNvSpPr txBox="1">
              <a:spLocks noChangeArrowheads="1"/>
            </p:cNvSpPr>
            <p:nvPr/>
          </p:nvSpPr>
          <p:spPr bwMode="auto">
            <a:xfrm>
              <a:off x="1959" y="4320"/>
              <a:ext cx="1266" cy="235"/>
            </a:xfrm>
            <a:prstGeom prst="rect">
              <a:avLst/>
            </a:prstGeom>
            <a:noFill/>
            <a:ln w="9525">
              <a:noFill/>
              <a:round/>
              <a:headEnd/>
              <a:tailEnd/>
            </a:ln>
          </p:spPr>
          <p:txBody>
            <a:bodyPr lIns="90000" tIns="53820" rIns="90000" bIns="45000"/>
            <a:lstStyle/>
            <a:p>
              <a:pPr>
                <a:tabLst>
                  <a:tab pos="723825" algn="l"/>
                  <a:tab pos="1447649" algn="l"/>
                </a:tabLst>
              </a:pPr>
              <a:r>
                <a:rPr lang="en-US" sz="1000" dirty="0" err="1">
                  <a:solidFill>
                    <a:srgbClr val="000000"/>
                  </a:solidFill>
                </a:rPr>
                <a:t>InstanceDeclaration</a:t>
              </a:r>
              <a:r>
                <a:rPr lang="en-US" sz="1000" dirty="0">
                  <a:solidFill>
                    <a:srgbClr val="000000"/>
                  </a:solidFill>
                </a:rPr>
                <a:t> Nodes created by </a:t>
              </a:r>
              <a:r>
                <a:rPr lang="en-US" sz="1000" dirty="0">
                  <a:solidFill>
                    <a:srgbClr val="C5000B"/>
                  </a:solidFill>
                </a:rPr>
                <a:t>Server Developer</a:t>
              </a:r>
            </a:p>
          </p:txBody>
        </p:sp>
      </p:grpSp>
      <p:cxnSp>
        <p:nvCxnSpPr>
          <p:cNvPr id="18434" name="Straight Connector 18433"/>
          <p:cNvCxnSpPr>
            <a:endCxn id="23601" idx="3"/>
          </p:cNvCxnSpPr>
          <p:nvPr/>
        </p:nvCxnSpPr>
        <p:spPr>
          <a:xfrm rot="10800000">
            <a:off x="8830727" y="2817037"/>
            <a:ext cx="406938" cy="10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436" name="Straight Connector 18435"/>
          <p:cNvCxnSpPr>
            <a:endCxn id="23602" idx="3"/>
          </p:cNvCxnSpPr>
          <p:nvPr/>
        </p:nvCxnSpPr>
        <p:spPr>
          <a:xfrm rot="10800000">
            <a:off x="8819231" y="3413937"/>
            <a:ext cx="418435" cy="10573"/>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603"/>
                                        </p:tgtEl>
                                        <p:attrNameLst>
                                          <p:attrName>style.visibility</p:attrName>
                                        </p:attrNameLst>
                                      </p:cBhvr>
                                      <p:to>
                                        <p:strVal val="visible"/>
                                      </p:to>
                                    </p:set>
                                    <p:animEffect transition="in" filter="dissolve">
                                      <p:cBhvr>
                                        <p:cTn id="7" dur="500"/>
                                        <p:tgtEl>
                                          <p:spTgt spid="2360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3604"/>
                                        </p:tgtEl>
                                        <p:attrNameLst>
                                          <p:attrName>style.visibility</p:attrName>
                                        </p:attrNameLst>
                                      </p:cBhvr>
                                      <p:to>
                                        <p:strVal val="visible"/>
                                      </p:to>
                                    </p:set>
                                    <p:animEffect transition="in" filter="dissolve">
                                      <p:cBhvr>
                                        <p:cTn id="10" dur="500"/>
                                        <p:tgtEl>
                                          <p:spTgt spid="2360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3607"/>
                                        </p:tgtEl>
                                        <p:attrNameLst>
                                          <p:attrName>style.visibility</p:attrName>
                                        </p:attrNameLst>
                                      </p:cBhvr>
                                      <p:to>
                                        <p:strVal val="visible"/>
                                      </p:to>
                                    </p:set>
                                    <p:animEffect transition="in" filter="dissolve">
                                      <p:cBhvr>
                                        <p:cTn id="13" dur="500"/>
                                        <p:tgtEl>
                                          <p:spTgt spid="2360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3609"/>
                                        </p:tgtEl>
                                        <p:attrNameLst>
                                          <p:attrName>style.visibility</p:attrName>
                                        </p:attrNameLst>
                                      </p:cBhvr>
                                      <p:to>
                                        <p:strVal val="visible"/>
                                      </p:to>
                                    </p:set>
                                    <p:animEffect transition="in" filter="dissolve">
                                      <p:cBhvr>
                                        <p:cTn id="16" dur="500"/>
                                        <p:tgtEl>
                                          <p:spTgt spid="23609"/>
                                        </p:tgtEl>
                                      </p:cBhvr>
                                    </p:animEffect>
                                  </p:childTnLst>
                                </p:cTn>
                              </p:par>
                              <p:par>
                                <p:cTn id="17" presetID="9"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dissolve">
                                      <p:cBhvr>
                                        <p:cTn id="19" dur="500"/>
                                        <p:tgtEl>
                                          <p:spTgt spid="28"/>
                                        </p:tgtEl>
                                      </p:cBhvr>
                                    </p:animEffect>
                                  </p:childTnLst>
                                </p:cTn>
                              </p:par>
                              <p:par>
                                <p:cTn id="20" presetID="9" presetClass="entr" presetSubtype="0"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dissolve">
                                      <p:cBhvr>
                                        <p:cTn id="22" dur="500"/>
                                        <p:tgtEl>
                                          <p:spTgt spid="30"/>
                                        </p:tgtEl>
                                      </p:cBhvr>
                                    </p:animEffect>
                                  </p:childTnLst>
                                </p:cTn>
                              </p:par>
                              <p:par>
                                <p:cTn id="23" presetID="9" presetClass="entr" presetSubtype="0" fill="hold" nodeType="withEffect">
                                  <p:stCondLst>
                                    <p:cond delay="0"/>
                                  </p:stCondLst>
                                  <p:childTnLst>
                                    <p:set>
                                      <p:cBhvr>
                                        <p:cTn id="24" dur="1" fill="hold">
                                          <p:stCondLst>
                                            <p:cond delay="0"/>
                                          </p:stCondLst>
                                        </p:cTn>
                                        <p:tgtEl>
                                          <p:spTgt spid="23552"/>
                                        </p:tgtEl>
                                        <p:attrNameLst>
                                          <p:attrName>style.visibility</p:attrName>
                                        </p:attrNameLst>
                                      </p:cBhvr>
                                      <p:to>
                                        <p:strVal val="visible"/>
                                      </p:to>
                                    </p:set>
                                    <p:animEffect transition="in" filter="dissolve">
                                      <p:cBhvr>
                                        <p:cTn id="25" dur="500"/>
                                        <p:tgtEl>
                                          <p:spTgt spid="23552"/>
                                        </p:tgtEl>
                                      </p:cBhvr>
                                    </p:animEffect>
                                  </p:childTnLst>
                                </p:cTn>
                              </p:par>
                              <p:par>
                                <p:cTn id="26" presetID="9" presetClass="entr" presetSubtype="0" fill="hold" nodeType="withEffect">
                                  <p:stCondLst>
                                    <p:cond delay="0"/>
                                  </p:stCondLst>
                                  <p:childTnLst>
                                    <p:set>
                                      <p:cBhvr>
                                        <p:cTn id="27" dur="1" fill="hold">
                                          <p:stCondLst>
                                            <p:cond delay="0"/>
                                          </p:stCondLst>
                                        </p:cTn>
                                        <p:tgtEl>
                                          <p:spTgt spid="23553"/>
                                        </p:tgtEl>
                                        <p:attrNameLst>
                                          <p:attrName>style.visibility</p:attrName>
                                        </p:attrNameLst>
                                      </p:cBhvr>
                                      <p:to>
                                        <p:strVal val="visible"/>
                                      </p:to>
                                    </p:set>
                                    <p:animEffect transition="in" filter="dissolve">
                                      <p:cBhvr>
                                        <p:cTn id="28" dur="500"/>
                                        <p:tgtEl>
                                          <p:spTgt spid="23553"/>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3633"/>
                                        </p:tgtEl>
                                        <p:attrNameLst>
                                          <p:attrName>style.visibility</p:attrName>
                                        </p:attrNameLst>
                                      </p:cBhvr>
                                      <p:to>
                                        <p:strVal val="visible"/>
                                      </p:to>
                                    </p:set>
                                    <p:animEffect transition="in" filter="dissolve">
                                      <p:cBhvr>
                                        <p:cTn id="31" dur="500"/>
                                        <p:tgtEl>
                                          <p:spTgt spid="23633"/>
                                        </p:tgtEl>
                                      </p:cBhvr>
                                    </p:animEffect>
                                  </p:childTnLst>
                                </p:cTn>
                              </p:par>
                              <p:par>
                                <p:cTn id="32" presetID="9" presetClass="entr" presetSubtype="0" fill="hold" nodeType="withEffect">
                                  <p:stCondLst>
                                    <p:cond delay="0"/>
                                  </p:stCondLst>
                                  <p:childTnLst>
                                    <p:set>
                                      <p:cBhvr>
                                        <p:cTn id="33" dur="1" fill="hold">
                                          <p:stCondLst>
                                            <p:cond delay="0"/>
                                          </p:stCondLst>
                                        </p:cTn>
                                        <p:tgtEl>
                                          <p:spTgt spid="18434"/>
                                        </p:tgtEl>
                                        <p:attrNameLst>
                                          <p:attrName>style.visibility</p:attrName>
                                        </p:attrNameLst>
                                      </p:cBhvr>
                                      <p:to>
                                        <p:strVal val="visible"/>
                                      </p:to>
                                    </p:set>
                                    <p:animEffect transition="in" filter="dissolve">
                                      <p:cBhvr>
                                        <p:cTn id="34" dur="500"/>
                                        <p:tgtEl>
                                          <p:spTgt spid="18434"/>
                                        </p:tgtEl>
                                      </p:cBhvr>
                                    </p:animEffect>
                                  </p:childTnLst>
                                </p:cTn>
                              </p:par>
                              <p:par>
                                <p:cTn id="35" presetID="9" presetClass="entr" presetSubtype="0" fill="hold" nodeType="withEffect">
                                  <p:stCondLst>
                                    <p:cond delay="0"/>
                                  </p:stCondLst>
                                  <p:childTnLst>
                                    <p:set>
                                      <p:cBhvr>
                                        <p:cTn id="36" dur="1" fill="hold">
                                          <p:stCondLst>
                                            <p:cond delay="0"/>
                                          </p:stCondLst>
                                        </p:cTn>
                                        <p:tgtEl>
                                          <p:spTgt spid="18436"/>
                                        </p:tgtEl>
                                        <p:attrNameLst>
                                          <p:attrName>style.visibility</p:attrName>
                                        </p:attrNameLst>
                                      </p:cBhvr>
                                      <p:to>
                                        <p:strVal val="visible"/>
                                      </p:to>
                                    </p:set>
                                    <p:animEffect transition="in" filter="dissolve">
                                      <p:cBhvr>
                                        <p:cTn id="37" dur="500"/>
                                        <p:tgtEl>
                                          <p:spTgt spid="18436"/>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23599"/>
                                        </p:tgtEl>
                                        <p:attrNameLst>
                                          <p:attrName>style.visibility</p:attrName>
                                        </p:attrNameLst>
                                      </p:cBhvr>
                                      <p:to>
                                        <p:strVal val="visible"/>
                                      </p:to>
                                    </p:set>
                                    <p:animEffect transition="in" filter="dissolve">
                                      <p:cBhvr>
                                        <p:cTn id="40" dur="500"/>
                                        <p:tgtEl>
                                          <p:spTgt spid="23599"/>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23600"/>
                                        </p:tgtEl>
                                        <p:attrNameLst>
                                          <p:attrName>style.visibility</p:attrName>
                                        </p:attrNameLst>
                                      </p:cBhvr>
                                      <p:to>
                                        <p:strVal val="visible"/>
                                      </p:to>
                                    </p:set>
                                    <p:animEffect transition="in" filter="dissolve">
                                      <p:cBhvr>
                                        <p:cTn id="43" dur="500"/>
                                        <p:tgtEl>
                                          <p:spTgt spid="23600"/>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23605"/>
                                        </p:tgtEl>
                                        <p:attrNameLst>
                                          <p:attrName>style.visibility</p:attrName>
                                        </p:attrNameLst>
                                      </p:cBhvr>
                                      <p:to>
                                        <p:strVal val="visible"/>
                                      </p:to>
                                    </p:set>
                                    <p:animEffect transition="in" filter="dissolve">
                                      <p:cBhvr>
                                        <p:cTn id="46" dur="500"/>
                                        <p:tgtEl>
                                          <p:spTgt spid="23605"/>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23606"/>
                                        </p:tgtEl>
                                        <p:attrNameLst>
                                          <p:attrName>style.visibility</p:attrName>
                                        </p:attrNameLst>
                                      </p:cBhvr>
                                      <p:to>
                                        <p:strVal val="visible"/>
                                      </p:to>
                                    </p:set>
                                    <p:animEffect transition="in" filter="dissolve">
                                      <p:cBhvr>
                                        <p:cTn id="49" dur="500"/>
                                        <p:tgtEl>
                                          <p:spTgt spid="23606"/>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23602"/>
                                        </p:tgtEl>
                                        <p:attrNameLst>
                                          <p:attrName>style.visibility</p:attrName>
                                        </p:attrNameLst>
                                      </p:cBhvr>
                                      <p:to>
                                        <p:strVal val="visible"/>
                                      </p:to>
                                    </p:set>
                                    <p:animEffect transition="in" filter="dissolve">
                                      <p:cBhvr>
                                        <p:cTn id="52" dur="500"/>
                                        <p:tgtEl>
                                          <p:spTgt spid="23602"/>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23601"/>
                                        </p:tgtEl>
                                        <p:attrNameLst>
                                          <p:attrName>style.visibility</p:attrName>
                                        </p:attrNameLst>
                                      </p:cBhvr>
                                      <p:to>
                                        <p:strVal val="visible"/>
                                      </p:to>
                                    </p:set>
                                    <p:animEffect transition="in" filter="dissolve">
                                      <p:cBhvr>
                                        <p:cTn id="55" dur="500"/>
                                        <p:tgtEl>
                                          <p:spTgt spid="23601"/>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23611"/>
                                        </p:tgtEl>
                                        <p:attrNameLst>
                                          <p:attrName>style.visibility</p:attrName>
                                        </p:attrNameLst>
                                      </p:cBhvr>
                                      <p:to>
                                        <p:strVal val="visible"/>
                                      </p:to>
                                    </p:set>
                                    <p:animEffect transition="in" filter="dissolve">
                                      <p:cBhvr>
                                        <p:cTn id="58" dur="500"/>
                                        <p:tgtEl>
                                          <p:spTgt spid="23611"/>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23631"/>
                                        </p:tgtEl>
                                        <p:attrNameLst>
                                          <p:attrName>style.visibility</p:attrName>
                                        </p:attrNameLst>
                                      </p:cBhvr>
                                      <p:to>
                                        <p:strVal val="visible"/>
                                      </p:to>
                                    </p:set>
                                    <p:animEffect transition="in" filter="dissolve">
                                      <p:cBhvr>
                                        <p:cTn id="61" dur="500"/>
                                        <p:tgtEl>
                                          <p:spTgt spid="23631"/>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23632"/>
                                        </p:tgtEl>
                                        <p:attrNameLst>
                                          <p:attrName>style.visibility</p:attrName>
                                        </p:attrNameLst>
                                      </p:cBhvr>
                                      <p:to>
                                        <p:strVal val="visible"/>
                                      </p:to>
                                    </p:set>
                                    <p:animEffect transition="in" filter="dissolve">
                                      <p:cBhvr>
                                        <p:cTn id="64" dur="500"/>
                                        <p:tgtEl>
                                          <p:spTgt spid="23632"/>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23630"/>
                                        </p:tgtEl>
                                        <p:attrNameLst>
                                          <p:attrName>style.visibility</p:attrName>
                                        </p:attrNameLst>
                                      </p:cBhvr>
                                      <p:to>
                                        <p:strVal val="visible"/>
                                      </p:to>
                                    </p:set>
                                    <p:animEffect transition="in" filter="dissolve">
                                      <p:cBhvr>
                                        <p:cTn id="67" dur="500"/>
                                        <p:tgtEl>
                                          <p:spTgt spid="23630"/>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23629"/>
                                        </p:tgtEl>
                                        <p:attrNameLst>
                                          <p:attrName>style.visibility</p:attrName>
                                        </p:attrNameLst>
                                      </p:cBhvr>
                                      <p:to>
                                        <p:strVal val="visible"/>
                                      </p:to>
                                    </p:set>
                                    <p:animEffect transition="in" filter="dissolve">
                                      <p:cBhvr>
                                        <p:cTn id="70" dur="500"/>
                                        <p:tgtEl>
                                          <p:spTgt spid="23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99" grpId="0" animBg="1"/>
      <p:bldP spid="23600" grpId="0" animBg="1"/>
      <p:bldP spid="23601" grpId="0" animBg="1"/>
      <p:bldP spid="23602" grpId="0" animBg="1"/>
      <p:bldP spid="23603" grpId="0" animBg="1"/>
      <p:bldP spid="23604" grpId="0" animBg="1"/>
      <p:bldP spid="23605" grpId="0" animBg="1"/>
      <p:bldP spid="23606" grpId="0" animBg="1"/>
      <p:bldP spid="23607" grpId="0" animBg="1"/>
      <p:bldP spid="23609" grpId="0" animBg="1"/>
      <p:bldP spid="23611" grpId="0" animBg="1"/>
      <p:bldP spid="23629" grpId="0" animBg="1"/>
      <p:bldP spid="23630" grpId="0" animBg="1"/>
      <p:bldP spid="23631" grpId="0" animBg="1"/>
      <p:bldP spid="23632" grpId="0" animBg="1"/>
      <p:bldP spid="2363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a:xfrm>
            <a:off x="274638" y="246063"/>
            <a:ext cx="9693275" cy="430212"/>
          </a:xfrm>
        </p:spPr>
        <p:txBody>
          <a:bodyPr tIns="22932"/>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sz="2600" b="1" smtClean="0">
                <a:solidFill>
                  <a:srgbClr val="C5000B"/>
                </a:solidFill>
              </a:rPr>
              <a:t>Classes Used for Creating Nodes</a:t>
            </a:r>
          </a:p>
        </p:txBody>
      </p:sp>
      <p:sp>
        <p:nvSpPr>
          <p:cNvPr id="24579" name="Rectangle 2"/>
          <p:cNvSpPr>
            <a:spLocks noChangeArrowheads="1"/>
          </p:cNvSpPr>
          <p:nvPr/>
        </p:nvSpPr>
        <p:spPr bwMode="auto">
          <a:xfrm>
            <a:off x="4171950" y="1279525"/>
            <a:ext cx="741363" cy="260350"/>
          </a:xfrm>
          <a:prstGeom prst="rect">
            <a:avLst/>
          </a:prstGeom>
          <a:solidFill>
            <a:srgbClr val="CCCC00"/>
          </a:solidFill>
          <a:ln w="9525">
            <a:solidFill>
              <a:srgbClr val="808080"/>
            </a:solidFill>
            <a:round/>
            <a:headEnd/>
            <a:tailEnd/>
          </a:ln>
        </p:spPr>
        <p:txBody>
          <a:bodyPr wrap="none" lIns="90000" tIns="55584" rIns="90000" bIns="45000" anchor="ctr">
            <a:spAutoFit/>
          </a:bodyPr>
          <a:lstStyle/>
          <a:p>
            <a:pPr algn="ctr">
              <a:tabLst>
                <a:tab pos="723900" algn="l"/>
              </a:tabLst>
            </a:pPr>
            <a:r>
              <a:rPr lang="en-US" sz="1200">
                <a:solidFill>
                  <a:srgbClr val="000000"/>
                </a:solidFill>
              </a:rPr>
              <a:t>UaNode</a:t>
            </a:r>
          </a:p>
        </p:txBody>
      </p:sp>
      <p:sp>
        <p:nvSpPr>
          <p:cNvPr id="24580" name="Rectangle 3"/>
          <p:cNvSpPr>
            <a:spLocks noChangeArrowheads="1"/>
          </p:cNvSpPr>
          <p:nvPr/>
        </p:nvSpPr>
        <p:spPr bwMode="auto">
          <a:xfrm>
            <a:off x="2703513" y="2468563"/>
            <a:ext cx="1157287" cy="260350"/>
          </a:xfrm>
          <a:prstGeom prst="rect">
            <a:avLst/>
          </a:prstGeom>
          <a:solidFill>
            <a:srgbClr val="CCCC00"/>
          </a:solidFill>
          <a:ln w="9525">
            <a:solidFill>
              <a:srgbClr val="808080"/>
            </a:solidFill>
            <a:round/>
            <a:headEnd/>
            <a:tailEnd/>
          </a:ln>
        </p:spPr>
        <p:txBody>
          <a:bodyPr wrap="none" lIns="90000" tIns="55584" rIns="90000" bIns="45000" anchor="ctr">
            <a:spAutoFit/>
          </a:bodyPr>
          <a:lstStyle/>
          <a:p>
            <a:pPr algn="ctr">
              <a:tabLst>
                <a:tab pos="723900" algn="l"/>
              </a:tabLst>
            </a:pPr>
            <a:r>
              <a:rPr lang="en-US" sz="1200">
                <a:solidFill>
                  <a:srgbClr val="000000"/>
                </a:solidFill>
              </a:rPr>
              <a:t>UaObjectType</a:t>
            </a:r>
          </a:p>
        </p:txBody>
      </p:sp>
      <p:sp>
        <p:nvSpPr>
          <p:cNvPr id="24581" name="Rectangle 4"/>
          <p:cNvSpPr>
            <a:spLocks noChangeArrowheads="1"/>
          </p:cNvSpPr>
          <p:nvPr/>
        </p:nvSpPr>
        <p:spPr bwMode="auto">
          <a:xfrm>
            <a:off x="1158875" y="2482850"/>
            <a:ext cx="817563" cy="260350"/>
          </a:xfrm>
          <a:prstGeom prst="rect">
            <a:avLst/>
          </a:prstGeom>
          <a:solidFill>
            <a:srgbClr val="CCCC00"/>
          </a:solidFill>
          <a:ln w="9525">
            <a:solidFill>
              <a:srgbClr val="808080"/>
            </a:solidFill>
            <a:round/>
            <a:headEnd/>
            <a:tailEnd/>
          </a:ln>
        </p:spPr>
        <p:txBody>
          <a:bodyPr wrap="none" lIns="90000" tIns="55584" rIns="90000" bIns="45000" anchor="ctr">
            <a:spAutoFit/>
          </a:bodyPr>
          <a:lstStyle/>
          <a:p>
            <a:pPr algn="ctr">
              <a:tabLst>
                <a:tab pos="723900" algn="l"/>
              </a:tabLst>
            </a:pPr>
            <a:r>
              <a:rPr lang="en-US" sz="1200">
                <a:solidFill>
                  <a:srgbClr val="000000"/>
                </a:solidFill>
              </a:rPr>
              <a:t>UaObject</a:t>
            </a:r>
          </a:p>
        </p:txBody>
      </p:sp>
      <p:sp>
        <p:nvSpPr>
          <p:cNvPr id="24582" name="Rectangle 5"/>
          <p:cNvSpPr>
            <a:spLocks noChangeArrowheads="1"/>
          </p:cNvSpPr>
          <p:nvPr/>
        </p:nvSpPr>
        <p:spPr bwMode="auto">
          <a:xfrm>
            <a:off x="8680450" y="2482850"/>
            <a:ext cx="885825" cy="260350"/>
          </a:xfrm>
          <a:prstGeom prst="rect">
            <a:avLst/>
          </a:prstGeom>
          <a:solidFill>
            <a:srgbClr val="CCCC00"/>
          </a:solidFill>
          <a:ln w="9525">
            <a:solidFill>
              <a:srgbClr val="808080"/>
            </a:solidFill>
            <a:round/>
            <a:headEnd/>
            <a:tailEnd/>
          </a:ln>
        </p:spPr>
        <p:txBody>
          <a:bodyPr wrap="none" lIns="90000" tIns="55584" rIns="90000" bIns="45000" anchor="ctr">
            <a:spAutoFit/>
          </a:bodyPr>
          <a:lstStyle/>
          <a:p>
            <a:pPr algn="ctr">
              <a:tabLst>
                <a:tab pos="723900" algn="l"/>
              </a:tabLst>
            </a:pPr>
            <a:r>
              <a:rPr lang="en-US" sz="1200">
                <a:solidFill>
                  <a:srgbClr val="000000"/>
                </a:solidFill>
              </a:rPr>
              <a:t>UaMethod</a:t>
            </a:r>
          </a:p>
        </p:txBody>
      </p:sp>
      <p:sp>
        <p:nvSpPr>
          <p:cNvPr id="24583" name="Rectangle 6"/>
          <p:cNvSpPr>
            <a:spLocks noChangeArrowheads="1"/>
          </p:cNvSpPr>
          <p:nvPr/>
        </p:nvSpPr>
        <p:spPr bwMode="auto">
          <a:xfrm>
            <a:off x="2520950" y="3292475"/>
            <a:ext cx="1625600" cy="601663"/>
          </a:xfrm>
          <a:prstGeom prst="rect">
            <a:avLst/>
          </a:prstGeom>
          <a:solidFill>
            <a:srgbClr val="FFFFCC"/>
          </a:solidFill>
          <a:ln w="9525">
            <a:solidFill>
              <a:srgbClr val="808080"/>
            </a:solidFill>
            <a:round/>
            <a:headEnd/>
            <a:tailEnd/>
          </a:ln>
        </p:spPr>
        <p:txBody>
          <a:bodyPr wrap="none" lIns="90000" tIns="55584" rIns="90000" bIns="45000" anchor="ctr">
            <a:spAutoFit/>
          </a:bodyPr>
          <a:lstStyle/>
          <a:p>
            <a:pPr algn="ctr">
              <a:tabLst>
                <a:tab pos="723900" algn="l"/>
                <a:tab pos="1447800" algn="l"/>
              </a:tabLst>
            </a:pPr>
            <a:r>
              <a:rPr lang="en-US" sz="1200">
                <a:solidFill>
                  <a:srgbClr val="000000"/>
                </a:solidFill>
              </a:rPr>
              <a:t>UaObjectTypeSimple</a:t>
            </a:r>
          </a:p>
          <a:p>
            <a:pPr algn="ctr">
              <a:tabLst>
                <a:tab pos="723900" algn="l"/>
                <a:tab pos="1447800" algn="l"/>
              </a:tabLst>
            </a:pPr>
            <a:r>
              <a:rPr lang="en-US" sz="1200">
                <a:solidFill>
                  <a:srgbClr val="000000"/>
                </a:solidFill>
              </a:rPr>
              <a:t>(for </a:t>
            </a:r>
          </a:p>
          <a:p>
            <a:pPr algn="ctr">
              <a:tabLst>
                <a:tab pos="723900" algn="l"/>
                <a:tab pos="1447800" algn="l"/>
              </a:tabLst>
            </a:pPr>
            <a:r>
              <a:rPr lang="en-US" sz="1200">
                <a:solidFill>
                  <a:srgbClr val="000000"/>
                </a:solidFill>
              </a:rPr>
              <a:t>WeatherStationtype)</a:t>
            </a:r>
          </a:p>
        </p:txBody>
      </p:sp>
      <p:sp>
        <p:nvSpPr>
          <p:cNvPr id="24584" name="Rectangle 7"/>
          <p:cNvSpPr>
            <a:spLocks noChangeArrowheads="1"/>
          </p:cNvSpPr>
          <p:nvPr/>
        </p:nvSpPr>
        <p:spPr bwMode="auto">
          <a:xfrm>
            <a:off x="717550" y="3305175"/>
            <a:ext cx="1614488" cy="260350"/>
          </a:xfrm>
          <a:prstGeom prst="rect">
            <a:avLst/>
          </a:prstGeom>
          <a:solidFill>
            <a:srgbClr val="FFFFCC"/>
          </a:solidFill>
          <a:ln w="9525">
            <a:solidFill>
              <a:srgbClr val="808080"/>
            </a:solidFill>
            <a:round/>
            <a:headEnd/>
            <a:tailEnd/>
          </a:ln>
        </p:spPr>
        <p:txBody>
          <a:bodyPr wrap="none" lIns="90000" tIns="55584" rIns="90000" bIns="45000" anchor="ctr">
            <a:spAutoFit/>
          </a:bodyPr>
          <a:lstStyle/>
          <a:p>
            <a:pPr algn="ctr">
              <a:tabLst>
                <a:tab pos="723900" algn="l"/>
                <a:tab pos="1447800" algn="l"/>
              </a:tabLst>
            </a:pPr>
            <a:r>
              <a:rPr lang="en-US" sz="1200">
                <a:solidFill>
                  <a:srgbClr val="000000"/>
                </a:solidFill>
              </a:rPr>
              <a:t>UaObjectBase</a:t>
            </a:r>
          </a:p>
        </p:txBody>
      </p:sp>
      <p:sp>
        <p:nvSpPr>
          <p:cNvPr id="24585" name="Rectangle 8"/>
          <p:cNvSpPr>
            <a:spLocks noChangeArrowheads="1"/>
          </p:cNvSpPr>
          <p:nvPr/>
        </p:nvSpPr>
        <p:spPr bwMode="auto">
          <a:xfrm>
            <a:off x="4256088" y="3292475"/>
            <a:ext cx="1754187" cy="431800"/>
          </a:xfrm>
          <a:prstGeom prst="rect">
            <a:avLst/>
          </a:prstGeom>
          <a:solidFill>
            <a:srgbClr val="FFFFCC"/>
          </a:solidFill>
          <a:ln w="9525">
            <a:solidFill>
              <a:srgbClr val="808080"/>
            </a:solidFill>
            <a:round/>
            <a:headEnd/>
            <a:tailEnd/>
          </a:ln>
        </p:spPr>
        <p:txBody>
          <a:bodyPr wrap="none" lIns="90000" tIns="55584" rIns="90000" bIns="45000" anchor="ctr">
            <a:spAutoFit/>
          </a:bodyPr>
          <a:lstStyle/>
          <a:p>
            <a:pPr algn="ctr">
              <a:tabLst>
                <a:tab pos="723900" algn="l"/>
                <a:tab pos="1447800" algn="l"/>
              </a:tabLst>
            </a:pPr>
            <a:r>
              <a:rPr lang="en-US" sz="1200">
                <a:solidFill>
                  <a:srgbClr val="000000"/>
                </a:solidFill>
              </a:rPr>
              <a:t>BaseDataVariableType</a:t>
            </a:r>
          </a:p>
          <a:p>
            <a:pPr algn="ctr">
              <a:tabLst>
                <a:tab pos="723900" algn="l"/>
                <a:tab pos="1447800" algn="l"/>
              </a:tabLst>
            </a:pPr>
            <a:r>
              <a:rPr lang="en-US" sz="1200">
                <a:solidFill>
                  <a:srgbClr val="000000"/>
                </a:solidFill>
              </a:rPr>
              <a:t>(for State variable )</a:t>
            </a:r>
          </a:p>
        </p:txBody>
      </p:sp>
      <p:sp>
        <p:nvSpPr>
          <p:cNvPr id="24586" name="Rectangle 9"/>
          <p:cNvSpPr>
            <a:spLocks noChangeArrowheads="1"/>
          </p:cNvSpPr>
          <p:nvPr/>
        </p:nvSpPr>
        <p:spPr bwMode="auto">
          <a:xfrm>
            <a:off x="3562350" y="4506913"/>
            <a:ext cx="1614488" cy="431800"/>
          </a:xfrm>
          <a:prstGeom prst="rect">
            <a:avLst/>
          </a:prstGeom>
          <a:solidFill>
            <a:srgbClr val="FFFFCC"/>
          </a:solidFill>
          <a:ln w="9525">
            <a:solidFill>
              <a:srgbClr val="808080"/>
            </a:solidFill>
            <a:round/>
            <a:headEnd/>
            <a:tailEnd/>
          </a:ln>
        </p:spPr>
        <p:txBody>
          <a:bodyPr wrap="none" lIns="90000" tIns="55584" rIns="90000" bIns="45000" anchor="ctr">
            <a:spAutoFit/>
          </a:bodyPr>
          <a:lstStyle/>
          <a:p>
            <a:pPr algn="ctr">
              <a:tabLst>
                <a:tab pos="723900" algn="l"/>
                <a:tab pos="1447800" algn="l"/>
              </a:tabLst>
            </a:pPr>
            <a:r>
              <a:rPr lang="en-US" sz="1200">
                <a:solidFill>
                  <a:srgbClr val="000000"/>
                </a:solidFill>
              </a:rPr>
              <a:t>AnalogItemType</a:t>
            </a:r>
          </a:p>
          <a:p>
            <a:pPr algn="ctr">
              <a:tabLst>
                <a:tab pos="723900" algn="l"/>
                <a:tab pos="1447800" algn="l"/>
              </a:tabLst>
            </a:pPr>
            <a:r>
              <a:rPr lang="en-US" sz="1200">
                <a:solidFill>
                  <a:srgbClr val="000000"/>
                </a:solidFill>
              </a:rPr>
              <a:t>(for Temperature)</a:t>
            </a:r>
          </a:p>
        </p:txBody>
      </p:sp>
      <p:sp>
        <p:nvSpPr>
          <p:cNvPr id="24587" name="Rectangle 10"/>
          <p:cNvSpPr>
            <a:spLocks noChangeArrowheads="1"/>
          </p:cNvSpPr>
          <p:nvPr/>
        </p:nvSpPr>
        <p:spPr bwMode="auto">
          <a:xfrm>
            <a:off x="5634038" y="4479925"/>
            <a:ext cx="1644650" cy="601663"/>
          </a:xfrm>
          <a:prstGeom prst="rect">
            <a:avLst/>
          </a:prstGeom>
          <a:solidFill>
            <a:srgbClr val="FFFFCC"/>
          </a:solidFill>
          <a:ln w="9525">
            <a:solidFill>
              <a:srgbClr val="808080"/>
            </a:solidFill>
            <a:round/>
            <a:headEnd/>
            <a:tailEnd/>
          </a:ln>
        </p:spPr>
        <p:txBody>
          <a:bodyPr wrap="none" lIns="90000" tIns="55584" rIns="90000" bIns="45000" anchor="ctr">
            <a:spAutoFit/>
          </a:bodyPr>
          <a:lstStyle/>
          <a:p>
            <a:pPr algn="ctr">
              <a:tabLst>
                <a:tab pos="723900" algn="l"/>
                <a:tab pos="1447800" algn="l"/>
              </a:tabLst>
            </a:pPr>
            <a:r>
              <a:rPr lang="en-US" sz="1200">
                <a:solidFill>
                  <a:srgbClr val="000000"/>
                </a:solidFill>
              </a:rPr>
              <a:t>UaPropertyCache</a:t>
            </a:r>
          </a:p>
          <a:p>
            <a:pPr algn="ctr">
              <a:tabLst>
                <a:tab pos="723900" algn="l"/>
                <a:tab pos="1447800" algn="l"/>
              </a:tabLst>
            </a:pPr>
            <a:r>
              <a:rPr lang="en-US" sz="1200">
                <a:solidFill>
                  <a:srgbClr val="000000"/>
                </a:solidFill>
              </a:rPr>
              <a:t>(for event fields: </a:t>
            </a:r>
          </a:p>
          <a:p>
            <a:pPr algn="ctr">
              <a:tabLst>
                <a:tab pos="723900" algn="l"/>
                <a:tab pos="1447800" algn="l"/>
              </a:tabLst>
            </a:pPr>
            <a:r>
              <a:rPr lang="en-US" sz="1200">
                <a:solidFill>
                  <a:srgbClr val="000000"/>
                </a:solidFill>
              </a:rPr>
              <a:t>State &amp; temperature )</a:t>
            </a:r>
          </a:p>
        </p:txBody>
      </p:sp>
      <p:sp>
        <p:nvSpPr>
          <p:cNvPr id="24588" name="Rectangle 11"/>
          <p:cNvSpPr>
            <a:spLocks noChangeArrowheads="1"/>
          </p:cNvSpPr>
          <p:nvPr/>
        </p:nvSpPr>
        <p:spPr bwMode="auto">
          <a:xfrm>
            <a:off x="782638" y="4127500"/>
            <a:ext cx="1684337" cy="260350"/>
          </a:xfrm>
          <a:prstGeom prst="rect">
            <a:avLst/>
          </a:prstGeom>
          <a:solidFill>
            <a:srgbClr val="FFCC99"/>
          </a:solidFill>
          <a:ln w="9525">
            <a:solidFill>
              <a:srgbClr val="808080"/>
            </a:solidFill>
            <a:round/>
            <a:headEnd/>
            <a:tailEnd/>
          </a:ln>
        </p:spPr>
        <p:txBody>
          <a:bodyPr wrap="none" lIns="90000" tIns="55584" rIns="90000" bIns="45000" anchor="ctr">
            <a:spAutoFit/>
          </a:bodyPr>
          <a:lstStyle/>
          <a:p>
            <a:pPr algn="ctr">
              <a:tabLst>
                <a:tab pos="723900" algn="l"/>
                <a:tab pos="1447800" algn="l"/>
              </a:tabLst>
            </a:pPr>
            <a:r>
              <a:rPr lang="en-US" sz="1200">
                <a:solidFill>
                  <a:srgbClr val="000000"/>
                </a:solidFill>
              </a:rPr>
              <a:t>WeatherStationObject</a:t>
            </a:r>
          </a:p>
        </p:txBody>
      </p:sp>
      <p:sp>
        <p:nvSpPr>
          <p:cNvPr id="24589" name="Rectangle 12"/>
          <p:cNvSpPr>
            <a:spLocks noChangeArrowheads="1"/>
          </p:cNvSpPr>
          <p:nvPr/>
        </p:nvSpPr>
        <p:spPr bwMode="auto">
          <a:xfrm>
            <a:off x="8286750" y="3206750"/>
            <a:ext cx="1589088" cy="431800"/>
          </a:xfrm>
          <a:prstGeom prst="rect">
            <a:avLst/>
          </a:prstGeom>
          <a:solidFill>
            <a:srgbClr val="FFFFCC"/>
          </a:solidFill>
          <a:ln w="9525">
            <a:solidFill>
              <a:srgbClr val="808080"/>
            </a:solidFill>
            <a:round/>
            <a:headEnd/>
            <a:tailEnd/>
          </a:ln>
        </p:spPr>
        <p:txBody>
          <a:bodyPr wrap="none" lIns="90000" tIns="55584" rIns="90000" bIns="45000" anchor="ctr">
            <a:spAutoFit/>
          </a:bodyPr>
          <a:lstStyle/>
          <a:p>
            <a:pPr algn="ctr">
              <a:tabLst>
                <a:tab pos="723900" algn="l"/>
                <a:tab pos="1447800" algn="l"/>
              </a:tabLst>
            </a:pPr>
            <a:r>
              <a:rPr lang="en-US" sz="1200">
                <a:solidFill>
                  <a:srgbClr val="000000"/>
                </a:solidFill>
              </a:rPr>
              <a:t>UaMethodGeneric</a:t>
            </a:r>
          </a:p>
          <a:p>
            <a:pPr algn="ctr">
              <a:tabLst>
                <a:tab pos="723900" algn="l"/>
                <a:tab pos="1447800" algn="l"/>
              </a:tabLst>
            </a:pPr>
            <a:r>
              <a:rPr lang="en-US" sz="1200">
                <a:solidFill>
                  <a:srgbClr val="000000"/>
                </a:solidFill>
              </a:rPr>
              <a:t>(for start &amp; stop)</a:t>
            </a:r>
          </a:p>
        </p:txBody>
      </p:sp>
      <p:sp>
        <p:nvSpPr>
          <p:cNvPr id="24590" name="Rectangle 13"/>
          <p:cNvSpPr>
            <a:spLocks noChangeArrowheads="1"/>
          </p:cNvSpPr>
          <p:nvPr/>
        </p:nvSpPr>
        <p:spPr bwMode="auto">
          <a:xfrm>
            <a:off x="7373938" y="4479925"/>
            <a:ext cx="1643062" cy="773113"/>
          </a:xfrm>
          <a:prstGeom prst="rect">
            <a:avLst/>
          </a:prstGeom>
          <a:solidFill>
            <a:srgbClr val="FFFFCC"/>
          </a:solidFill>
          <a:ln w="9525">
            <a:solidFill>
              <a:srgbClr val="808080"/>
            </a:solidFill>
            <a:round/>
            <a:headEnd/>
            <a:tailEnd/>
          </a:ln>
        </p:spPr>
        <p:txBody>
          <a:bodyPr wrap="none" lIns="90000" tIns="55584" rIns="90000" bIns="45000" anchor="ctr">
            <a:spAutoFit/>
          </a:bodyPr>
          <a:lstStyle/>
          <a:p>
            <a:pPr algn="ctr">
              <a:tabLst>
                <a:tab pos="723900" algn="l"/>
                <a:tab pos="1447800" algn="l"/>
              </a:tabLst>
            </a:pPr>
            <a:r>
              <a:rPr lang="en-US" sz="1200">
                <a:solidFill>
                  <a:srgbClr val="000000"/>
                </a:solidFill>
              </a:rPr>
              <a:t>UaProperty</a:t>
            </a:r>
          </a:p>
          <a:p>
            <a:pPr algn="ctr">
              <a:tabLst>
                <a:tab pos="723900" algn="l"/>
                <a:tab pos="1447800" algn="l"/>
              </a:tabLst>
            </a:pPr>
            <a:r>
              <a:rPr lang="en-US" sz="1200">
                <a:solidFill>
                  <a:srgbClr val="000000"/>
                </a:solidFill>
              </a:rPr>
              <a:t>(for properties: </a:t>
            </a:r>
          </a:p>
          <a:p>
            <a:pPr algn="ctr">
              <a:tabLst>
                <a:tab pos="723900" algn="l"/>
                <a:tab pos="1447800" algn="l"/>
              </a:tabLst>
            </a:pPr>
            <a:r>
              <a:rPr lang="en-US" sz="1200">
                <a:solidFill>
                  <a:srgbClr val="000000"/>
                </a:solidFill>
              </a:rPr>
              <a:t>Range &amp; Unit </a:t>
            </a:r>
          </a:p>
          <a:p>
            <a:pPr algn="ctr">
              <a:tabLst>
                <a:tab pos="723900" algn="l"/>
                <a:tab pos="1447800" algn="l"/>
              </a:tabLst>
            </a:pPr>
            <a:r>
              <a:rPr lang="en-US" sz="1200">
                <a:solidFill>
                  <a:srgbClr val="000000"/>
                </a:solidFill>
              </a:rPr>
              <a:t>of Temperature )</a:t>
            </a:r>
          </a:p>
        </p:txBody>
      </p:sp>
      <p:sp>
        <p:nvSpPr>
          <p:cNvPr id="24591" name="Line 14"/>
          <p:cNvSpPr>
            <a:spLocks noChangeShapeType="1"/>
          </p:cNvSpPr>
          <p:nvPr/>
        </p:nvSpPr>
        <p:spPr bwMode="auto">
          <a:xfrm>
            <a:off x="1611313" y="2103438"/>
            <a:ext cx="7497762" cy="1587"/>
          </a:xfrm>
          <a:prstGeom prst="line">
            <a:avLst/>
          </a:prstGeom>
          <a:noFill/>
          <a:ln w="9525">
            <a:solidFill>
              <a:srgbClr val="000000"/>
            </a:solidFill>
            <a:round/>
            <a:headEnd/>
            <a:tailEnd/>
          </a:ln>
        </p:spPr>
        <p:txBody>
          <a:bodyPr/>
          <a:lstStyle/>
          <a:p>
            <a:endParaRPr lang="en-US"/>
          </a:p>
        </p:txBody>
      </p:sp>
      <p:sp>
        <p:nvSpPr>
          <p:cNvPr id="24592" name="Line 15"/>
          <p:cNvSpPr>
            <a:spLocks noChangeShapeType="1"/>
          </p:cNvSpPr>
          <p:nvPr/>
        </p:nvSpPr>
        <p:spPr bwMode="auto">
          <a:xfrm>
            <a:off x="1611313" y="2103438"/>
            <a:ext cx="1587" cy="365125"/>
          </a:xfrm>
          <a:prstGeom prst="line">
            <a:avLst/>
          </a:prstGeom>
          <a:noFill/>
          <a:ln w="9525">
            <a:solidFill>
              <a:srgbClr val="000000"/>
            </a:solidFill>
            <a:round/>
            <a:headEnd/>
            <a:tailEnd/>
          </a:ln>
        </p:spPr>
        <p:txBody>
          <a:bodyPr/>
          <a:lstStyle/>
          <a:p>
            <a:endParaRPr lang="en-US"/>
          </a:p>
        </p:txBody>
      </p:sp>
      <p:sp>
        <p:nvSpPr>
          <p:cNvPr id="24593" name="Line 16"/>
          <p:cNvSpPr>
            <a:spLocks noChangeShapeType="1"/>
          </p:cNvSpPr>
          <p:nvPr/>
        </p:nvSpPr>
        <p:spPr bwMode="auto">
          <a:xfrm>
            <a:off x="3257550" y="2103438"/>
            <a:ext cx="1588" cy="365125"/>
          </a:xfrm>
          <a:prstGeom prst="line">
            <a:avLst/>
          </a:prstGeom>
          <a:noFill/>
          <a:ln w="9525">
            <a:solidFill>
              <a:srgbClr val="000000"/>
            </a:solidFill>
            <a:round/>
            <a:headEnd/>
            <a:tailEnd/>
          </a:ln>
        </p:spPr>
        <p:txBody>
          <a:bodyPr/>
          <a:lstStyle/>
          <a:p>
            <a:endParaRPr lang="en-US"/>
          </a:p>
        </p:txBody>
      </p:sp>
      <p:grpSp>
        <p:nvGrpSpPr>
          <p:cNvPr id="24594" name="Group 17"/>
          <p:cNvGrpSpPr>
            <a:grpSpLocks/>
          </p:cNvGrpSpPr>
          <p:nvPr/>
        </p:nvGrpSpPr>
        <p:grpSpPr bwMode="auto">
          <a:xfrm>
            <a:off x="6176963" y="2116138"/>
            <a:ext cx="935037" cy="625475"/>
            <a:chOff x="3891" y="1333"/>
            <a:chExt cx="589" cy="394"/>
          </a:xfrm>
        </p:grpSpPr>
        <p:sp>
          <p:nvSpPr>
            <p:cNvPr id="24643" name="Rectangle 18"/>
            <p:cNvSpPr>
              <a:spLocks noChangeArrowheads="1"/>
            </p:cNvSpPr>
            <p:nvPr/>
          </p:nvSpPr>
          <p:spPr bwMode="auto">
            <a:xfrm>
              <a:off x="3891" y="1564"/>
              <a:ext cx="589" cy="163"/>
            </a:xfrm>
            <a:prstGeom prst="rect">
              <a:avLst/>
            </a:prstGeom>
            <a:solidFill>
              <a:srgbClr val="CCCC00"/>
            </a:solidFill>
            <a:ln w="9525">
              <a:solidFill>
                <a:srgbClr val="808080"/>
              </a:solidFill>
              <a:round/>
              <a:headEnd/>
              <a:tailEnd/>
            </a:ln>
          </p:spPr>
          <p:txBody>
            <a:bodyPr wrap="none" lIns="90000" tIns="55584" rIns="90000" bIns="45000" anchor="ctr">
              <a:spAutoFit/>
            </a:bodyPr>
            <a:lstStyle/>
            <a:p>
              <a:pPr algn="ctr">
                <a:tabLst>
                  <a:tab pos="723900" algn="l"/>
                </a:tabLst>
              </a:pPr>
              <a:r>
                <a:rPr lang="en-US" sz="1200">
                  <a:solidFill>
                    <a:srgbClr val="000000"/>
                  </a:solidFill>
                </a:rPr>
                <a:t>UaVariable</a:t>
              </a:r>
            </a:p>
          </p:txBody>
        </p:sp>
        <p:sp>
          <p:nvSpPr>
            <p:cNvPr id="24644" name="Line 19"/>
            <p:cNvSpPr>
              <a:spLocks noChangeShapeType="1"/>
            </p:cNvSpPr>
            <p:nvPr/>
          </p:nvSpPr>
          <p:spPr bwMode="auto">
            <a:xfrm>
              <a:off x="4190" y="1333"/>
              <a:ext cx="0" cy="229"/>
            </a:xfrm>
            <a:prstGeom prst="line">
              <a:avLst/>
            </a:prstGeom>
            <a:noFill/>
            <a:ln w="9525">
              <a:solidFill>
                <a:srgbClr val="000000"/>
              </a:solidFill>
              <a:round/>
              <a:headEnd/>
              <a:tailEnd/>
            </a:ln>
          </p:spPr>
          <p:txBody>
            <a:bodyPr/>
            <a:lstStyle/>
            <a:p>
              <a:endParaRPr lang="en-US"/>
            </a:p>
          </p:txBody>
        </p:sp>
      </p:grpSp>
      <p:sp>
        <p:nvSpPr>
          <p:cNvPr id="24595" name="Line 20"/>
          <p:cNvSpPr>
            <a:spLocks noChangeShapeType="1"/>
          </p:cNvSpPr>
          <p:nvPr/>
        </p:nvSpPr>
        <p:spPr bwMode="auto">
          <a:xfrm>
            <a:off x="9109075" y="2103438"/>
            <a:ext cx="1588" cy="365125"/>
          </a:xfrm>
          <a:prstGeom prst="line">
            <a:avLst/>
          </a:prstGeom>
          <a:noFill/>
          <a:ln w="9525">
            <a:solidFill>
              <a:srgbClr val="000000"/>
            </a:solidFill>
            <a:round/>
            <a:headEnd/>
            <a:tailEnd/>
          </a:ln>
        </p:spPr>
        <p:txBody>
          <a:bodyPr/>
          <a:lstStyle/>
          <a:p>
            <a:endParaRPr lang="en-US"/>
          </a:p>
        </p:txBody>
      </p:sp>
      <p:grpSp>
        <p:nvGrpSpPr>
          <p:cNvPr id="24596" name="Group 21"/>
          <p:cNvGrpSpPr>
            <a:grpSpLocks/>
          </p:cNvGrpSpPr>
          <p:nvPr/>
        </p:nvGrpSpPr>
        <p:grpSpPr bwMode="auto">
          <a:xfrm>
            <a:off x="4445000" y="1554163"/>
            <a:ext cx="180975" cy="547687"/>
            <a:chOff x="2800" y="979"/>
            <a:chExt cx="114" cy="345"/>
          </a:xfrm>
        </p:grpSpPr>
        <p:sp>
          <p:nvSpPr>
            <p:cNvPr id="24641" name="AutoShape 22"/>
            <p:cNvSpPr>
              <a:spLocks noChangeArrowheads="1"/>
            </p:cNvSpPr>
            <p:nvPr/>
          </p:nvSpPr>
          <p:spPr bwMode="auto">
            <a:xfrm>
              <a:off x="2800" y="979"/>
              <a:ext cx="114" cy="57"/>
            </a:xfrm>
            <a:prstGeom prst="triangle">
              <a:avLst>
                <a:gd name="adj" fmla="val 50000"/>
              </a:avLst>
            </a:prstGeom>
            <a:solidFill>
              <a:srgbClr val="CFE7E5"/>
            </a:solidFill>
            <a:ln w="9525">
              <a:solidFill>
                <a:srgbClr val="808080"/>
              </a:solidFill>
              <a:round/>
              <a:headEnd/>
              <a:tailEnd/>
            </a:ln>
          </p:spPr>
          <p:txBody>
            <a:bodyPr wrap="none" anchor="ctr"/>
            <a:lstStyle/>
            <a:p>
              <a:endParaRPr lang="en-US"/>
            </a:p>
          </p:txBody>
        </p:sp>
        <p:sp>
          <p:nvSpPr>
            <p:cNvPr id="24642" name="Line 23"/>
            <p:cNvSpPr>
              <a:spLocks noChangeShapeType="1"/>
            </p:cNvSpPr>
            <p:nvPr/>
          </p:nvSpPr>
          <p:spPr bwMode="auto">
            <a:xfrm>
              <a:off x="2858" y="1037"/>
              <a:ext cx="0" cy="287"/>
            </a:xfrm>
            <a:prstGeom prst="line">
              <a:avLst/>
            </a:prstGeom>
            <a:noFill/>
            <a:ln w="9525">
              <a:solidFill>
                <a:srgbClr val="000000"/>
              </a:solidFill>
              <a:round/>
              <a:headEnd/>
              <a:tailEnd/>
            </a:ln>
          </p:spPr>
          <p:txBody>
            <a:bodyPr/>
            <a:lstStyle/>
            <a:p>
              <a:endParaRPr lang="en-US"/>
            </a:p>
          </p:txBody>
        </p:sp>
      </p:grpSp>
      <p:grpSp>
        <p:nvGrpSpPr>
          <p:cNvPr id="24597" name="Group 24"/>
          <p:cNvGrpSpPr>
            <a:grpSpLocks/>
          </p:cNvGrpSpPr>
          <p:nvPr/>
        </p:nvGrpSpPr>
        <p:grpSpPr bwMode="auto">
          <a:xfrm>
            <a:off x="1519238" y="2743200"/>
            <a:ext cx="180975" cy="547688"/>
            <a:chOff x="957" y="1728"/>
            <a:chExt cx="114" cy="345"/>
          </a:xfrm>
        </p:grpSpPr>
        <p:sp>
          <p:nvSpPr>
            <p:cNvPr id="24639" name="AutoShape 25"/>
            <p:cNvSpPr>
              <a:spLocks noChangeArrowheads="1"/>
            </p:cNvSpPr>
            <p:nvPr/>
          </p:nvSpPr>
          <p:spPr bwMode="auto">
            <a:xfrm>
              <a:off x="957" y="1728"/>
              <a:ext cx="114" cy="57"/>
            </a:xfrm>
            <a:prstGeom prst="triangle">
              <a:avLst>
                <a:gd name="adj" fmla="val 50000"/>
              </a:avLst>
            </a:prstGeom>
            <a:solidFill>
              <a:srgbClr val="CFE7E5"/>
            </a:solidFill>
            <a:ln w="9525">
              <a:solidFill>
                <a:srgbClr val="808080"/>
              </a:solidFill>
              <a:round/>
              <a:headEnd/>
              <a:tailEnd/>
            </a:ln>
          </p:spPr>
          <p:txBody>
            <a:bodyPr wrap="none" anchor="ctr"/>
            <a:lstStyle/>
            <a:p>
              <a:endParaRPr lang="en-US"/>
            </a:p>
          </p:txBody>
        </p:sp>
        <p:sp>
          <p:nvSpPr>
            <p:cNvPr id="24640" name="Line 26"/>
            <p:cNvSpPr>
              <a:spLocks noChangeShapeType="1"/>
            </p:cNvSpPr>
            <p:nvPr/>
          </p:nvSpPr>
          <p:spPr bwMode="auto">
            <a:xfrm>
              <a:off x="1015" y="1786"/>
              <a:ext cx="0" cy="287"/>
            </a:xfrm>
            <a:prstGeom prst="line">
              <a:avLst/>
            </a:prstGeom>
            <a:noFill/>
            <a:ln w="9525">
              <a:solidFill>
                <a:srgbClr val="000000"/>
              </a:solidFill>
              <a:round/>
              <a:headEnd/>
              <a:tailEnd/>
            </a:ln>
          </p:spPr>
          <p:txBody>
            <a:bodyPr/>
            <a:lstStyle/>
            <a:p>
              <a:endParaRPr lang="en-US"/>
            </a:p>
          </p:txBody>
        </p:sp>
      </p:grpSp>
      <p:grpSp>
        <p:nvGrpSpPr>
          <p:cNvPr id="24598" name="Group 27"/>
          <p:cNvGrpSpPr>
            <a:grpSpLocks/>
          </p:cNvGrpSpPr>
          <p:nvPr/>
        </p:nvGrpSpPr>
        <p:grpSpPr bwMode="auto">
          <a:xfrm>
            <a:off x="3165475" y="2730500"/>
            <a:ext cx="180975" cy="547688"/>
            <a:chOff x="1994" y="1720"/>
            <a:chExt cx="114" cy="345"/>
          </a:xfrm>
        </p:grpSpPr>
        <p:sp>
          <p:nvSpPr>
            <p:cNvPr id="24637" name="AutoShape 28"/>
            <p:cNvSpPr>
              <a:spLocks noChangeArrowheads="1"/>
            </p:cNvSpPr>
            <p:nvPr/>
          </p:nvSpPr>
          <p:spPr bwMode="auto">
            <a:xfrm>
              <a:off x="1994" y="1720"/>
              <a:ext cx="114" cy="57"/>
            </a:xfrm>
            <a:prstGeom prst="triangle">
              <a:avLst>
                <a:gd name="adj" fmla="val 50000"/>
              </a:avLst>
            </a:prstGeom>
            <a:solidFill>
              <a:srgbClr val="CFE7E5"/>
            </a:solidFill>
            <a:ln w="9525">
              <a:solidFill>
                <a:srgbClr val="808080"/>
              </a:solidFill>
              <a:round/>
              <a:headEnd/>
              <a:tailEnd/>
            </a:ln>
          </p:spPr>
          <p:txBody>
            <a:bodyPr wrap="none" anchor="ctr"/>
            <a:lstStyle/>
            <a:p>
              <a:endParaRPr lang="en-US"/>
            </a:p>
          </p:txBody>
        </p:sp>
        <p:sp>
          <p:nvSpPr>
            <p:cNvPr id="24638" name="Line 29"/>
            <p:cNvSpPr>
              <a:spLocks noChangeShapeType="1"/>
            </p:cNvSpPr>
            <p:nvPr/>
          </p:nvSpPr>
          <p:spPr bwMode="auto">
            <a:xfrm>
              <a:off x="2052" y="1777"/>
              <a:ext cx="0" cy="287"/>
            </a:xfrm>
            <a:prstGeom prst="line">
              <a:avLst/>
            </a:prstGeom>
            <a:noFill/>
            <a:ln w="9525">
              <a:solidFill>
                <a:srgbClr val="000000"/>
              </a:solidFill>
              <a:round/>
              <a:headEnd/>
              <a:tailEnd/>
            </a:ln>
          </p:spPr>
          <p:txBody>
            <a:bodyPr/>
            <a:lstStyle/>
            <a:p>
              <a:endParaRPr lang="en-US"/>
            </a:p>
          </p:txBody>
        </p:sp>
      </p:grpSp>
      <p:grpSp>
        <p:nvGrpSpPr>
          <p:cNvPr id="24599" name="Group 30"/>
          <p:cNvGrpSpPr>
            <a:grpSpLocks/>
          </p:cNvGrpSpPr>
          <p:nvPr/>
        </p:nvGrpSpPr>
        <p:grpSpPr bwMode="auto">
          <a:xfrm>
            <a:off x="6548438" y="2743200"/>
            <a:ext cx="180975" cy="273050"/>
            <a:chOff x="4125" y="1728"/>
            <a:chExt cx="114" cy="172"/>
          </a:xfrm>
        </p:grpSpPr>
        <p:sp>
          <p:nvSpPr>
            <p:cNvPr id="24635" name="AutoShape 31"/>
            <p:cNvSpPr>
              <a:spLocks noChangeArrowheads="1"/>
            </p:cNvSpPr>
            <p:nvPr/>
          </p:nvSpPr>
          <p:spPr bwMode="auto">
            <a:xfrm>
              <a:off x="4125" y="1728"/>
              <a:ext cx="114" cy="66"/>
            </a:xfrm>
            <a:prstGeom prst="triangle">
              <a:avLst>
                <a:gd name="adj" fmla="val 50000"/>
              </a:avLst>
            </a:prstGeom>
            <a:solidFill>
              <a:srgbClr val="CFE7E5"/>
            </a:solidFill>
            <a:ln w="9525">
              <a:solidFill>
                <a:srgbClr val="808080"/>
              </a:solidFill>
              <a:round/>
              <a:headEnd/>
              <a:tailEnd/>
            </a:ln>
          </p:spPr>
          <p:txBody>
            <a:bodyPr wrap="none" anchor="ctr"/>
            <a:lstStyle/>
            <a:p>
              <a:endParaRPr lang="en-US"/>
            </a:p>
          </p:txBody>
        </p:sp>
        <p:sp>
          <p:nvSpPr>
            <p:cNvPr id="24636" name="Line 32"/>
            <p:cNvSpPr>
              <a:spLocks noChangeShapeType="1"/>
            </p:cNvSpPr>
            <p:nvPr/>
          </p:nvSpPr>
          <p:spPr bwMode="auto">
            <a:xfrm>
              <a:off x="4183" y="1795"/>
              <a:ext cx="0" cy="105"/>
            </a:xfrm>
            <a:prstGeom prst="line">
              <a:avLst/>
            </a:prstGeom>
            <a:noFill/>
            <a:ln w="9525">
              <a:solidFill>
                <a:srgbClr val="000000"/>
              </a:solidFill>
              <a:round/>
              <a:headEnd/>
              <a:tailEnd/>
            </a:ln>
          </p:spPr>
          <p:txBody>
            <a:bodyPr/>
            <a:lstStyle/>
            <a:p>
              <a:endParaRPr lang="en-US"/>
            </a:p>
          </p:txBody>
        </p:sp>
      </p:grpSp>
      <p:sp>
        <p:nvSpPr>
          <p:cNvPr id="24600" name="Line 33"/>
          <p:cNvSpPr>
            <a:spLocks noChangeShapeType="1"/>
          </p:cNvSpPr>
          <p:nvPr/>
        </p:nvSpPr>
        <p:spPr bwMode="auto">
          <a:xfrm>
            <a:off x="5086350" y="3017838"/>
            <a:ext cx="2835275" cy="1587"/>
          </a:xfrm>
          <a:prstGeom prst="line">
            <a:avLst/>
          </a:prstGeom>
          <a:noFill/>
          <a:ln w="9525">
            <a:solidFill>
              <a:srgbClr val="000000"/>
            </a:solidFill>
            <a:round/>
            <a:headEnd/>
            <a:tailEnd/>
          </a:ln>
        </p:spPr>
        <p:txBody>
          <a:bodyPr/>
          <a:lstStyle/>
          <a:p>
            <a:endParaRPr lang="en-US"/>
          </a:p>
        </p:txBody>
      </p:sp>
      <p:sp>
        <p:nvSpPr>
          <p:cNvPr id="24601" name="Line 34"/>
          <p:cNvSpPr>
            <a:spLocks noChangeShapeType="1"/>
          </p:cNvSpPr>
          <p:nvPr/>
        </p:nvSpPr>
        <p:spPr bwMode="auto">
          <a:xfrm>
            <a:off x="5086350" y="3017838"/>
            <a:ext cx="1588" cy="274637"/>
          </a:xfrm>
          <a:prstGeom prst="line">
            <a:avLst/>
          </a:prstGeom>
          <a:noFill/>
          <a:ln w="9525">
            <a:solidFill>
              <a:srgbClr val="000000"/>
            </a:solidFill>
            <a:round/>
            <a:headEnd/>
            <a:tailEnd/>
          </a:ln>
        </p:spPr>
        <p:txBody>
          <a:bodyPr/>
          <a:lstStyle/>
          <a:p>
            <a:endParaRPr lang="en-US"/>
          </a:p>
        </p:txBody>
      </p:sp>
      <p:grpSp>
        <p:nvGrpSpPr>
          <p:cNvPr id="24602" name="Group 35"/>
          <p:cNvGrpSpPr>
            <a:grpSpLocks/>
          </p:cNvGrpSpPr>
          <p:nvPr/>
        </p:nvGrpSpPr>
        <p:grpSpPr bwMode="auto">
          <a:xfrm>
            <a:off x="1519238" y="3565525"/>
            <a:ext cx="180975" cy="547688"/>
            <a:chOff x="957" y="2246"/>
            <a:chExt cx="114" cy="345"/>
          </a:xfrm>
        </p:grpSpPr>
        <p:sp>
          <p:nvSpPr>
            <p:cNvPr id="24633" name="AutoShape 36"/>
            <p:cNvSpPr>
              <a:spLocks noChangeArrowheads="1"/>
            </p:cNvSpPr>
            <p:nvPr/>
          </p:nvSpPr>
          <p:spPr bwMode="auto">
            <a:xfrm>
              <a:off x="957" y="2246"/>
              <a:ext cx="114" cy="57"/>
            </a:xfrm>
            <a:prstGeom prst="triangle">
              <a:avLst>
                <a:gd name="adj" fmla="val 50000"/>
              </a:avLst>
            </a:prstGeom>
            <a:solidFill>
              <a:srgbClr val="CFE7E5"/>
            </a:solidFill>
            <a:ln w="9525">
              <a:solidFill>
                <a:srgbClr val="808080"/>
              </a:solidFill>
              <a:round/>
              <a:headEnd/>
              <a:tailEnd/>
            </a:ln>
          </p:spPr>
          <p:txBody>
            <a:bodyPr wrap="none" anchor="ctr"/>
            <a:lstStyle/>
            <a:p>
              <a:endParaRPr lang="en-US"/>
            </a:p>
          </p:txBody>
        </p:sp>
        <p:sp>
          <p:nvSpPr>
            <p:cNvPr id="24634" name="Line 37"/>
            <p:cNvSpPr>
              <a:spLocks noChangeShapeType="1"/>
            </p:cNvSpPr>
            <p:nvPr/>
          </p:nvSpPr>
          <p:spPr bwMode="auto">
            <a:xfrm>
              <a:off x="1015" y="2304"/>
              <a:ext cx="0" cy="287"/>
            </a:xfrm>
            <a:prstGeom prst="line">
              <a:avLst/>
            </a:prstGeom>
            <a:noFill/>
            <a:ln w="9525">
              <a:solidFill>
                <a:srgbClr val="000000"/>
              </a:solidFill>
              <a:round/>
              <a:headEnd/>
              <a:tailEnd/>
            </a:ln>
          </p:spPr>
          <p:txBody>
            <a:bodyPr/>
            <a:lstStyle/>
            <a:p>
              <a:endParaRPr lang="en-US"/>
            </a:p>
          </p:txBody>
        </p:sp>
      </p:grpSp>
      <p:grpSp>
        <p:nvGrpSpPr>
          <p:cNvPr id="24603" name="Group 38"/>
          <p:cNvGrpSpPr>
            <a:grpSpLocks/>
          </p:cNvGrpSpPr>
          <p:nvPr/>
        </p:nvGrpSpPr>
        <p:grpSpPr bwMode="auto">
          <a:xfrm>
            <a:off x="4537075" y="3722688"/>
            <a:ext cx="180975" cy="781050"/>
            <a:chOff x="2858" y="2345"/>
            <a:chExt cx="114" cy="492"/>
          </a:xfrm>
        </p:grpSpPr>
        <p:sp>
          <p:nvSpPr>
            <p:cNvPr id="24631" name="AutoShape 39"/>
            <p:cNvSpPr>
              <a:spLocks noChangeArrowheads="1"/>
            </p:cNvSpPr>
            <p:nvPr/>
          </p:nvSpPr>
          <p:spPr bwMode="auto">
            <a:xfrm>
              <a:off x="2858" y="2345"/>
              <a:ext cx="114" cy="81"/>
            </a:xfrm>
            <a:prstGeom prst="triangle">
              <a:avLst>
                <a:gd name="adj" fmla="val 50000"/>
              </a:avLst>
            </a:prstGeom>
            <a:solidFill>
              <a:srgbClr val="CFE7E5"/>
            </a:solidFill>
            <a:ln w="9525">
              <a:solidFill>
                <a:srgbClr val="808080"/>
              </a:solidFill>
              <a:round/>
              <a:headEnd/>
              <a:tailEnd/>
            </a:ln>
          </p:spPr>
          <p:txBody>
            <a:bodyPr wrap="none" anchor="ctr"/>
            <a:lstStyle/>
            <a:p>
              <a:endParaRPr lang="en-US"/>
            </a:p>
          </p:txBody>
        </p:sp>
        <p:sp>
          <p:nvSpPr>
            <p:cNvPr id="24632" name="Line 40"/>
            <p:cNvSpPr>
              <a:spLocks noChangeShapeType="1"/>
            </p:cNvSpPr>
            <p:nvPr/>
          </p:nvSpPr>
          <p:spPr bwMode="auto">
            <a:xfrm>
              <a:off x="2916" y="2428"/>
              <a:ext cx="0" cy="410"/>
            </a:xfrm>
            <a:prstGeom prst="line">
              <a:avLst/>
            </a:prstGeom>
            <a:noFill/>
            <a:ln w="9525">
              <a:solidFill>
                <a:srgbClr val="000000"/>
              </a:solidFill>
              <a:round/>
              <a:headEnd/>
              <a:tailEnd/>
            </a:ln>
          </p:spPr>
          <p:txBody>
            <a:bodyPr/>
            <a:lstStyle/>
            <a:p>
              <a:endParaRPr lang="en-US"/>
            </a:p>
          </p:txBody>
        </p:sp>
      </p:grpSp>
      <p:grpSp>
        <p:nvGrpSpPr>
          <p:cNvPr id="24604" name="Group 41"/>
          <p:cNvGrpSpPr>
            <a:grpSpLocks/>
          </p:cNvGrpSpPr>
          <p:nvPr/>
        </p:nvGrpSpPr>
        <p:grpSpPr bwMode="auto">
          <a:xfrm>
            <a:off x="9017000" y="2743200"/>
            <a:ext cx="180975" cy="455613"/>
            <a:chOff x="5680" y="1728"/>
            <a:chExt cx="114" cy="287"/>
          </a:xfrm>
        </p:grpSpPr>
        <p:sp>
          <p:nvSpPr>
            <p:cNvPr id="24629" name="AutoShape 42"/>
            <p:cNvSpPr>
              <a:spLocks noChangeArrowheads="1"/>
            </p:cNvSpPr>
            <p:nvPr/>
          </p:nvSpPr>
          <p:spPr bwMode="auto">
            <a:xfrm>
              <a:off x="5680" y="1728"/>
              <a:ext cx="114" cy="47"/>
            </a:xfrm>
            <a:prstGeom prst="triangle">
              <a:avLst>
                <a:gd name="adj" fmla="val 50000"/>
              </a:avLst>
            </a:prstGeom>
            <a:solidFill>
              <a:srgbClr val="CFE7E5"/>
            </a:solidFill>
            <a:ln w="9525">
              <a:solidFill>
                <a:srgbClr val="808080"/>
              </a:solidFill>
              <a:round/>
              <a:headEnd/>
              <a:tailEnd/>
            </a:ln>
          </p:spPr>
          <p:txBody>
            <a:bodyPr wrap="none" anchor="ctr"/>
            <a:lstStyle/>
            <a:p>
              <a:endParaRPr lang="en-US"/>
            </a:p>
          </p:txBody>
        </p:sp>
        <p:sp>
          <p:nvSpPr>
            <p:cNvPr id="24630" name="Line 43"/>
            <p:cNvSpPr>
              <a:spLocks noChangeShapeType="1"/>
            </p:cNvSpPr>
            <p:nvPr/>
          </p:nvSpPr>
          <p:spPr bwMode="auto">
            <a:xfrm>
              <a:off x="5738" y="1776"/>
              <a:ext cx="0" cy="239"/>
            </a:xfrm>
            <a:prstGeom prst="line">
              <a:avLst/>
            </a:prstGeom>
            <a:noFill/>
            <a:ln w="9525">
              <a:solidFill>
                <a:srgbClr val="000000"/>
              </a:solidFill>
              <a:round/>
              <a:headEnd/>
              <a:tailEnd/>
            </a:ln>
          </p:spPr>
          <p:txBody>
            <a:bodyPr/>
            <a:lstStyle/>
            <a:p>
              <a:endParaRPr lang="en-US"/>
            </a:p>
          </p:txBody>
        </p:sp>
      </p:grpSp>
      <p:sp>
        <p:nvSpPr>
          <p:cNvPr id="24605" name="Line 44"/>
          <p:cNvSpPr>
            <a:spLocks noChangeShapeType="1"/>
          </p:cNvSpPr>
          <p:nvPr/>
        </p:nvSpPr>
        <p:spPr bwMode="auto">
          <a:xfrm>
            <a:off x="6548438" y="3017838"/>
            <a:ext cx="1587" cy="1463675"/>
          </a:xfrm>
          <a:prstGeom prst="line">
            <a:avLst/>
          </a:prstGeom>
          <a:noFill/>
          <a:ln w="9525">
            <a:solidFill>
              <a:srgbClr val="000000"/>
            </a:solidFill>
            <a:round/>
            <a:headEnd/>
            <a:tailEnd/>
          </a:ln>
        </p:spPr>
        <p:txBody>
          <a:bodyPr/>
          <a:lstStyle/>
          <a:p>
            <a:endParaRPr lang="en-US"/>
          </a:p>
        </p:txBody>
      </p:sp>
      <p:sp>
        <p:nvSpPr>
          <p:cNvPr id="24606" name="Line 45"/>
          <p:cNvSpPr>
            <a:spLocks noChangeShapeType="1"/>
          </p:cNvSpPr>
          <p:nvPr/>
        </p:nvSpPr>
        <p:spPr bwMode="auto">
          <a:xfrm>
            <a:off x="7920038" y="3017838"/>
            <a:ext cx="1587" cy="1463675"/>
          </a:xfrm>
          <a:prstGeom prst="line">
            <a:avLst/>
          </a:prstGeom>
          <a:noFill/>
          <a:ln w="9525">
            <a:solidFill>
              <a:srgbClr val="000000"/>
            </a:solidFill>
            <a:round/>
            <a:headEnd/>
            <a:tailEnd/>
          </a:ln>
        </p:spPr>
        <p:txBody>
          <a:bodyPr/>
          <a:lstStyle/>
          <a:p>
            <a:endParaRPr lang="en-US"/>
          </a:p>
        </p:txBody>
      </p:sp>
      <p:grpSp>
        <p:nvGrpSpPr>
          <p:cNvPr id="24607" name="Group 46"/>
          <p:cNvGrpSpPr>
            <a:grpSpLocks/>
          </p:cNvGrpSpPr>
          <p:nvPr/>
        </p:nvGrpSpPr>
        <p:grpSpPr bwMode="auto">
          <a:xfrm>
            <a:off x="4445000" y="1554163"/>
            <a:ext cx="180975" cy="547687"/>
            <a:chOff x="2800" y="979"/>
            <a:chExt cx="114" cy="345"/>
          </a:xfrm>
        </p:grpSpPr>
        <p:sp>
          <p:nvSpPr>
            <p:cNvPr id="24627" name="AutoShape 47"/>
            <p:cNvSpPr>
              <a:spLocks noChangeArrowheads="1"/>
            </p:cNvSpPr>
            <p:nvPr/>
          </p:nvSpPr>
          <p:spPr bwMode="auto">
            <a:xfrm>
              <a:off x="2800" y="979"/>
              <a:ext cx="114" cy="57"/>
            </a:xfrm>
            <a:prstGeom prst="triangle">
              <a:avLst>
                <a:gd name="adj" fmla="val 50000"/>
              </a:avLst>
            </a:prstGeom>
            <a:solidFill>
              <a:srgbClr val="CFE7E5"/>
            </a:solidFill>
            <a:ln w="9525">
              <a:solidFill>
                <a:srgbClr val="808080"/>
              </a:solidFill>
              <a:round/>
              <a:headEnd/>
              <a:tailEnd/>
            </a:ln>
          </p:spPr>
          <p:txBody>
            <a:bodyPr wrap="none" anchor="ctr"/>
            <a:lstStyle/>
            <a:p>
              <a:endParaRPr lang="en-US"/>
            </a:p>
          </p:txBody>
        </p:sp>
        <p:sp>
          <p:nvSpPr>
            <p:cNvPr id="24628" name="Line 48"/>
            <p:cNvSpPr>
              <a:spLocks noChangeShapeType="1"/>
            </p:cNvSpPr>
            <p:nvPr/>
          </p:nvSpPr>
          <p:spPr bwMode="auto">
            <a:xfrm>
              <a:off x="2858" y="1037"/>
              <a:ext cx="0" cy="287"/>
            </a:xfrm>
            <a:prstGeom prst="line">
              <a:avLst/>
            </a:prstGeom>
            <a:noFill/>
            <a:ln w="9525">
              <a:solidFill>
                <a:srgbClr val="000000"/>
              </a:solidFill>
              <a:round/>
              <a:headEnd/>
              <a:tailEnd/>
            </a:ln>
          </p:spPr>
          <p:txBody>
            <a:bodyPr/>
            <a:lstStyle/>
            <a:p>
              <a:endParaRPr lang="en-US"/>
            </a:p>
          </p:txBody>
        </p:sp>
      </p:grpSp>
      <p:grpSp>
        <p:nvGrpSpPr>
          <p:cNvPr id="24608" name="Group 49"/>
          <p:cNvGrpSpPr>
            <a:grpSpLocks/>
          </p:cNvGrpSpPr>
          <p:nvPr/>
        </p:nvGrpSpPr>
        <p:grpSpPr bwMode="auto">
          <a:xfrm>
            <a:off x="92075" y="6048375"/>
            <a:ext cx="3016250" cy="808038"/>
            <a:chOff x="58" y="3810"/>
            <a:chExt cx="1900" cy="509"/>
          </a:xfrm>
        </p:grpSpPr>
        <p:grpSp>
          <p:nvGrpSpPr>
            <p:cNvPr id="24620" name="Group 50"/>
            <p:cNvGrpSpPr>
              <a:grpSpLocks/>
            </p:cNvGrpSpPr>
            <p:nvPr/>
          </p:nvGrpSpPr>
          <p:grpSpPr bwMode="auto">
            <a:xfrm>
              <a:off x="864" y="4090"/>
              <a:ext cx="345" cy="114"/>
              <a:chOff x="864" y="4090"/>
              <a:chExt cx="345" cy="114"/>
            </a:xfrm>
          </p:grpSpPr>
          <p:sp>
            <p:nvSpPr>
              <p:cNvPr id="24625" name="AutoShape 51"/>
              <p:cNvSpPr>
                <a:spLocks noChangeArrowheads="1"/>
              </p:cNvSpPr>
              <p:nvPr/>
            </p:nvSpPr>
            <p:spPr bwMode="auto">
              <a:xfrm rot="5400000">
                <a:off x="1125" y="4118"/>
                <a:ext cx="114" cy="57"/>
              </a:xfrm>
              <a:prstGeom prst="triangle">
                <a:avLst>
                  <a:gd name="adj" fmla="val 50000"/>
                </a:avLst>
              </a:prstGeom>
              <a:solidFill>
                <a:srgbClr val="CFE7E5"/>
              </a:solidFill>
              <a:ln w="9525">
                <a:solidFill>
                  <a:srgbClr val="808080"/>
                </a:solidFill>
                <a:round/>
                <a:headEnd/>
                <a:tailEnd/>
              </a:ln>
            </p:spPr>
            <p:txBody>
              <a:bodyPr wrap="none" anchor="ctr"/>
              <a:lstStyle/>
              <a:p>
                <a:endParaRPr lang="en-US"/>
              </a:p>
            </p:txBody>
          </p:sp>
          <p:sp>
            <p:nvSpPr>
              <p:cNvPr id="24626" name="Line 52"/>
              <p:cNvSpPr>
                <a:spLocks noChangeShapeType="1"/>
              </p:cNvSpPr>
              <p:nvPr/>
            </p:nvSpPr>
            <p:spPr bwMode="auto">
              <a:xfrm flipH="1">
                <a:off x="863" y="4147"/>
                <a:ext cx="289" cy="0"/>
              </a:xfrm>
              <a:prstGeom prst="line">
                <a:avLst/>
              </a:prstGeom>
              <a:noFill/>
              <a:ln w="9525">
                <a:solidFill>
                  <a:srgbClr val="000000"/>
                </a:solidFill>
                <a:round/>
                <a:headEnd/>
                <a:tailEnd/>
              </a:ln>
            </p:spPr>
            <p:txBody>
              <a:bodyPr/>
              <a:lstStyle/>
              <a:p>
                <a:endParaRPr lang="en-US"/>
              </a:p>
            </p:txBody>
          </p:sp>
        </p:grpSp>
        <p:sp>
          <p:nvSpPr>
            <p:cNvPr id="24621" name="Rectangle 53"/>
            <p:cNvSpPr>
              <a:spLocks noChangeArrowheads="1"/>
            </p:cNvSpPr>
            <p:nvPr/>
          </p:nvSpPr>
          <p:spPr bwMode="auto">
            <a:xfrm>
              <a:off x="106" y="4065"/>
              <a:ext cx="711" cy="163"/>
            </a:xfrm>
            <a:prstGeom prst="rect">
              <a:avLst/>
            </a:prstGeom>
            <a:solidFill>
              <a:srgbClr val="CFE7E5"/>
            </a:solidFill>
            <a:ln w="9525">
              <a:solidFill>
                <a:srgbClr val="808080"/>
              </a:solidFill>
              <a:round/>
              <a:headEnd/>
              <a:tailEnd/>
            </a:ln>
          </p:spPr>
          <p:txBody>
            <a:bodyPr wrap="none" lIns="90000" tIns="55584" rIns="90000" bIns="45000" anchor="ctr">
              <a:spAutoFit/>
            </a:bodyPr>
            <a:lstStyle/>
            <a:p>
              <a:pPr algn="ctr">
                <a:tabLst>
                  <a:tab pos="723900" algn="l"/>
                </a:tabLst>
              </a:pPr>
              <a:r>
                <a:rPr lang="en-US" sz="1200">
                  <a:solidFill>
                    <a:srgbClr val="000000"/>
                  </a:solidFill>
                </a:rPr>
                <a:t>Derived Class</a:t>
              </a:r>
            </a:p>
          </p:txBody>
        </p:sp>
        <p:sp>
          <p:nvSpPr>
            <p:cNvPr id="24622" name="Rectangle 54"/>
            <p:cNvSpPr>
              <a:spLocks noChangeArrowheads="1"/>
            </p:cNvSpPr>
            <p:nvPr/>
          </p:nvSpPr>
          <p:spPr bwMode="auto">
            <a:xfrm>
              <a:off x="1267" y="4065"/>
              <a:ext cx="599" cy="163"/>
            </a:xfrm>
            <a:prstGeom prst="rect">
              <a:avLst/>
            </a:prstGeom>
            <a:solidFill>
              <a:srgbClr val="CFE7E5"/>
            </a:solidFill>
            <a:ln w="9525">
              <a:solidFill>
                <a:srgbClr val="808080"/>
              </a:solidFill>
              <a:round/>
              <a:headEnd/>
              <a:tailEnd/>
            </a:ln>
          </p:spPr>
          <p:txBody>
            <a:bodyPr wrap="none" lIns="90000" tIns="55584" rIns="90000" bIns="45000" anchor="ctr">
              <a:spAutoFit/>
            </a:bodyPr>
            <a:lstStyle/>
            <a:p>
              <a:pPr algn="ctr">
                <a:tabLst>
                  <a:tab pos="723900" algn="l"/>
                </a:tabLst>
              </a:pPr>
              <a:r>
                <a:rPr lang="en-US" sz="1200">
                  <a:solidFill>
                    <a:srgbClr val="000000"/>
                  </a:solidFill>
                </a:rPr>
                <a:t>Base Class</a:t>
              </a:r>
            </a:p>
          </p:txBody>
        </p:sp>
        <p:sp>
          <p:nvSpPr>
            <p:cNvPr id="24623" name="Text Box 55"/>
            <p:cNvSpPr txBox="1">
              <a:spLocks noChangeArrowheads="1"/>
            </p:cNvSpPr>
            <p:nvPr/>
          </p:nvSpPr>
          <p:spPr bwMode="auto">
            <a:xfrm>
              <a:off x="115" y="3810"/>
              <a:ext cx="1727" cy="163"/>
            </a:xfrm>
            <a:prstGeom prst="rect">
              <a:avLst/>
            </a:prstGeom>
            <a:noFill/>
            <a:ln w="9525">
              <a:noFill/>
              <a:round/>
              <a:headEnd/>
              <a:tailEnd/>
            </a:ln>
          </p:spPr>
          <p:txBody>
            <a:bodyPr lIns="90000" tIns="55584" rIns="90000" bIns="45000"/>
            <a:lstStyle/>
            <a:p>
              <a:pPr>
                <a:tabLst>
                  <a:tab pos="723900" algn="l"/>
                  <a:tab pos="1447800" algn="l"/>
                  <a:tab pos="2171700" algn="l"/>
                </a:tabLst>
              </a:pPr>
              <a:r>
                <a:rPr lang="en-US" sz="1200">
                  <a:solidFill>
                    <a:srgbClr val="4700B8"/>
                  </a:solidFill>
                </a:rPr>
                <a:t>Notations:</a:t>
              </a:r>
            </a:p>
          </p:txBody>
        </p:sp>
        <p:sp>
          <p:nvSpPr>
            <p:cNvPr id="24624" name="Rectangle 56"/>
            <p:cNvSpPr>
              <a:spLocks noChangeArrowheads="1"/>
            </p:cNvSpPr>
            <p:nvPr/>
          </p:nvSpPr>
          <p:spPr bwMode="auto">
            <a:xfrm>
              <a:off x="58" y="3810"/>
              <a:ext cx="1900" cy="509"/>
            </a:xfrm>
            <a:prstGeom prst="rect">
              <a:avLst/>
            </a:prstGeom>
            <a:solidFill>
              <a:srgbClr val="FFFFFF">
                <a:alpha val="0"/>
              </a:srgbClr>
            </a:solidFill>
            <a:ln w="18360">
              <a:solidFill>
                <a:srgbClr val="99284C"/>
              </a:solidFill>
              <a:round/>
              <a:headEnd/>
              <a:tailEnd/>
            </a:ln>
          </p:spPr>
          <p:txBody>
            <a:bodyPr wrap="none" anchor="ctr"/>
            <a:lstStyle/>
            <a:p>
              <a:endParaRPr lang="en-US"/>
            </a:p>
          </p:txBody>
        </p:sp>
      </p:grpSp>
      <p:grpSp>
        <p:nvGrpSpPr>
          <p:cNvPr id="24609" name="Group 57"/>
          <p:cNvGrpSpPr>
            <a:grpSpLocks/>
          </p:cNvGrpSpPr>
          <p:nvPr/>
        </p:nvGrpSpPr>
        <p:grpSpPr bwMode="auto">
          <a:xfrm>
            <a:off x="3565525" y="6126163"/>
            <a:ext cx="5027613" cy="1187450"/>
            <a:chOff x="2246" y="3859"/>
            <a:chExt cx="3167" cy="748"/>
          </a:xfrm>
        </p:grpSpPr>
        <p:grpSp>
          <p:nvGrpSpPr>
            <p:cNvPr id="24611" name="Group 58"/>
            <p:cNvGrpSpPr>
              <a:grpSpLocks/>
            </p:cNvGrpSpPr>
            <p:nvPr/>
          </p:nvGrpSpPr>
          <p:grpSpPr bwMode="auto">
            <a:xfrm>
              <a:off x="2246" y="3859"/>
              <a:ext cx="3167" cy="180"/>
              <a:chOff x="2246" y="3859"/>
              <a:chExt cx="3167" cy="180"/>
            </a:xfrm>
          </p:grpSpPr>
          <p:sp>
            <p:nvSpPr>
              <p:cNvPr id="24618" name="Text Box 59"/>
              <p:cNvSpPr txBox="1">
                <a:spLocks noChangeArrowheads="1"/>
              </p:cNvSpPr>
              <p:nvPr/>
            </p:nvSpPr>
            <p:spPr bwMode="auto">
              <a:xfrm>
                <a:off x="2650" y="3875"/>
                <a:ext cx="2764" cy="163"/>
              </a:xfrm>
              <a:prstGeom prst="rect">
                <a:avLst/>
              </a:prstGeom>
              <a:noFill/>
              <a:ln w="9525">
                <a:noFill/>
                <a:round/>
                <a:headEnd/>
                <a:tailEnd/>
              </a:ln>
            </p:spPr>
            <p:txBody>
              <a:bodyPr lIns="90000" tIns="55584" rIns="90000" bIns="45000"/>
              <a:lstStyle/>
              <a:p>
                <a:pPr>
                  <a:tabLst>
                    <a:tab pos="723900" algn="l"/>
                    <a:tab pos="1447800" algn="l"/>
                    <a:tab pos="2171700" algn="l"/>
                    <a:tab pos="2895600" algn="l"/>
                    <a:tab pos="3619500" algn="l"/>
                    <a:tab pos="4343400" algn="l"/>
                  </a:tabLst>
                </a:pPr>
                <a:r>
                  <a:rPr lang="en-US" sz="1200">
                    <a:solidFill>
                      <a:srgbClr val="000000"/>
                    </a:solidFill>
                  </a:rPr>
                  <a:t>Interface classes for OPC UA NodeClasses provided by SDK</a:t>
                </a:r>
              </a:p>
            </p:txBody>
          </p:sp>
          <p:sp>
            <p:nvSpPr>
              <p:cNvPr id="24619" name="Rectangle 60"/>
              <p:cNvSpPr>
                <a:spLocks noChangeArrowheads="1"/>
              </p:cNvSpPr>
              <p:nvPr/>
            </p:nvSpPr>
            <p:spPr bwMode="auto">
              <a:xfrm>
                <a:off x="2246" y="3859"/>
                <a:ext cx="409" cy="163"/>
              </a:xfrm>
              <a:prstGeom prst="rect">
                <a:avLst/>
              </a:prstGeom>
              <a:solidFill>
                <a:srgbClr val="CCCC00"/>
              </a:solidFill>
              <a:ln w="9525">
                <a:solidFill>
                  <a:srgbClr val="808080"/>
                </a:solidFill>
                <a:round/>
                <a:headEnd/>
                <a:tailEnd/>
              </a:ln>
            </p:spPr>
            <p:txBody>
              <a:bodyPr wrap="none" anchor="ctr"/>
              <a:lstStyle/>
              <a:p>
                <a:endParaRPr lang="en-US"/>
              </a:p>
            </p:txBody>
          </p:sp>
        </p:grpSp>
        <p:grpSp>
          <p:nvGrpSpPr>
            <p:cNvPr id="24612" name="Group 61"/>
            <p:cNvGrpSpPr>
              <a:grpSpLocks/>
            </p:cNvGrpSpPr>
            <p:nvPr/>
          </p:nvGrpSpPr>
          <p:grpSpPr bwMode="auto">
            <a:xfrm>
              <a:off x="2246" y="4147"/>
              <a:ext cx="3109" cy="172"/>
              <a:chOff x="2246" y="4147"/>
              <a:chExt cx="3109" cy="172"/>
            </a:xfrm>
          </p:grpSpPr>
          <p:sp>
            <p:nvSpPr>
              <p:cNvPr id="24616" name="Text Box 62"/>
              <p:cNvSpPr txBox="1">
                <a:spLocks noChangeArrowheads="1"/>
              </p:cNvSpPr>
              <p:nvPr/>
            </p:nvSpPr>
            <p:spPr bwMode="auto">
              <a:xfrm>
                <a:off x="2707" y="4156"/>
                <a:ext cx="2649" cy="163"/>
              </a:xfrm>
              <a:prstGeom prst="rect">
                <a:avLst/>
              </a:prstGeom>
              <a:noFill/>
              <a:ln w="9525">
                <a:noFill/>
                <a:round/>
                <a:headEnd/>
                <a:tailEnd/>
              </a:ln>
            </p:spPr>
            <p:txBody>
              <a:bodyPr lIns="90000" tIns="55584" rIns="90000" bIns="45000"/>
              <a:lstStyle/>
              <a:p>
                <a:pPr>
                  <a:tabLst>
                    <a:tab pos="723900" algn="l"/>
                    <a:tab pos="1447800" algn="l"/>
                    <a:tab pos="2171700" algn="l"/>
                    <a:tab pos="2895600" algn="l"/>
                    <a:tab pos="3619500" algn="l"/>
                  </a:tabLst>
                </a:pPr>
                <a:r>
                  <a:rPr lang="en-US" sz="1200">
                    <a:solidFill>
                      <a:srgbClr val="000000"/>
                    </a:solidFill>
                  </a:rPr>
                  <a:t>Implementations of the interface classes provided by SDK</a:t>
                </a:r>
              </a:p>
            </p:txBody>
          </p:sp>
          <p:sp>
            <p:nvSpPr>
              <p:cNvPr id="24617" name="Rectangle 63"/>
              <p:cNvSpPr>
                <a:spLocks noChangeArrowheads="1"/>
              </p:cNvSpPr>
              <p:nvPr/>
            </p:nvSpPr>
            <p:spPr bwMode="auto">
              <a:xfrm>
                <a:off x="2246" y="4147"/>
                <a:ext cx="402" cy="163"/>
              </a:xfrm>
              <a:prstGeom prst="rect">
                <a:avLst/>
              </a:prstGeom>
              <a:solidFill>
                <a:srgbClr val="FFFFCC"/>
              </a:solidFill>
              <a:ln w="9525">
                <a:solidFill>
                  <a:srgbClr val="808080"/>
                </a:solidFill>
                <a:round/>
                <a:headEnd/>
                <a:tailEnd/>
              </a:ln>
            </p:spPr>
            <p:txBody>
              <a:bodyPr wrap="none" anchor="ctr"/>
              <a:lstStyle/>
              <a:p>
                <a:endParaRPr lang="en-US"/>
              </a:p>
            </p:txBody>
          </p:sp>
        </p:grpSp>
        <p:grpSp>
          <p:nvGrpSpPr>
            <p:cNvPr id="24613" name="Group 64"/>
            <p:cNvGrpSpPr>
              <a:grpSpLocks/>
            </p:cNvGrpSpPr>
            <p:nvPr/>
          </p:nvGrpSpPr>
          <p:grpSpPr bwMode="auto">
            <a:xfrm>
              <a:off x="2246" y="4444"/>
              <a:ext cx="2764" cy="163"/>
              <a:chOff x="2246" y="4444"/>
              <a:chExt cx="2764" cy="163"/>
            </a:xfrm>
          </p:grpSpPr>
          <p:sp>
            <p:nvSpPr>
              <p:cNvPr id="24614" name="Text Box 65"/>
              <p:cNvSpPr txBox="1">
                <a:spLocks noChangeArrowheads="1"/>
              </p:cNvSpPr>
              <p:nvPr/>
            </p:nvSpPr>
            <p:spPr bwMode="auto">
              <a:xfrm>
                <a:off x="2707" y="4444"/>
                <a:ext cx="2303" cy="163"/>
              </a:xfrm>
              <a:prstGeom prst="rect">
                <a:avLst/>
              </a:prstGeom>
              <a:noFill/>
              <a:ln w="9525">
                <a:noFill/>
                <a:round/>
                <a:headEnd/>
                <a:tailEnd/>
              </a:ln>
            </p:spPr>
            <p:txBody>
              <a:bodyPr lIns="90000" tIns="55584" rIns="90000" bIns="45000"/>
              <a:lstStyle/>
              <a:p>
                <a:pPr>
                  <a:tabLst>
                    <a:tab pos="723900" algn="l"/>
                    <a:tab pos="1447800" algn="l"/>
                    <a:tab pos="2171700" algn="l"/>
                    <a:tab pos="2895600" algn="l"/>
                    <a:tab pos="3619500" algn="l"/>
                  </a:tabLst>
                </a:pPr>
                <a:r>
                  <a:rPr lang="en-US" sz="1200">
                    <a:solidFill>
                      <a:srgbClr val="000000"/>
                    </a:solidFill>
                  </a:rPr>
                  <a:t>A new Class implemented by the server developer</a:t>
                </a:r>
              </a:p>
            </p:txBody>
          </p:sp>
          <p:sp>
            <p:nvSpPr>
              <p:cNvPr id="24615" name="Rectangle 66"/>
              <p:cNvSpPr>
                <a:spLocks noChangeArrowheads="1"/>
              </p:cNvSpPr>
              <p:nvPr/>
            </p:nvSpPr>
            <p:spPr bwMode="auto">
              <a:xfrm>
                <a:off x="2246" y="4444"/>
                <a:ext cx="402" cy="163"/>
              </a:xfrm>
              <a:prstGeom prst="rect">
                <a:avLst/>
              </a:prstGeom>
              <a:solidFill>
                <a:srgbClr val="FFCC99"/>
              </a:solidFill>
              <a:ln w="9525">
                <a:solidFill>
                  <a:srgbClr val="808080"/>
                </a:solidFill>
                <a:round/>
                <a:headEnd/>
                <a:tailEnd/>
              </a:ln>
            </p:spPr>
            <p:txBody>
              <a:bodyPr wrap="none" anchor="ctr"/>
              <a:lstStyle/>
              <a:p>
                <a:endParaRPr lang="en-US"/>
              </a:p>
            </p:txBody>
          </p:sp>
        </p:grpSp>
      </p:grpSp>
      <p:sp>
        <p:nvSpPr>
          <p:cNvPr id="24610" name="Text Box 67"/>
          <p:cNvSpPr txBox="1">
            <a:spLocks noChangeArrowheads="1"/>
          </p:cNvSpPr>
          <p:nvPr/>
        </p:nvSpPr>
        <p:spPr bwMode="auto">
          <a:xfrm>
            <a:off x="5324475" y="914400"/>
            <a:ext cx="4754563" cy="993775"/>
          </a:xfrm>
          <a:prstGeom prst="rect">
            <a:avLst/>
          </a:prstGeom>
          <a:noFill/>
          <a:ln w="9525">
            <a:noFill/>
            <a:round/>
            <a:headEnd/>
            <a:tailEnd/>
          </a:ln>
        </p:spPr>
        <p:txBody>
          <a:bodyPr lIns="90000" tIns="59112" rIns="90000" bIns="45000"/>
          <a:lstStyle/>
          <a:p>
            <a:pPr>
              <a:tabLst>
                <a:tab pos="723900" algn="l"/>
                <a:tab pos="1447800" algn="l"/>
                <a:tab pos="2171700" algn="l"/>
                <a:tab pos="2895600" algn="l"/>
                <a:tab pos="3619500" algn="l"/>
                <a:tab pos="4343400" algn="l"/>
              </a:tabLst>
            </a:pPr>
            <a:r>
              <a:rPr lang="en-US" sz="1600">
                <a:solidFill>
                  <a:srgbClr val="FF420E"/>
                </a:solidFill>
              </a:rPr>
              <a:t>Note: </a:t>
            </a:r>
          </a:p>
          <a:p>
            <a:pPr>
              <a:tabLst>
                <a:tab pos="723900" algn="l"/>
                <a:tab pos="1447800" algn="l"/>
                <a:tab pos="2171700" algn="l"/>
                <a:tab pos="2895600" algn="l"/>
                <a:tab pos="3619500" algn="l"/>
                <a:tab pos="4343400" algn="l"/>
              </a:tabLst>
            </a:pPr>
            <a:r>
              <a:rPr lang="en-US" sz="1600">
                <a:solidFill>
                  <a:srgbClr val="FF420E"/>
                </a:solidFill>
              </a:rPr>
              <a:t>The entities in this slide are not nodes in address space although they may carry same names. They are classes in OOP sense.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9513" y="3094038"/>
            <a:ext cx="4572000" cy="658812"/>
          </a:xfrm>
        </p:spPr>
        <p:txBody>
          <a:bodyPr/>
          <a:lstStyle/>
          <a:p>
            <a:pPr eaLnBrk="1">
              <a:defRPr/>
            </a:pPr>
            <a:r>
              <a:rPr lang="en-US" b="1" dirty="0" smtClean="0">
                <a:solidFill>
                  <a:srgbClr val="FF0000"/>
                </a:solidFill>
                <a:latin typeface="+mn-lt"/>
              </a:rPr>
              <a:t>Motivation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a:xfrm>
            <a:off x="2193925" y="301625"/>
            <a:ext cx="5851525" cy="430213"/>
          </a:xfrm>
        </p:spPr>
        <p:txBody>
          <a:bodyPr tIns="22932"/>
          <a:lstStyle/>
          <a:p>
            <a:pPr eaLnBrk="1">
              <a:tabLst>
                <a:tab pos="723900" algn="l"/>
                <a:tab pos="1447800" algn="l"/>
                <a:tab pos="2171700" algn="l"/>
                <a:tab pos="2895600" algn="l"/>
                <a:tab pos="3619500" algn="l"/>
                <a:tab pos="4343400" algn="l"/>
                <a:tab pos="5067300" algn="l"/>
                <a:tab pos="5791200" algn="l"/>
              </a:tabLst>
            </a:pPr>
            <a:r>
              <a:rPr lang="en-US" sz="2600" b="1" smtClean="0">
                <a:solidFill>
                  <a:srgbClr val="C5000B"/>
                </a:solidFill>
              </a:rPr>
              <a:t>Node Manager Implementation</a:t>
            </a:r>
          </a:p>
        </p:txBody>
      </p:sp>
      <p:sp>
        <p:nvSpPr>
          <p:cNvPr id="25603" name="Rectangle 2"/>
          <p:cNvSpPr>
            <a:spLocks noChangeArrowheads="1"/>
          </p:cNvSpPr>
          <p:nvPr/>
        </p:nvSpPr>
        <p:spPr bwMode="auto">
          <a:xfrm>
            <a:off x="2638425" y="2106613"/>
            <a:ext cx="1816100" cy="260350"/>
          </a:xfrm>
          <a:prstGeom prst="rect">
            <a:avLst/>
          </a:prstGeom>
          <a:solidFill>
            <a:srgbClr val="FFFFCC"/>
          </a:solidFill>
          <a:ln w="9525">
            <a:solidFill>
              <a:srgbClr val="808080"/>
            </a:solidFill>
            <a:round/>
            <a:headEnd/>
            <a:tailEnd/>
          </a:ln>
        </p:spPr>
        <p:txBody>
          <a:bodyPr wrap="none" lIns="90000" tIns="55584" rIns="90000" bIns="45000" anchor="ctr">
            <a:spAutoFit/>
          </a:bodyPr>
          <a:lstStyle/>
          <a:p>
            <a:pPr algn="ctr">
              <a:tabLst>
                <a:tab pos="723900" algn="l"/>
                <a:tab pos="1447800" algn="l"/>
              </a:tabLst>
            </a:pPr>
            <a:r>
              <a:rPr lang="en-US" sz="1200">
                <a:solidFill>
                  <a:srgbClr val="000000"/>
                </a:solidFill>
              </a:rPr>
              <a:t>NodeManagerUaNode</a:t>
            </a:r>
          </a:p>
        </p:txBody>
      </p:sp>
      <p:sp>
        <p:nvSpPr>
          <p:cNvPr id="25604" name="Rectangle 3"/>
          <p:cNvSpPr>
            <a:spLocks noChangeArrowheads="1"/>
          </p:cNvSpPr>
          <p:nvPr/>
        </p:nvSpPr>
        <p:spPr bwMode="auto">
          <a:xfrm>
            <a:off x="2103438" y="1290638"/>
            <a:ext cx="1300162" cy="260350"/>
          </a:xfrm>
          <a:prstGeom prst="rect">
            <a:avLst/>
          </a:prstGeom>
          <a:solidFill>
            <a:srgbClr val="CCCC00"/>
          </a:solidFill>
          <a:ln w="9525">
            <a:solidFill>
              <a:srgbClr val="808080"/>
            </a:solidFill>
            <a:round/>
            <a:headEnd/>
            <a:tailEnd/>
          </a:ln>
        </p:spPr>
        <p:txBody>
          <a:bodyPr wrap="none" lIns="90000" tIns="55584" rIns="90000" bIns="45000" anchor="ctr">
            <a:spAutoFit/>
          </a:bodyPr>
          <a:lstStyle/>
          <a:p>
            <a:pPr algn="ctr">
              <a:tabLst>
                <a:tab pos="723900" algn="l"/>
              </a:tabLst>
            </a:pPr>
            <a:r>
              <a:rPr lang="en-US" sz="1200">
                <a:solidFill>
                  <a:srgbClr val="000000"/>
                </a:solidFill>
              </a:rPr>
              <a:t>NodeManager</a:t>
            </a:r>
          </a:p>
        </p:txBody>
      </p:sp>
      <p:sp>
        <p:nvSpPr>
          <p:cNvPr id="25605" name="Rectangle 4"/>
          <p:cNvSpPr>
            <a:spLocks noChangeArrowheads="1"/>
          </p:cNvSpPr>
          <p:nvPr/>
        </p:nvSpPr>
        <p:spPr bwMode="auto">
          <a:xfrm>
            <a:off x="3548063" y="1301750"/>
            <a:ext cx="1592262" cy="260350"/>
          </a:xfrm>
          <a:prstGeom prst="rect">
            <a:avLst/>
          </a:prstGeom>
          <a:solidFill>
            <a:srgbClr val="CCCC00"/>
          </a:solidFill>
          <a:ln w="9525">
            <a:solidFill>
              <a:srgbClr val="808080"/>
            </a:solidFill>
            <a:round/>
            <a:headEnd/>
            <a:tailEnd/>
          </a:ln>
        </p:spPr>
        <p:txBody>
          <a:bodyPr wrap="none" lIns="90000" tIns="55584" rIns="90000" bIns="45000" anchor="ctr">
            <a:spAutoFit/>
          </a:bodyPr>
          <a:lstStyle/>
          <a:p>
            <a:pPr algn="ctr">
              <a:tabLst>
                <a:tab pos="723900" algn="l"/>
                <a:tab pos="1447800" algn="l"/>
              </a:tabLst>
            </a:pPr>
            <a:r>
              <a:rPr lang="en-US" sz="1200">
                <a:solidFill>
                  <a:srgbClr val="000000"/>
                </a:solidFill>
              </a:rPr>
              <a:t>NodeManagerConfig</a:t>
            </a:r>
          </a:p>
        </p:txBody>
      </p:sp>
      <p:sp>
        <p:nvSpPr>
          <p:cNvPr id="25606" name="Rectangle 5"/>
          <p:cNvSpPr>
            <a:spLocks noChangeArrowheads="1"/>
          </p:cNvSpPr>
          <p:nvPr/>
        </p:nvSpPr>
        <p:spPr bwMode="auto">
          <a:xfrm>
            <a:off x="5775325" y="1290638"/>
            <a:ext cx="1300163" cy="260350"/>
          </a:xfrm>
          <a:prstGeom prst="rect">
            <a:avLst/>
          </a:prstGeom>
          <a:solidFill>
            <a:srgbClr val="CCCC00"/>
          </a:solidFill>
          <a:ln w="9525">
            <a:solidFill>
              <a:srgbClr val="808080"/>
            </a:solidFill>
            <a:round/>
            <a:headEnd/>
            <a:tailEnd/>
          </a:ln>
        </p:spPr>
        <p:txBody>
          <a:bodyPr wrap="none" lIns="90000" tIns="55584" rIns="90000" bIns="45000" anchor="ctr">
            <a:spAutoFit/>
          </a:bodyPr>
          <a:lstStyle/>
          <a:p>
            <a:pPr algn="ctr">
              <a:tabLst>
                <a:tab pos="723900" algn="l"/>
              </a:tabLst>
            </a:pPr>
            <a:r>
              <a:rPr lang="en-US" sz="1200">
                <a:solidFill>
                  <a:srgbClr val="000000"/>
                </a:solidFill>
              </a:rPr>
              <a:t>IOManager</a:t>
            </a:r>
          </a:p>
        </p:txBody>
      </p:sp>
      <p:sp>
        <p:nvSpPr>
          <p:cNvPr id="25607" name="Rectangle 6"/>
          <p:cNvSpPr>
            <a:spLocks noChangeArrowheads="1"/>
          </p:cNvSpPr>
          <p:nvPr/>
        </p:nvSpPr>
        <p:spPr bwMode="auto">
          <a:xfrm>
            <a:off x="7918450" y="1279525"/>
            <a:ext cx="1300163" cy="260350"/>
          </a:xfrm>
          <a:prstGeom prst="rect">
            <a:avLst/>
          </a:prstGeom>
          <a:solidFill>
            <a:srgbClr val="CCCC00"/>
          </a:solidFill>
          <a:ln w="9525">
            <a:solidFill>
              <a:srgbClr val="808080"/>
            </a:solidFill>
            <a:round/>
            <a:headEnd/>
            <a:tailEnd/>
          </a:ln>
        </p:spPr>
        <p:txBody>
          <a:bodyPr wrap="none" lIns="90000" tIns="55584" rIns="90000" bIns="45000" anchor="ctr">
            <a:spAutoFit/>
          </a:bodyPr>
          <a:lstStyle/>
          <a:p>
            <a:pPr algn="ctr">
              <a:tabLst>
                <a:tab pos="723900" algn="l"/>
              </a:tabLst>
            </a:pPr>
            <a:r>
              <a:rPr lang="en-US" sz="1200">
                <a:solidFill>
                  <a:srgbClr val="000000"/>
                </a:solidFill>
              </a:rPr>
              <a:t>EventManager</a:t>
            </a:r>
          </a:p>
        </p:txBody>
      </p:sp>
      <p:sp>
        <p:nvSpPr>
          <p:cNvPr id="25608" name="Rectangle 7"/>
          <p:cNvSpPr>
            <a:spLocks noChangeArrowheads="1"/>
          </p:cNvSpPr>
          <p:nvPr/>
        </p:nvSpPr>
        <p:spPr bwMode="auto">
          <a:xfrm>
            <a:off x="5489575" y="2106613"/>
            <a:ext cx="1816100" cy="260350"/>
          </a:xfrm>
          <a:prstGeom prst="rect">
            <a:avLst/>
          </a:prstGeom>
          <a:solidFill>
            <a:srgbClr val="FFFFCC"/>
          </a:solidFill>
          <a:ln w="9525">
            <a:solidFill>
              <a:srgbClr val="808080"/>
            </a:solidFill>
            <a:round/>
            <a:headEnd/>
            <a:tailEnd/>
          </a:ln>
        </p:spPr>
        <p:txBody>
          <a:bodyPr wrap="none" lIns="90000" tIns="55584" rIns="90000" bIns="45000" anchor="ctr">
            <a:spAutoFit/>
          </a:bodyPr>
          <a:lstStyle/>
          <a:p>
            <a:pPr algn="ctr">
              <a:tabLst>
                <a:tab pos="723900" algn="l"/>
                <a:tab pos="1447800" algn="l"/>
              </a:tabLst>
            </a:pPr>
            <a:r>
              <a:rPr lang="en-US" sz="1200">
                <a:solidFill>
                  <a:srgbClr val="000000"/>
                </a:solidFill>
              </a:rPr>
              <a:t>IOManagerUaNode</a:t>
            </a:r>
          </a:p>
        </p:txBody>
      </p:sp>
      <p:sp>
        <p:nvSpPr>
          <p:cNvPr id="25609" name="Rectangle 8"/>
          <p:cNvSpPr>
            <a:spLocks noChangeArrowheads="1"/>
          </p:cNvSpPr>
          <p:nvPr/>
        </p:nvSpPr>
        <p:spPr bwMode="auto">
          <a:xfrm>
            <a:off x="7785100" y="2095500"/>
            <a:ext cx="1816100" cy="260350"/>
          </a:xfrm>
          <a:prstGeom prst="rect">
            <a:avLst/>
          </a:prstGeom>
          <a:solidFill>
            <a:srgbClr val="FFFFCC"/>
          </a:solidFill>
          <a:ln w="9525">
            <a:solidFill>
              <a:srgbClr val="808080"/>
            </a:solidFill>
            <a:round/>
            <a:headEnd/>
            <a:tailEnd/>
          </a:ln>
        </p:spPr>
        <p:txBody>
          <a:bodyPr wrap="none" lIns="90000" tIns="55584" rIns="90000" bIns="45000" anchor="ctr">
            <a:spAutoFit/>
          </a:bodyPr>
          <a:lstStyle/>
          <a:p>
            <a:pPr algn="ctr">
              <a:tabLst>
                <a:tab pos="723900" algn="l"/>
                <a:tab pos="1447800" algn="l"/>
              </a:tabLst>
            </a:pPr>
            <a:r>
              <a:rPr lang="en-US" sz="1200">
                <a:solidFill>
                  <a:srgbClr val="000000"/>
                </a:solidFill>
              </a:rPr>
              <a:t>EventManagerUaNode</a:t>
            </a:r>
          </a:p>
        </p:txBody>
      </p:sp>
      <p:sp>
        <p:nvSpPr>
          <p:cNvPr id="25610" name="Rectangle 9"/>
          <p:cNvSpPr>
            <a:spLocks noChangeArrowheads="1"/>
          </p:cNvSpPr>
          <p:nvPr/>
        </p:nvSpPr>
        <p:spPr bwMode="auto">
          <a:xfrm>
            <a:off x="5468938" y="3132138"/>
            <a:ext cx="1816100" cy="260350"/>
          </a:xfrm>
          <a:prstGeom prst="rect">
            <a:avLst/>
          </a:prstGeom>
          <a:solidFill>
            <a:srgbClr val="FFFFCC"/>
          </a:solidFill>
          <a:ln w="9525">
            <a:solidFill>
              <a:srgbClr val="808080"/>
            </a:solidFill>
            <a:round/>
            <a:headEnd/>
            <a:tailEnd/>
          </a:ln>
        </p:spPr>
        <p:txBody>
          <a:bodyPr wrap="none" lIns="90000" tIns="55584" rIns="90000" bIns="45000" anchor="ctr">
            <a:spAutoFit/>
          </a:bodyPr>
          <a:lstStyle/>
          <a:p>
            <a:pPr algn="ctr">
              <a:tabLst>
                <a:tab pos="723900" algn="l"/>
                <a:tab pos="1447800" algn="l"/>
              </a:tabLst>
            </a:pPr>
            <a:r>
              <a:rPr lang="en-US" sz="1200">
                <a:solidFill>
                  <a:srgbClr val="000000"/>
                </a:solidFill>
              </a:rPr>
              <a:t>NodeManagerBase</a:t>
            </a:r>
          </a:p>
        </p:txBody>
      </p:sp>
      <p:grpSp>
        <p:nvGrpSpPr>
          <p:cNvPr id="25611" name="Group 10"/>
          <p:cNvGrpSpPr>
            <a:grpSpLocks/>
          </p:cNvGrpSpPr>
          <p:nvPr/>
        </p:nvGrpSpPr>
        <p:grpSpPr bwMode="auto">
          <a:xfrm>
            <a:off x="2868613" y="1536700"/>
            <a:ext cx="150812" cy="595313"/>
            <a:chOff x="1807" y="968"/>
            <a:chExt cx="95" cy="375"/>
          </a:xfrm>
        </p:grpSpPr>
        <p:sp>
          <p:nvSpPr>
            <p:cNvPr id="25658" name="AutoShape 11"/>
            <p:cNvSpPr>
              <a:spLocks noChangeArrowheads="1"/>
            </p:cNvSpPr>
            <p:nvPr/>
          </p:nvSpPr>
          <p:spPr bwMode="auto">
            <a:xfrm>
              <a:off x="1807" y="968"/>
              <a:ext cx="95" cy="62"/>
            </a:xfrm>
            <a:prstGeom prst="triangle">
              <a:avLst>
                <a:gd name="adj" fmla="val 50000"/>
              </a:avLst>
            </a:prstGeom>
            <a:solidFill>
              <a:srgbClr val="CFE7E5"/>
            </a:solidFill>
            <a:ln w="9525">
              <a:solidFill>
                <a:srgbClr val="808080"/>
              </a:solidFill>
              <a:round/>
              <a:headEnd/>
              <a:tailEnd/>
            </a:ln>
          </p:spPr>
          <p:txBody>
            <a:bodyPr wrap="none" anchor="ctr"/>
            <a:lstStyle/>
            <a:p>
              <a:endParaRPr lang="en-US"/>
            </a:p>
          </p:txBody>
        </p:sp>
        <p:sp>
          <p:nvSpPr>
            <p:cNvPr id="25659" name="Line 12"/>
            <p:cNvSpPr>
              <a:spLocks noChangeShapeType="1"/>
            </p:cNvSpPr>
            <p:nvPr/>
          </p:nvSpPr>
          <p:spPr bwMode="auto">
            <a:xfrm>
              <a:off x="1855" y="1030"/>
              <a:ext cx="0" cy="312"/>
            </a:xfrm>
            <a:prstGeom prst="line">
              <a:avLst/>
            </a:prstGeom>
            <a:noFill/>
            <a:ln w="9525">
              <a:solidFill>
                <a:srgbClr val="000000"/>
              </a:solidFill>
              <a:round/>
              <a:headEnd/>
              <a:tailEnd/>
            </a:ln>
          </p:spPr>
          <p:txBody>
            <a:bodyPr/>
            <a:lstStyle/>
            <a:p>
              <a:endParaRPr lang="en-US"/>
            </a:p>
          </p:txBody>
        </p:sp>
      </p:grpSp>
      <p:grpSp>
        <p:nvGrpSpPr>
          <p:cNvPr id="25612" name="Group 13"/>
          <p:cNvGrpSpPr>
            <a:grpSpLocks/>
          </p:cNvGrpSpPr>
          <p:nvPr/>
        </p:nvGrpSpPr>
        <p:grpSpPr bwMode="auto">
          <a:xfrm>
            <a:off x="4016375" y="1536700"/>
            <a:ext cx="150813" cy="595313"/>
            <a:chOff x="2530" y="968"/>
            <a:chExt cx="95" cy="375"/>
          </a:xfrm>
        </p:grpSpPr>
        <p:sp>
          <p:nvSpPr>
            <p:cNvPr id="25656" name="AutoShape 14"/>
            <p:cNvSpPr>
              <a:spLocks noChangeArrowheads="1"/>
            </p:cNvSpPr>
            <p:nvPr/>
          </p:nvSpPr>
          <p:spPr bwMode="auto">
            <a:xfrm>
              <a:off x="2530" y="968"/>
              <a:ext cx="95" cy="62"/>
            </a:xfrm>
            <a:prstGeom prst="triangle">
              <a:avLst>
                <a:gd name="adj" fmla="val 50000"/>
              </a:avLst>
            </a:prstGeom>
            <a:solidFill>
              <a:srgbClr val="CFE7E5"/>
            </a:solidFill>
            <a:ln w="9525">
              <a:solidFill>
                <a:srgbClr val="808080"/>
              </a:solidFill>
              <a:round/>
              <a:headEnd/>
              <a:tailEnd/>
            </a:ln>
          </p:spPr>
          <p:txBody>
            <a:bodyPr wrap="none" anchor="ctr"/>
            <a:lstStyle/>
            <a:p>
              <a:endParaRPr lang="en-US"/>
            </a:p>
          </p:txBody>
        </p:sp>
        <p:sp>
          <p:nvSpPr>
            <p:cNvPr id="25657" name="Line 15"/>
            <p:cNvSpPr>
              <a:spLocks noChangeShapeType="1"/>
            </p:cNvSpPr>
            <p:nvPr/>
          </p:nvSpPr>
          <p:spPr bwMode="auto">
            <a:xfrm>
              <a:off x="2578" y="1030"/>
              <a:ext cx="0" cy="312"/>
            </a:xfrm>
            <a:prstGeom prst="line">
              <a:avLst/>
            </a:prstGeom>
            <a:noFill/>
            <a:ln w="9525">
              <a:solidFill>
                <a:srgbClr val="000000"/>
              </a:solidFill>
              <a:round/>
              <a:headEnd/>
              <a:tailEnd/>
            </a:ln>
          </p:spPr>
          <p:txBody>
            <a:bodyPr/>
            <a:lstStyle/>
            <a:p>
              <a:endParaRPr lang="en-US"/>
            </a:p>
          </p:txBody>
        </p:sp>
      </p:grpSp>
      <p:grpSp>
        <p:nvGrpSpPr>
          <p:cNvPr id="25613" name="Group 16"/>
          <p:cNvGrpSpPr>
            <a:grpSpLocks/>
          </p:cNvGrpSpPr>
          <p:nvPr/>
        </p:nvGrpSpPr>
        <p:grpSpPr bwMode="auto">
          <a:xfrm>
            <a:off x="6311900" y="1525588"/>
            <a:ext cx="150813" cy="595312"/>
            <a:chOff x="3976" y="961"/>
            <a:chExt cx="95" cy="375"/>
          </a:xfrm>
        </p:grpSpPr>
        <p:sp>
          <p:nvSpPr>
            <p:cNvPr id="25654" name="AutoShape 17"/>
            <p:cNvSpPr>
              <a:spLocks noChangeArrowheads="1"/>
            </p:cNvSpPr>
            <p:nvPr/>
          </p:nvSpPr>
          <p:spPr bwMode="auto">
            <a:xfrm>
              <a:off x="3976" y="961"/>
              <a:ext cx="95" cy="62"/>
            </a:xfrm>
            <a:prstGeom prst="triangle">
              <a:avLst>
                <a:gd name="adj" fmla="val 50000"/>
              </a:avLst>
            </a:prstGeom>
            <a:solidFill>
              <a:srgbClr val="CFE7E5"/>
            </a:solidFill>
            <a:ln w="9525">
              <a:solidFill>
                <a:srgbClr val="808080"/>
              </a:solidFill>
              <a:round/>
              <a:headEnd/>
              <a:tailEnd/>
            </a:ln>
          </p:spPr>
          <p:txBody>
            <a:bodyPr wrap="none" anchor="ctr"/>
            <a:lstStyle/>
            <a:p>
              <a:endParaRPr lang="en-US"/>
            </a:p>
          </p:txBody>
        </p:sp>
        <p:sp>
          <p:nvSpPr>
            <p:cNvPr id="25655" name="Line 18"/>
            <p:cNvSpPr>
              <a:spLocks noChangeShapeType="1"/>
            </p:cNvSpPr>
            <p:nvPr/>
          </p:nvSpPr>
          <p:spPr bwMode="auto">
            <a:xfrm>
              <a:off x="4024" y="1024"/>
              <a:ext cx="0" cy="312"/>
            </a:xfrm>
            <a:prstGeom prst="line">
              <a:avLst/>
            </a:prstGeom>
            <a:noFill/>
            <a:ln w="9525">
              <a:solidFill>
                <a:srgbClr val="000000"/>
              </a:solidFill>
              <a:round/>
              <a:headEnd/>
              <a:tailEnd/>
            </a:ln>
          </p:spPr>
          <p:txBody>
            <a:bodyPr/>
            <a:lstStyle/>
            <a:p>
              <a:endParaRPr lang="en-US"/>
            </a:p>
          </p:txBody>
        </p:sp>
      </p:grpSp>
      <p:grpSp>
        <p:nvGrpSpPr>
          <p:cNvPr id="25614" name="Group 19"/>
          <p:cNvGrpSpPr>
            <a:grpSpLocks/>
          </p:cNvGrpSpPr>
          <p:nvPr/>
        </p:nvGrpSpPr>
        <p:grpSpPr bwMode="auto">
          <a:xfrm>
            <a:off x="8529638" y="1514475"/>
            <a:ext cx="150812" cy="595313"/>
            <a:chOff x="5373" y="954"/>
            <a:chExt cx="95" cy="375"/>
          </a:xfrm>
        </p:grpSpPr>
        <p:sp>
          <p:nvSpPr>
            <p:cNvPr id="25652" name="AutoShape 20"/>
            <p:cNvSpPr>
              <a:spLocks noChangeArrowheads="1"/>
            </p:cNvSpPr>
            <p:nvPr/>
          </p:nvSpPr>
          <p:spPr bwMode="auto">
            <a:xfrm>
              <a:off x="5373" y="954"/>
              <a:ext cx="95" cy="62"/>
            </a:xfrm>
            <a:prstGeom prst="triangle">
              <a:avLst>
                <a:gd name="adj" fmla="val 50000"/>
              </a:avLst>
            </a:prstGeom>
            <a:solidFill>
              <a:srgbClr val="CFE7E5"/>
            </a:solidFill>
            <a:ln w="9525">
              <a:solidFill>
                <a:srgbClr val="808080"/>
              </a:solidFill>
              <a:round/>
              <a:headEnd/>
              <a:tailEnd/>
            </a:ln>
          </p:spPr>
          <p:txBody>
            <a:bodyPr wrap="none" anchor="ctr"/>
            <a:lstStyle/>
            <a:p>
              <a:endParaRPr lang="en-US"/>
            </a:p>
          </p:txBody>
        </p:sp>
        <p:sp>
          <p:nvSpPr>
            <p:cNvPr id="25653" name="Line 21"/>
            <p:cNvSpPr>
              <a:spLocks noChangeShapeType="1"/>
            </p:cNvSpPr>
            <p:nvPr/>
          </p:nvSpPr>
          <p:spPr bwMode="auto">
            <a:xfrm>
              <a:off x="5421" y="1017"/>
              <a:ext cx="0" cy="312"/>
            </a:xfrm>
            <a:prstGeom prst="line">
              <a:avLst/>
            </a:prstGeom>
            <a:noFill/>
            <a:ln w="9525">
              <a:solidFill>
                <a:srgbClr val="000000"/>
              </a:solidFill>
              <a:round/>
              <a:headEnd/>
              <a:tailEnd/>
            </a:ln>
          </p:spPr>
          <p:txBody>
            <a:bodyPr/>
            <a:lstStyle/>
            <a:p>
              <a:endParaRPr lang="en-US"/>
            </a:p>
          </p:txBody>
        </p:sp>
      </p:grpSp>
      <p:grpSp>
        <p:nvGrpSpPr>
          <p:cNvPr id="25615" name="Group 22"/>
          <p:cNvGrpSpPr>
            <a:grpSpLocks/>
          </p:cNvGrpSpPr>
          <p:nvPr/>
        </p:nvGrpSpPr>
        <p:grpSpPr bwMode="auto">
          <a:xfrm>
            <a:off x="3479800" y="2341563"/>
            <a:ext cx="150813" cy="363537"/>
            <a:chOff x="2192" y="1475"/>
            <a:chExt cx="95" cy="229"/>
          </a:xfrm>
        </p:grpSpPr>
        <p:sp>
          <p:nvSpPr>
            <p:cNvPr id="25650" name="AutoShape 23"/>
            <p:cNvSpPr>
              <a:spLocks noChangeArrowheads="1"/>
            </p:cNvSpPr>
            <p:nvPr/>
          </p:nvSpPr>
          <p:spPr bwMode="auto">
            <a:xfrm>
              <a:off x="2192" y="1475"/>
              <a:ext cx="95" cy="37"/>
            </a:xfrm>
            <a:prstGeom prst="triangle">
              <a:avLst>
                <a:gd name="adj" fmla="val 50000"/>
              </a:avLst>
            </a:prstGeom>
            <a:solidFill>
              <a:srgbClr val="CFE7E5"/>
            </a:solidFill>
            <a:ln w="9525">
              <a:solidFill>
                <a:srgbClr val="808080"/>
              </a:solidFill>
              <a:round/>
              <a:headEnd/>
              <a:tailEnd/>
            </a:ln>
          </p:spPr>
          <p:txBody>
            <a:bodyPr wrap="none" anchor="ctr"/>
            <a:lstStyle/>
            <a:p>
              <a:endParaRPr lang="en-US"/>
            </a:p>
          </p:txBody>
        </p:sp>
        <p:sp>
          <p:nvSpPr>
            <p:cNvPr id="25651" name="Line 24"/>
            <p:cNvSpPr>
              <a:spLocks noChangeShapeType="1"/>
            </p:cNvSpPr>
            <p:nvPr/>
          </p:nvSpPr>
          <p:spPr bwMode="auto">
            <a:xfrm>
              <a:off x="2241" y="1513"/>
              <a:ext cx="0" cy="191"/>
            </a:xfrm>
            <a:prstGeom prst="line">
              <a:avLst/>
            </a:prstGeom>
            <a:noFill/>
            <a:ln w="9525">
              <a:solidFill>
                <a:srgbClr val="000000"/>
              </a:solidFill>
              <a:round/>
              <a:headEnd/>
              <a:tailEnd/>
            </a:ln>
          </p:spPr>
          <p:txBody>
            <a:bodyPr/>
            <a:lstStyle/>
            <a:p>
              <a:endParaRPr lang="en-US"/>
            </a:p>
          </p:txBody>
        </p:sp>
      </p:grpSp>
      <p:grpSp>
        <p:nvGrpSpPr>
          <p:cNvPr id="25616" name="Group 25"/>
          <p:cNvGrpSpPr>
            <a:grpSpLocks/>
          </p:cNvGrpSpPr>
          <p:nvPr/>
        </p:nvGrpSpPr>
        <p:grpSpPr bwMode="auto">
          <a:xfrm>
            <a:off x="6311900" y="2341563"/>
            <a:ext cx="150813" cy="363537"/>
            <a:chOff x="3976" y="1475"/>
            <a:chExt cx="95" cy="229"/>
          </a:xfrm>
        </p:grpSpPr>
        <p:sp>
          <p:nvSpPr>
            <p:cNvPr id="25648" name="AutoShape 26"/>
            <p:cNvSpPr>
              <a:spLocks noChangeArrowheads="1"/>
            </p:cNvSpPr>
            <p:nvPr/>
          </p:nvSpPr>
          <p:spPr bwMode="auto">
            <a:xfrm>
              <a:off x="3976" y="1475"/>
              <a:ext cx="95" cy="37"/>
            </a:xfrm>
            <a:prstGeom prst="triangle">
              <a:avLst>
                <a:gd name="adj" fmla="val 50000"/>
              </a:avLst>
            </a:prstGeom>
            <a:solidFill>
              <a:srgbClr val="CFE7E5"/>
            </a:solidFill>
            <a:ln w="9525">
              <a:solidFill>
                <a:srgbClr val="808080"/>
              </a:solidFill>
              <a:round/>
              <a:headEnd/>
              <a:tailEnd/>
            </a:ln>
          </p:spPr>
          <p:txBody>
            <a:bodyPr wrap="none" anchor="ctr"/>
            <a:lstStyle/>
            <a:p>
              <a:endParaRPr lang="en-US"/>
            </a:p>
          </p:txBody>
        </p:sp>
        <p:sp>
          <p:nvSpPr>
            <p:cNvPr id="25649" name="Line 27"/>
            <p:cNvSpPr>
              <a:spLocks noChangeShapeType="1"/>
            </p:cNvSpPr>
            <p:nvPr/>
          </p:nvSpPr>
          <p:spPr bwMode="auto">
            <a:xfrm>
              <a:off x="4024" y="1513"/>
              <a:ext cx="0" cy="191"/>
            </a:xfrm>
            <a:prstGeom prst="line">
              <a:avLst/>
            </a:prstGeom>
            <a:noFill/>
            <a:ln w="9525">
              <a:solidFill>
                <a:srgbClr val="000000"/>
              </a:solidFill>
              <a:round/>
              <a:headEnd/>
              <a:tailEnd/>
            </a:ln>
          </p:spPr>
          <p:txBody>
            <a:bodyPr/>
            <a:lstStyle/>
            <a:p>
              <a:endParaRPr lang="en-US"/>
            </a:p>
          </p:txBody>
        </p:sp>
      </p:grpSp>
      <p:grpSp>
        <p:nvGrpSpPr>
          <p:cNvPr id="25617" name="Group 28"/>
          <p:cNvGrpSpPr>
            <a:grpSpLocks/>
          </p:cNvGrpSpPr>
          <p:nvPr/>
        </p:nvGrpSpPr>
        <p:grpSpPr bwMode="auto">
          <a:xfrm>
            <a:off x="8529638" y="2341563"/>
            <a:ext cx="150812" cy="363537"/>
            <a:chOff x="5373" y="1475"/>
            <a:chExt cx="95" cy="229"/>
          </a:xfrm>
        </p:grpSpPr>
        <p:sp>
          <p:nvSpPr>
            <p:cNvPr id="25646" name="AutoShape 29"/>
            <p:cNvSpPr>
              <a:spLocks noChangeArrowheads="1"/>
            </p:cNvSpPr>
            <p:nvPr/>
          </p:nvSpPr>
          <p:spPr bwMode="auto">
            <a:xfrm>
              <a:off x="5373" y="1475"/>
              <a:ext cx="95" cy="37"/>
            </a:xfrm>
            <a:prstGeom prst="triangle">
              <a:avLst>
                <a:gd name="adj" fmla="val 50000"/>
              </a:avLst>
            </a:prstGeom>
            <a:solidFill>
              <a:srgbClr val="CFE7E5"/>
            </a:solidFill>
            <a:ln w="9525">
              <a:solidFill>
                <a:srgbClr val="808080"/>
              </a:solidFill>
              <a:round/>
              <a:headEnd/>
              <a:tailEnd/>
            </a:ln>
          </p:spPr>
          <p:txBody>
            <a:bodyPr wrap="none" anchor="ctr"/>
            <a:lstStyle/>
            <a:p>
              <a:endParaRPr lang="en-US"/>
            </a:p>
          </p:txBody>
        </p:sp>
        <p:sp>
          <p:nvSpPr>
            <p:cNvPr id="25647" name="Line 30"/>
            <p:cNvSpPr>
              <a:spLocks noChangeShapeType="1"/>
            </p:cNvSpPr>
            <p:nvPr/>
          </p:nvSpPr>
          <p:spPr bwMode="auto">
            <a:xfrm>
              <a:off x="5421" y="1513"/>
              <a:ext cx="0" cy="191"/>
            </a:xfrm>
            <a:prstGeom prst="line">
              <a:avLst/>
            </a:prstGeom>
            <a:noFill/>
            <a:ln w="9525">
              <a:solidFill>
                <a:srgbClr val="000000"/>
              </a:solidFill>
              <a:round/>
              <a:headEnd/>
              <a:tailEnd/>
            </a:ln>
          </p:spPr>
          <p:txBody>
            <a:bodyPr/>
            <a:lstStyle/>
            <a:p>
              <a:endParaRPr lang="en-US"/>
            </a:p>
          </p:txBody>
        </p:sp>
      </p:grpSp>
      <p:sp>
        <p:nvSpPr>
          <p:cNvPr id="25618" name="Line 31"/>
          <p:cNvSpPr>
            <a:spLocks noChangeShapeType="1"/>
          </p:cNvSpPr>
          <p:nvPr/>
        </p:nvSpPr>
        <p:spPr bwMode="auto">
          <a:xfrm>
            <a:off x="3557588" y="2708275"/>
            <a:ext cx="5049837" cy="1588"/>
          </a:xfrm>
          <a:prstGeom prst="line">
            <a:avLst/>
          </a:prstGeom>
          <a:noFill/>
          <a:ln w="9525">
            <a:solidFill>
              <a:srgbClr val="000000"/>
            </a:solidFill>
            <a:round/>
            <a:headEnd/>
            <a:tailEnd/>
          </a:ln>
        </p:spPr>
        <p:txBody>
          <a:bodyPr/>
          <a:lstStyle/>
          <a:p>
            <a:endParaRPr lang="en-US"/>
          </a:p>
        </p:txBody>
      </p:sp>
      <p:sp>
        <p:nvSpPr>
          <p:cNvPr id="25619" name="Line 32"/>
          <p:cNvSpPr>
            <a:spLocks noChangeShapeType="1"/>
          </p:cNvSpPr>
          <p:nvPr/>
        </p:nvSpPr>
        <p:spPr bwMode="auto">
          <a:xfrm>
            <a:off x="6388100" y="2708275"/>
            <a:ext cx="1588" cy="449263"/>
          </a:xfrm>
          <a:prstGeom prst="line">
            <a:avLst/>
          </a:prstGeom>
          <a:noFill/>
          <a:ln w="9525">
            <a:solidFill>
              <a:srgbClr val="000000"/>
            </a:solidFill>
            <a:round/>
            <a:headEnd/>
            <a:tailEnd/>
          </a:ln>
        </p:spPr>
        <p:txBody>
          <a:bodyPr/>
          <a:lstStyle/>
          <a:p>
            <a:endParaRPr lang="en-US"/>
          </a:p>
        </p:txBody>
      </p:sp>
      <p:grpSp>
        <p:nvGrpSpPr>
          <p:cNvPr id="25620" name="Group 33"/>
          <p:cNvGrpSpPr>
            <a:grpSpLocks/>
          </p:cNvGrpSpPr>
          <p:nvPr/>
        </p:nvGrpSpPr>
        <p:grpSpPr bwMode="auto">
          <a:xfrm>
            <a:off x="5435600" y="3805238"/>
            <a:ext cx="1905000" cy="1187450"/>
            <a:chOff x="3424" y="2397"/>
            <a:chExt cx="1200" cy="748"/>
          </a:xfrm>
        </p:grpSpPr>
        <p:sp>
          <p:nvSpPr>
            <p:cNvPr id="25643" name="Rectangle 34"/>
            <p:cNvSpPr>
              <a:spLocks noChangeArrowheads="1"/>
            </p:cNvSpPr>
            <p:nvPr/>
          </p:nvSpPr>
          <p:spPr bwMode="auto">
            <a:xfrm>
              <a:off x="3424" y="2397"/>
              <a:ext cx="1191" cy="163"/>
            </a:xfrm>
            <a:prstGeom prst="rect">
              <a:avLst/>
            </a:prstGeom>
            <a:solidFill>
              <a:srgbClr val="FFFFFF"/>
            </a:solidFill>
            <a:ln w="9525">
              <a:solidFill>
                <a:srgbClr val="808080"/>
              </a:solidFill>
              <a:round/>
              <a:headEnd/>
              <a:tailEnd/>
            </a:ln>
          </p:spPr>
          <p:txBody>
            <a:bodyPr wrap="none" lIns="90000" tIns="55584" rIns="90000" bIns="45000" anchor="ctr">
              <a:spAutoFit/>
            </a:bodyPr>
            <a:lstStyle/>
            <a:p>
              <a:pPr algn="ctr">
                <a:tabLst>
                  <a:tab pos="723900" algn="l"/>
                  <a:tab pos="1447800" algn="l"/>
                </a:tabLst>
              </a:pPr>
              <a:r>
                <a:rPr lang="en-US" sz="1200">
                  <a:solidFill>
                    <a:srgbClr val="000000"/>
                  </a:solidFill>
                </a:rPr>
                <a:t>NmBuildingAutomation</a:t>
              </a:r>
            </a:p>
          </p:txBody>
        </p:sp>
        <p:sp>
          <p:nvSpPr>
            <p:cNvPr id="25644" name="Rectangle 35"/>
            <p:cNvSpPr>
              <a:spLocks noChangeArrowheads="1"/>
            </p:cNvSpPr>
            <p:nvPr/>
          </p:nvSpPr>
          <p:spPr bwMode="auto">
            <a:xfrm>
              <a:off x="3424" y="2551"/>
              <a:ext cx="1191" cy="593"/>
            </a:xfrm>
            <a:prstGeom prst="rect">
              <a:avLst/>
            </a:prstGeom>
            <a:solidFill>
              <a:srgbClr val="FFFFFF">
                <a:alpha val="0"/>
              </a:srgbClr>
            </a:solidFill>
            <a:ln w="9525">
              <a:solidFill>
                <a:srgbClr val="808080"/>
              </a:solidFill>
              <a:round/>
              <a:headEnd/>
              <a:tailEnd/>
            </a:ln>
          </p:spPr>
          <p:txBody>
            <a:bodyPr wrap="none" anchor="ctr"/>
            <a:lstStyle/>
            <a:p>
              <a:endParaRPr lang="en-US"/>
            </a:p>
          </p:txBody>
        </p:sp>
        <p:sp>
          <p:nvSpPr>
            <p:cNvPr id="25645" name="Text Box 36"/>
            <p:cNvSpPr txBox="1">
              <a:spLocks noChangeArrowheads="1"/>
            </p:cNvSpPr>
            <p:nvPr/>
          </p:nvSpPr>
          <p:spPr bwMode="auto">
            <a:xfrm>
              <a:off x="3468" y="2576"/>
              <a:ext cx="1156" cy="522"/>
            </a:xfrm>
            <a:prstGeom prst="rect">
              <a:avLst/>
            </a:prstGeom>
            <a:noFill/>
            <a:ln w="9525">
              <a:noFill/>
              <a:round/>
              <a:headEnd/>
              <a:tailEnd/>
            </a:ln>
          </p:spPr>
          <p:txBody>
            <a:bodyPr lIns="90000" tIns="54702" rIns="90000" bIns="45000"/>
            <a:lstStyle/>
            <a:p>
              <a:pPr>
                <a:tabLst>
                  <a:tab pos="723900" algn="l"/>
                  <a:tab pos="1447800" algn="l"/>
                </a:tabLst>
              </a:pPr>
              <a:r>
                <a:rPr lang="en-US" sz="1100">
                  <a:solidFill>
                    <a:srgbClr val="000000"/>
                  </a:solidFill>
                </a:rPr>
                <a:t>+afterStartUp()</a:t>
              </a:r>
            </a:p>
            <a:p>
              <a:pPr>
                <a:tabLst>
                  <a:tab pos="723900" algn="l"/>
                  <a:tab pos="1447800" algn="l"/>
                </a:tabLst>
              </a:pPr>
              <a:r>
                <a:rPr lang="en-US" sz="1100">
                  <a:solidFill>
                    <a:srgbClr val="000000"/>
                  </a:solidFill>
                </a:rPr>
                <a:t>+beforeShutDown()</a:t>
              </a:r>
            </a:p>
            <a:p>
              <a:pPr>
                <a:tabLst>
                  <a:tab pos="723900" algn="l"/>
                  <a:tab pos="1447800" algn="l"/>
                </a:tabLst>
              </a:pPr>
              <a:r>
                <a:rPr lang="en-US" sz="1100">
                  <a:solidFill>
                    <a:srgbClr val="000000"/>
                  </a:solidFill>
                </a:rPr>
                <a:t>+createTypeNodes()</a:t>
              </a:r>
            </a:p>
            <a:p>
              <a:pPr>
                <a:tabLst>
                  <a:tab pos="723900" algn="l"/>
                  <a:tab pos="1447800" algn="l"/>
                </a:tabLst>
              </a:pPr>
              <a:r>
                <a:rPr lang="en-US" sz="1100">
                  <a:solidFill>
                    <a:srgbClr val="000000"/>
                  </a:solidFill>
                </a:rPr>
                <a:t>+getInstanceDeclarationVariable()</a:t>
              </a:r>
            </a:p>
          </p:txBody>
        </p:sp>
      </p:grpSp>
      <p:grpSp>
        <p:nvGrpSpPr>
          <p:cNvPr id="25621" name="Group 37"/>
          <p:cNvGrpSpPr>
            <a:grpSpLocks/>
          </p:cNvGrpSpPr>
          <p:nvPr/>
        </p:nvGrpSpPr>
        <p:grpSpPr bwMode="auto">
          <a:xfrm>
            <a:off x="6308725" y="3392488"/>
            <a:ext cx="150813" cy="400050"/>
            <a:chOff x="3974" y="2137"/>
            <a:chExt cx="95" cy="252"/>
          </a:xfrm>
        </p:grpSpPr>
        <p:sp>
          <p:nvSpPr>
            <p:cNvPr id="25641" name="AutoShape 38"/>
            <p:cNvSpPr>
              <a:spLocks noChangeArrowheads="1"/>
            </p:cNvSpPr>
            <p:nvPr/>
          </p:nvSpPr>
          <p:spPr bwMode="auto">
            <a:xfrm>
              <a:off x="3974" y="2137"/>
              <a:ext cx="95" cy="41"/>
            </a:xfrm>
            <a:prstGeom prst="triangle">
              <a:avLst>
                <a:gd name="adj" fmla="val 50000"/>
              </a:avLst>
            </a:prstGeom>
            <a:solidFill>
              <a:srgbClr val="CFE7E5"/>
            </a:solidFill>
            <a:ln w="9525">
              <a:solidFill>
                <a:srgbClr val="808080"/>
              </a:solidFill>
              <a:round/>
              <a:headEnd/>
              <a:tailEnd/>
            </a:ln>
          </p:spPr>
          <p:txBody>
            <a:bodyPr wrap="none" anchor="ctr"/>
            <a:lstStyle/>
            <a:p>
              <a:endParaRPr lang="en-US"/>
            </a:p>
          </p:txBody>
        </p:sp>
        <p:sp>
          <p:nvSpPr>
            <p:cNvPr id="25642" name="Line 39"/>
            <p:cNvSpPr>
              <a:spLocks noChangeShapeType="1"/>
            </p:cNvSpPr>
            <p:nvPr/>
          </p:nvSpPr>
          <p:spPr bwMode="auto">
            <a:xfrm>
              <a:off x="4023" y="2179"/>
              <a:ext cx="0" cy="210"/>
            </a:xfrm>
            <a:prstGeom prst="line">
              <a:avLst/>
            </a:prstGeom>
            <a:noFill/>
            <a:ln w="9525">
              <a:solidFill>
                <a:srgbClr val="000000"/>
              </a:solidFill>
              <a:round/>
              <a:headEnd/>
              <a:tailEnd/>
            </a:ln>
          </p:spPr>
          <p:txBody>
            <a:bodyPr/>
            <a:lstStyle/>
            <a:p>
              <a:endParaRPr lang="en-US"/>
            </a:p>
          </p:txBody>
        </p:sp>
      </p:grpSp>
      <p:sp>
        <p:nvSpPr>
          <p:cNvPr id="25622" name="Text Box 40"/>
          <p:cNvSpPr txBox="1">
            <a:spLocks noChangeArrowheads="1"/>
          </p:cNvSpPr>
          <p:nvPr/>
        </p:nvSpPr>
        <p:spPr bwMode="auto">
          <a:xfrm>
            <a:off x="274638" y="3108325"/>
            <a:ext cx="5121275" cy="2687638"/>
          </a:xfrm>
          <a:prstGeom prst="rect">
            <a:avLst/>
          </a:prstGeom>
          <a:noFill/>
          <a:ln w="9525">
            <a:noFill/>
            <a:round/>
            <a:headEnd/>
            <a:tailEnd/>
          </a:ln>
        </p:spPr>
        <p:txBody>
          <a:bodyPr lIns="90000" tIns="57347" rIns="90000" bIns="45000"/>
          <a:lstStyle/>
          <a:p>
            <a:pPr marL="215900" indent="-215900">
              <a:buSzPct val="45000"/>
              <a:buFont typeface="Wingdings" charset="2"/>
              <a:buChar char=""/>
              <a:tabLst>
                <a:tab pos="723900" algn="l"/>
                <a:tab pos="1447800" algn="l"/>
                <a:tab pos="2171700" algn="l"/>
                <a:tab pos="2895600" algn="l"/>
                <a:tab pos="3619500" algn="l"/>
                <a:tab pos="4343400" algn="l"/>
                <a:tab pos="5067300" algn="l"/>
              </a:tabLst>
            </a:pPr>
            <a:r>
              <a:rPr lang="en-US" sz="1400">
                <a:solidFill>
                  <a:srgbClr val="4700B8"/>
                </a:solidFill>
              </a:rPr>
              <a:t>NodeManger</a:t>
            </a:r>
            <a:r>
              <a:rPr lang="en-US" sz="1400">
                <a:solidFill>
                  <a:srgbClr val="000000"/>
                </a:solidFill>
              </a:rPr>
              <a:t>: browsing and managing the address space.</a:t>
            </a:r>
          </a:p>
          <a:p>
            <a:pPr marL="215900" indent="-215900">
              <a:buClrTx/>
              <a:buSzTx/>
              <a:buFontTx/>
              <a:buNone/>
              <a:tabLst>
                <a:tab pos="723900" algn="l"/>
                <a:tab pos="1447800" algn="l"/>
                <a:tab pos="2171700" algn="l"/>
                <a:tab pos="2895600" algn="l"/>
                <a:tab pos="3619500" algn="l"/>
                <a:tab pos="4343400" algn="l"/>
                <a:tab pos="5067300" algn="l"/>
              </a:tabLst>
            </a:pPr>
            <a:endParaRPr lang="en-US" sz="1400">
              <a:solidFill>
                <a:srgbClr val="000000"/>
              </a:solidFill>
            </a:endParaRPr>
          </a:p>
          <a:p>
            <a:pPr marL="215900" indent="-215900">
              <a:buSzPct val="45000"/>
              <a:buFont typeface="Wingdings" charset="2"/>
              <a:buChar char=""/>
              <a:tabLst>
                <a:tab pos="723900" algn="l"/>
                <a:tab pos="1447800" algn="l"/>
                <a:tab pos="2171700" algn="l"/>
                <a:tab pos="2895600" algn="l"/>
                <a:tab pos="3619500" algn="l"/>
                <a:tab pos="4343400" algn="l"/>
                <a:tab pos="5067300" algn="l"/>
              </a:tabLst>
            </a:pPr>
            <a:r>
              <a:rPr lang="en-US" sz="1400">
                <a:solidFill>
                  <a:srgbClr val="4700B8"/>
                </a:solidFill>
              </a:rPr>
              <a:t>NodeManagerConfig</a:t>
            </a:r>
            <a:r>
              <a:rPr lang="en-US" sz="1400">
                <a:solidFill>
                  <a:srgbClr val="000000"/>
                </a:solidFill>
              </a:rPr>
              <a:t>: add/remove nodes and references</a:t>
            </a:r>
          </a:p>
          <a:p>
            <a:pPr marL="215900" indent="-215900">
              <a:buClrTx/>
              <a:buSzTx/>
              <a:buFontTx/>
              <a:buNone/>
              <a:tabLst>
                <a:tab pos="723900" algn="l"/>
                <a:tab pos="1447800" algn="l"/>
                <a:tab pos="2171700" algn="l"/>
                <a:tab pos="2895600" algn="l"/>
                <a:tab pos="3619500" algn="l"/>
                <a:tab pos="4343400" algn="l"/>
                <a:tab pos="5067300" algn="l"/>
              </a:tabLst>
            </a:pPr>
            <a:endParaRPr lang="en-US" sz="1400">
              <a:solidFill>
                <a:srgbClr val="000000"/>
              </a:solidFill>
            </a:endParaRPr>
          </a:p>
          <a:p>
            <a:pPr marL="215900" indent="-215900">
              <a:buSzPct val="45000"/>
              <a:buFont typeface="Wingdings" charset="2"/>
              <a:buChar char=""/>
              <a:tabLst>
                <a:tab pos="723900" algn="l"/>
                <a:tab pos="1447800" algn="l"/>
                <a:tab pos="2171700" algn="l"/>
                <a:tab pos="2895600" algn="l"/>
                <a:tab pos="3619500" algn="l"/>
                <a:tab pos="4343400" algn="l"/>
                <a:tab pos="5067300" algn="l"/>
              </a:tabLst>
            </a:pPr>
            <a:r>
              <a:rPr lang="en-US" sz="1400">
                <a:solidFill>
                  <a:srgbClr val="4700B8"/>
                </a:solidFill>
              </a:rPr>
              <a:t>IOManagerUaNode</a:t>
            </a:r>
            <a:r>
              <a:rPr lang="en-US" sz="1400">
                <a:solidFill>
                  <a:srgbClr val="000000"/>
                </a:solidFill>
              </a:rPr>
              <a:t>: Read/Write/Monitor Device Data</a:t>
            </a:r>
          </a:p>
          <a:p>
            <a:pPr marL="215900" indent="-215900">
              <a:buClrTx/>
              <a:buSzTx/>
              <a:buFontTx/>
              <a:buNone/>
              <a:tabLst>
                <a:tab pos="723900" algn="l"/>
                <a:tab pos="1447800" algn="l"/>
                <a:tab pos="2171700" algn="l"/>
                <a:tab pos="2895600" algn="l"/>
                <a:tab pos="3619500" algn="l"/>
                <a:tab pos="4343400" algn="l"/>
                <a:tab pos="5067300" algn="l"/>
              </a:tabLst>
            </a:pPr>
            <a:endParaRPr lang="en-US" sz="1400">
              <a:solidFill>
                <a:srgbClr val="000000"/>
              </a:solidFill>
            </a:endParaRPr>
          </a:p>
          <a:p>
            <a:pPr marL="215900" indent="-215900">
              <a:buSzPct val="45000"/>
              <a:buFont typeface="Wingdings" charset="2"/>
              <a:buChar char=""/>
              <a:tabLst>
                <a:tab pos="723900" algn="l"/>
                <a:tab pos="1447800" algn="l"/>
                <a:tab pos="2171700" algn="l"/>
                <a:tab pos="2895600" algn="l"/>
                <a:tab pos="3619500" algn="l"/>
                <a:tab pos="4343400" algn="l"/>
                <a:tab pos="5067300" algn="l"/>
              </a:tabLst>
            </a:pPr>
            <a:r>
              <a:rPr lang="en-US" sz="1400">
                <a:solidFill>
                  <a:srgbClr val="4700B8"/>
                </a:solidFill>
              </a:rPr>
              <a:t>EventManagerUaNode</a:t>
            </a:r>
            <a:r>
              <a:rPr lang="en-US" sz="1400">
                <a:solidFill>
                  <a:srgbClr val="000000"/>
                </a:solidFill>
              </a:rPr>
              <a:t>: EventManager interface for   </a:t>
            </a:r>
          </a:p>
          <a:p>
            <a:pPr marL="215900" indent="-215900">
              <a:buClrTx/>
              <a:buSzTx/>
              <a:buFontTx/>
              <a:buNone/>
              <a:tabLst>
                <a:tab pos="723900" algn="l"/>
                <a:tab pos="1447800" algn="l"/>
                <a:tab pos="2171700" algn="l"/>
                <a:tab pos="2895600" algn="l"/>
                <a:tab pos="3619500" algn="l"/>
                <a:tab pos="4343400" algn="l"/>
                <a:tab pos="5067300" algn="l"/>
              </a:tabLst>
            </a:pPr>
            <a:r>
              <a:rPr lang="en-US" sz="1400">
                <a:solidFill>
                  <a:srgbClr val="000000"/>
                </a:solidFill>
              </a:rPr>
              <a:t>                                      NodeManagerUaNode based node</a:t>
            </a:r>
          </a:p>
          <a:p>
            <a:pPr marL="215900" indent="-215900">
              <a:buClrTx/>
              <a:buSzTx/>
              <a:buFontTx/>
              <a:buNone/>
              <a:tabLst>
                <a:tab pos="723900" algn="l"/>
                <a:tab pos="1447800" algn="l"/>
                <a:tab pos="2171700" algn="l"/>
                <a:tab pos="2895600" algn="l"/>
                <a:tab pos="3619500" algn="l"/>
                <a:tab pos="4343400" algn="l"/>
                <a:tab pos="5067300" algn="l"/>
              </a:tabLst>
            </a:pPr>
            <a:r>
              <a:rPr lang="en-US" sz="1400">
                <a:solidFill>
                  <a:srgbClr val="000000"/>
                </a:solidFill>
              </a:rPr>
              <a:t>                                      manager. It handles all active event </a:t>
            </a:r>
          </a:p>
          <a:p>
            <a:pPr marL="215900" indent="-215900">
              <a:buClrTx/>
              <a:buSzTx/>
              <a:buFontTx/>
              <a:buNone/>
              <a:tabLst>
                <a:tab pos="723900" algn="l"/>
                <a:tab pos="1447800" algn="l"/>
                <a:tab pos="2171700" algn="l"/>
                <a:tab pos="2895600" algn="l"/>
                <a:tab pos="3619500" algn="l"/>
                <a:tab pos="4343400" algn="l"/>
                <a:tab pos="5067300" algn="l"/>
              </a:tabLst>
            </a:pPr>
            <a:r>
              <a:rPr lang="en-US" sz="1400">
                <a:solidFill>
                  <a:srgbClr val="000000"/>
                </a:solidFill>
              </a:rPr>
              <a:t>                                      monitored items, event filtering</a:t>
            </a:r>
          </a:p>
          <a:p>
            <a:pPr marL="215900" indent="-215900">
              <a:buClrTx/>
              <a:buSzTx/>
              <a:buFontTx/>
              <a:buNone/>
              <a:tabLst>
                <a:tab pos="723900" algn="l"/>
                <a:tab pos="1447800" algn="l"/>
                <a:tab pos="2171700" algn="l"/>
                <a:tab pos="2895600" algn="l"/>
                <a:tab pos="3619500" algn="l"/>
                <a:tab pos="4343400" algn="l"/>
                <a:tab pos="5067300" algn="l"/>
              </a:tabLst>
            </a:pPr>
            <a:r>
              <a:rPr lang="en-US" sz="1400">
                <a:solidFill>
                  <a:srgbClr val="000000"/>
                </a:solidFill>
              </a:rPr>
              <a:t>                                      and event field selection.</a:t>
            </a:r>
          </a:p>
          <a:p>
            <a:pPr marL="215900" indent="-215900">
              <a:buClrTx/>
              <a:buSzTx/>
              <a:buFontTx/>
              <a:buNone/>
              <a:tabLst>
                <a:tab pos="723900" algn="l"/>
                <a:tab pos="1447800" algn="l"/>
                <a:tab pos="2171700" algn="l"/>
                <a:tab pos="2895600" algn="l"/>
                <a:tab pos="3619500" algn="l"/>
                <a:tab pos="4343400" algn="l"/>
                <a:tab pos="5067300" algn="l"/>
              </a:tabLst>
            </a:pPr>
            <a:endParaRPr lang="en-US" sz="1400">
              <a:solidFill>
                <a:srgbClr val="000000"/>
              </a:solidFill>
            </a:endParaRPr>
          </a:p>
          <a:p>
            <a:pPr marL="215900" indent="-215900">
              <a:buClrTx/>
              <a:buSzTx/>
              <a:buFontTx/>
              <a:buNone/>
              <a:tabLst>
                <a:tab pos="723900" algn="l"/>
                <a:tab pos="1447800" algn="l"/>
                <a:tab pos="2171700" algn="l"/>
                <a:tab pos="2895600" algn="l"/>
                <a:tab pos="3619500" algn="l"/>
                <a:tab pos="4343400" algn="l"/>
                <a:tab pos="5067300" algn="l"/>
              </a:tabLst>
            </a:pPr>
            <a:r>
              <a:rPr lang="en-US" sz="1400">
                <a:solidFill>
                  <a:srgbClr val="000000"/>
                </a:solidFill>
              </a:rPr>
              <a:t> </a:t>
            </a:r>
          </a:p>
        </p:txBody>
      </p:sp>
      <p:grpSp>
        <p:nvGrpSpPr>
          <p:cNvPr id="25623" name="Group 41"/>
          <p:cNvGrpSpPr>
            <a:grpSpLocks/>
          </p:cNvGrpSpPr>
          <p:nvPr/>
        </p:nvGrpSpPr>
        <p:grpSpPr bwMode="auto">
          <a:xfrm>
            <a:off x="4937125" y="6035675"/>
            <a:ext cx="4956175" cy="1173163"/>
            <a:chOff x="3110" y="3802"/>
            <a:chExt cx="3122" cy="739"/>
          </a:xfrm>
        </p:grpSpPr>
        <p:grpSp>
          <p:nvGrpSpPr>
            <p:cNvPr id="25632" name="Group 42"/>
            <p:cNvGrpSpPr>
              <a:grpSpLocks/>
            </p:cNvGrpSpPr>
            <p:nvPr/>
          </p:nvGrpSpPr>
          <p:grpSpPr bwMode="auto">
            <a:xfrm>
              <a:off x="3110" y="3802"/>
              <a:ext cx="2015" cy="180"/>
              <a:chOff x="3110" y="3802"/>
              <a:chExt cx="2015" cy="180"/>
            </a:xfrm>
          </p:grpSpPr>
          <p:sp>
            <p:nvSpPr>
              <p:cNvPr id="25639" name="Text Box 43"/>
              <p:cNvSpPr txBox="1">
                <a:spLocks noChangeArrowheads="1"/>
              </p:cNvSpPr>
              <p:nvPr/>
            </p:nvSpPr>
            <p:spPr bwMode="auto">
              <a:xfrm>
                <a:off x="3514" y="3818"/>
                <a:ext cx="1612" cy="163"/>
              </a:xfrm>
              <a:prstGeom prst="rect">
                <a:avLst/>
              </a:prstGeom>
              <a:noFill/>
              <a:ln w="9525">
                <a:noFill/>
                <a:round/>
                <a:headEnd/>
                <a:tailEnd/>
              </a:ln>
            </p:spPr>
            <p:txBody>
              <a:bodyPr lIns="90000" tIns="55584" rIns="90000" bIns="45000"/>
              <a:lstStyle/>
              <a:p>
                <a:pPr>
                  <a:tabLst>
                    <a:tab pos="723900" algn="l"/>
                    <a:tab pos="1447800" algn="l"/>
                    <a:tab pos="2171700" algn="l"/>
                  </a:tabLst>
                </a:pPr>
                <a:r>
                  <a:rPr lang="en-US" sz="1200">
                    <a:solidFill>
                      <a:srgbClr val="000000"/>
                    </a:solidFill>
                  </a:rPr>
                  <a:t>Interface classes provided by SDK</a:t>
                </a:r>
              </a:p>
            </p:txBody>
          </p:sp>
          <p:sp>
            <p:nvSpPr>
              <p:cNvPr id="25640" name="Rectangle 44"/>
              <p:cNvSpPr>
                <a:spLocks noChangeArrowheads="1"/>
              </p:cNvSpPr>
              <p:nvPr/>
            </p:nvSpPr>
            <p:spPr bwMode="auto">
              <a:xfrm>
                <a:off x="3110" y="3802"/>
                <a:ext cx="409" cy="163"/>
              </a:xfrm>
              <a:prstGeom prst="rect">
                <a:avLst/>
              </a:prstGeom>
              <a:solidFill>
                <a:srgbClr val="CCCC00"/>
              </a:solidFill>
              <a:ln w="9525">
                <a:solidFill>
                  <a:srgbClr val="808080"/>
                </a:solidFill>
                <a:round/>
                <a:headEnd/>
                <a:tailEnd/>
              </a:ln>
            </p:spPr>
            <p:txBody>
              <a:bodyPr wrap="none" anchor="ctr"/>
              <a:lstStyle/>
              <a:p>
                <a:endParaRPr lang="en-US"/>
              </a:p>
            </p:txBody>
          </p:sp>
        </p:grpSp>
        <p:grpSp>
          <p:nvGrpSpPr>
            <p:cNvPr id="25633" name="Group 45"/>
            <p:cNvGrpSpPr>
              <a:grpSpLocks/>
            </p:cNvGrpSpPr>
            <p:nvPr/>
          </p:nvGrpSpPr>
          <p:grpSpPr bwMode="auto">
            <a:xfrm>
              <a:off x="3123" y="4090"/>
              <a:ext cx="3109" cy="172"/>
              <a:chOff x="3123" y="4090"/>
              <a:chExt cx="3109" cy="172"/>
            </a:xfrm>
          </p:grpSpPr>
          <p:sp>
            <p:nvSpPr>
              <p:cNvPr id="25637" name="Text Box 46"/>
              <p:cNvSpPr txBox="1">
                <a:spLocks noChangeArrowheads="1"/>
              </p:cNvSpPr>
              <p:nvPr/>
            </p:nvSpPr>
            <p:spPr bwMode="auto">
              <a:xfrm>
                <a:off x="3583" y="4098"/>
                <a:ext cx="2649" cy="163"/>
              </a:xfrm>
              <a:prstGeom prst="rect">
                <a:avLst/>
              </a:prstGeom>
              <a:noFill/>
              <a:ln w="9525">
                <a:noFill/>
                <a:round/>
                <a:headEnd/>
                <a:tailEnd/>
              </a:ln>
            </p:spPr>
            <p:txBody>
              <a:bodyPr lIns="90000" tIns="55584" rIns="90000" bIns="45000"/>
              <a:lstStyle/>
              <a:p>
                <a:pPr>
                  <a:tabLst>
                    <a:tab pos="723900" algn="l"/>
                    <a:tab pos="1447800" algn="l"/>
                    <a:tab pos="2171700" algn="l"/>
                    <a:tab pos="2895600" algn="l"/>
                    <a:tab pos="3619500" algn="l"/>
                  </a:tabLst>
                </a:pPr>
                <a:r>
                  <a:rPr lang="en-US" sz="1200">
                    <a:solidFill>
                      <a:srgbClr val="000000"/>
                    </a:solidFill>
                  </a:rPr>
                  <a:t>Implementations of the interface classes provided by SDK</a:t>
                </a:r>
              </a:p>
            </p:txBody>
          </p:sp>
          <p:sp>
            <p:nvSpPr>
              <p:cNvPr id="25638" name="Rectangle 47"/>
              <p:cNvSpPr>
                <a:spLocks noChangeArrowheads="1"/>
              </p:cNvSpPr>
              <p:nvPr/>
            </p:nvSpPr>
            <p:spPr bwMode="auto">
              <a:xfrm>
                <a:off x="3123" y="4090"/>
                <a:ext cx="402" cy="163"/>
              </a:xfrm>
              <a:prstGeom prst="rect">
                <a:avLst/>
              </a:prstGeom>
              <a:solidFill>
                <a:srgbClr val="FFFFCC"/>
              </a:solidFill>
              <a:ln w="9525">
                <a:solidFill>
                  <a:srgbClr val="808080"/>
                </a:solidFill>
                <a:round/>
                <a:headEnd/>
                <a:tailEnd/>
              </a:ln>
            </p:spPr>
            <p:txBody>
              <a:bodyPr wrap="none" anchor="ctr"/>
              <a:lstStyle/>
              <a:p>
                <a:endParaRPr lang="en-US"/>
              </a:p>
            </p:txBody>
          </p:sp>
        </p:grpSp>
        <p:grpSp>
          <p:nvGrpSpPr>
            <p:cNvPr id="25634" name="Group 48"/>
            <p:cNvGrpSpPr>
              <a:grpSpLocks/>
            </p:cNvGrpSpPr>
            <p:nvPr/>
          </p:nvGrpSpPr>
          <p:grpSpPr bwMode="auto">
            <a:xfrm>
              <a:off x="3133" y="4378"/>
              <a:ext cx="2764" cy="163"/>
              <a:chOff x="3133" y="4378"/>
              <a:chExt cx="2764" cy="163"/>
            </a:xfrm>
          </p:grpSpPr>
          <p:sp>
            <p:nvSpPr>
              <p:cNvPr id="25635" name="Text Box 49"/>
              <p:cNvSpPr txBox="1">
                <a:spLocks noChangeArrowheads="1"/>
              </p:cNvSpPr>
              <p:nvPr/>
            </p:nvSpPr>
            <p:spPr bwMode="auto">
              <a:xfrm>
                <a:off x="3594" y="4378"/>
                <a:ext cx="2303" cy="163"/>
              </a:xfrm>
              <a:prstGeom prst="rect">
                <a:avLst/>
              </a:prstGeom>
              <a:noFill/>
              <a:ln w="9525">
                <a:noFill/>
                <a:round/>
                <a:headEnd/>
                <a:tailEnd/>
              </a:ln>
            </p:spPr>
            <p:txBody>
              <a:bodyPr lIns="90000" tIns="55584" rIns="90000" bIns="45000"/>
              <a:lstStyle/>
              <a:p>
                <a:pPr>
                  <a:tabLst>
                    <a:tab pos="723900" algn="l"/>
                    <a:tab pos="1447800" algn="l"/>
                    <a:tab pos="2171700" algn="l"/>
                    <a:tab pos="2895600" algn="l"/>
                    <a:tab pos="3619500" algn="l"/>
                  </a:tabLst>
                </a:pPr>
                <a:r>
                  <a:rPr lang="en-US" sz="1200">
                    <a:solidFill>
                      <a:srgbClr val="000000"/>
                    </a:solidFill>
                  </a:rPr>
                  <a:t>A new Class implemented by the server developer</a:t>
                </a:r>
              </a:p>
            </p:txBody>
          </p:sp>
          <p:sp>
            <p:nvSpPr>
              <p:cNvPr id="25636" name="Rectangle 50"/>
              <p:cNvSpPr>
                <a:spLocks noChangeArrowheads="1"/>
              </p:cNvSpPr>
              <p:nvPr/>
            </p:nvSpPr>
            <p:spPr bwMode="auto">
              <a:xfrm>
                <a:off x="3133" y="4378"/>
                <a:ext cx="402" cy="163"/>
              </a:xfrm>
              <a:prstGeom prst="rect">
                <a:avLst/>
              </a:prstGeom>
              <a:solidFill>
                <a:srgbClr val="FFFFFF"/>
              </a:solidFill>
              <a:ln w="9525">
                <a:solidFill>
                  <a:srgbClr val="808080"/>
                </a:solidFill>
                <a:round/>
                <a:headEnd/>
                <a:tailEnd/>
              </a:ln>
            </p:spPr>
            <p:txBody>
              <a:bodyPr wrap="none" anchor="ctr"/>
              <a:lstStyle/>
              <a:p>
                <a:endParaRPr lang="en-US"/>
              </a:p>
            </p:txBody>
          </p:sp>
        </p:grpSp>
      </p:grpSp>
      <p:grpSp>
        <p:nvGrpSpPr>
          <p:cNvPr id="25624" name="Group 51"/>
          <p:cNvGrpSpPr>
            <a:grpSpLocks/>
          </p:cNvGrpSpPr>
          <p:nvPr/>
        </p:nvGrpSpPr>
        <p:grpSpPr bwMode="auto">
          <a:xfrm>
            <a:off x="182563" y="6308725"/>
            <a:ext cx="3016250" cy="808038"/>
            <a:chOff x="115" y="3974"/>
            <a:chExt cx="1900" cy="509"/>
          </a:xfrm>
        </p:grpSpPr>
        <p:grpSp>
          <p:nvGrpSpPr>
            <p:cNvPr id="25625" name="Group 52"/>
            <p:cNvGrpSpPr>
              <a:grpSpLocks/>
            </p:cNvGrpSpPr>
            <p:nvPr/>
          </p:nvGrpSpPr>
          <p:grpSpPr bwMode="auto">
            <a:xfrm>
              <a:off x="922" y="4254"/>
              <a:ext cx="345" cy="114"/>
              <a:chOff x="922" y="4254"/>
              <a:chExt cx="345" cy="114"/>
            </a:xfrm>
          </p:grpSpPr>
          <p:sp>
            <p:nvSpPr>
              <p:cNvPr id="25630" name="AutoShape 53"/>
              <p:cNvSpPr>
                <a:spLocks noChangeArrowheads="1"/>
              </p:cNvSpPr>
              <p:nvPr/>
            </p:nvSpPr>
            <p:spPr bwMode="auto">
              <a:xfrm rot="5400000">
                <a:off x="1182" y="4282"/>
                <a:ext cx="114" cy="57"/>
              </a:xfrm>
              <a:prstGeom prst="triangle">
                <a:avLst>
                  <a:gd name="adj" fmla="val 50000"/>
                </a:avLst>
              </a:prstGeom>
              <a:solidFill>
                <a:srgbClr val="CFE7E5"/>
              </a:solidFill>
              <a:ln w="9525">
                <a:solidFill>
                  <a:srgbClr val="808080"/>
                </a:solidFill>
                <a:round/>
                <a:headEnd/>
                <a:tailEnd/>
              </a:ln>
            </p:spPr>
            <p:txBody>
              <a:bodyPr wrap="none" anchor="ctr"/>
              <a:lstStyle/>
              <a:p>
                <a:endParaRPr lang="en-US"/>
              </a:p>
            </p:txBody>
          </p:sp>
          <p:sp>
            <p:nvSpPr>
              <p:cNvPr id="25631" name="Line 54"/>
              <p:cNvSpPr>
                <a:spLocks noChangeShapeType="1"/>
              </p:cNvSpPr>
              <p:nvPr/>
            </p:nvSpPr>
            <p:spPr bwMode="auto">
              <a:xfrm flipH="1">
                <a:off x="921" y="4312"/>
                <a:ext cx="289" cy="0"/>
              </a:xfrm>
              <a:prstGeom prst="line">
                <a:avLst/>
              </a:prstGeom>
              <a:noFill/>
              <a:ln w="9525">
                <a:solidFill>
                  <a:srgbClr val="000000"/>
                </a:solidFill>
                <a:round/>
                <a:headEnd/>
                <a:tailEnd/>
              </a:ln>
            </p:spPr>
            <p:txBody>
              <a:bodyPr/>
              <a:lstStyle/>
              <a:p>
                <a:endParaRPr lang="en-US"/>
              </a:p>
            </p:txBody>
          </p:sp>
        </p:grpSp>
        <p:sp>
          <p:nvSpPr>
            <p:cNvPr id="25626" name="Rectangle 55"/>
            <p:cNvSpPr>
              <a:spLocks noChangeArrowheads="1"/>
            </p:cNvSpPr>
            <p:nvPr/>
          </p:nvSpPr>
          <p:spPr bwMode="auto">
            <a:xfrm>
              <a:off x="163" y="4230"/>
              <a:ext cx="711" cy="163"/>
            </a:xfrm>
            <a:prstGeom prst="rect">
              <a:avLst/>
            </a:prstGeom>
            <a:solidFill>
              <a:srgbClr val="CFE7E5"/>
            </a:solidFill>
            <a:ln w="9525">
              <a:solidFill>
                <a:srgbClr val="808080"/>
              </a:solidFill>
              <a:round/>
              <a:headEnd/>
              <a:tailEnd/>
            </a:ln>
          </p:spPr>
          <p:txBody>
            <a:bodyPr wrap="none" lIns="90000" tIns="55584" rIns="90000" bIns="45000" anchor="ctr">
              <a:spAutoFit/>
            </a:bodyPr>
            <a:lstStyle/>
            <a:p>
              <a:pPr algn="ctr">
                <a:tabLst>
                  <a:tab pos="723900" algn="l"/>
                </a:tabLst>
              </a:pPr>
              <a:r>
                <a:rPr lang="en-US" sz="1200">
                  <a:solidFill>
                    <a:srgbClr val="000000"/>
                  </a:solidFill>
                </a:rPr>
                <a:t>Derived Class</a:t>
              </a:r>
            </a:p>
          </p:txBody>
        </p:sp>
        <p:sp>
          <p:nvSpPr>
            <p:cNvPr id="25627" name="Rectangle 56"/>
            <p:cNvSpPr>
              <a:spLocks noChangeArrowheads="1"/>
            </p:cNvSpPr>
            <p:nvPr/>
          </p:nvSpPr>
          <p:spPr bwMode="auto">
            <a:xfrm>
              <a:off x="1325" y="4229"/>
              <a:ext cx="599" cy="163"/>
            </a:xfrm>
            <a:prstGeom prst="rect">
              <a:avLst/>
            </a:prstGeom>
            <a:solidFill>
              <a:srgbClr val="CFE7E5"/>
            </a:solidFill>
            <a:ln w="9525">
              <a:solidFill>
                <a:srgbClr val="808080"/>
              </a:solidFill>
              <a:round/>
              <a:headEnd/>
              <a:tailEnd/>
            </a:ln>
          </p:spPr>
          <p:txBody>
            <a:bodyPr wrap="none" lIns="90000" tIns="55584" rIns="90000" bIns="45000" anchor="ctr">
              <a:spAutoFit/>
            </a:bodyPr>
            <a:lstStyle/>
            <a:p>
              <a:pPr algn="ctr">
                <a:tabLst>
                  <a:tab pos="723900" algn="l"/>
                </a:tabLst>
              </a:pPr>
              <a:r>
                <a:rPr lang="en-US" sz="1200">
                  <a:solidFill>
                    <a:srgbClr val="000000"/>
                  </a:solidFill>
                </a:rPr>
                <a:t>Base Class</a:t>
              </a:r>
            </a:p>
          </p:txBody>
        </p:sp>
        <p:sp>
          <p:nvSpPr>
            <p:cNvPr id="25628" name="Text Box 57"/>
            <p:cNvSpPr txBox="1">
              <a:spLocks noChangeArrowheads="1"/>
            </p:cNvSpPr>
            <p:nvPr/>
          </p:nvSpPr>
          <p:spPr bwMode="auto">
            <a:xfrm>
              <a:off x="173" y="3974"/>
              <a:ext cx="1727" cy="163"/>
            </a:xfrm>
            <a:prstGeom prst="rect">
              <a:avLst/>
            </a:prstGeom>
            <a:noFill/>
            <a:ln w="9525">
              <a:noFill/>
              <a:round/>
              <a:headEnd/>
              <a:tailEnd/>
            </a:ln>
          </p:spPr>
          <p:txBody>
            <a:bodyPr lIns="90000" tIns="55584" rIns="90000" bIns="45000"/>
            <a:lstStyle/>
            <a:p>
              <a:pPr>
                <a:tabLst>
                  <a:tab pos="723900" algn="l"/>
                  <a:tab pos="1447800" algn="l"/>
                  <a:tab pos="2171700" algn="l"/>
                </a:tabLst>
              </a:pPr>
              <a:r>
                <a:rPr lang="en-US" sz="1200">
                  <a:solidFill>
                    <a:srgbClr val="4700B8"/>
                  </a:solidFill>
                </a:rPr>
                <a:t>Notations:</a:t>
              </a:r>
            </a:p>
          </p:txBody>
        </p:sp>
        <p:sp>
          <p:nvSpPr>
            <p:cNvPr id="25629" name="Rectangle 58"/>
            <p:cNvSpPr>
              <a:spLocks noChangeArrowheads="1"/>
            </p:cNvSpPr>
            <p:nvPr/>
          </p:nvSpPr>
          <p:spPr bwMode="auto">
            <a:xfrm>
              <a:off x="115" y="3974"/>
              <a:ext cx="1900" cy="509"/>
            </a:xfrm>
            <a:prstGeom prst="rect">
              <a:avLst/>
            </a:prstGeom>
            <a:solidFill>
              <a:srgbClr val="FFFFFF">
                <a:alpha val="0"/>
              </a:srgbClr>
            </a:solidFill>
            <a:ln w="18360">
              <a:solidFill>
                <a:srgbClr val="99284C"/>
              </a:solidFill>
              <a:round/>
              <a:headEnd/>
              <a:tailEnd/>
            </a:ln>
          </p:spPr>
          <p:txBody>
            <a:bodyPr wrap="none" anchor="ctr"/>
            <a:lstStyle/>
            <a:p>
              <a:endParaRPr lang="en-US"/>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a:xfrm>
            <a:off x="522288" y="50800"/>
            <a:ext cx="9070975" cy="369888"/>
          </a:xfrm>
        </p:spPr>
        <p:txBody>
          <a:bodyPr tIns="22932"/>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600" b="1" smtClean="0">
                <a:solidFill>
                  <a:srgbClr val="C5000B"/>
                </a:solidFill>
              </a:rPr>
              <a:t>Connecting Nodes to Real Time Data</a:t>
            </a:r>
          </a:p>
        </p:txBody>
      </p:sp>
      <p:sp>
        <p:nvSpPr>
          <p:cNvPr id="26627" name="Text Box 2"/>
          <p:cNvSpPr txBox="1">
            <a:spLocks noChangeArrowheads="1"/>
          </p:cNvSpPr>
          <p:nvPr/>
        </p:nvSpPr>
        <p:spPr bwMode="auto">
          <a:xfrm>
            <a:off x="206375" y="463550"/>
            <a:ext cx="9988550" cy="1163638"/>
          </a:xfrm>
          <a:prstGeom prst="rect">
            <a:avLst/>
          </a:prstGeom>
          <a:noFill/>
          <a:ln w="9525">
            <a:noFill/>
            <a:round/>
            <a:headEnd/>
            <a:tailEnd/>
          </a:ln>
        </p:spPr>
        <p:txBody>
          <a:bodyPr lIns="90000" tIns="59112" rIns="90000" bIns="45000"/>
          <a:lstStyle/>
          <a:p>
            <a:pPr marL="215900" indent="-21590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sz="1600">
                <a:solidFill>
                  <a:srgbClr val="000000"/>
                </a:solidFill>
              </a:rPr>
              <a:t>Client is interested in values of UaVariable Nodes and uses service calls like read, write or subscription to Monitored Items for value changes.</a:t>
            </a:r>
          </a:p>
          <a:p>
            <a:pPr marL="215900" indent="-21590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sz="1600">
                <a:solidFill>
                  <a:srgbClr val="000000"/>
                </a:solidFill>
              </a:rPr>
              <a:t>On server side the SDK provides </a:t>
            </a:r>
            <a:r>
              <a:rPr lang="en-US" sz="1600">
                <a:solidFill>
                  <a:srgbClr val="280099"/>
                </a:solidFill>
              </a:rPr>
              <a:t>IOManagerUaNode</a:t>
            </a:r>
            <a:r>
              <a:rPr lang="en-US" sz="1600">
                <a:solidFill>
                  <a:srgbClr val="000000"/>
                </a:solidFill>
              </a:rPr>
              <a:t> (</a:t>
            </a:r>
            <a:r>
              <a:rPr lang="en-US" sz="1600">
                <a:solidFill>
                  <a:srgbClr val="280099"/>
                </a:solidFill>
              </a:rPr>
              <a:t>base: IOManager</a:t>
            </a:r>
            <a:r>
              <a:rPr lang="en-US" sz="1600">
                <a:solidFill>
                  <a:srgbClr val="000000"/>
                </a:solidFill>
              </a:rPr>
              <a:t>) Class which accesses </a:t>
            </a:r>
            <a:r>
              <a:rPr lang="en-US" sz="1600">
                <a:solidFill>
                  <a:srgbClr val="280099"/>
                </a:solidFill>
              </a:rPr>
              <a:t>UaNode</a:t>
            </a:r>
            <a:r>
              <a:rPr lang="en-US" sz="1600">
                <a:solidFill>
                  <a:srgbClr val="000000"/>
                </a:solidFill>
              </a:rPr>
              <a:t> interfaces like </a:t>
            </a:r>
            <a:r>
              <a:rPr lang="en-US" sz="1600">
                <a:solidFill>
                  <a:srgbClr val="280099"/>
                </a:solidFill>
              </a:rPr>
              <a:t>UaVariable</a:t>
            </a:r>
            <a:r>
              <a:rPr lang="en-US" sz="1600">
                <a:solidFill>
                  <a:srgbClr val="000000"/>
                </a:solidFill>
              </a:rPr>
              <a:t> or </a:t>
            </a:r>
            <a:r>
              <a:rPr lang="en-US" sz="1600">
                <a:solidFill>
                  <a:srgbClr val="280099"/>
                </a:solidFill>
              </a:rPr>
              <a:t>UaObject </a:t>
            </a:r>
            <a:r>
              <a:rPr lang="en-US" sz="1600">
                <a:solidFill>
                  <a:srgbClr val="000000"/>
                </a:solidFill>
              </a:rPr>
              <a:t>to finish these services</a:t>
            </a:r>
            <a:r>
              <a:rPr lang="en-US" sz="1600">
                <a:solidFill>
                  <a:srgbClr val="280099"/>
                </a:solidFill>
              </a:rPr>
              <a:t>.</a:t>
            </a:r>
          </a:p>
          <a:p>
            <a:pPr marL="215900" indent="-215900">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n-US" sz="1200">
              <a:solidFill>
                <a:srgbClr val="280099"/>
              </a:solidFill>
            </a:endParaRPr>
          </a:p>
        </p:txBody>
      </p:sp>
      <p:sp>
        <p:nvSpPr>
          <p:cNvPr id="22532" name="Rectangle 3"/>
          <p:cNvSpPr>
            <a:spLocks noChangeArrowheads="1"/>
          </p:cNvSpPr>
          <p:nvPr/>
        </p:nvSpPr>
        <p:spPr bwMode="auto">
          <a:xfrm>
            <a:off x="2982913" y="1417638"/>
            <a:ext cx="6122987" cy="1497012"/>
          </a:xfrm>
          <a:prstGeom prst="rect">
            <a:avLst/>
          </a:prstGeom>
          <a:solidFill>
            <a:srgbClr val="FFFFFF">
              <a:alpha val="0"/>
            </a:srgbClr>
          </a:solidFill>
          <a:ln w="18360">
            <a:solidFill>
              <a:srgbClr val="B80047"/>
            </a:solidFill>
            <a:round/>
            <a:headEnd/>
            <a:tailEnd/>
          </a:ln>
        </p:spPr>
        <p:txBody>
          <a:bodyPr wrap="none" lIns="99000" tIns="68112" rIns="99000" bIns="54000" anchor="ctr">
            <a:spAutoFit/>
          </a:bodyPr>
          <a:lstStyle/>
          <a:p>
            <a:pPr marL="215900" indent="-215900">
              <a:tabLst>
                <a:tab pos="723900" algn="l"/>
                <a:tab pos="1447800" algn="l"/>
                <a:tab pos="2171700" algn="l"/>
                <a:tab pos="2895600" algn="l"/>
                <a:tab pos="3619500" algn="l"/>
                <a:tab pos="4343400" algn="l"/>
                <a:tab pos="5067300" algn="l"/>
                <a:tab pos="5791200" algn="l"/>
              </a:tabLst>
              <a:defRPr/>
            </a:pPr>
            <a:r>
              <a:rPr lang="en-US" sz="1600" dirty="0" err="1">
                <a:solidFill>
                  <a:srgbClr val="C5000B"/>
                </a:solidFill>
              </a:rPr>
              <a:t>UaVariable_value_None</a:t>
            </a:r>
            <a:r>
              <a:rPr lang="en-US" sz="1600" dirty="0">
                <a:solidFill>
                  <a:srgbClr val="000000"/>
                </a:solidFill>
              </a:rPr>
              <a:t>: </a:t>
            </a:r>
          </a:p>
          <a:p>
            <a:pPr marL="215900" indent="-215900">
              <a:buSzPct val="45000"/>
              <a:buFont typeface="Wingdings" charset="2"/>
              <a:buChar char=""/>
              <a:tabLst>
                <a:tab pos="723900" algn="l"/>
                <a:tab pos="1447800" algn="l"/>
                <a:tab pos="2171700" algn="l"/>
                <a:tab pos="2895600" algn="l"/>
                <a:tab pos="3619500" algn="l"/>
                <a:tab pos="4343400" algn="l"/>
                <a:tab pos="5067300" algn="l"/>
                <a:tab pos="5791200" algn="l"/>
              </a:tabLst>
              <a:defRPr/>
            </a:pPr>
            <a:r>
              <a:rPr lang="en-US" sz="1600" dirty="0">
                <a:solidFill>
                  <a:srgbClr val="000000"/>
                </a:solidFill>
              </a:rPr>
              <a:t>Custom implementation of </a:t>
            </a:r>
            <a:r>
              <a:rPr lang="en-US" sz="1600" dirty="0" err="1">
                <a:solidFill>
                  <a:srgbClr val="000000"/>
                </a:solidFill>
              </a:rPr>
              <a:t>I</a:t>
            </a:r>
            <a:r>
              <a:rPr lang="en-US" sz="1600" dirty="0" err="1">
                <a:solidFill>
                  <a:srgbClr val="280099"/>
                </a:solidFill>
              </a:rPr>
              <a:t>OManager</a:t>
            </a:r>
            <a:r>
              <a:rPr lang="en-US" sz="1600" dirty="0">
                <a:solidFill>
                  <a:srgbClr val="000000"/>
                </a:solidFill>
              </a:rPr>
              <a:t>. </a:t>
            </a:r>
          </a:p>
          <a:p>
            <a:pPr marL="215900" indent="-215900">
              <a:buSzPct val="45000"/>
              <a:buFont typeface="Wingdings" charset="2"/>
              <a:buNone/>
              <a:tabLst>
                <a:tab pos="723900" algn="l"/>
                <a:tab pos="1447800" algn="l"/>
                <a:tab pos="2171700" algn="l"/>
                <a:tab pos="2895600" algn="l"/>
                <a:tab pos="3619500" algn="l"/>
                <a:tab pos="4343400" algn="l"/>
                <a:tab pos="5067300" algn="l"/>
                <a:tab pos="5791200" algn="l"/>
              </a:tabLst>
              <a:defRPr/>
            </a:pPr>
            <a:endParaRPr lang="en-US" sz="1600" dirty="0">
              <a:solidFill>
                <a:srgbClr val="000000"/>
              </a:solidFill>
            </a:endParaRPr>
          </a:p>
          <a:p>
            <a:pPr marL="215900" indent="-215900">
              <a:buSzPct val="45000"/>
              <a:buFont typeface="Wingdings" charset="2"/>
              <a:buChar char=""/>
              <a:tabLst>
                <a:tab pos="723900" algn="l"/>
                <a:tab pos="1447800" algn="l"/>
                <a:tab pos="2171700" algn="l"/>
                <a:tab pos="2895600" algn="l"/>
                <a:tab pos="3619500" algn="l"/>
                <a:tab pos="4343400" algn="l"/>
                <a:tab pos="5067300" algn="l"/>
                <a:tab pos="5791200" algn="l"/>
              </a:tabLst>
              <a:defRPr/>
            </a:pPr>
            <a:r>
              <a:rPr lang="en-US" sz="1600" dirty="0">
                <a:solidFill>
                  <a:srgbClr val="000000"/>
                </a:solidFill>
              </a:rPr>
              <a:t>The </a:t>
            </a:r>
            <a:r>
              <a:rPr lang="en-US" sz="1600" dirty="0" err="1">
                <a:solidFill>
                  <a:srgbClr val="000000"/>
                </a:solidFill>
              </a:rPr>
              <a:t>NodeManager</a:t>
            </a:r>
            <a:r>
              <a:rPr lang="en-US" sz="1600" dirty="0">
                <a:solidFill>
                  <a:srgbClr val="000000"/>
                </a:solidFill>
              </a:rPr>
              <a:t> should supply the details of the new </a:t>
            </a:r>
          </a:p>
          <a:p>
            <a:pPr marL="215900" indent="-215900">
              <a:buSzPct val="45000"/>
              <a:buFont typeface="Wingdings" charset="2"/>
              <a:buNone/>
              <a:tabLst>
                <a:tab pos="723900" algn="l"/>
                <a:tab pos="1447800" algn="l"/>
                <a:tab pos="2171700" algn="l"/>
                <a:tab pos="2895600" algn="l"/>
                <a:tab pos="3619500" algn="l"/>
                <a:tab pos="4343400" algn="l"/>
                <a:tab pos="5067300" algn="l"/>
                <a:tab pos="5791200" algn="l"/>
              </a:tabLst>
              <a:defRPr/>
            </a:pPr>
            <a:r>
              <a:rPr lang="en-US" sz="1600" dirty="0" err="1">
                <a:solidFill>
                  <a:srgbClr val="280099"/>
                </a:solidFill>
              </a:rPr>
              <a:t>IOManager</a:t>
            </a:r>
            <a:r>
              <a:rPr lang="en-US" sz="1600" dirty="0">
                <a:solidFill>
                  <a:srgbClr val="000000"/>
                </a:solidFill>
              </a:rPr>
              <a:t> to the Consumer of the data in the Server through a </a:t>
            </a:r>
          </a:p>
          <a:p>
            <a:pPr marL="215900" indent="-215900">
              <a:buSzPct val="45000"/>
              <a:buFont typeface="Wingdings" charset="2"/>
              <a:buNone/>
              <a:tabLst>
                <a:tab pos="723900" algn="l"/>
                <a:tab pos="1447800" algn="l"/>
                <a:tab pos="2171700" algn="l"/>
                <a:tab pos="2895600" algn="l"/>
                <a:tab pos="3619500" algn="l"/>
                <a:tab pos="4343400" algn="l"/>
                <a:tab pos="5067300" algn="l"/>
                <a:tab pos="5791200" algn="l"/>
              </a:tabLst>
              <a:defRPr/>
            </a:pPr>
            <a:r>
              <a:rPr lang="en-US" sz="1600" dirty="0">
                <a:solidFill>
                  <a:srgbClr val="000000"/>
                </a:solidFill>
              </a:rPr>
              <a:t>Method  </a:t>
            </a:r>
            <a:r>
              <a:rPr lang="en-US" sz="1600" dirty="0" err="1">
                <a:solidFill>
                  <a:schemeClr val="accent2">
                    <a:lumMod val="75000"/>
                  </a:schemeClr>
                </a:solidFill>
              </a:rPr>
              <a:t>NodeManagerUaNode</a:t>
            </a:r>
            <a:r>
              <a:rPr lang="en-US" sz="1600" dirty="0">
                <a:solidFill>
                  <a:schemeClr val="accent2">
                    <a:lumMod val="75000"/>
                  </a:schemeClr>
                </a:solidFill>
              </a:rPr>
              <a:t>::</a:t>
            </a:r>
            <a:r>
              <a:rPr lang="en-US" sz="1600" dirty="0" err="1">
                <a:solidFill>
                  <a:schemeClr val="accent2">
                    <a:lumMod val="75000"/>
                  </a:schemeClr>
                </a:solidFill>
              </a:rPr>
              <a:t>getIOManager</a:t>
            </a:r>
            <a:r>
              <a:rPr lang="en-US" sz="1600" dirty="0">
                <a:solidFill>
                  <a:schemeClr val="accent2">
                    <a:lumMod val="75000"/>
                  </a:schemeClr>
                </a:solidFill>
              </a:rPr>
              <a:t>() </a:t>
            </a:r>
          </a:p>
        </p:txBody>
      </p:sp>
      <p:sp>
        <p:nvSpPr>
          <p:cNvPr id="26629" name="AutoShape 4"/>
          <p:cNvSpPr>
            <a:spLocks noChangeArrowheads="1"/>
          </p:cNvSpPr>
          <p:nvPr/>
        </p:nvSpPr>
        <p:spPr bwMode="auto">
          <a:xfrm>
            <a:off x="92075" y="3660775"/>
            <a:ext cx="1746250" cy="600075"/>
          </a:xfrm>
          <a:prstGeom prst="roundRect">
            <a:avLst>
              <a:gd name="adj" fmla="val 16667"/>
            </a:avLst>
          </a:prstGeom>
          <a:solidFill>
            <a:srgbClr val="FFCC99"/>
          </a:solidFill>
          <a:ln w="9525">
            <a:solidFill>
              <a:srgbClr val="808080"/>
            </a:solidFill>
            <a:round/>
            <a:headEnd/>
            <a:tailEnd/>
          </a:ln>
        </p:spPr>
        <p:txBody>
          <a:bodyPr wrap="none" lIns="90000" tIns="59112" rIns="90000" bIns="45000" anchor="ctr">
            <a:spAutoFit/>
          </a:bodyPr>
          <a:lstStyle/>
          <a:p>
            <a:pPr algn="ctr">
              <a:tabLst>
                <a:tab pos="723900" algn="l"/>
                <a:tab pos="1447800" algn="l"/>
              </a:tabLst>
            </a:pPr>
            <a:r>
              <a:rPr lang="en-US" sz="1600">
                <a:solidFill>
                  <a:srgbClr val="000000"/>
                </a:solidFill>
              </a:rPr>
              <a:t>Temperature.</a:t>
            </a:r>
          </a:p>
          <a:p>
            <a:pPr algn="ctr">
              <a:tabLst>
                <a:tab pos="723900" algn="l"/>
                <a:tab pos="1447800" algn="l"/>
              </a:tabLst>
            </a:pPr>
            <a:r>
              <a:rPr lang="en-US" sz="1600">
                <a:solidFill>
                  <a:srgbClr val="000000"/>
                </a:solidFill>
              </a:rPr>
              <a:t>valueHandling</a:t>
            </a:r>
          </a:p>
        </p:txBody>
      </p:sp>
      <p:sp>
        <p:nvSpPr>
          <p:cNvPr id="22534" name="Rectangle 5"/>
          <p:cNvSpPr>
            <a:spLocks noChangeArrowheads="1"/>
          </p:cNvSpPr>
          <p:nvPr/>
        </p:nvSpPr>
        <p:spPr bwMode="auto">
          <a:xfrm>
            <a:off x="2982913" y="2941638"/>
            <a:ext cx="7097712" cy="1422400"/>
          </a:xfrm>
          <a:prstGeom prst="rect">
            <a:avLst/>
          </a:prstGeom>
          <a:solidFill>
            <a:srgbClr val="FFFFFF">
              <a:alpha val="0"/>
            </a:srgbClr>
          </a:solidFill>
          <a:ln w="18360">
            <a:solidFill>
              <a:srgbClr val="B84747"/>
            </a:solidFill>
            <a:round/>
            <a:headEnd/>
            <a:tailEnd/>
          </a:ln>
        </p:spPr>
        <p:txBody>
          <a:bodyPr lIns="99000" tIns="68112" rIns="99000" bIns="54000" anchor="ctr">
            <a:spAutoFit/>
          </a:bodyPr>
          <a:lstStyle/>
          <a:p>
            <a:pPr marL="215900" indent="-215900">
              <a:tabLst>
                <a:tab pos="723900" algn="l"/>
                <a:tab pos="1447800" algn="l"/>
                <a:tab pos="2171700" algn="l"/>
                <a:tab pos="2895600" algn="l"/>
                <a:tab pos="3619500" algn="l"/>
                <a:tab pos="4343400" algn="l"/>
                <a:tab pos="5067300" algn="l"/>
                <a:tab pos="5791200" algn="l"/>
                <a:tab pos="6515100" algn="l"/>
              </a:tabLst>
              <a:defRPr/>
            </a:pPr>
            <a:r>
              <a:rPr lang="en-US" sz="1600" dirty="0" err="1">
                <a:solidFill>
                  <a:srgbClr val="C5000B"/>
                </a:solidFill>
              </a:rPr>
              <a:t>UaVariable_value_Cache</a:t>
            </a:r>
            <a:r>
              <a:rPr lang="en-US" sz="1600" dirty="0">
                <a:solidFill>
                  <a:srgbClr val="000000"/>
                </a:solidFill>
              </a:rPr>
              <a:t>:  (polling mechanism)</a:t>
            </a:r>
          </a:p>
          <a:p>
            <a:pPr marL="215900" indent="-215900">
              <a:buSzPct val="45000"/>
              <a:buFont typeface="Wingdings" charset="2"/>
              <a:buChar char=""/>
              <a:tabLst>
                <a:tab pos="723900" algn="l"/>
                <a:tab pos="1447800" algn="l"/>
                <a:tab pos="2171700" algn="l"/>
                <a:tab pos="2895600" algn="l"/>
                <a:tab pos="3619500" algn="l"/>
                <a:tab pos="4343400" algn="l"/>
                <a:tab pos="5067300" algn="l"/>
                <a:tab pos="5791200" algn="l"/>
                <a:tab pos="6515100" algn="l"/>
              </a:tabLst>
              <a:defRPr/>
            </a:pPr>
            <a:r>
              <a:rPr lang="en-US" sz="1600" dirty="0">
                <a:solidFill>
                  <a:srgbClr val="000000"/>
                </a:solidFill>
              </a:rPr>
              <a:t>The variable has a cached value which in not updated by SDK.</a:t>
            </a:r>
          </a:p>
          <a:p>
            <a:pPr marL="215900" indent="-215900">
              <a:spcBef>
                <a:spcPts val="1200"/>
              </a:spcBef>
              <a:spcAft>
                <a:spcPts val="1000"/>
              </a:spcAft>
              <a:buSzPct val="45000"/>
              <a:buFont typeface="Wingdings" charset="2"/>
              <a:buChar char=""/>
              <a:tabLst>
                <a:tab pos="723900" algn="l"/>
                <a:tab pos="1447800" algn="l"/>
                <a:tab pos="2171700" algn="l"/>
                <a:tab pos="2895600" algn="l"/>
                <a:tab pos="3619500" algn="l"/>
                <a:tab pos="4343400" algn="l"/>
                <a:tab pos="5067300" algn="l"/>
                <a:tab pos="5791200" algn="l"/>
                <a:tab pos="6515100" algn="l"/>
              </a:tabLst>
              <a:defRPr/>
            </a:pPr>
            <a:r>
              <a:rPr lang="en-US" sz="1600" dirty="0">
                <a:solidFill>
                  <a:srgbClr val="000000"/>
                </a:solidFill>
              </a:rPr>
              <a:t> read and write access for this variable will be implemented by       overwriting the methods </a:t>
            </a:r>
            <a:r>
              <a:rPr lang="en-US" sz="1600" dirty="0" err="1">
                <a:solidFill>
                  <a:schemeClr val="accent2">
                    <a:lumMod val="75000"/>
                  </a:schemeClr>
                </a:solidFill>
              </a:rPr>
              <a:t>IOManagerUaNode</a:t>
            </a:r>
            <a:r>
              <a:rPr lang="en-US" sz="1600" dirty="0">
                <a:solidFill>
                  <a:schemeClr val="accent2">
                    <a:lumMod val="75000"/>
                  </a:schemeClr>
                </a:solidFill>
              </a:rPr>
              <a:t>::</a:t>
            </a:r>
            <a:r>
              <a:rPr lang="en-US" sz="1600" dirty="0" err="1">
                <a:solidFill>
                  <a:schemeClr val="accent2">
                    <a:lumMod val="75000"/>
                  </a:schemeClr>
                </a:solidFill>
              </a:rPr>
              <a:t>readValues</a:t>
            </a:r>
            <a:r>
              <a:rPr lang="en-US" sz="1600" dirty="0">
                <a:solidFill>
                  <a:schemeClr val="accent2">
                    <a:lumMod val="75000"/>
                  </a:schemeClr>
                </a:solidFill>
              </a:rPr>
              <a:t>() </a:t>
            </a:r>
            <a:r>
              <a:rPr lang="en-US" sz="1600" dirty="0">
                <a:solidFill>
                  <a:srgbClr val="000000"/>
                </a:solidFill>
              </a:rPr>
              <a:t>and </a:t>
            </a:r>
            <a:r>
              <a:rPr lang="en-US" sz="1600" dirty="0" err="1">
                <a:solidFill>
                  <a:schemeClr val="accent2">
                    <a:lumMod val="75000"/>
                  </a:schemeClr>
                </a:solidFill>
              </a:rPr>
              <a:t>IOManagerUaNode</a:t>
            </a:r>
            <a:r>
              <a:rPr lang="en-US" sz="1600" dirty="0">
                <a:solidFill>
                  <a:schemeClr val="accent2">
                    <a:lumMod val="75000"/>
                  </a:schemeClr>
                </a:solidFill>
              </a:rPr>
              <a:t>::</a:t>
            </a:r>
            <a:r>
              <a:rPr lang="en-US" sz="1600" dirty="0" err="1">
                <a:solidFill>
                  <a:schemeClr val="accent2">
                    <a:lumMod val="75000"/>
                  </a:schemeClr>
                </a:solidFill>
              </a:rPr>
              <a:t>writeValues</a:t>
            </a:r>
            <a:r>
              <a:rPr lang="en-US" sz="1600" dirty="0">
                <a:solidFill>
                  <a:schemeClr val="accent2">
                    <a:lumMod val="75000"/>
                  </a:schemeClr>
                </a:solidFill>
              </a:rPr>
              <a:t>()  </a:t>
            </a:r>
            <a:r>
              <a:rPr lang="en-US" sz="1600" dirty="0">
                <a:solidFill>
                  <a:srgbClr val="000000"/>
                </a:solidFill>
              </a:rPr>
              <a:t>in the node manager implementation. </a:t>
            </a:r>
          </a:p>
        </p:txBody>
      </p:sp>
      <p:sp>
        <p:nvSpPr>
          <p:cNvPr id="26631" name="Rectangle 6"/>
          <p:cNvSpPr>
            <a:spLocks noChangeArrowheads="1"/>
          </p:cNvSpPr>
          <p:nvPr/>
        </p:nvSpPr>
        <p:spPr bwMode="auto">
          <a:xfrm>
            <a:off x="1360488" y="4541838"/>
            <a:ext cx="8720137" cy="2619375"/>
          </a:xfrm>
          <a:prstGeom prst="rect">
            <a:avLst/>
          </a:prstGeom>
          <a:solidFill>
            <a:srgbClr val="FFFFFF">
              <a:alpha val="0"/>
            </a:srgbClr>
          </a:solidFill>
          <a:ln w="18360">
            <a:solidFill>
              <a:srgbClr val="99284C"/>
            </a:solidFill>
            <a:round/>
            <a:headEnd/>
            <a:tailEnd/>
          </a:ln>
        </p:spPr>
        <p:txBody>
          <a:bodyPr lIns="99000" tIns="68112" rIns="99000" bIns="54000" anchor="ctr">
            <a:spAutoFit/>
          </a:bodyPr>
          <a:lstStyle/>
          <a:p>
            <a:pPr marL="215900" indent="-2159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600">
                <a:solidFill>
                  <a:srgbClr val="C5000B"/>
                </a:solidFill>
              </a:rPr>
              <a:t>UaVariable_value_Cache | UaVariable_Value_CacheIsSource (Default setting) </a:t>
            </a:r>
            <a:r>
              <a:rPr lang="en-US" sz="1600">
                <a:solidFill>
                  <a:srgbClr val="000000"/>
                </a:solidFill>
              </a:rPr>
              <a:t>: </a:t>
            </a:r>
          </a:p>
          <a:p>
            <a:pPr marL="215900" indent="-2159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1600">
              <a:solidFill>
                <a:srgbClr val="000000"/>
              </a:solidFill>
            </a:endParaRPr>
          </a:p>
          <a:p>
            <a:pPr marL="215900" indent="-21590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600">
                <a:solidFill>
                  <a:srgbClr val="000000"/>
                </a:solidFill>
              </a:rPr>
              <a:t>The variable has a cached value which in not updated by SDK.</a:t>
            </a:r>
          </a:p>
          <a:p>
            <a:pPr marL="215900" indent="-215900">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1600">
              <a:solidFill>
                <a:srgbClr val="000000"/>
              </a:solidFill>
            </a:endParaRPr>
          </a:p>
          <a:p>
            <a:pPr marL="215900" indent="-21590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600">
                <a:solidFill>
                  <a:srgbClr val="000000"/>
                </a:solidFill>
              </a:rPr>
              <a:t>the value in the variable node is the data source and all read,  data monitoring and write operations are using the value without requiring any custom code. </a:t>
            </a:r>
          </a:p>
          <a:p>
            <a:pPr marL="215900" indent="-215900">
              <a:spcBef>
                <a:spcPts val="1200"/>
              </a:spcBef>
              <a:spcAft>
                <a:spcPts val="1000"/>
              </a:spcAft>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600">
                <a:solidFill>
                  <a:srgbClr val="000000"/>
                </a:solidFill>
              </a:rPr>
              <a:t>used if the variable represents internal configuration data or the data source is </a:t>
            </a:r>
            <a:r>
              <a:rPr lang="en-US" sz="1600">
                <a:solidFill>
                  <a:srgbClr val="280099"/>
                </a:solidFill>
              </a:rPr>
              <a:t>event based</a:t>
            </a:r>
            <a:r>
              <a:rPr lang="en-US" sz="1600">
                <a:solidFill>
                  <a:srgbClr val="000000"/>
                </a:solidFill>
              </a:rPr>
              <a:t> and delivers data changes automatically.</a:t>
            </a:r>
          </a:p>
          <a:p>
            <a:pPr marL="215900" indent="-215900">
              <a:spcBef>
                <a:spcPts val="1200"/>
              </a:spcBef>
              <a:spcAft>
                <a:spcPts val="1000"/>
              </a:spcAft>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600">
                <a:solidFill>
                  <a:srgbClr val="000000"/>
                </a:solidFill>
              </a:rPr>
              <a:t>Value changes can be provided with the method </a:t>
            </a:r>
            <a:r>
              <a:rPr lang="en-US" sz="1600">
                <a:solidFill>
                  <a:srgbClr val="280099"/>
                </a:solidFill>
              </a:rPr>
              <a:t>UaVariable::setValue().</a:t>
            </a:r>
          </a:p>
        </p:txBody>
      </p:sp>
      <p:sp>
        <p:nvSpPr>
          <p:cNvPr id="26632" name="Line 7"/>
          <p:cNvSpPr>
            <a:spLocks noChangeShapeType="1"/>
          </p:cNvSpPr>
          <p:nvPr/>
        </p:nvSpPr>
        <p:spPr bwMode="auto">
          <a:xfrm flipV="1">
            <a:off x="457200" y="2192338"/>
            <a:ext cx="2528888" cy="1470025"/>
          </a:xfrm>
          <a:prstGeom prst="line">
            <a:avLst/>
          </a:prstGeom>
          <a:noFill/>
          <a:ln w="9525">
            <a:solidFill>
              <a:srgbClr val="000000"/>
            </a:solidFill>
            <a:round/>
            <a:headEnd/>
            <a:tailEnd type="triangle" w="med" len="med"/>
          </a:ln>
        </p:spPr>
        <p:txBody>
          <a:bodyPr/>
          <a:lstStyle/>
          <a:p>
            <a:endParaRPr lang="en-US"/>
          </a:p>
        </p:txBody>
      </p:sp>
      <p:sp>
        <p:nvSpPr>
          <p:cNvPr id="26633" name="Line 8"/>
          <p:cNvSpPr>
            <a:spLocks noChangeShapeType="1"/>
          </p:cNvSpPr>
          <p:nvPr/>
        </p:nvSpPr>
        <p:spPr bwMode="auto">
          <a:xfrm flipV="1">
            <a:off x="1838325" y="3802063"/>
            <a:ext cx="1035050" cy="131762"/>
          </a:xfrm>
          <a:prstGeom prst="line">
            <a:avLst/>
          </a:prstGeom>
          <a:noFill/>
          <a:ln w="9525">
            <a:solidFill>
              <a:srgbClr val="000000"/>
            </a:solidFill>
            <a:round/>
            <a:headEnd/>
            <a:tailEnd type="triangle" w="med" len="med"/>
          </a:ln>
        </p:spPr>
        <p:txBody>
          <a:bodyPr/>
          <a:lstStyle/>
          <a:p>
            <a:endParaRPr lang="en-US"/>
          </a:p>
        </p:txBody>
      </p:sp>
      <p:sp>
        <p:nvSpPr>
          <p:cNvPr id="26634" name="Line 9"/>
          <p:cNvSpPr>
            <a:spLocks noChangeShapeType="1"/>
          </p:cNvSpPr>
          <p:nvPr/>
        </p:nvSpPr>
        <p:spPr bwMode="auto">
          <a:xfrm>
            <a:off x="495300" y="4297363"/>
            <a:ext cx="768350" cy="1006475"/>
          </a:xfrm>
          <a:prstGeom prst="line">
            <a:avLst/>
          </a:prstGeom>
          <a:noFill/>
          <a:ln w="9525">
            <a:solidFill>
              <a:srgbClr val="000000"/>
            </a:solidFill>
            <a:round/>
            <a:headEnd/>
            <a:tailEnd type="triangle" w="med" len="med"/>
          </a:ln>
        </p:spPr>
        <p:txBody>
          <a:bodyPr/>
          <a:lstStyle/>
          <a:p>
            <a:endParaRPr lang="en-US"/>
          </a:p>
        </p:txBody>
      </p:sp>
      <p:sp>
        <p:nvSpPr>
          <p:cNvPr id="21514" name="AutoShape 10"/>
          <p:cNvSpPr>
            <a:spLocks noChangeArrowheads="1"/>
          </p:cNvSpPr>
          <p:nvPr/>
        </p:nvSpPr>
        <p:spPr bwMode="auto">
          <a:xfrm>
            <a:off x="2743200" y="3382963"/>
            <a:ext cx="182563" cy="182562"/>
          </a:xfrm>
          <a:prstGeom prst="star5">
            <a:avLst/>
          </a:prstGeom>
          <a:solidFill>
            <a:srgbClr val="CFE7E5"/>
          </a:solidFill>
          <a:ln w="9525">
            <a:solidFill>
              <a:srgbClr val="808080"/>
            </a:solidFill>
            <a:round/>
            <a:headEnd/>
            <a:tailEnd/>
          </a:ln>
          <a:effectLst/>
        </p:spPr>
        <p:txBody>
          <a:bodyPr wrap="none" anchor="ctr"/>
          <a:lstStyle/>
          <a:p>
            <a:pPr>
              <a:defRPr/>
            </a:pP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a:xfrm>
            <a:off x="315913" y="92075"/>
            <a:ext cx="9448800" cy="639763"/>
          </a:xfrm>
        </p:spPr>
        <p:txBody>
          <a:bodyPr tIns="22932"/>
          <a:lstStyle/>
          <a:p>
            <a:pPr eaLnBrk="1">
              <a:tabLst>
                <a:tab pos="723900" algn="l"/>
                <a:tab pos="1447800" algn="l"/>
                <a:tab pos="2171700" algn="l"/>
                <a:tab pos="2895600" algn="l"/>
                <a:tab pos="3619500" algn="l"/>
                <a:tab pos="4343400" algn="l"/>
                <a:tab pos="5067300" algn="l"/>
                <a:tab pos="5791200" algn="l"/>
                <a:tab pos="6515100" algn="l"/>
                <a:tab pos="7239000" algn="l"/>
              </a:tabLst>
            </a:pPr>
            <a:r>
              <a:rPr lang="en-US" sz="3200" b="1" smtClean="0">
                <a:solidFill>
                  <a:srgbClr val="C5000B"/>
                </a:solidFill>
              </a:rPr>
              <a:t>Connecting Nodes to Real Time Data ... contd.</a:t>
            </a:r>
          </a:p>
        </p:txBody>
      </p:sp>
      <p:sp>
        <p:nvSpPr>
          <p:cNvPr id="27651" name="Text Box 2"/>
          <p:cNvSpPr txBox="1">
            <a:spLocks noChangeArrowheads="1"/>
          </p:cNvSpPr>
          <p:nvPr/>
        </p:nvSpPr>
        <p:spPr bwMode="auto">
          <a:xfrm>
            <a:off x="239713" y="884238"/>
            <a:ext cx="9601200" cy="6400800"/>
          </a:xfrm>
          <a:prstGeom prst="rect">
            <a:avLst/>
          </a:prstGeom>
          <a:noFill/>
          <a:ln w="9525">
            <a:noFill/>
            <a:round/>
            <a:headEnd/>
            <a:tailEnd/>
          </a:ln>
        </p:spPr>
        <p:txBody>
          <a:bodyPr lIns="90000" tIns="60876" rIns="90000" bIns="45000"/>
          <a:lstStyle/>
          <a:p>
            <a:pPr marL="215900" indent="-21590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sz="2400" b="1">
                <a:solidFill>
                  <a:srgbClr val="5C8526"/>
                </a:solidFill>
              </a:rPr>
              <a:t>Three things needed for server developer.</a:t>
            </a:r>
          </a:p>
          <a:p>
            <a:pPr marL="215900" indent="-21590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n-US" sz="2400">
              <a:solidFill>
                <a:srgbClr val="5C8526"/>
              </a:solidFill>
            </a:endParaRPr>
          </a:p>
          <a:p>
            <a:pPr marL="215900" indent="-215900">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sz="2400">
                <a:solidFill>
                  <a:srgbClr val="000000"/>
                </a:solidFill>
              </a:rPr>
              <a:t>1. Set the valueHandling of a UaVariable to the option </a:t>
            </a:r>
            <a:r>
              <a:rPr lang="en-US" sz="2400">
                <a:solidFill>
                  <a:srgbClr val="C5000B"/>
                </a:solidFill>
              </a:rPr>
              <a:t>UaVariable_value_Cache</a:t>
            </a:r>
          </a:p>
          <a:p>
            <a:pPr marL="215900" indent="-215900">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n-US" sz="2400">
              <a:solidFill>
                <a:srgbClr val="C5000B"/>
              </a:solidFill>
            </a:endParaRPr>
          </a:p>
          <a:p>
            <a:pPr marL="215900" indent="-215900">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n-US" sz="2400">
              <a:solidFill>
                <a:srgbClr val="C5000B"/>
              </a:solidFill>
            </a:endParaRPr>
          </a:p>
          <a:p>
            <a:pPr marL="215900" indent="-215900">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sz="2400">
                <a:solidFill>
                  <a:srgbClr val="000000"/>
                </a:solidFill>
              </a:rPr>
              <a:t>2. Overwrite  the methods </a:t>
            </a:r>
            <a:r>
              <a:rPr lang="en-US" sz="2400">
                <a:solidFill>
                  <a:srgbClr val="C5000B"/>
                </a:solidFill>
              </a:rPr>
              <a:t>IOManagerUaNode::readValues() and </a:t>
            </a:r>
          </a:p>
          <a:p>
            <a:pPr marL="215900" indent="-215900">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sz="2400">
                <a:solidFill>
                  <a:srgbClr val="C5000B"/>
                </a:solidFill>
              </a:rPr>
              <a:t>    IOManagerUaNode::writeValues() </a:t>
            </a:r>
            <a:r>
              <a:rPr lang="en-US" sz="2400">
                <a:solidFill>
                  <a:srgbClr val="000000"/>
                </a:solidFill>
              </a:rPr>
              <a:t>to  read/write the values from/to </a:t>
            </a:r>
            <a:r>
              <a:rPr lang="en-US" sz="2400">
                <a:solidFill>
                  <a:srgbClr val="C5000B"/>
                </a:solidFill>
              </a:rPr>
              <a:t>the underlying </a:t>
            </a:r>
          </a:p>
          <a:p>
            <a:pPr marL="215900" indent="-215900">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sz="2400">
                <a:solidFill>
                  <a:srgbClr val="C5000B"/>
                </a:solidFill>
              </a:rPr>
              <a:t>    device</a:t>
            </a:r>
          </a:p>
          <a:p>
            <a:pPr marL="215900" indent="-215900">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n-US" sz="2400">
              <a:solidFill>
                <a:srgbClr val="C5000B"/>
              </a:solidFill>
            </a:endParaRPr>
          </a:p>
          <a:p>
            <a:pPr marL="215900" indent="-215900">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n-US" sz="2400">
              <a:solidFill>
                <a:srgbClr val="C5000B"/>
              </a:solidFill>
            </a:endParaRPr>
          </a:p>
          <a:p>
            <a:pPr marL="215900" indent="-215900">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sz="2400">
                <a:solidFill>
                  <a:srgbClr val="000000"/>
                </a:solidFill>
              </a:rPr>
              <a:t>3. These methods need information (called UserData) like address, sub-address etc to access the  </a:t>
            </a:r>
            <a:r>
              <a:rPr lang="en-US" sz="2400">
                <a:solidFill>
                  <a:srgbClr val="C5000B"/>
                </a:solidFill>
              </a:rPr>
              <a:t>the underlying device data. </a:t>
            </a:r>
            <a:r>
              <a:rPr lang="en-US" sz="2400">
                <a:solidFill>
                  <a:srgbClr val="000000"/>
                </a:solidFill>
              </a:rPr>
              <a:t>So store this information in the corresponding  </a:t>
            </a:r>
            <a:r>
              <a:rPr lang="en-US" sz="2400">
                <a:solidFill>
                  <a:srgbClr val="280099"/>
                </a:solidFill>
              </a:rPr>
              <a:t>UaVariable</a:t>
            </a:r>
            <a:r>
              <a:rPr lang="en-US" sz="2400">
                <a:solidFill>
                  <a:srgbClr val="000000"/>
                </a:solidFill>
              </a:rPr>
              <a:t> for ex.  </a:t>
            </a:r>
            <a:r>
              <a:rPr lang="en-US" sz="2400">
                <a:solidFill>
                  <a:srgbClr val="280099"/>
                </a:solidFill>
              </a:rPr>
              <a:t>Temperature</a:t>
            </a:r>
            <a:r>
              <a:rPr lang="en-US" sz="2400">
                <a:solidFill>
                  <a:srgbClr val="000000"/>
                </a:solidFill>
              </a:rPr>
              <a:t>.  Use </a:t>
            </a:r>
            <a:r>
              <a:rPr lang="en-US" sz="2400">
                <a:solidFill>
                  <a:srgbClr val="280099"/>
                </a:solidFill>
              </a:rPr>
              <a:t>UaVariable::setUserData() </a:t>
            </a:r>
            <a:r>
              <a:rPr lang="en-US" sz="2400">
                <a:solidFill>
                  <a:srgbClr val="000000"/>
                </a:solidFill>
              </a:rPr>
              <a:t>for this purpose</a:t>
            </a:r>
            <a:r>
              <a:rPr lang="en-US" sz="2400">
                <a:solidFill>
                  <a:srgbClr val="280099"/>
                </a:solidFill>
              </a:rPr>
              <a:t>.</a:t>
            </a:r>
            <a:r>
              <a:rPr lang="en-US" sz="2400">
                <a:solidFill>
                  <a:srgbClr val="000000"/>
                </a:solidFill>
              </a:rPr>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title"/>
          </p:nvPr>
        </p:nvSpPr>
        <p:spPr>
          <a:xfrm>
            <a:off x="3135311" y="58738"/>
            <a:ext cx="3810001" cy="555625"/>
          </a:xfrm>
        </p:spPr>
        <p:txBody>
          <a:bodyPr tIns="22932"/>
          <a:lstStyle/>
          <a:p>
            <a:pPr eaLnBrk="1">
              <a:tabLst>
                <a:tab pos="723900" algn="l"/>
                <a:tab pos="1447800" algn="l"/>
                <a:tab pos="2171700" algn="l"/>
                <a:tab pos="2895600" algn="l"/>
                <a:tab pos="3619500" algn="l"/>
                <a:tab pos="4343400" algn="l"/>
                <a:tab pos="5067300" algn="l"/>
              </a:tabLst>
            </a:pPr>
            <a:r>
              <a:rPr lang="en-US" sz="3200" b="1" dirty="0" smtClean="0">
                <a:solidFill>
                  <a:srgbClr val="C5000B"/>
                </a:solidFill>
              </a:rPr>
              <a:t>Summary</a:t>
            </a:r>
          </a:p>
        </p:txBody>
      </p:sp>
      <p:sp>
        <p:nvSpPr>
          <p:cNvPr id="26627" name="Rectangle 3"/>
          <p:cNvSpPr>
            <a:spLocks noChangeArrowheads="1"/>
          </p:cNvSpPr>
          <p:nvPr/>
        </p:nvSpPr>
        <p:spPr bwMode="auto">
          <a:xfrm>
            <a:off x="0" y="1036637"/>
            <a:ext cx="10080625" cy="43079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000" i="0" u="none" strike="noStrike" cap="none" normalizeH="0" baseline="0" dirty="0" smtClean="0">
                <a:ln>
                  <a:noFill/>
                </a:ln>
                <a:effectLst/>
                <a:latin typeface="Calibri" pitchFamily="34" charset="0"/>
                <a:ea typeface="Times New Roman" pitchFamily="18" charset="0"/>
                <a:cs typeface="Calibri" pitchFamily="34" charset="0"/>
              </a:rPr>
              <a:t>The OPC-UA standard provides a comprehensive and secure way to build and operate multi-vendor clients and servers.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2000" i="0" u="none" strike="noStrike" cap="none" normalizeH="0" baseline="0" dirty="0" smtClean="0">
              <a:ln>
                <a:noFill/>
              </a:ln>
              <a:effectLst/>
              <a:latin typeface="Calibri" pitchFamily="34" charset="0"/>
              <a:ea typeface="Times New Roman" pitchFamily="18" charset="0"/>
              <a:cs typeface="Calibri" pitchFamily="34" charset="0"/>
            </a:endParaRPr>
          </a:p>
          <a:p>
            <a:pPr defTabSz="914400" hangingPunct="1">
              <a:lnSpc>
                <a:spcPct val="100000"/>
              </a:lnSpc>
              <a:buClrTx/>
              <a:buSzTx/>
              <a:buFont typeface="Arial" pitchFamily="34" charset="0"/>
              <a:buChar char="•"/>
            </a:pPr>
            <a:r>
              <a:rPr kumimoji="0" lang="en-US" sz="2000" i="0" u="none" strike="noStrike" cap="none" normalizeH="0" baseline="0" dirty="0" smtClean="0">
                <a:ln>
                  <a:noFill/>
                </a:ln>
                <a:effectLst/>
                <a:latin typeface="Calibri" pitchFamily="34" charset="0"/>
                <a:ea typeface="Times New Roman" pitchFamily="18" charset="0"/>
                <a:cs typeface="Calibri" pitchFamily="34" charset="0"/>
              </a:rPr>
              <a:t>OPC-UA’s  platform independence is a major advantage over classic OPC. </a:t>
            </a:r>
            <a:r>
              <a:rPr lang="en-US" sz="2000" dirty="0" smtClean="0">
                <a:latin typeface="Calibri" pitchFamily="34" charset="0"/>
              </a:rPr>
              <a:t>OPC UA provides the necessary infrastructure for interoperability across the enterprise, from machine-to-machine, machine-to-enterprise and everything in-between.</a:t>
            </a:r>
            <a:endParaRPr kumimoji="0" lang="en-US" sz="2000" i="0" u="none" strike="noStrike" cap="none" normalizeH="0" baseline="0" dirty="0" smtClean="0">
              <a:ln>
                <a:noFill/>
              </a:ln>
              <a:effectLst/>
              <a:latin typeface="Calibri" pitchFamily="34" charset="0"/>
              <a:ea typeface="Times New Roman" pitchFamily="18"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endParaRPr lang="en-US" sz="2000" dirty="0" smtClean="0">
              <a:latin typeface="Calibri" pitchFamily="34" charset="0"/>
              <a:ea typeface="Times New Roman" pitchFamily="18" charset="0"/>
              <a:cs typeface="Calibri" pitchFamily="34" charset="0"/>
            </a:endParaRPr>
          </a:p>
          <a:p>
            <a:pPr>
              <a:buFont typeface="Arial" pitchFamily="34" charset="0"/>
              <a:buChar char="•"/>
            </a:pPr>
            <a:r>
              <a:rPr lang="en-US" sz="2000" dirty="0" smtClean="0">
                <a:latin typeface="Calibri" pitchFamily="34" charset="0"/>
                <a:ea typeface="Times New Roman" pitchFamily="18" charset="0"/>
                <a:cs typeface="Calibri" pitchFamily="34" charset="0"/>
              </a:rPr>
              <a:t>OPC foundation has so far made available the communication stack layer that handles the communication between clients and servers. </a:t>
            </a:r>
            <a:r>
              <a:rPr lang="en-US" dirty="0" smtClean="0">
                <a:latin typeface="Calibri" pitchFamily="34" charset="0"/>
              </a:rPr>
              <a:t>Currently 3 language/environments  are used for implementing the OPC Foundation UA Stack  deliverables viz. . C/C++, .NET, or JAVA. </a:t>
            </a:r>
          </a:p>
          <a:p>
            <a:pPr marL="0" marR="0" lvl="0" indent="0" algn="l" defTabSz="914400" rtl="0" eaLnBrk="1" fontAlgn="base" latinLnBrk="0" hangingPunct="1">
              <a:lnSpc>
                <a:spcPct val="100000"/>
              </a:lnSpc>
              <a:spcBef>
                <a:spcPct val="0"/>
              </a:spcBef>
              <a:spcAft>
                <a:spcPct val="0"/>
              </a:spcAft>
              <a:buClrTx/>
              <a:buSzTx/>
              <a:tabLst/>
            </a:pPr>
            <a:endParaRPr kumimoji="0" lang="en-US" sz="2000" i="0" u="none" strike="noStrike" cap="none" normalizeH="0" baseline="0" dirty="0" smtClean="0">
              <a:ln>
                <a:noFill/>
              </a:ln>
              <a:effectLst/>
              <a:latin typeface="Calibri" pitchFamily="34" charset="0"/>
              <a:ea typeface="Times New Roman" pitchFamily="18"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lang="en-US" sz="2000" dirty="0" smtClean="0">
                <a:latin typeface="Calibri" pitchFamily="34" charset="0"/>
                <a:ea typeface="Times New Roman" pitchFamily="18" charset="0"/>
                <a:cs typeface="Calibri" pitchFamily="34" charset="0"/>
              </a:rPr>
              <a:t>The  application developer’s task is made a bit simpler by use of  SDKs developed by 3</a:t>
            </a:r>
            <a:r>
              <a:rPr lang="en-US" sz="2000" baseline="30000" dirty="0" smtClean="0">
                <a:latin typeface="Calibri" pitchFamily="34" charset="0"/>
                <a:ea typeface="Times New Roman" pitchFamily="18" charset="0"/>
                <a:cs typeface="Calibri" pitchFamily="34" charset="0"/>
              </a:rPr>
              <a:t>rd</a:t>
            </a:r>
            <a:r>
              <a:rPr lang="en-US" sz="2000" dirty="0" smtClean="0">
                <a:latin typeface="Calibri" pitchFamily="34" charset="0"/>
                <a:ea typeface="Times New Roman" pitchFamily="18" charset="0"/>
                <a:cs typeface="Calibri" pitchFamily="34" charset="0"/>
              </a:rPr>
              <a:t> party. These SDKs build upon the OPC foundation’s communication stack layer.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2000" i="0" u="none" strike="noStrike" cap="none" normalizeH="0" baseline="0" dirty="0" smtClean="0">
              <a:ln>
                <a:noFill/>
              </a:ln>
              <a:solidFill>
                <a:schemeClr val="tx1"/>
              </a:solidFill>
              <a:effectLst/>
              <a:latin typeface="Calibri" pitchFamily="34" charset="0"/>
              <a:cs typeface="Calibri" pitchFamily="34" charset="0"/>
            </a:endParaRPr>
          </a:p>
        </p:txBody>
      </p:sp>
      <p:sp>
        <p:nvSpPr>
          <p:cNvPr id="4" name="Text Box 4"/>
          <p:cNvSpPr txBox="1">
            <a:spLocks noChangeArrowheads="1"/>
          </p:cNvSpPr>
          <p:nvPr/>
        </p:nvSpPr>
        <p:spPr bwMode="auto">
          <a:xfrm>
            <a:off x="0" y="5608637"/>
            <a:ext cx="8047038" cy="1327149"/>
          </a:xfrm>
          <a:prstGeom prst="rect">
            <a:avLst/>
          </a:prstGeom>
          <a:noFill/>
          <a:ln w="9525">
            <a:noFill/>
            <a:round/>
            <a:headEnd/>
            <a:tailEnd/>
          </a:ln>
        </p:spPr>
        <p:txBody>
          <a:bodyPr wrap="none" lIns="90000" tIns="59112"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600" b="1" dirty="0">
                <a:solidFill>
                  <a:srgbClr val="0000FF"/>
                </a:solidFill>
              </a:rPr>
              <a:t>Reference:</a:t>
            </a:r>
            <a:r>
              <a:rPr lang="en-US" sz="1600" b="1" dirty="0">
                <a:solidFill>
                  <a:srgbClr val="000000"/>
                </a:solidFill>
              </a:rPr>
              <a:t> </a:t>
            </a:r>
            <a:endParaRPr lang="en-US" sz="1600" b="1" dirty="0" smtClean="0">
              <a:solidFill>
                <a:srgbClr val="000000"/>
              </a:solidFill>
            </a:endParaRPr>
          </a:p>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600" b="1" dirty="0" smtClean="0">
                <a:solidFill>
                  <a:srgbClr val="000000"/>
                </a:solidFill>
              </a:rPr>
              <a:t>1. https://opcfoundation.org</a:t>
            </a:r>
            <a:endParaRPr lang="en-US" sz="1600" b="1" dirty="0">
              <a:solidFill>
                <a:srgbClr val="000000"/>
              </a:solidFill>
            </a:endParaRPr>
          </a:p>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600" b="1" dirty="0">
                <a:solidFill>
                  <a:srgbClr val="000000"/>
                </a:solidFill>
              </a:rPr>
              <a:t>2</a:t>
            </a:r>
            <a:r>
              <a:rPr lang="en-US" sz="1600" b="1" dirty="0" smtClean="0">
                <a:solidFill>
                  <a:srgbClr val="000000"/>
                </a:solidFill>
              </a:rPr>
              <a:t>. </a:t>
            </a:r>
            <a:r>
              <a:rPr lang="en-US" sz="1600" b="1" dirty="0">
                <a:solidFill>
                  <a:srgbClr val="000000"/>
                </a:solidFill>
              </a:rPr>
              <a:t>Documents on C++ based OPC-UA Server Development by Unified Automation </a:t>
            </a:r>
          </a:p>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600" b="1" dirty="0">
                <a:solidFill>
                  <a:srgbClr val="000000"/>
                </a:solidFill>
              </a:rPr>
              <a:t>3</a:t>
            </a:r>
            <a:r>
              <a:rPr lang="en-US" sz="1600" b="1" dirty="0" smtClean="0">
                <a:solidFill>
                  <a:srgbClr val="000000"/>
                </a:solidFill>
              </a:rPr>
              <a:t>. </a:t>
            </a:r>
            <a:r>
              <a:rPr lang="en-US" sz="1600" b="1" dirty="0">
                <a:solidFill>
                  <a:srgbClr val="000000"/>
                </a:solidFill>
              </a:rPr>
              <a:t>E-Book “OPC Unified </a:t>
            </a:r>
            <a:r>
              <a:rPr lang="en-US" sz="1600" b="1" dirty="0" err="1">
                <a:solidFill>
                  <a:srgbClr val="000000"/>
                </a:solidFill>
              </a:rPr>
              <a:t>Architechture</a:t>
            </a:r>
            <a:r>
              <a:rPr lang="en-US" sz="1600" b="1" dirty="0">
                <a:solidFill>
                  <a:srgbClr val="000000"/>
                </a:solidFill>
              </a:rPr>
              <a:t>” by Wolfgang et. al.</a:t>
            </a:r>
          </a:p>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600" b="1" dirty="0">
                <a:solidFill>
                  <a:srgbClr val="000000"/>
                </a:solidFill>
              </a:rPr>
              <a:t>4</a:t>
            </a:r>
            <a:r>
              <a:rPr lang="en-US" sz="1600" b="1" dirty="0" smtClean="0">
                <a:solidFill>
                  <a:srgbClr val="000000"/>
                </a:solidFill>
              </a:rPr>
              <a:t>. </a:t>
            </a:r>
            <a:r>
              <a:rPr lang="en-US" sz="1600" b="1" dirty="0">
                <a:solidFill>
                  <a:srgbClr val="000000"/>
                </a:solidFill>
              </a:rPr>
              <a:t>CTA Documents, Presentations etc.</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a:xfrm>
            <a:off x="3017838" y="3309938"/>
            <a:ext cx="3840162" cy="1262062"/>
          </a:xfrm>
        </p:spPr>
        <p:txBody>
          <a:bodyPr tIns="7056"/>
          <a:lstStyle/>
          <a:p>
            <a:pPr eaLnBrk="1">
              <a:lnSpc>
                <a:spcPct val="98000"/>
              </a:lnSpc>
              <a:tabLst>
                <a:tab pos="723900" algn="l"/>
                <a:tab pos="1447800" algn="l"/>
                <a:tab pos="2171700" algn="l"/>
                <a:tab pos="2895600" algn="l"/>
                <a:tab pos="3619500" algn="l"/>
              </a:tabLst>
            </a:pPr>
            <a:r>
              <a:rPr lang="en-US" sz="2800" b="1" smtClean="0">
                <a:solidFill>
                  <a:srgbClr val="004A4A"/>
                </a:solidFill>
                <a:latin typeface="Comic Sans MS" pitchFamily="64" charset="0"/>
              </a:rPr>
              <a:t>Thanks!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Grp="1" noChangeArrowheads="1"/>
          </p:cNvSpPr>
          <p:nvPr>
            <p:ph type="title"/>
          </p:nvPr>
        </p:nvSpPr>
        <p:spPr>
          <a:xfrm>
            <a:off x="457200" y="2760663"/>
            <a:ext cx="9070975" cy="1262062"/>
          </a:xfrm>
        </p:spPr>
        <p:txBody>
          <a:bodyPr tIns="6552"/>
          <a:lstStyle/>
          <a:p>
            <a:pPr eaLnBrk="1">
              <a:lnSpc>
                <a:spcPct val="9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600" b="1" smtClean="0">
                <a:solidFill>
                  <a:srgbClr val="C5000B"/>
                </a:solidFill>
                <a:latin typeface="Comic Sans MS" pitchFamily="64" charset="0"/>
              </a:rPr>
              <a:t>Back-up slides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2925763" y="88900"/>
            <a:ext cx="4664075" cy="369888"/>
          </a:xfrm>
        </p:spPr>
        <p:txBody>
          <a:bodyPr tIns="22932"/>
          <a:lstStyle/>
          <a:p>
            <a:pPr eaLnBrk="1">
              <a:tabLst>
                <a:tab pos="723900" algn="l"/>
                <a:tab pos="1447800" algn="l"/>
                <a:tab pos="2171700" algn="l"/>
                <a:tab pos="2895600" algn="l"/>
                <a:tab pos="3619500" algn="l"/>
                <a:tab pos="4343400" algn="l"/>
              </a:tabLst>
            </a:pPr>
            <a:r>
              <a:rPr lang="en-US" sz="2600" b="1" smtClean="0">
                <a:solidFill>
                  <a:srgbClr val="C5000B"/>
                </a:solidFill>
              </a:rPr>
              <a:t>Supporting Methods</a:t>
            </a:r>
          </a:p>
        </p:txBody>
      </p:sp>
      <p:sp>
        <p:nvSpPr>
          <p:cNvPr id="28675" name="Rectangle 2"/>
          <p:cNvSpPr>
            <a:spLocks noChangeArrowheads="1"/>
          </p:cNvSpPr>
          <p:nvPr/>
        </p:nvSpPr>
        <p:spPr bwMode="auto">
          <a:xfrm>
            <a:off x="190500" y="822325"/>
            <a:ext cx="3840163" cy="6126163"/>
          </a:xfrm>
          <a:prstGeom prst="rect">
            <a:avLst/>
          </a:prstGeom>
          <a:solidFill>
            <a:srgbClr val="FFFFFF"/>
          </a:solidFill>
          <a:ln w="9525">
            <a:solidFill>
              <a:srgbClr val="808080"/>
            </a:solidFill>
            <a:round/>
            <a:headEnd/>
            <a:tailEnd/>
          </a:ln>
        </p:spPr>
        <p:txBody>
          <a:bodyPr wrap="none" lIns="90000" tIns="59112" rIns="90000" bIns="45000">
            <a:spAutoFit/>
          </a:bodyPr>
          <a:lstStyle/>
          <a:p>
            <a:pPr algn="ctr">
              <a:tabLst>
                <a:tab pos="723900" algn="l"/>
                <a:tab pos="1447800" algn="l"/>
                <a:tab pos="2171700" algn="l"/>
                <a:tab pos="2895600" algn="l"/>
                <a:tab pos="3619500" algn="l"/>
              </a:tabLst>
            </a:pPr>
            <a:r>
              <a:rPr lang="en-US" sz="1600">
                <a:solidFill>
                  <a:srgbClr val="000000"/>
                </a:solidFill>
              </a:rPr>
              <a:t>UAModule (Consumer of the call results)</a:t>
            </a:r>
          </a:p>
          <a:p>
            <a:pPr algn="ctr">
              <a:tabLst>
                <a:tab pos="723900" algn="l"/>
                <a:tab pos="1447800" algn="l"/>
                <a:tab pos="2171700" algn="l"/>
                <a:tab pos="2895600" algn="l"/>
                <a:tab pos="3619500" algn="l"/>
              </a:tabLst>
            </a:pPr>
            <a:endParaRPr lang="en-US" sz="1000">
              <a:solidFill>
                <a:srgbClr val="000000"/>
              </a:solidFill>
            </a:endParaRPr>
          </a:p>
          <a:p>
            <a:pPr algn="ctr">
              <a:tabLst>
                <a:tab pos="723900" algn="l"/>
                <a:tab pos="1447800" algn="l"/>
                <a:tab pos="2171700" algn="l"/>
                <a:tab pos="2895600" algn="l"/>
                <a:tab pos="3619500" algn="l"/>
              </a:tabLst>
            </a:pPr>
            <a:endParaRPr lang="en-US" sz="1000">
              <a:solidFill>
                <a:srgbClr val="000000"/>
              </a:solidFill>
            </a:endParaRPr>
          </a:p>
          <a:p>
            <a:pPr algn="ctr">
              <a:tabLst>
                <a:tab pos="723900" algn="l"/>
                <a:tab pos="1447800" algn="l"/>
                <a:tab pos="2171700" algn="l"/>
                <a:tab pos="2895600" algn="l"/>
                <a:tab pos="3619500" algn="l"/>
              </a:tabLst>
            </a:pPr>
            <a:endParaRPr lang="en-US" sz="1000">
              <a:solidFill>
                <a:srgbClr val="000000"/>
              </a:solidFill>
            </a:endParaRPr>
          </a:p>
        </p:txBody>
      </p:sp>
      <p:sp>
        <p:nvSpPr>
          <p:cNvPr id="28676" name="Line 3"/>
          <p:cNvSpPr>
            <a:spLocks noChangeShapeType="1"/>
          </p:cNvSpPr>
          <p:nvPr/>
        </p:nvSpPr>
        <p:spPr bwMode="auto">
          <a:xfrm>
            <a:off x="4030663" y="1843088"/>
            <a:ext cx="2603500" cy="1587"/>
          </a:xfrm>
          <a:prstGeom prst="line">
            <a:avLst/>
          </a:prstGeom>
          <a:noFill/>
          <a:ln w="9525">
            <a:solidFill>
              <a:srgbClr val="000000"/>
            </a:solidFill>
            <a:round/>
            <a:headEnd/>
            <a:tailEnd type="triangle" w="med" len="med"/>
          </a:ln>
        </p:spPr>
        <p:txBody>
          <a:bodyPr/>
          <a:lstStyle/>
          <a:p>
            <a:endParaRPr lang="en-US"/>
          </a:p>
        </p:txBody>
      </p:sp>
      <p:sp>
        <p:nvSpPr>
          <p:cNvPr id="28677" name="Line 4"/>
          <p:cNvSpPr>
            <a:spLocks noChangeShapeType="1"/>
          </p:cNvSpPr>
          <p:nvPr/>
        </p:nvSpPr>
        <p:spPr bwMode="auto">
          <a:xfrm flipH="1">
            <a:off x="3338513" y="2295525"/>
            <a:ext cx="4714875" cy="1588"/>
          </a:xfrm>
          <a:prstGeom prst="line">
            <a:avLst/>
          </a:prstGeom>
          <a:noFill/>
          <a:ln w="9525">
            <a:solidFill>
              <a:srgbClr val="000000"/>
            </a:solidFill>
            <a:round/>
            <a:headEnd/>
            <a:tailEnd type="triangle" w="med" len="med"/>
          </a:ln>
        </p:spPr>
        <p:txBody>
          <a:bodyPr/>
          <a:lstStyle/>
          <a:p>
            <a:endParaRPr lang="en-US"/>
          </a:p>
        </p:txBody>
      </p:sp>
      <p:sp>
        <p:nvSpPr>
          <p:cNvPr id="28678" name="Rectangle 5"/>
          <p:cNvSpPr>
            <a:spLocks noChangeArrowheads="1"/>
          </p:cNvSpPr>
          <p:nvPr/>
        </p:nvSpPr>
        <p:spPr bwMode="auto">
          <a:xfrm>
            <a:off x="6635750" y="1604963"/>
            <a:ext cx="3314700" cy="463550"/>
          </a:xfrm>
          <a:prstGeom prst="rect">
            <a:avLst/>
          </a:prstGeom>
          <a:solidFill>
            <a:srgbClr val="FFCC99"/>
          </a:solidFill>
          <a:ln w="9525">
            <a:solidFill>
              <a:srgbClr val="808080"/>
            </a:solidFill>
            <a:round/>
            <a:headEnd/>
            <a:tailEnd/>
          </a:ln>
        </p:spPr>
        <p:txBody>
          <a:bodyPr wrap="none" lIns="90000" tIns="59112" rIns="90000" bIns="45000" anchor="ctr">
            <a:spAutoFit/>
          </a:bodyPr>
          <a:lstStyle/>
          <a:p>
            <a:pPr algn="ctr">
              <a:tabLst>
                <a:tab pos="723900" algn="l"/>
                <a:tab pos="1447800" algn="l"/>
                <a:tab pos="2171700" algn="l"/>
                <a:tab pos="2895600" algn="l"/>
              </a:tabLst>
            </a:pPr>
            <a:r>
              <a:rPr lang="en-US" sz="1600">
                <a:solidFill>
                  <a:srgbClr val="000000"/>
                </a:solidFill>
              </a:rPr>
              <a:t>NodeManager::getMethodHandle()</a:t>
            </a:r>
          </a:p>
        </p:txBody>
      </p:sp>
      <p:sp>
        <p:nvSpPr>
          <p:cNvPr id="28679" name="Text Box 6"/>
          <p:cNvSpPr txBox="1">
            <a:spLocks noChangeArrowheads="1"/>
          </p:cNvSpPr>
          <p:nvPr/>
        </p:nvSpPr>
        <p:spPr bwMode="auto">
          <a:xfrm>
            <a:off x="4022725" y="1308100"/>
            <a:ext cx="2184400" cy="541338"/>
          </a:xfrm>
          <a:prstGeom prst="rect">
            <a:avLst/>
          </a:prstGeom>
          <a:noFill/>
          <a:ln w="9525">
            <a:noFill/>
            <a:round/>
            <a:headEnd/>
            <a:tailEnd/>
          </a:ln>
        </p:spPr>
        <p:txBody>
          <a:bodyPr lIns="90000" tIns="59112" rIns="90000" bIns="45000"/>
          <a:lstStyle/>
          <a:p>
            <a:pPr>
              <a:tabLst>
                <a:tab pos="723900" algn="l"/>
                <a:tab pos="1447800" algn="l"/>
                <a:tab pos="2171700" algn="l"/>
              </a:tabLst>
            </a:pPr>
            <a:r>
              <a:rPr lang="en-US" sz="1600">
                <a:solidFill>
                  <a:srgbClr val="280099"/>
                </a:solidFill>
              </a:rPr>
              <a:t>(ObjectNode</a:t>
            </a:r>
          </a:p>
          <a:p>
            <a:pPr>
              <a:tabLst>
                <a:tab pos="723900" algn="l"/>
                <a:tab pos="1447800" algn="l"/>
                <a:tab pos="2171700" algn="l"/>
              </a:tabLst>
            </a:pPr>
            <a:r>
              <a:rPr lang="en-US" sz="1600">
                <a:solidFill>
                  <a:srgbClr val="280099"/>
                </a:solidFill>
              </a:rPr>
              <a:t>MethodNode)</a:t>
            </a:r>
          </a:p>
        </p:txBody>
      </p:sp>
      <p:sp>
        <p:nvSpPr>
          <p:cNvPr id="28680" name="Line 7"/>
          <p:cNvSpPr>
            <a:spLocks noChangeShapeType="1"/>
          </p:cNvSpPr>
          <p:nvPr/>
        </p:nvSpPr>
        <p:spPr bwMode="auto">
          <a:xfrm flipV="1">
            <a:off x="8051800" y="2078038"/>
            <a:ext cx="1588" cy="219075"/>
          </a:xfrm>
          <a:prstGeom prst="line">
            <a:avLst/>
          </a:prstGeom>
          <a:noFill/>
          <a:ln w="9525">
            <a:solidFill>
              <a:srgbClr val="000000"/>
            </a:solidFill>
            <a:round/>
            <a:headEnd/>
            <a:tailEnd/>
          </a:ln>
        </p:spPr>
        <p:txBody>
          <a:bodyPr/>
          <a:lstStyle/>
          <a:p>
            <a:endParaRPr lang="en-US"/>
          </a:p>
        </p:txBody>
      </p:sp>
      <p:sp>
        <p:nvSpPr>
          <p:cNvPr id="28681" name="Line 8"/>
          <p:cNvSpPr>
            <a:spLocks noChangeShapeType="1"/>
          </p:cNvSpPr>
          <p:nvPr/>
        </p:nvSpPr>
        <p:spPr bwMode="auto">
          <a:xfrm>
            <a:off x="3840163" y="3233738"/>
            <a:ext cx="3082925" cy="1587"/>
          </a:xfrm>
          <a:prstGeom prst="line">
            <a:avLst/>
          </a:prstGeom>
          <a:noFill/>
          <a:ln w="9525">
            <a:solidFill>
              <a:srgbClr val="000000"/>
            </a:solidFill>
            <a:round/>
            <a:headEnd/>
            <a:tailEnd type="triangle" w="med" len="med"/>
          </a:ln>
        </p:spPr>
        <p:txBody>
          <a:bodyPr/>
          <a:lstStyle/>
          <a:p>
            <a:endParaRPr lang="en-US"/>
          </a:p>
        </p:txBody>
      </p:sp>
      <p:sp>
        <p:nvSpPr>
          <p:cNvPr id="28682" name="Text Box 9"/>
          <p:cNvSpPr txBox="1">
            <a:spLocks noChangeArrowheads="1"/>
          </p:cNvSpPr>
          <p:nvPr/>
        </p:nvSpPr>
        <p:spPr bwMode="auto">
          <a:xfrm>
            <a:off x="4206875" y="2698750"/>
            <a:ext cx="2717800" cy="993775"/>
          </a:xfrm>
          <a:prstGeom prst="rect">
            <a:avLst/>
          </a:prstGeom>
          <a:noFill/>
          <a:ln w="9525">
            <a:noFill/>
            <a:round/>
            <a:headEnd/>
            <a:tailEnd/>
          </a:ln>
        </p:spPr>
        <p:txBody>
          <a:bodyPr lIns="90000" tIns="59112" rIns="90000" bIns="45000"/>
          <a:lstStyle/>
          <a:p>
            <a:pPr>
              <a:tabLst>
                <a:tab pos="723900" algn="l"/>
                <a:tab pos="1447800" algn="l"/>
                <a:tab pos="2171700" algn="l"/>
              </a:tabLst>
            </a:pPr>
            <a:r>
              <a:rPr lang="en-US" sz="1600">
                <a:solidFill>
                  <a:srgbClr val="280099"/>
                </a:solidFill>
              </a:rPr>
              <a:t>MethodManagerCallback, methodHandle-n, callbackHandle-n &amp; other arguments</a:t>
            </a:r>
          </a:p>
        </p:txBody>
      </p:sp>
      <p:sp>
        <p:nvSpPr>
          <p:cNvPr id="28683" name="Rectangle 10"/>
          <p:cNvSpPr>
            <a:spLocks noChangeArrowheads="1"/>
          </p:cNvSpPr>
          <p:nvPr/>
        </p:nvSpPr>
        <p:spPr bwMode="auto">
          <a:xfrm>
            <a:off x="6945313" y="2862263"/>
            <a:ext cx="2932112" cy="579437"/>
          </a:xfrm>
          <a:prstGeom prst="rect">
            <a:avLst/>
          </a:prstGeom>
          <a:solidFill>
            <a:srgbClr val="FFCC99"/>
          </a:solidFill>
          <a:ln w="9525">
            <a:solidFill>
              <a:srgbClr val="808080"/>
            </a:solidFill>
            <a:round/>
            <a:headEnd/>
            <a:tailEnd/>
          </a:ln>
        </p:spPr>
        <p:txBody>
          <a:bodyPr wrap="none" lIns="90000" tIns="59112" rIns="90000" bIns="45000" anchor="ctr">
            <a:spAutoFit/>
          </a:bodyPr>
          <a:lstStyle/>
          <a:p>
            <a:pPr algn="ctr">
              <a:tabLst>
                <a:tab pos="723900" algn="l"/>
                <a:tab pos="1447800" algn="l"/>
                <a:tab pos="2171700" algn="l"/>
                <a:tab pos="2895600" algn="l"/>
              </a:tabLst>
            </a:pPr>
            <a:r>
              <a:rPr lang="en-US" sz="1600">
                <a:solidFill>
                  <a:srgbClr val="000000"/>
                </a:solidFill>
              </a:rPr>
              <a:t>MethodManager-n::beginCall()</a:t>
            </a:r>
          </a:p>
        </p:txBody>
      </p:sp>
      <p:sp>
        <p:nvSpPr>
          <p:cNvPr id="28684" name="Rectangle 11"/>
          <p:cNvSpPr>
            <a:spLocks noChangeArrowheads="1"/>
          </p:cNvSpPr>
          <p:nvPr/>
        </p:nvSpPr>
        <p:spPr bwMode="auto">
          <a:xfrm>
            <a:off x="6953250" y="3449638"/>
            <a:ext cx="2925763" cy="1670050"/>
          </a:xfrm>
          <a:prstGeom prst="rect">
            <a:avLst/>
          </a:prstGeom>
          <a:solidFill>
            <a:srgbClr val="CCFFFF"/>
          </a:solidFill>
          <a:ln w="9525">
            <a:solidFill>
              <a:srgbClr val="808080"/>
            </a:solidFill>
            <a:round/>
            <a:headEnd/>
            <a:tailEnd/>
          </a:ln>
        </p:spPr>
        <p:txBody>
          <a:bodyPr wrap="none" lIns="90000" tIns="59112" rIns="90000" bIns="45000" anchor="ctr">
            <a:spAutoFit/>
          </a:bodyPr>
          <a:lstStyle/>
          <a:p>
            <a:pPr algn="ctr">
              <a:tabLst>
                <a:tab pos="723900" algn="l"/>
                <a:tab pos="1447800" algn="l"/>
                <a:tab pos="2171700" algn="l"/>
                <a:tab pos="2895600" algn="l"/>
              </a:tabLst>
            </a:pPr>
            <a:r>
              <a:rPr lang="en-US" sz="1600">
                <a:solidFill>
                  <a:srgbClr val="000000"/>
                </a:solidFill>
              </a:rPr>
              <a:t>Check methodHandle </a:t>
            </a:r>
          </a:p>
          <a:p>
            <a:pPr algn="ctr">
              <a:tabLst>
                <a:tab pos="723900" algn="l"/>
                <a:tab pos="1447800" algn="l"/>
                <a:tab pos="2171700" algn="l"/>
                <a:tab pos="2895600" algn="l"/>
              </a:tabLst>
            </a:pPr>
            <a:r>
              <a:rPr lang="en-US" sz="1600">
                <a:solidFill>
                  <a:srgbClr val="000000"/>
                </a:solidFill>
              </a:rPr>
              <a:t>and </a:t>
            </a:r>
          </a:p>
          <a:p>
            <a:pPr algn="ctr">
              <a:tabLst>
                <a:tab pos="723900" algn="l"/>
                <a:tab pos="1447800" algn="l"/>
                <a:tab pos="2171700" algn="l"/>
                <a:tab pos="2895600" algn="l"/>
              </a:tabLst>
            </a:pPr>
            <a:r>
              <a:rPr lang="en-US" sz="1600">
                <a:solidFill>
                  <a:srgbClr val="000000"/>
                </a:solidFill>
              </a:rPr>
              <a:t> start the correct method </a:t>
            </a:r>
          </a:p>
          <a:p>
            <a:pPr algn="ctr">
              <a:tabLst>
                <a:tab pos="723900" algn="l"/>
                <a:tab pos="1447800" algn="l"/>
                <a:tab pos="2171700" algn="l"/>
                <a:tab pos="2895600" algn="l"/>
              </a:tabLst>
            </a:pPr>
            <a:r>
              <a:rPr lang="en-US" sz="1600">
                <a:solidFill>
                  <a:srgbClr val="000000"/>
                </a:solidFill>
              </a:rPr>
              <a:t>.</a:t>
            </a:r>
          </a:p>
          <a:p>
            <a:pPr algn="ctr">
              <a:tabLst>
                <a:tab pos="723900" algn="l"/>
                <a:tab pos="1447800" algn="l"/>
                <a:tab pos="2171700" algn="l"/>
                <a:tab pos="2895600" algn="l"/>
              </a:tabLst>
            </a:pPr>
            <a:r>
              <a:rPr lang="en-US" sz="1600">
                <a:solidFill>
                  <a:srgbClr val="000000"/>
                </a:solidFill>
              </a:rPr>
              <a:t>.</a:t>
            </a:r>
          </a:p>
          <a:p>
            <a:pPr algn="ctr">
              <a:tabLst>
                <a:tab pos="723900" algn="l"/>
                <a:tab pos="1447800" algn="l"/>
                <a:tab pos="2171700" algn="l"/>
                <a:tab pos="2895600" algn="l"/>
              </a:tabLst>
            </a:pPr>
            <a:r>
              <a:rPr lang="en-US" sz="1600">
                <a:solidFill>
                  <a:srgbClr val="000000"/>
                </a:solidFill>
              </a:rPr>
              <a:t>MethodManagerCallback::</a:t>
            </a:r>
          </a:p>
          <a:p>
            <a:pPr algn="ctr">
              <a:tabLst>
                <a:tab pos="723900" algn="l"/>
                <a:tab pos="1447800" algn="l"/>
                <a:tab pos="2171700" algn="l"/>
                <a:tab pos="2895600" algn="l"/>
              </a:tabLst>
            </a:pPr>
            <a:r>
              <a:rPr lang="en-US" sz="1600">
                <a:solidFill>
                  <a:srgbClr val="000000"/>
                </a:solidFill>
              </a:rPr>
              <a:t>finishCall()</a:t>
            </a:r>
          </a:p>
        </p:txBody>
      </p:sp>
      <p:sp>
        <p:nvSpPr>
          <p:cNvPr id="28685" name="Rectangle 12"/>
          <p:cNvSpPr>
            <a:spLocks noChangeArrowheads="1"/>
          </p:cNvSpPr>
          <p:nvPr/>
        </p:nvSpPr>
        <p:spPr bwMode="auto">
          <a:xfrm>
            <a:off x="347663" y="6035675"/>
            <a:ext cx="3509962" cy="541338"/>
          </a:xfrm>
          <a:prstGeom prst="rect">
            <a:avLst/>
          </a:prstGeom>
          <a:solidFill>
            <a:srgbClr val="FFCC99"/>
          </a:solidFill>
          <a:ln w="9525">
            <a:solidFill>
              <a:srgbClr val="808080"/>
            </a:solidFill>
            <a:round/>
            <a:headEnd/>
            <a:tailEnd/>
          </a:ln>
        </p:spPr>
        <p:txBody>
          <a:bodyPr wrap="none" lIns="90000" tIns="59112" rIns="90000" bIns="45000" anchor="ctr">
            <a:spAutoFit/>
          </a:bodyPr>
          <a:lstStyle/>
          <a:p>
            <a:pPr algn="ctr">
              <a:tabLst>
                <a:tab pos="723900" algn="l"/>
                <a:tab pos="1447800" algn="l"/>
                <a:tab pos="2171700" algn="l"/>
                <a:tab pos="2895600" algn="l"/>
              </a:tabLst>
            </a:pPr>
            <a:r>
              <a:rPr lang="en-US" sz="1600">
                <a:solidFill>
                  <a:srgbClr val="000000"/>
                </a:solidFill>
              </a:rPr>
              <a:t>MethodManagerCallback::finishCall()</a:t>
            </a:r>
          </a:p>
          <a:p>
            <a:pPr algn="ctr">
              <a:tabLst>
                <a:tab pos="723900" algn="l"/>
                <a:tab pos="1447800" algn="l"/>
                <a:tab pos="2171700" algn="l"/>
                <a:tab pos="2895600" algn="l"/>
              </a:tabLst>
            </a:pPr>
            <a:r>
              <a:rPr lang="en-US" sz="1600">
                <a:solidFill>
                  <a:srgbClr val="000000"/>
                </a:solidFill>
              </a:rPr>
              <a:t>Data base: [callbackHandle-1]</a:t>
            </a:r>
          </a:p>
        </p:txBody>
      </p:sp>
      <p:sp>
        <p:nvSpPr>
          <p:cNvPr id="28686" name="Text Box 13"/>
          <p:cNvSpPr txBox="1">
            <a:spLocks noChangeArrowheads="1"/>
          </p:cNvSpPr>
          <p:nvPr/>
        </p:nvSpPr>
        <p:spPr bwMode="auto">
          <a:xfrm>
            <a:off x="4297363" y="4305300"/>
            <a:ext cx="2103437" cy="541338"/>
          </a:xfrm>
          <a:prstGeom prst="rect">
            <a:avLst/>
          </a:prstGeom>
          <a:noFill/>
          <a:ln w="9525">
            <a:noFill/>
            <a:round/>
            <a:headEnd/>
            <a:tailEnd/>
          </a:ln>
        </p:spPr>
        <p:txBody>
          <a:bodyPr lIns="90000" tIns="59112" rIns="90000" bIns="45000"/>
          <a:lstStyle/>
          <a:p>
            <a:pPr>
              <a:tabLst>
                <a:tab pos="723900" algn="l"/>
                <a:tab pos="1447800" algn="l"/>
              </a:tabLst>
            </a:pPr>
            <a:r>
              <a:rPr lang="en-US" sz="1600">
                <a:solidFill>
                  <a:srgbClr val="280099"/>
                </a:solidFill>
              </a:rPr>
              <a:t>callbackHandle-n &amp; </a:t>
            </a:r>
          </a:p>
          <a:p>
            <a:pPr>
              <a:tabLst>
                <a:tab pos="723900" algn="l"/>
                <a:tab pos="1447800" algn="l"/>
              </a:tabLst>
            </a:pPr>
            <a:r>
              <a:rPr lang="en-US" sz="1600">
                <a:solidFill>
                  <a:srgbClr val="280099"/>
                </a:solidFill>
              </a:rPr>
              <a:t>results of the method</a:t>
            </a:r>
          </a:p>
        </p:txBody>
      </p:sp>
      <p:sp>
        <p:nvSpPr>
          <p:cNvPr id="28687" name="Rectangle 14"/>
          <p:cNvSpPr>
            <a:spLocks noChangeArrowheads="1"/>
          </p:cNvSpPr>
          <p:nvPr/>
        </p:nvSpPr>
        <p:spPr bwMode="auto">
          <a:xfrm>
            <a:off x="1674813" y="2068513"/>
            <a:ext cx="1681162" cy="339725"/>
          </a:xfrm>
          <a:prstGeom prst="rect">
            <a:avLst/>
          </a:prstGeom>
          <a:solidFill>
            <a:srgbClr val="FFCC99"/>
          </a:solidFill>
          <a:ln w="9525">
            <a:solidFill>
              <a:srgbClr val="808080"/>
            </a:solidFill>
            <a:round/>
            <a:headEnd/>
            <a:tailEnd/>
          </a:ln>
        </p:spPr>
        <p:txBody>
          <a:bodyPr wrap="none" lIns="90000" tIns="59112" rIns="90000" bIns="45000" anchor="ctr">
            <a:spAutoFit/>
          </a:bodyPr>
          <a:lstStyle/>
          <a:p>
            <a:pPr algn="ctr">
              <a:tabLst>
                <a:tab pos="723900" algn="l"/>
                <a:tab pos="1447800" algn="l"/>
              </a:tabLst>
            </a:pPr>
            <a:r>
              <a:rPr lang="en-US" sz="1600">
                <a:solidFill>
                  <a:srgbClr val="000000"/>
                </a:solidFill>
              </a:rPr>
              <a:t>MethodHandle-n</a:t>
            </a:r>
          </a:p>
        </p:txBody>
      </p:sp>
      <p:sp>
        <p:nvSpPr>
          <p:cNvPr id="28688" name="Rectangle 15"/>
          <p:cNvSpPr>
            <a:spLocks noChangeArrowheads="1"/>
          </p:cNvSpPr>
          <p:nvPr/>
        </p:nvSpPr>
        <p:spPr bwMode="auto">
          <a:xfrm>
            <a:off x="330200" y="3475038"/>
            <a:ext cx="3509963" cy="1219200"/>
          </a:xfrm>
          <a:prstGeom prst="rect">
            <a:avLst/>
          </a:prstGeom>
          <a:solidFill>
            <a:srgbClr val="FFCC99"/>
          </a:solidFill>
          <a:ln w="9525">
            <a:solidFill>
              <a:srgbClr val="808080"/>
            </a:solidFill>
            <a:round/>
            <a:headEnd/>
            <a:tailEnd/>
          </a:ln>
        </p:spPr>
        <p:txBody>
          <a:bodyPr wrap="none" lIns="90000" tIns="59112" rIns="90000" bIns="45000" anchor="ctr">
            <a:spAutoFit/>
          </a:bodyPr>
          <a:lstStyle/>
          <a:p>
            <a:pPr algn="ctr">
              <a:tabLst>
                <a:tab pos="723900" algn="l"/>
                <a:tab pos="1447800" algn="l"/>
                <a:tab pos="2171700" algn="l"/>
                <a:tab pos="2895600" algn="l"/>
              </a:tabLst>
            </a:pPr>
            <a:r>
              <a:rPr lang="en-US" sz="1600">
                <a:solidFill>
                  <a:srgbClr val="000000"/>
                </a:solidFill>
              </a:rPr>
              <a:t>MethodManagerCallback::finishCall()</a:t>
            </a:r>
          </a:p>
          <a:p>
            <a:pPr algn="ctr">
              <a:tabLst>
                <a:tab pos="723900" algn="l"/>
                <a:tab pos="1447800" algn="l"/>
                <a:tab pos="2171700" algn="l"/>
                <a:tab pos="2895600" algn="l"/>
              </a:tabLst>
            </a:pPr>
            <a:r>
              <a:rPr lang="en-US" sz="1600">
                <a:solidFill>
                  <a:srgbClr val="000000"/>
                </a:solidFill>
              </a:rPr>
              <a:t>Data Base: [CallbackHandle-1</a:t>
            </a:r>
          </a:p>
          <a:p>
            <a:pPr algn="ctr">
              <a:tabLst>
                <a:tab pos="723900" algn="l"/>
                <a:tab pos="1447800" algn="l"/>
                <a:tab pos="2171700" algn="l"/>
                <a:tab pos="2895600" algn="l"/>
              </a:tabLst>
            </a:pPr>
            <a:r>
              <a:rPr lang="en-US" sz="1600">
                <a:solidFill>
                  <a:srgbClr val="000000"/>
                </a:solidFill>
              </a:rPr>
              <a:t>.</a:t>
            </a:r>
          </a:p>
          <a:p>
            <a:pPr algn="ctr">
              <a:tabLst>
                <a:tab pos="723900" algn="l"/>
                <a:tab pos="1447800" algn="l"/>
                <a:tab pos="2171700" algn="l"/>
                <a:tab pos="2895600" algn="l"/>
              </a:tabLst>
            </a:pPr>
            <a:r>
              <a:rPr lang="en-US" sz="1600">
                <a:solidFill>
                  <a:srgbClr val="000000"/>
                </a:solidFill>
              </a:rPr>
              <a:t>.</a:t>
            </a:r>
          </a:p>
          <a:p>
            <a:pPr algn="ctr">
              <a:tabLst>
                <a:tab pos="723900" algn="l"/>
                <a:tab pos="1447800" algn="l"/>
                <a:tab pos="2171700" algn="l"/>
                <a:tab pos="2895600" algn="l"/>
              </a:tabLst>
            </a:pPr>
            <a:r>
              <a:rPr lang="en-US" sz="1600">
                <a:solidFill>
                  <a:srgbClr val="000000"/>
                </a:solidFill>
              </a:rPr>
              <a:t>callbackHandle-n]</a:t>
            </a:r>
          </a:p>
        </p:txBody>
      </p:sp>
      <p:sp>
        <p:nvSpPr>
          <p:cNvPr id="28689" name="Rectangle 16"/>
          <p:cNvSpPr>
            <a:spLocks noChangeArrowheads="1"/>
          </p:cNvSpPr>
          <p:nvPr/>
        </p:nvSpPr>
        <p:spPr bwMode="auto">
          <a:xfrm>
            <a:off x="285750" y="1236663"/>
            <a:ext cx="3509963" cy="541337"/>
          </a:xfrm>
          <a:prstGeom prst="rect">
            <a:avLst/>
          </a:prstGeom>
          <a:solidFill>
            <a:srgbClr val="FFCC99"/>
          </a:solidFill>
          <a:ln w="9525">
            <a:solidFill>
              <a:srgbClr val="808080"/>
            </a:solidFill>
            <a:round/>
            <a:headEnd/>
            <a:tailEnd/>
          </a:ln>
        </p:spPr>
        <p:txBody>
          <a:bodyPr wrap="none" lIns="90000" tIns="59112" rIns="90000" bIns="45000" anchor="ctr">
            <a:spAutoFit/>
          </a:bodyPr>
          <a:lstStyle/>
          <a:p>
            <a:pPr algn="ctr">
              <a:tabLst>
                <a:tab pos="723900" algn="l"/>
                <a:tab pos="1447800" algn="l"/>
                <a:tab pos="2171700" algn="l"/>
                <a:tab pos="2895600" algn="l"/>
              </a:tabLst>
            </a:pPr>
            <a:r>
              <a:rPr lang="en-US" sz="1600">
                <a:solidFill>
                  <a:srgbClr val="000000"/>
                </a:solidFill>
              </a:rPr>
              <a:t>MethodManagerCallback::finishCall()</a:t>
            </a:r>
          </a:p>
          <a:p>
            <a:pPr algn="ctr">
              <a:tabLst>
                <a:tab pos="723900" algn="l"/>
                <a:tab pos="1447800" algn="l"/>
                <a:tab pos="2171700" algn="l"/>
                <a:tab pos="2895600" algn="l"/>
              </a:tabLst>
            </a:pPr>
            <a:r>
              <a:rPr lang="en-US" sz="1600">
                <a:solidFill>
                  <a:srgbClr val="000000"/>
                </a:solidFill>
              </a:rPr>
              <a:t>Data Base: [callbackHandle-1]</a:t>
            </a:r>
          </a:p>
        </p:txBody>
      </p:sp>
      <p:sp>
        <p:nvSpPr>
          <p:cNvPr id="28690" name="Rectangle 17"/>
          <p:cNvSpPr>
            <a:spLocks noChangeArrowheads="1"/>
          </p:cNvSpPr>
          <p:nvPr/>
        </p:nvSpPr>
        <p:spPr bwMode="auto">
          <a:xfrm>
            <a:off x="330200" y="4754563"/>
            <a:ext cx="3509963" cy="1219200"/>
          </a:xfrm>
          <a:prstGeom prst="rect">
            <a:avLst/>
          </a:prstGeom>
          <a:solidFill>
            <a:srgbClr val="FFCC99"/>
          </a:solidFill>
          <a:ln w="9525">
            <a:solidFill>
              <a:srgbClr val="808080"/>
            </a:solidFill>
            <a:round/>
            <a:headEnd/>
            <a:tailEnd/>
          </a:ln>
        </p:spPr>
        <p:txBody>
          <a:bodyPr wrap="none" lIns="90000" tIns="59112" rIns="90000" bIns="45000" anchor="ctr">
            <a:spAutoFit/>
          </a:bodyPr>
          <a:lstStyle/>
          <a:p>
            <a:pPr algn="ctr">
              <a:tabLst>
                <a:tab pos="723900" algn="l"/>
                <a:tab pos="1447800" algn="l"/>
                <a:tab pos="2171700" algn="l"/>
                <a:tab pos="2895600" algn="l"/>
              </a:tabLst>
            </a:pPr>
            <a:r>
              <a:rPr lang="en-US" sz="1600">
                <a:solidFill>
                  <a:srgbClr val="000000"/>
                </a:solidFill>
              </a:rPr>
              <a:t>MethodManagerCallback::finishCall()</a:t>
            </a:r>
          </a:p>
          <a:p>
            <a:pPr algn="ctr">
              <a:tabLst>
                <a:tab pos="723900" algn="l"/>
                <a:tab pos="1447800" algn="l"/>
                <a:tab pos="2171700" algn="l"/>
                <a:tab pos="2895600" algn="l"/>
              </a:tabLst>
            </a:pPr>
            <a:r>
              <a:rPr lang="en-US" sz="1600">
                <a:solidFill>
                  <a:srgbClr val="000000"/>
                </a:solidFill>
              </a:rPr>
              <a:t>Data base: [CallbackHandle-1</a:t>
            </a:r>
          </a:p>
          <a:p>
            <a:pPr algn="ctr">
              <a:tabLst>
                <a:tab pos="723900" algn="l"/>
                <a:tab pos="1447800" algn="l"/>
                <a:tab pos="2171700" algn="l"/>
                <a:tab pos="2895600" algn="l"/>
              </a:tabLst>
            </a:pPr>
            <a:r>
              <a:rPr lang="en-US" sz="1600">
                <a:solidFill>
                  <a:srgbClr val="000000"/>
                </a:solidFill>
              </a:rPr>
              <a:t>.</a:t>
            </a:r>
          </a:p>
          <a:p>
            <a:pPr algn="ctr">
              <a:tabLst>
                <a:tab pos="723900" algn="l"/>
                <a:tab pos="1447800" algn="l"/>
                <a:tab pos="2171700" algn="l"/>
                <a:tab pos="2895600" algn="l"/>
              </a:tabLst>
            </a:pPr>
            <a:r>
              <a:rPr lang="en-US" sz="1600">
                <a:solidFill>
                  <a:srgbClr val="000000"/>
                </a:solidFill>
              </a:rPr>
              <a:t>.</a:t>
            </a:r>
          </a:p>
          <a:p>
            <a:pPr algn="ctr">
              <a:tabLst>
                <a:tab pos="723900" algn="l"/>
                <a:tab pos="1447800" algn="l"/>
                <a:tab pos="2171700" algn="l"/>
                <a:tab pos="2895600" algn="l"/>
              </a:tabLst>
            </a:pPr>
            <a:r>
              <a:rPr lang="en-US" sz="1600">
                <a:solidFill>
                  <a:srgbClr val="000000"/>
                </a:solidFill>
              </a:rPr>
              <a:t>callbackHandle-n]</a:t>
            </a:r>
          </a:p>
        </p:txBody>
      </p:sp>
      <p:sp>
        <p:nvSpPr>
          <p:cNvPr id="28691" name="Line 18"/>
          <p:cNvSpPr>
            <a:spLocks noChangeShapeType="1"/>
          </p:cNvSpPr>
          <p:nvPr/>
        </p:nvSpPr>
        <p:spPr bwMode="auto">
          <a:xfrm flipH="1">
            <a:off x="3840163" y="4937125"/>
            <a:ext cx="3111500" cy="1588"/>
          </a:xfrm>
          <a:prstGeom prst="line">
            <a:avLst/>
          </a:prstGeom>
          <a:noFill/>
          <a:ln w="9525">
            <a:solidFill>
              <a:srgbClr val="000000"/>
            </a:solidFill>
            <a:round/>
            <a:headEnd/>
            <a:tailEnd type="triangle" w="med" len="med"/>
          </a:ln>
        </p:spPr>
        <p:txBody>
          <a:bodyPr/>
          <a:lstStyle/>
          <a:p>
            <a:endParaRPr lang="en-US"/>
          </a:p>
        </p:txBody>
      </p:sp>
      <p:sp>
        <p:nvSpPr>
          <p:cNvPr id="28692" name="Freeform 19"/>
          <p:cNvSpPr>
            <a:spLocks noChangeArrowheads="1"/>
          </p:cNvSpPr>
          <p:nvPr/>
        </p:nvSpPr>
        <p:spPr bwMode="auto">
          <a:xfrm>
            <a:off x="2900363" y="5070475"/>
            <a:ext cx="419100" cy="515938"/>
          </a:xfrm>
          <a:custGeom>
            <a:avLst/>
            <a:gdLst>
              <a:gd name="T0" fmla="*/ 2147483647 w 1163"/>
              <a:gd name="T1" fmla="*/ 0 h 1431"/>
              <a:gd name="T2" fmla="*/ 2147483647 w 1163"/>
              <a:gd name="T3" fmla="*/ 2147483647 h 1431"/>
              <a:gd name="T4" fmla="*/ 2147483647 w 1163"/>
              <a:gd name="T5" fmla="*/ 2147483647 h 1431"/>
              <a:gd name="T6" fmla="*/ 2147483647 w 1163"/>
              <a:gd name="T7" fmla="*/ 2147483647 h 1431"/>
              <a:gd name="T8" fmla="*/ 2147483647 w 1163"/>
              <a:gd name="T9" fmla="*/ 2147483647 h 1431"/>
              <a:gd name="T10" fmla="*/ 0 w 1163"/>
              <a:gd name="T11" fmla="*/ 2147483647 h 1431"/>
              <a:gd name="T12" fmla="*/ 0 60000 65536"/>
              <a:gd name="T13" fmla="*/ 0 60000 65536"/>
              <a:gd name="T14" fmla="*/ 0 60000 65536"/>
              <a:gd name="T15" fmla="*/ 0 60000 65536"/>
              <a:gd name="T16" fmla="*/ 0 60000 65536"/>
              <a:gd name="T17" fmla="*/ 0 60000 65536"/>
              <a:gd name="T18" fmla="*/ 0 w 1163"/>
              <a:gd name="T19" fmla="*/ 0 h 1431"/>
              <a:gd name="T20" fmla="*/ 1163 w 1163"/>
              <a:gd name="T21" fmla="*/ 1431 h 1431"/>
            </a:gdLst>
            <a:ahLst/>
            <a:cxnLst>
              <a:cxn ang="T12">
                <a:pos x="T0" y="T1"/>
              </a:cxn>
              <a:cxn ang="T13">
                <a:pos x="T2" y="T3"/>
              </a:cxn>
              <a:cxn ang="T14">
                <a:pos x="T4" y="T5"/>
              </a:cxn>
              <a:cxn ang="T15">
                <a:pos x="T6" y="T7"/>
              </a:cxn>
              <a:cxn ang="T16">
                <a:pos x="T8" y="T9"/>
              </a:cxn>
              <a:cxn ang="T17">
                <a:pos x="T10" y="T11"/>
              </a:cxn>
            </a:cxnLst>
            <a:rect l="T18" t="T19" r="T20" b="T21"/>
            <a:pathLst>
              <a:path w="1163" h="1431">
                <a:moveTo>
                  <a:pt x="1003" y="0"/>
                </a:moveTo>
                <a:cubicBezTo>
                  <a:pt x="1055" y="204"/>
                  <a:pt x="1162" y="473"/>
                  <a:pt x="1003" y="645"/>
                </a:cubicBezTo>
                <a:cubicBezTo>
                  <a:pt x="829" y="833"/>
                  <a:pt x="704" y="1074"/>
                  <a:pt x="474" y="1189"/>
                </a:cubicBezTo>
                <a:lnTo>
                  <a:pt x="275" y="1311"/>
                </a:lnTo>
                <a:lnTo>
                  <a:pt x="91" y="1391"/>
                </a:lnTo>
                <a:lnTo>
                  <a:pt x="0" y="1430"/>
                </a:lnTo>
              </a:path>
            </a:pathLst>
          </a:custGeom>
          <a:noFill/>
          <a:ln w="9525">
            <a:solidFill>
              <a:srgbClr val="000000"/>
            </a:solidFill>
            <a:round/>
            <a:headEnd/>
            <a:tailEnd/>
          </a:ln>
        </p:spPr>
        <p:txBody>
          <a:bodyPr/>
          <a:lstStyle/>
          <a:p>
            <a:endParaRPr lang="en-US"/>
          </a:p>
        </p:txBody>
      </p:sp>
      <p:sp>
        <p:nvSpPr>
          <p:cNvPr id="28693" name="Line 20"/>
          <p:cNvSpPr>
            <a:spLocks noChangeShapeType="1"/>
          </p:cNvSpPr>
          <p:nvPr/>
        </p:nvSpPr>
        <p:spPr bwMode="auto">
          <a:xfrm flipV="1">
            <a:off x="2900363" y="5414963"/>
            <a:ext cx="34925" cy="171450"/>
          </a:xfrm>
          <a:prstGeom prst="line">
            <a:avLst/>
          </a:prstGeom>
          <a:noFill/>
          <a:ln w="9525">
            <a:solidFill>
              <a:srgbClr val="000000"/>
            </a:solidFill>
            <a:round/>
            <a:headEnd/>
            <a:tailEnd/>
          </a:ln>
        </p:spPr>
        <p:txBody>
          <a:bodyPr/>
          <a:lstStyle/>
          <a:p>
            <a:endParaRPr lang="en-US"/>
          </a:p>
        </p:txBody>
      </p:sp>
      <p:sp>
        <p:nvSpPr>
          <p:cNvPr id="28694" name="Line 21"/>
          <p:cNvSpPr>
            <a:spLocks noChangeShapeType="1"/>
          </p:cNvSpPr>
          <p:nvPr/>
        </p:nvSpPr>
        <p:spPr bwMode="auto">
          <a:xfrm>
            <a:off x="2881313" y="5584825"/>
            <a:ext cx="136525" cy="58738"/>
          </a:xfrm>
          <a:prstGeom prst="line">
            <a:avLst/>
          </a:prstGeom>
          <a:noFill/>
          <a:ln w="9525">
            <a:solidFill>
              <a:srgbClr val="000000"/>
            </a:solidFill>
            <a:round/>
            <a:headEnd/>
            <a:tailEnd/>
          </a:ln>
        </p:spPr>
        <p:txBody>
          <a:bodyPr/>
          <a:lstStyle/>
          <a:p>
            <a:endParaRPr lang="en-US"/>
          </a:p>
        </p:txBody>
      </p:sp>
      <p:sp>
        <p:nvSpPr>
          <p:cNvPr id="28695" name="Text Box 22"/>
          <p:cNvSpPr txBox="1">
            <a:spLocks noChangeArrowheads="1"/>
          </p:cNvSpPr>
          <p:nvPr/>
        </p:nvSpPr>
        <p:spPr bwMode="auto">
          <a:xfrm>
            <a:off x="4568825" y="1971675"/>
            <a:ext cx="1739900" cy="323850"/>
          </a:xfrm>
          <a:prstGeom prst="rect">
            <a:avLst/>
          </a:prstGeom>
          <a:noFill/>
          <a:ln w="9525">
            <a:noFill/>
            <a:round/>
            <a:headEnd/>
            <a:tailEnd/>
          </a:ln>
        </p:spPr>
        <p:txBody>
          <a:bodyPr lIns="90000" tIns="59112" rIns="90000" bIns="45000"/>
          <a:lstStyle/>
          <a:p>
            <a:pPr>
              <a:tabLst>
                <a:tab pos="723900" algn="l"/>
                <a:tab pos="1447800" algn="l"/>
              </a:tabLst>
            </a:pPr>
            <a:r>
              <a:rPr lang="en-US" sz="1600">
                <a:solidFill>
                  <a:srgbClr val="280099"/>
                </a:solidFill>
              </a:rPr>
              <a:t>methodHandle-n</a:t>
            </a:r>
          </a:p>
        </p:txBody>
      </p:sp>
      <p:sp>
        <p:nvSpPr>
          <p:cNvPr id="28696" name="Text Box 23"/>
          <p:cNvSpPr txBox="1">
            <a:spLocks noChangeArrowheads="1"/>
          </p:cNvSpPr>
          <p:nvPr/>
        </p:nvSpPr>
        <p:spPr bwMode="auto">
          <a:xfrm>
            <a:off x="4754563" y="5578475"/>
            <a:ext cx="4095749" cy="601663"/>
          </a:xfrm>
          <a:prstGeom prst="rect">
            <a:avLst/>
          </a:prstGeom>
          <a:noFill/>
          <a:ln w="9525">
            <a:noFill/>
            <a:round/>
            <a:headEnd/>
            <a:tailEnd/>
          </a:ln>
        </p:spPr>
        <p:txBody>
          <a:bodyPr lIns="90000" tIns="60876" rIns="90000" bIns="45000"/>
          <a:lstStyle/>
          <a:p>
            <a:pPr>
              <a:tabLst>
                <a:tab pos="723900" algn="l"/>
                <a:tab pos="1447800" algn="l"/>
                <a:tab pos="2171700" algn="l"/>
                <a:tab pos="2895600" algn="l"/>
                <a:tab pos="3619500" algn="l"/>
                <a:tab pos="4343400" algn="l"/>
              </a:tabLst>
            </a:pPr>
            <a:r>
              <a:rPr lang="en-US" dirty="0">
                <a:solidFill>
                  <a:srgbClr val="000000"/>
                </a:solidFill>
              </a:rPr>
              <a:t>The Object containing the method can inherit from </a:t>
            </a:r>
            <a:r>
              <a:rPr lang="en-US" dirty="0" err="1">
                <a:solidFill>
                  <a:srgbClr val="000000"/>
                </a:solidFill>
              </a:rPr>
              <a:t>MethodManager</a:t>
            </a:r>
            <a:r>
              <a:rPr lang="en-US" dirty="0">
                <a:solidFill>
                  <a:srgbClr val="000000"/>
                </a:solidFill>
              </a:rPr>
              <a:t> </a:t>
            </a:r>
            <a:r>
              <a:rPr lang="en-US" dirty="0" smtClean="0">
                <a:solidFill>
                  <a:srgbClr val="000000"/>
                </a:solidFill>
              </a:rPr>
              <a:t> </a:t>
            </a:r>
            <a:endParaRPr lang="en-US" dirty="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1463675" y="92075"/>
            <a:ext cx="6492875" cy="369888"/>
          </a:xfrm>
        </p:spPr>
        <p:txBody>
          <a:bodyPr tIns="22932"/>
          <a:lstStyle/>
          <a:p>
            <a:pPr eaLnBrk="1">
              <a:tabLst>
                <a:tab pos="723900" algn="l"/>
                <a:tab pos="1447800" algn="l"/>
                <a:tab pos="2171700" algn="l"/>
                <a:tab pos="2895600" algn="l"/>
                <a:tab pos="3619500" algn="l"/>
                <a:tab pos="4343400" algn="l"/>
                <a:tab pos="5067300" algn="l"/>
                <a:tab pos="5791200" algn="l"/>
              </a:tabLst>
            </a:pPr>
            <a:r>
              <a:rPr lang="en-US" sz="2600" b="1" smtClean="0">
                <a:solidFill>
                  <a:srgbClr val="C5000B"/>
                </a:solidFill>
              </a:rPr>
              <a:t>Adding Event Support</a:t>
            </a:r>
          </a:p>
        </p:txBody>
      </p:sp>
      <p:grpSp>
        <p:nvGrpSpPr>
          <p:cNvPr id="29699" name="Group 2"/>
          <p:cNvGrpSpPr>
            <a:grpSpLocks/>
          </p:cNvGrpSpPr>
          <p:nvPr/>
        </p:nvGrpSpPr>
        <p:grpSpPr bwMode="auto">
          <a:xfrm>
            <a:off x="92075" y="2378075"/>
            <a:ext cx="9964738" cy="3405188"/>
            <a:chOff x="58" y="1498"/>
            <a:chExt cx="6277" cy="2145"/>
          </a:xfrm>
        </p:grpSpPr>
        <p:sp>
          <p:nvSpPr>
            <p:cNvPr id="29700" name="Text Box 3"/>
            <p:cNvSpPr txBox="1">
              <a:spLocks noChangeArrowheads="1"/>
            </p:cNvSpPr>
            <p:nvPr/>
          </p:nvSpPr>
          <p:spPr bwMode="auto">
            <a:xfrm>
              <a:off x="58" y="1867"/>
              <a:ext cx="6277" cy="1776"/>
            </a:xfrm>
            <a:prstGeom prst="rect">
              <a:avLst/>
            </a:prstGeom>
            <a:noFill/>
            <a:ln w="9525">
              <a:noFill/>
              <a:round/>
              <a:headEnd/>
              <a:tailEnd/>
            </a:ln>
          </p:spPr>
          <p:txBody>
            <a:bodyPr lIns="90000" tIns="60876" rIns="90000" bIns="45000"/>
            <a:lstStyle/>
            <a:p>
              <a:pPr marL="215900" indent="-21590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solidFill>
                    <a:srgbClr val="280099"/>
                  </a:solidFill>
                </a:rPr>
                <a:t>Event represents data changes on a set of nodes (called </a:t>
              </a:r>
              <a:r>
                <a:rPr lang="en-US">
                  <a:solidFill>
                    <a:srgbClr val="C5000B"/>
                  </a:solidFill>
                </a:rPr>
                <a:t>Event Fields</a:t>
              </a:r>
              <a:r>
                <a:rPr lang="en-US">
                  <a:solidFill>
                    <a:srgbClr val="280099"/>
                  </a:solidFill>
                </a:rPr>
                <a:t>) as defined by the server.</a:t>
              </a:r>
            </a:p>
            <a:p>
              <a:pPr marL="215900" indent="-215900">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n-US">
                <a:solidFill>
                  <a:srgbClr val="280099"/>
                </a:solidFill>
              </a:endParaRPr>
            </a:p>
            <a:p>
              <a:pPr marL="215900" indent="-21590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solidFill>
                    <a:srgbClr val="280099"/>
                  </a:solidFill>
                </a:rPr>
                <a:t>Events are typed and based on the type the Event has different </a:t>
              </a:r>
              <a:r>
                <a:rPr lang="en-US">
                  <a:solidFill>
                    <a:srgbClr val="C5000B"/>
                  </a:solidFill>
                </a:rPr>
                <a:t>Event fields</a:t>
              </a:r>
              <a:r>
                <a:rPr lang="en-US">
                  <a:solidFill>
                    <a:srgbClr val="280099"/>
                  </a:solidFill>
                </a:rPr>
                <a:t>. </a:t>
              </a:r>
            </a:p>
            <a:p>
              <a:pPr marL="215900" indent="-215900">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n-US">
                <a:solidFill>
                  <a:srgbClr val="280099"/>
                </a:solidFill>
              </a:endParaRPr>
            </a:p>
            <a:p>
              <a:pPr marL="215900" indent="-21590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solidFill>
                    <a:srgbClr val="280099"/>
                  </a:solidFill>
                </a:rPr>
                <a:t>OPC UA address space contains a base hierarchy of EventTypes that can be extended.</a:t>
              </a:r>
            </a:p>
            <a:p>
              <a:pPr marL="215900" indent="-215900">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n-US">
                <a:solidFill>
                  <a:srgbClr val="280099"/>
                </a:solidFill>
              </a:endParaRPr>
            </a:p>
            <a:p>
              <a:pPr marL="215900" indent="-21590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solidFill>
                    <a:srgbClr val="280099"/>
                  </a:solidFill>
                </a:rPr>
                <a:t>Expose the EventType hierarchy in the Address Space so that clients can choose the required eventType</a:t>
              </a:r>
            </a:p>
            <a:p>
              <a:pPr marL="215900" indent="-215900">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solidFill>
                    <a:srgbClr val="280099"/>
                  </a:solidFill>
                </a:rPr>
                <a:t> </a:t>
              </a:r>
            </a:p>
            <a:p>
              <a:pPr marL="215900" indent="-215900">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n-US" sz="1200">
                <a:solidFill>
                  <a:srgbClr val="000000"/>
                </a:solidFill>
              </a:endParaRPr>
            </a:p>
          </p:txBody>
        </p:sp>
        <p:sp>
          <p:nvSpPr>
            <p:cNvPr id="29701" name="Text Box 4"/>
            <p:cNvSpPr txBox="1">
              <a:spLocks noChangeArrowheads="1"/>
            </p:cNvSpPr>
            <p:nvPr/>
          </p:nvSpPr>
          <p:spPr bwMode="auto">
            <a:xfrm>
              <a:off x="173" y="1498"/>
              <a:ext cx="2188" cy="253"/>
            </a:xfrm>
            <a:prstGeom prst="rect">
              <a:avLst/>
            </a:prstGeom>
            <a:noFill/>
            <a:ln w="9525">
              <a:noFill/>
              <a:round/>
              <a:headEnd/>
              <a:tailEnd/>
            </a:ln>
          </p:spPr>
          <p:txBody>
            <a:bodyPr lIns="90000" tIns="64404" rIns="90000" bIns="45000"/>
            <a:lstStyle/>
            <a:p>
              <a:pPr>
                <a:tabLst>
                  <a:tab pos="723900" algn="l"/>
                  <a:tab pos="1447800" algn="l"/>
                  <a:tab pos="2171700" algn="l"/>
                  <a:tab pos="2895600" algn="l"/>
                </a:tabLst>
              </a:pPr>
              <a:r>
                <a:rPr lang="en-US" sz="2200" b="1">
                  <a:solidFill>
                    <a:srgbClr val="5C8526"/>
                  </a:solidFill>
                </a:rPr>
                <a:t>Events and EventTypes</a:t>
              </a:r>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1463675" y="92075"/>
            <a:ext cx="6492875" cy="369888"/>
          </a:xfrm>
        </p:spPr>
        <p:txBody>
          <a:bodyPr tIns="22932"/>
          <a:lstStyle/>
          <a:p>
            <a:pPr eaLnBrk="1">
              <a:tabLst>
                <a:tab pos="723900" algn="l"/>
                <a:tab pos="1447800" algn="l"/>
                <a:tab pos="2171700" algn="l"/>
                <a:tab pos="2895600" algn="l"/>
                <a:tab pos="3619500" algn="l"/>
                <a:tab pos="4343400" algn="l"/>
                <a:tab pos="5067300" algn="l"/>
                <a:tab pos="5791200" algn="l"/>
              </a:tabLst>
            </a:pPr>
            <a:r>
              <a:rPr lang="en-US" sz="2600" b="1" smtClean="0">
                <a:solidFill>
                  <a:srgbClr val="C5000B"/>
                </a:solidFill>
              </a:rPr>
              <a:t>Adding Event Support ... contd.</a:t>
            </a:r>
          </a:p>
        </p:txBody>
      </p:sp>
      <p:grpSp>
        <p:nvGrpSpPr>
          <p:cNvPr id="30723" name="Group 2"/>
          <p:cNvGrpSpPr>
            <a:grpSpLocks/>
          </p:cNvGrpSpPr>
          <p:nvPr/>
        </p:nvGrpSpPr>
        <p:grpSpPr bwMode="auto">
          <a:xfrm>
            <a:off x="1479550" y="2159000"/>
            <a:ext cx="6297613" cy="3309938"/>
            <a:chOff x="932" y="1360"/>
            <a:chExt cx="3967" cy="2085"/>
          </a:xfrm>
        </p:grpSpPr>
        <p:sp>
          <p:nvSpPr>
            <p:cNvPr id="30740" name="AutoShape 3"/>
            <p:cNvSpPr>
              <a:spLocks noChangeArrowheads="1"/>
            </p:cNvSpPr>
            <p:nvPr/>
          </p:nvSpPr>
          <p:spPr bwMode="auto">
            <a:xfrm>
              <a:off x="2166" y="2765"/>
              <a:ext cx="1413" cy="219"/>
            </a:xfrm>
            <a:prstGeom prst="roundRect">
              <a:avLst>
                <a:gd name="adj" fmla="val 16667"/>
              </a:avLst>
            </a:prstGeom>
            <a:solidFill>
              <a:srgbClr val="FFCC99"/>
            </a:solidFill>
            <a:ln w="9525">
              <a:solidFill>
                <a:srgbClr val="808080"/>
              </a:solidFill>
              <a:round/>
              <a:headEnd/>
              <a:tailEnd/>
            </a:ln>
          </p:spPr>
          <p:txBody>
            <a:bodyPr wrap="none" lIns="90000" tIns="59112" rIns="90000" bIns="45000" anchor="ctr">
              <a:spAutoFit/>
            </a:bodyPr>
            <a:lstStyle/>
            <a:p>
              <a:pPr algn="ctr">
                <a:tabLst>
                  <a:tab pos="723900" algn="l"/>
                  <a:tab pos="1447800" algn="l"/>
                  <a:tab pos="2171700" algn="l"/>
                </a:tabLst>
              </a:pPr>
              <a:r>
                <a:rPr lang="en-US" sz="1600">
                  <a:solidFill>
                    <a:srgbClr val="000000"/>
                  </a:solidFill>
                </a:rPr>
                <a:t>Event Field-1: State</a:t>
              </a:r>
            </a:p>
          </p:txBody>
        </p:sp>
        <p:sp>
          <p:nvSpPr>
            <p:cNvPr id="30741" name="AutoShape 4"/>
            <p:cNvSpPr>
              <a:spLocks noChangeArrowheads="1"/>
            </p:cNvSpPr>
            <p:nvPr/>
          </p:nvSpPr>
          <p:spPr bwMode="auto">
            <a:xfrm>
              <a:off x="2185" y="3226"/>
              <a:ext cx="1702" cy="219"/>
            </a:xfrm>
            <a:prstGeom prst="roundRect">
              <a:avLst>
                <a:gd name="adj" fmla="val 16667"/>
              </a:avLst>
            </a:prstGeom>
            <a:solidFill>
              <a:srgbClr val="FFCC99"/>
            </a:solidFill>
            <a:ln w="9525">
              <a:solidFill>
                <a:srgbClr val="808080"/>
              </a:solidFill>
              <a:round/>
              <a:headEnd/>
              <a:tailEnd/>
            </a:ln>
          </p:spPr>
          <p:txBody>
            <a:bodyPr wrap="none" lIns="90000" tIns="59112" rIns="90000" bIns="45000" anchor="ctr">
              <a:spAutoFit/>
            </a:bodyPr>
            <a:lstStyle/>
            <a:p>
              <a:pPr algn="ctr">
                <a:tabLst>
                  <a:tab pos="723900" algn="l"/>
                  <a:tab pos="1447800" algn="l"/>
                  <a:tab pos="2171700" algn="l"/>
                </a:tabLst>
              </a:pPr>
              <a:r>
                <a:rPr lang="en-US" sz="1600">
                  <a:solidFill>
                    <a:srgbClr val="000000"/>
                  </a:solidFill>
                </a:rPr>
                <a:t>Event Field-2: Temperature</a:t>
              </a:r>
            </a:p>
          </p:txBody>
        </p:sp>
        <p:grpSp>
          <p:nvGrpSpPr>
            <p:cNvPr id="30742" name="Group 5"/>
            <p:cNvGrpSpPr>
              <a:grpSpLocks/>
            </p:cNvGrpSpPr>
            <p:nvPr/>
          </p:nvGrpSpPr>
          <p:grpSpPr bwMode="auto">
            <a:xfrm>
              <a:off x="3551" y="1360"/>
              <a:ext cx="1348" cy="414"/>
              <a:chOff x="3551" y="1360"/>
              <a:chExt cx="1348" cy="414"/>
            </a:xfrm>
          </p:grpSpPr>
          <p:sp>
            <p:nvSpPr>
              <p:cNvPr id="25606" name="Rectangle 6"/>
              <p:cNvSpPr>
                <a:spLocks noChangeArrowheads="1"/>
              </p:cNvSpPr>
              <p:nvPr/>
            </p:nvSpPr>
            <p:spPr bwMode="auto">
              <a:xfrm>
                <a:off x="3551" y="1360"/>
                <a:ext cx="1347" cy="287"/>
              </a:xfrm>
              <a:prstGeom prst="rect">
                <a:avLst/>
              </a:prstGeom>
              <a:solidFill>
                <a:srgbClr val="CFE7E5"/>
              </a:solidFill>
              <a:ln w="9525">
                <a:solidFill>
                  <a:srgbClr val="808080"/>
                </a:solidFill>
                <a:round/>
                <a:headEnd/>
                <a:tailEnd/>
              </a:ln>
              <a:effectLst>
                <a:outerShdw dist="103351" dir="2700000" algn="ctr" rotWithShape="0">
                  <a:srgbClr val="C0C0C0"/>
                </a:outerShdw>
              </a:effectLst>
            </p:spPr>
            <p:txBody>
              <a:bodyPr wrap="none" anchor="ctr"/>
              <a:lstStyle/>
              <a:p>
                <a:pPr>
                  <a:defRPr/>
                </a:pPr>
                <a:endParaRPr lang="en-US"/>
              </a:p>
            </p:txBody>
          </p:sp>
          <p:sp>
            <p:nvSpPr>
              <p:cNvPr id="30774" name="Text Box 7"/>
              <p:cNvSpPr txBox="1">
                <a:spLocks noChangeArrowheads="1"/>
              </p:cNvSpPr>
              <p:nvPr/>
            </p:nvSpPr>
            <p:spPr bwMode="auto">
              <a:xfrm>
                <a:off x="3727" y="1433"/>
                <a:ext cx="1054" cy="340"/>
              </a:xfrm>
              <a:prstGeom prst="rect">
                <a:avLst/>
              </a:prstGeom>
              <a:noFill/>
              <a:ln w="9525">
                <a:noFill/>
                <a:round/>
                <a:headEnd/>
                <a:tailEnd/>
              </a:ln>
            </p:spPr>
            <p:txBody>
              <a:bodyPr lIns="90000" tIns="59112" rIns="90000" bIns="45000"/>
              <a:lstStyle/>
              <a:p>
                <a:pPr>
                  <a:tabLst>
                    <a:tab pos="723900" algn="l"/>
                    <a:tab pos="1447800" algn="l"/>
                  </a:tabLst>
                </a:pPr>
                <a:r>
                  <a:rPr lang="en-US" sz="1600">
                    <a:solidFill>
                      <a:srgbClr val="000000"/>
                    </a:solidFill>
                  </a:rPr>
                  <a:t>BaseObjectType</a:t>
                </a:r>
              </a:p>
            </p:txBody>
          </p:sp>
        </p:grpSp>
        <p:sp>
          <p:nvSpPr>
            <p:cNvPr id="25608" name="Rectangle 8"/>
            <p:cNvSpPr>
              <a:spLocks noChangeArrowheads="1"/>
            </p:cNvSpPr>
            <p:nvPr/>
          </p:nvSpPr>
          <p:spPr bwMode="auto">
            <a:xfrm>
              <a:off x="3564" y="2074"/>
              <a:ext cx="1277" cy="229"/>
            </a:xfrm>
            <a:prstGeom prst="rect">
              <a:avLst/>
            </a:prstGeom>
            <a:solidFill>
              <a:srgbClr val="FFCC99"/>
            </a:solidFill>
            <a:ln w="9525">
              <a:solidFill>
                <a:srgbClr val="808080"/>
              </a:solidFill>
              <a:round/>
              <a:headEnd/>
              <a:tailEnd/>
            </a:ln>
            <a:effectLst>
              <a:outerShdw dist="103351" dir="2700000" algn="ctr" rotWithShape="0">
                <a:srgbClr val="C0C0C0"/>
              </a:outerShdw>
            </a:effectLst>
          </p:spPr>
          <p:txBody>
            <a:bodyPr wrap="none" lIns="90000" tIns="59112" rIns="90000" bIns="45000" anchor="ctr">
              <a:spAutoFit/>
            </a:bodyPr>
            <a:lstStyle/>
            <a:p>
              <a:pPr algn="ctr">
                <a:tabLst>
                  <a:tab pos="723900" algn="l"/>
                  <a:tab pos="1447800" algn="l"/>
                </a:tabLst>
                <a:defRPr/>
              </a:pPr>
              <a:r>
                <a:rPr lang="en-US" sz="1600">
                  <a:solidFill>
                    <a:srgbClr val="000000"/>
                  </a:solidFill>
                </a:rPr>
                <a:t>WeatherStationType</a:t>
              </a:r>
            </a:p>
          </p:txBody>
        </p:sp>
        <p:grpSp>
          <p:nvGrpSpPr>
            <p:cNvPr id="30744" name="Group 9"/>
            <p:cNvGrpSpPr>
              <a:grpSpLocks/>
            </p:cNvGrpSpPr>
            <p:nvPr/>
          </p:nvGrpSpPr>
          <p:grpSpPr bwMode="auto">
            <a:xfrm>
              <a:off x="4144" y="1655"/>
              <a:ext cx="80" cy="402"/>
              <a:chOff x="4144" y="1655"/>
              <a:chExt cx="80" cy="402"/>
            </a:xfrm>
          </p:grpSpPr>
          <p:sp>
            <p:nvSpPr>
              <p:cNvPr id="30769" name="Line 10"/>
              <p:cNvSpPr>
                <a:spLocks noChangeShapeType="1"/>
              </p:cNvSpPr>
              <p:nvPr/>
            </p:nvSpPr>
            <p:spPr bwMode="auto">
              <a:xfrm flipV="1">
                <a:off x="4192" y="1734"/>
                <a:ext cx="0" cy="323"/>
              </a:xfrm>
              <a:prstGeom prst="line">
                <a:avLst/>
              </a:prstGeom>
              <a:noFill/>
              <a:ln w="9525">
                <a:solidFill>
                  <a:srgbClr val="000000"/>
                </a:solidFill>
                <a:round/>
                <a:headEnd/>
                <a:tailEnd/>
              </a:ln>
            </p:spPr>
            <p:txBody>
              <a:bodyPr/>
              <a:lstStyle/>
              <a:p>
                <a:endParaRPr lang="en-US"/>
              </a:p>
            </p:txBody>
          </p:sp>
          <p:grpSp>
            <p:nvGrpSpPr>
              <p:cNvPr id="30770" name="Group 11"/>
              <p:cNvGrpSpPr>
                <a:grpSpLocks/>
              </p:cNvGrpSpPr>
              <p:nvPr/>
            </p:nvGrpSpPr>
            <p:grpSpPr bwMode="auto">
              <a:xfrm>
                <a:off x="4144" y="1655"/>
                <a:ext cx="80" cy="123"/>
                <a:chOff x="4144" y="1655"/>
                <a:chExt cx="80" cy="123"/>
              </a:xfrm>
            </p:grpSpPr>
            <p:sp>
              <p:nvSpPr>
                <p:cNvPr id="30771" name="AutoShape 12"/>
                <p:cNvSpPr>
                  <a:spLocks noChangeArrowheads="1"/>
                </p:cNvSpPr>
                <p:nvPr/>
              </p:nvSpPr>
              <p:spPr bwMode="auto">
                <a:xfrm flipH="1">
                  <a:off x="4144" y="1655"/>
                  <a:ext cx="80" cy="61"/>
                </a:xfrm>
                <a:prstGeom prst="triangle">
                  <a:avLst>
                    <a:gd name="adj" fmla="val 56579"/>
                  </a:avLst>
                </a:prstGeom>
                <a:solidFill>
                  <a:srgbClr val="FFFFFF"/>
                </a:solidFill>
                <a:ln w="9525">
                  <a:solidFill>
                    <a:srgbClr val="808080"/>
                  </a:solidFill>
                  <a:round/>
                  <a:headEnd/>
                  <a:tailEnd/>
                </a:ln>
              </p:spPr>
              <p:txBody>
                <a:bodyPr wrap="none" anchor="ctr"/>
                <a:lstStyle/>
                <a:p>
                  <a:endParaRPr lang="en-US"/>
                </a:p>
              </p:txBody>
            </p:sp>
            <p:sp>
              <p:nvSpPr>
                <p:cNvPr id="30772" name="AutoShape 13"/>
                <p:cNvSpPr>
                  <a:spLocks noChangeArrowheads="1"/>
                </p:cNvSpPr>
                <p:nvPr/>
              </p:nvSpPr>
              <p:spPr bwMode="auto">
                <a:xfrm flipH="1">
                  <a:off x="4144" y="1717"/>
                  <a:ext cx="80" cy="61"/>
                </a:xfrm>
                <a:prstGeom prst="triangle">
                  <a:avLst>
                    <a:gd name="adj" fmla="val 56579"/>
                  </a:avLst>
                </a:prstGeom>
                <a:solidFill>
                  <a:srgbClr val="FFFFFF"/>
                </a:solidFill>
                <a:ln w="9525">
                  <a:solidFill>
                    <a:srgbClr val="808080"/>
                  </a:solidFill>
                  <a:round/>
                  <a:headEnd/>
                  <a:tailEnd/>
                </a:ln>
              </p:spPr>
              <p:txBody>
                <a:bodyPr wrap="none" anchor="ctr"/>
                <a:lstStyle/>
                <a:p>
                  <a:endParaRPr lang="en-US"/>
                </a:p>
              </p:txBody>
            </p:sp>
          </p:grpSp>
        </p:grpSp>
        <p:grpSp>
          <p:nvGrpSpPr>
            <p:cNvPr id="30745" name="Group 14"/>
            <p:cNvGrpSpPr>
              <a:grpSpLocks/>
            </p:cNvGrpSpPr>
            <p:nvPr/>
          </p:nvGrpSpPr>
          <p:grpSpPr bwMode="auto">
            <a:xfrm>
              <a:off x="1070" y="1382"/>
              <a:ext cx="1348" cy="287"/>
              <a:chOff x="1070" y="1382"/>
              <a:chExt cx="1348" cy="287"/>
            </a:xfrm>
          </p:grpSpPr>
          <p:sp>
            <p:nvSpPr>
              <p:cNvPr id="25615" name="Rectangle 15"/>
              <p:cNvSpPr>
                <a:spLocks noChangeArrowheads="1"/>
              </p:cNvSpPr>
              <p:nvPr/>
            </p:nvSpPr>
            <p:spPr bwMode="auto">
              <a:xfrm>
                <a:off x="1071" y="1382"/>
                <a:ext cx="1347" cy="287"/>
              </a:xfrm>
              <a:prstGeom prst="rect">
                <a:avLst/>
              </a:prstGeom>
              <a:solidFill>
                <a:srgbClr val="CFE7E5"/>
              </a:solidFill>
              <a:ln w="9525">
                <a:solidFill>
                  <a:srgbClr val="808080"/>
                </a:solidFill>
                <a:round/>
                <a:headEnd/>
                <a:tailEnd/>
              </a:ln>
              <a:effectLst>
                <a:outerShdw dist="103351" dir="2700000" algn="ctr" rotWithShape="0">
                  <a:srgbClr val="C0C0C0"/>
                </a:outerShdw>
              </a:effectLst>
            </p:spPr>
            <p:txBody>
              <a:bodyPr wrap="none" anchor="ctr"/>
              <a:lstStyle/>
              <a:p>
                <a:pPr>
                  <a:defRPr/>
                </a:pPr>
                <a:endParaRPr lang="en-US"/>
              </a:p>
            </p:txBody>
          </p:sp>
          <p:sp>
            <p:nvSpPr>
              <p:cNvPr id="30768" name="Text Box 16"/>
              <p:cNvSpPr txBox="1">
                <a:spLocks noChangeArrowheads="1"/>
              </p:cNvSpPr>
              <p:nvPr/>
            </p:nvSpPr>
            <p:spPr bwMode="auto">
              <a:xfrm>
                <a:off x="1246" y="1456"/>
                <a:ext cx="1054" cy="198"/>
              </a:xfrm>
              <a:prstGeom prst="rect">
                <a:avLst/>
              </a:prstGeom>
              <a:noFill/>
              <a:ln w="9525">
                <a:noFill/>
                <a:round/>
                <a:headEnd/>
                <a:tailEnd/>
              </a:ln>
            </p:spPr>
            <p:txBody>
              <a:bodyPr lIns="90000" tIns="59112" rIns="90000" bIns="45000"/>
              <a:lstStyle/>
              <a:p>
                <a:pPr>
                  <a:tabLst>
                    <a:tab pos="723900" algn="l"/>
                    <a:tab pos="1447800" algn="l"/>
                  </a:tabLst>
                </a:pPr>
                <a:r>
                  <a:rPr lang="en-US" sz="1600">
                    <a:solidFill>
                      <a:srgbClr val="000000"/>
                    </a:solidFill>
                  </a:rPr>
                  <a:t>BaseEventType</a:t>
                </a:r>
              </a:p>
            </p:txBody>
          </p:sp>
        </p:grpSp>
        <p:sp>
          <p:nvSpPr>
            <p:cNvPr id="25617" name="Rectangle 17"/>
            <p:cNvSpPr>
              <a:spLocks noChangeArrowheads="1"/>
            </p:cNvSpPr>
            <p:nvPr/>
          </p:nvSpPr>
          <p:spPr bwMode="auto">
            <a:xfrm>
              <a:off x="933" y="2074"/>
              <a:ext cx="1605" cy="229"/>
            </a:xfrm>
            <a:prstGeom prst="rect">
              <a:avLst/>
            </a:prstGeom>
            <a:solidFill>
              <a:srgbClr val="FFCC99"/>
            </a:solidFill>
            <a:ln w="9525">
              <a:solidFill>
                <a:srgbClr val="808080"/>
              </a:solidFill>
              <a:round/>
              <a:headEnd/>
              <a:tailEnd/>
            </a:ln>
            <a:effectLst>
              <a:outerShdw dist="103351" dir="2700000" algn="ctr" rotWithShape="0">
                <a:srgbClr val="C0C0C0"/>
              </a:outerShdw>
            </a:effectLst>
          </p:spPr>
          <p:txBody>
            <a:bodyPr wrap="none" lIns="90000" tIns="59112" rIns="90000" bIns="45000" anchor="ctr">
              <a:spAutoFit/>
            </a:bodyPr>
            <a:lstStyle/>
            <a:p>
              <a:pPr algn="ctr">
                <a:tabLst>
                  <a:tab pos="723900" algn="l"/>
                  <a:tab pos="1447800" algn="l"/>
                  <a:tab pos="2171700" algn="l"/>
                </a:tabLst>
                <a:defRPr/>
              </a:pPr>
              <a:r>
                <a:rPr lang="en-US" sz="1600">
                  <a:solidFill>
                    <a:srgbClr val="000000"/>
                  </a:solidFill>
                </a:rPr>
                <a:t>WeatherStationEventType</a:t>
              </a:r>
            </a:p>
          </p:txBody>
        </p:sp>
        <p:sp>
          <p:nvSpPr>
            <p:cNvPr id="30747" name="Line 18"/>
            <p:cNvSpPr>
              <a:spLocks noChangeShapeType="1"/>
            </p:cNvSpPr>
            <p:nvPr/>
          </p:nvSpPr>
          <p:spPr bwMode="auto">
            <a:xfrm flipH="1">
              <a:off x="2533" y="2195"/>
              <a:ext cx="1035" cy="0"/>
            </a:xfrm>
            <a:prstGeom prst="line">
              <a:avLst/>
            </a:prstGeom>
            <a:noFill/>
            <a:ln w="9525">
              <a:solidFill>
                <a:srgbClr val="000000"/>
              </a:solidFill>
              <a:round/>
              <a:headEnd/>
              <a:tailEnd type="triangle" w="med" len="med"/>
            </a:ln>
          </p:spPr>
          <p:txBody>
            <a:bodyPr/>
            <a:lstStyle/>
            <a:p>
              <a:endParaRPr lang="en-US"/>
            </a:p>
          </p:txBody>
        </p:sp>
        <p:grpSp>
          <p:nvGrpSpPr>
            <p:cNvPr id="30748" name="Group 19"/>
            <p:cNvGrpSpPr>
              <a:grpSpLocks/>
            </p:cNvGrpSpPr>
            <p:nvPr/>
          </p:nvGrpSpPr>
          <p:grpSpPr bwMode="auto">
            <a:xfrm>
              <a:off x="2692" y="1998"/>
              <a:ext cx="763" cy="363"/>
              <a:chOff x="2692" y="1998"/>
              <a:chExt cx="763" cy="363"/>
            </a:xfrm>
          </p:grpSpPr>
          <p:sp>
            <p:nvSpPr>
              <p:cNvPr id="30765" name="Text Box 20"/>
              <p:cNvSpPr txBox="1">
                <a:spLocks noChangeArrowheads="1"/>
              </p:cNvSpPr>
              <p:nvPr/>
            </p:nvSpPr>
            <p:spPr bwMode="auto">
              <a:xfrm>
                <a:off x="2692" y="1998"/>
                <a:ext cx="763" cy="198"/>
              </a:xfrm>
              <a:prstGeom prst="rect">
                <a:avLst/>
              </a:prstGeom>
              <a:noFill/>
              <a:ln w="9525">
                <a:noFill/>
                <a:round/>
                <a:headEnd/>
                <a:tailEnd type="triangle" w="med" len="med"/>
              </a:ln>
            </p:spPr>
            <p:txBody>
              <a:bodyPr lIns="90000" tIns="59112" rIns="90000" bIns="45000"/>
              <a:lstStyle/>
              <a:p>
                <a:pPr>
                  <a:tabLst>
                    <a:tab pos="723900" algn="l"/>
                  </a:tabLst>
                </a:pPr>
                <a:r>
                  <a:rPr lang="en-US" sz="1600">
                    <a:solidFill>
                      <a:srgbClr val="000000"/>
                    </a:solidFill>
                  </a:rPr>
                  <a:t>Generates</a:t>
                </a:r>
                <a:r>
                  <a:rPr lang="en-US" sz="1200">
                    <a:solidFill>
                      <a:srgbClr val="000000"/>
                    </a:solidFill>
                  </a:rPr>
                  <a:t> </a:t>
                </a:r>
              </a:p>
            </p:txBody>
          </p:sp>
          <p:sp>
            <p:nvSpPr>
              <p:cNvPr id="30766" name="Text Box 21"/>
              <p:cNvSpPr txBox="1">
                <a:spLocks noChangeArrowheads="1"/>
              </p:cNvSpPr>
              <p:nvPr/>
            </p:nvSpPr>
            <p:spPr bwMode="auto">
              <a:xfrm>
                <a:off x="2821" y="2162"/>
                <a:ext cx="563" cy="198"/>
              </a:xfrm>
              <a:prstGeom prst="rect">
                <a:avLst/>
              </a:prstGeom>
              <a:noFill/>
              <a:ln w="9525">
                <a:noFill/>
                <a:round/>
                <a:headEnd/>
                <a:tailEnd type="triangle" w="med" len="med"/>
              </a:ln>
            </p:spPr>
            <p:txBody>
              <a:bodyPr lIns="90000" tIns="59112" rIns="90000" bIns="45000"/>
              <a:lstStyle/>
              <a:p>
                <a:pPr>
                  <a:tabLst>
                    <a:tab pos="723900" algn="l"/>
                  </a:tabLst>
                </a:pPr>
                <a:r>
                  <a:rPr lang="en-US" sz="1600">
                    <a:solidFill>
                      <a:srgbClr val="000000"/>
                    </a:solidFill>
                  </a:rPr>
                  <a:t>Event </a:t>
                </a:r>
              </a:p>
            </p:txBody>
          </p:sp>
        </p:grpSp>
        <p:sp>
          <p:nvSpPr>
            <p:cNvPr id="30749" name="Line 22"/>
            <p:cNvSpPr>
              <a:spLocks noChangeShapeType="1"/>
            </p:cNvSpPr>
            <p:nvPr/>
          </p:nvSpPr>
          <p:spPr bwMode="auto">
            <a:xfrm>
              <a:off x="1876" y="2304"/>
              <a:ext cx="0" cy="1041"/>
            </a:xfrm>
            <a:prstGeom prst="line">
              <a:avLst/>
            </a:prstGeom>
            <a:noFill/>
            <a:ln w="9525">
              <a:solidFill>
                <a:srgbClr val="000000"/>
              </a:solidFill>
              <a:round/>
              <a:headEnd/>
              <a:tailEnd/>
            </a:ln>
          </p:spPr>
          <p:txBody>
            <a:bodyPr/>
            <a:lstStyle/>
            <a:p>
              <a:endParaRPr lang="en-US"/>
            </a:p>
          </p:txBody>
        </p:sp>
        <p:grpSp>
          <p:nvGrpSpPr>
            <p:cNvPr id="30750" name="Group 23"/>
            <p:cNvGrpSpPr>
              <a:grpSpLocks/>
            </p:cNvGrpSpPr>
            <p:nvPr/>
          </p:nvGrpSpPr>
          <p:grpSpPr bwMode="auto">
            <a:xfrm>
              <a:off x="1876" y="2822"/>
              <a:ext cx="287" cy="114"/>
              <a:chOff x="1876" y="2822"/>
              <a:chExt cx="287" cy="114"/>
            </a:xfrm>
          </p:grpSpPr>
          <p:sp>
            <p:nvSpPr>
              <p:cNvPr id="30761" name="Line 24"/>
              <p:cNvSpPr>
                <a:spLocks noChangeShapeType="1"/>
              </p:cNvSpPr>
              <p:nvPr/>
            </p:nvSpPr>
            <p:spPr bwMode="auto">
              <a:xfrm>
                <a:off x="1876" y="2880"/>
                <a:ext cx="287" cy="0"/>
              </a:xfrm>
              <a:prstGeom prst="line">
                <a:avLst/>
              </a:prstGeom>
              <a:noFill/>
              <a:ln w="9525">
                <a:solidFill>
                  <a:srgbClr val="000000"/>
                </a:solidFill>
                <a:round/>
                <a:headEnd/>
                <a:tailEnd/>
              </a:ln>
            </p:spPr>
            <p:txBody>
              <a:bodyPr/>
              <a:lstStyle/>
              <a:p>
                <a:endParaRPr lang="en-US"/>
              </a:p>
            </p:txBody>
          </p:sp>
          <p:grpSp>
            <p:nvGrpSpPr>
              <p:cNvPr id="30762" name="Group 25"/>
              <p:cNvGrpSpPr>
                <a:grpSpLocks/>
              </p:cNvGrpSpPr>
              <p:nvPr/>
            </p:nvGrpSpPr>
            <p:grpSpPr bwMode="auto">
              <a:xfrm>
                <a:off x="2068" y="2822"/>
                <a:ext cx="31" cy="114"/>
                <a:chOff x="2068" y="2822"/>
                <a:chExt cx="31" cy="114"/>
              </a:xfrm>
            </p:grpSpPr>
            <p:sp>
              <p:nvSpPr>
                <p:cNvPr id="30763" name="Line 26"/>
                <p:cNvSpPr>
                  <a:spLocks noChangeShapeType="1"/>
                </p:cNvSpPr>
                <p:nvPr/>
              </p:nvSpPr>
              <p:spPr bwMode="auto">
                <a:xfrm>
                  <a:off x="2100" y="2822"/>
                  <a:ext cx="0" cy="114"/>
                </a:xfrm>
                <a:prstGeom prst="line">
                  <a:avLst/>
                </a:prstGeom>
                <a:noFill/>
                <a:ln w="9525">
                  <a:solidFill>
                    <a:srgbClr val="000000"/>
                  </a:solidFill>
                  <a:round/>
                  <a:headEnd/>
                  <a:tailEnd/>
                </a:ln>
              </p:spPr>
              <p:txBody>
                <a:bodyPr/>
                <a:lstStyle/>
                <a:p>
                  <a:endParaRPr lang="en-US"/>
                </a:p>
              </p:txBody>
            </p:sp>
            <p:sp>
              <p:nvSpPr>
                <p:cNvPr id="30764" name="Line 27"/>
                <p:cNvSpPr>
                  <a:spLocks noChangeShapeType="1"/>
                </p:cNvSpPr>
                <p:nvPr/>
              </p:nvSpPr>
              <p:spPr bwMode="auto">
                <a:xfrm>
                  <a:off x="2068" y="2822"/>
                  <a:ext cx="0" cy="114"/>
                </a:xfrm>
                <a:prstGeom prst="line">
                  <a:avLst/>
                </a:prstGeom>
                <a:noFill/>
                <a:ln w="9525">
                  <a:solidFill>
                    <a:srgbClr val="000000"/>
                  </a:solidFill>
                  <a:round/>
                  <a:headEnd/>
                  <a:tailEnd/>
                </a:ln>
              </p:spPr>
              <p:txBody>
                <a:bodyPr/>
                <a:lstStyle/>
                <a:p>
                  <a:endParaRPr lang="en-US"/>
                </a:p>
              </p:txBody>
            </p:sp>
          </p:grpSp>
        </p:grpSp>
        <p:grpSp>
          <p:nvGrpSpPr>
            <p:cNvPr id="30751" name="Group 28"/>
            <p:cNvGrpSpPr>
              <a:grpSpLocks/>
            </p:cNvGrpSpPr>
            <p:nvPr/>
          </p:nvGrpSpPr>
          <p:grpSpPr bwMode="auto">
            <a:xfrm>
              <a:off x="1876" y="3289"/>
              <a:ext cx="299" cy="114"/>
              <a:chOff x="1876" y="3289"/>
              <a:chExt cx="299" cy="114"/>
            </a:xfrm>
          </p:grpSpPr>
          <p:sp>
            <p:nvSpPr>
              <p:cNvPr id="30757" name="Line 29"/>
              <p:cNvSpPr>
                <a:spLocks noChangeShapeType="1"/>
              </p:cNvSpPr>
              <p:nvPr/>
            </p:nvSpPr>
            <p:spPr bwMode="auto">
              <a:xfrm>
                <a:off x="1876" y="3346"/>
                <a:ext cx="299" cy="0"/>
              </a:xfrm>
              <a:prstGeom prst="line">
                <a:avLst/>
              </a:prstGeom>
              <a:noFill/>
              <a:ln w="9525">
                <a:solidFill>
                  <a:srgbClr val="000000"/>
                </a:solidFill>
                <a:round/>
                <a:headEnd/>
                <a:tailEnd/>
              </a:ln>
            </p:spPr>
            <p:txBody>
              <a:bodyPr/>
              <a:lstStyle/>
              <a:p>
                <a:endParaRPr lang="en-US"/>
              </a:p>
            </p:txBody>
          </p:sp>
          <p:grpSp>
            <p:nvGrpSpPr>
              <p:cNvPr id="30758" name="Group 30"/>
              <p:cNvGrpSpPr>
                <a:grpSpLocks/>
              </p:cNvGrpSpPr>
              <p:nvPr/>
            </p:nvGrpSpPr>
            <p:grpSpPr bwMode="auto">
              <a:xfrm>
                <a:off x="2076" y="3289"/>
                <a:ext cx="32" cy="114"/>
                <a:chOff x="2076" y="3289"/>
                <a:chExt cx="32" cy="114"/>
              </a:xfrm>
            </p:grpSpPr>
            <p:sp>
              <p:nvSpPr>
                <p:cNvPr id="30759" name="Line 31"/>
                <p:cNvSpPr>
                  <a:spLocks noChangeShapeType="1"/>
                </p:cNvSpPr>
                <p:nvPr/>
              </p:nvSpPr>
              <p:spPr bwMode="auto">
                <a:xfrm>
                  <a:off x="2109" y="3289"/>
                  <a:ext cx="0" cy="114"/>
                </a:xfrm>
                <a:prstGeom prst="line">
                  <a:avLst/>
                </a:prstGeom>
                <a:noFill/>
                <a:ln w="9525">
                  <a:solidFill>
                    <a:srgbClr val="000000"/>
                  </a:solidFill>
                  <a:round/>
                  <a:headEnd/>
                  <a:tailEnd/>
                </a:ln>
              </p:spPr>
              <p:txBody>
                <a:bodyPr/>
                <a:lstStyle/>
                <a:p>
                  <a:endParaRPr lang="en-US"/>
                </a:p>
              </p:txBody>
            </p:sp>
            <p:sp>
              <p:nvSpPr>
                <p:cNvPr id="30760" name="Line 32"/>
                <p:cNvSpPr>
                  <a:spLocks noChangeShapeType="1"/>
                </p:cNvSpPr>
                <p:nvPr/>
              </p:nvSpPr>
              <p:spPr bwMode="auto">
                <a:xfrm>
                  <a:off x="2076" y="3289"/>
                  <a:ext cx="0" cy="114"/>
                </a:xfrm>
                <a:prstGeom prst="line">
                  <a:avLst/>
                </a:prstGeom>
                <a:noFill/>
                <a:ln w="9525">
                  <a:solidFill>
                    <a:srgbClr val="000000"/>
                  </a:solidFill>
                  <a:round/>
                  <a:headEnd/>
                  <a:tailEnd/>
                </a:ln>
              </p:spPr>
              <p:txBody>
                <a:bodyPr/>
                <a:lstStyle/>
                <a:p>
                  <a:endParaRPr lang="en-US"/>
                </a:p>
              </p:txBody>
            </p:sp>
          </p:grpSp>
        </p:grpSp>
        <p:grpSp>
          <p:nvGrpSpPr>
            <p:cNvPr id="30752" name="Group 33"/>
            <p:cNvGrpSpPr>
              <a:grpSpLocks/>
            </p:cNvGrpSpPr>
            <p:nvPr/>
          </p:nvGrpSpPr>
          <p:grpSpPr bwMode="auto">
            <a:xfrm>
              <a:off x="1702" y="1671"/>
              <a:ext cx="80" cy="402"/>
              <a:chOff x="1702" y="1671"/>
              <a:chExt cx="80" cy="402"/>
            </a:xfrm>
          </p:grpSpPr>
          <p:sp>
            <p:nvSpPr>
              <p:cNvPr id="30753" name="Line 34"/>
              <p:cNvSpPr>
                <a:spLocks noChangeShapeType="1"/>
              </p:cNvSpPr>
              <p:nvPr/>
            </p:nvSpPr>
            <p:spPr bwMode="auto">
              <a:xfrm flipV="1">
                <a:off x="1750" y="1751"/>
                <a:ext cx="0" cy="323"/>
              </a:xfrm>
              <a:prstGeom prst="line">
                <a:avLst/>
              </a:prstGeom>
              <a:noFill/>
              <a:ln w="9525">
                <a:solidFill>
                  <a:srgbClr val="000000"/>
                </a:solidFill>
                <a:round/>
                <a:headEnd/>
                <a:tailEnd/>
              </a:ln>
            </p:spPr>
            <p:txBody>
              <a:bodyPr/>
              <a:lstStyle/>
              <a:p>
                <a:endParaRPr lang="en-US"/>
              </a:p>
            </p:txBody>
          </p:sp>
          <p:grpSp>
            <p:nvGrpSpPr>
              <p:cNvPr id="30754" name="Group 35"/>
              <p:cNvGrpSpPr>
                <a:grpSpLocks/>
              </p:cNvGrpSpPr>
              <p:nvPr/>
            </p:nvGrpSpPr>
            <p:grpSpPr bwMode="auto">
              <a:xfrm>
                <a:off x="1702" y="1671"/>
                <a:ext cx="80" cy="123"/>
                <a:chOff x="1702" y="1671"/>
                <a:chExt cx="80" cy="123"/>
              </a:xfrm>
            </p:grpSpPr>
            <p:sp>
              <p:nvSpPr>
                <p:cNvPr id="30755" name="AutoShape 36"/>
                <p:cNvSpPr>
                  <a:spLocks noChangeArrowheads="1"/>
                </p:cNvSpPr>
                <p:nvPr/>
              </p:nvSpPr>
              <p:spPr bwMode="auto">
                <a:xfrm flipH="1">
                  <a:off x="1702" y="1671"/>
                  <a:ext cx="80" cy="61"/>
                </a:xfrm>
                <a:prstGeom prst="triangle">
                  <a:avLst>
                    <a:gd name="adj" fmla="val 56579"/>
                  </a:avLst>
                </a:prstGeom>
                <a:solidFill>
                  <a:srgbClr val="FFFFFF"/>
                </a:solidFill>
                <a:ln w="9525">
                  <a:solidFill>
                    <a:srgbClr val="808080"/>
                  </a:solidFill>
                  <a:round/>
                  <a:headEnd/>
                  <a:tailEnd/>
                </a:ln>
              </p:spPr>
              <p:txBody>
                <a:bodyPr wrap="none" anchor="ctr"/>
                <a:lstStyle/>
                <a:p>
                  <a:endParaRPr lang="en-US"/>
                </a:p>
              </p:txBody>
            </p:sp>
            <p:sp>
              <p:nvSpPr>
                <p:cNvPr id="30756" name="AutoShape 37"/>
                <p:cNvSpPr>
                  <a:spLocks noChangeArrowheads="1"/>
                </p:cNvSpPr>
                <p:nvPr/>
              </p:nvSpPr>
              <p:spPr bwMode="auto">
                <a:xfrm flipH="1">
                  <a:off x="1701" y="1733"/>
                  <a:ext cx="80" cy="61"/>
                </a:xfrm>
                <a:prstGeom prst="triangle">
                  <a:avLst>
                    <a:gd name="adj" fmla="val 56579"/>
                  </a:avLst>
                </a:prstGeom>
                <a:solidFill>
                  <a:srgbClr val="FFFFFF"/>
                </a:solidFill>
                <a:ln w="9525">
                  <a:solidFill>
                    <a:srgbClr val="808080"/>
                  </a:solidFill>
                  <a:round/>
                  <a:headEnd/>
                  <a:tailEnd/>
                </a:ln>
              </p:spPr>
              <p:txBody>
                <a:bodyPr wrap="none" anchor="ctr"/>
                <a:lstStyle/>
                <a:p>
                  <a:endParaRPr lang="en-US"/>
                </a:p>
              </p:txBody>
            </p:sp>
          </p:grpSp>
        </p:grpSp>
      </p:grpSp>
      <p:grpSp>
        <p:nvGrpSpPr>
          <p:cNvPr id="30724" name="Group 38"/>
          <p:cNvGrpSpPr>
            <a:grpSpLocks/>
          </p:cNvGrpSpPr>
          <p:nvPr/>
        </p:nvGrpSpPr>
        <p:grpSpPr bwMode="auto">
          <a:xfrm>
            <a:off x="277813" y="6765925"/>
            <a:ext cx="2006600" cy="314325"/>
            <a:chOff x="175" y="4262"/>
            <a:chExt cx="1264" cy="198"/>
          </a:xfrm>
        </p:grpSpPr>
        <p:grpSp>
          <p:nvGrpSpPr>
            <p:cNvPr id="30734" name="Group 39"/>
            <p:cNvGrpSpPr>
              <a:grpSpLocks/>
            </p:cNvGrpSpPr>
            <p:nvPr/>
          </p:nvGrpSpPr>
          <p:grpSpPr bwMode="auto">
            <a:xfrm>
              <a:off x="175" y="4325"/>
              <a:ext cx="397" cy="80"/>
              <a:chOff x="175" y="4325"/>
              <a:chExt cx="397" cy="80"/>
            </a:xfrm>
          </p:grpSpPr>
          <p:sp>
            <p:nvSpPr>
              <p:cNvPr id="30736" name="Line 40"/>
              <p:cNvSpPr>
                <a:spLocks noChangeShapeType="1"/>
              </p:cNvSpPr>
              <p:nvPr/>
            </p:nvSpPr>
            <p:spPr bwMode="auto">
              <a:xfrm>
                <a:off x="175" y="4369"/>
                <a:ext cx="321" cy="0"/>
              </a:xfrm>
              <a:prstGeom prst="line">
                <a:avLst/>
              </a:prstGeom>
              <a:noFill/>
              <a:ln w="9525">
                <a:solidFill>
                  <a:srgbClr val="000000"/>
                </a:solidFill>
                <a:round/>
                <a:headEnd/>
                <a:tailEnd/>
              </a:ln>
            </p:spPr>
            <p:txBody>
              <a:bodyPr/>
              <a:lstStyle/>
              <a:p>
                <a:endParaRPr lang="en-US"/>
              </a:p>
            </p:txBody>
          </p:sp>
          <p:grpSp>
            <p:nvGrpSpPr>
              <p:cNvPr id="30737" name="Group 41"/>
              <p:cNvGrpSpPr>
                <a:grpSpLocks/>
              </p:cNvGrpSpPr>
              <p:nvPr/>
            </p:nvGrpSpPr>
            <p:grpSpPr bwMode="auto">
              <a:xfrm>
                <a:off x="453" y="4325"/>
                <a:ext cx="119" cy="80"/>
                <a:chOff x="453" y="4325"/>
                <a:chExt cx="119" cy="80"/>
              </a:xfrm>
            </p:grpSpPr>
            <p:sp>
              <p:nvSpPr>
                <p:cNvPr id="30738" name="AutoShape 42"/>
                <p:cNvSpPr>
                  <a:spLocks noChangeArrowheads="1"/>
                </p:cNvSpPr>
                <p:nvPr/>
              </p:nvSpPr>
              <p:spPr bwMode="auto">
                <a:xfrm rot="5400000" flipH="1">
                  <a:off x="501" y="4335"/>
                  <a:ext cx="80" cy="61"/>
                </a:xfrm>
                <a:prstGeom prst="triangle">
                  <a:avLst>
                    <a:gd name="adj" fmla="val 56579"/>
                  </a:avLst>
                </a:prstGeom>
                <a:solidFill>
                  <a:srgbClr val="FFFFFF"/>
                </a:solidFill>
                <a:ln w="9525">
                  <a:solidFill>
                    <a:srgbClr val="808080"/>
                  </a:solidFill>
                  <a:round/>
                  <a:headEnd/>
                  <a:tailEnd/>
                </a:ln>
              </p:spPr>
              <p:txBody>
                <a:bodyPr wrap="none" anchor="ctr"/>
                <a:lstStyle/>
                <a:p>
                  <a:endParaRPr lang="en-US"/>
                </a:p>
              </p:txBody>
            </p:sp>
            <p:sp>
              <p:nvSpPr>
                <p:cNvPr id="30739" name="AutoShape 43"/>
                <p:cNvSpPr>
                  <a:spLocks noChangeArrowheads="1"/>
                </p:cNvSpPr>
                <p:nvPr/>
              </p:nvSpPr>
              <p:spPr bwMode="auto">
                <a:xfrm rot="5400000" flipH="1">
                  <a:off x="444" y="4335"/>
                  <a:ext cx="80" cy="61"/>
                </a:xfrm>
                <a:prstGeom prst="triangle">
                  <a:avLst>
                    <a:gd name="adj" fmla="val 56579"/>
                  </a:avLst>
                </a:prstGeom>
                <a:solidFill>
                  <a:srgbClr val="FFFFFF"/>
                </a:solidFill>
                <a:ln w="9525">
                  <a:solidFill>
                    <a:srgbClr val="808080"/>
                  </a:solidFill>
                  <a:round/>
                  <a:headEnd/>
                  <a:tailEnd/>
                </a:ln>
              </p:spPr>
              <p:txBody>
                <a:bodyPr wrap="none" anchor="ctr"/>
                <a:lstStyle/>
                <a:p>
                  <a:endParaRPr lang="en-US"/>
                </a:p>
              </p:txBody>
            </p:sp>
          </p:grpSp>
        </p:grpSp>
        <p:sp>
          <p:nvSpPr>
            <p:cNvPr id="30735" name="Text Box 44"/>
            <p:cNvSpPr txBox="1">
              <a:spLocks noChangeArrowheads="1"/>
            </p:cNvSpPr>
            <p:nvPr/>
          </p:nvSpPr>
          <p:spPr bwMode="auto">
            <a:xfrm>
              <a:off x="576" y="4262"/>
              <a:ext cx="863" cy="198"/>
            </a:xfrm>
            <a:prstGeom prst="rect">
              <a:avLst/>
            </a:prstGeom>
            <a:noFill/>
            <a:ln w="9525">
              <a:noFill/>
              <a:round/>
              <a:headEnd/>
              <a:tailEnd/>
            </a:ln>
          </p:spPr>
          <p:txBody>
            <a:bodyPr lIns="90000" tIns="59112" rIns="90000" bIns="45000"/>
            <a:lstStyle/>
            <a:p>
              <a:pPr>
                <a:tabLst>
                  <a:tab pos="723900" algn="l"/>
                </a:tabLst>
              </a:pPr>
              <a:r>
                <a:rPr lang="en-US" sz="1600">
                  <a:solidFill>
                    <a:srgbClr val="280099"/>
                  </a:solidFill>
                </a:rPr>
                <a:t>HasSubType</a:t>
              </a:r>
            </a:p>
          </p:txBody>
        </p:sp>
      </p:grpSp>
      <p:grpSp>
        <p:nvGrpSpPr>
          <p:cNvPr id="30725" name="Group 45"/>
          <p:cNvGrpSpPr>
            <a:grpSpLocks/>
          </p:cNvGrpSpPr>
          <p:nvPr/>
        </p:nvGrpSpPr>
        <p:grpSpPr bwMode="auto">
          <a:xfrm>
            <a:off x="2286000" y="6702425"/>
            <a:ext cx="7496175" cy="350838"/>
            <a:chOff x="1440" y="4222"/>
            <a:chExt cx="4722" cy="221"/>
          </a:xfrm>
        </p:grpSpPr>
        <p:grpSp>
          <p:nvGrpSpPr>
            <p:cNvPr id="30727" name="Group 46"/>
            <p:cNvGrpSpPr>
              <a:grpSpLocks/>
            </p:cNvGrpSpPr>
            <p:nvPr/>
          </p:nvGrpSpPr>
          <p:grpSpPr bwMode="auto">
            <a:xfrm>
              <a:off x="1555" y="4245"/>
              <a:ext cx="1717" cy="198"/>
              <a:chOff x="1555" y="4245"/>
              <a:chExt cx="1717" cy="198"/>
            </a:xfrm>
          </p:grpSpPr>
          <p:sp>
            <p:nvSpPr>
              <p:cNvPr id="30732" name="Rectangle 47"/>
              <p:cNvSpPr>
                <a:spLocks noChangeArrowheads="1"/>
              </p:cNvSpPr>
              <p:nvPr/>
            </p:nvSpPr>
            <p:spPr bwMode="auto">
              <a:xfrm>
                <a:off x="1555" y="4285"/>
                <a:ext cx="274" cy="114"/>
              </a:xfrm>
              <a:prstGeom prst="rect">
                <a:avLst/>
              </a:prstGeom>
              <a:solidFill>
                <a:srgbClr val="CFE7E5"/>
              </a:solidFill>
              <a:ln w="9525">
                <a:solidFill>
                  <a:srgbClr val="808080"/>
                </a:solidFill>
                <a:round/>
                <a:headEnd/>
                <a:tailEnd/>
              </a:ln>
            </p:spPr>
            <p:txBody>
              <a:bodyPr wrap="none" anchor="ctr"/>
              <a:lstStyle/>
              <a:p>
                <a:endParaRPr lang="en-US"/>
              </a:p>
            </p:txBody>
          </p:sp>
          <p:sp>
            <p:nvSpPr>
              <p:cNvPr id="30733" name="Text Box 48"/>
              <p:cNvSpPr txBox="1">
                <a:spLocks noChangeArrowheads="1"/>
              </p:cNvSpPr>
              <p:nvPr/>
            </p:nvSpPr>
            <p:spPr bwMode="auto">
              <a:xfrm>
                <a:off x="1830" y="4245"/>
                <a:ext cx="1441" cy="198"/>
              </a:xfrm>
              <a:prstGeom prst="rect">
                <a:avLst/>
              </a:prstGeom>
              <a:noFill/>
              <a:ln w="9525">
                <a:noFill/>
                <a:round/>
                <a:headEnd/>
                <a:tailEnd/>
              </a:ln>
            </p:spPr>
            <p:txBody>
              <a:bodyPr lIns="90000" tIns="59112" rIns="90000" bIns="45000"/>
              <a:lstStyle/>
              <a:p>
                <a:pPr>
                  <a:tabLst>
                    <a:tab pos="723900" algn="l"/>
                    <a:tab pos="1447800" algn="l"/>
                    <a:tab pos="2171700" algn="l"/>
                  </a:tabLst>
                </a:pPr>
                <a:r>
                  <a:rPr lang="en-US" sz="1600">
                    <a:solidFill>
                      <a:srgbClr val="000000"/>
                    </a:solidFill>
                  </a:rPr>
                  <a:t>Nodes created by </a:t>
                </a:r>
                <a:r>
                  <a:rPr lang="en-US" sz="1600">
                    <a:solidFill>
                      <a:srgbClr val="C5000B"/>
                    </a:solidFill>
                  </a:rPr>
                  <a:t>SDK</a:t>
                </a:r>
              </a:p>
            </p:txBody>
          </p:sp>
        </p:grpSp>
        <p:grpSp>
          <p:nvGrpSpPr>
            <p:cNvPr id="30728" name="Group 49"/>
            <p:cNvGrpSpPr>
              <a:grpSpLocks/>
            </p:cNvGrpSpPr>
            <p:nvPr/>
          </p:nvGrpSpPr>
          <p:grpSpPr bwMode="auto">
            <a:xfrm>
              <a:off x="3414" y="4244"/>
              <a:ext cx="2690" cy="198"/>
              <a:chOff x="3414" y="4244"/>
              <a:chExt cx="2690" cy="198"/>
            </a:xfrm>
          </p:grpSpPr>
          <p:sp>
            <p:nvSpPr>
              <p:cNvPr id="30730" name="Rectangle 50"/>
              <p:cNvSpPr>
                <a:spLocks noChangeArrowheads="1"/>
              </p:cNvSpPr>
              <p:nvPr/>
            </p:nvSpPr>
            <p:spPr bwMode="auto">
              <a:xfrm>
                <a:off x="3415" y="4285"/>
                <a:ext cx="316" cy="114"/>
              </a:xfrm>
              <a:prstGeom prst="rect">
                <a:avLst/>
              </a:prstGeom>
              <a:solidFill>
                <a:srgbClr val="FFCC99"/>
              </a:solidFill>
              <a:ln w="9525">
                <a:solidFill>
                  <a:srgbClr val="808080"/>
                </a:solidFill>
                <a:round/>
                <a:headEnd/>
                <a:tailEnd/>
              </a:ln>
            </p:spPr>
            <p:txBody>
              <a:bodyPr wrap="none" anchor="ctr"/>
              <a:lstStyle/>
              <a:p>
                <a:endParaRPr lang="en-US"/>
              </a:p>
            </p:txBody>
          </p:sp>
          <p:sp>
            <p:nvSpPr>
              <p:cNvPr id="30731" name="Text Box 51"/>
              <p:cNvSpPr txBox="1">
                <a:spLocks noChangeArrowheads="1"/>
              </p:cNvSpPr>
              <p:nvPr/>
            </p:nvSpPr>
            <p:spPr bwMode="auto">
              <a:xfrm>
                <a:off x="3747" y="4244"/>
                <a:ext cx="2357" cy="198"/>
              </a:xfrm>
              <a:prstGeom prst="rect">
                <a:avLst/>
              </a:prstGeom>
              <a:noFill/>
              <a:ln w="9525">
                <a:noFill/>
                <a:round/>
                <a:headEnd/>
                <a:tailEnd/>
              </a:ln>
            </p:spPr>
            <p:txBody>
              <a:bodyPr lIns="90000" tIns="59112" rIns="90000" bIns="45000"/>
              <a:lstStyle/>
              <a:p>
                <a:pPr>
                  <a:tabLst>
                    <a:tab pos="723900" algn="l"/>
                    <a:tab pos="1447800" algn="l"/>
                    <a:tab pos="2171700" algn="l"/>
                    <a:tab pos="2895600" algn="l"/>
                    <a:tab pos="3619500" algn="l"/>
                  </a:tabLst>
                </a:pPr>
                <a:r>
                  <a:rPr lang="en-US" sz="1600">
                    <a:solidFill>
                      <a:srgbClr val="000000"/>
                    </a:solidFill>
                  </a:rPr>
                  <a:t>Nodes created by the </a:t>
                </a:r>
                <a:r>
                  <a:rPr lang="en-US" sz="1600">
                    <a:solidFill>
                      <a:srgbClr val="C5000B"/>
                    </a:solidFill>
                  </a:rPr>
                  <a:t>server developer</a:t>
                </a:r>
              </a:p>
            </p:txBody>
          </p:sp>
        </p:grpSp>
        <p:sp>
          <p:nvSpPr>
            <p:cNvPr id="30729" name="Rectangle 52"/>
            <p:cNvSpPr>
              <a:spLocks noChangeArrowheads="1"/>
            </p:cNvSpPr>
            <p:nvPr/>
          </p:nvSpPr>
          <p:spPr bwMode="auto">
            <a:xfrm>
              <a:off x="1440" y="4222"/>
              <a:ext cx="4722" cy="221"/>
            </a:xfrm>
            <a:prstGeom prst="rect">
              <a:avLst/>
            </a:prstGeom>
            <a:solidFill>
              <a:srgbClr val="FFFFFF">
                <a:alpha val="0"/>
              </a:srgbClr>
            </a:solidFill>
            <a:ln w="18360">
              <a:solidFill>
                <a:srgbClr val="B80047"/>
              </a:solidFill>
              <a:round/>
              <a:headEnd/>
              <a:tailEnd/>
            </a:ln>
          </p:spPr>
          <p:txBody>
            <a:bodyPr wrap="none" anchor="ctr"/>
            <a:lstStyle/>
            <a:p>
              <a:endParaRPr lang="en-US"/>
            </a:p>
          </p:txBody>
        </p:sp>
      </p:grpSp>
      <p:sp>
        <p:nvSpPr>
          <p:cNvPr id="30726" name="Text Box 53"/>
          <p:cNvSpPr txBox="1">
            <a:spLocks noChangeArrowheads="1"/>
          </p:cNvSpPr>
          <p:nvPr/>
        </p:nvSpPr>
        <p:spPr bwMode="auto">
          <a:xfrm>
            <a:off x="1279525" y="1189038"/>
            <a:ext cx="6492875" cy="373062"/>
          </a:xfrm>
          <a:prstGeom prst="rect">
            <a:avLst/>
          </a:prstGeom>
          <a:noFill/>
          <a:ln w="9525">
            <a:noFill/>
            <a:round/>
            <a:headEnd/>
            <a:tailEnd/>
          </a:ln>
        </p:spPr>
        <p:txBody>
          <a:bodyPr lIns="90000" tIns="62640" rIns="90000" bIns="45000"/>
          <a:lstStyle/>
          <a:p>
            <a:pPr>
              <a:tabLst>
                <a:tab pos="723900" algn="l"/>
                <a:tab pos="1447800" algn="l"/>
                <a:tab pos="2171700" algn="l"/>
                <a:tab pos="2895600" algn="l"/>
                <a:tab pos="3619500" algn="l"/>
                <a:tab pos="4343400" algn="l"/>
                <a:tab pos="5067300" algn="l"/>
                <a:tab pos="5791200" algn="l"/>
              </a:tabLst>
            </a:pPr>
            <a:r>
              <a:rPr lang="en-US" sz="2000" b="1">
                <a:solidFill>
                  <a:srgbClr val="5C8526"/>
                </a:solidFill>
              </a:rPr>
              <a:t>Create and add EventType node to Address Space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ChangeArrowheads="1"/>
          </p:cNvSpPr>
          <p:nvPr>
            <p:ph type="title"/>
          </p:nvPr>
        </p:nvSpPr>
        <p:spPr>
          <a:xfrm>
            <a:off x="1463675" y="92075"/>
            <a:ext cx="6492875" cy="369888"/>
          </a:xfrm>
        </p:spPr>
        <p:txBody>
          <a:bodyPr tIns="22932"/>
          <a:lstStyle/>
          <a:p>
            <a:pPr eaLnBrk="1">
              <a:tabLst>
                <a:tab pos="723900" algn="l"/>
                <a:tab pos="1447800" algn="l"/>
                <a:tab pos="2171700" algn="l"/>
                <a:tab pos="2895600" algn="l"/>
                <a:tab pos="3619500" algn="l"/>
                <a:tab pos="4343400" algn="l"/>
                <a:tab pos="5067300" algn="l"/>
                <a:tab pos="5791200" algn="l"/>
              </a:tabLst>
            </a:pPr>
            <a:r>
              <a:rPr lang="en-US" sz="2600" b="1" smtClean="0">
                <a:solidFill>
                  <a:srgbClr val="C5000B"/>
                </a:solidFill>
              </a:rPr>
              <a:t>Adding Event Support ... contd.</a:t>
            </a:r>
          </a:p>
        </p:txBody>
      </p:sp>
      <p:sp>
        <p:nvSpPr>
          <p:cNvPr id="31747" name="Text Box 2"/>
          <p:cNvSpPr txBox="1">
            <a:spLocks noChangeArrowheads="1"/>
          </p:cNvSpPr>
          <p:nvPr/>
        </p:nvSpPr>
        <p:spPr bwMode="auto">
          <a:xfrm>
            <a:off x="514350" y="693738"/>
            <a:ext cx="8047038" cy="1444625"/>
          </a:xfrm>
          <a:prstGeom prst="rect">
            <a:avLst/>
          </a:prstGeom>
          <a:noFill/>
          <a:ln w="9525">
            <a:noFill/>
            <a:round/>
            <a:headEnd/>
            <a:tailEnd/>
          </a:ln>
        </p:spPr>
        <p:txBody>
          <a:bodyPr lIns="90000" tIns="59112" rIns="90000" bIns="45000"/>
          <a:lstStyle/>
          <a:p>
            <a:pPr marL="215900" indent="-21590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600" b="1">
                <a:solidFill>
                  <a:srgbClr val="5C8526"/>
                </a:solidFill>
              </a:rPr>
              <a:t>Create an Event data class to store the Event Field data values. It is not visible in address space as a node.</a:t>
            </a:r>
          </a:p>
          <a:p>
            <a:pPr marL="215900" indent="-21590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1600" b="1">
              <a:solidFill>
                <a:srgbClr val="5C8526"/>
              </a:solidFill>
            </a:endParaRPr>
          </a:p>
          <a:p>
            <a:pPr marL="215900" indent="-21590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600" b="1">
                <a:solidFill>
                  <a:srgbClr val="5C8526"/>
                </a:solidFill>
              </a:rPr>
              <a:t>Register the Event Fields with EventManager</a:t>
            </a:r>
          </a:p>
          <a:p>
            <a:pPr marL="215900" indent="-215900">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1600" b="1">
              <a:solidFill>
                <a:srgbClr val="5C8526"/>
              </a:solidFill>
            </a:endParaRPr>
          </a:p>
          <a:p>
            <a:pPr marL="215900" indent="-21590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600" b="1">
                <a:solidFill>
                  <a:srgbClr val="5C8526"/>
                </a:solidFill>
              </a:rPr>
              <a:t>Use NodeManager's method fireEvent() passing values of Event Fields.</a:t>
            </a:r>
          </a:p>
        </p:txBody>
      </p:sp>
      <p:grpSp>
        <p:nvGrpSpPr>
          <p:cNvPr id="31748" name="Group 3"/>
          <p:cNvGrpSpPr>
            <a:grpSpLocks/>
          </p:cNvGrpSpPr>
          <p:nvPr/>
        </p:nvGrpSpPr>
        <p:grpSpPr bwMode="auto">
          <a:xfrm>
            <a:off x="1189038" y="6400800"/>
            <a:ext cx="8410575" cy="912813"/>
            <a:chOff x="749" y="4032"/>
            <a:chExt cx="5298" cy="575"/>
          </a:xfrm>
        </p:grpSpPr>
        <p:grpSp>
          <p:nvGrpSpPr>
            <p:cNvPr id="31781" name="Group 4"/>
            <p:cNvGrpSpPr>
              <a:grpSpLocks/>
            </p:cNvGrpSpPr>
            <p:nvPr/>
          </p:nvGrpSpPr>
          <p:grpSpPr bwMode="auto">
            <a:xfrm>
              <a:off x="1555" y="4312"/>
              <a:ext cx="345" cy="114"/>
              <a:chOff x="1555" y="4312"/>
              <a:chExt cx="345" cy="114"/>
            </a:xfrm>
          </p:grpSpPr>
          <p:sp>
            <p:nvSpPr>
              <p:cNvPr id="31796" name="AutoShape 5"/>
              <p:cNvSpPr>
                <a:spLocks noChangeArrowheads="1"/>
              </p:cNvSpPr>
              <p:nvPr/>
            </p:nvSpPr>
            <p:spPr bwMode="auto">
              <a:xfrm rot="5400000">
                <a:off x="1816" y="4340"/>
                <a:ext cx="114" cy="57"/>
              </a:xfrm>
              <a:prstGeom prst="triangle">
                <a:avLst>
                  <a:gd name="adj" fmla="val 50000"/>
                </a:avLst>
              </a:prstGeom>
              <a:solidFill>
                <a:srgbClr val="CFE7E5"/>
              </a:solidFill>
              <a:ln w="9525">
                <a:solidFill>
                  <a:srgbClr val="808080"/>
                </a:solidFill>
                <a:round/>
                <a:headEnd/>
                <a:tailEnd/>
              </a:ln>
            </p:spPr>
            <p:txBody>
              <a:bodyPr wrap="none" anchor="ctr"/>
              <a:lstStyle/>
              <a:p>
                <a:endParaRPr lang="en-US"/>
              </a:p>
            </p:txBody>
          </p:sp>
          <p:sp>
            <p:nvSpPr>
              <p:cNvPr id="31797" name="Line 6"/>
              <p:cNvSpPr>
                <a:spLocks noChangeShapeType="1"/>
              </p:cNvSpPr>
              <p:nvPr/>
            </p:nvSpPr>
            <p:spPr bwMode="auto">
              <a:xfrm flipH="1">
                <a:off x="1554" y="4369"/>
                <a:ext cx="289" cy="0"/>
              </a:xfrm>
              <a:prstGeom prst="line">
                <a:avLst/>
              </a:prstGeom>
              <a:noFill/>
              <a:ln w="9525">
                <a:solidFill>
                  <a:srgbClr val="000000"/>
                </a:solidFill>
                <a:round/>
                <a:headEnd/>
                <a:tailEnd/>
              </a:ln>
            </p:spPr>
            <p:txBody>
              <a:bodyPr/>
              <a:lstStyle/>
              <a:p>
                <a:endParaRPr lang="en-US"/>
              </a:p>
            </p:txBody>
          </p:sp>
        </p:grpSp>
        <p:sp>
          <p:nvSpPr>
            <p:cNvPr id="31782" name="Rectangle 7"/>
            <p:cNvSpPr>
              <a:spLocks noChangeArrowheads="1"/>
            </p:cNvSpPr>
            <p:nvPr/>
          </p:nvSpPr>
          <p:spPr bwMode="auto">
            <a:xfrm>
              <a:off x="797" y="4287"/>
              <a:ext cx="711" cy="163"/>
            </a:xfrm>
            <a:prstGeom prst="rect">
              <a:avLst/>
            </a:prstGeom>
            <a:solidFill>
              <a:srgbClr val="CFE7E5"/>
            </a:solidFill>
            <a:ln w="9525">
              <a:solidFill>
                <a:srgbClr val="808080"/>
              </a:solidFill>
              <a:round/>
              <a:headEnd/>
              <a:tailEnd/>
            </a:ln>
          </p:spPr>
          <p:txBody>
            <a:bodyPr wrap="none" lIns="90000" tIns="55584" rIns="90000" bIns="45000" anchor="ctr">
              <a:spAutoFit/>
            </a:bodyPr>
            <a:lstStyle/>
            <a:p>
              <a:pPr algn="ctr">
                <a:tabLst>
                  <a:tab pos="723900" algn="l"/>
                </a:tabLst>
              </a:pPr>
              <a:r>
                <a:rPr lang="en-US" sz="1200">
                  <a:solidFill>
                    <a:srgbClr val="000000"/>
                  </a:solidFill>
                </a:rPr>
                <a:t>Derived Class</a:t>
              </a:r>
            </a:p>
          </p:txBody>
        </p:sp>
        <p:sp>
          <p:nvSpPr>
            <p:cNvPr id="31783" name="Rectangle 8"/>
            <p:cNvSpPr>
              <a:spLocks noChangeArrowheads="1"/>
            </p:cNvSpPr>
            <p:nvPr/>
          </p:nvSpPr>
          <p:spPr bwMode="auto">
            <a:xfrm>
              <a:off x="1958" y="4287"/>
              <a:ext cx="599" cy="163"/>
            </a:xfrm>
            <a:prstGeom prst="rect">
              <a:avLst/>
            </a:prstGeom>
            <a:solidFill>
              <a:srgbClr val="CFE7E5"/>
            </a:solidFill>
            <a:ln w="9525">
              <a:solidFill>
                <a:srgbClr val="808080"/>
              </a:solidFill>
              <a:round/>
              <a:headEnd/>
              <a:tailEnd/>
            </a:ln>
          </p:spPr>
          <p:txBody>
            <a:bodyPr wrap="none" lIns="90000" tIns="55584" rIns="90000" bIns="45000" anchor="ctr">
              <a:spAutoFit/>
            </a:bodyPr>
            <a:lstStyle/>
            <a:p>
              <a:pPr algn="ctr">
                <a:tabLst>
                  <a:tab pos="723900" algn="l"/>
                </a:tabLst>
              </a:pPr>
              <a:r>
                <a:rPr lang="en-US" sz="1200">
                  <a:solidFill>
                    <a:srgbClr val="000000"/>
                  </a:solidFill>
                </a:rPr>
                <a:t>Base Class</a:t>
              </a:r>
            </a:p>
          </p:txBody>
        </p:sp>
        <p:sp>
          <p:nvSpPr>
            <p:cNvPr id="31784" name="Text Box 9"/>
            <p:cNvSpPr txBox="1">
              <a:spLocks noChangeArrowheads="1"/>
            </p:cNvSpPr>
            <p:nvPr/>
          </p:nvSpPr>
          <p:spPr bwMode="auto">
            <a:xfrm>
              <a:off x="806" y="4032"/>
              <a:ext cx="1727" cy="163"/>
            </a:xfrm>
            <a:prstGeom prst="rect">
              <a:avLst/>
            </a:prstGeom>
            <a:noFill/>
            <a:ln w="9525">
              <a:noFill/>
              <a:round/>
              <a:headEnd/>
              <a:tailEnd/>
            </a:ln>
          </p:spPr>
          <p:txBody>
            <a:bodyPr lIns="90000" tIns="55584" rIns="90000" bIns="45000"/>
            <a:lstStyle/>
            <a:p>
              <a:pPr>
                <a:tabLst>
                  <a:tab pos="723900" algn="l"/>
                  <a:tab pos="1447800" algn="l"/>
                  <a:tab pos="2171700" algn="l"/>
                </a:tabLst>
              </a:pPr>
              <a:r>
                <a:rPr lang="en-US" sz="1200">
                  <a:solidFill>
                    <a:srgbClr val="4700B8"/>
                  </a:solidFill>
                </a:rPr>
                <a:t>Notations:</a:t>
              </a:r>
            </a:p>
          </p:txBody>
        </p:sp>
        <p:sp>
          <p:nvSpPr>
            <p:cNvPr id="31785" name="Rectangle 10"/>
            <p:cNvSpPr>
              <a:spLocks noChangeArrowheads="1"/>
            </p:cNvSpPr>
            <p:nvPr/>
          </p:nvSpPr>
          <p:spPr bwMode="auto">
            <a:xfrm>
              <a:off x="749" y="4032"/>
              <a:ext cx="5298" cy="575"/>
            </a:xfrm>
            <a:prstGeom prst="rect">
              <a:avLst/>
            </a:prstGeom>
            <a:solidFill>
              <a:srgbClr val="FFFFFF">
                <a:alpha val="0"/>
              </a:srgbClr>
            </a:solidFill>
            <a:ln w="18360">
              <a:solidFill>
                <a:srgbClr val="99284C"/>
              </a:solidFill>
              <a:round/>
              <a:headEnd/>
              <a:tailEnd/>
            </a:ln>
          </p:spPr>
          <p:txBody>
            <a:bodyPr wrap="none" anchor="ctr"/>
            <a:lstStyle/>
            <a:p>
              <a:endParaRPr lang="en-US"/>
            </a:p>
          </p:txBody>
        </p:sp>
        <p:grpSp>
          <p:nvGrpSpPr>
            <p:cNvPr id="31786" name="Group 11"/>
            <p:cNvGrpSpPr>
              <a:grpSpLocks/>
            </p:cNvGrpSpPr>
            <p:nvPr/>
          </p:nvGrpSpPr>
          <p:grpSpPr bwMode="auto">
            <a:xfrm>
              <a:off x="2822" y="4059"/>
              <a:ext cx="3167" cy="529"/>
              <a:chOff x="2822" y="4059"/>
              <a:chExt cx="3167" cy="529"/>
            </a:xfrm>
          </p:grpSpPr>
          <p:grpSp>
            <p:nvGrpSpPr>
              <p:cNvPr id="31787" name="Group 12"/>
              <p:cNvGrpSpPr>
                <a:grpSpLocks/>
              </p:cNvGrpSpPr>
              <p:nvPr/>
            </p:nvGrpSpPr>
            <p:grpSpPr bwMode="auto">
              <a:xfrm>
                <a:off x="2822" y="4059"/>
                <a:ext cx="3167" cy="174"/>
                <a:chOff x="2822" y="4059"/>
                <a:chExt cx="3167" cy="174"/>
              </a:xfrm>
            </p:grpSpPr>
            <p:sp>
              <p:nvSpPr>
                <p:cNvPr id="31794" name="Text Box 13"/>
                <p:cNvSpPr txBox="1">
                  <a:spLocks noChangeArrowheads="1"/>
                </p:cNvSpPr>
                <p:nvPr/>
              </p:nvSpPr>
              <p:spPr bwMode="auto">
                <a:xfrm>
                  <a:off x="3226" y="4069"/>
                  <a:ext cx="2764" cy="163"/>
                </a:xfrm>
                <a:prstGeom prst="rect">
                  <a:avLst/>
                </a:prstGeom>
                <a:noFill/>
                <a:ln w="9525">
                  <a:noFill/>
                  <a:round/>
                  <a:headEnd/>
                  <a:tailEnd/>
                </a:ln>
              </p:spPr>
              <p:txBody>
                <a:bodyPr lIns="90000" tIns="55584" rIns="90000" bIns="45000"/>
                <a:lstStyle/>
                <a:p>
                  <a:pPr>
                    <a:tabLst>
                      <a:tab pos="723900" algn="l"/>
                      <a:tab pos="1447800" algn="l"/>
                      <a:tab pos="2171700" algn="l"/>
                      <a:tab pos="2895600" algn="l"/>
                      <a:tab pos="3619500" algn="l"/>
                      <a:tab pos="4343400" algn="l"/>
                    </a:tabLst>
                  </a:pPr>
                  <a:r>
                    <a:rPr lang="en-US" sz="1200">
                      <a:solidFill>
                        <a:srgbClr val="000000"/>
                      </a:solidFill>
                    </a:rPr>
                    <a:t>Interface classes for OPC UA NodeClasses provided by SDK</a:t>
                  </a:r>
                </a:p>
              </p:txBody>
            </p:sp>
            <p:sp>
              <p:nvSpPr>
                <p:cNvPr id="31795" name="Rectangle 14"/>
                <p:cNvSpPr>
                  <a:spLocks noChangeArrowheads="1"/>
                </p:cNvSpPr>
                <p:nvPr/>
              </p:nvSpPr>
              <p:spPr bwMode="auto">
                <a:xfrm>
                  <a:off x="2822" y="4059"/>
                  <a:ext cx="409" cy="102"/>
                </a:xfrm>
                <a:prstGeom prst="rect">
                  <a:avLst/>
                </a:prstGeom>
                <a:solidFill>
                  <a:srgbClr val="CCCC00"/>
                </a:solidFill>
                <a:ln w="9525">
                  <a:solidFill>
                    <a:srgbClr val="808080"/>
                  </a:solidFill>
                  <a:round/>
                  <a:headEnd/>
                  <a:tailEnd/>
                </a:ln>
              </p:spPr>
              <p:txBody>
                <a:bodyPr wrap="none" anchor="ctr"/>
                <a:lstStyle/>
                <a:p>
                  <a:endParaRPr lang="en-US"/>
                </a:p>
              </p:txBody>
            </p:sp>
          </p:grpSp>
          <p:grpSp>
            <p:nvGrpSpPr>
              <p:cNvPr id="31788" name="Group 15"/>
              <p:cNvGrpSpPr>
                <a:grpSpLocks/>
              </p:cNvGrpSpPr>
              <p:nvPr/>
            </p:nvGrpSpPr>
            <p:grpSpPr bwMode="auto">
              <a:xfrm>
                <a:off x="2822" y="4239"/>
                <a:ext cx="3109" cy="168"/>
                <a:chOff x="2822" y="4239"/>
                <a:chExt cx="3109" cy="168"/>
              </a:xfrm>
            </p:grpSpPr>
            <p:sp>
              <p:nvSpPr>
                <p:cNvPr id="31792" name="Text Box 16"/>
                <p:cNvSpPr txBox="1">
                  <a:spLocks noChangeArrowheads="1"/>
                </p:cNvSpPr>
                <p:nvPr/>
              </p:nvSpPr>
              <p:spPr bwMode="auto">
                <a:xfrm>
                  <a:off x="3283" y="4244"/>
                  <a:ext cx="2649" cy="163"/>
                </a:xfrm>
                <a:prstGeom prst="rect">
                  <a:avLst/>
                </a:prstGeom>
                <a:noFill/>
                <a:ln w="9525">
                  <a:noFill/>
                  <a:round/>
                  <a:headEnd/>
                  <a:tailEnd/>
                </a:ln>
              </p:spPr>
              <p:txBody>
                <a:bodyPr lIns="90000" tIns="55584" rIns="90000" bIns="45000"/>
                <a:lstStyle/>
                <a:p>
                  <a:pPr>
                    <a:tabLst>
                      <a:tab pos="723900" algn="l"/>
                      <a:tab pos="1447800" algn="l"/>
                      <a:tab pos="2171700" algn="l"/>
                      <a:tab pos="2895600" algn="l"/>
                      <a:tab pos="3619500" algn="l"/>
                    </a:tabLst>
                  </a:pPr>
                  <a:r>
                    <a:rPr lang="en-US" sz="1200">
                      <a:solidFill>
                        <a:srgbClr val="000000"/>
                      </a:solidFill>
                    </a:rPr>
                    <a:t>Implementations of the interface classes provided by SDK</a:t>
                  </a:r>
                </a:p>
              </p:txBody>
            </p:sp>
            <p:sp>
              <p:nvSpPr>
                <p:cNvPr id="31793" name="Rectangle 17"/>
                <p:cNvSpPr>
                  <a:spLocks noChangeArrowheads="1"/>
                </p:cNvSpPr>
                <p:nvPr/>
              </p:nvSpPr>
              <p:spPr bwMode="auto">
                <a:xfrm>
                  <a:off x="2822" y="4239"/>
                  <a:ext cx="402" cy="102"/>
                </a:xfrm>
                <a:prstGeom prst="rect">
                  <a:avLst/>
                </a:prstGeom>
                <a:solidFill>
                  <a:srgbClr val="FFFFCC"/>
                </a:solidFill>
                <a:ln w="9525">
                  <a:solidFill>
                    <a:srgbClr val="808080"/>
                  </a:solidFill>
                  <a:round/>
                  <a:headEnd/>
                  <a:tailEnd/>
                </a:ln>
              </p:spPr>
              <p:txBody>
                <a:bodyPr wrap="none" anchor="ctr"/>
                <a:lstStyle/>
                <a:p>
                  <a:endParaRPr lang="en-US"/>
                </a:p>
              </p:txBody>
            </p:sp>
          </p:grpSp>
          <p:grpSp>
            <p:nvGrpSpPr>
              <p:cNvPr id="31789" name="Group 18"/>
              <p:cNvGrpSpPr>
                <a:grpSpLocks/>
              </p:cNvGrpSpPr>
              <p:nvPr/>
            </p:nvGrpSpPr>
            <p:grpSpPr bwMode="auto">
              <a:xfrm>
                <a:off x="2822" y="4424"/>
                <a:ext cx="2764" cy="163"/>
                <a:chOff x="2822" y="4424"/>
                <a:chExt cx="2764" cy="163"/>
              </a:xfrm>
            </p:grpSpPr>
            <p:sp>
              <p:nvSpPr>
                <p:cNvPr id="31790" name="Text Box 19"/>
                <p:cNvSpPr txBox="1">
                  <a:spLocks noChangeArrowheads="1"/>
                </p:cNvSpPr>
                <p:nvPr/>
              </p:nvSpPr>
              <p:spPr bwMode="auto">
                <a:xfrm>
                  <a:off x="3283" y="4424"/>
                  <a:ext cx="2303" cy="163"/>
                </a:xfrm>
                <a:prstGeom prst="rect">
                  <a:avLst/>
                </a:prstGeom>
                <a:noFill/>
                <a:ln w="9525">
                  <a:noFill/>
                  <a:round/>
                  <a:headEnd/>
                  <a:tailEnd/>
                </a:ln>
              </p:spPr>
              <p:txBody>
                <a:bodyPr lIns="90000" tIns="55584" rIns="90000" bIns="45000"/>
                <a:lstStyle/>
                <a:p>
                  <a:pPr>
                    <a:tabLst>
                      <a:tab pos="723900" algn="l"/>
                      <a:tab pos="1447800" algn="l"/>
                      <a:tab pos="2171700" algn="l"/>
                      <a:tab pos="2895600" algn="l"/>
                      <a:tab pos="3619500" algn="l"/>
                    </a:tabLst>
                  </a:pPr>
                  <a:r>
                    <a:rPr lang="en-US" sz="1200">
                      <a:solidFill>
                        <a:srgbClr val="000000"/>
                      </a:solidFill>
                    </a:rPr>
                    <a:t>A new Class implemented by the server developer</a:t>
                  </a:r>
                </a:p>
              </p:txBody>
            </p:sp>
            <p:sp>
              <p:nvSpPr>
                <p:cNvPr id="31791" name="Rectangle 20"/>
                <p:cNvSpPr>
                  <a:spLocks noChangeArrowheads="1"/>
                </p:cNvSpPr>
                <p:nvPr/>
              </p:nvSpPr>
              <p:spPr bwMode="auto">
                <a:xfrm>
                  <a:off x="2822" y="4424"/>
                  <a:ext cx="402" cy="102"/>
                </a:xfrm>
                <a:prstGeom prst="rect">
                  <a:avLst/>
                </a:prstGeom>
                <a:solidFill>
                  <a:srgbClr val="FFCC99"/>
                </a:solidFill>
                <a:ln w="9525">
                  <a:solidFill>
                    <a:srgbClr val="808080"/>
                  </a:solidFill>
                  <a:round/>
                  <a:headEnd/>
                  <a:tailEnd/>
                </a:ln>
              </p:spPr>
              <p:txBody>
                <a:bodyPr wrap="none" anchor="ctr"/>
                <a:lstStyle/>
                <a:p>
                  <a:endParaRPr lang="en-US"/>
                </a:p>
              </p:txBody>
            </p:sp>
          </p:grpSp>
        </p:grpSp>
      </p:grpSp>
      <p:grpSp>
        <p:nvGrpSpPr>
          <p:cNvPr id="31749" name="Group 21"/>
          <p:cNvGrpSpPr>
            <a:grpSpLocks/>
          </p:cNvGrpSpPr>
          <p:nvPr/>
        </p:nvGrpSpPr>
        <p:grpSpPr bwMode="auto">
          <a:xfrm>
            <a:off x="947738" y="2378075"/>
            <a:ext cx="7005637" cy="3779838"/>
            <a:chOff x="597" y="1498"/>
            <a:chExt cx="4413" cy="2381"/>
          </a:xfrm>
        </p:grpSpPr>
        <p:sp>
          <p:nvSpPr>
            <p:cNvPr id="31750" name="Rectangle 22"/>
            <p:cNvSpPr>
              <a:spLocks noChangeArrowheads="1"/>
            </p:cNvSpPr>
            <p:nvPr/>
          </p:nvSpPr>
          <p:spPr bwMode="auto">
            <a:xfrm>
              <a:off x="766" y="1875"/>
              <a:ext cx="1436" cy="235"/>
            </a:xfrm>
            <a:prstGeom prst="rect">
              <a:avLst/>
            </a:prstGeom>
            <a:solidFill>
              <a:srgbClr val="FFFFCC"/>
            </a:solidFill>
            <a:ln w="9525">
              <a:solidFill>
                <a:srgbClr val="808080"/>
              </a:solidFill>
              <a:round/>
              <a:headEnd/>
              <a:tailEnd/>
            </a:ln>
          </p:spPr>
          <p:txBody>
            <a:bodyPr wrap="none" anchor="ctr"/>
            <a:lstStyle/>
            <a:p>
              <a:endParaRPr lang="en-US"/>
            </a:p>
          </p:txBody>
        </p:sp>
        <p:sp>
          <p:nvSpPr>
            <p:cNvPr id="31751" name="Text Box 23"/>
            <p:cNvSpPr txBox="1">
              <a:spLocks noChangeArrowheads="1"/>
            </p:cNvSpPr>
            <p:nvPr/>
          </p:nvSpPr>
          <p:spPr bwMode="auto">
            <a:xfrm>
              <a:off x="953" y="1935"/>
              <a:ext cx="1124" cy="163"/>
            </a:xfrm>
            <a:prstGeom prst="rect">
              <a:avLst/>
            </a:prstGeom>
            <a:noFill/>
            <a:ln w="9525">
              <a:noFill/>
              <a:round/>
              <a:headEnd/>
              <a:tailEnd/>
            </a:ln>
          </p:spPr>
          <p:txBody>
            <a:bodyPr lIns="90000" tIns="55584" rIns="90000" bIns="45000"/>
            <a:lstStyle/>
            <a:p>
              <a:pPr>
                <a:tabLst>
                  <a:tab pos="723900" algn="l"/>
                  <a:tab pos="1447800" algn="l"/>
                </a:tabLst>
              </a:pPr>
              <a:r>
                <a:rPr lang="en-US" sz="1200">
                  <a:solidFill>
                    <a:srgbClr val="000000"/>
                  </a:solidFill>
                </a:rPr>
                <a:t>BaseEventTypeData</a:t>
              </a:r>
            </a:p>
          </p:txBody>
        </p:sp>
        <p:sp>
          <p:nvSpPr>
            <p:cNvPr id="31752" name="Rectangle 24"/>
            <p:cNvSpPr>
              <a:spLocks noChangeArrowheads="1"/>
            </p:cNvSpPr>
            <p:nvPr/>
          </p:nvSpPr>
          <p:spPr bwMode="auto">
            <a:xfrm>
              <a:off x="603" y="2302"/>
              <a:ext cx="1838" cy="1453"/>
            </a:xfrm>
            <a:prstGeom prst="rect">
              <a:avLst/>
            </a:prstGeom>
            <a:solidFill>
              <a:srgbClr val="FFCC99"/>
            </a:solidFill>
            <a:ln w="9525">
              <a:solidFill>
                <a:srgbClr val="808080"/>
              </a:solidFill>
              <a:round/>
              <a:headEnd/>
              <a:tailEnd/>
            </a:ln>
          </p:spPr>
          <p:txBody>
            <a:bodyPr wrap="none" lIns="90000" tIns="55584" rIns="90000" bIns="45000" anchor="ctr">
              <a:spAutoFit/>
            </a:bodyPr>
            <a:lstStyle/>
            <a:p>
              <a:pPr algn="ctr">
                <a:tabLst>
                  <a:tab pos="723900" algn="l"/>
                  <a:tab pos="1447800" algn="l"/>
                  <a:tab pos="2171700" algn="l"/>
                  <a:tab pos="2895600" algn="l"/>
                </a:tabLst>
              </a:pPr>
              <a:r>
                <a:rPr lang="en-US" sz="1200">
                  <a:solidFill>
                    <a:srgbClr val="000000"/>
                  </a:solidFill>
                </a:rPr>
                <a:t>WeatherStationEventTypeData::</a:t>
              </a:r>
            </a:p>
            <a:p>
              <a:pPr algn="ctr">
                <a:tabLst>
                  <a:tab pos="723900" algn="l"/>
                  <a:tab pos="1447800" algn="l"/>
                  <a:tab pos="2171700" algn="l"/>
                  <a:tab pos="2895600" algn="l"/>
                </a:tabLst>
              </a:pPr>
              <a:endParaRPr lang="en-US" sz="1200">
                <a:solidFill>
                  <a:srgbClr val="000000"/>
                </a:solidFill>
              </a:endParaRPr>
            </a:p>
            <a:p>
              <a:pPr algn="ctr">
                <a:tabLst>
                  <a:tab pos="723900" algn="l"/>
                  <a:tab pos="1447800" algn="l"/>
                  <a:tab pos="2171700" algn="l"/>
                  <a:tab pos="2895600" algn="l"/>
                </a:tabLst>
              </a:pPr>
              <a:r>
                <a:rPr lang="en-US" sz="1200">
                  <a:solidFill>
                    <a:srgbClr val="000000"/>
                  </a:solidFill>
                </a:rPr>
                <a:t>EventType = WeatherStationEventType;</a:t>
              </a:r>
            </a:p>
            <a:p>
              <a:pPr algn="ctr">
                <a:tabLst>
                  <a:tab pos="723900" algn="l"/>
                  <a:tab pos="1447800" algn="l"/>
                  <a:tab pos="2171700" algn="l"/>
                  <a:tab pos="2895600" algn="l"/>
                </a:tabLst>
              </a:pPr>
              <a:endParaRPr lang="en-US" sz="1200">
                <a:solidFill>
                  <a:srgbClr val="000000"/>
                </a:solidFill>
              </a:endParaRPr>
            </a:p>
            <a:p>
              <a:pPr algn="ctr">
                <a:tabLst>
                  <a:tab pos="723900" algn="l"/>
                  <a:tab pos="1447800" algn="l"/>
                  <a:tab pos="2171700" algn="l"/>
                  <a:tab pos="2895600" algn="l"/>
                </a:tabLst>
              </a:pPr>
              <a:r>
                <a:rPr lang="en-US" sz="1200">
                  <a:solidFill>
                    <a:srgbClr val="000000"/>
                  </a:solidFill>
                </a:rPr>
                <a:t>Event Field-1: State;</a:t>
              </a:r>
            </a:p>
            <a:p>
              <a:pPr algn="ctr">
                <a:tabLst>
                  <a:tab pos="723900" algn="l"/>
                  <a:tab pos="1447800" algn="l"/>
                  <a:tab pos="2171700" algn="l"/>
                  <a:tab pos="2895600" algn="l"/>
                </a:tabLst>
              </a:pPr>
              <a:endParaRPr lang="en-US" sz="1200">
                <a:solidFill>
                  <a:srgbClr val="000000"/>
                </a:solidFill>
              </a:endParaRPr>
            </a:p>
            <a:p>
              <a:pPr algn="ctr">
                <a:tabLst>
                  <a:tab pos="723900" algn="l"/>
                  <a:tab pos="1447800" algn="l"/>
                  <a:tab pos="2171700" algn="l"/>
                  <a:tab pos="2895600" algn="l"/>
                </a:tabLst>
              </a:pPr>
              <a:r>
                <a:rPr lang="en-US" sz="1200">
                  <a:solidFill>
                    <a:srgbClr val="000000"/>
                  </a:solidFill>
                </a:rPr>
                <a:t>Event Field-2: Temperature;</a:t>
              </a:r>
            </a:p>
            <a:p>
              <a:pPr algn="ctr">
                <a:tabLst>
                  <a:tab pos="723900" algn="l"/>
                  <a:tab pos="1447800" algn="l"/>
                  <a:tab pos="2171700" algn="l"/>
                  <a:tab pos="2895600" algn="l"/>
                </a:tabLst>
              </a:pPr>
              <a:endParaRPr lang="en-US" sz="1200">
                <a:solidFill>
                  <a:srgbClr val="000000"/>
                </a:solidFill>
              </a:endParaRPr>
            </a:p>
            <a:p>
              <a:pPr algn="ctr">
                <a:tabLst>
                  <a:tab pos="723900" algn="l"/>
                  <a:tab pos="1447800" algn="l"/>
                  <a:tab pos="2171700" algn="l"/>
                  <a:tab pos="2895600" algn="l"/>
                </a:tabLst>
              </a:pPr>
              <a:r>
                <a:rPr lang="en-US" sz="1200">
                  <a:solidFill>
                    <a:srgbClr val="000000"/>
                  </a:solidFill>
                </a:rPr>
                <a:t>GetFieldData();</a:t>
              </a:r>
            </a:p>
            <a:p>
              <a:pPr algn="ctr">
                <a:tabLst>
                  <a:tab pos="723900" algn="l"/>
                  <a:tab pos="1447800" algn="l"/>
                  <a:tab pos="2171700" algn="l"/>
                  <a:tab pos="2895600" algn="l"/>
                </a:tabLst>
              </a:pPr>
              <a:endParaRPr lang="en-US" sz="1200">
                <a:solidFill>
                  <a:srgbClr val="000000"/>
                </a:solidFill>
              </a:endParaRPr>
            </a:p>
            <a:p>
              <a:pPr algn="ctr">
                <a:tabLst>
                  <a:tab pos="723900" algn="l"/>
                  <a:tab pos="1447800" algn="l"/>
                  <a:tab pos="2171700" algn="l"/>
                  <a:tab pos="2895600" algn="l"/>
                </a:tabLst>
              </a:pPr>
              <a:r>
                <a:rPr lang="en-US" sz="1200">
                  <a:solidFill>
                    <a:srgbClr val="000000"/>
                  </a:solidFill>
                </a:rPr>
                <a:t>registerEventFields();</a:t>
              </a:r>
            </a:p>
            <a:p>
              <a:pPr algn="ctr">
                <a:tabLst>
                  <a:tab pos="723900" algn="l"/>
                  <a:tab pos="1447800" algn="l"/>
                  <a:tab pos="2171700" algn="l"/>
                  <a:tab pos="2895600" algn="l"/>
                </a:tabLst>
              </a:pPr>
              <a:endParaRPr lang="en-US" sz="1200">
                <a:solidFill>
                  <a:srgbClr val="000000"/>
                </a:solidFill>
              </a:endParaRPr>
            </a:p>
            <a:p>
              <a:pPr algn="ctr">
                <a:tabLst>
                  <a:tab pos="723900" algn="l"/>
                  <a:tab pos="1447800" algn="l"/>
                  <a:tab pos="2171700" algn="l"/>
                  <a:tab pos="2895600" algn="l"/>
                </a:tabLst>
              </a:pPr>
              <a:endParaRPr lang="en-US" sz="1200">
                <a:solidFill>
                  <a:srgbClr val="000000"/>
                </a:solidFill>
              </a:endParaRPr>
            </a:p>
          </p:txBody>
        </p:sp>
        <p:grpSp>
          <p:nvGrpSpPr>
            <p:cNvPr id="31753" name="Group 25"/>
            <p:cNvGrpSpPr>
              <a:grpSpLocks/>
            </p:cNvGrpSpPr>
            <p:nvPr/>
          </p:nvGrpSpPr>
          <p:grpSpPr bwMode="auto">
            <a:xfrm>
              <a:off x="1473" y="2110"/>
              <a:ext cx="86" cy="193"/>
              <a:chOff x="1473" y="2110"/>
              <a:chExt cx="86" cy="193"/>
            </a:xfrm>
          </p:grpSpPr>
          <p:sp>
            <p:nvSpPr>
              <p:cNvPr id="31779" name="AutoShape 26"/>
              <p:cNvSpPr>
                <a:spLocks noChangeArrowheads="1"/>
              </p:cNvSpPr>
              <p:nvPr/>
            </p:nvSpPr>
            <p:spPr bwMode="auto">
              <a:xfrm>
                <a:off x="1473" y="2110"/>
                <a:ext cx="86" cy="31"/>
              </a:xfrm>
              <a:prstGeom prst="triangle">
                <a:avLst>
                  <a:gd name="adj" fmla="val 50000"/>
                </a:avLst>
              </a:prstGeom>
              <a:solidFill>
                <a:srgbClr val="CFE7E5"/>
              </a:solidFill>
              <a:ln w="9525">
                <a:solidFill>
                  <a:srgbClr val="808080"/>
                </a:solidFill>
                <a:round/>
                <a:headEnd/>
                <a:tailEnd/>
              </a:ln>
            </p:spPr>
            <p:txBody>
              <a:bodyPr wrap="none" anchor="ctr"/>
              <a:lstStyle/>
              <a:p>
                <a:endParaRPr lang="en-US"/>
              </a:p>
            </p:txBody>
          </p:sp>
          <p:sp>
            <p:nvSpPr>
              <p:cNvPr id="31780" name="Line 27"/>
              <p:cNvSpPr>
                <a:spLocks noChangeShapeType="1"/>
              </p:cNvSpPr>
              <p:nvPr/>
            </p:nvSpPr>
            <p:spPr bwMode="auto">
              <a:xfrm>
                <a:off x="1516" y="2143"/>
                <a:ext cx="0" cy="160"/>
              </a:xfrm>
              <a:prstGeom prst="line">
                <a:avLst/>
              </a:prstGeom>
              <a:noFill/>
              <a:ln w="9525">
                <a:solidFill>
                  <a:srgbClr val="000000"/>
                </a:solidFill>
                <a:round/>
                <a:headEnd/>
                <a:tailEnd/>
              </a:ln>
            </p:spPr>
            <p:txBody>
              <a:bodyPr/>
              <a:lstStyle/>
              <a:p>
                <a:endParaRPr lang="en-US"/>
              </a:p>
            </p:txBody>
          </p:sp>
        </p:grpSp>
        <p:sp>
          <p:nvSpPr>
            <p:cNvPr id="31754" name="Rectangle 28"/>
            <p:cNvSpPr>
              <a:spLocks noChangeArrowheads="1"/>
            </p:cNvSpPr>
            <p:nvPr/>
          </p:nvSpPr>
          <p:spPr bwMode="auto">
            <a:xfrm>
              <a:off x="3494" y="1577"/>
              <a:ext cx="740" cy="163"/>
            </a:xfrm>
            <a:prstGeom prst="rect">
              <a:avLst/>
            </a:prstGeom>
            <a:solidFill>
              <a:srgbClr val="CCCC00"/>
            </a:solidFill>
            <a:ln w="9525">
              <a:solidFill>
                <a:srgbClr val="808080"/>
              </a:solidFill>
              <a:round/>
              <a:headEnd/>
              <a:tailEnd/>
            </a:ln>
          </p:spPr>
          <p:txBody>
            <a:bodyPr wrap="none" lIns="90000" tIns="55584" rIns="90000" bIns="45000" anchor="ctr">
              <a:spAutoFit/>
            </a:bodyPr>
            <a:lstStyle/>
            <a:p>
              <a:pPr algn="ctr">
                <a:tabLst>
                  <a:tab pos="723900" algn="l"/>
                </a:tabLst>
              </a:pPr>
              <a:r>
                <a:rPr lang="en-US" sz="1200">
                  <a:solidFill>
                    <a:srgbClr val="000000"/>
                  </a:solidFill>
                </a:rPr>
                <a:t>EventManager</a:t>
              </a:r>
            </a:p>
          </p:txBody>
        </p:sp>
        <p:sp>
          <p:nvSpPr>
            <p:cNvPr id="31755" name="Rectangle 29"/>
            <p:cNvSpPr>
              <a:spLocks noChangeArrowheads="1"/>
            </p:cNvSpPr>
            <p:nvPr/>
          </p:nvSpPr>
          <p:spPr bwMode="auto">
            <a:xfrm>
              <a:off x="3372" y="1971"/>
              <a:ext cx="1093" cy="163"/>
            </a:xfrm>
            <a:prstGeom prst="rect">
              <a:avLst/>
            </a:prstGeom>
            <a:solidFill>
              <a:srgbClr val="FFFFCC"/>
            </a:solidFill>
            <a:ln w="9525">
              <a:solidFill>
                <a:srgbClr val="808080"/>
              </a:solidFill>
              <a:round/>
              <a:headEnd/>
              <a:tailEnd/>
            </a:ln>
          </p:spPr>
          <p:txBody>
            <a:bodyPr wrap="none" lIns="90000" tIns="55584" rIns="90000" bIns="45000" anchor="ctr">
              <a:spAutoFit/>
            </a:bodyPr>
            <a:lstStyle/>
            <a:p>
              <a:pPr algn="ctr">
                <a:tabLst>
                  <a:tab pos="723900" algn="l"/>
                  <a:tab pos="1447800" algn="l"/>
                </a:tabLst>
              </a:pPr>
              <a:r>
                <a:rPr lang="en-US" sz="1200">
                  <a:solidFill>
                    <a:srgbClr val="000000"/>
                  </a:solidFill>
                </a:rPr>
                <a:t>EventManagerUaNode</a:t>
              </a:r>
            </a:p>
          </p:txBody>
        </p:sp>
        <p:sp>
          <p:nvSpPr>
            <p:cNvPr id="31756" name="Rectangle 30"/>
            <p:cNvSpPr>
              <a:spLocks noChangeArrowheads="1"/>
            </p:cNvSpPr>
            <p:nvPr/>
          </p:nvSpPr>
          <p:spPr bwMode="auto">
            <a:xfrm>
              <a:off x="3348" y="2319"/>
              <a:ext cx="1034" cy="163"/>
            </a:xfrm>
            <a:prstGeom prst="rect">
              <a:avLst/>
            </a:prstGeom>
            <a:solidFill>
              <a:srgbClr val="FFFFCC"/>
            </a:solidFill>
            <a:ln w="9525">
              <a:solidFill>
                <a:srgbClr val="808080"/>
              </a:solidFill>
              <a:round/>
              <a:headEnd/>
              <a:tailEnd/>
            </a:ln>
          </p:spPr>
          <p:txBody>
            <a:bodyPr wrap="none" lIns="90000" tIns="55584" rIns="90000" bIns="45000" anchor="ctr">
              <a:spAutoFit/>
            </a:bodyPr>
            <a:lstStyle/>
            <a:p>
              <a:pPr algn="ctr">
                <a:tabLst>
                  <a:tab pos="723900" algn="l"/>
                  <a:tab pos="1447800" algn="l"/>
                </a:tabLst>
              </a:pPr>
              <a:r>
                <a:rPr lang="en-US" sz="1200">
                  <a:solidFill>
                    <a:srgbClr val="000000"/>
                  </a:solidFill>
                </a:rPr>
                <a:t>NodeManagerBase</a:t>
              </a:r>
            </a:p>
          </p:txBody>
        </p:sp>
        <p:grpSp>
          <p:nvGrpSpPr>
            <p:cNvPr id="31757" name="Group 31"/>
            <p:cNvGrpSpPr>
              <a:grpSpLocks/>
            </p:cNvGrpSpPr>
            <p:nvPr/>
          </p:nvGrpSpPr>
          <p:grpSpPr bwMode="auto">
            <a:xfrm>
              <a:off x="3825" y="1731"/>
              <a:ext cx="86" cy="238"/>
              <a:chOff x="3825" y="1731"/>
              <a:chExt cx="86" cy="238"/>
            </a:xfrm>
          </p:grpSpPr>
          <p:sp>
            <p:nvSpPr>
              <p:cNvPr id="31777" name="AutoShape 32"/>
              <p:cNvSpPr>
                <a:spLocks noChangeArrowheads="1"/>
              </p:cNvSpPr>
              <p:nvPr/>
            </p:nvSpPr>
            <p:spPr bwMode="auto">
              <a:xfrm>
                <a:off x="3825" y="1731"/>
                <a:ext cx="86" cy="39"/>
              </a:xfrm>
              <a:prstGeom prst="triangle">
                <a:avLst>
                  <a:gd name="adj" fmla="val 50000"/>
                </a:avLst>
              </a:prstGeom>
              <a:solidFill>
                <a:srgbClr val="CFE7E5"/>
              </a:solidFill>
              <a:ln w="9525">
                <a:solidFill>
                  <a:srgbClr val="808080"/>
                </a:solidFill>
                <a:round/>
                <a:headEnd/>
                <a:tailEnd/>
              </a:ln>
            </p:spPr>
            <p:txBody>
              <a:bodyPr wrap="none" anchor="ctr"/>
              <a:lstStyle/>
              <a:p>
                <a:endParaRPr lang="en-US"/>
              </a:p>
            </p:txBody>
          </p:sp>
          <p:sp>
            <p:nvSpPr>
              <p:cNvPr id="31778" name="Line 33"/>
              <p:cNvSpPr>
                <a:spLocks noChangeShapeType="1"/>
              </p:cNvSpPr>
              <p:nvPr/>
            </p:nvSpPr>
            <p:spPr bwMode="auto">
              <a:xfrm>
                <a:off x="3869" y="1771"/>
                <a:ext cx="0" cy="198"/>
              </a:xfrm>
              <a:prstGeom prst="line">
                <a:avLst/>
              </a:prstGeom>
              <a:noFill/>
              <a:ln w="9525">
                <a:solidFill>
                  <a:srgbClr val="000000"/>
                </a:solidFill>
                <a:round/>
                <a:headEnd/>
                <a:tailEnd/>
              </a:ln>
            </p:spPr>
            <p:txBody>
              <a:bodyPr/>
              <a:lstStyle/>
              <a:p>
                <a:endParaRPr lang="en-US"/>
              </a:p>
            </p:txBody>
          </p:sp>
        </p:grpSp>
        <p:grpSp>
          <p:nvGrpSpPr>
            <p:cNvPr id="31758" name="Group 34"/>
            <p:cNvGrpSpPr>
              <a:grpSpLocks/>
            </p:cNvGrpSpPr>
            <p:nvPr/>
          </p:nvGrpSpPr>
          <p:grpSpPr bwMode="auto">
            <a:xfrm>
              <a:off x="3825" y="2141"/>
              <a:ext cx="86" cy="188"/>
              <a:chOff x="3825" y="2141"/>
              <a:chExt cx="86" cy="188"/>
            </a:xfrm>
          </p:grpSpPr>
          <p:sp>
            <p:nvSpPr>
              <p:cNvPr id="31775" name="AutoShape 35"/>
              <p:cNvSpPr>
                <a:spLocks noChangeArrowheads="1"/>
              </p:cNvSpPr>
              <p:nvPr/>
            </p:nvSpPr>
            <p:spPr bwMode="auto">
              <a:xfrm>
                <a:off x="3825" y="2141"/>
                <a:ext cx="86" cy="31"/>
              </a:xfrm>
              <a:prstGeom prst="triangle">
                <a:avLst>
                  <a:gd name="adj" fmla="val 50000"/>
                </a:avLst>
              </a:prstGeom>
              <a:solidFill>
                <a:srgbClr val="CFE7E5"/>
              </a:solidFill>
              <a:ln w="9525">
                <a:solidFill>
                  <a:srgbClr val="808080"/>
                </a:solidFill>
                <a:round/>
                <a:headEnd/>
                <a:tailEnd/>
              </a:ln>
            </p:spPr>
            <p:txBody>
              <a:bodyPr wrap="none" anchor="ctr"/>
              <a:lstStyle/>
              <a:p>
                <a:endParaRPr lang="en-US"/>
              </a:p>
            </p:txBody>
          </p:sp>
          <p:sp>
            <p:nvSpPr>
              <p:cNvPr id="31776" name="Line 36"/>
              <p:cNvSpPr>
                <a:spLocks noChangeShapeType="1"/>
              </p:cNvSpPr>
              <p:nvPr/>
            </p:nvSpPr>
            <p:spPr bwMode="auto">
              <a:xfrm>
                <a:off x="3869" y="2172"/>
                <a:ext cx="0" cy="156"/>
              </a:xfrm>
              <a:prstGeom prst="line">
                <a:avLst/>
              </a:prstGeom>
              <a:noFill/>
              <a:ln w="9525">
                <a:solidFill>
                  <a:srgbClr val="000000"/>
                </a:solidFill>
                <a:round/>
                <a:headEnd/>
                <a:tailEnd/>
              </a:ln>
            </p:spPr>
            <p:txBody>
              <a:bodyPr/>
              <a:lstStyle/>
              <a:p>
                <a:endParaRPr lang="en-US"/>
              </a:p>
            </p:txBody>
          </p:sp>
        </p:grpSp>
        <p:grpSp>
          <p:nvGrpSpPr>
            <p:cNvPr id="31759" name="Group 37"/>
            <p:cNvGrpSpPr>
              <a:grpSpLocks/>
            </p:cNvGrpSpPr>
            <p:nvPr/>
          </p:nvGrpSpPr>
          <p:grpSpPr bwMode="auto">
            <a:xfrm>
              <a:off x="2817" y="2677"/>
              <a:ext cx="2193" cy="893"/>
              <a:chOff x="2817" y="2677"/>
              <a:chExt cx="2193" cy="893"/>
            </a:xfrm>
          </p:grpSpPr>
          <p:sp>
            <p:nvSpPr>
              <p:cNvPr id="31772" name="Rectangle 38"/>
              <p:cNvSpPr>
                <a:spLocks noChangeArrowheads="1"/>
              </p:cNvSpPr>
              <p:nvPr/>
            </p:nvSpPr>
            <p:spPr bwMode="auto">
              <a:xfrm>
                <a:off x="2817" y="2677"/>
                <a:ext cx="2193" cy="184"/>
              </a:xfrm>
              <a:prstGeom prst="rect">
                <a:avLst/>
              </a:prstGeom>
              <a:solidFill>
                <a:srgbClr val="FFCC99"/>
              </a:solidFill>
              <a:ln w="9525">
                <a:solidFill>
                  <a:srgbClr val="808080"/>
                </a:solidFill>
                <a:round/>
                <a:headEnd/>
                <a:tailEnd/>
              </a:ln>
            </p:spPr>
            <p:txBody>
              <a:bodyPr wrap="none" lIns="90000" tIns="55584" rIns="90000" bIns="45000" anchor="ctr">
                <a:spAutoFit/>
              </a:bodyPr>
              <a:lstStyle/>
              <a:p>
                <a:pPr algn="ctr">
                  <a:tabLst>
                    <a:tab pos="723900" algn="l"/>
                    <a:tab pos="1447800" algn="l"/>
                    <a:tab pos="2171700" algn="l"/>
                    <a:tab pos="2895600" algn="l"/>
                  </a:tabLst>
                </a:pPr>
                <a:r>
                  <a:rPr lang="en-US" sz="1200">
                    <a:solidFill>
                      <a:srgbClr val="000000"/>
                    </a:solidFill>
                  </a:rPr>
                  <a:t>NmBuildingAutomation</a:t>
                </a:r>
              </a:p>
            </p:txBody>
          </p:sp>
          <p:sp>
            <p:nvSpPr>
              <p:cNvPr id="31773" name="Rectangle 39"/>
              <p:cNvSpPr>
                <a:spLocks noChangeArrowheads="1"/>
              </p:cNvSpPr>
              <p:nvPr/>
            </p:nvSpPr>
            <p:spPr bwMode="auto">
              <a:xfrm>
                <a:off x="2817" y="2860"/>
                <a:ext cx="2165" cy="590"/>
              </a:xfrm>
              <a:prstGeom prst="rect">
                <a:avLst/>
              </a:prstGeom>
              <a:solidFill>
                <a:srgbClr val="FFCC99">
                  <a:alpha val="0"/>
                </a:srgbClr>
              </a:solidFill>
              <a:ln w="9525">
                <a:solidFill>
                  <a:srgbClr val="808080"/>
                </a:solidFill>
                <a:round/>
                <a:headEnd/>
                <a:tailEnd/>
              </a:ln>
            </p:spPr>
            <p:txBody>
              <a:bodyPr wrap="none" anchor="ctr"/>
              <a:lstStyle/>
              <a:p>
                <a:endParaRPr lang="en-US"/>
              </a:p>
            </p:txBody>
          </p:sp>
          <p:sp>
            <p:nvSpPr>
              <p:cNvPr id="31774" name="Text Box 40"/>
              <p:cNvSpPr txBox="1">
                <a:spLocks noChangeArrowheads="1"/>
              </p:cNvSpPr>
              <p:nvPr/>
            </p:nvSpPr>
            <p:spPr bwMode="auto">
              <a:xfrm>
                <a:off x="2817" y="2862"/>
                <a:ext cx="2193" cy="708"/>
              </a:xfrm>
              <a:prstGeom prst="rect">
                <a:avLst/>
              </a:prstGeom>
              <a:solidFill>
                <a:srgbClr val="FFCC99"/>
              </a:solidFill>
              <a:ln w="9525">
                <a:noFill/>
                <a:round/>
                <a:headEnd/>
                <a:tailEnd/>
              </a:ln>
            </p:spPr>
            <p:txBody>
              <a:bodyPr lIns="90000" tIns="54702" rIns="90000" bIns="45000"/>
              <a:lstStyle/>
              <a:p>
                <a:pPr>
                  <a:tabLst>
                    <a:tab pos="723900" algn="l"/>
                    <a:tab pos="1447800" algn="l"/>
                    <a:tab pos="2171700" algn="l"/>
                    <a:tab pos="2895600" algn="l"/>
                  </a:tabLst>
                </a:pPr>
                <a:r>
                  <a:rPr lang="en-US" sz="1100">
                    <a:solidFill>
                      <a:srgbClr val="000000"/>
                    </a:solidFill>
                  </a:rPr>
                  <a:t>+afterStartUp()</a:t>
                </a:r>
              </a:p>
              <a:p>
                <a:pPr>
                  <a:tabLst>
                    <a:tab pos="723900" algn="l"/>
                    <a:tab pos="1447800" algn="l"/>
                    <a:tab pos="2171700" algn="l"/>
                    <a:tab pos="2895600" algn="l"/>
                  </a:tabLst>
                </a:pPr>
                <a:r>
                  <a:rPr lang="en-US" sz="1100">
                    <a:solidFill>
                      <a:srgbClr val="000000"/>
                    </a:solidFill>
                  </a:rPr>
                  <a:t>+beforeShutDown()</a:t>
                </a:r>
              </a:p>
              <a:p>
                <a:pPr>
                  <a:tabLst>
                    <a:tab pos="723900" algn="l"/>
                    <a:tab pos="1447800" algn="l"/>
                    <a:tab pos="2171700" algn="l"/>
                    <a:tab pos="2895600" algn="l"/>
                  </a:tabLst>
                </a:pPr>
                <a:r>
                  <a:rPr lang="en-US" sz="1100">
                    <a:solidFill>
                      <a:srgbClr val="000000"/>
                    </a:solidFill>
                  </a:rPr>
                  <a:t>+createTypeNodes()</a:t>
                </a:r>
              </a:p>
              <a:p>
                <a:pPr>
                  <a:tabLst>
                    <a:tab pos="723900" algn="l"/>
                    <a:tab pos="1447800" algn="l"/>
                    <a:tab pos="2171700" algn="l"/>
                    <a:tab pos="2895600" algn="l"/>
                  </a:tabLst>
                </a:pPr>
                <a:r>
                  <a:rPr lang="en-US" sz="1100">
                    <a:solidFill>
                      <a:srgbClr val="000000"/>
                    </a:solidFill>
                  </a:rPr>
                  <a:t>+getInstanceDeclarationVariable()</a:t>
                </a:r>
              </a:p>
              <a:p>
                <a:pPr>
                  <a:tabLst>
                    <a:tab pos="723900" algn="l"/>
                    <a:tab pos="1447800" algn="l"/>
                    <a:tab pos="2171700" algn="l"/>
                    <a:tab pos="2895600" algn="l"/>
                  </a:tabLst>
                </a:pPr>
                <a:r>
                  <a:rPr lang="en-US" sz="1100">
                    <a:solidFill>
                      <a:srgbClr val="000000"/>
                    </a:solidFill>
                  </a:rPr>
                  <a:t>-------------------------------------</a:t>
                </a:r>
              </a:p>
              <a:p>
                <a:pPr>
                  <a:tabLst>
                    <a:tab pos="723900" algn="l"/>
                    <a:tab pos="1447800" algn="l"/>
                    <a:tab pos="2171700" algn="l"/>
                    <a:tab pos="2895600" algn="l"/>
                  </a:tabLst>
                </a:pPr>
                <a:r>
                  <a:rPr lang="en-US" sz="1100">
                    <a:solidFill>
                      <a:srgbClr val="000000"/>
                    </a:solidFill>
                  </a:rPr>
                  <a:t>Inherited from base class</a:t>
                </a:r>
              </a:p>
              <a:p>
                <a:pPr>
                  <a:tabLst>
                    <a:tab pos="723900" algn="l"/>
                    <a:tab pos="1447800" algn="l"/>
                    <a:tab pos="2171700" algn="l"/>
                    <a:tab pos="2895600" algn="l"/>
                  </a:tabLst>
                </a:pPr>
                <a:r>
                  <a:rPr lang="en-US" sz="1100">
                    <a:solidFill>
                      <a:srgbClr val="0000FF"/>
                    </a:solidFill>
                  </a:rPr>
                  <a:t>fireEvent(WeatherStationEventTypeData UaEventData)</a:t>
                </a:r>
              </a:p>
            </p:txBody>
          </p:sp>
        </p:grpSp>
        <p:grpSp>
          <p:nvGrpSpPr>
            <p:cNvPr id="31760" name="Group 41"/>
            <p:cNvGrpSpPr>
              <a:grpSpLocks/>
            </p:cNvGrpSpPr>
            <p:nvPr/>
          </p:nvGrpSpPr>
          <p:grpSpPr bwMode="auto">
            <a:xfrm>
              <a:off x="3827" y="2484"/>
              <a:ext cx="86" cy="191"/>
              <a:chOff x="3827" y="2484"/>
              <a:chExt cx="86" cy="191"/>
            </a:xfrm>
          </p:grpSpPr>
          <p:sp>
            <p:nvSpPr>
              <p:cNvPr id="31770" name="AutoShape 42"/>
              <p:cNvSpPr>
                <a:spLocks noChangeArrowheads="1"/>
              </p:cNvSpPr>
              <p:nvPr/>
            </p:nvSpPr>
            <p:spPr bwMode="auto">
              <a:xfrm>
                <a:off x="3827" y="2484"/>
                <a:ext cx="86" cy="31"/>
              </a:xfrm>
              <a:prstGeom prst="triangle">
                <a:avLst>
                  <a:gd name="adj" fmla="val 50000"/>
                </a:avLst>
              </a:prstGeom>
              <a:solidFill>
                <a:srgbClr val="CFE7E5"/>
              </a:solidFill>
              <a:ln w="9525">
                <a:solidFill>
                  <a:srgbClr val="808080"/>
                </a:solidFill>
                <a:round/>
                <a:headEnd/>
                <a:tailEnd/>
              </a:ln>
            </p:spPr>
            <p:txBody>
              <a:bodyPr wrap="none" anchor="ctr"/>
              <a:lstStyle/>
              <a:p>
                <a:endParaRPr lang="en-US"/>
              </a:p>
            </p:txBody>
          </p:sp>
          <p:sp>
            <p:nvSpPr>
              <p:cNvPr id="31771" name="Line 43"/>
              <p:cNvSpPr>
                <a:spLocks noChangeShapeType="1"/>
              </p:cNvSpPr>
              <p:nvPr/>
            </p:nvSpPr>
            <p:spPr bwMode="auto">
              <a:xfrm>
                <a:off x="3870" y="2516"/>
                <a:ext cx="0" cy="159"/>
              </a:xfrm>
              <a:prstGeom prst="line">
                <a:avLst/>
              </a:prstGeom>
              <a:noFill/>
              <a:ln w="9525">
                <a:solidFill>
                  <a:srgbClr val="000000"/>
                </a:solidFill>
                <a:round/>
                <a:headEnd/>
                <a:tailEnd/>
              </a:ln>
            </p:spPr>
            <p:txBody>
              <a:bodyPr/>
              <a:lstStyle/>
              <a:p>
                <a:endParaRPr lang="en-US"/>
              </a:p>
            </p:txBody>
          </p:sp>
        </p:grpSp>
        <p:sp>
          <p:nvSpPr>
            <p:cNvPr id="31761" name="Line 44"/>
            <p:cNvSpPr>
              <a:spLocks noChangeShapeType="1"/>
            </p:cNvSpPr>
            <p:nvPr/>
          </p:nvSpPr>
          <p:spPr bwMode="auto">
            <a:xfrm flipV="1">
              <a:off x="2013" y="2130"/>
              <a:ext cx="1327" cy="1289"/>
            </a:xfrm>
            <a:prstGeom prst="line">
              <a:avLst/>
            </a:prstGeom>
            <a:noFill/>
            <a:ln w="9525">
              <a:solidFill>
                <a:srgbClr val="000000"/>
              </a:solidFill>
              <a:round/>
              <a:headEnd/>
              <a:tailEnd type="triangle" w="med" len="med"/>
            </a:ln>
          </p:spPr>
          <p:txBody>
            <a:bodyPr/>
            <a:lstStyle/>
            <a:p>
              <a:endParaRPr lang="en-US"/>
            </a:p>
          </p:txBody>
        </p:sp>
        <p:sp>
          <p:nvSpPr>
            <p:cNvPr id="31762" name="Rectangle 45"/>
            <p:cNvSpPr>
              <a:spLocks noChangeArrowheads="1"/>
            </p:cNvSpPr>
            <p:nvPr/>
          </p:nvSpPr>
          <p:spPr bwMode="auto">
            <a:xfrm>
              <a:off x="1026" y="1498"/>
              <a:ext cx="915" cy="235"/>
            </a:xfrm>
            <a:prstGeom prst="rect">
              <a:avLst/>
            </a:prstGeom>
            <a:solidFill>
              <a:srgbClr val="FFFFCC"/>
            </a:solidFill>
            <a:ln w="9525">
              <a:solidFill>
                <a:srgbClr val="808080"/>
              </a:solidFill>
              <a:round/>
              <a:headEnd/>
              <a:tailEnd/>
            </a:ln>
          </p:spPr>
          <p:txBody>
            <a:bodyPr wrap="none" anchor="ctr"/>
            <a:lstStyle/>
            <a:p>
              <a:endParaRPr lang="en-US"/>
            </a:p>
          </p:txBody>
        </p:sp>
        <p:sp>
          <p:nvSpPr>
            <p:cNvPr id="31763" name="Text Box 46"/>
            <p:cNvSpPr txBox="1">
              <a:spLocks noChangeArrowheads="1"/>
            </p:cNvSpPr>
            <p:nvPr/>
          </p:nvSpPr>
          <p:spPr bwMode="auto">
            <a:xfrm>
              <a:off x="1145" y="1557"/>
              <a:ext cx="716" cy="163"/>
            </a:xfrm>
            <a:prstGeom prst="rect">
              <a:avLst/>
            </a:prstGeom>
            <a:noFill/>
            <a:ln w="9525">
              <a:noFill/>
              <a:round/>
              <a:headEnd/>
              <a:tailEnd/>
            </a:ln>
          </p:spPr>
          <p:txBody>
            <a:bodyPr lIns="90000" tIns="55584" rIns="90000" bIns="45000"/>
            <a:lstStyle/>
            <a:p>
              <a:pPr>
                <a:tabLst>
                  <a:tab pos="723900" algn="l"/>
                </a:tabLst>
              </a:pPr>
              <a:r>
                <a:rPr lang="en-US" sz="1200">
                  <a:solidFill>
                    <a:srgbClr val="000000"/>
                  </a:solidFill>
                </a:rPr>
                <a:t>UaEventData</a:t>
              </a:r>
            </a:p>
          </p:txBody>
        </p:sp>
        <p:grpSp>
          <p:nvGrpSpPr>
            <p:cNvPr id="31764" name="Group 47"/>
            <p:cNvGrpSpPr>
              <a:grpSpLocks/>
            </p:cNvGrpSpPr>
            <p:nvPr/>
          </p:nvGrpSpPr>
          <p:grpSpPr bwMode="auto">
            <a:xfrm>
              <a:off x="1481" y="1733"/>
              <a:ext cx="86" cy="141"/>
              <a:chOff x="1481" y="1733"/>
              <a:chExt cx="86" cy="141"/>
            </a:xfrm>
          </p:grpSpPr>
          <p:sp>
            <p:nvSpPr>
              <p:cNvPr id="31768" name="AutoShape 48"/>
              <p:cNvSpPr>
                <a:spLocks noChangeArrowheads="1"/>
              </p:cNvSpPr>
              <p:nvPr/>
            </p:nvSpPr>
            <p:spPr bwMode="auto">
              <a:xfrm>
                <a:off x="1481" y="1733"/>
                <a:ext cx="86" cy="23"/>
              </a:xfrm>
              <a:prstGeom prst="triangle">
                <a:avLst>
                  <a:gd name="adj" fmla="val 50000"/>
                </a:avLst>
              </a:prstGeom>
              <a:solidFill>
                <a:srgbClr val="CFE7E5"/>
              </a:solidFill>
              <a:ln w="9525">
                <a:solidFill>
                  <a:srgbClr val="808080"/>
                </a:solidFill>
                <a:round/>
                <a:headEnd/>
                <a:tailEnd/>
              </a:ln>
            </p:spPr>
            <p:txBody>
              <a:bodyPr wrap="none" anchor="ctr"/>
              <a:lstStyle/>
              <a:p>
                <a:endParaRPr lang="en-US"/>
              </a:p>
            </p:txBody>
          </p:sp>
          <p:sp>
            <p:nvSpPr>
              <p:cNvPr id="31769" name="Line 49"/>
              <p:cNvSpPr>
                <a:spLocks noChangeShapeType="1"/>
              </p:cNvSpPr>
              <p:nvPr/>
            </p:nvSpPr>
            <p:spPr bwMode="auto">
              <a:xfrm>
                <a:off x="1525" y="1757"/>
                <a:ext cx="0" cy="117"/>
              </a:xfrm>
              <a:prstGeom prst="line">
                <a:avLst/>
              </a:prstGeom>
              <a:noFill/>
              <a:ln w="9525">
                <a:solidFill>
                  <a:srgbClr val="000000"/>
                </a:solidFill>
                <a:round/>
                <a:headEnd/>
                <a:tailEnd/>
              </a:ln>
            </p:spPr>
            <p:txBody>
              <a:bodyPr/>
              <a:lstStyle/>
              <a:p>
                <a:endParaRPr lang="en-US"/>
              </a:p>
            </p:txBody>
          </p:sp>
        </p:grpSp>
        <p:sp>
          <p:nvSpPr>
            <p:cNvPr id="31765" name="Freeform 50"/>
            <p:cNvSpPr>
              <a:spLocks noChangeArrowheads="1"/>
            </p:cNvSpPr>
            <p:nvPr/>
          </p:nvSpPr>
          <p:spPr bwMode="auto">
            <a:xfrm>
              <a:off x="2426" y="3543"/>
              <a:ext cx="1087" cy="346"/>
            </a:xfrm>
            <a:custGeom>
              <a:avLst/>
              <a:gdLst>
                <a:gd name="T0" fmla="*/ 0 w 4799"/>
                <a:gd name="T1" fmla="*/ 0 h 1529"/>
                <a:gd name="T2" fmla="*/ 0 w 4799"/>
                <a:gd name="T3" fmla="*/ 0 h 1529"/>
                <a:gd name="T4" fmla="*/ 0 w 4799"/>
                <a:gd name="T5" fmla="*/ 0 h 1529"/>
                <a:gd name="T6" fmla="*/ 0 w 4799"/>
                <a:gd name="T7" fmla="*/ 0 h 1529"/>
                <a:gd name="T8" fmla="*/ 0 w 4799"/>
                <a:gd name="T9" fmla="*/ 0 h 1529"/>
                <a:gd name="T10" fmla="*/ 0 w 4799"/>
                <a:gd name="T11" fmla="*/ 0 h 1529"/>
                <a:gd name="T12" fmla="*/ 0 w 4799"/>
                <a:gd name="T13" fmla="*/ 0 h 1529"/>
                <a:gd name="T14" fmla="*/ 0 w 4799"/>
                <a:gd name="T15" fmla="*/ 0 h 1529"/>
                <a:gd name="T16" fmla="*/ 1 w 4799"/>
                <a:gd name="T17" fmla="*/ 0 h 1529"/>
                <a:gd name="T18" fmla="*/ 1 w 4799"/>
                <a:gd name="T19" fmla="*/ 0 h 1529"/>
                <a:gd name="T20" fmla="*/ 1 w 4799"/>
                <a:gd name="T21" fmla="*/ 0 h 15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99"/>
                <a:gd name="T34" fmla="*/ 0 h 1529"/>
                <a:gd name="T35" fmla="*/ 4799 w 4799"/>
                <a:gd name="T36" fmla="*/ 1529 h 15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99" h="1529">
                  <a:moveTo>
                    <a:pt x="0" y="551"/>
                  </a:moveTo>
                  <a:cubicBezTo>
                    <a:pt x="271" y="603"/>
                    <a:pt x="237" y="974"/>
                    <a:pt x="461" y="1066"/>
                  </a:cubicBezTo>
                  <a:cubicBezTo>
                    <a:pt x="660" y="1149"/>
                    <a:pt x="824" y="1262"/>
                    <a:pt x="1030" y="1324"/>
                  </a:cubicBezTo>
                  <a:cubicBezTo>
                    <a:pt x="1223" y="1382"/>
                    <a:pt x="1426" y="1364"/>
                    <a:pt x="1618" y="1415"/>
                  </a:cubicBezTo>
                  <a:cubicBezTo>
                    <a:pt x="1809" y="1466"/>
                    <a:pt x="2000" y="1421"/>
                    <a:pt x="2188" y="1471"/>
                  </a:cubicBezTo>
                  <a:cubicBezTo>
                    <a:pt x="2402" y="1528"/>
                    <a:pt x="2574" y="1360"/>
                    <a:pt x="2775" y="1342"/>
                  </a:cubicBezTo>
                  <a:cubicBezTo>
                    <a:pt x="2982" y="1324"/>
                    <a:pt x="3172" y="1240"/>
                    <a:pt x="3346" y="1140"/>
                  </a:cubicBezTo>
                  <a:cubicBezTo>
                    <a:pt x="3541" y="1028"/>
                    <a:pt x="3754" y="946"/>
                    <a:pt x="3934" y="809"/>
                  </a:cubicBezTo>
                  <a:cubicBezTo>
                    <a:pt x="4143" y="650"/>
                    <a:pt x="4287" y="427"/>
                    <a:pt x="4485" y="257"/>
                  </a:cubicBezTo>
                  <a:lnTo>
                    <a:pt x="4669" y="92"/>
                  </a:lnTo>
                  <a:lnTo>
                    <a:pt x="4798" y="0"/>
                  </a:lnTo>
                </a:path>
              </a:pathLst>
            </a:custGeom>
            <a:noFill/>
            <a:ln w="9525">
              <a:solidFill>
                <a:srgbClr val="000000"/>
              </a:solidFill>
              <a:round/>
              <a:headEnd/>
              <a:tailEnd/>
            </a:ln>
          </p:spPr>
          <p:txBody>
            <a:bodyPr/>
            <a:lstStyle/>
            <a:p>
              <a:endParaRPr lang="en-US"/>
            </a:p>
          </p:txBody>
        </p:sp>
        <p:sp>
          <p:nvSpPr>
            <p:cNvPr id="31766" name="Line 51"/>
            <p:cNvSpPr>
              <a:spLocks noChangeShapeType="1"/>
            </p:cNvSpPr>
            <p:nvPr/>
          </p:nvSpPr>
          <p:spPr bwMode="auto">
            <a:xfrm>
              <a:off x="3514" y="3543"/>
              <a:ext cx="0" cy="84"/>
            </a:xfrm>
            <a:prstGeom prst="line">
              <a:avLst/>
            </a:prstGeom>
            <a:noFill/>
            <a:ln w="9525">
              <a:solidFill>
                <a:srgbClr val="000000"/>
              </a:solidFill>
              <a:round/>
              <a:headEnd/>
              <a:tailEnd/>
            </a:ln>
          </p:spPr>
          <p:txBody>
            <a:bodyPr/>
            <a:lstStyle/>
            <a:p>
              <a:endParaRPr lang="en-US"/>
            </a:p>
          </p:txBody>
        </p:sp>
        <p:sp>
          <p:nvSpPr>
            <p:cNvPr id="31767" name="Line 52"/>
            <p:cNvSpPr>
              <a:spLocks noChangeShapeType="1"/>
            </p:cNvSpPr>
            <p:nvPr/>
          </p:nvSpPr>
          <p:spPr bwMode="auto">
            <a:xfrm flipH="1">
              <a:off x="3397" y="3543"/>
              <a:ext cx="117" cy="27"/>
            </a:xfrm>
            <a:prstGeom prst="line">
              <a:avLst/>
            </a:prstGeom>
            <a:noFill/>
            <a:ln w="9525">
              <a:solidFill>
                <a:srgbClr val="000000"/>
              </a:solidFill>
              <a:round/>
              <a:headEnd/>
              <a:tailEnd/>
            </a:ln>
          </p:spPr>
          <p:txBody>
            <a:bodyPr/>
            <a:lstStyle/>
            <a:p>
              <a:endParaRPr lang="en-US"/>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458913" y="301625"/>
            <a:ext cx="7620000" cy="735013"/>
          </a:xfrm>
        </p:spPr>
        <p:txBody>
          <a:bodyPr/>
          <a:lstStyle/>
          <a:p>
            <a:pPr eaLnBrk="1"/>
            <a:r>
              <a:rPr lang="en-US" sz="3200" b="1" smtClean="0">
                <a:solidFill>
                  <a:srgbClr val="C00000"/>
                </a:solidFill>
              </a:rPr>
              <a:t>Need to integrate and control this …</a:t>
            </a:r>
          </a:p>
        </p:txBody>
      </p:sp>
      <p:pic>
        <p:nvPicPr>
          <p:cNvPr id="5123" name="Picture 2"/>
          <p:cNvPicPr>
            <a:picLocks noChangeAspect="1" noChangeArrowheads="1"/>
          </p:cNvPicPr>
          <p:nvPr/>
        </p:nvPicPr>
        <p:blipFill>
          <a:blip r:embed="rId2"/>
          <a:srcRect/>
          <a:stretch>
            <a:fillRect/>
          </a:stretch>
        </p:blipFill>
        <p:spPr bwMode="auto">
          <a:xfrm>
            <a:off x="1382713" y="2560638"/>
            <a:ext cx="6443662" cy="4206875"/>
          </a:xfrm>
          <a:prstGeom prst="rect">
            <a:avLst/>
          </a:prstGeom>
          <a:noFill/>
          <a:ln w="9525">
            <a:noFill/>
            <a:miter lim="800000"/>
            <a:headEnd/>
            <a:tailEnd/>
          </a:ln>
        </p:spPr>
      </p:pic>
      <p:sp>
        <p:nvSpPr>
          <p:cNvPr id="5124" name="Rectangle 3"/>
          <p:cNvSpPr>
            <a:spLocks noChangeArrowheads="1"/>
          </p:cNvSpPr>
          <p:nvPr/>
        </p:nvSpPr>
        <p:spPr bwMode="auto">
          <a:xfrm>
            <a:off x="0" y="1036637"/>
            <a:ext cx="5105399" cy="1895775"/>
          </a:xfrm>
          <a:prstGeom prst="rect">
            <a:avLst/>
          </a:prstGeom>
          <a:noFill/>
          <a:ln w="9525">
            <a:noFill/>
            <a:miter lim="800000"/>
            <a:headEnd/>
            <a:tailEnd/>
          </a:ln>
        </p:spPr>
        <p:txBody>
          <a:bodyPr wrap="square">
            <a:spAutoFit/>
          </a:bodyPr>
          <a:lstStyle/>
          <a:p>
            <a:endParaRPr lang="en-US" dirty="0"/>
          </a:p>
          <a:p>
            <a:r>
              <a:rPr lang="en-US" b="1" dirty="0">
                <a:solidFill>
                  <a:srgbClr val="7030A0"/>
                </a:solidFill>
              </a:rPr>
              <a:t>The CTA prototyped technological ‘</a:t>
            </a:r>
            <a:r>
              <a:rPr lang="en-US" b="1" i="1" dirty="0">
                <a:solidFill>
                  <a:srgbClr val="7030A0"/>
                </a:solidFill>
              </a:rPr>
              <a:t>zoo’: </a:t>
            </a:r>
          </a:p>
          <a:p>
            <a:r>
              <a:rPr lang="en-US" dirty="0"/>
              <a:t>•6 telescope structures </a:t>
            </a:r>
          </a:p>
          <a:p>
            <a:r>
              <a:rPr lang="en-US" dirty="0"/>
              <a:t>•3 optical configurations </a:t>
            </a:r>
          </a:p>
          <a:p>
            <a:r>
              <a:rPr lang="en-US" dirty="0"/>
              <a:t>•7 cameras </a:t>
            </a:r>
          </a:p>
          <a:p>
            <a:r>
              <a:rPr lang="en-US" dirty="0"/>
              <a:t>•several different front-end and </a:t>
            </a:r>
            <a:endParaRPr lang="en-US" dirty="0" smtClean="0"/>
          </a:p>
          <a:p>
            <a:r>
              <a:rPr lang="en-US" dirty="0"/>
              <a:t> </a:t>
            </a:r>
            <a:r>
              <a:rPr lang="en-US" dirty="0" smtClean="0"/>
              <a:t> read-out </a:t>
            </a:r>
            <a:r>
              <a:rPr lang="en-US" dirty="0"/>
              <a:t>electronics </a:t>
            </a:r>
          </a:p>
        </p:txBody>
      </p:sp>
      <p:grpSp>
        <p:nvGrpSpPr>
          <p:cNvPr id="5125" name="Group 4"/>
          <p:cNvGrpSpPr>
            <a:grpSpLocks/>
          </p:cNvGrpSpPr>
          <p:nvPr/>
        </p:nvGrpSpPr>
        <p:grpSpPr bwMode="auto">
          <a:xfrm>
            <a:off x="7935913" y="3398838"/>
            <a:ext cx="2144712" cy="2362200"/>
            <a:chOff x="5954712" y="4770437"/>
            <a:chExt cx="3124200" cy="2362200"/>
          </a:xfrm>
        </p:grpSpPr>
        <p:pic>
          <p:nvPicPr>
            <p:cNvPr id="5133" name="Picture 10"/>
            <p:cNvPicPr>
              <a:picLocks noChangeAspect="1" noChangeArrowheads="1"/>
            </p:cNvPicPr>
            <p:nvPr/>
          </p:nvPicPr>
          <p:blipFill>
            <a:blip r:embed="rId3"/>
            <a:srcRect/>
            <a:stretch>
              <a:fillRect/>
            </a:stretch>
          </p:blipFill>
          <p:spPr bwMode="auto">
            <a:xfrm>
              <a:off x="6953716" y="5151437"/>
              <a:ext cx="1409699" cy="935101"/>
            </a:xfrm>
            <a:prstGeom prst="rect">
              <a:avLst/>
            </a:prstGeom>
            <a:noFill/>
            <a:ln w="9525">
              <a:noFill/>
              <a:miter lim="800000"/>
              <a:headEnd/>
              <a:tailEnd/>
            </a:ln>
          </p:spPr>
        </p:pic>
        <p:sp>
          <p:nvSpPr>
            <p:cNvPr id="5134" name="Oval 6"/>
            <p:cNvSpPr>
              <a:spLocks noChangeArrowheads="1"/>
            </p:cNvSpPr>
            <p:nvPr/>
          </p:nvSpPr>
          <p:spPr bwMode="auto">
            <a:xfrm>
              <a:off x="6488112" y="4770437"/>
              <a:ext cx="2590800" cy="2362200"/>
            </a:xfrm>
            <a:prstGeom prst="ellipse">
              <a:avLst/>
            </a:prstGeom>
            <a:noFill/>
            <a:ln w="9525" algn="ctr">
              <a:solidFill>
                <a:schemeClr val="tx1"/>
              </a:solidFill>
              <a:round/>
              <a:headEnd/>
              <a:tailEnd/>
            </a:ln>
          </p:spPr>
          <p:txBody>
            <a:bodyPr/>
            <a:lstStyle/>
            <a:p>
              <a:endParaRPr lang="en-US"/>
            </a:p>
          </p:txBody>
        </p:sp>
        <p:sp>
          <p:nvSpPr>
            <p:cNvPr id="8" name="Plus 7"/>
            <p:cNvSpPr/>
            <p:nvPr/>
          </p:nvSpPr>
          <p:spPr bwMode="auto">
            <a:xfrm>
              <a:off x="5954712" y="5837237"/>
              <a:ext cx="305251" cy="381000"/>
            </a:xfrm>
            <a:prstGeom prst="mathPlus">
              <a:avLst/>
            </a:prstGeom>
            <a:solidFill>
              <a:srgbClr val="00B8FF"/>
            </a:solidFill>
            <a:ln w="9525" cap="flat" cmpd="sng" algn="ctr">
              <a:solidFill>
                <a:schemeClr val="tx1"/>
              </a:solidFill>
              <a:prstDash val="solid"/>
              <a:round/>
              <a:headEnd type="none" w="med" len="med"/>
              <a:tailEnd type="none" w="med" len="med"/>
            </a:ln>
            <a:effectLst/>
          </p:spPr>
          <p:txBody>
            <a:bodyPr/>
            <a:lstStyle/>
            <a:p>
              <a:pPr>
                <a:defRPr/>
              </a:pPr>
              <a:endParaRPr lang="en-US"/>
            </a:p>
          </p:txBody>
        </p:sp>
      </p:grpSp>
      <p:sp>
        <p:nvSpPr>
          <p:cNvPr id="5126" name="TextBox 8"/>
          <p:cNvSpPr txBox="1">
            <a:spLocks noChangeArrowheads="1"/>
          </p:cNvSpPr>
          <p:nvPr/>
        </p:nvSpPr>
        <p:spPr bwMode="auto">
          <a:xfrm>
            <a:off x="8697913" y="5075238"/>
            <a:ext cx="1382712" cy="608012"/>
          </a:xfrm>
          <a:prstGeom prst="rect">
            <a:avLst/>
          </a:prstGeom>
          <a:noFill/>
          <a:ln w="9525">
            <a:noFill/>
            <a:miter lim="800000"/>
            <a:headEnd/>
            <a:tailEnd/>
          </a:ln>
        </p:spPr>
        <p:txBody>
          <a:bodyPr>
            <a:spAutoFit/>
          </a:bodyPr>
          <a:lstStyle/>
          <a:p>
            <a:r>
              <a:rPr lang="en-US"/>
              <a:t>+ LIDAR etc. </a:t>
            </a:r>
          </a:p>
        </p:txBody>
      </p:sp>
      <p:sp>
        <p:nvSpPr>
          <p:cNvPr id="5127" name="TextBox 9"/>
          <p:cNvSpPr txBox="1">
            <a:spLocks noChangeArrowheads="1"/>
          </p:cNvSpPr>
          <p:nvPr/>
        </p:nvSpPr>
        <p:spPr bwMode="auto">
          <a:xfrm>
            <a:off x="2144713" y="6599238"/>
            <a:ext cx="685800" cy="349250"/>
          </a:xfrm>
          <a:prstGeom prst="rect">
            <a:avLst/>
          </a:prstGeom>
          <a:noFill/>
          <a:ln w="9525">
            <a:noFill/>
            <a:miter lim="800000"/>
            <a:headEnd/>
            <a:tailEnd/>
          </a:ln>
        </p:spPr>
        <p:txBody>
          <a:bodyPr>
            <a:spAutoFit/>
          </a:bodyPr>
          <a:lstStyle/>
          <a:p>
            <a:r>
              <a:rPr lang="en-US" b="1">
                <a:solidFill>
                  <a:srgbClr val="C00000"/>
                </a:solidFill>
              </a:rPr>
              <a:t>Few</a:t>
            </a:r>
          </a:p>
        </p:txBody>
      </p:sp>
      <p:sp>
        <p:nvSpPr>
          <p:cNvPr id="5128" name="TextBox 10"/>
          <p:cNvSpPr txBox="1">
            <a:spLocks noChangeArrowheads="1"/>
          </p:cNvSpPr>
          <p:nvPr/>
        </p:nvSpPr>
        <p:spPr bwMode="auto">
          <a:xfrm>
            <a:off x="6716713" y="6751638"/>
            <a:ext cx="838200" cy="349250"/>
          </a:xfrm>
          <a:prstGeom prst="rect">
            <a:avLst/>
          </a:prstGeom>
          <a:noFill/>
          <a:ln w="9525">
            <a:noFill/>
            <a:miter lim="800000"/>
            <a:headEnd/>
            <a:tailEnd/>
          </a:ln>
        </p:spPr>
        <p:txBody>
          <a:bodyPr>
            <a:spAutoFit/>
          </a:bodyPr>
          <a:lstStyle/>
          <a:p>
            <a:r>
              <a:rPr lang="en-US" b="1">
                <a:solidFill>
                  <a:srgbClr val="C00000"/>
                </a:solidFill>
              </a:rPr>
              <a:t>Many</a:t>
            </a:r>
          </a:p>
        </p:txBody>
      </p:sp>
      <p:sp>
        <p:nvSpPr>
          <p:cNvPr id="5129" name="TextBox 11"/>
          <p:cNvSpPr txBox="1">
            <a:spLocks noChangeArrowheads="1"/>
          </p:cNvSpPr>
          <p:nvPr/>
        </p:nvSpPr>
        <p:spPr bwMode="auto">
          <a:xfrm>
            <a:off x="6488113" y="2255838"/>
            <a:ext cx="838200" cy="349250"/>
          </a:xfrm>
          <a:prstGeom prst="rect">
            <a:avLst/>
          </a:prstGeom>
          <a:noFill/>
          <a:ln w="9525">
            <a:noFill/>
            <a:miter lim="800000"/>
            <a:headEnd/>
            <a:tailEnd/>
          </a:ln>
        </p:spPr>
        <p:txBody>
          <a:bodyPr>
            <a:spAutoFit/>
          </a:bodyPr>
          <a:lstStyle/>
          <a:p>
            <a:r>
              <a:rPr lang="en-US" b="1">
                <a:solidFill>
                  <a:srgbClr val="C00000"/>
                </a:solidFill>
              </a:rPr>
              <a:t>Many</a:t>
            </a:r>
          </a:p>
        </p:txBody>
      </p:sp>
      <p:sp>
        <p:nvSpPr>
          <p:cNvPr id="5130" name="TextBox 12"/>
          <p:cNvSpPr txBox="1">
            <a:spLocks noChangeArrowheads="1"/>
          </p:cNvSpPr>
          <p:nvPr/>
        </p:nvSpPr>
        <p:spPr bwMode="auto">
          <a:xfrm>
            <a:off x="4583113" y="2255838"/>
            <a:ext cx="838200" cy="349250"/>
          </a:xfrm>
          <a:prstGeom prst="rect">
            <a:avLst/>
          </a:prstGeom>
          <a:noFill/>
          <a:ln w="9525">
            <a:noFill/>
            <a:miter lim="800000"/>
            <a:headEnd/>
            <a:tailEnd/>
          </a:ln>
        </p:spPr>
        <p:txBody>
          <a:bodyPr>
            <a:spAutoFit/>
          </a:bodyPr>
          <a:lstStyle/>
          <a:p>
            <a:r>
              <a:rPr lang="en-US" b="1">
                <a:solidFill>
                  <a:srgbClr val="C00000"/>
                </a:solidFill>
              </a:rPr>
              <a:t>Many</a:t>
            </a:r>
          </a:p>
        </p:txBody>
      </p:sp>
      <p:sp>
        <p:nvSpPr>
          <p:cNvPr id="5131" name="TextBox 13"/>
          <p:cNvSpPr txBox="1">
            <a:spLocks noChangeArrowheads="1"/>
          </p:cNvSpPr>
          <p:nvPr/>
        </p:nvSpPr>
        <p:spPr bwMode="auto">
          <a:xfrm>
            <a:off x="3973513" y="6751638"/>
            <a:ext cx="838200" cy="349250"/>
          </a:xfrm>
          <a:prstGeom prst="rect">
            <a:avLst/>
          </a:prstGeom>
          <a:noFill/>
          <a:ln w="9525">
            <a:noFill/>
            <a:miter lim="800000"/>
            <a:headEnd/>
            <a:tailEnd/>
          </a:ln>
        </p:spPr>
        <p:txBody>
          <a:bodyPr>
            <a:spAutoFit/>
          </a:bodyPr>
          <a:lstStyle/>
          <a:p>
            <a:r>
              <a:rPr lang="en-US" b="1">
                <a:solidFill>
                  <a:srgbClr val="C00000"/>
                </a:solidFill>
              </a:rPr>
              <a:t>Many</a:t>
            </a:r>
          </a:p>
        </p:txBody>
      </p:sp>
      <p:sp>
        <p:nvSpPr>
          <p:cNvPr id="5132" name="TextBox 14"/>
          <p:cNvSpPr txBox="1">
            <a:spLocks noChangeArrowheads="1"/>
          </p:cNvSpPr>
          <p:nvPr/>
        </p:nvSpPr>
        <p:spPr bwMode="auto">
          <a:xfrm>
            <a:off x="5345113" y="6675438"/>
            <a:ext cx="838200" cy="349250"/>
          </a:xfrm>
          <a:prstGeom prst="rect">
            <a:avLst/>
          </a:prstGeom>
          <a:noFill/>
          <a:ln w="9525">
            <a:noFill/>
            <a:miter lim="800000"/>
            <a:headEnd/>
            <a:tailEnd/>
          </a:ln>
        </p:spPr>
        <p:txBody>
          <a:bodyPr>
            <a:spAutoFit/>
          </a:bodyPr>
          <a:lstStyle/>
          <a:p>
            <a:r>
              <a:rPr lang="en-US" b="1">
                <a:solidFill>
                  <a:srgbClr val="C00000"/>
                </a:solidFill>
              </a:rPr>
              <a:t>Many</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p:cNvPicPr>
            <a:picLocks noChangeAspect="1" noChangeArrowheads="1"/>
          </p:cNvPicPr>
          <p:nvPr/>
        </p:nvPicPr>
        <p:blipFill>
          <a:blip r:embed="rId2"/>
          <a:srcRect/>
          <a:stretch>
            <a:fillRect/>
          </a:stretch>
        </p:blipFill>
        <p:spPr bwMode="auto">
          <a:xfrm>
            <a:off x="1916112" y="2589213"/>
            <a:ext cx="5505451" cy="2752726"/>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315913" y="1798638"/>
          <a:ext cx="9372600" cy="5328920"/>
        </p:xfrm>
        <a:graphic>
          <a:graphicData uri="http://schemas.openxmlformats.org/drawingml/2006/table">
            <a:tbl>
              <a:tblPr firstRow="1" bandRow="1">
                <a:tableStyleId>{5C22544A-7EE6-4342-B048-85BDC9FD1C3A}</a:tableStyleId>
              </a:tblPr>
              <a:tblGrid>
                <a:gridCol w="4686300"/>
                <a:gridCol w="4686300"/>
              </a:tblGrid>
              <a:tr h="370840">
                <a:tc>
                  <a:txBody>
                    <a:bodyPr/>
                    <a:lstStyle/>
                    <a:p>
                      <a:r>
                        <a:rPr lang="en-US" dirty="0" smtClean="0"/>
                        <a:t>Use case</a:t>
                      </a:r>
                      <a:endParaRPr lang="en-US" dirty="0"/>
                    </a:p>
                  </a:txBody>
                  <a:tcPr/>
                </a:tc>
                <a:tc>
                  <a:txBody>
                    <a:bodyPr/>
                    <a:lstStyle/>
                    <a:p>
                      <a:r>
                        <a:rPr lang="en-US" dirty="0" smtClean="0"/>
                        <a:t>Service sets or services</a:t>
                      </a:r>
                      <a:endParaRPr lang="en-US" dirty="0"/>
                    </a:p>
                  </a:txBody>
                  <a:tcPr/>
                </a:tc>
              </a:tr>
              <a:tr h="370840">
                <a:tc>
                  <a:txBody>
                    <a:bodyPr/>
                    <a:lstStyle/>
                    <a:p>
                      <a:r>
                        <a:rPr lang="en-US" dirty="0" smtClean="0"/>
                        <a:t>Find servers </a:t>
                      </a:r>
                      <a:endParaRPr lang="en-US" dirty="0"/>
                    </a:p>
                  </a:txBody>
                  <a:tcPr/>
                </a:tc>
                <a:tc>
                  <a:txBody>
                    <a:bodyPr/>
                    <a:lstStyle/>
                    <a:p>
                      <a:r>
                        <a:rPr lang="en-US" dirty="0" smtClean="0"/>
                        <a:t>Discovery Services Set</a:t>
                      </a:r>
                      <a:endParaRPr lang="en-US" dirty="0"/>
                    </a:p>
                  </a:txBody>
                  <a:tcPr/>
                </a:tc>
              </a:tr>
              <a:tr h="370840">
                <a:tc>
                  <a:txBody>
                    <a:bodyPr/>
                    <a:lstStyle/>
                    <a:p>
                      <a:r>
                        <a:rPr lang="en-US" dirty="0" smtClean="0"/>
                        <a:t>Connection management between</a:t>
                      </a:r>
                    </a:p>
                    <a:p>
                      <a:r>
                        <a:rPr lang="en-US" dirty="0" smtClean="0"/>
                        <a:t>clients and servers</a:t>
                      </a:r>
                    </a:p>
                    <a:p>
                      <a:endParaRPr lang="en-US" dirty="0"/>
                    </a:p>
                  </a:txBody>
                  <a:tcPr/>
                </a:tc>
                <a:tc>
                  <a:txBody>
                    <a:bodyPr/>
                    <a:lstStyle/>
                    <a:p>
                      <a:r>
                        <a:rPr lang="en-US" dirty="0" smtClean="0"/>
                        <a:t>Secure Channel Service Set</a:t>
                      </a:r>
                    </a:p>
                    <a:p>
                      <a:r>
                        <a:rPr lang="en-US" dirty="0" smtClean="0"/>
                        <a:t>Session Service Set</a:t>
                      </a:r>
                    </a:p>
                    <a:p>
                      <a:endParaRPr lang="en-US" dirty="0"/>
                    </a:p>
                  </a:txBody>
                  <a:tcPr/>
                </a:tc>
              </a:tr>
              <a:tr h="370840">
                <a:tc>
                  <a:txBody>
                    <a:bodyPr/>
                    <a:lstStyle/>
                    <a:p>
                      <a:r>
                        <a:rPr lang="en-US" dirty="0" smtClean="0"/>
                        <a:t>Find information in the Address Space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View Service Set</a:t>
                      </a:r>
                    </a:p>
                  </a:txBody>
                  <a:tcPr/>
                </a:tc>
              </a:tr>
              <a:tr h="370840">
                <a:tc>
                  <a:txBody>
                    <a:bodyPr/>
                    <a:lstStyle/>
                    <a:p>
                      <a:r>
                        <a:rPr lang="en-US" dirty="0" smtClean="0"/>
                        <a:t>Read and write data and metadata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Read and Write Service</a:t>
                      </a:r>
                    </a:p>
                  </a:txBody>
                  <a:tcPr/>
                </a:tc>
              </a:tr>
              <a:tr h="370840">
                <a:tc>
                  <a:txBody>
                    <a:bodyPr/>
                    <a:lstStyle/>
                    <a:p>
                      <a:r>
                        <a:rPr lang="en-US" dirty="0" smtClean="0"/>
                        <a:t>Subscribe for data changes and Events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Subscription Service Set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Monitored Item Service Set</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Calling Methods defined by the server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Call Service</a:t>
                      </a:r>
                    </a:p>
                    <a:p>
                      <a:endParaRPr lang="en-US" dirty="0"/>
                    </a:p>
                  </a:txBody>
                  <a:tcPr/>
                </a:tc>
              </a:tr>
              <a:tr h="370840">
                <a:tc>
                  <a:txBody>
                    <a:bodyPr/>
                    <a:lstStyle/>
                    <a:p>
                      <a:r>
                        <a:rPr lang="en-US" dirty="0" smtClean="0"/>
                        <a:t>Access history of data and Events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HistoryRead</a:t>
                      </a:r>
                      <a:r>
                        <a:rPr lang="en-US" dirty="0" smtClean="0"/>
                        <a:t> and </a:t>
                      </a:r>
                      <a:r>
                        <a:rPr lang="en-US" dirty="0" err="1" smtClean="0"/>
                        <a:t>HistoryUpdate</a:t>
                      </a:r>
                      <a:r>
                        <a:rPr lang="en-US" dirty="0" smtClean="0"/>
                        <a:t> Service</a:t>
                      </a:r>
                    </a:p>
                  </a:txBody>
                  <a:tcPr/>
                </a:tc>
              </a:tr>
              <a:tr h="2946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Find information in a complex Address Space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Query Service Set</a:t>
                      </a:r>
                    </a:p>
                  </a:txBody>
                  <a:tcPr/>
                </a:tc>
              </a:tr>
              <a:tr h="294640">
                <a:tc>
                  <a:txBody>
                    <a:bodyPr/>
                    <a:lstStyle/>
                    <a:p>
                      <a:r>
                        <a:rPr lang="en-US" dirty="0" smtClean="0"/>
                        <a:t>Modify the structure of the server</a:t>
                      </a:r>
                    </a:p>
                    <a:p>
                      <a:r>
                        <a:rPr lang="en-US" dirty="0" smtClean="0"/>
                        <a:t>Address Space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Node Management Service Set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r>
            </a:tbl>
          </a:graphicData>
        </a:graphic>
      </p:graphicFrame>
      <p:sp>
        <p:nvSpPr>
          <p:cNvPr id="14373" name="TextBox 6"/>
          <p:cNvSpPr txBox="1">
            <a:spLocks noChangeArrowheads="1"/>
          </p:cNvSpPr>
          <p:nvPr/>
        </p:nvSpPr>
        <p:spPr bwMode="auto">
          <a:xfrm>
            <a:off x="2830513" y="0"/>
            <a:ext cx="3581400" cy="550863"/>
          </a:xfrm>
          <a:prstGeom prst="rect">
            <a:avLst/>
          </a:prstGeom>
          <a:noFill/>
          <a:ln w="9525">
            <a:noFill/>
            <a:miter lim="800000"/>
            <a:headEnd/>
            <a:tailEnd/>
          </a:ln>
        </p:spPr>
        <p:txBody>
          <a:bodyPr>
            <a:spAutoFit/>
          </a:bodyPr>
          <a:lstStyle/>
          <a:p>
            <a:r>
              <a:rPr lang="en-US" sz="3200" b="1">
                <a:solidFill>
                  <a:srgbClr val="FF0000"/>
                </a:solidFill>
              </a:rPr>
              <a:t>OPC UA Services</a:t>
            </a:r>
          </a:p>
        </p:txBody>
      </p:sp>
      <p:sp>
        <p:nvSpPr>
          <p:cNvPr id="8" name="Rectangle 7"/>
          <p:cNvSpPr/>
          <p:nvPr/>
        </p:nvSpPr>
        <p:spPr>
          <a:xfrm>
            <a:off x="544513" y="960438"/>
            <a:ext cx="9220200" cy="608012"/>
          </a:xfrm>
          <a:prstGeom prst="rect">
            <a:avLst/>
          </a:prstGeom>
        </p:spPr>
        <p:txBody>
          <a:bodyPr>
            <a:spAutoFit/>
          </a:bodyPr>
          <a:lstStyle/>
          <a:p>
            <a:pPr>
              <a:defRPr/>
            </a:pPr>
            <a:r>
              <a:rPr lang="en-US" b="1" dirty="0">
                <a:solidFill>
                  <a:schemeClr val="accent2">
                    <a:lumMod val="75000"/>
                  </a:schemeClr>
                </a:solidFill>
              </a:rPr>
              <a:t>Services</a:t>
            </a:r>
            <a:r>
              <a:rPr lang="en-US" dirty="0"/>
              <a:t> are methods used by an OPC UA client to access the data of the Information</a:t>
            </a:r>
          </a:p>
          <a:p>
            <a:pPr>
              <a:defRPr/>
            </a:pPr>
            <a:r>
              <a:rPr lang="en-US" dirty="0"/>
              <a:t>Model provided by an OPC UA server.</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a:xfrm>
            <a:off x="1458913" y="0"/>
            <a:ext cx="6583362" cy="639763"/>
          </a:xfrm>
        </p:spPr>
        <p:txBody>
          <a:bodyPr tIns="22932"/>
          <a:lstStyle/>
          <a:p>
            <a:pPr eaLnBrk="1">
              <a:tabLst>
                <a:tab pos="723900" algn="l"/>
                <a:tab pos="1447800" algn="l"/>
                <a:tab pos="2171700" algn="l"/>
                <a:tab pos="2895600" algn="l"/>
                <a:tab pos="3619500" algn="l"/>
                <a:tab pos="4343400" algn="l"/>
                <a:tab pos="5067300" algn="l"/>
                <a:tab pos="5791200" algn="l"/>
                <a:tab pos="6515100" algn="l"/>
              </a:tabLst>
            </a:pPr>
            <a:r>
              <a:rPr lang="en-US" sz="3200" b="1" smtClean="0">
                <a:solidFill>
                  <a:srgbClr val="C5000B"/>
                </a:solidFill>
              </a:rPr>
              <a:t>Subscription and Monitored Items</a:t>
            </a:r>
          </a:p>
        </p:txBody>
      </p:sp>
      <p:pic>
        <p:nvPicPr>
          <p:cNvPr id="16387" name="Picture 2"/>
          <p:cNvPicPr>
            <a:picLocks noChangeAspect="1" noChangeArrowheads="1"/>
          </p:cNvPicPr>
          <p:nvPr/>
        </p:nvPicPr>
        <p:blipFill>
          <a:blip r:embed="rId3"/>
          <a:srcRect/>
          <a:stretch>
            <a:fillRect/>
          </a:stretch>
        </p:blipFill>
        <p:spPr bwMode="auto">
          <a:xfrm>
            <a:off x="641350" y="3475038"/>
            <a:ext cx="9439275" cy="3541712"/>
          </a:xfrm>
          <a:prstGeom prst="rect">
            <a:avLst/>
          </a:prstGeom>
          <a:noFill/>
          <a:ln w="9525">
            <a:noFill/>
            <a:round/>
            <a:headEnd/>
            <a:tailEnd/>
          </a:ln>
        </p:spPr>
      </p:pic>
      <p:sp>
        <p:nvSpPr>
          <p:cNvPr id="16388" name="Text Box 3"/>
          <p:cNvSpPr txBox="1">
            <a:spLocks noChangeArrowheads="1"/>
          </p:cNvSpPr>
          <p:nvPr/>
        </p:nvSpPr>
        <p:spPr bwMode="auto">
          <a:xfrm>
            <a:off x="544513" y="808038"/>
            <a:ext cx="8778875" cy="2743200"/>
          </a:xfrm>
          <a:prstGeom prst="rect">
            <a:avLst/>
          </a:prstGeom>
          <a:noFill/>
          <a:ln w="9525">
            <a:noFill/>
            <a:round/>
            <a:headEnd/>
            <a:tailEnd/>
          </a:ln>
        </p:spPr>
        <p:txBody>
          <a:bodyPr lIns="90000" tIns="55584" rIns="90000" bIns="45000"/>
          <a:lstStyle/>
          <a:p>
            <a:pPr marL="215900" indent="-215900">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1200" dirty="0">
              <a:solidFill>
                <a:srgbClr val="280099"/>
              </a:solidFill>
            </a:endParaRPr>
          </a:p>
          <a:p>
            <a:pPr marL="215900" indent="-21590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000" dirty="0">
                <a:solidFill>
                  <a:srgbClr val="280099"/>
                </a:solidFill>
              </a:rPr>
              <a:t> Subscription:  </a:t>
            </a:r>
            <a:r>
              <a:rPr lang="en-US" sz="2000" dirty="0">
                <a:solidFill>
                  <a:srgbClr val="000000"/>
                </a:solidFill>
              </a:rPr>
              <a:t>an alternative to Polling (like read/write services) has advantages like reduction of required bandwidth.</a:t>
            </a:r>
          </a:p>
          <a:p>
            <a:pPr marL="215900" indent="-215900">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2000" dirty="0">
              <a:solidFill>
                <a:srgbClr val="000000"/>
              </a:solidFill>
            </a:endParaRPr>
          </a:p>
          <a:p>
            <a:pPr marL="215900" indent="-21590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000" dirty="0">
                <a:solidFill>
                  <a:srgbClr val="000000"/>
                </a:solidFill>
              </a:rPr>
              <a:t> A Client can subscribe to the Nodes of interest and let the server monitor these items. </a:t>
            </a:r>
          </a:p>
          <a:p>
            <a:pPr marL="215900" indent="-21590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2000" dirty="0">
              <a:solidFill>
                <a:srgbClr val="000000"/>
              </a:solidFill>
            </a:endParaRPr>
          </a:p>
          <a:p>
            <a:pPr marL="215900" indent="-21590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000" dirty="0">
                <a:solidFill>
                  <a:srgbClr val="000000"/>
                </a:solidFill>
              </a:rPr>
              <a:t> Only in case of changes, e.g. to their values, the server notifies the client about such changes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12837"/>
            <a:ext cx="10080625" cy="1895775"/>
          </a:xfrm>
          <a:prstGeom prst="rect">
            <a:avLst/>
          </a:prstGeom>
        </p:spPr>
        <p:txBody>
          <a:bodyPr wrap="square">
            <a:spAutoFit/>
          </a:bodyPr>
          <a:lstStyle/>
          <a:p>
            <a:r>
              <a:rPr lang="en-US" b="1" dirty="0"/>
              <a:t>IT Integration</a:t>
            </a:r>
          </a:p>
          <a:p>
            <a:r>
              <a:rPr lang="en-US" dirty="0"/>
              <a:t>As a direct result of the standardized security model, OPC UA allows for easy integration into pre-existing IT networks which limits configuration costs. OPC UA can communicate through any standard HTTP or UA TCP port. Through this standardization, OPC UA can connect securely over a VPN and through firewalls to allow seamless, remote client-to-server connectivity. As previously mentioned, OPC UA also implements standard network protocols including authentication with certification and data encryption.</a:t>
            </a:r>
          </a:p>
        </p:txBody>
      </p:sp>
      <p:sp>
        <p:nvSpPr>
          <p:cNvPr id="5" name="Rectangle 4"/>
          <p:cNvSpPr/>
          <p:nvPr/>
        </p:nvSpPr>
        <p:spPr>
          <a:xfrm>
            <a:off x="163512" y="7209707"/>
            <a:ext cx="9753600" cy="349968"/>
          </a:xfrm>
          <a:prstGeom prst="rect">
            <a:avLst/>
          </a:prstGeom>
        </p:spPr>
        <p:txBody>
          <a:bodyPr wrap="square">
            <a:spAutoFit/>
          </a:bodyPr>
          <a:lstStyle/>
          <a:p>
            <a:r>
              <a:rPr lang="en-US" b="1" dirty="0"/>
              <a:t>Classic OPC COM-based Clients require a UA Proxy to communicate with UA Servers.</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srcRect/>
          <a:stretch>
            <a:fillRect/>
          </a:stretch>
        </p:blipFill>
        <p:spPr bwMode="auto">
          <a:xfrm>
            <a:off x="0" y="3017838"/>
            <a:ext cx="9567863" cy="2762250"/>
          </a:xfrm>
          <a:prstGeom prst="rect">
            <a:avLst/>
          </a:prstGeom>
          <a:noFill/>
          <a:ln w="9525">
            <a:noFill/>
            <a:miter lim="800000"/>
            <a:headEnd/>
            <a:tailEnd/>
          </a:ln>
        </p:spPr>
      </p:pic>
      <p:sp>
        <p:nvSpPr>
          <p:cNvPr id="35843" name="TextBox 3"/>
          <p:cNvSpPr txBox="1">
            <a:spLocks noChangeArrowheads="1"/>
          </p:cNvSpPr>
          <p:nvPr/>
        </p:nvSpPr>
        <p:spPr bwMode="auto">
          <a:xfrm>
            <a:off x="3821113" y="1189038"/>
            <a:ext cx="1905000" cy="550862"/>
          </a:xfrm>
          <a:prstGeom prst="rect">
            <a:avLst/>
          </a:prstGeom>
          <a:noFill/>
          <a:ln w="9525">
            <a:noFill/>
            <a:miter lim="800000"/>
            <a:headEnd/>
            <a:tailEnd/>
          </a:ln>
        </p:spPr>
        <p:txBody>
          <a:bodyPr>
            <a:spAutoFit/>
          </a:bodyPr>
          <a:lstStyle/>
          <a:p>
            <a:r>
              <a:rPr lang="en-US" sz="3200" b="1">
                <a:solidFill>
                  <a:srgbClr val="7030A0"/>
                </a:solidFill>
              </a:rPr>
              <a:t>Timeline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503238" y="301625"/>
            <a:ext cx="9069387" cy="887413"/>
          </a:xfrm>
        </p:spPr>
        <p:txBody>
          <a:bodyPr/>
          <a:lstStyle/>
          <a:p>
            <a:pPr eaLnBrk="1"/>
            <a:endParaRPr lang="en-US" dirty="0" smtClean="0"/>
          </a:p>
        </p:txBody>
      </p:sp>
      <p:graphicFrame>
        <p:nvGraphicFramePr>
          <p:cNvPr id="3" name="Table 2"/>
          <p:cNvGraphicFramePr>
            <a:graphicFrameLocks noGrp="1"/>
          </p:cNvGraphicFramePr>
          <p:nvPr/>
        </p:nvGraphicFramePr>
        <p:xfrm>
          <a:off x="468313" y="1417638"/>
          <a:ext cx="9082618" cy="5044440"/>
        </p:xfrm>
        <a:graphic>
          <a:graphicData uri="http://schemas.openxmlformats.org/drawingml/2006/table">
            <a:tbl>
              <a:tblPr firstRow="1" bandRow="1">
                <a:tableStyleId>{5C22544A-7EE6-4342-B048-85BDC9FD1C3A}</a:tableStyleId>
              </a:tblPr>
              <a:tblGrid>
                <a:gridCol w="2566204"/>
                <a:gridCol w="2172138"/>
                <a:gridCol w="2172138"/>
                <a:gridCol w="2172138"/>
              </a:tblGrid>
              <a:tr h="370840">
                <a:tc>
                  <a:txBody>
                    <a:bodyPr/>
                    <a:lstStyle/>
                    <a:p>
                      <a:endParaRPr lang="en-US" dirty="0"/>
                    </a:p>
                  </a:txBody>
                  <a:tcPr/>
                </a:tc>
                <a:tc>
                  <a:txBody>
                    <a:bodyPr/>
                    <a:lstStyle/>
                    <a:p>
                      <a:r>
                        <a:rPr lang="en-US" sz="1800" b="1" kern="1200" baseline="0" dirty="0" smtClean="0">
                          <a:solidFill>
                            <a:schemeClr val="lt1"/>
                          </a:solidFill>
                          <a:latin typeface="+mn-lt"/>
                          <a:ea typeface="+mn-ea"/>
                          <a:cs typeface="+mn-cs"/>
                        </a:rPr>
                        <a:t>MST</a:t>
                      </a:r>
                      <a:endParaRPr lang="en-US" dirty="0"/>
                    </a:p>
                  </a:txBody>
                  <a:tcPr/>
                </a:tc>
                <a:tc>
                  <a:txBody>
                    <a:bodyPr/>
                    <a:lstStyle/>
                    <a:p>
                      <a:r>
                        <a:rPr lang="en-US" sz="1800" b="1" kern="1200" baseline="0" dirty="0" smtClean="0">
                          <a:solidFill>
                            <a:schemeClr val="lt1"/>
                          </a:solidFill>
                          <a:latin typeface="+mn-lt"/>
                          <a:ea typeface="+mn-ea"/>
                          <a:cs typeface="+mn-cs"/>
                        </a:rPr>
                        <a:t>SST-2M ASTRI</a:t>
                      </a:r>
                      <a:endParaRPr lang="en-US" dirty="0"/>
                    </a:p>
                  </a:txBody>
                  <a:tcPr/>
                </a:tc>
                <a:tc>
                  <a:txBody>
                    <a:bodyPr/>
                    <a:lstStyle/>
                    <a:p>
                      <a:r>
                        <a:rPr lang="en-US" sz="1800" b="1" kern="1200" baseline="0" dirty="0" smtClean="0">
                          <a:solidFill>
                            <a:schemeClr val="lt1"/>
                          </a:solidFill>
                          <a:latin typeface="+mn-lt"/>
                          <a:ea typeface="+mn-ea"/>
                          <a:cs typeface="+mn-cs"/>
                        </a:rPr>
                        <a:t>SST-2M GATE</a:t>
                      </a:r>
                      <a:endParaRPr lang="en-US" dirty="0"/>
                    </a:p>
                  </a:txBody>
                  <a:tcPr/>
                </a:tc>
              </a:tr>
              <a:tr h="370840">
                <a:tc>
                  <a:txBody>
                    <a:bodyPr/>
                    <a:lstStyle/>
                    <a:p>
                      <a:r>
                        <a:rPr lang="en-US" sz="1800" b="1" kern="1200" baseline="0" dirty="0" smtClean="0">
                          <a:solidFill>
                            <a:schemeClr val="dk1"/>
                          </a:solidFill>
                          <a:latin typeface="+mn-lt"/>
                          <a:ea typeface="+mn-ea"/>
                          <a:cs typeface="+mn-cs"/>
                        </a:rPr>
                        <a:t>Telescope Type</a:t>
                      </a:r>
                      <a:endParaRPr lang="en-US" dirty="0"/>
                    </a:p>
                  </a:txBody>
                  <a:tcPr/>
                </a:tc>
                <a:tc>
                  <a:txBody>
                    <a:bodyPr/>
                    <a:lstStyle/>
                    <a:p>
                      <a:r>
                        <a:rPr lang="en-US" sz="1800" kern="1200" baseline="0" dirty="0" smtClean="0">
                          <a:solidFill>
                            <a:schemeClr val="dk1"/>
                          </a:solidFill>
                          <a:latin typeface="+mn-lt"/>
                          <a:ea typeface="+mn-ea"/>
                          <a:cs typeface="+mn-cs"/>
                        </a:rPr>
                        <a:t>Davies-Cotton</a:t>
                      </a:r>
                      <a:endParaRPr lang="en-US" dirty="0"/>
                    </a:p>
                  </a:txBody>
                  <a:tcPr/>
                </a:tc>
                <a:tc>
                  <a:txBody>
                    <a:bodyPr/>
                    <a:lstStyle/>
                    <a:p>
                      <a:r>
                        <a:rPr lang="en-US" sz="1800" kern="1200" baseline="0" dirty="0" smtClean="0">
                          <a:solidFill>
                            <a:schemeClr val="dk1"/>
                          </a:solidFill>
                          <a:latin typeface="+mn-lt"/>
                          <a:ea typeface="+mn-ea"/>
                          <a:cs typeface="+mn-cs"/>
                        </a:rPr>
                        <a:t>Schwarzschild-</a:t>
                      </a:r>
                      <a:r>
                        <a:rPr lang="en-US" sz="1800" kern="1200" baseline="0" dirty="0" err="1" smtClean="0">
                          <a:solidFill>
                            <a:schemeClr val="dk1"/>
                          </a:solidFill>
                          <a:latin typeface="+mn-lt"/>
                          <a:ea typeface="+mn-ea"/>
                          <a:cs typeface="+mn-cs"/>
                        </a:rPr>
                        <a:t>Couder</a:t>
                      </a:r>
                      <a:endParaRPr lang="en-US" dirty="0"/>
                    </a:p>
                  </a:txBody>
                  <a:tcPr/>
                </a:tc>
                <a:tc>
                  <a:txBody>
                    <a:bodyPr/>
                    <a:lstStyle/>
                    <a:p>
                      <a:r>
                        <a:rPr lang="en-US" sz="1800" kern="1200" baseline="0" dirty="0" smtClean="0">
                          <a:solidFill>
                            <a:schemeClr val="dk1"/>
                          </a:solidFill>
                          <a:latin typeface="+mn-lt"/>
                          <a:ea typeface="+mn-ea"/>
                          <a:cs typeface="+mn-cs"/>
                        </a:rPr>
                        <a:t>Schwarzschild-</a:t>
                      </a:r>
                      <a:r>
                        <a:rPr lang="en-US" sz="1800" kern="1200" baseline="0" dirty="0" err="1" smtClean="0">
                          <a:solidFill>
                            <a:schemeClr val="dk1"/>
                          </a:solidFill>
                          <a:latin typeface="+mn-lt"/>
                          <a:ea typeface="+mn-ea"/>
                          <a:cs typeface="+mn-cs"/>
                        </a:rPr>
                        <a:t>Couder</a:t>
                      </a:r>
                      <a:endParaRPr lang="en-US" dirty="0"/>
                    </a:p>
                  </a:txBody>
                  <a:tcPr/>
                </a:tc>
              </a:tr>
              <a:tr h="370840">
                <a:tc>
                  <a:txBody>
                    <a:bodyPr/>
                    <a:lstStyle/>
                    <a:p>
                      <a:r>
                        <a:rPr lang="en-US" sz="1800" b="1" kern="1200" baseline="0" dirty="0" smtClean="0">
                          <a:solidFill>
                            <a:schemeClr val="dk1"/>
                          </a:solidFill>
                          <a:latin typeface="+mn-lt"/>
                          <a:ea typeface="+mn-ea"/>
                          <a:cs typeface="+mn-cs"/>
                        </a:rPr>
                        <a:t>Prototype Location</a:t>
                      </a:r>
                      <a:endParaRPr lang="en-US" dirty="0"/>
                    </a:p>
                  </a:txBody>
                  <a:tcPr/>
                </a:tc>
                <a:tc>
                  <a:txBody>
                    <a:bodyPr/>
                    <a:lstStyle/>
                    <a:p>
                      <a:r>
                        <a:rPr lang="en-US" sz="1800" kern="1200" baseline="0" dirty="0" smtClean="0">
                          <a:solidFill>
                            <a:schemeClr val="dk1"/>
                          </a:solidFill>
                          <a:latin typeface="+mn-lt"/>
                          <a:ea typeface="+mn-ea"/>
                          <a:cs typeface="+mn-cs"/>
                        </a:rPr>
                        <a:t>Berlin-</a:t>
                      </a:r>
                      <a:r>
                        <a:rPr lang="en-US" sz="1800" kern="1200" baseline="0" dirty="0" err="1" smtClean="0">
                          <a:solidFill>
                            <a:schemeClr val="dk1"/>
                          </a:solidFill>
                          <a:latin typeface="+mn-lt"/>
                          <a:ea typeface="+mn-ea"/>
                          <a:cs typeface="+mn-cs"/>
                        </a:rPr>
                        <a:t>Adlershof</a:t>
                      </a:r>
                      <a:endParaRPr lang="en-US" dirty="0"/>
                    </a:p>
                  </a:txBody>
                  <a:tcPr/>
                </a:tc>
                <a:tc>
                  <a:txBody>
                    <a:bodyPr/>
                    <a:lstStyle/>
                    <a:p>
                      <a:r>
                        <a:rPr lang="en-US" sz="1800" kern="1200" baseline="0" dirty="0" smtClean="0">
                          <a:solidFill>
                            <a:schemeClr val="dk1"/>
                          </a:solidFill>
                          <a:latin typeface="+mn-lt"/>
                          <a:ea typeface="+mn-ea"/>
                          <a:cs typeface="+mn-cs"/>
                        </a:rPr>
                        <a:t>Serra La Nave (Mt. Etna), Sicily</a:t>
                      </a:r>
                      <a:endParaRPr lang="en-US" dirty="0"/>
                    </a:p>
                  </a:txBody>
                  <a:tcPr/>
                </a:tc>
                <a:tc>
                  <a:txBody>
                    <a:bodyPr/>
                    <a:lstStyle/>
                    <a:p>
                      <a:r>
                        <a:rPr lang="en-US" sz="1800" kern="1200" baseline="0" dirty="0" err="1" smtClean="0">
                          <a:solidFill>
                            <a:schemeClr val="dk1"/>
                          </a:solidFill>
                          <a:latin typeface="+mn-lt"/>
                          <a:ea typeface="+mn-ea"/>
                          <a:cs typeface="+mn-cs"/>
                        </a:rPr>
                        <a:t>Meudon</a:t>
                      </a:r>
                      <a:r>
                        <a:rPr lang="en-US" sz="1800" kern="1200" baseline="0" dirty="0" smtClean="0">
                          <a:solidFill>
                            <a:schemeClr val="dk1"/>
                          </a:solidFill>
                          <a:latin typeface="+mn-lt"/>
                          <a:ea typeface="+mn-ea"/>
                          <a:cs typeface="+mn-cs"/>
                        </a:rPr>
                        <a:t>, near Paris</a:t>
                      </a:r>
                      <a:endParaRPr lang="en-US" dirty="0"/>
                    </a:p>
                  </a:txBody>
                  <a:tcPr/>
                </a:tc>
              </a:tr>
              <a:tr h="370840">
                <a:tc>
                  <a:txBody>
                    <a:bodyPr/>
                    <a:lstStyle/>
                    <a:p>
                      <a:r>
                        <a:rPr lang="en-US" sz="1800" b="1" kern="1200" baseline="0" dirty="0" smtClean="0">
                          <a:solidFill>
                            <a:schemeClr val="dk1"/>
                          </a:solidFill>
                          <a:latin typeface="+mn-lt"/>
                          <a:ea typeface="+mn-ea"/>
                          <a:cs typeface="+mn-cs"/>
                        </a:rPr>
                        <a:t>Schedule</a:t>
                      </a:r>
                      <a:endParaRPr lang="en-US" dirty="0"/>
                    </a:p>
                  </a:txBody>
                  <a:tcPr/>
                </a:tc>
                <a:tc>
                  <a:txBody>
                    <a:bodyPr/>
                    <a:lstStyle/>
                    <a:p>
                      <a:r>
                        <a:rPr lang="en-US" sz="1800" kern="1200" baseline="0" dirty="0" smtClean="0">
                          <a:solidFill>
                            <a:schemeClr val="dk1"/>
                          </a:solidFill>
                          <a:latin typeface="+mn-lt"/>
                          <a:ea typeface="+mn-ea"/>
                          <a:cs typeface="+mn-cs"/>
                        </a:rPr>
                        <a:t>Spring 2013</a:t>
                      </a:r>
                      <a:endParaRPr lang="en-US" dirty="0"/>
                    </a:p>
                  </a:txBody>
                  <a:tcPr/>
                </a:tc>
                <a:tc>
                  <a:txBody>
                    <a:bodyPr/>
                    <a:lstStyle/>
                    <a:p>
                      <a:r>
                        <a:rPr lang="en-US" sz="1800" kern="1200" baseline="0" dirty="0" smtClean="0">
                          <a:solidFill>
                            <a:schemeClr val="dk1"/>
                          </a:solidFill>
                          <a:latin typeface="+mn-lt"/>
                          <a:ea typeface="+mn-ea"/>
                          <a:cs typeface="+mn-cs"/>
                        </a:rPr>
                        <a:t>2014</a:t>
                      </a:r>
                      <a:endParaRPr lang="en-US" dirty="0"/>
                    </a:p>
                  </a:txBody>
                  <a:tcPr/>
                </a:tc>
                <a:tc>
                  <a:txBody>
                    <a:bodyPr/>
                    <a:lstStyle/>
                    <a:p>
                      <a:r>
                        <a:rPr lang="en-US" sz="1800" kern="1200" baseline="0" dirty="0" smtClean="0">
                          <a:solidFill>
                            <a:schemeClr val="dk1"/>
                          </a:solidFill>
                          <a:latin typeface="+mn-lt"/>
                          <a:ea typeface="+mn-ea"/>
                          <a:cs typeface="+mn-cs"/>
                        </a:rPr>
                        <a:t>2014</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schemeClr val="dk1"/>
                          </a:solidFill>
                          <a:latin typeface="+mn-lt"/>
                          <a:ea typeface="+mn-ea"/>
                          <a:cs typeface="+mn-cs"/>
                        </a:rPr>
                        <a:t>Drive System</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dk1"/>
                          </a:solidFill>
                          <a:latin typeface="+mn-lt"/>
                          <a:ea typeface="+mn-ea"/>
                          <a:cs typeface="+mn-cs"/>
                        </a:rPr>
                        <a:t>Bosch Rexroth</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err="1" smtClean="0">
                          <a:solidFill>
                            <a:schemeClr val="dk1"/>
                          </a:solidFill>
                          <a:latin typeface="+mn-lt"/>
                          <a:ea typeface="+mn-ea"/>
                          <a:cs typeface="+mn-cs"/>
                        </a:rPr>
                        <a:t>Beckhoff</a:t>
                      </a:r>
                      <a:r>
                        <a:rPr lang="en-US" sz="1800" kern="1200" baseline="0" dirty="0" smtClean="0">
                          <a:solidFill>
                            <a:schemeClr val="dk1"/>
                          </a:solidFill>
                          <a:latin typeface="+mn-lt"/>
                          <a:ea typeface="+mn-ea"/>
                          <a:cs typeface="+mn-cs"/>
                        </a:rPr>
                        <a:t>/Siemens</a:t>
                      </a:r>
                      <a:endParaRPr lang="en-US" dirty="0" smtClean="0"/>
                    </a:p>
                  </a:txBody>
                  <a:tcPr/>
                </a:tc>
                <a:tc>
                  <a:txBody>
                    <a:bodyPr/>
                    <a:lstStyle/>
                    <a:p>
                      <a:r>
                        <a:rPr lang="en-US" sz="1800" kern="1200" baseline="0" dirty="0" smtClean="0">
                          <a:solidFill>
                            <a:schemeClr val="dk1"/>
                          </a:solidFill>
                          <a:latin typeface="+mn-lt"/>
                          <a:ea typeface="+mn-ea"/>
                          <a:cs typeface="+mn-cs"/>
                        </a:rPr>
                        <a:t>TBD</a:t>
                      </a:r>
                      <a:endParaRPr lang="en-US" dirty="0"/>
                    </a:p>
                  </a:txBody>
                  <a:tcPr/>
                </a:tc>
              </a:tr>
              <a:tr h="370840">
                <a:tc>
                  <a:txBody>
                    <a:bodyPr/>
                    <a:lstStyle/>
                    <a:p>
                      <a:r>
                        <a:rPr lang="en-US" sz="1800" b="1" kern="1200" baseline="0" dirty="0" smtClean="0">
                          <a:solidFill>
                            <a:schemeClr val="dk1"/>
                          </a:solidFill>
                          <a:latin typeface="+mn-lt"/>
                          <a:ea typeface="+mn-ea"/>
                          <a:cs typeface="+mn-cs"/>
                        </a:rPr>
                        <a:t>Devices</a:t>
                      </a:r>
                      <a:endParaRPr lang="en-US" dirty="0"/>
                    </a:p>
                  </a:txBody>
                  <a:tcPr/>
                </a:tc>
                <a:tc>
                  <a:txBody>
                    <a:bodyPr/>
                    <a:lstStyle/>
                    <a:p>
                      <a:r>
                        <a:rPr lang="en-US" sz="1800" kern="1200" baseline="0" dirty="0" smtClean="0">
                          <a:solidFill>
                            <a:schemeClr val="dk1"/>
                          </a:solidFill>
                          <a:latin typeface="+mn-lt"/>
                          <a:ea typeface="+mn-ea"/>
                          <a:cs typeface="+mn-cs"/>
                        </a:rPr>
                        <a:t>Drive System, CCD</a:t>
                      </a:r>
                    </a:p>
                    <a:p>
                      <a:r>
                        <a:rPr lang="en-US" sz="1800" kern="1200" baseline="0" dirty="0" smtClean="0">
                          <a:solidFill>
                            <a:schemeClr val="dk1"/>
                          </a:solidFill>
                          <a:latin typeface="+mn-lt"/>
                          <a:ea typeface="+mn-ea"/>
                          <a:cs typeface="+mn-cs"/>
                        </a:rPr>
                        <a:t>Cameras, Weather Station,</a:t>
                      </a:r>
                    </a:p>
                    <a:p>
                      <a:r>
                        <a:rPr lang="en-US" sz="1800" kern="1200" baseline="0" dirty="0" smtClean="0">
                          <a:solidFill>
                            <a:schemeClr val="dk1"/>
                          </a:solidFill>
                          <a:latin typeface="+mn-lt"/>
                          <a:ea typeface="+mn-ea"/>
                          <a:cs typeface="+mn-cs"/>
                        </a:rPr>
                        <a:t>Active Mirror Control,</a:t>
                      </a:r>
                    </a:p>
                    <a:p>
                      <a:r>
                        <a:rPr lang="en-US" sz="1800" kern="1200" baseline="0" dirty="0" smtClean="0">
                          <a:solidFill>
                            <a:schemeClr val="dk1"/>
                          </a:solidFill>
                          <a:latin typeface="+mn-lt"/>
                          <a:ea typeface="+mn-ea"/>
                          <a:cs typeface="+mn-cs"/>
                        </a:rPr>
                        <a:t>Sensors, Dummy Camera</a:t>
                      </a:r>
                      <a:endParaRPr lang="en-US" dirty="0"/>
                    </a:p>
                  </a:txBody>
                  <a:tcPr/>
                </a:tc>
                <a:tc>
                  <a:txBody>
                    <a:bodyPr/>
                    <a:lstStyle/>
                    <a:p>
                      <a:r>
                        <a:rPr lang="en-US" sz="1800" kern="1200" baseline="0" dirty="0" smtClean="0">
                          <a:solidFill>
                            <a:schemeClr val="dk1"/>
                          </a:solidFill>
                          <a:latin typeface="+mn-lt"/>
                          <a:ea typeface="+mn-ea"/>
                          <a:cs typeface="+mn-cs"/>
                        </a:rPr>
                        <a:t>Drive System, CCD</a:t>
                      </a:r>
                    </a:p>
                    <a:p>
                      <a:r>
                        <a:rPr lang="en-US" sz="1800" kern="1200" baseline="0" dirty="0" smtClean="0">
                          <a:solidFill>
                            <a:schemeClr val="dk1"/>
                          </a:solidFill>
                          <a:latin typeface="+mn-lt"/>
                          <a:ea typeface="+mn-ea"/>
                          <a:cs typeface="+mn-cs"/>
                        </a:rPr>
                        <a:t>Cameras, Weather Station,</a:t>
                      </a:r>
                    </a:p>
                    <a:p>
                      <a:r>
                        <a:rPr lang="en-US" sz="1800" kern="1200" baseline="0" dirty="0" smtClean="0">
                          <a:solidFill>
                            <a:schemeClr val="dk1"/>
                          </a:solidFill>
                          <a:latin typeface="+mn-lt"/>
                          <a:ea typeface="+mn-ea"/>
                          <a:cs typeface="+mn-cs"/>
                        </a:rPr>
                        <a:t>Active Mirror Control,</a:t>
                      </a:r>
                    </a:p>
                    <a:p>
                      <a:r>
                        <a:rPr lang="en-US" sz="1800" kern="1200" baseline="0" dirty="0" smtClean="0">
                          <a:solidFill>
                            <a:schemeClr val="dk1"/>
                          </a:solidFill>
                          <a:latin typeface="+mn-lt"/>
                          <a:ea typeface="+mn-ea"/>
                          <a:cs typeface="+mn-cs"/>
                        </a:rPr>
                        <a:t>Cherenkov Camera</a:t>
                      </a:r>
                      <a:endParaRPr lang="en-US" dirty="0"/>
                    </a:p>
                  </a:txBody>
                  <a:tcPr/>
                </a:tc>
                <a:tc>
                  <a:txBody>
                    <a:bodyPr/>
                    <a:lstStyle/>
                    <a:p>
                      <a:r>
                        <a:rPr lang="en-US" sz="1800" kern="1200" baseline="0" dirty="0" smtClean="0">
                          <a:solidFill>
                            <a:schemeClr val="dk1"/>
                          </a:solidFill>
                          <a:latin typeface="+mn-lt"/>
                          <a:ea typeface="+mn-ea"/>
                          <a:cs typeface="+mn-cs"/>
                        </a:rPr>
                        <a:t>Drive System,</a:t>
                      </a:r>
                    </a:p>
                    <a:p>
                      <a:r>
                        <a:rPr lang="en-US" sz="1800" kern="1200" baseline="0" dirty="0" smtClean="0">
                          <a:solidFill>
                            <a:schemeClr val="dk1"/>
                          </a:solidFill>
                          <a:latin typeface="+mn-lt"/>
                          <a:ea typeface="+mn-ea"/>
                          <a:cs typeface="+mn-cs"/>
                        </a:rPr>
                        <a:t>CCD Cameras,</a:t>
                      </a:r>
                    </a:p>
                    <a:p>
                      <a:r>
                        <a:rPr lang="en-US" sz="1800" kern="1200" baseline="0" dirty="0" smtClean="0">
                          <a:solidFill>
                            <a:schemeClr val="dk1"/>
                          </a:solidFill>
                          <a:latin typeface="+mn-lt"/>
                          <a:ea typeface="+mn-ea"/>
                          <a:cs typeface="+mn-cs"/>
                        </a:rPr>
                        <a:t>Weather Station, Active</a:t>
                      </a:r>
                    </a:p>
                    <a:p>
                      <a:r>
                        <a:rPr lang="en-US" sz="1800" kern="1200" baseline="0" dirty="0" smtClean="0">
                          <a:solidFill>
                            <a:schemeClr val="dk1"/>
                          </a:solidFill>
                          <a:latin typeface="+mn-lt"/>
                          <a:ea typeface="+mn-ea"/>
                          <a:cs typeface="+mn-cs"/>
                        </a:rPr>
                        <a:t>Mirror Control, Sensors,</a:t>
                      </a:r>
                    </a:p>
                    <a:p>
                      <a:r>
                        <a:rPr lang="en-US" sz="1800" kern="1200" baseline="0" dirty="0" smtClean="0">
                          <a:solidFill>
                            <a:schemeClr val="dk1"/>
                          </a:solidFill>
                          <a:latin typeface="+mn-lt"/>
                          <a:ea typeface="+mn-ea"/>
                          <a:cs typeface="+mn-cs"/>
                        </a:rPr>
                        <a:t>Cherenkov Camera</a:t>
                      </a:r>
                      <a:endParaRPr lang="en-US" dirty="0"/>
                    </a:p>
                  </a:txBody>
                  <a:tcPr/>
                </a:tc>
              </a:tr>
              <a:tr h="370840">
                <a:tc>
                  <a:txBody>
                    <a:bodyPr/>
                    <a:lstStyle/>
                    <a:p>
                      <a:r>
                        <a:rPr lang="en-US" sz="1800" b="1" kern="1200" baseline="0" dirty="0" smtClean="0">
                          <a:solidFill>
                            <a:schemeClr val="dk1"/>
                          </a:solidFill>
                          <a:latin typeface="+mn-lt"/>
                          <a:ea typeface="+mn-ea"/>
                          <a:cs typeface="+mn-cs"/>
                        </a:rPr>
                        <a:t>Software Framework,</a:t>
                      </a:r>
                    </a:p>
                    <a:p>
                      <a:r>
                        <a:rPr lang="en-US" sz="1800" b="1" kern="1200" baseline="0" dirty="0" smtClean="0">
                          <a:solidFill>
                            <a:schemeClr val="dk1"/>
                          </a:solidFill>
                          <a:latin typeface="+mn-lt"/>
                          <a:ea typeface="+mn-ea"/>
                          <a:cs typeface="+mn-cs"/>
                        </a:rPr>
                        <a:t>Common Layers</a:t>
                      </a:r>
                      <a:endParaRPr lang="en-US" dirty="0"/>
                    </a:p>
                  </a:txBody>
                  <a:tcPr/>
                </a:tc>
                <a:tc>
                  <a:txBody>
                    <a:bodyPr/>
                    <a:lstStyle/>
                    <a:p>
                      <a:r>
                        <a:rPr lang="en-US" sz="1800" kern="1200" baseline="0" dirty="0" smtClean="0">
                          <a:solidFill>
                            <a:schemeClr val="dk1"/>
                          </a:solidFill>
                          <a:latin typeface="+mn-lt"/>
                          <a:ea typeface="+mn-ea"/>
                          <a:cs typeface="+mn-cs"/>
                        </a:rPr>
                        <a:t>ACS, OPC UA</a:t>
                      </a:r>
                      <a:endParaRPr lang="en-US" dirty="0"/>
                    </a:p>
                  </a:txBody>
                  <a:tcPr/>
                </a:tc>
                <a:tc>
                  <a:txBody>
                    <a:bodyPr/>
                    <a:lstStyle/>
                    <a:p>
                      <a:r>
                        <a:rPr lang="en-US" sz="1800" kern="1200" baseline="0" dirty="0" smtClean="0">
                          <a:solidFill>
                            <a:schemeClr val="dk1"/>
                          </a:solidFill>
                          <a:latin typeface="+mn-lt"/>
                          <a:ea typeface="+mn-ea"/>
                          <a:cs typeface="+mn-cs"/>
                        </a:rPr>
                        <a:t>ACS, OPC UA</a:t>
                      </a:r>
                      <a:endParaRPr lang="en-US" dirty="0"/>
                    </a:p>
                  </a:txBody>
                  <a:tcPr/>
                </a:tc>
                <a:tc>
                  <a:txBody>
                    <a:bodyPr/>
                    <a:lstStyle/>
                    <a:p>
                      <a:r>
                        <a:rPr lang="en-US" sz="1800" kern="1200" baseline="0" dirty="0" smtClean="0">
                          <a:solidFill>
                            <a:schemeClr val="dk1"/>
                          </a:solidFill>
                          <a:latin typeface="+mn-lt"/>
                          <a:ea typeface="+mn-ea"/>
                          <a:cs typeface="+mn-cs"/>
                        </a:rPr>
                        <a:t>OPC UA</a:t>
                      </a:r>
                      <a:endParaRPr lang="en-US" dirty="0"/>
                    </a:p>
                  </a:txBody>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a:endParaRPr lang="en-US" smtClean="0"/>
          </a:p>
        </p:txBody>
      </p:sp>
      <p:graphicFrame>
        <p:nvGraphicFramePr>
          <p:cNvPr id="3" name="Table 2"/>
          <p:cNvGraphicFramePr>
            <a:graphicFrameLocks noGrp="1"/>
          </p:cNvGraphicFramePr>
          <p:nvPr/>
        </p:nvGraphicFramePr>
        <p:xfrm>
          <a:off x="468313" y="1570038"/>
          <a:ext cx="9082618" cy="5318760"/>
        </p:xfrm>
        <a:graphic>
          <a:graphicData uri="http://schemas.openxmlformats.org/drawingml/2006/table">
            <a:tbl>
              <a:tblPr firstRow="1" bandRow="1">
                <a:tableStyleId>{5C22544A-7EE6-4342-B048-85BDC9FD1C3A}</a:tableStyleId>
              </a:tblPr>
              <a:tblGrid>
                <a:gridCol w="2566204"/>
                <a:gridCol w="2172138"/>
                <a:gridCol w="2172138"/>
                <a:gridCol w="2172138"/>
              </a:tblGrid>
              <a:tr h="370840">
                <a:tc>
                  <a:txBody>
                    <a:bodyPr/>
                    <a:lstStyle/>
                    <a:p>
                      <a:endParaRPr lang="en-US" dirty="0"/>
                    </a:p>
                  </a:txBody>
                  <a:tcPr/>
                </a:tc>
                <a:tc>
                  <a:txBody>
                    <a:bodyPr/>
                    <a:lstStyle/>
                    <a:p>
                      <a:r>
                        <a:rPr lang="en-US" sz="1800" b="1" kern="1200" baseline="0" dirty="0" err="1" smtClean="0">
                          <a:solidFill>
                            <a:schemeClr val="lt1"/>
                          </a:solidFill>
                          <a:latin typeface="+mn-lt"/>
                          <a:ea typeface="+mn-ea"/>
                          <a:cs typeface="+mn-cs"/>
                        </a:rPr>
                        <a:t>qSCT</a:t>
                      </a:r>
                      <a:endParaRPr lang="en-US" dirty="0"/>
                    </a:p>
                  </a:txBody>
                  <a:tcPr/>
                </a:tc>
                <a:tc>
                  <a:txBody>
                    <a:bodyPr/>
                    <a:lstStyle/>
                    <a:p>
                      <a:r>
                        <a:rPr lang="en-US" sz="1800" b="1" kern="1200" baseline="0" dirty="0" smtClean="0">
                          <a:solidFill>
                            <a:schemeClr val="lt1"/>
                          </a:solidFill>
                          <a:latin typeface="+mn-lt"/>
                          <a:ea typeface="+mn-ea"/>
                          <a:cs typeface="+mn-cs"/>
                        </a:rPr>
                        <a:t>SST-1m</a:t>
                      </a:r>
                      <a:endParaRPr lang="en-US" dirty="0"/>
                    </a:p>
                  </a:txBody>
                  <a:tcPr/>
                </a:tc>
                <a:tc>
                  <a:txBody>
                    <a:bodyPr/>
                    <a:lstStyle/>
                    <a:p>
                      <a:r>
                        <a:rPr lang="en-US" sz="1800" b="1" kern="1200" baseline="0" dirty="0" smtClean="0">
                          <a:solidFill>
                            <a:schemeClr val="lt1"/>
                          </a:solidFill>
                          <a:latin typeface="+mn-lt"/>
                          <a:ea typeface="+mn-ea"/>
                          <a:cs typeface="+mn-cs"/>
                        </a:rPr>
                        <a:t>LST</a:t>
                      </a:r>
                      <a:endParaRPr lang="en-US" dirty="0"/>
                    </a:p>
                  </a:txBody>
                  <a:tcPr/>
                </a:tc>
              </a:tr>
              <a:tr h="370840">
                <a:tc>
                  <a:txBody>
                    <a:bodyPr/>
                    <a:lstStyle/>
                    <a:p>
                      <a:r>
                        <a:rPr lang="en-US" sz="1800" b="1" kern="1200" baseline="0" dirty="0" smtClean="0">
                          <a:solidFill>
                            <a:schemeClr val="dk1"/>
                          </a:solidFill>
                          <a:latin typeface="+mn-lt"/>
                          <a:ea typeface="+mn-ea"/>
                          <a:cs typeface="+mn-cs"/>
                        </a:rPr>
                        <a:t>Telescope Type</a:t>
                      </a:r>
                      <a:endParaRPr lang="en-US" dirty="0"/>
                    </a:p>
                  </a:txBody>
                  <a:tcPr/>
                </a:tc>
                <a:tc>
                  <a:txBody>
                    <a:bodyPr/>
                    <a:lstStyle/>
                    <a:p>
                      <a:r>
                        <a:rPr lang="en-US" sz="1800" kern="1200" baseline="0" dirty="0" smtClean="0">
                          <a:solidFill>
                            <a:schemeClr val="dk1"/>
                          </a:solidFill>
                          <a:latin typeface="+mn-lt"/>
                          <a:ea typeface="+mn-ea"/>
                          <a:cs typeface="+mn-cs"/>
                        </a:rPr>
                        <a:t>Schwarzschild-</a:t>
                      </a:r>
                      <a:r>
                        <a:rPr lang="en-US" sz="1800" kern="1200" baseline="0" dirty="0" err="1" smtClean="0">
                          <a:solidFill>
                            <a:schemeClr val="dk1"/>
                          </a:solidFill>
                          <a:latin typeface="+mn-lt"/>
                          <a:ea typeface="+mn-ea"/>
                          <a:cs typeface="+mn-cs"/>
                        </a:rPr>
                        <a:t>Couder</a:t>
                      </a:r>
                      <a:endParaRPr lang="en-US" dirty="0"/>
                    </a:p>
                  </a:txBody>
                  <a:tcPr/>
                </a:tc>
                <a:tc>
                  <a:txBody>
                    <a:bodyPr/>
                    <a:lstStyle/>
                    <a:p>
                      <a:r>
                        <a:rPr lang="en-US" sz="1800" kern="1200" baseline="0" dirty="0" smtClean="0">
                          <a:solidFill>
                            <a:schemeClr val="dk1"/>
                          </a:solidFill>
                          <a:latin typeface="+mn-lt"/>
                          <a:ea typeface="+mn-ea"/>
                          <a:cs typeface="+mn-cs"/>
                        </a:rPr>
                        <a:t>Davies-Cotton</a:t>
                      </a:r>
                      <a:endParaRPr lang="en-US" dirty="0"/>
                    </a:p>
                  </a:txBody>
                  <a:tcPr/>
                </a:tc>
                <a:tc>
                  <a:txBody>
                    <a:bodyPr/>
                    <a:lstStyle/>
                    <a:p>
                      <a:r>
                        <a:rPr lang="en-US" dirty="0" smtClean="0"/>
                        <a:t>Parabolic</a:t>
                      </a:r>
                      <a:endParaRPr lang="en-US" dirty="0"/>
                    </a:p>
                  </a:txBody>
                  <a:tcPr/>
                </a:tc>
              </a:tr>
              <a:tr h="370840">
                <a:tc>
                  <a:txBody>
                    <a:bodyPr/>
                    <a:lstStyle/>
                    <a:p>
                      <a:r>
                        <a:rPr lang="en-US" sz="1800" b="1" kern="1200" baseline="0" dirty="0" smtClean="0">
                          <a:solidFill>
                            <a:schemeClr val="dk1"/>
                          </a:solidFill>
                          <a:latin typeface="+mn-lt"/>
                          <a:ea typeface="+mn-ea"/>
                          <a:cs typeface="+mn-cs"/>
                        </a:rPr>
                        <a:t>Prototype Location</a:t>
                      </a:r>
                      <a:endParaRPr lang="en-US" dirty="0"/>
                    </a:p>
                  </a:txBody>
                  <a:tcPr/>
                </a:tc>
                <a:tc>
                  <a:txBody>
                    <a:bodyPr/>
                    <a:lstStyle/>
                    <a:p>
                      <a:r>
                        <a:rPr lang="en-US" sz="1800" kern="1200" baseline="0" dirty="0" smtClean="0">
                          <a:solidFill>
                            <a:schemeClr val="dk1"/>
                          </a:solidFill>
                          <a:latin typeface="+mn-lt"/>
                          <a:ea typeface="+mn-ea"/>
                          <a:cs typeface="+mn-cs"/>
                        </a:rPr>
                        <a:t>Mt. Hopkins, Arizona</a:t>
                      </a:r>
                    </a:p>
                    <a:p>
                      <a:r>
                        <a:rPr lang="en-US" sz="1800" kern="1200" baseline="0" dirty="0" smtClean="0">
                          <a:solidFill>
                            <a:schemeClr val="dk1"/>
                          </a:solidFill>
                          <a:latin typeface="+mn-lt"/>
                          <a:ea typeface="+mn-ea"/>
                          <a:cs typeface="+mn-cs"/>
                        </a:rPr>
                        <a:t>(VERITAS site)</a:t>
                      </a:r>
                      <a:endParaRPr lang="en-US" dirty="0"/>
                    </a:p>
                  </a:txBody>
                  <a:tcPr/>
                </a:tc>
                <a:tc>
                  <a:txBody>
                    <a:bodyPr/>
                    <a:lstStyle/>
                    <a:p>
                      <a:r>
                        <a:rPr lang="en-US" sz="1800" kern="1200" baseline="0" dirty="0" smtClean="0">
                          <a:solidFill>
                            <a:schemeClr val="dk1"/>
                          </a:solidFill>
                          <a:latin typeface="+mn-lt"/>
                          <a:ea typeface="+mn-ea"/>
                          <a:cs typeface="+mn-cs"/>
                        </a:rPr>
                        <a:t>CTA site</a:t>
                      </a:r>
                      <a:endParaRPr lang="en-US" dirty="0"/>
                    </a:p>
                  </a:txBody>
                  <a:tcPr/>
                </a:tc>
                <a:tc>
                  <a:txBody>
                    <a:bodyPr/>
                    <a:lstStyle/>
                    <a:p>
                      <a:r>
                        <a:rPr lang="en-US" sz="1800" kern="1200" baseline="0" dirty="0" smtClean="0">
                          <a:solidFill>
                            <a:schemeClr val="dk1"/>
                          </a:solidFill>
                          <a:latin typeface="+mn-lt"/>
                          <a:ea typeface="+mn-ea"/>
                          <a:cs typeface="+mn-cs"/>
                        </a:rPr>
                        <a:t>CTA site</a:t>
                      </a:r>
                      <a:endParaRPr lang="en-US" dirty="0"/>
                    </a:p>
                  </a:txBody>
                  <a:tcPr/>
                </a:tc>
              </a:tr>
              <a:tr h="370840">
                <a:tc>
                  <a:txBody>
                    <a:bodyPr/>
                    <a:lstStyle/>
                    <a:p>
                      <a:r>
                        <a:rPr lang="en-US" sz="1800" b="1" kern="1200" baseline="0" dirty="0" smtClean="0">
                          <a:solidFill>
                            <a:schemeClr val="dk1"/>
                          </a:solidFill>
                          <a:latin typeface="+mn-lt"/>
                          <a:ea typeface="+mn-ea"/>
                          <a:cs typeface="+mn-cs"/>
                        </a:rPr>
                        <a:t>Schedule</a:t>
                      </a:r>
                      <a:endParaRPr lang="en-US" dirty="0"/>
                    </a:p>
                  </a:txBody>
                  <a:tcPr/>
                </a:tc>
                <a:tc>
                  <a:txBody>
                    <a:bodyPr/>
                    <a:lstStyle/>
                    <a:p>
                      <a:r>
                        <a:rPr lang="en-US" sz="1800" kern="1200" baseline="0" dirty="0" smtClean="0">
                          <a:solidFill>
                            <a:schemeClr val="dk1"/>
                          </a:solidFill>
                          <a:latin typeface="+mn-lt"/>
                          <a:ea typeface="+mn-ea"/>
                          <a:cs typeface="+mn-cs"/>
                        </a:rPr>
                        <a:t>Summer 2014</a:t>
                      </a:r>
                      <a:endParaRPr lang="en-US" dirty="0"/>
                    </a:p>
                  </a:txBody>
                  <a:tcPr/>
                </a:tc>
                <a:tc>
                  <a:txBody>
                    <a:bodyPr/>
                    <a:lstStyle/>
                    <a:p>
                      <a:endParaRPr lang="en-US"/>
                    </a:p>
                  </a:txBody>
                  <a:tcPr/>
                </a:tc>
                <a:tc>
                  <a:txBody>
                    <a:bodyPr/>
                    <a:lstStyle/>
                    <a:p>
                      <a:endParaRPr lang="en-US"/>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schemeClr val="dk1"/>
                          </a:solidFill>
                          <a:latin typeface="+mn-lt"/>
                          <a:ea typeface="+mn-ea"/>
                          <a:cs typeface="+mn-cs"/>
                        </a:rPr>
                        <a:t>Drive System</a:t>
                      </a:r>
                      <a:endParaRPr lang="en-US" dirty="0"/>
                    </a:p>
                  </a:txBody>
                  <a:tcPr/>
                </a:tc>
                <a:tc>
                  <a:txBody>
                    <a:bodyPr/>
                    <a:lstStyle/>
                    <a:p>
                      <a:r>
                        <a:rPr lang="en-US" sz="1800" kern="1200" baseline="0" dirty="0" smtClean="0">
                          <a:solidFill>
                            <a:schemeClr val="dk1"/>
                          </a:solidFill>
                          <a:latin typeface="+mn-lt"/>
                          <a:ea typeface="+mn-ea"/>
                          <a:cs typeface="+mn-cs"/>
                        </a:rPr>
                        <a:t>Bosch Rexroth</a:t>
                      </a:r>
                      <a:endParaRPr lang="en-US" dirty="0"/>
                    </a:p>
                  </a:txBody>
                  <a:tcPr/>
                </a:tc>
                <a:tc>
                  <a:txBody>
                    <a:bodyPr/>
                    <a:lstStyle/>
                    <a:p>
                      <a:r>
                        <a:rPr lang="en-US" sz="1800" kern="1200" baseline="0" dirty="0" smtClean="0">
                          <a:solidFill>
                            <a:schemeClr val="dk1"/>
                          </a:solidFill>
                          <a:latin typeface="+mn-lt"/>
                          <a:ea typeface="+mn-ea"/>
                          <a:cs typeface="+mn-cs"/>
                        </a:rPr>
                        <a:t>Bosch Rexroth</a:t>
                      </a:r>
                      <a:endParaRPr lang="en-US" dirty="0"/>
                    </a:p>
                  </a:txBody>
                  <a:tcPr/>
                </a:tc>
                <a:tc>
                  <a:txBody>
                    <a:bodyPr/>
                    <a:lstStyle/>
                    <a:p>
                      <a:r>
                        <a:rPr lang="en-US" sz="1800" kern="1200" baseline="0" dirty="0" smtClean="0">
                          <a:solidFill>
                            <a:schemeClr val="dk1"/>
                          </a:solidFill>
                          <a:latin typeface="+mn-lt"/>
                          <a:ea typeface="+mn-ea"/>
                          <a:cs typeface="+mn-cs"/>
                        </a:rPr>
                        <a:t>Siemens</a:t>
                      </a:r>
                      <a:endParaRPr lang="en-US" dirty="0"/>
                    </a:p>
                  </a:txBody>
                  <a:tcPr/>
                </a:tc>
              </a:tr>
              <a:tr h="370840">
                <a:tc>
                  <a:txBody>
                    <a:bodyPr/>
                    <a:lstStyle/>
                    <a:p>
                      <a:r>
                        <a:rPr lang="en-US" sz="1800" b="1" kern="1200" baseline="0" dirty="0" smtClean="0">
                          <a:solidFill>
                            <a:schemeClr val="dk1"/>
                          </a:solidFill>
                          <a:latin typeface="+mn-lt"/>
                          <a:ea typeface="+mn-ea"/>
                          <a:cs typeface="+mn-cs"/>
                        </a:rPr>
                        <a:t>Devices</a:t>
                      </a:r>
                      <a:endParaRPr lang="en-US" dirty="0"/>
                    </a:p>
                  </a:txBody>
                  <a:tcPr/>
                </a:tc>
                <a:tc>
                  <a:txBody>
                    <a:bodyPr/>
                    <a:lstStyle/>
                    <a:p>
                      <a:r>
                        <a:rPr lang="en-US" sz="1800" kern="1200" baseline="0" dirty="0" smtClean="0">
                          <a:solidFill>
                            <a:schemeClr val="dk1"/>
                          </a:solidFill>
                          <a:latin typeface="+mn-lt"/>
                          <a:ea typeface="+mn-ea"/>
                          <a:cs typeface="+mn-cs"/>
                        </a:rPr>
                        <a:t>Drive System, CCD</a:t>
                      </a:r>
                    </a:p>
                    <a:p>
                      <a:r>
                        <a:rPr lang="en-US" sz="1800" kern="1200" baseline="0" dirty="0" smtClean="0">
                          <a:solidFill>
                            <a:schemeClr val="dk1"/>
                          </a:solidFill>
                          <a:latin typeface="+mn-lt"/>
                          <a:ea typeface="+mn-ea"/>
                          <a:cs typeface="+mn-cs"/>
                        </a:rPr>
                        <a:t>Cameras, Active Mirror</a:t>
                      </a:r>
                    </a:p>
                    <a:p>
                      <a:r>
                        <a:rPr lang="en-US" sz="1800" kern="1200" baseline="0" dirty="0" smtClean="0">
                          <a:solidFill>
                            <a:schemeClr val="dk1"/>
                          </a:solidFill>
                          <a:latin typeface="+mn-lt"/>
                          <a:ea typeface="+mn-ea"/>
                          <a:cs typeface="+mn-cs"/>
                        </a:rPr>
                        <a:t>Control, Sensors,</a:t>
                      </a:r>
                    </a:p>
                    <a:p>
                      <a:r>
                        <a:rPr lang="en-US" sz="1800" kern="1200" baseline="0" dirty="0" smtClean="0">
                          <a:solidFill>
                            <a:schemeClr val="dk1"/>
                          </a:solidFill>
                          <a:latin typeface="+mn-lt"/>
                          <a:ea typeface="+mn-ea"/>
                          <a:cs typeface="+mn-cs"/>
                        </a:rPr>
                        <a:t>Cherenkov Camera</a:t>
                      </a:r>
                      <a:endParaRPr lang="en-US" dirty="0"/>
                    </a:p>
                  </a:txBody>
                  <a:tcPr/>
                </a:tc>
                <a:tc>
                  <a:txBody>
                    <a:bodyPr/>
                    <a:lstStyle/>
                    <a:p>
                      <a:r>
                        <a:rPr lang="en-US" sz="1800" kern="1200" baseline="0" dirty="0" smtClean="0">
                          <a:solidFill>
                            <a:schemeClr val="dk1"/>
                          </a:solidFill>
                          <a:latin typeface="+mn-lt"/>
                          <a:ea typeface="+mn-ea"/>
                          <a:cs typeface="+mn-cs"/>
                        </a:rPr>
                        <a:t>Drive System, CCD</a:t>
                      </a:r>
                    </a:p>
                    <a:p>
                      <a:r>
                        <a:rPr lang="en-US" sz="1800" kern="1200" baseline="0" dirty="0" smtClean="0">
                          <a:solidFill>
                            <a:schemeClr val="dk1"/>
                          </a:solidFill>
                          <a:latin typeface="+mn-lt"/>
                          <a:ea typeface="+mn-ea"/>
                          <a:cs typeface="+mn-cs"/>
                        </a:rPr>
                        <a:t>Cameras, Active Mirror</a:t>
                      </a:r>
                    </a:p>
                    <a:p>
                      <a:r>
                        <a:rPr lang="en-US" sz="1800" kern="1200" baseline="0" dirty="0" smtClean="0">
                          <a:solidFill>
                            <a:schemeClr val="dk1"/>
                          </a:solidFill>
                          <a:latin typeface="+mn-lt"/>
                          <a:ea typeface="+mn-ea"/>
                          <a:cs typeface="+mn-cs"/>
                        </a:rPr>
                        <a:t>Control, Cherenkov</a:t>
                      </a:r>
                    </a:p>
                    <a:p>
                      <a:r>
                        <a:rPr lang="en-US" sz="1800" kern="1200" baseline="0" dirty="0" smtClean="0">
                          <a:solidFill>
                            <a:schemeClr val="dk1"/>
                          </a:solidFill>
                          <a:latin typeface="+mn-lt"/>
                          <a:ea typeface="+mn-ea"/>
                          <a:cs typeface="+mn-cs"/>
                        </a:rPr>
                        <a:t>Camera</a:t>
                      </a:r>
                      <a:endParaRPr lang="en-US" dirty="0"/>
                    </a:p>
                  </a:txBody>
                  <a:tcPr/>
                </a:tc>
                <a:tc>
                  <a:txBody>
                    <a:bodyPr/>
                    <a:lstStyle/>
                    <a:p>
                      <a:r>
                        <a:rPr lang="en-US" sz="1800" kern="1200" baseline="0" dirty="0" smtClean="0">
                          <a:solidFill>
                            <a:schemeClr val="dk1"/>
                          </a:solidFill>
                          <a:latin typeface="+mn-lt"/>
                          <a:ea typeface="+mn-ea"/>
                          <a:cs typeface="+mn-cs"/>
                        </a:rPr>
                        <a:t>Drive System,</a:t>
                      </a:r>
                    </a:p>
                    <a:p>
                      <a:r>
                        <a:rPr lang="en-US" sz="1800" kern="1200" baseline="0" dirty="0" smtClean="0">
                          <a:solidFill>
                            <a:schemeClr val="dk1"/>
                          </a:solidFill>
                          <a:latin typeface="+mn-lt"/>
                          <a:ea typeface="+mn-ea"/>
                          <a:cs typeface="+mn-cs"/>
                        </a:rPr>
                        <a:t>CCD Cameras,</a:t>
                      </a:r>
                    </a:p>
                    <a:p>
                      <a:r>
                        <a:rPr lang="en-US" sz="1800" kern="1200" baseline="0" dirty="0" smtClean="0">
                          <a:solidFill>
                            <a:schemeClr val="dk1"/>
                          </a:solidFill>
                          <a:latin typeface="+mn-lt"/>
                          <a:ea typeface="+mn-ea"/>
                          <a:cs typeface="+mn-cs"/>
                        </a:rPr>
                        <a:t>Active Mirror Control,</a:t>
                      </a:r>
                    </a:p>
                    <a:p>
                      <a:r>
                        <a:rPr lang="en-US" sz="1800" kern="1200" baseline="0" dirty="0" smtClean="0">
                          <a:solidFill>
                            <a:schemeClr val="dk1"/>
                          </a:solidFill>
                          <a:latin typeface="+mn-lt"/>
                          <a:ea typeface="+mn-ea"/>
                          <a:cs typeface="+mn-cs"/>
                        </a:rPr>
                        <a:t>Sensors, Cherenkov</a:t>
                      </a:r>
                    </a:p>
                    <a:p>
                      <a:r>
                        <a:rPr lang="en-US" sz="1800" kern="1200" baseline="0" dirty="0" smtClean="0">
                          <a:solidFill>
                            <a:schemeClr val="dk1"/>
                          </a:solidFill>
                          <a:latin typeface="+mn-lt"/>
                          <a:ea typeface="+mn-ea"/>
                          <a:cs typeface="+mn-cs"/>
                        </a:rPr>
                        <a:t>Camera</a:t>
                      </a:r>
                      <a:endParaRPr lang="en-US" dirty="0"/>
                    </a:p>
                  </a:txBody>
                  <a:tcPr/>
                </a:tc>
              </a:tr>
              <a:tr h="370840">
                <a:tc>
                  <a:txBody>
                    <a:bodyPr/>
                    <a:lstStyle/>
                    <a:p>
                      <a:r>
                        <a:rPr lang="en-US" sz="1800" b="1" kern="1200" baseline="0" dirty="0" smtClean="0">
                          <a:solidFill>
                            <a:schemeClr val="dk1"/>
                          </a:solidFill>
                          <a:latin typeface="+mn-lt"/>
                          <a:ea typeface="+mn-ea"/>
                          <a:cs typeface="+mn-cs"/>
                        </a:rPr>
                        <a:t>Software Framework,</a:t>
                      </a:r>
                    </a:p>
                    <a:p>
                      <a:r>
                        <a:rPr lang="en-US" sz="1800" b="1" kern="1200" baseline="0" dirty="0" smtClean="0">
                          <a:solidFill>
                            <a:schemeClr val="dk1"/>
                          </a:solidFill>
                          <a:latin typeface="+mn-lt"/>
                          <a:ea typeface="+mn-ea"/>
                          <a:cs typeface="+mn-cs"/>
                        </a:rPr>
                        <a:t>Common Layers</a:t>
                      </a:r>
                      <a:endParaRPr lang="en-US" dirty="0"/>
                    </a:p>
                  </a:txBody>
                  <a:tcPr/>
                </a:tc>
                <a:tc>
                  <a:txBody>
                    <a:bodyPr/>
                    <a:lstStyle/>
                    <a:p>
                      <a:r>
                        <a:rPr lang="en-US" sz="1800" kern="1200" baseline="0" dirty="0" smtClean="0">
                          <a:solidFill>
                            <a:schemeClr val="dk1"/>
                          </a:solidFill>
                          <a:latin typeface="+mn-lt"/>
                          <a:ea typeface="+mn-ea"/>
                          <a:cs typeface="+mn-cs"/>
                        </a:rPr>
                        <a:t>ACS, OPC UA</a:t>
                      </a:r>
                      <a:endParaRPr lang="en-US" dirty="0"/>
                    </a:p>
                  </a:txBody>
                  <a:tcPr/>
                </a:tc>
                <a:tc>
                  <a:txBody>
                    <a:bodyPr/>
                    <a:lstStyle/>
                    <a:p>
                      <a:r>
                        <a:rPr lang="en-US" sz="1800" kern="1200" baseline="0" dirty="0" smtClean="0">
                          <a:solidFill>
                            <a:schemeClr val="dk1"/>
                          </a:solidFill>
                          <a:latin typeface="+mn-lt"/>
                          <a:ea typeface="+mn-ea"/>
                          <a:cs typeface="+mn-cs"/>
                        </a:rPr>
                        <a:t>ACS, OPC UA</a:t>
                      </a:r>
                      <a:endParaRPr lang="en-US" dirty="0"/>
                    </a:p>
                  </a:txBody>
                  <a:tcPr/>
                </a:tc>
                <a:tc>
                  <a:txBody>
                    <a:bodyPr/>
                    <a:lstStyle/>
                    <a:p>
                      <a:r>
                        <a:rPr lang="en-US" sz="1800" kern="1200" baseline="0" dirty="0" smtClean="0">
                          <a:solidFill>
                            <a:schemeClr val="dk1"/>
                          </a:solidFill>
                          <a:latin typeface="+mn-lt"/>
                          <a:ea typeface="+mn-ea"/>
                          <a:cs typeface="+mn-cs"/>
                        </a:rPr>
                        <a:t>ACS, OPC UA</a:t>
                      </a:r>
                      <a:endParaRPr lang="en-US" dirty="0"/>
                    </a:p>
                  </a:txBody>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
          <p:cNvPicPr>
            <a:picLocks noChangeAspect="1" noChangeArrowheads="1"/>
          </p:cNvPicPr>
          <p:nvPr/>
        </p:nvPicPr>
        <p:blipFill>
          <a:blip r:embed="rId3"/>
          <a:srcRect/>
          <a:stretch>
            <a:fillRect/>
          </a:stretch>
        </p:blipFill>
        <p:spPr bwMode="auto">
          <a:xfrm>
            <a:off x="0" y="914400"/>
            <a:ext cx="3840163" cy="2835275"/>
          </a:xfrm>
          <a:prstGeom prst="rect">
            <a:avLst/>
          </a:prstGeom>
          <a:noFill/>
          <a:ln w="9525">
            <a:noFill/>
            <a:round/>
            <a:headEnd/>
            <a:tailEnd/>
          </a:ln>
        </p:spPr>
      </p:pic>
      <p:sp>
        <p:nvSpPr>
          <p:cNvPr id="38915" name="Text Box 2"/>
          <p:cNvSpPr txBox="1">
            <a:spLocks noChangeArrowheads="1"/>
          </p:cNvSpPr>
          <p:nvPr/>
        </p:nvSpPr>
        <p:spPr bwMode="auto">
          <a:xfrm>
            <a:off x="3821113" y="2378075"/>
            <a:ext cx="6237287" cy="4438650"/>
          </a:xfrm>
          <a:prstGeom prst="rect">
            <a:avLst/>
          </a:prstGeom>
          <a:noFill/>
          <a:ln w="9525">
            <a:noFill/>
            <a:round/>
            <a:headEnd/>
            <a:tailEnd/>
          </a:ln>
        </p:spPr>
        <p:txBody>
          <a:bodyPr lIns="90000" tIns="53820" rIns="90000" bIns="45000"/>
          <a:lstStyle/>
          <a:p>
            <a:pPr>
              <a:spcBef>
                <a:spcPts val="1200"/>
              </a:spcBef>
              <a:spcAft>
                <a:spcPts val="1000"/>
              </a:spcAft>
              <a:tabLst>
                <a:tab pos="723900" algn="l"/>
                <a:tab pos="1447800" algn="l"/>
                <a:tab pos="2171700" algn="l"/>
                <a:tab pos="2895600" algn="l"/>
                <a:tab pos="3619500" algn="l"/>
                <a:tab pos="4343400" algn="l"/>
                <a:tab pos="5067300" algn="l"/>
                <a:tab pos="5791200" algn="l"/>
              </a:tabLst>
            </a:pPr>
            <a:r>
              <a:rPr lang="en-US" sz="1000" dirty="0">
                <a:solidFill>
                  <a:srgbClr val="000000"/>
                </a:solidFill>
              </a:rPr>
              <a:t>The SDK provides the following classes:</a:t>
            </a:r>
          </a:p>
          <a:p>
            <a:pPr>
              <a:spcBef>
                <a:spcPts val="1200"/>
              </a:spcBef>
              <a:spcAft>
                <a:spcPts val="1000"/>
              </a:spcAft>
              <a:tabLst>
                <a:tab pos="723900" algn="l"/>
                <a:tab pos="1447800" algn="l"/>
                <a:tab pos="2171700" algn="l"/>
                <a:tab pos="2895600" algn="l"/>
                <a:tab pos="3619500" algn="l"/>
                <a:tab pos="4343400" algn="l"/>
                <a:tab pos="5067300" algn="l"/>
                <a:tab pos="5791200" algn="l"/>
              </a:tabLst>
            </a:pPr>
            <a:r>
              <a:rPr lang="en-US" sz="1000" dirty="0" err="1">
                <a:solidFill>
                  <a:srgbClr val="000000"/>
                </a:solidFill>
                <a:hlinkClick r:id="rId4"/>
              </a:rPr>
              <a:t>ServerConfig</a:t>
            </a:r>
            <a:r>
              <a:rPr lang="en-US" sz="1000" dirty="0">
                <a:solidFill>
                  <a:srgbClr val="000000"/>
                </a:solidFill>
              </a:rPr>
              <a:t>:  It is an interface class used by the SDK to access product specific configuration settings.</a:t>
            </a:r>
          </a:p>
          <a:p>
            <a:pPr>
              <a:spcBef>
                <a:spcPts val="1200"/>
              </a:spcBef>
              <a:spcAft>
                <a:spcPts val="1000"/>
              </a:spcAft>
              <a:tabLst>
                <a:tab pos="723900" algn="l"/>
                <a:tab pos="1447800" algn="l"/>
                <a:tab pos="2171700" algn="l"/>
                <a:tab pos="2895600" algn="l"/>
                <a:tab pos="3619500" algn="l"/>
                <a:tab pos="4343400" algn="l"/>
                <a:tab pos="5067300" algn="l"/>
                <a:tab pos="5791200" algn="l"/>
              </a:tabLst>
            </a:pPr>
            <a:r>
              <a:rPr lang="en-US" sz="1000" dirty="0" err="1">
                <a:solidFill>
                  <a:srgbClr val="000000"/>
                </a:solidFill>
                <a:hlinkClick r:id="rId5"/>
              </a:rPr>
              <a:t>ServerConfigData</a:t>
            </a:r>
            <a:r>
              <a:rPr lang="en-US" sz="1000" dirty="0">
                <a:solidFill>
                  <a:srgbClr val="000000"/>
                </a:solidFill>
              </a:rPr>
              <a:t>: Implements the interface </a:t>
            </a:r>
            <a:r>
              <a:rPr lang="en-US" sz="1000" dirty="0" err="1">
                <a:solidFill>
                  <a:srgbClr val="000000"/>
                </a:solidFill>
                <a:hlinkClick r:id="rId4"/>
              </a:rPr>
              <a:t>ServerConfig</a:t>
            </a:r>
            <a:r>
              <a:rPr lang="en-US" sz="1000" dirty="0">
                <a:solidFill>
                  <a:srgbClr val="000000"/>
                </a:solidFill>
              </a:rPr>
              <a:t> and provides configuration settings through the settings stored in the member variables of the class.</a:t>
            </a:r>
          </a:p>
          <a:p>
            <a:pPr>
              <a:spcBef>
                <a:spcPts val="1200"/>
              </a:spcBef>
              <a:spcAft>
                <a:spcPts val="1000"/>
              </a:spcAft>
              <a:tabLst>
                <a:tab pos="723900" algn="l"/>
                <a:tab pos="1447800" algn="l"/>
                <a:tab pos="2171700" algn="l"/>
                <a:tab pos="2895600" algn="l"/>
                <a:tab pos="3619500" algn="l"/>
                <a:tab pos="4343400" algn="l"/>
                <a:tab pos="5067300" algn="l"/>
                <a:tab pos="5791200" algn="l"/>
              </a:tabLst>
            </a:pPr>
            <a:r>
              <a:rPr lang="en-US" sz="1000" dirty="0" err="1">
                <a:solidFill>
                  <a:srgbClr val="000000"/>
                </a:solidFill>
                <a:hlinkClick r:id="rId6"/>
              </a:rPr>
              <a:t>ServerConfigXml</a:t>
            </a:r>
            <a:r>
              <a:rPr lang="en-US" sz="1000" dirty="0">
                <a:solidFill>
                  <a:srgbClr val="000000"/>
                </a:solidFill>
              </a:rPr>
              <a:t>: Loads the settings from an </a:t>
            </a:r>
            <a:r>
              <a:rPr lang="en-US" sz="1000" dirty="0">
                <a:solidFill>
                  <a:srgbClr val="000000"/>
                </a:solidFill>
                <a:hlinkClick r:id="rId7"/>
              </a:rPr>
              <a:t>XML file</a:t>
            </a:r>
            <a:r>
              <a:rPr lang="en-US" sz="1000" dirty="0">
                <a:solidFill>
                  <a:srgbClr val="000000"/>
                </a:solidFill>
              </a:rPr>
              <a:t> and stores them in the members of </a:t>
            </a:r>
            <a:r>
              <a:rPr lang="en-US" sz="1000" dirty="0" err="1">
                <a:solidFill>
                  <a:srgbClr val="000000"/>
                </a:solidFill>
                <a:hlinkClick r:id="rId5"/>
              </a:rPr>
              <a:t>ServerConfigData</a:t>
            </a:r>
            <a:r>
              <a:rPr lang="en-US" sz="1000" dirty="0">
                <a:solidFill>
                  <a:srgbClr val="000000"/>
                </a:solidFill>
              </a:rPr>
              <a:t>.</a:t>
            </a:r>
          </a:p>
          <a:p>
            <a:pPr>
              <a:spcBef>
                <a:spcPts val="1200"/>
              </a:spcBef>
              <a:spcAft>
                <a:spcPts val="1000"/>
              </a:spcAft>
              <a:tabLst>
                <a:tab pos="723900" algn="l"/>
                <a:tab pos="1447800" algn="l"/>
                <a:tab pos="2171700" algn="l"/>
                <a:tab pos="2895600" algn="l"/>
                <a:tab pos="3619500" algn="l"/>
                <a:tab pos="4343400" algn="l"/>
                <a:tab pos="5067300" algn="l"/>
                <a:tab pos="5791200" algn="l"/>
              </a:tabLst>
            </a:pPr>
            <a:r>
              <a:rPr lang="en-US" sz="1000" dirty="0" err="1">
                <a:solidFill>
                  <a:srgbClr val="000000"/>
                </a:solidFill>
                <a:hlinkClick r:id="rId8"/>
              </a:rPr>
              <a:t>ServerConfigIni</a:t>
            </a:r>
            <a:r>
              <a:rPr lang="en-US" sz="1000" dirty="0">
                <a:solidFill>
                  <a:srgbClr val="000000"/>
                </a:solidFill>
              </a:rPr>
              <a:t>:  Loads the settings from an </a:t>
            </a:r>
            <a:r>
              <a:rPr lang="en-US" sz="1000" dirty="0">
                <a:solidFill>
                  <a:srgbClr val="000000"/>
                </a:solidFill>
                <a:hlinkClick r:id="rId7"/>
              </a:rPr>
              <a:t>INI file</a:t>
            </a:r>
            <a:r>
              <a:rPr lang="en-US" sz="1000" dirty="0">
                <a:solidFill>
                  <a:srgbClr val="000000"/>
                </a:solidFill>
              </a:rPr>
              <a:t> and stores them in the members of </a:t>
            </a:r>
            <a:r>
              <a:rPr lang="en-US" sz="1000" dirty="0" err="1">
                <a:solidFill>
                  <a:srgbClr val="000000"/>
                </a:solidFill>
                <a:hlinkClick r:id="rId5"/>
              </a:rPr>
              <a:t>ServerConfigData</a:t>
            </a:r>
            <a:r>
              <a:rPr lang="en-US" sz="1000" dirty="0">
                <a:solidFill>
                  <a:srgbClr val="000000"/>
                </a:solidFill>
              </a:rPr>
              <a:t>. </a:t>
            </a:r>
          </a:p>
          <a:p>
            <a:pPr>
              <a:spcBef>
                <a:spcPts val="1200"/>
              </a:spcBef>
              <a:spcAft>
                <a:spcPts val="1000"/>
              </a:spcAft>
              <a:tabLst>
                <a:tab pos="723900" algn="l"/>
                <a:tab pos="1447800" algn="l"/>
                <a:tab pos="2171700" algn="l"/>
                <a:tab pos="2895600" algn="l"/>
                <a:tab pos="3619500" algn="l"/>
                <a:tab pos="4343400" algn="l"/>
                <a:tab pos="5067300" algn="l"/>
                <a:tab pos="5791200" algn="l"/>
              </a:tabLst>
            </a:pPr>
            <a:r>
              <a:rPr lang="en-US" sz="1000" dirty="0">
                <a:solidFill>
                  <a:srgbClr val="000000"/>
                </a:solidFill>
              </a:rPr>
              <a:t>These classes offer the following options for integrating product specific configuration settings.</a:t>
            </a:r>
          </a:p>
          <a:p>
            <a:pPr>
              <a:spcBef>
                <a:spcPts val="1200"/>
              </a:spcBef>
              <a:spcAft>
                <a:spcPts val="1000"/>
              </a:spcAft>
              <a:tabLst>
                <a:tab pos="723900" algn="l"/>
                <a:tab pos="1447800" algn="l"/>
                <a:tab pos="2171700" algn="l"/>
                <a:tab pos="2895600" algn="l"/>
                <a:tab pos="3619500" algn="l"/>
                <a:tab pos="4343400" algn="l"/>
                <a:tab pos="5067300" algn="l"/>
                <a:tab pos="5791200" algn="l"/>
              </a:tabLst>
            </a:pPr>
            <a:r>
              <a:rPr lang="en-US" sz="1000" dirty="0">
                <a:solidFill>
                  <a:srgbClr val="000000"/>
                </a:solidFill>
              </a:rPr>
              <a:t>Option 1 : A Product specific XML configuration file is loaded by the helper class </a:t>
            </a:r>
            <a:r>
              <a:rPr lang="en-US" sz="1000" dirty="0" err="1">
                <a:solidFill>
                  <a:srgbClr val="000000"/>
                </a:solidFill>
                <a:hlinkClick r:id="rId6"/>
              </a:rPr>
              <a:t>ServerConfigXml</a:t>
            </a:r>
            <a:r>
              <a:rPr lang="en-US" sz="1000" dirty="0">
                <a:solidFill>
                  <a:srgbClr val="000000"/>
                </a:solidFill>
              </a:rPr>
              <a:t>. For more information, see </a:t>
            </a:r>
            <a:r>
              <a:rPr lang="en-US" sz="1000" dirty="0">
                <a:solidFill>
                  <a:srgbClr val="000000"/>
                </a:solidFill>
                <a:hlinkClick r:id="rId7"/>
              </a:rPr>
              <a:t>XML Configuration File</a:t>
            </a:r>
            <a:r>
              <a:rPr lang="en-US" sz="1000" dirty="0">
                <a:solidFill>
                  <a:srgbClr val="000000"/>
                </a:solidFill>
              </a:rPr>
              <a:t>. An example for this file is included with the SDK: [Installation Directory]/bin/ServerConfig.xml</a:t>
            </a:r>
          </a:p>
          <a:p>
            <a:pPr>
              <a:spcBef>
                <a:spcPts val="1200"/>
              </a:spcBef>
              <a:spcAft>
                <a:spcPts val="1000"/>
              </a:spcAft>
              <a:tabLst>
                <a:tab pos="723900" algn="l"/>
                <a:tab pos="1447800" algn="l"/>
                <a:tab pos="2171700" algn="l"/>
                <a:tab pos="2895600" algn="l"/>
                <a:tab pos="3619500" algn="l"/>
                <a:tab pos="4343400" algn="l"/>
                <a:tab pos="5067300" algn="l"/>
                <a:tab pos="5791200" algn="l"/>
              </a:tabLst>
            </a:pPr>
            <a:r>
              <a:rPr lang="en-US" sz="1000" dirty="0">
                <a:solidFill>
                  <a:srgbClr val="000000"/>
                </a:solidFill>
              </a:rPr>
              <a:t>Option 2 : A Product specific INI configuration file is loaded by the helper class </a:t>
            </a:r>
            <a:r>
              <a:rPr lang="en-US" sz="1000" dirty="0" err="1">
                <a:solidFill>
                  <a:srgbClr val="000000"/>
                </a:solidFill>
                <a:hlinkClick r:id="rId8"/>
              </a:rPr>
              <a:t>ServerConfigIni</a:t>
            </a:r>
            <a:r>
              <a:rPr lang="en-US" sz="1000" dirty="0">
                <a:solidFill>
                  <a:srgbClr val="000000"/>
                </a:solidFill>
              </a:rPr>
              <a:t>. For more information, see </a:t>
            </a:r>
            <a:r>
              <a:rPr lang="en-US" sz="1000" dirty="0">
                <a:solidFill>
                  <a:srgbClr val="000000"/>
                </a:solidFill>
                <a:hlinkClick r:id="rId7"/>
              </a:rPr>
              <a:t>INI Configuration File</a:t>
            </a:r>
            <a:r>
              <a:rPr lang="en-US" sz="1000" dirty="0">
                <a:solidFill>
                  <a:srgbClr val="000000"/>
                </a:solidFill>
              </a:rPr>
              <a:t>. An example for this file is included with the SDK: [Installation Directory]/bin/ServerConfig.ini</a:t>
            </a:r>
          </a:p>
          <a:p>
            <a:pPr>
              <a:spcBef>
                <a:spcPts val="1200"/>
              </a:spcBef>
              <a:spcAft>
                <a:spcPts val="1000"/>
              </a:spcAft>
              <a:tabLst>
                <a:tab pos="723900" algn="l"/>
                <a:tab pos="1447800" algn="l"/>
                <a:tab pos="2171700" algn="l"/>
                <a:tab pos="2895600" algn="l"/>
                <a:tab pos="3619500" algn="l"/>
                <a:tab pos="4343400" algn="l"/>
                <a:tab pos="5067300" algn="l"/>
                <a:tab pos="5791200" algn="l"/>
              </a:tabLst>
            </a:pPr>
            <a:r>
              <a:rPr lang="en-US" sz="1000" dirty="0">
                <a:solidFill>
                  <a:srgbClr val="000000"/>
                </a:solidFill>
              </a:rPr>
              <a:t>Option 3 : The settings are loaded from an existing product configuration data base and stored in </a:t>
            </a:r>
            <a:r>
              <a:rPr lang="en-US" sz="1000" dirty="0" err="1">
                <a:solidFill>
                  <a:srgbClr val="000000"/>
                </a:solidFill>
                <a:hlinkClick r:id="rId5"/>
              </a:rPr>
              <a:t>ServerConfigData</a:t>
            </a:r>
            <a:r>
              <a:rPr lang="en-US" sz="1000" dirty="0">
                <a:solidFill>
                  <a:srgbClr val="000000"/>
                </a:solidFill>
              </a:rPr>
              <a:t> members. This requires the implementation of a product specific class for loading the configuration settings, which is derived from </a:t>
            </a:r>
            <a:r>
              <a:rPr lang="en-US" sz="1000" dirty="0" err="1">
                <a:solidFill>
                  <a:srgbClr val="000000"/>
                </a:solidFill>
                <a:hlinkClick r:id="rId5"/>
              </a:rPr>
              <a:t>ServerConfigData</a:t>
            </a:r>
            <a:r>
              <a:rPr lang="en-US" sz="1000" dirty="0">
                <a:solidFill>
                  <a:srgbClr val="000000"/>
                </a:solidFill>
              </a:rPr>
              <a:t>.</a:t>
            </a:r>
          </a:p>
          <a:p>
            <a:pPr>
              <a:spcBef>
                <a:spcPts val="1200"/>
              </a:spcBef>
              <a:spcAft>
                <a:spcPts val="1000"/>
              </a:spcAft>
              <a:tabLst>
                <a:tab pos="723900" algn="l"/>
                <a:tab pos="1447800" algn="l"/>
                <a:tab pos="2171700" algn="l"/>
                <a:tab pos="2895600" algn="l"/>
                <a:tab pos="3619500" algn="l"/>
                <a:tab pos="4343400" algn="l"/>
                <a:tab pos="5067300" algn="l"/>
                <a:tab pos="5791200" algn="l"/>
              </a:tabLst>
            </a:pPr>
            <a:r>
              <a:rPr lang="en-US" sz="1000" dirty="0">
                <a:solidFill>
                  <a:srgbClr val="000000"/>
                </a:solidFill>
              </a:rPr>
              <a:t>Option 4 : A Product specific implementation of the </a:t>
            </a:r>
            <a:r>
              <a:rPr lang="en-US" sz="1000" dirty="0" err="1">
                <a:solidFill>
                  <a:srgbClr val="000000"/>
                </a:solidFill>
                <a:hlinkClick r:id="rId4"/>
              </a:rPr>
              <a:t>ServerConfig</a:t>
            </a:r>
            <a:r>
              <a:rPr lang="en-US" sz="1000" dirty="0">
                <a:solidFill>
                  <a:srgbClr val="000000"/>
                </a:solidFill>
              </a:rPr>
              <a:t> interface is accessing a product specific configuration data base for every access to the interface </a:t>
            </a:r>
            <a:r>
              <a:rPr lang="en-US" sz="1000" dirty="0" err="1">
                <a:solidFill>
                  <a:srgbClr val="000000"/>
                </a:solidFill>
                <a:hlinkClick r:id="rId4"/>
              </a:rPr>
              <a:t>ServerConfig</a:t>
            </a:r>
            <a:r>
              <a:rPr lang="en-US" sz="1000" dirty="0">
                <a:solidFill>
                  <a:srgbClr val="000000"/>
                </a:solidFill>
              </a:rPr>
              <a:t>. </a:t>
            </a:r>
          </a:p>
          <a:p>
            <a:pPr>
              <a:spcBef>
                <a:spcPts val="1200"/>
              </a:spcBef>
              <a:spcAft>
                <a:spcPts val="1000"/>
              </a:spcAft>
              <a:tabLst>
                <a:tab pos="723900" algn="l"/>
                <a:tab pos="1447800" algn="l"/>
                <a:tab pos="2171700" algn="l"/>
                <a:tab pos="2895600" algn="l"/>
                <a:tab pos="3619500" algn="l"/>
                <a:tab pos="4343400" algn="l"/>
                <a:tab pos="5067300" algn="l"/>
                <a:tab pos="5791200" algn="l"/>
              </a:tabLst>
            </a:pPr>
            <a:endParaRPr lang="en-US" sz="1000" dirty="0">
              <a:solidFill>
                <a:srgbClr val="000000"/>
              </a:solidFill>
            </a:endParaRPr>
          </a:p>
        </p:txBody>
      </p:sp>
      <p:sp>
        <p:nvSpPr>
          <p:cNvPr id="38916" name="Text Box 3"/>
          <p:cNvSpPr txBox="1">
            <a:spLocks noChangeArrowheads="1"/>
          </p:cNvSpPr>
          <p:nvPr/>
        </p:nvSpPr>
        <p:spPr bwMode="auto">
          <a:xfrm>
            <a:off x="3200400" y="88900"/>
            <a:ext cx="3565525" cy="458788"/>
          </a:xfrm>
          <a:prstGeom prst="rect">
            <a:avLst/>
          </a:prstGeom>
          <a:noFill/>
          <a:ln w="9525">
            <a:noFill/>
            <a:round/>
            <a:headEnd/>
            <a:tailEnd/>
          </a:ln>
        </p:spPr>
        <p:txBody>
          <a:bodyPr lIns="90000" tIns="67932" rIns="90000" bIns="45000"/>
          <a:lstStyle/>
          <a:p>
            <a:pPr>
              <a:tabLst>
                <a:tab pos="723900" algn="l"/>
                <a:tab pos="1447800" algn="l"/>
                <a:tab pos="2171700" algn="l"/>
                <a:tab pos="2895600" algn="l"/>
              </a:tabLst>
            </a:pPr>
            <a:r>
              <a:rPr lang="en-US" sz="2600" b="1">
                <a:solidFill>
                  <a:srgbClr val="C5000B"/>
                </a:solidFill>
              </a:rPr>
              <a:t>Server Configuration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1"/>
          <p:cNvSpPr txBox="1">
            <a:spLocks noChangeArrowheads="1"/>
          </p:cNvSpPr>
          <p:nvPr/>
        </p:nvSpPr>
        <p:spPr bwMode="auto">
          <a:xfrm>
            <a:off x="3200400" y="161925"/>
            <a:ext cx="4022725" cy="569913"/>
          </a:xfrm>
          <a:prstGeom prst="rect">
            <a:avLst/>
          </a:prstGeom>
          <a:noFill/>
          <a:ln w="9525">
            <a:noFill/>
            <a:round/>
            <a:headEnd/>
            <a:tailEnd/>
          </a:ln>
        </p:spPr>
        <p:txBody>
          <a:bodyPr lIns="90000" tIns="67932" rIns="90000" bIns="45000"/>
          <a:lstStyle/>
          <a:p>
            <a:pPr>
              <a:spcBef>
                <a:spcPts val="1200"/>
              </a:spcBef>
              <a:spcAft>
                <a:spcPts val="1000"/>
              </a:spcAft>
              <a:tabLst>
                <a:tab pos="723900" algn="l"/>
                <a:tab pos="1447800" algn="l"/>
                <a:tab pos="2171700" algn="l"/>
                <a:tab pos="2895600" algn="l"/>
                <a:tab pos="3619500" algn="l"/>
              </a:tabLst>
            </a:pPr>
            <a:r>
              <a:rPr lang="en-US" sz="2600" b="1">
                <a:solidFill>
                  <a:srgbClr val="C5000B"/>
                </a:solidFill>
              </a:rPr>
              <a:t>XML Configuration File</a:t>
            </a:r>
          </a:p>
        </p:txBody>
      </p:sp>
      <p:sp>
        <p:nvSpPr>
          <p:cNvPr id="39939" name="Text Box 2"/>
          <p:cNvSpPr txBox="1">
            <a:spLocks noChangeArrowheads="1"/>
          </p:cNvSpPr>
          <p:nvPr/>
        </p:nvSpPr>
        <p:spPr bwMode="auto">
          <a:xfrm>
            <a:off x="457200" y="1006475"/>
            <a:ext cx="8961438" cy="5338763"/>
          </a:xfrm>
          <a:prstGeom prst="rect">
            <a:avLst/>
          </a:prstGeom>
          <a:noFill/>
          <a:ln w="9525">
            <a:noFill/>
            <a:round/>
            <a:headEnd/>
            <a:tailEnd/>
          </a:ln>
        </p:spPr>
        <p:txBody>
          <a:bodyPr lIns="90000" tIns="59112" rIns="90000" bIns="45000"/>
          <a:lstStyle/>
          <a:p>
            <a:pPr>
              <a:spcBef>
                <a:spcPts val="1200"/>
              </a:spcBef>
              <a:spcAft>
                <a:spcPts val="100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600" b="1" dirty="0">
                <a:solidFill>
                  <a:srgbClr val="000000"/>
                </a:solidFill>
              </a:rPr>
              <a:t>Trace:</a:t>
            </a:r>
            <a:r>
              <a:rPr lang="en-US" sz="1000" dirty="0">
                <a:solidFill>
                  <a:srgbClr val="000000"/>
                </a:solidFill>
              </a:rPr>
              <a:t> </a:t>
            </a:r>
            <a:r>
              <a:rPr lang="en-US" sz="1600" dirty="0">
                <a:solidFill>
                  <a:srgbClr val="000000"/>
                </a:solidFill>
              </a:rPr>
              <a:t>The element &lt;Trace&gt; stores the trace settings for the OPC UA Stack and OPC UA Application. </a:t>
            </a:r>
          </a:p>
          <a:p>
            <a:pPr>
              <a:spcBef>
                <a:spcPts val="1200"/>
              </a:spcBef>
              <a:spcAft>
                <a:spcPts val="100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1000" dirty="0">
              <a:solidFill>
                <a:srgbClr val="000000"/>
              </a:solidFill>
            </a:endParaRPr>
          </a:p>
          <a:p>
            <a:pPr>
              <a:spcBef>
                <a:spcPts val="1200"/>
              </a:spcBef>
              <a:spcAft>
                <a:spcPts val="100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600" b="1" dirty="0">
                <a:solidFill>
                  <a:srgbClr val="000000"/>
                </a:solidFill>
              </a:rPr>
              <a:t>Endpoint Configuration: </a:t>
            </a:r>
            <a:r>
              <a:rPr lang="en-US" sz="1600" dirty="0">
                <a:solidFill>
                  <a:srgbClr val="000000"/>
                </a:solidFill>
              </a:rPr>
              <a:t>This part of the configuration defines the OPC UA communication endpoints for the server and their security configurations.</a:t>
            </a:r>
          </a:p>
          <a:p>
            <a:pPr>
              <a:spcBef>
                <a:spcPts val="1200"/>
              </a:spcBef>
              <a:spcAft>
                <a:spcPts val="100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600" b="1" dirty="0">
                <a:solidFill>
                  <a:srgbClr val="000000"/>
                </a:solidFill>
              </a:rPr>
              <a:t>Server Settings</a:t>
            </a:r>
          </a:p>
          <a:p>
            <a:pPr>
              <a:spcBef>
                <a:spcPts val="1200"/>
              </a:spcBef>
              <a:spcAft>
                <a:spcPts val="100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600" b="1" dirty="0">
                <a:solidFill>
                  <a:srgbClr val="000000"/>
                </a:solidFill>
              </a:rPr>
              <a:t>Build Information for the Server Application</a:t>
            </a:r>
          </a:p>
          <a:p>
            <a:pPr>
              <a:spcBef>
                <a:spcPts val="1200"/>
              </a:spcBef>
              <a:spcAft>
                <a:spcPts val="100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600" b="1" dirty="0">
                <a:solidFill>
                  <a:srgbClr val="000000"/>
                </a:solidFill>
              </a:rPr>
              <a:t>Server Instance Information: </a:t>
            </a:r>
            <a:r>
              <a:rPr lang="en-US" sz="1600" dirty="0">
                <a:solidFill>
                  <a:srgbClr val="000000"/>
                </a:solidFill>
              </a:rPr>
              <a:t>These elements provide server instance information defined for the server installation. [</a:t>
            </a:r>
            <a:r>
              <a:rPr lang="en-US" sz="1600" dirty="0" err="1">
                <a:solidFill>
                  <a:srgbClr val="000000"/>
                </a:solidFill>
              </a:rPr>
              <a:t>NodeName</a:t>
            </a:r>
            <a:r>
              <a:rPr lang="en-US" sz="1600" dirty="0">
                <a:solidFill>
                  <a:srgbClr val="000000"/>
                </a:solidFill>
              </a:rPr>
              <a:t>] can be used as a place-holder for the computer name.</a:t>
            </a:r>
          </a:p>
          <a:p>
            <a:pPr>
              <a:spcBef>
                <a:spcPts val="1200"/>
              </a:spcBef>
              <a:spcAft>
                <a:spcPts val="100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600" b="1" dirty="0">
                <a:solidFill>
                  <a:srgbClr val="000000"/>
                </a:solidFill>
              </a:rPr>
              <a:t>User Identity Tokens: </a:t>
            </a:r>
            <a:r>
              <a:rPr lang="en-US" sz="1600" dirty="0">
                <a:solidFill>
                  <a:srgbClr val="000000"/>
                </a:solidFill>
              </a:rPr>
              <a:t>The configuration of supported user identity tokens is stored in the element &lt;</a:t>
            </a:r>
            <a:r>
              <a:rPr lang="en-US" sz="1600" dirty="0" err="1">
                <a:solidFill>
                  <a:srgbClr val="000000"/>
                </a:solidFill>
              </a:rPr>
              <a:t>UserIdentityTokens</a:t>
            </a:r>
            <a:r>
              <a:rPr lang="en-US" sz="1600" dirty="0">
                <a:solidFill>
                  <a:srgbClr val="000000"/>
                </a:solidFill>
              </a:rPr>
              <a:t>&gt;.</a:t>
            </a:r>
          </a:p>
          <a:p>
            <a:pPr>
              <a:spcBef>
                <a:spcPts val="1200"/>
              </a:spcBef>
              <a:spcAft>
                <a:spcPts val="100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600" b="1" dirty="0">
                <a:solidFill>
                  <a:srgbClr val="000000"/>
                </a:solidFill>
              </a:rPr>
              <a:t>Discovery Registration: </a:t>
            </a:r>
            <a:r>
              <a:rPr lang="en-US" sz="1600" dirty="0">
                <a:solidFill>
                  <a:srgbClr val="000000"/>
                </a:solidFill>
              </a:rPr>
              <a:t>The configuration for the registration with discovery server(s) is stored in the element &lt;</a:t>
            </a:r>
            <a:r>
              <a:rPr lang="en-US" sz="1600" dirty="0" err="1">
                <a:solidFill>
                  <a:srgbClr val="000000"/>
                </a:solidFill>
              </a:rPr>
              <a:t>DiscoveryRegistration</a:t>
            </a:r>
            <a:r>
              <a:rPr lang="en-US" sz="1600" dirty="0">
                <a:solidFill>
                  <a:srgbClr val="000000"/>
                </a:solidFill>
              </a:rPr>
              <a:t>&gt;.</a:t>
            </a:r>
          </a:p>
          <a:p>
            <a:pPr>
              <a:spcBef>
                <a:spcPts val="1200"/>
              </a:spcBef>
              <a:spcAft>
                <a:spcPts val="100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600" b="1" dirty="0">
                <a:solidFill>
                  <a:srgbClr val="000000"/>
                </a:solidFill>
              </a:rPr>
              <a:t>Redundancy Support and Additional Server Entries</a:t>
            </a:r>
          </a:p>
          <a:p>
            <a:pPr>
              <a:spcBef>
                <a:spcPts val="1200"/>
              </a:spcBef>
              <a:spcAft>
                <a:spcPts val="100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1600" dirty="0">
              <a:solidFill>
                <a:srgbClr val="000000"/>
              </a:solidFill>
            </a:endParaRPr>
          </a:p>
          <a:p>
            <a:pPr>
              <a:spcBef>
                <a:spcPts val="1200"/>
              </a:spcBef>
              <a:spcAft>
                <a:spcPts val="100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1000" dirty="0">
              <a:solidFill>
                <a:srgbClr val="000000"/>
              </a:solidFill>
            </a:endParaRPr>
          </a:p>
          <a:p>
            <a:pPr>
              <a:spcBef>
                <a:spcPts val="1200"/>
              </a:spcBef>
              <a:spcAft>
                <a:spcPts val="100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1000" dirty="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Grp="1" noChangeArrowheads="1"/>
          </p:cNvSpPr>
          <p:nvPr>
            <p:ph type="title"/>
          </p:nvPr>
        </p:nvSpPr>
        <p:spPr>
          <a:xfrm>
            <a:off x="503238" y="301625"/>
            <a:ext cx="9070975" cy="1262063"/>
          </a:xfrm>
        </p:spPr>
        <p:txBody>
          <a:bodyPr tIns="38808"/>
          <a:lstStyle/>
          <a:p>
            <a:pPr eaLnBrk="1"/>
            <a:endParaRPr lang="en-US" smtClean="0"/>
          </a:p>
        </p:txBody>
      </p:sp>
      <p:pic>
        <p:nvPicPr>
          <p:cNvPr id="43011" name="Picture 2"/>
          <p:cNvPicPr>
            <a:picLocks noChangeAspect="1" noChangeArrowheads="1"/>
          </p:cNvPicPr>
          <p:nvPr/>
        </p:nvPicPr>
        <p:blipFill>
          <a:blip r:embed="rId3"/>
          <a:srcRect/>
          <a:stretch>
            <a:fillRect/>
          </a:stretch>
        </p:blipFill>
        <p:spPr bwMode="auto">
          <a:xfrm>
            <a:off x="1736725" y="2103438"/>
            <a:ext cx="6400800" cy="4351337"/>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a:r>
              <a:rPr lang="en-US" sz="2800" b="1" smtClean="0">
                <a:solidFill>
                  <a:srgbClr val="FF0000"/>
                </a:solidFill>
              </a:rPr>
              <a:t>Components to be controlled</a:t>
            </a:r>
          </a:p>
        </p:txBody>
      </p:sp>
      <p:graphicFrame>
        <p:nvGraphicFramePr>
          <p:cNvPr id="4" name="Table 3"/>
          <p:cNvGraphicFramePr>
            <a:graphicFrameLocks noGrp="1"/>
          </p:cNvGraphicFramePr>
          <p:nvPr/>
        </p:nvGraphicFramePr>
        <p:xfrm>
          <a:off x="239713" y="1798638"/>
          <a:ext cx="9525000" cy="3200400"/>
        </p:xfrm>
        <a:graphic>
          <a:graphicData uri="http://schemas.openxmlformats.org/drawingml/2006/table">
            <a:tbl>
              <a:tblPr firstRow="1" bandRow="1">
                <a:tableStyleId>{5C22544A-7EE6-4342-B048-85BDC9FD1C3A}</a:tableStyleId>
              </a:tblPr>
              <a:tblGrid>
                <a:gridCol w="2819400"/>
                <a:gridCol w="3810000"/>
                <a:gridCol w="2895600"/>
              </a:tblGrid>
              <a:tr h="142240">
                <a:tc>
                  <a:txBody>
                    <a:bodyPr/>
                    <a:lstStyle/>
                    <a:p>
                      <a:pPr algn="ctr"/>
                      <a:r>
                        <a:rPr lang="en-US" baseline="0" dirty="0" smtClean="0">
                          <a:solidFill>
                            <a:schemeClr val="tx1"/>
                          </a:solidFill>
                        </a:rPr>
                        <a:t>Camera</a:t>
                      </a:r>
                      <a:endParaRPr lang="en-US" baseline="0" dirty="0">
                        <a:solidFill>
                          <a:schemeClr val="tx1"/>
                        </a:solidFill>
                      </a:endParaRPr>
                    </a:p>
                  </a:txBody>
                  <a:tcPr>
                    <a:solidFill>
                      <a:schemeClr val="accent2">
                        <a:lumMod val="20000"/>
                        <a:lumOff val="80000"/>
                      </a:schemeClr>
                    </a:solidFill>
                  </a:tcPr>
                </a:tc>
                <a:tc>
                  <a:txBody>
                    <a:bodyPr/>
                    <a:lstStyle/>
                    <a:p>
                      <a:pPr algn="ctr"/>
                      <a:r>
                        <a:rPr lang="en-US" baseline="0" dirty="0" smtClean="0">
                          <a:solidFill>
                            <a:schemeClr val="tx1"/>
                          </a:solidFill>
                        </a:rPr>
                        <a:t>Telescope</a:t>
                      </a:r>
                      <a:endParaRPr lang="en-US" baseline="0" dirty="0">
                        <a:solidFill>
                          <a:schemeClr val="tx1"/>
                        </a:solidFill>
                      </a:endParaRPr>
                    </a:p>
                  </a:txBody>
                  <a:tcPr>
                    <a:solidFill>
                      <a:schemeClr val="accent2">
                        <a:lumMod val="20000"/>
                        <a:lumOff val="80000"/>
                      </a:schemeClr>
                    </a:solidFill>
                  </a:tcPr>
                </a:tc>
                <a:tc>
                  <a:txBody>
                    <a:bodyPr/>
                    <a:lstStyle/>
                    <a:p>
                      <a:pPr algn="ctr"/>
                      <a:r>
                        <a:rPr lang="en-US" baseline="0" dirty="0" smtClean="0">
                          <a:solidFill>
                            <a:schemeClr val="tx1"/>
                          </a:solidFill>
                        </a:rPr>
                        <a:t>Array</a:t>
                      </a:r>
                      <a:endParaRPr lang="en-US" baseline="0" dirty="0">
                        <a:solidFill>
                          <a:schemeClr val="tx1"/>
                        </a:solidFill>
                      </a:endParaRPr>
                    </a:p>
                  </a:txBody>
                  <a:tcPr>
                    <a:solidFill>
                      <a:schemeClr val="accent2">
                        <a:lumMod val="20000"/>
                        <a:lumOff val="80000"/>
                      </a:schemeClr>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 Electronics</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High Voltage System</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Array Trigger Interface</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Camera Lid</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Local Clock</a:t>
                      </a:r>
                    </a:p>
                    <a:p>
                      <a:pPr algn="ctr"/>
                      <a:endParaRPr lang="en-US" baseline="0" dirty="0">
                        <a:solidFill>
                          <a:schemeClr val="tx1"/>
                        </a:solidFill>
                      </a:endParaRPr>
                    </a:p>
                  </a:txBody>
                  <a:tcPr>
                    <a:solidFill>
                      <a:schemeClr val="accent2">
                        <a:lumMod val="20000"/>
                        <a:lumOff val="80000"/>
                      </a:schemeClr>
                    </a:solidFill>
                  </a:tcPr>
                </a:tc>
                <a:tc>
                  <a:txBody>
                    <a:bodyPr/>
                    <a:lstStyle/>
                    <a:p>
                      <a:r>
                        <a:rPr lang="en-US" dirty="0" smtClean="0"/>
                        <a:t>Drive Systems</a:t>
                      </a:r>
                    </a:p>
                    <a:p>
                      <a:r>
                        <a:rPr lang="en-US" dirty="0" smtClean="0"/>
                        <a:t>Safety System</a:t>
                      </a:r>
                    </a:p>
                    <a:p>
                      <a:r>
                        <a:rPr lang="en-US" dirty="0" smtClean="0"/>
                        <a:t>Camera Lock/Shelters</a:t>
                      </a:r>
                    </a:p>
                    <a:p>
                      <a:r>
                        <a:rPr lang="en-US" dirty="0" smtClean="0"/>
                        <a:t>CCD camera(s)</a:t>
                      </a:r>
                    </a:p>
                    <a:p>
                      <a:r>
                        <a:rPr lang="en-US" dirty="0" smtClean="0"/>
                        <a:t>Radiometer</a:t>
                      </a:r>
                    </a:p>
                    <a:p>
                      <a:r>
                        <a:rPr lang="en-US" dirty="0" smtClean="0"/>
                        <a:t>Calibration Devices (LED </a:t>
                      </a:r>
                      <a:r>
                        <a:rPr lang="en-US" dirty="0" err="1" smtClean="0"/>
                        <a:t>pulsers</a:t>
                      </a:r>
                      <a:r>
                        <a:rPr lang="en-US" dirty="0" smtClean="0"/>
                        <a:t>,</a:t>
                      </a:r>
                    </a:p>
                    <a:p>
                      <a:r>
                        <a:rPr lang="en-US" dirty="0" smtClean="0"/>
                        <a:t>Lasers)</a:t>
                      </a:r>
                    </a:p>
                    <a:p>
                      <a:r>
                        <a:rPr lang="en-US" dirty="0" smtClean="0"/>
                        <a:t>Active Mirror Control</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baseline="0" dirty="0" smtClean="0">
                        <a:solidFill>
                          <a:schemeClr val="tx1"/>
                        </a:solidFill>
                      </a:endParaRPr>
                    </a:p>
                    <a:p>
                      <a:pPr algn="ctr"/>
                      <a:endParaRPr lang="en-US" baseline="0" dirty="0">
                        <a:solidFill>
                          <a:schemeClr val="tx1"/>
                        </a:solidFill>
                      </a:endParaRPr>
                    </a:p>
                  </a:txBody>
                  <a:tcPr>
                    <a:solidFill>
                      <a:schemeClr val="accent2">
                        <a:lumMod val="20000"/>
                        <a:lumOff val="80000"/>
                      </a:schemeClr>
                    </a:solidFill>
                  </a:tcPr>
                </a:tc>
                <a:tc>
                  <a:txBody>
                    <a:bodyPr/>
                    <a:lstStyle/>
                    <a:p>
                      <a:r>
                        <a:rPr lang="en-US" dirty="0" smtClean="0"/>
                        <a:t>Array Trigger/GPS clock</a:t>
                      </a:r>
                    </a:p>
                    <a:p>
                      <a:r>
                        <a:rPr lang="en-US" dirty="0" smtClean="0"/>
                        <a:t>LIDAR(s)</a:t>
                      </a:r>
                    </a:p>
                    <a:p>
                      <a:r>
                        <a:rPr lang="en-US" dirty="0" smtClean="0"/>
                        <a:t>Weather Station(s)</a:t>
                      </a:r>
                    </a:p>
                    <a:p>
                      <a:r>
                        <a:rPr lang="en-US" dirty="0" smtClean="0"/>
                        <a:t>Optical Telescope(s)</a:t>
                      </a:r>
                    </a:p>
                    <a:p>
                      <a:pPr algn="ctr"/>
                      <a:endParaRPr lang="en-US" baseline="0" dirty="0">
                        <a:solidFill>
                          <a:schemeClr val="tx1"/>
                        </a:solidFill>
                      </a:endParaRPr>
                    </a:p>
                  </a:txBody>
                  <a:tcPr>
                    <a:solidFill>
                      <a:schemeClr val="accent2">
                        <a:lumMod val="20000"/>
                        <a:lumOff val="80000"/>
                      </a:schemeClr>
                    </a:solidFill>
                  </a:tcPr>
                </a:tc>
              </a:tr>
            </a:tbl>
          </a:graphicData>
        </a:graphic>
      </p:graphicFrame>
      <p:sp>
        <p:nvSpPr>
          <p:cNvPr id="7185" name="Rectangle 4"/>
          <p:cNvSpPr>
            <a:spLocks noChangeArrowheads="1"/>
          </p:cNvSpPr>
          <p:nvPr/>
        </p:nvSpPr>
        <p:spPr bwMode="auto">
          <a:xfrm>
            <a:off x="620713" y="5532438"/>
            <a:ext cx="9067800" cy="349250"/>
          </a:xfrm>
          <a:prstGeom prst="rect">
            <a:avLst/>
          </a:prstGeom>
          <a:noFill/>
          <a:ln w="9525">
            <a:noFill/>
            <a:miter lim="800000"/>
            <a:headEnd/>
            <a:tailEnd/>
          </a:ln>
        </p:spPr>
        <p:txBody>
          <a:bodyPr>
            <a:spAutoFit/>
          </a:bodyPr>
          <a:lstStyle/>
          <a:p>
            <a:pPr>
              <a:buFont typeface="Arial" charset="0"/>
              <a:buChar char="•"/>
            </a:pPr>
            <a:r>
              <a:rPr lang="en-US"/>
              <a:t> </a:t>
            </a:r>
            <a:r>
              <a:rPr lang="en-US" b="1">
                <a:solidFill>
                  <a:srgbClr val="FF0000"/>
                </a:solidFill>
              </a:rPr>
              <a:t>The actual components might differ depending on the telescope type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Grp="1" noChangeArrowheads="1"/>
          </p:cNvSpPr>
          <p:nvPr>
            <p:ph type="title"/>
          </p:nvPr>
        </p:nvSpPr>
        <p:spPr>
          <a:xfrm>
            <a:off x="503238" y="301625"/>
            <a:ext cx="9070975" cy="1262063"/>
          </a:xfrm>
        </p:spPr>
        <p:txBody>
          <a:bodyPr tIns="38808"/>
          <a:lstStyle/>
          <a:p>
            <a:pPr eaLnBrk="1"/>
            <a:endParaRPr lang="en-US" smtClean="0"/>
          </a:p>
        </p:txBody>
      </p:sp>
      <p:pic>
        <p:nvPicPr>
          <p:cNvPr id="44035" name="Picture 2"/>
          <p:cNvPicPr>
            <a:picLocks noChangeAspect="1" noChangeArrowheads="1"/>
          </p:cNvPicPr>
          <p:nvPr/>
        </p:nvPicPr>
        <p:blipFill>
          <a:blip r:embed="rId3"/>
          <a:srcRect/>
          <a:stretch>
            <a:fillRect/>
          </a:stretch>
        </p:blipFill>
        <p:spPr bwMode="auto">
          <a:xfrm>
            <a:off x="3221038" y="2651125"/>
            <a:ext cx="3736975" cy="3679825"/>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0080625" cy="6275564"/>
          </a:xfrm>
          <a:prstGeom prst="rect">
            <a:avLst/>
          </a:prstGeom>
        </p:spPr>
        <p:txBody>
          <a:bodyPr wrap="square">
            <a:spAutoFit/>
          </a:bodyPr>
          <a:lstStyle/>
          <a:p>
            <a:r>
              <a:rPr lang="en-US" dirty="0"/>
              <a:t>OPC is a standard interface to communicate between numerous data sources, including devices on a factory floor, laboratory equipment, test system fixtures, and databases. The OPC Foundation defined a set of standard interfaces that allow any client to access any OPC-compatible device using a protocol now referred to as Classic OPC. This protocol utilizes the Microsoft-based COM/DCOM technology to provide standard specifications for data access (DA), historical data access (HDA), and alarms and events (A&amp;E). Although basing a protocol on this technology made sense in the 1990s, Classic OPC has several limitations because of this reliance on the Microsoft Windows platform, in the form of security issues and platform dependency. </a:t>
            </a:r>
            <a:r>
              <a:rPr lang="en-US" dirty="0" smtClean="0"/>
              <a:t/>
            </a:r>
            <a:br>
              <a:rPr lang="en-US" dirty="0" smtClean="0"/>
            </a:br>
            <a:r>
              <a:rPr lang="en-US" dirty="0" smtClean="0"/>
              <a:t/>
            </a:r>
            <a:br>
              <a:rPr lang="en-US" dirty="0" smtClean="0"/>
            </a:br>
            <a:r>
              <a:rPr lang="en-US" dirty="0"/>
              <a:t>OPC Unified Architecture (UA) is a new communication technology standard which was first released by the OPC Foundation in 2006 as an improvement upon its predecessor, Classic OPC. OPC UA includes all of the functionality found in Classic OPC. This is done by bringing together the different specifications of Classic OPC into a single entry point to a system offering current data access, alarms and events, combined with the history of both. </a:t>
            </a:r>
            <a:r>
              <a:rPr lang="en-US" dirty="0" smtClean="0"/>
              <a:t/>
            </a:r>
            <a:br>
              <a:rPr lang="en-US" dirty="0" smtClean="0"/>
            </a:br>
            <a:r>
              <a:rPr lang="en-US" dirty="0" smtClean="0"/>
              <a:t/>
            </a:r>
            <a:br>
              <a:rPr lang="en-US" dirty="0" smtClean="0"/>
            </a:br>
            <a:r>
              <a:rPr lang="en-US" dirty="0"/>
              <a:t>Furthermore, OPC UA is based on a cross-platform, business-optimized Service-Oriented Architecture (SOA), which expands on the security and functionality found in Classic OPC, instead of the Microsoft-based COM/DCOM technology. OPC UA supports two protocols: a binary protocol that employs minimal resources, allowing for easy enablement through a firewall; and a Web Service protocol (SOAP) which uses standard HTTP/HTTPS ports. Because of the benefits of this new protocol, an increasing trend of industrial applications have adopted the UA protocol both in the traditional OPC-centric Industrial Automation space and emerging areas, such as energy.</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72595"/>
            <a:ext cx="10080625" cy="4729756"/>
          </a:xfrm>
          <a:prstGeom prst="rect">
            <a:avLst/>
          </a:prstGeom>
        </p:spPr>
        <p:txBody>
          <a:bodyPr wrap="square">
            <a:spAutoFit/>
          </a:bodyPr>
          <a:lstStyle/>
          <a:p>
            <a:r>
              <a:rPr lang="en-US" dirty="0" smtClean="0"/>
              <a:t>An OPC-UA server uses device-specific protocols to communicate with different brands and kinds of devices and an OPC-UA protocol to communicate with software applications.</a:t>
            </a:r>
          </a:p>
          <a:p>
            <a:r>
              <a:rPr lang="en-US" dirty="0" smtClean="0"/>
              <a:t>Software applications only need to implement a single OPC-UA communication protocol to talk to an OPC-UA server. A software application sends data to an OPC-UA server using an OPC-UA protocol. The OPC-UA server receives the data and sends the data to a device using the device's specific communication protocol. Communication back to the software application works the same in reverse - data is received by the OPC-UA server using the device-specific protocol and sent to the software application using the OPC-UA protocol.</a:t>
            </a:r>
          </a:p>
          <a:p>
            <a:r>
              <a:rPr lang="en-US" dirty="0"/>
              <a:t>OPC-UA was created by and is maintained by the </a:t>
            </a:r>
            <a:r>
              <a:rPr lang="en-US" b="1" dirty="0" smtClean="0"/>
              <a:t>OPC Foundation.</a:t>
            </a:r>
          </a:p>
          <a:p>
            <a:r>
              <a:rPr lang="en-US" dirty="0" smtClean="0"/>
              <a:t>OPC-UA is the successor of the </a:t>
            </a:r>
            <a:r>
              <a:rPr lang="en-US" b="1" dirty="0" smtClean="0"/>
              <a:t>OPC </a:t>
            </a:r>
            <a:r>
              <a:rPr lang="en-US" dirty="0" smtClean="0"/>
              <a:t>standard. </a:t>
            </a:r>
            <a:r>
              <a:rPr lang="en-US" b="1" dirty="0" smtClean="0"/>
              <a:t>OPC</a:t>
            </a:r>
            <a:r>
              <a:rPr lang="en-US" dirty="0" smtClean="0"/>
              <a:t> is a Microsoft-based technology that is used only on Windows computers. One of the benefits of </a:t>
            </a:r>
            <a:r>
              <a:rPr lang="en-US" b="1" dirty="0" smtClean="0"/>
              <a:t>OPC-UA</a:t>
            </a:r>
            <a:r>
              <a:rPr lang="en-US" dirty="0" smtClean="0"/>
              <a:t> over </a:t>
            </a:r>
            <a:r>
              <a:rPr lang="en-US" b="1" dirty="0" smtClean="0"/>
              <a:t>OPC</a:t>
            </a:r>
            <a:r>
              <a:rPr lang="en-US" dirty="0" smtClean="0"/>
              <a:t> is that OPC-UA is operating system independent - can be used on Windows, Linux, OS X, Android etc. </a:t>
            </a:r>
          </a:p>
          <a:p>
            <a:endParaRPr lang="en-US" b="1" dirty="0"/>
          </a:p>
          <a:p>
            <a:r>
              <a:rPr lang="en-US" dirty="0" smtClean="0"/>
              <a:t>OPC-UA </a:t>
            </a:r>
            <a:r>
              <a:rPr lang="en-US" dirty="0"/>
              <a:t>specifies a binary TCP-based communication protocol and a </a:t>
            </a:r>
            <a:r>
              <a:rPr lang="en-US" dirty="0" smtClean="0"/>
              <a:t> </a:t>
            </a:r>
            <a:r>
              <a:rPr lang="en-US" b="1" dirty="0" smtClean="0"/>
              <a:t>SOAP</a:t>
            </a:r>
            <a:r>
              <a:rPr lang="en-US" dirty="0" smtClean="0"/>
              <a:t>, </a:t>
            </a:r>
            <a:r>
              <a:rPr lang="en-US" dirty="0"/>
              <a:t>HTTP-based protocol. These two communication protocols can be used by software applications to communicate with OPC-UA servers</a:t>
            </a:r>
            <a:r>
              <a:rPr lang="en-US" dirty="0" smtClean="0"/>
              <a:t>.</a:t>
            </a:r>
          </a:p>
          <a:p>
            <a:endParaRPr lang="en-US" dirty="0"/>
          </a:p>
          <a:p>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109" y="427037"/>
            <a:ext cx="10033516" cy="2668679"/>
          </a:xfrm>
          <a:prstGeom prst="rect">
            <a:avLst/>
          </a:prstGeom>
        </p:spPr>
        <p:txBody>
          <a:bodyPr wrap="none">
            <a:spAutoFit/>
          </a:bodyPr>
          <a:lstStyle/>
          <a:p>
            <a:r>
              <a:rPr lang="en-US" b="1" dirty="0" smtClean="0"/>
              <a:t>Redundancy :</a:t>
            </a:r>
            <a:r>
              <a:rPr lang="en-US" b="1" dirty="0"/>
              <a:t> </a:t>
            </a:r>
            <a:r>
              <a:rPr lang="en-US" dirty="0"/>
              <a:t>the inclusion of extra components which are not strictly necessary to functioning</a:t>
            </a:r>
            <a:r>
              <a:rPr lang="en-US" dirty="0" smtClean="0"/>
              <a:t>,</a:t>
            </a:r>
          </a:p>
          <a:p>
            <a:r>
              <a:rPr lang="en-US" dirty="0"/>
              <a:t> </a:t>
            </a:r>
            <a:r>
              <a:rPr lang="en-US" dirty="0" smtClean="0"/>
              <a:t>                      </a:t>
            </a:r>
            <a:r>
              <a:rPr lang="en-US" dirty="0"/>
              <a:t>in case of failure in other components</a:t>
            </a:r>
            <a:r>
              <a:rPr lang="en-US" dirty="0" smtClean="0"/>
              <a:t>.</a:t>
            </a:r>
          </a:p>
          <a:p>
            <a:r>
              <a:rPr lang="en-US" dirty="0"/>
              <a:t> </a:t>
            </a:r>
            <a:r>
              <a:rPr lang="en-US" b="1" dirty="0"/>
              <a:t>robustness</a:t>
            </a:r>
            <a:r>
              <a:rPr lang="en-US" dirty="0"/>
              <a:t> is the ability of a computer system to cope with errors during execution. </a:t>
            </a:r>
            <a:endParaRPr lang="en-US" dirty="0" smtClean="0"/>
          </a:p>
          <a:p>
            <a:r>
              <a:rPr lang="en-US" dirty="0" smtClean="0"/>
              <a:t>  Robustness </a:t>
            </a:r>
            <a:r>
              <a:rPr lang="en-US" dirty="0"/>
              <a:t>can also be defined as the ability of an algorithm to continue operating despite </a:t>
            </a:r>
            <a:endParaRPr lang="en-US" dirty="0" smtClean="0"/>
          </a:p>
          <a:p>
            <a:r>
              <a:rPr lang="en-US" dirty="0" smtClean="0"/>
              <a:t>abnormalities </a:t>
            </a:r>
            <a:r>
              <a:rPr lang="en-US" dirty="0"/>
              <a:t>in input, calculations, </a:t>
            </a:r>
            <a:r>
              <a:rPr lang="en-US" dirty="0" smtClean="0"/>
              <a:t>etc</a:t>
            </a:r>
          </a:p>
          <a:p>
            <a:r>
              <a:rPr lang="en-US" b="1" dirty="0"/>
              <a:t>scalability</a:t>
            </a:r>
            <a:r>
              <a:rPr lang="en-US" dirty="0"/>
              <a:t> is </a:t>
            </a:r>
            <a:r>
              <a:rPr lang="en-US" dirty="0" smtClean="0"/>
              <a:t>necessary to </a:t>
            </a:r>
            <a:r>
              <a:rPr lang="en-US" dirty="0"/>
              <a:t>be able to integrate OPC interfaces directly into the systems </a:t>
            </a:r>
            <a:r>
              <a:rPr lang="en-US" dirty="0" smtClean="0"/>
              <a:t>running</a:t>
            </a:r>
          </a:p>
          <a:p>
            <a:r>
              <a:rPr lang="en-US" dirty="0" smtClean="0"/>
              <a:t>   on many different </a:t>
            </a:r>
            <a:r>
              <a:rPr lang="en-US" dirty="0"/>
              <a:t>platforms</a:t>
            </a:r>
            <a:r>
              <a:rPr lang="en-US" dirty="0" smtClean="0"/>
              <a:t>.</a:t>
            </a:r>
          </a:p>
          <a:p>
            <a:r>
              <a:rPr lang="en-US" b="1" dirty="0"/>
              <a:t>Interoperability</a:t>
            </a:r>
            <a:r>
              <a:rPr lang="en-US" dirty="0"/>
              <a:t> is the ability of making systems and organizations work together (inter-operate</a:t>
            </a:r>
            <a:r>
              <a:rPr lang="en-US" dirty="0" smtClean="0"/>
              <a:t>).</a:t>
            </a:r>
          </a:p>
          <a:p>
            <a:r>
              <a:rPr lang="en-US" dirty="0" smtClean="0"/>
              <a:t> </a:t>
            </a:r>
            <a:r>
              <a:rPr lang="en-US" dirty="0"/>
              <a:t>While the term was initially defined for </a:t>
            </a:r>
            <a:r>
              <a:rPr lang="en-US" dirty="0" smtClean="0"/>
              <a:t>Information technology or</a:t>
            </a:r>
            <a:r>
              <a:rPr lang="en-US" dirty="0"/>
              <a:t> </a:t>
            </a:r>
            <a:r>
              <a:rPr lang="en-US" dirty="0" smtClean="0"/>
              <a:t>systems </a:t>
            </a:r>
            <a:r>
              <a:rPr lang="en-US" dirty="0" err="1" smtClean="0"/>
              <a:t>engg</a:t>
            </a:r>
            <a:r>
              <a:rPr lang="en-US" dirty="0" smtClean="0"/>
              <a:t>. services </a:t>
            </a:r>
            <a:r>
              <a:rPr lang="en-US" dirty="0"/>
              <a:t>to </a:t>
            </a:r>
            <a:endParaRPr lang="en-US" dirty="0" smtClean="0"/>
          </a:p>
          <a:p>
            <a:r>
              <a:rPr lang="en-US" dirty="0" smtClean="0"/>
              <a:t>allow for information exchange.</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68313" y="0"/>
            <a:ext cx="9069387" cy="762000"/>
          </a:xfrm>
          <a:prstGeom prst="rect">
            <a:avLst/>
          </a:prstGeom>
          <a:noFill/>
          <a:ln w="9525">
            <a:noFill/>
            <a:round/>
            <a:headEnd/>
            <a:tailEnd/>
          </a:ln>
        </p:spPr>
        <p:txBody>
          <a:bodyPr lIns="0" tIns="0" rIns="0" bIns="0" anchor="ctr"/>
          <a:lstStyle/>
          <a:p>
            <a:pPr algn="ctr" eaLnBrk="0">
              <a:defRPr/>
            </a:pPr>
            <a:r>
              <a:rPr lang="en-US" sz="2800" b="1" kern="0" dirty="0">
                <a:solidFill>
                  <a:srgbClr val="FF0000"/>
                </a:solidFill>
                <a:latin typeface="+mj-lt"/>
                <a:ea typeface="+mj-ea"/>
                <a:cs typeface="+mj-cs"/>
              </a:rPr>
              <a:t>… including different interfaces and environments…</a:t>
            </a:r>
          </a:p>
        </p:txBody>
      </p:sp>
      <p:grpSp>
        <p:nvGrpSpPr>
          <p:cNvPr id="8195" name="Group 18"/>
          <p:cNvGrpSpPr>
            <a:grpSpLocks/>
          </p:cNvGrpSpPr>
          <p:nvPr/>
        </p:nvGrpSpPr>
        <p:grpSpPr bwMode="auto">
          <a:xfrm>
            <a:off x="620713" y="1798638"/>
            <a:ext cx="4495800" cy="4160837"/>
            <a:chOff x="620712" y="1798637"/>
            <a:chExt cx="5715000" cy="5761038"/>
          </a:xfrm>
        </p:grpSpPr>
        <p:pic>
          <p:nvPicPr>
            <p:cNvPr id="8205" name="Picture 3"/>
            <p:cNvPicPr>
              <a:picLocks noChangeAspect="1" noChangeArrowheads="1"/>
            </p:cNvPicPr>
            <p:nvPr/>
          </p:nvPicPr>
          <p:blipFill>
            <a:blip r:embed="rId3"/>
            <a:srcRect/>
            <a:stretch>
              <a:fillRect/>
            </a:stretch>
          </p:blipFill>
          <p:spPr bwMode="auto">
            <a:xfrm>
              <a:off x="1077912" y="2332037"/>
              <a:ext cx="1104901" cy="1028701"/>
            </a:xfrm>
            <a:prstGeom prst="rect">
              <a:avLst/>
            </a:prstGeom>
            <a:noFill/>
            <a:ln w="9525">
              <a:noFill/>
              <a:miter lim="800000"/>
              <a:headEnd/>
              <a:tailEnd/>
            </a:ln>
          </p:spPr>
        </p:pic>
        <p:pic>
          <p:nvPicPr>
            <p:cNvPr id="8206" name="Picture 4"/>
            <p:cNvPicPr>
              <a:picLocks noChangeAspect="1" noChangeArrowheads="1"/>
            </p:cNvPicPr>
            <p:nvPr/>
          </p:nvPicPr>
          <p:blipFill>
            <a:blip r:embed="rId4"/>
            <a:srcRect/>
            <a:stretch>
              <a:fillRect/>
            </a:stretch>
          </p:blipFill>
          <p:spPr bwMode="auto">
            <a:xfrm>
              <a:off x="2601912" y="2408237"/>
              <a:ext cx="1219201" cy="807721"/>
            </a:xfrm>
            <a:prstGeom prst="rect">
              <a:avLst/>
            </a:prstGeom>
            <a:noFill/>
            <a:ln w="9525">
              <a:noFill/>
              <a:miter lim="800000"/>
              <a:headEnd/>
              <a:tailEnd/>
            </a:ln>
          </p:spPr>
        </p:pic>
        <p:pic>
          <p:nvPicPr>
            <p:cNvPr id="8207" name="Picture 5"/>
            <p:cNvPicPr>
              <a:picLocks noChangeAspect="1" noChangeArrowheads="1"/>
            </p:cNvPicPr>
            <p:nvPr/>
          </p:nvPicPr>
          <p:blipFill>
            <a:blip r:embed="rId5"/>
            <a:srcRect/>
            <a:stretch>
              <a:fillRect/>
            </a:stretch>
          </p:blipFill>
          <p:spPr bwMode="auto">
            <a:xfrm>
              <a:off x="4202112" y="2332037"/>
              <a:ext cx="1297857" cy="838200"/>
            </a:xfrm>
            <a:prstGeom prst="rect">
              <a:avLst/>
            </a:prstGeom>
            <a:noFill/>
            <a:ln w="9525">
              <a:noFill/>
              <a:miter lim="800000"/>
              <a:headEnd/>
              <a:tailEnd/>
            </a:ln>
          </p:spPr>
        </p:pic>
        <p:pic>
          <p:nvPicPr>
            <p:cNvPr id="8208" name="Picture 6"/>
            <p:cNvPicPr>
              <a:picLocks noChangeAspect="1" noChangeArrowheads="1"/>
            </p:cNvPicPr>
            <p:nvPr/>
          </p:nvPicPr>
          <p:blipFill>
            <a:blip r:embed="rId6"/>
            <a:srcRect/>
            <a:stretch>
              <a:fillRect/>
            </a:stretch>
          </p:blipFill>
          <p:spPr bwMode="auto">
            <a:xfrm>
              <a:off x="1154112" y="3856037"/>
              <a:ext cx="1162051" cy="932677"/>
            </a:xfrm>
            <a:prstGeom prst="rect">
              <a:avLst/>
            </a:prstGeom>
            <a:noFill/>
            <a:ln w="9525">
              <a:noFill/>
              <a:miter lim="800000"/>
              <a:headEnd/>
              <a:tailEnd/>
            </a:ln>
          </p:spPr>
        </p:pic>
        <p:pic>
          <p:nvPicPr>
            <p:cNvPr id="8209" name="Picture 7"/>
            <p:cNvPicPr>
              <a:picLocks noChangeAspect="1" noChangeArrowheads="1"/>
            </p:cNvPicPr>
            <p:nvPr/>
          </p:nvPicPr>
          <p:blipFill>
            <a:blip r:embed="rId7" cstate="print"/>
            <a:srcRect/>
            <a:stretch>
              <a:fillRect/>
            </a:stretch>
          </p:blipFill>
          <p:spPr bwMode="auto">
            <a:xfrm>
              <a:off x="2754312" y="3894137"/>
              <a:ext cx="1219201" cy="914401"/>
            </a:xfrm>
            <a:prstGeom prst="rect">
              <a:avLst/>
            </a:prstGeom>
            <a:noFill/>
            <a:ln w="9525">
              <a:noFill/>
              <a:miter lim="800000"/>
              <a:headEnd/>
              <a:tailEnd/>
            </a:ln>
          </p:spPr>
        </p:pic>
        <p:pic>
          <p:nvPicPr>
            <p:cNvPr id="8210" name="Picture 8"/>
            <p:cNvPicPr>
              <a:picLocks noChangeAspect="1" noChangeArrowheads="1"/>
            </p:cNvPicPr>
            <p:nvPr/>
          </p:nvPicPr>
          <p:blipFill>
            <a:blip r:embed="rId8"/>
            <a:srcRect/>
            <a:stretch>
              <a:fillRect/>
            </a:stretch>
          </p:blipFill>
          <p:spPr bwMode="auto">
            <a:xfrm>
              <a:off x="4354512" y="3856038"/>
              <a:ext cx="1219200" cy="954156"/>
            </a:xfrm>
            <a:prstGeom prst="rect">
              <a:avLst/>
            </a:prstGeom>
            <a:noFill/>
            <a:ln w="9525">
              <a:noFill/>
              <a:miter lim="800000"/>
              <a:headEnd/>
              <a:tailEnd/>
            </a:ln>
          </p:spPr>
        </p:pic>
        <p:pic>
          <p:nvPicPr>
            <p:cNvPr id="8211" name="Picture 9"/>
            <p:cNvPicPr>
              <a:picLocks noChangeAspect="1" noChangeArrowheads="1"/>
            </p:cNvPicPr>
            <p:nvPr/>
          </p:nvPicPr>
          <p:blipFill>
            <a:blip r:embed="rId9"/>
            <a:srcRect/>
            <a:stretch>
              <a:fillRect/>
            </a:stretch>
          </p:blipFill>
          <p:spPr bwMode="auto">
            <a:xfrm>
              <a:off x="773112" y="5761037"/>
              <a:ext cx="1562099" cy="1123680"/>
            </a:xfrm>
            <a:prstGeom prst="rect">
              <a:avLst/>
            </a:prstGeom>
            <a:noFill/>
            <a:ln w="9525">
              <a:noFill/>
              <a:miter lim="800000"/>
              <a:headEnd/>
              <a:tailEnd/>
            </a:ln>
          </p:spPr>
        </p:pic>
        <p:pic>
          <p:nvPicPr>
            <p:cNvPr id="8212" name="Picture 10"/>
            <p:cNvPicPr>
              <a:picLocks noChangeAspect="1" noChangeArrowheads="1"/>
            </p:cNvPicPr>
            <p:nvPr/>
          </p:nvPicPr>
          <p:blipFill>
            <a:blip r:embed="rId10"/>
            <a:srcRect/>
            <a:stretch>
              <a:fillRect/>
            </a:stretch>
          </p:blipFill>
          <p:spPr bwMode="auto">
            <a:xfrm>
              <a:off x="2601912" y="5761037"/>
              <a:ext cx="1676401" cy="1186054"/>
            </a:xfrm>
            <a:prstGeom prst="rect">
              <a:avLst/>
            </a:prstGeom>
            <a:noFill/>
            <a:ln w="9525">
              <a:noFill/>
              <a:miter lim="800000"/>
              <a:headEnd/>
              <a:tailEnd/>
            </a:ln>
          </p:spPr>
        </p:pic>
        <p:pic>
          <p:nvPicPr>
            <p:cNvPr id="8213" name="Picture 11"/>
            <p:cNvPicPr>
              <a:picLocks noChangeAspect="1" noChangeArrowheads="1"/>
            </p:cNvPicPr>
            <p:nvPr/>
          </p:nvPicPr>
          <p:blipFill>
            <a:blip r:embed="rId11"/>
            <a:srcRect/>
            <a:stretch>
              <a:fillRect/>
            </a:stretch>
          </p:blipFill>
          <p:spPr bwMode="auto">
            <a:xfrm rot="10800000" flipV="1">
              <a:off x="4354512" y="5532437"/>
              <a:ext cx="1428751" cy="1428751"/>
            </a:xfrm>
            <a:prstGeom prst="rect">
              <a:avLst/>
            </a:prstGeom>
            <a:noFill/>
            <a:ln w="9525">
              <a:noFill/>
              <a:miter lim="800000"/>
              <a:headEnd/>
              <a:tailEnd/>
            </a:ln>
          </p:spPr>
        </p:pic>
        <p:sp>
          <p:nvSpPr>
            <p:cNvPr id="8214" name="Rectangle 17"/>
            <p:cNvSpPr>
              <a:spLocks noChangeArrowheads="1"/>
            </p:cNvSpPr>
            <p:nvPr/>
          </p:nvSpPr>
          <p:spPr bwMode="auto">
            <a:xfrm>
              <a:off x="620712" y="1798637"/>
              <a:ext cx="5715000" cy="5761038"/>
            </a:xfrm>
            <a:prstGeom prst="rect">
              <a:avLst/>
            </a:prstGeom>
            <a:noFill/>
            <a:ln w="9525" algn="ctr">
              <a:solidFill>
                <a:schemeClr val="tx1"/>
              </a:solidFill>
              <a:round/>
              <a:headEnd/>
              <a:tailEnd/>
            </a:ln>
          </p:spPr>
          <p:txBody>
            <a:bodyPr/>
            <a:lstStyle/>
            <a:p>
              <a:endParaRPr lang="en-US"/>
            </a:p>
          </p:txBody>
        </p:sp>
      </p:grpSp>
      <p:sp>
        <p:nvSpPr>
          <p:cNvPr id="20" name="TextBox 19"/>
          <p:cNvSpPr txBox="1"/>
          <p:nvPr/>
        </p:nvSpPr>
        <p:spPr>
          <a:xfrm>
            <a:off x="696913" y="1874838"/>
            <a:ext cx="1447800" cy="349250"/>
          </a:xfrm>
          <a:prstGeom prst="rect">
            <a:avLst/>
          </a:prstGeom>
          <a:noFill/>
        </p:spPr>
        <p:txBody>
          <a:bodyPr>
            <a:spAutoFit/>
          </a:bodyPr>
          <a:lstStyle/>
          <a:p>
            <a:pPr>
              <a:defRPr/>
            </a:pPr>
            <a:r>
              <a:rPr lang="en-US" b="1" dirty="0">
                <a:solidFill>
                  <a:schemeClr val="accent2">
                    <a:lumMod val="50000"/>
                  </a:schemeClr>
                </a:solidFill>
              </a:rPr>
              <a:t>Interfaces</a:t>
            </a:r>
          </a:p>
        </p:txBody>
      </p:sp>
      <p:pic>
        <p:nvPicPr>
          <p:cNvPr id="8197" name="Picture 13"/>
          <p:cNvPicPr>
            <a:picLocks noChangeAspect="1" noChangeArrowheads="1"/>
          </p:cNvPicPr>
          <p:nvPr/>
        </p:nvPicPr>
        <p:blipFill>
          <a:blip r:embed="rId12"/>
          <a:srcRect/>
          <a:stretch>
            <a:fillRect/>
          </a:stretch>
        </p:blipFill>
        <p:spPr bwMode="auto">
          <a:xfrm>
            <a:off x="6564313" y="2447925"/>
            <a:ext cx="914400" cy="874713"/>
          </a:xfrm>
          <a:prstGeom prst="rect">
            <a:avLst/>
          </a:prstGeom>
          <a:noFill/>
          <a:ln w="9525">
            <a:noFill/>
            <a:miter lim="800000"/>
            <a:headEnd/>
            <a:tailEnd/>
          </a:ln>
        </p:spPr>
      </p:pic>
      <p:pic>
        <p:nvPicPr>
          <p:cNvPr id="8198" name="Picture 18"/>
          <p:cNvPicPr>
            <a:picLocks noChangeAspect="1" noChangeArrowheads="1"/>
          </p:cNvPicPr>
          <p:nvPr/>
        </p:nvPicPr>
        <p:blipFill>
          <a:blip r:embed="rId13"/>
          <a:srcRect/>
          <a:stretch>
            <a:fillRect/>
          </a:stretch>
        </p:blipFill>
        <p:spPr bwMode="auto">
          <a:xfrm>
            <a:off x="7821613" y="2408238"/>
            <a:ext cx="1066800" cy="1066800"/>
          </a:xfrm>
          <a:prstGeom prst="rect">
            <a:avLst/>
          </a:prstGeom>
          <a:noFill/>
          <a:ln w="9525">
            <a:noFill/>
            <a:miter lim="800000"/>
            <a:headEnd/>
            <a:tailEnd/>
          </a:ln>
        </p:spPr>
      </p:pic>
      <p:pic>
        <p:nvPicPr>
          <p:cNvPr id="8199" name="Picture 24" descr="http://www.knowledgeoverflow.com/wp-content/uploads/2012/08/windows-logo.jpg"/>
          <p:cNvPicPr>
            <a:picLocks noChangeAspect="1" noChangeArrowheads="1"/>
          </p:cNvPicPr>
          <p:nvPr/>
        </p:nvPicPr>
        <p:blipFill>
          <a:blip r:embed="rId14"/>
          <a:srcRect/>
          <a:stretch>
            <a:fillRect/>
          </a:stretch>
        </p:blipFill>
        <p:spPr bwMode="auto">
          <a:xfrm>
            <a:off x="6488113" y="3856038"/>
            <a:ext cx="982662" cy="979487"/>
          </a:xfrm>
          <a:prstGeom prst="rect">
            <a:avLst/>
          </a:prstGeom>
          <a:noFill/>
          <a:ln w="9525">
            <a:noFill/>
            <a:miter lim="800000"/>
            <a:headEnd/>
            <a:tailEnd/>
          </a:ln>
        </p:spPr>
      </p:pic>
      <p:sp>
        <p:nvSpPr>
          <p:cNvPr id="8200" name="AutoShape 26" descr="data:image/jpeg;base64,/9j/4AAQSkZJRgABAQAAAQABAAD/2wCEAAkGBxQSEhUSExIVFBQQFxAXFRUVFxUUGBUWFRUWFhQWGBcZHCggGBolGxQVIT0hJSksLi4uFx8zODMsNygtLisBCgoKDg0OGxAQGywkICQ1LDQuNCwsLzcsLCwvLC0sLywsLDIsLCw0NCwsLCwsLDAsLCwsLC4tLCwsLywsLCwsLP/AABEIAPQAzwMBEQACEQEDEQH/xAAcAAEAAQUBAQAAAAAAAAAAAAAABwMEBQYIAgH/xABKEAABAwICBgYGBwUFBwUAAAABAAIDBBEFIQYHEjFBURMiYXGBkQgUIzJCsVJygpKhwdEzQ1NiwhV0orPSJZOjssPh8CQ1RGNz/8QAGwEBAAIDAQEAAAAAAAAAAAAAAAQFAgMGAQf/xAA1EQEAAgECAwQIBQUAAwAAAAAAAQIDBBEFEjEhQVFhEyIycYGRobEUQsHR8AYjM1LhFTSS/9oADAMBAAIRAxEAPwCcUBAQEBAQEBAQEFKqqWRsdJI9rGMBc57iGtaBvJJyAQQ7phr1jjLo8PiEpGXTy3Ef2IxZzhvzJbu3FBFeMawsSqTeStmAz6sTuhbY8NmOwPjdBrk1S952nPc483OJPmUGRw/SasgIMNXPHa2TZXgZc23sR2FBIei2vGrhIZWsFTHxe0COUDnkA12XCwvzQThovpTS4hH0tNKH2ttMOT4yeD2HMbjnuNsiUGaQEBAQEBAQEBAQEBAQEBAQEBAQc066dPH1lQ6khfalpnFpsf20rTZzjzaDcAbsr8RYIyQEBB6jFyBzIQb5XYPAYG7RAfYINYwzE5sPqGzU8pa9m5w3OHFrhuc08ig6m1faYR4pSidg2ZGHYmj+hJa+XNp3g+G8FBsyAgICAgICAgICAgICAgICAg1/T/GDR4dVVANnRxODDykfaOM/ee1Bx4gICAg9MdYg8iCgr1Ne9+9x7kFsg3rU5pOaHEYw51oasthlHDrH2b/svIz5F3NB1SgICAgICAgICAgICAgICAgII19IGr2MJLf408DPLak/6aDmZBd0+HvkaSyzrZlo94eCC0QEFWKme7NrHOtv2QT8kF9Bg5kB6N7XPaCTEQWyZb7AizvA3QYxAQdkaFYt63QU1QTd0sUZef5wNmT/ABhyDNoCAgICAgICAgICAgICAgIIp9I8/wCzYf73F/kzoI81S6A+v7dRI28bHbDQ73S6wLiee8fig37SDU+x0ZdS7MVQwExlvUBcNwNsrHddBAeLl3TPD2dHI1zmyM3We02eLcDcFBserPQ52J1JZ+6hAdKe82a3xsfIoOhaPQOGNoaLAAWAAsAg1vTvVt0kJlp8p4evG5uRu3O3cUHO9dMXyOcW7LnHrC1ut8WXDPggt0HTHo+1vSYVsfwJ52DuOzL85SgktAQEBAQEBAQEBAQEBAQEBBFfpGtvhkXZVxX7uhnHzIQaLLjctNoxTNp3ujdU1M7JHsJa7ZDpHbIcMxfZZ4AjcUGx6pcedHPSwtnllgxCOcbEztswzwND3bJOYaQH5btxQR9rUgjONVjS8RtL2G9iesYoy7IfzEoJQ9HWFraarDXNeenYNpvFvRtLd/aXfigivTvS2apxKV8rnPhhme1kO29rBHG8tAGycnEC5dzPggmXU3pWKoVFMJHyspjE6F8ty/o5AbxuJzdsOBAJzsQOCCEdaVC2DFayNgs3pNoDl0jWyEebyg1VB0n6O8Gzhb3fxKmZ3kyJn9KCUEBAQEBAQEBAQEBAQEBAQEEc6/ItrCHn6EtOf8Wz/UgjbV5hoxXCarDA4Cop5W1VNtHLNuw4fVyIJ4GUHPcg86tNGqunnFW4EGl6cRx5OO29pjeW57INuOd7A8Bej4hxmmCfR45jm8Z6QnYNJNvWukF2i1LM4yzUsbppSXSF/tCXHM3O7yy5Ll78T1l7zy5J+ybGDFH5YXGjVH6nJJ0MDKcP2LmM7TJdknZDmEAgjaO62/epGPjOow7Wrk5vGLR+rG+mx27tvciPTHV9WCommiiEsc0ksg6Mgloe4uDS02OV7XHJdFpeO6XNHrTyz4T+/T57IOTR5K9O1KWpbQ92GwT1NS+MPmDbhr2ubFHGC47bwdnaJJJsSAGjPfa4reto3rO8IsxMdkoI00xcVldU1LfdmleWXyOwDsx37dkNWTxhUHSHo61W1hsjOMVRIPBzI3A+Zd5IJTQEBAQEBAQEBAQEBAQEBAQaNrsi2sGqrC5b6u7yniufK6CI9VejO0RUlzmlwcAGuLeobtcDY5gi+RyXN8Z4nbFvip8VlpNPG3PZLsMQaA1osAuMtabTvKerNNgtlJ5azPi8ntl5AWutZtO0PZlUc0BSbUpSvaxiZli8QhhqA+meNvbbaQC+Q3gOcPdO4gE34r3T5c+n/u45mPj1+He8tWtuyY3c4Y/QiCplhabtje5oPYDkvo2lyzlw1yT1mFLlpFLzWGPW9rTN6NmJ7M9VTE/tY45WjtjcWu8SJW/dQT6gICAgICAgICAgICAgICAg1jWbDt4VWjlBK77g2v6UEParcd2YA1zSQxxZccsnC3nu7FyvHOH2tb0lek/da6TLE15e+En087XjaaQR2fI8j2Lk70tSdrQmKqx3FKetZHkXdY7mi7nHuaMz4BSscW29SPj3fPoxnzUXGSTnE3wMh8smfifqlYzNazvPrT9P+/SPe9W09XHCzYiALs7Nbnmd7nHvzucypGl0efWZY7J9/kxveuOu8uccb2/WJuk9/pJNrvLju7F9Fx0jHSKR3dijtbmtMz3stSaNianZJE/rm+0He7cEggWFws2KvoLibsNxSCSTqhjwyW5y6OQbD3doAdtfZCDrlAQEBAQEBAQEBAQEBAQEBBqWtfEWwYTVud+8idE0c3TezFvvE9wKCINT9B01PO217Pv/AIGry1YtG09HsTMTvDZ4ZDBJsyC43B2bXActoZrluJ8LtSJvi6fZaafUxk7LdfuzjJYCP2j+4yy/6lzkxmiekf8AzH7Je0PJxGCLKNou7gwZuPhmSs6aXPntETvJMxWN13Q4ZNUm8l2M+g02J+sRu7h5rp9BwGmP1s3bPggZtb3U+bZqfR2NrdkADuC6GtK0jasbQr7Wm07zLnrXXoy6krOlA9nUi9+G23Ijyt5FZPGp6P44ackEbUbsyBvB5hB50kxNtRIHMaQGtDbnecyc/NB0hqZ0qFdh7GOdeejDYpbm5LQPZSHidpotc73Ncg31AQEBAQEBAQEBAQEBAQEHNmvLTYVtQKSF16ekcbuG6SbNrnDm1ou0HtccwQgkHULo0+nojPM2xqnbbGneI7ANJ77E91kGf0owIEkgZFBqsOA57lonTYZ60j5NsZskfmltWBaOhueyBzNlspjpT2YiPcwte1vandt0EAYLBZsVVBrOsTRduI0UkJA6QAuidye0XHgd3ig5FljLXFrhZzSQQeBBsQg8INp1c6WuwysZPmYn9Sdg+KMkXIH0m+8O63EoOtaWpZKxskbg9kjWuY5puHNcLtIPIgoKqAgICAgICAgICAgICCJtd2sH1WM0FM+1RM0dK9pzhjcN1+D3DxAN8rtKCLdUmiH9o1g2xeCCz5OTs+qzx/8AN6DqljAAABYAAADgBuCDzNEHCxQWUeFNBugv2MAFgg9ICAg5X104H6rikpaLMqQJmZWHXuHj74cfEINEQEE1ahtPNhwwyod1Xk+quPwvNy6Enk45jtuM7gAJ5QEBAQEBAQEBAQEBBrOsPS1mGUb5zYyO6kLD8chBtf8AlGZPYLbyEHJNfWPmkfLK8vklcXPcd7nE3JQdF6jKFtPTbJykls93O54eAsPBBKKD45wG82ugOcBvNkH1AJQW8tYxu9wQWzsaiHxII29IDAxUUMdbGNo0jusR/ClsD5ODO65Qc7ICD1G8tIcCQWkEEGxBGYIPAoOpdUenAxKl2ZD/AOqpg1swyG2NzZQO22dtxB3AhBviAgICAgICAgICAg5W1waWf2hXuDHXgpdqKG242PtJPtOG/k1qDVMBoTPURRAX23gEdgzd+AKDpnRjRqVgDidlBvETSBYm55oEsYcC1wuDwKC2o8NZHmBd30jmR2DkgvEFOaIOFigwtfo01+57h4oMBW6MyMzHWCDxhtQC19HUi8NQ10bgeG0LeWaDnLSXBHUVXLTSg+xeRcZbTDmxw72kFBay0XV6SN22wb+Dm/WH5oLNBnNC9JJMOq46qO52DaRn8SN3vsPhmORAPBB19h1cyeKOaJ21HM1r2O5tcLju37kFygICAgICAgICDT9a+kXqOGzSNNpZR0MXA7cgILh2taHu72hByvDGGxl53nJv5lBLno/6IdI59fK3qMuyK/xH43dwyHmgnxAQEBAQEBAQYbG8CbM24yeNxQQ/rs0dc+mjrS32tKWwzH6Ubj7Jx7nHZ+0EEP0O2DtM4ZEcxxHagpztvdwFhfyPJBRQTz6O2lO0yTDpDnFtSwX+gT7Vg7nEO+27kgmpAQEBAQEBAQEHPfpCY301bDRMPVpm7T7H95LY2I7GBp+2UEc02HvqqqKki3vc2NvYT7zvDM+CDrvAcJZSU8VPELMha1o7bbye0m58UF+gICAgICAgICDFaTYQ2rpZ6cj9vFIwHkSOqfB1j4IOPqWq6O7S03vu3WO4goK2FkSOfG796HW7HDMfIoMaQgyuiuNOoquCqbvgeHED4mHqyN8WFw8UHZFLUNkY2Rjg5kjWuY4bnNcAWkdhBCCqgICAgICAgtMVxBlPDJPIbRwMe9x7Ggk25nLcg49xLGXVFTNVSe/M977b7bRuGjsAsO4IJC9HjCelrpahwuKePIn6chtfvsHeaDotAQEFN0wDg3i4E+At+qCogICAgICAg470/ouhxKsj4NnmI+q5xe38HBBicNk2ZWHk4f8AdBTqffd9Z3zQUkHUOovGjU4XGxxu+kc+E3+iLOj8Ax7W/ZQSEgICAgICAghH0htLrNbhkTs3bElRbkM4oz42ee5nNBDTYR6sXcdto+f6IOgPR4w0R4c+bjUTPP2YwGAeYcglNAQEGI2711voQnzc8fogy6AgICAgICDlLXRHs4zV9pgPnBGT+N0Gn0sRc8NG8/ln+SCk85lB8QTR6NVfaarp7+/HFKBwHRuLHH/iN8ggntAQEBAQEHwlBxZjuJvqqiWokJ253veb52ucmjsAsO4BBXpjt00jRvYQ7wBz/AlB0rqWYBhFMB/9pPeZHE/NBvCAgIMJRm9dN2Rxj5FBm0BAQEBAQEHK+u7/AN4qO6D/ACmBBquFdUSTH92wtb9eS7W/htHwQY5AQSn6OY/2nL/dZb/72FB0ggICAgICAggF2qVj6qpfNMWxOmmMLIbX2C8lt3EEDI2sBw3rmeIf1BGK849PEW26zPT4bffdOw6Pmje/Yxek2rl1GDUUbnSsYD0kL7F+zntFpAG0LcLX71lw7j8ZrejzxFZnpMdPdPh9vc8zaTljenak7UbisUuHMiY4bcDpNqO42mtL3FlxytxXSISREBAQYOiyrp+2OM/IIM4gICAgICCm+Zo3uA7yAtdstKzta0R8WUVmekOUNY2Jx1OKVUxDtgPDWt91z9hoaN+4HZvfkVnFotG8dsMZjZrdTXbTdgRsY0EHq7V8ssySbr0e21cRFnwjvY4tPkbgoPWIYc1jGSxv245L7xZzCN7XD8wgmj0bsFLY6mscP2jmwx5cGdeQjmCXMHewoJqQEBAQEBBhMdxOx6Fh6xF3kfC07h3u+QPMKi45xD0GH0dJ9a30hM0mDnnmnpDFMauQx44iN5WUyPamXHvG8ESiLTrB5sMqW4nQOMYLvaBoyY52+43GN/I5A94t1XAuKemr6DLPrR0nxj94+3uV2rwcs89eiUdWusmHFGdG+0VWwdaK+TwN74id4/l3jtGa6JCb4gILH1O1R0o4xlp8HAhBfICAgICC0xafo4ZHjItabHkdwKj6u1qYL2r1iJ2+TZirFrxE+LWxZfPKzW0b26rrog3XVVNfWMa0C8cQBdxN3usL8h+ZXXf0/SYwWnumez5R91drfbj3I9V6hCDftV+jHrzyZm3pqe923I6SR2YbcZ2ANzny5qm4vxC2npGPHPr2+keP6QlabBzzvbpDoTRGBlPGKaJgZFGHFjRwu67t++5ddR+D8Qy5bziyzv2bxP3j6wz1WGtYi1WwroUIQEHxzgBcmwG8nggxM2kMQ9zal+oMvBziGnwKrM/GNJhnab7z5dqTTSZbd23vYev0jqXXbDAI7/G9weR3NGV+8nuVbm/qLFt/bj5pFNDH5pWdDTlozJc95LnuOZc48SVyubPfUZeeyfERWNoXwUmGAgs6+kZKx8UjQ5kjS1zTxBFioszbDki9J2mO2GUxFo2lznpNg8uG1hja9zSwh8MrSWuLCeo4EbnCxGXEFfRNBrK6vBGWOvf5T/PopcuOcduWUy6stcDJ9ilr3Bk2TWT5Bkp4B/Bj+3cezjMakwBAQEBAQEBBqGm2LkRujG51ge3MKLrf/Xv7pbtP/lqtmOu0HmPyXzOeydl2i/TrRj1glwykbex4HsPYup4XxD0Mcs9EbUYIyR5o6l0bqWm3RE9oII+a6KuuwTG/Mrp02WO5l9H9B5pnjpR0bb5jIuPlkFE1fFsWKvqds/RuxaO0z6/ZCc8BwxlLC2GNoaGjcOZ3957VxGo1WTPlm8zvMrKtIrG0dGw4E72uf0XfMforf+nrz+K2t/rP3hF1sf2+zxbEu2VQgIMPpUfYW+Fz4g7tBcMu4myrOMWtXR3mvX/qTpIicsbsIxi+f48fP2reZ2eujWz8P5vOZ6ayy2UxRV5M7vS2vBB8eFhkpzQ9iWmayNGPXaYlg9vBd0fNw+OPxAy7QO1SeD6/8Jn2v7NuyfLwn4fZp1OH0ld46w5+K+gKdM2pPWLN00eHVLjJHJdsD3ZujcBcMJ4tNsr7vkE+ICAgICAgj3T+O1z2j5hRtZ/gv7m7T/5aveFybUbewL5rnrteV2+VlAH969x5poMb/YQvuCk/jDZkqDDWs71pnLbLbY6MmApEViOyGt9a4ggg2IzBWdbWpaL1naY6PJiJjaWxUFaJBycN4/Mdi7XQa+mqp4WjrH6x5KnNhnHPkulPaRBiNK23pZP5ejd917XfkoXEac+lvHk36adstWEjK+dYLbW2XNlVTGAgICAgpyN4qNnp+aGVZQdrb0X9Xn9ajb7KqcdoD4Jt5Hc6xd37XYuw4DxD0+L0N/ar9a/86fJWavDyW5o6SoardGquTEKaVtPKI4pGvfIWlrQBn7xyPhzV+huqUBAQEBAQQrrC0vZNXto4CH7DiJXDMNLGkloPPaAHYoevnbT2/nekaWN8sfzubHgR9n5L55qvbXMMo1l1rpim3a8mdn3o1lOCTme2NstuLFy9rGZ3elueCD0x5BBBsRuIWePJbHaL0naY73lqxaNpZmhxMO6r8jz4H9F1Gg4vXNMY8sbW8e6f2/nars2mmnbXthkldojG6RC9PI36QDfvOA/NQ+IXimlyWnwlu08b5atfjC+c4I3nddWVVMYCAgICA5eWjeBYYhSCVjmElt7Frha7HA3a9t8rggHPko2nz302aMlOsfzb4vb0i9eWWd0Rxz1hjo5AG1FPZszALA/RlYPoOGY5ZjeF9I0uppqcUZadJ+nkpcmOcduWWfUhrEBAQUayrZEx0kr2xsYLue9wa1o5knIIIS1la5Q5rqbDXHrXa+qzbYbiIRvv/Od3Dg4BG+r6DaqS76LT5kj8rqs4tfbBt4ymaKN7zKecGjsxcFn9a+y1ZVoUmsbQ1yL0EBAQEFzQ0xkdluG88ssvFT+HaS+ozRt0jrPw6e/9GjPlilfNsT3WXbqliMbl6luZH4Zqi/qHLyaTl/2mI/X9EvRV3yb+DCtdZcPjycsraY3VA9SozVlhs+7S2RaJebPq9BAQEFByr7+02Q1LSqqlp5BV0xtNCDkc2yN+KNw4g28CAuh4Fqpw25Z6T/N0fU4vSU84VcF18Uj2gVMEsL+JZaRl+zMH8F2qmZk66MK/jSd3Qv8A0QY6u17UDP2cVRKfqtYP8TvyQaljWvuoeCKamji5PkJld5CwB80EaY/pNV1ztqqqHy2zAJsxv1WCzW+AQYhBvurCn/aP5ua37ov/AFKh43fsrVZaGvZMprw8dQLjJ9tOlfBS46MBAQLpuKUtS1pAvcnc0Zk9wGZXuOtstuXHEzPkTtEbyv6Ghc7OTqj6IN3HvIyHcL94XQ6Tgf5tRPwj9Z/b5oOXV91Pmz8DA0ANFgOAXQ48dMdYrSNojwQbWm07y8zFZvGKxGIvaQDY7wTmL9vYoeu0dNXhnHb4T4S24cs47c0NVrK2WL34HWHxN67e+43eIC47NwLUY/OPJbU1GO/SVpHpEw8lCtobQ3brqPGGFap01oF1FXNPFYcmSouWS+K9jNaOrzle+kWyM9XnKGReWzx3HKoTShuZUeIm0smqaQTBwKtdJWYeICnADnAbgTbuuvoFekbqC3VTXrwQEBAQSTq1sIe97r+TVzXGd5yfBa6P/GlfDqgWsuUyVmJ3TGSbIva5tmPKGVZTmOVbVGIMbvK8ib36PdlhFWSVBtF1GcZDn90cT+CuNDwa+f1snstGbUVx9nezuGUbY/dF3H3nuzc7vP5DJddp9Li09eXHGyqyZbZJ3szEJUhrX8JQJWoLGZiCwmYgxVbh8b/fja7tIBPmsL4qX9qIlnXJavSWGqNH4/h2mfVcfk66h5OG6e/dt7m+uryx5rCTCZWe5ID2OFvxH6KDl4LE+xPzb666PzR8nhtfLF77XAc948wqfUcKyU61SqZqX6SyFPjoPFVd9Js3bq/9rBa/wwx9fifapGLAMUMNqKppMey1py233sOZDRm63gO1dDoeHTf1rdkfdEz6mMfZHVVwjVRRRt9qHzu4lznMHg1hFh3krpFSzDNX2Hj/AOIzxLz83ILhmhdCN1HB4xtPzQV2aNUrfdpKcd0Mf+lBb1Oj9M4WNLAR/wDlH+iDBYhoPRSb6Zje1l4/+UgIMZHo6yhHsi8se4khxB2SQLWIAyy48lTcWwzaIvHuWGhv1ozFJX24rmMmHdYL9uJ9qjzp3q3q8Xy3rbj0zx6wzDnTWkluGfCzcXdp5D5/PpOH8LiNr5I90IOo1XL6tOraqeKwAAsBuA4K/iNlav4WIL+FqC/iCD2QgoSxILKWBBaSwILSSmQWz6VBRdSILCp0fjfns7J5s6v4bj5KLl0WHL1j5N9NTkp0n5rCTRZ/wzZfzNz8wfyUC3B6zPq2+iTGu8aq1HonneWTbA+EDZB7ze5HktmHhdKTvad2OTWzMbVjZs0NLYAAWA3DkrWI2QV3FToK4pUA0iClJToLOSnQWz6VBbT0AcC1wuDvBWNqxaNp6Pa2ms7wwc2imfs5C0cnDa/G4VZk4VS0+rOybXXWj2oeG6Kyfxh90n81q/8AER/t9Gf46P8AX6sjh+jDGEOcTI4btr3R9n9bqZg4fixTv1loyau9+yOxn46dTkVdxQILyKFBexRILgBAQEHh0YKCg+mQUH0qCg6kQUzSIPnqiD6KRBUbSIKzKVBcMpkFdsYCA5gKCi+nQW76VBQdSIKRpEHz1RB9FIgqNpEFZlKguI6ZBcNjAQe0BAQEBAQEHzZCDz0YQOjCB0YQetkIPqAgICAgIPJYEHwxhB86IIPojCD6GBB9sg+oCAgIP//Z"/>
          <p:cNvSpPr>
            <a:spLocks noChangeAspect="1" noChangeArrowheads="1"/>
          </p:cNvSpPr>
          <p:nvPr/>
        </p:nvSpPr>
        <p:spPr bwMode="auto">
          <a:xfrm>
            <a:off x="155575" y="-133350"/>
            <a:ext cx="304800" cy="304800"/>
          </a:xfrm>
          <a:prstGeom prst="rect">
            <a:avLst/>
          </a:prstGeom>
          <a:noFill/>
          <a:ln w="9525">
            <a:noFill/>
            <a:miter lim="800000"/>
            <a:headEnd/>
            <a:tailEnd/>
          </a:ln>
        </p:spPr>
        <p:txBody>
          <a:bodyPr/>
          <a:lstStyle/>
          <a:p>
            <a:endParaRPr lang="en-US"/>
          </a:p>
        </p:txBody>
      </p:sp>
      <p:pic>
        <p:nvPicPr>
          <p:cNvPr id="8201" name="Picture 28" descr="http://www.freesoftwaremagazine.com/files/nodes/1379/Tux.jpg"/>
          <p:cNvPicPr>
            <a:picLocks noChangeAspect="1" noChangeArrowheads="1"/>
          </p:cNvPicPr>
          <p:nvPr/>
        </p:nvPicPr>
        <p:blipFill>
          <a:blip r:embed="rId15"/>
          <a:srcRect/>
          <a:stretch>
            <a:fillRect/>
          </a:stretch>
        </p:blipFill>
        <p:spPr bwMode="auto">
          <a:xfrm>
            <a:off x="8012113" y="3856038"/>
            <a:ext cx="719137" cy="857250"/>
          </a:xfrm>
          <a:prstGeom prst="rect">
            <a:avLst/>
          </a:prstGeom>
          <a:noFill/>
          <a:ln w="9525">
            <a:noFill/>
            <a:miter lim="800000"/>
            <a:headEnd/>
            <a:tailEnd/>
          </a:ln>
        </p:spPr>
      </p:pic>
      <p:pic>
        <p:nvPicPr>
          <p:cNvPr id="8202" name="Picture 31"/>
          <p:cNvPicPr>
            <a:picLocks noChangeAspect="1" noChangeArrowheads="1"/>
          </p:cNvPicPr>
          <p:nvPr/>
        </p:nvPicPr>
        <p:blipFill>
          <a:blip r:embed="rId16" cstate="print"/>
          <a:srcRect/>
          <a:stretch>
            <a:fillRect/>
          </a:stretch>
        </p:blipFill>
        <p:spPr bwMode="auto">
          <a:xfrm>
            <a:off x="6259513" y="5075238"/>
            <a:ext cx="1295400" cy="1295400"/>
          </a:xfrm>
          <a:prstGeom prst="rect">
            <a:avLst/>
          </a:prstGeom>
          <a:noFill/>
          <a:ln w="9525">
            <a:noFill/>
            <a:miter lim="800000"/>
            <a:headEnd/>
            <a:tailEnd/>
          </a:ln>
        </p:spPr>
      </p:pic>
      <p:sp>
        <p:nvSpPr>
          <p:cNvPr id="8203" name="Rectangle 34"/>
          <p:cNvSpPr>
            <a:spLocks noChangeArrowheads="1"/>
          </p:cNvSpPr>
          <p:nvPr/>
        </p:nvSpPr>
        <p:spPr bwMode="auto">
          <a:xfrm>
            <a:off x="5954713" y="1646238"/>
            <a:ext cx="3657600" cy="4648200"/>
          </a:xfrm>
          <a:prstGeom prst="rect">
            <a:avLst/>
          </a:prstGeom>
          <a:noFill/>
          <a:ln w="9525" algn="ctr">
            <a:solidFill>
              <a:schemeClr val="tx1"/>
            </a:solidFill>
            <a:round/>
            <a:headEnd/>
            <a:tailEnd/>
          </a:ln>
        </p:spPr>
        <p:txBody>
          <a:bodyPr/>
          <a:lstStyle/>
          <a:p>
            <a:endParaRPr lang="en-US"/>
          </a:p>
        </p:txBody>
      </p:sp>
      <p:sp>
        <p:nvSpPr>
          <p:cNvPr id="36" name="TextBox 35"/>
          <p:cNvSpPr txBox="1"/>
          <p:nvPr/>
        </p:nvSpPr>
        <p:spPr>
          <a:xfrm>
            <a:off x="5878513" y="1722438"/>
            <a:ext cx="3810000" cy="349250"/>
          </a:xfrm>
          <a:prstGeom prst="rect">
            <a:avLst/>
          </a:prstGeom>
          <a:noFill/>
        </p:spPr>
        <p:txBody>
          <a:bodyPr>
            <a:spAutoFit/>
          </a:bodyPr>
          <a:lstStyle/>
          <a:p>
            <a:pPr>
              <a:defRPr/>
            </a:pPr>
            <a:r>
              <a:rPr lang="en-US" b="1" dirty="0">
                <a:solidFill>
                  <a:schemeClr val="accent2">
                    <a:lumMod val="50000"/>
                  </a:schemeClr>
                </a:solidFill>
              </a:rPr>
              <a:t>Hardware/Software environment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449513" y="0"/>
            <a:ext cx="4343400" cy="811213"/>
          </a:xfrm>
        </p:spPr>
        <p:txBody>
          <a:bodyPr/>
          <a:lstStyle/>
          <a:p>
            <a:r>
              <a:rPr lang="en-US" sz="2800" b="1" smtClean="0">
                <a:solidFill>
                  <a:srgbClr val="FF0000"/>
                </a:solidFill>
              </a:rPr>
              <a:t>ACTL Solution</a:t>
            </a:r>
          </a:p>
        </p:txBody>
      </p:sp>
      <p:grpSp>
        <p:nvGrpSpPr>
          <p:cNvPr id="9219" name="Group 31"/>
          <p:cNvGrpSpPr>
            <a:grpSpLocks/>
          </p:cNvGrpSpPr>
          <p:nvPr/>
        </p:nvGrpSpPr>
        <p:grpSpPr bwMode="auto">
          <a:xfrm>
            <a:off x="239713" y="1951038"/>
            <a:ext cx="2743200" cy="2895600"/>
            <a:chOff x="468312" y="2103437"/>
            <a:chExt cx="3581400" cy="3124200"/>
          </a:xfrm>
        </p:grpSpPr>
        <p:sp>
          <p:nvSpPr>
            <p:cNvPr id="10" name="TextBox 9"/>
            <p:cNvSpPr txBox="1"/>
            <p:nvPr/>
          </p:nvSpPr>
          <p:spPr>
            <a:xfrm>
              <a:off x="544996" y="2713204"/>
              <a:ext cx="3504716" cy="864978"/>
            </a:xfrm>
            <a:prstGeom prst="rect">
              <a:avLst/>
            </a:prstGeom>
            <a:noFill/>
          </p:spPr>
          <p:txBody>
            <a:bodyPr>
              <a:spAutoFit/>
            </a:bodyPr>
            <a:lstStyle/>
            <a:p>
              <a:pPr>
                <a:defRPr/>
              </a:pPr>
              <a:r>
                <a:rPr lang="en-US" b="1" dirty="0">
                  <a:solidFill>
                    <a:schemeClr val="accent2">
                      <a:lumMod val="75000"/>
                    </a:schemeClr>
                  </a:solidFill>
                </a:rPr>
                <a:t>Framework:</a:t>
              </a:r>
            </a:p>
            <a:p>
              <a:pPr>
                <a:defRPr/>
              </a:pPr>
              <a:r>
                <a:rPr lang="en-US" b="1" dirty="0">
                  <a:solidFill>
                    <a:schemeClr val="accent2">
                      <a:lumMod val="75000"/>
                    </a:schemeClr>
                  </a:solidFill>
                </a:rPr>
                <a:t>ALMA Common Software (ACS)</a:t>
              </a:r>
            </a:p>
          </p:txBody>
        </p:sp>
        <p:grpSp>
          <p:nvGrpSpPr>
            <p:cNvPr id="9254" name="Group 30"/>
            <p:cNvGrpSpPr>
              <a:grpSpLocks/>
            </p:cNvGrpSpPr>
            <p:nvPr/>
          </p:nvGrpSpPr>
          <p:grpSpPr bwMode="auto">
            <a:xfrm>
              <a:off x="468312" y="2103437"/>
              <a:ext cx="3276600" cy="3124200"/>
              <a:chOff x="468312" y="2103437"/>
              <a:chExt cx="3200400" cy="3429000"/>
            </a:xfrm>
          </p:grpSpPr>
          <p:sp>
            <p:nvSpPr>
              <p:cNvPr id="9255" name="Rectangle 6"/>
              <p:cNvSpPr>
                <a:spLocks noChangeArrowheads="1"/>
              </p:cNvSpPr>
              <p:nvPr/>
            </p:nvSpPr>
            <p:spPr bwMode="auto">
              <a:xfrm>
                <a:off x="468312" y="2103437"/>
                <a:ext cx="3124200" cy="3429000"/>
              </a:xfrm>
              <a:prstGeom prst="rect">
                <a:avLst/>
              </a:prstGeom>
              <a:noFill/>
              <a:ln w="9525" algn="ctr">
                <a:solidFill>
                  <a:schemeClr val="tx1"/>
                </a:solidFill>
                <a:round/>
                <a:headEnd/>
                <a:tailEnd/>
              </a:ln>
            </p:spPr>
            <p:txBody>
              <a:bodyPr/>
              <a:lstStyle/>
              <a:p>
                <a:endParaRPr lang="en-US"/>
              </a:p>
            </p:txBody>
          </p:sp>
          <p:sp>
            <p:nvSpPr>
              <p:cNvPr id="9256" name="TextBox 7"/>
              <p:cNvSpPr txBox="1">
                <a:spLocks noChangeArrowheads="1"/>
              </p:cNvSpPr>
              <p:nvPr/>
            </p:nvSpPr>
            <p:spPr bwMode="auto">
              <a:xfrm>
                <a:off x="544512" y="2179637"/>
                <a:ext cx="2362200" cy="349968"/>
              </a:xfrm>
              <a:prstGeom prst="rect">
                <a:avLst/>
              </a:prstGeom>
              <a:noFill/>
              <a:ln w="9525">
                <a:noFill/>
                <a:miter lim="800000"/>
                <a:headEnd/>
                <a:tailEnd/>
              </a:ln>
            </p:spPr>
            <p:txBody>
              <a:bodyPr>
                <a:spAutoFit/>
              </a:bodyPr>
              <a:lstStyle/>
              <a:p>
                <a:r>
                  <a:rPr lang="en-US" b="1">
                    <a:solidFill>
                      <a:srgbClr val="C00000"/>
                    </a:solidFill>
                  </a:rPr>
                  <a:t>ACTL Machines</a:t>
                </a:r>
              </a:p>
            </p:txBody>
          </p:sp>
          <p:grpSp>
            <p:nvGrpSpPr>
              <p:cNvPr id="9257" name="Group 29"/>
              <p:cNvGrpSpPr>
                <a:grpSpLocks/>
              </p:cNvGrpSpPr>
              <p:nvPr/>
            </p:nvGrpSpPr>
            <p:grpSpPr bwMode="auto">
              <a:xfrm>
                <a:off x="773112" y="3932237"/>
                <a:ext cx="2895600" cy="922337"/>
                <a:chOff x="773112" y="3856037"/>
                <a:chExt cx="3200400" cy="998537"/>
              </a:xfrm>
            </p:grpSpPr>
            <p:pic>
              <p:nvPicPr>
                <p:cNvPr id="9258" name="Picture 6" descr="https://www.scientificlinux.org/documentation/graphics/logo/sl-logo-1200-white.png"/>
                <p:cNvPicPr>
                  <a:picLocks noChangeAspect="1" noChangeArrowheads="1"/>
                </p:cNvPicPr>
                <p:nvPr/>
              </p:nvPicPr>
              <p:blipFill>
                <a:blip r:embed="rId2"/>
                <a:srcRect/>
                <a:stretch>
                  <a:fillRect/>
                </a:stretch>
              </p:blipFill>
              <p:spPr bwMode="auto">
                <a:xfrm>
                  <a:off x="773112" y="3856037"/>
                  <a:ext cx="998537" cy="998537"/>
                </a:xfrm>
                <a:prstGeom prst="rect">
                  <a:avLst/>
                </a:prstGeom>
                <a:noFill/>
                <a:ln w="9525">
                  <a:noFill/>
                  <a:miter lim="800000"/>
                  <a:headEnd/>
                  <a:tailEnd/>
                </a:ln>
              </p:spPr>
            </p:pic>
            <p:sp>
              <p:nvSpPr>
                <p:cNvPr id="9259" name="TextBox 10"/>
                <p:cNvSpPr txBox="1">
                  <a:spLocks noChangeArrowheads="1"/>
                </p:cNvSpPr>
                <p:nvPr/>
              </p:nvSpPr>
              <p:spPr bwMode="auto">
                <a:xfrm>
                  <a:off x="1839912" y="4160837"/>
                  <a:ext cx="2133600" cy="349968"/>
                </a:xfrm>
                <a:prstGeom prst="rect">
                  <a:avLst/>
                </a:prstGeom>
                <a:noFill/>
                <a:ln w="9525">
                  <a:noFill/>
                  <a:miter lim="800000"/>
                  <a:headEnd/>
                  <a:tailEnd/>
                </a:ln>
              </p:spPr>
              <p:txBody>
                <a:bodyPr>
                  <a:spAutoFit/>
                </a:bodyPr>
                <a:lstStyle/>
                <a:p>
                  <a:r>
                    <a:rPr lang="en-US" b="1">
                      <a:solidFill>
                        <a:srgbClr val="00B050"/>
                      </a:solidFill>
                    </a:rPr>
                    <a:t>Scientific Linux</a:t>
                  </a:r>
                </a:p>
              </p:txBody>
            </p:sp>
          </p:grpSp>
        </p:grpSp>
      </p:grpSp>
      <p:grpSp>
        <p:nvGrpSpPr>
          <p:cNvPr id="9220" name="Group 32"/>
          <p:cNvGrpSpPr>
            <a:grpSpLocks/>
          </p:cNvGrpSpPr>
          <p:nvPr/>
        </p:nvGrpSpPr>
        <p:grpSpPr bwMode="auto">
          <a:xfrm>
            <a:off x="2678113" y="2865438"/>
            <a:ext cx="1981200" cy="1295400"/>
            <a:chOff x="2906712" y="2941637"/>
            <a:chExt cx="2057400" cy="1295400"/>
          </a:xfrm>
        </p:grpSpPr>
        <p:grpSp>
          <p:nvGrpSpPr>
            <p:cNvPr id="9248" name="Group 14"/>
            <p:cNvGrpSpPr>
              <a:grpSpLocks/>
            </p:cNvGrpSpPr>
            <p:nvPr/>
          </p:nvGrpSpPr>
          <p:grpSpPr bwMode="auto">
            <a:xfrm>
              <a:off x="3018224" y="3117483"/>
              <a:ext cx="947854" cy="876300"/>
              <a:chOff x="4887912" y="3246437"/>
              <a:chExt cx="1295400" cy="990600"/>
            </a:xfrm>
          </p:grpSpPr>
          <p:pic>
            <p:nvPicPr>
              <p:cNvPr id="9251" name="Picture 9"/>
              <p:cNvPicPr>
                <a:picLocks noChangeAspect="1" noChangeArrowheads="1"/>
              </p:cNvPicPr>
              <p:nvPr/>
            </p:nvPicPr>
            <p:blipFill>
              <a:blip r:embed="rId3"/>
              <a:srcRect/>
              <a:stretch>
                <a:fillRect/>
              </a:stretch>
            </p:blipFill>
            <p:spPr bwMode="auto">
              <a:xfrm>
                <a:off x="4887912" y="3398837"/>
                <a:ext cx="1269183" cy="838200"/>
              </a:xfrm>
              <a:prstGeom prst="rect">
                <a:avLst/>
              </a:prstGeom>
              <a:noFill/>
              <a:ln w="9525">
                <a:noFill/>
                <a:miter lim="800000"/>
                <a:headEnd/>
                <a:tailEnd/>
              </a:ln>
            </p:spPr>
          </p:pic>
          <p:sp>
            <p:nvSpPr>
              <p:cNvPr id="14" name="Rectangle 13"/>
              <p:cNvSpPr/>
              <p:nvPr/>
            </p:nvSpPr>
            <p:spPr bwMode="auto">
              <a:xfrm>
                <a:off x="4965321" y="3246851"/>
                <a:ext cx="1218888" cy="990600"/>
              </a:xfrm>
              <a:prstGeom prst="rect">
                <a:avLst/>
              </a:prstGeom>
              <a:noFill/>
              <a:ln w="9525" cap="flat" cmpd="sng" algn="ctr">
                <a:solidFill>
                  <a:schemeClr val="accent1">
                    <a:lumMod val="50000"/>
                  </a:schemeClr>
                </a:solidFill>
                <a:prstDash val="solid"/>
                <a:round/>
                <a:headEnd type="none" w="med" len="med"/>
                <a:tailEnd type="none" w="med" len="med"/>
              </a:ln>
              <a:effectLst/>
            </p:spPr>
            <p:txBody>
              <a:bodyPr/>
              <a:lstStyle/>
              <a:p>
                <a:pPr>
                  <a:defRPr/>
                </a:pPr>
                <a:endParaRPr lang="en-US"/>
              </a:p>
            </p:txBody>
          </p:sp>
        </p:grpSp>
        <p:sp>
          <p:nvSpPr>
            <p:cNvPr id="9249" name="Rectangle 15"/>
            <p:cNvSpPr>
              <a:spLocks noChangeArrowheads="1"/>
            </p:cNvSpPr>
            <p:nvPr/>
          </p:nvSpPr>
          <p:spPr bwMode="auto">
            <a:xfrm>
              <a:off x="2906712" y="2941637"/>
              <a:ext cx="2057400" cy="1295400"/>
            </a:xfrm>
            <a:prstGeom prst="rect">
              <a:avLst/>
            </a:prstGeom>
            <a:solidFill>
              <a:srgbClr val="FFC000">
                <a:alpha val="38039"/>
              </a:srgbClr>
            </a:solidFill>
            <a:ln w="9525" algn="ctr">
              <a:solidFill>
                <a:schemeClr val="tx1"/>
              </a:solidFill>
              <a:round/>
              <a:headEnd/>
              <a:tailEnd/>
            </a:ln>
          </p:spPr>
          <p:txBody>
            <a:bodyPr/>
            <a:lstStyle/>
            <a:p>
              <a:endParaRPr lang="en-US"/>
            </a:p>
          </p:txBody>
        </p:sp>
        <p:sp>
          <p:nvSpPr>
            <p:cNvPr id="9250" name="TextBox 16"/>
            <p:cNvSpPr txBox="1">
              <a:spLocks noChangeArrowheads="1"/>
            </p:cNvSpPr>
            <p:nvPr/>
          </p:nvSpPr>
          <p:spPr bwMode="auto">
            <a:xfrm>
              <a:off x="3973512" y="3475037"/>
              <a:ext cx="990600" cy="321306"/>
            </a:xfrm>
            <a:prstGeom prst="rect">
              <a:avLst/>
            </a:prstGeom>
            <a:noFill/>
            <a:ln w="9525">
              <a:noFill/>
              <a:miter lim="800000"/>
              <a:headEnd/>
              <a:tailEnd/>
            </a:ln>
          </p:spPr>
          <p:txBody>
            <a:bodyPr>
              <a:spAutoFit/>
            </a:bodyPr>
            <a:lstStyle/>
            <a:p>
              <a:r>
                <a:rPr lang="en-US" sz="1600" b="1"/>
                <a:t>OPC UA</a:t>
              </a:r>
            </a:p>
          </p:txBody>
        </p:sp>
      </p:grpSp>
      <p:grpSp>
        <p:nvGrpSpPr>
          <p:cNvPr id="9221" name="Group 36"/>
          <p:cNvGrpSpPr>
            <a:grpSpLocks/>
          </p:cNvGrpSpPr>
          <p:nvPr/>
        </p:nvGrpSpPr>
        <p:grpSpPr bwMode="auto">
          <a:xfrm>
            <a:off x="4659313" y="1798638"/>
            <a:ext cx="1981200" cy="5029200"/>
            <a:chOff x="5268912" y="2179637"/>
            <a:chExt cx="1981200" cy="5029200"/>
          </a:xfrm>
        </p:grpSpPr>
        <p:pic>
          <p:nvPicPr>
            <p:cNvPr id="9236" name="Picture 3"/>
            <p:cNvPicPr>
              <a:picLocks noChangeAspect="1" noChangeArrowheads="1"/>
            </p:cNvPicPr>
            <p:nvPr/>
          </p:nvPicPr>
          <p:blipFill>
            <a:blip r:embed="rId4"/>
            <a:srcRect/>
            <a:stretch>
              <a:fillRect/>
            </a:stretch>
          </p:blipFill>
          <p:spPr bwMode="auto">
            <a:xfrm>
              <a:off x="5421312" y="2332037"/>
              <a:ext cx="662941" cy="734746"/>
            </a:xfrm>
            <a:prstGeom prst="rect">
              <a:avLst/>
            </a:prstGeom>
            <a:noFill/>
            <a:ln w="9525">
              <a:noFill/>
              <a:miter lim="800000"/>
              <a:headEnd/>
              <a:tailEnd/>
            </a:ln>
          </p:spPr>
        </p:pic>
        <p:pic>
          <p:nvPicPr>
            <p:cNvPr id="9237" name="Picture 4"/>
            <p:cNvPicPr>
              <a:picLocks noChangeAspect="1" noChangeArrowheads="1"/>
            </p:cNvPicPr>
            <p:nvPr/>
          </p:nvPicPr>
          <p:blipFill>
            <a:blip r:embed="rId5"/>
            <a:srcRect/>
            <a:stretch>
              <a:fillRect/>
            </a:stretch>
          </p:blipFill>
          <p:spPr bwMode="auto">
            <a:xfrm>
              <a:off x="6381432" y="2615042"/>
              <a:ext cx="731521" cy="576912"/>
            </a:xfrm>
            <a:prstGeom prst="rect">
              <a:avLst/>
            </a:prstGeom>
            <a:noFill/>
            <a:ln w="9525">
              <a:noFill/>
              <a:miter lim="800000"/>
              <a:headEnd/>
              <a:tailEnd/>
            </a:ln>
          </p:spPr>
        </p:pic>
        <p:pic>
          <p:nvPicPr>
            <p:cNvPr id="9238" name="Picture 5"/>
            <p:cNvPicPr>
              <a:picLocks noChangeAspect="1" noChangeArrowheads="1"/>
            </p:cNvPicPr>
            <p:nvPr/>
          </p:nvPicPr>
          <p:blipFill>
            <a:blip r:embed="rId6"/>
            <a:srcRect/>
            <a:stretch>
              <a:fillRect/>
            </a:stretch>
          </p:blipFill>
          <p:spPr bwMode="auto">
            <a:xfrm>
              <a:off x="5345112" y="3094037"/>
              <a:ext cx="778714" cy="598681"/>
            </a:xfrm>
            <a:prstGeom prst="rect">
              <a:avLst/>
            </a:prstGeom>
            <a:noFill/>
            <a:ln w="9525">
              <a:noFill/>
              <a:miter lim="800000"/>
              <a:headEnd/>
              <a:tailEnd/>
            </a:ln>
          </p:spPr>
        </p:pic>
        <p:pic>
          <p:nvPicPr>
            <p:cNvPr id="9239" name="Picture 6"/>
            <p:cNvPicPr>
              <a:picLocks noChangeAspect="1" noChangeArrowheads="1"/>
            </p:cNvPicPr>
            <p:nvPr/>
          </p:nvPicPr>
          <p:blipFill>
            <a:blip r:embed="rId7"/>
            <a:srcRect/>
            <a:stretch>
              <a:fillRect/>
            </a:stretch>
          </p:blipFill>
          <p:spPr bwMode="auto">
            <a:xfrm>
              <a:off x="5512752" y="3649127"/>
              <a:ext cx="697231" cy="666161"/>
            </a:xfrm>
            <a:prstGeom prst="rect">
              <a:avLst/>
            </a:prstGeom>
            <a:noFill/>
            <a:ln w="9525">
              <a:noFill/>
              <a:miter lim="800000"/>
              <a:headEnd/>
              <a:tailEnd/>
            </a:ln>
          </p:spPr>
        </p:pic>
        <p:pic>
          <p:nvPicPr>
            <p:cNvPr id="9240" name="Picture 7"/>
            <p:cNvPicPr>
              <a:picLocks noChangeAspect="1" noChangeArrowheads="1"/>
            </p:cNvPicPr>
            <p:nvPr/>
          </p:nvPicPr>
          <p:blipFill>
            <a:blip r:embed="rId8"/>
            <a:srcRect/>
            <a:stretch>
              <a:fillRect/>
            </a:stretch>
          </p:blipFill>
          <p:spPr bwMode="auto">
            <a:xfrm>
              <a:off x="6335712" y="3246437"/>
              <a:ext cx="731521" cy="653108"/>
            </a:xfrm>
            <a:prstGeom prst="rect">
              <a:avLst/>
            </a:prstGeom>
            <a:noFill/>
            <a:ln w="9525">
              <a:noFill/>
              <a:miter lim="800000"/>
              <a:headEnd/>
              <a:tailEnd/>
            </a:ln>
          </p:spPr>
        </p:pic>
        <p:pic>
          <p:nvPicPr>
            <p:cNvPr id="9241" name="Picture 8"/>
            <p:cNvPicPr>
              <a:picLocks noChangeAspect="1" noChangeArrowheads="1"/>
            </p:cNvPicPr>
            <p:nvPr/>
          </p:nvPicPr>
          <p:blipFill>
            <a:blip r:embed="rId9"/>
            <a:srcRect/>
            <a:stretch>
              <a:fillRect/>
            </a:stretch>
          </p:blipFill>
          <p:spPr bwMode="auto">
            <a:xfrm>
              <a:off x="5421312" y="4389437"/>
              <a:ext cx="731520" cy="681502"/>
            </a:xfrm>
            <a:prstGeom prst="rect">
              <a:avLst/>
            </a:prstGeom>
            <a:noFill/>
            <a:ln w="9525">
              <a:noFill/>
              <a:miter lim="800000"/>
              <a:headEnd/>
              <a:tailEnd/>
            </a:ln>
          </p:spPr>
        </p:pic>
        <p:pic>
          <p:nvPicPr>
            <p:cNvPr id="9242" name="Picture 9"/>
            <p:cNvPicPr>
              <a:picLocks noChangeAspect="1" noChangeArrowheads="1"/>
            </p:cNvPicPr>
            <p:nvPr/>
          </p:nvPicPr>
          <p:blipFill>
            <a:blip r:embed="rId10"/>
            <a:srcRect/>
            <a:stretch>
              <a:fillRect/>
            </a:stretch>
          </p:blipFill>
          <p:spPr bwMode="auto">
            <a:xfrm>
              <a:off x="5284152" y="5009766"/>
              <a:ext cx="937259" cy="802584"/>
            </a:xfrm>
            <a:prstGeom prst="rect">
              <a:avLst/>
            </a:prstGeom>
            <a:noFill/>
            <a:ln w="9525">
              <a:noFill/>
              <a:miter lim="800000"/>
              <a:headEnd/>
              <a:tailEnd/>
            </a:ln>
          </p:spPr>
        </p:pic>
        <p:pic>
          <p:nvPicPr>
            <p:cNvPr id="9243" name="Picture 10"/>
            <p:cNvPicPr>
              <a:picLocks noChangeAspect="1" noChangeArrowheads="1"/>
            </p:cNvPicPr>
            <p:nvPr/>
          </p:nvPicPr>
          <p:blipFill>
            <a:blip r:embed="rId11"/>
            <a:srcRect/>
            <a:stretch>
              <a:fillRect/>
            </a:stretch>
          </p:blipFill>
          <p:spPr bwMode="auto">
            <a:xfrm>
              <a:off x="6107112" y="4160837"/>
              <a:ext cx="1005841" cy="847135"/>
            </a:xfrm>
            <a:prstGeom prst="rect">
              <a:avLst/>
            </a:prstGeom>
            <a:noFill/>
            <a:ln w="9525">
              <a:noFill/>
              <a:miter lim="800000"/>
              <a:headEnd/>
              <a:tailEnd/>
            </a:ln>
          </p:spPr>
        </p:pic>
        <p:sp>
          <p:nvSpPr>
            <p:cNvPr id="9244" name="Rectangle 27"/>
            <p:cNvSpPr>
              <a:spLocks noChangeArrowheads="1"/>
            </p:cNvSpPr>
            <p:nvPr/>
          </p:nvSpPr>
          <p:spPr bwMode="auto">
            <a:xfrm>
              <a:off x="5268912" y="2179637"/>
              <a:ext cx="1981200" cy="5029200"/>
            </a:xfrm>
            <a:prstGeom prst="rect">
              <a:avLst/>
            </a:prstGeom>
            <a:noFill/>
            <a:ln w="9525" algn="ctr">
              <a:solidFill>
                <a:schemeClr val="tx1"/>
              </a:solidFill>
              <a:round/>
              <a:headEnd/>
              <a:tailEnd/>
            </a:ln>
          </p:spPr>
          <p:txBody>
            <a:bodyPr/>
            <a:lstStyle/>
            <a:p>
              <a:endParaRPr lang="en-US"/>
            </a:p>
          </p:txBody>
        </p:sp>
        <p:pic>
          <p:nvPicPr>
            <p:cNvPr id="9245" name="Picture 24" descr="http://www.knowledgeoverflow.com/wp-content/uploads/2012/08/windows-logo.jpg"/>
            <p:cNvPicPr>
              <a:picLocks noChangeAspect="1" noChangeArrowheads="1"/>
            </p:cNvPicPr>
            <p:nvPr/>
          </p:nvPicPr>
          <p:blipFill>
            <a:blip r:embed="rId12"/>
            <a:srcRect/>
            <a:stretch>
              <a:fillRect/>
            </a:stretch>
          </p:blipFill>
          <p:spPr bwMode="auto">
            <a:xfrm>
              <a:off x="5345112" y="6065837"/>
              <a:ext cx="764549" cy="762000"/>
            </a:xfrm>
            <a:prstGeom prst="rect">
              <a:avLst/>
            </a:prstGeom>
            <a:noFill/>
            <a:ln w="9525">
              <a:noFill/>
              <a:miter lim="800000"/>
              <a:headEnd/>
              <a:tailEnd/>
            </a:ln>
          </p:spPr>
        </p:pic>
        <p:pic>
          <p:nvPicPr>
            <p:cNvPr id="9246" name="Picture 28" descr="http://www.freesoftwaremagazine.com/files/nodes/1379/Tux.jpg"/>
            <p:cNvPicPr>
              <a:picLocks noChangeAspect="1" noChangeArrowheads="1"/>
            </p:cNvPicPr>
            <p:nvPr/>
          </p:nvPicPr>
          <p:blipFill>
            <a:blip r:embed="rId13"/>
            <a:srcRect/>
            <a:stretch>
              <a:fillRect/>
            </a:stretch>
          </p:blipFill>
          <p:spPr bwMode="auto">
            <a:xfrm>
              <a:off x="6183312" y="5227637"/>
              <a:ext cx="718752" cy="857865"/>
            </a:xfrm>
            <a:prstGeom prst="rect">
              <a:avLst/>
            </a:prstGeom>
            <a:noFill/>
            <a:ln w="9525">
              <a:noFill/>
              <a:miter lim="800000"/>
              <a:headEnd/>
              <a:tailEnd/>
            </a:ln>
          </p:spPr>
        </p:pic>
        <p:pic>
          <p:nvPicPr>
            <p:cNvPr id="9247" name="Picture 13"/>
            <p:cNvPicPr>
              <a:picLocks noChangeAspect="1" noChangeArrowheads="1"/>
            </p:cNvPicPr>
            <p:nvPr/>
          </p:nvPicPr>
          <p:blipFill>
            <a:blip r:embed="rId14"/>
            <a:srcRect/>
            <a:stretch>
              <a:fillRect/>
            </a:stretch>
          </p:blipFill>
          <p:spPr bwMode="auto">
            <a:xfrm>
              <a:off x="6259512" y="6218237"/>
              <a:ext cx="609600" cy="583096"/>
            </a:xfrm>
            <a:prstGeom prst="rect">
              <a:avLst/>
            </a:prstGeom>
            <a:noFill/>
            <a:ln w="9525">
              <a:noFill/>
              <a:miter lim="800000"/>
              <a:headEnd/>
              <a:tailEnd/>
            </a:ln>
          </p:spPr>
        </p:pic>
      </p:grpSp>
      <p:grpSp>
        <p:nvGrpSpPr>
          <p:cNvPr id="9222" name="Group 57"/>
          <p:cNvGrpSpPr>
            <a:grpSpLocks/>
          </p:cNvGrpSpPr>
          <p:nvPr/>
        </p:nvGrpSpPr>
        <p:grpSpPr bwMode="auto">
          <a:xfrm>
            <a:off x="6716713" y="1341438"/>
            <a:ext cx="2982912" cy="5562600"/>
            <a:chOff x="6869112" y="1189037"/>
            <a:chExt cx="3211513" cy="5867400"/>
          </a:xfrm>
        </p:grpSpPr>
        <p:pic>
          <p:nvPicPr>
            <p:cNvPr id="9229" name="Picture 2"/>
            <p:cNvPicPr>
              <a:picLocks noChangeAspect="1" noChangeArrowheads="1"/>
            </p:cNvPicPr>
            <p:nvPr/>
          </p:nvPicPr>
          <p:blipFill>
            <a:blip r:embed="rId15"/>
            <a:srcRect/>
            <a:stretch>
              <a:fillRect/>
            </a:stretch>
          </p:blipFill>
          <p:spPr bwMode="auto">
            <a:xfrm>
              <a:off x="6869112" y="2713037"/>
              <a:ext cx="2942202" cy="1920876"/>
            </a:xfrm>
            <a:prstGeom prst="rect">
              <a:avLst/>
            </a:prstGeom>
            <a:noFill/>
            <a:ln w="9525">
              <a:noFill/>
              <a:miter lim="800000"/>
              <a:headEnd/>
              <a:tailEnd/>
            </a:ln>
          </p:spPr>
        </p:pic>
        <p:sp>
          <p:nvSpPr>
            <p:cNvPr id="42" name="Plus 41"/>
            <p:cNvSpPr/>
            <p:nvPr/>
          </p:nvSpPr>
          <p:spPr bwMode="auto">
            <a:xfrm flipH="1">
              <a:off x="6946024" y="5455628"/>
              <a:ext cx="452928" cy="515742"/>
            </a:xfrm>
            <a:prstGeom prst="mathPlus">
              <a:avLst/>
            </a:prstGeom>
            <a:solidFill>
              <a:srgbClr val="00B8FF"/>
            </a:solidFill>
            <a:ln w="9525" cap="flat" cmpd="sng" algn="ctr">
              <a:solidFill>
                <a:schemeClr val="tx1"/>
              </a:solidFill>
              <a:prstDash val="solid"/>
              <a:round/>
              <a:headEnd type="none" w="med" len="med"/>
              <a:tailEnd type="none" w="med" len="med"/>
            </a:ln>
            <a:effectLst/>
          </p:spPr>
          <p:txBody>
            <a:bodyPr/>
            <a:lstStyle/>
            <a:p>
              <a:pPr>
                <a:defRPr/>
              </a:pPr>
              <a:endParaRPr lang="en-US"/>
            </a:p>
          </p:txBody>
        </p:sp>
        <p:grpSp>
          <p:nvGrpSpPr>
            <p:cNvPr id="9231" name="Group 54"/>
            <p:cNvGrpSpPr>
              <a:grpSpLocks/>
            </p:cNvGrpSpPr>
            <p:nvPr/>
          </p:nvGrpSpPr>
          <p:grpSpPr bwMode="auto">
            <a:xfrm>
              <a:off x="7631112" y="5227637"/>
              <a:ext cx="1676400" cy="1340568"/>
              <a:chOff x="7631112" y="5227637"/>
              <a:chExt cx="1676400" cy="1340568"/>
            </a:xfrm>
          </p:grpSpPr>
          <p:pic>
            <p:nvPicPr>
              <p:cNvPr id="9233" name="Picture 10"/>
              <p:cNvPicPr>
                <a:picLocks noChangeAspect="1" noChangeArrowheads="1"/>
              </p:cNvPicPr>
              <p:nvPr/>
            </p:nvPicPr>
            <p:blipFill>
              <a:blip r:embed="rId16"/>
              <a:srcRect/>
              <a:stretch>
                <a:fillRect/>
              </a:stretch>
            </p:blipFill>
            <p:spPr bwMode="auto">
              <a:xfrm>
                <a:off x="7917300" y="5375121"/>
                <a:ext cx="618892" cy="361975"/>
              </a:xfrm>
              <a:prstGeom prst="rect">
                <a:avLst/>
              </a:prstGeom>
              <a:noFill/>
              <a:ln w="9525">
                <a:noFill/>
                <a:miter lim="800000"/>
                <a:headEnd/>
                <a:tailEnd/>
              </a:ln>
            </p:spPr>
          </p:pic>
          <p:sp>
            <p:nvSpPr>
              <p:cNvPr id="9234" name="Oval 6"/>
              <p:cNvSpPr>
                <a:spLocks noChangeArrowheads="1"/>
              </p:cNvSpPr>
              <p:nvPr/>
            </p:nvSpPr>
            <p:spPr bwMode="auto">
              <a:xfrm>
                <a:off x="7712889" y="5227637"/>
                <a:ext cx="1137424" cy="914401"/>
              </a:xfrm>
              <a:prstGeom prst="ellipse">
                <a:avLst/>
              </a:prstGeom>
              <a:noFill/>
              <a:ln w="9525" algn="ctr">
                <a:solidFill>
                  <a:schemeClr val="tx1"/>
                </a:solidFill>
                <a:round/>
                <a:headEnd/>
                <a:tailEnd/>
              </a:ln>
            </p:spPr>
            <p:txBody>
              <a:bodyPr/>
              <a:lstStyle/>
              <a:p>
                <a:endParaRPr lang="en-US"/>
              </a:p>
            </p:txBody>
          </p:sp>
          <p:sp>
            <p:nvSpPr>
              <p:cNvPr id="9235" name="TextBox 8"/>
              <p:cNvSpPr txBox="1">
                <a:spLocks noChangeArrowheads="1"/>
              </p:cNvSpPr>
              <p:nvPr/>
            </p:nvSpPr>
            <p:spPr bwMode="auto">
              <a:xfrm>
                <a:off x="7631112" y="6218237"/>
                <a:ext cx="1676400" cy="349968"/>
              </a:xfrm>
              <a:prstGeom prst="rect">
                <a:avLst/>
              </a:prstGeom>
              <a:noFill/>
              <a:ln w="9525">
                <a:noFill/>
                <a:miter lim="800000"/>
                <a:headEnd/>
                <a:tailEnd/>
              </a:ln>
            </p:spPr>
            <p:txBody>
              <a:bodyPr>
                <a:spAutoFit/>
              </a:bodyPr>
              <a:lstStyle/>
              <a:p>
                <a:r>
                  <a:rPr lang="en-US"/>
                  <a:t>+ LIDAR etc. </a:t>
                </a:r>
              </a:p>
            </p:txBody>
          </p:sp>
        </p:grpSp>
        <p:sp>
          <p:nvSpPr>
            <p:cNvPr id="9232" name="Rectangle 56"/>
            <p:cNvSpPr>
              <a:spLocks noChangeArrowheads="1"/>
            </p:cNvSpPr>
            <p:nvPr/>
          </p:nvSpPr>
          <p:spPr bwMode="auto">
            <a:xfrm>
              <a:off x="6869112" y="1189037"/>
              <a:ext cx="3211513" cy="5867400"/>
            </a:xfrm>
            <a:prstGeom prst="rect">
              <a:avLst/>
            </a:prstGeom>
            <a:noFill/>
            <a:ln w="9525" algn="ctr">
              <a:solidFill>
                <a:srgbClr val="00B050"/>
              </a:solidFill>
              <a:round/>
              <a:headEnd/>
              <a:tailEnd/>
            </a:ln>
          </p:spPr>
          <p:txBody>
            <a:bodyPr/>
            <a:lstStyle/>
            <a:p>
              <a:endParaRPr lang="en-US"/>
            </a:p>
          </p:txBody>
        </p:sp>
      </p:grpSp>
      <p:sp>
        <p:nvSpPr>
          <p:cNvPr id="59" name="TextBox 58"/>
          <p:cNvSpPr txBox="1"/>
          <p:nvPr/>
        </p:nvSpPr>
        <p:spPr>
          <a:xfrm>
            <a:off x="315913" y="1189038"/>
            <a:ext cx="2362200" cy="349250"/>
          </a:xfrm>
          <a:prstGeom prst="rect">
            <a:avLst/>
          </a:prstGeom>
          <a:noFill/>
        </p:spPr>
        <p:txBody>
          <a:bodyPr>
            <a:spAutoFit/>
          </a:bodyPr>
          <a:lstStyle/>
          <a:p>
            <a:pPr>
              <a:defRPr/>
            </a:pPr>
            <a:r>
              <a:rPr lang="en-US" b="1" dirty="0">
                <a:solidFill>
                  <a:schemeClr val="accent2">
                    <a:lumMod val="75000"/>
                  </a:schemeClr>
                </a:solidFill>
              </a:rPr>
              <a:t>ACTL responsibility</a:t>
            </a:r>
          </a:p>
        </p:txBody>
      </p:sp>
      <p:sp>
        <p:nvSpPr>
          <p:cNvPr id="60" name="TextBox 59"/>
          <p:cNvSpPr txBox="1"/>
          <p:nvPr/>
        </p:nvSpPr>
        <p:spPr>
          <a:xfrm>
            <a:off x="3821113" y="808038"/>
            <a:ext cx="4191000" cy="349250"/>
          </a:xfrm>
          <a:prstGeom prst="rect">
            <a:avLst/>
          </a:prstGeom>
          <a:noFill/>
        </p:spPr>
        <p:txBody>
          <a:bodyPr>
            <a:spAutoFit/>
          </a:bodyPr>
          <a:lstStyle/>
          <a:p>
            <a:pPr>
              <a:defRPr/>
            </a:pPr>
            <a:r>
              <a:rPr lang="en-US" b="1" dirty="0">
                <a:solidFill>
                  <a:schemeClr val="accent2">
                    <a:lumMod val="75000"/>
                  </a:schemeClr>
                </a:solidFill>
              </a:rPr>
              <a:t>Device Teams’  responsibility</a:t>
            </a:r>
          </a:p>
        </p:txBody>
      </p:sp>
      <p:cxnSp>
        <p:nvCxnSpPr>
          <p:cNvPr id="9225" name="Straight Arrow Connector 61"/>
          <p:cNvCxnSpPr>
            <a:cxnSpLocks noChangeShapeType="1"/>
          </p:cNvCxnSpPr>
          <p:nvPr/>
        </p:nvCxnSpPr>
        <p:spPr bwMode="auto">
          <a:xfrm rot="5400000">
            <a:off x="3478213" y="1684338"/>
            <a:ext cx="1295400" cy="457200"/>
          </a:xfrm>
          <a:prstGeom prst="straightConnector1">
            <a:avLst/>
          </a:prstGeom>
          <a:noFill/>
          <a:ln w="25400" algn="ctr">
            <a:solidFill>
              <a:schemeClr val="tx1"/>
            </a:solidFill>
            <a:round/>
            <a:headEnd/>
            <a:tailEnd type="arrow" w="med" len="med"/>
          </a:ln>
        </p:spPr>
      </p:cxnSp>
      <p:cxnSp>
        <p:nvCxnSpPr>
          <p:cNvPr id="9226" name="Straight Arrow Connector 62"/>
          <p:cNvCxnSpPr>
            <a:cxnSpLocks noChangeShapeType="1"/>
          </p:cNvCxnSpPr>
          <p:nvPr/>
        </p:nvCxnSpPr>
        <p:spPr bwMode="auto">
          <a:xfrm rot="16200000" flipH="1">
            <a:off x="5078413" y="1455738"/>
            <a:ext cx="457200" cy="76200"/>
          </a:xfrm>
          <a:prstGeom prst="straightConnector1">
            <a:avLst/>
          </a:prstGeom>
          <a:noFill/>
          <a:ln w="25400" algn="ctr">
            <a:solidFill>
              <a:schemeClr val="tx1"/>
            </a:solidFill>
            <a:round/>
            <a:headEnd/>
            <a:tailEnd type="arrow" w="med" len="med"/>
          </a:ln>
        </p:spPr>
      </p:cxnSp>
      <p:sp>
        <p:nvSpPr>
          <p:cNvPr id="9227" name="Text Box 1"/>
          <p:cNvSpPr txBox="1">
            <a:spLocks noChangeArrowheads="1"/>
          </p:cNvSpPr>
          <p:nvPr/>
        </p:nvSpPr>
        <p:spPr bwMode="auto">
          <a:xfrm>
            <a:off x="239713" y="5075238"/>
            <a:ext cx="4343400" cy="2027237"/>
          </a:xfrm>
          <a:prstGeom prst="rect">
            <a:avLst/>
          </a:prstGeom>
          <a:noFill/>
          <a:ln w="9525">
            <a:noFill/>
            <a:round/>
            <a:headEnd/>
            <a:tailEnd/>
          </a:ln>
        </p:spPr>
        <p:txBody>
          <a:bodyPr lIns="90000" tIns="60876"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b="1">
                <a:solidFill>
                  <a:srgbClr val="000000"/>
                </a:solidFill>
              </a:rPr>
              <a:t>•   </a:t>
            </a:r>
            <a:r>
              <a:rPr lang="en-US" b="1">
                <a:solidFill>
                  <a:srgbClr val="C5000B"/>
                </a:solidFill>
              </a:rPr>
              <a:t>Device teams are expected to </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b="1">
                <a:solidFill>
                  <a:srgbClr val="C5000B"/>
                </a:solidFill>
              </a:rPr>
              <a:t>    provide the low-level software</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b="1">
              <a:solidFill>
                <a:srgbClr val="C5000B"/>
              </a:solidFill>
            </a:endParaRP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solidFill>
                  <a:srgbClr val="000000"/>
                </a:solidFill>
              </a:rPr>
              <a:t>•   </a:t>
            </a:r>
            <a:r>
              <a:rPr lang="en-US" b="1">
                <a:solidFill>
                  <a:srgbClr val="004586"/>
                </a:solidFill>
              </a:rPr>
              <a:t>ACTL will help in writing the </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b="1">
                <a:solidFill>
                  <a:srgbClr val="004586"/>
                </a:solidFill>
              </a:rPr>
              <a:t>    software as much as possible  </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b="1">
                <a:solidFill>
                  <a:srgbClr val="004586"/>
                </a:solidFill>
              </a:rPr>
              <a:t>    (keeping limited manpower of ACTL </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b="1">
                <a:solidFill>
                  <a:srgbClr val="004586"/>
                </a:solidFill>
              </a:rPr>
              <a:t>      in mind)</a:t>
            </a:r>
          </a:p>
        </p:txBody>
      </p:sp>
      <p:cxnSp>
        <p:nvCxnSpPr>
          <p:cNvPr id="9228" name="Straight Arrow Connector 68"/>
          <p:cNvCxnSpPr>
            <a:cxnSpLocks noChangeShapeType="1"/>
            <a:stCxn id="59" idx="2"/>
          </p:cNvCxnSpPr>
          <p:nvPr/>
        </p:nvCxnSpPr>
        <p:spPr bwMode="auto">
          <a:xfrm rot="16200000" flipH="1">
            <a:off x="1309688" y="1725613"/>
            <a:ext cx="412750" cy="38100"/>
          </a:xfrm>
          <a:prstGeom prst="straightConnector1">
            <a:avLst/>
          </a:prstGeom>
          <a:noFill/>
          <a:ln w="25400" algn="ctr">
            <a:solidFill>
              <a:schemeClr val="tx1"/>
            </a:solidFill>
            <a:round/>
            <a:headEnd/>
            <a:tailEnd type="arrow" w="med" len="med"/>
          </a:ln>
        </p:spPr>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512" y="2789237"/>
            <a:ext cx="9069387" cy="1260475"/>
          </a:xfrm>
        </p:spPr>
        <p:txBody>
          <a:bodyPr/>
          <a:lstStyle/>
          <a:p>
            <a:r>
              <a:rPr lang="en-US" b="1" dirty="0" smtClean="0">
                <a:solidFill>
                  <a:srgbClr val="FF0000"/>
                </a:solidFill>
              </a:rPr>
              <a:t>What is OPC-UA?</a:t>
            </a:r>
            <a:endParaRPr lang="en-US" b="1"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1113" y="0"/>
            <a:ext cx="1524000" cy="579437"/>
          </a:xfrm>
        </p:spPr>
        <p:txBody>
          <a:bodyPr/>
          <a:lstStyle/>
          <a:p>
            <a:r>
              <a:rPr lang="en-US" sz="3200" b="1" dirty="0" smtClean="0">
                <a:solidFill>
                  <a:srgbClr val="FF0000"/>
                </a:solidFill>
                <a:latin typeface="Calibri" pitchFamily="34" charset="0"/>
                <a:cs typeface="Calibri" pitchFamily="34" charset="0"/>
              </a:rPr>
              <a:t>OPC </a:t>
            </a:r>
            <a:endParaRPr lang="en-US" sz="3200" b="1" dirty="0">
              <a:solidFill>
                <a:srgbClr val="FF0000"/>
              </a:solidFill>
              <a:latin typeface="Calibri" pitchFamily="34" charset="0"/>
              <a:cs typeface="Calibri" pitchFamily="34" charset="0"/>
            </a:endParaRPr>
          </a:p>
        </p:txBody>
      </p:sp>
      <p:sp>
        <p:nvSpPr>
          <p:cNvPr id="3" name="Rectangle 2"/>
          <p:cNvSpPr/>
          <p:nvPr/>
        </p:nvSpPr>
        <p:spPr>
          <a:xfrm>
            <a:off x="0" y="1341437"/>
            <a:ext cx="10080625" cy="3699218"/>
          </a:xfrm>
          <a:prstGeom prst="rect">
            <a:avLst/>
          </a:prstGeom>
        </p:spPr>
        <p:txBody>
          <a:bodyPr wrap="square">
            <a:spAutoFit/>
          </a:bodyPr>
          <a:lstStyle/>
          <a:p>
            <a:pPr>
              <a:buFont typeface="Arial" pitchFamily="34" charset="0"/>
              <a:buChar char="•"/>
            </a:pPr>
            <a:r>
              <a:rPr lang="en-US" b="1" dirty="0" smtClean="0">
                <a:solidFill>
                  <a:srgbClr val="0000FF"/>
                </a:solidFill>
                <a:latin typeface="Arial" pitchFamily="34" charset="0"/>
                <a:cs typeface="Arial" pitchFamily="34" charset="0"/>
              </a:rPr>
              <a:t>OPC (Open Platform Communications ):</a:t>
            </a:r>
            <a:r>
              <a:rPr lang="en-US" b="1" dirty="0" smtClean="0">
                <a:solidFill>
                  <a:srgbClr val="7030A0"/>
                </a:solidFill>
                <a:latin typeface="Arial" pitchFamily="34" charset="0"/>
                <a:cs typeface="Arial" pitchFamily="34" charset="0"/>
              </a:rPr>
              <a:t>  </a:t>
            </a:r>
            <a:r>
              <a:rPr lang="en-US" dirty="0" smtClean="0">
                <a:latin typeface="Arial" pitchFamily="34" charset="0"/>
                <a:cs typeface="Arial" pitchFamily="34" charset="0"/>
              </a:rPr>
              <a:t>a standard interface defined by the </a:t>
            </a:r>
            <a:r>
              <a:rPr lang="en-US" dirty="0" smtClean="0">
                <a:solidFill>
                  <a:srgbClr val="0000FF"/>
                </a:solidFill>
                <a:latin typeface="Arial" pitchFamily="34" charset="0"/>
                <a:cs typeface="Arial" pitchFamily="34" charset="0"/>
              </a:rPr>
              <a:t>OPC Foundation </a:t>
            </a:r>
            <a:r>
              <a:rPr lang="en-US" dirty="0" smtClean="0">
                <a:latin typeface="Arial" pitchFamily="34" charset="0"/>
                <a:cs typeface="Arial" pitchFamily="34" charset="0"/>
              </a:rPr>
              <a:t> that provides rules and information about how software  applications and devices can send and receive different kinds of data between each other.</a:t>
            </a:r>
            <a:r>
              <a:rPr lang="en-US" dirty="0" smtClean="0">
                <a:solidFill>
                  <a:srgbClr val="7030A0"/>
                </a:solidFill>
                <a:latin typeface="Arial" pitchFamily="34" charset="0"/>
                <a:cs typeface="Arial" pitchFamily="34" charset="0"/>
              </a:rPr>
              <a:t> </a:t>
            </a:r>
          </a:p>
          <a:p>
            <a:endParaRPr lang="en-US" dirty="0" smtClean="0">
              <a:latin typeface="Arial" pitchFamily="34" charset="0"/>
              <a:cs typeface="Arial" pitchFamily="34" charset="0"/>
            </a:endParaRPr>
          </a:p>
          <a:p>
            <a:pPr>
              <a:buFont typeface="Arial" pitchFamily="34" charset="0"/>
              <a:buChar char="•"/>
            </a:pPr>
            <a:r>
              <a:rPr lang="en-US" dirty="0" smtClean="0">
                <a:latin typeface="Arial" pitchFamily="34" charset="0"/>
                <a:cs typeface="Arial" pitchFamily="34" charset="0"/>
              </a:rPr>
              <a:t>Released in </a:t>
            </a:r>
            <a:r>
              <a:rPr lang="en-US" b="1" dirty="0" smtClean="0">
                <a:solidFill>
                  <a:srgbClr val="7030A0"/>
                </a:solidFill>
                <a:latin typeface="Arial" pitchFamily="34" charset="0"/>
                <a:cs typeface="Arial" pitchFamily="34" charset="0"/>
              </a:rPr>
              <a:t>mid-nineties</a:t>
            </a:r>
          </a:p>
          <a:p>
            <a:pPr>
              <a:buFont typeface="Arial" pitchFamily="34" charset="0"/>
              <a:buChar char="•"/>
            </a:pPr>
            <a:endParaRPr lang="en-US" dirty="0" smtClean="0">
              <a:solidFill>
                <a:srgbClr val="7030A0"/>
              </a:solidFill>
              <a:latin typeface="Arial" pitchFamily="34" charset="0"/>
              <a:cs typeface="Arial" pitchFamily="34" charset="0"/>
            </a:endParaRPr>
          </a:p>
          <a:p>
            <a:pPr>
              <a:buFont typeface="Arial" pitchFamily="34" charset="0"/>
              <a:buChar char="•"/>
            </a:pPr>
            <a:r>
              <a:rPr lang="en-US" dirty="0" smtClean="0">
                <a:latin typeface="Arial" pitchFamily="34" charset="0"/>
                <a:cs typeface="Arial" pitchFamily="34" charset="0"/>
              </a:rPr>
              <a:t> By 2009 (roughly),  the total OPC market has over </a:t>
            </a:r>
            <a:r>
              <a:rPr lang="en-US" dirty="0" smtClean="0">
                <a:solidFill>
                  <a:srgbClr val="7030A0"/>
                </a:solidFill>
                <a:latin typeface="Arial" pitchFamily="34" charset="0"/>
                <a:cs typeface="Arial" pitchFamily="34" charset="0"/>
              </a:rPr>
              <a:t>2,500 vendors </a:t>
            </a:r>
            <a:r>
              <a:rPr lang="en-US" dirty="0" smtClean="0">
                <a:latin typeface="Arial" pitchFamily="34" charset="0"/>
                <a:cs typeface="Arial" pitchFamily="34" charset="0"/>
              </a:rPr>
              <a:t>providing over </a:t>
            </a:r>
            <a:r>
              <a:rPr lang="en-US" dirty="0" smtClean="0">
                <a:solidFill>
                  <a:srgbClr val="7030A0"/>
                </a:solidFill>
                <a:latin typeface="Arial" pitchFamily="34" charset="0"/>
                <a:cs typeface="Arial" pitchFamily="34" charset="0"/>
              </a:rPr>
              <a:t>15,000 OPC-enabled products</a:t>
            </a:r>
            <a:r>
              <a:rPr lang="en-US" dirty="0" smtClean="0">
                <a:latin typeface="Arial" pitchFamily="34" charset="0"/>
                <a:cs typeface="Arial" pitchFamily="34" charset="0"/>
              </a:rPr>
              <a:t>.</a:t>
            </a:r>
            <a:endParaRPr lang="en-US" dirty="0" smtClean="0">
              <a:solidFill>
                <a:srgbClr val="7030A0"/>
              </a:solidFill>
              <a:latin typeface="Arial" pitchFamily="34" charset="0"/>
              <a:cs typeface="Arial" pitchFamily="34" charset="0"/>
            </a:endParaRPr>
          </a:p>
          <a:p>
            <a:endParaRPr lang="en-US" dirty="0">
              <a:latin typeface="Arial" pitchFamily="34" charset="0"/>
              <a:cs typeface="Arial" pitchFamily="34" charset="0"/>
            </a:endParaRPr>
          </a:p>
          <a:p>
            <a:pPr>
              <a:buFont typeface="Arial" pitchFamily="34" charset="0"/>
              <a:buChar char="•"/>
            </a:pPr>
            <a:r>
              <a:rPr lang="en-US" dirty="0" smtClean="0">
                <a:latin typeface="Arial" pitchFamily="34" charset="0"/>
                <a:cs typeface="Arial" pitchFamily="34" charset="0"/>
              </a:rPr>
              <a:t>Utilizes the </a:t>
            </a:r>
            <a:r>
              <a:rPr lang="en-US" b="1" dirty="0" smtClean="0">
                <a:solidFill>
                  <a:srgbClr val="0000FF"/>
                </a:solidFill>
                <a:latin typeface="Arial" pitchFamily="34" charset="0"/>
                <a:cs typeface="Arial" pitchFamily="34" charset="0"/>
              </a:rPr>
              <a:t>Microsoft-based COM/DCOM technology </a:t>
            </a:r>
            <a:r>
              <a:rPr lang="en-US" dirty="0" smtClean="0">
                <a:latin typeface="Arial" pitchFamily="34" charset="0"/>
                <a:cs typeface="Arial" pitchFamily="34" charset="0"/>
              </a:rPr>
              <a:t>to provide standard specifications for data  </a:t>
            </a:r>
          </a:p>
          <a:p>
            <a:r>
              <a:rPr lang="en-US" dirty="0">
                <a:latin typeface="Arial" pitchFamily="34" charset="0"/>
                <a:cs typeface="Arial" pitchFamily="34" charset="0"/>
              </a:rPr>
              <a:t> </a:t>
            </a:r>
            <a:r>
              <a:rPr lang="en-US" dirty="0" smtClean="0">
                <a:latin typeface="Arial" pitchFamily="34" charset="0"/>
                <a:cs typeface="Arial" pitchFamily="34" charset="0"/>
              </a:rPr>
              <a:t> access , historical data access, and alarms and events . </a:t>
            </a:r>
          </a:p>
          <a:p>
            <a:endParaRPr lang="en-US" dirty="0">
              <a:latin typeface="Arial" pitchFamily="34" charset="0"/>
              <a:cs typeface="Arial" pitchFamily="34" charset="0"/>
            </a:endParaRPr>
          </a:p>
          <a:p>
            <a:pPr>
              <a:buFont typeface="Arial" pitchFamily="34" charset="0"/>
              <a:buChar char="•"/>
            </a:pPr>
            <a:r>
              <a:rPr lang="en-US" dirty="0" smtClean="0">
                <a:latin typeface="Arial" pitchFamily="34" charset="0"/>
                <a:cs typeface="Arial" pitchFamily="34" charset="0"/>
              </a:rPr>
              <a:t> Limitations because of this reliance on the </a:t>
            </a:r>
            <a:r>
              <a:rPr lang="en-US" b="1" dirty="0" smtClean="0">
                <a:solidFill>
                  <a:srgbClr val="7030A0"/>
                </a:solidFill>
                <a:latin typeface="Arial" pitchFamily="34" charset="0"/>
                <a:cs typeface="Arial" pitchFamily="34" charset="0"/>
              </a:rPr>
              <a:t>Microsoft Windows platform</a:t>
            </a:r>
            <a:endParaRPr lang="en-US" dirty="0">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4123</TotalTime>
  <Words>4374</Words>
  <PresentationFormat>Custom</PresentationFormat>
  <Paragraphs>698</Paragraphs>
  <Slides>53</Slides>
  <Notes>26</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OPC UA Solutions for Device Control and Integration</vt:lpstr>
      <vt:lpstr>Outline of the talk</vt:lpstr>
      <vt:lpstr>Motivation</vt:lpstr>
      <vt:lpstr>Need to integrate and control this …</vt:lpstr>
      <vt:lpstr>Components to be controlled</vt:lpstr>
      <vt:lpstr>Slide 6</vt:lpstr>
      <vt:lpstr>ACTL Solution</vt:lpstr>
      <vt:lpstr>What is OPC-UA?</vt:lpstr>
      <vt:lpstr>OPC </vt:lpstr>
      <vt:lpstr>Slide 10</vt:lpstr>
      <vt:lpstr>Why does OPC-UA matter?</vt:lpstr>
      <vt:lpstr>Slide 12</vt:lpstr>
      <vt:lpstr>Service Discovery and Session Initiation</vt:lpstr>
      <vt:lpstr>Slide 14</vt:lpstr>
      <vt:lpstr>Slide 15</vt:lpstr>
      <vt:lpstr>Slide 16</vt:lpstr>
      <vt:lpstr>Message Formats</vt:lpstr>
      <vt:lpstr>Transport Protocols</vt:lpstr>
      <vt:lpstr>Sending Messages</vt:lpstr>
      <vt:lpstr>Address Space Concept</vt:lpstr>
      <vt:lpstr>Node Classes</vt:lpstr>
      <vt:lpstr>Reading Device Data</vt:lpstr>
      <vt:lpstr>Implementation</vt:lpstr>
      <vt:lpstr>UA communication stack layers</vt:lpstr>
      <vt:lpstr>OPC UA Software Layers </vt:lpstr>
      <vt:lpstr>Example of OPC-UA Server development for weather station</vt:lpstr>
      <vt:lpstr>Salient features of the Server</vt:lpstr>
      <vt:lpstr>Partial view of the Address Space</vt:lpstr>
      <vt:lpstr>Classes Used for Creating Nodes</vt:lpstr>
      <vt:lpstr>Node Manager Implementation</vt:lpstr>
      <vt:lpstr>Connecting Nodes to Real Time Data</vt:lpstr>
      <vt:lpstr>Connecting Nodes to Real Time Data ... contd.</vt:lpstr>
      <vt:lpstr>Summary</vt:lpstr>
      <vt:lpstr>Thanks!</vt:lpstr>
      <vt:lpstr>Back-up slides</vt:lpstr>
      <vt:lpstr>Supporting Methods</vt:lpstr>
      <vt:lpstr>Adding Event Support</vt:lpstr>
      <vt:lpstr>Adding Event Support ... contd.</vt:lpstr>
      <vt:lpstr>Adding Event Support ... contd.</vt:lpstr>
      <vt:lpstr>Slide 40</vt:lpstr>
      <vt:lpstr>Slide 41</vt:lpstr>
      <vt:lpstr>Subscription and Monitored Items</vt:lpstr>
      <vt:lpstr>Slide 43</vt:lpstr>
      <vt:lpstr>Slide 44</vt:lpstr>
      <vt:lpstr>Slide 45</vt:lpstr>
      <vt:lpstr>Slide 46</vt:lpstr>
      <vt:lpstr>Slide 47</vt:lpstr>
      <vt:lpstr>Slide 48</vt:lpstr>
      <vt:lpstr>Slide 49</vt:lpstr>
      <vt:lpstr>Slide 50</vt:lpstr>
      <vt:lpstr>Slide 51</vt:lpstr>
      <vt:lpstr>Slide 52</vt:lpstr>
      <vt:lpstr>Slide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 Based OPC-UA Server development</dc:title>
  <dc:creator>Kiran Gothe</dc:creator>
  <cp:lastModifiedBy>Kiran</cp:lastModifiedBy>
  <cp:revision>262</cp:revision>
  <cp:lastPrinted>1601-01-01T00:00:00Z</cp:lastPrinted>
  <dcterms:created xsi:type="dcterms:W3CDTF">2014-06-22T06:44:29Z</dcterms:created>
  <dcterms:modified xsi:type="dcterms:W3CDTF">2015-01-30T08:13:07Z</dcterms:modified>
</cp:coreProperties>
</file>