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2" d="100"/>
          <a:sy n="72" d="100"/>
        </p:scale>
        <p:origin x="-123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936F964-57B8-EB44-AE2E-2EFFEBE7DD29}" type="datetimeFigureOut">
              <a:rPr lang="en-US" smtClean="0"/>
              <a:t>4/5/2016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5B8096B-5929-E748-9386-8337F384DB4C}" type="slidenum">
              <a:rPr lang="en-US" smtClean="0"/>
              <a:t>‹#›</a:t>
            </a:fld>
            <a:endParaRPr lang="en-US"/>
          </a:p>
        </p:txBody>
      </p:sp>
    </p:spTree>
    <p:extLst>
      <p:ext uri="{BB962C8B-B14F-4D97-AF65-F5344CB8AC3E}">
        <p14:creationId xmlns:p14="http://schemas.microsoft.com/office/powerpoint/2010/main" val="21428486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EDF43D-805C-DB49-85FC-5D339E264ACC}" type="datetimeFigureOut">
              <a:rPr lang="en-US" smtClean="0"/>
              <a:t>4/5/2016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9A986F-9955-8748-A12D-54D4738452A3}" type="slidenum">
              <a:rPr lang="en-US" smtClean="0"/>
              <a:t>‹#›</a:t>
            </a:fld>
            <a:endParaRPr lang="en-US"/>
          </a:p>
        </p:txBody>
      </p:sp>
    </p:spTree>
    <p:extLst>
      <p:ext uri="{BB962C8B-B14F-4D97-AF65-F5344CB8AC3E}">
        <p14:creationId xmlns:p14="http://schemas.microsoft.com/office/powerpoint/2010/main" val="251983320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6C045E-4B8C-3E4F-82C6-878DF57BA8FE}" type="datetime1">
              <a:rPr lang="en-IN" smtClean="0"/>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32691688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953DCD-2D09-3C4F-83A2-F5F47AC49661}" type="datetime1">
              <a:rPr lang="en-IN" smtClean="0"/>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20301562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EC6600-D4D8-1B43-A0B3-B0B90AB19EBA}" type="datetime1">
              <a:rPr lang="en-IN" smtClean="0"/>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4018695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D74B3-DBF1-C94B-A2CC-F6B4E2225F5E}" type="datetime1">
              <a:rPr lang="en-IN" smtClean="0"/>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648429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F62920-19BD-4A49-85B1-DBF031910ABE}" type="datetime1">
              <a:rPr lang="en-IN" smtClean="0"/>
              <a:t>05-04-2016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354056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C6331E-97B1-3940-9F63-9254A3977958}" type="datetime1">
              <a:rPr lang="en-IN" smtClean="0"/>
              <a:t>05-04-2016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959363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A98F90-830A-F045-A409-0901BB38B748}" type="datetime1">
              <a:rPr lang="en-IN" smtClean="0"/>
              <a:t>05-04-2016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3635820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73E190-57EE-AC4C-820A-EFE34D05E007}" type="datetime1">
              <a:rPr lang="en-IN" smtClean="0"/>
              <a:t>05-04-2016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2293045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005AF-B1D1-F341-8EF1-BE0479C77B7D}" type="datetime1">
              <a:rPr lang="en-IN" smtClean="0"/>
              <a:t>05-04-2016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1501609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D3F19-7227-DF4E-B076-7ADC617B7706}" type="datetime1">
              <a:rPr lang="en-IN" smtClean="0"/>
              <a:t>05-04-2016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2160891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AC32B79-8479-D445-9DBF-9D48304A1BCF}" type="datetime1">
              <a:rPr lang="en-IN" smtClean="0"/>
              <a:t>05-04-2016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86A3DC-2528-48F1-8030-3A95FDCB4909}" type="slidenum">
              <a:rPr lang="en-US" smtClean="0"/>
              <a:t>‹#›</a:t>
            </a:fld>
            <a:endParaRPr lang="en-US"/>
          </a:p>
        </p:txBody>
      </p:sp>
    </p:spTree>
    <p:extLst>
      <p:ext uri="{BB962C8B-B14F-4D97-AF65-F5344CB8AC3E}">
        <p14:creationId xmlns:p14="http://schemas.microsoft.com/office/powerpoint/2010/main" val="197998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E0C722-251E-A842-B4E5-9D035C1FCFAF}" type="datetime1">
              <a:rPr lang="en-IN" smtClean="0"/>
              <a:t>05-04-2016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86A3DC-2528-48F1-8030-3A95FDCB4909}" type="slidenum">
              <a:rPr lang="en-US" smtClean="0"/>
              <a:t>‹#›</a:t>
            </a:fld>
            <a:endParaRPr lang="en-US"/>
          </a:p>
        </p:txBody>
      </p:sp>
    </p:spTree>
    <p:extLst>
      <p:ext uri="{BB962C8B-B14F-4D97-AF65-F5344CB8AC3E}">
        <p14:creationId xmlns:p14="http://schemas.microsoft.com/office/powerpoint/2010/main" val="24234079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76200"/>
            <a:ext cx="7239000" cy="1470025"/>
          </a:xfrm>
        </p:spPr>
        <p:txBody>
          <a:bodyPr/>
          <a:lstStyle/>
          <a:p>
            <a:r>
              <a:rPr lang="fr-FR" dirty="0" smtClean="0">
                <a:latin typeface="Times New Roman" panose="02020603050405020304" pitchFamily="18" charset="0"/>
                <a:cs typeface="Times New Roman" panose="02020603050405020304" pitchFamily="18" charset="0"/>
              </a:rPr>
              <a:t>Belle II </a:t>
            </a:r>
            <a:r>
              <a:rPr lang="fr-FR" dirty="0" err="1" smtClean="0">
                <a:latin typeface="Times New Roman" panose="02020603050405020304" pitchFamily="18" charset="0"/>
                <a:cs typeface="Times New Roman" panose="02020603050405020304" pitchFamily="18" charset="0"/>
              </a:rPr>
              <a:t>Physics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Analysis</a:t>
            </a:r>
            <a:r>
              <a:rPr lang="fr-FR" dirty="0" smtClean="0">
                <a:latin typeface="Times New Roman" panose="02020603050405020304" pitchFamily="18" charset="0"/>
                <a:cs typeface="Times New Roman" panose="02020603050405020304" pitchFamily="18" charset="0"/>
              </a:rPr>
              <a:t> Center </a:t>
            </a:r>
            <a:r>
              <a:rPr lang="fr-FR" dirty="0" err="1" smtClean="0">
                <a:latin typeface="Times New Roman" panose="02020603050405020304" pitchFamily="18" charset="0"/>
                <a:cs typeface="Times New Roman" panose="02020603050405020304" pitchFamily="18" charset="0"/>
              </a:rPr>
              <a:t>at</a:t>
            </a:r>
            <a:r>
              <a:rPr lang="fr-FR" dirty="0" smtClean="0">
                <a:latin typeface="Times New Roman" panose="02020603050405020304" pitchFamily="18" charset="0"/>
                <a:cs typeface="Times New Roman" panose="02020603050405020304" pitchFamily="18" charset="0"/>
              </a:rPr>
              <a:t> TIFR </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2362200" y="2819400"/>
            <a:ext cx="4724400" cy="1143000"/>
          </a:xfrm>
        </p:spPr>
        <p:txBody>
          <a:bodyPr/>
          <a:lstStyle/>
          <a:p>
            <a:r>
              <a:rPr lang="en-US" dirty="0" smtClean="0">
                <a:solidFill>
                  <a:schemeClr val="tx1"/>
                </a:solidFill>
                <a:latin typeface="Times New Roman" panose="02020603050405020304" pitchFamily="18" charset="0"/>
                <a:cs typeface="Times New Roman" panose="02020603050405020304" pitchFamily="18" charset="0"/>
              </a:rPr>
              <a:t>Prashant D. </a:t>
            </a:r>
            <a:r>
              <a:rPr lang="en-US" dirty="0" err="1" smtClean="0">
                <a:solidFill>
                  <a:schemeClr val="tx1"/>
                </a:solidFill>
                <a:latin typeface="Times New Roman" panose="02020603050405020304" pitchFamily="18" charset="0"/>
                <a:cs typeface="Times New Roman" panose="02020603050405020304" pitchFamily="18" charset="0"/>
              </a:rPr>
              <a:t>Shingade</a:t>
            </a:r>
            <a:endParaRPr lang="en-US" dirty="0" smtClean="0">
              <a:solidFill>
                <a:schemeClr val="tx1"/>
              </a:solidFill>
              <a:latin typeface="Times New Roman" panose="02020603050405020304" pitchFamily="18" charset="0"/>
              <a:cs typeface="Times New Roman" panose="02020603050405020304" pitchFamily="18" charset="0"/>
            </a:endParaRPr>
          </a:p>
          <a:p>
            <a:r>
              <a:rPr lang="en-US" sz="2400" dirty="0" smtClean="0">
                <a:solidFill>
                  <a:schemeClr val="tx1"/>
                </a:solidFill>
                <a:latin typeface="Times New Roman" panose="02020603050405020304" pitchFamily="18" charset="0"/>
                <a:cs typeface="Times New Roman" panose="02020603050405020304" pitchFamily="18" charset="0"/>
              </a:rPr>
              <a:t> (on behalf of the TIFR Belle team)</a:t>
            </a:r>
            <a:endParaRPr lang="en-US" sz="2400" dirty="0">
              <a:solidFill>
                <a:schemeClr val="tx1"/>
              </a:solidFill>
              <a:latin typeface="Times New Roman" panose="02020603050405020304" pitchFamily="18" charset="0"/>
              <a:cs typeface="Times New Roman" panose="02020603050405020304" pitchFamily="18" charset="0"/>
            </a:endParaRPr>
          </a:p>
        </p:txBody>
      </p:sp>
      <p:sp>
        <p:nvSpPr>
          <p:cNvPr id="4" name="Subtitle 2"/>
          <p:cNvSpPr txBox="1">
            <a:spLocks/>
          </p:cNvSpPr>
          <p:nvPr/>
        </p:nvSpPr>
        <p:spPr>
          <a:xfrm>
            <a:off x="2362200" y="5562600"/>
            <a:ext cx="4724400" cy="1143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solidFill>
                  <a:schemeClr val="tx1"/>
                </a:solidFill>
                <a:latin typeface="Times New Roman" panose="02020603050405020304" pitchFamily="18" charset="0"/>
                <a:cs typeface="Times New Roman" panose="02020603050405020304" pitchFamily="18" charset="0"/>
              </a:rPr>
              <a:t>Annual DHEP Meeting</a:t>
            </a:r>
          </a:p>
          <a:p>
            <a:r>
              <a:rPr lang="en-US" sz="2400" dirty="0" smtClean="0">
                <a:solidFill>
                  <a:schemeClr val="tx1"/>
                </a:solidFill>
                <a:latin typeface="Times New Roman" panose="02020603050405020304" pitchFamily="18" charset="0"/>
                <a:cs typeface="Times New Roman" panose="02020603050405020304" pitchFamily="18" charset="0"/>
              </a:rPr>
              <a:t> April 7-8, 2016</a:t>
            </a:r>
            <a:endParaRPr lang="en-US"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3869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latin typeface="Times New Roman" panose="02020603050405020304" pitchFamily="18" charset="0"/>
                <a:cs typeface="Times New Roman" panose="02020603050405020304" pitchFamily="18" charset="0"/>
              </a:rPr>
              <a:t>Belle II Computing Grid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486400"/>
          </a:xfrm>
        </p:spPr>
        <p:txBody>
          <a:bodyPr>
            <a:noAutofit/>
          </a:bodyPr>
          <a:lstStyle/>
          <a:p>
            <a:pPr marL="0" indent="0" algn="just">
              <a:buNone/>
            </a:pPr>
            <a:r>
              <a:rPr lang="en-US" sz="2000" dirty="0" smtClean="0">
                <a:latin typeface="Times New Roman" panose="02020603050405020304" pitchFamily="18" charset="0"/>
                <a:cs typeface="Times New Roman" panose="02020603050405020304" pitchFamily="18" charset="0"/>
              </a:rPr>
              <a:t>The Belle II experiment will operate at </a:t>
            </a:r>
            <a:r>
              <a:rPr lang="en-US" sz="2000" dirty="0" err="1" smtClean="0">
                <a:latin typeface="Times New Roman" panose="02020603050405020304" pitchFamily="18" charset="0"/>
                <a:cs typeface="Times New Roman" panose="02020603050405020304" pitchFamily="18" charset="0"/>
              </a:rPr>
              <a:t>SuperKEKB</a:t>
            </a:r>
            <a:r>
              <a:rPr lang="en-US" sz="2000" dirty="0" smtClean="0">
                <a:latin typeface="Times New Roman" panose="02020603050405020304" pitchFamily="18" charset="0"/>
                <a:cs typeface="Times New Roman" panose="02020603050405020304" pitchFamily="18" charset="0"/>
              </a:rPr>
              <a:t> accelerator in Tsukuba, Japan.</a:t>
            </a:r>
          </a:p>
          <a:p>
            <a:pPr algn="just"/>
            <a:r>
              <a:rPr lang="en-US" sz="2000" dirty="0" smtClean="0">
                <a:latin typeface="Times New Roman" panose="02020603050405020304" pitchFamily="18" charset="0"/>
                <a:cs typeface="Times New Roman" panose="02020603050405020304" pitchFamily="18" charset="0"/>
              </a:rPr>
              <a:t>Computing resources needed to process and analyze the data recorded by the experiment will come from remote computing centers, in addition to the one at KEK, with help of Grid Computing technology, termed “Belle II Computing Grid”</a:t>
            </a:r>
          </a:p>
          <a:p>
            <a:pPr algn="just"/>
            <a:endParaRPr lang="en-US" sz="2000" dirty="0" smtClean="0">
              <a:latin typeface="Times New Roman" panose="02020603050405020304" pitchFamily="18" charset="0"/>
              <a:cs typeface="Times New Roman" panose="02020603050405020304" pitchFamily="18" charset="0"/>
            </a:endParaRPr>
          </a:p>
          <a:p>
            <a:pPr marL="0" indent="0" algn="just">
              <a:buNone/>
            </a:pPr>
            <a:r>
              <a:rPr lang="en-US" sz="2000" dirty="0" smtClean="0">
                <a:latin typeface="Times New Roman" panose="02020603050405020304" pitchFamily="18" charset="0"/>
                <a:cs typeface="Times New Roman" panose="02020603050405020304" pitchFamily="18" charset="0"/>
              </a:rPr>
              <a:t>The Belle II Computing Grid classified in Tiers according to functionality </a:t>
            </a:r>
          </a:p>
          <a:p>
            <a:pPr algn="just"/>
            <a:r>
              <a:rPr lang="en-US" sz="2000" dirty="0" smtClean="0">
                <a:latin typeface="Times New Roman" panose="02020603050405020304" pitchFamily="18" charset="0"/>
                <a:cs typeface="Times New Roman" panose="02020603050405020304" pitchFamily="18" charset="0"/>
              </a:rPr>
              <a:t>Tier0 is at KEK (Raw Data Center) responsible for holding RAW data from the experiment.</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Tier1 are regional data centers responsible for regional support for Grid operations and storing copies of data</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Tier2 are Monte-Carlo (MC) Data Production sites, where end user analysis is also done</a:t>
            </a:r>
          </a:p>
        </p:txBody>
      </p:sp>
      <p:sp>
        <p:nvSpPr>
          <p:cNvPr id="4" name="Slide Number Placeholder 3"/>
          <p:cNvSpPr>
            <a:spLocks noGrp="1"/>
          </p:cNvSpPr>
          <p:nvPr>
            <p:ph type="sldNum" sz="quarter" idx="12"/>
          </p:nvPr>
        </p:nvSpPr>
        <p:spPr>
          <a:xfrm>
            <a:off x="7010400" y="6492875"/>
            <a:ext cx="2133600" cy="365125"/>
          </a:xfrm>
        </p:spPr>
        <p:txBody>
          <a:bodyPr/>
          <a:lstStyle/>
          <a:p>
            <a:fld id="{BE86A3DC-2528-48F1-8030-3A95FDCB4909}" type="slidenum">
              <a:rPr lang="en-US" smtClean="0">
                <a:latin typeface="Times New Roman" panose="02020603050405020304" pitchFamily="18" charset="0"/>
                <a:cs typeface="Times New Roman" panose="02020603050405020304" pitchFamily="18" charset="0"/>
              </a:rPr>
              <a:t>2</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9750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smtClean="0">
                <a:latin typeface="Times New Roman" panose="02020603050405020304" pitchFamily="18" charset="0"/>
                <a:cs typeface="Times New Roman" panose="02020603050405020304" pitchFamily="18" charset="0"/>
              </a:rPr>
              <a:t>Belle II </a:t>
            </a:r>
            <a:r>
              <a:rPr lang="fr-FR" dirty="0" err="1" smtClean="0">
                <a:latin typeface="Times New Roman" panose="02020603050405020304" pitchFamily="18" charset="0"/>
                <a:cs typeface="Times New Roman" panose="02020603050405020304" pitchFamily="18" charset="0"/>
              </a:rPr>
              <a:t>Physics</a:t>
            </a:r>
            <a:r>
              <a:rPr lang="fr-FR" dirty="0" smtClean="0">
                <a:latin typeface="Times New Roman" panose="02020603050405020304" pitchFamily="18" charset="0"/>
                <a:cs typeface="Times New Roman" panose="02020603050405020304" pitchFamily="18" charset="0"/>
              </a:rPr>
              <a:t> </a:t>
            </a:r>
            <a:r>
              <a:rPr lang="fr-FR" dirty="0" err="1" smtClean="0">
                <a:latin typeface="Times New Roman" panose="02020603050405020304" pitchFamily="18" charset="0"/>
                <a:cs typeface="Times New Roman" panose="02020603050405020304" pitchFamily="18" charset="0"/>
              </a:rPr>
              <a:t>Analysis</a:t>
            </a:r>
            <a:r>
              <a:rPr lang="fr-FR" dirty="0" smtClean="0">
                <a:latin typeface="Times New Roman" panose="02020603050405020304" pitchFamily="18" charset="0"/>
                <a:cs typeface="Times New Roman" panose="02020603050405020304" pitchFamily="18" charset="0"/>
              </a:rPr>
              <a:t> Center </a:t>
            </a:r>
            <a:r>
              <a:rPr lang="fr-FR" dirty="0" err="1" smtClean="0">
                <a:latin typeface="Times New Roman" panose="02020603050405020304" pitchFamily="18" charset="0"/>
                <a:cs typeface="Times New Roman" panose="02020603050405020304" pitchFamily="18" charset="0"/>
              </a:rPr>
              <a:t>at</a:t>
            </a:r>
            <a:r>
              <a:rPr lang="fr-FR" dirty="0" smtClean="0">
                <a:latin typeface="Times New Roman" panose="02020603050405020304" pitchFamily="18" charset="0"/>
                <a:cs typeface="Times New Roman" panose="02020603050405020304" pitchFamily="18" charset="0"/>
              </a:rPr>
              <a:t> TIFR </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625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Our primary aim is to contribute as a Tier2 Center within India, termed Belle II Physics Analysis Center</a:t>
            </a:r>
          </a:p>
          <a:p>
            <a:pPr marL="0" indent="0" algn="just">
              <a:buNone/>
            </a:pPr>
            <a:r>
              <a:rPr lang="en-US" dirty="0" smtClean="0">
                <a:latin typeface="Times New Roman" panose="02020603050405020304" pitchFamily="18" charset="0"/>
                <a:cs typeface="Times New Roman" panose="02020603050405020304" pitchFamily="18" charset="0"/>
              </a:rPr>
              <a:t>1) Provision of managed disk storage for files and databases</a:t>
            </a:r>
          </a:p>
          <a:p>
            <a:pPr marL="0" indent="0" algn="just">
              <a:buNone/>
            </a:pPr>
            <a:r>
              <a:rPr lang="en-US" dirty="0" smtClean="0">
                <a:latin typeface="Times New Roman" panose="02020603050405020304" pitchFamily="18" charset="0"/>
                <a:cs typeface="Times New Roman" panose="02020603050405020304" pitchFamily="18" charset="0"/>
              </a:rPr>
              <a:t>2) Provision of access to the stored data by other centers via Belle II Computing Grid</a:t>
            </a:r>
          </a:p>
          <a:p>
            <a:pPr marL="0" indent="0" algn="just">
              <a:buNone/>
            </a:pPr>
            <a:r>
              <a:rPr lang="en-US" dirty="0" smtClean="0">
                <a:latin typeface="Times New Roman" panose="02020603050405020304" pitchFamily="18" charset="0"/>
                <a:cs typeface="Times New Roman" panose="02020603050405020304" pitchFamily="18" charset="0"/>
              </a:rPr>
              <a:t>3) Provision of computing cores for operations of an end user analysis</a:t>
            </a:r>
          </a:p>
          <a:p>
            <a:pPr marL="0" indent="0" algn="just">
              <a:buNone/>
            </a:pPr>
            <a:r>
              <a:rPr lang="en-US" dirty="0" smtClean="0">
                <a:latin typeface="Times New Roman" panose="02020603050405020304" pitchFamily="18" charset="0"/>
                <a:cs typeface="Times New Roman" panose="02020603050405020304" pitchFamily="18" charset="0"/>
              </a:rPr>
              <a:t>4) Ensure network bandwidth and services for data exchange with other computer centers</a:t>
            </a:r>
          </a:p>
          <a:p>
            <a:pPr algn="just"/>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Minimal Computing resources required for Tier2 Center to start with.</a:t>
            </a:r>
          </a:p>
          <a:p>
            <a:pPr algn="just"/>
            <a:endParaRPr lang="en-US"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Resource                            Minimum level</a:t>
            </a:r>
          </a:p>
          <a:p>
            <a:pPr algn="just"/>
            <a:r>
              <a:rPr lang="en-US" dirty="0" smtClean="0">
                <a:latin typeface="Times New Roman" panose="02020603050405020304" pitchFamily="18" charset="0"/>
                <a:cs typeface="Times New Roman" panose="02020603050405020304" pitchFamily="18" charset="0"/>
              </a:rPr>
              <a:t>CPU (HEP-SPEC06)            500</a:t>
            </a:r>
          </a:p>
          <a:p>
            <a:pPr algn="just"/>
            <a:r>
              <a:rPr lang="en-US" dirty="0" smtClean="0">
                <a:latin typeface="Times New Roman" panose="02020603050405020304" pitchFamily="18" charset="0"/>
                <a:cs typeface="Times New Roman" panose="02020603050405020304" pitchFamily="18" charset="0"/>
              </a:rPr>
              <a:t>Disk(</a:t>
            </a:r>
            <a:r>
              <a:rPr lang="en-US" dirty="0" err="1" smtClean="0">
                <a:latin typeface="Times New Roman" panose="02020603050405020304" pitchFamily="18" charset="0"/>
                <a:cs typeface="Times New Roman" panose="02020603050405020304" pitchFamily="18" charset="0"/>
              </a:rPr>
              <a:t>Tbytes</a:t>
            </a:r>
            <a:r>
              <a:rPr lang="en-US" dirty="0" smtClean="0">
                <a:latin typeface="Times New Roman" panose="02020603050405020304" pitchFamily="18" charset="0"/>
                <a:cs typeface="Times New Roman" panose="02020603050405020304" pitchFamily="18" charset="0"/>
              </a:rPr>
              <a:t>)                         50</a:t>
            </a:r>
          </a:p>
          <a:p>
            <a:pPr algn="just"/>
            <a:r>
              <a:rPr lang="en-US" dirty="0" smtClean="0">
                <a:latin typeface="Times New Roman" panose="02020603050405020304" pitchFamily="18" charset="0"/>
                <a:cs typeface="Times New Roman" panose="02020603050405020304" pitchFamily="18" charset="0"/>
              </a:rPr>
              <a:t>Network(</a:t>
            </a:r>
            <a:r>
              <a:rPr lang="en-US" dirty="0" err="1" smtClean="0">
                <a:latin typeface="Times New Roman" panose="02020603050405020304" pitchFamily="18" charset="0"/>
                <a:cs typeface="Times New Roman" panose="02020603050405020304" pitchFamily="18" charset="0"/>
              </a:rPr>
              <a:t>Gbps</a:t>
            </a:r>
            <a:r>
              <a:rPr lang="en-US" dirty="0" smtClean="0">
                <a:latin typeface="Times New Roman" panose="02020603050405020304" pitchFamily="18" charset="0"/>
                <a:cs typeface="Times New Roman" panose="02020603050405020304" pitchFamily="18" charset="0"/>
              </a:rPr>
              <a:t>)                     1</a:t>
            </a:r>
            <a:endParaRPr lang="en-US" dirty="0">
              <a:latin typeface="Times New Roman" panose="02020603050405020304" pitchFamily="18" charset="0"/>
              <a:cs typeface="Times New Roman" panose="02020603050405020304" pitchFamily="18" charset="0"/>
            </a:endParaRPr>
          </a:p>
        </p:txBody>
      </p:sp>
      <p:sp>
        <p:nvSpPr>
          <p:cNvPr id="5" name="Slide Number Placeholder 3"/>
          <p:cNvSpPr>
            <a:spLocks noGrp="1"/>
          </p:cNvSpPr>
          <p:nvPr>
            <p:ph type="sldNum" sz="quarter" idx="12"/>
          </p:nvPr>
        </p:nvSpPr>
        <p:spPr>
          <a:xfrm>
            <a:off x="7010400" y="6492875"/>
            <a:ext cx="2133600" cy="365125"/>
          </a:xfrm>
        </p:spPr>
        <p:txBody>
          <a:bodyPr/>
          <a:lstStyle/>
          <a:p>
            <a:fld id="{BE86A3DC-2528-48F1-8030-3A95FDCB4909}" type="slidenum">
              <a:rPr lang="en-US" smtClean="0">
                <a:latin typeface="Times New Roman" panose="02020603050405020304" pitchFamily="18" charset="0"/>
                <a:cs typeface="Times New Roman" panose="02020603050405020304" pitchFamily="18" charset="0"/>
              </a:rPr>
              <a:t>3</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32938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Towards a Tier2 Center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876800"/>
          </a:xfrm>
        </p:spPr>
        <p:txBody>
          <a:bodyPr>
            <a:noAutofit/>
          </a:bodyPr>
          <a:lstStyle/>
          <a:p>
            <a:pPr marL="0" indent="0" algn="just">
              <a:buNone/>
            </a:pPr>
            <a:r>
              <a:rPr lang="en-US" sz="2000" dirty="0" smtClean="0">
                <a:latin typeface="Times New Roman" panose="02020603050405020304" pitchFamily="18" charset="0"/>
                <a:cs typeface="Times New Roman" panose="02020603050405020304" pitchFamily="18" charset="0"/>
              </a:rPr>
              <a:t>Belle II Physics Analysis center at TIFR is shaping to be Tier2 Center.</a:t>
            </a:r>
          </a:p>
          <a:p>
            <a:pPr marL="0" indent="0" algn="just">
              <a:buNone/>
            </a:pP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As for our plan, we started with installing local batch system + SSH (or DIRAC slave) for job submission, contributing to GRID system</a:t>
            </a:r>
          </a:p>
          <a:p>
            <a:pPr algn="just"/>
            <a:endParaRPr lang="en-US" sz="2000" dirty="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DIRAC (Distributed Infrastructure with Remote Agent Control)</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We have 1 server with dual intel Xeon E5-2640 contributing 12 cores using DIRAC Client</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4 more servers are in process of being added to the same DIRAC system</a:t>
            </a:r>
          </a:p>
          <a:p>
            <a:pPr algn="just"/>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A total of 72 cores to contribute and 19TB of basic storage to offer</a:t>
            </a:r>
            <a:endParaRPr lang="en-US" sz="2000" dirty="0">
              <a:latin typeface="Times New Roman" panose="02020603050405020304" pitchFamily="18" charset="0"/>
              <a:cs typeface="Times New Roman" panose="02020603050405020304" pitchFamily="18" charset="0"/>
            </a:endParaRPr>
          </a:p>
        </p:txBody>
      </p:sp>
      <p:sp>
        <p:nvSpPr>
          <p:cNvPr id="5" name="Slide Number Placeholder 3"/>
          <p:cNvSpPr>
            <a:spLocks noGrp="1"/>
          </p:cNvSpPr>
          <p:nvPr>
            <p:ph type="sldNum" sz="quarter" idx="12"/>
          </p:nvPr>
        </p:nvSpPr>
        <p:spPr>
          <a:xfrm>
            <a:off x="7010400" y="6492875"/>
            <a:ext cx="2133600" cy="365125"/>
          </a:xfrm>
        </p:spPr>
        <p:txBody>
          <a:bodyPr/>
          <a:lstStyle/>
          <a:p>
            <a:fld id="{BE86A3DC-2528-48F1-8030-3A95FDCB4909}" type="slidenum">
              <a:rPr lang="en-US" smtClean="0">
                <a:latin typeface="Times New Roman" panose="02020603050405020304" pitchFamily="18" charset="0"/>
                <a:cs typeface="Times New Roman" panose="02020603050405020304" pitchFamily="18" charset="0"/>
              </a:rPr>
              <a:t>4</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4713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Towards a Tier2 Center</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600200"/>
            <a:ext cx="8229600" cy="4876800"/>
          </a:xfrm>
        </p:spPr>
        <p:txBody>
          <a:bodyPr>
            <a:normAutofit fontScale="55000" lnSpcReduction="20000"/>
          </a:bodyPr>
          <a:lstStyle/>
          <a:p>
            <a:pPr marL="0" indent="0" algn="just">
              <a:buNone/>
            </a:pPr>
            <a:r>
              <a:rPr lang="en-US" dirty="0" smtClean="0">
                <a:latin typeface="Times New Roman" panose="02020603050405020304" pitchFamily="18" charset="0"/>
                <a:cs typeface="Times New Roman" panose="02020603050405020304" pitchFamily="18" charset="0"/>
              </a:rPr>
              <a:t>We will migrate to GRID site with Computing Element (CE), Storage Element (SE) and monitoring servers, once we have obtained experience of distributed computing system operation and after purchase of few more machines (as minimum of 100 Cores will be required to contribute)</a:t>
            </a:r>
          </a:p>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Execution of the job was successfully finished and properly updated the output to remote SE</a:t>
            </a:r>
          </a:p>
          <a:p>
            <a:pPr marL="0" indent="0" algn="just">
              <a:buNone/>
            </a:pPr>
            <a:r>
              <a:rPr lang="en-US" b="1" dirty="0" smtClean="0">
                <a:latin typeface="Times New Roman" panose="02020603050405020304" pitchFamily="18" charset="0"/>
                <a:cs typeface="Times New Roman" panose="02020603050405020304" pitchFamily="18" charset="0"/>
              </a:rPr>
              <a:t>                   </a:t>
            </a:r>
            <a:r>
              <a:rPr lang="en-US" b="1" dirty="0" smtClean="0">
                <a:solidFill>
                  <a:srgbClr val="FF0000"/>
                </a:solidFill>
                <a:latin typeface="Times New Roman" panose="02020603050405020304" pitchFamily="18" charset="0"/>
                <a:cs typeface="Times New Roman" panose="02020603050405020304" pitchFamily="18" charset="0"/>
              </a:rPr>
              <a:t>So far, about 40k jobs have been executed successfully</a:t>
            </a:r>
          </a:p>
          <a:p>
            <a:pPr algn="just"/>
            <a:endParaRPr lang="en-US" sz="13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We have checked and have done all the settings on the server, the machine is installed with torque-4.2.8, squid-3.4.9 and </a:t>
            </a:r>
            <a:r>
              <a:rPr lang="en-US" dirty="0" err="1" smtClean="0">
                <a:latin typeface="Times New Roman" panose="02020603050405020304" pitchFamily="18" charset="0"/>
                <a:cs typeface="Times New Roman" panose="02020603050405020304" pitchFamily="18" charset="0"/>
              </a:rPr>
              <a:t>CernVM</a:t>
            </a:r>
            <a:r>
              <a:rPr lang="en-US" dirty="0" smtClean="0">
                <a:latin typeface="Times New Roman" panose="02020603050405020304" pitchFamily="18" charset="0"/>
                <a:cs typeface="Times New Roman" panose="02020603050405020304" pitchFamily="18" charset="0"/>
              </a:rPr>
              <a:t>-FS version 2.1.19.</a:t>
            </a:r>
          </a:p>
          <a:p>
            <a:pPr algn="just"/>
            <a:endParaRPr lang="en-US" sz="14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We can mount filesystem from "belle.cern.ch" under "/</a:t>
            </a:r>
            <a:r>
              <a:rPr lang="en-US" dirty="0" err="1" smtClean="0">
                <a:latin typeface="Times New Roman" panose="02020603050405020304" pitchFamily="18" charset="0"/>
                <a:cs typeface="Times New Roman" panose="02020603050405020304" pitchFamily="18" charset="0"/>
              </a:rPr>
              <a:t>cvmfs</a:t>
            </a:r>
            <a:r>
              <a:rPr lang="en-US" dirty="0" smtClean="0">
                <a:latin typeface="Times New Roman" panose="02020603050405020304" pitchFamily="18" charset="0"/>
                <a:cs typeface="Times New Roman" panose="02020603050405020304" pitchFamily="18" charset="0"/>
              </a:rPr>
              <a:t>" folder using CVMFS.</a:t>
            </a:r>
          </a:p>
          <a:p>
            <a:pPr algn="just"/>
            <a:endParaRPr lang="en-US" sz="16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We have DIRAC user, submitting Grid Jobs to the server.</a:t>
            </a:r>
          </a:p>
          <a:p>
            <a:pPr algn="just"/>
            <a:endParaRPr lang="en-US" sz="16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We have all the ports opened for outbound on firewall.</a:t>
            </a:r>
          </a:p>
          <a:p>
            <a:pPr algn="just"/>
            <a:endParaRPr lang="en-US" sz="1600"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Up and running since November 2014</a:t>
            </a:r>
            <a:endParaRPr lang="en-US" dirty="0">
              <a:latin typeface="Times New Roman" panose="02020603050405020304" pitchFamily="18" charset="0"/>
              <a:cs typeface="Times New Roman" panose="02020603050405020304" pitchFamily="18" charset="0"/>
            </a:endParaRPr>
          </a:p>
        </p:txBody>
      </p:sp>
      <p:sp>
        <p:nvSpPr>
          <p:cNvPr id="5" name="Slide Number Placeholder 3"/>
          <p:cNvSpPr>
            <a:spLocks noGrp="1"/>
          </p:cNvSpPr>
          <p:nvPr>
            <p:ph type="sldNum" sz="quarter" idx="12"/>
          </p:nvPr>
        </p:nvSpPr>
        <p:spPr>
          <a:xfrm>
            <a:off x="7010400" y="6492875"/>
            <a:ext cx="2133600" cy="365125"/>
          </a:xfrm>
        </p:spPr>
        <p:txBody>
          <a:bodyPr/>
          <a:lstStyle/>
          <a:p>
            <a:fld id="{BE86A3DC-2528-48F1-8030-3A95FDCB4909}" type="slidenum">
              <a:rPr lang="en-US" smtClean="0">
                <a:latin typeface="Times New Roman" panose="02020603050405020304" pitchFamily="18" charset="0"/>
                <a:cs typeface="Times New Roman" panose="02020603050405020304" pitchFamily="18" charset="0"/>
              </a:rPr>
              <a:t>5</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1689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latin typeface="Times New Roman" panose="02020603050405020304" pitchFamily="18" charset="0"/>
                <a:cs typeface="Times New Roman" panose="02020603050405020304" pitchFamily="18" charset="0"/>
              </a:rPr>
              <a:t>Looking Ahead</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Task in queue for Belle II Physics Analysis center at TIFR</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We will be shifting the servers to a more secure, structured and controlled environment</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National Knowledge Network (NKN) link to used for better connectivity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Purchasing additional required servers to build up the Tier2 facility</a:t>
            </a:r>
          </a:p>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Installation and registering the site to the Grid</a:t>
            </a:r>
            <a:endParaRPr lang="en-US" sz="2000" dirty="0">
              <a:latin typeface="Times New Roman" panose="02020603050405020304" pitchFamily="18" charset="0"/>
              <a:cs typeface="Times New Roman" panose="02020603050405020304" pitchFamily="18" charset="0"/>
            </a:endParaRPr>
          </a:p>
        </p:txBody>
      </p:sp>
      <p:sp>
        <p:nvSpPr>
          <p:cNvPr id="5" name="Slide Number Placeholder 3"/>
          <p:cNvSpPr>
            <a:spLocks noGrp="1"/>
          </p:cNvSpPr>
          <p:nvPr>
            <p:ph type="sldNum" sz="quarter" idx="12"/>
          </p:nvPr>
        </p:nvSpPr>
        <p:spPr>
          <a:xfrm>
            <a:off x="7010400" y="6492875"/>
            <a:ext cx="2133600" cy="365125"/>
          </a:xfrm>
        </p:spPr>
        <p:txBody>
          <a:bodyPr/>
          <a:lstStyle/>
          <a:p>
            <a:fld id="{BE86A3DC-2528-48F1-8030-3A95FDCB4909}" type="slidenum">
              <a:rPr lang="en-US" smtClean="0">
                <a:latin typeface="Times New Roman" panose="02020603050405020304" pitchFamily="18" charset="0"/>
                <a:cs typeface="Times New Roman" panose="02020603050405020304" pitchFamily="18" charset="0"/>
              </a:rPr>
              <a:t>6</a:t>
            </a:fld>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8038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4197</TotalTime>
  <Words>569</Words>
  <Application>Microsoft Office PowerPoint</Application>
  <PresentationFormat>On-screen Show (4:3)</PresentationFormat>
  <Paragraphs>70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Belle II Physics Analysis Center at TIFR </vt:lpstr>
      <vt:lpstr>Belle II Computing Grid</vt:lpstr>
      <vt:lpstr>Belle II Physics Analysis Center at TIFR </vt:lpstr>
      <vt:lpstr>Towards a Tier2 Center</vt:lpstr>
      <vt:lpstr>Towards a Tier2 Center</vt:lpstr>
      <vt:lpstr>Looking Ahead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dc:creator>
  <cp:lastModifiedBy>Microsoft</cp:lastModifiedBy>
  <cp:revision>19</cp:revision>
  <dcterms:created xsi:type="dcterms:W3CDTF">2016-03-29T09:41:46Z</dcterms:created>
  <dcterms:modified xsi:type="dcterms:W3CDTF">2016-04-05T10:07:17Z</dcterms:modified>
</cp:coreProperties>
</file>