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4" r:id="rId4"/>
    <p:sldId id="390" r:id="rId5"/>
    <p:sldId id="265" r:id="rId6"/>
    <p:sldId id="391" r:id="rId7"/>
    <p:sldId id="266" r:id="rId8"/>
    <p:sldId id="277" r:id="rId9"/>
    <p:sldId id="278" r:id="rId10"/>
    <p:sldId id="279" r:id="rId11"/>
    <p:sldId id="280" r:id="rId12"/>
    <p:sldId id="387" r:id="rId13"/>
    <p:sldId id="281" r:id="rId14"/>
    <p:sldId id="267" r:id="rId15"/>
    <p:sldId id="268" r:id="rId16"/>
    <p:sldId id="269" r:id="rId17"/>
    <p:sldId id="270" r:id="rId18"/>
    <p:sldId id="392" r:id="rId19"/>
    <p:sldId id="329" r:id="rId20"/>
    <p:sldId id="369" r:id="rId21"/>
    <p:sldId id="288" r:id="rId22"/>
    <p:sldId id="370" r:id="rId23"/>
    <p:sldId id="290" r:id="rId24"/>
    <p:sldId id="371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388" r:id="rId33"/>
    <p:sldId id="3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3E54A-42D8-4FB8-8575-01AA9A1AC44A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DA6A2-3048-4922-A42A-A9C4B56DAF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177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1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22</a:t>
            </a:fld>
            <a:endParaRPr lang="en-US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92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1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24</a:t>
            </a:fld>
            <a:endParaRPr lang="en-US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5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126-00D6-4CAC-92BA-103F28C3E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48B0C-6131-481F-A7AF-080773913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5A4A1-B439-4F19-BC9D-B8EABF27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8FE4F-D3DA-4BA8-AD79-15761C2E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FEC57-C274-4B20-A3E6-70AF1B8D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01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2A4E-E377-4D79-B5AC-717AED61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EF5D3-08AE-42E7-978A-7E515BFC3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124D-7C8F-49C8-ABA7-CB9DAC1E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AD71F-EA48-4431-946E-4000E8CE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2D3D8-07CD-4CA7-8DFA-3723C250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151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02D0EB-7289-4F8E-AB72-1B3406619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9AD6E-EC4B-4837-A05F-F5E85B400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04EEF-70DC-4C4E-A37D-BE809B8D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56D18-5942-4E54-8FDC-B81553FD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10551-C216-4141-AA1A-DB6CECC4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5977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11661913" y="6477000"/>
            <a:ext cx="377686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722E"/>
              </a:buClr>
              <a:buSzPts val="3600"/>
              <a:buFont typeface="Arial"/>
              <a:buNone/>
              <a:defRPr sz="3000" b="1" i="0" u="none" strike="noStrike" cap="none">
                <a:solidFill>
                  <a:srgbClr val="C872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80985" marR="0" lvl="0" indent="-33865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70" marR="0" lvl="1" indent="-3174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54" marR="0" lvl="2" indent="-29632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23939" marR="0" lvl="3" indent="-28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04924" marR="0" lvl="4" indent="-2751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09" marR="0" lvl="5" indent="-30478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66893" marR="0" lvl="6" indent="-30478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047878" marR="0" lvl="7" indent="-3047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428863" marR="0" lvl="8" indent="-3047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2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A411-E0FC-429A-9B93-E886C7B9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E90A-A716-4CA0-8D06-80796C3FB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7CD5-F0F9-4CF6-A539-4FB41C146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B6B5F-8063-43DA-A88C-0888D567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09F00-8BBB-4751-ABB0-B7FFFAE6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011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AB77-5C7B-4A60-95C6-AD3E91A1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2E8E6-D5D3-4777-90A7-3B232B3D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C96CB-6390-40B2-AC81-712ADDAC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79A7D-9A7D-4C79-BE3F-2A2B1449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27D25-142E-4411-9268-68822A82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209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C030-3095-4D90-A3F8-00309683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5B186-6FC1-4D25-AE9A-E43C64379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AD25C-F609-4257-8733-03C3BB3FC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83528-0BA1-4CB7-872A-22E727C5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FE839-E720-4534-AEFF-CEEB3C87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AC0BC-137C-47FA-AE49-7AA25284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3367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4191-949D-448B-85E8-3EF26534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21643-3CBB-4F21-BFA7-5B4C9790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509A1-37A8-40A9-8CAD-71C553817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8C317-BC09-4081-850F-B40487195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E12BC-58A5-4EB0-BFA7-2D36BDE17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A4E25-402A-4DBA-95EC-DE503785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F6223E-0E0D-4AE2-9931-F376132C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7BC4F-D15D-4A73-9DB0-B7E865B5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07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A3C3-3569-4FCE-A64B-FA66137B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4C331-A4CD-411B-AE76-289F423A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BEBEA-2652-4132-862C-BE7D73A65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F35C3-87EA-4C35-86B4-40FE40CD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493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ECA4-A9E4-402D-B9B5-0BFA182E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71BEB-ABF2-4F7F-A083-A0CEC1C1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A2179-CDC9-4E05-835F-D11B73CE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651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3CEC-1184-4E77-AC3E-611906A3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C4818-59F8-49A2-8385-013061F6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BF7ED-AC6D-477F-BD90-FFC5E8DF2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84E39-C4D7-45AE-806D-5AB1B04C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264B2-C9B1-423E-9FF6-30B6499C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72AE2-3004-4AFF-916D-31D0754A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48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B4E1-88C5-417D-90EC-9EA238A5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F6A09-4E84-41CA-9663-D57D575C1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BE427-2263-4CC5-9B7B-7E80C2024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07D2F-00AF-4FB7-811D-498A4D498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C008B-64CD-4F7C-A9B1-5B7095C8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ACDDE-E80D-4F5D-B601-13139FD3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959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DD825-2F82-4DFF-9ED4-DA1AA4D3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6B8F8-6E04-49EE-82AC-0DFF595C6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11A6-A590-4294-AE3D-C981BD5B1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F642E-6D8D-419F-82C0-6232DE95D67E}" type="datetimeFigureOut">
              <a:rPr lang="en-IN" smtClean="0"/>
              <a:t>06-03-2020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94853-0245-4CFC-91C7-7A9E50DD5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B78F7-5A5F-4909-AACB-83395B672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D1A3C-A36B-42D6-AE3A-9B9406C63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155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8BEF-44FB-4B5F-9C35-5CC77DCBC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741"/>
            <a:ext cx="9144000" cy="1528558"/>
          </a:xfrm>
        </p:spPr>
        <p:txBody>
          <a:bodyPr>
            <a:normAutofit fontScale="90000"/>
          </a:bodyPr>
          <a:lstStyle/>
          <a:p>
            <a:r>
              <a:rPr lang="en-IN" dirty="0"/>
              <a:t>Land Atmosphere Feedback in Indian Monsoon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FAF89-EED5-41DD-AD2E-80C0EAE9C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699"/>
            <a:ext cx="9144000" cy="1655762"/>
          </a:xfrm>
        </p:spPr>
        <p:txBody>
          <a:bodyPr/>
          <a:lstStyle/>
          <a:p>
            <a:r>
              <a:rPr lang="en-IN" dirty="0"/>
              <a:t>Subimal Ghosh</a:t>
            </a:r>
          </a:p>
          <a:p>
            <a:r>
              <a:rPr lang="en-IN" dirty="0"/>
              <a:t>Department of Civil Engineering and IDP in Climate Studies</a:t>
            </a:r>
          </a:p>
          <a:p>
            <a:r>
              <a:rPr lang="en-IN" dirty="0"/>
              <a:t>IIT Bombay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4B9D9-6D24-4E7C-922B-A6F15ECE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994" y="311439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43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from Different Sources</a:t>
            </a:r>
            <a:endParaRPr lang="en-IN" dirty="0"/>
          </a:p>
        </p:txBody>
      </p:sp>
      <p:pic>
        <p:nvPicPr>
          <p:cNvPr id="5" name="Picture 4" descr="FIG_4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520" y="1434516"/>
            <a:ext cx="6932252" cy="46587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64565" y="6300125"/>
            <a:ext cx="420612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Pathak et al. (2017), </a:t>
            </a:r>
            <a:r>
              <a:rPr lang="en-US" dirty="0" err="1"/>
              <a:t>Jl</a:t>
            </a:r>
            <a:r>
              <a:rPr lang="en-US" dirty="0"/>
              <a:t> of Climate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781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and Bad Monsoon Years</a:t>
            </a:r>
            <a:endParaRPr lang="en-IN" dirty="0"/>
          </a:p>
        </p:txBody>
      </p:sp>
      <p:pic>
        <p:nvPicPr>
          <p:cNvPr id="4" name="Picture 3" descr="FIG_6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9536" y="1340768"/>
            <a:ext cx="8208912" cy="4824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206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CE95-5052-4749-A9B4-1C663254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257" y="292890"/>
            <a:ext cx="9144000" cy="1092483"/>
          </a:xfrm>
        </p:spPr>
        <p:txBody>
          <a:bodyPr/>
          <a:lstStyle/>
          <a:p>
            <a:r>
              <a:rPr lang="en-IN" dirty="0"/>
              <a:t>Land Contributions to Wide Spread Extremes over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572D9-C375-4E82-AE11-229D3F2AE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62061"/>
          <a:stretch/>
        </p:blipFill>
        <p:spPr>
          <a:xfrm>
            <a:off x="1062605" y="2075314"/>
            <a:ext cx="4370040" cy="324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19871-5FBC-460B-AF57-E222EC37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57" y="1615580"/>
            <a:ext cx="6524625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07229-D327-4601-97AD-B68F16F99D0B}"/>
              </a:ext>
            </a:extLst>
          </p:cNvPr>
          <p:cNvSpPr txBox="1"/>
          <p:nvPr/>
        </p:nvSpPr>
        <p:spPr>
          <a:xfrm>
            <a:off x="7298422" y="6283354"/>
            <a:ext cx="419659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/>
              <a:t>Roxy et al. (2018), Nature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6822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AFA2-C893-4C94-A174-46C18107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357751"/>
            <a:ext cx="10901516" cy="1325563"/>
          </a:xfrm>
        </p:spPr>
        <p:txBody>
          <a:bodyPr/>
          <a:lstStyle/>
          <a:p>
            <a:r>
              <a:rPr lang="en-IN" dirty="0"/>
              <a:t>Let us Understand the Bias in CFSv2 Simulations</a:t>
            </a:r>
            <a:br>
              <a:rPr lang="en-IN" dirty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D43CE-B29C-476A-A903-7354486C4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7" y="1962560"/>
            <a:ext cx="7680485" cy="3361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842CD-5417-44E2-80FA-BDE52CC2059F}"/>
              </a:ext>
            </a:extLst>
          </p:cNvPr>
          <p:cNvSpPr txBox="1"/>
          <p:nvPr/>
        </p:nvSpPr>
        <p:spPr>
          <a:xfrm>
            <a:off x="3148780" y="5471650"/>
            <a:ext cx="205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70</a:t>
            </a:r>
            <a:r>
              <a:rPr lang="en-IN" baseline="30000" dirty="0"/>
              <a:t>0</a:t>
            </a:r>
            <a:r>
              <a:rPr lang="en-IN" dirty="0"/>
              <a:t>E to 95</a:t>
            </a:r>
            <a:r>
              <a:rPr lang="en-IN" baseline="30000" dirty="0"/>
              <a:t>0</a:t>
            </a:r>
            <a:r>
              <a:rPr lang="en-IN" dirty="0"/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6EC11-9273-4784-A21C-A9FAA533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882" y="1787254"/>
            <a:ext cx="4440441" cy="454191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6CA714B-D1DD-4F97-AB0D-17AFE2CF0124}"/>
              </a:ext>
            </a:extLst>
          </p:cNvPr>
          <p:cNvSpPr/>
          <p:nvPr/>
        </p:nvSpPr>
        <p:spPr>
          <a:xfrm>
            <a:off x="7423163" y="3598606"/>
            <a:ext cx="673702" cy="191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7FFCD-4B06-458C-B174-866B6ACB9CD6}"/>
              </a:ext>
            </a:extLst>
          </p:cNvPr>
          <p:cNvSpPr txBox="1"/>
          <p:nvPr/>
        </p:nvSpPr>
        <p:spPr>
          <a:xfrm>
            <a:off x="2122415" y="6032090"/>
            <a:ext cx="582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Competition between Land and Ocean: Ocean is getting more precipitation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4D731-8D35-4F54-B6A6-68C37819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0AAC-4B5E-46F5-AD44-6C37B260B85C}" type="slidenum">
              <a:rPr lang="en-IN" smtClean="0"/>
              <a:t>13</a:t>
            </a:fld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CEAC4-D075-49A7-8492-F102095CE883}"/>
              </a:ext>
            </a:extLst>
          </p:cNvPr>
          <p:cNvSpPr txBox="1"/>
          <p:nvPr/>
        </p:nvSpPr>
        <p:spPr>
          <a:xfrm>
            <a:off x="6507539" y="6408361"/>
            <a:ext cx="420612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Sahana</a:t>
            </a:r>
            <a:r>
              <a:rPr lang="en-US" dirty="0"/>
              <a:t> et al. (2018), Climate Dynamics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881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8EF8-E4A9-4CBD-BFE7-140EFD8C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30" y="127973"/>
            <a:ext cx="10515600" cy="1325563"/>
          </a:xfrm>
        </p:spPr>
        <p:txBody>
          <a:bodyPr/>
          <a:lstStyle/>
          <a:p>
            <a:r>
              <a:rPr lang="en-IN" dirty="0"/>
              <a:t>WRF-CLM Regional Simulations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3BBA2-2441-4875-92D2-87BCA2429FE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1526" r="49633" b="34086"/>
          <a:stretch/>
        </p:blipFill>
        <p:spPr bwMode="auto">
          <a:xfrm>
            <a:off x="586596" y="1690688"/>
            <a:ext cx="3784122" cy="4376557"/>
          </a:xfrm>
          <a:prstGeom prst="rect">
            <a:avLst/>
          </a:prstGeom>
          <a:noFill/>
        </p:spPr>
      </p:pic>
      <p:pic>
        <p:nvPicPr>
          <p:cNvPr id="1026" name="Picture 2" descr="https://wol-prod-cdn.literatumonline.com/cms/attachment/205e6061-fc0c-4b3f-b5b9-80826c613066/grl57043-fig-0001-m.jpg">
            <a:extLst>
              <a:ext uri="{FF2B5EF4-FFF2-40B4-BE49-F238E27FC236}">
                <a16:creationId xmlns:a16="http://schemas.microsoft.com/office/drawing/2014/main" id="{AD529AE3-E0F6-4ABB-B475-5BAA54FE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55" y="1729551"/>
            <a:ext cx="5668087" cy="42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0CC04-776E-4FDD-BCC7-D279C5875FCF}"/>
              </a:ext>
            </a:extLst>
          </p:cNvPr>
          <p:cNvSpPr txBox="1"/>
          <p:nvPr/>
        </p:nvSpPr>
        <p:spPr>
          <a:xfrm>
            <a:off x="5331124" y="6257026"/>
            <a:ext cx="646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err="1"/>
              <a:t>Devanand</a:t>
            </a:r>
            <a:r>
              <a:rPr lang="en-IN" dirty="0"/>
              <a:t> et al. (2018), GRL, Selected as Research Spotlight of AGU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C9AA5-5C6B-4101-9C44-6B68E72B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0AAC-4B5E-46F5-AD44-6C37B260B85C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400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BA12-9CB3-438B-ACB2-23D2C952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With Other Precipitation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09A70-CA25-4334-902A-02A9FFE41B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85" y="1647705"/>
            <a:ext cx="7804030" cy="48451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82AD2D-C5BE-44C8-9EC7-D2DD2D48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0AAC-4B5E-46F5-AD44-6C37B260B85C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4567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0A20-736D-433B-BCF0-D354D4D7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57" y="0"/>
            <a:ext cx="10515600" cy="1325563"/>
          </a:xfrm>
        </p:spPr>
        <p:txBody>
          <a:bodyPr/>
          <a:lstStyle/>
          <a:p>
            <a:r>
              <a:rPr lang="en-IN" dirty="0"/>
              <a:t>And its not a coincidence!!!!</a:t>
            </a:r>
          </a:p>
        </p:txBody>
      </p:sp>
      <p:pic>
        <p:nvPicPr>
          <p:cNvPr id="2050" name="Picture 2" descr="https://wol-prod-cdn.literatumonline.com/cms/attachment/be5e89b5-f82f-4633-8ce8-a7197219a844/grl57043-fig-0003-m.jpg">
            <a:extLst>
              <a:ext uri="{FF2B5EF4-FFF2-40B4-BE49-F238E27FC236}">
                <a16:creationId xmlns:a16="http://schemas.microsoft.com/office/drawing/2014/main" id="{97833D89-9484-4948-9899-9C15B547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9" y="1207408"/>
            <a:ext cx="6582554" cy="54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8F610-7920-49DE-B01E-5FA8C10B5C06}"/>
              </a:ext>
            </a:extLst>
          </p:cNvPr>
          <p:cNvSpPr txBox="1"/>
          <p:nvPr/>
        </p:nvSpPr>
        <p:spPr>
          <a:xfrm flipH="1">
            <a:off x="8493855" y="2645434"/>
            <a:ext cx="30425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Recycled Precipitation improved significantly as expected!!!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What about oceanic sources?</a:t>
            </a:r>
          </a:p>
          <a:p>
            <a:r>
              <a:rPr lang="en-IN" dirty="0"/>
              <a:t>Is it a MAGIC???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D0ADA-0106-4E5E-8EFF-3B6686E4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0AAC-4B5E-46F5-AD44-6C37B260B85C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287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A711-F4DA-40FD-A2C6-86B02629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Its not magic!!! But a better representation of Himalayan Orography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A76EFF-77BF-48AF-AF1E-B738D607042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1925"/>
          <a:stretch/>
        </p:blipFill>
        <p:spPr bwMode="auto">
          <a:xfrm>
            <a:off x="1962120" y="1947906"/>
            <a:ext cx="8372325" cy="473468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7F791-35AD-42B3-9B7C-D73725821ACE}"/>
              </a:ext>
            </a:extLst>
          </p:cNvPr>
          <p:cNvSpPr txBox="1"/>
          <p:nvPr/>
        </p:nvSpPr>
        <p:spPr>
          <a:xfrm>
            <a:off x="10501223" y="2633932"/>
            <a:ext cx="154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Temperature 2m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83F4D-3C26-41EB-818F-D141B5130D13}"/>
              </a:ext>
            </a:extLst>
          </p:cNvPr>
          <p:cNvSpPr txBox="1"/>
          <p:nvPr/>
        </p:nvSpPr>
        <p:spPr>
          <a:xfrm>
            <a:off x="10501223" y="4942936"/>
            <a:ext cx="154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Wind 850hPa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7D518-3522-4A69-A497-110B608A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0AAC-4B5E-46F5-AD44-6C37B260B85C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94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1216-67CF-4F3C-8B2F-6E3AA576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95"/>
            <a:ext cx="10515600" cy="574442"/>
          </a:xfrm>
        </p:spPr>
        <p:txBody>
          <a:bodyPr>
            <a:normAutofit fontScale="90000"/>
          </a:bodyPr>
          <a:lstStyle/>
          <a:p>
            <a:r>
              <a:rPr lang="en-IN" dirty="0"/>
              <a:t>Feedback from Dynamic Biosphere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9D283-528E-4EFE-AA73-A194292F8642}"/>
              </a:ext>
            </a:extLst>
          </p:cNvPr>
          <p:cNvSpPr txBox="1"/>
          <p:nvPr/>
        </p:nvSpPr>
        <p:spPr>
          <a:xfrm>
            <a:off x="3624943" y="3394559"/>
            <a:ext cx="221524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Variability and Change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3DA86E1-10BD-4C24-A077-5D44D463D132}"/>
              </a:ext>
            </a:extLst>
          </p:cNvPr>
          <p:cNvSpPr/>
          <p:nvPr/>
        </p:nvSpPr>
        <p:spPr>
          <a:xfrm>
            <a:off x="2977242" y="3472794"/>
            <a:ext cx="451758" cy="50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89B76-B99E-420C-AB81-C403E949CB8C}"/>
              </a:ext>
            </a:extLst>
          </p:cNvPr>
          <p:cNvSpPr txBox="1"/>
          <p:nvPr/>
        </p:nvSpPr>
        <p:spPr>
          <a:xfrm>
            <a:off x="566055" y="3535486"/>
            <a:ext cx="221524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Hydro-climatic System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964B55B-8CA4-4FD3-906E-A64300B3A4D3}"/>
              </a:ext>
            </a:extLst>
          </p:cNvPr>
          <p:cNvSpPr/>
          <p:nvPr/>
        </p:nvSpPr>
        <p:spPr>
          <a:xfrm>
            <a:off x="5940877" y="3465022"/>
            <a:ext cx="451758" cy="50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308E663-258A-4DB6-B9FD-3DF18C7F34BB}"/>
              </a:ext>
            </a:extLst>
          </p:cNvPr>
          <p:cNvSpPr/>
          <p:nvPr/>
        </p:nvSpPr>
        <p:spPr>
          <a:xfrm rot="16016978">
            <a:off x="4634593" y="4180350"/>
            <a:ext cx="451758" cy="50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B73CB-0737-40BE-9C62-980B865814C9}"/>
              </a:ext>
            </a:extLst>
          </p:cNvPr>
          <p:cNvSpPr txBox="1"/>
          <p:nvPr/>
        </p:nvSpPr>
        <p:spPr>
          <a:xfrm>
            <a:off x="6493325" y="3394559"/>
            <a:ext cx="221524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Plant Strategy and Plant Acclimatization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01765F3-5E8B-4C1A-8327-BAB7E4BCABC3}"/>
              </a:ext>
            </a:extLst>
          </p:cNvPr>
          <p:cNvSpPr/>
          <p:nvPr/>
        </p:nvSpPr>
        <p:spPr>
          <a:xfrm>
            <a:off x="8809259" y="3465022"/>
            <a:ext cx="451758" cy="50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B77F8-CC94-46F2-B96D-5B81C7BC4F71}"/>
              </a:ext>
            </a:extLst>
          </p:cNvPr>
          <p:cNvSpPr txBox="1"/>
          <p:nvPr/>
        </p:nvSpPr>
        <p:spPr>
          <a:xfrm>
            <a:off x="9410700" y="3117559"/>
            <a:ext cx="2215244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Changed interactions with water cycle components, e.g., change in ET</a:t>
            </a:r>
          </a:p>
        </p:txBody>
      </p:sp>
      <p:sp>
        <p:nvSpPr>
          <p:cNvPr id="12" name="Curved Up Arrow 12">
            <a:extLst>
              <a:ext uri="{FF2B5EF4-FFF2-40B4-BE49-F238E27FC236}">
                <a16:creationId xmlns:a16="http://schemas.microsoft.com/office/drawing/2014/main" id="{E7396252-9E68-4E11-8EB8-ED01BE39B0BC}"/>
              </a:ext>
            </a:extLst>
          </p:cNvPr>
          <p:cNvSpPr/>
          <p:nvPr/>
        </p:nvSpPr>
        <p:spPr>
          <a:xfrm rot="10800000">
            <a:off x="2781298" y="1663454"/>
            <a:ext cx="7488747" cy="13389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6E9E25F-0ED9-4C54-AFC2-4C7228165F59}"/>
              </a:ext>
            </a:extLst>
          </p:cNvPr>
          <p:cNvSpPr txBox="1"/>
          <p:nvPr/>
        </p:nvSpPr>
        <p:spPr>
          <a:xfrm flipH="1">
            <a:off x="5903552" y="1826251"/>
            <a:ext cx="124423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Feedback</a:t>
            </a:r>
          </a:p>
        </p:txBody>
      </p:sp>
      <p:sp>
        <p:nvSpPr>
          <p:cNvPr id="14" name="Right Arrow 14">
            <a:extLst>
              <a:ext uri="{FF2B5EF4-FFF2-40B4-BE49-F238E27FC236}">
                <a16:creationId xmlns:a16="http://schemas.microsoft.com/office/drawing/2014/main" id="{A0B7CF3E-3119-4D76-B37D-E6ABAA9EAC15}"/>
              </a:ext>
            </a:extLst>
          </p:cNvPr>
          <p:cNvSpPr/>
          <p:nvPr/>
        </p:nvSpPr>
        <p:spPr>
          <a:xfrm rot="16016978">
            <a:off x="7296150" y="4180349"/>
            <a:ext cx="451758" cy="50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12014EE-CE5E-45B1-B1F7-DD0DDAB8D464}"/>
              </a:ext>
            </a:extLst>
          </p:cNvPr>
          <p:cNvSpPr txBox="1"/>
          <p:nvPr/>
        </p:nvSpPr>
        <p:spPr>
          <a:xfrm>
            <a:off x="4550228" y="4825214"/>
            <a:ext cx="342899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/>
              <a:t>Human Interference</a:t>
            </a:r>
          </a:p>
        </p:txBody>
      </p:sp>
    </p:spTree>
    <p:extLst>
      <p:ext uri="{BB962C8B-B14F-4D97-AF65-F5344CB8AC3E}">
        <p14:creationId xmlns:p14="http://schemas.microsoft.com/office/powerpoint/2010/main" val="1214582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F591-6162-43A4-91C7-4791868A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29174"/>
          </a:xfrm>
        </p:spPr>
        <p:txBody>
          <a:bodyPr>
            <a:normAutofit fontScale="90000"/>
          </a:bodyPr>
          <a:lstStyle/>
          <a:p>
            <a:r>
              <a:rPr lang="en-IN" dirty="0"/>
              <a:t>Increasing Human Intervention: Irrigation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9FDEF-8F81-4992-B524-40C6190A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4" y="763397"/>
            <a:ext cx="3645918" cy="57544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931C3D-F711-4E4A-9C10-1E78CF96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21" y="3976637"/>
            <a:ext cx="7426287" cy="20559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2645AA-1698-4039-9D18-72BD7C757266}"/>
              </a:ext>
            </a:extLst>
          </p:cNvPr>
          <p:cNvSpPr txBox="1"/>
          <p:nvPr/>
        </p:nvSpPr>
        <p:spPr>
          <a:xfrm>
            <a:off x="4425021" y="6148466"/>
            <a:ext cx="706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More than 50% cropped areas are paddy field, not represented in models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C275F87-0249-4929-9305-A8F674B4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15" y="825444"/>
            <a:ext cx="2526797" cy="27325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ABCD3E-B381-42ED-9FA0-ADC8CB717D62}"/>
              </a:ext>
            </a:extLst>
          </p:cNvPr>
          <p:cNvSpPr txBox="1"/>
          <p:nvPr/>
        </p:nvSpPr>
        <p:spPr>
          <a:xfrm>
            <a:off x="8966718" y="2901820"/>
            <a:ext cx="197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Huang et al. (2018)</a:t>
            </a:r>
          </a:p>
        </p:txBody>
      </p:sp>
    </p:spTree>
    <p:extLst>
      <p:ext uri="{BB962C8B-B14F-4D97-AF65-F5344CB8AC3E}">
        <p14:creationId xmlns:p14="http://schemas.microsoft.com/office/powerpoint/2010/main" val="413432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Challenges in Hydro-climatology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B2F67B9-64AD-46F2-97AE-50FACD99C0B7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2124076" y="1054696"/>
            <a:ext cx="7705725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>
                <a:latin typeface="Gill Sans MT" pitchFamily="34" charset="0"/>
              </a:rPr>
              <a:t>“sad truth of climate science is that the most crucial variables are the least well predicted” – Nature (2010)</a:t>
            </a:r>
            <a:endParaRPr lang="en-IN" dirty="0">
              <a:latin typeface="Gill Sans M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05000"/>
            <a:ext cx="3200400" cy="221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79005" y="4139484"/>
            <a:ext cx="3200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Regional Projections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Precipitation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Aerosol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Tree-ring controversy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9067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242494"/>
            <a:ext cx="8011160" cy="4811397"/>
          </a:xfrm>
        </p:spPr>
        <p:txBody>
          <a:bodyPr/>
          <a:lstStyle/>
          <a:p>
            <a:pPr marL="42332" indent="0" algn="ctr">
              <a:buNone/>
            </a:pPr>
            <a:r>
              <a:rPr lang="en-US" dirty="0"/>
              <a:t>3 Simulations – 25 years (1990 to 2014)</a:t>
            </a:r>
          </a:p>
          <a:p>
            <a:pPr marL="42332" indent="0" algn="ctr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282" y="182429"/>
            <a:ext cx="1497418" cy="1249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1880" y="121469"/>
            <a:ext cx="10668000" cy="1092483"/>
          </a:xfrm>
        </p:spPr>
        <p:txBody>
          <a:bodyPr/>
          <a:lstStyle/>
          <a:p>
            <a:r>
              <a:rPr lang="en-US" dirty="0"/>
              <a:t>Regional Experiments:</a:t>
            </a:r>
            <a:br>
              <a:rPr lang="en-US" dirty="0"/>
            </a:br>
            <a:r>
              <a:rPr lang="en-US" dirty="0"/>
              <a:t>Impact of irrigation practices on the monsoon?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51" y="48897"/>
            <a:ext cx="2393449" cy="2600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5E0B6-23D0-9441-AC40-C80CDE66330E}"/>
              </a:ext>
            </a:extLst>
          </p:cNvPr>
          <p:cNvSpPr txBox="1"/>
          <p:nvPr/>
        </p:nvSpPr>
        <p:spPr>
          <a:xfrm>
            <a:off x="1153751" y="1962953"/>
            <a:ext cx="1589449" cy="385993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CTL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5E0B6-23D0-9441-AC40-C80CDE66330E}"/>
              </a:ext>
            </a:extLst>
          </p:cNvPr>
          <p:cNvSpPr txBox="1"/>
          <p:nvPr/>
        </p:nvSpPr>
        <p:spPr>
          <a:xfrm>
            <a:off x="3879161" y="1949585"/>
            <a:ext cx="1589449" cy="385993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IRR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5E0B6-23D0-9441-AC40-C80CDE66330E}"/>
              </a:ext>
            </a:extLst>
          </p:cNvPr>
          <p:cNvSpPr txBox="1"/>
          <p:nvPr/>
        </p:nvSpPr>
        <p:spPr>
          <a:xfrm>
            <a:off x="6961141" y="1882743"/>
            <a:ext cx="1589449" cy="385993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IDL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33732" y="2324085"/>
            <a:ext cx="2227282" cy="104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482" lvl="1" indent="0" algn="ctr">
              <a:buNone/>
            </a:pPr>
            <a:r>
              <a:rPr lang="en-US" sz="1600" dirty="0"/>
              <a:t>No Irrigation</a:t>
            </a:r>
          </a:p>
          <a:p>
            <a:pPr marL="444482" lvl="1" indent="0" algn="ctr">
              <a:buNone/>
            </a:pPr>
            <a:r>
              <a:rPr lang="en-US" sz="1600" dirty="0"/>
              <a:t>No Paddy Fields</a:t>
            </a:r>
          </a:p>
          <a:p>
            <a:pPr marL="42332" indent="0" algn="ctr">
              <a:lnSpc>
                <a:spcPct val="100000"/>
              </a:lnSpc>
              <a:buNone/>
            </a:pPr>
            <a:endParaRPr lang="en-US" sz="2333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893433" y="2318479"/>
            <a:ext cx="3109550" cy="9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482" lvl="1" indent="0" algn="ctr">
              <a:buNone/>
            </a:pPr>
            <a:r>
              <a:rPr lang="en-US" sz="1600" dirty="0"/>
              <a:t>Realistic Irrigation</a:t>
            </a:r>
          </a:p>
          <a:p>
            <a:pPr marL="444482" lvl="1" indent="0" algn="ctr">
              <a:buNone/>
            </a:pPr>
            <a:r>
              <a:rPr lang="en-US" sz="1167" dirty="0"/>
              <a:t>(Census data + Huang et al. 2018)</a:t>
            </a:r>
          </a:p>
          <a:p>
            <a:pPr marL="444482" lvl="1" indent="0" algn="ctr">
              <a:buNone/>
            </a:pPr>
            <a:r>
              <a:rPr lang="en-US" sz="1600" dirty="0"/>
              <a:t>Paddy Fields</a:t>
            </a:r>
          </a:p>
          <a:p>
            <a:pPr marL="42332" indent="0" algn="ctr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321638" y="2235180"/>
            <a:ext cx="2524466" cy="119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482" lvl="1" indent="0" algn="ctr">
              <a:buNone/>
            </a:pPr>
            <a:r>
              <a:rPr lang="en-US" sz="1600" dirty="0"/>
              <a:t>Idealistic Irrigation</a:t>
            </a:r>
          </a:p>
          <a:p>
            <a:pPr marL="444482" lvl="1" indent="0" algn="ctr">
              <a:buNone/>
            </a:pPr>
            <a:r>
              <a:rPr lang="en-US" sz="1167" dirty="0"/>
              <a:t>(Soil Moisture deficit based)</a:t>
            </a:r>
            <a:endParaRPr lang="en-US" sz="1333" dirty="0"/>
          </a:p>
          <a:p>
            <a:pPr marL="444482" lvl="1" indent="0" algn="ctr">
              <a:buNone/>
            </a:pPr>
            <a:r>
              <a:rPr lang="en-US" sz="1600" dirty="0"/>
              <a:t>No Paddy Fields</a:t>
            </a:r>
          </a:p>
          <a:p>
            <a:pPr marL="42332" indent="0" algn="ctr">
              <a:lnSpc>
                <a:spcPct val="100000"/>
              </a:lnSpc>
              <a:buNone/>
            </a:pPr>
            <a:endParaRPr lang="en-US" sz="1333" dirty="0"/>
          </a:p>
          <a:p>
            <a:pPr marL="42332" indent="0" algn="ctr">
              <a:buNone/>
            </a:pPr>
            <a:endParaRPr lang="en-US" sz="1333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/>
          <a:stretch/>
        </p:blipFill>
        <p:spPr>
          <a:xfrm>
            <a:off x="3141524" y="3280143"/>
            <a:ext cx="2861459" cy="342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/>
          <a:stretch/>
        </p:blipFill>
        <p:spPr>
          <a:xfrm>
            <a:off x="6163975" y="3280143"/>
            <a:ext cx="2906458" cy="3429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"/>
          <a:stretch/>
        </p:blipFill>
        <p:spPr>
          <a:xfrm>
            <a:off x="9174532" y="3035905"/>
            <a:ext cx="2908612" cy="36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A8E9-C634-4485-A052-3A848D62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Irrigation for Paddy: a different modelling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24D62-4B0B-41B0-AE5D-5EA8EF7A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94" y="4324228"/>
            <a:ext cx="2348649" cy="1694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AC4AEF68-6B3B-4B76-8B40-C334F7CF46D3}"/>
              </a:ext>
            </a:extLst>
          </p:cNvPr>
          <p:cNvSpPr txBox="1"/>
          <p:nvPr/>
        </p:nvSpPr>
        <p:spPr>
          <a:xfrm>
            <a:off x="3416925" y="4663729"/>
            <a:ext cx="1142997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Large part of bund flow moves downward</a:t>
            </a:r>
          </a:p>
          <a:p>
            <a:r>
              <a:rPr lang="en-US" sz="1200" dirty="0"/>
              <a:t>recharging GW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B3A88-8869-4D41-A459-49CAC4119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8591"/>
            <a:ext cx="2797593" cy="70218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B6CD39EC-53DA-4D60-B74D-E065C47EA73C}"/>
              </a:ext>
            </a:extLst>
          </p:cNvPr>
          <p:cNvSpPr/>
          <p:nvPr/>
        </p:nvSpPr>
        <p:spPr>
          <a:xfrm rot="5400000">
            <a:off x="1959907" y="1908232"/>
            <a:ext cx="329513" cy="11931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B2445AF6-9D31-4F47-AB47-8D908BD94DD8}"/>
              </a:ext>
            </a:extLst>
          </p:cNvPr>
          <p:cNvSpPr txBox="1"/>
          <p:nvPr/>
        </p:nvSpPr>
        <p:spPr>
          <a:xfrm>
            <a:off x="845138" y="2637644"/>
            <a:ext cx="3106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Preferential flow, matrix infiltration &amp; bund flow : lumped into ‘infiltration’ in CLM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1CD96-BF5D-441B-AAE5-510006CD2F9E}"/>
              </a:ext>
            </a:extLst>
          </p:cNvPr>
          <p:cNvSpPr/>
          <p:nvPr/>
        </p:nvSpPr>
        <p:spPr>
          <a:xfrm>
            <a:off x="1528064" y="3954896"/>
            <a:ext cx="2855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Neumann et al., 2009 (WRR)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21A20-A402-4E22-9D3C-F2BCF2661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3"/>
          <a:stretch/>
        </p:blipFill>
        <p:spPr>
          <a:xfrm>
            <a:off x="5135212" y="1690688"/>
            <a:ext cx="6829885" cy="4115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6A8794-8B19-4B7B-96E8-F95E7445E673}"/>
              </a:ext>
            </a:extLst>
          </p:cNvPr>
          <p:cNvSpPr txBox="1"/>
          <p:nvPr/>
        </p:nvSpPr>
        <p:spPr>
          <a:xfrm>
            <a:off x="6920917" y="6291743"/>
            <a:ext cx="278858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 err="1"/>
              <a:t>Devanand</a:t>
            </a:r>
            <a:r>
              <a:rPr lang="en-IN" dirty="0"/>
              <a:t> et al. (2019), GRL</a:t>
            </a:r>
          </a:p>
        </p:txBody>
      </p:sp>
    </p:spTree>
    <p:extLst>
      <p:ext uri="{BB962C8B-B14F-4D97-AF65-F5344CB8AC3E}">
        <p14:creationId xmlns:p14="http://schemas.microsoft.com/office/powerpoint/2010/main" val="132595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1282" y="182429"/>
            <a:ext cx="1497418" cy="1249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60849"/>
            <a:ext cx="9144000" cy="109248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IRR minus CTL    vs.   IDL minus CTL</a:t>
            </a:r>
            <a:br>
              <a:rPr lang="en-US" dirty="0"/>
            </a:br>
            <a:r>
              <a:rPr lang="en-US" dirty="0"/>
              <a:t>Precipitation during September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r="26065"/>
          <a:stretch/>
        </p:blipFill>
        <p:spPr>
          <a:xfrm>
            <a:off x="4075126" y="1617677"/>
            <a:ext cx="5747657" cy="419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018508" y="2962233"/>
            <a:ext cx="305647" cy="62652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1853142">
            <a:off x="4339540" y="2648289"/>
            <a:ext cx="1357939" cy="6278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75E0B6-23D0-9441-AC40-C80CDE66330E}"/>
              </a:ext>
            </a:extLst>
          </p:cNvPr>
          <p:cNvSpPr txBox="1"/>
          <p:nvPr/>
        </p:nvSpPr>
        <p:spPr>
          <a:xfrm>
            <a:off x="3654410" y="5844147"/>
            <a:ext cx="6916617" cy="499357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33" dirty="0">
                <a:solidFill>
                  <a:schemeClr val="bg1"/>
                </a:solidFill>
              </a:rPr>
              <a:t>IRR </a:t>
            </a:r>
            <a:r>
              <a:rPr lang="en-US" sz="2333" dirty="0">
                <a:sym typeface="Wingdings" panose="05000000000000000000" pitchFamily="2" charset="2"/>
              </a:rPr>
              <a:t></a:t>
            </a:r>
            <a:r>
              <a:rPr lang="en-US" sz="2333" dirty="0">
                <a:solidFill>
                  <a:schemeClr val="bg1"/>
                </a:solidFill>
              </a:rPr>
              <a:t> </a:t>
            </a:r>
            <a:r>
              <a:rPr lang="en-US" sz="2333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Northwestward shift in Sep</a:t>
            </a:r>
            <a:r>
              <a:rPr lang="en-US" sz="2333" dirty="0">
                <a:solidFill>
                  <a:schemeClr val="bg1"/>
                </a:solidFill>
              </a:rPr>
              <a:t> precipitation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3F1CDB-875F-4C4C-B5DA-5E476BCF0424}"/>
              </a:ext>
            </a:extLst>
          </p:cNvPr>
          <p:cNvSpPr txBox="1"/>
          <p:nvPr/>
        </p:nvSpPr>
        <p:spPr>
          <a:xfrm>
            <a:off x="801282" y="4250825"/>
            <a:ext cx="744976" cy="385993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IRR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F36D53-F7A9-4FEF-A18D-B533CDA2B738}"/>
              </a:ext>
            </a:extLst>
          </p:cNvPr>
          <p:cNvSpPr txBox="1"/>
          <p:nvPr/>
        </p:nvSpPr>
        <p:spPr>
          <a:xfrm>
            <a:off x="801282" y="4923846"/>
            <a:ext cx="744976" cy="385993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IDL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9AC24-397E-499B-89C5-0BE91257B6C1}"/>
              </a:ext>
            </a:extLst>
          </p:cNvPr>
          <p:cNvSpPr/>
          <p:nvPr/>
        </p:nvSpPr>
        <p:spPr>
          <a:xfrm>
            <a:off x="1106320" y="4250824"/>
            <a:ext cx="2500780" cy="6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482" lvl="1"/>
            <a:r>
              <a:rPr lang="en-US" sz="1667" dirty="0"/>
              <a:t>Realistic Irrigation + Paddy Fields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1287C9-9245-4487-AACF-B93A5AA1F27C}"/>
              </a:ext>
            </a:extLst>
          </p:cNvPr>
          <p:cNvSpPr txBox="1"/>
          <p:nvPr/>
        </p:nvSpPr>
        <p:spPr>
          <a:xfrm>
            <a:off x="801282" y="3742825"/>
            <a:ext cx="744976" cy="385993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CTL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8965F1-5242-4252-9F0B-8CC51E83428F}"/>
              </a:ext>
            </a:extLst>
          </p:cNvPr>
          <p:cNvSpPr/>
          <p:nvPr/>
        </p:nvSpPr>
        <p:spPr>
          <a:xfrm>
            <a:off x="1110372" y="3750019"/>
            <a:ext cx="2150988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482" lvl="1"/>
            <a:r>
              <a:rPr lang="en-US" sz="1667" dirty="0"/>
              <a:t>Control Run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3EE5F3-4D6B-447E-ADF1-580CA35BE76A}"/>
              </a:ext>
            </a:extLst>
          </p:cNvPr>
          <p:cNvSpPr/>
          <p:nvPr/>
        </p:nvSpPr>
        <p:spPr>
          <a:xfrm>
            <a:off x="1109270" y="4959316"/>
            <a:ext cx="2500780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482" lvl="1"/>
            <a:r>
              <a:rPr lang="en-US" sz="1667" dirty="0"/>
              <a:t>Idealistic Irrigation</a:t>
            </a:r>
          </a:p>
        </p:txBody>
      </p:sp>
    </p:spTree>
    <p:extLst>
      <p:ext uri="{BB962C8B-B14F-4D97-AF65-F5344CB8AC3E}">
        <p14:creationId xmlns:p14="http://schemas.microsoft.com/office/powerpoint/2010/main" val="20167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E7C5-842C-4C62-9CB3-F0809C85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Changes in Irrigation Practices Impacts Circulation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58E138F-0FD7-4223-B5BF-7D021A83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30" y="1693373"/>
            <a:ext cx="8138052" cy="47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8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1282" y="182429"/>
            <a:ext cx="1497418" cy="1249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530770"/>
            <a:ext cx="10668000" cy="109248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IRR minus CTL    vs.   IDL minus CTL</a:t>
            </a:r>
            <a:br>
              <a:rPr lang="en-US" dirty="0"/>
            </a:br>
            <a:r>
              <a:rPr lang="en-US" dirty="0"/>
              <a:t>Mechanism behind Sep precipitation changes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5E0B6-23D0-9441-AC40-C80CDE66330E}"/>
              </a:ext>
            </a:extLst>
          </p:cNvPr>
          <p:cNvSpPr txBox="1"/>
          <p:nvPr/>
        </p:nvSpPr>
        <p:spPr>
          <a:xfrm>
            <a:off x="323719" y="5194855"/>
            <a:ext cx="5548345" cy="374571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IRR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Northwestward extent in VIMT </a:t>
            </a:r>
            <a:r>
              <a:rPr lang="en-US" sz="1600" dirty="0">
                <a:solidFill>
                  <a:schemeClr val="bg1"/>
                </a:solidFill>
              </a:rPr>
              <a:t>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F5694-7B1B-4BCD-A01B-DDF4F16F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938" y="2073676"/>
            <a:ext cx="5747142" cy="3228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9D179-6962-4930-BDCD-8AFED369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54" y="6019849"/>
            <a:ext cx="8919221" cy="7011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3A5B30-46E7-4D93-ACA2-836D2D1627C1}"/>
              </a:ext>
            </a:extLst>
          </p:cNvPr>
          <p:cNvCxnSpPr/>
          <p:nvPr/>
        </p:nvCxnSpPr>
        <p:spPr>
          <a:xfrm>
            <a:off x="6266124" y="1431755"/>
            <a:ext cx="0" cy="4371886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5F58021-CE14-47CA-90E3-BD423599D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23" y="1678693"/>
            <a:ext cx="5743154" cy="32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FD3F-EFE4-45FF-A541-7CEF9F30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1" y="225778"/>
            <a:ext cx="11324439" cy="1092483"/>
          </a:xfrm>
        </p:spPr>
        <p:txBody>
          <a:bodyPr/>
          <a:lstStyle/>
          <a:p>
            <a:r>
              <a:rPr lang="en-IN" dirty="0"/>
              <a:t>Inter-annual Variations in the Vegetation Greenness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5BD36-BF43-4497-8B84-2D7593AC1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45"/>
          <a:stretch/>
        </p:blipFill>
        <p:spPr>
          <a:xfrm>
            <a:off x="806214" y="1862355"/>
            <a:ext cx="8073289" cy="4462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C05AA-E9CD-4E86-A5FA-9659A624CFD4}"/>
              </a:ext>
            </a:extLst>
          </p:cNvPr>
          <p:cNvSpPr txBox="1"/>
          <p:nvPr/>
        </p:nvSpPr>
        <p:spPr>
          <a:xfrm>
            <a:off x="8964068" y="3059668"/>
            <a:ext cx="2957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Leaf Area Index from MODIS</a:t>
            </a:r>
          </a:p>
          <a:p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Does this interannual variability affect the monsoon variability?</a:t>
            </a:r>
          </a:p>
        </p:txBody>
      </p:sp>
    </p:spTree>
    <p:extLst>
      <p:ext uri="{BB962C8B-B14F-4D97-AF65-F5344CB8AC3E}">
        <p14:creationId xmlns:p14="http://schemas.microsoft.com/office/powerpoint/2010/main" val="28241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DC04-8F8C-4EF9-8F0A-D5453B34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87" y="401947"/>
            <a:ext cx="9144000" cy="1092483"/>
          </a:xfrm>
        </p:spPr>
        <p:txBody>
          <a:bodyPr/>
          <a:lstStyle/>
          <a:p>
            <a:r>
              <a:rPr lang="en-IN" dirty="0"/>
              <a:t>Framework for testing the Hypothesis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2BF25-32B3-4A42-B501-CCF538C6595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443" y="1747557"/>
            <a:ext cx="8589144" cy="4401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7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453E-649C-4A8F-80D3-463263A7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01" y="284501"/>
            <a:ext cx="10470159" cy="1092483"/>
          </a:xfrm>
        </p:spPr>
        <p:txBody>
          <a:bodyPr/>
          <a:lstStyle/>
          <a:p>
            <a:r>
              <a:rPr lang="en-IN" dirty="0"/>
              <a:t>Dynamic Input of Vegetation Improves Simulations of Monsoon Variability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EE6EF-A979-4E3E-87CF-99EC99746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65" y="1280704"/>
            <a:ext cx="8607105" cy="56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B34B-8F59-4BD6-8B71-CF1C3923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25257"/>
            <a:ext cx="9144000" cy="671029"/>
          </a:xfrm>
        </p:spPr>
        <p:txBody>
          <a:bodyPr/>
          <a:lstStyle/>
          <a:p>
            <a:r>
              <a:rPr lang="en-IN" dirty="0"/>
              <a:t>Process Network to Understand the Couplings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162B7-6E06-4343-90B7-E06444354573}"/>
              </a:ext>
            </a:extLst>
          </p:cNvPr>
          <p:cNvSpPr>
            <a:spLocks noGrp="1"/>
          </p:cNvSpPr>
          <p:nvPr/>
        </p:nvSpPr>
        <p:spPr>
          <a:xfrm>
            <a:off x="4903132" y="5419198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631883-F40F-4A0A-BC8F-E6A3BC69697F}" type="slidenum">
              <a:rPr lang="en-IN" smtClean="0"/>
              <a:pPr/>
              <a:t>28</a:t>
            </a:fld>
            <a:endParaRPr lang="en-IN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BAE274B-E909-4B60-8C39-98CD60588824}"/>
              </a:ext>
            </a:extLst>
          </p:cNvPr>
          <p:cNvSpPr txBox="1"/>
          <p:nvPr/>
        </p:nvSpPr>
        <p:spPr>
          <a:xfrm>
            <a:off x="798799" y="654509"/>
            <a:ext cx="429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Entropy: Measure of Uncertainty/ Variability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2">
                <a:extLst>
                  <a:ext uri="{FF2B5EF4-FFF2-40B4-BE49-F238E27FC236}">
                    <a16:creationId xmlns:a16="http://schemas.microsoft.com/office/drawing/2014/main" id="{8CE93866-C171-48B8-8C6F-D56931FD7AD5}"/>
                  </a:ext>
                </a:extLst>
              </p:cNvPr>
              <p:cNvSpPr txBox="1"/>
              <p:nvPr/>
            </p:nvSpPr>
            <p:spPr>
              <a:xfrm>
                <a:off x="1791321" y="1155698"/>
                <a:ext cx="1857210" cy="535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IN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IN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  <m:func>
                            <m:funcPr>
                              <m:ctrlPr>
                                <a:rPr lang="en-I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I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sz="1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IN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I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I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IN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IN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m:rPr>
                              <m:nor/>
                            </m:rPr>
                            <a:rPr lang="en-IN" sz="1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IN" sz="1400" dirty="0"/>
              </a:p>
            </p:txBody>
          </p:sp>
        </mc:Choice>
        <mc:Fallback xmlns="">
          <p:sp>
            <p:nvSpPr>
              <p:cNvPr id="6" name="TextBox 22">
                <a:extLst>
                  <a:ext uri="{FF2B5EF4-FFF2-40B4-BE49-F238E27FC236}">
                    <a16:creationId xmlns:a16="http://schemas.microsoft.com/office/drawing/2014/main" id="{8CE93866-C171-48B8-8C6F-D56931FD7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321" y="1155698"/>
                <a:ext cx="1857210" cy="535275"/>
              </a:xfrm>
              <a:prstGeom prst="rect">
                <a:avLst/>
              </a:prstGeom>
              <a:blipFill>
                <a:blip r:embed="rId2"/>
                <a:stretch>
                  <a:fillRect l="-6557" t="-141379" r="-13115" b="-20229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ECD4F0-702E-4907-A31A-815222733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8" y="2203204"/>
            <a:ext cx="3437252" cy="5986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82603E-0FEA-4AF2-B7D4-835B5F62099C}"/>
              </a:ext>
            </a:extLst>
          </p:cNvPr>
          <p:cNvSpPr/>
          <p:nvPr/>
        </p:nvSpPr>
        <p:spPr>
          <a:xfrm>
            <a:off x="798799" y="1940879"/>
            <a:ext cx="134998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Joint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C6F37181-475B-417E-8C6E-0DE014ED9273}"/>
                  </a:ext>
                </a:extLst>
              </p:cNvPr>
              <p:cNvSpPr txBox="1"/>
              <p:nvPr/>
            </p:nvSpPr>
            <p:spPr>
              <a:xfrm>
                <a:off x="1053900" y="3497281"/>
                <a:ext cx="299691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sz="16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IN" sz="1600" dirty="0"/>
              </a:p>
            </p:txBody>
          </p:sp>
        </mc:Choice>
        <mc:Fallback xmlns=""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C6F37181-475B-417E-8C6E-0DE014ED9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00" y="3497281"/>
                <a:ext cx="2996911" cy="246221"/>
              </a:xfrm>
              <a:prstGeom prst="rect">
                <a:avLst/>
              </a:prstGeom>
              <a:blipFill>
                <a:blip r:embed="rId4"/>
                <a:stretch>
                  <a:fillRect l="-1016" b="-5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F43CA54-4BDB-43F3-9469-79A0D909B848}"/>
              </a:ext>
            </a:extLst>
          </p:cNvPr>
          <p:cNvSpPr/>
          <p:nvPr/>
        </p:nvSpPr>
        <p:spPr>
          <a:xfrm>
            <a:off x="818443" y="2964923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Mutual Information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9940E0-FB83-4730-BA1F-BB3B90B90EE4}"/>
              </a:ext>
            </a:extLst>
          </p:cNvPr>
          <p:cNvSpPr/>
          <p:nvPr/>
        </p:nvSpPr>
        <p:spPr>
          <a:xfrm>
            <a:off x="4477778" y="2994079"/>
            <a:ext cx="1094705" cy="1056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ysClr val="windowText" lastClr="000000"/>
                </a:solidFill>
              </a:rPr>
              <a:t>X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295104-5302-4B0E-A0B7-482256A37B95}"/>
              </a:ext>
            </a:extLst>
          </p:cNvPr>
          <p:cNvSpPr/>
          <p:nvPr/>
        </p:nvSpPr>
        <p:spPr>
          <a:xfrm>
            <a:off x="5089525" y="2994078"/>
            <a:ext cx="1094705" cy="1056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N" dirty="0">
                <a:solidFill>
                  <a:sysClr val="windowText" lastClr="000000"/>
                </a:solidFill>
              </a:rPr>
              <a:t>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68CFB9-62FD-4DB0-943A-9F468B274D05}"/>
              </a:ext>
            </a:extLst>
          </p:cNvPr>
          <p:cNvSpPr/>
          <p:nvPr/>
        </p:nvSpPr>
        <p:spPr>
          <a:xfrm>
            <a:off x="5211874" y="3161504"/>
            <a:ext cx="270457" cy="670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757DB2-5EE9-4B22-A50C-B8B0F999BDD1}"/>
              </a:ext>
            </a:extLst>
          </p:cNvPr>
          <p:cNvSpPr/>
          <p:nvPr/>
        </p:nvSpPr>
        <p:spPr>
          <a:xfrm>
            <a:off x="3679854" y="4616305"/>
            <a:ext cx="1275009" cy="9873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ysClr val="windowText" lastClr="000000"/>
                </a:solidFill>
              </a:rPr>
              <a:t>Y 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F25644-FA88-4470-8505-43714E8229F6}"/>
              </a:ext>
            </a:extLst>
          </p:cNvPr>
          <p:cNvSpPr/>
          <p:nvPr/>
        </p:nvSpPr>
        <p:spPr>
          <a:xfrm>
            <a:off x="4154696" y="5163332"/>
            <a:ext cx="1343159" cy="10401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ysClr val="windowText" lastClr="000000"/>
                </a:solidFill>
              </a:rPr>
              <a:t>X (t)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C1DB59-C619-4133-A756-23DCDADE14F1}"/>
              </a:ext>
            </a:extLst>
          </p:cNvPr>
          <p:cNvSpPr/>
          <p:nvPr/>
        </p:nvSpPr>
        <p:spPr>
          <a:xfrm>
            <a:off x="4455270" y="4213171"/>
            <a:ext cx="1748844" cy="13543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ysClr val="windowText" lastClr="000000"/>
                </a:solidFill>
              </a:rPr>
              <a:t>    X (t+1)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009A6D-AEAC-4ACA-90D3-E81AAE8CCCB0}"/>
              </a:ext>
            </a:extLst>
          </p:cNvPr>
          <p:cNvSpPr/>
          <p:nvPr/>
        </p:nvSpPr>
        <p:spPr>
          <a:xfrm>
            <a:off x="4555618" y="4809780"/>
            <a:ext cx="244699" cy="2201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A1BCE-FAC4-452F-8A0D-95B2DDBE0305}"/>
              </a:ext>
            </a:extLst>
          </p:cNvPr>
          <p:cNvSpPr/>
          <p:nvPr/>
        </p:nvSpPr>
        <p:spPr>
          <a:xfrm>
            <a:off x="823684" y="4073920"/>
            <a:ext cx="193527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Transfer of Entropy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ACF973-421E-40B2-B352-EF6A3DD92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4" y="4454346"/>
            <a:ext cx="3736088" cy="319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D99D1B-EE62-4029-B128-74C44C2D7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137" y="969818"/>
            <a:ext cx="3989357" cy="5445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776459-4B9C-49C9-B84E-05F0D1C01037}"/>
              </a:ext>
            </a:extLst>
          </p:cNvPr>
          <p:cNvSpPr txBox="1"/>
          <p:nvPr/>
        </p:nvSpPr>
        <p:spPr>
          <a:xfrm>
            <a:off x="7651846" y="6340972"/>
            <a:ext cx="349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Goodwell</a:t>
            </a:r>
            <a:r>
              <a:rPr lang="en-US" dirty="0"/>
              <a:t> and Kumar (2018) [WRR]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81205D-160C-436A-A70B-1AD766659C98}"/>
              </a:ext>
            </a:extLst>
          </p:cNvPr>
          <p:cNvSpPr txBox="1"/>
          <p:nvPr/>
        </p:nvSpPr>
        <p:spPr>
          <a:xfrm>
            <a:off x="9569301" y="979211"/>
            <a:ext cx="256076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/>
              <a:t>Use of Mutual Information</a:t>
            </a:r>
          </a:p>
          <a:p>
            <a:r>
              <a:rPr lang="en-IN" dirty="0"/>
              <a:t>And Transfer of Entropy</a:t>
            </a:r>
          </a:p>
        </p:txBody>
      </p:sp>
    </p:spTree>
    <p:extLst>
      <p:ext uri="{BB962C8B-B14F-4D97-AF65-F5344CB8AC3E}">
        <p14:creationId xmlns:p14="http://schemas.microsoft.com/office/powerpoint/2010/main" val="18482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1D0E-3BFC-44A2-B905-D1D526E9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225779"/>
            <a:ext cx="11542552" cy="655066"/>
          </a:xfrm>
        </p:spPr>
        <p:txBody>
          <a:bodyPr/>
          <a:lstStyle/>
          <a:p>
            <a:r>
              <a:rPr lang="en-IN" dirty="0"/>
              <a:t>Memory Based (Transfer Entropy) Process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C9437-200B-4245-AC07-9B707B85E710}"/>
              </a:ext>
            </a:extLst>
          </p:cNvPr>
          <p:cNvPicPr/>
          <p:nvPr/>
        </p:nvPicPr>
        <p:blipFill rotWithShape="1">
          <a:blip r:embed="rId2"/>
          <a:srcRect l="11423" r="10984"/>
          <a:stretch/>
        </p:blipFill>
        <p:spPr bwMode="auto">
          <a:xfrm>
            <a:off x="6039724" y="1006680"/>
            <a:ext cx="6040074" cy="570451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D5CBE-2AD2-4652-9289-1DCB1C3A7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69138"/>
            <a:ext cx="4496499" cy="56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F861-7BD0-452F-AE8A-BDD5555B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Operational Monsoon model CFSv2 Simulations: Very High Dry Bias for Monsoon Rainfall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65D5D-0EF1-42A8-9BA1-4CED3064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057" y="2048658"/>
            <a:ext cx="8955082" cy="41014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D4B87-5735-420E-A486-F5CC17FE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0AAC-4B5E-46F5-AD44-6C37B260B85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463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BC0B-1F61-43F0-B31C-2E1CBCE42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225779"/>
            <a:ext cx="11492218" cy="470508"/>
          </a:xfrm>
        </p:spPr>
        <p:txBody>
          <a:bodyPr>
            <a:normAutofit fontScale="90000"/>
          </a:bodyPr>
          <a:lstStyle/>
          <a:p>
            <a:r>
              <a:rPr lang="en-IN" dirty="0"/>
              <a:t>Drought Years: More memory driven!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B77AD-310A-4ABD-B188-A1F64D40E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0" y="799151"/>
            <a:ext cx="6574361" cy="6058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A8F7-53E3-4D20-B748-950AB956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955" y="2256637"/>
            <a:ext cx="4483746" cy="28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FD33-2FCF-406E-BA5A-C9215278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5" y="225778"/>
            <a:ext cx="11274105" cy="1092483"/>
          </a:xfrm>
        </p:spPr>
        <p:txBody>
          <a:bodyPr/>
          <a:lstStyle/>
          <a:p>
            <a:r>
              <a:rPr lang="en-IN" dirty="0"/>
              <a:t>Next Step?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8B742-7F24-43E3-83A6-7563A1FC4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224" y="1714500"/>
            <a:ext cx="5176007" cy="4572001"/>
          </a:xfrm>
        </p:spPr>
        <p:txBody>
          <a:bodyPr/>
          <a:lstStyle/>
          <a:p>
            <a:pPr marL="42332" indent="0">
              <a:buNone/>
            </a:pPr>
            <a:r>
              <a:rPr lang="en-IN" dirty="0"/>
              <a:t>Understanding Resilience of the system in Changing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4FAFA-5236-4BA9-A6E1-DA45B9E4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0" y="2834358"/>
            <a:ext cx="6001666" cy="28449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74A0ED-048F-4D45-81F5-7E3777AA1220}"/>
              </a:ext>
            </a:extLst>
          </p:cNvPr>
          <p:cNvCxnSpPr/>
          <p:nvPr/>
        </p:nvCxnSpPr>
        <p:spPr>
          <a:xfrm>
            <a:off x="6568580" y="402672"/>
            <a:ext cx="159391" cy="61910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643AB0A-66B8-43E7-8425-CFEE19A9F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11" y="1714500"/>
            <a:ext cx="4804064" cy="3706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A3D55-0963-4882-9CD7-37CAD00E10D0}"/>
              </a:ext>
            </a:extLst>
          </p:cNvPr>
          <p:cNvSpPr txBox="1"/>
          <p:nvPr/>
        </p:nvSpPr>
        <p:spPr>
          <a:xfrm>
            <a:off x="7598993" y="1372629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Future: More driven by Feedback?</a:t>
            </a:r>
          </a:p>
        </p:txBody>
      </p:sp>
    </p:spTree>
    <p:extLst>
      <p:ext uri="{BB962C8B-B14F-4D97-AF65-F5344CB8AC3E}">
        <p14:creationId xmlns:p14="http://schemas.microsoft.com/office/powerpoint/2010/main" val="11498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907C-5216-4077-AEC5-DE64A56A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712" y="301279"/>
            <a:ext cx="9144000" cy="1092483"/>
          </a:xfrm>
        </p:spPr>
        <p:txBody>
          <a:bodyPr/>
          <a:lstStyle/>
          <a:p>
            <a:r>
              <a:rPr lang="en-IN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B790F-8224-4879-871F-D5441CFEE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332" indent="0">
              <a:buNone/>
            </a:pPr>
            <a:r>
              <a:rPr lang="en-IN" sz="2400" i="1" u="sng" dirty="0"/>
              <a:t>The components of Earth Systems are connected through links and a perturbation in any of the components results into changes in the entire system either through forcing or through feedback.</a:t>
            </a:r>
          </a:p>
          <a:p>
            <a:pPr marL="42332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43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E6CE-65F5-48CF-95EC-4C114AEA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915" y="2607452"/>
            <a:ext cx="4424768" cy="1092483"/>
          </a:xfrm>
        </p:spPr>
        <p:txBody>
          <a:bodyPr>
            <a:normAutofit fontScale="90000"/>
          </a:bodyPr>
          <a:lstStyle/>
          <a:p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en-IN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657FD-7C6D-4AF7-9308-098079C2D63A}"/>
              </a:ext>
            </a:extLst>
          </p:cNvPr>
          <p:cNvSpPr txBox="1"/>
          <p:nvPr/>
        </p:nvSpPr>
        <p:spPr>
          <a:xfrm>
            <a:off x="251670" y="511728"/>
            <a:ext cx="608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Thanks to </a:t>
            </a:r>
            <a:r>
              <a:rPr lang="en-IN" i="1" dirty="0">
                <a:solidFill>
                  <a:schemeClr val="accent1"/>
                </a:solidFill>
              </a:rPr>
              <a:t>all my students </a:t>
            </a:r>
            <a:r>
              <a:rPr lang="en-IN" dirty="0"/>
              <a:t>who teach me newer concepts everyday!</a:t>
            </a:r>
            <a:br>
              <a:rPr lang="en-IN" dirty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B3F66-5064-407C-916D-75D6FF0B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9"/>
          <a:stretch/>
        </p:blipFill>
        <p:spPr>
          <a:xfrm>
            <a:off x="140423" y="1230923"/>
            <a:ext cx="5247295" cy="2935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9676B8-88A9-4069-9F56-282B3DF7BDD9}"/>
              </a:ext>
            </a:extLst>
          </p:cNvPr>
          <p:cNvSpPr/>
          <p:nvPr/>
        </p:nvSpPr>
        <p:spPr>
          <a:xfrm>
            <a:off x="410308" y="44720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/>
              <a:t>Thanks to collaborators: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1"/>
                </a:solidFill>
              </a:rPr>
              <a:t>Prof. </a:t>
            </a:r>
            <a:r>
              <a:rPr lang="en-IN" dirty="0" err="1">
                <a:solidFill>
                  <a:schemeClr val="accent1"/>
                </a:solidFill>
              </a:rPr>
              <a:t>Subhankar</a:t>
            </a:r>
            <a:r>
              <a:rPr lang="en-IN" dirty="0">
                <a:solidFill>
                  <a:schemeClr val="accent1"/>
                </a:solidFill>
              </a:rPr>
              <a:t> </a:t>
            </a:r>
            <a:r>
              <a:rPr lang="en-IN" dirty="0" err="1">
                <a:solidFill>
                  <a:schemeClr val="accent1"/>
                </a:solidFill>
              </a:rPr>
              <a:t>Karmakar</a:t>
            </a:r>
            <a:r>
              <a:rPr lang="en-IN" dirty="0">
                <a:solidFill>
                  <a:schemeClr val="accent1"/>
                </a:solidFill>
              </a:rPr>
              <a:t>, CESE, IITB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1"/>
                </a:solidFill>
              </a:rPr>
              <a:t>Prof. Raghu </a:t>
            </a:r>
            <a:r>
              <a:rPr lang="en-IN" dirty="0" err="1">
                <a:solidFill>
                  <a:schemeClr val="accent1"/>
                </a:solidFill>
              </a:rPr>
              <a:t>Murtugudde</a:t>
            </a:r>
            <a:r>
              <a:rPr lang="en-IN" dirty="0">
                <a:solidFill>
                  <a:schemeClr val="accent1"/>
                </a:solidFill>
              </a:rPr>
              <a:t>, University of Maryland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1"/>
                </a:solidFill>
              </a:rPr>
              <a:t>Prof. Praveen Kumar, UIUC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1"/>
                </a:solidFill>
              </a:rPr>
              <a:t>Prof. </a:t>
            </a:r>
            <a:r>
              <a:rPr lang="en-IN" dirty="0" err="1">
                <a:solidFill>
                  <a:schemeClr val="accent1"/>
                </a:solidFill>
              </a:rPr>
              <a:t>Auroop</a:t>
            </a:r>
            <a:r>
              <a:rPr lang="en-IN" dirty="0">
                <a:solidFill>
                  <a:schemeClr val="accent1"/>
                </a:solidFill>
              </a:rPr>
              <a:t> </a:t>
            </a:r>
            <a:r>
              <a:rPr lang="en-IN" dirty="0" err="1">
                <a:solidFill>
                  <a:schemeClr val="accent1"/>
                </a:solidFill>
              </a:rPr>
              <a:t>Ganguly</a:t>
            </a:r>
            <a:r>
              <a:rPr lang="en-IN" dirty="0">
                <a:solidFill>
                  <a:schemeClr val="accent1"/>
                </a:solidFill>
              </a:rPr>
              <a:t>, North Eastern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1"/>
                </a:solidFill>
              </a:rPr>
              <a:t>Dr Roxy Mathew Koll, IITM, Pune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accent1"/>
              </a:solidFill>
            </a:endParaRPr>
          </a:p>
          <a:p>
            <a:r>
              <a:rPr lang="en-IN" dirty="0"/>
              <a:t>Special Thanks to my family!</a:t>
            </a:r>
          </a:p>
        </p:txBody>
      </p:sp>
    </p:spTree>
    <p:extLst>
      <p:ext uri="{BB962C8B-B14F-4D97-AF65-F5344CB8AC3E}">
        <p14:creationId xmlns:p14="http://schemas.microsoft.com/office/powerpoint/2010/main" val="25321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F18A-BBD2-41CE-A903-C3EE8D74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Increase in Spatial Variations of Extreme Rainfall: Importance of Regional Processes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E3BB8-5B90-45FC-BD3B-A863417CC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68"/>
          <a:stretch/>
        </p:blipFill>
        <p:spPr>
          <a:xfrm>
            <a:off x="4509397" y="2067489"/>
            <a:ext cx="7549073" cy="2774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1B4EA7-860E-406A-8802-5489670CBAC9}"/>
              </a:ext>
            </a:extLst>
          </p:cNvPr>
          <p:cNvSpPr txBox="1"/>
          <p:nvPr/>
        </p:nvSpPr>
        <p:spPr>
          <a:xfrm>
            <a:off x="7405872" y="4841666"/>
            <a:ext cx="235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Ghosh et al. (2012)</a:t>
            </a:r>
          </a:p>
          <a:p>
            <a:r>
              <a:rPr lang="en-IN" dirty="0"/>
              <a:t>Nature Climate Change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A57553-E8A2-4595-8537-B47712B32B15}"/>
              </a:ext>
            </a:extLst>
          </p:cNvPr>
          <p:cNvCxnSpPr/>
          <p:nvPr/>
        </p:nvCxnSpPr>
        <p:spPr>
          <a:xfrm>
            <a:off x="4517246" y="1637159"/>
            <a:ext cx="0" cy="4999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B6B83F9-47F3-476B-AD90-50371166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7" y="2184702"/>
            <a:ext cx="3867277" cy="445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3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9729-650A-44DC-8E02-8EF06EEB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Key Hypothesis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150C44-9C93-440C-8EE0-0540707C4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Understanding the problems associated with </a:t>
            </a:r>
            <a:r>
              <a:rPr lang="en-IN" u="sng" dirty="0"/>
              <a:t>regional land surface representation and moisture transport </a:t>
            </a:r>
            <a:r>
              <a:rPr lang="en-IN" dirty="0"/>
              <a:t>in a model and addressing them in a </a:t>
            </a:r>
            <a:r>
              <a:rPr lang="en-IN" u="sng" dirty="0"/>
              <a:t>regional framework improve forecast skills</a:t>
            </a:r>
            <a:r>
              <a:rPr lang="en-IN" dirty="0"/>
              <a:t>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Moisture transport= advective moisture+ recycled </a:t>
            </a:r>
            <a:r>
              <a:rPr lang="en-IN" dirty="0" err="1"/>
              <a:t>mositure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189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4E573-F132-4359-A65E-34BC046A7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Water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6589B-BDE9-451E-A06E-4B85F4235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168"/>
            <a:ext cx="7602043" cy="5193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A69C5-3131-473D-9C76-3BB9100B4AF4}"/>
              </a:ext>
            </a:extLst>
          </p:cNvPr>
          <p:cNvSpPr txBox="1"/>
          <p:nvPr/>
        </p:nvSpPr>
        <p:spPr>
          <a:xfrm>
            <a:off x="9051721" y="5670958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686615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9B36-670A-4912-8AB7-CB82E4D0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Understating Land Contributions to Monsoon: Dynamic Recycling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A7CD3-F0DA-49C5-835F-E1A6FA7C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26000" contrast="38000"/>
          </a:blip>
          <a:srcRect/>
          <a:stretch>
            <a:fillRect/>
          </a:stretch>
        </p:blipFill>
        <p:spPr bwMode="auto">
          <a:xfrm>
            <a:off x="6786283" y="3147920"/>
            <a:ext cx="3881717" cy="259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74B091-2704-4C0B-A6F8-223351BEECCF}"/>
              </a:ext>
            </a:extLst>
          </p:cNvPr>
          <p:cNvSpPr/>
          <p:nvPr/>
        </p:nvSpPr>
        <p:spPr>
          <a:xfrm>
            <a:off x="1524000" y="627212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708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416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122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6830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3537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0245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6952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3660" algn="l" defTabSz="91341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Schematic representation Precipitation Recycling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(Source: Dominguez, et al. 2006).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22047C-4CF1-4C29-9BC3-D248A9BA5234}"/>
              </a:ext>
            </a:extLst>
          </p:cNvPr>
          <p:cNvGrpSpPr/>
          <p:nvPr/>
        </p:nvGrpSpPr>
        <p:grpSpPr>
          <a:xfrm>
            <a:off x="3276600" y="1852520"/>
            <a:ext cx="7010400" cy="4088488"/>
            <a:chOff x="0" y="1752600"/>
            <a:chExt cx="8077200" cy="44370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3DEDD5-4AE7-4358-87BD-7658F3085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2209800"/>
              <a:ext cx="4440011" cy="8099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01547C-83CB-4368-B0B3-44A7F71F8716}"/>
                </a:ext>
              </a:extLst>
            </p:cNvPr>
            <p:cNvSpPr txBox="1"/>
            <p:nvPr/>
          </p:nvSpPr>
          <p:spPr>
            <a:xfrm>
              <a:off x="4648200" y="1752600"/>
              <a:ext cx="2286000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Evapotranspiration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446C92-1B26-4AF3-99D8-4E6677872E32}"/>
                </a:ext>
              </a:extLst>
            </p:cNvPr>
            <p:cNvSpPr txBox="1"/>
            <p:nvPr/>
          </p:nvSpPr>
          <p:spPr>
            <a:xfrm>
              <a:off x="2971800" y="3352800"/>
              <a:ext cx="2286000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Precipitable water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945FE6-71D5-4DDF-AC4C-0511CA6F4ED7}"/>
                </a:ext>
              </a:extLst>
            </p:cNvPr>
            <p:cNvCxnSpPr/>
            <p:nvPr/>
          </p:nvCxnSpPr>
          <p:spPr>
            <a:xfrm rot="10800000" flipV="1">
              <a:off x="4419600" y="19812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C7B0E18-AB46-48F1-A85E-877E3196A35A}"/>
                </a:ext>
              </a:extLst>
            </p:cNvPr>
            <p:cNvCxnSpPr/>
            <p:nvPr/>
          </p:nvCxnSpPr>
          <p:spPr>
            <a:xfrm rot="16200000" flipV="1">
              <a:off x="4229100" y="3009900"/>
              <a:ext cx="5334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3DB83D-056F-4FE3-AEEC-1924FAEB5E32}"/>
                </a:ext>
              </a:extLst>
            </p:cNvPr>
            <p:cNvSpPr txBox="1"/>
            <p:nvPr/>
          </p:nvSpPr>
          <p:spPr>
            <a:xfrm>
              <a:off x="6629400" y="2286000"/>
              <a:ext cx="1447800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Time step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0B5F9A4-04F8-4BC7-8681-6C7E90D7AE67}"/>
                </a:ext>
              </a:extLst>
            </p:cNvPr>
            <p:cNvCxnSpPr>
              <a:stCxn id="12" idx="1"/>
            </p:cNvCxnSpPr>
            <p:nvPr/>
          </p:nvCxnSpPr>
          <p:spPr>
            <a:xfrm rot="10800000" flipV="1">
              <a:off x="5562600" y="2424500"/>
              <a:ext cx="1066800" cy="166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C38DAA-55A8-4DF7-959A-F2E0DD405F36}"/>
                </a:ext>
              </a:extLst>
            </p:cNvPr>
            <p:cNvSpPr txBox="1"/>
            <p:nvPr/>
          </p:nvSpPr>
          <p:spPr>
            <a:xfrm>
              <a:off x="0" y="3581400"/>
              <a:ext cx="2286000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Local Recycling Ratio </a:t>
              </a:r>
            </a:p>
            <a:p>
              <a:pPr algn="ctr"/>
              <a:r>
                <a:rPr lang="en-US" sz="1200" dirty="0"/>
                <a:t>(R or </a:t>
              </a:r>
              <a:r>
                <a:rPr lang="el-GR" sz="1200" dirty="0"/>
                <a:t>ρ</a:t>
              </a:r>
              <a:r>
                <a:rPr lang="en-US" sz="1200" dirty="0"/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39BAD5-1DC0-4375-8285-42AA6A39D2A9}"/>
                </a:ext>
              </a:extLst>
            </p:cNvPr>
            <p:cNvCxnSpPr/>
            <p:nvPr/>
          </p:nvCxnSpPr>
          <p:spPr>
            <a:xfrm flipV="1">
              <a:off x="838200" y="3048000"/>
              <a:ext cx="7620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148216-D9BA-4E36-8073-7B74DCE35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724400"/>
              <a:ext cx="2620211" cy="609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C185BC-6C64-4644-A7F6-345BE052AC56}"/>
                </a:ext>
              </a:extLst>
            </p:cNvPr>
            <p:cNvSpPr txBox="1"/>
            <p:nvPr/>
          </p:nvSpPr>
          <p:spPr>
            <a:xfrm>
              <a:off x="540538" y="4187687"/>
              <a:ext cx="2285999" cy="5010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 Regional Recycling Ratio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7CCBB3-0F44-499C-BFB2-4879E3F4899B}"/>
                </a:ext>
              </a:extLst>
            </p:cNvPr>
            <p:cNvCxnSpPr>
              <a:stCxn id="17" idx="3"/>
            </p:cNvCxnSpPr>
            <p:nvPr/>
          </p:nvCxnSpPr>
          <p:spPr>
            <a:xfrm>
              <a:off x="2826537" y="4438199"/>
              <a:ext cx="457200" cy="2066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D00B27-BA47-47F6-9657-B88EA7FBA334}"/>
                </a:ext>
              </a:extLst>
            </p:cNvPr>
            <p:cNvSpPr txBox="1"/>
            <p:nvPr/>
          </p:nvSpPr>
          <p:spPr>
            <a:xfrm>
              <a:off x="1316935" y="5722024"/>
              <a:ext cx="2743201" cy="4676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/>
                <a:t> Recycled and Total Precipitation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CF7E5DF-976F-4ECB-AA60-0189E6C794F2}"/>
                </a:ext>
              </a:extLst>
            </p:cNvPr>
            <p:cNvCxnSpPr/>
            <p:nvPr/>
          </p:nvCxnSpPr>
          <p:spPr>
            <a:xfrm rot="5400000" flipH="1" flipV="1">
              <a:off x="2286000" y="5486400"/>
              <a:ext cx="609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BF70B7E-87E2-44B1-829A-156E94AC5F16}"/>
                </a:ext>
              </a:extLst>
            </p:cNvPr>
            <p:cNvCxnSpPr/>
            <p:nvPr/>
          </p:nvCxnSpPr>
          <p:spPr>
            <a:xfrm rot="16200000" flipV="1">
              <a:off x="2095500" y="5295900"/>
              <a:ext cx="8382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F6C5A16-0EBC-4067-882E-85E3FD81B73A}"/>
                </a:ext>
              </a:extLst>
            </p:cNvPr>
            <p:cNvSpPr/>
            <p:nvPr/>
          </p:nvSpPr>
          <p:spPr>
            <a:xfrm>
              <a:off x="1219200" y="5715000"/>
              <a:ext cx="3810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708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3416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122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6830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3537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0245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6952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3660" algn="l" defTabSz="91341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06140D3-3E57-4DC5-85A1-1E99D3D7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1776320"/>
            <a:ext cx="2667000" cy="65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CCC26C1-06FC-4269-A21A-5608CD6E4F79}"/>
              </a:ext>
            </a:extLst>
          </p:cNvPr>
          <p:cNvSpPr/>
          <p:nvPr/>
        </p:nvSpPr>
        <p:spPr>
          <a:xfrm>
            <a:off x="134620" y="2562464"/>
            <a:ext cx="2951480" cy="17542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341" tIns="45672" rIns="91341" bIns="45672">
            <a:spAutoFit/>
          </a:bodyPr>
          <a:lstStyle/>
          <a:p>
            <a:pPr algn="ctr"/>
            <a:r>
              <a:rPr lang="en-US" dirty="0"/>
              <a:t> The contribution of the locally evaporated water to the precipitation in the same region is known as </a:t>
            </a:r>
            <a:r>
              <a:rPr lang="en-US" b="1" dirty="0"/>
              <a:t>‘Precipitation Recycling’</a:t>
            </a:r>
            <a:r>
              <a:rPr lang="en-US" dirty="0"/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7AE6FD-F7FB-4CF5-8F53-15904E2EFF95}"/>
              </a:ext>
            </a:extLst>
          </p:cNvPr>
          <p:cNvSpPr/>
          <p:nvPr/>
        </p:nvSpPr>
        <p:spPr>
          <a:xfrm>
            <a:off x="142821" y="4339890"/>
            <a:ext cx="2943279" cy="92323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341" tIns="45672" rIns="91341" bIns="45672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‘Precipitation Recycling’</a:t>
            </a:r>
            <a:r>
              <a:rPr lang="en-US" dirty="0"/>
              <a:t> is characterized by </a:t>
            </a:r>
            <a:r>
              <a:rPr lang="en-US" b="1" dirty="0"/>
              <a:t>Recycling Ratio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296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19019" y="-186674"/>
            <a:ext cx="11191288" cy="1596177"/>
          </a:xfrm>
        </p:spPr>
        <p:txBody>
          <a:bodyPr/>
          <a:lstStyle/>
          <a:p>
            <a:r>
              <a:rPr lang="en-US" dirty="0"/>
              <a:t>Recycling Ratio</a:t>
            </a:r>
          </a:p>
        </p:txBody>
      </p:sp>
      <p:pic>
        <p:nvPicPr>
          <p:cNvPr id="4" name="Picture 3" descr="fig_7.tif"/>
          <p:cNvPicPr/>
          <p:nvPr/>
        </p:nvPicPr>
        <p:blipFill>
          <a:blip r:embed="rId2" cstate="print"/>
          <a:srcRect b="18761"/>
          <a:stretch>
            <a:fillRect/>
          </a:stretch>
        </p:blipFill>
        <p:spPr>
          <a:xfrm>
            <a:off x="2971800" y="838200"/>
            <a:ext cx="76962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24000" y="838200"/>
            <a:ext cx="1445794" cy="430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 Recycled Precipitation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557790"/>
            <a:ext cx="1445794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Recycling Ratio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4572000"/>
            <a:ext cx="1445794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Total Precipitation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838200"/>
            <a:ext cx="1752600" cy="54864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2" rIns="91341" bIns="45672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24400" y="838200"/>
            <a:ext cx="1676400" cy="54864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2" rIns="91341" bIns="45672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0800" y="838200"/>
            <a:ext cx="1752600" cy="54864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2" rIns="91341" bIns="45672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53400" y="838200"/>
            <a:ext cx="1752600" cy="54864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2" rIns="91341" bIns="45672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759440" y="2733040"/>
            <a:ext cx="139192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Pathak et al., (2015), JHM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6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Different Land and Oceanic Sources</a:t>
            </a:r>
            <a:endParaRPr lang="en-IN" dirty="0"/>
          </a:p>
        </p:txBody>
      </p:sp>
      <p:pic>
        <p:nvPicPr>
          <p:cNvPr id="5" name="Picture 4" descr="FIG_2_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974489" y="1535804"/>
            <a:ext cx="5943600" cy="5059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1120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Office PowerPoint</Application>
  <PresentationFormat>Widescreen</PresentationFormat>
  <Paragraphs>153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Gill Sans MT</vt:lpstr>
      <vt:lpstr>Noto Sans Symbols</vt:lpstr>
      <vt:lpstr>Times New Roman</vt:lpstr>
      <vt:lpstr>Office Theme</vt:lpstr>
      <vt:lpstr>Land Atmosphere Feedback in Indian Monsoon</vt:lpstr>
      <vt:lpstr>Challenges in Hydro-climatology</vt:lpstr>
      <vt:lpstr>Operational Monsoon model CFSv2 Simulations: Very High Dry Bias for Monsoon Rainfall </vt:lpstr>
      <vt:lpstr>Increase in Spatial Variations of Extreme Rainfall: Importance of Regional Processes </vt:lpstr>
      <vt:lpstr>Key Hypothesis</vt:lpstr>
      <vt:lpstr>Water Cycle</vt:lpstr>
      <vt:lpstr>Understating Land Contributions to Monsoon: Dynamic Recycling Model</vt:lpstr>
      <vt:lpstr>Recycling Ratio</vt:lpstr>
      <vt:lpstr>Understanding Different Land and Oceanic Sources</vt:lpstr>
      <vt:lpstr>Contributions from Different Sources</vt:lpstr>
      <vt:lpstr>Good and Bad Monsoon Years</vt:lpstr>
      <vt:lpstr>Land Contributions to Wide Spread Extremes over India</vt:lpstr>
      <vt:lpstr>Let us Understand the Bias in CFSv2 Simulations </vt:lpstr>
      <vt:lpstr>WRF-CLM Regional Simulations  </vt:lpstr>
      <vt:lpstr>With Other Precipitation Products</vt:lpstr>
      <vt:lpstr>And its not a coincidence!!!!</vt:lpstr>
      <vt:lpstr>Its not magic!!! But a better representation of Himalayan Orography</vt:lpstr>
      <vt:lpstr>Feedback from Dynamic Biosphere</vt:lpstr>
      <vt:lpstr>Increasing Human Intervention: Irrigation</vt:lpstr>
      <vt:lpstr>Regional Experiments: Impact of irrigation practices on the monsoon?</vt:lpstr>
      <vt:lpstr>Irrigation for Paddy: a different modelling approach</vt:lpstr>
      <vt:lpstr> IRR minus CTL    vs.   IDL minus CTL Precipitation during September</vt:lpstr>
      <vt:lpstr>Changes in Irrigation Practices Impacts Circulation</vt:lpstr>
      <vt:lpstr> IRR minus CTL    vs.   IDL minus CTL Mechanism behind Sep precipitation changes </vt:lpstr>
      <vt:lpstr>Inter-annual Variations in the Vegetation Greenness</vt:lpstr>
      <vt:lpstr>Framework for testing the Hypothesis</vt:lpstr>
      <vt:lpstr>Dynamic Input of Vegetation Improves Simulations of Monsoon Variability</vt:lpstr>
      <vt:lpstr>Process Network to Understand the Couplings</vt:lpstr>
      <vt:lpstr>Memory Based (Transfer Entropy) Process Network</vt:lpstr>
      <vt:lpstr>Drought Years: More memory driven!</vt:lpstr>
      <vt:lpstr>Next Step?</vt:lpstr>
      <vt:lpstr>Conclusion</vt:lpstr>
      <vt:lpstr> 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Subimal Ghosh</dc:creator>
  <cp:lastModifiedBy>Subimal Ghosh</cp:lastModifiedBy>
  <cp:revision>17</cp:revision>
  <dcterms:created xsi:type="dcterms:W3CDTF">2019-10-23T04:03:13Z</dcterms:created>
  <dcterms:modified xsi:type="dcterms:W3CDTF">2020-03-06T09:57:40Z</dcterms:modified>
</cp:coreProperties>
</file>