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297" r:id="rId3"/>
    <p:sldId id="370" r:id="rId4"/>
    <p:sldId id="429" r:id="rId5"/>
    <p:sldId id="400" r:id="rId6"/>
    <p:sldId id="313" r:id="rId7"/>
    <p:sldId id="402" r:id="rId8"/>
    <p:sldId id="353" r:id="rId9"/>
    <p:sldId id="358" r:id="rId10"/>
    <p:sldId id="405" r:id="rId11"/>
    <p:sldId id="309" r:id="rId12"/>
    <p:sldId id="422" r:id="rId13"/>
    <p:sldId id="347" r:id="rId14"/>
    <p:sldId id="389" r:id="rId15"/>
    <p:sldId id="391" r:id="rId16"/>
    <p:sldId id="426" r:id="rId17"/>
    <p:sldId id="428" r:id="rId18"/>
    <p:sldId id="392" r:id="rId19"/>
    <p:sldId id="385" r:id="rId20"/>
    <p:sldId id="413" r:id="rId21"/>
    <p:sldId id="404" r:id="rId22"/>
    <p:sldId id="416" r:id="rId23"/>
    <p:sldId id="417" r:id="rId24"/>
    <p:sldId id="419" r:id="rId25"/>
    <p:sldId id="407" r:id="rId26"/>
    <p:sldId id="408" r:id="rId27"/>
    <p:sldId id="410" r:id="rId28"/>
    <p:sldId id="411" r:id="rId29"/>
    <p:sldId id="412" r:id="rId30"/>
    <p:sldId id="420" r:id="rId31"/>
    <p:sldId id="423" r:id="rId32"/>
    <p:sldId id="424" r:id="rId33"/>
    <p:sldId id="382" r:id="rId3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99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>
      <p:cViewPr varScale="1">
        <p:scale>
          <a:sx n="55" d="100"/>
          <a:sy n="55" d="100"/>
        </p:scale>
        <p:origin x="1075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CFBA7EE-6F35-446E-A205-0609BC21F48F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6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A5819353-56F4-44F9-9AB2-75F096219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30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E3A830B0-B54F-4FE4-9A03-7278E41C950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6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2FCAC6F7-221A-407E-92D1-02633D70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48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AC6F7-221A-407E-92D1-02633D7064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17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AC6F7-221A-407E-92D1-02633D7064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83060-FAC4-462C-B6B0-47FA9A01E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4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7788-4D03-43AA-921B-5D69318597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0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1B563-FBA8-479B-B4E5-FE685C662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75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B379-F567-43DB-983F-FE5B268CB1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25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426C6-1414-4BA6-98BB-04860B309A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9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DCC12-58BD-484E-B668-89DB5EA0B1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33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34AD7-CB95-4BF9-96B7-F687EF10C2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4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367C3-56D9-48DD-9CA3-B98EB8F344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51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CBBE8-D1F1-47A7-B8FA-6A7CF7CE95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5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A510-6233-4E30-9F62-060AB40B8F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2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E6C9C-16DF-4E14-B10A-B440E236A3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0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D3CC1-4789-498F-A6B4-CC5B2B8750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6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1F90-DBA4-404B-A24C-079676FF54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75000"/>
                  </a:srgbClr>
                </a:solidFill>
              </a:rPr>
              <a:t>Do not use or print without Glenmarks permission</a:t>
            </a:r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8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nd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4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4099B8-7A90-4327-B17E-D0E43DD581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971800" y="6553200"/>
            <a:ext cx="3200400" cy="304800"/>
          </a:xfrm>
          <a:prstGeom prst="rect">
            <a:avLst/>
          </a:prstGeom>
        </p:spPr>
        <p:txBody>
          <a:bodyPr/>
          <a:lstStyle>
            <a:lvl1pPr algn="ctr">
              <a:buFont typeface="Wingdings" pitchFamily="2" charset="2"/>
              <a:buNone/>
              <a:defRPr sz="1100">
                <a:solidFill>
                  <a:schemeClr val="bg1">
                    <a:lumMod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FFFFFF">
                    <a:lumMod val="75000"/>
                  </a:srgbClr>
                </a:solidFill>
                <a:latin typeface="Garamond" pitchFamily="18" charset="0"/>
              </a:rPr>
              <a:t>Do not use or print without Glenmarks permission</a:t>
            </a:r>
            <a:endParaRPr lang="en-US" b="1">
              <a:solidFill>
                <a:srgbClr val="FFFFFF">
                  <a:lumMod val="75000"/>
                </a:srgb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8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q"/>
        <a:defRPr sz="2800">
          <a:solidFill>
            <a:schemeClr val="tx1"/>
          </a:solidFill>
          <a:latin typeface="Garamond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Garamond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oper Black" pitchFamily="18" charset="0"/>
        <a:buChar char="•"/>
        <a:defRPr sz="2000">
          <a:solidFill>
            <a:schemeClr val="tx1"/>
          </a:solidFill>
          <a:latin typeface="Garamond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aramond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0.jpg"/><Relationship Id="rId7" Type="http://schemas.openxmlformats.org/officeDocument/2006/relationships/image" Target="../media/image4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tags" Target="../tags/tag3.xml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tags" Target="../tags/tag2.xml"/><Relationship Id="rId16" Type="http://schemas.openxmlformats.org/officeDocument/2006/relationships/image" Target="../media/image64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0.jpeg"/><Relationship Id="rId5" Type="http://schemas.openxmlformats.org/officeDocument/2006/relationships/tags" Target="../tags/tag5.xml"/><Relationship Id="rId15" Type="http://schemas.openxmlformats.org/officeDocument/2006/relationships/image" Target="../media/image63.jpeg"/><Relationship Id="rId10" Type="http://schemas.openxmlformats.org/officeDocument/2006/relationships/hyperlink" Target="http://images.google.com/imgres?imgurl=http://www.wockhardt.co.uk/images/wocklogo.gif&amp;imgrefurl=http://www.wockhardt.co.uk/&amp;start=2&amp;h=70&amp;w=184&amp;sz=4&amp;tbnid=hJFnYyayAy_HbM:&amp;tbnh=39&amp;tbnw=102&amp;hl=en&amp;prev=/images?q%3DWockhardt%2Blogo%26gbv%3D1%26hl%3Den" TargetMode="External"/><Relationship Id="rId4" Type="http://schemas.openxmlformats.org/officeDocument/2006/relationships/tags" Target="../tags/tag4.xml"/><Relationship Id="rId9" Type="http://schemas.openxmlformats.org/officeDocument/2006/relationships/image" Target="../media/image59.png"/><Relationship Id="rId14" Type="http://schemas.openxmlformats.org/officeDocument/2006/relationships/hyperlink" Target="http://www.indiacatalog.com/cgi-bin/redirect_url.pl?url=http://www.suven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7.jpeg"/><Relationship Id="rId4" Type="http://schemas.openxmlformats.org/officeDocument/2006/relationships/image" Target="../media/image72.jpeg"/><Relationship Id="rId9" Type="http://schemas.openxmlformats.org/officeDocument/2006/relationships/hyperlink" Target="http://www.amazon.com/gp/product/images/B000FKGHBQ/ref=dp_image_0/103-8491361-0966264?ie=UTF8&amp;n=3760901&amp;s=hpc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?term=Gomes%20P%5bAuthor%5d&amp;cauthor=true&amp;cauthor_uid=21848366" TargetMode="External"/><Relationship Id="rId3" Type="http://schemas.openxmlformats.org/officeDocument/2006/relationships/hyperlink" Target="http://www.ncbi.nlm.nih.gov/pubmed?term=Aranake%20S%5bAuthor%5d&amp;cauthor=true&amp;cauthor_uid=21848366" TargetMode="External"/><Relationship Id="rId7" Type="http://schemas.openxmlformats.org/officeDocument/2006/relationships/hyperlink" Target="http://www.ncbi.nlm.nih.gov/pubmed?term=Khairatkar-Joshi%20N%5bAuthor%5d&amp;cauthor=true&amp;cauthor_uid=21848366" TargetMode="External"/><Relationship Id="rId2" Type="http://schemas.openxmlformats.org/officeDocument/2006/relationships/hyperlink" Target="http://www.ncbi.nlm.nih.gov/pubmed?term=Mukhopadhyay%20I%5bAuthor%5d&amp;cauthor=true&amp;cauthor_uid=2184836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cbi.nlm.nih.gov/pubmed?term=Thorat%20S%5bAuthor%5d&amp;cauthor=true&amp;cauthor_uid=21848366" TargetMode="External"/><Relationship Id="rId11" Type="http://schemas.openxmlformats.org/officeDocument/2006/relationships/hyperlink" Target="http://www.ncbi.nlm.nih.gov/pubmed?term=Mukhopadhyay%20I,%20Gomes%20P" TargetMode="External"/><Relationship Id="rId5" Type="http://schemas.openxmlformats.org/officeDocument/2006/relationships/hyperlink" Target="http://www.ncbi.nlm.nih.gov/pubmed?term=Karnik%20P%5bAuthor%5d&amp;cauthor=true&amp;cauthor_uid=21848366" TargetMode="External"/><Relationship Id="rId10" Type="http://schemas.openxmlformats.org/officeDocument/2006/relationships/hyperlink" Target="http://www.ncbi.nlm.nih.gov/pubmed?term=Kuruganti%20S%5bAuthor%5d&amp;cauthor=true&amp;cauthor_uid=21848366" TargetMode="External"/><Relationship Id="rId4" Type="http://schemas.openxmlformats.org/officeDocument/2006/relationships/hyperlink" Target="http://www.ncbi.nlm.nih.gov/pubmed?term=Shetty%20M%5bAuthor%5d&amp;cauthor=true&amp;cauthor_uid=21848366" TargetMode="External"/><Relationship Id="rId9" Type="http://schemas.openxmlformats.org/officeDocument/2006/relationships/hyperlink" Target="http://www.ncbi.nlm.nih.gov/pubmed?term=Damle%20M%5bAuthor%5d&amp;cauthor=true&amp;cauthor_uid=21848366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uact=8&amp;ved=0ahUKEwjOgtbIyIvPAhVJFJQKHQz4BGYQjRwIBw&amp;url=http://tlcr.amegroups.com/article/view/5463/5454&amp;bvm=bv.132479545,d.amc&amp;psig=AFQjCNGQz3qdNCnlRL3KF5JOW1tOwGqBNw&amp;ust=1473829037950375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246" y="456588"/>
            <a:ext cx="885606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700" dirty="0" smtClean="0">
                <a:solidFill>
                  <a:srgbClr val="000000"/>
                </a:solidFill>
                <a:latin typeface="Times New Roman" pitchFamily="18" charset="0"/>
              </a:rPr>
              <a:t>Evolution of Therapeutics: “From </a:t>
            </a:r>
            <a:r>
              <a:rPr lang="en-US" altLang="en-US" sz="2700" i="1" dirty="0" smtClean="0">
                <a:solidFill>
                  <a:srgbClr val="000000"/>
                </a:solidFill>
                <a:latin typeface="Times New Roman" pitchFamily="18" charset="0"/>
              </a:rPr>
              <a:t>Adam and Eve 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itchFamily="18" charset="0"/>
              </a:rPr>
              <a:t>to </a:t>
            </a:r>
            <a:r>
              <a:rPr lang="en-US" altLang="en-US" sz="2700" i="1" dirty="0" smtClean="0">
                <a:solidFill>
                  <a:srgbClr val="000000"/>
                </a:solidFill>
                <a:latin typeface="Times New Roman" pitchFamily="18" charset="0"/>
              </a:rPr>
              <a:t>Us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endParaRPr lang="en-US" altLang="en-US" sz="2700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2209800"/>
            <a:ext cx="5181600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000" kern="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TIFR ASET</a:t>
            </a:r>
          </a:p>
          <a:p>
            <a:pPr algn="ctr"/>
            <a:r>
              <a:rPr lang="en-GB" altLang="en-US" sz="2000" kern="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June 23-2017</a:t>
            </a:r>
          </a:p>
          <a:p>
            <a:pPr algn="ctr"/>
            <a:endParaRPr lang="en-GB" altLang="en-US" sz="2000" b="1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Neelima Khairatkar Joshi, Ph.D.</a:t>
            </a:r>
          </a:p>
          <a:p>
            <a:pPr algn="ctr">
              <a:lnSpc>
                <a:spcPct val="150000"/>
              </a:lnSpc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Sr. Vice President, Head,  NCE Discovery</a:t>
            </a:r>
          </a:p>
          <a:p>
            <a:pPr algn="ctr">
              <a:lnSpc>
                <a:spcPct val="150000"/>
              </a:lnSpc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Glenmark Pharmaceuticals</a:t>
            </a:r>
          </a:p>
          <a:p>
            <a:pPr algn="ctr"/>
            <a:endParaRPr lang="en-US" altLang="en-US" sz="2000" kern="0" dirty="0" smtClean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kern="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Neelima.joshi@glenmarkpharma.com</a:t>
            </a:r>
            <a:endParaRPr lang="en-GB" altLang="en-US" kern="0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iped Right Arrow 7"/>
          <p:cNvSpPr/>
          <p:nvPr/>
        </p:nvSpPr>
        <p:spPr>
          <a:xfrm>
            <a:off x="4191000" y="1981200"/>
            <a:ext cx="952500" cy="618463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86716"/>
            <a:ext cx="2925025" cy="258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607811" y="4758969"/>
            <a:ext cx="1715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kern="0" dirty="0" smtClean="0">
                <a:latin typeface="Maiandra GD" panose="020E0502030308020204" pitchFamily="34" charset="0"/>
                <a:cs typeface="Times New Roman" panose="02020603050405020304" pitchFamily="18" charset="0"/>
              </a:rPr>
              <a:t>Severe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2563175" y="2013618"/>
            <a:ext cx="1715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kern="0" dirty="0" smtClean="0">
                <a:latin typeface="Maiandra GD" panose="020E0502030308020204" pitchFamily="34" charset="0"/>
                <a:cs typeface="Times New Roman" panose="02020603050405020304" pitchFamily="18" charset="0"/>
              </a:rPr>
              <a:t>Mild to Moderate 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77688" y="3437758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Asthma</a:t>
            </a:r>
            <a:endParaRPr lang="en-US" sz="2800" dirty="0"/>
          </a:p>
        </p:txBody>
      </p:sp>
      <p:sp>
        <p:nvSpPr>
          <p:cNvPr id="14" name="Striped Right Arrow 13"/>
          <p:cNvSpPr/>
          <p:nvPr/>
        </p:nvSpPr>
        <p:spPr>
          <a:xfrm>
            <a:off x="4267200" y="4572000"/>
            <a:ext cx="952500" cy="618463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 rot="19223856">
            <a:off x="1984844" y="2477808"/>
            <a:ext cx="952500" cy="618463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iped Right Arrow 15"/>
          <p:cNvSpPr/>
          <p:nvPr/>
        </p:nvSpPr>
        <p:spPr>
          <a:xfrm rot="2376144" flipV="1">
            <a:off x="2006760" y="4338788"/>
            <a:ext cx="952500" cy="618463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81224" y="2057400"/>
            <a:ext cx="1778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latin typeface="Maiandra GD" panose="020E0502030308020204" pitchFamily="34" charset="0"/>
                <a:cs typeface="Times New Roman" panose="02020603050405020304" pitchFamily="18" charset="0"/>
              </a:rPr>
              <a:t>Inhaled Steroids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3967" y="813327"/>
            <a:ext cx="42151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i="1" dirty="0">
                <a:solidFill>
                  <a:srgbClr val="C00000"/>
                </a:solidFill>
                <a:latin typeface="Times New Roman" pitchFamily="18" charset="0"/>
              </a:rPr>
              <a:t>“ One Size Doesn’t Fit All”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5715000"/>
            <a:ext cx="2133600" cy="168275"/>
          </a:xfrm>
        </p:spPr>
        <p:txBody>
          <a:bodyPr/>
          <a:lstStyle/>
          <a:p>
            <a:pPr>
              <a:defRPr/>
            </a:pPr>
            <a:fld id="{204DCC12-58BD-484E-B668-89DB5EA0B1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67268" y="-70983"/>
            <a:ext cx="443262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New Drug Discovery : Failures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….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9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mage result for overloaded donkey c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 b="5486"/>
          <a:stretch/>
        </p:blipFill>
        <p:spPr bwMode="auto">
          <a:xfrm>
            <a:off x="156899" y="930131"/>
            <a:ext cx="3500702" cy="31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14600" y="2305440"/>
            <a:ext cx="5627760" cy="4304415"/>
            <a:chOff x="2514600" y="2305440"/>
            <a:chExt cx="5627760" cy="4304415"/>
          </a:xfrm>
        </p:grpSpPr>
        <p:grpSp>
          <p:nvGrpSpPr>
            <p:cNvPr id="8" name="Group 7"/>
            <p:cNvGrpSpPr/>
            <p:nvPr/>
          </p:nvGrpSpPr>
          <p:grpSpPr>
            <a:xfrm>
              <a:off x="2514600" y="2305440"/>
              <a:ext cx="5627760" cy="3658409"/>
              <a:chOff x="3250034" y="2874804"/>
              <a:chExt cx="5627760" cy="3658409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76"/>
              <a:stretch/>
            </p:blipFill>
            <p:spPr bwMode="auto">
              <a:xfrm>
                <a:off x="5257800" y="2874804"/>
                <a:ext cx="3619994" cy="36584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Curved Right Arrow 1"/>
              <p:cNvSpPr/>
              <p:nvPr/>
            </p:nvSpPr>
            <p:spPr>
              <a:xfrm rot="17825688">
                <a:off x="3978651" y="4352433"/>
                <a:ext cx="511144" cy="1968377"/>
              </a:xfrm>
              <a:prstGeom prst="curved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787756" y="5867344"/>
              <a:ext cx="3469219" cy="74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Low Success Rate!!</a:t>
              </a:r>
              <a:endParaRPr lang="en-US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67268" y="-70983"/>
            <a:ext cx="443262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New Drug Discovery : Failures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….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1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382" y="272653"/>
            <a:ext cx="8132618" cy="565547"/>
          </a:xfrm>
        </p:spPr>
        <p:txBody>
          <a:bodyPr/>
          <a:lstStyle/>
          <a:p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Light 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at the end of tunnel…</a:t>
            </a:r>
            <a:b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</a:b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DCC12-58BD-484E-B668-89DB5EA0B1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19200"/>
            <a:ext cx="7772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13971" y="2286000"/>
            <a:ext cx="662873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From Basic Biology to New Medicines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The Road Map</a:t>
            </a:r>
            <a:endParaRPr lang="en-US" altLang="en-US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0210" y="381000"/>
            <a:ext cx="3696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New Drug Discovery</a:t>
            </a:r>
            <a:endParaRPr lang="en-US" altLang="en-US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7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794"/>
            <a:ext cx="3064172" cy="2013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r="17387" b="9886"/>
          <a:stretch/>
        </p:blipFill>
        <p:spPr>
          <a:xfrm>
            <a:off x="3091881" y="1688854"/>
            <a:ext cx="2427692" cy="2018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r="12766"/>
          <a:stretch/>
        </p:blipFill>
        <p:spPr>
          <a:xfrm>
            <a:off x="-18275" y="3675076"/>
            <a:ext cx="1921870" cy="1357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41" y="3675076"/>
            <a:ext cx="2266822" cy="1442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/>
          <a:stretch/>
        </p:blipFill>
        <p:spPr>
          <a:xfrm>
            <a:off x="4210363" y="3707830"/>
            <a:ext cx="1456455" cy="13770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6016" y="-55817"/>
            <a:ext cx="48253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Psoriasis : Unmet Medical Need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59" y="1848292"/>
            <a:ext cx="3488232" cy="2548045"/>
          </a:xfrm>
          <a:prstGeom prst="rect">
            <a:avLst/>
          </a:prstGeom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4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4"/>
          <a:stretch/>
        </p:blipFill>
        <p:spPr>
          <a:xfrm>
            <a:off x="6927" y="784074"/>
            <a:ext cx="4932218" cy="4627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800" y="-41420"/>
            <a:ext cx="371999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Psoriasis : Pathobiology.</a:t>
            </a:r>
          </a:p>
        </p:txBody>
      </p:sp>
      <p:sp>
        <p:nvSpPr>
          <p:cNvPr id="9" name="Oval 8"/>
          <p:cNvSpPr/>
          <p:nvPr/>
        </p:nvSpPr>
        <p:spPr>
          <a:xfrm>
            <a:off x="2306782" y="3812191"/>
            <a:ext cx="685800" cy="4572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/>
          <p:cNvSpPr/>
          <p:nvPr/>
        </p:nvSpPr>
        <p:spPr>
          <a:xfrm>
            <a:off x="5132678" y="2907185"/>
            <a:ext cx="499625" cy="381000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32679" y="3974326"/>
            <a:ext cx="4011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Hypothesis: IL-17 Signaling Pro-</a:t>
            </a:r>
            <a:r>
              <a:rPr lang="en-US" altLang="en-US" sz="2000" dirty="0" err="1" smtClean="0">
                <a:solidFill>
                  <a:srgbClr val="000000"/>
                </a:solidFill>
                <a:latin typeface="Times New Roman" pitchFamily="18" charset="0"/>
              </a:rPr>
              <a:t>soriatic</a:t>
            </a:r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?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5" b="6980"/>
          <a:stretch/>
        </p:blipFill>
        <p:spPr>
          <a:xfrm>
            <a:off x="5678351" y="4848507"/>
            <a:ext cx="3022304" cy="1418991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778" y="800239"/>
            <a:ext cx="2597121" cy="3090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60" y="5411296"/>
            <a:ext cx="326164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1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/>
          <a:stretch/>
        </p:blipFill>
        <p:spPr bwMode="auto">
          <a:xfrm>
            <a:off x="2923275" y="1266391"/>
            <a:ext cx="2857500" cy="212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2" y="838200"/>
            <a:ext cx="2936548" cy="279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51223"/>
          <a:stretch/>
        </p:blipFill>
        <p:spPr>
          <a:xfrm>
            <a:off x="5732250" y="1154521"/>
            <a:ext cx="1880012" cy="2348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50916"/>
          <a:stretch/>
        </p:blipFill>
        <p:spPr>
          <a:xfrm>
            <a:off x="7594277" y="1154521"/>
            <a:ext cx="1473523" cy="23506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94946" y="3779546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latin typeface="Arial" panose="020B0604020202020204" pitchFamily="34" charset="0"/>
              </a:rPr>
              <a:t>AIN457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362200" y="0"/>
            <a:ext cx="487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Psoriasis : Targeting IL-17 Signaling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2156641" y="6061831"/>
            <a:ext cx="5801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Targeting IL-17 attenuates Psoriasis in mouse</a:t>
            </a:r>
            <a:endParaRPr lang="en-US" sz="2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921" y="4305320"/>
            <a:ext cx="4602879" cy="1426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9" y="4003542"/>
            <a:ext cx="4102964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304401"/>
            <a:ext cx="3301710" cy="1992186"/>
            <a:chOff x="-34636" y="3221391"/>
            <a:chExt cx="4547593" cy="27646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36" y="3221391"/>
              <a:ext cx="2434523" cy="159957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5" r="17387" b="9886"/>
            <a:stretch/>
          </p:blipFill>
          <p:spPr>
            <a:xfrm>
              <a:off x="2399887" y="3276600"/>
              <a:ext cx="1928832" cy="15443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1" r="12766"/>
            <a:stretch/>
          </p:blipFill>
          <p:spPr>
            <a:xfrm>
              <a:off x="-24593" y="4820969"/>
              <a:ext cx="1526950" cy="107819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594" y="4839963"/>
              <a:ext cx="1801019" cy="11461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5"/>
            <a:stretch/>
          </p:blipFill>
          <p:spPr>
            <a:xfrm>
              <a:off x="3355785" y="4825893"/>
              <a:ext cx="1157172" cy="1094056"/>
            </a:xfrm>
            <a:prstGeom prst="rect">
              <a:avLst/>
            </a:prstGeom>
          </p:spPr>
        </p:pic>
      </p:grpSp>
      <p:sp>
        <p:nvSpPr>
          <p:cNvPr id="18" name="Pentagon 17"/>
          <p:cNvSpPr/>
          <p:nvPr/>
        </p:nvSpPr>
        <p:spPr>
          <a:xfrm>
            <a:off x="3301710" y="4085603"/>
            <a:ext cx="871380" cy="392268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90" y="3263684"/>
            <a:ext cx="3263064" cy="199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362200" y="733235"/>
            <a:ext cx="5157099" cy="1556905"/>
            <a:chOff x="3256042" y="5189356"/>
            <a:chExt cx="3732226" cy="1157290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075874" y="5401279"/>
              <a:ext cx="1912394" cy="526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C6D5A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1C6D5A"/>
                </a:buClr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C6D5A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1C6D5A"/>
                </a:buClr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C6D5A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6D5A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6D5A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6D5A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6D5A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i="1" dirty="0" smtClean="0">
                  <a:latin typeface="Maiandra GD" pitchFamily="34" charset="0"/>
                  <a:cs typeface="Times New Roman" pitchFamily="18" charset="0"/>
                </a:rPr>
                <a:t>Mouse  </a:t>
              </a:r>
              <a:r>
                <a:rPr lang="en-US" altLang="en-US" sz="4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≠</a:t>
              </a:r>
              <a:r>
                <a:rPr lang="en-US" altLang="en-US" sz="2400" b="1" i="1" dirty="0" smtClean="0">
                  <a:latin typeface="Maiandra GD" pitchFamily="34" charset="0"/>
                  <a:cs typeface="Times New Roman" pitchFamily="18" charset="0"/>
                </a:rPr>
                <a:t> Man</a:t>
              </a:r>
              <a:endParaRPr lang="en-US" altLang="en-US" sz="2400" i="1" dirty="0">
                <a:latin typeface="Maiandra GD" pitchFamily="34" charset="0"/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042" y="5189356"/>
              <a:ext cx="1671155" cy="1157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Rectangle 21"/>
          <p:cNvSpPr/>
          <p:nvPr/>
        </p:nvSpPr>
        <p:spPr>
          <a:xfrm>
            <a:off x="1533577" y="5602028"/>
            <a:ext cx="66864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IL-17 could be a major disease driver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 IL-17 blockade could potentially attenuate Psoriasis in man</a:t>
            </a:r>
            <a:endParaRPr lang="en-US" sz="2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87"/>
          <a:stretch/>
        </p:blipFill>
        <p:spPr bwMode="auto">
          <a:xfrm>
            <a:off x="6916011" y="2812141"/>
            <a:ext cx="2060480" cy="235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461563" y="28284"/>
            <a:ext cx="5234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Psoriasis : Targeting IL-17 Signaling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12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39" r="-3648"/>
          <a:stretch/>
        </p:blipFill>
        <p:spPr bwMode="auto">
          <a:xfrm>
            <a:off x="34636" y="793675"/>
            <a:ext cx="5076572" cy="299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3272" r="28326" b="1"/>
          <a:stretch/>
        </p:blipFill>
        <p:spPr>
          <a:xfrm>
            <a:off x="5338686" y="862857"/>
            <a:ext cx="3505200" cy="242298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6506" y="4067898"/>
            <a:ext cx="7779180" cy="2641583"/>
            <a:chOff x="226506" y="4067898"/>
            <a:chExt cx="7779180" cy="2641583"/>
          </a:xfrm>
        </p:grpSpPr>
        <p:sp>
          <p:nvSpPr>
            <p:cNvPr id="4" name="Text Box 1"/>
            <p:cNvSpPr txBox="1">
              <a:spLocks noChangeArrowheads="1"/>
            </p:cNvSpPr>
            <p:nvPr/>
          </p:nvSpPr>
          <p:spPr bwMode="auto">
            <a:xfrm>
              <a:off x="226506" y="4762816"/>
              <a:ext cx="157028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msgothic" charset="0"/>
                  <a:cs typeface="msgothic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msgothic" charset="0"/>
                  <a:cs typeface="msgothic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msgothic" charset="0"/>
                  <a:cs typeface="msgothic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msgothic" charset="0"/>
                  <a:cs typeface="msgothic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msgothic" charset="0"/>
                  <a:cs typeface="msgothic" charset="0"/>
                </a:defRPr>
              </a:lvl5pPr>
              <a:lvl6pPr marL="15367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msgothic" charset="0"/>
                  <a:cs typeface="msgothic" charset="0"/>
                </a:defRPr>
              </a:lvl6pPr>
              <a:lvl7pPr marL="19939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msgothic" charset="0"/>
                  <a:cs typeface="msgothic" charset="0"/>
                </a:defRPr>
              </a:lvl7pPr>
              <a:lvl8pPr marL="24511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msgothic" charset="0"/>
                  <a:cs typeface="msgothic" charset="0"/>
                </a:defRPr>
              </a:lvl8pPr>
              <a:lvl9pPr marL="29083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msgothic" charset="0"/>
                  <a:cs typeface="msgothic" charset="0"/>
                </a:defRPr>
              </a:lvl9pPr>
            </a:lstStyle>
            <a:p>
              <a:pPr algn="ctr"/>
              <a:r>
                <a:rPr lang="en-GB" altLang="en-US" sz="1600" dirty="0" smtClean="0">
                  <a:latin typeface="Arial" panose="020B0604020202020204" pitchFamily="34" charset="0"/>
                </a:rPr>
                <a:t>Clinical </a:t>
              </a:r>
              <a:r>
                <a:rPr lang="en-GB" altLang="en-US" sz="1600" dirty="0">
                  <a:latin typeface="Arial" panose="020B0604020202020204" pitchFamily="34" charset="0"/>
                </a:rPr>
                <a:t>response to AIN457 in patients with chronic plaque psoriasis.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297759" y="4067898"/>
              <a:ext cx="5707927" cy="2641583"/>
              <a:chOff x="2297759" y="4067898"/>
              <a:chExt cx="5707927" cy="2641583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4406"/>
              <a:stretch/>
            </p:blipFill>
            <p:spPr bwMode="auto">
              <a:xfrm>
                <a:off x="2297759" y="4212147"/>
                <a:ext cx="2539959" cy="24370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15" b="25439"/>
              <a:stretch/>
            </p:blipFill>
            <p:spPr bwMode="auto">
              <a:xfrm>
                <a:off x="5338686" y="4067898"/>
                <a:ext cx="2667000" cy="2641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3352800" y="5514201"/>
                <a:ext cx="7375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AdvTTe45e47d2"/>
                  </a:rPr>
                  <a:t>PASI50 </a:t>
                </a:r>
                <a:endParaRPr lang="en-US" sz="1200" dirty="0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6404365" y="4114800"/>
                <a:ext cx="7375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AdvTTe45e47d2"/>
                  </a:rPr>
                  <a:t>PASI75 </a:t>
                </a:r>
                <a:endParaRPr lang="en-US" sz="12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404365" y="5562600"/>
                <a:ext cx="69422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AdvTTe45e47d2"/>
                  </a:rPr>
                  <a:t>PASI90</a:t>
                </a:r>
                <a:endParaRPr lang="en-US" sz="1200" dirty="0"/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2461563" y="28284"/>
            <a:ext cx="5234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Psoriasis : Targeting IL-17 Signaling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381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2"/>
          <a:stretch/>
        </p:blipFill>
        <p:spPr>
          <a:xfrm>
            <a:off x="203308" y="1295400"/>
            <a:ext cx="8153400" cy="2971800"/>
          </a:xfrm>
          <a:prstGeom prst="rect">
            <a:avLst/>
          </a:prstGeom>
        </p:spPr>
      </p:pic>
      <p:sp>
        <p:nvSpPr>
          <p:cNvPr id="5" name="Text Box 49"/>
          <p:cNvSpPr txBox="1">
            <a:spLocks noChangeArrowheads="1"/>
          </p:cNvSpPr>
          <p:nvPr/>
        </p:nvSpPr>
        <p:spPr bwMode="auto">
          <a:xfrm>
            <a:off x="16669" y="532051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From IL-17 Basic Biology to Medicines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66800" y="-48280"/>
            <a:ext cx="681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itchFamily="18" charset="0"/>
              </a:rPr>
              <a:t>New Drug </a:t>
            </a:r>
            <a:r>
              <a:rPr lang="en-US" altLang="en-US" sz="2800" dirty="0" smtClean="0">
                <a:latin typeface="Times New Roman" pitchFamily="18" charset="0"/>
              </a:rPr>
              <a:t>Discovery : Psoriasis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8356708" y="276276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2015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75008" y="2433319"/>
            <a:ext cx="6400800" cy="348429"/>
            <a:chOff x="2286000" y="2971800"/>
            <a:chExt cx="6400800" cy="348429"/>
          </a:xfrm>
        </p:grpSpPr>
        <p:sp>
          <p:nvSpPr>
            <p:cNvPr id="9" name="Down Arrow 8"/>
            <p:cNvSpPr/>
            <p:nvPr/>
          </p:nvSpPr>
          <p:spPr>
            <a:xfrm>
              <a:off x="8458200" y="3010612"/>
              <a:ext cx="228600" cy="30961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2286000" y="2991629"/>
              <a:ext cx="228600" cy="30961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5874327" y="3010612"/>
              <a:ext cx="228600" cy="30961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6420373" y="3010612"/>
              <a:ext cx="228600" cy="30961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3209663" y="2971800"/>
              <a:ext cx="228600" cy="30961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3446" y="3172503"/>
            <a:ext cx="6399593" cy="2565707"/>
            <a:chOff x="2603446" y="3172503"/>
            <a:chExt cx="6399593" cy="2565707"/>
          </a:xfrm>
        </p:grpSpPr>
        <p:grpSp>
          <p:nvGrpSpPr>
            <p:cNvPr id="2" name="Group 1"/>
            <p:cNvGrpSpPr/>
            <p:nvPr/>
          </p:nvGrpSpPr>
          <p:grpSpPr>
            <a:xfrm>
              <a:off x="6722129" y="3172503"/>
              <a:ext cx="2280910" cy="2484632"/>
              <a:chOff x="6863090" y="3159795"/>
              <a:chExt cx="2280910" cy="248463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97" t="27923" r="43220" b="28306"/>
              <a:stretch/>
            </p:blipFill>
            <p:spPr>
              <a:xfrm>
                <a:off x="6863090" y="4343982"/>
                <a:ext cx="2247254" cy="130044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308" t="52756" r="5378" b="7853"/>
              <a:stretch/>
            </p:blipFill>
            <p:spPr>
              <a:xfrm>
                <a:off x="7861238" y="3159795"/>
                <a:ext cx="1282762" cy="850632"/>
              </a:xfrm>
              <a:prstGeom prst="rect">
                <a:avLst/>
              </a:prstGeom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3446" y="4356690"/>
              <a:ext cx="3905935" cy="138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24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14400"/>
            <a:ext cx="7772400" cy="838200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Disclaimer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382" y="281940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solely my personal views/opinions. Nothing stated herein represents the views/opinions of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Glenmark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Pharmaceuticals Limited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E83060-FAC4-462C-B6B0-47FA9A01E5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6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9382" y="304800"/>
            <a:ext cx="891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AU" sz="2400" b="1" dirty="0" smtClean="0">
                <a:solidFill>
                  <a:schemeClr val="tx2"/>
                </a:solidFill>
                <a:latin typeface="Times New Roman" pitchFamily="18" charset="0"/>
              </a:rPr>
              <a:t>New Drug Discovery Research </a:t>
            </a:r>
          </a:p>
          <a:p>
            <a:pPr algn="ctr" eaLnBrk="0" hangingPunct="0">
              <a:defRPr/>
            </a:pPr>
            <a:r>
              <a:rPr lang="en-AU" sz="2400" b="1" dirty="0" smtClean="0">
                <a:solidFill>
                  <a:schemeClr val="tx2"/>
                </a:solidFill>
                <a:latin typeface="Times New Roman" pitchFamily="18" charset="0"/>
              </a:rPr>
              <a:t>India Inc.</a:t>
            </a:r>
            <a:endParaRPr lang="en-US" sz="2400" b="1" kern="0" dirty="0">
              <a:solidFill>
                <a:schemeClr val="tx2"/>
              </a:solidFill>
              <a:latin typeface="Garamond" pitchFamily="18" charset="0"/>
            </a:endParaRPr>
          </a:p>
          <a:p>
            <a:pPr algn="ctr" eaLnBrk="0" hangingPunct="0">
              <a:defRPr/>
            </a:pPr>
            <a:endParaRPr lang="en-AU" sz="24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58875"/>
            <a:ext cx="5562600" cy="55626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DCC12-58BD-484E-B668-89DB5EA0B1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Capsule Stress Sha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0" b="21053"/>
          <a:stretch>
            <a:fillRect/>
          </a:stretch>
        </p:blipFill>
        <p:spPr bwMode="auto">
          <a:xfrm>
            <a:off x="3812710" y="5029199"/>
            <a:ext cx="1192671" cy="56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/>
          </p:cNvSpPr>
          <p:nvPr/>
        </p:nvSpPr>
        <p:spPr bwMode="auto">
          <a:xfrm rot="20710186">
            <a:off x="3904087" y="5168405"/>
            <a:ext cx="1124971" cy="28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b="1" kern="0" dirty="0">
                <a:solidFill>
                  <a:srgbClr val="FFFF00"/>
                </a:solidFill>
                <a:latin typeface="+mj-lt"/>
                <a:ea typeface="+mj-ea"/>
                <a:cs typeface="Times New Roman" pitchFamily="18" charset="0"/>
              </a:rPr>
              <a:t>Made in </a:t>
            </a:r>
            <a:r>
              <a:rPr lang="en-US" sz="1100" b="1" kern="0" dirty="0" smtClean="0">
                <a:solidFill>
                  <a:srgbClr val="FFFF00"/>
                </a:solidFill>
                <a:latin typeface="+mj-lt"/>
                <a:ea typeface="+mj-ea"/>
                <a:cs typeface="Times New Roman" pitchFamily="18" charset="0"/>
              </a:rPr>
              <a:t>India?</a:t>
            </a:r>
            <a:endParaRPr lang="en-US" sz="1100" b="1" kern="0" dirty="0">
              <a:solidFill>
                <a:srgbClr val="FFFF00"/>
              </a:solidFill>
              <a:latin typeface="+mj-lt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97854" y="2759937"/>
            <a:ext cx="1292035" cy="60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9" descr="Zyduslogotranse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76" r="-4347" b="10753"/>
          <a:stretch>
            <a:fillRect/>
          </a:stretch>
        </p:blipFill>
        <p:spPr bwMode="gray">
          <a:xfrm>
            <a:off x="1914779" y="5608379"/>
            <a:ext cx="10969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6"/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4920" y="4347441"/>
            <a:ext cx="1218566" cy="58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4" descr="wocklogo">
            <a:hlinkClick r:id="rId10"/>
          </p:cNvPr>
          <p:cNvPicPr>
            <a:picLocks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46940" y="4200598"/>
            <a:ext cx="109443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50"/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6770" y="1637633"/>
            <a:ext cx="115776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1" descr="torren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12" y="2916381"/>
            <a:ext cx="1520041" cy="60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2" descr="Suven Life Sciences Limited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85" y="1382631"/>
            <a:ext cx="1155231" cy="103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" descr="Incozen Therapeutics Pvt. Ltd.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1" y="5577206"/>
            <a:ext cx="1216033" cy="4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304800"/>
            <a:ext cx="891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AU" sz="2400" b="1" dirty="0" smtClean="0">
                <a:solidFill>
                  <a:schemeClr val="tx2"/>
                </a:solidFill>
                <a:latin typeface="Times New Roman" pitchFamily="18" charset="0"/>
              </a:rPr>
              <a:t>New Drug Discovery Research &amp; Indian </a:t>
            </a:r>
            <a:r>
              <a:rPr lang="en-AU" sz="2400" b="1" dirty="0" err="1" smtClean="0">
                <a:solidFill>
                  <a:schemeClr val="tx2"/>
                </a:solidFill>
                <a:latin typeface="Times New Roman" pitchFamily="18" charset="0"/>
              </a:rPr>
              <a:t>Pharma</a:t>
            </a:r>
            <a:endParaRPr lang="en-US" sz="2400" b="1" kern="0" dirty="0">
              <a:solidFill>
                <a:schemeClr val="tx2"/>
              </a:solidFill>
              <a:latin typeface="Garamond" pitchFamily="18" charset="0"/>
            </a:endParaRPr>
          </a:p>
          <a:p>
            <a:pPr algn="ctr" eaLnBrk="0" hangingPunct="0">
              <a:defRPr/>
            </a:pPr>
            <a:endParaRPr lang="en-AU" sz="24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81489" y="2134881"/>
            <a:ext cx="4735944" cy="3350237"/>
            <a:chOff x="4531189" y="2050485"/>
            <a:chExt cx="4735944" cy="3350237"/>
          </a:xfrm>
        </p:grpSpPr>
        <p:sp>
          <p:nvSpPr>
            <p:cNvPr id="12" name="Oval 11"/>
            <p:cNvSpPr/>
            <p:nvPr/>
          </p:nvSpPr>
          <p:spPr bwMode="auto">
            <a:xfrm>
              <a:off x="6324836" y="3250716"/>
              <a:ext cx="1467629" cy="996737"/>
            </a:xfrm>
            <a:prstGeom prst="ellipse">
              <a:avLst/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182880" bIns="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  <p:grpSp>
          <p:nvGrpSpPr>
            <p:cNvPr id="13" name="Group 19"/>
            <p:cNvGrpSpPr>
              <a:grpSpLocks/>
            </p:cNvGrpSpPr>
            <p:nvPr/>
          </p:nvGrpSpPr>
          <p:grpSpPr bwMode="auto">
            <a:xfrm>
              <a:off x="6417628" y="2050485"/>
              <a:ext cx="1175681" cy="1191678"/>
              <a:chOff x="2282" y="335"/>
              <a:chExt cx="1159" cy="1866"/>
            </a:xfrm>
          </p:grpSpPr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2282" y="335"/>
                <a:ext cx="1159" cy="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i="1" dirty="0">
                    <a:solidFill>
                      <a:srgbClr val="0000CC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Technology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i="1" dirty="0">
                    <a:solidFill>
                      <a:srgbClr val="0000CC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platforms</a:t>
                </a:r>
              </a:p>
            </p:txBody>
          </p:sp>
          <p:sp>
            <p:nvSpPr>
              <p:cNvPr id="16" name="AutoShape 7"/>
              <p:cNvSpPr>
                <a:spLocks noChangeArrowheads="1"/>
              </p:cNvSpPr>
              <p:nvPr/>
            </p:nvSpPr>
            <p:spPr bwMode="auto">
              <a:xfrm>
                <a:off x="2640" y="1289"/>
                <a:ext cx="480" cy="912"/>
              </a:xfrm>
              <a:prstGeom prst="upArrow">
                <a:avLst>
                  <a:gd name="adj1" fmla="val 50000"/>
                  <a:gd name="adj2" fmla="val 37031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8201324" y="3443894"/>
              <a:ext cx="1065809" cy="58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Therapy Area</a:t>
              </a:r>
            </a:p>
          </p:txBody>
        </p:sp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6596378" y="3430638"/>
              <a:ext cx="10182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R &amp; D </a:t>
              </a:r>
            </a:p>
            <a:p>
              <a:pPr algn="ctr"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Strategy</a:t>
              </a: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4531189" y="3346522"/>
              <a:ext cx="1320869" cy="830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Best In Class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First In Class</a:t>
              </a: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6478901" y="4815947"/>
              <a:ext cx="111440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 dirty="0">
                  <a:solidFill>
                    <a:srgbClr val="0000CC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Local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 dirty="0">
                  <a:solidFill>
                    <a:srgbClr val="0000CC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Vs  Global</a:t>
              </a:r>
            </a:p>
          </p:txBody>
        </p:sp>
        <p:sp>
          <p:nvSpPr>
            <p:cNvPr id="28" name="AutoShape 7"/>
            <p:cNvSpPr>
              <a:spLocks noChangeArrowheads="1"/>
            </p:cNvSpPr>
            <p:nvPr/>
          </p:nvSpPr>
          <p:spPr bwMode="auto">
            <a:xfrm flipV="1">
              <a:off x="6842926" y="4260285"/>
              <a:ext cx="486908" cy="582428"/>
            </a:xfrm>
            <a:prstGeom prst="upArrow">
              <a:avLst>
                <a:gd name="adj1" fmla="val 50000"/>
                <a:gd name="adj2" fmla="val 37031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AutoShape 7"/>
            <p:cNvSpPr>
              <a:spLocks noChangeArrowheads="1"/>
            </p:cNvSpPr>
            <p:nvPr/>
          </p:nvSpPr>
          <p:spPr bwMode="auto">
            <a:xfrm rot="5400000">
              <a:off x="7840225" y="3425240"/>
              <a:ext cx="486908" cy="582428"/>
            </a:xfrm>
            <a:prstGeom prst="upArrow">
              <a:avLst>
                <a:gd name="adj1" fmla="val 50000"/>
                <a:gd name="adj2" fmla="val 37031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AutoShape 7"/>
            <p:cNvSpPr>
              <a:spLocks noChangeArrowheads="1"/>
            </p:cNvSpPr>
            <p:nvPr/>
          </p:nvSpPr>
          <p:spPr bwMode="auto">
            <a:xfrm rot="16200000">
              <a:off x="5748141" y="3459267"/>
              <a:ext cx="486908" cy="582428"/>
            </a:xfrm>
            <a:prstGeom prst="upArrow">
              <a:avLst>
                <a:gd name="adj1" fmla="val 50000"/>
                <a:gd name="adj2" fmla="val 37031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4184067" y="1274057"/>
            <a:ext cx="0" cy="51911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2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4351125"/>
              </p:ext>
            </p:extLst>
          </p:nvPr>
        </p:nvGraphicFramePr>
        <p:xfrm>
          <a:off x="0" y="1752600"/>
          <a:ext cx="8763000" cy="426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r:id="rId3" imgW="8559526" imgH="4791871" progId="Excel.Sheet.8">
                  <p:embed/>
                </p:oleObj>
              </mc:Choice>
              <mc:Fallback>
                <p:oleObj r:id="rId3" imgW="8559526" imgH="4791871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2600"/>
                        <a:ext cx="8763000" cy="4268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458662" y="1015846"/>
            <a:ext cx="2302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Times New Roman" pitchFamily="18" charset="0"/>
              </a:rPr>
              <a:t>Intellectual Property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4600" y="-53784"/>
            <a:ext cx="4724400" cy="838200"/>
          </a:xfrm>
        </p:spPr>
        <p:txBody>
          <a:bodyPr/>
          <a:lstStyle/>
          <a:p>
            <a:r>
              <a:rPr lang="en-US" sz="2800" dirty="0" smtClean="0"/>
              <a:t>New Drug Discovery in India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DCC12-58BD-484E-B668-89DB5EA0B1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045" y="0"/>
            <a:ext cx="4953000" cy="838200"/>
          </a:xfrm>
        </p:spPr>
        <p:txBody>
          <a:bodyPr/>
          <a:lstStyle/>
          <a:p>
            <a:r>
              <a:rPr lang="en-US" sz="3200" dirty="0" smtClean="0"/>
              <a:t>New Drug Discovery in India</a:t>
            </a:r>
            <a:endParaRPr lang="en-US" sz="3200" dirty="0"/>
          </a:p>
        </p:txBody>
      </p:sp>
      <p:pic>
        <p:nvPicPr>
          <p:cNvPr id="4" name="Chart 2" descr="image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8978"/>
            <a:ext cx="45815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t="7302" r="11992" b="10798"/>
          <a:stretch/>
        </p:blipFill>
        <p:spPr bwMode="auto">
          <a:xfrm>
            <a:off x="5181600" y="1076146"/>
            <a:ext cx="3276600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DCC12-58BD-484E-B668-89DB5EA0B1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69052" y="4060785"/>
            <a:ext cx="6234545" cy="2659063"/>
            <a:chOff x="1028700" y="1524000"/>
            <a:chExt cx="7086600" cy="30745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65" b="8738"/>
            <a:stretch/>
          </p:blipFill>
          <p:spPr>
            <a:xfrm>
              <a:off x="1028700" y="4212992"/>
              <a:ext cx="7086600" cy="3855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30" b="35068"/>
            <a:stretch/>
          </p:blipFill>
          <p:spPr>
            <a:xfrm>
              <a:off x="1028700" y="1524000"/>
              <a:ext cx="7086600" cy="268899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252355" y="3686533"/>
            <a:ext cx="35675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Glenmark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NME Pipeline -2017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153399" cy="565547"/>
          </a:xfrm>
        </p:spPr>
        <p:txBody>
          <a:bodyPr/>
          <a:lstStyle/>
          <a:p>
            <a:r>
              <a:rPr lang="en-US" sz="3200" dirty="0" smtClean="0"/>
              <a:t>Global Partnerships / deals of Indian </a:t>
            </a:r>
            <a:r>
              <a:rPr lang="en-US" sz="3200" dirty="0" err="1" smtClean="0"/>
              <a:t>Pharma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330155"/>
              </p:ext>
            </p:extLst>
          </p:nvPr>
        </p:nvGraphicFramePr>
        <p:xfrm>
          <a:off x="228600" y="2286000"/>
          <a:ext cx="8686800" cy="27667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0833"/>
                <a:gridCol w="6675967"/>
              </a:tblGrid>
              <a:tr h="5721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Company 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2" marR="7772" marT="77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Partnership / Deal / Collaboration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2" marR="7772" marT="7772" marB="0"/>
                </a:tc>
              </a:tr>
              <a:tr h="81462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Rhizen</a:t>
                      </a:r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Novartis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2" marR="7772" marT="77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Rhizen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Pharmaceuticals Announces Exclusive Worldwide License Agreement with Novartis for the Development and Commercialization of a </a:t>
                      </a:r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Dual PI3K-delta gamma Inhibitor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2" marR="7772" marT="7772" marB="0"/>
                </a:tc>
              </a:tr>
              <a:tr h="69415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Curadev</a:t>
                      </a:r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Roche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2" marR="7772" marT="77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Curadev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Announces Research Collaboration and Licensing Agreement with Roche to Develop </a:t>
                      </a:r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Cancer Immunotherapeutic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2" marR="7772" marT="7772" marB="0"/>
                </a:tc>
              </a:tr>
              <a:tr h="685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u="none" strike="noStrike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Glenmark</a:t>
                      </a:r>
                      <a:r>
                        <a:rPr lang="en-US" sz="1800" b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(7)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2" marR="7772" marT="77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Forest Labs (2), Teijin, Merck KGA, Eli Lilly, </a:t>
                      </a:r>
                      <a:r>
                        <a:rPr lang="en-US" sz="16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Sanofi</a:t>
                      </a:r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Avantis</a:t>
                      </a:r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(2) in areas of </a:t>
                      </a:r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Inflammation, Pain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2" marR="7772" marT="7772" marB="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DCC12-58BD-484E-B668-89DB5EA0B1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JAMA_PainManagement_Chronic_lev20_PainManagement_J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6"/>
          <a:stretch>
            <a:fillRect/>
          </a:stretch>
        </p:blipFill>
        <p:spPr bwMode="auto">
          <a:xfrm>
            <a:off x="2458367" y="1524000"/>
            <a:ext cx="43434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1800" y="1066800"/>
            <a:ext cx="2783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Pain Management</a:t>
            </a:r>
            <a:endParaRPr lang="en-US" altLang="en-US" sz="2800" kern="0" dirty="0">
              <a:solidFill>
                <a:srgbClr val="000000"/>
              </a:solidFill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502832" y="5296395"/>
            <a:ext cx="5632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Effective Pain Management is a Challenge!!</a:t>
            </a:r>
            <a:endParaRPr lang="en-US" altLang="en-US" sz="2400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04800"/>
            <a:ext cx="891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AU" sz="2400" b="1" dirty="0" smtClean="0">
                <a:solidFill>
                  <a:schemeClr val="tx2"/>
                </a:solidFill>
                <a:latin typeface="Times New Roman" pitchFamily="18" charset="0"/>
              </a:rPr>
              <a:t>New Drug Discovery Research at </a:t>
            </a:r>
            <a:r>
              <a:rPr lang="en-AU" sz="2400" b="1" dirty="0" err="1" smtClean="0">
                <a:solidFill>
                  <a:schemeClr val="tx2"/>
                </a:solidFill>
                <a:latin typeface="Times New Roman" pitchFamily="18" charset="0"/>
              </a:rPr>
              <a:t>Glenmark</a:t>
            </a:r>
            <a:endParaRPr lang="en-US" sz="2400" b="1" kern="0" dirty="0">
              <a:solidFill>
                <a:schemeClr val="tx2"/>
              </a:solidFill>
              <a:latin typeface="Garamond" pitchFamily="18" charset="0"/>
            </a:endParaRPr>
          </a:p>
          <a:p>
            <a:pPr algn="ctr" eaLnBrk="0" hangingPunct="0">
              <a:defRPr/>
            </a:pPr>
            <a:endParaRPr lang="en-AU" sz="24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556523" y="-55405"/>
            <a:ext cx="50369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Chronic Pain (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Mis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 Management!</a:t>
            </a:r>
            <a:endParaRPr kumimoji="0" lang="en-US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564" y="3088356"/>
            <a:ext cx="8923681" cy="3484252"/>
            <a:chOff x="9852" y="3080191"/>
            <a:chExt cx="8923681" cy="3484252"/>
          </a:xfrm>
        </p:grpSpPr>
        <p:pic>
          <p:nvPicPr>
            <p:cNvPr id="6" name="Picture 10" descr="pain relief cartoons, pain relief cartoon, pain relief picture, pain relief pictures, pain relief image, pain relief images, pain relief illustration, pain relief illustrations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t="5710" r="6818" b="9776"/>
            <a:stretch>
              <a:fillRect/>
            </a:stretch>
          </p:blipFill>
          <p:spPr bwMode="auto">
            <a:xfrm>
              <a:off x="3363358" y="3152891"/>
              <a:ext cx="2943109" cy="2943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www.ayurveda-berkeley.com/funny/acupucture_chinese_medicine_carto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" t="38194" r="6297"/>
            <a:stretch>
              <a:fillRect/>
            </a:stretch>
          </p:blipFill>
          <p:spPr bwMode="auto">
            <a:xfrm>
              <a:off x="9852" y="3229131"/>
              <a:ext cx="3114348" cy="286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pain relief cartoons, pain relief cartoon, pain relief picture, pain relief pictures, pain relief image, pain relief images, pain relief illustration, pain relief illustrations 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3" t="17316" r="18153" b="4134"/>
            <a:stretch/>
          </p:blipFill>
          <p:spPr bwMode="auto">
            <a:xfrm>
              <a:off x="6306467" y="3080191"/>
              <a:ext cx="2627066" cy="2879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219200" y="6102778"/>
              <a:ext cx="6705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i="1" dirty="0" smtClean="0">
                  <a:latin typeface="Times New Roman" pitchFamily="18" charset="0"/>
                  <a:cs typeface="Times New Roman" pitchFamily="18" charset="0"/>
                </a:rPr>
                <a:t>The pain is sometimes preferable to the treatment! </a:t>
              </a:r>
            </a:p>
          </p:txBody>
        </p:sp>
      </p:grpSp>
      <p:pic>
        <p:nvPicPr>
          <p:cNvPr id="13" name="Picture 6" descr="sativ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40061"/>
            <a:ext cx="1371600" cy="11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tr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30898"/>
            <a:ext cx="1435894" cy="129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2362200" y="2133600"/>
            <a:ext cx="9781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Morphin</a:t>
            </a:r>
            <a:r>
              <a:rPr lang="en-US" altLang="en-US" sz="1600" dirty="0" smtClean="0">
                <a:solidFill>
                  <a:srgbClr val="000000"/>
                </a:solidFill>
                <a:latin typeface="Bradley Hand ITC" pitchFamily="66" charset="0"/>
              </a:rPr>
              <a:t>e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304800" y="2153008"/>
            <a:ext cx="13372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Cannabinoids</a:t>
            </a:r>
          </a:p>
        </p:txBody>
      </p:sp>
      <p:pic>
        <p:nvPicPr>
          <p:cNvPr id="17" name="Picture 18" descr="neuront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803" y="884214"/>
            <a:ext cx="1081088" cy="106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pregabalinlyri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496">
            <a:off x="7872715" y="1028574"/>
            <a:ext cx="1143000" cy="5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 descr="Capzasin-P Topical Analgesic Cream, .035-Percent Capsaicin, 1.5-Ounce Tubes (Pack of 3)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0450">
            <a:off x="4589025" y="746624"/>
            <a:ext cx="1399531" cy="158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495800" y="2153008"/>
            <a:ext cx="1158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Capsaicin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07763" y="1945745"/>
            <a:ext cx="1252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Gabapentin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Pregabalin</a:t>
            </a:r>
            <a:endParaRPr lang="en-US" altLang="en-US" sz="16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1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98" r="62868" b="5085"/>
          <a:stretch/>
        </p:blipFill>
        <p:spPr>
          <a:xfrm>
            <a:off x="381000" y="838200"/>
            <a:ext cx="3048000" cy="50202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89232" y="0"/>
            <a:ext cx="7365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From Basic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Pain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Biology to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Analgesic Medicines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57708" y="1100417"/>
            <a:ext cx="6857692" cy="5335215"/>
            <a:chOff x="2057708" y="1100417"/>
            <a:chExt cx="6857692" cy="5335215"/>
          </a:xfrm>
        </p:grpSpPr>
        <p:sp>
          <p:nvSpPr>
            <p:cNvPr id="7" name="Rectangle 6"/>
            <p:cNvSpPr/>
            <p:nvPr/>
          </p:nvSpPr>
          <p:spPr>
            <a:xfrm>
              <a:off x="2057708" y="6066300"/>
              <a:ext cx="5562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charset="-122"/>
                  <a:cs typeface="Times New Roman" panose="02020603050405020304" pitchFamily="18" charset="0"/>
                </a:rPr>
                <a:t>TRPA1 has important role in Pain signal transmission </a:t>
              </a:r>
              <a:endParaRPr lang="en-US" altLang="zh-CN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191000" y="1100417"/>
              <a:ext cx="4724400" cy="4495800"/>
              <a:chOff x="4191000" y="1100417"/>
              <a:chExt cx="4724400" cy="44958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38056" r="4623"/>
              <a:stretch/>
            </p:blipFill>
            <p:spPr>
              <a:xfrm>
                <a:off x="4191000" y="1100417"/>
                <a:ext cx="4724400" cy="4495800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>
              <a:xfrm>
                <a:off x="6781800" y="3048000"/>
                <a:ext cx="762000" cy="49081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1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9800" y="0"/>
            <a:ext cx="5069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Discovering  a TRPA1 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Antagonist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14400" y="3138368"/>
            <a:ext cx="5791200" cy="3262432"/>
            <a:chOff x="762000" y="2913459"/>
            <a:chExt cx="5791200" cy="3262432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62000" y="3375124"/>
              <a:ext cx="5791200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  <a:buSzPct val="80000"/>
                <a:buFont typeface="Wingdings" pitchFamily="2" charset="2"/>
                <a:buChar char="v"/>
              </a:pPr>
              <a:r>
                <a:rPr lang="en-US" altLang="en-US" sz="1600" dirty="0" smtClean="0">
                  <a:solidFill>
                    <a:srgbClr val="000000"/>
                  </a:solidFill>
                  <a:latin typeface="Times New Roman" pitchFamily="18" charset="0"/>
                </a:rPr>
                <a:t> A potent and selective antagonist of TRPA1 receptor</a:t>
              </a:r>
            </a:p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  <a:buSzPct val="80000"/>
                <a:buFont typeface="Wingdings" pitchFamily="2" charset="2"/>
                <a:buChar char="v"/>
              </a:pPr>
              <a:endParaRPr lang="en-US" altLang="en-US" sz="1600" dirty="0" smtClean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  <a:buSzPct val="80000"/>
                <a:buFont typeface="Wingdings" pitchFamily="2" charset="2"/>
                <a:buChar char="v"/>
              </a:pPr>
              <a:r>
                <a:rPr lang="en-US" altLang="en-US" sz="1600" dirty="0" smtClean="0">
                  <a:solidFill>
                    <a:srgbClr val="000000"/>
                  </a:solidFill>
                  <a:latin typeface="Times New Roman" pitchFamily="18" charset="0"/>
                </a:rPr>
                <a:t> An orally bio-available compound</a:t>
              </a:r>
            </a:p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  <a:buSzPct val="80000"/>
                <a:buFont typeface="Wingdings" pitchFamily="2" charset="2"/>
                <a:buChar char="v"/>
              </a:pPr>
              <a:endParaRPr lang="en-US" altLang="en-US" sz="1600" dirty="0" smtClean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  <a:buSzPct val="80000"/>
                <a:buFont typeface="Wingdings" pitchFamily="2" charset="2"/>
                <a:buChar char="v"/>
              </a:pPr>
              <a:r>
                <a:rPr lang="en-US" altLang="en-US" sz="1600" dirty="0" smtClean="0">
                  <a:solidFill>
                    <a:srgbClr val="000000"/>
                  </a:solidFill>
                  <a:latin typeface="Times New Roman" pitchFamily="18" charset="0"/>
                </a:rPr>
                <a:t> Efficacious in variety of animal models of chronic pain.</a:t>
              </a:r>
            </a:p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  <a:buSzPct val="80000"/>
                <a:buFont typeface="Wingdings" pitchFamily="2" charset="2"/>
                <a:buNone/>
              </a:pPr>
              <a:endParaRPr lang="en-US" altLang="en-US" sz="1600" dirty="0" smtClean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  <a:buSzPct val="80000"/>
                <a:buFont typeface="Wingdings" pitchFamily="2" charset="2"/>
                <a:buChar char="v"/>
              </a:pPr>
              <a:r>
                <a:rPr lang="en-US" altLang="en-US" sz="1600" dirty="0" smtClean="0">
                  <a:solidFill>
                    <a:srgbClr val="000000"/>
                  </a:solidFill>
                  <a:latin typeface="Times New Roman" pitchFamily="18" charset="0"/>
                </a:rPr>
                <a:t> Displayed good safety profile during animal </a:t>
              </a:r>
              <a:r>
                <a:rPr lang="en-US" altLang="en-US" sz="1600" dirty="0" err="1" smtClean="0">
                  <a:solidFill>
                    <a:srgbClr val="000000"/>
                  </a:solidFill>
                  <a:latin typeface="Times New Roman" pitchFamily="18" charset="0"/>
                </a:rPr>
                <a:t>tox</a:t>
              </a:r>
              <a:r>
                <a:rPr lang="en-US" altLang="en-US" sz="1600" dirty="0" smtClean="0">
                  <a:solidFill>
                    <a:srgbClr val="000000"/>
                  </a:solidFill>
                  <a:latin typeface="Times New Roman" pitchFamily="18" charset="0"/>
                </a:rPr>
                <a:t>   </a:t>
              </a:r>
            </a:p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  <a:buSzPct val="80000"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altLang="en-US" sz="1600" dirty="0" smtClean="0">
                  <a:solidFill>
                    <a:srgbClr val="000000"/>
                  </a:solidFill>
                  <a:latin typeface="Times New Roman" pitchFamily="18" charset="0"/>
                </a:rPr>
                <a:t>   studies and in human healthy volunteers during </a:t>
              </a:r>
              <a:r>
                <a:rPr lang="en-US" altLang="en-US" sz="1600" dirty="0" err="1" smtClean="0">
                  <a:solidFill>
                    <a:srgbClr val="000000"/>
                  </a:solidFill>
                  <a:latin typeface="Times New Roman" pitchFamily="18" charset="0"/>
                </a:rPr>
                <a:t>PhI</a:t>
              </a:r>
              <a:r>
                <a:rPr lang="en-US" altLang="en-US" sz="1600" dirty="0" smtClean="0">
                  <a:solidFill>
                    <a:srgbClr val="000000"/>
                  </a:solidFill>
                  <a:latin typeface="Times New Roman" pitchFamily="18" charset="0"/>
                </a:rPr>
                <a:t> trials</a:t>
              </a:r>
            </a:p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  <a:buSzPct val="80000"/>
                <a:buNone/>
              </a:pPr>
              <a:endParaRPr lang="en-US" altLang="en-US" sz="1600" dirty="0" smtClean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marL="285750" indent="-285750" algn="just" eaLnBrk="1" fontAlgn="base" hangingPunct="1">
                <a:spcBef>
                  <a:spcPct val="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</a:pPr>
              <a:r>
                <a:rPr lang="en-US" alt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Showed positive </a:t>
              </a:r>
              <a:r>
                <a: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in a Phase 2a proof of concept study in patients with painful diabetic neuropathy</a:t>
              </a:r>
              <a:endParaRPr lang="en-US" altLang="en-US" sz="1600" dirty="0" smtClean="0">
                <a:latin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30639" y="2913459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u="sng" dirty="0">
                  <a:solidFill>
                    <a:srgbClr val="000000"/>
                  </a:solidFill>
                  <a:latin typeface="Times New Roman" pitchFamily="18" charset="0"/>
                </a:rPr>
                <a:t>GRC </a:t>
              </a:r>
              <a:r>
                <a:rPr lang="en-US" altLang="en-US" sz="2000" u="sng" dirty="0" smtClean="0">
                  <a:solidFill>
                    <a:srgbClr val="000000"/>
                  </a:solidFill>
                  <a:latin typeface="Times New Roman" pitchFamily="18" charset="0"/>
                </a:rPr>
                <a:t>17536</a:t>
              </a:r>
              <a:r>
                <a:rPr lang="en-US" altLang="en-US" sz="2400" u="sng" dirty="0" smtClean="0">
                  <a:solidFill>
                    <a:srgbClr val="000000"/>
                  </a:solidFill>
                  <a:latin typeface="Times New Roman" pitchFamily="18" charset="0"/>
                </a:rPr>
                <a:t>: </a:t>
              </a:r>
              <a:r>
                <a:rPr lang="en-US" altLang="en-US" dirty="0" smtClean="0">
                  <a:solidFill>
                    <a:srgbClr val="000000"/>
                  </a:solidFill>
                  <a:latin typeface="Times New Roman" pitchFamily="18" charset="0"/>
                </a:rPr>
                <a:t>A </a:t>
              </a:r>
              <a:r>
                <a:rPr lang="en-US" altLang="en-US" dirty="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  <a:cs typeface="Arial" charset="0"/>
                </a:rPr>
                <a:t>First-in-Class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  <a:ea typeface="MS PGothic" pitchFamily="34" charset="-128"/>
                  <a:cs typeface="Arial" charset="0"/>
                </a:rPr>
                <a:t> </a:t>
              </a:r>
              <a:r>
                <a:rPr lang="en-US" altLang="en-US" dirty="0">
                  <a:solidFill>
                    <a:srgbClr val="000000"/>
                  </a:solidFill>
                  <a:latin typeface="Times New Roman" pitchFamily="18" charset="0"/>
                </a:rPr>
                <a:t>Clinical Lead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828800" y="468868"/>
            <a:ext cx="5691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Novel, Potent, Selective, Orally Acting, Safe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200" y="53304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2006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11494" y="554822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2015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60" y="1004977"/>
            <a:ext cx="8535140" cy="2170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880" y="3249785"/>
            <a:ext cx="1603387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0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6200" y="1340822"/>
            <a:ext cx="881046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2"/>
              </a:rPr>
              <a:t>Mukhopadhyay I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US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Karnik</a:t>
            </a:r>
            <a:r>
              <a:rPr kumimoji="0" lang="en-US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en-US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Pallavi</a:t>
            </a:r>
            <a:r>
              <a:rPr kumimoji="0" lang="en-US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en-GB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3"/>
              </a:rPr>
              <a:t>Aranake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3"/>
              </a:rPr>
              <a:t> S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4"/>
              </a:rPr>
              <a:t>Shetty M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GB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5"/>
              </a:rPr>
              <a:t>Karnik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5"/>
              </a:rPr>
              <a:t> P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GB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6"/>
              </a:rPr>
              <a:t>Thorat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6"/>
              </a:rPr>
              <a:t> S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Kulkarni Abhay, Wale Dinesh, </a:t>
            </a:r>
            <a:r>
              <a:rPr kumimoji="0" lang="en-GB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Bhosle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en-GB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Vikram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Kadam Anil and 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7"/>
              </a:rPr>
              <a:t>Khairatkar-Joshi N</a:t>
            </a:r>
            <a:r>
              <a:rPr kumimoji="0" lang="en-US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 (2013) GRC 17536 and mechanism of TRPA1 activation in human chronic cough. </a:t>
            </a:r>
            <a:r>
              <a:rPr kumimoji="0" lang="en-GB" altLang="en-US" sz="1200" i="1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PlosOne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 May 2014 | Volume 9 | Issue 5 | e97005</a:t>
            </a:r>
            <a:endParaRPr kumimoji="0" lang="en-US" altLang="en-US" sz="1200" i="0" strike="noStrike" cap="none" normalizeH="0" baseline="0" dirty="0" smtClean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	</a:t>
            </a:r>
            <a:endParaRPr kumimoji="0" lang="en-US" altLang="en-US" sz="1200" i="0" strike="noStrike" cap="none" normalizeH="0" baseline="0" dirty="0" smtClean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2"/>
              </a:rPr>
              <a:t>Mukhopadhyay I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8"/>
              </a:rPr>
              <a:t>Gomes P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GB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3"/>
              </a:rPr>
              <a:t>Aranake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3"/>
              </a:rPr>
              <a:t> S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4"/>
              </a:rPr>
              <a:t>Shetty M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GB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5"/>
              </a:rPr>
              <a:t>Karnik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5"/>
              </a:rPr>
              <a:t> P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GB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9"/>
              </a:rPr>
              <a:t>Damle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9"/>
              </a:rPr>
              <a:t> M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GB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10"/>
              </a:rPr>
              <a:t>Kuruganti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10"/>
              </a:rPr>
              <a:t> S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GB" altLang="en-US" sz="1200" i="0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6"/>
              </a:rPr>
              <a:t>Thorat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6"/>
              </a:rPr>
              <a:t> S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7"/>
              </a:rPr>
              <a:t>Khairatkar-Joshi N</a:t>
            </a:r>
            <a:r>
              <a:rPr kumimoji="0" lang="en-US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(2011) Expression of functional TRPA1 receptor on human lung fibroblast and epithelial cells </a:t>
            </a:r>
            <a:r>
              <a:rPr kumimoji="0" lang="en-GB" altLang="en-US" sz="1200" i="1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11" tooltip="Journal of receptor and signal transduction research."/>
              </a:rPr>
              <a:t>J </a:t>
            </a:r>
            <a:r>
              <a:rPr kumimoji="0" lang="en-GB" altLang="en-US" sz="1200" i="1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11" tooltip="Journal of receptor and signal transduction research."/>
              </a:rPr>
              <a:t>Recept</a:t>
            </a:r>
            <a:r>
              <a:rPr kumimoji="0" lang="en-GB" altLang="en-US" sz="1200" i="1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11" tooltip="Journal of receptor and signal transduction research."/>
              </a:rPr>
              <a:t> Signal </a:t>
            </a:r>
            <a:r>
              <a:rPr kumimoji="0" lang="en-GB" altLang="en-US" sz="1200" i="1" strike="noStrike" cap="none" normalizeH="0" baseline="0" dirty="0" err="1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11" tooltip="Journal of receptor and signal transduction research."/>
              </a:rPr>
              <a:t>Transduct</a:t>
            </a:r>
            <a:r>
              <a:rPr kumimoji="0" lang="en-GB" altLang="en-US" sz="1200" i="1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11" tooltip="Journal of receptor and signal transduction research."/>
              </a:rPr>
              <a:t> Res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hlinkClick r:id="rId11" tooltip="Journal of receptor and signal transduction research."/>
              </a:rPr>
              <a:t>.</a:t>
            </a:r>
            <a:r>
              <a:rPr kumimoji="0" lang="en-GB" altLang="en-US" sz="1200" i="0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 2011 Oct;31(5):350-8.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en-US" altLang="en-US" sz="1200" i="0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299" y="3909536"/>
            <a:ext cx="8810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200" dirty="0">
                <a:ea typeface="Times New Roman" panose="02020603050405020304" pitchFamily="18" charset="0"/>
              </a:rPr>
              <a:t>Abhay Kulkarni, Abraham Thomas, </a:t>
            </a:r>
            <a:r>
              <a:rPr lang="en-US" sz="1200" dirty="0" err="1">
                <a:ea typeface="Times New Roman" panose="02020603050405020304" pitchFamily="18" charset="0"/>
              </a:rPr>
              <a:t>Sukeerthi</a:t>
            </a:r>
            <a:r>
              <a:rPr lang="en-US" sz="1200" dirty="0">
                <a:ea typeface="Times New Roman" panose="02020603050405020304" pitchFamily="18" charset="0"/>
              </a:rPr>
              <a:t> Kumar, Sachin S. Chaudhari, Indranil Mukhopadhyay, </a:t>
            </a:r>
            <a:r>
              <a:rPr lang="en-US" sz="1200" dirty="0" err="1">
                <a:ea typeface="Times New Roman" panose="02020603050405020304" pitchFamily="18" charset="0"/>
              </a:rPr>
              <a:t>Raghuram</a:t>
            </a:r>
            <a:r>
              <a:rPr lang="en-US" sz="1200" dirty="0"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a typeface="Times New Roman" panose="02020603050405020304" pitchFamily="18" charset="0"/>
              </a:rPr>
              <a:t>Anupindi</a:t>
            </a:r>
            <a:r>
              <a:rPr lang="en-US" sz="1200" dirty="0">
                <a:ea typeface="Times New Roman" panose="02020603050405020304" pitchFamily="18" charset="0"/>
              </a:rPr>
              <a:t>, Girish Gudi and  Neelima Khairatkar-Joshi</a:t>
            </a:r>
            <a:r>
              <a:rPr lang="en-US" sz="1200" baseline="30000" dirty="0">
                <a:ea typeface="Times New Roman" panose="02020603050405020304" pitchFamily="18" charset="0"/>
              </a:rPr>
              <a:t> </a:t>
            </a:r>
            <a:r>
              <a:rPr lang="en-US" sz="1200" dirty="0">
                <a:ea typeface="Times New Roman" panose="02020603050405020304" pitchFamily="18" charset="0"/>
              </a:rPr>
              <a:t> “GRC 17536  - A Novel TRPA1 Antagonist that Prevents Lung Inflammation and Airway Sensory Responses in Preclinical Asthma Models” April 11-14, 2011, San-</a:t>
            </a:r>
            <a:r>
              <a:rPr lang="en-US" sz="1200" dirty="0" err="1">
                <a:ea typeface="Times New Roman" panose="02020603050405020304" pitchFamily="18" charset="0"/>
              </a:rPr>
              <a:t>diego</a:t>
            </a:r>
            <a:r>
              <a:rPr lang="en-US" sz="1200" dirty="0">
                <a:ea typeface="Times New Roman" panose="02020603050405020304" pitchFamily="18" charset="0"/>
              </a:rPr>
              <a:t>, California</a:t>
            </a:r>
            <a:endParaRPr lang="en-US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4671536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200" dirty="0" err="1">
                <a:ea typeface="Times New Roman" panose="02020603050405020304" pitchFamily="18" charset="0"/>
              </a:rPr>
              <a:t>Raghuram</a:t>
            </a:r>
            <a:r>
              <a:rPr lang="en-US" sz="1200" dirty="0">
                <a:ea typeface="Times New Roman" panose="02020603050405020304" pitchFamily="18" charset="0"/>
              </a:rPr>
              <a:t>  </a:t>
            </a:r>
            <a:r>
              <a:rPr lang="en-US" sz="1200" dirty="0" err="1">
                <a:ea typeface="Times New Roman" panose="02020603050405020304" pitchFamily="18" charset="0"/>
              </a:rPr>
              <a:t>Anupindi</a:t>
            </a:r>
            <a:r>
              <a:rPr lang="en-US" sz="1200" dirty="0">
                <a:ea typeface="Times New Roman" panose="02020603050405020304" pitchFamily="18" charset="0"/>
              </a:rPr>
              <a:t>, Indranil Mukhopadhyay</a:t>
            </a:r>
            <a:r>
              <a:rPr lang="en-US" sz="1200" baseline="30000" dirty="0">
                <a:ea typeface="Times New Roman" panose="02020603050405020304" pitchFamily="18" charset="0"/>
              </a:rPr>
              <a:t>1</a:t>
            </a:r>
            <a:r>
              <a:rPr lang="en-US" sz="1200" dirty="0">
                <a:ea typeface="Times New Roman" panose="02020603050405020304" pitchFamily="18" charset="0"/>
              </a:rPr>
              <a:t> Abraham Thomas, </a:t>
            </a:r>
            <a:r>
              <a:rPr lang="en-US" sz="1200" dirty="0" err="1">
                <a:ea typeface="Times New Roman" panose="02020603050405020304" pitchFamily="18" charset="0"/>
              </a:rPr>
              <a:t>Sukeerthi</a:t>
            </a:r>
            <a:r>
              <a:rPr lang="en-US" sz="1200" dirty="0">
                <a:ea typeface="Times New Roman" panose="02020603050405020304" pitchFamily="18" charset="0"/>
              </a:rPr>
              <a:t> Kumar, Sachin S. Chaudhari, Abhay Kulkarni, Girish Gudi and Neelima Khairatkar-Joshi</a:t>
            </a:r>
            <a:r>
              <a:rPr lang="en-US" sz="1200" baseline="30000" dirty="0">
                <a:ea typeface="Times New Roman" panose="02020603050405020304" pitchFamily="18" charset="0"/>
              </a:rPr>
              <a:t> “</a:t>
            </a:r>
            <a:r>
              <a:rPr lang="en-US" sz="1200" dirty="0">
                <a:ea typeface="Times New Roman" panose="02020603050405020304" pitchFamily="18" charset="0"/>
              </a:rPr>
              <a:t>GRC 17536, a novel, selective TRPA1 antagonist for potential treatment of respiratory disorders” European Respiratory Society, September 18-22, 2010, Barcelona, Spain</a:t>
            </a:r>
            <a:endParaRPr lang="en-US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5522893"/>
            <a:ext cx="8886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200" dirty="0">
                <a:ea typeface="Times New Roman" panose="02020603050405020304" pitchFamily="18" charset="0"/>
              </a:rPr>
              <a:t>Indranil Mukhopadhyay, Abraham Thomas, </a:t>
            </a:r>
            <a:r>
              <a:rPr lang="en-US" sz="1200" dirty="0" err="1">
                <a:ea typeface="Times New Roman" panose="02020603050405020304" pitchFamily="18" charset="0"/>
              </a:rPr>
              <a:t>Sukeerthi</a:t>
            </a:r>
            <a:r>
              <a:rPr lang="en-US" sz="1200" dirty="0">
                <a:ea typeface="Times New Roman" panose="02020603050405020304" pitchFamily="18" charset="0"/>
              </a:rPr>
              <a:t> Kumar, Sachin S. Chaudhari, </a:t>
            </a:r>
            <a:r>
              <a:rPr lang="en-US" sz="1200" dirty="0" err="1">
                <a:ea typeface="Times New Roman" panose="02020603050405020304" pitchFamily="18" charset="0"/>
              </a:rPr>
              <a:t>Srinivas</a:t>
            </a:r>
            <a:r>
              <a:rPr lang="en-US" sz="1200" dirty="0"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a typeface="Times New Roman" panose="02020603050405020304" pitchFamily="18" charset="0"/>
              </a:rPr>
              <a:t>Gullapalli</a:t>
            </a:r>
            <a:r>
              <a:rPr lang="en-US" sz="1200" dirty="0">
                <a:ea typeface="Times New Roman" panose="02020603050405020304" pitchFamily="18" charset="0"/>
              </a:rPr>
              <a:t>, Girish Gudi and Neelima Khairatkar-Joshi, “GRC 17536 - A Novel, Potent, Selective and Orally Effective Trpa1 Antagonist As A Clinical Lead For Potential Treatment Of Chronic Inflammatory And Neuropathic Pain” 8th Annual Ion Channel Retreat (International), June 28-30, 2010,  Vancouver, Canada</a:t>
            </a:r>
            <a:endParaRPr lang="en-US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7337" y="141863"/>
            <a:ext cx="3961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Glenmark’s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TRPA1 Related Publications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200" y="681468"/>
            <a:ext cx="9029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Blocking TRPA1 in Respiratory Disorders: Does </a:t>
            </a:r>
            <a:r>
              <a:rPr lang="en-US" sz="1200" dirty="0" smtClean="0"/>
              <a:t>It Hold </a:t>
            </a:r>
            <a:r>
              <a:rPr lang="en-US" sz="1200" dirty="0"/>
              <a:t>a Promise</a:t>
            </a:r>
            <a:r>
              <a:rPr lang="en-US" sz="1200" dirty="0" smtClean="0"/>
              <a:t>? Indranil </a:t>
            </a:r>
            <a:r>
              <a:rPr lang="en-US" sz="1200" dirty="0"/>
              <a:t>Mukhopadhyay, Abhay Kulkarni and </a:t>
            </a:r>
            <a:endParaRPr lang="en-US" sz="1200" dirty="0" smtClean="0"/>
          </a:p>
          <a:p>
            <a:r>
              <a:rPr lang="en-US" sz="1200" dirty="0" smtClean="0"/>
              <a:t>Neelima </a:t>
            </a:r>
            <a:r>
              <a:rPr lang="en-US" sz="1200" dirty="0"/>
              <a:t>Khairatkar-Joshi </a:t>
            </a:r>
            <a:r>
              <a:rPr lang="en-US" sz="1200" dirty="0" smtClean="0"/>
              <a:t> </a:t>
            </a:r>
            <a:r>
              <a:rPr lang="en-US" sz="1200" dirty="0"/>
              <a:t>Pharmaceuticals 2016, 9, 70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399" y="2932093"/>
            <a:ext cx="8810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Tandon, M.; Jain, S.M.; </a:t>
            </a:r>
            <a:r>
              <a:rPr lang="en-US" sz="1200" dirty="0" err="1"/>
              <a:t>Balamurugan</a:t>
            </a:r>
            <a:r>
              <a:rPr lang="en-US" sz="1200" dirty="0"/>
              <a:t>, R.; </a:t>
            </a:r>
            <a:r>
              <a:rPr lang="en-US" sz="1200" dirty="0" err="1"/>
              <a:t>Koslowski</a:t>
            </a:r>
            <a:r>
              <a:rPr lang="en-US" sz="1200" dirty="0"/>
              <a:t>, M.; </a:t>
            </a:r>
            <a:r>
              <a:rPr lang="en-US" sz="1200" dirty="0" err="1"/>
              <a:t>Keohane</a:t>
            </a:r>
            <a:r>
              <a:rPr lang="en-US" sz="1200" dirty="0"/>
              <a:t>, P. Treatment of pain associated with</a:t>
            </a:r>
          </a:p>
          <a:p>
            <a:r>
              <a:rPr lang="en-US" sz="1200" dirty="0"/>
              <a:t>diabetic peripheral neuropathy with the novel TRPA1 antagonist GRC 17536 in patients with intact</a:t>
            </a:r>
          </a:p>
          <a:p>
            <a:r>
              <a:rPr lang="en-US" sz="1200" dirty="0"/>
              <a:t>peripheral nerve function. In Proceedings of the Fifth International Meeting of The Special Interest Group on</a:t>
            </a:r>
          </a:p>
          <a:p>
            <a:r>
              <a:rPr lang="en-US" sz="1200" dirty="0"/>
              <a:t>Neuropathic Pain (</a:t>
            </a:r>
            <a:r>
              <a:rPr lang="en-US" sz="1200" dirty="0" err="1" smtClean="0"/>
              <a:t>NeuPSIG</a:t>
            </a:r>
            <a:r>
              <a:rPr lang="en-US" sz="1200" dirty="0"/>
              <a:t>), Nice, France, 14–17 May 2015.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V="1">
            <a:off x="6595339" y="2891006"/>
            <a:ext cx="337458" cy="4594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67406" y="1485893"/>
            <a:ext cx="4850163" cy="865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0" descr="blue_white_yellow_pills"/>
          <p:cNvPicPr>
            <a:picLocks noChangeAspect="1" noChangeArrowheads="1"/>
          </p:cNvPicPr>
          <p:nvPr/>
        </p:nvPicPr>
        <p:blipFill>
          <a:blip r:embed="rId2"/>
          <a:srcRect l="20000" t="8401" r="36000" b="7585"/>
          <a:stretch>
            <a:fillRect/>
          </a:stretch>
        </p:blipFill>
        <p:spPr bwMode="auto">
          <a:xfrm>
            <a:off x="6341971" y="3225596"/>
            <a:ext cx="613410" cy="8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0"/>
          <p:cNvGrpSpPr>
            <a:grpSpLocks/>
          </p:cNvGrpSpPr>
          <p:nvPr/>
        </p:nvGrpSpPr>
        <p:grpSpPr bwMode="auto">
          <a:xfrm rot="515175">
            <a:off x="1297968" y="3350484"/>
            <a:ext cx="869372" cy="727864"/>
            <a:chOff x="816" y="2402"/>
            <a:chExt cx="864" cy="1003"/>
          </a:xfrm>
        </p:grpSpPr>
        <p:pic>
          <p:nvPicPr>
            <p:cNvPr id="30" name="Picture 11" descr="plants"/>
            <p:cNvPicPr>
              <a:picLocks noChangeAspect="1" noChangeArrowheads="1"/>
            </p:cNvPicPr>
            <p:nvPr/>
          </p:nvPicPr>
          <p:blipFill>
            <a:blip r:embed="rId3"/>
            <a:srcRect l="42667" t="73332"/>
            <a:stretch>
              <a:fillRect/>
            </a:stretch>
          </p:blipFill>
          <p:spPr bwMode="auto">
            <a:xfrm>
              <a:off x="816" y="2976"/>
              <a:ext cx="576" cy="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2" descr="plants"/>
            <p:cNvPicPr>
              <a:picLocks noChangeAspect="1" noChangeArrowheads="1"/>
            </p:cNvPicPr>
            <p:nvPr/>
          </p:nvPicPr>
          <p:blipFill>
            <a:blip r:embed="rId3"/>
            <a:srcRect t="68889" r="57333"/>
            <a:stretch>
              <a:fillRect/>
            </a:stretch>
          </p:blipFill>
          <p:spPr bwMode="auto">
            <a:xfrm rot="-193590">
              <a:off x="957" y="2402"/>
              <a:ext cx="49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13" descr="plants"/>
            <p:cNvPicPr>
              <a:picLocks noChangeAspect="1" noChangeArrowheads="1"/>
            </p:cNvPicPr>
            <p:nvPr/>
          </p:nvPicPr>
          <p:blipFill>
            <a:blip r:embed="rId4"/>
            <a:srcRect l="6163" t="3851" r="7556" b="53789"/>
            <a:stretch>
              <a:fillRect/>
            </a:stretch>
          </p:blipFill>
          <p:spPr bwMode="auto">
            <a:xfrm>
              <a:off x="1344" y="2928"/>
              <a:ext cx="336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5" descr="stemcell_timeline"/>
          <p:cNvPicPr>
            <a:picLocks noChangeAspect="1" noChangeArrowheads="1"/>
          </p:cNvPicPr>
          <p:nvPr/>
        </p:nvPicPr>
        <p:blipFill>
          <a:blip r:embed="rId5"/>
          <a:srcRect l="3207" t="15468" r="54529" b="7794"/>
          <a:stretch>
            <a:fillRect/>
          </a:stretch>
        </p:blipFill>
        <p:spPr bwMode="auto">
          <a:xfrm>
            <a:off x="8624752" y="3160154"/>
            <a:ext cx="458824" cy="65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anti"/>
          <p:cNvPicPr>
            <a:picLocks noChangeAspect="1" noChangeArrowheads="1"/>
          </p:cNvPicPr>
          <p:nvPr/>
        </p:nvPicPr>
        <p:blipFill rotWithShape="1">
          <a:blip r:embed="rId6"/>
          <a:srcRect r="66911"/>
          <a:stretch/>
        </p:blipFill>
        <p:spPr bwMode="auto">
          <a:xfrm>
            <a:off x="7694007" y="3091302"/>
            <a:ext cx="367813" cy="63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 descr="TurqouiseAntibody-Structu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0765" y="3124756"/>
            <a:ext cx="432883" cy="4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protein"/>
          <p:cNvPicPr>
            <a:picLocks noChangeAspect="1" noChangeArrowheads="1"/>
          </p:cNvPicPr>
          <p:nvPr/>
        </p:nvPicPr>
        <p:blipFill>
          <a:blip r:embed="rId8"/>
          <a:srcRect b="15428"/>
          <a:stretch>
            <a:fillRect/>
          </a:stretch>
        </p:blipFill>
        <p:spPr bwMode="auto">
          <a:xfrm>
            <a:off x="7709903" y="3596822"/>
            <a:ext cx="1039913" cy="75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4" descr="http://t2.gstatic.com/images?q=tbn:ANd9GcTx11go7s6vakf_2yMHit7coPIUElazrKmYaZd13UUozzxEWQI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96690" y="3306372"/>
            <a:ext cx="669721" cy="56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2926836" y="4538334"/>
            <a:ext cx="407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+mj-lt"/>
                <a:cs typeface="Times New Roman" pitchFamily="18" charset="0"/>
              </a:rPr>
              <a:t>Empiricism to Refinement</a:t>
            </a:r>
          </a:p>
        </p:txBody>
      </p:sp>
      <p:grpSp>
        <p:nvGrpSpPr>
          <p:cNvPr id="42" name="Group 32"/>
          <p:cNvGrpSpPr>
            <a:grpSpLocks/>
          </p:cNvGrpSpPr>
          <p:nvPr/>
        </p:nvGrpSpPr>
        <p:grpSpPr bwMode="auto">
          <a:xfrm>
            <a:off x="1636949" y="4548350"/>
            <a:ext cx="7489671" cy="955806"/>
            <a:chOff x="1295400" y="3489325"/>
            <a:chExt cx="7165976" cy="955974"/>
          </a:xfrm>
        </p:grpSpPr>
        <p:grpSp>
          <p:nvGrpSpPr>
            <p:cNvPr id="52" name="Group 16"/>
            <p:cNvGrpSpPr>
              <a:grpSpLocks/>
            </p:cNvGrpSpPr>
            <p:nvPr/>
          </p:nvGrpSpPr>
          <p:grpSpPr bwMode="auto">
            <a:xfrm>
              <a:off x="1295400" y="3489325"/>
              <a:ext cx="7165976" cy="460375"/>
              <a:chOff x="868" y="2687"/>
              <a:chExt cx="4514" cy="290"/>
            </a:xfrm>
          </p:grpSpPr>
          <p:sp>
            <p:nvSpPr>
              <p:cNvPr id="59" name="Text Box 8"/>
              <p:cNvSpPr txBox="1">
                <a:spLocks noChangeArrowheads="1"/>
              </p:cNvSpPr>
              <p:nvPr/>
            </p:nvSpPr>
            <p:spPr bwMode="auto">
              <a:xfrm>
                <a:off x="4906" y="2725"/>
                <a:ext cx="47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i="1" dirty="0" smtClean="0">
                    <a:solidFill>
                      <a:srgbClr val="C00000"/>
                    </a:solidFill>
                  </a:rPr>
                  <a:t>2017</a:t>
                </a:r>
                <a:endParaRPr lang="en-US" sz="2000" b="1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0" name="Pentagon 30"/>
              <p:cNvSpPr/>
              <p:nvPr/>
            </p:nvSpPr>
            <p:spPr>
              <a:xfrm>
                <a:off x="868" y="2687"/>
                <a:ext cx="4032" cy="288"/>
              </a:xfrm>
              <a:prstGeom prst="homePlate">
                <a:avLst>
                  <a:gd name="adj" fmla="val 131818"/>
                </a:avLst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alpha val="20000"/>
                    </a:schemeClr>
                  </a:gs>
                  <a:gs pos="50000">
                    <a:schemeClr val="bg2">
                      <a:lumMod val="40000"/>
                      <a:lumOff val="60000"/>
                      <a:alpha val="60000"/>
                    </a:schemeClr>
                  </a:gs>
                  <a:gs pos="100000">
                    <a:schemeClr val="bg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53" name="Group 31"/>
            <p:cNvGrpSpPr>
              <a:grpSpLocks/>
            </p:cNvGrpSpPr>
            <p:nvPr/>
          </p:nvGrpSpPr>
          <p:grpSpPr bwMode="auto">
            <a:xfrm>
              <a:off x="2438400" y="3922921"/>
              <a:ext cx="2868457" cy="522378"/>
              <a:chOff x="2438400" y="3922921"/>
              <a:chExt cx="2868457" cy="522378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rot="5400000">
                <a:off x="2701112" y="4041211"/>
                <a:ext cx="228640" cy="158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3733610" y="4052326"/>
                <a:ext cx="228640" cy="158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4462677" y="4045975"/>
                <a:ext cx="228640" cy="158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5400000">
                <a:off x="5191744" y="4036447"/>
                <a:ext cx="228640" cy="158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3"/>
              <p:cNvSpPr txBox="1">
                <a:spLocks noChangeArrowheads="1"/>
              </p:cNvSpPr>
              <p:nvPr/>
            </p:nvSpPr>
            <p:spPr bwMode="auto">
              <a:xfrm>
                <a:off x="2438400" y="4140445"/>
                <a:ext cx="762000" cy="304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002060"/>
                    </a:solidFill>
                    <a:latin typeface="Times New Roman" pitchFamily="18" charset="0"/>
                  </a:rPr>
                  <a:t>1874</a:t>
                </a:r>
              </a:p>
              <a:p>
                <a:pPr algn="ctr">
                  <a:defRPr/>
                </a:pPr>
                <a:endParaRPr lang="en-US" b="1" dirty="0">
                  <a:solidFill>
                    <a:srgbClr val="002060"/>
                  </a:solidFill>
                  <a:latin typeface="Times New Roman" pitchFamily="18" charset="0"/>
                </a:endParaRPr>
              </a:p>
              <a:p>
                <a:pPr algn="ctr">
                  <a:defRPr/>
                </a:pPr>
                <a:endParaRPr lang="en-US" dirty="0">
                  <a:solidFill>
                    <a:srgbClr val="00206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2094150" y="5478756"/>
            <a:ext cx="1754188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Salicylic Acid  Morphine, Quinine,   Digitalis</a:t>
            </a: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3945175" y="5199356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1940</a:t>
            </a:r>
          </a:p>
          <a:p>
            <a:pPr algn="ctr">
              <a:defRPr/>
            </a:pPr>
            <a:endParaRPr lang="en-US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5" name="TextBox 97"/>
          <p:cNvSpPr txBox="1">
            <a:spLocks noChangeArrowheads="1"/>
          </p:cNvSpPr>
          <p:nvPr/>
        </p:nvSpPr>
        <p:spPr bwMode="auto">
          <a:xfrm>
            <a:off x="3618150" y="5554956"/>
            <a:ext cx="1212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Antibiotic  ERA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4723050" y="5208881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1950</a:t>
            </a:r>
          </a:p>
          <a:p>
            <a:pPr algn="ctr">
              <a:defRPr/>
            </a:pPr>
            <a:endParaRPr lang="en-US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7" name="TextBox 105"/>
          <p:cNvSpPr txBox="1">
            <a:spLocks noChangeArrowheads="1"/>
          </p:cNvSpPr>
          <p:nvPr/>
        </p:nvSpPr>
        <p:spPr bwMode="auto">
          <a:xfrm>
            <a:off x="4780200" y="5526381"/>
            <a:ext cx="742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RDD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5446950" y="5207294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1970</a:t>
            </a:r>
          </a:p>
          <a:p>
            <a:pPr algn="ctr">
              <a:defRPr/>
            </a:pPr>
            <a:endParaRPr lang="en-US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61106" y="4577466"/>
            <a:ext cx="15937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B w="69850" h="38100" prst="cross"/>
            </a:sp3d>
          </a:bodyPr>
          <a:lstStyle/>
          <a:p>
            <a:pPr>
              <a:defRPr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cs typeface="Times New Roman" pitchFamily="18" charset="0"/>
              </a:rPr>
              <a:t>Prehistoric</a:t>
            </a:r>
          </a:p>
        </p:txBody>
      </p:sp>
      <p:sp>
        <p:nvSpPr>
          <p:cNvPr id="3" name="Rectangle 2"/>
          <p:cNvSpPr/>
          <p:nvPr/>
        </p:nvSpPr>
        <p:spPr>
          <a:xfrm>
            <a:off x="5737686" y="1137304"/>
            <a:ext cx="1232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200,000 Y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227172" y="2526268"/>
            <a:ext cx="783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200 Y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4378" y="-47703"/>
            <a:ext cx="3924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Evolution of Therapeutics</a:t>
            </a:r>
            <a:endParaRPr lang="en-US" sz="2800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6154452" y="1896152"/>
            <a:ext cx="764027" cy="884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096000" y="1579601"/>
            <a:ext cx="911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2000 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27172" y="1992868"/>
            <a:ext cx="783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500 </a:t>
            </a:r>
            <a:r>
              <a:rPr lang="en-US" b="1" i="1" dirty="0">
                <a:solidFill>
                  <a:srgbClr val="C00000"/>
                </a:solidFill>
              </a:rPr>
              <a:t>Y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6385079" y="2352035"/>
            <a:ext cx="511976" cy="10165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3" t="36709" b="11529"/>
          <a:stretch/>
        </p:blipFill>
        <p:spPr>
          <a:xfrm>
            <a:off x="7165375" y="1341288"/>
            <a:ext cx="1868134" cy="15895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4" y="786960"/>
            <a:ext cx="1819275" cy="2505075"/>
          </a:xfrm>
          <a:prstGeom prst="rect">
            <a:avLst/>
          </a:prstGeom>
        </p:spPr>
      </p:pic>
      <p:grpSp>
        <p:nvGrpSpPr>
          <p:cNvPr id="20" name="Group 15"/>
          <p:cNvGrpSpPr>
            <a:grpSpLocks/>
          </p:cNvGrpSpPr>
          <p:nvPr/>
        </p:nvGrpSpPr>
        <p:grpSpPr bwMode="auto">
          <a:xfrm>
            <a:off x="1312516" y="2557422"/>
            <a:ext cx="997830" cy="754962"/>
            <a:chOff x="2592" y="2160"/>
            <a:chExt cx="912" cy="864"/>
          </a:xfrm>
        </p:grpSpPr>
        <p:pic>
          <p:nvPicPr>
            <p:cNvPr id="26" name="Picture 16" descr="334806661_5c4a00e45d_o"/>
            <p:cNvPicPr>
              <a:picLocks noChangeAspect="1" noChangeArrowheads="1"/>
            </p:cNvPicPr>
            <p:nvPr/>
          </p:nvPicPr>
          <p:blipFill>
            <a:blip r:embed="rId12"/>
            <a:srcRect l="21477" t="46043" r="11409" b="5995"/>
            <a:stretch>
              <a:fillRect/>
            </a:stretch>
          </p:blipFill>
          <p:spPr bwMode="auto">
            <a:xfrm>
              <a:off x="2592" y="2640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7" descr="rite_23"/>
            <p:cNvPicPr>
              <a:picLocks noChangeAspect="1" noChangeArrowheads="1"/>
            </p:cNvPicPr>
            <p:nvPr/>
          </p:nvPicPr>
          <p:blipFill>
            <a:blip r:embed="rId13"/>
            <a:srcRect t="41142" r="55933" b="31429"/>
            <a:stretch>
              <a:fillRect/>
            </a:stretch>
          </p:blipFill>
          <p:spPr bwMode="auto">
            <a:xfrm>
              <a:off x="2592" y="2160"/>
              <a:ext cx="480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8" descr="rite_23"/>
            <p:cNvPicPr>
              <a:picLocks noChangeAspect="1" noChangeArrowheads="1"/>
            </p:cNvPicPr>
            <p:nvPr/>
          </p:nvPicPr>
          <p:blipFill>
            <a:blip r:embed="rId13"/>
            <a:srcRect l="44067" t="48000" r="11865" b="26857"/>
            <a:stretch>
              <a:fillRect/>
            </a:stretch>
          </p:blipFill>
          <p:spPr bwMode="auto">
            <a:xfrm>
              <a:off x="2976" y="2592"/>
              <a:ext cx="480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9" descr="funny_fruit2"/>
            <p:cNvPicPr>
              <a:picLocks noChangeAspect="1" noChangeArrowheads="1"/>
            </p:cNvPicPr>
            <p:nvPr/>
          </p:nvPicPr>
          <p:blipFill>
            <a:blip r:embed="rId14"/>
            <a:srcRect l="46687" r="18530" b="59846"/>
            <a:stretch>
              <a:fillRect/>
            </a:stretch>
          </p:blipFill>
          <p:spPr bwMode="auto">
            <a:xfrm>
              <a:off x="3072" y="2256"/>
              <a:ext cx="43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14" descr="&quot;SAGE &amp; LAVENDER&quot; 13cm. SMUDGE STICK CHEAPEST IN UK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/>
          <a:srcRect t="19917" b="20332"/>
          <a:stretch>
            <a:fillRect/>
          </a:stretch>
        </p:blipFill>
        <p:spPr bwMode="auto">
          <a:xfrm rot="19001081">
            <a:off x="703755" y="3388471"/>
            <a:ext cx="801534" cy="32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20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33823"/>
            <a:ext cx="7369175" cy="565547"/>
          </a:xfrm>
        </p:spPr>
        <p:txBody>
          <a:bodyPr/>
          <a:lstStyle/>
          <a:p>
            <a:r>
              <a:rPr lang="en-US" dirty="0"/>
              <a:t>Innovative </a:t>
            </a:r>
            <a:r>
              <a:rPr lang="en-US" dirty="0" smtClean="0"/>
              <a:t>Medicines and India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09" y="1377968"/>
            <a:ext cx="1640533" cy="224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76" y="1629236"/>
            <a:ext cx="1246769" cy="144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729105"/>
            <a:ext cx="2139553" cy="204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r="49469" b="32504"/>
          <a:stretch/>
        </p:blipFill>
        <p:spPr bwMode="auto">
          <a:xfrm>
            <a:off x="3800777" y="4344800"/>
            <a:ext cx="1340069" cy="14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6400" y="4344800"/>
            <a:ext cx="3412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dirty="0">
                <a:latin typeface="Brush Script MT" pitchFamily="66" charset="0"/>
              </a:rPr>
              <a:t>We can't solve problems by using the same kind of thinking </a:t>
            </a:r>
          </a:p>
          <a:p>
            <a:pPr algn="ctr">
              <a:spcBef>
                <a:spcPct val="0"/>
              </a:spcBef>
            </a:pPr>
            <a:r>
              <a:rPr lang="en-US" altLang="en-US" sz="2400" dirty="0">
                <a:latin typeface="Brush Script MT" pitchFamily="66" charset="0"/>
              </a:rPr>
              <a:t>That we used when they got created!</a:t>
            </a:r>
            <a:r>
              <a:rPr lang="en-US" altLang="en-US" sz="2400" b="1" dirty="0">
                <a:latin typeface="Brush Script MT" pitchFamily="66" charset="0"/>
              </a:rPr>
              <a:t>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03187" y="5870480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Indian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Pharma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 emerging as a strong player in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Drug Discovery Research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DCC12-58BD-484E-B668-89DB5EA0B1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1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27730" y="152400"/>
            <a:ext cx="9782573" cy="6704897"/>
            <a:chOff x="0" y="0"/>
            <a:chExt cx="6357" cy="454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056" y="4070"/>
              <a:ext cx="5301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 dirty="0" err="1">
                  <a:solidFill>
                    <a:schemeClr val="bg1"/>
                  </a:solidFill>
                  <a:latin typeface="Bradley Hand ITC" pitchFamily="66" charset="0"/>
                </a:rPr>
                <a:t>Glenmark</a:t>
              </a:r>
              <a:r>
                <a:rPr lang="en-US" altLang="en-US" sz="2000" b="1" dirty="0">
                  <a:solidFill>
                    <a:schemeClr val="bg1"/>
                  </a:solidFill>
                  <a:latin typeface="Bradley Hand ITC" pitchFamily="66" charset="0"/>
                </a:rPr>
                <a:t> Research Centre, Mumbai, INDIA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21317"/>
            <a:ext cx="5334000" cy="3736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5486400" cy="3182112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152400"/>
            <a:ext cx="27174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  <a:latin typeface="Bradley Hand ITC" pitchFamily="66" charset="0"/>
              </a:rPr>
              <a:t>GPSA Switzerland</a:t>
            </a:r>
            <a:endParaRPr lang="en-US" altLang="en-US" sz="24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037928" y="6383162"/>
            <a:ext cx="50305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 smtClean="0">
                <a:solidFill>
                  <a:schemeClr val="bg1"/>
                </a:solidFill>
                <a:latin typeface="Bradley Hand ITC" pitchFamily="66" charset="0"/>
              </a:rPr>
              <a:t>Glenmark</a:t>
            </a:r>
            <a:r>
              <a:rPr lang="en-US" altLang="en-US" sz="2400" b="1" dirty="0" smtClean="0">
                <a:solidFill>
                  <a:schemeClr val="bg1"/>
                </a:solidFill>
                <a:latin typeface="Bradley Hand ITC" pitchFamily="66" charset="0"/>
              </a:rPr>
              <a:t> Pharmaceuticals Inc. USA</a:t>
            </a:r>
            <a:endParaRPr lang="en-US" altLang="en-US" sz="24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2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667000" y="2800350"/>
            <a:ext cx="3771900" cy="857250"/>
          </a:xfrm>
          <a:prstGeom prst="rect">
            <a:avLst/>
          </a:prstGeom>
          <a:solidFill>
            <a:schemeClr val="accent2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258559" y="896229"/>
            <a:ext cx="8721677" cy="4894971"/>
            <a:chOff x="83" y="511"/>
            <a:chExt cx="5594" cy="3296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3504" y="528"/>
              <a:ext cx="2160" cy="3262"/>
            </a:xfrm>
            <a:prstGeom prst="rect">
              <a:avLst/>
            </a:prstGeom>
            <a:solidFill>
              <a:srgbClr val="008080">
                <a:alpha val="10001"/>
              </a:srgbClr>
            </a:solidFill>
            <a:ln w="31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3504" y="2918"/>
              <a:ext cx="891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200" dirty="0" err="1">
                  <a:solidFill>
                    <a:srgbClr val="000099"/>
                  </a:solidFill>
                </a:rPr>
                <a:t>Humulin</a:t>
              </a:r>
              <a:endParaRPr lang="en-US" altLang="en-US" sz="1200" dirty="0">
                <a:solidFill>
                  <a:srgbClr val="000099"/>
                </a:solidFill>
              </a:endParaRPr>
            </a:p>
            <a:p>
              <a:pPr algn="ctr"/>
              <a:r>
                <a:rPr lang="en-US" altLang="en-US" sz="1200" dirty="0">
                  <a:solidFill>
                    <a:srgbClr val="000099"/>
                  </a:solidFill>
                </a:rPr>
                <a:t>Erythropoietin</a:t>
              </a:r>
            </a:p>
            <a:p>
              <a:pPr algn="ctr"/>
              <a:r>
                <a:rPr lang="en-US" altLang="en-US" sz="1200" dirty="0">
                  <a:solidFill>
                    <a:srgbClr val="000099"/>
                  </a:solidFill>
                </a:rPr>
                <a:t>Enbrel</a:t>
              </a:r>
            </a:p>
            <a:p>
              <a:pPr algn="ctr"/>
              <a:r>
                <a:rPr lang="en-US" altLang="en-US" sz="1200" dirty="0" err="1">
                  <a:solidFill>
                    <a:srgbClr val="000099"/>
                  </a:solidFill>
                </a:rPr>
                <a:t>Remicade</a:t>
              </a:r>
              <a:endParaRPr lang="en-US" altLang="en-US" sz="1200" dirty="0">
                <a:solidFill>
                  <a:srgbClr val="000099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76" y="2530"/>
              <a:ext cx="2580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99"/>
                  </a:solidFill>
                </a:rPr>
                <a:t>Molecular </a:t>
              </a:r>
              <a:r>
                <a:rPr lang="en-US" altLang="en-US" sz="1200" dirty="0" smtClean="0">
                  <a:solidFill>
                    <a:srgbClr val="000099"/>
                  </a:solidFill>
                </a:rPr>
                <a:t>Biology / Cell </a:t>
              </a:r>
              <a:r>
                <a:rPr lang="en-US" altLang="en-US" sz="1200" dirty="0">
                  <a:solidFill>
                    <a:srgbClr val="000099"/>
                  </a:solidFill>
                </a:rPr>
                <a:t>Biology </a:t>
              </a:r>
              <a:r>
                <a:rPr lang="en-US" altLang="en-US" sz="1200" dirty="0" smtClean="0">
                  <a:solidFill>
                    <a:srgbClr val="000099"/>
                  </a:solidFill>
                </a:rPr>
                <a:t>/ Bioinformatics / Computational Biology  / Bioengineering</a:t>
              </a:r>
              <a:endParaRPr lang="en-US" altLang="en-US" sz="1200" dirty="0">
                <a:solidFill>
                  <a:srgbClr val="000099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1" y="528"/>
              <a:ext cx="2640" cy="3266"/>
            </a:xfrm>
            <a:prstGeom prst="rect">
              <a:avLst/>
            </a:prstGeom>
            <a:solidFill>
              <a:srgbClr val="FF99CC">
                <a:alpha val="19000"/>
              </a:srgbClr>
            </a:solidFill>
            <a:ln w="31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02" y="588"/>
              <a:ext cx="760" cy="30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400" b="1" dirty="0">
                  <a:solidFill>
                    <a:schemeClr val="bg1"/>
                  </a:solidFill>
                </a:rPr>
                <a:t>Technology </a:t>
              </a:r>
            </a:p>
            <a:p>
              <a:pPr algn="ctr"/>
              <a:r>
                <a:rPr lang="en-US" altLang="en-US" sz="1400" b="1" dirty="0">
                  <a:solidFill>
                    <a:schemeClr val="bg1"/>
                  </a:solidFill>
                </a:rPr>
                <a:t>Platform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2" y="2545"/>
              <a:ext cx="760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400" b="1" dirty="0">
                  <a:solidFill>
                    <a:schemeClr val="bg1"/>
                  </a:solidFill>
                </a:rPr>
                <a:t>Disciplines</a:t>
              </a:r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897" y="2112"/>
              <a:ext cx="168" cy="352"/>
            </a:xfrm>
            <a:custGeom>
              <a:avLst/>
              <a:gdLst>
                <a:gd name="T0" fmla="*/ 64 w 168"/>
                <a:gd name="T1" fmla="*/ 0 h 352"/>
                <a:gd name="T2" fmla="*/ 16 w 168"/>
                <a:gd name="T3" fmla="*/ 96 h 352"/>
                <a:gd name="T4" fmla="*/ 160 w 168"/>
                <a:gd name="T5" fmla="*/ 192 h 352"/>
                <a:gd name="T6" fmla="*/ 64 w 168"/>
                <a:gd name="T7" fmla="*/ 336 h 352"/>
                <a:gd name="T8" fmla="*/ 112 w 168"/>
                <a:gd name="T9" fmla="*/ 288 h 3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"/>
                <a:gd name="T16" fmla="*/ 0 h 352"/>
                <a:gd name="T17" fmla="*/ 168 w 168"/>
                <a:gd name="T18" fmla="*/ 352 h 3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" h="352">
                  <a:moveTo>
                    <a:pt x="64" y="0"/>
                  </a:moveTo>
                  <a:cubicBezTo>
                    <a:pt x="32" y="32"/>
                    <a:pt x="0" y="64"/>
                    <a:pt x="16" y="96"/>
                  </a:cubicBezTo>
                  <a:cubicBezTo>
                    <a:pt x="32" y="128"/>
                    <a:pt x="152" y="152"/>
                    <a:pt x="160" y="192"/>
                  </a:cubicBezTo>
                  <a:cubicBezTo>
                    <a:pt x="168" y="232"/>
                    <a:pt x="72" y="320"/>
                    <a:pt x="64" y="336"/>
                  </a:cubicBezTo>
                  <a:cubicBezTo>
                    <a:pt x="56" y="352"/>
                    <a:pt x="96" y="288"/>
                    <a:pt x="112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" name="Group 52"/>
            <p:cNvGrpSpPr>
              <a:grpSpLocks/>
            </p:cNvGrpSpPr>
            <p:nvPr/>
          </p:nvGrpSpPr>
          <p:grpSpPr bwMode="auto">
            <a:xfrm>
              <a:off x="761" y="864"/>
              <a:ext cx="4855" cy="1642"/>
              <a:chOff x="761" y="1104"/>
              <a:chExt cx="5136" cy="1642"/>
            </a:xfrm>
          </p:grpSpPr>
          <p:sp>
            <p:nvSpPr>
              <p:cNvPr id="37" name="Rectangle 6"/>
              <p:cNvSpPr>
                <a:spLocks noChangeArrowheads="1"/>
              </p:cNvSpPr>
              <p:nvPr/>
            </p:nvSpPr>
            <p:spPr bwMode="auto">
              <a:xfrm rot="-989212">
                <a:off x="761" y="1646"/>
                <a:ext cx="5136" cy="58"/>
              </a:xfrm>
              <a:prstGeom prst="rect">
                <a:avLst/>
              </a:prstGeom>
              <a:solidFill>
                <a:srgbClr val="FA735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" name="Text Box 9"/>
              <p:cNvSpPr txBox="1">
                <a:spLocks noChangeArrowheads="1"/>
              </p:cNvSpPr>
              <p:nvPr/>
            </p:nvSpPr>
            <p:spPr bwMode="auto">
              <a:xfrm>
                <a:off x="912" y="2592"/>
                <a:ext cx="30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n-US" sz="1000" b="1"/>
                  <a:t>1900</a:t>
                </a:r>
              </a:p>
            </p:txBody>
          </p:sp>
          <p:sp>
            <p:nvSpPr>
              <p:cNvPr id="39" name="Text Box 10"/>
              <p:cNvSpPr txBox="1">
                <a:spLocks noChangeArrowheads="1"/>
              </p:cNvSpPr>
              <p:nvPr/>
            </p:nvSpPr>
            <p:spPr bwMode="auto">
              <a:xfrm>
                <a:off x="1533" y="2362"/>
                <a:ext cx="30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n-US" sz="1000" b="1"/>
                  <a:t>1950</a:t>
                </a:r>
              </a:p>
            </p:txBody>
          </p:sp>
          <p:sp>
            <p:nvSpPr>
              <p:cNvPr id="40" name="Line 11"/>
              <p:cNvSpPr>
                <a:spLocks noChangeShapeType="1"/>
              </p:cNvSpPr>
              <p:nvPr/>
            </p:nvSpPr>
            <p:spPr bwMode="auto">
              <a:xfrm>
                <a:off x="1633" y="2170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 Box 12"/>
              <p:cNvSpPr txBox="1">
                <a:spLocks noChangeArrowheads="1"/>
              </p:cNvSpPr>
              <p:nvPr/>
            </p:nvSpPr>
            <p:spPr bwMode="auto">
              <a:xfrm>
                <a:off x="2157" y="2170"/>
                <a:ext cx="30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n-US" sz="1000" b="1"/>
                  <a:t>1960</a:t>
                </a:r>
              </a:p>
            </p:txBody>
          </p:sp>
          <p:sp>
            <p:nvSpPr>
              <p:cNvPr id="42" name="Line 13"/>
              <p:cNvSpPr>
                <a:spLocks noChangeShapeType="1"/>
              </p:cNvSpPr>
              <p:nvPr/>
            </p:nvSpPr>
            <p:spPr bwMode="auto">
              <a:xfrm>
                <a:off x="2257" y="197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 Box 14"/>
              <p:cNvSpPr txBox="1">
                <a:spLocks noChangeArrowheads="1"/>
              </p:cNvSpPr>
              <p:nvPr/>
            </p:nvSpPr>
            <p:spPr bwMode="auto">
              <a:xfrm>
                <a:off x="2733" y="1978"/>
                <a:ext cx="30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n-US" sz="1000" b="1"/>
                  <a:t>1970</a:t>
                </a:r>
              </a:p>
            </p:txBody>
          </p:sp>
          <p:sp>
            <p:nvSpPr>
              <p:cNvPr id="44" name="Line 15"/>
              <p:cNvSpPr>
                <a:spLocks noChangeShapeType="1"/>
              </p:cNvSpPr>
              <p:nvPr/>
            </p:nvSpPr>
            <p:spPr bwMode="auto">
              <a:xfrm>
                <a:off x="2833" y="178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 Box 16"/>
              <p:cNvSpPr txBox="1">
                <a:spLocks noChangeArrowheads="1"/>
              </p:cNvSpPr>
              <p:nvPr/>
            </p:nvSpPr>
            <p:spPr bwMode="auto">
              <a:xfrm>
                <a:off x="3357" y="1786"/>
                <a:ext cx="30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n-US" sz="1000" b="1" dirty="0"/>
                  <a:t>1980</a:t>
                </a:r>
              </a:p>
            </p:txBody>
          </p:sp>
          <p:sp>
            <p:nvSpPr>
              <p:cNvPr id="46" name="Line 17"/>
              <p:cNvSpPr>
                <a:spLocks noChangeShapeType="1"/>
              </p:cNvSpPr>
              <p:nvPr/>
            </p:nvSpPr>
            <p:spPr bwMode="auto">
              <a:xfrm>
                <a:off x="3457" y="159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 Box 18"/>
              <p:cNvSpPr txBox="1">
                <a:spLocks noChangeArrowheads="1"/>
              </p:cNvSpPr>
              <p:nvPr/>
            </p:nvSpPr>
            <p:spPr bwMode="auto">
              <a:xfrm>
                <a:off x="3981" y="1632"/>
                <a:ext cx="30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n-US" sz="1000" b="1"/>
                  <a:t>1990</a:t>
                </a:r>
              </a:p>
            </p:txBody>
          </p:sp>
          <p:sp>
            <p:nvSpPr>
              <p:cNvPr id="48" name="Line 19"/>
              <p:cNvSpPr>
                <a:spLocks noChangeShapeType="1"/>
              </p:cNvSpPr>
              <p:nvPr/>
            </p:nvSpPr>
            <p:spPr bwMode="auto">
              <a:xfrm>
                <a:off x="4081" y="1440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 Box 20"/>
              <p:cNvSpPr txBox="1">
                <a:spLocks noChangeArrowheads="1"/>
              </p:cNvSpPr>
              <p:nvPr/>
            </p:nvSpPr>
            <p:spPr bwMode="auto">
              <a:xfrm>
                <a:off x="4605" y="1450"/>
                <a:ext cx="30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n-US" sz="1000" b="1"/>
                  <a:t>2000</a:t>
                </a:r>
              </a:p>
            </p:txBody>
          </p:sp>
          <p:sp>
            <p:nvSpPr>
              <p:cNvPr id="50" name="Line 21"/>
              <p:cNvSpPr>
                <a:spLocks noChangeShapeType="1"/>
              </p:cNvSpPr>
              <p:nvPr/>
            </p:nvSpPr>
            <p:spPr bwMode="auto">
              <a:xfrm>
                <a:off x="4705" y="125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 Box 22"/>
              <p:cNvSpPr txBox="1">
                <a:spLocks noChangeArrowheads="1"/>
              </p:cNvSpPr>
              <p:nvPr/>
            </p:nvSpPr>
            <p:spPr bwMode="auto">
              <a:xfrm>
                <a:off x="5041" y="1296"/>
                <a:ext cx="30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n-US" sz="1000" b="1"/>
                  <a:t>2010</a:t>
                </a:r>
              </a:p>
            </p:txBody>
          </p:sp>
          <p:sp>
            <p:nvSpPr>
              <p:cNvPr id="52" name="Line 23"/>
              <p:cNvSpPr>
                <a:spLocks noChangeShapeType="1"/>
              </p:cNvSpPr>
              <p:nvPr/>
            </p:nvSpPr>
            <p:spPr bwMode="auto">
              <a:xfrm>
                <a:off x="5141" y="110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25"/>
              <p:cNvSpPr>
                <a:spLocks/>
              </p:cNvSpPr>
              <p:nvPr/>
            </p:nvSpPr>
            <p:spPr bwMode="auto">
              <a:xfrm>
                <a:off x="937" y="2202"/>
                <a:ext cx="168" cy="352"/>
              </a:xfrm>
              <a:custGeom>
                <a:avLst/>
                <a:gdLst>
                  <a:gd name="T0" fmla="*/ 64 w 168"/>
                  <a:gd name="T1" fmla="*/ 0 h 352"/>
                  <a:gd name="T2" fmla="*/ 16 w 168"/>
                  <a:gd name="T3" fmla="*/ 96 h 352"/>
                  <a:gd name="T4" fmla="*/ 160 w 168"/>
                  <a:gd name="T5" fmla="*/ 192 h 352"/>
                  <a:gd name="T6" fmla="*/ 64 w 168"/>
                  <a:gd name="T7" fmla="*/ 336 h 352"/>
                  <a:gd name="T8" fmla="*/ 112 w 168"/>
                  <a:gd name="T9" fmla="*/ 288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352"/>
                  <a:gd name="T17" fmla="*/ 168 w 168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352">
                    <a:moveTo>
                      <a:pt x="64" y="0"/>
                    </a:moveTo>
                    <a:cubicBezTo>
                      <a:pt x="32" y="32"/>
                      <a:pt x="0" y="64"/>
                      <a:pt x="16" y="96"/>
                    </a:cubicBezTo>
                    <a:cubicBezTo>
                      <a:pt x="32" y="128"/>
                      <a:pt x="152" y="152"/>
                      <a:pt x="160" y="192"/>
                    </a:cubicBezTo>
                    <a:cubicBezTo>
                      <a:pt x="168" y="232"/>
                      <a:pt x="72" y="320"/>
                      <a:pt x="64" y="336"/>
                    </a:cubicBezTo>
                    <a:cubicBezTo>
                      <a:pt x="56" y="352"/>
                      <a:pt x="96" y="288"/>
                      <a:pt x="112" y="28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2" name="Rectangle 26"/>
            <p:cNvSpPr>
              <a:spLocks noChangeArrowheads="1"/>
            </p:cNvSpPr>
            <p:nvPr/>
          </p:nvSpPr>
          <p:spPr bwMode="auto">
            <a:xfrm>
              <a:off x="826" y="551"/>
              <a:ext cx="2688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600" b="1" dirty="0" smtClean="0"/>
                <a:t>Antibiotics / New </a:t>
              </a:r>
              <a:r>
                <a:rPr lang="en-US" altLang="en-US" sz="1600" b="1" dirty="0"/>
                <a:t>Chemical Entities (NCEs)</a:t>
              </a:r>
            </a:p>
          </p:txBody>
        </p:sp>
        <p:sp>
          <p:nvSpPr>
            <p:cNvPr id="13" name="Rectangle 27"/>
            <p:cNvSpPr>
              <a:spLocks noChangeArrowheads="1"/>
            </p:cNvSpPr>
            <p:nvPr/>
          </p:nvSpPr>
          <p:spPr bwMode="auto">
            <a:xfrm>
              <a:off x="83" y="2989"/>
              <a:ext cx="760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400" b="1" dirty="0">
                  <a:solidFill>
                    <a:schemeClr val="bg1"/>
                  </a:solidFill>
                </a:rPr>
                <a:t>Therapeutics</a:t>
              </a:r>
            </a:p>
          </p:txBody>
        </p:sp>
        <p:sp>
          <p:nvSpPr>
            <p:cNvPr id="14" name="Rectangle 28"/>
            <p:cNvSpPr>
              <a:spLocks noChangeArrowheads="1"/>
            </p:cNvSpPr>
            <p:nvPr/>
          </p:nvSpPr>
          <p:spPr bwMode="auto">
            <a:xfrm>
              <a:off x="816" y="2928"/>
              <a:ext cx="624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200" dirty="0"/>
                <a:t>Penicillin</a:t>
              </a:r>
            </a:p>
            <a:p>
              <a:pPr algn="ctr"/>
              <a:r>
                <a:rPr lang="en-US" altLang="en-US" sz="1200" dirty="0"/>
                <a:t>Insulin</a:t>
              </a:r>
            </a:p>
          </p:txBody>
        </p:sp>
        <p:sp>
          <p:nvSpPr>
            <p:cNvPr id="15" name="Rectangle 29"/>
            <p:cNvSpPr>
              <a:spLocks noChangeArrowheads="1"/>
            </p:cNvSpPr>
            <p:nvPr/>
          </p:nvSpPr>
          <p:spPr bwMode="auto">
            <a:xfrm>
              <a:off x="814" y="2555"/>
              <a:ext cx="2262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200" dirty="0"/>
                <a:t>Medicinal </a:t>
              </a:r>
              <a:r>
                <a:rPr lang="en-US" altLang="en-US" sz="1200" dirty="0" smtClean="0"/>
                <a:t>Chemistry / </a:t>
              </a:r>
            </a:p>
            <a:p>
              <a:pPr algn="ctr"/>
              <a:r>
                <a:rPr lang="en-US" altLang="en-US" sz="1200" dirty="0" smtClean="0"/>
                <a:t>Pharmacology</a:t>
              </a:r>
              <a:endParaRPr lang="en-US" altLang="en-US" sz="1200" dirty="0"/>
            </a:p>
          </p:txBody>
        </p:sp>
        <p:sp>
          <p:nvSpPr>
            <p:cNvPr id="16" name="Rectangle 30"/>
            <p:cNvSpPr>
              <a:spLocks noChangeArrowheads="1"/>
            </p:cNvSpPr>
            <p:nvPr/>
          </p:nvSpPr>
          <p:spPr bwMode="auto">
            <a:xfrm>
              <a:off x="1392" y="2931"/>
              <a:ext cx="864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200" dirty="0"/>
                <a:t>Erythromycin</a:t>
              </a:r>
            </a:p>
          </p:txBody>
        </p:sp>
        <p:sp>
          <p:nvSpPr>
            <p:cNvPr id="17" name="Rectangle 31"/>
            <p:cNvSpPr>
              <a:spLocks noChangeArrowheads="1"/>
            </p:cNvSpPr>
            <p:nvPr/>
          </p:nvSpPr>
          <p:spPr bwMode="auto">
            <a:xfrm>
              <a:off x="2208" y="3391"/>
              <a:ext cx="672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sz="1400" dirty="0"/>
            </a:p>
          </p:txBody>
        </p:sp>
        <p:sp>
          <p:nvSpPr>
            <p:cNvPr id="19" name="Line 33"/>
            <p:cNvSpPr>
              <a:spLocks noChangeShapeType="1"/>
            </p:cNvSpPr>
            <p:nvPr/>
          </p:nvSpPr>
          <p:spPr bwMode="auto">
            <a:xfrm flipV="1">
              <a:off x="881" y="2918"/>
              <a:ext cx="4727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35"/>
            <p:cNvSpPr>
              <a:spLocks noChangeArrowheads="1"/>
            </p:cNvSpPr>
            <p:nvPr/>
          </p:nvSpPr>
          <p:spPr bwMode="auto">
            <a:xfrm>
              <a:off x="4425" y="528"/>
              <a:ext cx="1248" cy="3279"/>
            </a:xfrm>
            <a:prstGeom prst="rect">
              <a:avLst/>
            </a:prstGeom>
            <a:solidFill>
              <a:srgbClr val="333333">
                <a:alpha val="10001"/>
              </a:srgbClr>
            </a:solidFill>
            <a:ln w="31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Rectangle 36"/>
            <p:cNvSpPr>
              <a:spLocks noChangeArrowheads="1"/>
            </p:cNvSpPr>
            <p:nvPr/>
          </p:nvSpPr>
          <p:spPr bwMode="auto">
            <a:xfrm>
              <a:off x="4380" y="3047"/>
              <a:ext cx="1297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200" dirty="0" err="1" smtClean="0">
                  <a:solidFill>
                    <a:schemeClr val="tx2"/>
                  </a:solidFill>
                </a:rPr>
                <a:t>Carticel</a:t>
              </a:r>
              <a:r>
                <a:rPr lang="en-US" altLang="en-US" sz="1200" dirty="0" smtClean="0">
                  <a:solidFill>
                    <a:schemeClr val="tx2"/>
                  </a:solidFill>
                </a:rPr>
                <a:t> / </a:t>
              </a:r>
              <a:r>
                <a:rPr lang="en-US" altLang="en-US" sz="1200" dirty="0" err="1" smtClean="0">
                  <a:solidFill>
                    <a:schemeClr val="tx2"/>
                  </a:solidFill>
                </a:rPr>
                <a:t>Epicel</a:t>
              </a:r>
              <a:r>
                <a:rPr lang="en-US" altLang="en-US" sz="1200" dirty="0" smtClean="0">
                  <a:solidFill>
                    <a:schemeClr val="tx2"/>
                  </a:solidFill>
                </a:rPr>
                <a:t>  </a:t>
              </a:r>
              <a:r>
                <a:rPr lang="en-US" altLang="en-US" sz="1200" dirty="0" err="1" smtClean="0">
                  <a:solidFill>
                    <a:schemeClr val="tx2"/>
                  </a:solidFill>
                </a:rPr>
                <a:t>Apligraf</a:t>
              </a:r>
              <a:r>
                <a:rPr lang="en-US" altLang="en-US" sz="1200" dirty="0" smtClean="0">
                  <a:solidFill>
                    <a:schemeClr val="tx2"/>
                  </a:solidFill>
                </a:rPr>
                <a:t> /</a:t>
              </a:r>
              <a:endParaRPr lang="en-US" altLang="en-US" sz="1200" dirty="0">
                <a:solidFill>
                  <a:schemeClr val="tx2"/>
                </a:solidFill>
              </a:endParaRPr>
            </a:p>
            <a:p>
              <a:r>
                <a:rPr lang="en-US" altLang="en-US" sz="1200" dirty="0">
                  <a:solidFill>
                    <a:schemeClr val="tx2"/>
                  </a:solidFill>
                </a:rPr>
                <a:t>Stem cell therapies</a:t>
              </a:r>
            </a:p>
          </p:txBody>
        </p:sp>
        <p:sp>
          <p:nvSpPr>
            <p:cNvPr id="22" name="Rectangle 37"/>
            <p:cNvSpPr>
              <a:spLocks noChangeArrowheads="1"/>
            </p:cNvSpPr>
            <p:nvPr/>
          </p:nvSpPr>
          <p:spPr bwMode="auto">
            <a:xfrm>
              <a:off x="4368" y="511"/>
              <a:ext cx="1248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Cell Therapeutics</a:t>
              </a:r>
            </a:p>
          </p:txBody>
        </p:sp>
        <p:sp>
          <p:nvSpPr>
            <p:cNvPr id="23" name="Rectangle 38"/>
            <p:cNvSpPr>
              <a:spLocks noChangeArrowheads="1"/>
            </p:cNvSpPr>
            <p:nvPr/>
          </p:nvSpPr>
          <p:spPr bwMode="auto">
            <a:xfrm>
              <a:off x="3504" y="511"/>
              <a:ext cx="803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600" b="1" dirty="0">
                  <a:solidFill>
                    <a:srgbClr val="000099"/>
                  </a:solidFill>
                </a:rPr>
                <a:t>Biologics</a:t>
              </a:r>
            </a:p>
          </p:txBody>
        </p:sp>
        <p:sp>
          <p:nvSpPr>
            <p:cNvPr id="25" name="Line 56"/>
            <p:cNvSpPr>
              <a:spLocks noChangeShapeType="1"/>
            </p:cNvSpPr>
            <p:nvPr/>
          </p:nvSpPr>
          <p:spPr bwMode="auto">
            <a:xfrm flipV="1">
              <a:off x="863" y="2561"/>
              <a:ext cx="472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2694378" y="-47703"/>
            <a:ext cx="3924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Evolution of Therapeutics</a:t>
            </a:r>
            <a:endParaRPr lang="en-US" sz="28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3073817" y="5801320"/>
            <a:ext cx="4848597" cy="828080"/>
            <a:chOff x="4036831" y="3996941"/>
            <a:chExt cx="2686623" cy="828080"/>
          </a:xfrm>
        </p:grpSpPr>
        <p:sp>
          <p:nvSpPr>
            <p:cNvPr id="57" name="Left Brace 56"/>
            <p:cNvSpPr/>
            <p:nvPr/>
          </p:nvSpPr>
          <p:spPr bwMode="auto">
            <a:xfrm rot="16200000">
              <a:off x="5231908" y="2801864"/>
              <a:ext cx="296469" cy="2686623"/>
            </a:xfrm>
            <a:prstGeom prst="leftBrace">
              <a:avLst>
                <a:gd name="adj1" fmla="val 8333"/>
                <a:gd name="adj2" fmla="val 50386"/>
              </a:avLst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18288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8" name="Picture 18" descr="Image result for Rx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23"/>
            <a:stretch/>
          </p:blipFill>
          <p:spPr bwMode="auto">
            <a:xfrm>
              <a:off x="4828822" y="4314629"/>
              <a:ext cx="332951" cy="510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>
              <a:off x="5152439" y="4346369"/>
              <a:ext cx="825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NMEs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3" name="Isosceles Triangle 72"/>
          <p:cNvSpPr/>
          <p:nvPr/>
        </p:nvSpPr>
        <p:spPr>
          <a:xfrm flipH="1" flipV="1">
            <a:off x="5486400" y="2153256"/>
            <a:ext cx="281367" cy="285144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Isosceles Triangle 73"/>
          <p:cNvSpPr/>
          <p:nvPr/>
        </p:nvSpPr>
        <p:spPr>
          <a:xfrm flipH="1" flipV="1">
            <a:off x="4550175" y="2000856"/>
            <a:ext cx="281367" cy="285144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/>
          <p:cNvSpPr/>
          <p:nvPr/>
        </p:nvSpPr>
        <p:spPr>
          <a:xfrm flipH="1" flipV="1">
            <a:off x="6576314" y="1848456"/>
            <a:ext cx="281367" cy="285144"/>
          </a:xfrm>
          <a:prstGeom prst="triangle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Isosceles Triangle 75"/>
          <p:cNvSpPr/>
          <p:nvPr/>
        </p:nvSpPr>
        <p:spPr>
          <a:xfrm flipH="1" flipV="1">
            <a:off x="5486400" y="1772256"/>
            <a:ext cx="281367" cy="285144"/>
          </a:xfrm>
          <a:prstGeom prst="triangle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/>
          <p:cNvSpPr/>
          <p:nvPr/>
        </p:nvSpPr>
        <p:spPr>
          <a:xfrm flipH="1" flipV="1">
            <a:off x="4812084" y="1924689"/>
            <a:ext cx="281367" cy="28514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Isosceles Triangle 77"/>
          <p:cNvSpPr/>
          <p:nvPr/>
        </p:nvSpPr>
        <p:spPr>
          <a:xfrm flipH="1" flipV="1">
            <a:off x="5943600" y="2077056"/>
            <a:ext cx="281367" cy="28514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5644136" y="2357735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r>
              <a:rPr lang="en-US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Insulin</a:t>
            </a:r>
            <a:endParaRPr lang="en-US" sz="1200" dirty="0"/>
          </a:p>
        </p:txBody>
      </p:sp>
      <p:sp>
        <p:nvSpPr>
          <p:cNvPr id="80" name="Rectangle 79"/>
          <p:cNvSpPr/>
          <p:nvPr/>
        </p:nvSpPr>
        <p:spPr>
          <a:xfrm>
            <a:off x="5792311" y="2313801"/>
            <a:ext cx="837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Lovastatin</a:t>
            </a:r>
            <a:endParaRPr lang="en-US" sz="1200" dirty="0"/>
          </a:p>
        </p:txBody>
      </p:sp>
      <p:sp>
        <p:nvSpPr>
          <p:cNvPr id="81" name="Rectangle 80"/>
          <p:cNvSpPr/>
          <p:nvPr/>
        </p:nvSpPr>
        <p:spPr>
          <a:xfrm>
            <a:off x="6609892" y="2085201"/>
            <a:ext cx="596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Enbrel</a:t>
            </a:r>
            <a:endParaRPr lang="en-US" sz="1200" dirty="0"/>
          </a:p>
        </p:txBody>
      </p:sp>
      <p:sp>
        <p:nvSpPr>
          <p:cNvPr id="82" name="Rectangle 81"/>
          <p:cNvSpPr/>
          <p:nvPr/>
        </p:nvSpPr>
        <p:spPr>
          <a:xfrm>
            <a:off x="2266565" y="5433421"/>
            <a:ext cx="1853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400" b="1" dirty="0" smtClean="0">
                <a:solidFill>
                  <a:srgbClr val="C00000"/>
                </a:solidFill>
              </a:rPr>
              <a:t>Infectious Diseases</a:t>
            </a:r>
            <a:endParaRPr lang="en-US" altLang="en-US" sz="1400" b="1" dirty="0">
              <a:solidFill>
                <a:srgbClr val="C000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703258" y="5407522"/>
            <a:ext cx="19046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400" b="1" dirty="0" smtClean="0">
                <a:solidFill>
                  <a:srgbClr val="C00000"/>
                </a:solidFill>
              </a:rPr>
              <a:t>Deficiency Diseases</a:t>
            </a:r>
            <a:endParaRPr lang="en-US" altLang="en-US" sz="1400" b="1" dirty="0">
              <a:solidFill>
                <a:srgbClr val="C00000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857681" y="5395685"/>
            <a:ext cx="21339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400" b="1" dirty="0" smtClean="0">
                <a:solidFill>
                  <a:srgbClr val="C00000"/>
                </a:solidFill>
              </a:rPr>
              <a:t>Degenerative Diseases</a:t>
            </a:r>
            <a:endParaRPr lang="en-US" altLang="en-US" sz="1400" b="1" dirty="0">
              <a:solidFill>
                <a:srgbClr val="C00000"/>
              </a:solidFill>
            </a:endParaRPr>
          </a:p>
        </p:txBody>
      </p:sp>
      <p:sp>
        <p:nvSpPr>
          <p:cNvPr id="85" name="Rectangle 27"/>
          <p:cNvSpPr>
            <a:spLocks noChangeArrowheads="1"/>
          </p:cNvSpPr>
          <p:nvPr/>
        </p:nvSpPr>
        <p:spPr bwMode="auto">
          <a:xfrm>
            <a:off x="258559" y="5232188"/>
            <a:ext cx="1184926" cy="42771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400" b="1" dirty="0" err="1" smtClean="0">
                <a:solidFill>
                  <a:schemeClr val="bg1"/>
                </a:solidFill>
              </a:rPr>
              <a:t>Desiases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86" name="Line 56"/>
          <p:cNvSpPr>
            <a:spLocks noChangeShapeType="1"/>
          </p:cNvSpPr>
          <p:nvPr/>
        </p:nvSpPr>
        <p:spPr bwMode="auto">
          <a:xfrm flipV="1">
            <a:off x="1541728" y="5293849"/>
            <a:ext cx="7365249" cy="207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09783" y="3758805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25" descr="C:\Users\lalitl\Desktop\drug discovery pipeli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 b="50371"/>
          <a:stretch/>
        </p:blipFill>
        <p:spPr bwMode="auto">
          <a:xfrm>
            <a:off x="76200" y="2120938"/>
            <a:ext cx="9013825" cy="176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44085" y="61019"/>
            <a:ext cx="4562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New Drug Discovery : Value Chain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300183" y="1828799"/>
            <a:ext cx="4271817" cy="304801"/>
          </a:xfrm>
          <a:prstGeom prst="homePlate">
            <a:avLst>
              <a:gd name="adj" fmla="val 131818"/>
            </a:avLst>
          </a:prstGeom>
          <a:gradFill flip="none" rotWithShape="1">
            <a:gsLst>
              <a:gs pos="0">
                <a:srgbClr val="99FF66">
                  <a:shade val="30000"/>
                  <a:satMod val="115000"/>
                </a:srgbClr>
              </a:gs>
              <a:gs pos="50000">
                <a:srgbClr val="99FF66">
                  <a:shade val="67500"/>
                  <a:satMod val="115000"/>
                </a:srgbClr>
              </a:gs>
              <a:gs pos="100000">
                <a:srgbClr val="99FF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4583113" y="1828799"/>
            <a:ext cx="3265488" cy="304801"/>
          </a:xfrm>
          <a:prstGeom prst="homePlate">
            <a:avLst>
              <a:gd name="adj" fmla="val 131818"/>
            </a:avLst>
          </a:prstGeom>
          <a:gradFill flip="none" rotWithShape="1">
            <a:gsLst>
              <a:gs pos="0">
                <a:srgbClr val="99FF66">
                  <a:shade val="30000"/>
                  <a:satMod val="115000"/>
                </a:srgbClr>
              </a:gs>
              <a:gs pos="50000">
                <a:srgbClr val="99FF66">
                  <a:shade val="67500"/>
                  <a:satMod val="115000"/>
                </a:srgbClr>
              </a:gs>
              <a:gs pos="100000">
                <a:srgbClr val="99FF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Pentagon 14"/>
          <p:cNvSpPr/>
          <p:nvPr/>
        </p:nvSpPr>
        <p:spPr>
          <a:xfrm>
            <a:off x="171305" y="3963351"/>
            <a:ext cx="4271817" cy="304801"/>
          </a:xfrm>
          <a:prstGeom prst="homePlate">
            <a:avLst>
              <a:gd name="adj" fmla="val 131818"/>
            </a:avLst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Pentagon 15"/>
          <p:cNvSpPr/>
          <p:nvPr/>
        </p:nvSpPr>
        <p:spPr>
          <a:xfrm>
            <a:off x="4454235" y="3963351"/>
            <a:ext cx="3265488" cy="304801"/>
          </a:xfrm>
          <a:prstGeom prst="homePlate">
            <a:avLst>
              <a:gd name="adj" fmla="val 131818"/>
            </a:avLst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13986" y="3931085"/>
            <a:ext cx="1981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Research ~ 5-8 </a:t>
            </a:r>
            <a:r>
              <a:rPr lang="en-US" sz="1600" dirty="0" err="1">
                <a:solidFill>
                  <a:schemeClr val="bg1"/>
                </a:solidFill>
              </a:rPr>
              <a:t>mio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2717" y="3924604"/>
            <a:ext cx="26996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Clinical Trials $100-300 </a:t>
            </a:r>
            <a:r>
              <a:rPr lang="en-US" sz="1600" dirty="0" err="1">
                <a:solidFill>
                  <a:schemeClr val="bg1"/>
                </a:solidFill>
              </a:rPr>
              <a:t>mio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3943207" y="4430339"/>
            <a:ext cx="3359160" cy="319195"/>
          </a:xfrm>
          <a:prstGeom prst="homePlate">
            <a:avLst>
              <a:gd name="adj" fmla="val 131818"/>
            </a:avLst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63256" y="4435333"/>
            <a:ext cx="23995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TOX studies ~15-20 </a:t>
            </a:r>
            <a:r>
              <a:rPr lang="en-US" sz="1600" dirty="0" err="1">
                <a:solidFill>
                  <a:schemeClr val="bg1"/>
                </a:solidFill>
              </a:rPr>
              <a:t>mio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3978" y="1787662"/>
            <a:ext cx="1146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/>
              <a:t>3-5 years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453717" y="1787662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/>
              <a:t>5 - 7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2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4443"/>
          <a:stretch>
            <a:fillRect/>
          </a:stretch>
        </p:blipFill>
        <p:spPr bwMode="auto">
          <a:xfrm>
            <a:off x="914400" y="990600"/>
            <a:ext cx="7523813" cy="48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795462" y="6257925"/>
            <a:ext cx="6815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10-12 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years, ~ </a:t>
            </a:r>
            <a:r>
              <a:rPr lang="en-US" altLang="en-US" sz="2400" dirty="0">
                <a:latin typeface="Times New Roman" panose="02020603050405020304" pitchFamily="18" charset="0"/>
              </a:rPr>
              <a:t>1.5 bio 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$, High Risk of Failure!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51364" y="514195"/>
            <a:ext cx="2529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0" dirty="0" smtClean="0">
                <a:solidFill>
                  <a:srgbClr val="C00000"/>
                </a:solidFill>
              </a:rPr>
              <a:t>Multidisciplinary !!!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4085" y="61019"/>
            <a:ext cx="4562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New Drug Discovery : Value Chain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8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7211568" cy="47900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-56618"/>
            <a:ext cx="6106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New Drug Discovery : Failure More common!!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39203" y="5867939"/>
            <a:ext cx="2951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i="1" dirty="0" smtClean="0">
                <a:solidFill>
                  <a:srgbClr val="000000"/>
                </a:solidFill>
                <a:latin typeface="Times New Roman" pitchFamily="18" charset="0"/>
              </a:rPr>
              <a:t>Fail Early… Fail Cheap!!!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1715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g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" b="-1"/>
          <a:stretch/>
        </p:blipFill>
        <p:spPr bwMode="auto">
          <a:xfrm>
            <a:off x="29038" y="1507497"/>
            <a:ext cx="6153150" cy="415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67268" y="5811019"/>
            <a:ext cx="518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i="1" dirty="0" smtClean="0">
                <a:solidFill>
                  <a:srgbClr val="FF0000"/>
                </a:solidFill>
                <a:latin typeface="Times New Roman" pitchFamily="18" charset="0"/>
              </a:rPr>
              <a:t>Needle in the Hay Stack….</a:t>
            </a:r>
            <a:endParaRPr lang="en-US" altLang="en-US" sz="20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7268" y="-70983"/>
            <a:ext cx="443262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New Drug Discovery : Failures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….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706" y="774498"/>
            <a:ext cx="91489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Hypothesis</a:t>
            </a:r>
            <a:r>
              <a:rPr lang="en-US" sz="2000" i="1" dirty="0">
                <a:solidFill>
                  <a:srgbClr val="C00000"/>
                </a:solidFill>
                <a:latin typeface="Calibri" panose="020F0502020204030204" pitchFamily="34" charset="0"/>
              </a:rPr>
              <a:t>: Modulation of the activity of a specific </a:t>
            </a:r>
            <a:r>
              <a:rPr lang="en-US" sz="20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target </a:t>
            </a:r>
          </a:p>
          <a:p>
            <a:pPr algn="ctr"/>
            <a:r>
              <a:rPr lang="en-US" sz="20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will </a:t>
            </a:r>
            <a:r>
              <a:rPr lang="en-US" sz="2000" i="1" dirty="0">
                <a:solidFill>
                  <a:srgbClr val="C00000"/>
                </a:solidFill>
                <a:latin typeface="Calibri" panose="020F0502020204030204" pitchFamily="34" charset="0"/>
              </a:rPr>
              <a:t>have beneficial therapeutic effect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5" b="6980"/>
          <a:stretch/>
        </p:blipFill>
        <p:spPr>
          <a:xfrm>
            <a:off x="6209897" y="2673302"/>
            <a:ext cx="2934103" cy="16823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33978" y="1787662"/>
            <a:ext cx="1146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/>
              <a:t>3-5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3850"/>
            <a:ext cx="4757434" cy="3115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519" y="5492111"/>
            <a:ext cx="8679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Chronic Diseases are Heterogeneous - Multiple Mechanisms of disease exist</a:t>
            </a:r>
          </a:p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Biomarker Based Therapeutics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310298" y="650566"/>
            <a:ext cx="421519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i="1" dirty="0">
                <a:solidFill>
                  <a:srgbClr val="C00000"/>
                </a:solidFill>
                <a:latin typeface="Times New Roman" pitchFamily="18" charset="0"/>
              </a:rPr>
              <a:t>“ One Size Doesn’t Fit All”</a:t>
            </a:r>
          </a:p>
        </p:txBody>
      </p:sp>
      <p:pic>
        <p:nvPicPr>
          <p:cNvPr id="10" name="Picture 4" descr="Image result for lung cancer targeted treatment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6" r="50000" b="16579"/>
          <a:stretch/>
        </p:blipFill>
        <p:spPr bwMode="auto">
          <a:xfrm>
            <a:off x="4876800" y="2668538"/>
            <a:ext cx="1613532" cy="19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70" y="2789550"/>
            <a:ext cx="2754230" cy="178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E6C9C-16DF-4E14-B10A-B440E236A3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7268" y="-70983"/>
            <a:ext cx="443262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New Drug Discovery : Failures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….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gKN_ORmf0aV3kcql4dCm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v_X3kJTUq.iGdEVgOnM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g6Y9rEtkEqOoTAawdkkw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gbJjnUBzU.7.9HYaCmXX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62rJzmggUmPzdGJxlTZFg"/>
</p:tagLst>
</file>

<file path=ppt/theme/theme1.xml><?xml version="1.0" encoding="utf-8"?>
<a:theme xmlns:a="http://schemas.openxmlformats.org/drawingml/2006/main" name="1_Glenmark tablet design template">
  <a:themeElements>
    <a:clrScheme name="1_Glenmark tablet design template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333FF"/>
      </a:hlink>
      <a:folHlink>
        <a:srgbClr val="3333FF"/>
      </a:folHlink>
    </a:clrScheme>
    <a:fontScheme name="1_Glenmark tablet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Glenmark tablet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enmark tablet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enmark tablet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enmark tablet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enmark tablet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enmark tablet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enmark tablet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enmark tablet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enmark tablet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enmark tablet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enmark tablet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enmark tablet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enmark tablet design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33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lenmark tablet design 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33FF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1062</Words>
  <Application>Microsoft Office PowerPoint</Application>
  <PresentationFormat>On-screen Show (4:3)</PresentationFormat>
  <Paragraphs>222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SimSun</vt:lpstr>
      <vt:lpstr>AdvTTe45e47d2</vt:lpstr>
      <vt:lpstr>Arial</vt:lpstr>
      <vt:lpstr>Arial Black</vt:lpstr>
      <vt:lpstr>Bradley Hand ITC</vt:lpstr>
      <vt:lpstr>Brush Script MT</vt:lpstr>
      <vt:lpstr>Calibri</vt:lpstr>
      <vt:lpstr>Cooper Black</vt:lpstr>
      <vt:lpstr>Garamond</vt:lpstr>
      <vt:lpstr>Maiandra GD</vt:lpstr>
      <vt:lpstr>MS PGothic</vt:lpstr>
      <vt:lpstr>msgothic</vt:lpstr>
      <vt:lpstr>Times New Roman</vt:lpstr>
      <vt:lpstr>Wingdings</vt:lpstr>
      <vt:lpstr>1_Glenmark tablet design template</vt:lpstr>
      <vt:lpstr>Microsoft Excel 97-2003 Worksheet</vt:lpstr>
      <vt:lpstr>PowerPoint Presentation</vt:lpstr>
      <vt:lpstr>                                 Disclaimer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 at the end of tunnel…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Drug Discovery in India</vt:lpstr>
      <vt:lpstr>New Drug Discovery in India</vt:lpstr>
      <vt:lpstr>Global Partnerships / deals of Indian Pharma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Innovative Medicines and India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Deepa Vishwanathan</dc:creator>
  <cp:lastModifiedBy>Dr. Neelima Khairatkar Joshi</cp:lastModifiedBy>
  <cp:revision>266</cp:revision>
  <cp:lastPrinted>2017-06-22T08:42:44Z</cp:lastPrinted>
  <dcterms:created xsi:type="dcterms:W3CDTF">2006-08-16T00:00:00Z</dcterms:created>
  <dcterms:modified xsi:type="dcterms:W3CDTF">2017-06-22T10:17:42Z</dcterms:modified>
</cp:coreProperties>
</file>