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03" r:id="rId2"/>
    <p:sldId id="305" r:id="rId3"/>
    <p:sldId id="258" r:id="rId4"/>
    <p:sldId id="260" r:id="rId5"/>
    <p:sldId id="307" r:id="rId6"/>
    <p:sldId id="297" r:id="rId7"/>
    <p:sldId id="298" r:id="rId8"/>
    <p:sldId id="312" r:id="rId9"/>
    <p:sldId id="299" r:id="rId10"/>
    <p:sldId id="308" r:id="rId11"/>
    <p:sldId id="262" r:id="rId12"/>
    <p:sldId id="263" r:id="rId13"/>
    <p:sldId id="264" r:id="rId14"/>
    <p:sldId id="265" r:id="rId15"/>
    <p:sldId id="309" r:id="rId16"/>
    <p:sldId id="267" r:id="rId17"/>
    <p:sldId id="301" r:id="rId18"/>
    <p:sldId id="266" r:id="rId19"/>
    <p:sldId id="282" r:id="rId20"/>
    <p:sldId id="272" r:id="rId21"/>
    <p:sldId id="273" r:id="rId22"/>
    <p:sldId id="275" r:id="rId23"/>
    <p:sldId id="274" r:id="rId24"/>
    <p:sldId id="276" r:id="rId25"/>
    <p:sldId id="302" r:id="rId26"/>
    <p:sldId id="296" r:id="rId27"/>
    <p:sldId id="278" r:id="rId28"/>
    <p:sldId id="279" r:id="rId29"/>
    <p:sldId id="291" r:id="rId30"/>
    <p:sldId id="280" r:id="rId31"/>
    <p:sldId id="290" r:id="rId32"/>
    <p:sldId id="311" r:id="rId33"/>
    <p:sldId id="304" r:id="rId34"/>
    <p:sldId id="31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23B"/>
    <a:srgbClr val="7E0000"/>
    <a:srgbClr val="003366"/>
    <a:srgbClr val="1B409D"/>
    <a:srgbClr val="255997"/>
    <a:srgbClr val="3379CD"/>
    <a:srgbClr val="2E6EBC"/>
    <a:srgbClr val="A2C2EC"/>
    <a:srgbClr val="77A4E5"/>
    <a:srgbClr val="2962A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645E52-0D0E-400C-A42A-DAE21BA8D4EB}" type="datetimeFigureOut">
              <a:rPr lang="en-US" smtClean="0"/>
              <a:pPr/>
              <a:t>6/17/2016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6AA1CD-2D38-4D20-9528-B2389C66DD0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8BF907-C989-4B3A-A61F-8C2EAA2C6FE2}" type="slidenum">
              <a:rPr lang="en-US"/>
              <a:pPr fontAlgn="base">
                <a:spcBef>
                  <a:spcPct val="0"/>
                </a:spcBef>
                <a:spcAft>
                  <a:spcPct val="0"/>
                </a:spcAft>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F9FC67-48FC-4651-9009-04E48BA267DB}" type="slidenum">
              <a:rPr lang="en-US" smtClean="0">
                <a:latin typeface="Arial" pitchFamily="34" charset="0"/>
                <a:cs typeface="Arial" pitchFamily="34" charset="0"/>
              </a:rPr>
              <a:pPr/>
              <a:t>14</a:t>
            </a:fld>
            <a:endParaRPr lang="en-U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6AA1CD-2D38-4D20-9528-B2389C66DD0C}"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8E7E32-F98D-4FA7-BAEF-32D008BA7948}" type="datetimeFigureOut">
              <a:rPr lang="en-US" smtClean="0"/>
              <a:pPr/>
              <a:t>6/17/2016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B1117-0EF8-4FFF-B6BC-D254B3E15F1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8E7E32-F98D-4FA7-BAEF-32D008BA7948}" type="datetimeFigureOut">
              <a:rPr lang="en-US" smtClean="0"/>
              <a:pPr/>
              <a:t>6/17/2016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B1117-0EF8-4FFF-B6BC-D254B3E15F1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8E7E32-F98D-4FA7-BAEF-32D008BA7948}" type="datetimeFigureOut">
              <a:rPr lang="en-US" smtClean="0"/>
              <a:pPr/>
              <a:t>6/17/2016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B1117-0EF8-4FFF-B6BC-D254B3E15F1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8CD94BB2-ED97-4114-B4A9-40F0D947211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8E7E32-F98D-4FA7-BAEF-32D008BA7948}" type="datetimeFigureOut">
              <a:rPr lang="en-US" smtClean="0"/>
              <a:pPr/>
              <a:t>6/17/2016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B1117-0EF8-4FFF-B6BC-D254B3E15F1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8E7E32-F98D-4FA7-BAEF-32D008BA7948}" type="datetimeFigureOut">
              <a:rPr lang="en-US" smtClean="0"/>
              <a:pPr/>
              <a:t>6/17/2016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B1117-0EF8-4FFF-B6BC-D254B3E15F1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8E7E32-F98D-4FA7-BAEF-32D008BA7948}" type="datetimeFigureOut">
              <a:rPr lang="en-US" smtClean="0"/>
              <a:pPr/>
              <a:t>6/17/2016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0B1117-0EF8-4FFF-B6BC-D254B3E15F1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8E7E32-F98D-4FA7-BAEF-32D008BA7948}" type="datetimeFigureOut">
              <a:rPr lang="en-US" smtClean="0"/>
              <a:pPr/>
              <a:t>6/17/2016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0B1117-0EF8-4FFF-B6BC-D254B3E15F1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8E7E32-F98D-4FA7-BAEF-32D008BA7948}" type="datetimeFigureOut">
              <a:rPr lang="en-US" smtClean="0"/>
              <a:pPr/>
              <a:t>6/17/2016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0B1117-0EF8-4FFF-B6BC-D254B3E15F1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8E7E32-F98D-4FA7-BAEF-32D008BA7948}" type="datetimeFigureOut">
              <a:rPr lang="en-US" smtClean="0"/>
              <a:pPr/>
              <a:t>6/17/2016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0B1117-0EF8-4FFF-B6BC-D254B3E15F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8E7E32-F98D-4FA7-BAEF-32D008BA7948}" type="datetimeFigureOut">
              <a:rPr lang="en-US" smtClean="0"/>
              <a:pPr/>
              <a:t>6/17/2016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0B1117-0EF8-4FFF-B6BC-D254B3E15F1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8E7E32-F98D-4FA7-BAEF-32D008BA7948}" type="datetimeFigureOut">
              <a:rPr lang="en-US" smtClean="0"/>
              <a:pPr/>
              <a:t>6/17/2016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0B1117-0EF8-4FFF-B6BC-D254B3E15F1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8E7E32-F98D-4FA7-BAEF-32D008BA7948}" type="datetimeFigureOut">
              <a:rPr lang="en-US" smtClean="0"/>
              <a:pPr/>
              <a:t>6/17/2016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0B1117-0EF8-4FFF-B6BC-D254B3E15F1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9.png"/><Relationship Id="rId11" Type="http://schemas.openxmlformats.org/officeDocument/2006/relationships/image" Target="../media/image44.jpeg"/><Relationship Id="rId5" Type="http://schemas.openxmlformats.org/officeDocument/2006/relationships/oleObject" Target="../embeddings/oleObject3.bin"/><Relationship Id="rId10" Type="http://schemas.openxmlformats.org/officeDocument/2006/relationships/image" Target="../media/image43.png"/><Relationship Id="rId4" Type="http://schemas.openxmlformats.org/officeDocument/2006/relationships/oleObject" Target="../embeddings/oleObject2.bin"/><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1.jpeg"/><Relationship Id="rId5" Type="http://schemas.openxmlformats.org/officeDocument/2006/relationships/oleObject" Target="../embeddings/oleObject4.bin"/><Relationship Id="rId4" Type="http://schemas.openxmlformats.org/officeDocument/2006/relationships/image" Target="../media/image5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jpe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jpeg"/><Relationship Id="rId11" Type="http://schemas.openxmlformats.org/officeDocument/2006/relationships/image" Target="../media/image61.png"/><Relationship Id="rId5" Type="http://schemas.openxmlformats.org/officeDocument/2006/relationships/image" Target="../media/image55.tiff"/><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27.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jpeg"/><Relationship Id="rId7" Type="http://schemas.openxmlformats.org/officeDocument/2006/relationships/image" Target="../media/image68.png"/><Relationship Id="rId12" Type="http://schemas.openxmlformats.org/officeDocument/2006/relationships/image" Target="../media/image73.png"/><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s>
</file>

<file path=ppt/slides/_rels/slide28.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 Id="rId9"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8" Type="http://schemas.openxmlformats.org/officeDocument/2006/relationships/image" Target="../media/image86.tiff"/><Relationship Id="rId3" Type="http://schemas.openxmlformats.org/officeDocument/2006/relationships/oleObject" Target="../embeddings/oleObject6.bin"/><Relationship Id="rId7" Type="http://schemas.openxmlformats.org/officeDocument/2006/relationships/image" Target="../media/image85.tif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84.tiff"/><Relationship Id="rId5" Type="http://schemas.openxmlformats.org/officeDocument/2006/relationships/image" Target="../media/image83.tiff"/><Relationship Id="rId4" Type="http://schemas.openxmlformats.org/officeDocument/2006/relationships/image" Target="../media/image8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93.jpeg"/><Relationship Id="rId3" Type="http://schemas.openxmlformats.org/officeDocument/2006/relationships/image" Target="../media/image88.png"/><Relationship Id="rId7" Type="http://schemas.openxmlformats.org/officeDocument/2006/relationships/image" Target="../media/image92.jpeg"/><Relationship Id="rId12" Type="http://schemas.openxmlformats.org/officeDocument/2006/relationships/image" Target="../media/image97.jpeg"/><Relationship Id="rId2"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image" Target="../media/image91.jpeg"/><Relationship Id="rId11" Type="http://schemas.openxmlformats.org/officeDocument/2006/relationships/image" Target="../media/image96.jpeg"/><Relationship Id="rId5" Type="http://schemas.openxmlformats.org/officeDocument/2006/relationships/image" Target="../media/image90.jpeg"/><Relationship Id="rId10" Type="http://schemas.openxmlformats.org/officeDocument/2006/relationships/image" Target="../media/image95.jpeg"/><Relationship Id="rId4" Type="http://schemas.openxmlformats.org/officeDocument/2006/relationships/image" Target="../media/image89.jpeg"/><Relationship Id="rId9" Type="http://schemas.openxmlformats.org/officeDocument/2006/relationships/image" Target="../media/image9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990600" y="762000"/>
            <a:ext cx="7620000" cy="914400"/>
          </a:xfrm>
          <a:prstGeom prst="roundRect">
            <a:avLst/>
          </a:prstGeom>
          <a:solidFill>
            <a:schemeClr val="accent1">
              <a:lumMod val="20000"/>
              <a:lumOff val="80000"/>
            </a:schemeClr>
          </a:solidFill>
          <a:scene3d>
            <a:camera prst="obliqueBottomRigh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800" dirty="0" smtClean="0">
              <a:latin typeface="Times New Roman" pitchFamily="18" charset="0"/>
              <a:cs typeface="Times New Roman" pitchFamily="18" charset="0"/>
            </a:endParaRPr>
          </a:p>
        </p:txBody>
      </p:sp>
      <p:sp>
        <p:nvSpPr>
          <p:cNvPr id="6148" name="Rectangle 8"/>
          <p:cNvSpPr>
            <a:spLocks noChangeArrowheads="1"/>
          </p:cNvSpPr>
          <p:nvPr/>
        </p:nvSpPr>
        <p:spPr bwMode="auto">
          <a:xfrm>
            <a:off x="1219200" y="3962400"/>
            <a:ext cx="7315200" cy="1446550"/>
          </a:xfrm>
          <a:prstGeom prst="rect">
            <a:avLst/>
          </a:prstGeom>
          <a:noFill/>
          <a:ln w="9525">
            <a:noFill/>
            <a:miter lim="800000"/>
            <a:headEnd/>
            <a:tailEnd/>
          </a:ln>
        </p:spPr>
        <p:txBody>
          <a:bodyPr wrap="square">
            <a:spAutoFit/>
          </a:bodyPr>
          <a:lstStyle/>
          <a:p>
            <a:pPr algn="ctr"/>
            <a:r>
              <a:rPr lang="en-US" sz="2800" b="1" dirty="0" smtClean="0">
                <a:solidFill>
                  <a:srgbClr val="003300"/>
                </a:solidFill>
                <a:latin typeface="Lucida Calligraphy" pitchFamily="66" charset="0"/>
                <a:cs typeface="Times New Roman" pitchFamily="18" charset="0"/>
              </a:rPr>
              <a:t>Vimal K. Jain </a:t>
            </a:r>
            <a:r>
              <a:rPr lang="en-US" sz="2000" b="1" dirty="0" smtClean="0">
                <a:solidFill>
                  <a:srgbClr val="003300"/>
                </a:solidFill>
                <a:latin typeface="Lucida Calligraphy" pitchFamily="66" charset="0"/>
                <a:cs typeface="Times New Roman" pitchFamily="18" charset="0"/>
              </a:rPr>
              <a:t/>
            </a:r>
            <a:br>
              <a:rPr lang="en-US" sz="2000" b="1" dirty="0" smtClean="0">
                <a:solidFill>
                  <a:srgbClr val="003300"/>
                </a:solidFill>
                <a:latin typeface="Lucida Calligraphy" pitchFamily="66" charset="0"/>
                <a:cs typeface="Times New Roman" pitchFamily="18" charset="0"/>
              </a:rPr>
            </a:br>
            <a:r>
              <a:rPr lang="en-US" sz="2000" b="1" dirty="0" smtClean="0">
                <a:solidFill>
                  <a:srgbClr val="003300"/>
                </a:solidFill>
                <a:latin typeface="Lucida Calligraphy" pitchFamily="66" charset="0"/>
                <a:cs typeface="Times New Roman" pitchFamily="18" charset="0"/>
              </a:rPr>
              <a:t>Chemistry Division </a:t>
            </a:r>
            <a:br>
              <a:rPr lang="en-US" sz="2000" b="1" dirty="0" smtClean="0">
                <a:solidFill>
                  <a:srgbClr val="003300"/>
                </a:solidFill>
                <a:latin typeface="Lucida Calligraphy" pitchFamily="66" charset="0"/>
                <a:cs typeface="Times New Roman" pitchFamily="18" charset="0"/>
              </a:rPr>
            </a:br>
            <a:r>
              <a:rPr lang="en-US" sz="2000" b="1" dirty="0" err="1" smtClean="0">
                <a:solidFill>
                  <a:srgbClr val="003300"/>
                </a:solidFill>
                <a:latin typeface="Lucida Calligraphy" pitchFamily="66" charset="0"/>
                <a:cs typeface="Times New Roman" pitchFamily="18" charset="0"/>
              </a:rPr>
              <a:t>Bhabha</a:t>
            </a:r>
            <a:r>
              <a:rPr lang="en-US" sz="2000" b="1" dirty="0" smtClean="0">
                <a:solidFill>
                  <a:srgbClr val="003300"/>
                </a:solidFill>
                <a:latin typeface="Lucida Calligraphy" pitchFamily="66" charset="0"/>
                <a:cs typeface="Times New Roman" pitchFamily="18" charset="0"/>
              </a:rPr>
              <a:t> Atomic Research Centre Mumbai (India)</a:t>
            </a:r>
            <a:br>
              <a:rPr lang="en-US" sz="2000" b="1" dirty="0" smtClean="0">
                <a:solidFill>
                  <a:srgbClr val="003300"/>
                </a:solidFill>
                <a:latin typeface="Lucida Calligraphy" pitchFamily="66" charset="0"/>
                <a:cs typeface="Times New Roman" pitchFamily="18" charset="0"/>
              </a:rPr>
            </a:br>
            <a:r>
              <a:rPr lang="en-US" sz="2000" b="1" dirty="0" smtClean="0">
                <a:solidFill>
                  <a:srgbClr val="003300"/>
                </a:solidFill>
                <a:latin typeface="Lucida Calligraphy" pitchFamily="66" charset="0"/>
                <a:cs typeface="Times New Roman" pitchFamily="18" charset="0"/>
              </a:rPr>
              <a:t>email : jainvk@barc.gov.in</a:t>
            </a:r>
            <a:endParaRPr lang="en-US" sz="2000" b="1" dirty="0">
              <a:solidFill>
                <a:srgbClr val="003300"/>
              </a:solidFill>
              <a:latin typeface="Lucida Calligraphy" pitchFamily="66" charset="0"/>
              <a:cs typeface="Times New Roman" pitchFamily="18" charset="0"/>
            </a:endParaRPr>
          </a:p>
        </p:txBody>
      </p:sp>
      <p:pic>
        <p:nvPicPr>
          <p:cNvPr id="5" name="Picture 4" descr="barc.jpg"/>
          <p:cNvPicPr>
            <a:picLocks noChangeAspect="1" noChangeArrowheads="1"/>
          </p:cNvPicPr>
          <p:nvPr/>
        </p:nvPicPr>
        <p:blipFill>
          <a:blip r:embed="rId2" cstate="print"/>
          <a:srcRect/>
          <a:stretch>
            <a:fillRect/>
          </a:stretch>
        </p:blipFill>
        <p:spPr bwMode="auto">
          <a:xfrm>
            <a:off x="4419600" y="2057400"/>
            <a:ext cx="1371600" cy="1371600"/>
          </a:xfrm>
          <a:prstGeom prst="rect">
            <a:avLst/>
          </a:prstGeom>
          <a:noFill/>
          <a:ln w="9525">
            <a:noFill/>
            <a:miter lim="800000"/>
            <a:headEnd/>
            <a:tailEnd/>
          </a:ln>
        </p:spPr>
      </p:pic>
      <p:sp>
        <p:nvSpPr>
          <p:cNvPr id="819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6" name="Rectangle 4"/>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8197" name="Rectangle 5"/>
          <p:cNvSpPr>
            <a:spLocks noChangeArrowheads="1"/>
          </p:cNvSpPr>
          <p:nvPr/>
        </p:nvSpPr>
        <p:spPr bwMode="auto">
          <a:xfrm>
            <a:off x="1066800" y="816114"/>
            <a:ext cx="7391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defRPr/>
            </a:pPr>
            <a:r>
              <a:rPr lang="en-US" sz="2400" b="1" dirty="0" smtClean="0">
                <a:solidFill>
                  <a:srgbClr val="7E0000"/>
                </a:solidFill>
                <a:latin typeface="Lucida Calligraphy" pitchFamily="66" charset="0"/>
              </a:rPr>
              <a:t>Research and Development on High Purity Materials: Challenges and Opportunities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FZ crystal growth"/>
          <p:cNvPicPr>
            <a:picLocks noChangeAspect="1" noChangeArrowheads="1"/>
          </p:cNvPicPr>
          <p:nvPr/>
        </p:nvPicPr>
        <p:blipFill>
          <a:blip r:embed="rId2"/>
          <a:srcRect/>
          <a:stretch>
            <a:fillRect/>
          </a:stretch>
        </p:blipFill>
        <p:spPr bwMode="auto">
          <a:xfrm>
            <a:off x="6019800" y="152400"/>
            <a:ext cx="1905000" cy="5551488"/>
          </a:xfrm>
          <a:prstGeom prst="rect">
            <a:avLst/>
          </a:prstGeom>
          <a:noFill/>
          <a:ln w="9525">
            <a:noFill/>
            <a:miter lim="800000"/>
            <a:headEnd/>
            <a:tailEnd/>
          </a:ln>
        </p:spPr>
      </p:pic>
      <p:sp>
        <p:nvSpPr>
          <p:cNvPr id="28675" name="TextBox 2"/>
          <p:cNvSpPr txBox="1">
            <a:spLocks noChangeArrowheads="1"/>
          </p:cNvSpPr>
          <p:nvPr/>
        </p:nvSpPr>
        <p:spPr bwMode="auto">
          <a:xfrm>
            <a:off x="5486400" y="5791200"/>
            <a:ext cx="3124200" cy="369888"/>
          </a:xfrm>
          <a:prstGeom prst="rect">
            <a:avLst/>
          </a:prstGeom>
          <a:noFill/>
          <a:ln w="9525">
            <a:noFill/>
            <a:miter lim="800000"/>
            <a:headEnd/>
            <a:tailEnd/>
          </a:ln>
        </p:spPr>
        <p:txBody>
          <a:bodyPr>
            <a:spAutoFit/>
          </a:bodyPr>
          <a:lstStyle/>
          <a:p>
            <a:r>
              <a:rPr lang="en-US" b="1">
                <a:solidFill>
                  <a:srgbClr val="800000"/>
                </a:solidFill>
                <a:latin typeface="Times New Roman" pitchFamily="18" charset="0"/>
                <a:cs typeface="Times New Roman" pitchFamily="18" charset="0"/>
              </a:rPr>
              <a:t>Float Zone Crystal Growth</a:t>
            </a:r>
            <a:endParaRPr lang="en-US">
              <a:solidFill>
                <a:srgbClr val="800000"/>
              </a:solidFill>
              <a:latin typeface="Times New Roman" pitchFamily="18" charset="0"/>
              <a:cs typeface="Times New Roman" pitchFamily="18" charset="0"/>
            </a:endParaRPr>
          </a:p>
        </p:txBody>
      </p:sp>
      <p:pic>
        <p:nvPicPr>
          <p:cNvPr id="28676" name="Picture 4" descr="CZ process - first stage"/>
          <p:cNvPicPr>
            <a:picLocks noChangeAspect="1" noChangeArrowheads="1"/>
          </p:cNvPicPr>
          <p:nvPr/>
        </p:nvPicPr>
        <p:blipFill>
          <a:blip r:embed="rId3"/>
          <a:srcRect/>
          <a:stretch>
            <a:fillRect/>
          </a:stretch>
        </p:blipFill>
        <p:spPr bwMode="auto">
          <a:xfrm>
            <a:off x="1371600" y="838200"/>
            <a:ext cx="3703638" cy="4759325"/>
          </a:xfrm>
          <a:prstGeom prst="rect">
            <a:avLst/>
          </a:prstGeom>
          <a:noFill/>
          <a:ln w="9525">
            <a:noFill/>
            <a:miter lim="800000"/>
            <a:headEnd/>
            <a:tailEnd/>
          </a:ln>
        </p:spPr>
      </p:pic>
      <p:sp>
        <p:nvSpPr>
          <p:cNvPr id="28677" name="Rectangle 4"/>
          <p:cNvSpPr>
            <a:spLocks noChangeArrowheads="1"/>
          </p:cNvSpPr>
          <p:nvPr/>
        </p:nvSpPr>
        <p:spPr bwMode="auto">
          <a:xfrm>
            <a:off x="1295400" y="5802313"/>
            <a:ext cx="3773488" cy="369887"/>
          </a:xfrm>
          <a:prstGeom prst="rect">
            <a:avLst/>
          </a:prstGeom>
          <a:noFill/>
          <a:ln w="9525">
            <a:noFill/>
            <a:miter lim="800000"/>
            <a:headEnd/>
            <a:tailEnd/>
          </a:ln>
        </p:spPr>
        <p:txBody>
          <a:bodyPr wrap="none">
            <a:spAutoFit/>
          </a:bodyPr>
          <a:lstStyle/>
          <a:p>
            <a:r>
              <a:rPr lang="en-US" b="1">
                <a:solidFill>
                  <a:srgbClr val="800000"/>
                </a:solidFill>
                <a:latin typeface="Times New Roman" pitchFamily="18" charset="0"/>
                <a:cs typeface="Times New Roman" pitchFamily="18" charset="0"/>
              </a:rPr>
              <a:t>Czochralski Crystal Growth Process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1066800" y="1600200"/>
            <a:ext cx="6642100" cy="3810000"/>
            <a:chOff x="673768" y="914400"/>
            <a:chExt cx="7251032" cy="4982308"/>
          </a:xfrm>
        </p:grpSpPr>
        <p:sp>
          <p:nvSpPr>
            <p:cNvPr id="4" name="Rounded Rectangle 3"/>
            <p:cNvSpPr/>
            <p:nvPr/>
          </p:nvSpPr>
          <p:spPr>
            <a:xfrm>
              <a:off x="2362712" y="3581401"/>
              <a:ext cx="4190614" cy="2315307"/>
            </a:xfrm>
            <a:prstGeom prst="roundRect">
              <a:avLst/>
            </a:prstGeom>
            <a:solidFill>
              <a:srgbClr val="EAE5EF"/>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b="1" dirty="0" smtClean="0">
                <a:solidFill>
                  <a:schemeClr val="accent2">
                    <a:lumMod val="75000"/>
                  </a:schemeClr>
                </a:solidFill>
                <a:latin typeface="Times New Roman" pitchFamily="18" charset="0"/>
                <a:cs typeface="Times New Roman" pitchFamily="18" charset="0"/>
              </a:endParaRPr>
            </a:p>
            <a:p>
              <a:pPr algn="ctr" fontAlgn="auto">
                <a:spcBef>
                  <a:spcPts val="0"/>
                </a:spcBef>
                <a:spcAft>
                  <a:spcPts val="0"/>
                </a:spcAft>
                <a:defRPr/>
              </a:pPr>
              <a:r>
                <a:rPr lang="en-US" sz="1400" b="1" dirty="0" err="1" smtClean="0">
                  <a:solidFill>
                    <a:schemeClr val="accent2">
                      <a:lumMod val="75000"/>
                    </a:schemeClr>
                  </a:solidFill>
                  <a:latin typeface="Times New Roman" pitchFamily="18" charset="0"/>
                  <a:cs typeface="Times New Roman" pitchFamily="18" charset="0"/>
                </a:rPr>
                <a:t>Physico</a:t>
              </a:r>
              <a:r>
                <a:rPr lang="en-US" sz="1400" b="1" dirty="0" smtClean="0">
                  <a:solidFill>
                    <a:schemeClr val="accent2">
                      <a:lumMod val="75000"/>
                    </a:schemeClr>
                  </a:solidFill>
                  <a:latin typeface="Times New Roman" pitchFamily="18" charset="0"/>
                  <a:cs typeface="Times New Roman" pitchFamily="18" charset="0"/>
                </a:rPr>
                <a:t>-Chemical</a:t>
              </a:r>
              <a:endParaRPr lang="en-US" sz="1400" b="1" dirty="0">
                <a:solidFill>
                  <a:schemeClr val="accent2">
                    <a:lumMod val="75000"/>
                  </a:schemeClr>
                </a:solidFill>
                <a:latin typeface="Times New Roman" pitchFamily="18" charset="0"/>
                <a:cs typeface="Times New Roman" pitchFamily="18" charset="0"/>
              </a:endParaRPr>
            </a:p>
            <a:p>
              <a:pPr marL="288925" indent="-288925" fontAlgn="auto">
                <a:spcBef>
                  <a:spcPts val="0"/>
                </a:spcBef>
                <a:spcAft>
                  <a:spcPts val="0"/>
                </a:spcAft>
                <a:buFont typeface="Wingdings" pitchFamily="2" charset="2"/>
                <a:buChar char="Ø"/>
                <a:defRPr/>
              </a:pPr>
              <a:r>
                <a:rPr lang="en-US" sz="1400" b="1" dirty="0">
                  <a:solidFill>
                    <a:srgbClr val="002060"/>
                  </a:solidFill>
                  <a:latin typeface="Times New Roman" pitchFamily="18" charset="0"/>
                  <a:cs typeface="Times New Roman" pitchFamily="18" charset="0"/>
                </a:rPr>
                <a:t>Selective precipitation and filtration</a:t>
              </a:r>
            </a:p>
            <a:p>
              <a:pPr marL="288925" indent="-288925" fontAlgn="auto">
                <a:spcBef>
                  <a:spcPts val="0"/>
                </a:spcBef>
                <a:spcAft>
                  <a:spcPts val="0"/>
                </a:spcAft>
                <a:buFont typeface="Wingdings" pitchFamily="2" charset="2"/>
                <a:buChar char="Ø"/>
                <a:defRPr/>
              </a:pPr>
              <a:r>
                <a:rPr lang="en-US" sz="1400" b="1" dirty="0">
                  <a:solidFill>
                    <a:srgbClr val="002060"/>
                  </a:solidFill>
                  <a:latin typeface="Times New Roman" pitchFamily="18" charset="0"/>
                  <a:cs typeface="Times New Roman" pitchFamily="18" charset="0"/>
                </a:rPr>
                <a:t>Distillation/ Sublimation</a:t>
              </a:r>
            </a:p>
            <a:p>
              <a:pPr marL="288925" indent="-288925" fontAlgn="auto">
                <a:spcBef>
                  <a:spcPts val="0"/>
                </a:spcBef>
                <a:spcAft>
                  <a:spcPts val="0"/>
                </a:spcAft>
                <a:buFont typeface="Wingdings" pitchFamily="2" charset="2"/>
                <a:buChar char="Ø"/>
                <a:defRPr/>
              </a:pPr>
              <a:r>
                <a:rPr lang="en-US" sz="1400" b="1" dirty="0">
                  <a:solidFill>
                    <a:srgbClr val="002060"/>
                  </a:solidFill>
                  <a:latin typeface="Times New Roman" pitchFamily="18" charset="0"/>
                  <a:cs typeface="Times New Roman" pitchFamily="18" charset="0"/>
                </a:rPr>
                <a:t>Fractional re-crystallization</a:t>
              </a:r>
            </a:p>
            <a:p>
              <a:pPr marL="288925" indent="-288925" fontAlgn="auto">
                <a:spcBef>
                  <a:spcPts val="0"/>
                </a:spcBef>
                <a:spcAft>
                  <a:spcPts val="0"/>
                </a:spcAft>
                <a:buFont typeface="Wingdings" pitchFamily="2" charset="2"/>
                <a:buChar char="Ø"/>
                <a:defRPr/>
              </a:pPr>
              <a:r>
                <a:rPr lang="en-US" sz="1400" b="1" dirty="0">
                  <a:solidFill>
                    <a:srgbClr val="002060"/>
                  </a:solidFill>
                  <a:latin typeface="Times New Roman" pitchFamily="18" charset="0"/>
                  <a:cs typeface="Times New Roman" pitchFamily="18" charset="0"/>
                </a:rPr>
                <a:t>Zone refining</a:t>
              </a:r>
            </a:p>
            <a:p>
              <a:pPr marL="288925" indent="-288925" fontAlgn="auto">
                <a:spcBef>
                  <a:spcPts val="0"/>
                </a:spcBef>
                <a:spcAft>
                  <a:spcPts val="0"/>
                </a:spcAft>
                <a:buFont typeface="Wingdings" pitchFamily="2" charset="2"/>
                <a:buChar char="Ø"/>
                <a:defRPr/>
              </a:pPr>
              <a:r>
                <a:rPr lang="en-US" sz="1400" b="1" dirty="0">
                  <a:solidFill>
                    <a:srgbClr val="002060"/>
                  </a:solidFill>
                  <a:latin typeface="Times New Roman" pitchFamily="18" charset="0"/>
                  <a:cs typeface="Times New Roman" pitchFamily="18" charset="0"/>
                </a:rPr>
                <a:t>Chromatography</a:t>
              </a:r>
            </a:p>
            <a:p>
              <a:pPr marL="288925" indent="-288925" fontAlgn="auto">
                <a:spcBef>
                  <a:spcPts val="0"/>
                </a:spcBef>
                <a:spcAft>
                  <a:spcPts val="0"/>
                </a:spcAft>
                <a:buFont typeface="Wingdings" pitchFamily="2" charset="2"/>
                <a:buChar char="Ø"/>
                <a:defRPr/>
              </a:pPr>
              <a:r>
                <a:rPr lang="en-US" sz="1400" b="1" dirty="0">
                  <a:solidFill>
                    <a:srgbClr val="002060"/>
                  </a:solidFill>
                  <a:latin typeface="Times New Roman" pitchFamily="18" charset="0"/>
                  <a:cs typeface="Times New Roman" pitchFamily="18" charset="0"/>
                </a:rPr>
                <a:t>Electron-transport</a:t>
              </a:r>
            </a:p>
            <a:p>
              <a:pPr marL="288925" indent="-288925" fontAlgn="auto">
                <a:spcBef>
                  <a:spcPts val="0"/>
                </a:spcBef>
                <a:spcAft>
                  <a:spcPts val="0"/>
                </a:spcAft>
                <a:buFont typeface="Wingdings" pitchFamily="2" charset="2"/>
                <a:buChar char="Ø"/>
                <a:defRPr/>
              </a:pPr>
              <a:r>
                <a:rPr lang="en-US" sz="1400" b="1" dirty="0" smtClean="0">
                  <a:solidFill>
                    <a:srgbClr val="002060"/>
                  </a:solidFill>
                  <a:latin typeface="Times New Roman" pitchFamily="18" charset="0"/>
                  <a:cs typeface="Times New Roman" pitchFamily="18" charset="0"/>
                </a:rPr>
                <a:t>Laser-Isotope separation</a:t>
              </a:r>
            </a:p>
            <a:p>
              <a:pPr algn="ctr" fontAlgn="auto">
                <a:spcBef>
                  <a:spcPts val="0"/>
                </a:spcBef>
                <a:spcAft>
                  <a:spcPts val="0"/>
                </a:spcAft>
                <a:defRPr/>
              </a:pPr>
              <a:endParaRPr lang="en-US" sz="1600" b="1" dirty="0">
                <a:solidFill>
                  <a:schemeClr val="accent2">
                    <a:lumMod val="75000"/>
                  </a:schemeClr>
                </a:solidFill>
                <a:latin typeface="Times New Roman" pitchFamily="18" charset="0"/>
                <a:cs typeface="Times New Roman" pitchFamily="18" charset="0"/>
              </a:endParaRPr>
            </a:p>
          </p:txBody>
        </p:sp>
        <p:sp>
          <p:nvSpPr>
            <p:cNvPr id="5" name="Right Arrow 4"/>
            <p:cNvSpPr/>
            <p:nvPr/>
          </p:nvSpPr>
          <p:spPr>
            <a:xfrm rot="-8100000">
              <a:off x="2340461" y="1951047"/>
              <a:ext cx="647700" cy="206356"/>
            </a:xfrm>
            <a:prstGeom prst="rightArrow">
              <a:avLst/>
            </a:pr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Arrow 5"/>
            <p:cNvSpPr/>
            <p:nvPr/>
          </p:nvSpPr>
          <p:spPr>
            <a:xfrm rot="8100000" flipH="1">
              <a:off x="5771527" y="1929617"/>
              <a:ext cx="593725" cy="223817"/>
            </a:xfrm>
            <a:prstGeom prst="rightArrow">
              <a:avLst/>
            </a:pr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ight Arrow 6"/>
            <p:cNvSpPr/>
            <p:nvPr/>
          </p:nvSpPr>
          <p:spPr>
            <a:xfrm rot="-5400000" flipH="1">
              <a:off x="4128620" y="3161518"/>
              <a:ext cx="493713" cy="241278"/>
            </a:xfrm>
            <a:prstGeom prst="rightArrow">
              <a:avLst/>
            </a:pr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673768" y="914400"/>
              <a:ext cx="2742947" cy="838200"/>
            </a:xfrm>
            <a:prstGeom prst="roundRect">
              <a:avLst/>
            </a:prstGeom>
            <a:solidFill>
              <a:srgbClr val="EAE5EF"/>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accent2">
                      <a:lumMod val="75000"/>
                    </a:schemeClr>
                  </a:solidFill>
                  <a:latin typeface="Times New Roman" pitchFamily="18" charset="0"/>
                  <a:cs typeface="Times New Roman" pitchFamily="18" charset="0"/>
                </a:rPr>
                <a:t>Electro-chemical</a:t>
              </a:r>
            </a:p>
            <a:p>
              <a:pPr marL="228600" indent="-228600" fontAlgn="auto">
                <a:spcBef>
                  <a:spcPts val="0"/>
                </a:spcBef>
                <a:spcAft>
                  <a:spcPts val="0"/>
                </a:spcAft>
                <a:buFont typeface="Wingdings" pitchFamily="2" charset="2"/>
                <a:buChar char="Ø"/>
                <a:defRPr/>
              </a:pPr>
              <a:r>
                <a:rPr lang="en-US" sz="1400" b="1" dirty="0">
                  <a:solidFill>
                    <a:srgbClr val="002060"/>
                  </a:solidFill>
                  <a:latin typeface="Times New Roman" pitchFamily="18" charset="0"/>
                  <a:cs typeface="Times New Roman" pitchFamily="18" charset="0"/>
                </a:rPr>
                <a:t>Electro-winning</a:t>
              </a:r>
            </a:p>
            <a:p>
              <a:pPr marL="228600" indent="-228600" fontAlgn="auto">
                <a:spcBef>
                  <a:spcPts val="0"/>
                </a:spcBef>
                <a:spcAft>
                  <a:spcPts val="0"/>
                </a:spcAft>
                <a:buFont typeface="Wingdings" pitchFamily="2" charset="2"/>
                <a:buChar char="Ø"/>
                <a:defRPr/>
              </a:pPr>
              <a:r>
                <a:rPr lang="en-US" sz="1400" b="1" dirty="0">
                  <a:solidFill>
                    <a:srgbClr val="002060"/>
                  </a:solidFill>
                  <a:latin typeface="Times New Roman" pitchFamily="18" charset="0"/>
                  <a:cs typeface="Times New Roman" pitchFamily="18" charset="0"/>
                </a:rPr>
                <a:t>Electro-refining</a:t>
              </a:r>
            </a:p>
          </p:txBody>
        </p:sp>
        <p:sp>
          <p:nvSpPr>
            <p:cNvPr id="9" name="Rounded Rectangle 8"/>
            <p:cNvSpPr/>
            <p:nvPr/>
          </p:nvSpPr>
          <p:spPr>
            <a:xfrm>
              <a:off x="5181853" y="914400"/>
              <a:ext cx="2742947" cy="838200"/>
            </a:xfrm>
            <a:prstGeom prst="roundRect">
              <a:avLst/>
            </a:prstGeom>
            <a:solidFill>
              <a:srgbClr val="EAE5EF"/>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accent2">
                      <a:lumMod val="75000"/>
                    </a:schemeClr>
                  </a:solidFill>
                  <a:latin typeface="Times New Roman" pitchFamily="18" charset="0"/>
                  <a:cs typeface="Times New Roman" pitchFamily="18" charset="0"/>
                </a:rPr>
                <a:t>Chemical</a:t>
              </a:r>
            </a:p>
            <a:p>
              <a:pPr marL="228600" indent="-228600" fontAlgn="auto">
                <a:spcBef>
                  <a:spcPts val="0"/>
                </a:spcBef>
                <a:spcAft>
                  <a:spcPts val="0"/>
                </a:spcAft>
                <a:buFont typeface="Wingdings" pitchFamily="2" charset="2"/>
                <a:buChar char="Ø"/>
                <a:defRPr/>
              </a:pPr>
              <a:r>
                <a:rPr lang="en-US" sz="1400" b="1" dirty="0">
                  <a:solidFill>
                    <a:srgbClr val="002060"/>
                  </a:solidFill>
                  <a:latin typeface="Times New Roman" pitchFamily="18" charset="0"/>
                  <a:cs typeface="Times New Roman" pitchFamily="18" charset="0"/>
                </a:rPr>
                <a:t>Ion-exchange</a:t>
              </a:r>
            </a:p>
            <a:p>
              <a:pPr marL="228600" indent="-228600" fontAlgn="auto">
                <a:spcBef>
                  <a:spcPts val="0"/>
                </a:spcBef>
                <a:spcAft>
                  <a:spcPts val="0"/>
                </a:spcAft>
                <a:buFont typeface="Wingdings" pitchFamily="2" charset="2"/>
                <a:buChar char="Ø"/>
                <a:defRPr/>
              </a:pPr>
              <a:r>
                <a:rPr lang="en-US" sz="1400" b="1" dirty="0">
                  <a:solidFill>
                    <a:srgbClr val="002060"/>
                  </a:solidFill>
                  <a:latin typeface="Times New Roman" pitchFamily="18" charset="0"/>
                  <a:cs typeface="Times New Roman" pitchFamily="18" charset="0"/>
                </a:rPr>
                <a:t>Solvent extraction</a:t>
              </a:r>
            </a:p>
          </p:txBody>
        </p:sp>
        <p:sp>
          <p:nvSpPr>
            <p:cNvPr id="10" name="Rounded Rectangle 9"/>
            <p:cNvSpPr/>
            <p:nvPr/>
          </p:nvSpPr>
          <p:spPr>
            <a:xfrm>
              <a:off x="2836600" y="2286001"/>
              <a:ext cx="3101598" cy="685800"/>
            </a:xfrm>
            <a:prstGeom prst="roundRect">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200" b="1" dirty="0">
                  <a:solidFill>
                    <a:srgbClr val="C00000"/>
                  </a:solidFill>
                  <a:latin typeface="Times New Roman" pitchFamily="18" charset="0"/>
                  <a:cs typeface="Times New Roman" pitchFamily="18" charset="0"/>
                </a:rPr>
                <a:t>Purification Methods</a:t>
              </a:r>
              <a:endParaRPr lang="en-US" sz="2200" dirty="0">
                <a:solidFill>
                  <a:srgbClr val="C00000"/>
                </a:solidFill>
                <a:latin typeface="Times New Roman" pitchFamily="18" charset="0"/>
                <a:cs typeface="Times New Roman" pitchFamily="18" charset="0"/>
              </a:endParaRPr>
            </a:p>
          </p:txBody>
        </p:sp>
      </p:grpSp>
      <p:sp>
        <p:nvSpPr>
          <p:cNvPr id="11" name="Rectangle 10"/>
          <p:cNvSpPr/>
          <p:nvPr/>
        </p:nvSpPr>
        <p:spPr>
          <a:xfrm>
            <a:off x="2286000" y="228600"/>
            <a:ext cx="5486400" cy="369332"/>
          </a:xfrm>
          <a:prstGeom prst="rect">
            <a:avLst/>
          </a:prstGeom>
        </p:spPr>
        <p:txBody>
          <a:bodyPr wrap="square">
            <a:spAutoFit/>
          </a:bodyPr>
          <a:lstStyle/>
          <a:p>
            <a:r>
              <a:rPr lang="en-IN" b="1" dirty="0" smtClean="0">
                <a:solidFill>
                  <a:schemeClr val="tx2"/>
                </a:solidFill>
                <a:latin typeface="Times New Roman" pitchFamily="18" charset="0"/>
                <a:cs typeface="Times New Roman" pitchFamily="18" charset="0"/>
              </a:rPr>
              <a:t>A Schematic procedure of ultra-high purification</a:t>
            </a:r>
            <a:endParaRPr lang="en-US" dirty="0"/>
          </a:p>
        </p:txBody>
      </p:sp>
      <p:sp>
        <p:nvSpPr>
          <p:cNvPr id="12" name="Rectangle 11"/>
          <p:cNvSpPr/>
          <p:nvPr/>
        </p:nvSpPr>
        <p:spPr>
          <a:xfrm>
            <a:off x="228600" y="647581"/>
            <a:ext cx="9067800" cy="769441"/>
          </a:xfrm>
          <a:prstGeom prst="rect">
            <a:avLst/>
          </a:prstGeom>
        </p:spPr>
        <p:txBody>
          <a:bodyPr wrap="square">
            <a:spAutoFit/>
          </a:bodyPr>
          <a:lstStyle/>
          <a:p>
            <a:r>
              <a:rPr lang="en-IN" sz="1600" b="1" dirty="0" smtClean="0">
                <a:solidFill>
                  <a:srgbClr val="800000"/>
                </a:solidFill>
                <a:latin typeface="Times New Roman" pitchFamily="18" charset="0"/>
                <a:cs typeface="Times New Roman" pitchFamily="18" charset="0"/>
              </a:rPr>
              <a:t>Preliminary Purification 	</a:t>
            </a:r>
            <a:r>
              <a:rPr lang="en-IN" sz="1600" b="1" dirty="0" smtClean="0">
                <a:solidFill>
                  <a:srgbClr val="C00000"/>
                </a:solidFill>
                <a:latin typeface="Times New Roman" pitchFamily="18" charset="0"/>
                <a:cs typeface="Times New Roman" pitchFamily="18" charset="0"/>
              </a:rPr>
              <a:t>	</a:t>
            </a:r>
            <a:r>
              <a:rPr lang="en-IN" sz="1600" b="1" dirty="0" smtClean="0">
                <a:solidFill>
                  <a:srgbClr val="0070C0"/>
                </a:solidFill>
                <a:latin typeface="Times New Roman" pitchFamily="18" charset="0"/>
                <a:cs typeface="Times New Roman" pitchFamily="18" charset="0"/>
              </a:rPr>
              <a:t>  	Chemical purification by standard Methods</a:t>
            </a:r>
            <a:endParaRPr lang="en-IN" sz="1600" b="1" dirty="0" smtClean="0">
              <a:solidFill>
                <a:srgbClr val="C00000"/>
              </a:solidFill>
              <a:latin typeface="Times New Roman" pitchFamily="18" charset="0"/>
              <a:cs typeface="Times New Roman" pitchFamily="18" charset="0"/>
            </a:endParaRPr>
          </a:p>
          <a:p>
            <a:pPr>
              <a:buFont typeface="Arial" pitchFamily="34" charset="0"/>
              <a:buNone/>
            </a:pPr>
            <a:r>
              <a:rPr lang="en-IN" sz="1200" b="1" dirty="0" smtClean="0">
                <a:solidFill>
                  <a:srgbClr val="800000"/>
                </a:solidFill>
                <a:latin typeface="Times New Roman" pitchFamily="18" charset="0"/>
                <a:cs typeface="Times New Roman" pitchFamily="18" charset="0"/>
              </a:rPr>
              <a:t>(for removing large amounts of impurities)</a:t>
            </a:r>
            <a:r>
              <a:rPr lang="en-IN" sz="1200" dirty="0" smtClean="0">
                <a:solidFill>
                  <a:srgbClr val="C00000"/>
                </a:solidFill>
                <a:latin typeface="Times New Roman" pitchFamily="18" charset="0"/>
                <a:cs typeface="Times New Roman" pitchFamily="18" charset="0"/>
              </a:rPr>
              <a:t>                    	   	 </a:t>
            </a:r>
            <a:r>
              <a:rPr lang="en-IN" sz="1400" b="1" dirty="0" smtClean="0">
                <a:solidFill>
                  <a:srgbClr val="0070C0"/>
                </a:solidFill>
                <a:latin typeface="Times New Roman" pitchFamily="18" charset="0"/>
                <a:cs typeface="Times New Roman" pitchFamily="18" charset="0"/>
              </a:rPr>
              <a:t>hydrometallurgical / </a:t>
            </a:r>
          </a:p>
          <a:p>
            <a:pPr>
              <a:buFont typeface="Arial" pitchFamily="34" charset="0"/>
              <a:buNone/>
            </a:pPr>
            <a:r>
              <a:rPr lang="en-IN" sz="1400" b="1" dirty="0" smtClean="0">
                <a:solidFill>
                  <a:srgbClr val="0070C0"/>
                </a:solidFill>
                <a:latin typeface="Times New Roman" pitchFamily="18" charset="0"/>
                <a:cs typeface="Times New Roman" pitchFamily="18" charset="0"/>
              </a:rPr>
              <a:t>					 </a:t>
            </a:r>
            <a:r>
              <a:rPr lang="en-IN" sz="1400" b="1" dirty="0" err="1" smtClean="0">
                <a:solidFill>
                  <a:srgbClr val="0070C0"/>
                </a:solidFill>
                <a:latin typeface="Times New Roman" pitchFamily="18" charset="0"/>
                <a:cs typeface="Times New Roman" pitchFamily="18" charset="0"/>
              </a:rPr>
              <a:t>pyrometallurgical</a:t>
            </a:r>
            <a:endParaRPr lang="en-IN" sz="1400" b="1" dirty="0" smtClean="0">
              <a:solidFill>
                <a:srgbClr val="0070C0"/>
              </a:solidFill>
              <a:latin typeface="Times New Roman" pitchFamily="18" charset="0"/>
              <a:cs typeface="Times New Roman" pitchFamily="18" charset="0"/>
            </a:endParaRPr>
          </a:p>
        </p:txBody>
      </p:sp>
      <p:sp>
        <p:nvSpPr>
          <p:cNvPr id="13" name="Rectangle 12"/>
          <p:cNvSpPr/>
          <p:nvPr/>
        </p:nvSpPr>
        <p:spPr>
          <a:xfrm>
            <a:off x="0" y="5741075"/>
            <a:ext cx="8991600" cy="1015663"/>
          </a:xfrm>
          <a:prstGeom prst="rect">
            <a:avLst/>
          </a:prstGeom>
        </p:spPr>
        <p:txBody>
          <a:bodyPr wrap="square">
            <a:spAutoFit/>
          </a:bodyPr>
          <a:lstStyle/>
          <a:p>
            <a:pPr>
              <a:buFont typeface="Arial" pitchFamily="34" charset="0"/>
              <a:buNone/>
            </a:pPr>
            <a:r>
              <a:rPr lang="en-IN" b="1" i="1" dirty="0" smtClean="0">
                <a:solidFill>
                  <a:srgbClr val="0070C0"/>
                </a:solidFill>
                <a:latin typeface="Times New Roman" pitchFamily="18" charset="0"/>
                <a:cs typeface="Times New Roman" pitchFamily="18" charset="0"/>
              </a:rPr>
              <a:t>				</a:t>
            </a:r>
            <a:r>
              <a:rPr lang="en-IN" sz="2400" b="1" i="1" dirty="0" smtClean="0">
                <a:solidFill>
                  <a:srgbClr val="800000"/>
                </a:solidFill>
                <a:latin typeface="Times New Roman" pitchFamily="18" charset="0"/>
                <a:cs typeface="Times New Roman" pitchFamily="18" charset="0"/>
              </a:rPr>
              <a:t>Pure Material</a:t>
            </a:r>
          </a:p>
          <a:p>
            <a:r>
              <a:rPr lang="en-IN" b="1" dirty="0" smtClean="0">
                <a:solidFill>
                  <a:srgbClr val="003300"/>
                </a:solidFill>
                <a:latin typeface="Times New Roman" pitchFamily="18" charset="0"/>
                <a:cs typeface="Times New Roman" pitchFamily="18" charset="0"/>
              </a:rPr>
              <a:t>	Material preparation            </a:t>
            </a:r>
            <a:r>
              <a:rPr lang="en-IN" b="1" dirty="0" smtClean="0">
                <a:solidFill>
                  <a:srgbClr val="0070C0"/>
                </a:solidFill>
                <a:latin typeface="Times New Roman" pitchFamily="18" charset="0"/>
                <a:cs typeface="Times New Roman" pitchFamily="18" charset="0"/>
              </a:rPr>
              <a:t>Mechanical shaping/ Surface cleaning/ annealing</a:t>
            </a:r>
          </a:p>
          <a:p>
            <a:pPr>
              <a:buFont typeface="Arial" pitchFamily="34" charset="0"/>
              <a:buNone/>
            </a:pPr>
            <a:r>
              <a:rPr lang="en-IN" b="1" i="1" dirty="0" smtClean="0">
                <a:solidFill>
                  <a:srgbClr val="800000"/>
                </a:solidFill>
                <a:latin typeface="Times New Roman" pitchFamily="18" charset="0"/>
                <a:cs typeface="Times New Roman" pitchFamily="18" charset="0"/>
              </a:rPr>
              <a:t>				Purity evaluation and use</a:t>
            </a:r>
            <a:endParaRPr lang="en-US" b="1" i="1" dirty="0" smtClean="0">
              <a:solidFill>
                <a:srgbClr val="8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3"/>
          <p:cNvSpPr txBox="1">
            <a:spLocks noChangeArrowheads="1"/>
          </p:cNvSpPr>
          <p:nvPr/>
        </p:nvSpPr>
        <p:spPr bwMode="auto">
          <a:xfrm flipH="1">
            <a:off x="533400" y="1295400"/>
            <a:ext cx="8153400" cy="3140075"/>
          </a:xfrm>
          <a:prstGeom prst="rect">
            <a:avLst/>
          </a:prstGeom>
          <a:noFill/>
          <a:ln w="9525">
            <a:noFill/>
            <a:miter lim="800000"/>
            <a:headEnd/>
            <a:tailEnd/>
          </a:ln>
        </p:spPr>
        <p:txBody>
          <a:bodyPr>
            <a:spAutoFit/>
          </a:bodyPr>
          <a:lstStyle/>
          <a:p>
            <a:pPr>
              <a:buFont typeface="Wingdings" pitchFamily="2" charset="2"/>
              <a:buChar char="Ø"/>
              <a:defRPr/>
            </a:pPr>
            <a:r>
              <a:rPr lang="en-IN" b="1" dirty="0">
                <a:solidFill>
                  <a:srgbClr val="0000CC"/>
                </a:solidFill>
                <a:latin typeface="Arial" charset="0"/>
                <a:cs typeface="Arial" charset="0"/>
              </a:rPr>
              <a:t>Electro-winning (Electro-extraction)</a:t>
            </a:r>
          </a:p>
          <a:p>
            <a:pPr marL="1030288" indent="-1030288">
              <a:defRPr/>
            </a:pPr>
            <a:r>
              <a:rPr lang="en-IN" dirty="0">
                <a:latin typeface="Arial" charset="0"/>
                <a:cs typeface="Arial" charset="0"/>
              </a:rPr>
              <a:t>	</a:t>
            </a:r>
            <a:r>
              <a:rPr lang="en-IN" dirty="0">
                <a:solidFill>
                  <a:srgbClr val="008000"/>
                </a:solidFill>
                <a:latin typeface="Arial" charset="0"/>
                <a:cs typeface="Arial" charset="0"/>
              </a:rPr>
              <a:t>Insoluble inert anode (usually  made of a noble  or </a:t>
            </a:r>
            <a:r>
              <a:rPr lang="en-IN" dirty="0" err="1">
                <a:solidFill>
                  <a:srgbClr val="008000"/>
                </a:solidFill>
                <a:latin typeface="Arial" charset="0"/>
                <a:cs typeface="Arial" charset="0"/>
              </a:rPr>
              <a:t>passivated</a:t>
            </a:r>
            <a:r>
              <a:rPr lang="en-IN" dirty="0">
                <a:solidFill>
                  <a:srgbClr val="008000"/>
                </a:solidFill>
                <a:latin typeface="Arial" charset="0"/>
                <a:cs typeface="Arial" charset="0"/>
              </a:rPr>
              <a:t> metal, or graphite;  cathode can be made up of the same metal as the one to be obtained from the solution or an inert material </a:t>
            </a:r>
          </a:p>
          <a:p>
            <a:pPr>
              <a:defRPr/>
            </a:pPr>
            <a:endParaRPr lang="en-US" b="1" dirty="0">
              <a:latin typeface="Arial" charset="0"/>
              <a:cs typeface="Arial" charset="0"/>
            </a:endParaRPr>
          </a:p>
          <a:p>
            <a:pPr>
              <a:buFont typeface="Wingdings" pitchFamily="2" charset="2"/>
              <a:buChar char="Ø"/>
              <a:defRPr/>
            </a:pPr>
            <a:r>
              <a:rPr lang="en-IN" b="1" dirty="0">
                <a:solidFill>
                  <a:srgbClr val="0000CC"/>
                </a:solidFill>
                <a:latin typeface="Arial" charset="0"/>
                <a:cs typeface="Arial" charset="0"/>
              </a:rPr>
              <a:t>Electro-refining  (Electrolytic refining) </a:t>
            </a:r>
          </a:p>
          <a:p>
            <a:pPr marL="1030288" indent="-1030288">
              <a:defRPr/>
            </a:pPr>
            <a:r>
              <a:rPr lang="en-IN" dirty="0">
                <a:latin typeface="Arial" charset="0"/>
                <a:cs typeface="Arial" charset="0"/>
              </a:rPr>
              <a:t>	</a:t>
            </a:r>
            <a:r>
              <a:rPr lang="en-US" dirty="0">
                <a:solidFill>
                  <a:srgbClr val="008000"/>
                </a:solidFill>
                <a:latin typeface="Arial" charset="0"/>
                <a:cs typeface="Arial" charset="0"/>
              </a:rPr>
              <a:t>impure metal is used as the anode and the refined metal is deposited on the cathode (very pure metal) </a:t>
            </a:r>
          </a:p>
          <a:p>
            <a:pPr marL="1030288" indent="-1030288">
              <a:defRPr/>
            </a:pPr>
            <a:r>
              <a:rPr lang="en-US" dirty="0">
                <a:solidFill>
                  <a:srgbClr val="008000"/>
                </a:solidFill>
                <a:latin typeface="Arial" charset="0"/>
                <a:cs typeface="Arial" charset="0"/>
              </a:rPr>
              <a:t>	(e.g. Copper purification)</a:t>
            </a:r>
          </a:p>
          <a:p>
            <a:pPr>
              <a:defRPr/>
            </a:pPr>
            <a:endParaRPr lang="en-IN" dirty="0">
              <a:latin typeface="Arial" charset="0"/>
              <a:cs typeface="Arial" charset="0"/>
            </a:endParaRPr>
          </a:p>
          <a:p>
            <a:pPr>
              <a:defRPr/>
            </a:pPr>
            <a:endParaRPr lang="en-IN" dirty="0">
              <a:latin typeface="Arial" charset="0"/>
              <a:cs typeface="Arial" charset="0"/>
            </a:endParaRPr>
          </a:p>
        </p:txBody>
      </p:sp>
      <p:sp>
        <p:nvSpPr>
          <p:cNvPr id="14339" name="TextBox 3"/>
          <p:cNvSpPr txBox="1">
            <a:spLocks noChangeArrowheads="1"/>
          </p:cNvSpPr>
          <p:nvPr/>
        </p:nvSpPr>
        <p:spPr bwMode="auto">
          <a:xfrm>
            <a:off x="1752600" y="533400"/>
            <a:ext cx="3886200" cy="461963"/>
          </a:xfrm>
          <a:prstGeom prst="rect">
            <a:avLst/>
          </a:prstGeom>
          <a:noFill/>
          <a:ln w="9525">
            <a:noFill/>
            <a:miter lim="800000"/>
            <a:headEnd/>
            <a:tailEnd/>
          </a:ln>
        </p:spPr>
        <p:txBody>
          <a:bodyPr>
            <a:spAutoFit/>
          </a:bodyPr>
          <a:lstStyle/>
          <a:p>
            <a:r>
              <a:rPr lang="en-IN" sz="2400" b="1">
                <a:solidFill>
                  <a:srgbClr val="C00000"/>
                </a:solidFill>
                <a:latin typeface="Times New Roman" pitchFamily="18" charset="0"/>
                <a:cs typeface="Times New Roman" pitchFamily="18" charset="0"/>
              </a:rPr>
              <a:t>Electro-chemical methods</a:t>
            </a:r>
            <a:endParaRPr lang="en-US" sz="2400" b="1">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0"/>
          <p:cNvPicPr>
            <a:picLocks noChangeAspect="1" noChangeArrowheads="1"/>
          </p:cNvPicPr>
          <p:nvPr/>
        </p:nvPicPr>
        <p:blipFill>
          <a:blip r:embed="rId2"/>
          <a:srcRect/>
          <a:stretch>
            <a:fillRect/>
          </a:stretch>
        </p:blipFill>
        <p:spPr bwMode="auto">
          <a:xfrm>
            <a:off x="76200" y="3054350"/>
            <a:ext cx="2743200" cy="2433638"/>
          </a:xfrm>
          <a:prstGeom prst="rect">
            <a:avLst/>
          </a:prstGeom>
          <a:noFill/>
          <a:ln w="9525">
            <a:noFill/>
            <a:miter lim="800000"/>
            <a:headEnd/>
            <a:tailEnd/>
          </a:ln>
        </p:spPr>
      </p:pic>
      <p:pic>
        <p:nvPicPr>
          <p:cNvPr id="19459" name="Picture 31"/>
          <p:cNvPicPr>
            <a:picLocks noChangeAspect="1" noChangeArrowheads="1"/>
          </p:cNvPicPr>
          <p:nvPr/>
        </p:nvPicPr>
        <p:blipFill>
          <a:blip r:embed="rId3"/>
          <a:srcRect/>
          <a:stretch>
            <a:fillRect/>
          </a:stretch>
        </p:blipFill>
        <p:spPr bwMode="auto">
          <a:xfrm>
            <a:off x="6096000" y="838200"/>
            <a:ext cx="2803525" cy="2209800"/>
          </a:xfrm>
          <a:prstGeom prst="rect">
            <a:avLst/>
          </a:prstGeom>
          <a:noFill/>
          <a:ln w="38100" cap="sq">
            <a:solidFill>
              <a:srgbClr val="990033"/>
            </a:solidFill>
            <a:miter lim="800000"/>
            <a:headEnd type="none" w="sm" len="sm"/>
            <a:tailEnd type="none" w="sm" len="sm"/>
          </a:ln>
        </p:spPr>
      </p:pic>
      <p:sp>
        <p:nvSpPr>
          <p:cNvPr id="19460" name="AutoShape 32"/>
          <p:cNvSpPr>
            <a:spLocks noChangeArrowheads="1"/>
          </p:cNvSpPr>
          <p:nvPr/>
        </p:nvSpPr>
        <p:spPr bwMode="auto">
          <a:xfrm>
            <a:off x="228600" y="228600"/>
            <a:ext cx="5410200" cy="609600"/>
          </a:xfrm>
          <a:prstGeom prst="roundRect">
            <a:avLst>
              <a:gd name="adj" fmla="val 16667"/>
            </a:avLst>
          </a:prstGeom>
          <a:solidFill>
            <a:srgbClr val="CCFFFF">
              <a:alpha val="32156"/>
            </a:srgbClr>
          </a:solidFill>
          <a:ln w="38100">
            <a:solidFill>
              <a:srgbClr val="003366"/>
            </a:solidFill>
            <a:round/>
            <a:headEnd/>
            <a:tailEnd/>
          </a:ln>
        </p:spPr>
        <p:txBody>
          <a:bodyPr wrap="none" anchor="ctr"/>
          <a:lstStyle/>
          <a:p>
            <a:r>
              <a:rPr lang="en-US" sz="2800" b="1">
                <a:solidFill>
                  <a:srgbClr val="003399"/>
                </a:solidFill>
              </a:rPr>
              <a:t>Ultra-purification of gallium</a:t>
            </a:r>
          </a:p>
        </p:txBody>
      </p:sp>
      <p:grpSp>
        <p:nvGrpSpPr>
          <p:cNvPr id="2" name="Group 34"/>
          <p:cNvGrpSpPr>
            <a:grpSpLocks/>
          </p:cNvGrpSpPr>
          <p:nvPr/>
        </p:nvGrpSpPr>
        <p:grpSpPr bwMode="auto">
          <a:xfrm>
            <a:off x="449263" y="1066800"/>
            <a:ext cx="8205787" cy="5434013"/>
            <a:chOff x="283" y="801"/>
            <a:chExt cx="5169" cy="3423"/>
          </a:xfrm>
        </p:grpSpPr>
        <p:sp>
          <p:nvSpPr>
            <p:cNvPr id="19463" name="Text Box 8"/>
            <p:cNvSpPr txBox="1">
              <a:spLocks noChangeArrowheads="1"/>
            </p:cNvSpPr>
            <p:nvPr/>
          </p:nvSpPr>
          <p:spPr bwMode="auto">
            <a:xfrm>
              <a:off x="283" y="801"/>
              <a:ext cx="1632" cy="204"/>
            </a:xfrm>
            <a:prstGeom prst="rect">
              <a:avLst/>
            </a:prstGeom>
            <a:solidFill>
              <a:srgbClr val="CCFFFF">
                <a:alpha val="58038"/>
              </a:srgbClr>
            </a:solidFill>
            <a:ln w="19050">
              <a:solidFill>
                <a:srgbClr val="003399"/>
              </a:solidFill>
              <a:miter lim="800000"/>
              <a:headEnd/>
              <a:tailEnd/>
            </a:ln>
          </p:spPr>
          <p:txBody>
            <a:bodyPr>
              <a:spAutoFit/>
            </a:bodyPr>
            <a:lstStyle/>
            <a:p>
              <a:pPr algn="ctr">
                <a:spcBef>
                  <a:spcPct val="50000"/>
                </a:spcBef>
              </a:pPr>
              <a:r>
                <a:rPr lang="en-US" sz="1400" b="1">
                  <a:solidFill>
                    <a:srgbClr val="006600"/>
                  </a:solidFill>
                  <a:latin typeface="Times New Roman" pitchFamily="18" charset="0"/>
                </a:rPr>
                <a:t>Comercial gallium metal (3N) </a:t>
              </a:r>
            </a:p>
          </p:txBody>
        </p:sp>
        <p:sp>
          <p:nvSpPr>
            <p:cNvPr id="19464" name="Text Box 9"/>
            <p:cNvSpPr txBox="1">
              <a:spLocks noChangeArrowheads="1"/>
            </p:cNvSpPr>
            <p:nvPr/>
          </p:nvSpPr>
          <p:spPr bwMode="auto">
            <a:xfrm>
              <a:off x="763" y="1452"/>
              <a:ext cx="1584" cy="204"/>
            </a:xfrm>
            <a:prstGeom prst="rect">
              <a:avLst/>
            </a:prstGeom>
            <a:solidFill>
              <a:srgbClr val="CCFFFF">
                <a:alpha val="58038"/>
              </a:srgbClr>
            </a:solidFill>
            <a:ln w="19050">
              <a:solidFill>
                <a:srgbClr val="003399"/>
              </a:solidFill>
              <a:miter lim="800000"/>
              <a:headEnd/>
              <a:tailEnd/>
            </a:ln>
          </p:spPr>
          <p:txBody>
            <a:bodyPr>
              <a:spAutoFit/>
            </a:bodyPr>
            <a:lstStyle/>
            <a:p>
              <a:pPr algn="ctr">
                <a:spcBef>
                  <a:spcPct val="50000"/>
                </a:spcBef>
              </a:pPr>
              <a:r>
                <a:rPr lang="en-US" sz="1400" b="1">
                  <a:solidFill>
                    <a:srgbClr val="006600"/>
                  </a:solidFill>
                  <a:latin typeface="Times New Roman" pitchFamily="18" charset="0"/>
                </a:rPr>
                <a:t>Gallium (Vacuum Fused)</a:t>
              </a:r>
            </a:p>
          </p:txBody>
        </p:sp>
        <p:sp>
          <p:nvSpPr>
            <p:cNvPr id="19465" name="Text Box 10"/>
            <p:cNvSpPr txBox="1">
              <a:spLocks noChangeArrowheads="1"/>
            </p:cNvSpPr>
            <p:nvPr/>
          </p:nvSpPr>
          <p:spPr bwMode="auto">
            <a:xfrm>
              <a:off x="1339" y="2097"/>
              <a:ext cx="1584" cy="204"/>
            </a:xfrm>
            <a:prstGeom prst="rect">
              <a:avLst/>
            </a:prstGeom>
            <a:solidFill>
              <a:srgbClr val="CCFFFF">
                <a:alpha val="58038"/>
              </a:srgbClr>
            </a:solidFill>
            <a:ln w="19050">
              <a:solidFill>
                <a:srgbClr val="003399"/>
              </a:solidFill>
              <a:miter lim="800000"/>
              <a:headEnd/>
              <a:tailEnd/>
            </a:ln>
          </p:spPr>
          <p:txBody>
            <a:bodyPr>
              <a:spAutoFit/>
            </a:bodyPr>
            <a:lstStyle/>
            <a:p>
              <a:pPr algn="ctr">
                <a:spcBef>
                  <a:spcPct val="50000"/>
                </a:spcBef>
              </a:pPr>
              <a:r>
                <a:rPr lang="en-US" sz="1400" b="1">
                  <a:solidFill>
                    <a:srgbClr val="006600"/>
                  </a:solidFill>
                  <a:latin typeface="Times New Roman" pitchFamily="18" charset="0"/>
                </a:rPr>
                <a:t>Gallium (Acid Leached)</a:t>
              </a:r>
            </a:p>
          </p:txBody>
        </p:sp>
        <p:sp>
          <p:nvSpPr>
            <p:cNvPr id="19466" name="Text Box 11"/>
            <p:cNvSpPr txBox="1">
              <a:spLocks noChangeArrowheads="1"/>
            </p:cNvSpPr>
            <p:nvPr/>
          </p:nvSpPr>
          <p:spPr bwMode="auto">
            <a:xfrm>
              <a:off x="2203" y="2727"/>
              <a:ext cx="1584" cy="204"/>
            </a:xfrm>
            <a:prstGeom prst="rect">
              <a:avLst/>
            </a:prstGeom>
            <a:solidFill>
              <a:srgbClr val="CCFFFF">
                <a:alpha val="58038"/>
              </a:srgbClr>
            </a:solidFill>
            <a:ln w="19050">
              <a:solidFill>
                <a:srgbClr val="003399"/>
              </a:solidFill>
              <a:miter lim="800000"/>
              <a:headEnd/>
              <a:tailEnd/>
            </a:ln>
          </p:spPr>
          <p:txBody>
            <a:bodyPr>
              <a:spAutoFit/>
            </a:bodyPr>
            <a:lstStyle/>
            <a:p>
              <a:pPr algn="ctr">
                <a:spcBef>
                  <a:spcPct val="50000"/>
                </a:spcBef>
              </a:pPr>
              <a:r>
                <a:rPr lang="en-US" sz="1400" b="1">
                  <a:solidFill>
                    <a:srgbClr val="006600"/>
                  </a:solidFill>
                  <a:latin typeface="Times New Roman" pitchFamily="18" charset="0"/>
                </a:rPr>
                <a:t>Gallium (Alkali Leached)</a:t>
              </a:r>
            </a:p>
          </p:txBody>
        </p:sp>
        <p:sp>
          <p:nvSpPr>
            <p:cNvPr id="19467" name="Text Box 12"/>
            <p:cNvSpPr txBox="1">
              <a:spLocks noChangeArrowheads="1"/>
            </p:cNvSpPr>
            <p:nvPr/>
          </p:nvSpPr>
          <p:spPr bwMode="auto">
            <a:xfrm>
              <a:off x="3067" y="3366"/>
              <a:ext cx="1584" cy="204"/>
            </a:xfrm>
            <a:prstGeom prst="rect">
              <a:avLst/>
            </a:prstGeom>
            <a:solidFill>
              <a:srgbClr val="CCFFFF">
                <a:alpha val="58038"/>
              </a:srgbClr>
            </a:solidFill>
            <a:ln w="19050">
              <a:solidFill>
                <a:srgbClr val="003399"/>
              </a:solidFill>
              <a:miter lim="800000"/>
              <a:headEnd/>
              <a:tailEnd/>
            </a:ln>
          </p:spPr>
          <p:txBody>
            <a:bodyPr>
              <a:spAutoFit/>
            </a:bodyPr>
            <a:lstStyle/>
            <a:p>
              <a:pPr algn="ctr">
                <a:spcBef>
                  <a:spcPct val="50000"/>
                </a:spcBef>
              </a:pPr>
              <a:r>
                <a:rPr lang="en-US" sz="1400" b="1">
                  <a:solidFill>
                    <a:srgbClr val="006600"/>
                  </a:solidFill>
                  <a:latin typeface="Times New Roman" pitchFamily="18" charset="0"/>
                </a:rPr>
                <a:t>Liquid Gallium Metal ( </a:t>
              </a:r>
              <a:r>
                <a:rPr lang="en-US" sz="1400" b="1">
                  <a:solidFill>
                    <a:srgbClr val="006600"/>
                  </a:solidFill>
                  <a:latin typeface="Times New Roman" pitchFamily="18" charset="0"/>
                  <a:sym typeface="Symbol" pitchFamily="18" charset="2"/>
                </a:rPr>
                <a:t> 6N)</a:t>
              </a:r>
              <a:endParaRPr lang="en-US" sz="1400" b="1">
                <a:solidFill>
                  <a:srgbClr val="006600"/>
                </a:solidFill>
                <a:latin typeface="Times New Roman" pitchFamily="18" charset="0"/>
              </a:endParaRPr>
            </a:p>
          </p:txBody>
        </p:sp>
        <p:sp>
          <p:nvSpPr>
            <p:cNvPr id="19468" name="Text Box 13"/>
            <p:cNvSpPr txBox="1">
              <a:spLocks noChangeArrowheads="1"/>
            </p:cNvSpPr>
            <p:nvPr/>
          </p:nvSpPr>
          <p:spPr bwMode="auto">
            <a:xfrm>
              <a:off x="3868" y="4020"/>
              <a:ext cx="1584" cy="204"/>
            </a:xfrm>
            <a:prstGeom prst="rect">
              <a:avLst/>
            </a:prstGeom>
            <a:solidFill>
              <a:srgbClr val="CCFFFF">
                <a:alpha val="58038"/>
              </a:srgbClr>
            </a:solidFill>
            <a:ln w="19050">
              <a:solidFill>
                <a:srgbClr val="003399"/>
              </a:solidFill>
              <a:miter lim="800000"/>
              <a:headEnd/>
              <a:tailEnd/>
            </a:ln>
          </p:spPr>
          <p:txBody>
            <a:bodyPr>
              <a:spAutoFit/>
            </a:bodyPr>
            <a:lstStyle/>
            <a:p>
              <a:pPr algn="ctr">
                <a:spcBef>
                  <a:spcPct val="50000"/>
                </a:spcBef>
              </a:pPr>
              <a:r>
                <a:rPr lang="en-US" sz="1400" b="1">
                  <a:solidFill>
                    <a:srgbClr val="006600"/>
                  </a:solidFill>
                  <a:latin typeface="Times New Roman" pitchFamily="18" charset="0"/>
                </a:rPr>
                <a:t>Solid Gallium Metal ( 6 – 7 N)</a:t>
              </a:r>
            </a:p>
          </p:txBody>
        </p:sp>
        <p:sp>
          <p:nvSpPr>
            <p:cNvPr id="19469" name="Line 14"/>
            <p:cNvSpPr>
              <a:spLocks noChangeShapeType="1"/>
            </p:cNvSpPr>
            <p:nvPr/>
          </p:nvSpPr>
          <p:spPr bwMode="auto">
            <a:xfrm>
              <a:off x="1195" y="1011"/>
              <a:ext cx="0" cy="432"/>
            </a:xfrm>
            <a:prstGeom prst="line">
              <a:avLst/>
            </a:prstGeom>
            <a:noFill/>
            <a:ln w="28575">
              <a:solidFill>
                <a:srgbClr val="006600"/>
              </a:solidFill>
              <a:miter lim="800000"/>
              <a:headEnd/>
              <a:tailEnd type="triangle" w="med" len="med"/>
            </a:ln>
          </p:spPr>
          <p:txBody>
            <a:bodyPr wrap="none"/>
            <a:lstStyle/>
            <a:p>
              <a:endParaRPr lang="en-US"/>
            </a:p>
          </p:txBody>
        </p:sp>
        <p:sp>
          <p:nvSpPr>
            <p:cNvPr id="19470" name="Line 15"/>
            <p:cNvSpPr>
              <a:spLocks noChangeShapeType="1"/>
            </p:cNvSpPr>
            <p:nvPr/>
          </p:nvSpPr>
          <p:spPr bwMode="auto">
            <a:xfrm>
              <a:off x="1435" y="1668"/>
              <a:ext cx="0" cy="432"/>
            </a:xfrm>
            <a:prstGeom prst="line">
              <a:avLst/>
            </a:prstGeom>
            <a:noFill/>
            <a:ln w="28575">
              <a:solidFill>
                <a:srgbClr val="006600"/>
              </a:solidFill>
              <a:miter lim="800000"/>
              <a:headEnd/>
              <a:tailEnd type="triangle" w="med" len="med"/>
            </a:ln>
          </p:spPr>
          <p:txBody>
            <a:bodyPr wrap="none"/>
            <a:lstStyle/>
            <a:p>
              <a:endParaRPr lang="en-US"/>
            </a:p>
          </p:txBody>
        </p:sp>
        <p:sp>
          <p:nvSpPr>
            <p:cNvPr id="19471" name="Line 16"/>
            <p:cNvSpPr>
              <a:spLocks noChangeShapeType="1"/>
            </p:cNvSpPr>
            <p:nvPr/>
          </p:nvSpPr>
          <p:spPr bwMode="auto">
            <a:xfrm>
              <a:off x="2347" y="2298"/>
              <a:ext cx="0" cy="432"/>
            </a:xfrm>
            <a:prstGeom prst="line">
              <a:avLst/>
            </a:prstGeom>
            <a:noFill/>
            <a:ln w="28575">
              <a:solidFill>
                <a:srgbClr val="006600"/>
              </a:solidFill>
              <a:miter lim="800000"/>
              <a:headEnd/>
              <a:tailEnd type="triangle" w="med" len="med"/>
            </a:ln>
          </p:spPr>
          <p:txBody>
            <a:bodyPr wrap="none"/>
            <a:lstStyle/>
            <a:p>
              <a:endParaRPr lang="en-US"/>
            </a:p>
          </p:txBody>
        </p:sp>
        <p:sp>
          <p:nvSpPr>
            <p:cNvPr id="19472" name="Line 17"/>
            <p:cNvSpPr>
              <a:spLocks noChangeShapeType="1"/>
            </p:cNvSpPr>
            <p:nvPr/>
          </p:nvSpPr>
          <p:spPr bwMode="auto">
            <a:xfrm>
              <a:off x="3163" y="2940"/>
              <a:ext cx="0" cy="432"/>
            </a:xfrm>
            <a:prstGeom prst="line">
              <a:avLst/>
            </a:prstGeom>
            <a:noFill/>
            <a:ln w="28575">
              <a:solidFill>
                <a:srgbClr val="006600"/>
              </a:solidFill>
              <a:miter lim="800000"/>
              <a:headEnd/>
              <a:tailEnd type="triangle" w="med" len="med"/>
            </a:ln>
          </p:spPr>
          <p:txBody>
            <a:bodyPr wrap="none"/>
            <a:lstStyle/>
            <a:p>
              <a:endParaRPr lang="en-US"/>
            </a:p>
          </p:txBody>
        </p:sp>
        <p:sp>
          <p:nvSpPr>
            <p:cNvPr id="19473" name="Line 18"/>
            <p:cNvSpPr>
              <a:spLocks noChangeShapeType="1"/>
            </p:cNvSpPr>
            <p:nvPr/>
          </p:nvSpPr>
          <p:spPr bwMode="auto">
            <a:xfrm>
              <a:off x="3979" y="3579"/>
              <a:ext cx="0" cy="432"/>
            </a:xfrm>
            <a:prstGeom prst="line">
              <a:avLst/>
            </a:prstGeom>
            <a:noFill/>
            <a:ln w="28575">
              <a:solidFill>
                <a:srgbClr val="006600"/>
              </a:solidFill>
              <a:miter lim="800000"/>
              <a:headEnd/>
              <a:tailEnd type="triangle" w="med" len="med"/>
            </a:ln>
          </p:spPr>
          <p:txBody>
            <a:bodyPr wrap="none"/>
            <a:lstStyle/>
            <a:p>
              <a:endParaRPr lang="en-US"/>
            </a:p>
          </p:txBody>
        </p:sp>
        <p:sp>
          <p:nvSpPr>
            <p:cNvPr id="19474" name="Text Box 19"/>
            <p:cNvSpPr txBox="1">
              <a:spLocks noChangeArrowheads="1"/>
            </p:cNvSpPr>
            <p:nvPr/>
          </p:nvSpPr>
          <p:spPr bwMode="auto">
            <a:xfrm>
              <a:off x="1195" y="1125"/>
              <a:ext cx="2112" cy="173"/>
            </a:xfrm>
            <a:prstGeom prst="rect">
              <a:avLst/>
            </a:prstGeom>
            <a:noFill/>
            <a:ln w="28575">
              <a:noFill/>
              <a:miter lim="800000"/>
              <a:headEnd/>
              <a:tailEnd/>
            </a:ln>
          </p:spPr>
          <p:txBody>
            <a:bodyPr>
              <a:spAutoFit/>
            </a:bodyPr>
            <a:lstStyle/>
            <a:p>
              <a:pPr>
                <a:spcBef>
                  <a:spcPct val="50000"/>
                </a:spcBef>
              </a:pPr>
              <a:r>
                <a:rPr lang="en-US" sz="1200" b="1">
                  <a:solidFill>
                    <a:srgbClr val="990033"/>
                  </a:solidFill>
                  <a:latin typeface="Times New Roman" pitchFamily="18" charset="0"/>
                </a:rPr>
                <a:t>Vacuum Fusion  at 800</a:t>
              </a:r>
              <a:r>
                <a:rPr lang="en-US" sz="1200" b="1">
                  <a:solidFill>
                    <a:srgbClr val="990033"/>
                  </a:solidFill>
                  <a:latin typeface="Times New Roman" pitchFamily="18" charset="0"/>
                  <a:cs typeface="Times New Roman" pitchFamily="18" charset="0"/>
                </a:rPr>
                <a:t>ºC </a:t>
              </a:r>
              <a:r>
                <a:rPr lang="en-US" sz="1200" b="1">
                  <a:solidFill>
                    <a:srgbClr val="990033"/>
                  </a:solidFill>
                  <a:latin typeface="Times New Roman" pitchFamily="18" charset="0"/>
                  <a:cs typeface="Times New Roman" pitchFamily="18" charset="0"/>
                  <a:sym typeface="Symbol" pitchFamily="18" charset="2"/>
                </a:rPr>
                <a:t> Impurities</a:t>
              </a:r>
              <a:endParaRPr lang="en-US" sz="1200" b="1">
                <a:solidFill>
                  <a:srgbClr val="990033"/>
                </a:solidFill>
                <a:latin typeface="Times New Roman" pitchFamily="18" charset="0"/>
              </a:endParaRPr>
            </a:p>
          </p:txBody>
        </p:sp>
        <p:sp>
          <p:nvSpPr>
            <p:cNvPr id="19475" name="Text Box 20"/>
            <p:cNvSpPr txBox="1">
              <a:spLocks noChangeArrowheads="1"/>
            </p:cNvSpPr>
            <p:nvPr/>
          </p:nvSpPr>
          <p:spPr bwMode="auto">
            <a:xfrm>
              <a:off x="1435" y="1803"/>
              <a:ext cx="2604" cy="173"/>
            </a:xfrm>
            <a:prstGeom prst="rect">
              <a:avLst/>
            </a:prstGeom>
            <a:noFill/>
            <a:ln w="28575">
              <a:noFill/>
              <a:miter lim="800000"/>
              <a:headEnd/>
              <a:tailEnd/>
            </a:ln>
          </p:spPr>
          <p:txBody>
            <a:bodyPr>
              <a:spAutoFit/>
            </a:bodyPr>
            <a:lstStyle/>
            <a:p>
              <a:pPr>
                <a:spcBef>
                  <a:spcPct val="50000"/>
                </a:spcBef>
              </a:pPr>
              <a:r>
                <a:rPr lang="en-US" sz="1200" b="1">
                  <a:solidFill>
                    <a:srgbClr val="990033"/>
                  </a:solidFill>
                  <a:latin typeface="Times New Roman" pitchFamily="18" charset="0"/>
                </a:rPr>
                <a:t>Acid leaching at 60</a:t>
              </a:r>
              <a:r>
                <a:rPr lang="en-US" sz="1200" b="1">
                  <a:solidFill>
                    <a:srgbClr val="990033"/>
                  </a:solidFill>
                  <a:latin typeface="Times New Roman" pitchFamily="18" charset="0"/>
                  <a:cs typeface="Times New Roman" pitchFamily="18" charset="0"/>
                </a:rPr>
                <a:t>ºC and water wash </a:t>
              </a:r>
              <a:r>
                <a:rPr lang="en-US" sz="1200" b="1">
                  <a:solidFill>
                    <a:srgbClr val="990033"/>
                  </a:solidFill>
                  <a:latin typeface="Times New Roman" pitchFamily="18" charset="0"/>
                  <a:cs typeface="Times New Roman" pitchFamily="18" charset="0"/>
                  <a:sym typeface="Symbol" pitchFamily="18" charset="2"/>
                </a:rPr>
                <a:t> Impurities</a:t>
              </a:r>
              <a:endParaRPr lang="en-US" sz="1200" b="1">
                <a:solidFill>
                  <a:srgbClr val="990033"/>
                </a:solidFill>
                <a:latin typeface="Times New Roman" pitchFamily="18" charset="0"/>
              </a:endParaRPr>
            </a:p>
          </p:txBody>
        </p:sp>
        <p:sp>
          <p:nvSpPr>
            <p:cNvPr id="19476" name="Text Box 21"/>
            <p:cNvSpPr txBox="1">
              <a:spLocks noChangeArrowheads="1"/>
            </p:cNvSpPr>
            <p:nvPr/>
          </p:nvSpPr>
          <p:spPr bwMode="auto">
            <a:xfrm>
              <a:off x="2335" y="2433"/>
              <a:ext cx="2940" cy="173"/>
            </a:xfrm>
            <a:prstGeom prst="rect">
              <a:avLst/>
            </a:prstGeom>
            <a:noFill/>
            <a:ln w="28575">
              <a:noFill/>
              <a:miter lim="800000"/>
              <a:headEnd/>
              <a:tailEnd/>
            </a:ln>
          </p:spPr>
          <p:txBody>
            <a:bodyPr>
              <a:spAutoFit/>
            </a:bodyPr>
            <a:lstStyle/>
            <a:p>
              <a:pPr>
                <a:spcBef>
                  <a:spcPct val="50000"/>
                </a:spcBef>
              </a:pPr>
              <a:r>
                <a:rPr lang="en-US" sz="1200" b="1">
                  <a:solidFill>
                    <a:srgbClr val="990033"/>
                  </a:solidFill>
                  <a:latin typeface="Times New Roman" pitchFamily="18" charset="0"/>
                </a:rPr>
                <a:t>Alkali  leaching at 60</a:t>
              </a:r>
              <a:r>
                <a:rPr lang="en-US" sz="1200" b="1">
                  <a:solidFill>
                    <a:srgbClr val="990033"/>
                  </a:solidFill>
                  <a:latin typeface="Times New Roman" pitchFamily="18" charset="0"/>
                  <a:cs typeface="Times New Roman" pitchFamily="18" charset="0"/>
                </a:rPr>
                <a:t>ºC and water wash </a:t>
              </a:r>
              <a:r>
                <a:rPr lang="en-US" sz="1200" b="1">
                  <a:solidFill>
                    <a:srgbClr val="990033"/>
                  </a:solidFill>
                  <a:latin typeface="Times New Roman" pitchFamily="18" charset="0"/>
                  <a:cs typeface="Times New Roman" pitchFamily="18" charset="0"/>
                  <a:sym typeface="Symbol" pitchFamily="18" charset="2"/>
                </a:rPr>
                <a:t> Impurities</a:t>
              </a:r>
            </a:p>
          </p:txBody>
        </p:sp>
        <p:sp>
          <p:nvSpPr>
            <p:cNvPr id="19477" name="Text Box 22"/>
            <p:cNvSpPr txBox="1">
              <a:spLocks noChangeArrowheads="1"/>
            </p:cNvSpPr>
            <p:nvPr/>
          </p:nvSpPr>
          <p:spPr bwMode="auto">
            <a:xfrm>
              <a:off x="3163" y="3057"/>
              <a:ext cx="2256" cy="173"/>
            </a:xfrm>
            <a:prstGeom prst="rect">
              <a:avLst/>
            </a:prstGeom>
            <a:noFill/>
            <a:ln w="28575">
              <a:noFill/>
              <a:miter lim="800000"/>
              <a:headEnd/>
              <a:tailEnd/>
            </a:ln>
          </p:spPr>
          <p:txBody>
            <a:bodyPr>
              <a:spAutoFit/>
            </a:bodyPr>
            <a:lstStyle/>
            <a:p>
              <a:pPr>
                <a:spcBef>
                  <a:spcPct val="50000"/>
                </a:spcBef>
              </a:pPr>
              <a:r>
                <a:rPr lang="en-US" sz="1200" b="1">
                  <a:solidFill>
                    <a:srgbClr val="990033"/>
                  </a:solidFill>
                  <a:latin typeface="Times New Roman" pitchFamily="18" charset="0"/>
                </a:rPr>
                <a:t>Multistage Electrowining from alkali bath</a:t>
              </a:r>
            </a:p>
          </p:txBody>
        </p:sp>
        <p:sp>
          <p:nvSpPr>
            <p:cNvPr id="19478" name="Text Box 23"/>
            <p:cNvSpPr txBox="1">
              <a:spLocks noChangeArrowheads="1"/>
            </p:cNvSpPr>
            <p:nvPr/>
          </p:nvSpPr>
          <p:spPr bwMode="auto">
            <a:xfrm>
              <a:off x="4027" y="3762"/>
              <a:ext cx="1104" cy="192"/>
            </a:xfrm>
            <a:prstGeom prst="rect">
              <a:avLst/>
            </a:prstGeom>
            <a:noFill/>
            <a:ln w="28575">
              <a:noFill/>
              <a:miter lim="800000"/>
              <a:headEnd/>
              <a:tailEnd/>
            </a:ln>
          </p:spPr>
          <p:txBody>
            <a:bodyPr>
              <a:spAutoFit/>
            </a:bodyPr>
            <a:lstStyle/>
            <a:p>
              <a:pPr>
                <a:spcBef>
                  <a:spcPct val="50000"/>
                </a:spcBef>
              </a:pPr>
              <a:r>
                <a:rPr lang="en-US" sz="1400" b="1">
                  <a:solidFill>
                    <a:srgbClr val="006600"/>
                  </a:solidFill>
                  <a:latin typeface="Times New Roman" pitchFamily="18" charset="0"/>
                </a:rPr>
                <a:t>Cooling  to 20 </a:t>
              </a:r>
              <a:r>
                <a:rPr lang="en-US" sz="1400" b="1">
                  <a:solidFill>
                    <a:srgbClr val="006600"/>
                  </a:solidFill>
                  <a:latin typeface="Times New Roman" pitchFamily="18" charset="0"/>
                  <a:cs typeface="Times New Roman" pitchFamily="18" charset="0"/>
                </a:rPr>
                <a:t>ºC </a:t>
              </a:r>
            </a:p>
          </p:txBody>
        </p:sp>
        <p:sp>
          <p:nvSpPr>
            <p:cNvPr id="19479" name="Line 25"/>
            <p:cNvSpPr>
              <a:spLocks noChangeShapeType="1"/>
            </p:cNvSpPr>
            <p:nvPr/>
          </p:nvSpPr>
          <p:spPr bwMode="auto">
            <a:xfrm flipV="1">
              <a:off x="1867" y="2823"/>
              <a:ext cx="0" cy="825"/>
            </a:xfrm>
            <a:prstGeom prst="line">
              <a:avLst/>
            </a:prstGeom>
            <a:noFill/>
            <a:ln w="28575">
              <a:solidFill>
                <a:srgbClr val="006600"/>
              </a:solidFill>
              <a:miter lim="800000"/>
              <a:headEnd/>
              <a:tailEnd/>
            </a:ln>
          </p:spPr>
          <p:txBody>
            <a:bodyPr wrap="none"/>
            <a:lstStyle/>
            <a:p>
              <a:endParaRPr lang="en-US"/>
            </a:p>
          </p:txBody>
        </p:sp>
        <p:sp>
          <p:nvSpPr>
            <p:cNvPr id="19480" name="Line 26"/>
            <p:cNvSpPr>
              <a:spLocks noChangeShapeType="1"/>
            </p:cNvSpPr>
            <p:nvPr/>
          </p:nvSpPr>
          <p:spPr bwMode="auto">
            <a:xfrm>
              <a:off x="1867" y="2823"/>
              <a:ext cx="336" cy="0"/>
            </a:xfrm>
            <a:prstGeom prst="line">
              <a:avLst/>
            </a:prstGeom>
            <a:noFill/>
            <a:ln w="28575">
              <a:solidFill>
                <a:srgbClr val="006600"/>
              </a:solidFill>
              <a:miter lim="800000"/>
              <a:headEnd/>
              <a:tailEnd type="triangle" w="med" len="med"/>
            </a:ln>
          </p:spPr>
          <p:txBody>
            <a:bodyPr wrap="none"/>
            <a:lstStyle/>
            <a:p>
              <a:endParaRPr lang="en-US"/>
            </a:p>
          </p:txBody>
        </p:sp>
        <p:sp>
          <p:nvSpPr>
            <p:cNvPr id="19481" name="Text Box 27"/>
            <p:cNvSpPr txBox="1">
              <a:spLocks noChangeArrowheads="1"/>
            </p:cNvSpPr>
            <p:nvPr/>
          </p:nvSpPr>
          <p:spPr bwMode="auto">
            <a:xfrm>
              <a:off x="1483" y="3654"/>
              <a:ext cx="1536" cy="210"/>
            </a:xfrm>
            <a:prstGeom prst="rect">
              <a:avLst/>
            </a:prstGeom>
            <a:solidFill>
              <a:srgbClr val="CCFFFF">
                <a:alpha val="50980"/>
              </a:srgbClr>
            </a:solidFill>
            <a:ln w="28575">
              <a:solidFill>
                <a:srgbClr val="003399"/>
              </a:solidFill>
              <a:miter lim="800000"/>
              <a:headEnd/>
              <a:tailEnd/>
            </a:ln>
          </p:spPr>
          <p:txBody>
            <a:bodyPr>
              <a:spAutoFit/>
            </a:bodyPr>
            <a:lstStyle/>
            <a:p>
              <a:pPr>
                <a:spcBef>
                  <a:spcPct val="50000"/>
                </a:spcBef>
              </a:pPr>
              <a:r>
                <a:rPr lang="en-US" sz="1400" b="1">
                  <a:solidFill>
                    <a:srgbClr val="006600"/>
                  </a:solidFill>
                  <a:latin typeface="Times New Roman" pitchFamily="18" charset="0"/>
                </a:rPr>
                <a:t>Impure liquid gallium</a:t>
              </a:r>
            </a:p>
          </p:txBody>
        </p:sp>
        <p:sp>
          <p:nvSpPr>
            <p:cNvPr id="19482" name="Line 33"/>
            <p:cNvSpPr>
              <a:spLocks noChangeShapeType="1"/>
            </p:cNvSpPr>
            <p:nvPr/>
          </p:nvSpPr>
          <p:spPr bwMode="auto">
            <a:xfrm>
              <a:off x="3019" y="3744"/>
              <a:ext cx="960" cy="0"/>
            </a:xfrm>
            <a:prstGeom prst="line">
              <a:avLst/>
            </a:prstGeom>
            <a:noFill/>
            <a:ln w="28575">
              <a:solidFill>
                <a:srgbClr val="006600"/>
              </a:solidFill>
              <a:round/>
              <a:headEnd type="stealth" w="med" len="med"/>
              <a:tailEnd/>
            </a:ln>
          </p:spPr>
          <p:txBody>
            <a:bodyPr/>
            <a:lstStyle/>
            <a:p>
              <a:endParaRPr lang="en-US"/>
            </a:p>
          </p:txBody>
        </p:sp>
      </p:grpSp>
      <p:sp>
        <p:nvSpPr>
          <p:cNvPr id="19462" name="TextBox 26"/>
          <p:cNvSpPr txBox="1">
            <a:spLocks noChangeArrowheads="1"/>
          </p:cNvSpPr>
          <p:nvPr/>
        </p:nvSpPr>
        <p:spPr bwMode="auto">
          <a:xfrm>
            <a:off x="76200" y="6411913"/>
            <a:ext cx="4648200" cy="369887"/>
          </a:xfrm>
          <a:prstGeom prst="rect">
            <a:avLst/>
          </a:prstGeom>
          <a:noFill/>
          <a:ln w="9525">
            <a:noFill/>
            <a:miter lim="800000"/>
            <a:headEnd/>
            <a:tailEnd/>
          </a:ln>
        </p:spPr>
        <p:txBody>
          <a:bodyPr>
            <a:spAutoFit/>
          </a:bodyPr>
          <a:lstStyle/>
          <a:p>
            <a:r>
              <a:rPr lang="en-IN" b="1" i="1">
                <a:solidFill>
                  <a:srgbClr val="800000"/>
                </a:solidFill>
                <a:latin typeface="Times New Roman" pitchFamily="18" charset="0"/>
                <a:cs typeface="Times New Roman" pitchFamily="18" charset="0"/>
              </a:rPr>
              <a:t>K. Gangadharan, et.al., BARC/2002/R/015</a:t>
            </a:r>
            <a:endParaRPr lang="en-US" b="1" i="1">
              <a:solidFill>
                <a:srgbClr val="8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9" descr="Picture3"/>
          <p:cNvPicPr>
            <a:picLocks noChangeAspect="1" noChangeArrowheads="1"/>
          </p:cNvPicPr>
          <p:nvPr/>
        </p:nvPicPr>
        <p:blipFill>
          <a:blip r:embed="rId3"/>
          <a:srcRect/>
          <a:stretch>
            <a:fillRect/>
          </a:stretch>
        </p:blipFill>
        <p:spPr bwMode="auto">
          <a:xfrm>
            <a:off x="2743200" y="3962400"/>
            <a:ext cx="6175375" cy="2749550"/>
          </a:xfrm>
          <a:prstGeom prst="rect">
            <a:avLst/>
          </a:prstGeom>
          <a:noFill/>
          <a:ln w="9525">
            <a:noFill/>
            <a:miter lim="800000"/>
            <a:headEnd/>
            <a:tailEnd/>
          </a:ln>
        </p:spPr>
      </p:pic>
      <p:sp>
        <p:nvSpPr>
          <p:cNvPr id="22531" name="AutoShape 13"/>
          <p:cNvSpPr>
            <a:spLocks noChangeArrowheads="1"/>
          </p:cNvSpPr>
          <p:nvPr/>
        </p:nvSpPr>
        <p:spPr bwMode="auto">
          <a:xfrm>
            <a:off x="2590800" y="1212850"/>
            <a:ext cx="5181600" cy="457200"/>
          </a:xfrm>
          <a:prstGeom prst="roundRect">
            <a:avLst>
              <a:gd name="adj" fmla="val 16667"/>
            </a:avLst>
          </a:prstGeom>
          <a:solidFill>
            <a:schemeClr val="accent1">
              <a:lumMod val="20000"/>
              <a:lumOff val="80000"/>
            </a:schemeClr>
          </a:solidFill>
          <a:ln w="9525">
            <a:solidFill>
              <a:schemeClr val="tx1"/>
            </a:solidFill>
            <a:round/>
            <a:headEnd/>
            <a:tailEnd/>
          </a:ln>
        </p:spPr>
        <p:txBody>
          <a:bodyPr wrap="none" anchor="ctr"/>
          <a:lstStyle/>
          <a:p>
            <a:pPr algn="ctr">
              <a:defRPr/>
            </a:pPr>
            <a:r>
              <a:rPr lang="en-US" b="1" dirty="0">
                <a:solidFill>
                  <a:srgbClr val="003399"/>
                </a:solidFill>
                <a:latin typeface="Arial" charset="0"/>
                <a:cs typeface="Arial" charset="0"/>
              </a:rPr>
              <a:t>Fractional sublimation of arsenic trioxide</a:t>
            </a:r>
            <a:endParaRPr lang="en-US" b="1" i="1" dirty="0">
              <a:solidFill>
                <a:srgbClr val="003399"/>
              </a:solidFill>
              <a:latin typeface="Arial" charset="0"/>
              <a:cs typeface="Arial" charset="0"/>
            </a:endParaRPr>
          </a:p>
        </p:txBody>
      </p:sp>
      <p:sp>
        <p:nvSpPr>
          <p:cNvPr id="20484" name="AutoShape 14"/>
          <p:cNvSpPr>
            <a:spLocks noChangeArrowheads="1"/>
          </p:cNvSpPr>
          <p:nvPr/>
        </p:nvSpPr>
        <p:spPr bwMode="auto">
          <a:xfrm>
            <a:off x="152400" y="304800"/>
            <a:ext cx="5562600" cy="609600"/>
          </a:xfrm>
          <a:prstGeom prst="roundRect">
            <a:avLst>
              <a:gd name="adj" fmla="val 16667"/>
            </a:avLst>
          </a:prstGeom>
          <a:solidFill>
            <a:srgbClr val="CCFFFF">
              <a:alpha val="32156"/>
            </a:srgbClr>
          </a:solidFill>
          <a:ln w="38100">
            <a:solidFill>
              <a:srgbClr val="003366"/>
            </a:solidFill>
            <a:round/>
            <a:headEnd/>
            <a:tailEnd/>
          </a:ln>
        </p:spPr>
        <p:txBody>
          <a:bodyPr wrap="none" anchor="ctr"/>
          <a:lstStyle/>
          <a:p>
            <a:r>
              <a:rPr lang="en-US" sz="2800" b="1">
                <a:solidFill>
                  <a:srgbClr val="003399"/>
                </a:solidFill>
              </a:rPr>
              <a:t>Ultra-purification of arsenic</a:t>
            </a:r>
          </a:p>
        </p:txBody>
      </p:sp>
      <p:sp>
        <p:nvSpPr>
          <p:cNvPr id="22533" name="AutoShape 15"/>
          <p:cNvSpPr>
            <a:spLocks noChangeArrowheads="1"/>
          </p:cNvSpPr>
          <p:nvPr/>
        </p:nvSpPr>
        <p:spPr bwMode="auto">
          <a:xfrm>
            <a:off x="2590800" y="3498850"/>
            <a:ext cx="5181600" cy="457200"/>
          </a:xfrm>
          <a:prstGeom prst="roundRect">
            <a:avLst>
              <a:gd name="adj" fmla="val 16667"/>
            </a:avLst>
          </a:prstGeom>
          <a:solidFill>
            <a:schemeClr val="tx2">
              <a:lumMod val="20000"/>
              <a:lumOff val="80000"/>
            </a:schemeClr>
          </a:solidFill>
          <a:ln w="9525">
            <a:solidFill>
              <a:schemeClr val="tx1"/>
            </a:solidFill>
            <a:round/>
            <a:headEnd/>
            <a:tailEnd/>
          </a:ln>
        </p:spPr>
        <p:txBody>
          <a:bodyPr wrap="none" anchor="ctr"/>
          <a:lstStyle/>
          <a:p>
            <a:pPr algn="ctr">
              <a:defRPr/>
            </a:pPr>
            <a:r>
              <a:rPr lang="en-US" b="1" dirty="0">
                <a:solidFill>
                  <a:srgbClr val="003399"/>
                </a:solidFill>
                <a:latin typeface="Arial" charset="0"/>
                <a:cs typeface="Arial" charset="0"/>
              </a:rPr>
              <a:t>Reduction of arsenic trioxide under hydrogen</a:t>
            </a:r>
          </a:p>
        </p:txBody>
      </p:sp>
      <p:grpSp>
        <p:nvGrpSpPr>
          <p:cNvPr id="2" name="Group 11"/>
          <p:cNvGrpSpPr>
            <a:grpSpLocks/>
          </p:cNvGrpSpPr>
          <p:nvPr/>
        </p:nvGrpSpPr>
        <p:grpSpPr bwMode="auto">
          <a:xfrm>
            <a:off x="4467225" y="4089400"/>
            <a:ext cx="4295775" cy="552450"/>
            <a:chOff x="2574" y="2112"/>
            <a:chExt cx="2706" cy="348"/>
          </a:xfrm>
        </p:grpSpPr>
        <p:sp>
          <p:nvSpPr>
            <p:cNvPr id="20493" name="Text Box 5"/>
            <p:cNvSpPr txBox="1">
              <a:spLocks noChangeArrowheads="1"/>
            </p:cNvSpPr>
            <p:nvPr/>
          </p:nvSpPr>
          <p:spPr bwMode="auto">
            <a:xfrm>
              <a:off x="2574" y="2172"/>
              <a:ext cx="1488" cy="288"/>
            </a:xfrm>
            <a:prstGeom prst="rect">
              <a:avLst/>
            </a:prstGeom>
            <a:noFill/>
            <a:ln w="9525">
              <a:noFill/>
              <a:miter lim="800000"/>
              <a:headEnd/>
              <a:tailEnd/>
            </a:ln>
          </p:spPr>
          <p:txBody>
            <a:bodyPr/>
            <a:lstStyle/>
            <a:p>
              <a:pPr algn="just" eaLnBrk="0" hangingPunct="0"/>
              <a:r>
                <a:rPr lang="en-US" sz="2000" b="1">
                  <a:solidFill>
                    <a:srgbClr val="990033"/>
                  </a:solidFill>
                  <a:latin typeface="Times New Roman" pitchFamily="18" charset="0"/>
                </a:rPr>
                <a:t>As</a:t>
              </a:r>
              <a:r>
                <a:rPr lang="en-US" sz="2000" b="1" baseline="-25000">
                  <a:solidFill>
                    <a:srgbClr val="990033"/>
                  </a:solidFill>
                  <a:latin typeface="Times New Roman" pitchFamily="18" charset="0"/>
                </a:rPr>
                <a:t>2</a:t>
              </a:r>
              <a:r>
                <a:rPr lang="en-US" sz="2000" b="1">
                  <a:solidFill>
                    <a:srgbClr val="990033"/>
                  </a:solidFill>
                  <a:latin typeface="Times New Roman" pitchFamily="18" charset="0"/>
                </a:rPr>
                <a:t>O</a:t>
              </a:r>
              <a:r>
                <a:rPr lang="en-US" sz="2000" b="1" baseline="-25000">
                  <a:solidFill>
                    <a:srgbClr val="990033"/>
                  </a:solidFill>
                  <a:latin typeface="Times New Roman" pitchFamily="18" charset="0"/>
                </a:rPr>
                <a:t>3</a:t>
              </a:r>
              <a:r>
                <a:rPr lang="en-US" sz="2000" b="1">
                  <a:solidFill>
                    <a:srgbClr val="990033"/>
                  </a:solidFill>
                  <a:latin typeface="Times New Roman" pitchFamily="18" charset="0"/>
                </a:rPr>
                <a:t>  +  6H</a:t>
              </a:r>
              <a:r>
                <a:rPr lang="en-US" sz="2000" b="1" baseline="-25000">
                  <a:solidFill>
                    <a:srgbClr val="990033"/>
                  </a:solidFill>
                  <a:latin typeface="Times New Roman" pitchFamily="18" charset="0"/>
                </a:rPr>
                <a:t>2</a:t>
              </a:r>
              <a:endParaRPr lang="en-US" sz="2000" b="1">
                <a:solidFill>
                  <a:srgbClr val="990033"/>
                </a:solidFill>
                <a:latin typeface="Times New Roman" pitchFamily="18" charset="0"/>
              </a:endParaRPr>
            </a:p>
            <a:p>
              <a:pPr eaLnBrk="0" hangingPunct="0"/>
              <a:endParaRPr lang="en-US" sz="2000" b="1">
                <a:solidFill>
                  <a:srgbClr val="990033"/>
                </a:solidFill>
                <a:latin typeface="Times New Roman" pitchFamily="18" charset="0"/>
              </a:endParaRPr>
            </a:p>
          </p:txBody>
        </p:sp>
        <p:sp>
          <p:nvSpPr>
            <p:cNvPr id="20494" name="Line 6"/>
            <p:cNvSpPr>
              <a:spLocks noChangeShapeType="1"/>
            </p:cNvSpPr>
            <p:nvPr/>
          </p:nvSpPr>
          <p:spPr bwMode="auto">
            <a:xfrm>
              <a:off x="3552" y="2304"/>
              <a:ext cx="672" cy="0"/>
            </a:xfrm>
            <a:prstGeom prst="line">
              <a:avLst/>
            </a:prstGeom>
            <a:noFill/>
            <a:ln w="25400">
              <a:solidFill>
                <a:srgbClr val="33CCCC"/>
              </a:solidFill>
              <a:round/>
              <a:headEnd/>
              <a:tailEnd type="triangle" w="med" len="med"/>
            </a:ln>
          </p:spPr>
          <p:txBody>
            <a:bodyPr/>
            <a:lstStyle/>
            <a:p>
              <a:endParaRPr lang="en-US"/>
            </a:p>
          </p:txBody>
        </p:sp>
        <p:sp>
          <p:nvSpPr>
            <p:cNvPr id="20495" name="Text Box 7"/>
            <p:cNvSpPr txBox="1">
              <a:spLocks noChangeArrowheads="1"/>
            </p:cNvSpPr>
            <p:nvPr/>
          </p:nvSpPr>
          <p:spPr bwMode="auto">
            <a:xfrm>
              <a:off x="4254" y="2160"/>
              <a:ext cx="1026" cy="288"/>
            </a:xfrm>
            <a:prstGeom prst="rect">
              <a:avLst/>
            </a:prstGeom>
            <a:noFill/>
            <a:ln w="9525">
              <a:noFill/>
              <a:miter lim="800000"/>
              <a:headEnd/>
              <a:tailEnd/>
            </a:ln>
          </p:spPr>
          <p:txBody>
            <a:bodyPr/>
            <a:lstStyle/>
            <a:p>
              <a:pPr eaLnBrk="0" hangingPunct="0"/>
              <a:r>
                <a:rPr lang="en-US" sz="2000" b="1">
                  <a:solidFill>
                    <a:srgbClr val="990033"/>
                  </a:solidFill>
                  <a:latin typeface="Times New Roman" pitchFamily="18" charset="0"/>
                </a:rPr>
                <a:t>2As + 3H</a:t>
              </a:r>
              <a:r>
                <a:rPr lang="en-US" sz="2000" b="1" baseline="-25000">
                  <a:solidFill>
                    <a:srgbClr val="990033"/>
                  </a:solidFill>
                  <a:latin typeface="Times New Roman" pitchFamily="18" charset="0"/>
                </a:rPr>
                <a:t>2</a:t>
              </a:r>
              <a:r>
                <a:rPr lang="en-US" sz="2000" b="1">
                  <a:solidFill>
                    <a:srgbClr val="990033"/>
                  </a:solidFill>
                  <a:latin typeface="Times New Roman" pitchFamily="18" charset="0"/>
                </a:rPr>
                <a:t>O</a:t>
              </a:r>
            </a:p>
          </p:txBody>
        </p:sp>
        <p:sp>
          <p:nvSpPr>
            <p:cNvPr id="20496" name="Text Box 8"/>
            <p:cNvSpPr txBox="1">
              <a:spLocks noChangeArrowheads="1"/>
            </p:cNvSpPr>
            <p:nvPr/>
          </p:nvSpPr>
          <p:spPr bwMode="auto">
            <a:xfrm>
              <a:off x="3552" y="2112"/>
              <a:ext cx="624" cy="212"/>
            </a:xfrm>
            <a:prstGeom prst="rect">
              <a:avLst/>
            </a:prstGeom>
            <a:noFill/>
            <a:ln w="9525">
              <a:noFill/>
              <a:miter lim="800000"/>
              <a:headEnd/>
              <a:tailEnd/>
            </a:ln>
          </p:spPr>
          <p:txBody>
            <a:bodyPr>
              <a:spAutoFit/>
            </a:bodyPr>
            <a:lstStyle/>
            <a:p>
              <a:pPr>
                <a:spcBef>
                  <a:spcPct val="50000"/>
                </a:spcBef>
              </a:pPr>
              <a:r>
                <a:rPr lang="en-US" sz="1600">
                  <a:solidFill>
                    <a:srgbClr val="990033"/>
                  </a:solidFill>
                  <a:latin typeface="Times New Roman" pitchFamily="18" charset="0"/>
                  <a:sym typeface="Webdings" pitchFamily="18" charset="2"/>
                </a:rPr>
                <a:t> </a:t>
              </a:r>
              <a:r>
                <a:rPr lang="en-US" sz="1600">
                  <a:solidFill>
                    <a:srgbClr val="990033"/>
                  </a:solidFill>
                  <a:latin typeface="Times New Roman" pitchFamily="18" charset="0"/>
                </a:rPr>
                <a:t>800</a:t>
              </a:r>
              <a:r>
                <a:rPr lang="en-US" sz="1600">
                  <a:solidFill>
                    <a:srgbClr val="990033"/>
                  </a:solidFill>
                  <a:latin typeface="Times New Roman" pitchFamily="18" charset="0"/>
                  <a:cs typeface="Times New Roman" pitchFamily="18" charset="0"/>
                </a:rPr>
                <a:t>ºC</a:t>
              </a:r>
              <a:endParaRPr lang="en-US" sz="1600">
                <a:solidFill>
                  <a:srgbClr val="990033"/>
                </a:solidFill>
                <a:latin typeface="Times New Roman" pitchFamily="18" charset="0"/>
              </a:endParaRPr>
            </a:p>
          </p:txBody>
        </p:sp>
      </p:grpSp>
      <p:pic>
        <p:nvPicPr>
          <p:cNvPr id="20487" name="Picture 17" descr="Picture3"/>
          <p:cNvPicPr>
            <a:picLocks noChangeAspect="1" noChangeArrowheads="1"/>
          </p:cNvPicPr>
          <p:nvPr/>
        </p:nvPicPr>
        <p:blipFill>
          <a:blip r:embed="rId4"/>
          <a:srcRect/>
          <a:stretch>
            <a:fillRect/>
          </a:stretch>
        </p:blipFill>
        <p:spPr bwMode="auto">
          <a:xfrm>
            <a:off x="3124200" y="1863725"/>
            <a:ext cx="2819400" cy="1565275"/>
          </a:xfrm>
          <a:prstGeom prst="rect">
            <a:avLst/>
          </a:prstGeom>
          <a:noFill/>
          <a:ln w="9525">
            <a:noFill/>
            <a:miter lim="800000"/>
            <a:headEnd/>
            <a:tailEnd/>
          </a:ln>
        </p:spPr>
      </p:pic>
      <p:sp>
        <p:nvSpPr>
          <p:cNvPr id="20488" name="Line 18"/>
          <p:cNvSpPr>
            <a:spLocks noChangeShapeType="1"/>
          </p:cNvSpPr>
          <p:nvPr/>
        </p:nvSpPr>
        <p:spPr bwMode="auto">
          <a:xfrm>
            <a:off x="1828800" y="914400"/>
            <a:ext cx="0" cy="2819400"/>
          </a:xfrm>
          <a:prstGeom prst="line">
            <a:avLst/>
          </a:prstGeom>
          <a:noFill/>
          <a:ln w="9525">
            <a:solidFill>
              <a:schemeClr val="tx1"/>
            </a:solidFill>
            <a:round/>
            <a:headEnd/>
            <a:tailEnd/>
          </a:ln>
        </p:spPr>
        <p:txBody>
          <a:bodyPr/>
          <a:lstStyle/>
          <a:p>
            <a:endParaRPr lang="en-US"/>
          </a:p>
        </p:txBody>
      </p:sp>
      <p:sp>
        <p:nvSpPr>
          <p:cNvPr id="20489" name="Line 19"/>
          <p:cNvSpPr>
            <a:spLocks noChangeShapeType="1"/>
          </p:cNvSpPr>
          <p:nvPr/>
        </p:nvSpPr>
        <p:spPr bwMode="auto">
          <a:xfrm>
            <a:off x="1828800" y="3727450"/>
            <a:ext cx="762000" cy="0"/>
          </a:xfrm>
          <a:prstGeom prst="line">
            <a:avLst/>
          </a:prstGeom>
          <a:noFill/>
          <a:ln w="9525">
            <a:solidFill>
              <a:schemeClr val="tx1"/>
            </a:solidFill>
            <a:round/>
            <a:headEnd/>
            <a:tailEnd type="triangle" w="med" len="med"/>
          </a:ln>
        </p:spPr>
        <p:txBody>
          <a:bodyPr/>
          <a:lstStyle/>
          <a:p>
            <a:endParaRPr lang="en-US"/>
          </a:p>
        </p:txBody>
      </p:sp>
      <p:sp>
        <p:nvSpPr>
          <p:cNvPr id="20490" name="Line 20"/>
          <p:cNvSpPr>
            <a:spLocks noChangeShapeType="1"/>
          </p:cNvSpPr>
          <p:nvPr/>
        </p:nvSpPr>
        <p:spPr bwMode="auto">
          <a:xfrm>
            <a:off x="1828800" y="1441450"/>
            <a:ext cx="762000" cy="0"/>
          </a:xfrm>
          <a:prstGeom prst="line">
            <a:avLst/>
          </a:prstGeom>
          <a:noFill/>
          <a:ln w="9525">
            <a:solidFill>
              <a:schemeClr val="tx1"/>
            </a:solidFill>
            <a:round/>
            <a:headEnd/>
            <a:tailEnd type="triangle" w="med" len="med"/>
          </a:ln>
        </p:spPr>
        <p:txBody>
          <a:bodyPr/>
          <a:lstStyle/>
          <a:p>
            <a:endParaRPr lang="en-US"/>
          </a:p>
        </p:txBody>
      </p:sp>
      <p:pic>
        <p:nvPicPr>
          <p:cNvPr id="20491" name="Picture 21"/>
          <p:cNvPicPr>
            <a:picLocks noChangeAspect="1" noChangeArrowheads="1"/>
          </p:cNvPicPr>
          <p:nvPr/>
        </p:nvPicPr>
        <p:blipFill>
          <a:blip r:embed="rId5"/>
          <a:srcRect/>
          <a:stretch>
            <a:fillRect/>
          </a:stretch>
        </p:blipFill>
        <p:spPr bwMode="auto">
          <a:xfrm>
            <a:off x="304800" y="3886200"/>
            <a:ext cx="2124075" cy="2590800"/>
          </a:xfrm>
          <a:prstGeom prst="rect">
            <a:avLst/>
          </a:prstGeom>
          <a:noFill/>
          <a:ln w="28575" cap="sq">
            <a:solidFill>
              <a:srgbClr val="990033"/>
            </a:solidFill>
            <a:miter lim="800000"/>
            <a:headEnd type="none" w="sm" len="sm"/>
            <a:tailEnd type="none" w="sm" len="sm"/>
          </a:ln>
        </p:spPr>
      </p:pic>
      <p:sp>
        <p:nvSpPr>
          <p:cNvPr id="20492" name="TextBox 15"/>
          <p:cNvSpPr txBox="1">
            <a:spLocks noChangeArrowheads="1"/>
          </p:cNvSpPr>
          <p:nvPr/>
        </p:nvSpPr>
        <p:spPr bwMode="auto">
          <a:xfrm>
            <a:off x="5867400" y="6519862"/>
            <a:ext cx="3276600" cy="338138"/>
          </a:xfrm>
          <a:prstGeom prst="rect">
            <a:avLst/>
          </a:prstGeom>
          <a:noFill/>
          <a:ln w="9525">
            <a:noFill/>
            <a:miter lim="800000"/>
            <a:headEnd/>
            <a:tailEnd/>
          </a:ln>
        </p:spPr>
        <p:txBody>
          <a:bodyPr>
            <a:spAutoFit/>
          </a:bodyPr>
          <a:lstStyle/>
          <a:p>
            <a:r>
              <a:rPr lang="en-IN" sz="1600" b="1" i="1" dirty="0">
                <a:solidFill>
                  <a:srgbClr val="800000"/>
                </a:solidFill>
                <a:latin typeface="Times New Roman" pitchFamily="18" charset="0"/>
                <a:cs typeface="Times New Roman" pitchFamily="18" charset="0"/>
              </a:rPr>
              <a:t>K.B. Bhatt, et.al., BARC/2002/R/006</a:t>
            </a:r>
            <a:endParaRPr lang="en-US" sz="1600" b="1" i="1" dirty="0">
              <a:solidFill>
                <a:srgbClr val="8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KJ.tif"/>
          <p:cNvPicPr>
            <a:picLocks noChangeAspect="1"/>
          </p:cNvPicPr>
          <p:nvPr/>
        </p:nvPicPr>
        <p:blipFill>
          <a:blip r:embed="rId2" cstate="print"/>
          <a:stretch>
            <a:fillRect/>
          </a:stretch>
        </p:blipFill>
        <p:spPr>
          <a:xfrm>
            <a:off x="2177804" y="0"/>
            <a:ext cx="4788391" cy="6858000"/>
          </a:xfrm>
          <a:prstGeom prst="rect">
            <a:avLst/>
          </a:prstGeom>
        </p:spPr>
      </p:pic>
      <p:sp>
        <p:nvSpPr>
          <p:cNvPr id="5" name="Rectangle 4"/>
          <p:cNvSpPr/>
          <p:nvPr/>
        </p:nvSpPr>
        <p:spPr>
          <a:xfrm>
            <a:off x="2667000" y="4495800"/>
            <a:ext cx="3810000" cy="457200"/>
          </a:xfrm>
          <a:prstGeom prst="rect">
            <a:avLst/>
          </a:prstGeom>
          <a:solidFill>
            <a:srgbClr val="FFFF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ph sz="half" idx="1"/>
          </p:nvPr>
        </p:nvGraphicFramePr>
        <p:xfrm>
          <a:off x="990600" y="457200"/>
          <a:ext cx="3048000" cy="2286000"/>
        </p:xfrm>
        <a:graphic>
          <a:graphicData uri="http://schemas.openxmlformats.org/presentationml/2006/ole">
            <p:oleObj spid="_x0000_s2050" name="Clip" r:id="rId3" imgW="3047619" imgH="2285714" progId="">
              <p:embed/>
            </p:oleObj>
          </a:graphicData>
        </a:graphic>
      </p:graphicFrame>
      <p:grpSp>
        <p:nvGrpSpPr>
          <p:cNvPr id="2" name="Group 3"/>
          <p:cNvGrpSpPr>
            <a:grpSpLocks/>
          </p:cNvGrpSpPr>
          <p:nvPr/>
        </p:nvGrpSpPr>
        <p:grpSpPr bwMode="auto">
          <a:xfrm>
            <a:off x="5638800" y="381000"/>
            <a:ext cx="2419350" cy="2436813"/>
            <a:chOff x="288" y="480"/>
            <a:chExt cx="1524" cy="1535"/>
          </a:xfrm>
        </p:grpSpPr>
        <p:pic>
          <p:nvPicPr>
            <p:cNvPr id="1058" name="Picture 4"/>
            <p:cNvPicPr>
              <a:picLocks noChangeAspect="1" noChangeArrowheads="1"/>
            </p:cNvPicPr>
            <p:nvPr/>
          </p:nvPicPr>
          <p:blipFill>
            <a:blip r:embed="rId4">
              <a:lum bright="6000" contrast="24000"/>
            </a:blip>
            <a:srcRect l="9755" t="2661" r="26828" b="12251"/>
            <a:stretch>
              <a:fillRect/>
            </a:stretch>
          </p:blipFill>
          <p:spPr bwMode="auto">
            <a:xfrm>
              <a:off x="288" y="480"/>
              <a:ext cx="1525" cy="1536"/>
            </a:xfrm>
            <a:prstGeom prst="rect">
              <a:avLst/>
            </a:prstGeom>
            <a:noFill/>
            <a:ln w="9525">
              <a:noFill/>
              <a:miter lim="800000"/>
              <a:headEnd/>
              <a:tailEnd/>
            </a:ln>
          </p:spPr>
        </p:pic>
        <p:sp>
          <p:nvSpPr>
            <p:cNvPr id="1059" name="AutoShape 5"/>
            <p:cNvSpPr>
              <a:spLocks noChangeArrowheads="1"/>
            </p:cNvSpPr>
            <p:nvPr/>
          </p:nvSpPr>
          <p:spPr bwMode="auto">
            <a:xfrm>
              <a:off x="288" y="480"/>
              <a:ext cx="1525" cy="1536"/>
            </a:xfrm>
            <a:prstGeom prst="roundRect">
              <a:avLst>
                <a:gd name="adj" fmla="val 65"/>
              </a:avLst>
            </a:prstGeom>
            <a:noFill/>
            <a:ln w="9360">
              <a:noFill/>
              <a:round/>
              <a:headEnd/>
              <a:tailEnd/>
            </a:ln>
          </p:spPr>
          <p:txBody>
            <a:bodyPr wrap="none" anchor="ctr"/>
            <a:lstStyle/>
            <a:p>
              <a:endParaRPr lang="en-US"/>
            </a:p>
          </p:txBody>
        </p:sp>
      </p:grpSp>
      <p:sp>
        <p:nvSpPr>
          <p:cNvPr id="1028" name="Text Box 6"/>
          <p:cNvSpPr txBox="1">
            <a:spLocks noChangeArrowheads="1"/>
          </p:cNvSpPr>
          <p:nvPr/>
        </p:nvSpPr>
        <p:spPr bwMode="auto">
          <a:xfrm>
            <a:off x="984250" y="2786063"/>
            <a:ext cx="2889250" cy="641350"/>
          </a:xfrm>
          <a:prstGeom prst="rect">
            <a:avLst/>
          </a:prstGeom>
          <a:noFill/>
          <a:ln w="9525">
            <a:noFill/>
            <a:miter lim="800000"/>
            <a:headEnd/>
            <a:tailEnd/>
          </a:ln>
        </p:spPr>
        <p:txBody>
          <a:bodyPr wrap="none">
            <a:spAutoFit/>
          </a:bodyPr>
          <a:lstStyle/>
          <a:p>
            <a:pPr algn="ctr" eaLnBrk="0" hangingPunct="0"/>
            <a:r>
              <a:rPr lang="en-US" b="1">
                <a:solidFill>
                  <a:srgbClr val="800000"/>
                </a:solidFill>
                <a:latin typeface="Times New Roman" pitchFamily="18" charset="0"/>
              </a:rPr>
              <a:t>6N Arsenic and 7N Gallium</a:t>
            </a:r>
          </a:p>
          <a:p>
            <a:pPr algn="ctr" eaLnBrk="0" hangingPunct="0"/>
            <a:r>
              <a:rPr lang="en-US" b="1">
                <a:solidFill>
                  <a:srgbClr val="800000"/>
                </a:solidFill>
                <a:latin typeface="Times New Roman" pitchFamily="18" charset="0"/>
              </a:rPr>
              <a:t>MAT Lab, BARC</a:t>
            </a:r>
          </a:p>
        </p:txBody>
      </p:sp>
      <p:sp>
        <p:nvSpPr>
          <p:cNvPr id="1029" name="Text Box 7"/>
          <p:cNvSpPr txBox="1">
            <a:spLocks noChangeArrowheads="1"/>
          </p:cNvSpPr>
          <p:nvPr/>
        </p:nvSpPr>
        <p:spPr bwMode="auto">
          <a:xfrm>
            <a:off x="5359400" y="2787650"/>
            <a:ext cx="3200400" cy="641350"/>
          </a:xfrm>
          <a:prstGeom prst="rect">
            <a:avLst/>
          </a:prstGeom>
          <a:noFill/>
          <a:ln w="9525">
            <a:noFill/>
            <a:miter lim="800000"/>
            <a:headEnd/>
            <a:tailEnd/>
          </a:ln>
        </p:spPr>
        <p:txBody>
          <a:bodyPr wrap="none">
            <a:spAutoFit/>
          </a:bodyPr>
          <a:lstStyle/>
          <a:p>
            <a:pPr algn="ctr" eaLnBrk="0" hangingPunct="0"/>
            <a:r>
              <a:rPr lang="en-US" b="1">
                <a:solidFill>
                  <a:srgbClr val="800000"/>
                </a:solidFill>
                <a:latin typeface="Times New Roman" pitchFamily="18" charset="0"/>
              </a:rPr>
              <a:t>Gallium arsenide single crystal</a:t>
            </a:r>
          </a:p>
          <a:p>
            <a:pPr algn="ctr" eaLnBrk="0" hangingPunct="0"/>
            <a:r>
              <a:rPr lang="en-US" b="1">
                <a:solidFill>
                  <a:srgbClr val="800000"/>
                </a:solidFill>
                <a:latin typeface="Times New Roman" pitchFamily="18" charset="0"/>
              </a:rPr>
              <a:t>SSPL, Delhi</a:t>
            </a:r>
          </a:p>
        </p:txBody>
      </p:sp>
      <p:graphicFrame>
        <p:nvGraphicFramePr>
          <p:cNvPr id="7176" name="Group 8"/>
          <p:cNvGraphicFramePr>
            <a:graphicFrameLocks noGrp="1"/>
          </p:cNvGraphicFramePr>
          <p:nvPr>
            <p:ph sz="half" idx="2"/>
          </p:nvPr>
        </p:nvGraphicFramePr>
        <p:xfrm>
          <a:off x="685800" y="3521075"/>
          <a:ext cx="7543800" cy="2575560"/>
        </p:xfrm>
        <a:graphic>
          <a:graphicData uri="http://schemas.openxmlformats.org/drawingml/2006/table">
            <a:tbl>
              <a:tblPr/>
              <a:tblGrid>
                <a:gridCol w="2895600"/>
                <a:gridCol w="1600200"/>
                <a:gridCol w="1524000"/>
                <a:gridCol w="1524000"/>
              </a:tblGrid>
              <a:tr h="685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bg1"/>
                          </a:solidFill>
                          <a:effectLst/>
                          <a:latin typeface="Times New Roman" pitchFamily="18" charset="0"/>
                          <a:cs typeface="Times New Roman" pitchFamily="18" charset="0"/>
                        </a:rPr>
                        <a:t>GaAs</a:t>
                      </a:r>
                      <a:r>
                        <a:rPr kumimoji="0" lang="en-US" sz="1800" b="1" i="0" u="none" strike="noStrike" cap="none" normalizeH="0" baseline="0" dirty="0" smtClean="0">
                          <a:ln>
                            <a:noFill/>
                          </a:ln>
                          <a:solidFill>
                            <a:schemeClr val="bg1"/>
                          </a:solidFill>
                          <a:effectLst/>
                          <a:latin typeface="Times New Roman" pitchFamily="18" charset="0"/>
                          <a:cs typeface="Times New Roman" pitchFamily="18" charset="0"/>
                        </a:rPr>
                        <a:t> growth run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cs typeface="Times New Roman" pitchFamily="18" charset="0"/>
                        </a:rPr>
                        <a:t>Resistivity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cs typeface="Times New Roman" pitchFamily="18" charset="0"/>
                        </a:rPr>
                        <a:t>(Ohm cm)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cs typeface="Times New Roman" pitchFamily="18" charset="0"/>
                        </a:rPr>
                        <a:t>Mobility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cs typeface="Times New Roman" pitchFamily="18" charset="0"/>
                        </a:rPr>
                        <a:t>(cm</a:t>
                      </a:r>
                      <a:r>
                        <a:rPr kumimoji="0" lang="en-US" sz="1800" b="1" i="0" u="none" strike="noStrike" cap="none" normalizeH="0" baseline="30000" dirty="0" smtClean="0">
                          <a:ln>
                            <a:noFill/>
                          </a:ln>
                          <a:solidFill>
                            <a:schemeClr val="bg1"/>
                          </a:solidFill>
                          <a:effectLst/>
                          <a:latin typeface="Times New Roman" pitchFamily="18" charset="0"/>
                          <a:cs typeface="Times New Roman" pitchFamily="18" charset="0"/>
                        </a:rPr>
                        <a:t>2</a:t>
                      </a:r>
                      <a:r>
                        <a:rPr kumimoji="0" lang="en-US" sz="1800" b="1" i="0" u="none" strike="noStrike" cap="none" normalizeH="0" baseline="0" dirty="0" smtClean="0">
                          <a:ln>
                            <a:noFill/>
                          </a:ln>
                          <a:solidFill>
                            <a:schemeClr val="bg1"/>
                          </a:solidFill>
                          <a:effectLst/>
                          <a:latin typeface="Times New Roman" pitchFamily="18" charset="0"/>
                          <a:cs typeface="Times New Roman" pitchFamily="18" charset="0"/>
                        </a:rPr>
                        <a:t>/V sec)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cs typeface="Times New Roman" pitchFamily="18" charset="0"/>
                        </a:rPr>
                        <a:t>Carrier conc.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cs typeface="Times New Roman" pitchFamily="18" charset="0"/>
                        </a:rPr>
                        <a:t>(cm</a:t>
                      </a:r>
                      <a:r>
                        <a:rPr kumimoji="0" lang="en-US" sz="1800" b="1" i="0" u="none" strike="noStrike" cap="none" normalizeH="0" baseline="30000" dirty="0" smtClean="0">
                          <a:ln>
                            <a:noFill/>
                          </a:ln>
                          <a:solidFill>
                            <a:schemeClr val="bg1"/>
                          </a:solidFill>
                          <a:effectLst/>
                          <a:latin typeface="Times New Roman" pitchFamily="18" charset="0"/>
                          <a:cs typeface="Times New Roman" pitchFamily="18" charset="0"/>
                        </a:rPr>
                        <a:t>-3</a:t>
                      </a:r>
                      <a:r>
                        <a:rPr kumimoji="0" lang="en-US" sz="1800" b="1" i="0" u="none" strike="noStrike" cap="none" normalizeH="0" baseline="0" dirty="0" smtClean="0">
                          <a:ln>
                            <a:noFill/>
                          </a:ln>
                          <a:solidFill>
                            <a:schemeClr val="bg1"/>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609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Desirable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FE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1.0 - 3.0 x 10</a:t>
                      </a:r>
                      <a:r>
                        <a:rPr kumimoji="0" lang="en-US" sz="1800" b="0" i="0" u="none" strike="noStrike" cap="none" normalizeH="0" baseline="30000" dirty="0" smtClean="0">
                          <a:ln>
                            <a:noFill/>
                          </a:ln>
                          <a:solidFill>
                            <a:schemeClr val="tx1"/>
                          </a:solidFill>
                          <a:effectLst/>
                          <a:latin typeface="Times New Roman" pitchFamily="18" charset="0"/>
                          <a:cs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FE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5000 – 6000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FE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5 – 8 x 10</a:t>
                      </a:r>
                      <a:r>
                        <a:rPr kumimoji="0" lang="en-US" sz="1800" b="0" i="0" u="none" strike="noStrike" cap="none" normalizeH="0" baseline="30000" dirty="0" smtClean="0">
                          <a:ln>
                            <a:noFill/>
                          </a:ln>
                          <a:solidFill>
                            <a:schemeClr val="tx1"/>
                          </a:solidFill>
                          <a:effectLst/>
                          <a:latin typeface="Times New Roman" pitchFamily="18" charset="0"/>
                          <a:cs typeface="Times New Roman" pitchFamily="18"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FE5"/>
                    </a:solidFill>
                  </a:tcPr>
                </a:tc>
              </a:tr>
              <a:tr h="533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Gallium and arsenic (BARC)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5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2.7 x 10</a:t>
                      </a:r>
                      <a:r>
                        <a:rPr kumimoji="0" lang="en-US" sz="1800" b="0" i="0" u="none" strike="noStrike" cap="none" normalizeH="0" baseline="30000" dirty="0" smtClean="0">
                          <a:ln>
                            <a:noFill/>
                          </a:ln>
                          <a:solidFill>
                            <a:schemeClr val="tx1"/>
                          </a:solidFill>
                          <a:effectLst/>
                          <a:latin typeface="Times New Roman" pitchFamily="18" charset="0"/>
                          <a:cs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5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Tail - 5615</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5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6.9 x 10</a:t>
                      </a:r>
                      <a:r>
                        <a:rPr kumimoji="0" lang="en-US" sz="1800" b="0" i="0" u="none" strike="noStrike" cap="none" normalizeH="0" baseline="30000" dirty="0" smtClean="0">
                          <a:ln>
                            <a:noFill/>
                          </a:ln>
                          <a:solidFill>
                            <a:schemeClr val="tx1"/>
                          </a:solidFill>
                          <a:effectLst/>
                          <a:latin typeface="Times New Roman" pitchFamily="18" charset="0"/>
                          <a:cs typeface="Times New Roman" pitchFamily="18"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5FF"/>
                    </a:solidFill>
                  </a:tcPr>
                </a:tc>
              </a:tr>
              <a:tr h="5791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Gallium and arsenic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(Johnson Matthey, UK)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5F5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3.3 x 10</a:t>
                      </a:r>
                      <a:r>
                        <a:rPr kumimoji="0" lang="en-US" sz="1800" b="0" i="0" u="none" strike="noStrike" cap="none" normalizeH="0" baseline="30000" smtClean="0">
                          <a:ln>
                            <a:noFill/>
                          </a:ln>
                          <a:solidFill>
                            <a:schemeClr val="tx1"/>
                          </a:solidFill>
                          <a:effectLst/>
                          <a:latin typeface="Times New Roman" pitchFamily="18" charset="0"/>
                          <a:cs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5F5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Tail – 5245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5F5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14 x 10</a:t>
                      </a:r>
                      <a:r>
                        <a:rPr kumimoji="0" lang="en-US" sz="1800" b="0" i="0" u="none" strike="noStrike" cap="none" normalizeH="0" baseline="30000" dirty="0" smtClean="0">
                          <a:ln>
                            <a:noFill/>
                          </a:ln>
                          <a:solidFill>
                            <a:schemeClr val="tx1"/>
                          </a:solidFill>
                          <a:effectLst/>
                          <a:latin typeface="Times New Roman" pitchFamily="18" charset="0"/>
                          <a:cs typeface="Times New Roman" pitchFamily="18"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5F5FF"/>
                    </a:solidFill>
                  </a:tcPr>
                </a:tc>
              </a:tr>
            </a:tbl>
          </a:graphicData>
        </a:graphic>
      </p:graphicFrame>
      <p:sp>
        <p:nvSpPr>
          <p:cNvPr id="10" name="Right Arrow 9"/>
          <p:cNvSpPr/>
          <p:nvPr/>
        </p:nvSpPr>
        <p:spPr>
          <a:xfrm>
            <a:off x="4495800" y="1600200"/>
            <a:ext cx="762000" cy="457200"/>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8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343400" y="381000"/>
            <a:ext cx="4114800" cy="411163"/>
          </a:xfrm>
        </p:spPr>
        <p:txBody>
          <a:bodyPr/>
          <a:lstStyle/>
          <a:p>
            <a:r>
              <a:rPr lang="en-GB" sz="1400" b="1" smtClean="0">
                <a:solidFill>
                  <a:srgbClr val="800000"/>
                </a:solidFill>
                <a:latin typeface="Times New Roman" pitchFamily="18" charset="0"/>
                <a:cs typeface="Times New Roman" pitchFamily="18" charset="0"/>
              </a:rPr>
              <a:t>Analytical data (in ppm) of purified indium metal</a:t>
            </a:r>
            <a:endParaRPr lang="en-US" sz="1400" b="1" smtClean="0">
              <a:solidFill>
                <a:srgbClr val="800000"/>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4648200" y="762000"/>
          <a:ext cx="4114799" cy="4992957"/>
        </p:xfrm>
        <a:graphic>
          <a:graphicData uri="http://schemas.openxmlformats.org/drawingml/2006/table">
            <a:tbl>
              <a:tblPr/>
              <a:tblGrid>
                <a:gridCol w="565646"/>
                <a:gridCol w="887288"/>
                <a:gridCol w="812655"/>
                <a:gridCol w="1011010"/>
                <a:gridCol w="838200"/>
              </a:tblGrid>
              <a:tr h="634317">
                <a:tc>
                  <a:txBody>
                    <a:bodyPr/>
                    <a:lstStyle/>
                    <a:p>
                      <a:pPr marL="0" marR="0">
                        <a:spcBef>
                          <a:spcPts val="0"/>
                        </a:spcBef>
                        <a:spcAft>
                          <a:spcPts val="0"/>
                        </a:spcAft>
                      </a:pPr>
                      <a:r>
                        <a:rPr lang="en-GB" sz="1100" dirty="0">
                          <a:latin typeface="Times New Roman"/>
                          <a:ea typeface="Times New Roman"/>
                          <a:cs typeface="Mangal"/>
                        </a:rPr>
                        <a:t>Elements </a:t>
                      </a:r>
                      <a:endParaRPr lang="en-US" sz="1200" dirty="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Commercial Indium</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Vacuum fused</a:t>
                      </a:r>
                      <a:endParaRPr lang="en-US" sz="1200">
                        <a:latin typeface="Times New Roman"/>
                        <a:ea typeface="Times New Roman"/>
                        <a:cs typeface="Mangal"/>
                      </a:endParaRPr>
                    </a:p>
                    <a:p>
                      <a:pPr marL="0" marR="0">
                        <a:spcBef>
                          <a:spcPts val="0"/>
                        </a:spcBef>
                        <a:spcAft>
                          <a:spcPts val="0"/>
                        </a:spcAft>
                      </a:pPr>
                      <a:r>
                        <a:rPr lang="en-GB" sz="1100">
                          <a:latin typeface="Times New Roman"/>
                          <a:ea typeface="Times New Roman"/>
                          <a:cs typeface="Mangal"/>
                        </a:rPr>
                        <a:t>Indium  </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457200">
                        <a:spcBef>
                          <a:spcPts val="0"/>
                        </a:spcBef>
                        <a:spcAft>
                          <a:spcPts val="0"/>
                        </a:spcAft>
                      </a:pPr>
                      <a:r>
                        <a:rPr lang="en-GB" sz="1100">
                          <a:latin typeface="Times New Roman"/>
                          <a:ea typeface="Times New Roman"/>
                          <a:cs typeface="Mangal"/>
                        </a:rPr>
                        <a:t>Electro-refined</a:t>
                      </a:r>
                      <a:endParaRPr lang="en-US" sz="1200">
                        <a:latin typeface="Times New Roman"/>
                        <a:ea typeface="Times New Roman"/>
                        <a:cs typeface="Mangal"/>
                      </a:endParaRPr>
                    </a:p>
                    <a:p>
                      <a:pPr marL="457200" marR="0" indent="-457200">
                        <a:spcBef>
                          <a:spcPts val="0"/>
                        </a:spcBef>
                        <a:spcAft>
                          <a:spcPts val="0"/>
                        </a:spcAft>
                      </a:pPr>
                      <a:r>
                        <a:rPr lang="en-GB" sz="1100">
                          <a:latin typeface="Times New Roman"/>
                          <a:ea typeface="Times New Roman"/>
                          <a:cs typeface="Mangal"/>
                        </a:rPr>
                        <a:t>Indium</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dirty="0">
                          <a:latin typeface="Times New Roman"/>
                          <a:ea typeface="Times New Roman"/>
                          <a:cs typeface="Mangal"/>
                        </a:rPr>
                        <a:t>Electro-winning</a:t>
                      </a:r>
                      <a:endParaRPr lang="en-US" sz="1200" dirty="0">
                        <a:latin typeface="Times New Roman"/>
                        <a:ea typeface="Times New Roman"/>
                        <a:cs typeface="Mangal"/>
                      </a:endParaRPr>
                    </a:p>
                    <a:p>
                      <a:pPr marL="0" marR="0">
                        <a:spcBef>
                          <a:spcPts val="0"/>
                        </a:spcBef>
                        <a:spcAft>
                          <a:spcPts val="0"/>
                        </a:spcAft>
                      </a:pPr>
                      <a:r>
                        <a:rPr lang="en-GB" sz="1100" dirty="0">
                          <a:latin typeface="Times New Roman"/>
                          <a:ea typeface="Times New Roman"/>
                          <a:cs typeface="Mangal"/>
                        </a:rPr>
                        <a:t>indium</a:t>
                      </a:r>
                      <a:endParaRPr lang="en-US" sz="1200" dirty="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582">
                <a:tc>
                  <a:txBody>
                    <a:bodyPr/>
                    <a:lstStyle/>
                    <a:p>
                      <a:pPr marL="0" marR="0">
                        <a:spcBef>
                          <a:spcPts val="0"/>
                        </a:spcBef>
                        <a:spcAft>
                          <a:spcPts val="0"/>
                        </a:spcAft>
                      </a:pPr>
                      <a:r>
                        <a:rPr lang="en-GB" sz="1100">
                          <a:latin typeface="Times New Roman"/>
                          <a:ea typeface="Times New Roman"/>
                          <a:cs typeface="Mangal"/>
                        </a:rPr>
                        <a:t>Ag</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0.27</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0.15</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0.03</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582">
                <a:tc>
                  <a:txBody>
                    <a:bodyPr/>
                    <a:lstStyle/>
                    <a:p>
                      <a:pPr marL="0" marR="0">
                        <a:spcBef>
                          <a:spcPts val="0"/>
                        </a:spcBef>
                        <a:spcAft>
                          <a:spcPts val="0"/>
                        </a:spcAft>
                      </a:pPr>
                      <a:r>
                        <a:rPr lang="en-GB" sz="1100">
                          <a:latin typeface="Times New Roman"/>
                          <a:ea typeface="Times New Roman"/>
                          <a:cs typeface="Mangal"/>
                        </a:rPr>
                        <a:t>As</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9.45</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2.31</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0.88</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0.60</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582">
                <a:tc>
                  <a:txBody>
                    <a:bodyPr/>
                    <a:lstStyle/>
                    <a:p>
                      <a:pPr marL="0" marR="0">
                        <a:spcBef>
                          <a:spcPts val="0"/>
                        </a:spcBef>
                        <a:spcAft>
                          <a:spcPts val="0"/>
                        </a:spcAft>
                      </a:pPr>
                      <a:r>
                        <a:rPr lang="en-GB" sz="1100" dirty="0">
                          <a:latin typeface="Times New Roman"/>
                          <a:ea typeface="Times New Roman"/>
                          <a:cs typeface="Mangal"/>
                        </a:rPr>
                        <a:t>Al</a:t>
                      </a:r>
                      <a:endParaRPr lang="en-US" sz="1200" dirty="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9.80</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5.70</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582">
                <a:tc>
                  <a:txBody>
                    <a:bodyPr/>
                    <a:lstStyle/>
                    <a:p>
                      <a:pPr marL="0" marR="0">
                        <a:spcBef>
                          <a:spcPts val="0"/>
                        </a:spcBef>
                        <a:spcAft>
                          <a:spcPts val="0"/>
                        </a:spcAft>
                      </a:pPr>
                      <a:r>
                        <a:rPr lang="en-GB" sz="1100">
                          <a:latin typeface="Times New Roman"/>
                          <a:ea typeface="Times New Roman"/>
                          <a:cs typeface="Mangal"/>
                        </a:rPr>
                        <a:t>Bi</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2.17</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0.52</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dirty="0">
                          <a:latin typeface="Times New Roman"/>
                          <a:ea typeface="Times New Roman"/>
                          <a:cs typeface="Mangal"/>
                        </a:rPr>
                        <a:t>0.36</a:t>
                      </a:r>
                      <a:endParaRPr lang="en-US" sz="1200" dirty="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0.50</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582">
                <a:tc>
                  <a:txBody>
                    <a:bodyPr/>
                    <a:lstStyle/>
                    <a:p>
                      <a:pPr marL="0" marR="0">
                        <a:spcBef>
                          <a:spcPts val="0"/>
                        </a:spcBef>
                        <a:spcAft>
                          <a:spcPts val="0"/>
                        </a:spcAft>
                      </a:pPr>
                      <a:r>
                        <a:rPr lang="en-GB" sz="1100">
                          <a:latin typeface="Times New Roman"/>
                          <a:ea typeface="Times New Roman"/>
                          <a:cs typeface="Mangal"/>
                        </a:rPr>
                        <a:t>Cd</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6.90*</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0.65*</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dirty="0">
                          <a:latin typeface="Times New Roman"/>
                          <a:ea typeface="Times New Roman"/>
                          <a:cs typeface="Mangal"/>
                        </a:rPr>
                        <a:t>0.80*</a:t>
                      </a:r>
                      <a:endParaRPr lang="en-US" sz="1200" dirty="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0.70*</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582">
                <a:tc>
                  <a:txBody>
                    <a:bodyPr/>
                    <a:lstStyle/>
                    <a:p>
                      <a:pPr marL="0" marR="0">
                        <a:spcBef>
                          <a:spcPts val="0"/>
                        </a:spcBef>
                        <a:spcAft>
                          <a:spcPts val="0"/>
                        </a:spcAft>
                      </a:pPr>
                      <a:r>
                        <a:rPr lang="en-GB" sz="1100">
                          <a:latin typeface="Times New Roman"/>
                          <a:ea typeface="Times New Roman"/>
                          <a:cs typeface="Mangal"/>
                        </a:rPr>
                        <a:t>Co</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24.66</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8.85</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1.62</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0.38</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582">
                <a:tc>
                  <a:txBody>
                    <a:bodyPr/>
                    <a:lstStyle/>
                    <a:p>
                      <a:pPr marL="0" marR="0">
                        <a:spcBef>
                          <a:spcPts val="0"/>
                        </a:spcBef>
                        <a:spcAft>
                          <a:spcPts val="0"/>
                        </a:spcAft>
                      </a:pPr>
                      <a:r>
                        <a:rPr lang="en-GB" sz="1100">
                          <a:latin typeface="Times New Roman"/>
                          <a:ea typeface="Times New Roman"/>
                          <a:cs typeface="Mangal"/>
                        </a:rPr>
                        <a:t>Cr</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26.70</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13.97</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582">
                <a:tc>
                  <a:txBody>
                    <a:bodyPr/>
                    <a:lstStyle/>
                    <a:p>
                      <a:pPr marL="0" marR="0">
                        <a:spcBef>
                          <a:spcPts val="0"/>
                        </a:spcBef>
                        <a:spcAft>
                          <a:spcPts val="0"/>
                        </a:spcAft>
                      </a:pPr>
                      <a:r>
                        <a:rPr lang="en-GB" sz="1100">
                          <a:latin typeface="Times New Roman"/>
                          <a:ea typeface="Times New Roman"/>
                          <a:cs typeface="Mangal"/>
                        </a:rPr>
                        <a:t>Cs</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273</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93.37</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4.95</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1.96</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582">
                <a:tc>
                  <a:txBody>
                    <a:bodyPr/>
                    <a:lstStyle/>
                    <a:p>
                      <a:pPr marL="0" marR="0">
                        <a:spcBef>
                          <a:spcPts val="0"/>
                        </a:spcBef>
                        <a:spcAft>
                          <a:spcPts val="0"/>
                        </a:spcAft>
                      </a:pPr>
                      <a:r>
                        <a:rPr lang="en-GB" sz="1100" dirty="0">
                          <a:latin typeface="Times New Roman"/>
                          <a:ea typeface="Times New Roman"/>
                          <a:cs typeface="Mangal"/>
                        </a:rPr>
                        <a:t>Cu</a:t>
                      </a:r>
                      <a:endParaRPr lang="en-US" sz="1200" dirty="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3.70 (&lt;0.50*)</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2.16 (&lt;0.50*)</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dirty="0">
                          <a:latin typeface="Times New Roman"/>
                          <a:ea typeface="Times New Roman"/>
                          <a:cs typeface="Mangal"/>
                        </a:rPr>
                        <a:t>-</a:t>
                      </a:r>
                      <a:endParaRPr lang="en-US" sz="1200" dirty="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582">
                <a:tc>
                  <a:txBody>
                    <a:bodyPr/>
                    <a:lstStyle/>
                    <a:p>
                      <a:pPr marL="0" marR="0">
                        <a:spcBef>
                          <a:spcPts val="0"/>
                        </a:spcBef>
                        <a:spcAft>
                          <a:spcPts val="0"/>
                        </a:spcAft>
                      </a:pPr>
                      <a:r>
                        <a:rPr lang="en-GB" sz="1100">
                          <a:latin typeface="Times New Roman"/>
                          <a:ea typeface="Times New Roman"/>
                          <a:cs typeface="Mangal"/>
                        </a:rPr>
                        <a:t>Fe</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2.0*</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&lt;0.5*</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&lt;0.5*</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&lt;0.5*</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582">
                <a:tc>
                  <a:txBody>
                    <a:bodyPr/>
                    <a:lstStyle/>
                    <a:p>
                      <a:pPr marL="0" marR="0">
                        <a:spcBef>
                          <a:spcPts val="0"/>
                        </a:spcBef>
                        <a:spcAft>
                          <a:spcPts val="0"/>
                        </a:spcAft>
                      </a:pPr>
                      <a:r>
                        <a:rPr lang="en-GB" sz="1100">
                          <a:latin typeface="Times New Roman"/>
                          <a:ea typeface="Times New Roman"/>
                          <a:cs typeface="Mangal"/>
                        </a:rPr>
                        <a:t>Hg</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3.14</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0.63</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0.12</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0.10</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582">
                <a:tc>
                  <a:txBody>
                    <a:bodyPr/>
                    <a:lstStyle/>
                    <a:p>
                      <a:pPr marL="0" marR="0">
                        <a:spcBef>
                          <a:spcPts val="0"/>
                        </a:spcBef>
                        <a:spcAft>
                          <a:spcPts val="0"/>
                        </a:spcAft>
                      </a:pPr>
                      <a:r>
                        <a:rPr lang="en-GB" sz="1100">
                          <a:latin typeface="Times New Roman"/>
                          <a:ea typeface="Times New Roman"/>
                          <a:cs typeface="Mangal"/>
                        </a:rPr>
                        <a:t>Mg</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1.85</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1.66</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582">
                <a:tc>
                  <a:txBody>
                    <a:bodyPr/>
                    <a:lstStyle/>
                    <a:p>
                      <a:pPr marL="0" marR="0">
                        <a:spcBef>
                          <a:spcPts val="0"/>
                        </a:spcBef>
                        <a:spcAft>
                          <a:spcPts val="0"/>
                        </a:spcAft>
                      </a:pPr>
                      <a:r>
                        <a:rPr lang="en-GB" sz="1100">
                          <a:latin typeface="Times New Roman"/>
                          <a:ea typeface="Times New Roman"/>
                          <a:cs typeface="Mangal"/>
                        </a:rPr>
                        <a:t>Mn</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&lt;0.05*</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&lt;0.05*</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&lt;0.05*</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&lt;0.05*</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582">
                <a:tc>
                  <a:txBody>
                    <a:bodyPr/>
                    <a:lstStyle/>
                    <a:p>
                      <a:pPr marL="0" marR="0">
                        <a:spcBef>
                          <a:spcPts val="0"/>
                        </a:spcBef>
                        <a:spcAft>
                          <a:spcPts val="0"/>
                        </a:spcAft>
                      </a:pPr>
                      <a:r>
                        <a:rPr lang="en-GB" sz="1100">
                          <a:latin typeface="Times New Roman"/>
                          <a:ea typeface="Times New Roman"/>
                          <a:cs typeface="Mangal"/>
                        </a:rPr>
                        <a:t>Mo</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5.06</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1.21</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0.19</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582">
                <a:tc>
                  <a:txBody>
                    <a:bodyPr/>
                    <a:lstStyle/>
                    <a:p>
                      <a:pPr marL="0" marR="0">
                        <a:spcBef>
                          <a:spcPts val="0"/>
                        </a:spcBef>
                        <a:spcAft>
                          <a:spcPts val="0"/>
                        </a:spcAft>
                      </a:pPr>
                      <a:r>
                        <a:rPr lang="en-GB" sz="1100">
                          <a:latin typeface="Times New Roman"/>
                          <a:ea typeface="Times New Roman"/>
                          <a:cs typeface="Mangal"/>
                        </a:rPr>
                        <a:t>Ni</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&lt;1.00*</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&lt;1.00*</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&lt;0.10*</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&lt;0.10*</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582">
                <a:tc>
                  <a:txBody>
                    <a:bodyPr/>
                    <a:lstStyle/>
                    <a:p>
                      <a:pPr marL="0" marR="0">
                        <a:spcBef>
                          <a:spcPts val="0"/>
                        </a:spcBef>
                        <a:spcAft>
                          <a:spcPts val="0"/>
                        </a:spcAft>
                      </a:pPr>
                      <a:r>
                        <a:rPr lang="en-GB" sz="1100">
                          <a:latin typeface="Times New Roman"/>
                          <a:ea typeface="Times New Roman"/>
                          <a:cs typeface="Mangal"/>
                        </a:rPr>
                        <a:t>Pb</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1.77 (8.50*)</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1.10 (8.00*)</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0.71 (&lt;2.00*)</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0.65 (&lt;0.200*)</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582">
                <a:tc>
                  <a:txBody>
                    <a:bodyPr/>
                    <a:lstStyle/>
                    <a:p>
                      <a:pPr marL="0" marR="0">
                        <a:spcBef>
                          <a:spcPts val="0"/>
                        </a:spcBef>
                        <a:spcAft>
                          <a:spcPts val="0"/>
                        </a:spcAft>
                      </a:pPr>
                      <a:r>
                        <a:rPr lang="en-GB" sz="1100">
                          <a:latin typeface="Times New Roman"/>
                          <a:ea typeface="Times New Roman"/>
                          <a:cs typeface="Mangal"/>
                        </a:rPr>
                        <a:t>Sb</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5.02</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0.91</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582">
                <a:tc>
                  <a:txBody>
                    <a:bodyPr/>
                    <a:lstStyle/>
                    <a:p>
                      <a:pPr marL="0" marR="0">
                        <a:spcBef>
                          <a:spcPts val="0"/>
                        </a:spcBef>
                        <a:spcAft>
                          <a:spcPts val="0"/>
                        </a:spcAft>
                      </a:pPr>
                      <a:r>
                        <a:rPr lang="en-GB" sz="1100">
                          <a:latin typeface="Times New Roman"/>
                          <a:ea typeface="Times New Roman"/>
                          <a:cs typeface="Mangal"/>
                        </a:rPr>
                        <a:t>Se</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3.63</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2.16</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0.91</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0.65</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159">
                <a:tc>
                  <a:txBody>
                    <a:bodyPr/>
                    <a:lstStyle/>
                    <a:p>
                      <a:pPr marL="0" marR="0">
                        <a:spcBef>
                          <a:spcPts val="0"/>
                        </a:spcBef>
                        <a:spcAft>
                          <a:spcPts val="0"/>
                        </a:spcAft>
                      </a:pPr>
                      <a:r>
                        <a:rPr lang="en-GB" sz="1100">
                          <a:latin typeface="Times New Roman"/>
                          <a:ea typeface="Times New Roman"/>
                          <a:cs typeface="Mangal"/>
                        </a:rPr>
                        <a:t>Sn</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11.35 (11.50*)</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11.50 (&lt;2.00*)</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3.62</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582">
                <a:tc>
                  <a:txBody>
                    <a:bodyPr/>
                    <a:lstStyle/>
                    <a:p>
                      <a:pPr marL="0" marR="0">
                        <a:spcBef>
                          <a:spcPts val="0"/>
                        </a:spcBef>
                        <a:spcAft>
                          <a:spcPts val="0"/>
                        </a:spcAft>
                      </a:pPr>
                      <a:r>
                        <a:rPr lang="en-GB" sz="1100">
                          <a:latin typeface="Times New Roman"/>
                          <a:ea typeface="Times New Roman"/>
                          <a:cs typeface="Mangal"/>
                        </a:rPr>
                        <a:t>Te</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4.63</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1.68</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0.00</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0.00</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582">
                <a:tc>
                  <a:txBody>
                    <a:bodyPr/>
                    <a:lstStyle/>
                    <a:p>
                      <a:pPr marL="0" marR="0">
                        <a:spcBef>
                          <a:spcPts val="0"/>
                        </a:spcBef>
                        <a:spcAft>
                          <a:spcPts val="0"/>
                        </a:spcAft>
                      </a:pPr>
                      <a:r>
                        <a:rPr lang="en-GB" sz="1100">
                          <a:latin typeface="Times New Roman"/>
                          <a:ea typeface="Times New Roman"/>
                          <a:cs typeface="Mangal"/>
                        </a:rPr>
                        <a:t>Tl</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0.56</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0.26</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0.05</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582">
                <a:tc>
                  <a:txBody>
                    <a:bodyPr/>
                    <a:lstStyle/>
                    <a:p>
                      <a:pPr marL="0" marR="0">
                        <a:spcBef>
                          <a:spcPts val="0"/>
                        </a:spcBef>
                        <a:spcAft>
                          <a:spcPts val="0"/>
                        </a:spcAft>
                      </a:pPr>
                      <a:r>
                        <a:rPr lang="en-GB" sz="1100">
                          <a:latin typeface="Times New Roman"/>
                          <a:ea typeface="Times New Roman"/>
                          <a:cs typeface="Mangal"/>
                        </a:rPr>
                        <a:t>Zn</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2.70*</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0.90*</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0.05*</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0.20*</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582">
                <a:tc>
                  <a:txBody>
                    <a:bodyPr/>
                    <a:lstStyle/>
                    <a:p>
                      <a:pPr marL="0" marR="0">
                        <a:spcBef>
                          <a:spcPts val="0"/>
                        </a:spcBef>
                        <a:spcAft>
                          <a:spcPts val="0"/>
                        </a:spcAft>
                      </a:pPr>
                      <a:r>
                        <a:rPr lang="en-GB" sz="1100" dirty="0">
                          <a:latin typeface="Times New Roman"/>
                          <a:ea typeface="Times New Roman"/>
                          <a:cs typeface="Mangal"/>
                        </a:rPr>
                        <a:t>Total </a:t>
                      </a:r>
                      <a:endParaRPr lang="en-US" sz="1200" dirty="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dirty="0">
                          <a:latin typeface="Times New Roman"/>
                          <a:ea typeface="Times New Roman"/>
                          <a:cs typeface="Mangal"/>
                        </a:rPr>
                        <a:t>398.91</a:t>
                      </a:r>
                      <a:endParaRPr lang="en-US" sz="1200" dirty="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dirty="0">
                          <a:latin typeface="Times New Roman"/>
                          <a:ea typeface="Times New Roman"/>
                          <a:cs typeface="Mangal"/>
                        </a:rPr>
                        <a:t>157.58</a:t>
                      </a:r>
                      <a:endParaRPr lang="en-US" sz="1200" dirty="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Times New Roman"/>
                          <a:cs typeface="Mangal"/>
                        </a:rPr>
                        <a:t>11.05</a:t>
                      </a:r>
                      <a:endParaRPr lang="en-US" sz="12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dirty="0">
                          <a:latin typeface="Times New Roman"/>
                          <a:ea typeface="Times New Roman"/>
                          <a:cs typeface="Mangal"/>
                        </a:rPr>
                        <a:t>10.28</a:t>
                      </a:r>
                      <a:endParaRPr lang="en-US" sz="1200" dirty="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5515" name="Rectangle 1"/>
          <p:cNvSpPr>
            <a:spLocks noChangeArrowheads="1"/>
          </p:cNvSpPr>
          <p:nvPr/>
        </p:nvSpPr>
        <p:spPr bwMode="auto">
          <a:xfrm>
            <a:off x="4343400" y="5791200"/>
            <a:ext cx="4267200" cy="369888"/>
          </a:xfrm>
          <a:prstGeom prst="rect">
            <a:avLst/>
          </a:prstGeom>
          <a:noFill/>
          <a:ln w="9525">
            <a:noFill/>
            <a:miter lim="800000"/>
            <a:headEnd/>
            <a:tailEnd/>
          </a:ln>
        </p:spPr>
        <p:txBody>
          <a:bodyPr anchor="ctr">
            <a:spAutoFit/>
          </a:bodyPr>
          <a:lstStyle/>
          <a:p>
            <a:pPr eaLnBrk="0" hangingPunct="0"/>
            <a:endParaRPr lang="en-US" sz="600"/>
          </a:p>
          <a:p>
            <a:pPr eaLnBrk="0" hangingPunct="0"/>
            <a:r>
              <a:rPr lang="en-GB" sz="1200">
                <a:cs typeface="Times New Roman" pitchFamily="18" charset="0"/>
              </a:rPr>
              <a:t>* analysed by ICP-MS and remaining values from GD-QMS </a:t>
            </a:r>
            <a:endParaRPr lang="en-GB"/>
          </a:p>
        </p:txBody>
      </p:sp>
      <p:pic>
        <p:nvPicPr>
          <p:cNvPr id="15516" name="Picture 2" descr="SURESH-GOPAl-1-2000-3"/>
          <p:cNvPicPr>
            <a:picLocks noChangeAspect="1" noChangeArrowheads="1"/>
          </p:cNvPicPr>
          <p:nvPr/>
        </p:nvPicPr>
        <p:blipFill>
          <a:blip r:embed="rId2"/>
          <a:srcRect/>
          <a:stretch>
            <a:fillRect/>
          </a:stretch>
        </p:blipFill>
        <p:spPr bwMode="auto">
          <a:xfrm>
            <a:off x="304800" y="685800"/>
            <a:ext cx="3429000" cy="2286000"/>
          </a:xfrm>
          <a:prstGeom prst="rect">
            <a:avLst/>
          </a:prstGeom>
          <a:noFill/>
          <a:ln w="9525">
            <a:noFill/>
            <a:miter lim="800000"/>
            <a:headEnd/>
            <a:tailEnd/>
          </a:ln>
        </p:spPr>
      </p:pic>
      <p:sp>
        <p:nvSpPr>
          <p:cNvPr id="15517" name="Rectangle 6"/>
          <p:cNvSpPr>
            <a:spLocks noChangeArrowheads="1"/>
          </p:cNvSpPr>
          <p:nvPr/>
        </p:nvSpPr>
        <p:spPr bwMode="auto">
          <a:xfrm>
            <a:off x="228600" y="2981325"/>
            <a:ext cx="4038600" cy="523875"/>
          </a:xfrm>
          <a:prstGeom prst="rect">
            <a:avLst/>
          </a:prstGeom>
          <a:noFill/>
          <a:ln w="9525">
            <a:noFill/>
            <a:miter lim="800000"/>
            <a:headEnd/>
            <a:tailEnd/>
          </a:ln>
        </p:spPr>
        <p:txBody>
          <a:bodyPr>
            <a:spAutoFit/>
          </a:bodyPr>
          <a:lstStyle/>
          <a:p>
            <a:r>
              <a:rPr lang="en-GB" sz="1400">
                <a:solidFill>
                  <a:srgbClr val="800000"/>
                </a:solidFill>
                <a:latin typeface="Times New Roman" pitchFamily="18" charset="0"/>
                <a:cs typeface="Times New Roman" pitchFamily="18" charset="0"/>
              </a:rPr>
              <a:t>Experimental set-up for electro-winning of vacuum fused indium</a:t>
            </a:r>
            <a:endParaRPr lang="en-US" sz="1400">
              <a:solidFill>
                <a:srgbClr val="800000"/>
              </a:solidFill>
              <a:latin typeface="Times New Roman" pitchFamily="18" charset="0"/>
              <a:cs typeface="Times New Roman" pitchFamily="18" charset="0"/>
            </a:endParaRPr>
          </a:p>
        </p:txBody>
      </p:sp>
      <p:pic>
        <p:nvPicPr>
          <p:cNvPr id="15518" name="Picture 3" descr="SURESH-GOPAl-1-2000-2"/>
          <p:cNvPicPr>
            <a:picLocks noChangeAspect="1" noChangeArrowheads="1"/>
          </p:cNvPicPr>
          <p:nvPr/>
        </p:nvPicPr>
        <p:blipFill>
          <a:blip r:embed="rId3"/>
          <a:srcRect/>
          <a:stretch>
            <a:fillRect/>
          </a:stretch>
        </p:blipFill>
        <p:spPr bwMode="auto">
          <a:xfrm>
            <a:off x="228600" y="3530600"/>
            <a:ext cx="4038600" cy="2184400"/>
          </a:xfrm>
          <a:prstGeom prst="rect">
            <a:avLst/>
          </a:prstGeom>
          <a:noFill/>
          <a:ln w="9525">
            <a:noFill/>
            <a:miter lim="800000"/>
            <a:headEnd/>
            <a:tailEnd/>
          </a:ln>
        </p:spPr>
      </p:pic>
      <p:sp>
        <p:nvSpPr>
          <p:cNvPr id="15519" name="Rectangle 8"/>
          <p:cNvSpPr>
            <a:spLocks noChangeArrowheads="1"/>
          </p:cNvSpPr>
          <p:nvPr/>
        </p:nvSpPr>
        <p:spPr bwMode="auto">
          <a:xfrm>
            <a:off x="152400" y="5678488"/>
            <a:ext cx="4038600" cy="522287"/>
          </a:xfrm>
          <a:prstGeom prst="rect">
            <a:avLst/>
          </a:prstGeom>
          <a:noFill/>
          <a:ln w="9525">
            <a:noFill/>
            <a:miter lim="800000"/>
            <a:headEnd/>
            <a:tailEnd/>
          </a:ln>
        </p:spPr>
        <p:txBody>
          <a:bodyPr>
            <a:spAutoFit/>
          </a:bodyPr>
          <a:lstStyle/>
          <a:p>
            <a:r>
              <a:rPr lang="en-GB" sz="1400" b="1">
                <a:solidFill>
                  <a:srgbClr val="0000FF"/>
                </a:solidFill>
                <a:latin typeface="Times New Roman" pitchFamily="18" charset="0"/>
                <a:cs typeface="Times New Roman" pitchFamily="18" charset="0"/>
              </a:rPr>
              <a:t>Experimental set-up for electro-refining of vacuum fused indium</a:t>
            </a:r>
            <a:endParaRPr lang="en-US" sz="1400" b="1">
              <a:solidFill>
                <a:srgbClr val="0000FF"/>
              </a:solidFill>
              <a:latin typeface="Times New Roman" pitchFamily="18" charset="0"/>
              <a:cs typeface="Times New Roman" pitchFamily="18" charset="0"/>
            </a:endParaRPr>
          </a:p>
        </p:txBody>
      </p:sp>
      <p:sp>
        <p:nvSpPr>
          <p:cNvPr id="15520" name="TextBox 10"/>
          <p:cNvSpPr txBox="1">
            <a:spLocks noChangeArrowheads="1"/>
          </p:cNvSpPr>
          <p:nvPr/>
        </p:nvSpPr>
        <p:spPr bwMode="auto">
          <a:xfrm>
            <a:off x="762000" y="152400"/>
            <a:ext cx="2667000" cy="400050"/>
          </a:xfrm>
          <a:prstGeom prst="rect">
            <a:avLst/>
          </a:prstGeom>
          <a:noFill/>
          <a:ln w="9525">
            <a:noFill/>
            <a:miter lim="800000"/>
            <a:headEnd/>
            <a:tailEnd/>
          </a:ln>
        </p:spPr>
        <p:txBody>
          <a:bodyPr>
            <a:spAutoFit/>
          </a:bodyPr>
          <a:lstStyle/>
          <a:p>
            <a:r>
              <a:rPr lang="en-IN" sz="2000" b="1" i="1">
                <a:solidFill>
                  <a:srgbClr val="C00000"/>
                </a:solidFill>
                <a:latin typeface="Times New Roman" pitchFamily="18" charset="0"/>
                <a:cs typeface="Times New Roman" pitchFamily="18" charset="0"/>
              </a:rPr>
              <a:t>Purification of Indium</a:t>
            </a:r>
            <a:endParaRPr lang="en-US" sz="2000" b="1" i="1">
              <a:solidFill>
                <a:srgbClr val="C00000"/>
              </a:solidFill>
              <a:latin typeface="Times New Roman" pitchFamily="18" charset="0"/>
              <a:cs typeface="Times New Roman" pitchFamily="18" charset="0"/>
            </a:endParaRPr>
          </a:p>
        </p:txBody>
      </p:sp>
      <p:sp>
        <p:nvSpPr>
          <p:cNvPr id="15521" name="TextBox 11"/>
          <p:cNvSpPr txBox="1">
            <a:spLocks noChangeArrowheads="1"/>
          </p:cNvSpPr>
          <p:nvPr/>
        </p:nvSpPr>
        <p:spPr bwMode="auto">
          <a:xfrm>
            <a:off x="5638800" y="6397625"/>
            <a:ext cx="3429000" cy="307975"/>
          </a:xfrm>
          <a:prstGeom prst="rect">
            <a:avLst/>
          </a:prstGeom>
          <a:noFill/>
          <a:ln w="9525">
            <a:noFill/>
            <a:miter lim="800000"/>
            <a:headEnd/>
            <a:tailEnd/>
          </a:ln>
        </p:spPr>
        <p:txBody>
          <a:bodyPr>
            <a:spAutoFit/>
          </a:bodyPr>
          <a:lstStyle/>
          <a:p>
            <a:r>
              <a:rPr lang="en-IN" sz="1400" b="1" i="1">
                <a:solidFill>
                  <a:srgbClr val="800000"/>
                </a:solidFill>
              </a:rPr>
              <a:t>Chopade &amp; Sagoria, BARC/2008/I/007</a:t>
            </a:r>
            <a:endParaRPr lang="en-US" sz="1400" b="1" i="1">
              <a:solidFill>
                <a:srgbClr val="8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DSCN0403"/>
          <p:cNvPicPr>
            <a:picLocks noChangeAspect="1" noChangeArrowheads="1"/>
          </p:cNvPicPr>
          <p:nvPr/>
        </p:nvPicPr>
        <p:blipFill>
          <a:blip r:embed="rId2"/>
          <a:srcRect/>
          <a:stretch>
            <a:fillRect/>
          </a:stretch>
        </p:blipFill>
        <p:spPr bwMode="auto">
          <a:xfrm>
            <a:off x="4649788" y="1081088"/>
            <a:ext cx="4341812" cy="3254375"/>
          </a:xfrm>
          <a:prstGeom prst="rect">
            <a:avLst/>
          </a:prstGeom>
          <a:noFill/>
          <a:ln w="9525">
            <a:noFill/>
            <a:miter lim="800000"/>
            <a:headEnd/>
            <a:tailEnd/>
          </a:ln>
        </p:spPr>
      </p:pic>
      <p:pic>
        <p:nvPicPr>
          <p:cNvPr id="18435" name="Picture 5" descr="DSCN0418"/>
          <p:cNvPicPr>
            <a:picLocks noChangeAspect="1" noChangeArrowheads="1"/>
          </p:cNvPicPr>
          <p:nvPr/>
        </p:nvPicPr>
        <p:blipFill>
          <a:blip r:embed="rId3"/>
          <a:srcRect/>
          <a:stretch>
            <a:fillRect/>
          </a:stretch>
        </p:blipFill>
        <p:spPr bwMode="auto">
          <a:xfrm>
            <a:off x="153988" y="1081088"/>
            <a:ext cx="4341812" cy="3254375"/>
          </a:xfrm>
          <a:prstGeom prst="rect">
            <a:avLst/>
          </a:prstGeom>
          <a:noFill/>
          <a:ln w="9525">
            <a:noFill/>
            <a:miter lim="800000"/>
            <a:headEnd/>
            <a:tailEnd/>
          </a:ln>
        </p:spPr>
      </p:pic>
      <p:sp>
        <p:nvSpPr>
          <p:cNvPr id="18436" name="Text Box 6"/>
          <p:cNvSpPr txBox="1">
            <a:spLocks noChangeArrowheads="1"/>
          </p:cNvSpPr>
          <p:nvPr/>
        </p:nvSpPr>
        <p:spPr bwMode="auto">
          <a:xfrm>
            <a:off x="2362200" y="4589463"/>
            <a:ext cx="5037138" cy="457200"/>
          </a:xfrm>
          <a:prstGeom prst="rect">
            <a:avLst/>
          </a:prstGeom>
          <a:noFill/>
          <a:ln w="9525">
            <a:noFill/>
            <a:miter lim="800000"/>
            <a:headEnd/>
            <a:tailEnd/>
          </a:ln>
        </p:spPr>
        <p:txBody>
          <a:bodyPr wrap="none">
            <a:spAutoFit/>
          </a:bodyPr>
          <a:lstStyle/>
          <a:p>
            <a:pPr eaLnBrk="0" hangingPunct="0"/>
            <a:r>
              <a:rPr lang="en-US" sz="2400" b="1">
                <a:solidFill>
                  <a:srgbClr val="3366CC"/>
                </a:solidFill>
                <a:latin typeface="Times New Roman" pitchFamily="18" charset="0"/>
              </a:rPr>
              <a:t>High purity antimony rods to NPCIL</a:t>
            </a:r>
          </a:p>
        </p:txBody>
      </p:sp>
      <p:sp>
        <p:nvSpPr>
          <p:cNvPr id="18437" name="Text Box 7"/>
          <p:cNvSpPr txBox="1">
            <a:spLocks noChangeArrowheads="1"/>
          </p:cNvSpPr>
          <p:nvPr/>
        </p:nvSpPr>
        <p:spPr bwMode="auto">
          <a:xfrm>
            <a:off x="3276600" y="5043488"/>
            <a:ext cx="3460750" cy="366712"/>
          </a:xfrm>
          <a:prstGeom prst="rect">
            <a:avLst/>
          </a:prstGeom>
          <a:noFill/>
          <a:ln w="9525">
            <a:noFill/>
            <a:miter lim="800000"/>
            <a:headEnd/>
            <a:tailEnd/>
          </a:ln>
        </p:spPr>
        <p:txBody>
          <a:bodyPr wrap="none">
            <a:spAutoFit/>
          </a:bodyPr>
          <a:lstStyle/>
          <a:p>
            <a:r>
              <a:rPr lang="en-US"/>
              <a:t>7 mm diameter x 480 mm length</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5"/>
          <p:cNvSpPr txBox="1">
            <a:spLocks noChangeArrowheads="1"/>
          </p:cNvSpPr>
          <p:nvPr/>
        </p:nvSpPr>
        <p:spPr bwMode="auto">
          <a:xfrm>
            <a:off x="762000" y="0"/>
            <a:ext cx="7772400" cy="461963"/>
          </a:xfrm>
          <a:prstGeom prst="rect">
            <a:avLst/>
          </a:prstGeom>
          <a:noFill/>
          <a:ln w="9525">
            <a:noFill/>
            <a:miter lim="800000"/>
            <a:headEnd/>
            <a:tailEnd/>
          </a:ln>
        </p:spPr>
        <p:txBody>
          <a:bodyPr>
            <a:spAutoFit/>
          </a:bodyPr>
          <a:lstStyle/>
          <a:p>
            <a:pPr algn="ctr"/>
            <a:r>
              <a:rPr lang="en-US" sz="2400" b="1">
                <a:solidFill>
                  <a:srgbClr val="6600CC"/>
                </a:solidFill>
              </a:rPr>
              <a:t>Zone refining (ZR) unit induction heating equipment</a:t>
            </a:r>
          </a:p>
        </p:txBody>
      </p:sp>
      <p:grpSp>
        <p:nvGrpSpPr>
          <p:cNvPr id="12" name="Group 11"/>
          <p:cNvGrpSpPr/>
          <p:nvPr/>
        </p:nvGrpSpPr>
        <p:grpSpPr>
          <a:xfrm>
            <a:off x="762000" y="457200"/>
            <a:ext cx="5791200" cy="4114800"/>
            <a:chOff x="304800" y="457200"/>
            <a:chExt cx="8737600" cy="6324600"/>
          </a:xfrm>
        </p:grpSpPr>
        <p:pic>
          <p:nvPicPr>
            <p:cNvPr id="6146" name="Picture 3" descr="DSC02282.JPG"/>
            <p:cNvPicPr>
              <a:picLocks noChangeAspect="1"/>
            </p:cNvPicPr>
            <p:nvPr/>
          </p:nvPicPr>
          <p:blipFill>
            <a:blip r:embed="rId3" cstate="print"/>
            <a:srcRect t="4651" r="8139"/>
            <a:stretch>
              <a:fillRect/>
            </a:stretch>
          </p:blipFill>
          <p:spPr bwMode="auto">
            <a:xfrm>
              <a:off x="304800" y="457200"/>
              <a:ext cx="8534400" cy="6324600"/>
            </a:xfrm>
            <a:prstGeom prst="rect">
              <a:avLst/>
            </a:prstGeom>
            <a:noFill/>
            <a:ln w="9525">
              <a:noFill/>
              <a:miter lim="800000"/>
              <a:headEnd/>
              <a:tailEnd/>
            </a:ln>
          </p:spPr>
        </p:pic>
        <p:pic>
          <p:nvPicPr>
            <p:cNvPr id="6148" name="Picture 3" descr="DSC02285.JPG"/>
            <p:cNvPicPr>
              <a:picLocks noChangeAspect="1"/>
            </p:cNvPicPr>
            <p:nvPr/>
          </p:nvPicPr>
          <p:blipFill>
            <a:blip r:embed="rId4" cstate="print"/>
            <a:srcRect/>
            <a:stretch>
              <a:fillRect/>
            </a:stretch>
          </p:blipFill>
          <p:spPr bwMode="auto">
            <a:xfrm>
              <a:off x="6807200" y="3352800"/>
              <a:ext cx="2235200" cy="1676400"/>
            </a:xfrm>
            <a:prstGeom prst="rect">
              <a:avLst/>
            </a:prstGeom>
            <a:noFill/>
            <a:ln w="9525">
              <a:solidFill>
                <a:schemeClr val="bg1">
                  <a:lumMod val="95000"/>
                </a:schemeClr>
              </a:solidFill>
              <a:miter lim="800000"/>
              <a:headEnd/>
              <a:tailEnd/>
            </a:ln>
          </p:spPr>
        </p:pic>
        <p:sp>
          <p:nvSpPr>
            <p:cNvPr id="6" name="Rounded Rectangle 5"/>
            <p:cNvSpPr/>
            <p:nvPr/>
          </p:nvSpPr>
          <p:spPr>
            <a:xfrm>
              <a:off x="5853113" y="1979789"/>
              <a:ext cx="3189287" cy="8951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solidFill>
                </a:rPr>
                <a:t>High purity quartz tube with glassy carbon boats containing 4-5N germanium</a:t>
              </a:r>
              <a:endParaRPr lang="en-IN" sz="1200" b="1" dirty="0">
                <a:solidFill>
                  <a:schemeClr val="bg1"/>
                </a:solidFill>
              </a:endParaRPr>
            </a:p>
          </p:txBody>
        </p:sp>
        <p:sp>
          <p:nvSpPr>
            <p:cNvPr id="7" name="Rounded Rectangle 6"/>
            <p:cNvSpPr/>
            <p:nvPr/>
          </p:nvSpPr>
          <p:spPr>
            <a:xfrm>
              <a:off x="534738" y="4322235"/>
              <a:ext cx="3451476" cy="61806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err="1">
                  <a:solidFill>
                    <a:schemeClr val="bg1"/>
                  </a:solidFill>
                </a:rPr>
                <a:t>Busbar</a:t>
              </a:r>
              <a:r>
                <a:rPr lang="en-US" sz="1200" b="1" dirty="0">
                  <a:solidFill>
                    <a:schemeClr val="bg1"/>
                  </a:solidFill>
                </a:rPr>
                <a:t>  and induction coil unit suitable for single molten zone</a:t>
              </a:r>
              <a:endParaRPr lang="en-IN" sz="1200" b="1" dirty="0">
                <a:solidFill>
                  <a:schemeClr val="bg1"/>
                </a:solidFill>
              </a:endParaRPr>
            </a:p>
          </p:txBody>
        </p:sp>
        <p:cxnSp>
          <p:nvCxnSpPr>
            <p:cNvPr id="8" name="Straight Arrow Connector 7"/>
            <p:cNvCxnSpPr>
              <a:stCxn id="7" idx="0"/>
            </p:cNvCxnSpPr>
            <p:nvPr/>
          </p:nvCxnSpPr>
          <p:spPr>
            <a:xfrm rot="5400000" flipH="1" flipV="1">
              <a:off x="2550522" y="2986558"/>
              <a:ext cx="1045632" cy="1625724"/>
            </a:xfrm>
            <a:prstGeom prst="straightConnector1">
              <a:avLst/>
            </a:prstGeom>
            <a:ln w="50800">
              <a:solidFill>
                <a:srgbClr val="EB240F"/>
              </a:solidFill>
              <a:tailEnd type="stealth" w="lg" len="lg"/>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879644" y="6079068"/>
              <a:ext cx="3692357" cy="61383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solidFill>
                </a:rPr>
                <a:t>12.5 kW, 400 KHz solid state power supply for induction unit</a:t>
              </a:r>
              <a:endParaRPr lang="en-IN" sz="1200" b="1" dirty="0">
                <a:solidFill>
                  <a:schemeClr val="bg1"/>
                </a:solidFill>
              </a:endParaRPr>
            </a:p>
          </p:txBody>
        </p:sp>
        <p:cxnSp>
          <p:nvCxnSpPr>
            <p:cNvPr id="10" name="Straight Arrow Connector 9"/>
            <p:cNvCxnSpPr/>
            <p:nvPr/>
          </p:nvCxnSpPr>
          <p:spPr>
            <a:xfrm flipV="1">
              <a:off x="4591050" y="6248400"/>
              <a:ext cx="1504950" cy="268288"/>
            </a:xfrm>
            <a:prstGeom prst="straightConnector1">
              <a:avLst/>
            </a:prstGeom>
            <a:ln w="50800">
              <a:solidFill>
                <a:srgbClr val="EB240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1"/>
            </p:cNvCxnSpPr>
            <p:nvPr/>
          </p:nvCxnSpPr>
          <p:spPr>
            <a:xfrm rot="10800000" flipV="1">
              <a:off x="4857752" y="2427377"/>
              <a:ext cx="995361" cy="590459"/>
            </a:xfrm>
            <a:prstGeom prst="straightConnector1">
              <a:avLst/>
            </a:prstGeom>
            <a:ln w="50800">
              <a:solidFill>
                <a:srgbClr val="EB240F"/>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779406" y="4876800"/>
            <a:ext cx="5276087" cy="1066803"/>
            <a:chOff x="0" y="5404241"/>
            <a:chExt cx="6419087" cy="1150192"/>
          </a:xfrm>
        </p:grpSpPr>
        <p:pic>
          <p:nvPicPr>
            <p:cNvPr id="14" name="Picture 13" descr="DSC02273.JPG"/>
            <p:cNvPicPr>
              <a:picLocks noChangeAspect="1"/>
            </p:cNvPicPr>
            <p:nvPr/>
          </p:nvPicPr>
          <p:blipFill>
            <a:blip r:embed="rId5" cstate="print"/>
            <a:srcRect l="6250" t="59374" b="28125"/>
            <a:stretch>
              <a:fillRect/>
            </a:stretch>
          </p:blipFill>
          <p:spPr>
            <a:xfrm>
              <a:off x="304800" y="5486400"/>
              <a:ext cx="6114287" cy="665788"/>
            </a:xfrm>
            <a:prstGeom prst="roundRect">
              <a:avLst>
                <a:gd name="adj" fmla="val 8594"/>
              </a:avLst>
            </a:prstGeom>
            <a:solidFill>
              <a:srgbClr val="FFFFFF">
                <a:shade val="85000"/>
              </a:srgbClr>
            </a:solidFill>
            <a:ln>
              <a:noFill/>
            </a:ln>
            <a:effectLst/>
          </p:spPr>
        </p:pic>
        <p:sp>
          <p:nvSpPr>
            <p:cNvPr id="15" name="Rounded Rectangle 14"/>
            <p:cNvSpPr/>
            <p:nvPr/>
          </p:nvSpPr>
          <p:spPr>
            <a:xfrm>
              <a:off x="2803483" y="6277023"/>
              <a:ext cx="1337424" cy="2774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002060"/>
                  </a:solidFill>
                </a:rPr>
                <a:t>400 mm</a:t>
              </a:r>
              <a:endParaRPr lang="en-IN" sz="1600" b="1" dirty="0">
                <a:solidFill>
                  <a:srgbClr val="002060"/>
                </a:solidFill>
              </a:endParaRPr>
            </a:p>
          </p:txBody>
        </p:sp>
        <p:cxnSp>
          <p:nvCxnSpPr>
            <p:cNvPr id="16" name="Straight Arrow Connector 15"/>
            <p:cNvCxnSpPr/>
            <p:nvPr/>
          </p:nvCxnSpPr>
          <p:spPr>
            <a:xfrm>
              <a:off x="3962400" y="6477000"/>
              <a:ext cx="2435344" cy="1233"/>
            </a:xfrm>
            <a:prstGeom prst="straightConnector1">
              <a:avLst/>
            </a:prstGeom>
            <a:ln w="50800">
              <a:solidFill>
                <a:srgbClr val="EB240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a:off x="335293" y="6447410"/>
              <a:ext cx="2590791" cy="1233"/>
            </a:xfrm>
            <a:prstGeom prst="straightConnector1">
              <a:avLst/>
            </a:prstGeom>
            <a:ln w="50800">
              <a:solidFill>
                <a:srgbClr val="EB240F"/>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0800000">
              <a:off x="0" y="5562601"/>
              <a:ext cx="369332" cy="534762"/>
            </a:xfrm>
            <a:prstGeom prst="rect">
              <a:avLst/>
            </a:prstGeom>
            <a:noFill/>
          </p:spPr>
          <p:txBody>
            <a:bodyPr vert="vert270" wrap="none">
              <a:spAutoFit/>
            </a:bodyPr>
            <a:lstStyle/>
            <a:p>
              <a:pPr>
                <a:defRPr/>
              </a:pPr>
              <a:r>
                <a:rPr lang="en-US" sz="1200" b="1" dirty="0">
                  <a:solidFill>
                    <a:srgbClr val="002060"/>
                  </a:solidFill>
                </a:rPr>
                <a:t>20 mm</a:t>
              </a:r>
              <a:endParaRPr lang="en-IN" sz="1200" b="1" dirty="0">
                <a:solidFill>
                  <a:srgbClr val="002060"/>
                </a:solidFill>
              </a:endParaRPr>
            </a:p>
          </p:txBody>
        </p:sp>
        <p:sp>
          <p:nvSpPr>
            <p:cNvPr id="20" name="TextBox 17"/>
            <p:cNvSpPr txBox="1">
              <a:spLocks noChangeArrowheads="1"/>
            </p:cNvSpPr>
            <p:nvPr/>
          </p:nvSpPr>
          <p:spPr bwMode="auto">
            <a:xfrm>
              <a:off x="304801" y="5404241"/>
              <a:ext cx="1757020" cy="331835"/>
            </a:xfrm>
            <a:prstGeom prst="rect">
              <a:avLst/>
            </a:prstGeom>
            <a:noFill/>
            <a:ln w="9525">
              <a:noFill/>
              <a:miter lim="800000"/>
              <a:headEnd/>
              <a:tailEnd/>
            </a:ln>
          </p:spPr>
          <p:txBody>
            <a:bodyPr wrap="square">
              <a:spAutoFit/>
            </a:bodyPr>
            <a:lstStyle/>
            <a:p>
              <a:r>
                <a:rPr lang="en-US" sz="1400" b="1" dirty="0">
                  <a:solidFill>
                    <a:srgbClr val="FFFF00"/>
                  </a:solidFill>
                </a:rPr>
                <a:t>Bottom surface</a:t>
              </a:r>
              <a:endParaRPr lang="en-IN" sz="1400" b="1" dirty="0">
                <a:solidFill>
                  <a:srgbClr val="FFFF00"/>
                </a:solidFill>
              </a:endParaRPr>
            </a:p>
          </p:txBody>
        </p:sp>
      </p:grpSp>
      <p:sp>
        <p:nvSpPr>
          <p:cNvPr id="24" name="TextBox 20"/>
          <p:cNvSpPr txBox="1">
            <a:spLocks noChangeArrowheads="1"/>
          </p:cNvSpPr>
          <p:nvPr/>
        </p:nvSpPr>
        <p:spPr bwMode="auto">
          <a:xfrm>
            <a:off x="416694" y="6019800"/>
            <a:ext cx="6476999" cy="584775"/>
          </a:xfrm>
          <a:prstGeom prst="rect">
            <a:avLst/>
          </a:prstGeom>
          <a:noFill/>
          <a:ln w="9525">
            <a:noFill/>
            <a:miter lim="800000"/>
            <a:headEnd/>
            <a:tailEnd/>
          </a:ln>
        </p:spPr>
        <p:txBody>
          <a:bodyPr wrap="square">
            <a:spAutoFit/>
          </a:bodyPr>
          <a:lstStyle/>
          <a:p>
            <a:r>
              <a:rPr lang="en-US" sz="1600" b="1" dirty="0" smtClean="0">
                <a:solidFill>
                  <a:srgbClr val="3A1953"/>
                </a:solidFill>
              </a:rPr>
              <a:t>Initial impurity concentration 	                       ~3600 ppb (&lt;0.001%) (~5N)</a:t>
            </a:r>
            <a:endParaRPr lang="en-IN" sz="1600" b="1" dirty="0" smtClean="0">
              <a:solidFill>
                <a:srgbClr val="3A1953"/>
              </a:solidFill>
            </a:endParaRPr>
          </a:p>
          <a:p>
            <a:r>
              <a:rPr lang="en-US" sz="1600" b="1" dirty="0" smtClean="0">
                <a:solidFill>
                  <a:srgbClr val="3A1953"/>
                </a:solidFill>
              </a:rPr>
              <a:t>Final </a:t>
            </a:r>
            <a:r>
              <a:rPr lang="en-US" sz="1600" b="1" dirty="0">
                <a:solidFill>
                  <a:srgbClr val="3A1953"/>
                </a:solidFill>
              </a:rPr>
              <a:t>impurity concentration after 15 passes  </a:t>
            </a:r>
            <a:r>
              <a:rPr lang="en-US" sz="1600" b="1" dirty="0" smtClean="0">
                <a:solidFill>
                  <a:srgbClr val="3A1953"/>
                </a:solidFill>
              </a:rPr>
              <a:t> ~74 ppb (&lt;0. 000001%)(~8N)</a:t>
            </a:r>
            <a:endParaRPr lang="en-IN" sz="1600" b="1" dirty="0">
              <a:solidFill>
                <a:srgbClr val="3A1953"/>
              </a:solidFill>
            </a:endParaRPr>
          </a:p>
        </p:txBody>
      </p:sp>
      <p:pic>
        <p:nvPicPr>
          <p:cNvPr id="21" name="Picture 20" descr="a-Ge-crystal-260520016.jpg"/>
          <p:cNvPicPr>
            <a:picLocks noChangeAspect="1"/>
          </p:cNvPicPr>
          <p:nvPr/>
        </p:nvPicPr>
        <p:blipFill>
          <a:blip r:embed="rId6" cstate="print"/>
          <a:srcRect l="25426" r="28345"/>
          <a:stretch>
            <a:fillRect/>
          </a:stretch>
        </p:blipFill>
        <p:spPr>
          <a:xfrm>
            <a:off x="7350893" y="1715869"/>
            <a:ext cx="1050198" cy="4053590"/>
          </a:xfrm>
          <a:prstGeom prst="rect">
            <a:avLst/>
          </a:prstGeom>
        </p:spPr>
      </p:pic>
      <p:sp>
        <p:nvSpPr>
          <p:cNvPr id="22" name="TextBox 21"/>
          <p:cNvSpPr txBox="1"/>
          <p:nvPr/>
        </p:nvSpPr>
        <p:spPr>
          <a:xfrm>
            <a:off x="6893693" y="5906869"/>
            <a:ext cx="2021707" cy="646331"/>
          </a:xfrm>
          <a:prstGeom prst="rect">
            <a:avLst/>
          </a:prstGeom>
          <a:noFill/>
        </p:spPr>
        <p:txBody>
          <a:bodyPr wrap="none" rtlCol="0">
            <a:spAutoFit/>
          </a:bodyPr>
          <a:lstStyle/>
          <a:p>
            <a:pPr algn="ctr"/>
            <a:r>
              <a:rPr lang="en-IN" sz="1200" b="1" dirty="0" err="1" smtClean="0">
                <a:solidFill>
                  <a:srgbClr val="C00000"/>
                </a:solidFill>
                <a:latin typeface="Tahoma" pitchFamily="34" charset="0"/>
                <a:ea typeface="Tahoma" pitchFamily="34" charset="0"/>
                <a:cs typeface="Tahoma" pitchFamily="34" charset="0"/>
              </a:rPr>
              <a:t>Ge</a:t>
            </a:r>
            <a:r>
              <a:rPr lang="en-IN" sz="1200" b="1" dirty="0" smtClean="0">
                <a:solidFill>
                  <a:srgbClr val="C00000"/>
                </a:solidFill>
                <a:latin typeface="Tahoma" pitchFamily="34" charset="0"/>
                <a:ea typeface="Tahoma" pitchFamily="34" charset="0"/>
                <a:cs typeface="Tahoma" pitchFamily="34" charset="0"/>
              </a:rPr>
              <a:t> crystal Wt.: ~ 800 g </a:t>
            </a:r>
          </a:p>
          <a:p>
            <a:pPr algn="ctr"/>
            <a:r>
              <a:rPr lang="en-IN" sz="1200" b="1" dirty="0" smtClean="0">
                <a:solidFill>
                  <a:srgbClr val="C00000"/>
                </a:solidFill>
                <a:latin typeface="Tahoma" pitchFamily="34" charset="0"/>
                <a:ea typeface="Tahoma" pitchFamily="34" charset="0"/>
                <a:cs typeface="Tahoma" pitchFamily="34" charset="0"/>
              </a:rPr>
              <a:t>Orientation: &lt;100&gt;</a:t>
            </a:r>
          </a:p>
          <a:p>
            <a:pPr algn="ctr"/>
            <a:r>
              <a:rPr lang="en-IN" sz="1200" b="1" dirty="0" smtClean="0">
                <a:solidFill>
                  <a:srgbClr val="C00000"/>
                </a:solidFill>
                <a:latin typeface="Tahoma" pitchFamily="34" charset="0"/>
                <a:ea typeface="Tahoma" pitchFamily="34" charset="0"/>
                <a:cs typeface="Tahoma" pitchFamily="34" charset="0"/>
              </a:rPr>
              <a:t>Ambient: Argon (6N)</a:t>
            </a:r>
            <a:endParaRPr lang="en-US" sz="1200" b="1" dirty="0">
              <a:solidFill>
                <a:srgbClr val="C00000"/>
              </a:solidFill>
              <a:latin typeface="Tahoma" pitchFamily="34" charset="0"/>
              <a:ea typeface="Tahoma" pitchFamily="34" charset="0"/>
              <a:cs typeface="Tahoma" pitchFamily="34" charset="0"/>
            </a:endParaRPr>
          </a:p>
        </p:txBody>
      </p:sp>
      <p:sp>
        <p:nvSpPr>
          <p:cNvPr id="26" name="Rounded Rectangle 25"/>
          <p:cNvSpPr/>
          <p:nvPr/>
        </p:nvSpPr>
        <p:spPr>
          <a:xfrm>
            <a:off x="6893693" y="1524000"/>
            <a:ext cx="1981200" cy="5105400"/>
          </a:xfrm>
          <a:prstGeom prst="roundRect">
            <a:avLst>
              <a:gd name="adj" fmla="val 882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416693" y="4800600"/>
            <a:ext cx="6400800" cy="1828800"/>
          </a:xfrm>
          <a:prstGeom prst="roundRect">
            <a:avLst>
              <a:gd name="adj" fmla="val 1013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4033" name="Picture 1" descr="http://www.tifr.res.in/~aset/img/pillar.jpg"/>
          <p:cNvPicPr>
            <a:picLocks noChangeAspect="1" noChangeArrowheads="1"/>
          </p:cNvPicPr>
          <p:nvPr/>
        </p:nvPicPr>
        <p:blipFill>
          <a:blip r:embed="rId2"/>
          <a:srcRect/>
          <a:stretch>
            <a:fillRect/>
          </a:stretch>
        </p:blipFill>
        <p:spPr bwMode="auto">
          <a:xfrm>
            <a:off x="4048125" y="676275"/>
            <a:ext cx="1895475" cy="2600325"/>
          </a:xfrm>
          <a:prstGeom prst="rect">
            <a:avLst/>
          </a:prstGeom>
          <a:noFill/>
        </p:spPr>
      </p:pic>
      <p:sp>
        <p:nvSpPr>
          <p:cNvPr id="44035" name="Rectangle 3"/>
          <p:cNvSpPr>
            <a:spLocks noChangeArrowheads="1"/>
          </p:cNvSpPr>
          <p:nvPr/>
        </p:nvSpPr>
        <p:spPr bwMode="auto">
          <a:xfrm>
            <a:off x="990600" y="3352800"/>
            <a:ext cx="76962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3366"/>
                </a:solidFill>
                <a:effectLst/>
                <a:latin typeface="Times New Roman" pitchFamily="18" charset="0"/>
                <a:ea typeface="Times New Roman" pitchFamily="18" charset="0"/>
                <a:cs typeface="Times New Roman" pitchFamily="18" charset="0"/>
              </a:rPr>
              <a:t>	This famous 4th century iron pillar stands in the courtyard of the </a:t>
            </a:r>
            <a:r>
              <a:rPr kumimoji="0" lang="en-US" sz="1600" b="1" i="0" u="none" strike="noStrike" cap="none" normalizeH="0" baseline="0" dirty="0" err="1" smtClean="0">
                <a:ln>
                  <a:noFill/>
                </a:ln>
                <a:solidFill>
                  <a:srgbClr val="003366"/>
                </a:solidFill>
                <a:effectLst/>
                <a:latin typeface="Times New Roman" pitchFamily="18" charset="0"/>
                <a:ea typeface="Times New Roman" pitchFamily="18" charset="0"/>
                <a:cs typeface="Times New Roman" pitchFamily="18" charset="0"/>
              </a:rPr>
              <a:t>Quwwatu'l</a:t>
            </a:r>
            <a:r>
              <a:rPr kumimoji="0" lang="en-US" sz="1600" b="1" i="0" u="none" strike="noStrike" cap="none" normalizeH="0" baseline="0" dirty="0" smtClean="0">
                <a:ln>
                  <a:noFill/>
                </a:ln>
                <a:solidFill>
                  <a:srgbClr val="003366"/>
                </a:solidFill>
                <a:effectLst/>
                <a:latin typeface="Times New Roman" pitchFamily="18" charset="0"/>
                <a:ea typeface="Times New Roman" pitchFamily="18" charset="0"/>
                <a:cs typeface="Times New Roman" pitchFamily="18" charset="0"/>
              </a:rPr>
              <a:t>-Islam mosque located in the </a:t>
            </a:r>
            <a:r>
              <a:rPr kumimoji="0" lang="en-US" sz="1600" b="1" i="0" u="none" strike="noStrike" cap="none" normalizeH="0" baseline="0" dirty="0" err="1" smtClean="0">
                <a:ln>
                  <a:noFill/>
                </a:ln>
                <a:solidFill>
                  <a:srgbClr val="003366"/>
                </a:solidFill>
                <a:effectLst/>
                <a:latin typeface="Times New Roman" pitchFamily="18" charset="0"/>
                <a:ea typeface="Times New Roman" pitchFamily="18" charset="0"/>
                <a:cs typeface="Times New Roman" pitchFamily="18" charset="0"/>
              </a:rPr>
              <a:t>Qutb</a:t>
            </a:r>
            <a:r>
              <a:rPr kumimoji="0" lang="en-US" sz="1600" b="1" i="0" u="none" strike="noStrike" cap="none" normalizeH="0" baseline="0" dirty="0" smtClean="0">
                <a:ln>
                  <a:noFill/>
                </a:ln>
                <a:solidFill>
                  <a:srgbClr val="003366"/>
                </a:solidFill>
                <a:effectLst/>
                <a:latin typeface="Times New Roman" pitchFamily="18" charset="0"/>
                <a:ea typeface="Times New Roman" pitchFamily="18" charset="0"/>
                <a:cs typeface="Times New Roman" pitchFamily="18" charset="0"/>
              </a:rPr>
              <a:t> </a:t>
            </a:r>
            <a:r>
              <a:rPr kumimoji="0" lang="en-US" sz="1600" b="1" i="0" u="none" strike="noStrike" cap="none" normalizeH="0" baseline="0" dirty="0" err="1" smtClean="0">
                <a:ln>
                  <a:noFill/>
                </a:ln>
                <a:solidFill>
                  <a:srgbClr val="003366"/>
                </a:solidFill>
                <a:effectLst/>
                <a:latin typeface="Times New Roman" pitchFamily="18" charset="0"/>
                <a:ea typeface="Times New Roman" pitchFamily="18" charset="0"/>
                <a:cs typeface="Times New Roman" pitchFamily="18" charset="0"/>
              </a:rPr>
              <a:t>Minar</a:t>
            </a:r>
            <a:r>
              <a:rPr kumimoji="0" lang="en-US" sz="1600" b="1" i="0" u="none" strike="noStrike" cap="none" normalizeH="0" baseline="0" dirty="0" smtClean="0">
                <a:ln>
                  <a:noFill/>
                </a:ln>
                <a:solidFill>
                  <a:srgbClr val="003366"/>
                </a:solidFill>
                <a:effectLst/>
                <a:latin typeface="Times New Roman" pitchFamily="18" charset="0"/>
                <a:ea typeface="Times New Roman" pitchFamily="18" charset="0"/>
                <a:cs typeface="Times New Roman" pitchFamily="18" charset="0"/>
              </a:rPr>
              <a:t> complex, Delhi. It was supposedly set up as a standard or </a:t>
            </a:r>
            <a:r>
              <a:rPr kumimoji="0" lang="en-US" sz="1600" b="1" i="1" u="none" strike="noStrike" cap="none" normalizeH="0" baseline="0" dirty="0" err="1" smtClean="0">
                <a:ln>
                  <a:noFill/>
                </a:ln>
                <a:solidFill>
                  <a:srgbClr val="003366"/>
                </a:solidFill>
                <a:effectLst/>
                <a:latin typeface="Times New Roman" pitchFamily="18" charset="0"/>
                <a:ea typeface="Times New Roman" pitchFamily="18" charset="0"/>
                <a:cs typeface="Times New Roman" pitchFamily="18" charset="0"/>
              </a:rPr>
              <a:t>dhvaja</a:t>
            </a:r>
            <a:r>
              <a:rPr kumimoji="0" lang="en-US" sz="1600" b="1" i="0" u="none" strike="noStrike" cap="none" normalizeH="0" baseline="0" dirty="0" smtClean="0">
                <a:ln>
                  <a:noFill/>
                </a:ln>
                <a:solidFill>
                  <a:srgbClr val="003366"/>
                </a:solidFill>
                <a:effectLst/>
                <a:latin typeface="Times New Roman" pitchFamily="18" charset="0"/>
                <a:ea typeface="Times New Roman" pitchFamily="18" charset="0"/>
                <a:cs typeface="Times New Roman" pitchFamily="18" charset="0"/>
              </a:rPr>
              <a:t> of god Vishnu on the hill known as </a:t>
            </a:r>
            <a:r>
              <a:rPr kumimoji="0" lang="en-US" sz="1600" b="1" i="0" u="none" strike="noStrike" cap="none" normalizeH="0" baseline="0" dirty="0" err="1" smtClean="0">
                <a:ln>
                  <a:noFill/>
                </a:ln>
                <a:solidFill>
                  <a:srgbClr val="003366"/>
                </a:solidFill>
                <a:effectLst/>
                <a:latin typeface="Times New Roman" pitchFamily="18" charset="0"/>
                <a:ea typeface="Times New Roman" pitchFamily="18" charset="0"/>
                <a:cs typeface="Times New Roman" pitchFamily="18" charset="0"/>
              </a:rPr>
              <a:t>Vishnupada</a:t>
            </a:r>
            <a:r>
              <a:rPr kumimoji="0" lang="en-US" sz="1600" b="1" i="0" u="none" strike="noStrike" cap="none" normalizeH="0" baseline="0" dirty="0" smtClean="0">
                <a:ln>
                  <a:noFill/>
                </a:ln>
                <a:solidFill>
                  <a:srgbClr val="003366"/>
                </a:solidFill>
                <a:effectLst/>
                <a:latin typeface="Times New Roman" pitchFamily="18" charset="0"/>
                <a:ea typeface="Times New Roman" pitchFamily="18" charset="0"/>
                <a:cs typeface="Times New Roman" pitchFamily="18" charset="0"/>
              </a:rPr>
              <a:t>, in memory of the mighty king, Chandragupta II (375-413AD) of the imperial Gupta dynasty.</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003366"/>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3366"/>
                </a:solidFill>
                <a:effectLst/>
                <a:latin typeface="Times New Roman" pitchFamily="18" charset="0"/>
                <a:ea typeface="Times New Roman" pitchFamily="18" charset="0"/>
                <a:cs typeface="Times New Roman" pitchFamily="18" charset="0"/>
              </a:rPr>
              <a:t>	The total length of this pillar is 7.2m, of which 93cm is buried below the ground. </a:t>
            </a:r>
            <a:r>
              <a:rPr kumimoji="0" lang="en-US" sz="2000" b="1" i="1" u="none" strike="noStrike" cap="none" normalizeH="0" baseline="0" dirty="0" smtClean="0">
                <a:ln>
                  <a:noFill/>
                </a:ln>
                <a:solidFill>
                  <a:srgbClr val="7E0000"/>
                </a:solidFill>
                <a:effectLst/>
                <a:latin typeface="Times New Roman" pitchFamily="18" charset="0"/>
                <a:ea typeface="Times New Roman" pitchFamily="18" charset="0"/>
                <a:cs typeface="Times New Roman" pitchFamily="18" charset="0"/>
              </a:rPr>
              <a:t>The metal of the pillar has been found to be almost pure malleable iron</a:t>
            </a:r>
            <a:r>
              <a:rPr kumimoji="0" lang="en-US" sz="2000" b="1" i="0" u="none" strike="noStrike" cap="none" normalizeH="0" baseline="0" dirty="0" smtClean="0">
                <a:ln>
                  <a:noFill/>
                </a:ln>
                <a:solidFill>
                  <a:srgbClr val="7E0000"/>
                </a:solidFill>
                <a:effectLst/>
                <a:latin typeface="Times New Roman" pitchFamily="18" charset="0"/>
                <a:ea typeface="Times New Roman" pitchFamily="18" charset="0"/>
                <a:cs typeface="Times New Roman" pitchFamily="18" charset="0"/>
              </a:rPr>
              <a:t>. </a:t>
            </a:r>
            <a:r>
              <a:rPr kumimoji="0" lang="en-US" sz="1600" b="1" i="0" u="none" strike="noStrike" cap="none" normalizeH="0" baseline="0" dirty="0" smtClean="0">
                <a:ln>
                  <a:noFill/>
                </a:ln>
                <a:solidFill>
                  <a:srgbClr val="003366"/>
                </a:solidFill>
                <a:effectLst/>
                <a:latin typeface="Times New Roman" pitchFamily="18" charset="0"/>
                <a:ea typeface="Times New Roman" pitchFamily="18" charset="0"/>
                <a:cs typeface="Times New Roman" pitchFamily="18" charset="0"/>
              </a:rPr>
              <a:t>The manufacture of such a massive iron pillar, which has not deteriorated much during sixteen hundred years of its existence, is a standing testimony to the Advances in Science, Engineering and Technology (ASET) of ancient India.</a:t>
            </a:r>
          </a:p>
        </p:txBody>
      </p:sp>
      <p:sp>
        <p:nvSpPr>
          <p:cNvPr id="7" name="TextBox 6"/>
          <p:cNvSpPr txBox="1"/>
          <p:nvPr/>
        </p:nvSpPr>
        <p:spPr>
          <a:xfrm>
            <a:off x="533400" y="762000"/>
            <a:ext cx="3124200" cy="461665"/>
          </a:xfrm>
          <a:prstGeom prst="rect">
            <a:avLst/>
          </a:prstGeom>
          <a:noFill/>
        </p:spPr>
        <p:txBody>
          <a:bodyPr wrap="square" rtlCol="0">
            <a:spAutoFit/>
          </a:bodyPr>
          <a:lstStyle/>
          <a:p>
            <a:r>
              <a:rPr lang="en-US" sz="2400" b="1" i="1" dirty="0" smtClean="0">
                <a:solidFill>
                  <a:srgbClr val="00823B"/>
                </a:solidFill>
                <a:latin typeface="Times New Roman" pitchFamily="18" charset="0"/>
                <a:cs typeface="Times New Roman" pitchFamily="18" charset="0"/>
              </a:rPr>
              <a:t>TIFR-ASET website </a:t>
            </a:r>
            <a:endParaRPr lang="en-US" sz="2400" b="1" i="1" dirty="0">
              <a:solidFill>
                <a:srgbClr val="00823B"/>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6"/>
          <p:cNvGrpSpPr>
            <a:grpSpLocks/>
          </p:cNvGrpSpPr>
          <p:nvPr/>
        </p:nvGrpSpPr>
        <p:grpSpPr bwMode="auto">
          <a:xfrm>
            <a:off x="457200" y="304800"/>
            <a:ext cx="8458200" cy="6324600"/>
            <a:chOff x="193" y="-1036"/>
            <a:chExt cx="4491" cy="5164"/>
          </a:xfrm>
        </p:grpSpPr>
        <p:grpSp>
          <p:nvGrpSpPr>
            <p:cNvPr id="3" name="Group 77"/>
            <p:cNvGrpSpPr>
              <a:grpSpLocks/>
            </p:cNvGrpSpPr>
            <p:nvPr/>
          </p:nvGrpSpPr>
          <p:grpSpPr bwMode="auto">
            <a:xfrm>
              <a:off x="193" y="-1036"/>
              <a:ext cx="4491" cy="5039"/>
              <a:chOff x="193" y="591"/>
              <a:chExt cx="4491" cy="5039"/>
            </a:xfrm>
          </p:grpSpPr>
          <p:pic>
            <p:nvPicPr>
              <p:cNvPr id="2055" name="Picture 78"/>
              <p:cNvPicPr>
                <a:picLocks noChangeAspect="1" noChangeArrowheads="1"/>
              </p:cNvPicPr>
              <p:nvPr/>
            </p:nvPicPr>
            <p:blipFill>
              <a:blip r:embed="rId3"/>
              <a:srcRect/>
              <a:stretch>
                <a:fillRect/>
              </a:stretch>
            </p:blipFill>
            <p:spPr bwMode="auto">
              <a:xfrm>
                <a:off x="3816" y="4805"/>
                <a:ext cx="720" cy="460"/>
              </a:xfrm>
              <a:prstGeom prst="rect">
                <a:avLst/>
              </a:prstGeom>
              <a:noFill/>
              <a:ln w="9525">
                <a:noFill/>
                <a:miter lim="800000"/>
                <a:headEnd/>
                <a:tailEnd/>
              </a:ln>
            </p:spPr>
          </p:pic>
          <p:graphicFrame>
            <p:nvGraphicFramePr>
              <p:cNvPr id="2050" name="Object 79"/>
              <p:cNvGraphicFramePr>
                <a:graphicFrameLocks noChangeAspect="1"/>
              </p:cNvGraphicFramePr>
              <p:nvPr/>
            </p:nvGraphicFramePr>
            <p:xfrm>
              <a:off x="3595" y="3854"/>
              <a:ext cx="1009" cy="907"/>
            </p:xfrm>
            <a:graphic>
              <a:graphicData uri="http://schemas.openxmlformats.org/presentationml/2006/ole">
                <p:oleObj spid="_x0000_s3074" name="Picture" r:id="rId4" imgW="1765800" imgH="1587960" progId="Word.Picture.8">
                  <p:embed/>
                </p:oleObj>
              </a:graphicData>
            </a:graphic>
          </p:graphicFrame>
          <p:graphicFrame>
            <p:nvGraphicFramePr>
              <p:cNvPr id="2051" name="Object 80"/>
              <p:cNvGraphicFramePr>
                <a:graphicFrameLocks noChangeAspect="1"/>
              </p:cNvGraphicFramePr>
              <p:nvPr/>
            </p:nvGraphicFramePr>
            <p:xfrm>
              <a:off x="3312" y="2772"/>
              <a:ext cx="1153" cy="596"/>
            </p:xfrm>
            <a:graphic>
              <a:graphicData uri="http://schemas.openxmlformats.org/presentationml/2006/ole">
                <p:oleObj spid="_x0000_s3075" name="Picture" r:id="rId5" imgW="2235960" imgH="1156320" progId="Word.Picture.8">
                  <p:embed/>
                </p:oleObj>
              </a:graphicData>
            </a:graphic>
          </p:graphicFrame>
          <p:sp>
            <p:nvSpPr>
              <p:cNvPr id="2056" name="Rectangle 81"/>
              <p:cNvSpPr>
                <a:spLocks noChangeArrowheads="1"/>
              </p:cNvSpPr>
              <p:nvPr/>
            </p:nvSpPr>
            <p:spPr bwMode="auto">
              <a:xfrm>
                <a:off x="1650" y="3080"/>
                <a:ext cx="1780" cy="560"/>
              </a:xfrm>
              <a:prstGeom prst="rect">
                <a:avLst/>
              </a:prstGeom>
              <a:solidFill>
                <a:srgbClr val="CCECFF"/>
              </a:solidFill>
              <a:ln w="9525">
                <a:solidFill>
                  <a:srgbClr val="333399"/>
                </a:solidFill>
                <a:miter lim="800000"/>
                <a:headEnd/>
                <a:tailEnd/>
              </a:ln>
            </p:spPr>
            <p:txBody>
              <a:bodyPr lIns="93818" tIns="46909" rIns="93818" bIns="46909"/>
              <a:lstStyle/>
              <a:p>
                <a:pPr algn="ctr" defTabSz="938213"/>
                <a:r>
                  <a:rPr lang="en-US" b="1">
                    <a:solidFill>
                      <a:srgbClr val="333399"/>
                    </a:solidFill>
                    <a:latin typeface="Calibri" pitchFamily="34" charset="0"/>
                    <a:cs typeface="Mangal" pitchFamily="18" charset="0"/>
                  </a:rPr>
                  <a:t>Wafer Cutting/ polishing</a:t>
                </a:r>
              </a:p>
              <a:p>
                <a:pPr algn="ctr" defTabSz="938213"/>
                <a:r>
                  <a:rPr lang="en-US" sz="1100" b="1">
                    <a:solidFill>
                      <a:srgbClr val="003300"/>
                    </a:solidFill>
                    <a:latin typeface="Calibri" pitchFamily="34" charset="0"/>
                    <a:cs typeface="Mangal" pitchFamily="18" charset="0"/>
                  </a:rPr>
                  <a:t>multi-wire saw, grinder, automatic polisher, etching</a:t>
                </a:r>
                <a:endParaRPr lang="en-US" sz="1100">
                  <a:latin typeface="Calibri" pitchFamily="34" charset="0"/>
                </a:endParaRPr>
              </a:p>
            </p:txBody>
          </p:sp>
          <p:sp>
            <p:nvSpPr>
              <p:cNvPr id="2057" name="Rectangle 82"/>
              <p:cNvSpPr>
                <a:spLocks noChangeArrowheads="1"/>
              </p:cNvSpPr>
              <p:nvPr/>
            </p:nvSpPr>
            <p:spPr bwMode="auto">
              <a:xfrm>
                <a:off x="2199" y="4605"/>
                <a:ext cx="1401" cy="403"/>
              </a:xfrm>
              <a:prstGeom prst="rect">
                <a:avLst/>
              </a:prstGeom>
              <a:solidFill>
                <a:srgbClr val="CCECFF"/>
              </a:solidFill>
              <a:ln w="9525">
                <a:solidFill>
                  <a:srgbClr val="333399"/>
                </a:solidFill>
                <a:miter lim="800000"/>
                <a:headEnd/>
                <a:tailEnd/>
              </a:ln>
            </p:spPr>
            <p:txBody>
              <a:bodyPr lIns="93818" tIns="46909" rIns="93818" bIns="46909"/>
              <a:lstStyle/>
              <a:p>
                <a:pPr algn="ctr" defTabSz="938213"/>
                <a:r>
                  <a:rPr lang="en-US" b="1">
                    <a:solidFill>
                      <a:srgbClr val="333399"/>
                    </a:solidFill>
                    <a:latin typeface="Calibri" pitchFamily="34" charset="0"/>
                    <a:cs typeface="Mangal" pitchFamily="18" charset="0"/>
                  </a:rPr>
                  <a:t>Device Integration</a:t>
                </a:r>
                <a:endParaRPr lang="en-US" sz="2500">
                  <a:latin typeface="Calibri" pitchFamily="34" charset="0"/>
                </a:endParaRPr>
              </a:p>
            </p:txBody>
          </p:sp>
          <p:sp>
            <p:nvSpPr>
              <p:cNvPr id="2058" name="Rectangle 83"/>
              <p:cNvSpPr>
                <a:spLocks noChangeArrowheads="1"/>
              </p:cNvSpPr>
              <p:nvPr/>
            </p:nvSpPr>
            <p:spPr bwMode="auto">
              <a:xfrm rot="10800000" flipV="1">
                <a:off x="2808" y="5257"/>
                <a:ext cx="675" cy="373"/>
              </a:xfrm>
              <a:prstGeom prst="rect">
                <a:avLst/>
              </a:prstGeom>
              <a:solidFill>
                <a:srgbClr val="CCECFF"/>
              </a:solidFill>
              <a:ln w="9525">
                <a:solidFill>
                  <a:srgbClr val="333399"/>
                </a:solidFill>
                <a:miter lim="800000"/>
                <a:headEnd/>
                <a:tailEnd/>
              </a:ln>
            </p:spPr>
            <p:txBody>
              <a:bodyPr lIns="93818" tIns="46909" rIns="93818" bIns="46909"/>
              <a:lstStyle/>
              <a:p>
                <a:pPr algn="ctr" defTabSz="938213"/>
                <a:r>
                  <a:rPr lang="en-US" b="1">
                    <a:solidFill>
                      <a:srgbClr val="333399"/>
                    </a:solidFill>
                    <a:latin typeface="Calibri" pitchFamily="34" charset="0"/>
                    <a:cs typeface="Mangal" pitchFamily="18" charset="0"/>
                  </a:rPr>
                  <a:t>End User</a:t>
                </a:r>
                <a:endParaRPr lang="en-US" sz="2500">
                  <a:latin typeface="Calibri" pitchFamily="34" charset="0"/>
                </a:endParaRPr>
              </a:p>
            </p:txBody>
          </p:sp>
          <p:sp>
            <p:nvSpPr>
              <p:cNvPr id="2059" name="Line 84"/>
              <p:cNvSpPr>
                <a:spLocks noChangeShapeType="1"/>
              </p:cNvSpPr>
              <p:nvPr/>
            </p:nvSpPr>
            <p:spPr bwMode="auto">
              <a:xfrm>
                <a:off x="2985" y="5071"/>
                <a:ext cx="39" cy="158"/>
              </a:xfrm>
              <a:prstGeom prst="line">
                <a:avLst/>
              </a:prstGeom>
              <a:noFill/>
              <a:ln w="9525">
                <a:solidFill>
                  <a:srgbClr val="000000"/>
                </a:solidFill>
                <a:round/>
                <a:headEnd/>
                <a:tailEnd type="triangle" w="med" len="med"/>
              </a:ln>
            </p:spPr>
            <p:txBody>
              <a:bodyPr/>
              <a:lstStyle/>
              <a:p>
                <a:endParaRPr lang="en-US"/>
              </a:p>
            </p:txBody>
          </p:sp>
          <p:sp>
            <p:nvSpPr>
              <p:cNvPr id="2060" name="Rectangle 85"/>
              <p:cNvSpPr>
                <a:spLocks noChangeArrowheads="1"/>
              </p:cNvSpPr>
              <p:nvPr/>
            </p:nvSpPr>
            <p:spPr bwMode="auto">
              <a:xfrm>
                <a:off x="1609" y="2271"/>
                <a:ext cx="1526" cy="460"/>
              </a:xfrm>
              <a:prstGeom prst="rect">
                <a:avLst/>
              </a:prstGeom>
              <a:solidFill>
                <a:srgbClr val="CCECFF"/>
              </a:solidFill>
              <a:ln w="9525">
                <a:solidFill>
                  <a:srgbClr val="333399"/>
                </a:solidFill>
                <a:miter lim="800000"/>
                <a:headEnd/>
                <a:tailEnd/>
              </a:ln>
            </p:spPr>
            <p:txBody>
              <a:bodyPr lIns="93818" tIns="46909" rIns="93818" bIns="46909"/>
              <a:lstStyle/>
              <a:p>
                <a:pPr algn="ctr" defTabSz="938213"/>
                <a:r>
                  <a:rPr lang="en-US" b="1">
                    <a:solidFill>
                      <a:srgbClr val="333399"/>
                    </a:solidFill>
                    <a:latin typeface="Calibri" pitchFamily="34" charset="0"/>
                    <a:cs typeface="Mangal" pitchFamily="18" charset="0"/>
                  </a:rPr>
                  <a:t>Single Crystal Growth </a:t>
                </a:r>
              </a:p>
              <a:p>
                <a:pPr algn="ctr" defTabSz="938213"/>
                <a:r>
                  <a:rPr lang="en-US" sz="1100" b="1">
                    <a:solidFill>
                      <a:srgbClr val="003300"/>
                    </a:solidFill>
                    <a:latin typeface="Calibri" pitchFamily="34" charset="0"/>
                    <a:cs typeface="Mangal" pitchFamily="18" charset="0"/>
                  </a:rPr>
                  <a:t>BC, CZ, VGF, ZM  </a:t>
                </a:r>
                <a:r>
                  <a:rPr lang="en-US" sz="1100" b="1">
                    <a:solidFill>
                      <a:srgbClr val="800000"/>
                    </a:solidFill>
                    <a:latin typeface="Calibri" pitchFamily="34" charset="0"/>
                    <a:cs typeface="Mangal" pitchFamily="18" charset="0"/>
                  </a:rPr>
                  <a:t>(e.g. Si, GaAs , CdTe</a:t>
                </a:r>
                <a:endParaRPr lang="en-US" sz="1100">
                  <a:latin typeface="Calibri" pitchFamily="34" charset="0"/>
                </a:endParaRPr>
              </a:p>
            </p:txBody>
          </p:sp>
          <p:sp>
            <p:nvSpPr>
              <p:cNvPr id="2061" name="Rectangle 86"/>
              <p:cNvSpPr>
                <a:spLocks noChangeArrowheads="1"/>
              </p:cNvSpPr>
              <p:nvPr/>
            </p:nvSpPr>
            <p:spPr bwMode="auto">
              <a:xfrm>
                <a:off x="1569" y="1377"/>
                <a:ext cx="1578" cy="645"/>
              </a:xfrm>
              <a:prstGeom prst="rect">
                <a:avLst/>
              </a:prstGeom>
              <a:solidFill>
                <a:srgbClr val="CCECFF"/>
              </a:solidFill>
              <a:ln w="9525">
                <a:solidFill>
                  <a:srgbClr val="333399"/>
                </a:solidFill>
                <a:miter lim="800000"/>
                <a:headEnd/>
                <a:tailEnd/>
              </a:ln>
            </p:spPr>
            <p:txBody>
              <a:bodyPr lIns="93818" tIns="46909" rIns="93818" bIns="46909"/>
              <a:lstStyle/>
              <a:p>
                <a:pPr algn="ctr" defTabSz="938213"/>
                <a:r>
                  <a:rPr lang="en-US" b="1">
                    <a:solidFill>
                      <a:srgbClr val="333399"/>
                    </a:solidFill>
                    <a:latin typeface="Calibri" pitchFamily="34" charset="0"/>
                    <a:cs typeface="Mangal" pitchFamily="18" charset="0"/>
                  </a:rPr>
                  <a:t>Ultrapure Material (7N)</a:t>
                </a:r>
              </a:p>
              <a:p>
                <a:pPr algn="ctr" defTabSz="938213"/>
                <a:r>
                  <a:rPr lang="en-US" sz="1200" b="1">
                    <a:solidFill>
                      <a:srgbClr val="003300"/>
                    </a:solidFill>
                    <a:latin typeface="Calibri" pitchFamily="34" charset="0"/>
                    <a:cs typeface="Mangal" pitchFamily="18" charset="0"/>
                  </a:rPr>
                  <a:t>Vacuum Distill., Fractional Sublim., Electrolysis  </a:t>
                </a:r>
                <a:r>
                  <a:rPr lang="en-US" sz="1100" b="1">
                    <a:solidFill>
                      <a:srgbClr val="800000"/>
                    </a:solidFill>
                    <a:latin typeface="Calibri" pitchFamily="34" charset="0"/>
                    <a:cs typeface="Mangal" pitchFamily="18" charset="0"/>
                  </a:rPr>
                  <a:t>(e.g. Si, Ga, In, As, Cd, Te)</a:t>
                </a:r>
                <a:endParaRPr lang="en-US" sz="1100">
                  <a:latin typeface="Calibri" pitchFamily="34" charset="0"/>
                </a:endParaRPr>
              </a:p>
            </p:txBody>
          </p:sp>
          <p:sp>
            <p:nvSpPr>
              <p:cNvPr id="2062" name="Rectangle 87"/>
              <p:cNvSpPr>
                <a:spLocks noChangeArrowheads="1"/>
              </p:cNvSpPr>
              <p:nvPr/>
            </p:nvSpPr>
            <p:spPr bwMode="auto">
              <a:xfrm>
                <a:off x="1992" y="3839"/>
                <a:ext cx="1480" cy="418"/>
              </a:xfrm>
              <a:prstGeom prst="rect">
                <a:avLst/>
              </a:prstGeom>
              <a:solidFill>
                <a:srgbClr val="CCECFF"/>
              </a:solidFill>
              <a:ln w="9525">
                <a:solidFill>
                  <a:srgbClr val="333399"/>
                </a:solidFill>
                <a:miter lim="800000"/>
                <a:headEnd/>
                <a:tailEnd/>
              </a:ln>
            </p:spPr>
            <p:txBody>
              <a:bodyPr lIns="93818" tIns="46909" rIns="93818" bIns="46909"/>
              <a:lstStyle/>
              <a:p>
                <a:pPr algn="ctr" defTabSz="938213"/>
                <a:r>
                  <a:rPr lang="en-US" b="1">
                    <a:solidFill>
                      <a:srgbClr val="333399"/>
                    </a:solidFill>
                    <a:latin typeface="Calibri" pitchFamily="34" charset="0"/>
                    <a:cs typeface="Mangal" pitchFamily="18" charset="0"/>
                  </a:rPr>
                  <a:t>Chip  Fabrication</a:t>
                </a:r>
              </a:p>
              <a:p>
                <a:pPr algn="ctr" defTabSz="938213"/>
                <a:r>
                  <a:rPr lang="en-US" sz="1100" b="1">
                    <a:solidFill>
                      <a:srgbClr val="003300"/>
                    </a:solidFill>
                    <a:latin typeface="Calibri" pitchFamily="34" charset="0"/>
                    <a:cs typeface="Mangal" pitchFamily="18" charset="0"/>
                  </a:rPr>
                  <a:t>Ion implantation, photolithography</a:t>
                </a:r>
                <a:endParaRPr lang="en-US" sz="1100">
                  <a:solidFill>
                    <a:srgbClr val="003300"/>
                  </a:solidFill>
                  <a:latin typeface="Calibri" pitchFamily="34" charset="0"/>
                  <a:cs typeface="Mangal" pitchFamily="18" charset="0"/>
                </a:endParaRPr>
              </a:p>
              <a:p>
                <a:pPr defTabSz="938213"/>
                <a:endParaRPr lang="en-US" sz="2500">
                  <a:latin typeface="Calibri" pitchFamily="34" charset="0"/>
                </a:endParaRPr>
              </a:p>
            </p:txBody>
          </p:sp>
          <p:sp>
            <p:nvSpPr>
              <p:cNvPr id="2063" name="Rectangle 88"/>
              <p:cNvSpPr>
                <a:spLocks noChangeArrowheads="1"/>
              </p:cNvSpPr>
              <p:nvPr/>
            </p:nvSpPr>
            <p:spPr bwMode="auto">
              <a:xfrm>
                <a:off x="1569" y="591"/>
                <a:ext cx="1133" cy="436"/>
              </a:xfrm>
              <a:prstGeom prst="rect">
                <a:avLst/>
              </a:prstGeom>
              <a:solidFill>
                <a:srgbClr val="CCECFF"/>
              </a:solidFill>
              <a:ln w="9525">
                <a:solidFill>
                  <a:srgbClr val="333399"/>
                </a:solidFill>
                <a:miter lim="800000"/>
                <a:headEnd/>
                <a:tailEnd/>
              </a:ln>
            </p:spPr>
            <p:txBody>
              <a:bodyPr lIns="93818" tIns="46909" rIns="93818" bIns="46909"/>
              <a:lstStyle/>
              <a:p>
                <a:pPr algn="ctr" defTabSz="938213"/>
                <a:r>
                  <a:rPr lang="en-US" b="1">
                    <a:solidFill>
                      <a:srgbClr val="333399"/>
                    </a:solidFill>
                    <a:latin typeface="Calibri" pitchFamily="34" charset="0"/>
                    <a:cs typeface="Mangal" pitchFamily="18" charset="0"/>
                  </a:rPr>
                  <a:t>Raw Material</a:t>
                </a:r>
              </a:p>
              <a:p>
                <a:pPr algn="ctr" defTabSz="938213"/>
                <a:r>
                  <a:rPr lang="en-US" sz="1100" b="1">
                    <a:solidFill>
                      <a:srgbClr val="800000"/>
                    </a:solidFill>
                    <a:latin typeface="Calibri" pitchFamily="34" charset="0"/>
                    <a:cs typeface="Mangal" pitchFamily="18" charset="0"/>
                  </a:rPr>
                  <a:t>(e.g. Si, Ga, In, As, Cd, Te)</a:t>
                </a:r>
                <a:endParaRPr lang="en-US" sz="1100">
                  <a:latin typeface="Calibri" pitchFamily="34" charset="0"/>
                </a:endParaRPr>
              </a:p>
            </p:txBody>
          </p:sp>
          <p:sp>
            <p:nvSpPr>
              <p:cNvPr id="2064" name="Text Box 89"/>
              <p:cNvSpPr txBox="1">
                <a:spLocks noChangeArrowheads="1"/>
              </p:cNvSpPr>
              <p:nvPr/>
            </p:nvSpPr>
            <p:spPr bwMode="auto">
              <a:xfrm>
                <a:off x="193" y="1593"/>
                <a:ext cx="1298" cy="802"/>
              </a:xfrm>
              <a:prstGeom prst="rect">
                <a:avLst/>
              </a:prstGeom>
              <a:solidFill>
                <a:srgbClr val="CCFFCC"/>
              </a:solidFill>
              <a:ln w="9525">
                <a:solidFill>
                  <a:srgbClr val="3333CC"/>
                </a:solidFill>
                <a:miter lim="800000"/>
                <a:headEnd/>
                <a:tailEnd/>
              </a:ln>
            </p:spPr>
            <p:txBody>
              <a:bodyPr lIns="93818" tIns="0" rIns="0" bIns="0"/>
              <a:lstStyle/>
              <a:p>
                <a:pPr algn="ctr" defTabSz="938213"/>
                <a:r>
                  <a:rPr lang="en-US" b="1">
                    <a:solidFill>
                      <a:srgbClr val="333399"/>
                    </a:solidFill>
                    <a:latin typeface="Calibri" pitchFamily="34" charset="0"/>
                    <a:cs typeface="Mangal" pitchFamily="18" charset="0"/>
                  </a:rPr>
                  <a:t>Organometallic Precursors</a:t>
                </a:r>
              </a:p>
              <a:p>
                <a:pPr algn="ctr" defTabSz="938213"/>
                <a:r>
                  <a:rPr lang="en-US" sz="1100" b="1">
                    <a:solidFill>
                      <a:srgbClr val="800000"/>
                    </a:solidFill>
                    <a:latin typeface="Calibri" pitchFamily="34" charset="0"/>
                    <a:cs typeface="Mangal" pitchFamily="18" charset="0"/>
                  </a:rPr>
                  <a:t>(e.g. Trimethyl gallium, Trimehtyl Arsenic, Trimehtyl Antimony)</a:t>
                </a:r>
                <a:endParaRPr lang="en-US" sz="1100">
                  <a:latin typeface="Calibri" pitchFamily="34" charset="0"/>
                </a:endParaRPr>
              </a:p>
            </p:txBody>
          </p:sp>
          <p:sp>
            <p:nvSpPr>
              <p:cNvPr id="2065" name="Line 90"/>
              <p:cNvSpPr>
                <a:spLocks noChangeShapeType="1"/>
              </p:cNvSpPr>
              <p:nvPr/>
            </p:nvSpPr>
            <p:spPr bwMode="auto">
              <a:xfrm>
                <a:off x="1124" y="3453"/>
                <a:ext cx="849" cy="685"/>
              </a:xfrm>
              <a:prstGeom prst="line">
                <a:avLst/>
              </a:prstGeom>
              <a:noFill/>
              <a:ln w="9525">
                <a:solidFill>
                  <a:srgbClr val="000000"/>
                </a:solidFill>
                <a:round/>
                <a:headEnd/>
                <a:tailEnd type="triangle" w="med" len="med"/>
              </a:ln>
            </p:spPr>
            <p:txBody>
              <a:bodyPr/>
              <a:lstStyle/>
              <a:p>
                <a:endParaRPr lang="en-US"/>
              </a:p>
            </p:txBody>
          </p:sp>
          <p:sp>
            <p:nvSpPr>
              <p:cNvPr id="2066" name="Text Box 91"/>
              <p:cNvSpPr txBox="1">
                <a:spLocks noChangeArrowheads="1"/>
              </p:cNvSpPr>
              <p:nvPr/>
            </p:nvSpPr>
            <p:spPr bwMode="auto">
              <a:xfrm>
                <a:off x="603" y="3017"/>
                <a:ext cx="832" cy="374"/>
              </a:xfrm>
              <a:prstGeom prst="rect">
                <a:avLst/>
              </a:prstGeom>
              <a:solidFill>
                <a:srgbClr val="CCFFCC"/>
              </a:solidFill>
              <a:ln w="9525">
                <a:solidFill>
                  <a:srgbClr val="333399"/>
                </a:solidFill>
                <a:miter lim="800000"/>
                <a:headEnd/>
                <a:tailEnd/>
              </a:ln>
            </p:spPr>
            <p:txBody>
              <a:bodyPr lIns="93818" tIns="46909" rIns="93818" bIns="46909"/>
              <a:lstStyle/>
              <a:p>
                <a:pPr algn="ctr" defTabSz="938213"/>
                <a:r>
                  <a:rPr lang="en-US" b="1">
                    <a:solidFill>
                      <a:srgbClr val="333399"/>
                    </a:solidFill>
                    <a:latin typeface="Calibri" pitchFamily="34" charset="0"/>
                    <a:cs typeface="Mangal" pitchFamily="18" charset="0"/>
                  </a:rPr>
                  <a:t>MOCVD</a:t>
                </a:r>
                <a:endParaRPr lang="en-US" sz="2500">
                  <a:latin typeface="Calibri" pitchFamily="34" charset="0"/>
                </a:endParaRPr>
              </a:p>
            </p:txBody>
          </p:sp>
          <p:pic>
            <p:nvPicPr>
              <p:cNvPr id="2067" name="Picture 92"/>
              <p:cNvPicPr>
                <a:picLocks noChangeAspect="1" noChangeArrowheads="1"/>
              </p:cNvPicPr>
              <p:nvPr/>
            </p:nvPicPr>
            <p:blipFill>
              <a:blip r:embed="rId6"/>
              <a:srcRect/>
              <a:stretch>
                <a:fillRect/>
              </a:stretch>
            </p:blipFill>
            <p:spPr bwMode="auto">
              <a:xfrm>
                <a:off x="3168" y="1449"/>
                <a:ext cx="720" cy="421"/>
              </a:xfrm>
              <a:prstGeom prst="rect">
                <a:avLst/>
              </a:prstGeom>
              <a:noFill/>
              <a:ln w="9525">
                <a:noFill/>
                <a:miter lim="800000"/>
                <a:headEnd/>
                <a:tailEnd/>
              </a:ln>
            </p:spPr>
          </p:pic>
          <p:pic>
            <p:nvPicPr>
              <p:cNvPr id="2068" name="Picture 93"/>
              <p:cNvPicPr>
                <a:picLocks noChangeAspect="1" noChangeArrowheads="1"/>
              </p:cNvPicPr>
              <p:nvPr/>
            </p:nvPicPr>
            <p:blipFill>
              <a:blip r:embed="rId7"/>
              <a:srcRect/>
              <a:stretch>
                <a:fillRect/>
              </a:stretch>
            </p:blipFill>
            <p:spPr bwMode="auto">
              <a:xfrm>
                <a:off x="3168" y="2124"/>
                <a:ext cx="1104" cy="333"/>
              </a:xfrm>
              <a:prstGeom prst="rect">
                <a:avLst/>
              </a:prstGeom>
              <a:noFill/>
              <a:ln w="9525">
                <a:noFill/>
                <a:miter lim="800000"/>
                <a:headEnd/>
                <a:tailEnd/>
              </a:ln>
            </p:spPr>
          </p:pic>
          <p:pic>
            <p:nvPicPr>
              <p:cNvPr id="2069" name="Picture 94"/>
              <p:cNvPicPr>
                <a:picLocks noChangeAspect="1" noChangeArrowheads="1"/>
              </p:cNvPicPr>
              <p:nvPr/>
            </p:nvPicPr>
            <p:blipFill>
              <a:blip r:embed="rId8"/>
              <a:srcRect/>
              <a:stretch>
                <a:fillRect/>
              </a:stretch>
            </p:blipFill>
            <p:spPr bwMode="auto">
              <a:xfrm>
                <a:off x="3648" y="2507"/>
                <a:ext cx="672" cy="310"/>
              </a:xfrm>
              <a:prstGeom prst="rect">
                <a:avLst/>
              </a:prstGeom>
              <a:noFill/>
              <a:ln w="9525">
                <a:noFill/>
                <a:miter lim="800000"/>
                <a:headEnd/>
                <a:tailEnd/>
              </a:ln>
            </p:spPr>
          </p:pic>
          <p:sp>
            <p:nvSpPr>
              <p:cNvPr id="2070" name="Line 95"/>
              <p:cNvSpPr>
                <a:spLocks noChangeShapeType="1"/>
              </p:cNvSpPr>
              <p:nvPr/>
            </p:nvSpPr>
            <p:spPr bwMode="auto">
              <a:xfrm>
                <a:off x="800" y="2458"/>
                <a:ext cx="130" cy="485"/>
              </a:xfrm>
              <a:prstGeom prst="line">
                <a:avLst/>
              </a:prstGeom>
              <a:noFill/>
              <a:ln w="9525">
                <a:solidFill>
                  <a:srgbClr val="000000"/>
                </a:solidFill>
                <a:round/>
                <a:headEnd/>
                <a:tailEnd type="triangle" w="med" len="med"/>
              </a:ln>
            </p:spPr>
            <p:txBody>
              <a:bodyPr/>
              <a:lstStyle/>
              <a:p>
                <a:endParaRPr lang="en-US"/>
              </a:p>
            </p:txBody>
          </p:sp>
          <p:pic>
            <p:nvPicPr>
              <p:cNvPr id="2071" name="Picture 96"/>
              <p:cNvPicPr>
                <a:picLocks noChangeAspect="1" noChangeArrowheads="1"/>
              </p:cNvPicPr>
              <p:nvPr/>
            </p:nvPicPr>
            <p:blipFill>
              <a:blip r:embed="rId9"/>
              <a:srcRect/>
              <a:stretch>
                <a:fillRect/>
              </a:stretch>
            </p:blipFill>
            <p:spPr bwMode="auto">
              <a:xfrm>
                <a:off x="4108" y="3042"/>
                <a:ext cx="576" cy="405"/>
              </a:xfrm>
              <a:prstGeom prst="rect">
                <a:avLst/>
              </a:prstGeom>
              <a:noFill/>
              <a:ln w="9525">
                <a:noFill/>
                <a:miter lim="800000"/>
                <a:headEnd/>
                <a:tailEnd/>
              </a:ln>
            </p:spPr>
          </p:pic>
          <p:pic>
            <p:nvPicPr>
              <p:cNvPr id="2072" name="Picture 97"/>
              <p:cNvPicPr>
                <a:picLocks noChangeAspect="1" noChangeArrowheads="1"/>
              </p:cNvPicPr>
              <p:nvPr/>
            </p:nvPicPr>
            <p:blipFill>
              <a:blip r:embed="rId10"/>
              <a:srcRect/>
              <a:stretch>
                <a:fillRect/>
              </a:stretch>
            </p:blipFill>
            <p:spPr bwMode="auto">
              <a:xfrm>
                <a:off x="3632" y="3434"/>
                <a:ext cx="655" cy="382"/>
              </a:xfrm>
              <a:prstGeom prst="rect">
                <a:avLst/>
              </a:prstGeom>
              <a:noFill/>
              <a:ln w="9525">
                <a:noFill/>
                <a:miter lim="800000"/>
                <a:headEnd/>
                <a:tailEnd/>
              </a:ln>
            </p:spPr>
          </p:pic>
          <p:sp>
            <p:nvSpPr>
              <p:cNvPr id="2073" name="Line 98"/>
              <p:cNvSpPr>
                <a:spLocks noChangeShapeType="1"/>
              </p:cNvSpPr>
              <p:nvPr/>
            </p:nvSpPr>
            <p:spPr bwMode="auto">
              <a:xfrm>
                <a:off x="2808" y="4269"/>
                <a:ext cx="72" cy="335"/>
              </a:xfrm>
              <a:prstGeom prst="line">
                <a:avLst/>
              </a:prstGeom>
              <a:noFill/>
              <a:ln w="9525">
                <a:solidFill>
                  <a:srgbClr val="000000"/>
                </a:solidFill>
                <a:round/>
                <a:headEnd/>
                <a:tailEnd type="triangle" w="med" len="med"/>
              </a:ln>
            </p:spPr>
            <p:txBody>
              <a:bodyPr/>
              <a:lstStyle/>
              <a:p>
                <a:endParaRPr lang="en-US"/>
              </a:p>
            </p:txBody>
          </p:sp>
          <p:sp>
            <p:nvSpPr>
              <p:cNvPr id="2074" name="Line 99"/>
              <p:cNvSpPr>
                <a:spLocks noChangeShapeType="1"/>
              </p:cNvSpPr>
              <p:nvPr/>
            </p:nvSpPr>
            <p:spPr bwMode="auto">
              <a:xfrm>
                <a:off x="2661" y="3640"/>
                <a:ext cx="72" cy="211"/>
              </a:xfrm>
              <a:prstGeom prst="line">
                <a:avLst/>
              </a:prstGeom>
              <a:noFill/>
              <a:ln w="9525">
                <a:solidFill>
                  <a:srgbClr val="000000"/>
                </a:solidFill>
                <a:round/>
                <a:headEnd/>
                <a:tailEnd type="triangle" w="med" len="med"/>
              </a:ln>
            </p:spPr>
            <p:txBody>
              <a:bodyPr/>
              <a:lstStyle/>
              <a:p>
                <a:endParaRPr lang="en-US"/>
              </a:p>
            </p:txBody>
          </p:sp>
          <p:sp>
            <p:nvSpPr>
              <p:cNvPr id="2075" name="Line 100"/>
              <p:cNvSpPr>
                <a:spLocks noChangeShapeType="1"/>
              </p:cNvSpPr>
              <p:nvPr/>
            </p:nvSpPr>
            <p:spPr bwMode="auto">
              <a:xfrm>
                <a:off x="2520" y="2733"/>
                <a:ext cx="72" cy="335"/>
              </a:xfrm>
              <a:prstGeom prst="line">
                <a:avLst/>
              </a:prstGeom>
              <a:noFill/>
              <a:ln w="9525">
                <a:solidFill>
                  <a:srgbClr val="000000"/>
                </a:solidFill>
                <a:round/>
                <a:headEnd/>
                <a:tailEnd type="triangle" w="med" len="med"/>
              </a:ln>
            </p:spPr>
            <p:txBody>
              <a:bodyPr/>
              <a:lstStyle/>
              <a:p>
                <a:endParaRPr lang="en-US"/>
              </a:p>
            </p:txBody>
          </p:sp>
          <p:sp>
            <p:nvSpPr>
              <p:cNvPr id="2076" name="Line 101"/>
              <p:cNvSpPr>
                <a:spLocks noChangeShapeType="1"/>
              </p:cNvSpPr>
              <p:nvPr/>
            </p:nvSpPr>
            <p:spPr bwMode="auto">
              <a:xfrm>
                <a:off x="2337" y="2022"/>
                <a:ext cx="51" cy="251"/>
              </a:xfrm>
              <a:prstGeom prst="line">
                <a:avLst/>
              </a:prstGeom>
              <a:noFill/>
              <a:ln w="9525">
                <a:solidFill>
                  <a:srgbClr val="000000"/>
                </a:solidFill>
                <a:round/>
                <a:headEnd/>
                <a:tailEnd type="triangle" w="med" len="med"/>
              </a:ln>
            </p:spPr>
            <p:txBody>
              <a:bodyPr/>
              <a:lstStyle/>
              <a:p>
                <a:endParaRPr lang="en-US"/>
              </a:p>
            </p:txBody>
          </p:sp>
          <p:sp>
            <p:nvSpPr>
              <p:cNvPr id="2077" name="Line 102"/>
              <p:cNvSpPr>
                <a:spLocks noChangeShapeType="1"/>
              </p:cNvSpPr>
              <p:nvPr/>
            </p:nvSpPr>
            <p:spPr bwMode="auto">
              <a:xfrm>
                <a:off x="2088" y="1051"/>
                <a:ext cx="72" cy="335"/>
              </a:xfrm>
              <a:prstGeom prst="line">
                <a:avLst/>
              </a:prstGeom>
              <a:noFill/>
              <a:ln w="9525">
                <a:solidFill>
                  <a:srgbClr val="000000"/>
                </a:solidFill>
                <a:round/>
                <a:headEnd/>
                <a:tailEnd type="triangle" w="med" len="med"/>
              </a:ln>
            </p:spPr>
            <p:txBody>
              <a:bodyPr/>
              <a:lstStyle/>
              <a:p>
                <a:endParaRPr lang="en-US"/>
              </a:p>
            </p:txBody>
          </p:sp>
          <p:sp>
            <p:nvSpPr>
              <p:cNvPr id="2078" name="Line 103"/>
              <p:cNvSpPr>
                <a:spLocks noChangeShapeType="1"/>
              </p:cNvSpPr>
              <p:nvPr/>
            </p:nvSpPr>
            <p:spPr bwMode="auto">
              <a:xfrm flipH="1">
                <a:off x="843" y="1047"/>
                <a:ext cx="1241" cy="546"/>
              </a:xfrm>
              <a:prstGeom prst="line">
                <a:avLst/>
              </a:prstGeom>
              <a:noFill/>
              <a:ln w="9525">
                <a:solidFill>
                  <a:srgbClr val="000000"/>
                </a:solidFill>
                <a:round/>
                <a:headEnd/>
                <a:tailEnd type="triangle" w="med" len="med"/>
              </a:ln>
            </p:spPr>
            <p:txBody>
              <a:bodyPr/>
              <a:lstStyle/>
              <a:p>
                <a:endParaRPr lang="en-US"/>
              </a:p>
            </p:txBody>
          </p:sp>
        </p:grpSp>
        <p:pic>
          <p:nvPicPr>
            <p:cNvPr id="2054" name="Picture 104" descr="lg-reina-kc780-mobile-phone"/>
            <p:cNvPicPr>
              <a:picLocks noChangeAspect="1" noChangeArrowheads="1"/>
            </p:cNvPicPr>
            <p:nvPr/>
          </p:nvPicPr>
          <p:blipFill>
            <a:blip r:embed="rId11"/>
            <a:srcRect/>
            <a:stretch>
              <a:fillRect/>
            </a:stretch>
          </p:blipFill>
          <p:spPr bwMode="auto">
            <a:xfrm>
              <a:off x="3511" y="3600"/>
              <a:ext cx="245" cy="528"/>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898525" y="2281238"/>
            <a:ext cx="7331075" cy="1833562"/>
            <a:chOff x="566" y="1437"/>
            <a:chExt cx="4618" cy="1155"/>
          </a:xfrm>
        </p:grpSpPr>
        <p:sp>
          <p:nvSpPr>
            <p:cNvPr id="28676" name="Rectangle 10"/>
            <p:cNvSpPr>
              <a:spLocks noChangeArrowheads="1"/>
            </p:cNvSpPr>
            <p:nvPr/>
          </p:nvSpPr>
          <p:spPr bwMode="auto">
            <a:xfrm>
              <a:off x="576" y="1437"/>
              <a:ext cx="4608" cy="720"/>
            </a:xfrm>
            <a:prstGeom prst="rect">
              <a:avLst/>
            </a:prstGeom>
            <a:solidFill>
              <a:srgbClr val="FFFFD5"/>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FFFFD5"/>
              </a:extrusionClr>
            </a:sp3d>
          </p:spPr>
          <p:txBody>
            <a:bodyPr wrap="none" anchor="ctr">
              <a:flatTx/>
            </a:bodyPr>
            <a:lstStyle/>
            <a:p>
              <a:endParaRPr lang="en-US">
                <a:latin typeface="Calibri" pitchFamily="34" charset="0"/>
              </a:endParaRPr>
            </a:p>
          </p:txBody>
        </p:sp>
        <p:sp>
          <p:nvSpPr>
            <p:cNvPr id="28677" name="Text Box 4"/>
            <p:cNvSpPr txBox="1">
              <a:spLocks noChangeArrowheads="1"/>
            </p:cNvSpPr>
            <p:nvPr/>
          </p:nvSpPr>
          <p:spPr bwMode="auto">
            <a:xfrm>
              <a:off x="715" y="1619"/>
              <a:ext cx="1637" cy="328"/>
            </a:xfrm>
            <a:prstGeom prst="rect">
              <a:avLst/>
            </a:prstGeom>
            <a:noFill/>
            <a:ln w="9525">
              <a:noFill/>
              <a:miter lim="800000"/>
              <a:headEnd/>
              <a:tailEnd/>
            </a:ln>
          </p:spPr>
          <p:txBody>
            <a:bodyPr wrap="none">
              <a:spAutoFit/>
            </a:bodyPr>
            <a:lstStyle/>
            <a:p>
              <a:r>
                <a:rPr lang="en-US" sz="2800">
                  <a:solidFill>
                    <a:srgbClr val="0000CC"/>
                  </a:solidFill>
                  <a:latin typeface="Calibri" pitchFamily="34" charset="0"/>
                </a:rPr>
                <a:t>Me</a:t>
              </a:r>
              <a:r>
                <a:rPr lang="en-US" sz="2800" baseline="-25000">
                  <a:solidFill>
                    <a:srgbClr val="0000CC"/>
                  </a:solidFill>
                  <a:latin typeface="Calibri" pitchFamily="34" charset="0"/>
                </a:rPr>
                <a:t>3</a:t>
              </a:r>
              <a:r>
                <a:rPr lang="en-US" sz="2800">
                  <a:solidFill>
                    <a:srgbClr val="0000CC"/>
                  </a:solidFill>
                  <a:latin typeface="Calibri" pitchFamily="34" charset="0"/>
                </a:rPr>
                <a:t>Ga + AsH</a:t>
              </a:r>
              <a:r>
                <a:rPr lang="en-US" sz="2800" baseline="-25000">
                  <a:solidFill>
                    <a:srgbClr val="0000CC"/>
                  </a:solidFill>
                  <a:latin typeface="Calibri" pitchFamily="34" charset="0"/>
                </a:rPr>
                <a:t>3</a:t>
              </a:r>
              <a:r>
                <a:rPr lang="en-US" sz="2800">
                  <a:solidFill>
                    <a:srgbClr val="0000CC"/>
                  </a:solidFill>
                  <a:latin typeface="Calibri" pitchFamily="34" charset="0"/>
                </a:rPr>
                <a:t> </a:t>
              </a:r>
            </a:p>
          </p:txBody>
        </p:sp>
        <p:sp>
          <p:nvSpPr>
            <p:cNvPr id="28678" name="Text Box 5"/>
            <p:cNvSpPr txBox="1">
              <a:spLocks noChangeArrowheads="1"/>
            </p:cNvSpPr>
            <p:nvPr/>
          </p:nvSpPr>
          <p:spPr bwMode="auto">
            <a:xfrm>
              <a:off x="3442" y="1620"/>
              <a:ext cx="1646" cy="327"/>
            </a:xfrm>
            <a:prstGeom prst="rect">
              <a:avLst/>
            </a:prstGeom>
            <a:noFill/>
            <a:ln w="9525">
              <a:noFill/>
              <a:miter lim="800000"/>
              <a:headEnd/>
              <a:tailEnd/>
            </a:ln>
          </p:spPr>
          <p:txBody>
            <a:bodyPr>
              <a:spAutoFit/>
            </a:bodyPr>
            <a:lstStyle/>
            <a:p>
              <a:r>
                <a:rPr lang="en-US" sz="2800">
                  <a:solidFill>
                    <a:srgbClr val="0000CC"/>
                  </a:solidFill>
                  <a:latin typeface="Calibri" pitchFamily="34" charset="0"/>
                </a:rPr>
                <a:t>GaAs + 3 MeH</a:t>
              </a:r>
            </a:p>
          </p:txBody>
        </p:sp>
        <p:sp>
          <p:nvSpPr>
            <p:cNvPr id="28679" name="Line 6"/>
            <p:cNvSpPr>
              <a:spLocks noChangeShapeType="1"/>
            </p:cNvSpPr>
            <p:nvPr/>
          </p:nvSpPr>
          <p:spPr bwMode="auto">
            <a:xfrm>
              <a:off x="2354" y="1783"/>
              <a:ext cx="1003" cy="0"/>
            </a:xfrm>
            <a:prstGeom prst="line">
              <a:avLst/>
            </a:prstGeom>
            <a:noFill/>
            <a:ln w="9525">
              <a:solidFill>
                <a:srgbClr val="0000CC"/>
              </a:solidFill>
              <a:round/>
              <a:headEnd/>
              <a:tailEnd type="triangle" w="med" len="med"/>
            </a:ln>
          </p:spPr>
          <p:txBody>
            <a:bodyPr/>
            <a:lstStyle/>
            <a:p>
              <a:endParaRPr lang="en-US"/>
            </a:p>
          </p:txBody>
        </p:sp>
        <p:sp>
          <p:nvSpPr>
            <p:cNvPr id="28680" name="Text Box 7"/>
            <p:cNvSpPr txBox="1">
              <a:spLocks noChangeArrowheads="1"/>
            </p:cNvSpPr>
            <p:nvPr/>
          </p:nvSpPr>
          <p:spPr bwMode="auto">
            <a:xfrm>
              <a:off x="2493" y="1533"/>
              <a:ext cx="675" cy="288"/>
            </a:xfrm>
            <a:prstGeom prst="rect">
              <a:avLst/>
            </a:prstGeom>
            <a:noFill/>
            <a:ln w="9525">
              <a:noFill/>
              <a:miter lim="800000"/>
              <a:headEnd/>
              <a:tailEnd/>
            </a:ln>
          </p:spPr>
          <p:txBody>
            <a:bodyPr wrap="none">
              <a:spAutoFit/>
            </a:bodyPr>
            <a:lstStyle/>
            <a:p>
              <a:r>
                <a:rPr lang="en-US" sz="2400">
                  <a:solidFill>
                    <a:srgbClr val="0000CC"/>
                  </a:solidFill>
                  <a:latin typeface="Calibri" pitchFamily="34" charset="0"/>
                  <a:sym typeface="Symbol" pitchFamily="18" charset="2"/>
                </a:rPr>
                <a:t>650</a:t>
              </a:r>
              <a:r>
                <a:rPr lang="en-US" sz="2400" baseline="30000">
                  <a:solidFill>
                    <a:srgbClr val="0000CC"/>
                  </a:solidFill>
                  <a:latin typeface="Calibri" pitchFamily="34" charset="0"/>
                  <a:sym typeface="Symbol" pitchFamily="18" charset="2"/>
                </a:rPr>
                <a:t>O</a:t>
              </a:r>
              <a:r>
                <a:rPr lang="en-US" sz="2400">
                  <a:solidFill>
                    <a:srgbClr val="0000CC"/>
                  </a:solidFill>
                  <a:latin typeface="Calibri" pitchFamily="34" charset="0"/>
                  <a:sym typeface="Symbol" pitchFamily="18" charset="2"/>
                </a:rPr>
                <a:t>C</a:t>
              </a:r>
            </a:p>
          </p:txBody>
        </p:sp>
        <p:sp>
          <p:nvSpPr>
            <p:cNvPr id="28681" name="Text Box 8"/>
            <p:cNvSpPr txBox="1">
              <a:spLocks noChangeArrowheads="1"/>
            </p:cNvSpPr>
            <p:nvPr/>
          </p:nvSpPr>
          <p:spPr bwMode="auto">
            <a:xfrm>
              <a:off x="2706" y="1773"/>
              <a:ext cx="326" cy="288"/>
            </a:xfrm>
            <a:prstGeom prst="rect">
              <a:avLst/>
            </a:prstGeom>
            <a:noFill/>
            <a:ln w="9525">
              <a:noFill/>
              <a:miter lim="800000"/>
              <a:headEnd/>
              <a:tailEnd/>
            </a:ln>
          </p:spPr>
          <p:txBody>
            <a:bodyPr wrap="none">
              <a:spAutoFit/>
            </a:bodyPr>
            <a:lstStyle/>
            <a:p>
              <a:r>
                <a:rPr lang="en-US" sz="2400">
                  <a:solidFill>
                    <a:srgbClr val="0000CC"/>
                  </a:solidFill>
                  <a:latin typeface="Calibri" pitchFamily="34" charset="0"/>
                </a:rPr>
                <a:t>H</a:t>
              </a:r>
              <a:r>
                <a:rPr lang="en-US" sz="2400" baseline="-25000">
                  <a:solidFill>
                    <a:srgbClr val="0000CC"/>
                  </a:solidFill>
                  <a:latin typeface="Calibri" pitchFamily="34" charset="0"/>
                </a:rPr>
                <a:t>2</a:t>
              </a:r>
            </a:p>
          </p:txBody>
        </p:sp>
        <p:sp>
          <p:nvSpPr>
            <p:cNvPr id="28682" name="Text Box 11"/>
            <p:cNvSpPr txBox="1">
              <a:spLocks noChangeArrowheads="1"/>
            </p:cNvSpPr>
            <p:nvPr/>
          </p:nvSpPr>
          <p:spPr bwMode="auto">
            <a:xfrm>
              <a:off x="566" y="2342"/>
              <a:ext cx="3444" cy="250"/>
            </a:xfrm>
            <a:prstGeom prst="rect">
              <a:avLst/>
            </a:prstGeom>
            <a:noFill/>
            <a:ln w="9525">
              <a:noFill/>
              <a:miter lim="800000"/>
              <a:headEnd/>
              <a:tailEnd/>
            </a:ln>
          </p:spPr>
          <p:txBody>
            <a:bodyPr wrap="none">
              <a:spAutoFit/>
            </a:bodyPr>
            <a:lstStyle/>
            <a:p>
              <a:r>
                <a:rPr lang="en-US" sz="2000">
                  <a:solidFill>
                    <a:srgbClr val="9900CC"/>
                  </a:solidFill>
                  <a:latin typeface="Calibri" pitchFamily="34" charset="0"/>
                </a:rPr>
                <a:t>H.M. Mansevit, </a:t>
              </a:r>
              <a:r>
                <a:rPr lang="en-US" sz="2000" i="1">
                  <a:solidFill>
                    <a:srgbClr val="9900CC"/>
                  </a:solidFill>
                  <a:latin typeface="Calibri" pitchFamily="34" charset="0"/>
                </a:rPr>
                <a:t>Appl. Phy. Lett.</a:t>
              </a:r>
              <a:r>
                <a:rPr lang="en-US" sz="2000">
                  <a:solidFill>
                    <a:srgbClr val="9900CC"/>
                  </a:solidFill>
                  <a:latin typeface="Calibri" pitchFamily="34" charset="0"/>
                </a:rPr>
                <a:t>, 12 (1968) 156)</a:t>
              </a:r>
            </a:p>
          </p:txBody>
        </p:sp>
      </p:grpSp>
      <p:sp>
        <p:nvSpPr>
          <p:cNvPr id="28675" name="Text Box 12"/>
          <p:cNvSpPr txBox="1">
            <a:spLocks noChangeArrowheads="1"/>
          </p:cNvSpPr>
          <p:nvPr/>
        </p:nvSpPr>
        <p:spPr bwMode="auto">
          <a:xfrm>
            <a:off x="838200" y="457200"/>
            <a:ext cx="7485063" cy="457200"/>
          </a:xfrm>
          <a:prstGeom prst="rect">
            <a:avLst/>
          </a:prstGeom>
          <a:noFill/>
          <a:ln w="9525">
            <a:noFill/>
            <a:miter lim="800000"/>
            <a:headEnd/>
            <a:tailEnd/>
          </a:ln>
        </p:spPr>
        <p:txBody>
          <a:bodyPr wrap="none">
            <a:spAutoFit/>
          </a:bodyPr>
          <a:lstStyle/>
          <a:p>
            <a:r>
              <a:rPr lang="en-US" sz="2400" b="1">
                <a:solidFill>
                  <a:srgbClr val="006600"/>
                </a:solidFill>
                <a:latin typeface="Calibri" pitchFamily="34" charset="0"/>
              </a:rPr>
              <a:t>Organometallic precursors for materials synthesis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7"/>
          <p:cNvGrpSpPr>
            <a:grpSpLocks/>
          </p:cNvGrpSpPr>
          <p:nvPr/>
        </p:nvGrpSpPr>
        <p:grpSpPr bwMode="auto">
          <a:xfrm>
            <a:off x="1319213" y="1524000"/>
            <a:ext cx="6834187" cy="4670425"/>
            <a:chOff x="0" y="144"/>
            <a:chExt cx="4305" cy="2942"/>
          </a:xfrm>
        </p:grpSpPr>
        <p:sp>
          <p:nvSpPr>
            <p:cNvPr id="29701" name="Rectangle 4"/>
            <p:cNvSpPr>
              <a:spLocks noChangeArrowheads="1"/>
            </p:cNvSpPr>
            <p:nvPr/>
          </p:nvSpPr>
          <p:spPr bwMode="auto">
            <a:xfrm>
              <a:off x="190" y="144"/>
              <a:ext cx="3062" cy="231"/>
            </a:xfrm>
            <a:prstGeom prst="rect">
              <a:avLst/>
            </a:prstGeom>
            <a:noFill/>
            <a:ln w="9525">
              <a:noFill/>
              <a:miter lim="800000"/>
              <a:headEnd/>
              <a:tailEnd/>
            </a:ln>
          </p:spPr>
          <p:txBody>
            <a:bodyPr wrap="none">
              <a:spAutoFit/>
            </a:bodyPr>
            <a:lstStyle/>
            <a:p>
              <a:pPr algn="ctr"/>
              <a:r>
                <a:rPr lang="en-US">
                  <a:solidFill>
                    <a:srgbClr val="FF0000"/>
                  </a:solidFill>
                  <a:latin typeface="Calibri" pitchFamily="34" charset="0"/>
                </a:rPr>
                <a:t>2Ga + 3Me</a:t>
              </a:r>
              <a:r>
                <a:rPr lang="en-US" baseline="-25000">
                  <a:solidFill>
                    <a:srgbClr val="FF0000"/>
                  </a:solidFill>
                  <a:latin typeface="Calibri" pitchFamily="34" charset="0"/>
                </a:rPr>
                <a:t>2</a:t>
              </a:r>
              <a:r>
                <a:rPr lang="en-US">
                  <a:solidFill>
                    <a:srgbClr val="FF0000"/>
                  </a:solidFill>
                  <a:latin typeface="Calibri" pitchFamily="34" charset="0"/>
                </a:rPr>
                <a:t>Hg                          2Me</a:t>
              </a:r>
              <a:r>
                <a:rPr lang="en-US" baseline="-25000">
                  <a:solidFill>
                    <a:srgbClr val="FF0000"/>
                  </a:solidFill>
                  <a:latin typeface="Calibri" pitchFamily="34" charset="0"/>
                </a:rPr>
                <a:t>3</a:t>
              </a:r>
              <a:r>
                <a:rPr lang="en-US">
                  <a:solidFill>
                    <a:srgbClr val="FF0000"/>
                  </a:solidFill>
                  <a:latin typeface="Calibri" pitchFamily="34" charset="0"/>
                </a:rPr>
                <a:t>Ga + 3Hg</a:t>
              </a:r>
            </a:p>
          </p:txBody>
        </p:sp>
        <p:sp>
          <p:nvSpPr>
            <p:cNvPr id="29702" name="Line 5"/>
            <p:cNvSpPr>
              <a:spLocks noChangeShapeType="1"/>
            </p:cNvSpPr>
            <p:nvPr/>
          </p:nvSpPr>
          <p:spPr bwMode="auto">
            <a:xfrm>
              <a:off x="1332" y="254"/>
              <a:ext cx="752" cy="0"/>
            </a:xfrm>
            <a:prstGeom prst="line">
              <a:avLst/>
            </a:prstGeom>
            <a:noFill/>
            <a:ln w="9525">
              <a:solidFill>
                <a:srgbClr val="FF0000"/>
              </a:solidFill>
              <a:round/>
              <a:headEnd/>
              <a:tailEnd type="triangle" w="med" len="med"/>
            </a:ln>
          </p:spPr>
          <p:txBody>
            <a:bodyPr/>
            <a:lstStyle/>
            <a:p>
              <a:endParaRPr lang="en-US"/>
            </a:p>
          </p:txBody>
        </p:sp>
        <p:sp>
          <p:nvSpPr>
            <p:cNvPr id="29703" name="Rectangle 6"/>
            <p:cNvSpPr>
              <a:spLocks noChangeArrowheads="1"/>
            </p:cNvSpPr>
            <p:nvPr/>
          </p:nvSpPr>
          <p:spPr bwMode="auto">
            <a:xfrm>
              <a:off x="0" y="528"/>
              <a:ext cx="3408" cy="231"/>
            </a:xfrm>
            <a:prstGeom prst="rect">
              <a:avLst/>
            </a:prstGeom>
            <a:noFill/>
            <a:ln w="9525">
              <a:noFill/>
              <a:miter lim="800000"/>
              <a:headEnd/>
              <a:tailEnd/>
            </a:ln>
          </p:spPr>
          <p:txBody>
            <a:bodyPr wrap="none">
              <a:spAutoFit/>
            </a:bodyPr>
            <a:lstStyle/>
            <a:p>
              <a:pPr algn="ctr"/>
              <a:r>
                <a:rPr lang="en-US">
                  <a:solidFill>
                    <a:srgbClr val="FF0000"/>
                  </a:solidFill>
                  <a:latin typeface="Calibri" pitchFamily="34" charset="0"/>
                </a:rPr>
                <a:t>2GaCl</a:t>
              </a:r>
              <a:r>
                <a:rPr lang="en-US" baseline="-25000">
                  <a:solidFill>
                    <a:srgbClr val="FF0000"/>
                  </a:solidFill>
                  <a:latin typeface="Calibri" pitchFamily="34" charset="0"/>
                </a:rPr>
                <a:t>3</a:t>
              </a:r>
              <a:r>
                <a:rPr lang="en-US">
                  <a:solidFill>
                    <a:srgbClr val="FF0000"/>
                  </a:solidFill>
                  <a:latin typeface="Calibri" pitchFamily="34" charset="0"/>
                </a:rPr>
                <a:t> + 3Me</a:t>
              </a:r>
              <a:r>
                <a:rPr lang="en-US" baseline="-25000">
                  <a:solidFill>
                    <a:srgbClr val="FF0000"/>
                  </a:solidFill>
                  <a:latin typeface="Calibri" pitchFamily="34" charset="0"/>
                </a:rPr>
                <a:t>2</a:t>
              </a:r>
              <a:r>
                <a:rPr lang="en-US">
                  <a:solidFill>
                    <a:srgbClr val="FF0000"/>
                  </a:solidFill>
                  <a:latin typeface="Calibri" pitchFamily="34" charset="0"/>
                </a:rPr>
                <a:t>Zn                          2Me</a:t>
              </a:r>
              <a:r>
                <a:rPr lang="en-US" baseline="-25000">
                  <a:solidFill>
                    <a:srgbClr val="FF0000"/>
                  </a:solidFill>
                  <a:latin typeface="Calibri" pitchFamily="34" charset="0"/>
                </a:rPr>
                <a:t>3</a:t>
              </a:r>
              <a:r>
                <a:rPr lang="en-US">
                  <a:solidFill>
                    <a:srgbClr val="FF0000"/>
                  </a:solidFill>
                  <a:latin typeface="Calibri" pitchFamily="34" charset="0"/>
                </a:rPr>
                <a:t>Ga + 3ZnCl</a:t>
              </a:r>
              <a:r>
                <a:rPr lang="en-US" baseline="-25000">
                  <a:solidFill>
                    <a:srgbClr val="FF0000"/>
                  </a:solidFill>
                  <a:latin typeface="Calibri" pitchFamily="34" charset="0"/>
                </a:rPr>
                <a:t>2</a:t>
              </a:r>
              <a:endParaRPr lang="en-US">
                <a:solidFill>
                  <a:srgbClr val="FF0000"/>
                </a:solidFill>
                <a:latin typeface="Calibri" pitchFamily="34" charset="0"/>
              </a:endParaRPr>
            </a:p>
          </p:txBody>
        </p:sp>
        <p:sp>
          <p:nvSpPr>
            <p:cNvPr id="29704" name="Line 14"/>
            <p:cNvSpPr>
              <a:spLocks noChangeShapeType="1"/>
            </p:cNvSpPr>
            <p:nvPr/>
          </p:nvSpPr>
          <p:spPr bwMode="auto">
            <a:xfrm>
              <a:off x="1316" y="644"/>
              <a:ext cx="752" cy="0"/>
            </a:xfrm>
            <a:prstGeom prst="line">
              <a:avLst/>
            </a:prstGeom>
            <a:noFill/>
            <a:ln w="9525">
              <a:solidFill>
                <a:srgbClr val="FF0000"/>
              </a:solidFill>
              <a:round/>
              <a:headEnd/>
              <a:tailEnd type="triangle" w="med" len="med"/>
            </a:ln>
          </p:spPr>
          <p:txBody>
            <a:bodyPr/>
            <a:lstStyle/>
            <a:p>
              <a:endParaRPr lang="en-US"/>
            </a:p>
          </p:txBody>
        </p:sp>
        <p:sp>
          <p:nvSpPr>
            <p:cNvPr id="29705" name="Rectangle 8"/>
            <p:cNvSpPr>
              <a:spLocks noChangeArrowheads="1"/>
            </p:cNvSpPr>
            <p:nvPr/>
          </p:nvSpPr>
          <p:spPr bwMode="auto">
            <a:xfrm>
              <a:off x="120" y="864"/>
              <a:ext cx="3408" cy="231"/>
            </a:xfrm>
            <a:prstGeom prst="rect">
              <a:avLst/>
            </a:prstGeom>
            <a:noFill/>
            <a:ln w="9525">
              <a:noFill/>
              <a:miter lim="800000"/>
              <a:headEnd/>
              <a:tailEnd/>
            </a:ln>
          </p:spPr>
          <p:txBody>
            <a:bodyPr wrap="none">
              <a:spAutoFit/>
            </a:bodyPr>
            <a:lstStyle/>
            <a:p>
              <a:pPr algn="ctr"/>
              <a:r>
                <a:rPr lang="en-US">
                  <a:solidFill>
                    <a:srgbClr val="FF0000"/>
                  </a:solidFill>
                  <a:latin typeface="Calibri" pitchFamily="34" charset="0"/>
                </a:rPr>
                <a:t>GaCl</a:t>
              </a:r>
              <a:r>
                <a:rPr lang="en-US" baseline="-25000">
                  <a:solidFill>
                    <a:srgbClr val="FF0000"/>
                  </a:solidFill>
                  <a:latin typeface="Calibri" pitchFamily="34" charset="0"/>
                </a:rPr>
                <a:t>3</a:t>
              </a:r>
              <a:r>
                <a:rPr lang="en-US">
                  <a:solidFill>
                    <a:srgbClr val="FF0000"/>
                  </a:solidFill>
                  <a:latin typeface="Calibri" pitchFamily="34" charset="0"/>
                </a:rPr>
                <a:t> + 3Me</a:t>
              </a:r>
              <a:r>
                <a:rPr lang="en-US" baseline="-25000">
                  <a:solidFill>
                    <a:srgbClr val="FF0000"/>
                  </a:solidFill>
                  <a:latin typeface="Calibri" pitchFamily="34" charset="0"/>
                </a:rPr>
                <a:t>3</a:t>
              </a:r>
              <a:r>
                <a:rPr lang="en-US">
                  <a:solidFill>
                    <a:srgbClr val="FF0000"/>
                  </a:solidFill>
                  <a:latin typeface="Calibri" pitchFamily="34" charset="0"/>
                </a:rPr>
                <a:t>Al                           Me</a:t>
              </a:r>
              <a:r>
                <a:rPr lang="en-US" baseline="-25000">
                  <a:solidFill>
                    <a:srgbClr val="FF0000"/>
                  </a:solidFill>
                  <a:latin typeface="Calibri" pitchFamily="34" charset="0"/>
                </a:rPr>
                <a:t>3</a:t>
              </a:r>
              <a:r>
                <a:rPr lang="en-US">
                  <a:solidFill>
                    <a:srgbClr val="FF0000"/>
                  </a:solidFill>
                  <a:latin typeface="Calibri" pitchFamily="34" charset="0"/>
                </a:rPr>
                <a:t>Ga + 3Me</a:t>
              </a:r>
              <a:r>
                <a:rPr lang="en-US" baseline="-25000">
                  <a:solidFill>
                    <a:srgbClr val="FF0000"/>
                  </a:solidFill>
                  <a:latin typeface="Calibri" pitchFamily="34" charset="0"/>
                </a:rPr>
                <a:t>2</a:t>
              </a:r>
              <a:r>
                <a:rPr lang="en-US">
                  <a:solidFill>
                    <a:srgbClr val="FF0000"/>
                  </a:solidFill>
                  <a:latin typeface="Calibri" pitchFamily="34" charset="0"/>
                </a:rPr>
                <a:t>AlCl</a:t>
              </a:r>
            </a:p>
          </p:txBody>
        </p:sp>
        <p:sp>
          <p:nvSpPr>
            <p:cNvPr id="29706" name="Line 15"/>
            <p:cNvSpPr>
              <a:spLocks noChangeShapeType="1"/>
            </p:cNvSpPr>
            <p:nvPr/>
          </p:nvSpPr>
          <p:spPr bwMode="auto">
            <a:xfrm>
              <a:off x="1316" y="1008"/>
              <a:ext cx="752" cy="0"/>
            </a:xfrm>
            <a:prstGeom prst="line">
              <a:avLst/>
            </a:prstGeom>
            <a:noFill/>
            <a:ln w="9525">
              <a:solidFill>
                <a:srgbClr val="FF0000"/>
              </a:solidFill>
              <a:round/>
              <a:headEnd/>
              <a:tailEnd type="triangle" w="med" len="med"/>
            </a:ln>
          </p:spPr>
          <p:txBody>
            <a:bodyPr/>
            <a:lstStyle/>
            <a:p>
              <a:endParaRPr lang="en-US"/>
            </a:p>
          </p:txBody>
        </p:sp>
        <p:sp>
          <p:nvSpPr>
            <p:cNvPr id="29707" name="Rectangle 9"/>
            <p:cNvSpPr>
              <a:spLocks noChangeArrowheads="1"/>
            </p:cNvSpPr>
            <p:nvPr/>
          </p:nvSpPr>
          <p:spPr bwMode="auto">
            <a:xfrm>
              <a:off x="238" y="1200"/>
              <a:ext cx="2966" cy="231"/>
            </a:xfrm>
            <a:prstGeom prst="rect">
              <a:avLst/>
            </a:prstGeom>
            <a:noFill/>
            <a:ln w="9525">
              <a:noFill/>
              <a:miter lim="800000"/>
              <a:headEnd/>
              <a:tailEnd/>
            </a:ln>
          </p:spPr>
          <p:txBody>
            <a:bodyPr wrap="none">
              <a:spAutoFit/>
            </a:bodyPr>
            <a:lstStyle/>
            <a:p>
              <a:pPr algn="ctr"/>
              <a:r>
                <a:rPr lang="en-US">
                  <a:solidFill>
                    <a:srgbClr val="0000CC"/>
                  </a:solidFill>
                  <a:latin typeface="Calibri" pitchFamily="34" charset="0"/>
                </a:rPr>
                <a:t>MCl</a:t>
              </a:r>
              <a:r>
                <a:rPr lang="en-US" baseline="-25000">
                  <a:solidFill>
                    <a:srgbClr val="0000CC"/>
                  </a:solidFill>
                  <a:latin typeface="Calibri" pitchFamily="34" charset="0"/>
                </a:rPr>
                <a:t>3</a:t>
              </a:r>
              <a:r>
                <a:rPr lang="en-US">
                  <a:solidFill>
                    <a:srgbClr val="0000CC"/>
                  </a:solidFill>
                  <a:latin typeface="Calibri" pitchFamily="34" charset="0"/>
                </a:rPr>
                <a:t> + 3MeLi                            Me</a:t>
              </a:r>
              <a:r>
                <a:rPr lang="en-US" baseline="-25000">
                  <a:solidFill>
                    <a:srgbClr val="0000CC"/>
                  </a:solidFill>
                  <a:latin typeface="Calibri" pitchFamily="34" charset="0"/>
                </a:rPr>
                <a:t>3</a:t>
              </a:r>
              <a:r>
                <a:rPr lang="en-US">
                  <a:solidFill>
                    <a:srgbClr val="0000CC"/>
                  </a:solidFill>
                  <a:latin typeface="Calibri" pitchFamily="34" charset="0"/>
                </a:rPr>
                <a:t>M + 3LiCl</a:t>
              </a:r>
            </a:p>
          </p:txBody>
        </p:sp>
        <p:sp>
          <p:nvSpPr>
            <p:cNvPr id="29708" name="Line 16"/>
            <p:cNvSpPr>
              <a:spLocks noChangeShapeType="1"/>
            </p:cNvSpPr>
            <p:nvPr/>
          </p:nvSpPr>
          <p:spPr bwMode="auto">
            <a:xfrm>
              <a:off x="1316" y="1344"/>
              <a:ext cx="752" cy="0"/>
            </a:xfrm>
            <a:prstGeom prst="line">
              <a:avLst/>
            </a:prstGeom>
            <a:noFill/>
            <a:ln w="9525">
              <a:solidFill>
                <a:srgbClr val="0000CC"/>
              </a:solidFill>
              <a:round/>
              <a:headEnd/>
              <a:tailEnd type="triangle" w="med" len="med"/>
            </a:ln>
          </p:spPr>
          <p:txBody>
            <a:bodyPr/>
            <a:lstStyle/>
            <a:p>
              <a:endParaRPr lang="en-US"/>
            </a:p>
          </p:txBody>
        </p:sp>
        <p:sp>
          <p:nvSpPr>
            <p:cNvPr id="29709" name="Rectangle 11"/>
            <p:cNvSpPr>
              <a:spLocks noChangeArrowheads="1"/>
            </p:cNvSpPr>
            <p:nvPr/>
          </p:nvSpPr>
          <p:spPr bwMode="auto">
            <a:xfrm>
              <a:off x="181" y="1536"/>
              <a:ext cx="3371" cy="231"/>
            </a:xfrm>
            <a:prstGeom prst="rect">
              <a:avLst/>
            </a:prstGeom>
            <a:noFill/>
            <a:ln w="9525">
              <a:noFill/>
              <a:miter lim="800000"/>
              <a:headEnd/>
              <a:tailEnd/>
            </a:ln>
          </p:spPr>
          <p:txBody>
            <a:bodyPr wrap="none">
              <a:spAutoFit/>
            </a:bodyPr>
            <a:lstStyle/>
            <a:p>
              <a:pPr algn="ctr"/>
              <a:r>
                <a:rPr lang="en-US">
                  <a:solidFill>
                    <a:srgbClr val="0000CC"/>
                  </a:solidFill>
                  <a:latin typeface="Calibri" pitchFamily="34" charset="0"/>
                </a:rPr>
                <a:t>MCl</a:t>
              </a:r>
              <a:r>
                <a:rPr lang="en-US" baseline="-25000">
                  <a:solidFill>
                    <a:srgbClr val="0000CC"/>
                  </a:solidFill>
                  <a:latin typeface="Calibri" pitchFamily="34" charset="0"/>
                </a:rPr>
                <a:t>3</a:t>
              </a:r>
              <a:r>
                <a:rPr lang="en-US">
                  <a:solidFill>
                    <a:srgbClr val="0000CC"/>
                  </a:solidFill>
                  <a:latin typeface="Calibri" pitchFamily="34" charset="0"/>
                </a:rPr>
                <a:t> + 3RMgI                            R</a:t>
              </a:r>
              <a:r>
                <a:rPr lang="en-US" baseline="-25000">
                  <a:solidFill>
                    <a:srgbClr val="0000CC"/>
                  </a:solidFill>
                  <a:latin typeface="Calibri" pitchFamily="34" charset="0"/>
                </a:rPr>
                <a:t>3</a:t>
              </a:r>
              <a:r>
                <a:rPr lang="en-US">
                  <a:solidFill>
                    <a:srgbClr val="0000CC"/>
                  </a:solidFill>
                  <a:latin typeface="Calibri" pitchFamily="34" charset="0"/>
                </a:rPr>
                <a:t>M.Et</a:t>
              </a:r>
              <a:r>
                <a:rPr lang="en-US" baseline="-25000">
                  <a:solidFill>
                    <a:srgbClr val="0000CC"/>
                  </a:solidFill>
                  <a:latin typeface="Calibri" pitchFamily="34" charset="0"/>
                </a:rPr>
                <a:t>2</a:t>
              </a:r>
              <a:r>
                <a:rPr lang="en-US">
                  <a:solidFill>
                    <a:srgbClr val="0000CC"/>
                  </a:solidFill>
                  <a:latin typeface="Calibri" pitchFamily="34" charset="0"/>
                </a:rPr>
                <a:t>O + 3MgClI</a:t>
              </a:r>
            </a:p>
          </p:txBody>
        </p:sp>
        <p:sp>
          <p:nvSpPr>
            <p:cNvPr id="29710" name="Line 17"/>
            <p:cNvSpPr>
              <a:spLocks noChangeShapeType="1"/>
            </p:cNvSpPr>
            <p:nvPr/>
          </p:nvSpPr>
          <p:spPr bwMode="auto">
            <a:xfrm>
              <a:off x="1332" y="1680"/>
              <a:ext cx="752" cy="0"/>
            </a:xfrm>
            <a:prstGeom prst="line">
              <a:avLst/>
            </a:prstGeom>
            <a:noFill/>
            <a:ln w="9525">
              <a:solidFill>
                <a:srgbClr val="0000CC"/>
              </a:solidFill>
              <a:round/>
              <a:headEnd/>
              <a:tailEnd type="triangle" w="med" len="med"/>
            </a:ln>
          </p:spPr>
          <p:txBody>
            <a:bodyPr/>
            <a:lstStyle/>
            <a:p>
              <a:endParaRPr lang="en-US"/>
            </a:p>
          </p:txBody>
        </p:sp>
        <p:sp>
          <p:nvSpPr>
            <p:cNvPr id="29711" name="Rectangle 12"/>
            <p:cNvSpPr>
              <a:spLocks noChangeArrowheads="1"/>
            </p:cNvSpPr>
            <p:nvPr/>
          </p:nvSpPr>
          <p:spPr bwMode="auto">
            <a:xfrm>
              <a:off x="207" y="1881"/>
              <a:ext cx="4050" cy="231"/>
            </a:xfrm>
            <a:prstGeom prst="rect">
              <a:avLst/>
            </a:prstGeom>
            <a:noFill/>
            <a:ln w="9525">
              <a:noFill/>
              <a:miter lim="800000"/>
              <a:headEnd/>
              <a:tailEnd/>
            </a:ln>
          </p:spPr>
          <p:txBody>
            <a:bodyPr wrap="none">
              <a:spAutoFit/>
            </a:bodyPr>
            <a:lstStyle/>
            <a:p>
              <a:pPr algn="ctr"/>
              <a:r>
                <a:rPr lang="en-US">
                  <a:solidFill>
                    <a:srgbClr val="006600"/>
                  </a:solidFill>
                  <a:latin typeface="Calibri" pitchFamily="34" charset="0"/>
                </a:rPr>
                <a:t>2M + 6RMgX                             2R</a:t>
              </a:r>
              <a:r>
                <a:rPr lang="en-US" baseline="-25000">
                  <a:solidFill>
                    <a:srgbClr val="006600"/>
                  </a:solidFill>
                  <a:latin typeface="Calibri" pitchFamily="34" charset="0"/>
                </a:rPr>
                <a:t>3</a:t>
              </a:r>
              <a:r>
                <a:rPr lang="en-US">
                  <a:solidFill>
                    <a:srgbClr val="006600"/>
                  </a:solidFill>
                  <a:latin typeface="Calibri" pitchFamily="34" charset="0"/>
                </a:rPr>
                <a:t> M.solvent + 3Mg + 3MgX</a:t>
              </a:r>
              <a:r>
                <a:rPr lang="en-US" baseline="-25000">
                  <a:solidFill>
                    <a:srgbClr val="006600"/>
                  </a:solidFill>
                  <a:latin typeface="Calibri" pitchFamily="34" charset="0"/>
                </a:rPr>
                <a:t>2</a:t>
              </a:r>
              <a:endParaRPr lang="en-US">
                <a:solidFill>
                  <a:srgbClr val="006600"/>
                </a:solidFill>
                <a:latin typeface="Calibri" pitchFamily="34" charset="0"/>
              </a:endParaRPr>
            </a:p>
          </p:txBody>
        </p:sp>
        <p:sp>
          <p:nvSpPr>
            <p:cNvPr id="29712" name="Line 18"/>
            <p:cNvSpPr>
              <a:spLocks noChangeShapeType="1"/>
            </p:cNvSpPr>
            <p:nvPr/>
          </p:nvSpPr>
          <p:spPr bwMode="auto">
            <a:xfrm>
              <a:off x="1316" y="2016"/>
              <a:ext cx="752" cy="0"/>
            </a:xfrm>
            <a:prstGeom prst="line">
              <a:avLst/>
            </a:prstGeom>
            <a:noFill/>
            <a:ln w="9525">
              <a:solidFill>
                <a:srgbClr val="006600"/>
              </a:solidFill>
              <a:round/>
              <a:headEnd/>
              <a:tailEnd type="triangle" w="med" len="med"/>
            </a:ln>
          </p:spPr>
          <p:txBody>
            <a:bodyPr/>
            <a:lstStyle/>
            <a:p>
              <a:endParaRPr lang="en-US"/>
            </a:p>
          </p:txBody>
        </p:sp>
        <p:sp>
          <p:nvSpPr>
            <p:cNvPr id="29713" name="Rectangle 13"/>
            <p:cNvSpPr>
              <a:spLocks noChangeArrowheads="1"/>
            </p:cNvSpPr>
            <p:nvPr/>
          </p:nvSpPr>
          <p:spPr bwMode="auto">
            <a:xfrm>
              <a:off x="192" y="2208"/>
              <a:ext cx="4113" cy="231"/>
            </a:xfrm>
            <a:prstGeom prst="rect">
              <a:avLst/>
            </a:prstGeom>
            <a:noFill/>
            <a:ln w="9525">
              <a:noFill/>
              <a:miter lim="800000"/>
              <a:headEnd/>
              <a:tailEnd/>
            </a:ln>
          </p:spPr>
          <p:txBody>
            <a:bodyPr wrap="none">
              <a:spAutoFit/>
            </a:bodyPr>
            <a:lstStyle/>
            <a:p>
              <a:pPr algn="ctr"/>
              <a:r>
                <a:rPr lang="en-US">
                  <a:solidFill>
                    <a:srgbClr val="800000"/>
                  </a:solidFill>
                  <a:latin typeface="Calibri" pitchFamily="34" charset="0"/>
                </a:rPr>
                <a:t>Mg</a:t>
              </a:r>
              <a:r>
                <a:rPr lang="en-US" baseline="-25000">
                  <a:solidFill>
                    <a:srgbClr val="800000"/>
                  </a:solidFill>
                  <a:latin typeface="Calibri" pitchFamily="34" charset="0"/>
                </a:rPr>
                <a:t>5</a:t>
              </a:r>
              <a:r>
                <a:rPr lang="en-US">
                  <a:solidFill>
                    <a:srgbClr val="800000"/>
                  </a:solidFill>
                  <a:latin typeface="Calibri" pitchFamily="34" charset="0"/>
                </a:rPr>
                <a:t>Ga</a:t>
              </a:r>
              <a:r>
                <a:rPr lang="en-US" baseline="-25000">
                  <a:solidFill>
                    <a:srgbClr val="800000"/>
                  </a:solidFill>
                  <a:latin typeface="Calibri" pitchFamily="34" charset="0"/>
                </a:rPr>
                <a:t>2</a:t>
              </a:r>
              <a:r>
                <a:rPr lang="en-US">
                  <a:solidFill>
                    <a:srgbClr val="800000"/>
                  </a:solidFill>
                  <a:latin typeface="Calibri" pitchFamily="34" charset="0"/>
                </a:rPr>
                <a:t> + 8RI                            2R</a:t>
              </a:r>
              <a:r>
                <a:rPr lang="en-US" baseline="-25000">
                  <a:solidFill>
                    <a:srgbClr val="800000"/>
                  </a:solidFill>
                  <a:latin typeface="Calibri" pitchFamily="34" charset="0"/>
                </a:rPr>
                <a:t>3</a:t>
              </a:r>
              <a:r>
                <a:rPr lang="en-US">
                  <a:solidFill>
                    <a:srgbClr val="800000"/>
                  </a:solidFill>
                  <a:latin typeface="Calibri" pitchFamily="34" charset="0"/>
                </a:rPr>
                <a:t>Ga.OEt</a:t>
              </a:r>
              <a:r>
                <a:rPr lang="en-US" baseline="-25000">
                  <a:solidFill>
                    <a:srgbClr val="800000"/>
                  </a:solidFill>
                  <a:latin typeface="Calibri" pitchFamily="34" charset="0"/>
                </a:rPr>
                <a:t>2</a:t>
              </a:r>
              <a:r>
                <a:rPr lang="en-US">
                  <a:solidFill>
                    <a:srgbClr val="800000"/>
                  </a:solidFill>
                  <a:latin typeface="Calibri" pitchFamily="34" charset="0"/>
                </a:rPr>
                <a:t> + 3MgI</a:t>
              </a:r>
              <a:r>
                <a:rPr lang="en-US" baseline="-25000">
                  <a:solidFill>
                    <a:srgbClr val="800000"/>
                  </a:solidFill>
                  <a:latin typeface="Calibri" pitchFamily="34" charset="0"/>
                </a:rPr>
                <a:t>2</a:t>
              </a:r>
              <a:r>
                <a:rPr lang="en-US">
                  <a:solidFill>
                    <a:srgbClr val="800000"/>
                  </a:solidFill>
                  <a:latin typeface="Calibri" pitchFamily="34" charset="0"/>
                </a:rPr>
                <a:t> + 2MeMgI</a:t>
              </a:r>
            </a:p>
          </p:txBody>
        </p:sp>
        <p:sp>
          <p:nvSpPr>
            <p:cNvPr id="29714" name="Line 19"/>
            <p:cNvSpPr>
              <a:spLocks noChangeShapeType="1"/>
            </p:cNvSpPr>
            <p:nvPr/>
          </p:nvSpPr>
          <p:spPr bwMode="auto">
            <a:xfrm>
              <a:off x="1316" y="2352"/>
              <a:ext cx="752" cy="0"/>
            </a:xfrm>
            <a:prstGeom prst="line">
              <a:avLst/>
            </a:prstGeom>
            <a:noFill/>
            <a:ln w="9525">
              <a:solidFill>
                <a:srgbClr val="9900CC"/>
              </a:solidFill>
              <a:round/>
              <a:headEnd/>
              <a:tailEnd type="triangle" w="med" len="med"/>
            </a:ln>
          </p:spPr>
          <p:txBody>
            <a:bodyPr/>
            <a:lstStyle/>
            <a:p>
              <a:endParaRPr lang="en-US"/>
            </a:p>
          </p:txBody>
        </p:sp>
        <p:sp>
          <p:nvSpPr>
            <p:cNvPr id="29715" name="Line 27"/>
            <p:cNvSpPr>
              <a:spLocks noChangeShapeType="1"/>
            </p:cNvSpPr>
            <p:nvPr/>
          </p:nvSpPr>
          <p:spPr bwMode="auto">
            <a:xfrm>
              <a:off x="2228" y="2448"/>
              <a:ext cx="0" cy="432"/>
            </a:xfrm>
            <a:prstGeom prst="line">
              <a:avLst/>
            </a:prstGeom>
            <a:noFill/>
            <a:ln w="9525">
              <a:solidFill>
                <a:srgbClr val="9900CC"/>
              </a:solidFill>
              <a:round/>
              <a:headEnd/>
              <a:tailEnd type="triangle" w="med" len="med"/>
            </a:ln>
          </p:spPr>
          <p:txBody>
            <a:bodyPr/>
            <a:lstStyle/>
            <a:p>
              <a:endParaRPr lang="en-US"/>
            </a:p>
          </p:txBody>
        </p:sp>
        <p:sp>
          <p:nvSpPr>
            <p:cNvPr id="29716" name="Rectangle 28"/>
            <p:cNvSpPr>
              <a:spLocks noChangeArrowheads="1"/>
            </p:cNvSpPr>
            <p:nvPr/>
          </p:nvSpPr>
          <p:spPr bwMode="auto">
            <a:xfrm>
              <a:off x="2245" y="2400"/>
              <a:ext cx="1440" cy="465"/>
            </a:xfrm>
            <a:prstGeom prst="rect">
              <a:avLst/>
            </a:prstGeom>
            <a:noFill/>
            <a:ln w="9525">
              <a:noFill/>
              <a:miter lim="800000"/>
              <a:headEnd/>
              <a:tailEnd/>
            </a:ln>
          </p:spPr>
          <p:txBody>
            <a:bodyPr>
              <a:spAutoFit/>
            </a:bodyPr>
            <a:lstStyle/>
            <a:p>
              <a:pPr marL="371475" indent="-371475">
                <a:buFontTx/>
                <a:buAutoNum type="romanLcParenBoth"/>
              </a:pPr>
              <a:r>
                <a:rPr lang="en-US" sz="1400">
                  <a:solidFill>
                    <a:srgbClr val="0000FF"/>
                  </a:solidFill>
                  <a:latin typeface="Calibri" pitchFamily="34" charset="0"/>
                </a:rPr>
                <a:t>Adduct formation</a:t>
              </a:r>
            </a:p>
            <a:p>
              <a:pPr marL="371475" indent="-371475">
                <a:buFontTx/>
                <a:buAutoNum type="romanLcParenBoth"/>
              </a:pPr>
              <a:r>
                <a:rPr lang="en-US" sz="1400">
                  <a:solidFill>
                    <a:srgbClr val="0000FF"/>
                  </a:solidFill>
                  <a:latin typeface="Calibri" pitchFamily="34" charset="0"/>
                </a:rPr>
                <a:t>Pyrolysis of adduct</a:t>
              </a:r>
            </a:p>
            <a:p>
              <a:pPr marL="371475" indent="-371475">
                <a:buFontTx/>
                <a:buAutoNum type="romanLcParenBoth"/>
              </a:pPr>
              <a:r>
                <a:rPr lang="en-US" sz="1400">
                  <a:solidFill>
                    <a:srgbClr val="0000FF"/>
                  </a:solidFill>
                  <a:latin typeface="Calibri" pitchFamily="34" charset="0"/>
                </a:rPr>
                <a:t>Distillation</a:t>
              </a:r>
            </a:p>
          </p:txBody>
        </p:sp>
        <p:sp>
          <p:nvSpPr>
            <p:cNvPr id="29717" name="Text Box 29"/>
            <p:cNvSpPr txBox="1">
              <a:spLocks noChangeArrowheads="1"/>
            </p:cNvSpPr>
            <p:nvPr/>
          </p:nvSpPr>
          <p:spPr bwMode="auto">
            <a:xfrm>
              <a:off x="2043" y="2855"/>
              <a:ext cx="465" cy="231"/>
            </a:xfrm>
            <a:prstGeom prst="rect">
              <a:avLst/>
            </a:prstGeom>
            <a:noFill/>
            <a:ln w="9525">
              <a:noFill/>
              <a:miter lim="800000"/>
              <a:headEnd/>
              <a:tailEnd/>
            </a:ln>
          </p:spPr>
          <p:txBody>
            <a:bodyPr wrap="none">
              <a:spAutoFit/>
            </a:bodyPr>
            <a:lstStyle/>
            <a:p>
              <a:r>
                <a:rPr lang="en-US" b="1">
                  <a:solidFill>
                    <a:srgbClr val="003300"/>
                  </a:solidFill>
                  <a:latin typeface="Calibri" pitchFamily="34" charset="0"/>
                </a:rPr>
                <a:t>R</a:t>
              </a:r>
              <a:r>
                <a:rPr lang="en-US" b="1" baseline="-25000">
                  <a:solidFill>
                    <a:srgbClr val="003300"/>
                  </a:solidFill>
                  <a:latin typeface="Calibri" pitchFamily="34" charset="0"/>
                </a:rPr>
                <a:t>3</a:t>
              </a:r>
              <a:r>
                <a:rPr lang="en-US" b="1">
                  <a:solidFill>
                    <a:srgbClr val="003300"/>
                  </a:solidFill>
                  <a:latin typeface="Calibri" pitchFamily="34" charset="0"/>
                </a:rPr>
                <a:t>Ga</a:t>
              </a:r>
            </a:p>
          </p:txBody>
        </p:sp>
        <p:sp>
          <p:nvSpPr>
            <p:cNvPr id="29718" name="Text Box 31"/>
            <p:cNvSpPr txBox="1">
              <a:spLocks noChangeArrowheads="1"/>
            </p:cNvSpPr>
            <p:nvPr/>
          </p:nvSpPr>
          <p:spPr bwMode="auto">
            <a:xfrm>
              <a:off x="1508" y="1478"/>
              <a:ext cx="386" cy="212"/>
            </a:xfrm>
            <a:prstGeom prst="rect">
              <a:avLst/>
            </a:prstGeom>
            <a:noFill/>
            <a:ln w="9525">
              <a:noFill/>
              <a:miter lim="800000"/>
              <a:headEnd/>
              <a:tailEnd/>
            </a:ln>
          </p:spPr>
          <p:txBody>
            <a:bodyPr wrap="none">
              <a:spAutoFit/>
            </a:bodyPr>
            <a:lstStyle/>
            <a:p>
              <a:r>
                <a:rPr lang="en-US" sz="1600">
                  <a:solidFill>
                    <a:srgbClr val="0000CC"/>
                  </a:solidFill>
                  <a:latin typeface="Calibri" pitchFamily="34" charset="0"/>
                </a:rPr>
                <a:t>Et</a:t>
              </a:r>
              <a:r>
                <a:rPr lang="en-US" sz="1600" baseline="-25000">
                  <a:solidFill>
                    <a:srgbClr val="0000CC"/>
                  </a:solidFill>
                  <a:latin typeface="Calibri" pitchFamily="34" charset="0"/>
                </a:rPr>
                <a:t>2</a:t>
              </a:r>
              <a:r>
                <a:rPr lang="en-US" sz="1600">
                  <a:solidFill>
                    <a:srgbClr val="0000CC"/>
                  </a:solidFill>
                  <a:latin typeface="Calibri" pitchFamily="34" charset="0"/>
                </a:rPr>
                <a:t>O</a:t>
              </a:r>
            </a:p>
          </p:txBody>
        </p:sp>
        <p:sp>
          <p:nvSpPr>
            <p:cNvPr id="29719" name="Text Box 32"/>
            <p:cNvSpPr txBox="1">
              <a:spLocks noChangeArrowheads="1"/>
            </p:cNvSpPr>
            <p:nvPr/>
          </p:nvSpPr>
          <p:spPr bwMode="auto">
            <a:xfrm>
              <a:off x="1248" y="1807"/>
              <a:ext cx="820" cy="212"/>
            </a:xfrm>
            <a:prstGeom prst="rect">
              <a:avLst/>
            </a:prstGeom>
            <a:noFill/>
            <a:ln w="9525">
              <a:noFill/>
              <a:miter lim="800000"/>
              <a:headEnd/>
              <a:tailEnd/>
            </a:ln>
          </p:spPr>
          <p:txBody>
            <a:bodyPr wrap="none">
              <a:spAutoFit/>
            </a:bodyPr>
            <a:lstStyle/>
            <a:p>
              <a:r>
                <a:rPr lang="en-US" sz="1600">
                  <a:solidFill>
                    <a:srgbClr val="006600"/>
                  </a:solidFill>
                  <a:latin typeface="Calibri" pitchFamily="34" charset="0"/>
                </a:rPr>
                <a:t>THF or Et</a:t>
              </a:r>
              <a:r>
                <a:rPr lang="en-US" sz="1600" baseline="-25000">
                  <a:solidFill>
                    <a:srgbClr val="006600"/>
                  </a:solidFill>
                  <a:latin typeface="Calibri" pitchFamily="34" charset="0"/>
                </a:rPr>
                <a:t>2</a:t>
              </a:r>
              <a:r>
                <a:rPr lang="en-US" sz="1600">
                  <a:solidFill>
                    <a:srgbClr val="006600"/>
                  </a:solidFill>
                  <a:latin typeface="Calibri" pitchFamily="34" charset="0"/>
                </a:rPr>
                <a:t>O</a:t>
              </a:r>
            </a:p>
          </p:txBody>
        </p:sp>
        <p:sp>
          <p:nvSpPr>
            <p:cNvPr id="29720" name="Text Box 33"/>
            <p:cNvSpPr txBox="1">
              <a:spLocks noChangeArrowheads="1"/>
            </p:cNvSpPr>
            <p:nvPr/>
          </p:nvSpPr>
          <p:spPr bwMode="auto">
            <a:xfrm>
              <a:off x="1264" y="1971"/>
              <a:ext cx="762" cy="212"/>
            </a:xfrm>
            <a:prstGeom prst="rect">
              <a:avLst/>
            </a:prstGeom>
            <a:noFill/>
            <a:ln w="9525">
              <a:noFill/>
              <a:miter lim="800000"/>
              <a:headEnd/>
              <a:tailEnd/>
            </a:ln>
          </p:spPr>
          <p:txBody>
            <a:bodyPr wrap="none">
              <a:spAutoFit/>
            </a:bodyPr>
            <a:lstStyle/>
            <a:p>
              <a:r>
                <a:rPr lang="en-US" sz="1600">
                  <a:solidFill>
                    <a:srgbClr val="006600"/>
                  </a:solidFill>
                  <a:latin typeface="Calibri" pitchFamily="34" charset="0"/>
                </a:rPr>
                <a:t>Electrolysis</a:t>
              </a:r>
            </a:p>
          </p:txBody>
        </p:sp>
      </p:grpSp>
      <p:sp>
        <p:nvSpPr>
          <p:cNvPr id="29699" name="TextBox 25"/>
          <p:cNvSpPr txBox="1">
            <a:spLocks noChangeArrowheads="1"/>
          </p:cNvSpPr>
          <p:nvPr/>
        </p:nvSpPr>
        <p:spPr bwMode="auto">
          <a:xfrm>
            <a:off x="2133600" y="609600"/>
            <a:ext cx="4800600" cy="461963"/>
          </a:xfrm>
          <a:prstGeom prst="rect">
            <a:avLst/>
          </a:prstGeom>
          <a:noFill/>
          <a:ln w="9525">
            <a:noFill/>
            <a:miter lim="800000"/>
            <a:headEnd/>
            <a:tailEnd/>
          </a:ln>
        </p:spPr>
        <p:txBody>
          <a:bodyPr>
            <a:spAutoFit/>
          </a:bodyPr>
          <a:lstStyle/>
          <a:p>
            <a:r>
              <a:rPr lang="en-IN" sz="2400" b="1">
                <a:solidFill>
                  <a:srgbClr val="800000"/>
                </a:solidFill>
                <a:latin typeface="Times New Roman" pitchFamily="18" charset="0"/>
                <a:cs typeface="Times New Roman" pitchFamily="18" charset="0"/>
              </a:rPr>
              <a:t>Synthesis of Triorganogallium  </a:t>
            </a:r>
            <a:endParaRPr lang="en-US" sz="2400" b="1">
              <a:solidFill>
                <a:srgbClr val="800000"/>
              </a:solidFill>
              <a:latin typeface="Times New Roman" pitchFamily="18" charset="0"/>
              <a:cs typeface="Times New Roman" pitchFamily="18" charset="0"/>
            </a:endParaRPr>
          </a:p>
        </p:txBody>
      </p:sp>
      <p:sp>
        <p:nvSpPr>
          <p:cNvPr id="29700" name="TextBox 23"/>
          <p:cNvSpPr txBox="1">
            <a:spLocks noChangeArrowheads="1"/>
          </p:cNvSpPr>
          <p:nvPr/>
        </p:nvSpPr>
        <p:spPr bwMode="auto">
          <a:xfrm>
            <a:off x="5772150" y="6400800"/>
            <a:ext cx="2751138" cy="338138"/>
          </a:xfrm>
          <a:prstGeom prst="rect">
            <a:avLst/>
          </a:prstGeom>
          <a:noFill/>
          <a:ln w="9525">
            <a:noFill/>
            <a:miter lim="800000"/>
            <a:headEnd/>
            <a:tailEnd/>
          </a:ln>
        </p:spPr>
        <p:txBody>
          <a:bodyPr wrap="none">
            <a:spAutoFit/>
          </a:bodyPr>
          <a:lstStyle/>
          <a:p>
            <a:r>
              <a:rPr lang="en-IN" sz="1600" b="1" i="1">
                <a:solidFill>
                  <a:srgbClr val="800000"/>
                </a:solidFill>
                <a:latin typeface="Times New Roman" pitchFamily="18" charset="0"/>
                <a:cs typeface="Times New Roman" pitchFamily="18" charset="0"/>
              </a:rPr>
              <a:t>Jain, et.al., BARC/2002/R/001</a:t>
            </a:r>
            <a:endParaRPr lang="en-US" sz="1600" b="1" i="1">
              <a:solidFill>
                <a:srgbClr val="80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8" descr="DSCN0479"/>
          <p:cNvPicPr>
            <a:picLocks noChangeAspect="1" noChangeArrowheads="1"/>
          </p:cNvPicPr>
          <p:nvPr/>
        </p:nvPicPr>
        <p:blipFill>
          <a:blip r:embed="rId2"/>
          <a:srcRect/>
          <a:stretch>
            <a:fillRect/>
          </a:stretch>
        </p:blipFill>
        <p:spPr bwMode="auto">
          <a:xfrm>
            <a:off x="5461000" y="304800"/>
            <a:ext cx="3352800" cy="2514600"/>
          </a:xfrm>
          <a:prstGeom prst="rect">
            <a:avLst/>
          </a:prstGeom>
          <a:noFill/>
          <a:ln w="9525">
            <a:noFill/>
            <a:miter lim="800000"/>
            <a:headEnd/>
            <a:tailEnd/>
          </a:ln>
        </p:spPr>
      </p:pic>
      <p:grpSp>
        <p:nvGrpSpPr>
          <p:cNvPr id="2" name="Group 38"/>
          <p:cNvGrpSpPr>
            <a:grpSpLocks/>
          </p:cNvGrpSpPr>
          <p:nvPr/>
        </p:nvGrpSpPr>
        <p:grpSpPr bwMode="auto">
          <a:xfrm>
            <a:off x="5715000" y="3048000"/>
            <a:ext cx="3429000" cy="3429000"/>
            <a:chOff x="3456" y="0"/>
            <a:chExt cx="2712" cy="2640"/>
          </a:xfrm>
        </p:grpSpPr>
        <p:sp>
          <p:nvSpPr>
            <p:cNvPr id="30726" name="Text Box 35"/>
            <p:cNvSpPr txBox="1">
              <a:spLocks noChangeArrowheads="1"/>
            </p:cNvSpPr>
            <p:nvPr/>
          </p:nvSpPr>
          <p:spPr bwMode="auto">
            <a:xfrm>
              <a:off x="3456" y="0"/>
              <a:ext cx="2712" cy="237"/>
            </a:xfrm>
            <a:prstGeom prst="rect">
              <a:avLst/>
            </a:prstGeom>
            <a:noFill/>
            <a:ln w="9525">
              <a:noFill/>
              <a:miter lim="800000"/>
              <a:headEnd/>
              <a:tailEnd/>
            </a:ln>
          </p:spPr>
          <p:txBody>
            <a:bodyPr>
              <a:spAutoFit/>
            </a:bodyPr>
            <a:lstStyle/>
            <a:p>
              <a:r>
                <a:rPr lang="en-US" sz="1400" b="1">
                  <a:solidFill>
                    <a:srgbClr val="3366CC"/>
                  </a:solidFill>
                  <a:latin typeface="Times New Roman" pitchFamily="18" charset="0"/>
                </a:rPr>
                <a:t>Electronic grade Trimethylgallium</a:t>
              </a:r>
            </a:p>
          </p:txBody>
        </p:sp>
        <p:pic>
          <p:nvPicPr>
            <p:cNvPr id="30727" name="Picture 36" descr="Picture1"/>
            <p:cNvPicPr>
              <a:picLocks noChangeAspect="1" noChangeArrowheads="1"/>
            </p:cNvPicPr>
            <p:nvPr/>
          </p:nvPicPr>
          <p:blipFill>
            <a:blip r:embed="rId3"/>
            <a:srcRect/>
            <a:stretch>
              <a:fillRect/>
            </a:stretch>
          </p:blipFill>
          <p:spPr bwMode="auto">
            <a:xfrm>
              <a:off x="3536" y="192"/>
              <a:ext cx="2148" cy="2448"/>
            </a:xfrm>
            <a:prstGeom prst="rect">
              <a:avLst/>
            </a:prstGeom>
            <a:noFill/>
            <a:ln w="9525">
              <a:noFill/>
              <a:miter lim="800000"/>
              <a:headEnd/>
              <a:tailEnd/>
            </a:ln>
          </p:spPr>
        </p:pic>
      </p:grpSp>
      <p:pic>
        <p:nvPicPr>
          <p:cNvPr id="30724" name="Picture 8" descr="untitled"/>
          <p:cNvPicPr>
            <a:picLocks noChangeAspect="1" noChangeArrowheads="1"/>
          </p:cNvPicPr>
          <p:nvPr/>
        </p:nvPicPr>
        <p:blipFill>
          <a:blip r:embed="rId4"/>
          <a:srcRect/>
          <a:stretch>
            <a:fillRect/>
          </a:stretch>
        </p:blipFill>
        <p:spPr bwMode="auto">
          <a:xfrm>
            <a:off x="549275" y="1295400"/>
            <a:ext cx="4784725" cy="3133725"/>
          </a:xfrm>
          <a:prstGeom prst="rect">
            <a:avLst/>
          </a:prstGeom>
          <a:noFill/>
          <a:ln w="9525">
            <a:noFill/>
            <a:miter lim="800000"/>
            <a:headEnd/>
            <a:tailEnd/>
          </a:ln>
        </p:spPr>
      </p:pic>
      <p:sp>
        <p:nvSpPr>
          <p:cNvPr id="30725" name="Rectangle 8"/>
          <p:cNvSpPr>
            <a:spLocks noChangeArrowheads="1"/>
          </p:cNvSpPr>
          <p:nvPr/>
        </p:nvSpPr>
        <p:spPr bwMode="auto">
          <a:xfrm>
            <a:off x="457200" y="4648201"/>
            <a:ext cx="4876800" cy="954107"/>
          </a:xfrm>
          <a:prstGeom prst="rect">
            <a:avLst/>
          </a:prstGeom>
          <a:noFill/>
          <a:ln w="9525">
            <a:noFill/>
            <a:miter lim="800000"/>
            <a:headEnd/>
            <a:tailEnd/>
          </a:ln>
        </p:spPr>
        <p:txBody>
          <a:bodyPr wrap="square">
            <a:spAutoFit/>
          </a:bodyPr>
          <a:lstStyle/>
          <a:p>
            <a:pPr lvl="0"/>
            <a:r>
              <a:rPr lang="en-US" sz="1400" b="1" dirty="0">
                <a:solidFill>
                  <a:srgbClr val="0033CC"/>
                </a:solidFill>
                <a:latin typeface="Times New Roman" pitchFamily="18" charset="0"/>
                <a:cs typeface="Times New Roman" pitchFamily="18" charset="0"/>
              </a:rPr>
              <a:t>Comparison of mobility and carrier concentration of gallium arsenide layers grown with BARC </a:t>
            </a:r>
            <a:r>
              <a:rPr lang="en-US" sz="1400" b="1" dirty="0" err="1">
                <a:solidFill>
                  <a:srgbClr val="0033CC"/>
                </a:solidFill>
                <a:latin typeface="Times New Roman" pitchFamily="18" charset="0"/>
                <a:cs typeface="Times New Roman" pitchFamily="18" charset="0"/>
              </a:rPr>
              <a:t>TMGa</a:t>
            </a:r>
            <a:r>
              <a:rPr lang="en-US" sz="1400" b="1" dirty="0">
                <a:solidFill>
                  <a:srgbClr val="0033CC"/>
                </a:solidFill>
                <a:latin typeface="Times New Roman" pitchFamily="18" charset="0"/>
                <a:cs typeface="Times New Roman" pitchFamily="18" charset="0"/>
              </a:rPr>
              <a:t> and Commercial (</a:t>
            </a:r>
            <a:r>
              <a:rPr lang="en-US" sz="1400" b="1" dirty="0" err="1">
                <a:solidFill>
                  <a:srgbClr val="0033CC"/>
                </a:solidFill>
                <a:latin typeface="Times New Roman" pitchFamily="18" charset="0"/>
                <a:cs typeface="Times New Roman" pitchFamily="18" charset="0"/>
              </a:rPr>
              <a:t>Akzo</a:t>
            </a:r>
            <a:r>
              <a:rPr lang="en-US" sz="1400" b="1" dirty="0">
                <a:solidFill>
                  <a:srgbClr val="0033CC"/>
                </a:solidFill>
                <a:latin typeface="Times New Roman" pitchFamily="18" charset="0"/>
                <a:cs typeface="Times New Roman" pitchFamily="18" charset="0"/>
              </a:rPr>
              <a:t> Nobel SSG grade) </a:t>
            </a:r>
            <a:r>
              <a:rPr lang="en-US" sz="1400" b="1" dirty="0" err="1" smtClean="0">
                <a:solidFill>
                  <a:srgbClr val="0033CC"/>
                </a:solidFill>
                <a:latin typeface="Times New Roman" pitchFamily="18" charset="0"/>
                <a:cs typeface="Times New Roman" pitchFamily="18" charset="0"/>
              </a:rPr>
              <a:t>TMGa</a:t>
            </a:r>
            <a:r>
              <a:rPr lang="en-US" sz="1400" b="1" dirty="0" smtClean="0">
                <a:solidFill>
                  <a:srgbClr val="0033CC"/>
                </a:solidFill>
                <a:latin typeface="Times New Roman" pitchFamily="18" charset="0"/>
                <a:cs typeface="Times New Roman" pitchFamily="18" charset="0"/>
              </a:rPr>
              <a:t> </a:t>
            </a:r>
          </a:p>
          <a:p>
            <a:pPr lvl="0"/>
            <a:r>
              <a:rPr lang="en-US" sz="1400" b="1" dirty="0" smtClean="0">
                <a:solidFill>
                  <a:srgbClr val="7E0000"/>
                </a:solidFill>
                <a:latin typeface="Times New Roman" pitchFamily="18" charset="0"/>
                <a:ea typeface="Calibri" pitchFamily="34" charset="0"/>
                <a:cs typeface="Times New Roman" pitchFamily="18" charset="0"/>
              </a:rPr>
              <a:t>(courtesy Prof. B. M. </a:t>
            </a:r>
            <a:r>
              <a:rPr lang="en-US" sz="1400" b="1" dirty="0" err="1" smtClean="0">
                <a:solidFill>
                  <a:srgbClr val="7E0000"/>
                </a:solidFill>
                <a:latin typeface="Times New Roman" pitchFamily="18" charset="0"/>
                <a:ea typeface="Calibri" pitchFamily="34" charset="0"/>
                <a:cs typeface="Times New Roman" pitchFamily="18" charset="0"/>
              </a:rPr>
              <a:t>Arora</a:t>
            </a:r>
            <a:r>
              <a:rPr lang="en-US" sz="1400" b="1" dirty="0" smtClean="0">
                <a:solidFill>
                  <a:srgbClr val="7E0000"/>
                </a:solidFill>
                <a:latin typeface="Times New Roman" pitchFamily="18" charset="0"/>
                <a:ea typeface="Calibri" pitchFamily="34" charset="0"/>
                <a:cs typeface="Times New Roman" pitchFamily="18" charset="0"/>
              </a:rPr>
              <a:t>, TIFR, Mumbai)</a:t>
            </a:r>
            <a:endParaRPr lang="en-US" sz="2400" b="1" dirty="0" smtClean="0">
              <a:solidFill>
                <a:srgbClr val="7E0000"/>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ChangeArrowheads="1"/>
          </p:cNvSpPr>
          <p:nvPr/>
        </p:nvSpPr>
        <p:spPr bwMode="auto">
          <a:xfrm>
            <a:off x="76200" y="1290638"/>
            <a:ext cx="4572000" cy="641350"/>
          </a:xfrm>
          <a:prstGeom prst="rect">
            <a:avLst/>
          </a:prstGeom>
          <a:noFill/>
          <a:ln w="9525">
            <a:noFill/>
            <a:miter lim="800000"/>
            <a:headEnd/>
            <a:tailEnd/>
          </a:ln>
        </p:spPr>
        <p:txBody>
          <a:bodyPr>
            <a:spAutoFit/>
          </a:bodyPr>
          <a:lstStyle/>
          <a:p>
            <a:r>
              <a:rPr lang="en-US">
                <a:solidFill>
                  <a:srgbClr val="002060"/>
                </a:solidFill>
                <a:latin typeface="Times New Roman" pitchFamily="18" charset="0"/>
              </a:rPr>
              <a:t>BzAsCl</a:t>
            </a:r>
            <a:r>
              <a:rPr lang="en-US" baseline="-25000">
                <a:solidFill>
                  <a:srgbClr val="002060"/>
                </a:solidFill>
                <a:latin typeface="Times New Roman" pitchFamily="18" charset="0"/>
              </a:rPr>
              <a:t>2</a:t>
            </a:r>
            <a:r>
              <a:rPr lang="en-US">
                <a:solidFill>
                  <a:srgbClr val="002060"/>
                </a:solidFill>
                <a:latin typeface="Times New Roman" pitchFamily="18" charset="0"/>
              </a:rPr>
              <a:t> + 2MeMgI         BzAsMe</a:t>
            </a:r>
            <a:r>
              <a:rPr lang="en-US" baseline="-25000">
                <a:solidFill>
                  <a:srgbClr val="002060"/>
                </a:solidFill>
                <a:latin typeface="Times New Roman" pitchFamily="18" charset="0"/>
              </a:rPr>
              <a:t>2</a:t>
            </a:r>
            <a:r>
              <a:rPr lang="en-US">
                <a:solidFill>
                  <a:srgbClr val="002060"/>
                </a:solidFill>
                <a:latin typeface="Times New Roman" pitchFamily="18" charset="0"/>
              </a:rPr>
              <a:t> + 2MgClI</a:t>
            </a:r>
          </a:p>
          <a:p>
            <a:pPr algn="ctr"/>
            <a:r>
              <a:rPr lang="en-US">
                <a:solidFill>
                  <a:srgbClr val="002060"/>
                </a:solidFill>
                <a:latin typeface="Times New Roman" pitchFamily="18" charset="0"/>
              </a:rPr>
              <a:t>(E = As or Sb)</a:t>
            </a:r>
          </a:p>
        </p:txBody>
      </p:sp>
      <p:sp>
        <p:nvSpPr>
          <p:cNvPr id="3076" name="Rectangle 5"/>
          <p:cNvSpPr>
            <a:spLocks noChangeArrowheads="1"/>
          </p:cNvSpPr>
          <p:nvPr/>
        </p:nvSpPr>
        <p:spPr bwMode="auto">
          <a:xfrm>
            <a:off x="533400" y="304800"/>
            <a:ext cx="3546475" cy="366713"/>
          </a:xfrm>
          <a:prstGeom prst="rect">
            <a:avLst/>
          </a:prstGeom>
          <a:noFill/>
          <a:ln w="9525">
            <a:noFill/>
            <a:miter lim="800000"/>
            <a:headEnd/>
            <a:tailEnd/>
          </a:ln>
        </p:spPr>
        <p:txBody>
          <a:bodyPr wrap="none">
            <a:spAutoFit/>
          </a:bodyPr>
          <a:lstStyle/>
          <a:p>
            <a:pPr>
              <a:spcBef>
                <a:spcPct val="50000"/>
              </a:spcBef>
            </a:pPr>
            <a:r>
              <a:rPr lang="en-US">
                <a:solidFill>
                  <a:srgbClr val="002060"/>
                </a:solidFill>
                <a:latin typeface="Times New Roman" pitchFamily="18" charset="0"/>
              </a:rPr>
              <a:t>ECl</a:t>
            </a:r>
            <a:r>
              <a:rPr lang="en-US" baseline="-25000">
                <a:solidFill>
                  <a:srgbClr val="002060"/>
                </a:solidFill>
                <a:latin typeface="Times New Roman" pitchFamily="18" charset="0"/>
              </a:rPr>
              <a:t>3</a:t>
            </a:r>
            <a:r>
              <a:rPr lang="en-US">
                <a:solidFill>
                  <a:srgbClr val="002060"/>
                </a:solidFill>
                <a:latin typeface="Times New Roman" pitchFamily="18" charset="0"/>
              </a:rPr>
              <a:t> + 3RMgX         R</a:t>
            </a:r>
            <a:r>
              <a:rPr lang="en-US" baseline="-25000">
                <a:solidFill>
                  <a:srgbClr val="002060"/>
                </a:solidFill>
                <a:latin typeface="Times New Roman" pitchFamily="18" charset="0"/>
              </a:rPr>
              <a:t>3</a:t>
            </a:r>
            <a:r>
              <a:rPr lang="en-US">
                <a:solidFill>
                  <a:srgbClr val="002060"/>
                </a:solidFill>
                <a:latin typeface="Times New Roman" pitchFamily="18" charset="0"/>
              </a:rPr>
              <a:t>E + 3MgXCl</a:t>
            </a:r>
          </a:p>
        </p:txBody>
      </p:sp>
      <p:sp>
        <p:nvSpPr>
          <p:cNvPr id="3077" name="Rectangle 6"/>
          <p:cNvSpPr>
            <a:spLocks noChangeArrowheads="1"/>
          </p:cNvSpPr>
          <p:nvPr/>
        </p:nvSpPr>
        <p:spPr bwMode="auto">
          <a:xfrm>
            <a:off x="339725" y="757238"/>
            <a:ext cx="3927475" cy="366712"/>
          </a:xfrm>
          <a:prstGeom prst="rect">
            <a:avLst/>
          </a:prstGeom>
          <a:noFill/>
          <a:ln w="9525">
            <a:noFill/>
            <a:miter lim="800000"/>
            <a:headEnd/>
            <a:tailEnd/>
          </a:ln>
        </p:spPr>
        <p:txBody>
          <a:bodyPr wrap="none">
            <a:spAutoFit/>
          </a:bodyPr>
          <a:lstStyle/>
          <a:p>
            <a:pPr>
              <a:spcBef>
                <a:spcPct val="50000"/>
              </a:spcBef>
            </a:pPr>
            <a:r>
              <a:rPr lang="en-US">
                <a:solidFill>
                  <a:srgbClr val="002060"/>
                </a:solidFill>
                <a:latin typeface="Times New Roman" pitchFamily="18" charset="0"/>
              </a:rPr>
              <a:t>AsCl</a:t>
            </a:r>
            <a:r>
              <a:rPr lang="en-US" baseline="-25000">
                <a:solidFill>
                  <a:srgbClr val="002060"/>
                </a:solidFill>
                <a:latin typeface="Times New Roman" pitchFamily="18" charset="0"/>
              </a:rPr>
              <a:t>3</a:t>
            </a:r>
            <a:r>
              <a:rPr lang="en-US">
                <a:solidFill>
                  <a:srgbClr val="002060"/>
                </a:solidFill>
                <a:latin typeface="Times New Roman" pitchFamily="18" charset="0"/>
              </a:rPr>
              <a:t> + BzMgCl  </a:t>
            </a:r>
            <a:r>
              <a:rPr lang="en-US">
                <a:solidFill>
                  <a:srgbClr val="002060"/>
                </a:solidFill>
                <a:latin typeface="Symbol" pitchFamily="18" charset="2"/>
              </a:rPr>
              <a:t>       </a:t>
            </a:r>
            <a:r>
              <a:rPr lang="en-US">
                <a:solidFill>
                  <a:srgbClr val="002060"/>
                </a:solidFill>
                <a:latin typeface="Times New Roman" pitchFamily="18" charset="0"/>
              </a:rPr>
              <a:t>BzAsCl</a:t>
            </a:r>
            <a:r>
              <a:rPr lang="en-US" baseline="-25000">
                <a:solidFill>
                  <a:srgbClr val="002060"/>
                </a:solidFill>
                <a:latin typeface="Times New Roman" pitchFamily="18" charset="0"/>
              </a:rPr>
              <a:t>2</a:t>
            </a:r>
            <a:r>
              <a:rPr lang="en-US">
                <a:solidFill>
                  <a:srgbClr val="002060"/>
                </a:solidFill>
                <a:latin typeface="Times New Roman" pitchFamily="18" charset="0"/>
              </a:rPr>
              <a:t> + MgCl</a:t>
            </a:r>
            <a:r>
              <a:rPr lang="en-US" baseline="-25000">
                <a:solidFill>
                  <a:srgbClr val="002060"/>
                </a:solidFill>
                <a:latin typeface="Times New Roman" pitchFamily="18" charset="0"/>
              </a:rPr>
              <a:t>2</a:t>
            </a:r>
          </a:p>
        </p:txBody>
      </p:sp>
      <p:sp>
        <p:nvSpPr>
          <p:cNvPr id="3078" name="Line 7"/>
          <p:cNvSpPr>
            <a:spLocks noChangeShapeType="1"/>
          </p:cNvSpPr>
          <p:nvPr/>
        </p:nvSpPr>
        <p:spPr bwMode="auto">
          <a:xfrm>
            <a:off x="2079625" y="1474788"/>
            <a:ext cx="381000" cy="0"/>
          </a:xfrm>
          <a:prstGeom prst="line">
            <a:avLst/>
          </a:prstGeom>
          <a:noFill/>
          <a:ln w="9525">
            <a:solidFill>
              <a:srgbClr val="9900CC"/>
            </a:solidFill>
            <a:round/>
            <a:headEnd/>
            <a:tailEnd type="triangle" w="med" len="med"/>
          </a:ln>
        </p:spPr>
        <p:txBody>
          <a:bodyPr/>
          <a:lstStyle/>
          <a:p>
            <a:endParaRPr lang="en-US"/>
          </a:p>
        </p:txBody>
      </p:sp>
      <p:sp>
        <p:nvSpPr>
          <p:cNvPr id="3079" name="Line 8"/>
          <p:cNvSpPr>
            <a:spLocks noChangeShapeType="1"/>
          </p:cNvSpPr>
          <p:nvPr/>
        </p:nvSpPr>
        <p:spPr bwMode="auto">
          <a:xfrm>
            <a:off x="2079625" y="985838"/>
            <a:ext cx="381000" cy="0"/>
          </a:xfrm>
          <a:prstGeom prst="line">
            <a:avLst/>
          </a:prstGeom>
          <a:noFill/>
          <a:ln w="9525">
            <a:solidFill>
              <a:srgbClr val="9900CC"/>
            </a:solidFill>
            <a:round/>
            <a:headEnd/>
            <a:tailEnd type="triangle" w="med" len="med"/>
          </a:ln>
        </p:spPr>
        <p:txBody>
          <a:bodyPr/>
          <a:lstStyle/>
          <a:p>
            <a:endParaRPr lang="en-US"/>
          </a:p>
        </p:txBody>
      </p:sp>
      <p:sp>
        <p:nvSpPr>
          <p:cNvPr id="3080" name="Line 9"/>
          <p:cNvSpPr>
            <a:spLocks noChangeShapeType="1"/>
          </p:cNvSpPr>
          <p:nvPr/>
        </p:nvSpPr>
        <p:spPr bwMode="auto">
          <a:xfrm>
            <a:off x="2079625" y="508000"/>
            <a:ext cx="381000" cy="0"/>
          </a:xfrm>
          <a:prstGeom prst="line">
            <a:avLst/>
          </a:prstGeom>
          <a:noFill/>
          <a:ln w="9525">
            <a:solidFill>
              <a:srgbClr val="9900CC"/>
            </a:solidFill>
            <a:round/>
            <a:headEnd/>
            <a:tailEnd type="triangle" w="med" len="med"/>
          </a:ln>
        </p:spPr>
        <p:txBody>
          <a:bodyPr/>
          <a:lstStyle/>
          <a:p>
            <a:endParaRPr lang="en-US"/>
          </a:p>
        </p:txBody>
      </p:sp>
      <p:grpSp>
        <p:nvGrpSpPr>
          <p:cNvPr id="2" name="Group 27"/>
          <p:cNvGrpSpPr>
            <a:grpSpLocks/>
          </p:cNvGrpSpPr>
          <p:nvPr/>
        </p:nvGrpSpPr>
        <p:grpSpPr bwMode="auto">
          <a:xfrm>
            <a:off x="152400" y="2286000"/>
            <a:ext cx="2386013" cy="3657600"/>
            <a:chOff x="96" y="1440"/>
            <a:chExt cx="1503" cy="2304"/>
          </a:xfrm>
        </p:grpSpPr>
        <p:pic>
          <p:nvPicPr>
            <p:cNvPr id="3091" name="Picture 11" descr="Copy (2) of tga2"/>
            <p:cNvPicPr>
              <a:picLocks noChangeAspect="1" noChangeArrowheads="1"/>
            </p:cNvPicPr>
            <p:nvPr/>
          </p:nvPicPr>
          <p:blipFill>
            <a:blip r:embed="rId3"/>
            <a:srcRect/>
            <a:stretch>
              <a:fillRect/>
            </a:stretch>
          </p:blipFill>
          <p:spPr bwMode="auto">
            <a:xfrm>
              <a:off x="96" y="1440"/>
              <a:ext cx="1503" cy="2304"/>
            </a:xfrm>
            <a:prstGeom prst="rect">
              <a:avLst/>
            </a:prstGeom>
            <a:noFill/>
            <a:ln w="9525">
              <a:noFill/>
              <a:miter lim="800000"/>
              <a:headEnd/>
              <a:tailEnd/>
            </a:ln>
          </p:spPr>
        </p:pic>
        <p:sp>
          <p:nvSpPr>
            <p:cNvPr id="3092" name="Rectangle 23"/>
            <p:cNvSpPr>
              <a:spLocks noChangeArrowheads="1"/>
            </p:cNvSpPr>
            <p:nvPr/>
          </p:nvSpPr>
          <p:spPr bwMode="auto">
            <a:xfrm>
              <a:off x="96" y="3312"/>
              <a:ext cx="1488" cy="432"/>
            </a:xfrm>
            <a:prstGeom prst="rect">
              <a:avLst/>
            </a:prstGeom>
            <a:solidFill>
              <a:schemeClr val="bg1"/>
            </a:solidFill>
            <a:ln w="9525">
              <a:noFill/>
              <a:miter lim="800000"/>
              <a:headEnd/>
              <a:tailEnd/>
            </a:ln>
          </p:spPr>
          <p:txBody>
            <a:bodyPr wrap="none" anchor="ctr"/>
            <a:lstStyle/>
            <a:p>
              <a:endParaRPr lang="en-US">
                <a:latin typeface="Calibri" pitchFamily="34" charset="0"/>
              </a:endParaRPr>
            </a:p>
          </p:txBody>
        </p:sp>
        <p:sp>
          <p:nvSpPr>
            <p:cNvPr id="3093" name="Text Box 22"/>
            <p:cNvSpPr txBox="1">
              <a:spLocks noChangeArrowheads="1"/>
            </p:cNvSpPr>
            <p:nvPr/>
          </p:nvSpPr>
          <p:spPr bwMode="auto">
            <a:xfrm>
              <a:off x="210" y="3360"/>
              <a:ext cx="1326" cy="212"/>
            </a:xfrm>
            <a:prstGeom prst="rect">
              <a:avLst/>
            </a:prstGeom>
            <a:noFill/>
            <a:ln w="9525">
              <a:noFill/>
              <a:miter lim="800000"/>
              <a:headEnd/>
              <a:tailEnd/>
            </a:ln>
          </p:spPr>
          <p:txBody>
            <a:bodyPr wrap="none">
              <a:spAutoFit/>
            </a:bodyPr>
            <a:lstStyle/>
            <a:p>
              <a:r>
                <a:rPr lang="en-US" sz="1600" b="1">
                  <a:solidFill>
                    <a:srgbClr val="6600FF"/>
                  </a:solidFill>
                  <a:latin typeface="Times New Roman" pitchFamily="18" charset="0"/>
                </a:rPr>
                <a:t>trans-[PdCl</a:t>
              </a:r>
              <a:r>
                <a:rPr lang="en-US" sz="1600" b="1" baseline="-25000">
                  <a:solidFill>
                    <a:srgbClr val="6600FF"/>
                  </a:solidFill>
                  <a:latin typeface="Times New Roman" pitchFamily="18" charset="0"/>
                </a:rPr>
                <a:t>2</a:t>
              </a:r>
              <a:r>
                <a:rPr lang="en-US" sz="1600" b="1">
                  <a:solidFill>
                    <a:srgbClr val="6600FF"/>
                  </a:solidFill>
                  <a:latin typeface="Times New Roman" pitchFamily="18" charset="0"/>
                </a:rPr>
                <a:t>(AsPr</a:t>
              </a:r>
              <a:r>
                <a:rPr lang="en-US" sz="1600" b="1" baseline="30000">
                  <a:solidFill>
                    <a:srgbClr val="6600FF"/>
                  </a:solidFill>
                  <a:latin typeface="Times New Roman" pitchFamily="18" charset="0"/>
                </a:rPr>
                <a:t>i</a:t>
              </a:r>
              <a:r>
                <a:rPr lang="en-US" sz="1600" b="1" baseline="-25000">
                  <a:solidFill>
                    <a:srgbClr val="6600FF"/>
                  </a:solidFill>
                  <a:latin typeface="Times New Roman" pitchFamily="18" charset="0"/>
                </a:rPr>
                <a:t>3</a:t>
              </a:r>
              <a:r>
                <a:rPr lang="en-US" sz="1600" b="1">
                  <a:solidFill>
                    <a:srgbClr val="6600FF"/>
                  </a:solidFill>
                  <a:latin typeface="Times New Roman" pitchFamily="18" charset="0"/>
                </a:rPr>
                <a:t>)</a:t>
              </a:r>
              <a:r>
                <a:rPr lang="en-US" sz="1600" b="1" baseline="-25000">
                  <a:solidFill>
                    <a:srgbClr val="6600FF"/>
                  </a:solidFill>
                  <a:latin typeface="Times New Roman" pitchFamily="18" charset="0"/>
                </a:rPr>
                <a:t>2</a:t>
              </a:r>
              <a:r>
                <a:rPr lang="en-US" sz="1600" b="1">
                  <a:solidFill>
                    <a:srgbClr val="6600FF"/>
                  </a:solidFill>
                  <a:latin typeface="Times New Roman" pitchFamily="18" charset="0"/>
                </a:rPr>
                <a:t>]</a:t>
              </a:r>
            </a:p>
          </p:txBody>
        </p:sp>
      </p:grpSp>
      <p:grpSp>
        <p:nvGrpSpPr>
          <p:cNvPr id="3" name="Group 28"/>
          <p:cNvGrpSpPr>
            <a:grpSpLocks/>
          </p:cNvGrpSpPr>
          <p:nvPr/>
        </p:nvGrpSpPr>
        <p:grpSpPr bwMode="auto">
          <a:xfrm>
            <a:off x="2209800" y="304800"/>
            <a:ext cx="6858000" cy="6356350"/>
            <a:chOff x="1392" y="192"/>
            <a:chExt cx="4320" cy="4004"/>
          </a:xfrm>
        </p:grpSpPr>
        <p:grpSp>
          <p:nvGrpSpPr>
            <p:cNvPr id="4" name="Group 14"/>
            <p:cNvGrpSpPr>
              <a:grpSpLocks/>
            </p:cNvGrpSpPr>
            <p:nvPr/>
          </p:nvGrpSpPr>
          <p:grpSpPr bwMode="auto">
            <a:xfrm>
              <a:off x="2928" y="192"/>
              <a:ext cx="2784" cy="1584"/>
              <a:chOff x="1632" y="1488"/>
              <a:chExt cx="2784" cy="1584"/>
            </a:xfrm>
          </p:grpSpPr>
          <p:pic>
            <p:nvPicPr>
              <p:cNvPr id="3089" name="Picture 12" descr="molecule1"/>
              <p:cNvPicPr>
                <a:picLocks noChangeAspect="1" noChangeArrowheads="1"/>
              </p:cNvPicPr>
              <p:nvPr/>
            </p:nvPicPr>
            <p:blipFill>
              <a:blip r:embed="rId4"/>
              <a:srcRect/>
              <a:stretch>
                <a:fillRect/>
              </a:stretch>
            </p:blipFill>
            <p:spPr bwMode="auto">
              <a:xfrm>
                <a:off x="1632" y="1488"/>
                <a:ext cx="2784" cy="1468"/>
              </a:xfrm>
              <a:prstGeom prst="rect">
                <a:avLst/>
              </a:prstGeom>
              <a:noFill/>
              <a:ln w="9525">
                <a:noFill/>
                <a:miter lim="800000"/>
                <a:headEnd/>
                <a:tailEnd/>
              </a:ln>
            </p:spPr>
          </p:pic>
          <p:sp>
            <p:nvSpPr>
              <p:cNvPr id="3090" name="Text Box 13"/>
              <p:cNvSpPr txBox="1">
                <a:spLocks noChangeArrowheads="1"/>
              </p:cNvSpPr>
              <p:nvPr/>
            </p:nvSpPr>
            <p:spPr bwMode="auto">
              <a:xfrm>
                <a:off x="1824" y="2860"/>
                <a:ext cx="2400" cy="212"/>
              </a:xfrm>
              <a:prstGeom prst="rect">
                <a:avLst/>
              </a:prstGeom>
              <a:noFill/>
              <a:ln w="9525">
                <a:noFill/>
                <a:miter lim="800000"/>
                <a:headEnd/>
                <a:tailEnd/>
              </a:ln>
            </p:spPr>
            <p:txBody>
              <a:bodyPr>
                <a:spAutoFit/>
              </a:bodyPr>
              <a:lstStyle/>
              <a:p>
                <a:pPr algn="ctr" eaLnBrk="0" hangingPunct="0">
                  <a:spcBef>
                    <a:spcPct val="50000"/>
                  </a:spcBef>
                </a:pPr>
                <a:r>
                  <a:rPr lang="en-US" sz="1600" b="1">
                    <a:solidFill>
                      <a:srgbClr val="6600FF"/>
                    </a:solidFill>
                    <a:latin typeface="Times New Roman" pitchFamily="18" charset="0"/>
                  </a:rPr>
                  <a:t>[Pd</a:t>
                </a:r>
                <a:r>
                  <a:rPr lang="en-US" sz="1600" b="1" baseline="-25000">
                    <a:solidFill>
                      <a:srgbClr val="6600FF"/>
                    </a:solidFill>
                    <a:latin typeface="Times New Roman" pitchFamily="18" charset="0"/>
                  </a:rPr>
                  <a:t>2</a:t>
                </a:r>
                <a:r>
                  <a:rPr lang="en-US" sz="1600" b="1">
                    <a:solidFill>
                      <a:srgbClr val="6600FF"/>
                    </a:solidFill>
                    <a:latin typeface="Times New Roman" pitchFamily="18" charset="0"/>
                  </a:rPr>
                  <a:t>Me</a:t>
                </a:r>
                <a:r>
                  <a:rPr lang="en-US" sz="1600" b="1" baseline="-25000">
                    <a:solidFill>
                      <a:srgbClr val="6600FF"/>
                    </a:solidFill>
                    <a:latin typeface="Times New Roman" pitchFamily="18" charset="0"/>
                  </a:rPr>
                  <a:t>2</a:t>
                </a:r>
                <a:r>
                  <a:rPr lang="en-US" sz="1600" b="1">
                    <a:solidFill>
                      <a:srgbClr val="6600FF"/>
                    </a:solidFill>
                    <a:latin typeface="Times New Roman" pitchFamily="18" charset="0"/>
                  </a:rPr>
                  <a:t>(</a:t>
                </a:r>
                <a:r>
                  <a:rPr lang="en-US" sz="1600" b="1">
                    <a:solidFill>
                      <a:srgbClr val="6600FF"/>
                    </a:solidFill>
                    <a:latin typeface="Times New Roman" pitchFamily="18" charset="0"/>
                    <a:sym typeface="Symbol" pitchFamily="18" charset="2"/>
                  </a:rPr>
                  <a:t>-Cl)</a:t>
                </a:r>
                <a:r>
                  <a:rPr lang="en-US" sz="1600" b="1" baseline="-25000">
                    <a:solidFill>
                      <a:srgbClr val="6600FF"/>
                    </a:solidFill>
                    <a:latin typeface="Times New Roman" pitchFamily="18" charset="0"/>
                    <a:sym typeface="Symbol" pitchFamily="18" charset="2"/>
                  </a:rPr>
                  <a:t>2</a:t>
                </a:r>
                <a:r>
                  <a:rPr lang="en-US" sz="1600" b="1">
                    <a:solidFill>
                      <a:srgbClr val="6600FF"/>
                    </a:solidFill>
                    <a:latin typeface="Times New Roman" pitchFamily="18" charset="0"/>
                    <a:sym typeface="Symbol" pitchFamily="18" charset="2"/>
                  </a:rPr>
                  <a:t>(AsPr</a:t>
                </a:r>
                <a:r>
                  <a:rPr lang="en-US" sz="1600" b="1" baseline="30000">
                    <a:solidFill>
                      <a:srgbClr val="6600FF"/>
                    </a:solidFill>
                    <a:latin typeface="Times New Roman" pitchFamily="18" charset="0"/>
                    <a:sym typeface="Symbol" pitchFamily="18" charset="2"/>
                  </a:rPr>
                  <a:t>i</a:t>
                </a:r>
                <a:r>
                  <a:rPr lang="en-US" sz="1600" b="1" baseline="-25000">
                    <a:solidFill>
                      <a:srgbClr val="6600FF"/>
                    </a:solidFill>
                    <a:latin typeface="Times New Roman" pitchFamily="18" charset="0"/>
                    <a:sym typeface="Symbol" pitchFamily="18" charset="2"/>
                  </a:rPr>
                  <a:t>3</a:t>
                </a:r>
                <a:r>
                  <a:rPr lang="en-US" sz="1600" b="1">
                    <a:solidFill>
                      <a:srgbClr val="6600FF"/>
                    </a:solidFill>
                    <a:latin typeface="Times New Roman" pitchFamily="18" charset="0"/>
                    <a:sym typeface="Symbol" pitchFamily="18" charset="2"/>
                  </a:rPr>
                  <a:t>)</a:t>
                </a:r>
                <a:r>
                  <a:rPr lang="en-US" sz="1600" b="1" baseline="-25000">
                    <a:solidFill>
                      <a:srgbClr val="6600FF"/>
                    </a:solidFill>
                    <a:latin typeface="Times New Roman" pitchFamily="18" charset="0"/>
                    <a:sym typeface="Symbol" pitchFamily="18" charset="2"/>
                  </a:rPr>
                  <a:t>2</a:t>
                </a:r>
                <a:r>
                  <a:rPr lang="en-US" sz="1600" b="1">
                    <a:solidFill>
                      <a:srgbClr val="6600FF"/>
                    </a:solidFill>
                    <a:latin typeface="Times New Roman" pitchFamily="18" charset="0"/>
                    <a:sym typeface="Symbol" pitchFamily="18" charset="2"/>
                  </a:rPr>
                  <a:t>]</a:t>
                </a:r>
                <a:endParaRPr lang="en-US" sz="1600" b="1">
                  <a:solidFill>
                    <a:srgbClr val="6600FF"/>
                  </a:solidFill>
                  <a:latin typeface="Times New Roman" pitchFamily="18" charset="0"/>
                </a:endParaRPr>
              </a:p>
            </p:txBody>
          </p:sp>
        </p:grpSp>
        <p:grpSp>
          <p:nvGrpSpPr>
            <p:cNvPr id="5" name="Group 17"/>
            <p:cNvGrpSpPr>
              <a:grpSpLocks/>
            </p:cNvGrpSpPr>
            <p:nvPr/>
          </p:nvGrpSpPr>
          <p:grpSpPr bwMode="auto">
            <a:xfrm>
              <a:off x="1392" y="1584"/>
              <a:ext cx="2019" cy="1632"/>
              <a:chOff x="2880" y="1354"/>
              <a:chExt cx="2019" cy="1632"/>
            </a:xfrm>
          </p:grpSpPr>
          <p:graphicFrame>
            <p:nvGraphicFramePr>
              <p:cNvPr id="3074" name="Object 2"/>
              <p:cNvGraphicFramePr>
                <a:graphicFrameLocks noChangeAspect="1"/>
              </p:cNvGraphicFramePr>
              <p:nvPr/>
            </p:nvGraphicFramePr>
            <p:xfrm>
              <a:off x="2880" y="1354"/>
              <a:ext cx="2019" cy="1448"/>
            </p:xfrm>
            <a:graphic>
              <a:graphicData uri="http://schemas.openxmlformats.org/presentationml/2006/ole">
                <p:oleObj spid="_x0000_s4098" name="Picture" r:id="rId5" imgW="3205440" imgH="2299320" progId="Word.Picture.8">
                  <p:embed/>
                </p:oleObj>
              </a:graphicData>
            </a:graphic>
          </p:graphicFrame>
          <p:sp>
            <p:nvSpPr>
              <p:cNvPr id="3088" name="Text Box 16"/>
              <p:cNvSpPr txBox="1">
                <a:spLocks noChangeArrowheads="1"/>
              </p:cNvSpPr>
              <p:nvPr/>
            </p:nvSpPr>
            <p:spPr bwMode="auto">
              <a:xfrm>
                <a:off x="3072" y="2832"/>
                <a:ext cx="1656" cy="154"/>
              </a:xfrm>
              <a:prstGeom prst="rect">
                <a:avLst/>
              </a:prstGeom>
              <a:noFill/>
              <a:ln w="9525">
                <a:noFill/>
                <a:miter lim="800000"/>
                <a:headEnd/>
                <a:tailEnd/>
              </a:ln>
            </p:spPr>
            <p:txBody>
              <a:bodyPr lIns="0" tIns="0" rIns="0" bIns="0">
                <a:spAutoFit/>
              </a:bodyPr>
              <a:lstStyle/>
              <a:p>
                <a:pPr eaLnBrk="0" hangingPunct="0"/>
                <a:r>
                  <a:rPr lang="en-GB" sz="1600" b="1">
                    <a:solidFill>
                      <a:srgbClr val="6600FF"/>
                    </a:solidFill>
                    <a:latin typeface="Times New Roman" pitchFamily="18" charset="0"/>
                  </a:rPr>
                  <a:t>PdCl</a:t>
                </a:r>
                <a:r>
                  <a:rPr lang="en-GB" sz="1600" b="1" baseline="-25000">
                    <a:solidFill>
                      <a:srgbClr val="6600FF"/>
                    </a:solidFill>
                    <a:latin typeface="Times New Roman" pitchFamily="18" charset="0"/>
                  </a:rPr>
                  <a:t>2</a:t>
                </a:r>
                <a:r>
                  <a:rPr lang="en-GB" sz="1600" b="1">
                    <a:solidFill>
                      <a:srgbClr val="6600FF"/>
                    </a:solidFill>
                    <a:latin typeface="Times New Roman" pitchFamily="18" charset="0"/>
                  </a:rPr>
                  <a:t>[As(CH</a:t>
                </a:r>
                <a:r>
                  <a:rPr lang="en-GB" sz="1600" b="1" baseline="-25000">
                    <a:solidFill>
                      <a:srgbClr val="6600FF"/>
                    </a:solidFill>
                    <a:latin typeface="Times New Roman" pitchFamily="18" charset="0"/>
                  </a:rPr>
                  <a:t>2</a:t>
                </a:r>
                <a:r>
                  <a:rPr lang="en-GB" sz="1600" b="1">
                    <a:solidFill>
                      <a:srgbClr val="6600FF"/>
                    </a:solidFill>
                    <a:latin typeface="Times New Roman" pitchFamily="18" charset="0"/>
                  </a:rPr>
                  <a:t>CMe=CH</a:t>
                </a:r>
                <a:r>
                  <a:rPr lang="en-GB" sz="1600" b="1" baseline="-25000">
                    <a:solidFill>
                      <a:srgbClr val="6600FF"/>
                    </a:solidFill>
                    <a:latin typeface="Times New Roman" pitchFamily="18" charset="0"/>
                  </a:rPr>
                  <a:t>2</a:t>
                </a:r>
                <a:r>
                  <a:rPr lang="en-GB" sz="1600" b="1">
                    <a:solidFill>
                      <a:srgbClr val="6600FF"/>
                    </a:solidFill>
                    <a:latin typeface="Times New Roman" pitchFamily="18" charset="0"/>
                  </a:rPr>
                  <a:t>)</a:t>
                </a:r>
                <a:r>
                  <a:rPr lang="en-GB" sz="1600" b="1" baseline="-25000">
                    <a:solidFill>
                      <a:srgbClr val="6600FF"/>
                    </a:solidFill>
                    <a:latin typeface="Times New Roman" pitchFamily="18" charset="0"/>
                  </a:rPr>
                  <a:t>3</a:t>
                </a:r>
                <a:r>
                  <a:rPr lang="en-GB" sz="1600" b="1">
                    <a:solidFill>
                      <a:srgbClr val="6600FF"/>
                    </a:solidFill>
                    <a:latin typeface="Times New Roman" pitchFamily="18" charset="0"/>
                  </a:rPr>
                  <a:t>]</a:t>
                </a:r>
                <a:r>
                  <a:rPr lang="en-GB" sz="1600" b="1" baseline="-25000">
                    <a:solidFill>
                      <a:srgbClr val="6600FF"/>
                    </a:solidFill>
                    <a:latin typeface="Times New Roman" pitchFamily="18" charset="0"/>
                  </a:rPr>
                  <a:t>2</a:t>
                </a:r>
                <a:endParaRPr lang="en-US" sz="1600">
                  <a:solidFill>
                    <a:srgbClr val="6600FF"/>
                  </a:solidFill>
                  <a:latin typeface="Times New Roman" pitchFamily="18" charset="0"/>
                </a:endParaRPr>
              </a:p>
            </p:txBody>
          </p:sp>
        </p:grpSp>
        <p:sp>
          <p:nvSpPr>
            <p:cNvPr id="3086" name="Text Box 25"/>
            <p:cNvSpPr txBox="1">
              <a:spLocks noChangeArrowheads="1"/>
            </p:cNvSpPr>
            <p:nvPr/>
          </p:nvSpPr>
          <p:spPr bwMode="auto">
            <a:xfrm>
              <a:off x="3840" y="3984"/>
              <a:ext cx="1326" cy="212"/>
            </a:xfrm>
            <a:prstGeom prst="rect">
              <a:avLst/>
            </a:prstGeom>
            <a:noFill/>
            <a:ln w="9525">
              <a:noFill/>
              <a:miter lim="800000"/>
              <a:headEnd/>
              <a:tailEnd/>
            </a:ln>
          </p:spPr>
          <p:txBody>
            <a:bodyPr wrap="none">
              <a:spAutoFit/>
            </a:bodyPr>
            <a:lstStyle/>
            <a:p>
              <a:r>
                <a:rPr lang="en-US" sz="1600" b="1">
                  <a:solidFill>
                    <a:srgbClr val="6600FF"/>
                  </a:solidFill>
                  <a:latin typeface="Times New Roman" pitchFamily="18" charset="0"/>
                </a:rPr>
                <a:t>trans-[PdCl</a:t>
              </a:r>
              <a:r>
                <a:rPr lang="en-US" sz="1600" b="1" baseline="-25000">
                  <a:solidFill>
                    <a:srgbClr val="6600FF"/>
                  </a:solidFill>
                  <a:latin typeface="Times New Roman" pitchFamily="18" charset="0"/>
                </a:rPr>
                <a:t>2</a:t>
              </a:r>
              <a:r>
                <a:rPr lang="en-US" sz="1600" b="1">
                  <a:solidFill>
                    <a:srgbClr val="6600FF"/>
                  </a:solidFill>
                  <a:latin typeface="Times New Roman" pitchFamily="18" charset="0"/>
                </a:rPr>
                <a:t>(SbPr</a:t>
              </a:r>
              <a:r>
                <a:rPr lang="en-US" sz="1600" b="1" baseline="30000">
                  <a:solidFill>
                    <a:srgbClr val="6600FF"/>
                  </a:solidFill>
                  <a:latin typeface="Times New Roman" pitchFamily="18" charset="0"/>
                </a:rPr>
                <a:t>i</a:t>
              </a:r>
              <a:r>
                <a:rPr lang="en-US" sz="1600" b="1" baseline="-25000">
                  <a:solidFill>
                    <a:srgbClr val="6600FF"/>
                  </a:solidFill>
                  <a:latin typeface="Times New Roman" pitchFamily="18" charset="0"/>
                </a:rPr>
                <a:t>3</a:t>
              </a:r>
              <a:r>
                <a:rPr lang="en-US" sz="1600" b="1">
                  <a:solidFill>
                    <a:srgbClr val="6600FF"/>
                  </a:solidFill>
                  <a:latin typeface="Times New Roman" pitchFamily="18" charset="0"/>
                </a:rPr>
                <a:t>)</a:t>
              </a:r>
              <a:r>
                <a:rPr lang="en-US" sz="1600" b="1" baseline="-25000">
                  <a:solidFill>
                    <a:srgbClr val="6600FF"/>
                  </a:solidFill>
                  <a:latin typeface="Times New Roman" pitchFamily="18" charset="0"/>
                </a:rPr>
                <a:t>2</a:t>
              </a:r>
              <a:r>
                <a:rPr lang="en-US" sz="1600" b="1">
                  <a:solidFill>
                    <a:srgbClr val="6600FF"/>
                  </a:solidFill>
                  <a:latin typeface="Times New Roman" pitchFamily="18" charset="0"/>
                </a:rPr>
                <a:t>]</a:t>
              </a:r>
            </a:p>
          </p:txBody>
        </p:sp>
        <p:pic>
          <p:nvPicPr>
            <p:cNvPr id="3087" name="Picture 26" descr="Picture2"/>
            <p:cNvPicPr>
              <a:picLocks noChangeAspect="1" noChangeArrowheads="1"/>
            </p:cNvPicPr>
            <p:nvPr/>
          </p:nvPicPr>
          <p:blipFill>
            <a:blip r:embed="rId6"/>
            <a:srcRect/>
            <a:stretch>
              <a:fillRect/>
            </a:stretch>
          </p:blipFill>
          <p:spPr bwMode="auto">
            <a:xfrm>
              <a:off x="3312" y="2600"/>
              <a:ext cx="2190" cy="1378"/>
            </a:xfrm>
            <a:prstGeom prst="rect">
              <a:avLst/>
            </a:prstGeom>
            <a:noFill/>
            <a:ln w="9525">
              <a:noFill/>
              <a:miter lim="800000"/>
              <a:headEnd/>
              <a:tailEnd/>
            </a:ln>
          </p:spPr>
        </p:pic>
      </p:grpSp>
      <p:sp>
        <p:nvSpPr>
          <p:cNvPr id="3083" name="TextBox 20"/>
          <p:cNvSpPr txBox="1">
            <a:spLocks noChangeArrowheads="1"/>
          </p:cNvSpPr>
          <p:nvPr/>
        </p:nvSpPr>
        <p:spPr bwMode="auto">
          <a:xfrm>
            <a:off x="152400" y="6197600"/>
            <a:ext cx="3810000" cy="584200"/>
          </a:xfrm>
          <a:prstGeom prst="rect">
            <a:avLst/>
          </a:prstGeom>
          <a:noFill/>
          <a:ln w="9525">
            <a:noFill/>
            <a:miter lim="800000"/>
            <a:headEnd/>
            <a:tailEnd/>
          </a:ln>
        </p:spPr>
        <p:txBody>
          <a:bodyPr>
            <a:spAutoFit/>
          </a:bodyPr>
          <a:lstStyle/>
          <a:p>
            <a:r>
              <a:rPr lang="en-IN" sz="1600" b="1" i="1" dirty="0">
                <a:solidFill>
                  <a:srgbClr val="800000"/>
                </a:solidFill>
                <a:latin typeface="Times New Roman" pitchFamily="18" charset="0"/>
                <a:cs typeface="Times New Roman" pitchFamily="18" charset="0"/>
              </a:rPr>
              <a:t>K.P. </a:t>
            </a:r>
            <a:r>
              <a:rPr lang="en-IN" sz="1600" b="1" i="1" dirty="0" err="1">
                <a:solidFill>
                  <a:srgbClr val="800000"/>
                </a:solidFill>
                <a:latin typeface="Times New Roman" pitchFamily="18" charset="0"/>
                <a:cs typeface="Times New Roman" pitchFamily="18" charset="0"/>
              </a:rPr>
              <a:t>Chaudhari</a:t>
            </a:r>
            <a:r>
              <a:rPr lang="en-IN" sz="1600" b="1" i="1" dirty="0">
                <a:solidFill>
                  <a:srgbClr val="800000"/>
                </a:solidFill>
                <a:latin typeface="Times New Roman" pitchFamily="18" charset="0"/>
                <a:cs typeface="Times New Roman" pitchFamily="18" charset="0"/>
              </a:rPr>
              <a:t>, et. </a:t>
            </a:r>
            <a:r>
              <a:rPr lang="en-IN" sz="1600" b="1" i="1" dirty="0" smtClean="0">
                <a:solidFill>
                  <a:srgbClr val="800000"/>
                </a:solidFill>
                <a:latin typeface="Times New Roman" pitchFamily="18" charset="0"/>
                <a:cs typeface="Times New Roman" pitchFamily="18" charset="0"/>
              </a:rPr>
              <a:t>al</a:t>
            </a:r>
            <a:r>
              <a:rPr lang="en-IN" sz="1600" b="1" i="1" dirty="0">
                <a:solidFill>
                  <a:srgbClr val="800000"/>
                </a:solidFill>
                <a:latin typeface="Times New Roman" pitchFamily="18" charset="0"/>
                <a:cs typeface="Times New Roman" pitchFamily="18" charset="0"/>
              </a:rPr>
              <a:t>., BARC/2003/I/004</a:t>
            </a:r>
          </a:p>
          <a:p>
            <a:r>
              <a:rPr lang="en-IN" sz="1600" b="1" i="1" dirty="0">
                <a:solidFill>
                  <a:srgbClr val="800000"/>
                </a:solidFill>
                <a:latin typeface="Times New Roman" pitchFamily="18" charset="0"/>
                <a:cs typeface="Times New Roman" pitchFamily="18" charset="0"/>
              </a:rPr>
              <a:t>K.P. </a:t>
            </a:r>
            <a:r>
              <a:rPr lang="en-IN" sz="1600" b="1" i="1" dirty="0" err="1">
                <a:solidFill>
                  <a:srgbClr val="800000"/>
                </a:solidFill>
                <a:latin typeface="Times New Roman" pitchFamily="18" charset="0"/>
                <a:cs typeface="Times New Roman" pitchFamily="18" charset="0"/>
              </a:rPr>
              <a:t>Chaudhari</a:t>
            </a:r>
            <a:r>
              <a:rPr lang="en-IN" sz="1600" b="1" i="1" dirty="0">
                <a:solidFill>
                  <a:srgbClr val="800000"/>
                </a:solidFill>
                <a:latin typeface="Times New Roman" pitchFamily="18" charset="0"/>
                <a:cs typeface="Times New Roman" pitchFamily="18" charset="0"/>
              </a:rPr>
              <a:t>, et. </a:t>
            </a:r>
            <a:r>
              <a:rPr lang="en-IN" sz="1600" b="1" i="1" dirty="0" smtClean="0">
                <a:solidFill>
                  <a:srgbClr val="800000"/>
                </a:solidFill>
                <a:latin typeface="Times New Roman" pitchFamily="18" charset="0"/>
                <a:cs typeface="Times New Roman" pitchFamily="18" charset="0"/>
              </a:rPr>
              <a:t>al</a:t>
            </a:r>
            <a:r>
              <a:rPr lang="en-IN" sz="1600" b="1" i="1" dirty="0">
                <a:solidFill>
                  <a:srgbClr val="800000"/>
                </a:solidFill>
                <a:latin typeface="Times New Roman" pitchFamily="18" charset="0"/>
                <a:cs typeface="Times New Roman" pitchFamily="18" charset="0"/>
              </a:rPr>
              <a:t>., BARC/2002/R/013</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914400" y="2281239"/>
            <a:ext cx="7315200" cy="1143000"/>
            <a:chOff x="576" y="1437"/>
            <a:chExt cx="4608" cy="720"/>
          </a:xfrm>
        </p:grpSpPr>
        <p:sp>
          <p:nvSpPr>
            <p:cNvPr id="28676" name="Rectangle 10"/>
            <p:cNvSpPr>
              <a:spLocks noChangeArrowheads="1"/>
            </p:cNvSpPr>
            <p:nvPr/>
          </p:nvSpPr>
          <p:spPr bwMode="auto">
            <a:xfrm>
              <a:off x="576" y="1437"/>
              <a:ext cx="4608" cy="720"/>
            </a:xfrm>
            <a:prstGeom prst="rect">
              <a:avLst/>
            </a:prstGeom>
            <a:solidFill>
              <a:srgbClr val="FFFFD5"/>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FFFFD5"/>
              </a:extrusionClr>
            </a:sp3d>
          </p:spPr>
          <p:txBody>
            <a:bodyPr wrap="none" anchor="ctr">
              <a:flatTx/>
            </a:bodyPr>
            <a:lstStyle/>
            <a:p>
              <a:endParaRPr lang="en-US">
                <a:latin typeface="Calibri" pitchFamily="34" charset="0"/>
              </a:endParaRPr>
            </a:p>
          </p:txBody>
        </p:sp>
        <p:sp>
          <p:nvSpPr>
            <p:cNvPr id="28677" name="Text Box 4"/>
            <p:cNvSpPr txBox="1">
              <a:spLocks noChangeArrowheads="1"/>
            </p:cNvSpPr>
            <p:nvPr/>
          </p:nvSpPr>
          <p:spPr bwMode="auto">
            <a:xfrm>
              <a:off x="715" y="1619"/>
              <a:ext cx="1455" cy="330"/>
            </a:xfrm>
            <a:prstGeom prst="rect">
              <a:avLst/>
            </a:prstGeom>
            <a:noFill/>
            <a:ln w="9525">
              <a:noFill/>
              <a:miter lim="800000"/>
              <a:headEnd/>
              <a:tailEnd/>
            </a:ln>
          </p:spPr>
          <p:txBody>
            <a:bodyPr wrap="none">
              <a:spAutoFit/>
            </a:bodyPr>
            <a:lstStyle/>
            <a:p>
              <a:r>
                <a:rPr lang="en-US" sz="2800" dirty="0">
                  <a:solidFill>
                    <a:srgbClr val="7E0000"/>
                  </a:solidFill>
                  <a:latin typeface="Calibri" pitchFamily="34" charset="0"/>
                </a:rPr>
                <a:t>Me</a:t>
              </a:r>
              <a:r>
                <a:rPr lang="en-US" sz="2800" baseline="-25000" dirty="0">
                  <a:solidFill>
                    <a:srgbClr val="7E0000"/>
                  </a:solidFill>
                  <a:latin typeface="Calibri" pitchFamily="34" charset="0"/>
                </a:rPr>
                <a:t>3</a:t>
              </a:r>
              <a:r>
                <a:rPr lang="en-US" sz="2800" dirty="0">
                  <a:solidFill>
                    <a:srgbClr val="7E0000"/>
                  </a:solidFill>
                  <a:latin typeface="Calibri" pitchFamily="34" charset="0"/>
                </a:rPr>
                <a:t>Ga + AsH</a:t>
              </a:r>
              <a:r>
                <a:rPr lang="en-US" sz="2800" baseline="-25000" dirty="0">
                  <a:solidFill>
                    <a:srgbClr val="7E0000"/>
                  </a:solidFill>
                  <a:latin typeface="Calibri" pitchFamily="34" charset="0"/>
                </a:rPr>
                <a:t>3</a:t>
              </a:r>
              <a:r>
                <a:rPr lang="en-US" sz="2800" dirty="0">
                  <a:solidFill>
                    <a:srgbClr val="7E0000"/>
                  </a:solidFill>
                  <a:latin typeface="Calibri" pitchFamily="34" charset="0"/>
                </a:rPr>
                <a:t> </a:t>
              </a:r>
            </a:p>
          </p:txBody>
        </p:sp>
        <p:sp>
          <p:nvSpPr>
            <p:cNvPr id="28678" name="Text Box 5"/>
            <p:cNvSpPr txBox="1">
              <a:spLocks noChangeArrowheads="1"/>
            </p:cNvSpPr>
            <p:nvPr/>
          </p:nvSpPr>
          <p:spPr bwMode="auto">
            <a:xfrm>
              <a:off x="3442" y="1620"/>
              <a:ext cx="1646" cy="327"/>
            </a:xfrm>
            <a:prstGeom prst="rect">
              <a:avLst/>
            </a:prstGeom>
            <a:noFill/>
            <a:ln w="9525">
              <a:noFill/>
              <a:miter lim="800000"/>
              <a:headEnd/>
              <a:tailEnd/>
            </a:ln>
          </p:spPr>
          <p:txBody>
            <a:bodyPr>
              <a:spAutoFit/>
            </a:bodyPr>
            <a:lstStyle/>
            <a:p>
              <a:r>
                <a:rPr lang="en-US" sz="2800" dirty="0" err="1">
                  <a:solidFill>
                    <a:srgbClr val="7E0000"/>
                  </a:solidFill>
                  <a:latin typeface="Calibri" pitchFamily="34" charset="0"/>
                </a:rPr>
                <a:t>GaAs</a:t>
              </a:r>
              <a:r>
                <a:rPr lang="en-US" sz="2800" dirty="0">
                  <a:solidFill>
                    <a:srgbClr val="7E0000"/>
                  </a:solidFill>
                  <a:latin typeface="Calibri" pitchFamily="34" charset="0"/>
                </a:rPr>
                <a:t> + 3 </a:t>
              </a:r>
              <a:r>
                <a:rPr lang="en-US" sz="2800" dirty="0" err="1">
                  <a:solidFill>
                    <a:srgbClr val="7E0000"/>
                  </a:solidFill>
                  <a:latin typeface="Calibri" pitchFamily="34" charset="0"/>
                </a:rPr>
                <a:t>MeH</a:t>
              </a:r>
              <a:endParaRPr lang="en-US" sz="2800" dirty="0">
                <a:solidFill>
                  <a:srgbClr val="7E0000"/>
                </a:solidFill>
                <a:latin typeface="Calibri" pitchFamily="34" charset="0"/>
              </a:endParaRPr>
            </a:p>
          </p:txBody>
        </p:sp>
        <p:sp>
          <p:nvSpPr>
            <p:cNvPr id="28679" name="Line 6"/>
            <p:cNvSpPr>
              <a:spLocks noChangeShapeType="1"/>
            </p:cNvSpPr>
            <p:nvPr/>
          </p:nvSpPr>
          <p:spPr bwMode="auto">
            <a:xfrm>
              <a:off x="2354" y="1783"/>
              <a:ext cx="1003" cy="0"/>
            </a:xfrm>
            <a:prstGeom prst="line">
              <a:avLst/>
            </a:prstGeom>
            <a:noFill/>
            <a:ln w="9525">
              <a:solidFill>
                <a:srgbClr val="0000CC"/>
              </a:solidFill>
              <a:round/>
              <a:headEnd/>
              <a:tailEnd type="triangle" w="med" len="med"/>
            </a:ln>
          </p:spPr>
          <p:txBody>
            <a:bodyPr/>
            <a:lstStyle/>
            <a:p>
              <a:endParaRPr lang="en-US"/>
            </a:p>
          </p:txBody>
        </p:sp>
        <p:sp>
          <p:nvSpPr>
            <p:cNvPr id="28680" name="Text Box 7"/>
            <p:cNvSpPr txBox="1">
              <a:spLocks noChangeArrowheads="1"/>
            </p:cNvSpPr>
            <p:nvPr/>
          </p:nvSpPr>
          <p:spPr bwMode="auto">
            <a:xfrm>
              <a:off x="2493" y="1533"/>
              <a:ext cx="599" cy="291"/>
            </a:xfrm>
            <a:prstGeom prst="rect">
              <a:avLst/>
            </a:prstGeom>
            <a:noFill/>
            <a:ln w="9525">
              <a:noFill/>
              <a:miter lim="800000"/>
              <a:headEnd/>
              <a:tailEnd/>
            </a:ln>
          </p:spPr>
          <p:txBody>
            <a:bodyPr wrap="none">
              <a:spAutoFit/>
            </a:bodyPr>
            <a:lstStyle/>
            <a:p>
              <a:r>
                <a:rPr lang="en-US" sz="2400" dirty="0">
                  <a:solidFill>
                    <a:srgbClr val="7E0000"/>
                  </a:solidFill>
                  <a:latin typeface="Calibri" pitchFamily="34" charset="0"/>
                  <a:sym typeface="Symbol" pitchFamily="18" charset="2"/>
                </a:rPr>
                <a:t>650</a:t>
              </a:r>
              <a:r>
                <a:rPr lang="en-US" sz="2400" baseline="30000" dirty="0">
                  <a:solidFill>
                    <a:srgbClr val="7E0000"/>
                  </a:solidFill>
                  <a:latin typeface="Calibri" pitchFamily="34" charset="0"/>
                  <a:sym typeface="Symbol" pitchFamily="18" charset="2"/>
                </a:rPr>
                <a:t>O</a:t>
              </a:r>
              <a:r>
                <a:rPr lang="en-US" sz="2400" dirty="0">
                  <a:solidFill>
                    <a:srgbClr val="7E0000"/>
                  </a:solidFill>
                  <a:latin typeface="Calibri" pitchFamily="34" charset="0"/>
                  <a:sym typeface="Symbol" pitchFamily="18" charset="2"/>
                </a:rPr>
                <a:t>C</a:t>
              </a:r>
            </a:p>
          </p:txBody>
        </p:sp>
        <p:sp>
          <p:nvSpPr>
            <p:cNvPr id="28681" name="Text Box 8"/>
            <p:cNvSpPr txBox="1">
              <a:spLocks noChangeArrowheads="1"/>
            </p:cNvSpPr>
            <p:nvPr/>
          </p:nvSpPr>
          <p:spPr bwMode="auto">
            <a:xfrm>
              <a:off x="2706" y="1773"/>
              <a:ext cx="303" cy="291"/>
            </a:xfrm>
            <a:prstGeom prst="rect">
              <a:avLst/>
            </a:prstGeom>
            <a:noFill/>
            <a:ln w="9525">
              <a:noFill/>
              <a:miter lim="800000"/>
              <a:headEnd/>
              <a:tailEnd/>
            </a:ln>
          </p:spPr>
          <p:txBody>
            <a:bodyPr wrap="none">
              <a:spAutoFit/>
            </a:bodyPr>
            <a:lstStyle/>
            <a:p>
              <a:r>
                <a:rPr lang="en-US" sz="2400" dirty="0">
                  <a:solidFill>
                    <a:srgbClr val="7E0000"/>
                  </a:solidFill>
                  <a:latin typeface="Calibri" pitchFamily="34" charset="0"/>
                </a:rPr>
                <a:t>H</a:t>
              </a:r>
              <a:r>
                <a:rPr lang="en-US" sz="2400" baseline="-25000" dirty="0">
                  <a:solidFill>
                    <a:srgbClr val="7E0000"/>
                  </a:solidFill>
                  <a:latin typeface="Calibri" pitchFamily="34" charset="0"/>
                </a:rPr>
                <a:t>2</a:t>
              </a:r>
            </a:p>
          </p:txBody>
        </p:sp>
      </p:gr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914400" y="0"/>
            <a:ext cx="7543800" cy="6858000"/>
          </a:xfrm>
          <a:prstGeom prst="ellipse">
            <a:avLst/>
          </a:prstGeom>
          <a:solidFill>
            <a:srgbClr val="C6D9F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Oval 4"/>
          <p:cNvSpPr/>
          <p:nvPr/>
        </p:nvSpPr>
        <p:spPr>
          <a:xfrm>
            <a:off x="3370263" y="-76200"/>
            <a:ext cx="2555875" cy="625475"/>
          </a:xfrm>
          <a:prstGeom prst="rect">
            <a:avLst/>
          </a:prstGeom>
          <a:noFill/>
        </p:spPr>
        <p:style>
          <a:lnRef idx="0">
            <a:scrgbClr r="0" g="0" b="0"/>
          </a:lnRef>
          <a:fillRef idx="0">
            <a:scrgbClr r="0" g="0" b="0"/>
          </a:fillRef>
          <a:effectRef idx="0">
            <a:scrgbClr r="0" g="0" b="0"/>
          </a:effectRef>
          <a:fontRef idx="minor">
            <a:schemeClr val="lt1"/>
          </a:fontRef>
        </p:style>
        <p:txBody>
          <a:bodyPr lIns="99568" tIns="99568" rIns="99568" bIns="99568" spcCol="1270" anchor="ctr"/>
          <a:lstStyle/>
          <a:p>
            <a:pPr algn="ctr" defTabSz="622300" fontAlgn="auto">
              <a:lnSpc>
                <a:spcPct val="90000"/>
              </a:lnSpc>
              <a:spcBef>
                <a:spcPts val="0"/>
              </a:spcBef>
              <a:spcAft>
                <a:spcPct val="35000"/>
              </a:spcAft>
              <a:defRPr/>
            </a:pPr>
            <a:r>
              <a:rPr lang="en-US" sz="2400" b="1" dirty="0">
                <a:solidFill>
                  <a:srgbClr val="0070C0"/>
                </a:solidFill>
              </a:rPr>
              <a:t>V-VI</a:t>
            </a:r>
          </a:p>
        </p:txBody>
      </p:sp>
      <p:sp>
        <p:nvSpPr>
          <p:cNvPr id="15" name="Oval 14"/>
          <p:cNvSpPr/>
          <p:nvPr/>
        </p:nvSpPr>
        <p:spPr>
          <a:xfrm>
            <a:off x="1600200" y="1143000"/>
            <a:ext cx="6096000" cy="5714999"/>
          </a:xfrm>
          <a:prstGeom prst="ellipse">
            <a:avLst/>
          </a:prstGeom>
          <a:solidFill>
            <a:srgbClr val="A2C2E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6"/>
          <p:cNvSpPr/>
          <p:nvPr/>
        </p:nvSpPr>
        <p:spPr>
          <a:xfrm>
            <a:off x="3398838" y="1219200"/>
            <a:ext cx="2498725" cy="611188"/>
          </a:xfrm>
          <a:prstGeom prst="rect">
            <a:avLst/>
          </a:prstGeom>
          <a:noFill/>
        </p:spPr>
        <p:style>
          <a:lnRef idx="0">
            <a:scrgbClr r="0" g="0" b="0"/>
          </a:lnRef>
          <a:fillRef idx="0">
            <a:scrgbClr r="0" g="0" b="0"/>
          </a:fillRef>
          <a:effectRef idx="0">
            <a:scrgbClr r="0" g="0" b="0"/>
          </a:effectRef>
          <a:fontRef idx="minor">
            <a:schemeClr val="lt1"/>
          </a:fontRef>
        </p:style>
        <p:txBody>
          <a:bodyPr lIns="99568" tIns="99568" rIns="99568" bIns="99568" spcCol="1270" anchor="ctr"/>
          <a:lstStyle/>
          <a:p>
            <a:pPr algn="ctr" defTabSz="622300" fontAlgn="auto">
              <a:lnSpc>
                <a:spcPct val="90000"/>
              </a:lnSpc>
              <a:spcBef>
                <a:spcPts val="0"/>
              </a:spcBef>
              <a:spcAft>
                <a:spcPct val="35000"/>
              </a:spcAft>
              <a:defRPr/>
            </a:pPr>
            <a:r>
              <a:rPr lang="en-US" sz="2400" b="1" dirty="0">
                <a:solidFill>
                  <a:srgbClr val="0070C0"/>
                </a:solidFill>
              </a:rPr>
              <a:t>IV-VI</a:t>
            </a:r>
          </a:p>
        </p:txBody>
      </p:sp>
      <p:sp>
        <p:nvSpPr>
          <p:cNvPr id="13" name="Oval 12"/>
          <p:cNvSpPr/>
          <p:nvPr/>
        </p:nvSpPr>
        <p:spPr>
          <a:xfrm>
            <a:off x="2019300" y="2362200"/>
            <a:ext cx="5257800" cy="4495800"/>
          </a:xfrm>
          <a:prstGeom prst="ellipse">
            <a:avLst/>
          </a:prstGeom>
          <a:solidFill>
            <a:srgbClr val="77A4E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Oval 8"/>
          <p:cNvSpPr/>
          <p:nvPr/>
        </p:nvSpPr>
        <p:spPr>
          <a:xfrm>
            <a:off x="3413125" y="2286000"/>
            <a:ext cx="2470150" cy="603250"/>
          </a:xfrm>
          <a:prstGeom prst="rect">
            <a:avLst/>
          </a:prstGeom>
          <a:noFill/>
        </p:spPr>
        <p:style>
          <a:lnRef idx="0">
            <a:scrgbClr r="0" g="0" b="0"/>
          </a:lnRef>
          <a:fillRef idx="0">
            <a:scrgbClr r="0" g="0" b="0"/>
          </a:fillRef>
          <a:effectRef idx="0">
            <a:scrgbClr r="0" g="0" b="0"/>
          </a:effectRef>
          <a:fontRef idx="minor">
            <a:schemeClr val="lt1"/>
          </a:fontRef>
        </p:style>
        <p:txBody>
          <a:bodyPr lIns="99568" tIns="99568" rIns="99568" bIns="99568" spcCol="1270" anchor="ctr"/>
          <a:lstStyle/>
          <a:p>
            <a:pPr algn="ctr" defTabSz="622300" fontAlgn="auto">
              <a:lnSpc>
                <a:spcPct val="90000"/>
              </a:lnSpc>
              <a:spcBef>
                <a:spcPts val="0"/>
              </a:spcBef>
              <a:spcAft>
                <a:spcPct val="35000"/>
              </a:spcAft>
              <a:defRPr/>
            </a:pPr>
            <a:r>
              <a:rPr lang="en-US" sz="2400" b="1" dirty="0">
                <a:solidFill>
                  <a:schemeClr val="tx2">
                    <a:lumMod val="50000"/>
                  </a:schemeClr>
                </a:solidFill>
              </a:rPr>
              <a:t>III-VI</a:t>
            </a:r>
          </a:p>
        </p:txBody>
      </p:sp>
      <p:sp>
        <p:nvSpPr>
          <p:cNvPr id="11" name="Oval 10"/>
          <p:cNvSpPr/>
          <p:nvPr/>
        </p:nvSpPr>
        <p:spPr>
          <a:xfrm>
            <a:off x="2628900" y="3276600"/>
            <a:ext cx="4038600" cy="3581400"/>
          </a:xfrm>
          <a:prstGeom prst="ellipse">
            <a:avLst/>
          </a:prstGeom>
          <a:solidFill>
            <a:srgbClr val="3379CD">
              <a:alpha val="46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Oval 10"/>
          <p:cNvSpPr/>
          <p:nvPr/>
        </p:nvSpPr>
        <p:spPr>
          <a:xfrm>
            <a:off x="3635375" y="3321420"/>
            <a:ext cx="2025650" cy="619125"/>
          </a:xfrm>
          <a:prstGeom prst="rect">
            <a:avLst/>
          </a:prstGeom>
          <a:noFill/>
        </p:spPr>
        <p:style>
          <a:lnRef idx="0">
            <a:scrgbClr r="0" g="0" b="0"/>
          </a:lnRef>
          <a:fillRef idx="0">
            <a:scrgbClr r="0" g="0" b="0"/>
          </a:fillRef>
          <a:effectRef idx="0">
            <a:scrgbClr r="0" g="0" b="0"/>
          </a:effectRef>
          <a:fontRef idx="minor">
            <a:schemeClr val="lt1"/>
          </a:fontRef>
        </p:style>
        <p:txBody>
          <a:bodyPr lIns="156464" tIns="156464" rIns="156464" bIns="156464" spcCol="1270" anchor="ctr"/>
          <a:lstStyle/>
          <a:p>
            <a:pPr algn="ctr" defTabSz="977900" fontAlgn="auto">
              <a:lnSpc>
                <a:spcPct val="90000"/>
              </a:lnSpc>
              <a:spcBef>
                <a:spcPts val="0"/>
              </a:spcBef>
              <a:spcAft>
                <a:spcPct val="35000"/>
              </a:spcAft>
              <a:defRPr/>
            </a:pPr>
            <a:r>
              <a:rPr lang="en-US" sz="2400" b="1" dirty="0">
                <a:solidFill>
                  <a:schemeClr val="tx2">
                    <a:lumMod val="50000"/>
                  </a:schemeClr>
                </a:solidFill>
              </a:rPr>
              <a:t>II-VI</a:t>
            </a:r>
          </a:p>
        </p:txBody>
      </p:sp>
      <p:sp>
        <p:nvSpPr>
          <p:cNvPr id="34826" name="TextBox 18"/>
          <p:cNvSpPr txBox="1">
            <a:spLocks noChangeArrowheads="1"/>
          </p:cNvSpPr>
          <p:nvPr/>
        </p:nvSpPr>
        <p:spPr bwMode="auto">
          <a:xfrm>
            <a:off x="4019550" y="304800"/>
            <a:ext cx="1257300" cy="338137"/>
          </a:xfrm>
          <a:prstGeom prst="rect">
            <a:avLst/>
          </a:prstGeom>
          <a:noFill/>
          <a:ln w="9525">
            <a:noFill/>
            <a:miter lim="800000"/>
            <a:headEnd/>
            <a:tailEnd/>
          </a:ln>
        </p:spPr>
        <p:txBody>
          <a:bodyPr wrap="none">
            <a:spAutoFit/>
          </a:bodyPr>
          <a:lstStyle/>
          <a:p>
            <a:r>
              <a:rPr lang="en-US" sz="1600" b="1" dirty="0">
                <a:solidFill>
                  <a:srgbClr val="C00000"/>
                </a:solidFill>
                <a:latin typeface="Times New Roman" pitchFamily="18" charset="0"/>
                <a:cs typeface="Times New Roman" pitchFamily="18" charset="0"/>
              </a:rPr>
              <a:t>Sb</a:t>
            </a:r>
            <a:r>
              <a:rPr lang="en-US" sz="1600" b="1" baseline="-25000" dirty="0">
                <a:solidFill>
                  <a:srgbClr val="C00000"/>
                </a:solidFill>
                <a:latin typeface="Times New Roman" pitchFamily="18" charset="0"/>
                <a:cs typeface="Times New Roman" pitchFamily="18" charset="0"/>
              </a:rPr>
              <a:t>2</a:t>
            </a:r>
            <a:r>
              <a:rPr lang="en-US" sz="1600" b="1" dirty="0">
                <a:solidFill>
                  <a:srgbClr val="C00000"/>
                </a:solidFill>
                <a:latin typeface="Times New Roman" pitchFamily="18" charset="0"/>
                <a:cs typeface="Times New Roman" pitchFamily="18" charset="0"/>
              </a:rPr>
              <a:t>E</a:t>
            </a:r>
            <a:r>
              <a:rPr lang="en-US" sz="1600" b="1" baseline="-25000" dirty="0">
                <a:solidFill>
                  <a:srgbClr val="C00000"/>
                </a:solidFill>
                <a:latin typeface="Times New Roman" pitchFamily="18" charset="0"/>
                <a:cs typeface="Times New Roman" pitchFamily="18" charset="0"/>
              </a:rPr>
              <a:t>3</a:t>
            </a:r>
            <a:r>
              <a:rPr lang="en-US" sz="1600" b="1" dirty="0">
                <a:solidFill>
                  <a:srgbClr val="C00000"/>
                </a:solidFill>
                <a:latin typeface="Times New Roman" pitchFamily="18" charset="0"/>
                <a:cs typeface="Times New Roman" pitchFamily="18" charset="0"/>
              </a:rPr>
              <a:t>, Bi</a:t>
            </a:r>
            <a:r>
              <a:rPr lang="en-US" sz="1600" b="1" baseline="-25000" dirty="0">
                <a:solidFill>
                  <a:srgbClr val="C00000"/>
                </a:solidFill>
                <a:latin typeface="Times New Roman" pitchFamily="18" charset="0"/>
                <a:cs typeface="Times New Roman" pitchFamily="18" charset="0"/>
              </a:rPr>
              <a:t>2</a:t>
            </a:r>
            <a:r>
              <a:rPr lang="en-US" sz="1600" b="1" dirty="0">
                <a:solidFill>
                  <a:srgbClr val="C00000"/>
                </a:solidFill>
                <a:latin typeface="Times New Roman" pitchFamily="18" charset="0"/>
                <a:cs typeface="Times New Roman" pitchFamily="18" charset="0"/>
              </a:rPr>
              <a:t>E</a:t>
            </a:r>
            <a:r>
              <a:rPr lang="en-US" sz="1600" b="1" baseline="-25000" dirty="0">
                <a:solidFill>
                  <a:srgbClr val="C00000"/>
                </a:solidFill>
                <a:latin typeface="Times New Roman" pitchFamily="18" charset="0"/>
                <a:cs typeface="Times New Roman" pitchFamily="18" charset="0"/>
              </a:rPr>
              <a:t>3</a:t>
            </a:r>
          </a:p>
        </p:txBody>
      </p:sp>
      <p:sp>
        <p:nvSpPr>
          <p:cNvPr id="34827" name="TextBox 19"/>
          <p:cNvSpPr txBox="1">
            <a:spLocks noChangeArrowheads="1"/>
          </p:cNvSpPr>
          <p:nvPr/>
        </p:nvSpPr>
        <p:spPr bwMode="auto">
          <a:xfrm>
            <a:off x="4106069" y="1676400"/>
            <a:ext cx="1084262" cy="338137"/>
          </a:xfrm>
          <a:prstGeom prst="rect">
            <a:avLst/>
          </a:prstGeom>
          <a:noFill/>
          <a:ln w="9525">
            <a:noFill/>
            <a:miter lim="800000"/>
            <a:headEnd/>
            <a:tailEnd/>
          </a:ln>
        </p:spPr>
        <p:txBody>
          <a:bodyPr wrap="none">
            <a:spAutoFit/>
          </a:bodyPr>
          <a:lstStyle/>
          <a:p>
            <a:r>
              <a:rPr lang="en-US" sz="1600" b="1" dirty="0" err="1">
                <a:solidFill>
                  <a:srgbClr val="C00000"/>
                </a:solidFill>
                <a:latin typeface="Times New Roman" pitchFamily="18" charset="0"/>
                <a:cs typeface="Times New Roman" pitchFamily="18" charset="0"/>
              </a:rPr>
              <a:t>PbS</a:t>
            </a:r>
            <a:r>
              <a:rPr lang="en-US" sz="1600" b="1" dirty="0">
                <a:solidFill>
                  <a:srgbClr val="C00000"/>
                </a:solidFill>
                <a:latin typeface="Times New Roman" pitchFamily="18" charset="0"/>
                <a:cs typeface="Times New Roman" pitchFamily="18" charset="0"/>
              </a:rPr>
              <a:t>, </a:t>
            </a:r>
            <a:r>
              <a:rPr lang="en-US" sz="1600" b="1" dirty="0" err="1">
                <a:solidFill>
                  <a:srgbClr val="C00000"/>
                </a:solidFill>
                <a:latin typeface="Times New Roman" pitchFamily="18" charset="0"/>
                <a:cs typeface="Times New Roman" pitchFamily="18" charset="0"/>
              </a:rPr>
              <a:t>PbSe</a:t>
            </a:r>
            <a:endParaRPr lang="en-US" sz="1600" b="1" dirty="0">
              <a:solidFill>
                <a:srgbClr val="C00000"/>
              </a:solidFill>
              <a:latin typeface="Times New Roman" pitchFamily="18" charset="0"/>
              <a:cs typeface="Times New Roman" pitchFamily="18" charset="0"/>
            </a:endParaRPr>
          </a:p>
        </p:txBody>
      </p:sp>
      <p:sp>
        <p:nvSpPr>
          <p:cNvPr id="34828" name="TextBox 20"/>
          <p:cNvSpPr txBox="1">
            <a:spLocks noChangeArrowheads="1"/>
          </p:cNvSpPr>
          <p:nvPr/>
        </p:nvSpPr>
        <p:spPr bwMode="auto">
          <a:xfrm>
            <a:off x="4333082" y="2700337"/>
            <a:ext cx="630237" cy="338137"/>
          </a:xfrm>
          <a:prstGeom prst="rect">
            <a:avLst/>
          </a:prstGeom>
          <a:noFill/>
          <a:ln w="9525">
            <a:noFill/>
            <a:miter lim="800000"/>
            <a:headEnd/>
            <a:tailEnd/>
          </a:ln>
        </p:spPr>
        <p:txBody>
          <a:bodyPr wrap="none">
            <a:spAutoFit/>
          </a:bodyPr>
          <a:lstStyle/>
          <a:p>
            <a:r>
              <a:rPr lang="en-US" sz="1600" b="1" dirty="0">
                <a:solidFill>
                  <a:srgbClr val="C00000"/>
                </a:solidFill>
                <a:latin typeface="Times New Roman" pitchFamily="18" charset="0"/>
                <a:cs typeface="Times New Roman" pitchFamily="18" charset="0"/>
              </a:rPr>
              <a:t>In</a:t>
            </a:r>
            <a:r>
              <a:rPr lang="en-US" sz="1600" b="1" baseline="-25000" dirty="0">
                <a:solidFill>
                  <a:srgbClr val="C00000"/>
                </a:solidFill>
                <a:latin typeface="Times New Roman" pitchFamily="18" charset="0"/>
                <a:cs typeface="Times New Roman" pitchFamily="18" charset="0"/>
              </a:rPr>
              <a:t>2</a:t>
            </a:r>
            <a:r>
              <a:rPr lang="en-US" sz="1600" b="1" dirty="0">
                <a:solidFill>
                  <a:srgbClr val="C00000"/>
                </a:solidFill>
                <a:latin typeface="Times New Roman" pitchFamily="18" charset="0"/>
                <a:cs typeface="Times New Roman" pitchFamily="18" charset="0"/>
              </a:rPr>
              <a:t>S</a:t>
            </a:r>
            <a:r>
              <a:rPr lang="en-US" sz="1600" b="1" baseline="-25000" dirty="0">
                <a:solidFill>
                  <a:srgbClr val="C00000"/>
                </a:solidFill>
                <a:latin typeface="Times New Roman" pitchFamily="18" charset="0"/>
                <a:cs typeface="Times New Roman" pitchFamily="18" charset="0"/>
              </a:rPr>
              <a:t>3</a:t>
            </a:r>
          </a:p>
        </p:txBody>
      </p:sp>
      <p:sp>
        <p:nvSpPr>
          <p:cNvPr id="34829" name="TextBox 21"/>
          <p:cNvSpPr txBox="1">
            <a:spLocks noChangeArrowheads="1"/>
          </p:cNvSpPr>
          <p:nvPr/>
        </p:nvSpPr>
        <p:spPr bwMode="auto">
          <a:xfrm>
            <a:off x="3189532" y="3733800"/>
            <a:ext cx="2917337" cy="307777"/>
          </a:xfrm>
          <a:prstGeom prst="rect">
            <a:avLst/>
          </a:prstGeom>
          <a:noFill/>
          <a:ln w="9525">
            <a:noFill/>
            <a:miter lim="800000"/>
            <a:headEnd/>
            <a:tailEnd/>
          </a:ln>
        </p:spPr>
        <p:txBody>
          <a:bodyPr wrap="none">
            <a:spAutoFit/>
          </a:bodyPr>
          <a:lstStyle/>
          <a:p>
            <a:r>
              <a:rPr lang="en-US" sz="1400" b="1" dirty="0" smtClean="0">
                <a:solidFill>
                  <a:srgbClr val="FFFF00"/>
                </a:solidFill>
                <a:latin typeface="Times New Roman" pitchFamily="18" charset="0"/>
                <a:cs typeface="Times New Roman" pitchFamily="18" charset="0"/>
              </a:rPr>
              <a:t>ME (M = Zn, </a:t>
            </a:r>
            <a:r>
              <a:rPr lang="en-US" sz="1400" b="1" dirty="0" err="1" smtClean="0">
                <a:solidFill>
                  <a:srgbClr val="FFFF00"/>
                </a:solidFill>
                <a:latin typeface="Times New Roman" pitchFamily="18" charset="0"/>
                <a:cs typeface="Times New Roman" pitchFamily="18" charset="0"/>
              </a:rPr>
              <a:t>Cd</a:t>
            </a:r>
            <a:r>
              <a:rPr lang="en-US" sz="1400" b="1" dirty="0" smtClean="0">
                <a:solidFill>
                  <a:srgbClr val="FFFF00"/>
                </a:solidFill>
                <a:latin typeface="Times New Roman" pitchFamily="18" charset="0"/>
                <a:cs typeface="Times New Roman" pitchFamily="18" charset="0"/>
              </a:rPr>
              <a:t>, Hg; E = S, Se ,Te)</a:t>
            </a:r>
          </a:p>
        </p:txBody>
      </p:sp>
      <p:sp>
        <p:nvSpPr>
          <p:cNvPr id="28" name="Oval 27"/>
          <p:cNvSpPr/>
          <p:nvPr/>
        </p:nvSpPr>
        <p:spPr>
          <a:xfrm rot="20496392">
            <a:off x="2863192" y="4016190"/>
            <a:ext cx="1420906" cy="990600"/>
          </a:xfrm>
          <a:prstGeom prst="ellips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4832" name="Picture 4" descr="Wurtzite-unit-cell-3D-balls"/>
          <p:cNvPicPr>
            <a:picLocks noChangeAspect="1" noChangeArrowheads="1"/>
          </p:cNvPicPr>
          <p:nvPr/>
        </p:nvPicPr>
        <p:blipFill>
          <a:blip r:embed="rId3"/>
          <a:srcRect/>
          <a:stretch>
            <a:fillRect/>
          </a:stretch>
        </p:blipFill>
        <p:spPr bwMode="auto">
          <a:xfrm>
            <a:off x="5867400" y="4267200"/>
            <a:ext cx="593725" cy="660400"/>
          </a:xfrm>
          <a:prstGeom prst="rect">
            <a:avLst/>
          </a:prstGeom>
          <a:noFill/>
          <a:ln w="9525">
            <a:noFill/>
            <a:miter lim="800000"/>
            <a:headEnd/>
            <a:tailEnd/>
          </a:ln>
        </p:spPr>
      </p:pic>
      <p:sp>
        <p:nvSpPr>
          <p:cNvPr id="34833" name="Text Box 10"/>
          <p:cNvSpPr txBox="1">
            <a:spLocks noChangeArrowheads="1"/>
          </p:cNvSpPr>
          <p:nvPr/>
        </p:nvSpPr>
        <p:spPr bwMode="auto">
          <a:xfrm>
            <a:off x="5791200" y="4953000"/>
            <a:ext cx="835025" cy="276225"/>
          </a:xfrm>
          <a:prstGeom prst="rect">
            <a:avLst/>
          </a:prstGeom>
          <a:noFill/>
          <a:ln w="9525">
            <a:noFill/>
            <a:miter lim="800000"/>
            <a:headEnd/>
            <a:tailEnd/>
          </a:ln>
        </p:spPr>
        <p:txBody>
          <a:bodyPr wrap="none">
            <a:spAutoFit/>
          </a:bodyPr>
          <a:lstStyle/>
          <a:p>
            <a:r>
              <a:rPr lang="en-US" sz="1200" dirty="0">
                <a:solidFill>
                  <a:schemeClr val="bg1"/>
                </a:solidFill>
                <a:latin typeface="Calibri" pitchFamily="34" charset="0"/>
              </a:rPr>
              <a:t>Hexagonal</a:t>
            </a:r>
          </a:p>
        </p:txBody>
      </p:sp>
      <p:pic>
        <p:nvPicPr>
          <p:cNvPr id="34834" name="Picture 6" descr="Sphalerite-unit-cell-depth-fade-3D-balls"/>
          <p:cNvPicPr>
            <a:picLocks noChangeAspect="1" noChangeArrowheads="1"/>
          </p:cNvPicPr>
          <p:nvPr/>
        </p:nvPicPr>
        <p:blipFill>
          <a:blip r:embed="rId4"/>
          <a:srcRect/>
          <a:stretch>
            <a:fillRect/>
          </a:stretch>
        </p:blipFill>
        <p:spPr bwMode="auto">
          <a:xfrm>
            <a:off x="5181600" y="4038600"/>
            <a:ext cx="609600" cy="554038"/>
          </a:xfrm>
          <a:prstGeom prst="rect">
            <a:avLst/>
          </a:prstGeom>
          <a:noFill/>
          <a:ln w="9525">
            <a:noFill/>
            <a:miter lim="800000"/>
            <a:headEnd/>
            <a:tailEnd/>
          </a:ln>
        </p:spPr>
      </p:pic>
      <p:sp>
        <p:nvSpPr>
          <p:cNvPr id="34835" name="Text Box 9"/>
          <p:cNvSpPr txBox="1">
            <a:spLocks noChangeArrowheads="1"/>
          </p:cNvSpPr>
          <p:nvPr/>
        </p:nvSpPr>
        <p:spPr bwMode="auto">
          <a:xfrm>
            <a:off x="5257800" y="4648200"/>
            <a:ext cx="527050" cy="276225"/>
          </a:xfrm>
          <a:prstGeom prst="rect">
            <a:avLst/>
          </a:prstGeom>
          <a:noFill/>
          <a:ln w="9525">
            <a:noFill/>
            <a:miter lim="800000"/>
            <a:headEnd/>
            <a:tailEnd/>
          </a:ln>
        </p:spPr>
        <p:txBody>
          <a:bodyPr wrap="none">
            <a:spAutoFit/>
          </a:bodyPr>
          <a:lstStyle/>
          <a:p>
            <a:pPr algn="ctr"/>
            <a:r>
              <a:rPr lang="en-US" sz="1200" dirty="0">
                <a:solidFill>
                  <a:schemeClr val="bg1"/>
                </a:solidFill>
                <a:latin typeface="Calibri" pitchFamily="34" charset="0"/>
              </a:rPr>
              <a:t>Cubic</a:t>
            </a:r>
          </a:p>
        </p:txBody>
      </p:sp>
      <p:sp>
        <p:nvSpPr>
          <p:cNvPr id="30" name="Oval 29"/>
          <p:cNvSpPr/>
          <p:nvPr/>
        </p:nvSpPr>
        <p:spPr>
          <a:xfrm>
            <a:off x="2602832" y="1600200"/>
            <a:ext cx="1511968" cy="954504"/>
          </a:xfrm>
          <a:prstGeom prst="ellipse">
            <a:avLst/>
          </a:prstGeom>
          <a:blipFill>
            <a:blip r:embed="rId5" cstate="print"/>
            <a:stretch>
              <a:fillRect/>
            </a:stretch>
          </a:blipFill>
          <a:ln>
            <a:noFill/>
          </a:ln>
          <a:scene3d>
            <a:camera prst="orthographicFront">
              <a:rot lat="0" lon="0" rev="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285" name="Picture 2" descr="new-4"/>
          <p:cNvPicPr>
            <a:picLocks noChangeAspect="1" noChangeArrowheads="1"/>
          </p:cNvPicPr>
          <p:nvPr/>
        </p:nvPicPr>
        <p:blipFill>
          <a:blip r:embed="rId6"/>
          <a:srcRect/>
          <a:stretch>
            <a:fillRect/>
          </a:stretch>
        </p:blipFill>
        <p:spPr bwMode="auto">
          <a:xfrm>
            <a:off x="5562600" y="1600200"/>
            <a:ext cx="838200" cy="806450"/>
          </a:xfrm>
          <a:prstGeom prst="rect">
            <a:avLst/>
          </a:prstGeom>
          <a:noFill/>
          <a:ln w="9525">
            <a:noFill/>
            <a:miter lim="800000"/>
            <a:headEnd/>
            <a:tailEnd/>
          </a:ln>
          <a:scene3d>
            <a:camera prst="orthographicFront">
              <a:rot lat="0" lon="0" rev="19800000"/>
            </a:camera>
            <a:lightRig rig="threePt" dir="t"/>
          </a:scene3d>
        </p:spPr>
      </p:pic>
      <p:sp>
        <p:nvSpPr>
          <p:cNvPr id="31" name="Oval 30"/>
          <p:cNvSpPr/>
          <p:nvPr/>
        </p:nvSpPr>
        <p:spPr>
          <a:xfrm>
            <a:off x="2895600" y="295835"/>
            <a:ext cx="1219200" cy="990600"/>
          </a:xfrm>
          <a:prstGeom prst="ellipse">
            <a:avLst/>
          </a:prstGeom>
          <a:blipFill>
            <a:blip r:embed="rId7"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287" name="Picture 31" descr="Bi sem.bmp"/>
          <p:cNvPicPr>
            <a:picLocks noChangeAspect="1"/>
          </p:cNvPicPr>
          <p:nvPr/>
        </p:nvPicPr>
        <p:blipFill>
          <a:blip r:embed="rId8"/>
          <a:srcRect/>
          <a:stretch>
            <a:fillRect/>
          </a:stretch>
        </p:blipFill>
        <p:spPr bwMode="auto">
          <a:xfrm>
            <a:off x="5334000" y="381000"/>
            <a:ext cx="1092200" cy="817525"/>
          </a:xfrm>
          <a:prstGeom prst="rect">
            <a:avLst/>
          </a:prstGeom>
          <a:noFill/>
          <a:ln w="9525">
            <a:noFill/>
            <a:miter lim="800000"/>
            <a:headEnd/>
            <a:tailEnd/>
          </a:ln>
          <a:scene3d>
            <a:camera prst="orthographicFront">
              <a:rot lat="0" lon="0" rev="19800000"/>
            </a:camera>
            <a:lightRig rig="threePt" dir="t"/>
          </a:scene3d>
        </p:spPr>
      </p:pic>
      <p:sp>
        <p:nvSpPr>
          <p:cNvPr id="33" name="Oval 32"/>
          <p:cNvSpPr/>
          <p:nvPr/>
        </p:nvSpPr>
        <p:spPr>
          <a:xfrm>
            <a:off x="2743200" y="2675965"/>
            <a:ext cx="1600200" cy="774032"/>
          </a:xfrm>
          <a:prstGeom prst="ellipse">
            <a:avLst/>
          </a:prstGeom>
          <a:blipFill>
            <a:blip r:embed="rId9" cstate="print"/>
            <a:stretch>
              <a:fillRect/>
            </a:stretch>
          </a:blipFill>
          <a:ln>
            <a:no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5365" name="Picture 5"/>
          <p:cNvPicPr>
            <a:picLocks noChangeAspect="1" noChangeArrowheads="1"/>
          </p:cNvPicPr>
          <p:nvPr/>
        </p:nvPicPr>
        <p:blipFill>
          <a:blip r:embed="rId10" cstate="print"/>
          <a:srcRect/>
          <a:stretch>
            <a:fillRect/>
          </a:stretch>
        </p:blipFill>
        <p:spPr bwMode="auto">
          <a:xfrm>
            <a:off x="5369859" y="2801470"/>
            <a:ext cx="1066801" cy="738555"/>
          </a:xfrm>
          <a:prstGeom prst="rect">
            <a:avLst/>
          </a:prstGeom>
          <a:noFill/>
          <a:ln w="9525">
            <a:noFill/>
            <a:miter lim="800000"/>
            <a:headEnd/>
            <a:tailEnd/>
          </a:ln>
          <a:effectLst/>
          <a:scene3d>
            <a:camera prst="orthographicFront">
              <a:rot lat="0" lon="0" rev="19800000"/>
            </a:camera>
            <a:lightRig rig="threePt" dir="t"/>
          </a:scene3d>
        </p:spPr>
      </p:pic>
      <p:sp>
        <p:nvSpPr>
          <p:cNvPr id="27" name="Oval 26"/>
          <p:cNvSpPr/>
          <p:nvPr/>
        </p:nvSpPr>
        <p:spPr>
          <a:xfrm>
            <a:off x="3200400" y="4800600"/>
            <a:ext cx="2895600" cy="2057400"/>
          </a:xfrm>
          <a:prstGeom prst="ellipse">
            <a:avLst/>
          </a:prstGeom>
          <a:solidFill>
            <a:srgbClr val="255997">
              <a:alpha val="34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Oval 10"/>
          <p:cNvSpPr/>
          <p:nvPr/>
        </p:nvSpPr>
        <p:spPr>
          <a:xfrm>
            <a:off x="3635375" y="4724400"/>
            <a:ext cx="2025650" cy="619125"/>
          </a:xfrm>
          <a:prstGeom prst="rect">
            <a:avLst/>
          </a:prstGeom>
          <a:noFill/>
        </p:spPr>
        <p:style>
          <a:lnRef idx="0">
            <a:scrgbClr r="0" g="0" b="0"/>
          </a:lnRef>
          <a:fillRef idx="0">
            <a:scrgbClr r="0" g="0" b="0"/>
          </a:fillRef>
          <a:effectRef idx="0">
            <a:scrgbClr r="0" g="0" b="0"/>
          </a:effectRef>
          <a:fontRef idx="minor">
            <a:schemeClr val="lt1"/>
          </a:fontRef>
        </p:style>
        <p:txBody>
          <a:bodyPr lIns="156464" tIns="156464" rIns="156464" bIns="156464" spcCol="1270" anchor="ctr"/>
          <a:lstStyle/>
          <a:p>
            <a:pPr algn="ctr" defTabSz="977900" fontAlgn="auto">
              <a:lnSpc>
                <a:spcPct val="90000"/>
              </a:lnSpc>
              <a:spcBef>
                <a:spcPts val="0"/>
              </a:spcBef>
              <a:spcAft>
                <a:spcPct val="35000"/>
              </a:spcAft>
              <a:defRPr/>
            </a:pPr>
            <a:r>
              <a:rPr lang="en-US" sz="2400" b="1" dirty="0" smtClean="0">
                <a:solidFill>
                  <a:schemeClr val="tx2">
                    <a:lumMod val="50000"/>
                  </a:schemeClr>
                </a:solidFill>
              </a:rPr>
              <a:t>I-VI</a:t>
            </a:r>
            <a:endParaRPr lang="en-US" sz="2400" b="1" dirty="0">
              <a:solidFill>
                <a:schemeClr val="tx2">
                  <a:lumMod val="50000"/>
                </a:schemeClr>
              </a:solidFill>
            </a:endParaRPr>
          </a:p>
        </p:txBody>
      </p:sp>
      <p:sp>
        <p:nvSpPr>
          <p:cNvPr id="32" name="TextBox 21"/>
          <p:cNvSpPr txBox="1">
            <a:spLocks noChangeArrowheads="1"/>
          </p:cNvSpPr>
          <p:nvPr/>
        </p:nvSpPr>
        <p:spPr bwMode="auto">
          <a:xfrm>
            <a:off x="3706532" y="5181600"/>
            <a:ext cx="1973104" cy="523220"/>
          </a:xfrm>
          <a:prstGeom prst="rect">
            <a:avLst/>
          </a:prstGeom>
          <a:noFill/>
          <a:ln w="9525">
            <a:noFill/>
            <a:miter lim="800000"/>
            <a:headEnd/>
            <a:tailEnd/>
          </a:ln>
        </p:spPr>
        <p:txBody>
          <a:bodyPr wrap="none">
            <a:spAutoFit/>
          </a:bodyPr>
          <a:lstStyle/>
          <a:p>
            <a:pPr algn="ctr"/>
            <a:r>
              <a:rPr lang="en-US" sz="1400" b="1" dirty="0" smtClean="0">
                <a:solidFill>
                  <a:srgbClr val="FFFF00"/>
                </a:solidFill>
                <a:latin typeface="Times New Roman" pitchFamily="18" charset="0"/>
                <a:cs typeface="Times New Roman" pitchFamily="18" charset="0"/>
              </a:rPr>
              <a:t>M</a:t>
            </a:r>
            <a:r>
              <a:rPr lang="en-US" sz="1400" b="1" baseline="-25000" dirty="0" smtClean="0">
                <a:solidFill>
                  <a:srgbClr val="FFFF00"/>
                </a:solidFill>
                <a:latin typeface="Times New Roman" pitchFamily="18" charset="0"/>
                <a:cs typeface="Times New Roman" pitchFamily="18" charset="0"/>
              </a:rPr>
              <a:t>2</a:t>
            </a:r>
            <a:r>
              <a:rPr lang="en-US" sz="1400" b="1" dirty="0" smtClean="0">
                <a:solidFill>
                  <a:srgbClr val="FFFF00"/>
                </a:solidFill>
                <a:latin typeface="Times New Roman" pitchFamily="18" charset="0"/>
                <a:cs typeface="Times New Roman" pitchFamily="18" charset="0"/>
              </a:rPr>
              <a:t>E (M = Cu, Ag, Au; </a:t>
            </a:r>
          </a:p>
          <a:p>
            <a:pPr algn="ctr"/>
            <a:r>
              <a:rPr lang="en-US" sz="1400" b="1" dirty="0" smtClean="0">
                <a:solidFill>
                  <a:srgbClr val="FFFF00"/>
                </a:solidFill>
                <a:latin typeface="Times New Roman" pitchFamily="18" charset="0"/>
                <a:cs typeface="Times New Roman" pitchFamily="18" charset="0"/>
              </a:rPr>
              <a:t>E = S, Se ,Te)</a:t>
            </a:r>
          </a:p>
        </p:txBody>
      </p:sp>
      <p:pic>
        <p:nvPicPr>
          <p:cNvPr id="34" name="Picture 33" descr="Rs-21.bmp"/>
          <p:cNvPicPr>
            <a:picLocks noChangeAspect="1"/>
          </p:cNvPicPr>
          <p:nvPr/>
        </p:nvPicPr>
        <p:blipFill>
          <a:blip r:embed="rId11" cstate="print"/>
          <a:stretch>
            <a:fillRect/>
          </a:stretch>
        </p:blipFill>
        <p:spPr>
          <a:xfrm>
            <a:off x="3733800" y="5791200"/>
            <a:ext cx="914400" cy="767604"/>
          </a:xfrm>
          <a:prstGeom prst="rect">
            <a:avLst/>
          </a:prstGeom>
        </p:spPr>
      </p:pic>
      <p:pic>
        <p:nvPicPr>
          <p:cNvPr id="57346" name="Picture 2" descr="AgSe-5"/>
          <p:cNvPicPr>
            <a:picLocks noChangeAspect="1" noChangeArrowheads="1"/>
          </p:cNvPicPr>
          <p:nvPr/>
        </p:nvPicPr>
        <p:blipFill>
          <a:blip r:embed="rId12" cstate="print"/>
          <a:srcRect l="12316" t="16495" r="23027" b="13402"/>
          <a:stretch>
            <a:fillRect/>
          </a:stretch>
        </p:blipFill>
        <p:spPr bwMode="auto">
          <a:xfrm>
            <a:off x="4724400" y="5791200"/>
            <a:ext cx="941294" cy="762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5" descr="cusetopo170-2"/>
          <p:cNvPicPr>
            <a:picLocks noChangeAspect="1" noChangeArrowheads="1"/>
          </p:cNvPicPr>
          <p:nvPr/>
        </p:nvPicPr>
        <p:blipFill>
          <a:blip r:embed="rId2"/>
          <a:srcRect/>
          <a:stretch>
            <a:fillRect/>
          </a:stretch>
        </p:blipFill>
        <p:spPr bwMode="auto">
          <a:xfrm>
            <a:off x="2438400" y="2876550"/>
            <a:ext cx="1549400" cy="1162050"/>
          </a:xfrm>
          <a:prstGeom prst="rect">
            <a:avLst/>
          </a:prstGeom>
          <a:noFill/>
          <a:ln w="9525">
            <a:noFill/>
            <a:miter lim="800000"/>
            <a:headEnd/>
            <a:tailEnd/>
          </a:ln>
        </p:spPr>
      </p:pic>
      <p:pic>
        <p:nvPicPr>
          <p:cNvPr id="43011" name="Picture 43" descr="cropped cusepyme sphere"/>
          <p:cNvPicPr>
            <a:picLocks noChangeAspect="1" noChangeArrowheads="1"/>
          </p:cNvPicPr>
          <p:nvPr/>
        </p:nvPicPr>
        <p:blipFill>
          <a:blip r:embed="rId3"/>
          <a:srcRect/>
          <a:stretch>
            <a:fillRect/>
          </a:stretch>
        </p:blipFill>
        <p:spPr bwMode="auto">
          <a:xfrm>
            <a:off x="2463800" y="4114800"/>
            <a:ext cx="1524000" cy="1217613"/>
          </a:xfrm>
          <a:prstGeom prst="rect">
            <a:avLst/>
          </a:prstGeom>
          <a:noFill/>
          <a:ln w="9525">
            <a:noFill/>
            <a:miter lim="800000"/>
            <a:headEnd/>
            <a:tailEnd/>
          </a:ln>
        </p:spPr>
      </p:pic>
      <p:pic>
        <p:nvPicPr>
          <p:cNvPr id="43012" name="Picture 3" descr="cuse 1"/>
          <p:cNvPicPr>
            <a:picLocks noChangeAspect="1" noChangeArrowheads="1"/>
          </p:cNvPicPr>
          <p:nvPr/>
        </p:nvPicPr>
        <p:blipFill>
          <a:blip r:embed="rId4"/>
          <a:srcRect b="4919"/>
          <a:stretch>
            <a:fillRect/>
          </a:stretch>
        </p:blipFill>
        <p:spPr bwMode="auto">
          <a:xfrm>
            <a:off x="2895600" y="381000"/>
            <a:ext cx="1828800" cy="1752600"/>
          </a:xfrm>
          <a:prstGeom prst="rect">
            <a:avLst/>
          </a:prstGeom>
          <a:noFill/>
          <a:ln w="9525">
            <a:noFill/>
            <a:miter lim="800000"/>
            <a:headEnd/>
            <a:tailEnd/>
          </a:ln>
        </p:spPr>
      </p:pic>
      <p:sp>
        <p:nvSpPr>
          <p:cNvPr id="43013" name="Rectangle 4"/>
          <p:cNvSpPr>
            <a:spLocks noChangeArrowheads="1"/>
          </p:cNvSpPr>
          <p:nvPr/>
        </p:nvSpPr>
        <p:spPr bwMode="auto">
          <a:xfrm>
            <a:off x="2819400" y="0"/>
            <a:ext cx="2287588" cy="338138"/>
          </a:xfrm>
          <a:prstGeom prst="rect">
            <a:avLst/>
          </a:prstGeom>
          <a:noFill/>
          <a:ln w="9525">
            <a:noFill/>
            <a:miter lim="800000"/>
            <a:headEnd/>
            <a:tailEnd/>
          </a:ln>
        </p:spPr>
        <p:txBody>
          <a:bodyPr>
            <a:spAutoFit/>
          </a:bodyPr>
          <a:lstStyle/>
          <a:p>
            <a:r>
              <a:rPr lang="en-US" sz="1600" b="1">
                <a:solidFill>
                  <a:srgbClr val="8E0000"/>
                </a:solidFill>
                <a:latin typeface="Times New Roman" pitchFamily="18" charset="0"/>
                <a:cs typeface="Times New Roman" pitchFamily="18" charset="0"/>
              </a:rPr>
              <a:t>[Cu{SeC</a:t>
            </a:r>
            <a:r>
              <a:rPr lang="en-US" sz="1600" b="1" baseline="-25000">
                <a:solidFill>
                  <a:srgbClr val="8E0000"/>
                </a:solidFill>
                <a:latin typeface="Times New Roman" pitchFamily="18" charset="0"/>
                <a:cs typeface="Times New Roman" pitchFamily="18" charset="0"/>
              </a:rPr>
              <a:t>5</a:t>
            </a:r>
            <a:r>
              <a:rPr lang="en-US" sz="1600" b="1">
                <a:solidFill>
                  <a:srgbClr val="8E0000"/>
                </a:solidFill>
                <a:latin typeface="Times New Roman" pitchFamily="18" charset="0"/>
                <a:cs typeface="Times New Roman" pitchFamily="18" charset="0"/>
              </a:rPr>
              <a:t>H</a:t>
            </a:r>
            <a:r>
              <a:rPr lang="en-US" sz="1600" b="1" baseline="-25000">
                <a:solidFill>
                  <a:srgbClr val="8E0000"/>
                </a:solidFill>
                <a:latin typeface="Times New Roman" pitchFamily="18" charset="0"/>
                <a:cs typeface="Times New Roman" pitchFamily="18" charset="0"/>
              </a:rPr>
              <a:t>3</a:t>
            </a:r>
            <a:r>
              <a:rPr lang="en-US" sz="1600" b="1">
                <a:solidFill>
                  <a:srgbClr val="8E0000"/>
                </a:solidFill>
                <a:latin typeface="Times New Roman" pitchFamily="18" charset="0"/>
                <a:cs typeface="Times New Roman" pitchFamily="18" charset="0"/>
              </a:rPr>
              <a:t>(Me-3)N}]</a:t>
            </a:r>
            <a:r>
              <a:rPr lang="en-US" sz="1600" b="1" baseline="-25000">
                <a:solidFill>
                  <a:srgbClr val="8E0000"/>
                </a:solidFill>
                <a:latin typeface="Times New Roman" pitchFamily="18" charset="0"/>
                <a:cs typeface="Times New Roman" pitchFamily="18" charset="0"/>
              </a:rPr>
              <a:t>4</a:t>
            </a:r>
            <a:endParaRPr lang="en-US" sz="1600" b="1">
              <a:solidFill>
                <a:srgbClr val="8E0000"/>
              </a:solidFill>
              <a:latin typeface="Times New Roman" pitchFamily="18" charset="0"/>
              <a:cs typeface="Times New Roman" pitchFamily="18" charset="0"/>
            </a:endParaRPr>
          </a:p>
        </p:txBody>
      </p:sp>
      <p:pic>
        <p:nvPicPr>
          <p:cNvPr id="43014" name="Picture 5" descr="insepyme.bmp"/>
          <p:cNvPicPr>
            <a:picLocks noChangeAspect="1" noChangeArrowheads="1"/>
          </p:cNvPicPr>
          <p:nvPr/>
        </p:nvPicPr>
        <p:blipFill>
          <a:blip r:embed="rId5"/>
          <a:srcRect t="3999" b="3999"/>
          <a:stretch>
            <a:fillRect/>
          </a:stretch>
        </p:blipFill>
        <p:spPr bwMode="auto">
          <a:xfrm>
            <a:off x="228600" y="381000"/>
            <a:ext cx="2133600" cy="1735138"/>
          </a:xfrm>
          <a:prstGeom prst="rect">
            <a:avLst/>
          </a:prstGeom>
          <a:noFill/>
          <a:ln w="9525">
            <a:noFill/>
            <a:miter lim="800000"/>
            <a:headEnd/>
            <a:tailEnd/>
          </a:ln>
        </p:spPr>
      </p:pic>
      <p:sp>
        <p:nvSpPr>
          <p:cNvPr id="43015" name="Rectangle 6"/>
          <p:cNvSpPr>
            <a:spLocks noChangeArrowheads="1"/>
          </p:cNvSpPr>
          <p:nvPr/>
        </p:nvSpPr>
        <p:spPr bwMode="auto">
          <a:xfrm>
            <a:off x="152400" y="0"/>
            <a:ext cx="2138363" cy="338138"/>
          </a:xfrm>
          <a:prstGeom prst="rect">
            <a:avLst/>
          </a:prstGeom>
          <a:noFill/>
          <a:ln w="9525">
            <a:noFill/>
            <a:miter lim="800000"/>
            <a:headEnd/>
            <a:tailEnd/>
          </a:ln>
        </p:spPr>
        <p:txBody>
          <a:bodyPr wrap="none">
            <a:spAutoFit/>
          </a:bodyPr>
          <a:lstStyle/>
          <a:p>
            <a:r>
              <a:rPr lang="en-US" sz="1600" b="1">
                <a:solidFill>
                  <a:srgbClr val="003399"/>
                </a:solidFill>
                <a:latin typeface="Times New Roman" pitchFamily="18" charset="0"/>
                <a:cs typeface="Times New Roman" pitchFamily="18" charset="0"/>
              </a:rPr>
              <a:t>[In{SeC</a:t>
            </a:r>
            <a:r>
              <a:rPr lang="en-US" sz="1600" b="1" baseline="-25000">
                <a:solidFill>
                  <a:srgbClr val="003399"/>
                </a:solidFill>
                <a:latin typeface="Times New Roman" pitchFamily="18" charset="0"/>
                <a:cs typeface="Times New Roman" pitchFamily="18" charset="0"/>
              </a:rPr>
              <a:t>5</a:t>
            </a:r>
            <a:r>
              <a:rPr lang="en-US" sz="1600" b="1">
                <a:solidFill>
                  <a:srgbClr val="003399"/>
                </a:solidFill>
                <a:latin typeface="Times New Roman" pitchFamily="18" charset="0"/>
                <a:cs typeface="Times New Roman" pitchFamily="18" charset="0"/>
              </a:rPr>
              <a:t>H</a:t>
            </a:r>
            <a:r>
              <a:rPr lang="en-US" sz="1600" b="1" baseline="-25000">
                <a:solidFill>
                  <a:srgbClr val="003399"/>
                </a:solidFill>
                <a:latin typeface="Times New Roman" pitchFamily="18" charset="0"/>
                <a:cs typeface="Times New Roman" pitchFamily="18" charset="0"/>
              </a:rPr>
              <a:t>3</a:t>
            </a:r>
            <a:r>
              <a:rPr lang="en-US" sz="1600" b="1">
                <a:solidFill>
                  <a:srgbClr val="003399"/>
                </a:solidFill>
                <a:latin typeface="Times New Roman" pitchFamily="18" charset="0"/>
                <a:cs typeface="Times New Roman" pitchFamily="18" charset="0"/>
              </a:rPr>
              <a:t>(3-Me)N}</a:t>
            </a:r>
            <a:r>
              <a:rPr lang="en-US" sz="1600" b="1" baseline="-25000">
                <a:solidFill>
                  <a:srgbClr val="003399"/>
                </a:solidFill>
                <a:latin typeface="Times New Roman" pitchFamily="18" charset="0"/>
                <a:cs typeface="Times New Roman" pitchFamily="18" charset="0"/>
              </a:rPr>
              <a:t>3</a:t>
            </a:r>
            <a:r>
              <a:rPr lang="en-US" sz="1600" b="1">
                <a:solidFill>
                  <a:srgbClr val="003399"/>
                </a:solidFill>
                <a:latin typeface="Times New Roman" pitchFamily="18" charset="0"/>
                <a:cs typeface="Times New Roman" pitchFamily="18" charset="0"/>
              </a:rPr>
              <a:t>]</a:t>
            </a:r>
          </a:p>
        </p:txBody>
      </p:sp>
      <p:pic>
        <p:nvPicPr>
          <p:cNvPr id="43016" name="Picture 1" descr="D:\RK Sharma\snsepy\SEM and EDAX\22-07-11\22-7-2011\6-1.tif"/>
          <p:cNvPicPr>
            <a:picLocks noChangeAspect="1" noChangeArrowheads="1"/>
          </p:cNvPicPr>
          <p:nvPr/>
        </p:nvPicPr>
        <p:blipFill>
          <a:blip r:embed="rId6"/>
          <a:srcRect/>
          <a:stretch>
            <a:fillRect/>
          </a:stretch>
        </p:blipFill>
        <p:spPr bwMode="auto">
          <a:xfrm>
            <a:off x="457200" y="2892425"/>
            <a:ext cx="1447800" cy="1146175"/>
          </a:xfrm>
          <a:prstGeom prst="rect">
            <a:avLst/>
          </a:prstGeom>
          <a:noFill/>
          <a:ln w="9525">
            <a:noFill/>
            <a:miter lim="800000"/>
            <a:headEnd/>
            <a:tailEnd/>
          </a:ln>
        </p:spPr>
      </p:pic>
      <p:pic>
        <p:nvPicPr>
          <p:cNvPr id="43017" name="Picture 4"/>
          <p:cNvPicPr>
            <a:picLocks noChangeAspect="1" noChangeArrowheads="1"/>
          </p:cNvPicPr>
          <p:nvPr/>
        </p:nvPicPr>
        <p:blipFill>
          <a:blip r:embed="rId7"/>
          <a:srcRect/>
          <a:stretch>
            <a:fillRect/>
          </a:stretch>
        </p:blipFill>
        <p:spPr bwMode="auto">
          <a:xfrm>
            <a:off x="457200" y="4094163"/>
            <a:ext cx="1447800" cy="1239837"/>
          </a:xfrm>
          <a:prstGeom prst="rect">
            <a:avLst/>
          </a:prstGeom>
          <a:noFill/>
          <a:ln w="9525">
            <a:noFill/>
            <a:miter lim="800000"/>
            <a:headEnd/>
            <a:tailEnd/>
          </a:ln>
        </p:spPr>
      </p:pic>
      <p:pic>
        <p:nvPicPr>
          <p:cNvPr id="43018" name="Picture 5"/>
          <p:cNvPicPr>
            <a:picLocks noChangeAspect="1" noChangeArrowheads="1"/>
          </p:cNvPicPr>
          <p:nvPr/>
        </p:nvPicPr>
        <p:blipFill>
          <a:blip r:embed="rId8"/>
          <a:srcRect/>
          <a:stretch>
            <a:fillRect/>
          </a:stretch>
        </p:blipFill>
        <p:spPr bwMode="auto">
          <a:xfrm>
            <a:off x="457200" y="5334000"/>
            <a:ext cx="1447800" cy="1371600"/>
          </a:xfrm>
          <a:prstGeom prst="rect">
            <a:avLst/>
          </a:prstGeom>
          <a:noFill/>
          <a:ln w="9525">
            <a:noFill/>
            <a:miter lim="800000"/>
            <a:headEnd/>
            <a:tailEnd/>
          </a:ln>
        </p:spPr>
      </p:pic>
      <p:pic>
        <p:nvPicPr>
          <p:cNvPr id="43019" name="Picture 6" descr="sample2_4"/>
          <p:cNvPicPr>
            <a:picLocks noChangeAspect="1" noChangeArrowheads="1"/>
          </p:cNvPicPr>
          <p:nvPr/>
        </p:nvPicPr>
        <p:blipFill>
          <a:blip r:embed="rId9"/>
          <a:srcRect/>
          <a:stretch>
            <a:fillRect/>
          </a:stretch>
        </p:blipFill>
        <p:spPr bwMode="auto">
          <a:xfrm>
            <a:off x="6578600" y="533400"/>
            <a:ext cx="2136775" cy="1600200"/>
          </a:xfrm>
          <a:prstGeom prst="rect">
            <a:avLst/>
          </a:prstGeom>
          <a:noFill/>
          <a:ln w="9525">
            <a:noFill/>
            <a:miter lim="800000"/>
            <a:headEnd/>
            <a:tailEnd/>
          </a:ln>
        </p:spPr>
      </p:pic>
      <p:pic>
        <p:nvPicPr>
          <p:cNvPr id="43020" name="Picture 7" descr="Frame5"/>
          <p:cNvPicPr>
            <a:picLocks noChangeAspect="1" noChangeArrowheads="1"/>
          </p:cNvPicPr>
          <p:nvPr/>
        </p:nvPicPr>
        <p:blipFill>
          <a:blip r:embed="rId10"/>
          <a:srcRect t="21053"/>
          <a:stretch>
            <a:fillRect/>
          </a:stretch>
        </p:blipFill>
        <p:spPr bwMode="auto">
          <a:xfrm>
            <a:off x="6553200" y="2209800"/>
            <a:ext cx="2171700" cy="1714500"/>
          </a:xfrm>
          <a:prstGeom prst="rect">
            <a:avLst/>
          </a:prstGeom>
          <a:noFill/>
          <a:ln w="9525">
            <a:noFill/>
            <a:miter lim="800000"/>
            <a:headEnd/>
            <a:tailEnd/>
          </a:ln>
        </p:spPr>
      </p:pic>
      <p:grpSp>
        <p:nvGrpSpPr>
          <p:cNvPr id="2" name="Group 29"/>
          <p:cNvGrpSpPr>
            <a:grpSpLocks/>
          </p:cNvGrpSpPr>
          <p:nvPr/>
        </p:nvGrpSpPr>
        <p:grpSpPr bwMode="auto">
          <a:xfrm>
            <a:off x="3679825" y="981075"/>
            <a:ext cx="1520825" cy="1725613"/>
            <a:chOff x="6633" y="1546"/>
            <a:chExt cx="2397" cy="2717"/>
          </a:xfrm>
        </p:grpSpPr>
        <p:grpSp>
          <p:nvGrpSpPr>
            <p:cNvPr id="3" name="Group 30"/>
            <p:cNvGrpSpPr>
              <a:grpSpLocks/>
            </p:cNvGrpSpPr>
            <p:nvPr/>
          </p:nvGrpSpPr>
          <p:grpSpPr bwMode="auto">
            <a:xfrm>
              <a:off x="6633" y="3363"/>
              <a:ext cx="1389" cy="900"/>
              <a:chOff x="6633" y="5295"/>
              <a:chExt cx="1389" cy="900"/>
            </a:xfrm>
          </p:grpSpPr>
          <p:cxnSp>
            <p:nvCxnSpPr>
              <p:cNvPr id="43043" name="AutoShape 32"/>
              <p:cNvCxnSpPr>
                <a:cxnSpLocks noChangeShapeType="1"/>
              </p:cNvCxnSpPr>
              <p:nvPr/>
            </p:nvCxnSpPr>
            <p:spPr bwMode="auto">
              <a:xfrm flipH="1" flipV="1">
                <a:off x="7245" y="5655"/>
                <a:ext cx="225" cy="540"/>
              </a:xfrm>
              <a:prstGeom prst="straightConnector1">
                <a:avLst/>
              </a:prstGeom>
              <a:noFill/>
              <a:ln w="9525">
                <a:solidFill>
                  <a:srgbClr val="FFFFFF"/>
                </a:solidFill>
                <a:round/>
                <a:headEnd/>
                <a:tailEnd type="triangle" w="med" len="med"/>
              </a:ln>
            </p:spPr>
          </p:cxnSp>
          <p:cxnSp>
            <p:nvCxnSpPr>
              <p:cNvPr id="43044" name="AutoShape 33"/>
              <p:cNvCxnSpPr>
                <a:cxnSpLocks noChangeShapeType="1"/>
              </p:cNvCxnSpPr>
              <p:nvPr/>
            </p:nvCxnSpPr>
            <p:spPr bwMode="auto">
              <a:xfrm rot="21300000" flipV="1">
                <a:off x="7470" y="5790"/>
                <a:ext cx="180" cy="405"/>
              </a:xfrm>
              <a:prstGeom prst="straightConnector1">
                <a:avLst/>
              </a:prstGeom>
              <a:noFill/>
              <a:ln w="9525">
                <a:solidFill>
                  <a:srgbClr val="FFFFFF"/>
                </a:solidFill>
                <a:round/>
                <a:headEnd/>
                <a:tailEnd type="triangle" w="med" len="med"/>
              </a:ln>
            </p:spPr>
          </p:cxnSp>
          <p:cxnSp>
            <p:nvCxnSpPr>
              <p:cNvPr id="43045" name="AutoShape 34"/>
              <p:cNvCxnSpPr>
                <a:cxnSpLocks noChangeShapeType="1"/>
              </p:cNvCxnSpPr>
              <p:nvPr/>
            </p:nvCxnSpPr>
            <p:spPr bwMode="auto">
              <a:xfrm flipH="1" flipV="1">
                <a:off x="7110" y="6075"/>
                <a:ext cx="360" cy="120"/>
              </a:xfrm>
              <a:prstGeom prst="straightConnector1">
                <a:avLst/>
              </a:prstGeom>
              <a:noFill/>
              <a:ln w="9525">
                <a:solidFill>
                  <a:srgbClr val="FFFFFF"/>
                </a:solidFill>
                <a:round/>
                <a:headEnd/>
                <a:tailEnd type="triangle" w="med" len="med"/>
              </a:ln>
            </p:spPr>
          </p:cxnSp>
          <p:sp>
            <p:nvSpPr>
              <p:cNvPr id="43046" name="Text Box 35"/>
              <p:cNvSpPr txBox="1">
                <a:spLocks noChangeArrowheads="1"/>
              </p:cNvSpPr>
              <p:nvPr/>
            </p:nvSpPr>
            <p:spPr bwMode="auto">
              <a:xfrm>
                <a:off x="6633" y="5745"/>
                <a:ext cx="642" cy="300"/>
              </a:xfrm>
              <a:prstGeom prst="rect">
                <a:avLst/>
              </a:prstGeom>
              <a:noFill/>
              <a:ln w="9525">
                <a:noFill/>
                <a:miter lim="800000"/>
                <a:headEnd/>
                <a:tailEnd/>
              </a:ln>
            </p:spPr>
            <p:txBody>
              <a:bodyPr lIns="0" tIns="0" rIns="0" bIns="0"/>
              <a:lstStyle/>
              <a:p>
                <a:pPr>
                  <a:spcAft>
                    <a:spcPts val="1000"/>
                  </a:spcAft>
                </a:pPr>
                <a:r>
                  <a:rPr lang="en-US" sz="1100">
                    <a:solidFill>
                      <a:srgbClr val="FFFFFF"/>
                    </a:solidFill>
                    <a:latin typeface="Calibri" pitchFamily="34" charset="0"/>
                  </a:rPr>
                  <a:t>(002)</a:t>
                </a:r>
                <a:endParaRPr lang="en-US"/>
              </a:p>
            </p:txBody>
          </p:sp>
          <p:sp>
            <p:nvSpPr>
              <p:cNvPr id="43047" name="Text Box 36"/>
              <p:cNvSpPr txBox="1">
                <a:spLocks noChangeArrowheads="1"/>
              </p:cNvSpPr>
              <p:nvPr/>
            </p:nvSpPr>
            <p:spPr bwMode="auto">
              <a:xfrm>
                <a:off x="7485" y="5453"/>
                <a:ext cx="537" cy="397"/>
              </a:xfrm>
              <a:prstGeom prst="rect">
                <a:avLst/>
              </a:prstGeom>
              <a:noFill/>
              <a:ln w="9525">
                <a:noFill/>
                <a:miter lim="800000"/>
                <a:headEnd/>
                <a:tailEnd/>
              </a:ln>
            </p:spPr>
            <p:txBody>
              <a:bodyPr lIns="0" tIns="0" rIns="0" bIns="0"/>
              <a:lstStyle/>
              <a:p>
                <a:pPr>
                  <a:spcAft>
                    <a:spcPts val="1000"/>
                  </a:spcAft>
                </a:pPr>
                <a:r>
                  <a:rPr lang="en-US" sz="1100">
                    <a:solidFill>
                      <a:srgbClr val="FFFFFF"/>
                    </a:solidFill>
                    <a:latin typeface="Calibri" pitchFamily="34" charset="0"/>
                  </a:rPr>
                  <a:t>(101)</a:t>
                </a:r>
                <a:endParaRPr lang="en-US"/>
              </a:p>
            </p:txBody>
          </p:sp>
          <p:sp>
            <p:nvSpPr>
              <p:cNvPr id="43048" name="Text Box 37"/>
              <p:cNvSpPr txBox="1">
                <a:spLocks noChangeArrowheads="1"/>
              </p:cNvSpPr>
              <p:nvPr/>
            </p:nvSpPr>
            <p:spPr bwMode="auto">
              <a:xfrm>
                <a:off x="6933" y="5295"/>
                <a:ext cx="642" cy="397"/>
              </a:xfrm>
              <a:prstGeom prst="rect">
                <a:avLst/>
              </a:prstGeom>
              <a:noFill/>
              <a:ln w="9525">
                <a:noFill/>
                <a:miter lim="800000"/>
                <a:headEnd/>
                <a:tailEnd/>
              </a:ln>
            </p:spPr>
            <p:txBody>
              <a:bodyPr lIns="0" tIns="0" rIns="0" bIns="0"/>
              <a:lstStyle/>
              <a:p>
                <a:pPr>
                  <a:spcAft>
                    <a:spcPts val="1000"/>
                  </a:spcAft>
                </a:pPr>
                <a:r>
                  <a:rPr lang="en-US" sz="1100">
                    <a:solidFill>
                      <a:srgbClr val="FFFFFF"/>
                    </a:solidFill>
                    <a:latin typeface="Calibri" pitchFamily="34" charset="0"/>
                  </a:rPr>
                  <a:t>(103)</a:t>
                </a:r>
                <a:endParaRPr lang="en-US"/>
              </a:p>
            </p:txBody>
          </p:sp>
        </p:grpSp>
        <p:sp>
          <p:nvSpPr>
            <p:cNvPr id="43042" name="Text Box 38"/>
            <p:cNvSpPr txBox="1">
              <a:spLocks noChangeArrowheads="1"/>
            </p:cNvSpPr>
            <p:nvPr/>
          </p:nvSpPr>
          <p:spPr bwMode="auto">
            <a:xfrm>
              <a:off x="8575" y="1546"/>
              <a:ext cx="455" cy="276"/>
            </a:xfrm>
            <a:prstGeom prst="rect">
              <a:avLst/>
            </a:prstGeom>
            <a:noFill/>
            <a:ln w="9525">
              <a:noFill/>
              <a:miter lim="800000"/>
              <a:headEnd/>
              <a:tailEnd/>
            </a:ln>
          </p:spPr>
          <p:txBody>
            <a:bodyPr lIns="0" tIns="0" rIns="0" bIns="0">
              <a:spAutoFit/>
            </a:bodyPr>
            <a:lstStyle/>
            <a:p>
              <a:pPr>
                <a:spcAft>
                  <a:spcPts val="1000"/>
                </a:spcAft>
              </a:pPr>
              <a:r>
                <a:rPr lang="en-US" sz="1100" b="1">
                  <a:solidFill>
                    <a:srgbClr val="FFFFFF"/>
                  </a:solidFill>
                  <a:latin typeface="Calibri" pitchFamily="34" charset="0"/>
                </a:rPr>
                <a:t>b</a:t>
              </a:r>
              <a:endParaRPr lang="en-US"/>
            </a:p>
          </p:txBody>
        </p:sp>
      </p:grpSp>
      <p:pic>
        <p:nvPicPr>
          <p:cNvPr id="43022" name="Picture 39"/>
          <p:cNvPicPr>
            <a:picLocks noChangeAspect="1" noChangeArrowheads="1"/>
          </p:cNvPicPr>
          <p:nvPr/>
        </p:nvPicPr>
        <p:blipFill>
          <a:blip r:embed="rId11"/>
          <a:srcRect t="20779"/>
          <a:stretch>
            <a:fillRect/>
          </a:stretch>
        </p:blipFill>
        <p:spPr bwMode="auto">
          <a:xfrm>
            <a:off x="6553200" y="4038600"/>
            <a:ext cx="2200275" cy="1743075"/>
          </a:xfrm>
          <a:prstGeom prst="rect">
            <a:avLst/>
          </a:prstGeom>
          <a:noFill/>
          <a:ln w="9525">
            <a:noFill/>
            <a:miter lim="800000"/>
            <a:headEnd/>
            <a:tailEnd/>
          </a:ln>
        </p:spPr>
      </p:pic>
      <p:sp>
        <p:nvSpPr>
          <p:cNvPr id="46" name="Down Arrow 45"/>
          <p:cNvSpPr/>
          <p:nvPr/>
        </p:nvSpPr>
        <p:spPr>
          <a:xfrm>
            <a:off x="1066800" y="2057400"/>
            <a:ext cx="1524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 name="Group 48"/>
          <p:cNvGrpSpPr>
            <a:grpSpLocks/>
          </p:cNvGrpSpPr>
          <p:nvPr/>
        </p:nvGrpSpPr>
        <p:grpSpPr bwMode="auto">
          <a:xfrm>
            <a:off x="2209800" y="1143000"/>
            <a:ext cx="533400" cy="457200"/>
            <a:chOff x="2743200" y="1143000"/>
            <a:chExt cx="533400" cy="457200"/>
          </a:xfrm>
        </p:grpSpPr>
        <p:sp>
          <p:nvSpPr>
            <p:cNvPr id="47" name="Rectangle 46"/>
            <p:cNvSpPr/>
            <p:nvPr/>
          </p:nvSpPr>
          <p:spPr>
            <a:xfrm>
              <a:off x="2971800" y="1143000"/>
              <a:ext cx="76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Rectangle 47"/>
            <p:cNvSpPr/>
            <p:nvPr/>
          </p:nvSpPr>
          <p:spPr>
            <a:xfrm>
              <a:off x="2743200" y="1335088"/>
              <a:ext cx="5334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50" name="Right Arrow 49"/>
          <p:cNvSpPr/>
          <p:nvPr/>
        </p:nvSpPr>
        <p:spPr>
          <a:xfrm>
            <a:off x="4876800" y="1371600"/>
            <a:ext cx="1600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026" name="Rectangle 50"/>
          <p:cNvSpPr>
            <a:spLocks noChangeArrowheads="1"/>
          </p:cNvSpPr>
          <p:nvPr/>
        </p:nvSpPr>
        <p:spPr bwMode="auto">
          <a:xfrm>
            <a:off x="4876800" y="1524000"/>
            <a:ext cx="1677988" cy="307975"/>
          </a:xfrm>
          <a:prstGeom prst="rect">
            <a:avLst/>
          </a:prstGeom>
          <a:noFill/>
          <a:ln w="9525">
            <a:noFill/>
            <a:miter lim="800000"/>
            <a:headEnd/>
            <a:tailEnd/>
          </a:ln>
        </p:spPr>
        <p:txBody>
          <a:bodyPr wrap="none">
            <a:spAutoFit/>
          </a:bodyPr>
          <a:lstStyle/>
          <a:p>
            <a:r>
              <a:rPr lang="en-US" sz="1400">
                <a:latin typeface="Calibri" pitchFamily="34" charset="0"/>
              </a:rPr>
              <a:t>at 330 </a:t>
            </a:r>
            <a:r>
              <a:rPr lang="en-US" sz="1400" baseline="30000">
                <a:latin typeface="Calibri" pitchFamily="34" charset="0"/>
              </a:rPr>
              <a:t>o</a:t>
            </a:r>
            <a:r>
              <a:rPr lang="en-US" sz="1400">
                <a:latin typeface="Calibri" pitchFamily="34" charset="0"/>
              </a:rPr>
              <a:t>C for 10 min</a:t>
            </a:r>
          </a:p>
        </p:txBody>
      </p:sp>
      <p:sp>
        <p:nvSpPr>
          <p:cNvPr id="43027" name="Rectangle 51"/>
          <p:cNvSpPr>
            <a:spLocks noChangeArrowheads="1"/>
          </p:cNvSpPr>
          <p:nvPr/>
        </p:nvSpPr>
        <p:spPr bwMode="auto">
          <a:xfrm>
            <a:off x="4800600" y="1139825"/>
            <a:ext cx="1731963" cy="307975"/>
          </a:xfrm>
          <a:prstGeom prst="rect">
            <a:avLst/>
          </a:prstGeom>
          <a:noFill/>
          <a:ln w="9525">
            <a:noFill/>
            <a:miter lim="800000"/>
            <a:headEnd/>
            <a:tailEnd/>
          </a:ln>
        </p:spPr>
        <p:txBody>
          <a:bodyPr wrap="none">
            <a:spAutoFit/>
          </a:bodyPr>
          <a:lstStyle/>
          <a:p>
            <a:r>
              <a:rPr lang="en-US" sz="1400">
                <a:latin typeface="Calibri" pitchFamily="34" charset="0"/>
              </a:rPr>
              <a:t>Thermolysis in TOPO </a:t>
            </a:r>
          </a:p>
        </p:txBody>
      </p:sp>
      <p:sp>
        <p:nvSpPr>
          <p:cNvPr id="43028" name="Rectangle 52"/>
          <p:cNvSpPr>
            <a:spLocks noChangeArrowheads="1"/>
          </p:cNvSpPr>
          <p:nvPr/>
        </p:nvSpPr>
        <p:spPr bwMode="auto">
          <a:xfrm>
            <a:off x="1169988" y="2192338"/>
            <a:ext cx="1690687" cy="522287"/>
          </a:xfrm>
          <a:prstGeom prst="rect">
            <a:avLst/>
          </a:prstGeom>
          <a:noFill/>
          <a:ln w="9525">
            <a:noFill/>
            <a:miter lim="800000"/>
            <a:headEnd/>
            <a:tailEnd/>
          </a:ln>
        </p:spPr>
        <p:txBody>
          <a:bodyPr wrap="none">
            <a:spAutoFit/>
          </a:bodyPr>
          <a:lstStyle/>
          <a:p>
            <a:r>
              <a:rPr lang="en-US" sz="1400">
                <a:latin typeface="Calibri" pitchFamily="34" charset="0"/>
              </a:rPr>
              <a:t>Thermolysis in TOPO</a:t>
            </a:r>
          </a:p>
          <a:p>
            <a:r>
              <a:rPr lang="en-US" sz="1400">
                <a:latin typeface="Calibri" pitchFamily="34" charset="0"/>
              </a:rPr>
              <a:t>at 330 </a:t>
            </a:r>
            <a:r>
              <a:rPr lang="en-US" sz="1400" baseline="30000">
                <a:latin typeface="Calibri" pitchFamily="34" charset="0"/>
              </a:rPr>
              <a:t>o</a:t>
            </a:r>
            <a:r>
              <a:rPr lang="en-US" sz="1400">
                <a:latin typeface="Calibri" pitchFamily="34" charset="0"/>
              </a:rPr>
              <a:t>C for 10 min </a:t>
            </a:r>
          </a:p>
        </p:txBody>
      </p:sp>
      <p:sp>
        <p:nvSpPr>
          <p:cNvPr id="43029" name="Text Box 42"/>
          <p:cNvSpPr txBox="1">
            <a:spLocks noChangeArrowheads="1"/>
          </p:cNvSpPr>
          <p:nvPr/>
        </p:nvSpPr>
        <p:spPr bwMode="auto">
          <a:xfrm>
            <a:off x="3073400" y="5111750"/>
            <a:ext cx="427038" cy="101600"/>
          </a:xfrm>
          <a:prstGeom prst="rect">
            <a:avLst/>
          </a:prstGeom>
          <a:noFill/>
          <a:ln w="9525">
            <a:noFill/>
            <a:miter lim="800000"/>
            <a:headEnd/>
            <a:tailEnd/>
          </a:ln>
        </p:spPr>
        <p:txBody>
          <a:bodyPr lIns="0" tIns="0" rIns="0" bIns="0">
            <a:spAutoFit/>
          </a:bodyPr>
          <a:lstStyle/>
          <a:p>
            <a:pPr>
              <a:spcAft>
                <a:spcPts val="1000"/>
              </a:spcAft>
            </a:pPr>
            <a:r>
              <a:rPr lang="en-US" sz="1000" b="1">
                <a:latin typeface="Calibri" pitchFamily="34" charset="0"/>
              </a:rPr>
              <a:t>250 nm</a:t>
            </a:r>
            <a:endParaRPr lang="en-US"/>
          </a:p>
        </p:txBody>
      </p:sp>
      <p:sp>
        <p:nvSpPr>
          <p:cNvPr id="43030" name="Rectangle 57"/>
          <p:cNvSpPr>
            <a:spLocks noChangeArrowheads="1"/>
          </p:cNvSpPr>
          <p:nvPr/>
        </p:nvSpPr>
        <p:spPr bwMode="auto">
          <a:xfrm>
            <a:off x="3149600" y="2895600"/>
            <a:ext cx="808038" cy="369888"/>
          </a:xfrm>
          <a:prstGeom prst="rect">
            <a:avLst/>
          </a:prstGeom>
          <a:noFill/>
          <a:ln w="9525">
            <a:noFill/>
            <a:miter lim="800000"/>
            <a:headEnd/>
            <a:tailEnd/>
          </a:ln>
        </p:spPr>
        <p:txBody>
          <a:bodyPr wrap="none">
            <a:spAutoFit/>
          </a:bodyPr>
          <a:lstStyle/>
          <a:p>
            <a:r>
              <a:rPr lang="en-US">
                <a:solidFill>
                  <a:srgbClr val="FFFFCC"/>
                </a:solidFill>
                <a:latin typeface="Calibri" pitchFamily="34" charset="0"/>
              </a:rPr>
              <a:t>Cu</a:t>
            </a:r>
            <a:r>
              <a:rPr lang="en-US" baseline="-25000">
                <a:solidFill>
                  <a:srgbClr val="FFFFCC"/>
                </a:solidFill>
                <a:latin typeface="Calibri" pitchFamily="34" charset="0"/>
              </a:rPr>
              <a:t>7</a:t>
            </a:r>
            <a:r>
              <a:rPr lang="en-US">
                <a:solidFill>
                  <a:srgbClr val="FFFFCC"/>
                </a:solidFill>
                <a:latin typeface="Calibri" pitchFamily="34" charset="0"/>
              </a:rPr>
              <a:t>Se</a:t>
            </a:r>
            <a:r>
              <a:rPr lang="en-US" baseline="-25000">
                <a:solidFill>
                  <a:srgbClr val="FFFFCC"/>
                </a:solidFill>
                <a:latin typeface="Calibri" pitchFamily="34" charset="0"/>
              </a:rPr>
              <a:t>4</a:t>
            </a:r>
            <a:endParaRPr lang="en-US">
              <a:solidFill>
                <a:srgbClr val="FFFFCC"/>
              </a:solidFill>
              <a:latin typeface="Calibri" pitchFamily="34" charset="0"/>
            </a:endParaRPr>
          </a:p>
        </p:txBody>
      </p:sp>
      <p:sp>
        <p:nvSpPr>
          <p:cNvPr id="59" name="Down Arrow 58"/>
          <p:cNvSpPr/>
          <p:nvPr/>
        </p:nvSpPr>
        <p:spPr>
          <a:xfrm>
            <a:off x="3124200" y="2057400"/>
            <a:ext cx="1524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032" name="Rectangle 59"/>
          <p:cNvSpPr>
            <a:spLocks noChangeArrowheads="1"/>
          </p:cNvSpPr>
          <p:nvPr/>
        </p:nvSpPr>
        <p:spPr bwMode="auto">
          <a:xfrm>
            <a:off x="3200400" y="2209800"/>
            <a:ext cx="1690688" cy="523875"/>
          </a:xfrm>
          <a:prstGeom prst="rect">
            <a:avLst/>
          </a:prstGeom>
          <a:noFill/>
          <a:ln w="9525">
            <a:noFill/>
            <a:miter lim="800000"/>
            <a:headEnd/>
            <a:tailEnd/>
          </a:ln>
        </p:spPr>
        <p:txBody>
          <a:bodyPr wrap="none">
            <a:spAutoFit/>
          </a:bodyPr>
          <a:lstStyle/>
          <a:p>
            <a:r>
              <a:rPr lang="en-US" sz="1400">
                <a:latin typeface="Calibri" pitchFamily="34" charset="0"/>
              </a:rPr>
              <a:t>Thermolysis in TOPO</a:t>
            </a:r>
          </a:p>
          <a:p>
            <a:r>
              <a:rPr lang="en-US" sz="1400">
                <a:latin typeface="Calibri" pitchFamily="34" charset="0"/>
              </a:rPr>
              <a:t>at 150 </a:t>
            </a:r>
            <a:r>
              <a:rPr lang="en-US" sz="1400" baseline="30000">
                <a:latin typeface="Calibri" pitchFamily="34" charset="0"/>
              </a:rPr>
              <a:t>o</a:t>
            </a:r>
            <a:r>
              <a:rPr lang="en-US" sz="1400">
                <a:latin typeface="Calibri" pitchFamily="34" charset="0"/>
              </a:rPr>
              <a:t>C for 25 min </a:t>
            </a:r>
          </a:p>
        </p:txBody>
      </p:sp>
      <p:sp>
        <p:nvSpPr>
          <p:cNvPr id="43033" name="Rectangle 60"/>
          <p:cNvSpPr>
            <a:spLocks noChangeArrowheads="1"/>
          </p:cNvSpPr>
          <p:nvPr/>
        </p:nvSpPr>
        <p:spPr bwMode="auto">
          <a:xfrm>
            <a:off x="457200" y="2895600"/>
            <a:ext cx="742950" cy="369888"/>
          </a:xfrm>
          <a:prstGeom prst="rect">
            <a:avLst/>
          </a:prstGeom>
          <a:noFill/>
          <a:ln w="9525">
            <a:noFill/>
            <a:miter lim="800000"/>
            <a:headEnd/>
            <a:tailEnd/>
          </a:ln>
        </p:spPr>
        <p:txBody>
          <a:bodyPr wrap="none">
            <a:spAutoFit/>
          </a:bodyPr>
          <a:lstStyle/>
          <a:p>
            <a:r>
              <a:rPr lang="en-US">
                <a:solidFill>
                  <a:srgbClr val="FFFFCC"/>
                </a:solidFill>
                <a:latin typeface="Calibri" pitchFamily="34" charset="0"/>
              </a:rPr>
              <a:t>In</a:t>
            </a:r>
            <a:r>
              <a:rPr lang="en-US" baseline="-25000">
                <a:solidFill>
                  <a:srgbClr val="FFFFCC"/>
                </a:solidFill>
                <a:latin typeface="Calibri" pitchFamily="34" charset="0"/>
              </a:rPr>
              <a:t>2</a:t>
            </a:r>
            <a:r>
              <a:rPr lang="en-US">
                <a:solidFill>
                  <a:srgbClr val="FFFFCC"/>
                </a:solidFill>
                <a:latin typeface="Calibri" pitchFamily="34" charset="0"/>
              </a:rPr>
              <a:t>Se</a:t>
            </a:r>
            <a:r>
              <a:rPr lang="en-US" baseline="-25000">
                <a:solidFill>
                  <a:srgbClr val="FFFFCC"/>
                </a:solidFill>
                <a:latin typeface="Calibri" pitchFamily="34" charset="0"/>
              </a:rPr>
              <a:t>3</a:t>
            </a:r>
            <a:endParaRPr lang="en-US">
              <a:solidFill>
                <a:srgbClr val="FFFFCC"/>
              </a:solidFill>
              <a:latin typeface="Calibri" pitchFamily="34" charset="0"/>
            </a:endParaRPr>
          </a:p>
        </p:txBody>
      </p:sp>
      <p:pic>
        <p:nvPicPr>
          <p:cNvPr id="43034" name="Picture 44" descr="CUSE360 1h A"/>
          <p:cNvPicPr>
            <a:picLocks noChangeAspect="1" noChangeArrowheads="1"/>
          </p:cNvPicPr>
          <p:nvPr/>
        </p:nvPicPr>
        <p:blipFill>
          <a:blip r:embed="rId12"/>
          <a:srcRect l="2454" t="21114" b="15543"/>
          <a:stretch>
            <a:fillRect/>
          </a:stretch>
        </p:blipFill>
        <p:spPr bwMode="auto">
          <a:xfrm>
            <a:off x="4197350" y="3276600"/>
            <a:ext cx="2132013" cy="1447800"/>
          </a:xfrm>
          <a:prstGeom prst="rect">
            <a:avLst/>
          </a:prstGeom>
          <a:noFill/>
          <a:ln w="9525">
            <a:noFill/>
            <a:miter lim="800000"/>
            <a:headEnd/>
            <a:tailEnd/>
          </a:ln>
        </p:spPr>
      </p:pic>
      <p:sp>
        <p:nvSpPr>
          <p:cNvPr id="65" name="Curved Left Arrow 64"/>
          <p:cNvSpPr/>
          <p:nvPr/>
        </p:nvSpPr>
        <p:spPr>
          <a:xfrm rot="-1800000">
            <a:off x="4832350" y="1768475"/>
            <a:ext cx="457200" cy="146685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43036" name="Rectangle 65"/>
          <p:cNvSpPr>
            <a:spLocks noChangeArrowheads="1"/>
          </p:cNvSpPr>
          <p:nvPr/>
        </p:nvSpPr>
        <p:spPr bwMode="auto">
          <a:xfrm>
            <a:off x="5410200" y="2514600"/>
            <a:ext cx="1143000" cy="738188"/>
          </a:xfrm>
          <a:prstGeom prst="rect">
            <a:avLst/>
          </a:prstGeom>
          <a:noFill/>
          <a:ln w="9525">
            <a:noFill/>
            <a:miter lim="800000"/>
            <a:headEnd/>
            <a:tailEnd/>
          </a:ln>
        </p:spPr>
        <p:txBody>
          <a:bodyPr>
            <a:spAutoFit/>
          </a:bodyPr>
          <a:lstStyle/>
          <a:p>
            <a:r>
              <a:rPr lang="en-US" sz="1400">
                <a:latin typeface="Calibri" pitchFamily="34" charset="0"/>
              </a:rPr>
              <a:t>AACVD  at</a:t>
            </a:r>
          </a:p>
          <a:p>
            <a:r>
              <a:rPr lang="en-US" sz="1400">
                <a:latin typeface="Calibri" pitchFamily="34" charset="0"/>
              </a:rPr>
              <a:t>360 </a:t>
            </a:r>
            <a:r>
              <a:rPr lang="en-US" sz="1400" baseline="30000">
                <a:latin typeface="Calibri" pitchFamily="34" charset="0"/>
              </a:rPr>
              <a:t>o</a:t>
            </a:r>
            <a:r>
              <a:rPr lang="en-US" sz="1400">
                <a:latin typeface="Calibri" pitchFamily="34" charset="0"/>
              </a:rPr>
              <a:t>C </a:t>
            </a:r>
          </a:p>
          <a:p>
            <a:r>
              <a:rPr lang="en-US" sz="1400">
                <a:latin typeface="Calibri" pitchFamily="34" charset="0"/>
              </a:rPr>
              <a:t>for 1 h</a:t>
            </a:r>
          </a:p>
        </p:txBody>
      </p:sp>
      <p:sp>
        <p:nvSpPr>
          <p:cNvPr id="43037" name="Rectangle 66"/>
          <p:cNvSpPr>
            <a:spLocks noChangeArrowheads="1"/>
          </p:cNvSpPr>
          <p:nvPr/>
        </p:nvSpPr>
        <p:spPr bwMode="auto">
          <a:xfrm>
            <a:off x="4419600" y="3276600"/>
            <a:ext cx="808038" cy="369888"/>
          </a:xfrm>
          <a:prstGeom prst="rect">
            <a:avLst/>
          </a:prstGeom>
          <a:noFill/>
          <a:ln w="9525">
            <a:noFill/>
            <a:miter lim="800000"/>
            <a:headEnd/>
            <a:tailEnd/>
          </a:ln>
        </p:spPr>
        <p:txBody>
          <a:bodyPr wrap="none">
            <a:spAutoFit/>
          </a:bodyPr>
          <a:lstStyle/>
          <a:p>
            <a:r>
              <a:rPr lang="en-US">
                <a:latin typeface="Calibri" pitchFamily="34" charset="0"/>
              </a:rPr>
              <a:t>Cu</a:t>
            </a:r>
            <a:r>
              <a:rPr lang="en-US" baseline="-25000">
                <a:latin typeface="Calibri" pitchFamily="34" charset="0"/>
              </a:rPr>
              <a:t>5</a:t>
            </a:r>
            <a:r>
              <a:rPr lang="en-US">
                <a:latin typeface="Calibri" pitchFamily="34" charset="0"/>
              </a:rPr>
              <a:t>Se</a:t>
            </a:r>
            <a:r>
              <a:rPr lang="en-US" baseline="-25000">
                <a:latin typeface="Calibri" pitchFamily="34" charset="0"/>
              </a:rPr>
              <a:t>4</a:t>
            </a:r>
            <a:endParaRPr lang="en-US">
              <a:latin typeface="Calibri" pitchFamily="34" charset="0"/>
            </a:endParaRPr>
          </a:p>
        </p:txBody>
      </p:sp>
      <p:sp>
        <p:nvSpPr>
          <p:cNvPr id="43038" name="TextBox 7"/>
          <p:cNvSpPr txBox="1">
            <a:spLocks noChangeArrowheads="1"/>
          </p:cNvSpPr>
          <p:nvPr/>
        </p:nvSpPr>
        <p:spPr bwMode="auto">
          <a:xfrm>
            <a:off x="6705600" y="533400"/>
            <a:ext cx="1139825" cy="400050"/>
          </a:xfrm>
          <a:prstGeom prst="rect">
            <a:avLst/>
          </a:prstGeom>
          <a:noFill/>
          <a:ln w="9525">
            <a:noFill/>
            <a:miter lim="800000"/>
            <a:headEnd/>
            <a:tailEnd/>
          </a:ln>
        </p:spPr>
        <p:txBody>
          <a:bodyPr wrap="none">
            <a:spAutoFit/>
          </a:bodyPr>
          <a:lstStyle/>
          <a:p>
            <a:r>
              <a:rPr lang="en-IN" sz="2000" b="1">
                <a:solidFill>
                  <a:srgbClr val="FFFFCC"/>
                </a:solidFill>
                <a:latin typeface="Times New Roman" pitchFamily="18" charset="0"/>
                <a:cs typeface="Times New Roman" pitchFamily="18" charset="0"/>
              </a:rPr>
              <a:t>CuInSe</a:t>
            </a:r>
            <a:r>
              <a:rPr lang="en-IN" sz="2000" b="1" baseline="-25000">
                <a:solidFill>
                  <a:srgbClr val="FFFFCC"/>
                </a:solidFill>
                <a:latin typeface="Times New Roman" pitchFamily="18" charset="0"/>
                <a:cs typeface="Times New Roman" pitchFamily="18" charset="0"/>
              </a:rPr>
              <a:t>2</a:t>
            </a:r>
            <a:endParaRPr lang="en-US" sz="2000" b="1" baseline="-25000">
              <a:solidFill>
                <a:srgbClr val="FFFFCC"/>
              </a:solidFill>
              <a:latin typeface="Times New Roman" pitchFamily="18" charset="0"/>
              <a:cs typeface="Times New Roman" pitchFamily="18" charset="0"/>
            </a:endParaRPr>
          </a:p>
        </p:txBody>
      </p:sp>
      <p:sp>
        <p:nvSpPr>
          <p:cNvPr id="41" name="Rectangle 40"/>
          <p:cNvSpPr/>
          <p:nvPr/>
        </p:nvSpPr>
        <p:spPr>
          <a:xfrm>
            <a:off x="4267200" y="6400800"/>
            <a:ext cx="4724400" cy="307777"/>
          </a:xfrm>
          <a:prstGeom prst="rect">
            <a:avLst/>
          </a:prstGeom>
        </p:spPr>
        <p:txBody>
          <a:bodyPr wrap="square">
            <a:spAutoFit/>
          </a:bodyPr>
          <a:lstStyle/>
          <a:p>
            <a:r>
              <a:rPr lang="en-IN" sz="1400" b="1" dirty="0" smtClean="0">
                <a:solidFill>
                  <a:srgbClr val="7E0000"/>
                </a:solidFill>
                <a:latin typeface="Times New Roman" pitchFamily="18" charset="0"/>
                <a:cs typeface="Times New Roman" pitchFamily="18" charset="0"/>
              </a:rPr>
              <a:t>Jain and co-workers, </a:t>
            </a:r>
            <a:r>
              <a:rPr lang="en-IN" sz="1400" b="1" i="1" dirty="0" smtClean="0">
                <a:solidFill>
                  <a:srgbClr val="7E0000"/>
                </a:solidFill>
                <a:latin typeface="Times New Roman" pitchFamily="18" charset="0"/>
                <a:cs typeface="Times New Roman" pitchFamily="18" charset="0"/>
              </a:rPr>
              <a:t>J. </a:t>
            </a:r>
            <a:r>
              <a:rPr lang="en-IN" sz="1400" b="1" i="1" dirty="0" err="1" smtClean="0">
                <a:solidFill>
                  <a:srgbClr val="7E0000"/>
                </a:solidFill>
                <a:latin typeface="Times New Roman" pitchFamily="18" charset="0"/>
                <a:cs typeface="Times New Roman" pitchFamily="18" charset="0"/>
              </a:rPr>
              <a:t>Organomet</a:t>
            </a:r>
            <a:r>
              <a:rPr lang="en-IN" sz="1400" b="1" i="1" dirty="0" smtClean="0">
                <a:solidFill>
                  <a:srgbClr val="7E0000"/>
                </a:solidFill>
                <a:latin typeface="Times New Roman" pitchFamily="18" charset="0"/>
                <a:cs typeface="Times New Roman" pitchFamily="18" charset="0"/>
              </a:rPr>
              <a:t>. Chem.</a:t>
            </a:r>
            <a:r>
              <a:rPr lang="en-IN" sz="1400" b="1" dirty="0" smtClean="0">
                <a:solidFill>
                  <a:srgbClr val="7E0000"/>
                </a:solidFill>
                <a:latin typeface="Times New Roman" pitchFamily="18" charset="0"/>
                <a:cs typeface="Times New Roman" pitchFamily="18" charset="0"/>
              </a:rPr>
              <a:t>, 747 (2013) 113.</a:t>
            </a:r>
            <a:endParaRPr lang="en-US" sz="1400" b="1" dirty="0">
              <a:solidFill>
                <a:srgbClr val="7E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RS-09-2"/>
          <p:cNvPicPr>
            <a:picLocks noChangeAspect="1" noChangeArrowheads="1"/>
          </p:cNvPicPr>
          <p:nvPr/>
        </p:nvPicPr>
        <p:blipFill>
          <a:blip r:embed="rId3"/>
          <a:srcRect l="21419" t="7722" r="19650" b="11391"/>
          <a:stretch>
            <a:fillRect/>
          </a:stretch>
        </p:blipFill>
        <p:spPr bwMode="auto">
          <a:xfrm>
            <a:off x="914400" y="457200"/>
            <a:ext cx="1752600" cy="1524000"/>
          </a:xfrm>
          <a:prstGeom prst="rect">
            <a:avLst/>
          </a:prstGeom>
          <a:noFill/>
          <a:ln w="9525">
            <a:noFill/>
            <a:miter lim="800000"/>
            <a:headEnd/>
            <a:tailEnd/>
          </a:ln>
        </p:spPr>
      </p:pic>
      <p:sp>
        <p:nvSpPr>
          <p:cNvPr id="11268" name="Rectangle 4"/>
          <p:cNvSpPr>
            <a:spLocks noChangeArrowheads="1"/>
          </p:cNvSpPr>
          <p:nvPr/>
        </p:nvSpPr>
        <p:spPr bwMode="auto">
          <a:xfrm>
            <a:off x="914400" y="2057400"/>
            <a:ext cx="2081213" cy="338138"/>
          </a:xfrm>
          <a:prstGeom prst="rect">
            <a:avLst/>
          </a:prstGeom>
          <a:noFill/>
          <a:ln w="9525">
            <a:noFill/>
            <a:miter lim="800000"/>
            <a:headEnd/>
            <a:tailEnd/>
          </a:ln>
        </p:spPr>
        <p:txBody>
          <a:bodyPr wrap="none">
            <a:spAutoFit/>
          </a:bodyPr>
          <a:lstStyle/>
          <a:p>
            <a:r>
              <a:rPr lang="en-US" sz="1600" b="1">
                <a:solidFill>
                  <a:srgbClr val="C00000"/>
                </a:solidFill>
                <a:latin typeface="Times New Roman" pitchFamily="18" charset="0"/>
                <a:cs typeface="Times New Roman" pitchFamily="18" charset="0"/>
              </a:rPr>
              <a:t>[Me</a:t>
            </a:r>
            <a:r>
              <a:rPr lang="en-US" sz="1600" b="1" baseline="-25000">
                <a:solidFill>
                  <a:srgbClr val="C00000"/>
                </a:solidFill>
                <a:latin typeface="Times New Roman" pitchFamily="18" charset="0"/>
                <a:cs typeface="Times New Roman" pitchFamily="18" charset="0"/>
              </a:rPr>
              <a:t>2</a:t>
            </a:r>
            <a:r>
              <a:rPr lang="en-US" sz="1600" b="1">
                <a:solidFill>
                  <a:srgbClr val="C00000"/>
                </a:solidFill>
                <a:latin typeface="Times New Roman" pitchFamily="18" charset="0"/>
                <a:cs typeface="Times New Roman" pitchFamily="18" charset="0"/>
              </a:rPr>
              <a:t>Sn(2-SeC</a:t>
            </a:r>
            <a:r>
              <a:rPr lang="en-US" sz="1600" b="1" baseline="-25000">
                <a:solidFill>
                  <a:srgbClr val="C00000"/>
                </a:solidFill>
                <a:latin typeface="Times New Roman" pitchFamily="18" charset="0"/>
                <a:cs typeface="Times New Roman" pitchFamily="18" charset="0"/>
              </a:rPr>
              <a:t>5</a:t>
            </a:r>
            <a:r>
              <a:rPr lang="en-US" sz="1600" b="1">
                <a:solidFill>
                  <a:srgbClr val="C00000"/>
                </a:solidFill>
                <a:latin typeface="Times New Roman" pitchFamily="18" charset="0"/>
                <a:cs typeface="Times New Roman" pitchFamily="18" charset="0"/>
              </a:rPr>
              <a:t>H</a:t>
            </a:r>
            <a:r>
              <a:rPr lang="en-US" sz="1600" b="1" baseline="-25000">
                <a:solidFill>
                  <a:srgbClr val="C00000"/>
                </a:solidFill>
                <a:latin typeface="Times New Roman" pitchFamily="18" charset="0"/>
                <a:cs typeface="Times New Roman" pitchFamily="18" charset="0"/>
              </a:rPr>
              <a:t>4</a:t>
            </a:r>
            <a:r>
              <a:rPr lang="en-US" sz="1600" b="1">
                <a:solidFill>
                  <a:srgbClr val="C00000"/>
                </a:solidFill>
                <a:latin typeface="Times New Roman" pitchFamily="18" charset="0"/>
                <a:cs typeface="Times New Roman" pitchFamily="18" charset="0"/>
              </a:rPr>
              <a:t>N)</a:t>
            </a:r>
            <a:r>
              <a:rPr lang="en-US" sz="1600" b="1" baseline="-25000">
                <a:solidFill>
                  <a:srgbClr val="C00000"/>
                </a:solidFill>
                <a:latin typeface="Times New Roman" pitchFamily="18" charset="0"/>
                <a:cs typeface="Times New Roman" pitchFamily="18" charset="0"/>
              </a:rPr>
              <a:t>2</a:t>
            </a:r>
            <a:r>
              <a:rPr lang="en-US" sz="1600" b="1">
                <a:solidFill>
                  <a:srgbClr val="C00000"/>
                </a:solidFill>
                <a:latin typeface="Times New Roman" pitchFamily="18" charset="0"/>
                <a:cs typeface="Times New Roman" pitchFamily="18" charset="0"/>
              </a:rPr>
              <a:t>]</a:t>
            </a:r>
          </a:p>
        </p:txBody>
      </p:sp>
      <p:pic>
        <p:nvPicPr>
          <p:cNvPr id="11269" name="Picture 5" descr="RS-10-1"/>
          <p:cNvPicPr>
            <a:picLocks noChangeAspect="1" noChangeArrowheads="1"/>
          </p:cNvPicPr>
          <p:nvPr/>
        </p:nvPicPr>
        <p:blipFill>
          <a:blip r:embed="rId4"/>
          <a:srcRect l="5531" r="5199" b="5544"/>
          <a:stretch>
            <a:fillRect/>
          </a:stretch>
        </p:blipFill>
        <p:spPr bwMode="auto">
          <a:xfrm>
            <a:off x="3581400" y="304800"/>
            <a:ext cx="1752600" cy="1735138"/>
          </a:xfrm>
          <a:prstGeom prst="rect">
            <a:avLst/>
          </a:prstGeom>
          <a:noFill/>
          <a:ln w="9525">
            <a:noFill/>
            <a:miter lim="800000"/>
            <a:headEnd/>
            <a:tailEnd/>
          </a:ln>
        </p:spPr>
      </p:pic>
      <p:sp>
        <p:nvSpPr>
          <p:cNvPr id="11270" name="Rectangle 6"/>
          <p:cNvSpPr>
            <a:spLocks noChangeArrowheads="1"/>
          </p:cNvSpPr>
          <p:nvPr/>
        </p:nvSpPr>
        <p:spPr bwMode="auto">
          <a:xfrm>
            <a:off x="3581400" y="2057400"/>
            <a:ext cx="2090738" cy="338138"/>
          </a:xfrm>
          <a:prstGeom prst="rect">
            <a:avLst/>
          </a:prstGeom>
          <a:noFill/>
          <a:ln w="9525">
            <a:noFill/>
            <a:miter lim="800000"/>
            <a:headEnd/>
            <a:tailEnd/>
          </a:ln>
        </p:spPr>
        <p:txBody>
          <a:bodyPr wrap="none">
            <a:spAutoFit/>
          </a:bodyPr>
          <a:lstStyle/>
          <a:p>
            <a:r>
              <a:rPr lang="en-US" sz="1600" b="1">
                <a:solidFill>
                  <a:srgbClr val="C00000"/>
                </a:solidFill>
                <a:latin typeface="Times New Roman" pitchFamily="18" charset="0"/>
                <a:cs typeface="Times New Roman" pitchFamily="18" charset="0"/>
              </a:rPr>
              <a:t>[</a:t>
            </a:r>
            <a:r>
              <a:rPr lang="en-US" sz="1600" b="1" baseline="30000">
                <a:solidFill>
                  <a:srgbClr val="C00000"/>
                </a:solidFill>
                <a:latin typeface="Times New Roman" pitchFamily="18" charset="0"/>
                <a:cs typeface="Times New Roman" pitchFamily="18" charset="0"/>
              </a:rPr>
              <a:t>t</a:t>
            </a:r>
            <a:r>
              <a:rPr lang="en-US" sz="1600" b="1">
                <a:solidFill>
                  <a:srgbClr val="C00000"/>
                </a:solidFill>
                <a:latin typeface="Times New Roman" pitchFamily="18" charset="0"/>
                <a:cs typeface="Times New Roman" pitchFamily="18" charset="0"/>
              </a:rPr>
              <a:t>Bu</a:t>
            </a:r>
            <a:r>
              <a:rPr lang="en-US" sz="1600" b="1" baseline="-25000">
                <a:solidFill>
                  <a:srgbClr val="C00000"/>
                </a:solidFill>
                <a:latin typeface="Times New Roman" pitchFamily="18" charset="0"/>
                <a:cs typeface="Times New Roman" pitchFamily="18" charset="0"/>
              </a:rPr>
              <a:t>2</a:t>
            </a:r>
            <a:r>
              <a:rPr lang="en-US" sz="1600" b="1">
                <a:solidFill>
                  <a:srgbClr val="C00000"/>
                </a:solidFill>
                <a:latin typeface="Times New Roman" pitchFamily="18" charset="0"/>
                <a:cs typeface="Times New Roman" pitchFamily="18" charset="0"/>
              </a:rPr>
              <a:t>Sn(2-SeC</a:t>
            </a:r>
            <a:r>
              <a:rPr lang="en-US" sz="1600" b="1" baseline="-25000">
                <a:solidFill>
                  <a:srgbClr val="C00000"/>
                </a:solidFill>
                <a:latin typeface="Times New Roman" pitchFamily="18" charset="0"/>
                <a:cs typeface="Times New Roman" pitchFamily="18" charset="0"/>
              </a:rPr>
              <a:t>5</a:t>
            </a:r>
            <a:r>
              <a:rPr lang="en-US" sz="1600" b="1">
                <a:solidFill>
                  <a:srgbClr val="C00000"/>
                </a:solidFill>
                <a:latin typeface="Times New Roman" pitchFamily="18" charset="0"/>
                <a:cs typeface="Times New Roman" pitchFamily="18" charset="0"/>
              </a:rPr>
              <a:t>H</a:t>
            </a:r>
            <a:r>
              <a:rPr lang="en-US" sz="1600" b="1" baseline="-25000">
                <a:solidFill>
                  <a:srgbClr val="C00000"/>
                </a:solidFill>
                <a:latin typeface="Times New Roman" pitchFamily="18" charset="0"/>
                <a:cs typeface="Times New Roman" pitchFamily="18" charset="0"/>
              </a:rPr>
              <a:t>4</a:t>
            </a:r>
            <a:r>
              <a:rPr lang="en-US" sz="1600" b="1">
                <a:solidFill>
                  <a:srgbClr val="C00000"/>
                </a:solidFill>
                <a:latin typeface="Times New Roman" pitchFamily="18" charset="0"/>
                <a:cs typeface="Times New Roman" pitchFamily="18" charset="0"/>
              </a:rPr>
              <a:t>N)</a:t>
            </a:r>
            <a:r>
              <a:rPr lang="en-US" sz="1600" b="1" baseline="-25000">
                <a:solidFill>
                  <a:srgbClr val="C00000"/>
                </a:solidFill>
                <a:latin typeface="Times New Roman" pitchFamily="18" charset="0"/>
                <a:cs typeface="Times New Roman" pitchFamily="18" charset="0"/>
              </a:rPr>
              <a:t>2</a:t>
            </a:r>
            <a:r>
              <a:rPr lang="en-US" sz="1600" b="1">
                <a:solidFill>
                  <a:srgbClr val="C00000"/>
                </a:solidFill>
                <a:latin typeface="Times New Roman" pitchFamily="18" charset="0"/>
                <a:cs typeface="Times New Roman" pitchFamily="18" charset="0"/>
              </a:rPr>
              <a:t>]</a:t>
            </a:r>
          </a:p>
        </p:txBody>
      </p:sp>
      <p:pic>
        <p:nvPicPr>
          <p:cNvPr id="11271" name="Picture 7" descr="RS-9-1"/>
          <p:cNvPicPr>
            <a:picLocks noChangeAspect="1" noChangeArrowheads="1"/>
          </p:cNvPicPr>
          <p:nvPr/>
        </p:nvPicPr>
        <p:blipFill>
          <a:blip r:embed="rId5"/>
          <a:srcRect l="17477" t="2692" r="14934" b="1346"/>
          <a:stretch>
            <a:fillRect/>
          </a:stretch>
        </p:blipFill>
        <p:spPr bwMode="auto">
          <a:xfrm>
            <a:off x="5715000" y="304800"/>
            <a:ext cx="1828800" cy="1828800"/>
          </a:xfrm>
          <a:prstGeom prst="rect">
            <a:avLst/>
          </a:prstGeom>
          <a:noFill/>
          <a:ln w="9525">
            <a:noFill/>
            <a:miter lim="800000"/>
            <a:headEnd/>
            <a:tailEnd/>
          </a:ln>
        </p:spPr>
      </p:pic>
      <p:sp>
        <p:nvSpPr>
          <p:cNvPr id="11272" name="Rectangle 8"/>
          <p:cNvSpPr>
            <a:spLocks noChangeArrowheads="1"/>
          </p:cNvSpPr>
          <p:nvPr/>
        </p:nvSpPr>
        <p:spPr bwMode="auto">
          <a:xfrm>
            <a:off x="6096000" y="2209800"/>
            <a:ext cx="2843213" cy="338138"/>
          </a:xfrm>
          <a:prstGeom prst="rect">
            <a:avLst/>
          </a:prstGeom>
          <a:noFill/>
          <a:ln w="9525">
            <a:noFill/>
            <a:miter lim="800000"/>
            <a:headEnd/>
            <a:tailEnd/>
          </a:ln>
        </p:spPr>
        <p:txBody>
          <a:bodyPr>
            <a:spAutoFit/>
          </a:bodyPr>
          <a:lstStyle/>
          <a:p>
            <a:r>
              <a:rPr lang="en-US" sz="1600" b="1">
                <a:solidFill>
                  <a:srgbClr val="C00000"/>
                </a:solidFill>
                <a:latin typeface="Times New Roman" pitchFamily="18" charset="0"/>
                <a:cs typeface="Times New Roman" pitchFamily="18" charset="0"/>
              </a:rPr>
              <a:t>[Me</a:t>
            </a:r>
            <a:r>
              <a:rPr lang="en-US" sz="1600" b="1" baseline="-25000">
                <a:solidFill>
                  <a:srgbClr val="C00000"/>
                </a:solidFill>
                <a:latin typeface="Times New Roman" pitchFamily="18" charset="0"/>
                <a:cs typeface="Times New Roman" pitchFamily="18" charset="0"/>
              </a:rPr>
              <a:t>2</a:t>
            </a:r>
            <a:r>
              <a:rPr lang="en-US" sz="1600" b="1">
                <a:solidFill>
                  <a:srgbClr val="C00000"/>
                </a:solidFill>
                <a:latin typeface="Times New Roman" pitchFamily="18" charset="0"/>
                <a:cs typeface="Times New Roman" pitchFamily="18" charset="0"/>
              </a:rPr>
              <a:t>Sn{2-SeC</a:t>
            </a:r>
            <a:r>
              <a:rPr lang="en-US" sz="1600" b="1" baseline="-25000">
                <a:solidFill>
                  <a:srgbClr val="C00000"/>
                </a:solidFill>
                <a:latin typeface="Times New Roman" pitchFamily="18" charset="0"/>
                <a:cs typeface="Times New Roman" pitchFamily="18" charset="0"/>
              </a:rPr>
              <a:t>5</a:t>
            </a:r>
            <a:r>
              <a:rPr lang="en-US" sz="1600" b="1">
                <a:solidFill>
                  <a:srgbClr val="C00000"/>
                </a:solidFill>
                <a:latin typeface="Times New Roman" pitchFamily="18" charset="0"/>
                <a:cs typeface="Times New Roman" pitchFamily="18" charset="0"/>
              </a:rPr>
              <a:t>H</a:t>
            </a:r>
            <a:r>
              <a:rPr lang="en-US" sz="1600" b="1" baseline="-25000">
                <a:solidFill>
                  <a:srgbClr val="C00000"/>
                </a:solidFill>
                <a:latin typeface="Times New Roman" pitchFamily="18" charset="0"/>
                <a:cs typeface="Times New Roman" pitchFamily="18" charset="0"/>
              </a:rPr>
              <a:t>3</a:t>
            </a:r>
            <a:r>
              <a:rPr lang="en-US" sz="1600" b="1">
                <a:solidFill>
                  <a:srgbClr val="C00000"/>
                </a:solidFill>
                <a:latin typeface="Times New Roman" pitchFamily="18" charset="0"/>
                <a:cs typeface="Times New Roman" pitchFamily="18" charset="0"/>
              </a:rPr>
              <a:t>N(Me-3)}Cl] </a:t>
            </a:r>
          </a:p>
        </p:txBody>
      </p:sp>
      <p:pic>
        <p:nvPicPr>
          <p:cNvPr id="11273" name="Picture 0" descr="tf1_02.tif"/>
          <p:cNvPicPr>
            <a:picLocks noChangeAspect="1" noChangeArrowheads="1"/>
          </p:cNvPicPr>
          <p:nvPr/>
        </p:nvPicPr>
        <p:blipFill>
          <a:blip r:embed="rId6"/>
          <a:srcRect/>
          <a:stretch>
            <a:fillRect/>
          </a:stretch>
        </p:blipFill>
        <p:spPr bwMode="auto">
          <a:xfrm>
            <a:off x="457200" y="4122738"/>
            <a:ext cx="2133600" cy="1592262"/>
          </a:xfrm>
          <a:prstGeom prst="rect">
            <a:avLst/>
          </a:prstGeom>
          <a:noFill/>
          <a:ln w="9525">
            <a:noFill/>
            <a:miter lim="800000"/>
            <a:headEnd/>
            <a:tailEnd/>
          </a:ln>
        </p:spPr>
      </p:pic>
      <p:sp>
        <p:nvSpPr>
          <p:cNvPr id="11274" name="Rectangle 10"/>
          <p:cNvSpPr>
            <a:spLocks noChangeArrowheads="1"/>
          </p:cNvSpPr>
          <p:nvPr/>
        </p:nvSpPr>
        <p:spPr bwMode="auto">
          <a:xfrm>
            <a:off x="228600" y="5722938"/>
            <a:ext cx="2743200" cy="1014412"/>
          </a:xfrm>
          <a:prstGeom prst="rect">
            <a:avLst/>
          </a:prstGeom>
          <a:noFill/>
          <a:ln w="9525">
            <a:noFill/>
            <a:miter lim="800000"/>
            <a:headEnd/>
            <a:tailEnd/>
          </a:ln>
        </p:spPr>
        <p:txBody>
          <a:bodyPr>
            <a:spAutoFit/>
          </a:bodyPr>
          <a:lstStyle/>
          <a:p>
            <a:r>
              <a:rPr lang="en-US" sz="1200" b="1">
                <a:solidFill>
                  <a:srgbClr val="C00000"/>
                </a:solidFill>
                <a:latin typeface="Times New Roman" pitchFamily="18" charset="0"/>
                <a:cs typeface="Times New Roman" pitchFamily="18" charset="0"/>
              </a:rPr>
              <a:t>SEM image of orthorhombic SnSe thin film comprising of rectangular sheets deposited  by AACVD of [</a:t>
            </a:r>
            <a:r>
              <a:rPr lang="en-US" sz="1200" b="1" baseline="30000">
                <a:solidFill>
                  <a:srgbClr val="C00000"/>
                </a:solidFill>
                <a:latin typeface="Times New Roman" pitchFamily="18" charset="0"/>
                <a:cs typeface="Times New Roman" pitchFamily="18" charset="0"/>
              </a:rPr>
              <a:t>t</a:t>
            </a:r>
            <a:r>
              <a:rPr lang="en-US" sz="1200" b="1">
                <a:solidFill>
                  <a:srgbClr val="C00000"/>
                </a:solidFill>
                <a:latin typeface="Times New Roman" pitchFamily="18" charset="0"/>
                <a:cs typeface="Times New Roman" pitchFamily="18" charset="0"/>
              </a:rPr>
              <a:t>Bu</a:t>
            </a:r>
            <a:r>
              <a:rPr lang="en-US" sz="1200" b="1" baseline="-25000">
                <a:solidFill>
                  <a:srgbClr val="C00000"/>
                </a:solidFill>
                <a:latin typeface="Times New Roman" pitchFamily="18" charset="0"/>
                <a:cs typeface="Times New Roman" pitchFamily="18" charset="0"/>
              </a:rPr>
              <a:t>2</a:t>
            </a:r>
            <a:r>
              <a:rPr lang="en-US" sz="1200" b="1">
                <a:solidFill>
                  <a:srgbClr val="C00000"/>
                </a:solidFill>
                <a:latin typeface="Times New Roman" pitchFamily="18" charset="0"/>
                <a:cs typeface="Times New Roman" pitchFamily="18" charset="0"/>
              </a:rPr>
              <a:t>Sn(2-SeC</a:t>
            </a:r>
            <a:r>
              <a:rPr lang="en-US" sz="1200" b="1" baseline="-25000">
                <a:solidFill>
                  <a:srgbClr val="C00000"/>
                </a:solidFill>
                <a:latin typeface="Times New Roman" pitchFamily="18" charset="0"/>
                <a:cs typeface="Times New Roman" pitchFamily="18" charset="0"/>
              </a:rPr>
              <a:t>5</a:t>
            </a:r>
            <a:r>
              <a:rPr lang="en-US" sz="1200" b="1">
                <a:solidFill>
                  <a:srgbClr val="C00000"/>
                </a:solidFill>
                <a:latin typeface="Times New Roman" pitchFamily="18" charset="0"/>
                <a:cs typeface="Times New Roman" pitchFamily="18" charset="0"/>
              </a:rPr>
              <a:t>H</a:t>
            </a:r>
            <a:r>
              <a:rPr lang="en-US" sz="1200" b="1" baseline="-25000">
                <a:solidFill>
                  <a:srgbClr val="C00000"/>
                </a:solidFill>
                <a:latin typeface="Times New Roman" pitchFamily="18" charset="0"/>
                <a:cs typeface="Times New Roman" pitchFamily="18" charset="0"/>
              </a:rPr>
              <a:t>4</a:t>
            </a:r>
            <a:r>
              <a:rPr lang="en-US" sz="1200" b="1">
                <a:solidFill>
                  <a:srgbClr val="C00000"/>
                </a:solidFill>
                <a:latin typeface="Times New Roman" pitchFamily="18" charset="0"/>
                <a:cs typeface="Times New Roman" pitchFamily="18" charset="0"/>
              </a:rPr>
              <a:t>N)</a:t>
            </a:r>
            <a:r>
              <a:rPr lang="en-US" sz="1200" b="1" baseline="-25000">
                <a:solidFill>
                  <a:srgbClr val="C00000"/>
                </a:solidFill>
                <a:latin typeface="Times New Roman" pitchFamily="18" charset="0"/>
                <a:cs typeface="Times New Roman" pitchFamily="18" charset="0"/>
              </a:rPr>
              <a:t>2</a:t>
            </a:r>
            <a:r>
              <a:rPr lang="en-US" sz="1200" b="1">
                <a:solidFill>
                  <a:srgbClr val="C00000"/>
                </a:solidFill>
                <a:latin typeface="Times New Roman" pitchFamily="18" charset="0"/>
                <a:cs typeface="Times New Roman" pitchFamily="18" charset="0"/>
              </a:rPr>
              <a:t>] at 490 </a:t>
            </a:r>
            <a:r>
              <a:rPr lang="en-US" sz="1200" b="1" baseline="30000">
                <a:solidFill>
                  <a:srgbClr val="C00000"/>
                </a:solidFill>
                <a:latin typeface="Times New Roman" pitchFamily="18" charset="0"/>
                <a:cs typeface="Times New Roman" pitchFamily="18" charset="0"/>
              </a:rPr>
              <a:t>o</a:t>
            </a:r>
            <a:r>
              <a:rPr lang="en-US" sz="1200" b="1">
                <a:solidFill>
                  <a:srgbClr val="C00000"/>
                </a:solidFill>
                <a:latin typeface="Times New Roman" pitchFamily="18" charset="0"/>
                <a:cs typeface="Times New Roman" pitchFamily="18" charset="0"/>
              </a:rPr>
              <a:t>C for 3 h on a glass substrate.</a:t>
            </a:r>
          </a:p>
        </p:txBody>
      </p:sp>
      <p:pic>
        <p:nvPicPr>
          <p:cNvPr id="11275" name="Picture 3" descr="4_03"/>
          <p:cNvPicPr>
            <a:picLocks noChangeAspect="1" noChangeArrowheads="1"/>
          </p:cNvPicPr>
          <p:nvPr/>
        </p:nvPicPr>
        <p:blipFill>
          <a:blip r:embed="rId7"/>
          <a:srcRect/>
          <a:stretch>
            <a:fillRect/>
          </a:stretch>
        </p:blipFill>
        <p:spPr bwMode="auto">
          <a:xfrm>
            <a:off x="3048000" y="2514600"/>
            <a:ext cx="2176463" cy="1628775"/>
          </a:xfrm>
          <a:prstGeom prst="rect">
            <a:avLst/>
          </a:prstGeom>
          <a:noFill/>
          <a:ln w="9525">
            <a:noFill/>
            <a:miter lim="800000"/>
            <a:headEnd/>
            <a:tailEnd/>
          </a:ln>
        </p:spPr>
      </p:pic>
      <p:sp>
        <p:nvSpPr>
          <p:cNvPr id="11276" name="Rectangle 12"/>
          <p:cNvSpPr>
            <a:spLocks noChangeArrowheads="1"/>
          </p:cNvSpPr>
          <p:nvPr/>
        </p:nvSpPr>
        <p:spPr bwMode="auto">
          <a:xfrm>
            <a:off x="76200" y="2895600"/>
            <a:ext cx="3048000" cy="646113"/>
          </a:xfrm>
          <a:prstGeom prst="rect">
            <a:avLst/>
          </a:prstGeom>
          <a:noFill/>
          <a:ln w="9525">
            <a:noFill/>
            <a:miter lim="800000"/>
            <a:headEnd/>
            <a:tailEnd/>
          </a:ln>
        </p:spPr>
        <p:txBody>
          <a:bodyPr>
            <a:spAutoFit/>
          </a:bodyPr>
          <a:lstStyle/>
          <a:p>
            <a:r>
              <a:rPr lang="en-US" sz="1200" b="1">
                <a:solidFill>
                  <a:srgbClr val="7030A0"/>
                </a:solidFill>
                <a:latin typeface="Times New Roman" pitchFamily="18" charset="0"/>
                <a:cs typeface="Times New Roman" pitchFamily="18" charset="0"/>
              </a:rPr>
              <a:t>SEM images of SnSe</a:t>
            </a:r>
            <a:r>
              <a:rPr lang="en-US" sz="1200" b="1" baseline="-25000">
                <a:solidFill>
                  <a:srgbClr val="7030A0"/>
                </a:solidFill>
                <a:latin typeface="Times New Roman" pitchFamily="18" charset="0"/>
                <a:cs typeface="Times New Roman" pitchFamily="18" charset="0"/>
              </a:rPr>
              <a:t> </a:t>
            </a:r>
            <a:r>
              <a:rPr lang="en-US" sz="1200" b="1">
                <a:solidFill>
                  <a:srgbClr val="7030A0"/>
                </a:solidFill>
                <a:latin typeface="Times New Roman" pitchFamily="18" charset="0"/>
                <a:cs typeface="Times New Roman" pitchFamily="18" charset="0"/>
              </a:rPr>
              <a:t>obtained by thermolysis of [Et</a:t>
            </a:r>
            <a:r>
              <a:rPr lang="en-US" sz="1200" b="1" baseline="-25000">
                <a:solidFill>
                  <a:srgbClr val="7030A0"/>
                </a:solidFill>
                <a:latin typeface="Times New Roman" pitchFamily="18" charset="0"/>
                <a:cs typeface="Times New Roman" pitchFamily="18" charset="0"/>
              </a:rPr>
              <a:t>2</a:t>
            </a:r>
            <a:r>
              <a:rPr lang="en-US" sz="1200" b="1">
                <a:solidFill>
                  <a:srgbClr val="7030A0"/>
                </a:solidFill>
                <a:latin typeface="Times New Roman" pitchFamily="18" charset="0"/>
                <a:cs typeface="Times New Roman" pitchFamily="18" charset="0"/>
              </a:rPr>
              <a:t>Sn{2-SeC</a:t>
            </a:r>
            <a:r>
              <a:rPr lang="en-US" sz="1200" b="1" baseline="-25000">
                <a:solidFill>
                  <a:srgbClr val="7030A0"/>
                </a:solidFill>
                <a:latin typeface="Times New Roman" pitchFamily="18" charset="0"/>
                <a:cs typeface="Times New Roman" pitchFamily="18" charset="0"/>
              </a:rPr>
              <a:t>5</a:t>
            </a:r>
            <a:r>
              <a:rPr lang="en-US" sz="1200" b="1">
                <a:solidFill>
                  <a:srgbClr val="7030A0"/>
                </a:solidFill>
                <a:latin typeface="Times New Roman" pitchFamily="18" charset="0"/>
                <a:cs typeface="Times New Roman" pitchFamily="18" charset="0"/>
              </a:rPr>
              <a:t>H</a:t>
            </a:r>
            <a:r>
              <a:rPr lang="en-US" sz="1200" b="1" baseline="-25000">
                <a:solidFill>
                  <a:srgbClr val="7030A0"/>
                </a:solidFill>
                <a:latin typeface="Times New Roman" pitchFamily="18" charset="0"/>
                <a:cs typeface="Times New Roman" pitchFamily="18" charset="0"/>
              </a:rPr>
              <a:t>3</a:t>
            </a:r>
            <a:r>
              <a:rPr lang="en-US" sz="1200" b="1">
                <a:solidFill>
                  <a:srgbClr val="7030A0"/>
                </a:solidFill>
                <a:latin typeface="Times New Roman" pitchFamily="18" charset="0"/>
                <a:cs typeface="Times New Roman" pitchFamily="18" charset="0"/>
              </a:rPr>
              <a:t>(Me-3)N}</a:t>
            </a:r>
            <a:r>
              <a:rPr lang="en-US" sz="1200" b="1" baseline="-25000">
                <a:solidFill>
                  <a:srgbClr val="7030A0"/>
                </a:solidFill>
                <a:latin typeface="Times New Roman" pitchFamily="18" charset="0"/>
                <a:cs typeface="Times New Roman" pitchFamily="18" charset="0"/>
              </a:rPr>
              <a:t>2</a:t>
            </a:r>
            <a:r>
              <a:rPr lang="en-US" sz="1200" b="1">
                <a:solidFill>
                  <a:srgbClr val="7030A0"/>
                </a:solidFill>
                <a:latin typeface="Times New Roman" pitchFamily="18" charset="0"/>
                <a:cs typeface="Times New Roman" pitchFamily="18" charset="0"/>
              </a:rPr>
              <a:t>] in  6 ml of</a:t>
            </a:r>
            <a:r>
              <a:rPr lang="en-US" sz="1200" b="1" baseline="30000">
                <a:solidFill>
                  <a:srgbClr val="7030A0"/>
                </a:solidFill>
                <a:latin typeface="Times New Roman" pitchFamily="18" charset="0"/>
                <a:cs typeface="Times New Roman" pitchFamily="18" charset="0"/>
              </a:rPr>
              <a:t> </a:t>
            </a:r>
            <a:r>
              <a:rPr lang="en-US" sz="1200" b="1">
                <a:solidFill>
                  <a:srgbClr val="7030A0"/>
                </a:solidFill>
                <a:latin typeface="Times New Roman" pitchFamily="18" charset="0"/>
                <a:cs typeface="Times New Roman" pitchFamily="18" charset="0"/>
              </a:rPr>
              <a:t>oleylamine at 215 </a:t>
            </a:r>
            <a:r>
              <a:rPr lang="en-US" sz="1200" b="1" baseline="30000">
                <a:solidFill>
                  <a:srgbClr val="7030A0"/>
                </a:solidFill>
                <a:latin typeface="Times New Roman" pitchFamily="18" charset="0"/>
                <a:cs typeface="Times New Roman" pitchFamily="18" charset="0"/>
              </a:rPr>
              <a:t>o</a:t>
            </a:r>
            <a:r>
              <a:rPr lang="en-US" sz="1200" b="1">
                <a:solidFill>
                  <a:srgbClr val="7030A0"/>
                </a:solidFill>
                <a:latin typeface="Times New Roman" pitchFamily="18" charset="0"/>
                <a:cs typeface="Times New Roman" pitchFamily="18" charset="0"/>
              </a:rPr>
              <a:t>C for 25 min</a:t>
            </a:r>
          </a:p>
        </p:txBody>
      </p:sp>
      <p:pic>
        <p:nvPicPr>
          <p:cNvPr id="11277" name="Picture 13" descr="24"/>
          <p:cNvPicPr>
            <a:picLocks noChangeAspect="1" noChangeArrowheads="1"/>
          </p:cNvPicPr>
          <p:nvPr/>
        </p:nvPicPr>
        <p:blipFill>
          <a:blip r:embed="rId8"/>
          <a:srcRect/>
          <a:stretch>
            <a:fillRect/>
          </a:stretch>
        </p:blipFill>
        <p:spPr bwMode="auto">
          <a:xfrm>
            <a:off x="2981325" y="4572000"/>
            <a:ext cx="1971675" cy="1800225"/>
          </a:xfrm>
          <a:prstGeom prst="rect">
            <a:avLst/>
          </a:prstGeom>
          <a:noFill/>
          <a:ln w="9525">
            <a:noFill/>
            <a:miter lim="800000"/>
            <a:headEnd/>
            <a:tailEnd/>
          </a:ln>
        </p:spPr>
      </p:pic>
      <p:sp>
        <p:nvSpPr>
          <p:cNvPr id="11278" name="Rectangle 14"/>
          <p:cNvSpPr>
            <a:spLocks noChangeArrowheads="1"/>
          </p:cNvSpPr>
          <p:nvPr/>
        </p:nvSpPr>
        <p:spPr bwMode="auto">
          <a:xfrm>
            <a:off x="4800600" y="5943600"/>
            <a:ext cx="3810000" cy="646113"/>
          </a:xfrm>
          <a:prstGeom prst="rect">
            <a:avLst/>
          </a:prstGeom>
          <a:noFill/>
          <a:ln w="9525">
            <a:noFill/>
            <a:miter lim="800000"/>
            <a:headEnd/>
            <a:tailEnd/>
          </a:ln>
        </p:spPr>
        <p:txBody>
          <a:bodyPr>
            <a:spAutoFit/>
          </a:bodyPr>
          <a:lstStyle/>
          <a:p>
            <a:r>
              <a:rPr lang="en-US" sz="1200" b="1">
                <a:solidFill>
                  <a:srgbClr val="003399"/>
                </a:solidFill>
                <a:latin typeface="Times New Roman" pitchFamily="18" charset="0"/>
                <a:cs typeface="Times New Roman" pitchFamily="18" charset="0"/>
              </a:rPr>
              <a:t>AFM image of orthorhombic SnSe thin film deposited by AACVD of [</a:t>
            </a:r>
            <a:r>
              <a:rPr lang="en-US" sz="1200" b="1" baseline="30000">
                <a:solidFill>
                  <a:srgbClr val="003399"/>
                </a:solidFill>
                <a:latin typeface="Times New Roman" pitchFamily="18" charset="0"/>
                <a:cs typeface="Times New Roman" pitchFamily="18" charset="0"/>
              </a:rPr>
              <a:t>t</a:t>
            </a:r>
            <a:r>
              <a:rPr lang="en-US" sz="1200" b="1">
                <a:solidFill>
                  <a:srgbClr val="003399"/>
                </a:solidFill>
                <a:latin typeface="Times New Roman" pitchFamily="18" charset="0"/>
                <a:cs typeface="Times New Roman" pitchFamily="18" charset="0"/>
              </a:rPr>
              <a:t>Bu</a:t>
            </a:r>
            <a:r>
              <a:rPr lang="en-US" sz="1200" b="1" baseline="-25000">
                <a:solidFill>
                  <a:srgbClr val="003399"/>
                </a:solidFill>
                <a:latin typeface="Times New Roman" pitchFamily="18" charset="0"/>
                <a:cs typeface="Times New Roman" pitchFamily="18" charset="0"/>
              </a:rPr>
              <a:t>2</a:t>
            </a:r>
            <a:r>
              <a:rPr lang="en-US" sz="1200" b="1">
                <a:solidFill>
                  <a:srgbClr val="003399"/>
                </a:solidFill>
                <a:latin typeface="Times New Roman" pitchFamily="18" charset="0"/>
                <a:cs typeface="Times New Roman" pitchFamily="18" charset="0"/>
              </a:rPr>
              <a:t>Sn(2-SeC</a:t>
            </a:r>
            <a:r>
              <a:rPr lang="en-US" sz="1200" b="1" baseline="-25000">
                <a:solidFill>
                  <a:srgbClr val="003399"/>
                </a:solidFill>
                <a:latin typeface="Times New Roman" pitchFamily="18" charset="0"/>
                <a:cs typeface="Times New Roman" pitchFamily="18" charset="0"/>
              </a:rPr>
              <a:t>5</a:t>
            </a:r>
            <a:r>
              <a:rPr lang="en-US" sz="1200" b="1">
                <a:solidFill>
                  <a:srgbClr val="003399"/>
                </a:solidFill>
                <a:latin typeface="Times New Roman" pitchFamily="18" charset="0"/>
                <a:cs typeface="Times New Roman" pitchFamily="18" charset="0"/>
              </a:rPr>
              <a:t>H</a:t>
            </a:r>
            <a:r>
              <a:rPr lang="en-US" sz="1200" b="1" baseline="-25000">
                <a:solidFill>
                  <a:srgbClr val="003399"/>
                </a:solidFill>
                <a:latin typeface="Times New Roman" pitchFamily="18" charset="0"/>
                <a:cs typeface="Times New Roman" pitchFamily="18" charset="0"/>
              </a:rPr>
              <a:t>4</a:t>
            </a:r>
            <a:r>
              <a:rPr lang="en-US" sz="1200" b="1">
                <a:solidFill>
                  <a:srgbClr val="003399"/>
                </a:solidFill>
                <a:latin typeface="Times New Roman" pitchFamily="18" charset="0"/>
                <a:cs typeface="Times New Roman" pitchFamily="18" charset="0"/>
              </a:rPr>
              <a:t>N)</a:t>
            </a:r>
            <a:r>
              <a:rPr lang="en-US" sz="1200" b="1" baseline="-25000">
                <a:solidFill>
                  <a:srgbClr val="003399"/>
                </a:solidFill>
                <a:latin typeface="Times New Roman" pitchFamily="18" charset="0"/>
                <a:cs typeface="Times New Roman" pitchFamily="18" charset="0"/>
              </a:rPr>
              <a:t>2</a:t>
            </a:r>
            <a:r>
              <a:rPr lang="en-US" sz="1200" b="1">
                <a:solidFill>
                  <a:srgbClr val="003399"/>
                </a:solidFill>
                <a:latin typeface="Times New Roman" pitchFamily="18" charset="0"/>
                <a:cs typeface="Times New Roman" pitchFamily="18" charset="0"/>
              </a:rPr>
              <a:t>] at 530 </a:t>
            </a:r>
            <a:r>
              <a:rPr lang="en-US" sz="1200" b="1" baseline="30000">
                <a:solidFill>
                  <a:srgbClr val="003399"/>
                </a:solidFill>
                <a:latin typeface="Times New Roman" pitchFamily="18" charset="0"/>
                <a:cs typeface="Times New Roman" pitchFamily="18" charset="0"/>
              </a:rPr>
              <a:t>o</a:t>
            </a:r>
            <a:r>
              <a:rPr lang="en-US" sz="1200" b="1">
                <a:solidFill>
                  <a:srgbClr val="003399"/>
                </a:solidFill>
                <a:latin typeface="Times New Roman" pitchFamily="18" charset="0"/>
                <a:cs typeface="Times New Roman" pitchFamily="18" charset="0"/>
              </a:rPr>
              <a:t>C for 3 h on a glass substrate</a:t>
            </a:r>
          </a:p>
        </p:txBody>
      </p:sp>
      <p:sp>
        <p:nvSpPr>
          <p:cNvPr id="1127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graphicFrame>
        <p:nvGraphicFramePr>
          <p:cNvPr id="11266" name="Object 2"/>
          <p:cNvGraphicFramePr>
            <a:graphicFrameLocks noChangeAspect="1"/>
          </p:cNvGraphicFramePr>
          <p:nvPr/>
        </p:nvGraphicFramePr>
        <p:xfrm>
          <a:off x="5715000" y="2590800"/>
          <a:ext cx="2781300" cy="2563813"/>
        </p:xfrm>
        <a:graphic>
          <a:graphicData uri="http://schemas.openxmlformats.org/presentationml/2006/ole">
            <p:oleObj spid="_x0000_s5122" name="Graph" r:id="rId9" imgW="1669085" imgH="1532534" progId="Origin50.Graph">
              <p:embed/>
            </p:oleObj>
          </a:graphicData>
        </a:graphic>
      </p:graphicFrame>
      <p:sp>
        <p:nvSpPr>
          <p:cNvPr id="11280" name="Rectangle 17"/>
          <p:cNvSpPr>
            <a:spLocks noChangeArrowheads="1"/>
          </p:cNvSpPr>
          <p:nvPr/>
        </p:nvSpPr>
        <p:spPr bwMode="auto">
          <a:xfrm>
            <a:off x="5562600" y="5189538"/>
            <a:ext cx="3581400" cy="646112"/>
          </a:xfrm>
          <a:prstGeom prst="rect">
            <a:avLst/>
          </a:prstGeom>
          <a:noFill/>
          <a:ln w="9525">
            <a:noFill/>
            <a:miter lim="800000"/>
            <a:headEnd/>
            <a:tailEnd/>
          </a:ln>
        </p:spPr>
        <p:txBody>
          <a:bodyPr>
            <a:spAutoFit/>
          </a:bodyPr>
          <a:lstStyle/>
          <a:p>
            <a:r>
              <a:rPr lang="en-US" sz="1200" b="1">
                <a:solidFill>
                  <a:srgbClr val="0070C0"/>
                </a:solidFill>
                <a:latin typeface="Times New Roman" pitchFamily="18" charset="0"/>
                <a:cs typeface="Times New Roman" pitchFamily="18" charset="0"/>
              </a:rPr>
              <a:t>Photo response of the SnSe thin film deposited on a silicon substrate by AACVD of [</a:t>
            </a:r>
            <a:r>
              <a:rPr lang="en-US" sz="1200" b="1" baseline="30000">
                <a:solidFill>
                  <a:srgbClr val="0070C0"/>
                </a:solidFill>
                <a:latin typeface="Times New Roman" pitchFamily="18" charset="0"/>
                <a:cs typeface="Times New Roman" pitchFamily="18" charset="0"/>
              </a:rPr>
              <a:t>t</a:t>
            </a:r>
            <a:r>
              <a:rPr lang="en-US" sz="1200" b="1">
                <a:solidFill>
                  <a:srgbClr val="0070C0"/>
                </a:solidFill>
                <a:latin typeface="Times New Roman" pitchFamily="18" charset="0"/>
                <a:cs typeface="Times New Roman" pitchFamily="18" charset="0"/>
              </a:rPr>
              <a:t>Bu</a:t>
            </a:r>
            <a:r>
              <a:rPr lang="en-US" sz="1200" b="1" baseline="-25000">
                <a:solidFill>
                  <a:srgbClr val="0070C0"/>
                </a:solidFill>
                <a:latin typeface="Times New Roman" pitchFamily="18" charset="0"/>
                <a:cs typeface="Times New Roman" pitchFamily="18" charset="0"/>
              </a:rPr>
              <a:t>2</a:t>
            </a:r>
            <a:r>
              <a:rPr lang="en-US" sz="1200" b="1">
                <a:solidFill>
                  <a:srgbClr val="0070C0"/>
                </a:solidFill>
                <a:latin typeface="Times New Roman" pitchFamily="18" charset="0"/>
                <a:cs typeface="Times New Roman" pitchFamily="18" charset="0"/>
              </a:rPr>
              <a:t>Sn(2-SeC</a:t>
            </a:r>
            <a:r>
              <a:rPr lang="en-US" sz="1200" b="1" baseline="-25000">
                <a:solidFill>
                  <a:srgbClr val="0070C0"/>
                </a:solidFill>
                <a:latin typeface="Times New Roman" pitchFamily="18" charset="0"/>
                <a:cs typeface="Times New Roman" pitchFamily="18" charset="0"/>
              </a:rPr>
              <a:t>5</a:t>
            </a:r>
            <a:r>
              <a:rPr lang="en-US" sz="1200" b="1">
                <a:solidFill>
                  <a:srgbClr val="0070C0"/>
                </a:solidFill>
                <a:latin typeface="Times New Roman" pitchFamily="18" charset="0"/>
                <a:cs typeface="Times New Roman" pitchFamily="18" charset="0"/>
              </a:rPr>
              <a:t>H</a:t>
            </a:r>
            <a:r>
              <a:rPr lang="en-US" sz="1200" b="1" baseline="-25000">
                <a:solidFill>
                  <a:srgbClr val="0070C0"/>
                </a:solidFill>
                <a:latin typeface="Times New Roman" pitchFamily="18" charset="0"/>
                <a:cs typeface="Times New Roman" pitchFamily="18" charset="0"/>
              </a:rPr>
              <a:t>4</a:t>
            </a:r>
            <a:r>
              <a:rPr lang="en-US" sz="1200" b="1">
                <a:solidFill>
                  <a:srgbClr val="0070C0"/>
                </a:solidFill>
                <a:latin typeface="Times New Roman" pitchFamily="18" charset="0"/>
                <a:cs typeface="Times New Roman" pitchFamily="18" charset="0"/>
              </a:rPr>
              <a:t>N)</a:t>
            </a:r>
            <a:r>
              <a:rPr lang="en-US" sz="1200" b="1" baseline="-25000">
                <a:solidFill>
                  <a:srgbClr val="0070C0"/>
                </a:solidFill>
                <a:latin typeface="Times New Roman" pitchFamily="18" charset="0"/>
                <a:cs typeface="Times New Roman" pitchFamily="18" charset="0"/>
              </a:rPr>
              <a:t>2</a:t>
            </a:r>
            <a:r>
              <a:rPr lang="en-US" sz="1200" b="1">
                <a:solidFill>
                  <a:srgbClr val="0070C0"/>
                </a:solidFill>
                <a:latin typeface="Times New Roman" pitchFamily="18" charset="0"/>
                <a:cs typeface="Times New Roman" pitchFamily="18" charset="0"/>
              </a:rPr>
              <a:t>] (5) at 490 </a:t>
            </a:r>
            <a:r>
              <a:rPr lang="en-US" sz="1200" b="1" baseline="30000">
                <a:solidFill>
                  <a:srgbClr val="0070C0"/>
                </a:solidFill>
                <a:latin typeface="Times New Roman" pitchFamily="18" charset="0"/>
                <a:cs typeface="Times New Roman" pitchFamily="18" charset="0"/>
              </a:rPr>
              <a:t>o</a:t>
            </a:r>
            <a:r>
              <a:rPr lang="en-US" sz="1200" b="1">
                <a:solidFill>
                  <a:srgbClr val="0070C0"/>
                </a:solidFill>
                <a:latin typeface="Times New Roman" pitchFamily="18" charset="0"/>
                <a:cs typeface="Times New Roman" pitchFamily="18" charset="0"/>
              </a:rPr>
              <a:t>C with a bias voltage of 1.5 V</a:t>
            </a:r>
          </a:p>
        </p:txBody>
      </p:sp>
      <p:sp>
        <p:nvSpPr>
          <p:cNvPr id="11281" name="TextBox 18"/>
          <p:cNvSpPr txBox="1">
            <a:spLocks noChangeArrowheads="1"/>
          </p:cNvSpPr>
          <p:nvPr/>
        </p:nvSpPr>
        <p:spPr bwMode="auto">
          <a:xfrm>
            <a:off x="6553200" y="6477000"/>
            <a:ext cx="2500313" cy="307975"/>
          </a:xfrm>
          <a:prstGeom prst="rect">
            <a:avLst/>
          </a:prstGeom>
          <a:noFill/>
          <a:ln w="9525">
            <a:noFill/>
            <a:miter lim="800000"/>
            <a:headEnd/>
            <a:tailEnd/>
          </a:ln>
        </p:spPr>
        <p:txBody>
          <a:bodyPr wrap="none">
            <a:spAutoFit/>
          </a:bodyPr>
          <a:lstStyle/>
          <a:p>
            <a:r>
              <a:rPr lang="en-IN" sz="1400" b="1" i="1">
                <a:solidFill>
                  <a:srgbClr val="C00000"/>
                </a:solidFill>
                <a:latin typeface="Times New Roman" pitchFamily="18" charset="0"/>
                <a:cs typeface="Times New Roman" pitchFamily="18" charset="0"/>
              </a:rPr>
              <a:t>Dalton Trans., </a:t>
            </a:r>
            <a:r>
              <a:rPr lang="en-IN" sz="1400" b="1">
                <a:solidFill>
                  <a:srgbClr val="C00000"/>
                </a:solidFill>
                <a:latin typeface="Times New Roman" pitchFamily="18" charset="0"/>
                <a:cs typeface="Times New Roman" pitchFamily="18" charset="0"/>
              </a:rPr>
              <a:t>41 (2012) 12129</a:t>
            </a:r>
            <a:endParaRPr lang="en-US" sz="1400" b="1">
              <a:solidFill>
                <a:srgbClr val="C0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6155990" y="2514600"/>
          <a:ext cx="2149810" cy="1905000"/>
        </p:xfrm>
        <a:graphic>
          <a:graphicData uri="http://schemas.openxmlformats.org/presentationml/2006/ole">
            <p:oleObj spid="_x0000_s43010" name="Graph" r:id="rId3" imgW="3208320" imgH="2835360" progId="Origin50.Graph">
              <p:embed/>
            </p:oleObj>
          </a:graphicData>
        </a:graphic>
      </p:graphicFrame>
      <p:sp>
        <p:nvSpPr>
          <p:cNvPr id="8" name="TextBox 7"/>
          <p:cNvSpPr txBox="1"/>
          <p:nvPr/>
        </p:nvSpPr>
        <p:spPr>
          <a:xfrm>
            <a:off x="0" y="0"/>
            <a:ext cx="9144000" cy="461665"/>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b="1" dirty="0" smtClean="0">
                <a:solidFill>
                  <a:srgbClr val="C00000"/>
                </a:solidFill>
                <a:effectLst/>
              </a:rPr>
              <a:t>Precursors for Tin </a:t>
            </a:r>
            <a:r>
              <a:rPr lang="en-US" sz="2400" b="1" dirty="0" err="1" smtClean="0">
                <a:solidFill>
                  <a:srgbClr val="C00000"/>
                </a:solidFill>
                <a:effectLst/>
              </a:rPr>
              <a:t>Selenide</a:t>
            </a:r>
            <a:r>
              <a:rPr lang="en-US" sz="2400" b="1" dirty="0" smtClean="0">
                <a:solidFill>
                  <a:srgbClr val="C00000"/>
                </a:solidFill>
                <a:effectLst/>
              </a:rPr>
              <a:t> </a:t>
            </a:r>
            <a:r>
              <a:rPr lang="en-US" sz="2400" b="1" dirty="0" err="1" smtClean="0">
                <a:solidFill>
                  <a:srgbClr val="C00000"/>
                </a:solidFill>
                <a:effectLst/>
              </a:rPr>
              <a:t>nanoparticles</a:t>
            </a:r>
            <a:r>
              <a:rPr lang="en-US" sz="2400" b="1" dirty="0" smtClean="0">
                <a:solidFill>
                  <a:srgbClr val="C00000"/>
                </a:solidFill>
                <a:effectLst/>
              </a:rPr>
              <a:t> and thin films</a:t>
            </a:r>
            <a:endParaRPr lang="en-US" sz="2400" b="1" dirty="0">
              <a:solidFill>
                <a:srgbClr val="C00000"/>
              </a:solidFill>
              <a:effectLst/>
            </a:endParaRPr>
          </a:p>
        </p:txBody>
      </p:sp>
      <p:grpSp>
        <p:nvGrpSpPr>
          <p:cNvPr id="2" name="Group 41"/>
          <p:cNvGrpSpPr/>
          <p:nvPr/>
        </p:nvGrpSpPr>
        <p:grpSpPr>
          <a:xfrm>
            <a:off x="1295400" y="533400"/>
            <a:ext cx="6778244" cy="1207532"/>
            <a:chOff x="76200" y="900660"/>
            <a:chExt cx="6778244" cy="1207532"/>
          </a:xfrm>
        </p:grpSpPr>
        <p:sp>
          <p:nvSpPr>
            <p:cNvPr id="9" name="TextBox 8"/>
            <p:cNvSpPr txBox="1"/>
            <p:nvPr/>
          </p:nvSpPr>
          <p:spPr>
            <a:xfrm>
              <a:off x="76200" y="914400"/>
              <a:ext cx="3111749" cy="369332"/>
            </a:xfrm>
            <a:prstGeom prst="rect">
              <a:avLst/>
            </a:prstGeom>
            <a:noFill/>
          </p:spPr>
          <p:txBody>
            <a:bodyPr wrap="none" rtlCol="0">
              <a:spAutoFit/>
            </a:bodyPr>
            <a:lstStyle/>
            <a:p>
              <a:pPr lvl="0" fontAlgn="base">
                <a:spcBef>
                  <a:spcPct val="0"/>
                </a:spcBef>
                <a:spcAft>
                  <a:spcPts val="1000"/>
                </a:spcAft>
              </a:pPr>
              <a:r>
                <a:rPr lang="en-US" dirty="0" smtClean="0">
                  <a:solidFill>
                    <a:srgbClr val="002060"/>
                  </a:solidFill>
                  <a:latin typeface="Times New Roman" pitchFamily="18" charset="0"/>
                  <a:cs typeface="Times New Roman" pitchFamily="18" charset="0"/>
                </a:rPr>
                <a:t>R</a:t>
              </a:r>
              <a:r>
                <a:rPr lang="en-US" baseline="-25000" dirty="0" smtClean="0">
                  <a:solidFill>
                    <a:srgbClr val="002060"/>
                  </a:solidFill>
                  <a:latin typeface="Times New Roman" pitchFamily="18" charset="0"/>
                  <a:cs typeface="Times New Roman" pitchFamily="18" charset="0"/>
                </a:rPr>
                <a:t>2</a:t>
              </a:r>
              <a:r>
                <a:rPr lang="en-US" dirty="0" smtClean="0">
                  <a:solidFill>
                    <a:srgbClr val="002060"/>
                  </a:solidFill>
                  <a:latin typeface="Times New Roman" pitchFamily="18" charset="0"/>
                  <a:cs typeface="Times New Roman" pitchFamily="18" charset="0"/>
                </a:rPr>
                <a:t>SnCl</a:t>
              </a:r>
              <a:r>
                <a:rPr lang="en-US" baseline="-25000" dirty="0" smtClean="0">
                  <a:solidFill>
                    <a:srgbClr val="002060"/>
                  </a:solidFill>
                  <a:latin typeface="Times New Roman" pitchFamily="18" charset="0"/>
                  <a:cs typeface="Times New Roman" pitchFamily="18" charset="0"/>
                </a:rPr>
                <a:t>2</a:t>
              </a:r>
              <a:r>
                <a:rPr lang="en-US" dirty="0" smtClean="0">
                  <a:solidFill>
                    <a:srgbClr val="002060"/>
                  </a:solidFill>
                  <a:latin typeface="Times New Roman" pitchFamily="18" charset="0"/>
                  <a:cs typeface="Times New Roman" pitchFamily="18" charset="0"/>
                </a:rPr>
                <a:t> + 2</a:t>
              </a:r>
              <a:r>
                <a:rPr lang="en-US" sz="1600" dirty="0" smtClean="0">
                  <a:solidFill>
                    <a:srgbClr val="002060"/>
                  </a:solidFill>
                  <a:latin typeface="Times New Roman" pitchFamily="18" charset="0"/>
                  <a:cs typeface="Times New Roman" pitchFamily="18" charset="0"/>
                </a:rPr>
                <a:t>NaSeC</a:t>
              </a:r>
              <a:r>
                <a:rPr lang="en-US" sz="1600" baseline="-25000" dirty="0" smtClean="0">
                  <a:solidFill>
                    <a:srgbClr val="002060"/>
                  </a:solidFill>
                  <a:latin typeface="Times New Roman" pitchFamily="18" charset="0"/>
                  <a:cs typeface="Times New Roman" pitchFamily="18" charset="0"/>
                </a:rPr>
                <a:t>4</a:t>
              </a:r>
              <a:r>
                <a:rPr lang="en-US" sz="1600" dirty="0" smtClean="0">
                  <a:solidFill>
                    <a:srgbClr val="002060"/>
                  </a:solidFill>
                  <a:latin typeface="Times New Roman" pitchFamily="18" charset="0"/>
                  <a:cs typeface="Times New Roman" pitchFamily="18" charset="0"/>
                </a:rPr>
                <a:t>H(4,6-Me)N</a:t>
              </a:r>
              <a:r>
                <a:rPr lang="en-US" sz="1600" baseline="-25000" dirty="0" smtClean="0">
                  <a:solidFill>
                    <a:srgbClr val="002060"/>
                  </a:solidFill>
                  <a:latin typeface="Times New Roman" pitchFamily="18" charset="0"/>
                  <a:cs typeface="Times New Roman" pitchFamily="18" charset="0"/>
                </a:rPr>
                <a:t>2</a:t>
              </a:r>
              <a:endParaRPr lang="en-US" baseline="-25000" dirty="0" smtClean="0">
                <a:solidFill>
                  <a:srgbClr val="002060"/>
                </a:solidFill>
                <a:latin typeface="Times New Roman" pitchFamily="18" charset="0"/>
                <a:cs typeface="Times New Roman" pitchFamily="18" charset="0"/>
              </a:endParaRPr>
            </a:p>
          </p:txBody>
        </p:sp>
        <p:grpSp>
          <p:nvGrpSpPr>
            <p:cNvPr id="3" name="Group 38"/>
            <p:cNvGrpSpPr/>
            <p:nvPr/>
          </p:nvGrpSpPr>
          <p:grpSpPr>
            <a:xfrm>
              <a:off x="138401" y="900660"/>
              <a:ext cx="6716043" cy="1207532"/>
              <a:chOff x="138401" y="900660"/>
              <a:chExt cx="6716043" cy="1207532"/>
            </a:xfrm>
          </p:grpSpPr>
          <p:cxnSp>
            <p:nvCxnSpPr>
              <p:cNvPr id="11" name="Straight Arrow Connector 10"/>
              <p:cNvCxnSpPr/>
              <p:nvPr/>
            </p:nvCxnSpPr>
            <p:spPr>
              <a:xfrm>
                <a:off x="3048000" y="1094096"/>
                <a:ext cx="1219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97948" y="900660"/>
                <a:ext cx="2656496" cy="369332"/>
              </a:xfrm>
              <a:prstGeom prst="rect">
                <a:avLst/>
              </a:prstGeom>
              <a:noFill/>
            </p:spPr>
            <p:txBody>
              <a:bodyPr wrap="none" rtlCol="0">
                <a:spAutoFit/>
              </a:bodyPr>
              <a:lstStyle/>
              <a:p>
                <a:r>
                  <a:rPr lang="en-US" dirty="0" smtClean="0">
                    <a:solidFill>
                      <a:srgbClr val="002060"/>
                    </a:solidFill>
                    <a:latin typeface="Times New Roman" pitchFamily="18" charset="0"/>
                    <a:cs typeface="Times New Roman" pitchFamily="18" charset="0"/>
                  </a:rPr>
                  <a:t>R</a:t>
                </a:r>
                <a:r>
                  <a:rPr lang="en-US" baseline="-25000" dirty="0" smtClean="0">
                    <a:solidFill>
                      <a:srgbClr val="002060"/>
                    </a:solidFill>
                    <a:latin typeface="Times New Roman" pitchFamily="18" charset="0"/>
                    <a:cs typeface="Times New Roman" pitchFamily="18" charset="0"/>
                  </a:rPr>
                  <a:t>2</a:t>
                </a:r>
                <a:r>
                  <a:rPr lang="en-US" dirty="0" smtClean="0">
                    <a:solidFill>
                      <a:srgbClr val="002060"/>
                    </a:solidFill>
                    <a:latin typeface="Times New Roman" pitchFamily="18" charset="0"/>
                    <a:cs typeface="Times New Roman" pitchFamily="18" charset="0"/>
                  </a:rPr>
                  <a:t>Sn{SeC</a:t>
                </a:r>
                <a:r>
                  <a:rPr lang="en-US" baseline="-25000" dirty="0" smtClean="0">
                    <a:solidFill>
                      <a:srgbClr val="002060"/>
                    </a:solidFill>
                    <a:latin typeface="Times New Roman" pitchFamily="18" charset="0"/>
                    <a:cs typeface="Times New Roman" pitchFamily="18" charset="0"/>
                  </a:rPr>
                  <a:t>4</a:t>
                </a:r>
                <a:r>
                  <a:rPr lang="en-US" dirty="0" smtClean="0">
                    <a:solidFill>
                      <a:srgbClr val="002060"/>
                    </a:solidFill>
                    <a:latin typeface="Times New Roman" pitchFamily="18" charset="0"/>
                    <a:cs typeface="Times New Roman" pitchFamily="18" charset="0"/>
                  </a:rPr>
                  <a:t>H(4,6-Me)N</a:t>
                </a:r>
                <a:r>
                  <a:rPr lang="en-US" baseline="-25000" dirty="0" smtClean="0">
                    <a:solidFill>
                      <a:srgbClr val="002060"/>
                    </a:solidFill>
                    <a:latin typeface="Times New Roman" pitchFamily="18" charset="0"/>
                    <a:cs typeface="Times New Roman" pitchFamily="18" charset="0"/>
                  </a:rPr>
                  <a:t>2</a:t>
                </a:r>
                <a:r>
                  <a:rPr lang="en-US" dirty="0" smtClean="0">
                    <a:solidFill>
                      <a:srgbClr val="002060"/>
                    </a:solidFill>
                    <a:latin typeface="Times New Roman" pitchFamily="18" charset="0"/>
                    <a:cs typeface="Times New Roman" pitchFamily="18" charset="0"/>
                  </a:rPr>
                  <a:t>}</a:t>
                </a:r>
                <a:r>
                  <a:rPr lang="en-US" baseline="-25000" dirty="0" smtClean="0">
                    <a:solidFill>
                      <a:srgbClr val="002060"/>
                    </a:solidFill>
                    <a:latin typeface="Times New Roman" pitchFamily="18" charset="0"/>
                    <a:cs typeface="Times New Roman" pitchFamily="18" charset="0"/>
                  </a:rPr>
                  <a:t>2</a:t>
                </a:r>
                <a:endParaRPr lang="en-US" baseline="-25000" dirty="0">
                  <a:solidFill>
                    <a:srgbClr val="002060"/>
                  </a:solidFill>
                  <a:latin typeface="Times New Roman" pitchFamily="18" charset="0"/>
                  <a:cs typeface="Times New Roman" pitchFamily="18" charset="0"/>
                </a:endParaRPr>
              </a:p>
            </p:txBody>
          </p:sp>
          <p:cxnSp>
            <p:nvCxnSpPr>
              <p:cNvPr id="21" name="Straight Arrow Connector 20"/>
              <p:cNvCxnSpPr/>
              <p:nvPr/>
            </p:nvCxnSpPr>
            <p:spPr>
              <a:xfrm rot="5400000">
                <a:off x="5105400" y="1585666"/>
                <a:ext cx="304800" cy="1588"/>
              </a:xfrm>
              <a:prstGeom prst="straightConnector1">
                <a:avLst/>
              </a:prstGeom>
              <a:ln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038600" y="1738860"/>
                <a:ext cx="2797561" cy="369332"/>
              </a:xfrm>
              <a:prstGeom prst="rect">
                <a:avLst/>
              </a:prstGeom>
              <a:noFill/>
            </p:spPr>
            <p:txBody>
              <a:bodyPr wrap="none" rtlCol="0">
                <a:spAutoFit/>
              </a:bodyPr>
              <a:lstStyle/>
              <a:p>
                <a:r>
                  <a:rPr lang="en-US" dirty="0" smtClean="0">
                    <a:solidFill>
                      <a:srgbClr val="002060"/>
                    </a:solidFill>
                    <a:latin typeface="Times New Roman" pitchFamily="18" charset="0"/>
                    <a:cs typeface="Times New Roman" pitchFamily="18" charset="0"/>
                  </a:rPr>
                  <a:t>R</a:t>
                </a:r>
                <a:r>
                  <a:rPr lang="en-US" baseline="-25000" dirty="0" smtClean="0">
                    <a:solidFill>
                      <a:srgbClr val="002060"/>
                    </a:solidFill>
                    <a:latin typeface="Times New Roman" pitchFamily="18" charset="0"/>
                    <a:cs typeface="Times New Roman" pitchFamily="18" charset="0"/>
                  </a:rPr>
                  <a:t>2</a:t>
                </a:r>
                <a:r>
                  <a:rPr lang="en-US" dirty="0" smtClean="0">
                    <a:solidFill>
                      <a:srgbClr val="002060"/>
                    </a:solidFill>
                    <a:latin typeface="Times New Roman" pitchFamily="18" charset="0"/>
                    <a:cs typeface="Times New Roman" pitchFamily="18" charset="0"/>
                  </a:rPr>
                  <a:t>Sn{SeC</a:t>
                </a:r>
                <a:r>
                  <a:rPr lang="en-US" baseline="-25000" dirty="0" smtClean="0">
                    <a:solidFill>
                      <a:srgbClr val="002060"/>
                    </a:solidFill>
                    <a:latin typeface="Times New Roman" pitchFamily="18" charset="0"/>
                    <a:cs typeface="Times New Roman" pitchFamily="18" charset="0"/>
                  </a:rPr>
                  <a:t>4</a:t>
                </a:r>
                <a:r>
                  <a:rPr lang="en-US" dirty="0" smtClean="0">
                    <a:solidFill>
                      <a:srgbClr val="002060"/>
                    </a:solidFill>
                    <a:latin typeface="Times New Roman" pitchFamily="18" charset="0"/>
                    <a:cs typeface="Times New Roman" pitchFamily="18" charset="0"/>
                  </a:rPr>
                  <a:t>H(4,6-Me)N</a:t>
                </a:r>
                <a:r>
                  <a:rPr lang="en-US" baseline="-25000" dirty="0" smtClean="0">
                    <a:solidFill>
                      <a:srgbClr val="002060"/>
                    </a:solidFill>
                    <a:latin typeface="Times New Roman" pitchFamily="18" charset="0"/>
                    <a:cs typeface="Times New Roman" pitchFamily="18" charset="0"/>
                  </a:rPr>
                  <a:t>2</a:t>
                </a:r>
                <a:r>
                  <a:rPr lang="en-US" dirty="0" smtClean="0">
                    <a:solidFill>
                      <a:srgbClr val="002060"/>
                    </a:solidFill>
                    <a:latin typeface="Times New Roman" pitchFamily="18" charset="0"/>
                    <a:cs typeface="Times New Roman" pitchFamily="18" charset="0"/>
                  </a:rPr>
                  <a:t>}</a:t>
                </a:r>
                <a:r>
                  <a:rPr lang="en-US" dirty="0" err="1" smtClean="0">
                    <a:solidFill>
                      <a:srgbClr val="002060"/>
                    </a:solidFill>
                    <a:latin typeface="Times New Roman" pitchFamily="18" charset="0"/>
                    <a:cs typeface="Times New Roman" pitchFamily="18" charset="0"/>
                  </a:rPr>
                  <a:t>Cl</a:t>
                </a:r>
                <a:endParaRPr lang="en-US" dirty="0">
                  <a:solidFill>
                    <a:srgbClr val="002060"/>
                  </a:solidFill>
                  <a:latin typeface="Times New Roman" pitchFamily="18" charset="0"/>
                  <a:cs typeface="Times New Roman" pitchFamily="18" charset="0"/>
                </a:endParaRPr>
              </a:p>
            </p:txBody>
          </p:sp>
          <p:sp>
            <p:nvSpPr>
              <p:cNvPr id="23" name="Rectangle 22"/>
              <p:cNvSpPr/>
              <p:nvPr/>
            </p:nvSpPr>
            <p:spPr>
              <a:xfrm>
                <a:off x="5303051" y="1400306"/>
                <a:ext cx="869149" cy="338554"/>
              </a:xfrm>
              <a:prstGeom prst="rect">
                <a:avLst/>
              </a:prstGeom>
            </p:spPr>
            <p:txBody>
              <a:bodyPr wrap="none">
                <a:spAutoFit/>
              </a:bodyPr>
              <a:lstStyle/>
              <a:p>
                <a:r>
                  <a:rPr lang="en-US" sz="1600" dirty="0" smtClean="0">
                    <a:solidFill>
                      <a:srgbClr val="002060"/>
                    </a:solidFill>
                    <a:latin typeface="Times New Roman" pitchFamily="18" charset="0"/>
                    <a:cs typeface="Times New Roman" pitchFamily="18" charset="0"/>
                  </a:rPr>
                  <a:t>R</a:t>
                </a:r>
                <a:r>
                  <a:rPr lang="en-US" sz="1600" baseline="-25000" dirty="0" smtClean="0">
                    <a:solidFill>
                      <a:srgbClr val="002060"/>
                    </a:solidFill>
                    <a:latin typeface="Times New Roman" pitchFamily="18" charset="0"/>
                    <a:cs typeface="Times New Roman" pitchFamily="18" charset="0"/>
                  </a:rPr>
                  <a:t>2</a:t>
                </a:r>
                <a:r>
                  <a:rPr lang="en-US" sz="1600" dirty="0" smtClean="0">
                    <a:solidFill>
                      <a:srgbClr val="002060"/>
                    </a:solidFill>
                    <a:latin typeface="Times New Roman" pitchFamily="18" charset="0"/>
                    <a:cs typeface="Times New Roman" pitchFamily="18" charset="0"/>
                  </a:rPr>
                  <a:t>SnCl</a:t>
                </a:r>
                <a:r>
                  <a:rPr lang="en-US" sz="1600" baseline="-25000" dirty="0" smtClean="0">
                    <a:solidFill>
                      <a:srgbClr val="002060"/>
                    </a:solidFill>
                    <a:latin typeface="Times New Roman" pitchFamily="18" charset="0"/>
                    <a:cs typeface="Times New Roman" pitchFamily="18" charset="0"/>
                  </a:rPr>
                  <a:t>2</a:t>
                </a:r>
                <a:endParaRPr lang="en-US" sz="1600" dirty="0">
                  <a:solidFill>
                    <a:srgbClr val="002060"/>
                  </a:solidFill>
                  <a:latin typeface="Times New Roman" pitchFamily="18" charset="0"/>
                  <a:cs typeface="Times New Roman" pitchFamily="18" charset="0"/>
                </a:endParaRPr>
              </a:p>
            </p:txBody>
          </p:sp>
          <p:sp>
            <p:nvSpPr>
              <p:cNvPr id="33" name="TextBox 32"/>
              <p:cNvSpPr txBox="1"/>
              <p:nvPr/>
            </p:nvSpPr>
            <p:spPr>
              <a:xfrm>
                <a:off x="138401" y="1371600"/>
                <a:ext cx="1794081" cy="369332"/>
              </a:xfrm>
              <a:prstGeom prst="rect">
                <a:avLst/>
              </a:prstGeom>
              <a:noFill/>
            </p:spPr>
            <p:txBody>
              <a:bodyPr wrap="none" rtlCol="0">
                <a:spAutoFit/>
              </a:bodyPr>
              <a:lstStyle/>
              <a:p>
                <a:r>
                  <a:rPr lang="en-US" dirty="0" smtClean="0">
                    <a:solidFill>
                      <a:srgbClr val="002060"/>
                    </a:solidFill>
                    <a:latin typeface="Times New Roman" pitchFamily="18" charset="0"/>
                    <a:cs typeface="Times New Roman" pitchFamily="18" charset="0"/>
                  </a:rPr>
                  <a:t>(R = Me, Et, </a:t>
                </a:r>
                <a:r>
                  <a:rPr lang="en-US" baseline="30000" dirty="0" err="1" smtClean="0">
                    <a:solidFill>
                      <a:srgbClr val="002060"/>
                    </a:solidFill>
                    <a:latin typeface="Times New Roman" pitchFamily="18" charset="0"/>
                    <a:cs typeface="Times New Roman" pitchFamily="18" charset="0"/>
                  </a:rPr>
                  <a:t>t</a:t>
                </a:r>
                <a:r>
                  <a:rPr lang="en-US" dirty="0" err="1" smtClean="0">
                    <a:solidFill>
                      <a:srgbClr val="002060"/>
                    </a:solidFill>
                    <a:latin typeface="Times New Roman" pitchFamily="18" charset="0"/>
                    <a:cs typeface="Times New Roman" pitchFamily="18" charset="0"/>
                  </a:rPr>
                  <a:t>Bu</a:t>
                </a:r>
                <a:r>
                  <a:rPr lang="en-US" dirty="0" smtClean="0">
                    <a:solidFill>
                      <a:srgbClr val="002060"/>
                    </a:solidFill>
                    <a:latin typeface="Times New Roman" pitchFamily="18" charset="0"/>
                    <a:cs typeface="Times New Roman" pitchFamily="18" charset="0"/>
                  </a:rPr>
                  <a:t>)</a:t>
                </a:r>
                <a:endParaRPr lang="en-US" dirty="0">
                  <a:solidFill>
                    <a:srgbClr val="002060"/>
                  </a:solidFill>
                  <a:latin typeface="Times New Roman" pitchFamily="18" charset="0"/>
                  <a:cs typeface="Times New Roman" pitchFamily="18" charset="0"/>
                </a:endParaRPr>
              </a:p>
            </p:txBody>
          </p:sp>
        </p:grpSp>
      </p:grpSp>
      <p:grpSp>
        <p:nvGrpSpPr>
          <p:cNvPr id="4" name="Group 31"/>
          <p:cNvGrpSpPr/>
          <p:nvPr/>
        </p:nvGrpSpPr>
        <p:grpSpPr>
          <a:xfrm>
            <a:off x="1600200" y="1905000"/>
            <a:ext cx="6629400" cy="619977"/>
            <a:chOff x="1600200" y="2971800"/>
            <a:chExt cx="6629400" cy="619977"/>
          </a:xfrm>
        </p:grpSpPr>
        <p:sp>
          <p:nvSpPr>
            <p:cNvPr id="24" name="TextBox 23"/>
            <p:cNvSpPr txBox="1"/>
            <p:nvPr/>
          </p:nvSpPr>
          <p:spPr>
            <a:xfrm>
              <a:off x="1600200" y="3098241"/>
              <a:ext cx="2895600" cy="37884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baseline="30000" dirty="0" smtClean="0">
                  <a:solidFill>
                    <a:srgbClr val="002060"/>
                  </a:solidFill>
                  <a:latin typeface="Times New Roman" pitchFamily="18" charset="0"/>
                  <a:cs typeface="Times New Roman" pitchFamily="18" charset="0"/>
                </a:rPr>
                <a:t>t</a:t>
              </a:r>
              <a:r>
                <a:rPr lang="en-US" b="1" dirty="0" smtClean="0">
                  <a:solidFill>
                    <a:srgbClr val="002060"/>
                  </a:solidFill>
                  <a:latin typeface="Times New Roman" pitchFamily="18" charset="0"/>
                  <a:cs typeface="Times New Roman" pitchFamily="18" charset="0"/>
                </a:rPr>
                <a:t>Bu</a:t>
              </a:r>
              <a:r>
                <a:rPr lang="en-US" b="1" baseline="-25000" dirty="0" smtClean="0">
                  <a:solidFill>
                    <a:srgbClr val="002060"/>
                  </a:solidFill>
                  <a:latin typeface="Times New Roman" pitchFamily="18" charset="0"/>
                  <a:cs typeface="Times New Roman" pitchFamily="18" charset="0"/>
                </a:rPr>
                <a:t>2</a:t>
              </a:r>
              <a:r>
                <a:rPr lang="en-US" b="1" dirty="0" smtClean="0">
                  <a:solidFill>
                    <a:srgbClr val="002060"/>
                  </a:solidFill>
                  <a:latin typeface="Times New Roman" pitchFamily="18" charset="0"/>
                  <a:cs typeface="Times New Roman" pitchFamily="18" charset="0"/>
                </a:rPr>
                <a:t>Sn{SeC</a:t>
              </a:r>
              <a:r>
                <a:rPr lang="en-US" b="1" baseline="-25000" dirty="0" smtClean="0">
                  <a:solidFill>
                    <a:srgbClr val="002060"/>
                  </a:solidFill>
                  <a:latin typeface="Times New Roman" pitchFamily="18" charset="0"/>
                  <a:cs typeface="Times New Roman" pitchFamily="18" charset="0"/>
                </a:rPr>
                <a:t>4</a:t>
              </a:r>
              <a:r>
                <a:rPr lang="en-US" b="1" dirty="0" smtClean="0">
                  <a:solidFill>
                    <a:srgbClr val="002060"/>
                  </a:solidFill>
                  <a:latin typeface="Times New Roman" pitchFamily="18" charset="0"/>
                  <a:cs typeface="Times New Roman" pitchFamily="18" charset="0"/>
                </a:rPr>
                <a:t>H(4,6-Me)N</a:t>
              </a:r>
              <a:r>
                <a:rPr lang="en-US" b="1" baseline="-25000" dirty="0" smtClean="0">
                  <a:solidFill>
                    <a:srgbClr val="002060"/>
                  </a:solidFill>
                  <a:latin typeface="Times New Roman" pitchFamily="18" charset="0"/>
                  <a:cs typeface="Times New Roman" pitchFamily="18" charset="0"/>
                </a:rPr>
                <a:t>2</a:t>
              </a:r>
              <a:r>
                <a:rPr lang="en-US" b="1" dirty="0" smtClean="0">
                  <a:solidFill>
                    <a:srgbClr val="002060"/>
                  </a:solidFill>
                  <a:latin typeface="Times New Roman" pitchFamily="18" charset="0"/>
                  <a:cs typeface="Times New Roman" pitchFamily="18" charset="0"/>
                </a:rPr>
                <a:t>}</a:t>
              </a:r>
              <a:r>
                <a:rPr lang="en-US" b="1" baseline="-25000" dirty="0" smtClean="0">
                  <a:solidFill>
                    <a:srgbClr val="002060"/>
                  </a:solidFill>
                  <a:latin typeface="Times New Roman" pitchFamily="18" charset="0"/>
                  <a:cs typeface="Times New Roman" pitchFamily="18" charset="0"/>
                </a:rPr>
                <a:t>2</a:t>
              </a:r>
              <a:endParaRPr lang="en-US" b="1" baseline="-25000" dirty="0">
                <a:solidFill>
                  <a:srgbClr val="002060"/>
                </a:solidFill>
                <a:latin typeface="Times New Roman" pitchFamily="18" charset="0"/>
                <a:cs typeface="Times New Roman" pitchFamily="18" charset="0"/>
              </a:endParaRPr>
            </a:p>
          </p:txBody>
        </p:sp>
        <p:cxnSp>
          <p:nvCxnSpPr>
            <p:cNvPr id="26" name="Straight Arrow Connector 25"/>
            <p:cNvCxnSpPr/>
            <p:nvPr/>
          </p:nvCxnSpPr>
          <p:spPr>
            <a:xfrm flipV="1">
              <a:off x="4648200" y="3269299"/>
              <a:ext cx="1339003" cy="73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744380" y="2971800"/>
              <a:ext cx="553357" cy="307777"/>
            </a:xfrm>
            <a:prstGeom prst="rect">
              <a:avLst/>
            </a:prstGeom>
            <a:noFill/>
          </p:spPr>
          <p:txBody>
            <a:bodyPr wrap="none" rtlCol="0">
              <a:spAutoFit/>
            </a:bodyPr>
            <a:lstStyle/>
            <a:p>
              <a:r>
                <a:rPr lang="en-US" sz="1400" dirty="0" smtClean="0">
                  <a:solidFill>
                    <a:srgbClr val="7E0000"/>
                  </a:solidFill>
                  <a:latin typeface="Times New Roman" pitchFamily="18" charset="0"/>
                  <a:cs typeface="Times New Roman" pitchFamily="18" charset="0"/>
                </a:rPr>
                <a:t>OLA</a:t>
              </a:r>
              <a:endParaRPr lang="en-US" sz="1400" dirty="0">
                <a:solidFill>
                  <a:srgbClr val="7E0000"/>
                </a:solidFill>
                <a:latin typeface="Times New Roman" pitchFamily="18" charset="0"/>
                <a:cs typeface="Times New Roman" pitchFamily="18" charset="0"/>
              </a:endParaRPr>
            </a:p>
          </p:txBody>
        </p:sp>
        <p:sp>
          <p:nvSpPr>
            <p:cNvPr id="28" name="TextBox 27"/>
            <p:cNvSpPr txBox="1"/>
            <p:nvPr/>
          </p:nvSpPr>
          <p:spPr>
            <a:xfrm>
              <a:off x="4704158" y="3284000"/>
              <a:ext cx="1239442" cy="307777"/>
            </a:xfrm>
            <a:prstGeom prst="rect">
              <a:avLst/>
            </a:prstGeom>
            <a:noFill/>
          </p:spPr>
          <p:txBody>
            <a:bodyPr wrap="none" rtlCol="0">
              <a:spAutoFit/>
            </a:bodyPr>
            <a:lstStyle/>
            <a:p>
              <a:r>
                <a:rPr lang="en-US" sz="1400" dirty="0" smtClean="0">
                  <a:solidFill>
                    <a:srgbClr val="7E0000"/>
                  </a:solidFill>
                  <a:latin typeface="Times New Roman" pitchFamily="18" charset="0"/>
                  <a:cs typeface="Times New Roman" pitchFamily="18" charset="0"/>
                </a:rPr>
                <a:t>200</a:t>
              </a:r>
              <a:r>
                <a:rPr lang="en-US" sz="1400" dirty="0" smtClean="0">
                  <a:solidFill>
                    <a:srgbClr val="7E0000"/>
                  </a:solidFill>
                  <a:latin typeface="Times New Roman" pitchFamily="18" charset="0"/>
                  <a:cs typeface="Times New Roman" pitchFamily="18" charset="0"/>
                  <a:sym typeface="Symbol"/>
                </a:rPr>
                <a:t>C, 20 min</a:t>
              </a:r>
              <a:endParaRPr lang="en-US" sz="1400" dirty="0">
                <a:solidFill>
                  <a:srgbClr val="7E0000"/>
                </a:solidFill>
                <a:latin typeface="Times New Roman" pitchFamily="18" charset="0"/>
                <a:cs typeface="Times New Roman" pitchFamily="18" charset="0"/>
              </a:endParaRPr>
            </a:p>
          </p:txBody>
        </p:sp>
        <p:sp>
          <p:nvSpPr>
            <p:cNvPr id="29" name="TextBox 28"/>
            <p:cNvSpPr txBox="1"/>
            <p:nvPr/>
          </p:nvSpPr>
          <p:spPr>
            <a:xfrm>
              <a:off x="6019800" y="3070823"/>
              <a:ext cx="2209800" cy="369332"/>
            </a:xfrm>
            <a:prstGeom prst="rect">
              <a:avLst/>
            </a:prstGeom>
            <a:noFill/>
          </p:spPr>
          <p:txBody>
            <a:bodyPr wrap="square" rtlCol="0">
              <a:spAutoFit/>
            </a:bodyPr>
            <a:lstStyle/>
            <a:p>
              <a:r>
                <a:rPr lang="en-US" b="1" dirty="0" smtClean="0">
                  <a:solidFill>
                    <a:srgbClr val="002060"/>
                  </a:solidFill>
                  <a:latin typeface="Times New Roman" pitchFamily="18" charset="0"/>
                  <a:cs typeface="Times New Roman" pitchFamily="18" charset="0"/>
                </a:rPr>
                <a:t>SnSe</a:t>
              </a:r>
              <a:r>
                <a:rPr lang="en-US" b="1" baseline="-25000" dirty="0" smtClean="0">
                  <a:solidFill>
                    <a:srgbClr val="002060"/>
                  </a:solidFill>
                  <a:latin typeface="Times New Roman" pitchFamily="18" charset="0"/>
                  <a:cs typeface="Times New Roman" pitchFamily="18" charset="0"/>
                </a:rPr>
                <a:t>2</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nano</a:t>
              </a:r>
              <a:r>
                <a:rPr lang="en-US" b="1" dirty="0" smtClean="0">
                  <a:solidFill>
                    <a:srgbClr val="002060"/>
                  </a:solidFill>
                  <a:latin typeface="Times New Roman" pitchFamily="18" charset="0"/>
                  <a:cs typeface="Times New Roman" pitchFamily="18" charset="0"/>
                </a:rPr>
                <a:t>-crystals</a:t>
              </a:r>
              <a:endParaRPr lang="en-US" b="1" baseline="-25000" dirty="0">
                <a:solidFill>
                  <a:srgbClr val="002060"/>
                </a:solidFill>
                <a:latin typeface="Times New Roman" pitchFamily="18" charset="0"/>
                <a:cs typeface="Times New Roman" pitchFamily="18" charset="0"/>
              </a:endParaRPr>
            </a:p>
          </p:txBody>
        </p:sp>
      </p:grpSp>
      <p:pic>
        <p:nvPicPr>
          <p:cNvPr id="30" name="Picture 29" descr="AT-1.bmp"/>
          <p:cNvPicPr>
            <a:picLocks noChangeAspect="1"/>
          </p:cNvPicPr>
          <p:nvPr/>
        </p:nvPicPr>
        <p:blipFill>
          <a:blip r:embed="rId4" cstate="print"/>
          <a:stretch>
            <a:fillRect/>
          </a:stretch>
        </p:blipFill>
        <p:spPr>
          <a:xfrm>
            <a:off x="1219200" y="2590800"/>
            <a:ext cx="3200402" cy="1600200"/>
          </a:xfrm>
          <a:prstGeom prst="rect">
            <a:avLst/>
          </a:prstGeom>
        </p:spPr>
      </p:pic>
      <p:sp>
        <p:nvSpPr>
          <p:cNvPr id="31" name="TextBox 30"/>
          <p:cNvSpPr txBox="1"/>
          <p:nvPr/>
        </p:nvSpPr>
        <p:spPr>
          <a:xfrm>
            <a:off x="1371600" y="4157246"/>
            <a:ext cx="2895600" cy="338554"/>
          </a:xfrm>
          <a:prstGeom prst="rect">
            <a:avLst/>
          </a:prstGeom>
          <a:noFill/>
        </p:spPr>
        <p:txBody>
          <a:bodyPr wrap="square" rtlCol="0">
            <a:spAutoFit/>
          </a:bodyPr>
          <a:lstStyle/>
          <a:p>
            <a:r>
              <a:rPr lang="en-US" sz="1600" b="1" baseline="30000" dirty="0" smtClean="0">
                <a:solidFill>
                  <a:srgbClr val="7E0000"/>
                </a:solidFill>
                <a:latin typeface="Times New Roman" pitchFamily="18" charset="0"/>
                <a:cs typeface="Times New Roman" pitchFamily="18" charset="0"/>
              </a:rPr>
              <a:t>t</a:t>
            </a:r>
            <a:r>
              <a:rPr lang="en-US" sz="1600" b="1" dirty="0" smtClean="0">
                <a:solidFill>
                  <a:srgbClr val="7E0000"/>
                </a:solidFill>
                <a:latin typeface="Times New Roman" pitchFamily="18" charset="0"/>
                <a:cs typeface="Times New Roman" pitchFamily="18" charset="0"/>
              </a:rPr>
              <a:t>Bu</a:t>
            </a:r>
            <a:r>
              <a:rPr lang="en-US" sz="1600" b="1" baseline="-25000" dirty="0" smtClean="0">
                <a:solidFill>
                  <a:srgbClr val="7E0000"/>
                </a:solidFill>
                <a:latin typeface="Times New Roman" pitchFamily="18" charset="0"/>
                <a:cs typeface="Times New Roman" pitchFamily="18" charset="0"/>
              </a:rPr>
              <a:t>2</a:t>
            </a:r>
            <a:r>
              <a:rPr lang="en-US" sz="1600" b="1" dirty="0" smtClean="0">
                <a:solidFill>
                  <a:srgbClr val="7E0000"/>
                </a:solidFill>
                <a:latin typeface="Times New Roman" pitchFamily="18" charset="0"/>
                <a:cs typeface="Times New Roman" pitchFamily="18" charset="0"/>
              </a:rPr>
              <a:t>Sn{SeC</a:t>
            </a:r>
            <a:r>
              <a:rPr lang="en-US" sz="1600" b="1" baseline="-25000" dirty="0" smtClean="0">
                <a:solidFill>
                  <a:srgbClr val="7E0000"/>
                </a:solidFill>
                <a:latin typeface="Times New Roman" pitchFamily="18" charset="0"/>
                <a:cs typeface="Times New Roman" pitchFamily="18" charset="0"/>
              </a:rPr>
              <a:t>4</a:t>
            </a:r>
            <a:r>
              <a:rPr lang="en-US" sz="1600" b="1" dirty="0" smtClean="0">
                <a:solidFill>
                  <a:srgbClr val="7E0000"/>
                </a:solidFill>
                <a:latin typeface="Times New Roman" pitchFamily="18" charset="0"/>
                <a:cs typeface="Times New Roman" pitchFamily="18" charset="0"/>
              </a:rPr>
              <a:t>H(4,6-Me)N</a:t>
            </a:r>
            <a:r>
              <a:rPr lang="en-US" sz="1600" b="1" baseline="-25000" dirty="0" smtClean="0">
                <a:solidFill>
                  <a:srgbClr val="7E0000"/>
                </a:solidFill>
                <a:latin typeface="Times New Roman" pitchFamily="18" charset="0"/>
                <a:cs typeface="Times New Roman" pitchFamily="18" charset="0"/>
              </a:rPr>
              <a:t>2</a:t>
            </a:r>
            <a:r>
              <a:rPr lang="en-US" sz="1600" b="1" dirty="0" smtClean="0">
                <a:solidFill>
                  <a:srgbClr val="7E0000"/>
                </a:solidFill>
                <a:latin typeface="Times New Roman" pitchFamily="18" charset="0"/>
                <a:cs typeface="Times New Roman" pitchFamily="18" charset="0"/>
              </a:rPr>
              <a:t>}</a:t>
            </a:r>
            <a:r>
              <a:rPr lang="en-US" sz="1600" b="1" baseline="-25000" dirty="0" smtClean="0">
                <a:solidFill>
                  <a:srgbClr val="7E0000"/>
                </a:solidFill>
                <a:latin typeface="Times New Roman" pitchFamily="18" charset="0"/>
                <a:cs typeface="Times New Roman" pitchFamily="18" charset="0"/>
              </a:rPr>
              <a:t>2</a:t>
            </a:r>
            <a:endParaRPr lang="en-US" sz="1600" b="1" baseline="-25000" dirty="0">
              <a:solidFill>
                <a:srgbClr val="7E0000"/>
              </a:solidFill>
              <a:latin typeface="Times New Roman" pitchFamily="18" charset="0"/>
              <a:cs typeface="Times New Roman" pitchFamily="18" charset="0"/>
            </a:endParaRPr>
          </a:p>
        </p:txBody>
      </p:sp>
      <p:grpSp>
        <p:nvGrpSpPr>
          <p:cNvPr id="34" name="Group 16"/>
          <p:cNvGrpSpPr/>
          <p:nvPr/>
        </p:nvGrpSpPr>
        <p:grpSpPr>
          <a:xfrm>
            <a:off x="457200" y="4648200"/>
            <a:ext cx="1371600" cy="1447800"/>
            <a:chOff x="3005418" y="533400"/>
            <a:chExt cx="4004982" cy="3962400"/>
          </a:xfrm>
        </p:grpSpPr>
        <p:pic>
          <p:nvPicPr>
            <p:cNvPr id="35" name="Picture 34" descr="7.tif"/>
            <p:cNvPicPr>
              <a:picLocks noChangeAspect="1"/>
            </p:cNvPicPr>
            <p:nvPr/>
          </p:nvPicPr>
          <p:blipFill>
            <a:blip r:embed="rId5" cstate="print"/>
            <a:stretch>
              <a:fillRect/>
            </a:stretch>
          </p:blipFill>
          <p:spPr>
            <a:xfrm>
              <a:off x="3048000" y="533400"/>
              <a:ext cx="3962400" cy="3962400"/>
            </a:xfrm>
            <a:prstGeom prst="rect">
              <a:avLst/>
            </a:prstGeom>
          </p:spPr>
        </p:pic>
        <p:cxnSp>
          <p:nvCxnSpPr>
            <p:cNvPr id="36" name="Straight Connector 35"/>
            <p:cNvCxnSpPr/>
            <p:nvPr/>
          </p:nvCxnSpPr>
          <p:spPr>
            <a:xfrm>
              <a:off x="3200400" y="4267200"/>
              <a:ext cx="954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005418" y="3615267"/>
              <a:ext cx="1674158" cy="711305"/>
            </a:xfrm>
            <a:prstGeom prst="rect">
              <a:avLst/>
            </a:prstGeom>
            <a:noFill/>
          </p:spPr>
          <p:txBody>
            <a:bodyPr wrap="square" rtlCol="0">
              <a:spAutoFit/>
            </a:bodyPr>
            <a:lstStyle/>
            <a:p>
              <a:r>
                <a:rPr lang="en-IN" sz="1000" b="1" dirty="0" smtClean="0">
                  <a:latin typeface="Times New Roman" pitchFamily="18" charset="0"/>
                  <a:cs typeface="Times New Roman" pitchFamily="18" charset="0"/>
                </a:rPr>
                <a:t>50 nm</a:t>
              </a:r>
              <a:endParaRPr lang="en-IN" sz="1000" b="1" dirty="0">
                <a:latin typeface="Times New Roman" pitchFamily="18" charset="0"/>
                <a:cs typeface="Times New Roman" pitchFamily="18" charset="0"/>
              </a:endParaRPr>
            </a:p>
          </p:txBody>
        </p:sp>
      </p:grpSp>
      <p:pic>
        <p:nvPicPr>
          <p:cNvPr id="38" name="Picture 37" descr="1.tif"/>
          <p:cNvPicPr>
            <a:picLocks noChangeAspect="1"/>
          </p:cNvPicPr>
          <p:nvPr/>
        </p:nvPicPr>
        <p:blipFill>
          <a:blip r:embed="rId6" cstate="print"/>
          <a:stretch>
            <a:fillRect/>
          </a:stretch>
        </p:blipFill>
        <p:spPr>
          <a:xfrm>
            <a:off x="3733800" y="4648200"/>
            <a:ext cx="1447800" cy="1447800"/>
          </a:xfrm>
          <a:prstGeom prst="rect">
            <a:avLst/>
          </a:prstGeom>
        </p:spPr>
      </p:pic>
      <p:grpSp>
        <p:nvGrpSpPr>
          <p:cNvPr id="39" name="Group 24"/>
          <p:cNvGrpSpPr/>
          <p:nvPr/>
        </p:nvGrpSpPr>
        <p:grpSpPr>
          <a:xfrm>
            <a:off x="1905000" y="4648200"/>
            <a:ext cx="1745204" cy="1447800"/>
            <a:chOff x="4629050" y="152400"/>
            <a:chExt cx="3581399" cy="3581400"/>
          </a:xfrm>
        </p:grpSpPr>
        <p:pic>
          <p:nvPicPr>
            <p:cNvPr id="40" name="Picture 39" descr="12.tif"/>
            <p:cNvPicPr>
              <a:picLocks noChangeAspect="1"/>
            </p:cNvPicPr>
            <p:nvPr/>
          </p:nvPicPr>
          <p:blipFill>
            <a:blip r:embed="rId7" cstate="print"/>
            <a:stretch>
              <a:fillRect/>
            </a:stretch>
          </p:blipFill>
          <p:spPr>
            <a:xfrm>
              <a:off x="4629050" y="152400"/>
              <a:ext cx="3581399" cy="3581400"/>
            </a:xfrm>
            <a:prstGeom prst="rect">
              <a:avLst/>
            </a:prstGeom>
          </p:spPr>
        </p:pic>
        <p:cxnSp>
          <p:nvCxnSpPr>
            <p:cNvPr id="41" name="Straight Connector 40"/>
            <p:cNvCxnSpPr/>
            <p:nvPr/>
          </p:nvCxnSpPr>
          <p:spPr>
            <a:xfrm>
              <a:off x="4953000" y="3505200"/>
              <a:ext cx="8382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629050" y="2838450"/>
              <a:ext cx="1365350" cy="723274"/>
            </a:xfrm>
            <a:prstGeom prst="rect">
              <a:avLst/>
            </a:prstGeom>
            <a:noFill/>
          </p:spPr>
          <p:txBody>
            <a:bodyPr wrap="none" rtlCol="0">
              <a:spAutoFit/>
            </a:bodyPr>
            <a:lstStyle/>
            <a:p>
              <a:r>
                <a:rPr lang="en-IN" sz="1000" b="1" dirty="0" smtClean="0">
                  <a:latin typeface="Times New Roman" pitchFamily="18" charset="0"/>
                  <a:cs typeface="Times New Roman" pitchFamily="18" charset="0"/>
                </a:rPr>
                <a:t>10 nm</a:t>
              </a:r>
              <a:endParaRPr lang="en-IN" sz="1000" b="1" dirty="0">
                <a:latin typeface="Times New Roman" pitchFamily="18" charset="0"/>
                <a:cs typeface="Times New Roman" pitchFamily="18" charset="0"/>
              </a:endParaRPr>
            </a:p>
          </p:txBody>
        </p:sp>
      </p:grpSp>
      <p:sp>
        <p:nvSpPr>
          <p:cNvPr id="43" name="Rectangle 42"/>
          <p:cNvSpPr/>
          <p:nvPr/>
        </p:nvSpPr>
        <p:spPr>
          <a:xfrm>
            <a:off x="838200" y="6107668"/>
            <a:ext cx="4047903" cy="338554"/>
          </a:xfrm>
          <a:prstGeom prst="rect">
            <a:avLst/>
          </a:prstGeom>
        </p:spPr>
        <p:txBody>
          <a:bodyPr wrap="none">
            <a:spAutoFit/>
          </a:bodyPr>
          <a:lstStyle/>
          <a:p>
            <a:pPr algn="just"/>
            <a:r>
              <a:rPr lang="en-US" sz="1600" b="1" dirty="0" smtClean="0">
                <a:solidFill>
                  <a:srgbClr val="7E0000"/>
                </a:solidFill>
                <a:latin typeface="Times New Roman" pitchFamily="18" charset="0"/>
                <a:cs typeface="Times New Roman" pitchFamily="18" charset="0"/>
              </a:rPr>
              <a:t>TEM and SAED pattern of hexagonal SnSe</a:t>
            </a:r>
            <a:r>
              <a:rPr lang="en-US" sz="1600" b="1" baseline="-25000" dirty="0" smtClean="0">
                <a:solidFill>
                  <a:srgbClr val="7E0000"/>
                </a:solidFill>
                <a:latin typeface="Times New Roman" pitchFamily="18" charset="0"/>
                <a:cs typeface="Times New Roman" pitchFamily="18" charset="0"/>
              </a:rPr>
              <a:t>2</a:t>
            </a:r>
            <a:endParaRPr lang="en-US" sz="1600" b="1" baseline="-25000" dirty="0">
              <a:solidFill>
                <a:srgbClr val="7E0000"/>
              </a:solidFill>
              <a:latin typeface="Times New Roman" pitchFamily="18" charset="0"/>
              <a:cs typeface="Times New Roman" pitchFamily="18" charset="0"/>
            </a:endParaRPr>
          </a:p>
        </p:txBody>
      </p:sp>
      <p:sp>
        <p:nvSpPr>
          <p:cNvPr id="44" name="Rectangle 43"/>
          <p:cNvSpPr/>
          <p:nvPr/>
        </p:nvSpPr>
        <p:spPr>
          <a:xfrm>
            <a:off x="6129690" y="4267200"/>
            <a:ext cx="2557110" cy="307777"/>
          </a:xfrm>
          <a:prstGeom prst="rect">
            <a:avLst/>
          </a:prstGeom>
        </p:spPr>
        <p:txBody>
          <a:bodyPr wrap="none">
            <a:spAutoFit/>
          </a:bodyPr>
          <a:lstStyle/>
          <a:p>
            <a:pPr algn="just"/>
            <a:r>
              <a:rPr lang="en-US" sz="1400" b="1" dirty="0" smtClean="0">
                <a:solidFill>
                  <a:srgbClr val="002060"/>
                </a:solidFill>
                <a:latin typeface="Times New Roman" pitchFamily="18" charset="0"/>
                <a:cs typeface="Times New Roman" pitchFamily="18" charset="0"/>
              </a:rPr>
              <a:t>XRD of SnSe</a:t>
            </a:r>
            <a:r>
              <a:rPr lang="en-US" sz="1400" b="1" baseline="-25000" dirty="0" smtClean="0">
                <a:solidFill>
                  <a:srgbClr val="002060"/>
                </a:solidFill>
                <a:latin typeface="Times New Roman" pitchFamily="18" charset="0"/>
                <a:cs typeface="Times New Roman" pitchFamily="18" charset="0"/>
              </a:rPr>
              <a:t>2</a:t>
            </a:r>
            <a:r>
              <a:rPr lang="en-US" sz="1400" b="1" dirty="0" smtClean="0">
                <a:solidFill>
                  <a:srgbClr val="002060"/>
                </a:solidFill>
                <a:latin typeface="Times New Roman" pitchFamily="18" charset="0"/>
                <a:cs typeface="Times New Roman" pitchFamily="18" charset="0"/>
              </a:rPr>
              <a:t> hexagonal phase</a:t>
            </a:r>
            <a:endParaRPr lang="en-US" sz="1400" b="1" baseline="-25000" dirty="0">
              <a:solidFill>
                <a:srgbClr val="002060"/>
              </a:solidFill>
              <a:latin typeface="Times New Roman" pitchFamily="18" charset="0"/>
              <a:cs typeface="Times New Roman" pitchFamily="18" charset="0"/>
            </a:endParaRPr>
          </a:p>
        </p:txBody>
      </p:sp>
      <p:pic>
        <p:nvPicPr>
          <p:cNvPr id="45" name="Picture 2" descr="D:\Adish lit\snsepym\SEM\8_03.tif"/>
          <p:cNvPicPr>
            <a:picLocks noChangeAspect="1" noChangeArrowheads="1"/>
          </p:cNvPicPr>
          <p:nvPr/>
        </p:nvPicPr>
        <p:blipFill>
          <a:blip r:embed="rId8"/>
          <a:srcRect/>
          <a:stretch>
            <a:fillRect/>
          </a:stretch>
        </p:blipFill>
        <p:spPr bwMode="auto">
          <a:xfrm>
            <a:off x="6248400" y="4607720"/>
            <a:ext cx="2362200" cy="1771651"/>
          </a:xfrm>
          <a:prstGeom prst="rect">
            <a:avLst/>
          </a:prstGeom>
          <a:noFill/>
        </p:spPr>
      </p:pic>
      <p:sp>
        <p:nvSpPr>
          <p:cNvPr id="46" name="Rectangle 45"/>
          <p:cNvSpPr/>
          <p:nvPr/>
        </p:nvSpPr>
        <p:spPr>
          <a:xfrm>
            <a:off x="5486400" y="6391870"/>
            <a:ext cx="3581400" cy="276999"/>
          </a:xfrm>
          <a:prstGeom prst="rect">
            <a:avLst/>
          </a:prstGeom>
        </p:spPr>
        <p:txBody>
          <a:bodyPr wrap="square">
            <a:spAutoFit/>
          </a:bodyPr>
          <a:lstStyle/>
          <a:p>
            <a:r>
              <a:rPr lang="en-IN" sz="1200" b="1" dirty="0" smtClean="0">
                <a:solidFill>
                  <a:srgbClr val="7E0000"/>
                </a:solidFill>
                <a:latin typeface="Times New Roman" pitchFamily="18" charset="0"/>
                <a:cs typeface="Times New Roman" pitchFamily="18" charset="0"/>
              </a:rPr>
              <a:t>SEM image of SnSe</a:t>
            </a:r>
            <a:r>
              <a:rPr lang="en-IN" sz="1200" b="1" baseline="-25000" dirty="0" smtClean="0">
                <a:solidFill>
                  <a:srgbClr val="7E0000"/>
                </a:solidFill>
                <a:latin typeface="Times New Roman" pitchFamily="18" charset="0"/>
                <a:cs typeface="Times New Roman" pitchFamily="18" charset="0"/>
              </a:rPr>
              <a:t>2</a:t>
            </a:r>
            <a:r>
              <a:rPr lang="en-IN" sz="1200" b="1" dirty="0" smtClean="0">
                <a:solidFill>
                  <a:srgbClr val="7E0000"/>
                </a:solidFill>
                <a:latin typeface="Times New Roman" pitchFamily="18" charset="0"/>
                <a:cs typeface="Times New Roman" pitchFamily="18" charset="0"/>
              </a:rPr>
              <a:t> thin film  obtained by AACVD</a:t>
            </a:r>
            <a:endParaRPr lang="en-US" sz="1200" b="1" baseline="-25000" dirty="0" smtClean="0">
              <a:solidFill>
                <a:srgbClr val="7E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457200" y="914400"/>
            <a:ext cx="8305800" cy="1981200"/>
          </a:xfrm>
        </p:spPr>
        <p:txBody>
          <a:bodyPr/>
          <a:lstStyle/>
          <a:p>
            <a:pPr algn="just"/>
            <a:r>
              <a:rPr lang="en-US" sz="2000" b="1" dirty="0" smtClean="0"/>
              <a:t>	</a:t>
            </a:r>
            <a:r>
              <a:rPr lang="en-US" sz="2800" b="1" i="1" dirty="0" smtClean="0">
                <a:solidFill>
                  <a:srgbClr val="7E0000"/>
                </a:solidFill>
                <a:latin typeface="Times New Roman" pitchFamily="18" charset="0"/>
                <a:cs typeface="Times New Roman" pitchFamily="18" charset="0"/>
              </a:rPr>
              <a:t>Ideally,</a:t>
            </a:r>
            <a:r>
              <a:rPr lang="en-US" sz="2000" b="1" dirty="0" smtClean="0">
                <a:solidFill>
                  <a:srgbClr val="7E0000"/>
                </a:solidFill>
                <a:latin typeface="Times New Roman" pitchFamily="18" charset="0"/>
                <a:cs typeface="Times New Roman" pitchFamily="18" charset="0"/>
              </a:rPr>
              <a:t> a high purity material is comprised of atoms of the basic substance, which are arranged in a perfect, periodically repeated structure without any disturbances. Such a perfect crystal is free from extrinsic and intrinsic defects, vacancies, stacking faults, dislocations, interstitial atoms, etc.	</a:t>
            </a:r>
          </a:p>
        </p:txBody>
      </p:sp>
      <p:sp>
        <p:nvSpPr>
          <p:cNvPr id="7171" name="Rectangle 2"/>
          <p:cNvSpPr>
            <a:spLocks noChangeArrowheads="1"/>
          </p:cNvSpPr>
          <p:nvPr/>
        </p:nvSpPr>
        <p:spPr bwMode="auto">
          <a:xfrm>
            <a:off x="533400" y="3182938"/>
            <a:ext cx="7772400" cy="1846262"/>
          </a:xfrm>
          <a:prstGeom prst="rect">
            <a:avLst/>
          </a:prstGeom>
          <a:noFill/>
          <a:ln w="9525">
            <a:noFill/>
            <a:miter lim="800000"/>
            <a:headEnd/>
            <a:tailEnd/>
          </a:ln>
        </p:spPr>
        <p:txBody>
          <a:bodyPr>
            <a:spAutoFit/>
          </a:bodyPr>
          <a:lstStyle/>
          <a:p>
            <a:pPr algn="just"/>
            <a:r>
              <a:rPr lang="en-US" sz="2400" b="1" i="1" dirty="0">
                <a:solidFill>
                  <a:schemeClr val="tx2"/>
                </a:solidFill>
                <a:latin typeface="Times New Roman" pitchFamily="18" charset="0"/>
                <a:cs typeface="Times New Roman" pitchFamily="18" charset="0"/>
              </a:rPr>
              <a:t>	</a:t>
            </a:r>
            <a:r>
              <a:rPr lang="en-US" sz="2400" b="1" i="1" dirty="0">
                <a:solidFill>
                  <a:srgbClr val="002060"/>
                </a:solidFill>
                <a:latin typeface="Times New Roman" pitchFamily="18" charset="0"/>
                <a:cs typeface="Times New Roman" pitchFamily="18" charset="0"/>
              </a:rPr>
              <a:t>In contrast</a:t>
            </a:r>
            <a:r>
              <a:rPr lang="en-US" b="1" dirty="0">
                <a:solidFill>
                  <a:srgbClr val="002060"/>
                </a:solidFill>
                <a:latin typeface="Times New Roman" pitchFamily="18" charset="0"/>
                <a:cs typeface="Times New Roman" pitchFamily="18" charset="0"/>
              </a:rPr>
              <a:t>, a real crystal is referred to a highly pure substance if there is no difference between its properties and those of the ideal crystal. Thus in practice the definition of ‘high purity’ depends on the sensitivity and the limit of detection of tests and analytical methods. Compositional characterization of matrix is often referred to purity levels. However, materials can also be evaluated with respect to the property of interes</a:t>
            </a:r>
            <a:r>
              <a:rPr lang="en-US" b="1" dirty="0">
                <a:solidFill>
                  <a:schemeClr val="tx2"/>
                </a:solidFill>
                <a:latin typeface="Times New Roman" pitchFamily="18" charset="0"/>
                <a:cs typeface="Times New Roman" pitchFamily="18" charset="0"/>
              </a:rPr>
              <a:t>t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GK-19a"/>
          <p:cNvPicPr>
            <a:picLocks noChangeAspect="1" noChangeArrowheads="1"/>
          </p:cNvPicPr>
          <p:nvPr/>
        </p:nvPicPr>
        <p:blipFill>
          <a:blip r:embed="rId2"/>
          <a:srcRect/>
          <a:stretch>
            <a:fillRect/>
          </a:stretch>
        </p:blipFill>
        <p:spPr bwMode="auto">
          <a:xfrm>
            <a:off x="476250" y="581025"/>
            <a:ext cx="2800350" cy="2162175"/>
          </a:xfrm>
          <a:prstGeom prst="rect">
            <a:avLst/>
          </a:prstGeom>
          <a:noFill/>
          <a:ln w="9525">
            <a:noFill/>
            <a:miter lim="800000"/>
            <a:headEnd/>
            <a:tailEnd/>
          </a:ln>
        </p:spPr>
      </p:pic>
      <p:sp>
        <p:nvSpPr>
          <p:cNvPr id="34819" name="Rectangle 2"/>
          <p:cNvSpPr>
            <a:spLocks noChangeArrowheads="1"/>
          </p:cNvSpPr>
          <p:nvPr/>
        </p:nvSpPr>
        <p:spPr bwMode="auto">
          <a:xfrm>
            <a:off x="457200" y="2663825"/>
            <a:ext cx="2605088" cy="307975"/>
          </a:xfrm>
          <a:prstGeom prst="rect">
            <a:avLst/>
          </a:prstGeom>
          <a:noFill/>
          <a:ln w="9525">
            <a:noFill/>
            <a:miter lim="800000"/>
            <a:headEnd/>
            <a:tailEnd/>
          </a:ln>
        </p:spPr>
        <p:txBody>
          <a:bodyPr wrap="none">
            <a:spAutoFit/>
          </a:bodyPr>
          <a:lstStyle/>
          <a:p>
            <a:r>
              <a:rPr lang="en-US" sz="1400" b="1">
                <a:solidFill>
                  <a:srgbClr val="0070C0"/>
                </a:solidFill>
              </a:rPr>
              <a:t>[Sb{Se-C</a:t>
            </a:r>
            <a:r>
              <a:rPr lang="en-US" sz="1400" b="1" baseline="-25000">
                <a:solidFill>
                  <a:srgbClr val="0070C0"/>
                </a:solidFill>
              </a:rPr>
              <a:t>5</a:t>
            </a:r>
            <a:r>
              <a:rPr lang="en-US" sz="1400" b="1">
                <a:solidFill>
                  <a:srgbClr val="0070C0"/>
                </a:solidFill>
              </a:rPr>
              <a:t>H</a:t>
            </a:r>
            <a:r>
              <a:rPr lang="en-US" sz="1400" b="1" baseline="-25000">
                <a:solidFill>
                  <a:srgbClr val="0070C0"/>
                </a:solidFill>
              </a:rPr>
              <a:t>3</a:t>
            </a:r>
            <a:r>
              <a:rPr lang="en-US" sz="1400" b="1">
                <a:solidFill>
                  <a:srgbClr val="0070C0"/>
                </a:solidFill>
              </a:rPr>
              <a:t>(Me-3)N}</a:t>
            </a:r>
            <a:r>
              <a:rPr lang="en-US" sz="1400" b="1" baseline="-25000">
                <a:solidFill>
                  <a:srgbClr val="0070C0"/>
                </a:solidFill>
              </a:rPr>
              <a:t>3</a:t>
            </a:r>
            <a:r>
              <a:rPr lang="en-US" sz="1400" b="1">
                <a:solidFill>
                  <a:srgbClr val="0070C0"/>
                </a:solidFill>
              </a:rPr>
              <a:t>].2H</a:t>
            </a:r>
            <a:r>
              <a:rPr lang="en-US" sz="1400" b="1" baseline="-25000">
                <a:solidFill>
                  <a:srgbClr val="0070C0"/>
                </a:solidFill>
              </a:rPr>
              <a:t>2</a:t>
            </a:r>
            <a:r>
              <a:rPr lang="en-US" sz="1400" b="1">
                <a:solidFill>
                  <a:srgbClr val="0070C0"/>
                </a:solidFill>
              </a:rPr>
              <a:t>O </a:t>
            </a:r>
          </a:p>
        </p:txBody>
      </p:sp>
      <p:pic>
        <p:nvPicPr>
          <p:cNvPr id="34820" name="Picture 3" descr="GK-17"/>
          <p:cNvPicPr>
            <a:picLocks noChangeAspect="1" noChangeArrowheads="1"/>
          </p:cNvPicPr>
          <p:nvPr/>
        </p:nvPicPr>
        <p:blipFill>
          <a:blip r:embed="rId3"/>
          <a:srcRect/>
          <a:stretch>
            <a:fillRect/>
          </a:stretch>
        </p:blipFill>
        <p:spPr bwMode="auto">
          <a:xfrm>
            <a:off x="4886325" y="276225"/>
            <a:ext cx="3190875" cy="2466975"/>
          </a:xfrm>
          <a:prstGeom prst="rect">
            <a:avLst/>
          </a:prstGeom>
          <a:noFill/>
          <a:ln w="9525">
            <a:noFill/>
            <a:miter lim="800000"/>
            <a:headEnd/>
            <a:tailEnd/>
          </a:ln>
        </p:spPr>
      </p:pic>
      <p:sp>
        <p:nvSpPr>
          <p:cNvPr id="34821" name="Rectangle 4"/>
          <p:cNvSpPr>
            <a:spLocks noChangeArrowheads="1"/>
          </p:cNvSpPr>
          <p:nvPr/>
        </p:nvSpPr>
        <p:spPr bwMode="auto">
          <a:xfrm>
            <a:off x="5076825" y="2667000"/>
            <a:ext cx="2554288" cy="307975"/>
          </a:xfrm>
          <a:prstGeom prst="rect">
            <a:avLst/>
          </a:prstGeom>
          <a:noFill/>
          <a:ln w="9525">
            <a:noFill/>
            <a:miter lim="800000"/>
            <a:headEnd/>
            <a:tailEnd/>
          </a:ln>
        </p:spPr>
        <p:txBody>
          <a:bodyPr wrap="none">
            <a:spAutoFit/>
          </a:bodyPr>
          <a:lstStyle/>
          <a:p>
            <a:r>
              <a:rPr lang="en-US" sz="1400" b="1">
                <a:solidFill>
                  <a:srgbClr val="0070C0"/>
                </a:solidFill>
              </a:rPr>
              <a:t>[Bi{Se-C</a:t>
            </a:r>
            <a:r>
              <a:rPr lang="en-US" sz="1400" b="1" baseline="-25000">
                <a:solidFill>
                  <a:srgbClr val="0070C0"/>
                </a:solidFill>
              </a:rPr>
              <a:t>5</a:t>
            </a:r>
            <a:r>
              <a:rPr lang="en-US" sz="1400" b="1">
                <a:solidFill>
                  <a:srgbClr val="0070C0"/>
                </a:solidFill>
              </a:rPr>
              <a:t>H</a:t>
            </a:r>
            <a:r>
              <a:rPr lang="en-US" sz="1400" b="1" baseline="-25000">
                <a:solidFill>
                  <a:srgbClr val="0070C0"/>
                </a:solidFill>
              </a:rPr>
              <a:t>3</a:t>
            </a:r>
            <a:r>
              <a:rPr lang="en-US" sz="1400" b="1">
                <a:solidFill>
                  <a:srgbClr val="0070C0"/>
                </a:solidFill>
              </a:rPr>
              <a:t>(Me-3)N}</a:t>
            </a:r>
            <a:r>
              <a:rPr lang="en-US" sz="1400" b="1" baseline="-25000">
                <a:solidFill>
                  <a:srgbClr val="0070C0"/>
                </a:solidFill>
              </a:rPr>
              <a:t>3</a:t>
            </a:r>
            <a:r>
              <a:rPr lang="en-US" sz="1400" b="1">
                <a:solidFill>
                  <a:srgbClr val="0070C0"/>
                </a:solidFill>
              </a:rPr>
              <a:t>].2H</a:t>
            </a:r>
            <a:r>
              <a:rPr lang="en-US" sz="1400" b="1" baseline="-25000">
                <a:solidFill>
                  <a:srgbClr val="0070C0"/>
                </a:solidFill>
              </a:rPr>
              <a:t>2</a:t>
            </a:r>
            <a:r>
              <a:rPr lang="en-US" sz="1400" b="1">
                <a:solidFill>
                  <a:srgbClr val="0070C0"/>
                </a:solidFill>
              </a:rPr>
              <a:t>O </a:t>
            </a:r>
          </a:p>
        </p:txBody>
      </p:sp>
      <p:sp>
        <p:nvSpPr>
          <p:cNvPr id="34822" name="Rectangle 8"/>
          <p:cNvSpPr>
            <a:spLocks noChangeArrowheads="1"/>
          </p:cNvSpPr>
          <p:nvPr/>
        </p:nvSpPr>
        <p:spPr bwMode="auto">
          <a:xfrm>
            <a:off x="0" y="6519863"/>
            <a:ext cx="4495800" cy="307975"/>
          </a:xfrm>
          <a:prstGeom prst="rect">
            <a:avLst/>
          </a:prstGeom>
          <a:noFill/>
          <a:ln w="9525">
            <a:noFill/>
            <a:miter lim="800000"/>
            <a:headEnd/>
            <a:tailEnd/>
          </a:ln>
        </p:spPr>
        <p:txBody>
          <a:bodyPr>
            <a:spAutoFit/>
          </a:bodyPr>
          <a:lstStyle/>
          <a:p>
            <a:r>
              <a:rPr lang="en-US" sz="1400" b="1">
                <a:solidFill>
                  <a:srgbClr val="800000"/>
                </a:solidFill>
                <a:latin typeface="Times New Roman" pitchFamily="18" charset="0"/>
                <a:cs typeface="Times New Roman" pitchFamily="18" charset="0"/>
              </a:rPr>
              <a:t>R.K. Sharma, et.al., </a:t>
            </a:r>
            <a:r>
              <a:rPr lang="en-US" sz="1400" b="1" i="1">
                <a:solidFill>
                  <a:srgbClr val="800000"/>
                </a:solidFill>
                <a:latin typeface="Times New Roman" pitchFamily="18" charset="0"/>
                <a:cs typeface="Times New Roman" pitchFamily="18" charset="0"/>
              </a:rPr>
              <a:t>Dalton Trans.</a:t>
            </a:r>
            <a:r>
              <a:rPr lang="en-US" sz="1400" b="1">
                <a:solidFill>
                  <a:srgbClr val="800000"/>
                </a:solidFill>
                <a:latin typeface="Times New Roman" pitchFamily="18" charset="0"/>
                <a:cs typeface="Times New Roman" pitchFamily="18" charset="0"/>
              </a:rPr>
              <a:t> 39 (2010) 8779.</a:t>
            </a:r>
          </a:p>
        </p:txBody>
      </p:sp>
      <p:grpSp>
        <p:nvGrpSpPr>
          <p:cNvPr id="2" name="Group 13"/>
          <p:cNvGrpSpPr>
            <a:grpSpLocks/>
          </p:cNvGrpSpPr>
          <p:nvPr/>
        </p:nvGrpSpPr>
        <p:grpSpPr bwMode="auto">
          <a:xfrm>
            <a:off x="304800" y="3352800"/>
            <a:ext cx="3048000" cy="1295400"/>
            <a:chOff x="228600" y="3124200"/>
            <a:chExt cx="5114925" cy="1895475"/>
          </a:xfrm>
        </p:grpSpPr>
        <p:pic>
          <p:nvPicPr>
            <p:cNvPr id="34837" name="Picture 7" descr="sample-4"/>
            <p:cNvPicPr>
              <a:picLocks noChangeAspect="1" noChangeArrowheads="1"/>
            </p:cNvPicPr>
            <p:nvPr/>
          </p:nvPicPr>
          <p:blipFill>
            <a:blip r:embed="rId4"/>
            <a:srcRect/>
            <a:stretch>
              <a:fillRect/>
            </a:stretch>
          </p:blipFill>
          <p:spPr bwMode="auto">
            <a:xfrm>
              <a:off x="228600" y="3124200"/>
              <a:ext cx="2533650" cy="1895475"/>
            </a:xfrm>
            <a:prstGeom prst="rect">
              <a:avLst/>
            </a:prstGeom>
            <a:noFill/>
            <a:ln w="9525">
              <a:noFill/>
              <a:miter lim="800000"/>
              <a:headEnd/>
              <a:tailEnd/>
            </a:ln>
          </p:spPr>
        </p:pic>
        <p:pic>
          <p:nvPicPr>
            <p:cNvPr id="34838" name="Picture 8" descr="sample-4b"/>
            <p:cNvPicPr>
              <a:picLocks noChangeAspect="1" noChangeArrowheads="1"/>
            </p:cNvPicPr>
            <p:nvPr/>
          </p:nvPicPr>
          <p:blipFill>
            <a:blip r:embed="rId5"/>
            <a:srcRect b="5376"/>
            <a:stretch>
              <a:fillRect/>
            </a:stretch>
          </p:blipFill>
          <p:spPr bwMode="auto">
            <a:xfrm>
              <a:off x="1447800" y="3124200"/>
              <a:ext cx="1276350" cy="838200"/>
            </a:xfrm>
            <a:prstGeom prst="rect">
              <a:avLst/>
            </a:prstGeom>
            <a:noFill/>
            <a:ln w="9525">
              <a:noFill/>
              <a:miter lim="800000"/>
              <a:headEnd/>
              <a:tailEnd/>
            </a:ln>
          </p:spPr>
        </p:pic>
        <p:pic>
          <p:nvPicPr>
            <p:cNvPr id="34839" name="Picture 9" descr="sample-3a"/>
            <p:cNvPicPr>
              <a:picLocks noChangeAspect="1" noChangeArrowheads="1"/>
            </p:cNvPicPr>
            <p:nvPr/>
          </p:nvPicPr>
          <p:blipFill>
            <a:blip r:embed="rId6"/>
            <a:srcRect/>
            <a:stretch>
              <a:fillRect/>
            </a:stretch>
          </p:blipFill>
          <p:spPr bwMode="auto">
            <a:xfrm>
              <a:off x="2819400" y="3124200"/>
              <a:ext cx="2524125" cy="1885950"/>
            </a:xfrm>
            <a:prstGeom prst="rect">
              <a:avLst/>
            </a:prstGeom>
            <a:noFill/>
            <a:ln w="9525">
              <a:noFill/>
              <a:miter lim="800000"/>
              <a:headEnd/>
              <a:tailEnd/>
            </a:ln>
          </p:spPr>
        </p:pic>
        <p:pic>
          <p:nvPicPr>
            <p:cNvPr id="34840" name="Picture 10" descr="sample-3b"/>
            <p:cNvPicPr>
              <a:picLocks noChangeAspect="1" noChangeArrowheads="1"/>
            </p:cNvPicPr>
            <p:nvPr/>
          </p:nvPicPr>
          <p:blipFill>
            <a:blip r:embed="rId7"/>
            <a:srcRect b="9435"/>
            <a:stretch>
              <a:fillRect/>
            </a:stretch>
          </p:blipFill>
          <p:spPr bwMode="auto">
            <a:xfrm>
              <a:off x="3962400" y="3124200"/>
              <a:ext cx="1352550" cy="914400"/>
            </a:xfrm>
            <a:prstGeom prst="rect">
              <a:avLst/>
            </a:prstGeom>
            <a:noFill/>
            <a:ln w="9525">
              <a:noFill/>
              <a:miter lim="800000"/>
              <a:headEnd/>
              <a:tailEnd/>
            </a:ln>
          </p:spPr>
        </p:pic>
      </p:grpSp>
      <p:sp>
        <p:nvSpPr>
          <p:cNvPr id="34824" name="Rectangle 14"/>
          <p:cNvSpPr>
            <a:spLocks noChangeArrowheads="1"/>
          </p:cNvSpPr>
          <p:nvPr/>
        </p:nvSpPr>
        <p:spPr bwMode="auto">
          <a:xfrm>
            <a:off x="304800" y="4724400"/>
            <a:ext cx="3048000" cy="1016000"/>
          </a:xfrm>
          <a:prstGeom prst="rect">
            <a:avLst/>
          </a:prstGeom>
          <a:noFill/>
          <a:ln w="9525">
            <a:noFill/>
            <a:miter lim="800000"/>
            <a:headEnd/>
            <a:tailEnd/>
          </a:ln>
        </p:spPr>
        <p:txBody>
          <a:bodyPr>
            <a:spAutoFit/>
          </a:bodyPr>
          <a:lstStyle/>
          <a:p>
            <a:pPr algn="just"/>
            <a:r>
              <a:rPr lang="en-US" sz="1200"/>
              <a:t>SEM image of uniformly coated antimony selenide film obtained by AACVD of [Sb{Se-C</a:t>
            </a:r>
            <a:r>
              <a:rPr lang="en-US" sz="1200" baseline="-25000"/>
              <a:t>5</a:t>
            </a:r>
            <a:r>
              <a:rPr lang="en-US" sz="1200"/>
              <a:t>H</a:t>
            </a:r>
            <a:r>
              <a:rPr lang="en-US" sz="1200" baseline="-25000"/>
              <a:t>3</a:t>
            </a:r>
            <a:r>
              <a:rPr lang="en-US" sz="1200"/>
              <a:t>(Me-3)N}</a:t>
            </a:r>
            <a:r>
              <a:rPr lang="en-US" sz="1200" baseline="-25000"/>
              <a:t>3</a:t>
            </a:r>
            <a:r>
              <a:rPr lang="en-US" sz="1200"/>
              <a:t>]  at 425 </a:t>
            </a:r>
            <a:r>
              <a:rPr lang="en-US" sz="1200" baseline="30000"/>
              <a:t>o</a:t>
            </a:r>
            <a:r>
              <a:rPr lang="en-US" sz="1200"/>
              <a:t>C for a) 1 h and b) 2 h (Inset displays the magnified image of the same).</a:t>
            </a:r>
          </a:p>
        </p:txBody>
      </p:sp>
      <p:grpSp>
        <p:nvGrpSpPr>
          <p:cNvPr id="3" name="Group 31"/>
          <p:cNvGrpSpPr>
            <a:grpSpLocks/>
          </p:cNvGrpSpPr>
          <p:nvPr/>
        </p:nvGrpSpPr>
        <p:grpSpPr bwMode="auto">
          <a:xfrm>
            <a:off x="4953000" y="3276600"/>
            <a:ext cx="3124200" cy="2514600"/>
            <a:chOff x="4953000" y="3276600"/>
            <a:chExt cx="3124200" cy="2514601"/>
          </a:xfrm>
        </p:grpSpPr>
        <p:grpSp>
          <p:nvGrpSpPr>
            <p:cNvPr id="4" name="Group 25"/>
            <p:cNvGrpSpPr>
              <a:grpSpLocks/>
            </p:cNvGrpSpPr>
            <p:nvPr/>
          </p:nvGrpSpPr>
          <p:grpSpPr bwMode="auto">
            <a:xfrm>
              <a:off x="4953000" y="3276600"/>
              <a:ext cx="3124200" cy="2514601"/>
              <a:chOff x="4114800" y="2819399"/>
              <a:chExt cx="4031315" cy="3073776"/>
            </a:xfrm>
          </p:grpSpPr>
          <p:pic>
            <p:nvPicPr>
              <p:cNvPr id="34832" name="Picture 0" descr="bise350 -10k.jpg"/>
              <p:cNvPicPr>
                <a:picLocks noChangeAspect="1" noChangeArrowheads="1"/>
              </p:cNvPicPr>
              <p:nvPr/>
            </p:nvPicPr>
            <p:blipFill>
              <a:blip r:embed="rId8"/>
              <a:srcRect/>
              <a:stretch>
                <a:fillRect/>
              </a:stretch>
            </p:blipFill>
            <p:spPr bwMode="auto">
              <a:xfrm>
                <a:off x="4114800" y="2819399"/>
                <a:ext cx="1981200" cy="1534459"/>
              </a:xfrm>
              <a:prstGeom prst="rect">
                <a:avLst/>
              </a:prstGeom>
              <a:noFill/>
              <a:ln w="9525">
                <a:noFill/>
                <a:miter lim="800000"/>
                <a:headEnd/>
                <a:tailEnd/>
              </a:ln>
            </p:spPr>
          </p:pic>
          <p:pic>
            <p:nvPicPr>
              <p:cNvPr id="34833" name="Picture 17" descr="Bi400"/>
              <p:cNvPicPr>
                <a:picLocks noChangeAspect="1" noChangeArrowheads="1"/>
              </p:cNvPicPr>
              <p:nvPr/>
            </p:nvPicPr>
            <p:blipFill>
              <a:blip r:embed="rId9"/>
              <a:srcRect/>
              <a:stretch>
                <a:fillRect/>
              </a:stretch>
            </p:blipFill>
            <p:spPr bwMode="auto">
              <a:xfrm>
                <a:off x="4114801" y="4379131"/>
                <a:ext cx="1981199" cy="1488269"/>
              </a:xfrm>
              <a:prstGeom prst="rect">
                <a:avLst/>
              </a:prstGeom>
              <a:noFill/>
              <a:ln w="9525">
                <a:noFill/>
                <a:miter lim="800000"/>
                <a:headEnd/>
                <a:tailEnd/>
              </a:ln>
            </p:spPr>
          </p:pic>
          <p:pic>
            <p:nvPicPr>
              <p:cNvPr id="34834" name="Picture 3" descr="bise375 1h-5k.jpg"/>
              <p:cNvPicPr>
                <a:picLocks noChangeAspect="1" noChangeArrowheads="1"/>
              </p:cNvPicPr>
              <p:nvPr/>
            </p:nvPicPr>
            <p:blipFill>
              <a:blip r:embed="rId10"/>
              <a:srcRect/>
              <a:stretch>
                <a:fillRect/>
              </a:stretch>
            </p:blipFill>
            <p:spPr bwMode="auto">
              <a:xfrm>
                <a:off x="6136340" y="2837330"/>
                <a:ext cx="2009775" cy="1514475"/>
              </a:xfrm>
              <a:prstGeom prst="rect">
                <a:avLst/>
              </a:prstGeom>
              <a:noFill/>
              <a:ln w="9525">
                <a:noFill/>
                <a:miter lim="800000"/>
                <a:headEnd/>
                <a:tailEnd/>
              </a:ln>
            </p:spPr>
          </p:pic>
          <p:pic>
            <p:nvPicPr>
              <p:cNvPr id="34835" name="Picture 19" descr="sample-6"/>
              <p:cNvPicPr>
                <a:picLocks noChangeAspect="1" noChangeArrowheads="1"/>
              </p:cNvPicPr>
              <p:nvPr/>
            </p:nvPicPr>
            <p:blipFill>
              <a:blip r:embed="rId11"/>
              <a:srcRect/>
              <a:stretch>
                <a:fillRect/>
              </a:stretch>
            </p:blipFill>
            <p:spPr bwMode="auto">
              <a:xfrm>
                <a:off x="6136340" y="4388225"/>
                <a:ext cx="2000250" cy="1504950"/>
              </a:xfrm>
              <a:prstGeom prst="rect">
                <a:avLst/>
              </a:prstGeom>
              <a:noFill/>
              <a:ln w="9525">
                <a:noFill/>
                <a:miter lim="800000"/>
                <a:headEnd/>
                <a:tailEnd/>
              </a:ln>
            </p:spPr>
          </p:pic>
          <p:pic>
            <p:nvPicPr>
              <p:cNvPr id="34836" name="Picture 1" descr="bise350 1h-40k.jpg"/>
              <p:cNvPicPr>
                <a:picLocks noChangeAspect="1" noChangeArrowheads="1"/>
              </p:cNvPicPr>
              <p:nvPr/>
            </p:nvPicPr>
            <p:blipFill>
              <a:blip r:embed="rId12"/>
              <a:srcRect b="10112"/>
              <a:stretch>
                <a:fillRect/>
              </a:stretch>
            </p:blipFill>
            <p:spPr bwMode="auto">
              <a:xfrm>
                <a:off x="4953000" y="2819400"/>
                <a:ext cx="1143000" cy="762000"/>
              </a:xfrm>
              <a:prstGeom prst="rect">
                <a:avLst/>
              </a:prstGeom>
              <a:noFill/>
              <a:ln w="9525">
                <a:noFill/>
                <a:miter lim="800000"/>
                <a:headEnd/>
                <a:tailEnd/>
              </a:ln>
            </p:spPr>
          </p:pic>
        </p:grpSp>
        <p:sp>
          <p:nvSpPr>
            <p:cNvPr id="34828" name="TextBox 26"/>
            <p:cNvSpPr txBox="1">
              <a:spLocks noChangeArrowheads="1"/>
            </p:cNvSpPr>
            <p:nvPr/>
          </p:nvSpPr>
          <p:spPr bwMode="auto">
            <a:xfrm>
              <a:off x="4953000" y="3276600"/>
              <a:ext cx="312906" cy="369332"/>
            </a:xfrm>
            <a:prstGeom prst="rect">
              <a:avLst/>
            </a:prstGeom>
            <a:noFill/>
            <a:ln w="9525">
              <a:noFill/>
              <a:miter lim="800000"/>
              <a:headEnd/>
              <a:tailEnd/>
            </a:ln>
          </p:spPr>
          <p:txBody>
            <a:bodyPr wrap="none">
              <a:spAutoFit/>
            </a:bodyPr>
            <a:lstStyle/>
            <a:p>
              <a:r>
                <a:rPr lang="en-IN">
                  <a:solidFill>
                    <a:srgbClr val="FFFF00"/>
                  </a:solidFill>
                </a:rPr>
                <a:t>a</a:t>
              </a:r>
              <a:endParaRPr lang="en-US">
                <a:solidFill>
                  <a:srgbClr val="FFFF00"/>
                </a:solidFill>
              </a:endParaRPr>
            </a:p>
          </p:txBody>
        </p:sp>
        <p:sp>
          <p:nvSpPr>
            <p:cNvPr id="34829" name="TextBox 27"/>
            <p:cNvSpPr txBox="1">
              <a:spLocks noChangeArrowheads="1"/>
            </p:cNvSpPr>
            <p:nvPr/>
          </p:nvSpPr>
          <p:spPr bwMode="auto">
            <a:xfrm>
              <a:off x="6477000" y="3276600"/>
              <a:ext cx="312906" cy="369332"/>
            </a:xfrm>
            <a:prstGeom prst="rect">
              <a:avLst/>
            </a:prstGeom>
            <a:noFill/>
            <a:ln w="9525">
              <a:noFill/>
              <a:miter lim="800000"/>
              <a:headEnd/>
              <a:tailEnd/>
            </a:ln>
          </p:spPr>
          <p:txBody>
            <a:bodyPr wrap="none">
              <a:spAutoFit/>
            </a:bodyPr>
            <a:lstStyle/>
            <a:p>
              <a:r>
                <a:rPr lang="en-IN">
                  <a:solidFill>
                    <a:srgbClr val="FFFF00"/>
                  </a:solidFill>
                </a:rPr>
                <a:t>b</a:t>
              </a:r>
              <a:endParaRPr lang="en-US">
                <a:solidFill>
                  <a:srgbClr val="FFFF00"/>
                </a:solidFill>
              </a:endParaRPr>
            </a:p>
          </p:txBody>
        </p:sp>
        <p:sp>
          <p:nvSpPr>
            <p:cNvPr id="34830" name="TextBox 28"/>
            <p:cNvSpPr txBox="1">
              <a:spLocks noChangeArrowheads="1"/>
            </p:cNvSpPr>
            <p:nvPr/>
          </p:nvSpPr>
          <p:spPr bwMode="auto">
            <a:xfrm>
              <a:off x="4953000" y="4495800"/>
              <a:ext cx="300082" cy="369332"/>
            </a:xfrm>
            <a:prstGeom prst="rect">
              <a:avLst/>
            </a:prstGeom>
            <a:noFill/>
            <a:ln w="9525">
              <a:noFill/>
              <a:miter lim="800000"/>
              <a:headEnd/>
              <a:tailEnd/>
            </a:ln>
          </p:spPr>
          <p:txBody>
            <a:bodyPr wrap="none">
              <a:spAutoFit/>
            </a:bodyPr>
            <a:lstStyle/>
            <a:p>
              <a:r>
                <a:rPr lang="en-IN">
                  <a:solidFill>
                    <a:srgbClr val="FFFF00"/>
                  </a:solidFill>
                </a:rPr>
                <a:t>c</a:t>
              </a:r>
              <a:endParaRPr lang="en-US">
                <a:solidFill>
                  <a:srgbClr val="FFFF00"/>
                </a:solidFill>
              </a:endParaRPr>
            </a:p>
          </p:txBody>
        </p:sp>
        <p:sp>
          <p:nvSpPr>
            <p:cNvPr id="34831" name="TextBox 29"/>
            <p:cNvSpPr txBox="1">
              <a:spLocks noChangeArrowheads="1"/>
            </p:cNvSpPr>
            <p:nvPr/>
          </p:nvSpPr>
          <p:spPr bwMode="auto">
            <a:xfrm>
              <a:off x="6477000" y="4495800"/>
              <a:ext cx="312906" cy="369332"/>
            </a:xfrm>
            <a:prstGeom prst="rect">
              <a:avLst/>
            </a:prstGeom>
            <a:noFill/>
            <a:ln w="9525">
              <a:noFill/>
              <a:miter lim="800000"/>
              <a:headEnd/>
              <a:tailEnd/>
            </a:ln>
          </p:spPr>
          <p:txBody>
            <a:bodyPr wrap="none">
              <a:spAutoFit/>
            </a:bodyPr>
            <a:lstStyle/>
            <a:p>
              <a:r>
                <a:rPr lang="en-IN">
                  <a:solidFill>
                    <a:srgbClr val="FFFF00"/>
                  </a:solidFill>
                </a:rPr>
                <a:t>d</a:t>
              </a:r>
              <a:endParaRPr lang="en-US">
                <a:solidFill>
                  <a:srgbClr val="FFFF00"/>
                </a:solidFill>
              </a:endParaRPr>
            </a:p>
          </p:txBody>
        </p:sp>
      </p:grpSp>
      <p:sp>
        <p:nvSpPr>
          <p:cNvPr id="34826" name="Rectangle 30"/>
          <p:cNvSpPr>
            <a:spLocks noChangeArrowheads="1"/>
          </p:cNvSpPr>
          <p:nvPr/>
        </p:nvSpPr>
        <p:spPr bwMode="auto">
          <a:xfrm>
            <a:off x="4419600" y="5842000"/>
            <a:ext cx="4572000" cy="1016000"/>
          </a:xfrm>
          <a:prstGeom prst="rect">
            <a:avLst/>
          </a:prstGeom>
          <a:noFill/>
          <a:ln w="9525">
            <a:noFill/>
            <a:miter lim="800000"/>
            <a:headEnd/>
            <a:tailEnd/>
          </a:ln>
        </p:spPr>
        <p:txBody>
          <a:bodyPr>
            <a:spAutoFit/>
          </a:bodyPr>
          <a:lstStyle/>
          <a:p>
            <a:pPr algn="just"/>
            <a:r>
              <a:rPr lang="en-US" sz="1200"/>
              <a:t>a) SEM pictures of bismuth selenide boats (Inset shows arrangement of boat like structures in a diagonally cleaved hexagon shape), b) petals, c) sheets and d) wool like structures obtained by AACVD of [Bi{Se-C</a:t>
            </a:r>
            <a:r>
              <a:rPr lang="en-US" sz="1200" baseline="-25000"/>
              <a:t>5</a:t>
            </a:r>
            <a:r>
              <a:rPr lang="en-US" sz="1200"/>
              <a:t>H</a:t>
            </a:r>
            <a:r>
              <a:rPr lang="en-US" sz="1200" baseline="-25000"/>
              <a:t>3</a:t>
            </a:r>
            <a:r>
              <a:rPr lang="en-US" sz="1200"/>
              <a:t>(Me-3)N}</a:t>
            </a:r>
            <a:r>
              <a:rPr lang="en-US" sz="1200" baseline="-25000"/>
              <a:t>3</a:t>
            </a:r>
            <a:r>
              <a:rPr lang="en-US" sz="1200"/>
              <a:t>]  at 350, 375, 400 and 475 </a:t>
            </a:r>
            <a:r>
              <a:rPr lang="en-US" sz="1200" baseline="30000"/>
              <a:t>o</a:t>
            </a:r>
            <a:r>
              <a:rPr lang="en-US" sz="1200"/>
              <a:t>C, respectively for 1 h.</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8130" name="Group 2"/>
          <p:cNvGraphicFramePr>
            <a:graphicFrameLocks noGrp="1"/>
          </p:cNvGraphicFramePr>
          <p:nvPr/>
        </p:nvGraphicFramePr>
        <p:xfrm>
          <a:off x="914400" y="1371600"/>
          <a:ext cx="7620000" cy="2743200"/>
        </p:xfrm>
        <a:graphic>
          <a:graphicData uri="http://schemas.openxmlformats.org/drawingml/2006/table">
            <a:tbl>
              <a:tblPr/>
              <a:tblGrid>
                <a:gridCol w="1524000"/>
                <a:gridCol w="2438400"/>
                <a:gridCol w="1828800"/>
                <a:gridCol w="1828800"/>
              </a:tblGrid>
              <a:tr h="812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960000"/>
                          </a:solidFill>
                          <a:effectLst/>
                          <a:latin typeface="Times New Roman" pitchFamily="18" charset="0"/>
                          <a:cs typeface="Times New Roman" pitchFamily="18" charset="0"/>
                        </a:rPr>
                        <a:t>System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960000"/>
                          </a:solidFill>
                          <a:effectLst/>
                          <a:latin typeface="Times New Roman" pitchFamily="18" charset="0"/>
                          <a:cs typeface="Times New Roman" pitchFamily="18" charset="0"/>
                        </a:rPr>
                        <a:t>Examples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960000"/>
                          </a:solidFill>
                          <a:effectLst/>
                          <a:latin typeface="Times New Roman" pitchFamily="18" charset="0"/>
                          <a:cs typeface="Times New Roman" pitchFamily="18" charset="0"/>
                        </a:rPr>
                        <a:t>No. of possible system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960000"/>
                          </a:solidFill>
                          <a:effectLst/>
                          <a:latin typeface="Times New Roman" pitchFamily="18" charset="0"/>
                          <a:cs typeface="Times New Roman" pitchFamily="18" charset="0"/>
                        </a:rPr>
                        <a:t>Reported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960000"/>
                          </a:solidFill>
                          <a:effectLst/>
                          <a:latin typeface="Times New Roman" pitchFamily="18" charset="0"/>
                          <a:cs typeface="Times New Roman" pitchFamily="18" charset="0"/>
                        </a:rPr>
                        <a:t>so far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82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33CC"/>
                          </a:solidFill>
                          <a:effectLst/>
                          <a:latin typeface="Times New Roman" pitchFamily="18" charset="0"/>
                          <a:cs typeface="Times New Roman" pitchFamily="18" charset="0"/>
                        </a:rPr>
                        <a:t>Unitary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33CC"/>
                          </a:solidFill>
                          <a:effectLst/>
                          <a:latin typeface="Times New Roman" pitchFamily="18" charset="0"/>
                          <a:cs typeface="Times New Roman" pitchFamily="18" charset="0"/>
                        </a:rPr>
                        <a:t>Si, </a:t>
                      </a:r>
                      <a:r>
                        <a:rPr kumimoji="0" lang="en-US" sz="2000" b="1" i="0" u="none" strike="noStrike" cap="none" normalizeH="0" baseline="0" dirty="0" err="1" smtClean="0">
                          <a:ln>
                            <a:noFill/>
                          </a:ln>
                          <a:solidFill>
                            <a:srgbClr val="0033CC"/>
                          </a:solidFill>
                          <a:effectLst/>
                          <a:latin typeface="Times New Roman" pitchFamily="18" charset="0"/>
                          <a:cs typeface="Times New Roman" pitchFamily="18" charset="0"/>
                        </a:rPr>
                        <a:t>Ge</a:t>
                      </a:r>
                      <a:endParaRPr kumimoji="0" lang="en-US" sz="2000" b="1" i="0" u="none" strike="noStrike" cap="none" normalizeH="0" baseline="0" dirty="0" smtClean="0">
                        <a:ln>
                          <a:noFill/>
                        </a:ln>
                        <a:solidFill>
                          <a:srgbClr val="0033CC"/>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33CC"/>
                          </a:solidFill>
                          <a:effectLst/>
                          <a:latin typeface="Times New Roman" pitchFamily="18" charset="0"/>
                          <a:cs typeface="Times New Roman" pitchFamily="18"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33CC"/>
                          </a:solidFill>
                          <a:effectLst/>
                          <a:latin typeface="Times New Roman" pitchFamily="18" charset="0"/>
                          <a:cs typeface="Times New Roman" pitchFamily="18" charset="0"/>
                        </a:rPr>
                        <a:t>100 (100%)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8000"/>
                          </a:solidFill>
                          <a:effectLst/>
                          <a:latin typeface="Times New Roman" pitchFamily="18" charset="0"/>
                          <a:cs typeface="Times New Roman" pitchFamily="18" charset="0"/>
                        </a:rPr>
                        <a:t>Binary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rgbClr val="008000"/>
                          </a:solidFill>
                          <a:effectLst/>
                          <a:latin typeface="Times New Roman" pitchFamily="18" charset="0"/>
                          <a:cs typeface="Times New Roman" pitchFamily="18" charset="0"/>
                        </a:rPr>
                        <a:t>CdSe</a:t>
                      </a:r>
                      <a:r>
                        <a:rPr kumimoji="0" lang="en-US" sz="2000" b="1" i="0" u="none" strike="noStrike" cap="none" normalizeH="0" baseline="0" dirty="0" smtClean="0">
                          <a:ln>
                            <a:noFill/>
                          </a:ln>
                          <a:solidFill>
                            <a:srgbClr val="008000"/>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rgbClr val="008000"/>
                          </a:solidFill>
                          <a:effectLst/>
                          <a:latin typeface="Times New Roman" pitchFamily="18" charset="0"/>
                          <a:cs typeface="Times New Roman" pitchFamily="18" charset="0"/>
                        </a:rPr>
                        <a:t>GaAs</a:t>
                      </a:r>
                      <a:endParaRPr kumimoji="0" lang="en-US" sz="2000" b="1" i="0" u="none" strike="noStrike" cap="none" normalizeH="0" baseline="0" dirty="0" smtClean="0">
                        <a:ln>
                          <a:noFill/>
                        </a:ln>
                        <a:solidFill>
                          <a:srgbClr val="008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8000"/>
                          </a:solidFill>
                          <a:effectLst/>
                          <a:latin typeface="Times New Roman" pitchFamily="18" charset="0"/>
                          <a:cs typeface="Times New Roman" pitchFamily="18" charset="0"/>
                        </a:rPr>
                        <a:t>4950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8000"/>
                          </a:solidFill>
                          <a:effectLst/>
                          <a:latin typeface="Times New Roman" pitchFamily="18" charset="0"/>
                          <a:cs typeface="Times New Roman" pitchFamily="18" charset="0"/>
                        </a:rPr>
                        <a:t>4000 (~80%)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9900CC"/>
                          </a:solidFill>
                          <a:effectLst/>
                          <a:latin typeface="Times New Roman" pitchFamily="18" charset="0"/>
                          <a:cs typeface="Times New Roman" pitchFamily="18" charset="0"/>
                        </a:rPr>
                        <a:t>Ternary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9900CC"/>
                          </a:solidFill>
                          <a:effectLst/>
                          <a:latin typeface="Times New Roman" pitchFamily="18" charset="0"/>
                          <a:cs typeface="Times New Roman" pitchFamily="18" charset="0"/>
                        </a:rPr>
                        <a:t>CuInSe</a:t>
                      </a:r>
                      <a:r>
                        <a:rPr kumimoji="0" lang="en-US" sz="2000" b="1" i="0" u="none" strike="noStrike" cap="none" normalizeH="0" baseline="-25000" smtClean="0">
                          <a:ln>
                            <a:noFill/>
                          </a:ln>
                          <a:solidFill>
                            <a:srgbClr val="9900CC"/>
                          </a:solidFill>
                          <a:effectLst/>
                          <a:latin typeface="Times New Roman" pitchFamily="18" charset="0"/>
                          <a:cs typeface="Times New Roman" pitchFamily="18" charset="0"/>
                        </a:rPr>
                        <a:t>2</a:t>
                      </a:r>
                      <a:r>
                        <a:rPr kumimoji="0" lang="en-US" sz="2000" b="1" i="0" u="none" strike="noStrike" cap="none" normalizeH="0" baseline="0" smtClean="0">
                          <a:ln>
                            <a:noFill/>
                          </a:ln>
                          <a:solidFill>
                            <a:srgbClr val="9900CC"/>
                          </a:solidFill>
                          <a:effectLst/>
                          <a:latin typeface="Times New Roman" pitchFamily="18" charset="0"/>
                          <a:cs typeface="Times New Roman" pitchFamily="18" charset="0"/>
                        </a:rPr>
                        <a:t>, HgCdTe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9900CC"/>
                          </a:solidFill>
                          <a:effectLst/>
                          <a:latin typeface="Times New Roman" pitchFamily="18" charset="0"/>
                          <a:cs typeface="Times New Roman" pitchFamily="18" charset="0"/>
                        </a:rPr>
                        <a:t>1,61,700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9900CC"/>
                          </a:solidFill>
                          <a:effectLst/>
                          <a:latin typeface="Times New Roman" pitchFamily="18" charset="0"/>
                          <a:cs typeface="Times New Roman" pitchFamily="18" charset="0"/>
                        </a:rPr>
                        <a:t>8000 (~5%)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66FF"/>
                          </a:solidFill>
                          <a:effectLst/>
                          <a:latin typeface="Times New Roman" pitchFamily="18" charset="0"/>
                          <a:cs typeface="Times New Roman" pitchFamily="18" charset="0"/>
                        </a:rPr>
                        <a:t>Quaternary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66FF"/>
                          </a:solidFill>
                          <a:effectLst/>
                          <a:latin typeface="Times New Roman" pitchFamily="18" charset="0"/>
                          <a:cs typeface="Times New Roman" pitchFamily="18" charset="0"/>
                        </a:rPr>
                        <a:t>CuGaInS</a:t>
                      </a:r>
                      <a:r>
                        <a:rPr kumimoji="0" lang="en-US" sz="2000" b="1" i="0" u="none" strike="noStrike" cap="none" normalizeH="0" baseline="-25000" smtClean="0">
                          <a:ln>
                            <a:noFill/>
                          </a:ln>
                          <a:solidFill>
                            <a:srgbClr val="0066FF"/>
                          </a:solidFill>
                          <a:effectLst/>
                          <a:latin typeface="Times New Roman" pitchFamily="18" charset="0"/>
                          <a:cs typeface="Times New Roman" pitchFamily="18" charset="0"/>
                        </a:rPr>
                        <a:t>2</a:t>
                      </a:r>
                      <a:r>
                        <a:rPr kumimoji="0" lang="en-US" sz="2000" b="1" i="0" u="none" strike="noStrike" cap="none" normalizeH="0" baseline="0" smtClean="0">
                          <a:ln>
                            <a:noFill/>
                          </a:ln>
                          <a:solidFill>
                            <a:srgbClr val="0066FF"/>
                          </a:solidFill>
                          <a:effectLst/>
                          <a:latin typeface="Times New Roman" pitchFamily="18" charset="0"/>
                          <a:cs typeface="Times New Roman" pitchFamily="18" charset="0"/>
                        </a:rPr>
                        <a:t>, GaInPAs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66FF"/>
                          </a:solidFill>
                          <a:effectLst/>
                          <a:latin typeface="Times New Roman" pitchFamily="18" charset="0"/>
                          <a:cs typeface="Times New Roman" pitchFamily="18" charset="0"/>
                        </a:rPr>
                        <a:t>39,21,225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66FF"/>
                          </a:solidFill>
                          <a:effectLst/>
                          <a:latin typeface="Times New Roman" pitchFamily="18" charset="0"/>
                          <a:cs typeface="Times New Roman" pitchFamily="18" charset="0"/>
                        </a:rPr>
                        <a:t>1000 (&lt;0.05%)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sp>
        <p:nvSpPr>
          <p:cNvPr id="19490" name="Rectangle 34"/>
          <p:cNvSpPr>
            <a:spLocks noGrp="1" noChangeArrowheads="1"/>
          </p:cNvSpPr>
          <p:nvPr>
            <p:ph type="title"/>
          </p:nvPr>
        </p:nvSpPr>
        <p:spPr>
          <a:xfrm>
            <a:off x="2971800" y="533400"/>
            <a:ext cx="3276600" cy="533400"/>
          </a:xfrm>
        </p:spPr>
        <p:txBody>
          <a:bodyPr/>
          <a:lstStyle/>
          <a:p>
            <a:r>
              <a:rPr lang="en-US" sz="2800" b="1" dirty="0" smtClean="0">
                <a:solidFill>
                  <a:srgbClr val="960000"/>
                </a:solidFill>
                <a:latin typeface="Times New Roman" pitchFamily="18" charset="0"/>
                <a:cs typeface="Times New Roman" pitchFamily="18" charset="0"/>
              </a:rPr>
              <a:t>Inorganic Materials</a:t>
            </a:r>
          </a:p>
        </p:txBody>
      </p:sp>
      <p:sp>
        <p:nvSpPr>
          <p:cNvPr id="19491" name="Text Box 35"/>
          <p:cNvSpPr txBox="1">
            <a:spLocks noChangeArrowheads="1"/>
          </p:cNvSpPr>
          <p:nvPr/>
        </p:nvSpPr>
        <p:spPr bwMode="auto">
          <a:xfrm>
            <a:off x="3914775" y="4572000"/>
            <a:ext cx="4695825" cy="396875"/>
          </a:xfrm>
          <a:prstGeom prst="rect">
            <a:avLst/>
          </a:prstGeom>
          <a:noFill/>
          <a:ln w="9525">
            <a:noFill/>
            <a:miter lim="800000"/>
            <a:headEnd/>
            <a:tailEnd/>
          </a:ln>
        </p:spPr>
        <p:txBody>
          <a:bodyPr wrap="none">
            <a:spAutoFit/>
          </a:bodyPr>
          <a:lstStyle/>
          <a:p>
            <a:r>
              <a:rPr lang="en-US" sz="2000" b="1" dirty="0">
                <a:solidFill>
                  <a:srgbClr val="0070C0"/>
                </a:solidFill>
                <a:latin typeface="Times New Roman" pitchFamily="18" charset="0"/>
              </a:rPr>
              <a:t>P. Wu </a:t>
            </a:r>
            <a:r>
              <a:rPr lang="en-US" sz="2000" b="1" i="1" dirty="0">
                <a:solidFill>
                  <a:srgbClr val="0070C0"/>
                </a:solidFill>
                <a:latin typeface="Times New Roman" pitchFamily="18" charset="0"/>
              </a:rPr>
              <a:t>et.al.</a:t>
            </a:r>
            <a:r>
              <a:rPr lang="en-US" sz="2000" b="1" dirty="0">
                <a:solidFill>
                  <a:srgbClr val="0070C0"/>
                </a:solidFill>
                <a:latin typeface="Times New Roman" pitchFamily="18" charset="0"/>
              </a:rPr>
              <a:t>, </a:t>
            </a:r>
            <a:r>
              <a:rPr lang="en-US" sz="2000" b="1" i="1" dirty="0">
                <a:solidFill>
                  <a:srgbClr val="0070C0"/>
                </a:solidFill>
                <a:latin typeface="Times New Roman" pitchFamily="18" charset="0"/>
              </a:rPr>
              <a:t>Chem. Mater.,</a:t>
            </a:r>
            <a:r>
              <a:rPr lang="en-US" sz="2000" b="1" dirty="0">
                <a:solidFill>
                  <a:srgbClr val="0070C0"/>
                </a:solidFill>
                <a:latin typeface="Times New Roman" pitchFamily="18" charset="0"/>
              </a:rPr>
              <a:t> 12 (2000) 1648</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6705600" y="2438400"/>
            <a:ext cx="2057400" cy="3733800"/>
          </a:xfrm>
          <a:solidFill>
            <a:schemeClr val="accent6">
              <a:lumMod val="20000"/>
              <a:lumOff val="80000"/>
            </a:schemeClr>
          </a:solidFill>
          <a:ln>
            <a:solidFill>
              <a:schemeClr val="accent2"/>
            </a:solidFill>
          </a:ln>
        </p:spPr>
        <p:txBody>
          <a:bodyPr>
            <a:normAutofit fontScale="92500" lnSpcReduction="20000"/>
          </a:bodyPr>
          <a:lstStyle/>
          <a:p>
            <a:pPr marL="341313" lvl="1" indent="-341313">
              <a:buFontTx/>
              <a:buNone/>
              <a:defRPr/>
            </a:pPr>
            <a:r>
              <a:rPr lang="en-IN" sz="1500" b="1" dirty="0" err="1" smtClean="0">
                <a:solidFill>
                  <a:srgbClr val="7030A0"/>
                </a:solidFill>
                <a:latin typeface="Times New Roman" pitchFamily="18" charset="0"/>
                <a:cs typeface="Times New Roman" pitchFamily="18" charset="0"/>
              </a:rPr>
              <a:t>Shri</a:t>
            </a:r>
            <a:r>
              <a:rPr lang="en-IN" sz="1500" b="1" dirty="0" smtClean="0">
                <a:solidFill>
                  <a:srgbClr val="7030A0"/>
                </a:solidFill>
                <a:latin typeface="Times New Roman" pitchFamily="18" charset="0"/>
                <a:cs typeface="Times New Roman" pitchFamily="18" charset="0"/>
              </a:rPr>
              <a:t> K. </a:t>
            </a:r>
            <a:r>
              <a:rPr lang="en-IN" sz="1500" b="1" dirty="0" err="1" smtClean="0">
                <a:solidFill>
                  <a:srgbClr val="7030A0"/>
                </a:solidFill>
                <a:latin typeface="Times New Roman" pitchFamily="18" charset="0"/>
                <a:cs typeface="Times New Roman" pitchFamily="18" charset="0"/>
              </a:rPr>
              <a:t>Gangadharan</a:t>
            </a:r>
            <a:endParaRPr lang="en-US" sz="1500" b="1" dirty="0" smtClean="0">
              <a:solidFill>
                <a:srgbClr val="7030A0"/>
              </a:solidFill>
              <a:latin typeface="Times New Roman" pitchFamily="18" charset="0"/>
              <a:cs typeface="Times New Roman" pitchFamily="18" charset="0"/>
            </a:endParaRPr>
          </a:p>
          <a:p>
            <a:pPr marL="341313" lvl="1" indent="-341313">
              <a:buFontTx/>
              <a:buNone/>
              <a:defRPr/>
            </a:pPr>
            <a:r>
              <a:rPr lang="en-US" sz="1500" b="1" dirty="0" err="1" smtClean="0">
                <a:solidFill>
                  <a:srgbClr val="7030A0"/>
                </a:solidFill>
                <a:latin typeface="Times New Roman" pitchFamily="18" charset="0"/>
                <a:cs typeface="Times New Roman" pitchFamily="18" charset="0"/>
              </a:rPr>
              <a:t>Shri</a:t>
            </a:r>
            <a:r>
              <a:rPr lang="en-US" sz="1500" b="1" dirty="0" smtClean="0">
                <a:solidFill>
                  <a:srgbClr val="7030A0"/>
                </a:solidFill>
                <a:latin typeface="Times New Roman" pitchFamily="18" charset="0"/>
                <a:cs typeface="Times New Roman" pitchFamily="18" charset="0"/>
              </a:rPr>
              <a:t>. K.B. Bhatt</a:t>
            </a:r>
          </a:p>
          <a:p>
            <a:pPr marL="341313" lvl="1" indent="-341313">
              <a:buFontTx/>
              <a:buNone/>
              <a:defRPr/>
            </a:pPr>
            <a:r>
              <a:rPr lang="en-US" sz="1500" b="1" dirty="0" err="1" smtClean="0">
                <a:solidFill>
                  <a:srgbClr val="7030A0"/>
                </a:solidFill>
                <a:latin typeface="Times New Roman" pitchFamily="18" charset="0"/>
                <a:cs typeface="Times New Roman" pitchFamily="18" charset="0"/>
              </a:rPr>
              <a:t>Shri</a:t>
            </a:r>
            <a:r>
              <a:rPr lang="en-US" sz="1500" b="1" dirty="0" smtClean="0">
                <a:solidFill>
                  <a:srgbClr val="7030A0"/>
                </a:solidFill>
                <a:latin typeface="Times New Roman" pitchFamily="18" charset="0"/>
                <a:cs typeface="Times New Roman" pitchFamily="18" charset="0"/>
              </a:rPr>
              <a:t> V.S. </a:t>
            </a:r>
            <a:r>
              <a:rPr lang="en-US" sz="1500" b="1" dirty="0" err="1" smtClean="0">
                <a:solidFill>
                  <a:srgbClr val="7030A0"/>
                </a:solidFill>
                <a:latin typeface="Times New Roman" pitchFamily="18" charset="0"/>
                <a:cs typeface="Times New Roman" pitchFamily="18" charset="0"/>
              </a:rPr>
              <a:t>Sagoria</a:t>
            </a:r>
            <a:endParaRPr lang="en-US" sz="1500" b="1" dirty="0" smtClean="0">
              <a:solidFill>
                <a:srgbClr val="7030A0"/>
              </a:solidFill>
              <a:latin typeface="Times New Roman" pitchFamily="18" charset="0"/>
              <a:cs typeface="Times New Roman" pitchFamily="18" charset="0"/>
            </a:endParaRPr>
          </a:p>
          <a:p>
            <a:pPr marL="341313" lvl="1" indent="-341313">
              <a:buFontTx/>
              <a:buNone/>
              <a:defRPr/>
            </a:pPr>
            <a:r>
              <a:rPr lang="en-US" sz="1500" b="1" dirty="0" err="1" smtClean="0">
                <a:solidFill>
                  <a:srgbClr val="7030A0"/>
                </a:solidFill>
                <a:latin typeface="Times New Roman" pitchFamily="18" charset="0"/>
                <a:cs typeface="Times New Roman" pitchFamily="18" charset="0"/>
              </a:rPr>
              <a:t>Shri</a:t>
            </a:r>
            <a:r>
              <a:rPr lang="en-US" sz="1500" b="1" dirty="0" smtClean="0">
                <a:solidFill>
                  <a:srgbClr val="7030A0"/>
                </a:solidFill>
                <a:latin typeface="Times New Roman" pitchFamily="18" charset="0"/>
                <a:cs typeface="Times New Roman" pitchFamily="18" charset="0"/>
              </a:rPr>
              <a:t> </a:t>
            </a:r>
            <a:r>
              <a:rPr lang="en-US" sz="1500" b="1" dirty="0" err="1" smtClean="0">
                <a:solidFill>
                  <a:srgbClr val="7030A0"/>
                </a:solidFill>
                <a:latin typeface="Times New Roman" pitchFamily="18" charset="0"/>
                <a:cs typeface="Times New Roman" pitchFamily="18" charset="0"/>
              </a:rPr>
              <a:t>Kamal</a:t>
            </a:r>
            <a:r>
              <a:rPr lang="en-US" sz="1500" b="1" dirty="0" smtClean="0">
                <a:solidFill>
                  <a:srgbClr val="7030A0"/>
                </a:solidFill>
                <a:latin typeface="Times New Roman" pitchFamily="18" charset="0"/>
                <a:cs typeface="Times New Roman" pitchFamily="18" charset="0"/>
              </a:rPr>
              <a:t> </a:t>
            </a:r>
            <a:r>
              <a:rPr lang="en-US" sz="1500" b="1" dirty="0" err="1" smtClean="0">
                <a:solidFill>
                  <a:srgbClr val="7030A0"/>
                </a:solidFill>
                <a:latin typeface="Times New Roman" pitchFamily="18" charset="0"/>
                <a:cs typeface="Times New Roman" pitchFamily="18" charset="0"/>
              </a:rPr>
              <a:t>Choudhary</a:t>
            </a:r>
            <a:endParaRPr lang="en-US" sz="1500" b="1" dirty="0" smtClean="0">
              <a:solidFill>
                <a:srgbClr val="7030A0"/>
              </a:solidFill>
              <a:latin typeface="Times New Roman" pitchFamily="18" charset="0"/>
              <a:cs typeface="Times New Roman" pitchFamily="18" charset="0"/>
            </a:endParaRPr>
          </a:p>
          <a:p>
            <a:pPr marL="341313" lvl="1" indent="-341313">
              <a:buFontTx/>
              <a:buNone/>
              <a:defRPr/>
            </a:pPr>
            <a:r>
              <a:rPr lang="en-US" sz="1500" b="1" dirty="0" err="1" smtClean="0">
                <a:solidFill>
                  <a:srgbClr val="7030A0"/>
                </a:solidFill>
                <a:latin typeface="Times New Roman" pitchFamily="18" charset="0"/>
                <a:cs typeface="Times New Roman" pitchFamily="18" charset="0"/>
              </a:rPr>
              <a:t>Shri</a:t>
            </a:r>
            <a:r>
              <a:rPr lang="en-US" sz="1500" b="1" dirty="0" smtClean="0">
                <a:solidFill>
                  <a:srgbClr val="7030A0"/>
                </a:solidFill>
                <a:latin typeface="Times New Roman" pitchFamily="18" charset="0"/>
                <a:cs typeface="Times New Roman" pitchFamily="18" charset="0"/>
              </a:rPr>
              <a:t> S.M. </a:t>
            </a:r>
            <a:r>
              <a:rPr lang="en-US" sz="1500" b="1" dirty="0" err="1" smtClean="0">
                <a:solidFill>
                  <a:srgbClr val="7030A0"/>
                </a:solidFill>
                <a:latin typeface="Times New Roman" pitchFamily="18" charset="0"/>
                <a:cs typeface="Times New Roman" pitchFamily="18" charset="0"/>
              </a:rPr>
              <a:t>Chopade</a:t>
            </a:r>
            <a:endParaRPr lang="en-US" sz="1500" b="1" dirty="0" smtClean="0">
              <a:solidFill>
                <a:srgbClr val="7030A0"/>
              </a:solidFill>
              <a:latin typeface="Times New Roman" pitchFamily="18" charset="0"/>
              <a:cs typeface="Times New Roman" pitchFamily="18" charset="0"/>
            </a:endParaRPr>
          </a:p>
          <a:p>
            <a:pPr marL="341313" lvl="1" indent="-341313">
              <a:buFontTx/>
              <a:buNone/>
              <a:defRPr/>
            </a:pPr>
            <a:r>
              <a:rPr lang="en-US" sz="1500" b="1" dirty="0" smtClean="0">
                <a:solidFill>
                  <a:srgbClr val="7030A0"/>
                </a:solidFill>
                <a:latin typeface="Times New Roman" pitchFamily="18" charset="0"/>
                <a:cs typeface="Times New Roman" pitchFamily="18" charset="0"/>
              </a:rPr>
              <a:t>Smt. </a:t>
            </a:r>
            <a:r>
              <a:rPr lang="en-US" sz="1500" b="1" dirty="0" err="1" smtClean="0">
                <a:solidFill>
                  <a:srgbClr val="7030A0"/>
                </a:solidFill>
                <a:latin typeface="Times New Roman" pitchFamily="18" charset="0"/>
                <a:cs typeface="Times New Roman" pitchFamily="18" charset="0"/>
              </a:rPr>
              <a:t>Nisha</a:t>
            </a:r>
            <a:r>
              <a:rPr lang="en-US" sz="1500" b="1" dirty="0" smtClean="0">
                <a:solidFill>
                  <a:srgbClr val="7030A0"/>
                </a:solidFill>
                <a:latin typeface="Times New Roman" pitchFamily="18" charset="0"/>
                <a:cs typeface="Times New Roman" pitchFamily="18" charset="0"/>
              </a:rPr>
              <a:t> </a:t>
            </a:r>
            <a:r>
              <a:rPr lang="en-US" sz="1500" b="1" dirty="0" err="1" smtClean="0">
                <a:solidFill>
                  <a:srgbClr val="7030A0"/>
                </a:solidFill>
                <a:latin typeface="Times New Roman" pitchFamily="18" charset="0"/>
                <a:cs typeface="Times New Roman" pitchFamily="18" charset="0"/>
              </a:rPr>
              <a:t>Kushwaha</a:t>
            </a:r>
            <a:endParaRPr lang="en-US" sz="1500" b="1" dirty="0" smtClean="0">
              <a:solidFill>
                <a:srgbClr val="7030A0"/>
              </a:solidFill>
              <a:latin typeface="Times New Roman" pitchFamily="18" charset="0"/>
              <a:cs typeface="Times New Roman" pitchFamily="18" charset="0"/>
            </a:endParaRPr>
          </a:p>
          <a:p>
            <a:pPr marL="341313" lvl="1" indent="-341313">
              <a:buFontTx/>
              <a:buNone/>
              <a:defRPr/>
            </a:pPr>
            <a:r>
              <a:rPr lang="en-US" sz="1500" b="1" dirty="0" smtClean="0">
                <a:solidFill>
                  <a:srgbClr val="7030A0"/>
                </a:solidFill>
                <a:latin typeface="Times New Roman" pitchFamily="18" charset="0"/>
                <a:cs typeface="Times New Roman" pitchFamily="18" charset="0"/>
              </a:rPr>
              <a:t>Smt. </a:t>
            </a:r>
            <a:r>
              <a:rPr lang="en-US" sz="1500" b="1" dirty="0" err="1" smtClean="0">
                <a:solidFill>
                  <a:srgbClr val="7030A0"/>
                </a:solidFill>
                <a:latin typeface="Times New Roman" pitchFamily="18" charset="0"/>
                <a:cs typeface="Times New Roman" pitchFamily="18" charset="0"/>
              </a:rPr>
              <a:t>Alpa</a:t>
            </a:r>
            <a:r>
              <a:rPr lang="en-US" sz="1500" b="1" dirty="0" smtClean="0">
                <a:solidFill>
                  <a:srgbClr val="7030A0"/>
                </a:solidFill>
                <a:latin typeface="Times New Roman" pitchFamily="18" charset="0"/>
                <a:cs typeface="Times New Roman" pitchFamily="18" charset="0"/>
              </a:rPr>
              <a:t> Shah</a:t>
            </a:r>
          </a:p>
          <a:p>
            <a:pPr marL="341313" lvl="1" indent="-341313">
              <a:buFontTx/>
              <a:buNone/>
              <a:defRPr/>
            </a:pPr>
            <a:r>
              <a:rPr lang="en-US" sz="1500" b="1" dirty="0" err="1" smtClean="0">
                <a:solidFill>
                  <a:srgbClr val="7030A0"/>
                </a:solidFill>
                <a:latin typeface="Times New Roman" pitchFamily="18" charset="0"/>
                <a:cs typeface="Times New Roman" pitchFamily="18" charset="0"/>
              </a:rPr>
              <a:t>Shri</a:t>
            </a:r>
            <a:r>
              <a:rPr lang="en-US" sz="1500" b="1" dirty="0" smtClean="0">
                <a:solidFill>
                  <a:srgbClr val="7030A0"/>
                </a:solidFill>
                <a:latin typeface="Times New Roman" pitchFamily="18" charset="0"/>
                <a:cs typeface="Times New Roman" pitchFamily="18" charset="0"/>
              </a:rPr>
              <a:t> </a:t>
            </a:r>
            <a:r>
              <a:rPr lang="en-US" sz="1500" b="1" dirty="0" err="1" smtClean="0">
                <a:solidFill>
                  <a:srgbClr val="7030A0"/>
                </a:solidFill>
                <a:latin typeface="Times New Roman" pitchFamily="18" charset="0"/>
                <a:cs typeface="Times New Roman" pitchFamily="18" charset="0"/>
              </a:rPr>
              <a:t>Amey</a:t>
            </a:r>
            <a:r>
              <a:rPr lang="en-US" sz="1500" b="1" dirty="0" smtClean="0">
                <a:solidFill>
                  <a:srgbClr val="7030A0"/>
                </a:solidFill>
                <a:latin typeface="Times New Roman" pitchFamily="18" charset="0"/>
                <a:cs typeface="Times New Roman" pitchFamily="18" charset="0"/>
              </a:rPr>
              <a:t> </a:t>
            </a:r>
            <a:r>
              <a:rPr lang="en-US" sz="1500" b="1" dirty="0" err="1" smtClean="0">
                <a:solidFill>
                  <a:srgbClr val="7030A0"/>
                </a:solidFill>
                <a:latin typeface="Times New Roman" pitchFamily="18" charset="0"/>
                <a:cs typeface="Times New Roman" pitchFamily="18" charset="0"/>
              </a:rPr>
              <a:t>Wadawale</a:t>
            </a:r>
            <a:endParaRPr lang="en-US" sz="1500" b="1" dirty="0" smtClean="0">
              <a:solidFill>
                <a:srgbClr val="7030A0"/>
              </a:solidFill>
              <a:latin typeface="Times New Roman" pitchFamily="18" charset="0"/>
              <a:cs typeface="Times New Roman" pitchFamily="18" charset="0"/>
            </a:endParaRPr>
          </a:p>
          <a:p>
            <a:pPr marL="341313" lvl="1" indent="-341313">
              <a:buFontTx/>
              <a:buNone/>
              <a:defRPr/>
            </a:pPr>
            <a:r>
              <a:rPr lang="en-US" sz="1500" b="1" dirty="0" err="1" smtClean="0">
                <a:solidFill>
                  <a:srgbClr val="7030A0"/>
                </a:solidFill>
                <a:latin typeface="Times New Roman" pitchFamily="18" charset="0"/>
                <a:cs typeface="Times New Roman" pitchFamily="18" charset="0"/>
              </a:rPr>
              <a:t>Shri</a:t>
            </a:r>
            <a:r>
              <a:rPr lang="en-US" sz="1500" b="1" dirty="0" smtClean="0">
                <a:solidFill>
                  <a:srgbClr val="7030A0"/>
                </a:solidFill>
                <a:latin typeface="Times New Roman" pitchFamily="18" charset="0"/>
                <a:cs typeface="Times New Roman" pitchFamily="18" charset="0"/>
              </a:rPr>
              <a:t> </a:t>
            </a:r>
            <a:r>
              <a:rPr lang="en-US" sz="1500" b="1" dirty="0" err="1" smtClean="0">
                <a:solidFill>
                  <a:srgbClr val="7030A0"/>
                </a:solidFill>
                <a:latin typeface="Times New Roman" pitchFamily="18" charset="0"/>
                <a:cs typeface="Times New Roman" pitchFamily="18" charset="0"/>
              </a:rPr>
              <a:t>Manoj</a:t>
            </a:r>
            <a:r>
              <a:rPr lang="en-US" sz="1500" b="1" dirty="0" smtClean="0">
                <a:solidFill>
                  <a:srgbClr val="7030A0"/>
                </a:solidFill>
                <a:latin typeface="Times New Roman" pitchFamily="18" charset="0"/>
                <a:cs typeface="Times New Roman" pitchFamily="18" charset="0"/>
              </a:rPr>
              <a:t> K. Pal</a:t>
            </a:r>
          </a:p>
          <a:p>
            <a:pPr marL="341313" lvl="1" indent="-341313">
              <a:buFontTx/>
              <a:buNone/>
              <a:defRPr/>
            </a:pPr>
            <a:endParaRPr lang="en-US" sz="1500" b="1" dirty="0" smtClean="0">
              <a:solidFill>
                <a:srgbClr val="7030A0"/>
              </a:solidFill>
              <a:latin typeface="Times New Roman" pitchFamily="18" charset="0"/>
              <a:cs typeface="Times New Roman" pitchFamily="18" charset="0"/>
            </a:endParaRPr>
          </a:p>
          <a:p>
            <a:pPr marL="341313" lvl="1" indent="-341313">
              <a:buFontTx/>
              <a:buNone/>
              <a:defRPr/>
            </a:pPr>
            <a:r>
              <a:rPr lang="en-US" sz="1500" b="1" dirty="0" smtClean="0">
                <a:solidFill>
                  <a:srgbClr val="7030A0"/>
                </a:solidFill>
                <a:latin typeface="Times New Roman" pitchFamily="18" charset="0"/>
                <a:cs typeface="Times New Roman" pitchFamily="18" charset="0"/>
              </a:rPr>
              <a:t>Dr. </a:t>
            </a:r>
            <a:r>
              <a:rPr lang="en-US" sz="1500" b="1" dirty="0" err="1" smtClean="0">
                <a:solidFill>
                  <a:srgbClr val="7030A0"/>
                </a:solidFill>
                <a:latin typeface="Times New Roman" pitchFamily="18" charset="0"/>
                <a:cs typeface="Times New Roman" pitchFamily="18" charset="0"/>
              </a:rPr>
              <a:t>Sandip</a:t>
            </a:r>
            <a:r>
              <a:rPr lang="en-US" sz="1500" b="1" dirty="0" smtClean="0">
                <a:solidFill>
                  <a:srgbClr val="7030A0"/>
                </a:solidFill>
                <a:latin typeface="Times New Roman" pitchFamily="18" charset="0"/>
                <a:cs typeface="Times New Roman" pitchFamily="18" charset="0"/>
              </a:rPr>
              <a:t> </a:t>
            </a:r>
            <a:r>
              <a:rPr lang="en-US" sz="1500" b="1" dirty="0" err="1" smtClean="0">
                <a:solidFill>
                  <a:srgbClr val="7030A0"/>
                </a:solidFill>
                <a:latin typeface="Times New Roman" pitchFamily="18" charset="0"/>
                <a:cs typeface="Times New Roman" pitchFamily="18" charset="0"/>
              </a:rPr>
              <a:t>Dey</a:t>
            </a:r>
            <a:endParaRPr lang="en-US" sz="1500" b="1" dirty="0" smtClean="0">
              <a:solidFill>
                <a:srgbClr val="7030A0"/>
              </a:solidFill>
              <a:latin typeface="Times New Roman" pitchFamily="18" charset="0"/>
              <a:cs typeface="Times New Roman" pitchFamily="18" charset="0"/>
            </a:endParaRPr>
          </a:p>
          <a:p>
            <a:pPr marL="341313" lvl="1" indent="-341313">
              <a:buFontTx/>
              <a:buNone/>
              <a:defRPr/>
            </a:pPr>
            <a:r>
              <a:rPr lang="en-US" sz="1500" b="1" dirty="0" smtClean="0">
                <a:solidFill>
                  <a:srgbClr val="7030A0"/>
                </a:solidFill>
                <a:latin typeface="Times New Roman" pitchFamily="18" charset="0"/>
                <a:cs typeface="Times New Roman" pitchFamily="18" charset="0"/>
              </a:rPr>
              <a:t>Dr. L .B. </a:t>
            </a:r>
            <a:r>
              <a:rPr lang="en-US" sz="1500" b="1" dirty="0" err="1" smtClean="0">
                <a:solidFill>
                  <a:srgbClr val="7030A0"/>
                </a:solidFill>
                <a:latin typeface="Times New Roman" pitchFamily="18" charset="0"/>
                <a:cs typeface="Times New Roman" pitchFamily="18" charset="0"/>
              </a:rPr>
              <a:t>Kumbhare</a:t>
            </a:r>
            <a:endParaRPr lang="en-US" sz="1500" b="1" dirty="0" smtClean="0">
              <a:solidFill>
                <a:srgbClr val="7030A0"/>
              </a:solidFill>
              <a:latin typeface="Times New Roman" pitchFamily="18" charset="0"/>
              <a:cs typeface="Times New Roman" pitchFamily="18" charset="0"/>
            </a:endParaRPr>
          </a:p>
          <a:p>
            <a:pPr marL="341313" lvl="1" indent="-341313">
              <a:buFontTx/>
              <a:buNone/>
              <a:defRPr/>
            </a:pPr>
            <a:r>
              <a:rPr lang="en-US" sz="1500" b="1" dirty="0" smtClean="0">
                <a:solidFill>
                  <a:srgbClr val="7030A0"/>
                </a:solidFill>
                <a:latin typeface="Times New Roman" pitchFamily="18" charset="0"/>
                <a:cs typeface="Times New Roman" pitchFamily="18" charset="0"/>
              </a:rPr>
              <a:t>Dr. G. </a:t>
            </a:r>
            <a:r>
              <a:rPr lang="en-US" sz="1500" b="1" dirty="0" err="1" smtClean="0">
                <a:solidFill>
                  <a:srgbClr val="7030A0"/>
                </a:solidFill>
                <a:latin typeface="Times New Roman" pitchFamily="18" charset="0"/>
                <a:cs typeface="Times New Roman" pitchFamily="18" charset="0"/>
              </a:rPr>
              <a:t>Kedarnath</a:t>
            </a:r>
            <a:endParaRPr lang="en-US" sz="1500" b="1" dirty="0" smtClean="0">
              <a:solidFill>
                <a:srgbClr val="7030A0"/>
              </a:solidFill>
              <a:latin typeface="Times New Roman" pitchFamily="18" charset="0"/>
              <a:cs typeface="Times New Roman" pitchFamily="18" charset="0"/>
            </a:endParaRPr>
          </a:p>
          <a:p>
            <a:pPr marL="341313" lvl="1" indent="-341313">
              <a:buFontTx/>
              <a:buNone/>
              <a:defRPr/>
            </a:pPr>
            <a:r>
              <a:rPr lang="en-IN" sz="1500" b="1" dirty="0" smtClean="0">
                <a:solidFill>
                  <a:srgbClr val="7030A0"/>
                </a:solidFill>
                <a:latin typeface="Times New Roman" pitchFamily="18" charset="0"/>
                <a:cs typeface="Times New Roman" pitchFamily="18" charset="0"/>
              </a:rPr>
              <a:t>Dr. P. P. </a:t>
            </a:r>
            <a:r>
              <a:rPr lang="en-IN" sz="1500" b="1" dirty="0" err="1" smtClean="0">
                <a:solidFill>
                  <a:srgbClr val="7030A0"/>
                </a:solidFill>
                <a:latin typeface="Times New Roman" pitchFamily="18" charset="0"/>
                <a:cs typeface="Times New Roman" pitchFamily="18" charset="0"/>
              </a:rPr>
              <a:t>Phadnis</a:t>
            </a:r>
            <a:endParaRPr lang="en-IN" sz="1500" b="1" dirty="0" smtClean="0">
              <a:solidFill>
                <a:srgbClr val="7030A0"/>
              </a:solidFill>
              <a:latin typeface="Times New Roman" pitchFamily="18" charset="0"/>
              <a:cs typeface="Times New Roman" pitchFamily="18" charset="0"/>
            </a:endParaRPr>
          </a:p>
          <a:p>
            <a:pPr marL="341313" lvl="1" indent="-341313">
              <a:buFontTx/>
              <a:buNone/>
              <a:defRPr/>
            </a:pPr>
            <a:r>
              <a:rPr lang="en-IN" sz="1500" b="1" dirty="0" err="1" smtClean="0">
                <a:solidFill>
                  <a:srgbClr val="7030A0"/>
                </a:solidFill>
                <a:latin typeface="Times New Roman" pitchFamily="18" charset="0"/>
                <a:cs typeface="Times New Roman" pitchFamily="18" charset="0"/>
              </a:rPr>
              <a:t>Shri</a:t>
            </a:r>
            <a:r>
              <a:rPr lang="en-IN" sz="1500" b="1" dirty="0" smtClean="0">
                <a:solidFill>
                  <a:srgbClr val="7030A0"/>
                </a:solidFill>
                <a:latin typeface="Times New Roman" pitchFamily="18" charset="0"/>
                <a:cs typeface="Times New Roman" pitchFamily="18" charset="0"/>
              </a:rPr>
              <a:t> Adish Tyagi</a:t>
            </a:r>
            <a:endParaRPr lang="en-US" sz="1500" b="1" dirty="0" smtClean="0">
              <a:solidFill>
                <a:srgbClr val="7030A0"/>
              </a:solidFill>
              <a:latin typeface="Times New Roman" pitchFamily="18" charset="0"/>
              <a:cs typeface="Times New Roman" pitchFamily="18" charset="0"/>
            </a:endParaRPr>
          </a:p>
          <a:p>
            <a:pPr marL="341313" lvl="1" indent="-341313">
              <a:buFontTx/>
              <a:buNone/>
              <a:defRPr/>
            </a:pPr>
            <a:endParaRPr lang="en-US" sz="1200" b="1" dirty="0" smtClean="0">
              <a:solidFill>
                <a:srgbClr val="7030A0"/>
              </a:solidFill>
            </a:endParaRPr>
          </a:p>
          <a:p>
            <a:pPr marL="341313" lvl="1" indent="-341313">
              <a:buFontTx/>
              <a:buNone/>
              <a:defRPr/>
            </a:pPr>
            <a:r>
              <a:rPr lang="en-US" sz="1500" b="1" dirty="0" smtClean="0">
                <a:solidFill>
                  <a:srgbClr val="7030A0"/>
                </a:solidFill>
                <a:latin typeface="Times New Roman" pitchFamily="18" charset="0"/>
                <a:cs typeface="Times New Roman" pitchFamily="18" charset="0"/>
              </a:rPr>
              <a:t>Ph.D. Students</a:t>
            </a:r>
          </a:p>
        </p:txBody>
      </p:sp>
      <p:graphicFrame>
        <p:nvGraphicFramePr>
          <p:cNvPr id="9" name="Table 8"/>
          <p:cNvGraphicFramePr>
            <a:graphicFrameLocks noGrp="1"/>
          </p:cNvGraphicFramePr>
          <p:nvPr/>
        </p:nvGraphicFramePr>
        <p:xfrm>
          <a:off x="381000" y="421640"/>
          <a:ext cx="6096000" cy="5598160"/>
        </p:xfrm>
        <a:graphic>
          <a:graphicData uri="http://schemas.openxmlformats.org/drawingml/2006/table">
            <a:tbl>
              <a:tblPr firstRow="1" bandRow="1">
                <a:tableStyleId>{5C22544A-7EE6-4342-B048-85BDC9FD1C3A}</a:tableStyleId>
              </a:tblPr>
              <a:tblGrid>
                <a:gridCol w="1371600"/>
                <a:gridCol w="1447800"/>
                <a:gridCol w="3276600"/>
              </a:tblGrid>
              <a:tr h="370840">
                <a:tc>
                  <a:txBody>
                    <a:bodyPr/>
                    <a:lstStyle/>
                    <a:p>
                      <a:r>
                        <a:rPr lang="en-IN" sz="1400" dirty="0" smtClean="0"/>
                        <a:t>Duration</a:t>
                      </a:r>
                      <a:endParaRPr lang="en-US" sz="1400" dirty="0"/>
                    </a:p>
                  </a:txBody>
                  <a:tcPr/>
                </a:tc>
                <a:tc>
                  <a:txBody>
                    <a:bodyPr/>
                    <a:lstStyle/>
                    <a:p>
                      <a:r>
                        <a:rPr lang="en-IN" sz="1400" dirty="0" smtClean="0"/>
                        <a:t>In-Charge</a:t>
                      </a:r>
                      <a:endParaRPr lang="en-US" sz="1400" dirty="0"/>
                    </a:p>
                  </a:txBody>
                  <a:tcPr/>
                </a:tc>
                <a:tc>
                  <a:txBody>
                    <a:bodyPr/>
                    <a:lstStyle/>
                    <a:p>
                      <a:r>
                        <a:rPr lang="en-IN" sz="1400" dirty="0" smtClean="0"/>
                        <a:t>Activities</a:t>
                      </a:r>
                      <a:endParaRPr lang="en-US" sz="1400" dirty="0"/>
                    </a:p>
                  </a:txBody>
                  <a:tcPr/>
                </a:tc>
              </a:tr>
              <a:tr h="370840">
                <a:tc>
                  <a:txBody>
                    <a:bodyPr/>
                    <a:lstStyle/>
                    <a:p>
                      <a:r>
                        <a:rPr lang="en-IN" sz="1400" dirty="0" smtClean="0"/>
                        <a:t>1957-1961</a:t>
                      </a:r>
                      <a:endParaRPr lang="en-US" sz="1400" dirty="0"/>
                    </a:p>
                  </a:txBody>
                  <a:tcPr/>
                </a:tc>
                <a:tc>
                  <a:txBody>
                    <a:bodyPr/>
                    <a:lstStyle/>
                    <a:p>
                      <a:r>
                        <a:rPr lang="en-IN" sz="1400" dirty="0" smtClean="0"/>
                        <a:t>Dr. N. S. K. Prasad</a:t>
                      </a:r>
                      <a:endParaRPr lang="en-US" sz="1400" dirty="0"/>
                    </a:p>
                  </a:txBody>
                  <a:tcPr/>
                </a:tc>
                <a:tc>
                  <a:txBody>
                    <a:bodyPr/>
                    <a:lstStyle/>
                    <a:p>
                      <a:pPr marL="233363" indent="-233363">
                        <a:buFont typeface="Wingdings" pitchFamily="2" charset="2"/>
                        <a:buChar char="Ø"/>
                      </a:pPr>
                      <a:r>
                        <a:rPr lang="en-IN" sz="1400" dirty="0" smtClean="0"/>
                        <a:t>U, </a:t>
                      </a:r>
                      <a:r>
                        <a:rPr lang="en-IN" sz="1400" dirty="0" err="1" smtClean="0"/>
                        <a:t>Nb</a:t>
                      </a:r>
                      <a:r>
                        <a:rPr lang="en-IN" sz="1400" dirty="0" smtClean="0"/>
                        <a:t>, Si</a:t>
                      </a:r>
                      <a:endParaRPr lang="en-US" sz="1400" dirty="0"/>
                    </a:p>
                  </a:txBody>
                  <a:tcPr/>
                </a:tc>
              </a:tr>
              <a:tr h="370840">
                <a:tc>
                  <a:txBody>
                    <a:bodyPr/>
                    <a:lstStyle/>
                    <a:p>
                      <a:r>
                        <a:rPr lang="en-IN" sz="1400" dirty="0" smtClean="0"/>
                        <a:t>1961-1985</a:t>
                      </a:r>
                      <a:endParaRPr lang="en-US" sz="1400" dirty="0"/>
                    </a:p>
                  </a:txBody>
                  <a:tcPr/>
                </a:tc>
                <a:tc>
                  <a:txBody>
                    <a:bodyPr/>
                    <a:lstStyle/>
                    <a:p>
                      <a:r>
                        <a:rPr lang="en-IN" sz="1400" dirty="0" smtClean="0"/>
                        <a:t>Dr. G.S. </a:t>
                      </a:r>
                      <a:r>
                        <a:rPr lang="en-IN" sz="1400" dirty="0" err="1" smtClean="0"/>
                        <a:t>Rao</a:t>
                      </a:r>
                      <a:endParaRPr lang="en-US" sz="1400" dirty="0"/>
                    </a:p>
                  </a:txBody>
                  <a:tcPr/>
                </a:tc>
                <a:tc>
                  <a:txBody>
                    <a:bodyPr/>
                    <a:lstStyle/>
                    <a:p>
                      <a:pPr marL="233363" indent="-233363">
                        <a:buFont typeface="Wingdings" pitchFamily="2" charset="2"/>
                        <a:buChar char="Ø"/>
                      </a:pPr>
                      <a:r>
                        <a:rPr lang="en-IN" sz="1400" dirty="0" smtClean="0"/>
                        <a:t>Nuclear materials,</a:t>
                      </a:r>
                      <a:r>
                        <a:rPr lang="en-IN" sz="1400" baseline="0" dirty="0" smtClean="0"/>
                        <a:t> rare earth compounds</a:t>
                      </a:r>
                    </a:p>
                    <a:p>
                      <a:pPr marL="233363" indent="-233363">
                        <a:buFont typeface="Wingdings" pitchFamily="2" charset="2"/>
                        <a:buChar char="Ø"/>
                      </a:pPr>
                      <a:r>
                        <a:rPr lang="en-IN" sz="1400" dirty="0" smtClean="0"/>
                        <a:t>Primary materials for  semiconductor technology (Ag, Zn, </a:t>
                      </a:r>
                      <a:r>
                        <a:rPr lang="en-IN" sz="1400" dirty="0" err="1" smtClean="0"/>
                        <a:t>Cd</a:t>
                      </a:r>
                      <a:r>
                        <a:rPr lang="en-IN" sz="1400" dirty="0" smtClean="0"/>
                        <a:t>, </a:t>
                      </a:r>
                      <a:r>
                        <a:rPr lang="en-IN" sz="1400" dirty="0" err="1" smtClean="0"/>
                        <a:t>Ga</a:t>
                      </a:r>
                      <a:r>
                        <a:rPr lang="en-IN" sz="1400" dirty="0" smtClean="0"/>
                        <a:t>, In, </a:t>
                      </a:r>
                      <a:r>
                        <a:rPr lang="en-IN" sz="1400" dirty="0" err="1" smtClean="0"/>
                        <a:t>Sn</a:t>
                      </a:r>
                      <a:r>
                        <a:rPr lang="en-IN" sz="1400" dirty="0" smtClean="0"/>
                        <a:t>, </a:t>
                      </a:r>
                      <a:r>
                        <a:rPr lang="en-IN" sz="1400" dirty="0" err="1" smtClean="0"/>
                        <a:t>Pb</a:t>
                      </a:r>
                      <a:r>
                        <a:rPr lang="en-IN" sz="1400" dirty="0" smtClean="0"/>
                        <a:t>,  P,  As, </a:t>
                      </a:r>
                      <a:r>
                        <a:rPr lang="en-IN" sz="1400" dirty="0" err="1" smtClean="0"/>
                        <a:t>Sb</a:t>
                      </a:r>
                      <a:r>
                        <a:rPr lang="en-IN" sz="1400" dirty="0" smtClean="0"/>
                        <a:t>, Bi, Se, Te, </a:t>
                      </a:r>
                      <a:r>
                        <a:rPr lang="en-IN" sz="1400" dirty="0" err="1" smtClean="0"/>
                        <a:t>AlN</a:t>
                      </a:r>
                      <a:r>
                        <a:rPr lang="en-IN" sz="1400" dirty="0" smtClean="0"/>
                        <a:t>, POCl</a:t>
                      </a:r>
                      <a:r>
                        <a:rPr lang="en-IN" sz="1400" baseline="-25000" dirty="0" smtClean="0"/>
                        <a:t>3</a:t>
                      </a:r>
                      <a:r>
                        <a:rPr lang="en-IN" sz="1400" dirty="0" smtClean="0"/>
                        <a:t>, POBr</a:t>
                      </a:r>
                      <a:r>
                        <a:rPr lang="en-IN" sz="1400" baseline="-25000" dirty="0" smtClean="0"/>
                        <a:t>3</a:t>
                      </a:r>
                      <a:r>
                        <a:rPr lang="en-IN" sz="1400" dirty="0" smtClean="0"/>
                        <a:t>, PBr</a:t>
                      </a:r>
                      <a:r>
                        <a:rPr lang="en-IN" sz="1400" baseline="-25000" dirty="0" smtClean="0"/>
                        <a:t>3</a:t>
                      </a:r>
                      <a:r>
                        <a:rPr lang="en-IN" sz="1400" dirty="0" smtClean="0"/>
                        <a:t>) (</a:t>
                      </a:r>
                      <a:r>
                        <a:rPr lang="en-IN" sz="1400" dirty="0" smtClean="0">
                          <a:solidFill>
                            <a:srgbClr val="7E0000"/>
                          </a:solidFill>
                        </a:rPr>
                        <a:t>Know-how to NFC transferred</a:t>
                      </a:r>
                      <a:r>
                        <a:rPr lang="en-IN" sz="1400" dirty="0" smtClean="0"/>
                        <a:t>)</a:t>
                      </a:r>
                    </a:p>
                    <a:p>
                      <a:pPr marL="233363" indent="-233363">
                        <a:buFont typeface="Wingdings" pitchFamily="2" charset="2"/>
                        <a:buChar char="Ø"/>
                      </a:pPr>
                      <a:r>
                        <a:rPr lang="en-IN" sz="1400" baseline="0" dirty="0" smtClean="0"/>
                        <a:t>Zone refining</a:t>
                      </a:r>
                    </a:p>
                    <a:p>
                      <a:pPr marL="233363" indent="-233363">
                        <a:buFont typeface="Wingdings" pitchFamily="2" charset="2"/>
                        <a:buChar char="Ø"/>
                      </a:pPr>
                      <a:r>
                        <a:rPr lang="en-IN" sz="1400" baseline="0" dirty="0" err="1" smtClean="0"/>
                        <a:t>NaI</a:t>
                      </a:r>
                      <a:r>
                        <a:rPr lang="en-IN" sz="1400" baseline="0" dirty="0" smtClean="0"/>
                        <a:t> </a:t>
                      </a:r>
                      <a:r>
                        <a:rPr lang="en-IN" sz="1400" baseline="0" dirty="0" err="1" smtClean="0"/>
                        <a:t>scintillator</a:t>
                      </a:r>
                      <a:endParaRPr lang="en-IN" sz="1400" baseline="0" dirty="0" smtClean="0"/>
                    </a:p>
                    <a:p>
                      <a:pPr marL="233363" indent="-233363">
                        <a:buFont typeface="Wingdings" pitchFamily="2" charset="2"/>
                        <a:buChar char="Ø"/>
                      </a:pPr>
                      <a:r>
                        <a:rPr lang="en-IN" sz="1400" baseline="0" dirty="0" err="1" smtClean="0"/>
                        <a:t>GaP</a:t>
                      </a:r>
                      <a:r>
                        <a:rPr lang="en-IN" sz="1400" baseline="0" dirty="0" smtClean="0"/>
                        <a:t>, </a:t>
                      </a:r>
                      <a:r>
                        <a:rPr lang="en-IN" sz="1400" baseline="0" dirty="0" err="1" smtClean="0"/>
                        <a:t>GaAs</a:t>
                      </a:r>
                      <a:r>
                        <a:rPr lang="en-IN" sz="1400" baseline="0" dirty="0" smtClean="0"/>
                        <a:t>, </a:t>
                      </a:r>
                      <a:r>
                        <a:rPr lang="en-IN" sz="1400" baseline="0" dirty="0" err="1" smtClean="0"/>
                        <a:t>CdSe</a:t>
                      </a:r>
                      <a:r>
                        <a:rPr lang="en-IN" sz="1400" baseline="0" dirty="0" smtClean="0"/>
                        <a:t>, </a:t>
                      </a:r>
                      <a:r>
                        <a:rPr lang="en-IN" sz="1400" baseline="0" dirty="0" err="1" smtClean="0"/>
                        <a:t>ZnS</a:t>
                      </a:r>
                      <a:r>
                        <a:rPr lang="en-IN" sz="1400" baseline="0" dirty="0" smtClean="0"/>
                        <a:t>, </a:t>
                      </a:r>
                      <a:r>
                        <a:rPr lang="en-IN" sz="1400" baseline="0" dirty="0" err="1" smtClean="0"/>
                        <a:t>CdS</a:t>
                      </a:r>
                      <a:endParaRPr lang="en-IN" sz="1400" baseline="0" dirty="0" smtClean="0"/>
                    </a:p>
                    <a:p>
                      <a:pPr marL="233363" indent="-233363">
                        <a:buFont typeface="Wingdings" pitchFamily="2" charset="2"/>
                        <a:buChar char="Ø"/>
                      </a:pPr>
                      <a:r>
                        <a:rPr lang="en-IN" sz="1400" baseline="0" dirty="0" err="1" smtClean="0"/>
                        <a:t>Ga</a:t>
                      </a:r>
                      <a:r>
                        <a:rPr lang="en-IN" sz="1400" baseline="0" dirty="0" smtClean="0"/>
                        <a:t> </a:t>
                      </a:r>
                      <a:r>
                        <a:rPr lang="en-IN" sz="1400" baseline="0" dirty="0" smtClean="0">
                          <a:solidFill>
                            <a:srgbClr val="7E0000"/>
                          </a:solidFill>
                        </a:rPr>
                        <a:t>technology transferred to </a:t>
                      </a:r>
                      <a:r>
                        <a:rPr lang="en-IN" sz="1400" baseline="0" dirty="0" err="1" smtClean="0">
                          <a:solidFill>
                            <a:srgbClr val="7E0000"/>
                          </a:solidFill>
                        </a:rPr>
                        <a:t>Hindalco</a:t>
                      </a:r>
                      <a:endParaRPr lang="en-US" sz="1400" baseline="-25000" dirty="0" smtClean="0">
                        <a:solidFill>
                          <a:srgbClr val="7E0000"/>
                        </a:solidFill>
                      </a:endParaRPr>
                    </a:p>
                  </a:txBody>
                  <a:tcPr/>
                </a:tc>
              </a:tr>
              <a:tr h="370840">
                <a:tc>
                  <a:txBody>
                    <a:bodyPr/>
                    <a:lstStyle/>
                    <a:p>
                      <a:r>
                        <a:rPr lang="en-IN" sz="1400" dirty="0" smtClean="0"/>
                        <a:t>1986-1994</a:t>
                      </a:r>
                      <a:endParaRPr lang="en-US" sz="1400" dirty="0"/>
                    </a:p>
                  </a:txBody>
                  <a:tcPr/>
                </a:tc>
                <a:tc>
                  <a:txBody>
                    <a:bodyPr/>
                    <a:lstStyle/>
                    <a:p>
                      <a:r>
                        <a:rPr lang="en-IN" sz="1400" dirty="0" smtClean="0"/>
                        <a:t>Dr. A. J. Singh</a:t>
                      </a:r>
                      <a:endParaRPr lang="en-US" sz="1400" dirty="0"/>
                    </a:p>
                  </a:txBody>
                  <a:tcPr/>
                </a:tc>
                <a:tc>
                  <a:txBody>
                    <a:bodyPr/>
                    <a:lstStyle/>
                    <a:p>
                      <a:pPr marL="233363" indent="-233363">
                        <a:buFont typeface="Wingdings" pitchFamily="2" charset="2"/>
                        <a:buChar char="Ø"/>
                      </a:pPr>
                      <a:r>
                        <a:rPr lang="en-IN" sz="1400" dirty="0" smtClean="0"/>
                        <a:t>Ca</a:t>
                      </a:r>
                      <a:r>
                        <a:rPr lang="en-IN" sz="1400" baseline="-25000" dirty="0" smtClean="0"/>
                        <a:t>S</a:t>
                      </a:r>
                      <a:r>
                        <a:rPr lang="en-IN" sz="1400" dirty="0" smtClean="0"/>
                        <a:t>O</a:t>
                      </a:r>
                      <a:r>
                        <a:rPr lang="en-IN" sz="1400" baseline="-25000" dirty="0" smtClean="0"/>
                        <a:t>4</a:t>
                      </a:r>
                      <a:r>
                        <a:rPr lang="en-IN" sz="1400" dirty="0" smtClean="0"/>
                        <a:t>.Dy</a:t>
                      </a:r>
                      <a:r>
                        <a:rPr lang="en-IN" sz="1400" baseline="-25000" dirty="0" smtClean="0"/>
                        <a:t>2</a:t>
                      </a:r>
                      <a:r>
                        <a:rPr lang="en-IN" sz="1400" dirty="0" smtClean="0"/>
                        <a:t>(SO</a:t>
                      </a:r>
                      <a:r>
                        <a:rPr lang="en-IN" sz="1400" baseline="-25000" dirty="0" smtClean="0"/>
                        <a:t>4</a:t>
                      </a:r>
                      <a:r>
                        <a:rPr lang="en-IN" sz="1400" dirty="0" smtClean="0"/>
                        <a:t>)</a:t>
                      </a:r>
                      <a:r>
                        <a:rPr lang="en-IN" sz="1400" baseline="-25000" dirty="0" smtClean="0"/>
                        <a:t>3</a:t>
                      </a:r>
                      <a:r>
                        <a:rPr lang="en-IN" sz="1400" baseline="0" dirty="0" smtClean="0"/>
                        <a:t> (TLD Phosphor)</a:t>
                      </a:r>
                    </a:p>
                    <a:p>
                      <a:pPr marL="233363" indent="-233363">
                        <a:buFont typeface="Wingdings" pitchFamily="2" charset="2"/>
                        <a:buChar char="Ø"/>
                      </a:pPr>
                      <a:r>
                        <a:rPr lang="en-IN" sz="1400" baseline="0" dirty="0" smtClean="0"/>
                        <a:t>BN, high </a:t>
                      </a:r>
                      <a:r>
                        <a:rPr lang="en-IN" sz="1400" baseline="0" dirty="0" err="1" smtClean="0"/>
                        <a:t>Tc</a:t>
                      </a:r>
                      <a:r>
                        <a:rPr lang="en-IN" sz="1400" baseline="0" dirty="0" smtClean="0"/>
                        <a:t> superconductors, etc.</a:t>
                      </a:r>
                    </a:p>
                    <a:p>
                      <a:pPr marL="233363" indent="-233363">
                        <a:buFont typeface="Wingdings" pitchFamily="2" charset="2"/>
                        <a:buChar char="Ø"/>
                      </a:pPr>
                      <a:r>
                        <a:rPr lang="en-IN" sz="1400" baseline="0" dirty="0" smtClean="0"/>
                        <a:t>MASCOT project, </a:t>
                      </a:r>
                      <a:r>
                        <a:rPr lang="en-IN" sz="1400" baseline="0" dirty="0" err="1" smtClean="0"/>
                        <a:t>Ga</a:t>
                      </a:r>
                      <a:r>
                        <a:rPr lang="en-IN" sz="1400" baseline="0" dirty="0" smtClean="0"/>
                        <a:t>, As</a:t>
                      </a:r>
                      <a:endParaRPr lang="en-US" sz="1400" baseline="-25000" dirty="0" smtClean="0"/>
                    </a:p>
                  </a:txBody>
                  <a:tcPr/>
                </a:tc>
              </a:tr>
              <a:tr h="370840">
                <a:tc>
                  <a:txBody>
                    <a:bodyPr/>
                    <a:lstStyle/>
                    <a:p>
                      <a:r>
                        <a:rPr lang="en-IN" sz="1400" dirty="0" smtClean="0"/>
                        <a:t>1995-1999</a:t>
                      </a:r>
                      <a:endParaRPr lang="en-US" sz="1400" dirty="0"/>
                    </a:p>
                  </a:txBody>
                  <a:tcPr/>
                </a:tc>
                <a:tc>
                  <a:txBody>
                    <a:bodyPr/>
                    <a:lstStyle/>
                    <a:p>
                      <a:r>
                        <a:rPr lang="en-IN" sz="1400" dirty="0" smtClean="0"/>
                        <a:t>Dr. T. K. Das</a:t>
                      </a:r>
                      <a:endParaRPr lang="en-US" sz="1400" dirty="0"/>
                    </a:p>
                  </a:txBody>
                  <a:tcPr/>
                </a:tc>
                <a:tc>
                  <a:txBody>
                    <a:bodyPr/>
                    <a:lstStyle/>
                    <a:p>
                      <a:pPr marL="233363" marR="0" indent="-233363"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IN" sz="1400" dirty="0" smtClean="0"/>
                        <a:t>MASCOT Project , </a:t>
                      </a:r>
                      <a:r>
                        <a:rPr lang="en-IN" sz="1400" dirty="0" err="1" smtClean="0"/>
                        <a:t>Ga</a:t>
                      </a:r>
                      <a:r>
                        <a:rPr lang="en-IN" sz="1400" dirty="0" smtClean="0"/>
                        <a:t>, As</a:t>
                      </a:r>
                      <a:endParaRPr lang="en-US" sz="1400" dirty="0" smtClean="0"/>
                    </a:p>
                  </a:txBody>
                  <a:tcPr/>
                </a:tc>
              </a:tr>
              <a:tr h="370840">
                <a:tc>
                  <a:txBody>
                    <a:bodyPr/>
                    <a:lstStyle/>
                    <a:p>
                      <a:r>
                        <a:rPr lang="en-IN" sz="1400" dirty="0" smtClean="0"/>
                        <a:t>1999-2000</a:t>
                      </a:r>
                      <a:endParaRPr lang="en-US" sz="1400" dirty="0"/>
                    </a:p>
                  </a:txBody>
                  <a:tcPr/>
                </a:tc>
                <a:tc>
                  <a:txBody>
                    <a:bodyPr/>
                    <a:lstStyle/>
                    <a:p>
                      <a:r>
                        <a:rPr lang="en-IN" sz="1400" dirty="0" smtClean="0"/>
                        <a:t>Dr. G. M. </a:t>
                      </a:r>
                      <a:r>
                        <a:rPr lang="en-IN" sz="1400" dirty="0" err="1" smtClean="0"/>
                        <a:t>Phatak</a:t>
                      </a:r>
                      <a:endParaRPr lang="en-US" sz="1400" dirty="0"/>
                    </a:p>
                  </a:txBody>
                  <a:tcPr/>
                </a:tc>
                <a:tc>
                  <a:txBody>
                    <a:bodyPr/>
                    <a:lstStyle/>
                    <a:p>
                      <a:pPr marL="233363" indent="-233363">
                        <a:buFont typeface="Wingdings" pitchFamily="2" charset="2"/>
                        <a:buChar char="Ø"/>
                      </a:pPr>
                      <a:r>
                        <a:rPr lang="en-IN" sz="1400" dirty="0" smtClean="0"/>
                        <a:t>MASCOT Project , </a:t>
                      </a:r>
                      <a:r>
                        <a:rPr lang="en-IN" sz="1400" dirty="0" err="1" smtClean="0"/>
                        <a:t>Ga</a:t>
                      </a:r>
                      <a:r>
                        <a:rPr lang="en-IN" sz="1400" dirty="0" smtClean="0"/>
                        <a:t>, As</a:t>
                      </a:r>
                      <a:endParaRPr lang="en-US" sz="1400" dirty="0"/>
                    </a:p>
                  </a:txBody>
                  <a:tcPr/>
                </a:tc>
              </a:tr>
              <a:tr h="370840">
                <a:tc>
                  <a:txBody>
                    <a:bodyPr/>
                    <a:lstStyle/>
                    <a:p>
                      <a:r>
                        <a:rPr lang="en-IN" sz="1400" dirty="0" smtClean="0"/>
                        <a:t>2000-till date</a:t>
                      </a:r>
                      <a:endParaRPr lang="en-US" sz="1400" dirty="0"/>
                    </a:p>
                  </a:txBody>
                  <a:tcPr/>
                </a:tc>
                <a:tc>
                  <a:txBody>
                    <a:bodyPr/>
                    <a:lstStyle/>
                    <a:p>
                      <a:r>
                        <a:rPr lang="en-IN" sz="1400" dirty="0" smtClean="0"/>
                        <a:t>Dr. V. K. Jain</a:t>
                      </a:r>
                      <a:endParaRPr lang="en-US" sz="1400" dirty="0"/>
                    </a:p>
                  </a:txBody>
                  <a:tcPr/>
                </a:tc>
                <a:tc>
                  <a:txBody>
                    <a:bodyPr/>
                    <a:lstStyle/>
                    <a:p>
                      <a:pPr marL="233363" indent="-233363">
                        <a:buFont typeface="Wingdings" pitchFamily="2" charset="2"/>
                        <a:buChar char="Ø"/>
                      </a:pPr>
                      <a:r>
                        <a:rPr lang="en-IN" sz="1400" dirty="0" smtClean="0"/>
                        <a:t>MASCOT Project , ultra-purification</a:t>
                      </a:r>
                      <a:r>
                        <a:rPr lang="en-IN" sz="1400" baseline="0" dirty="0" smtClean="0"/>
                        <a:t> of </a:t>
                      </a:r>
                      <a:r>
                        <a:rPr lang="en-IN" sz="1400" baseline="0" dirty="0" err="1" smtClean="0"/>
                        <a:t>Ga</a:t>
                      </a:r>
                      <a:r>
                        <a:rPr lang="en-IN" sz="1400" baseline="0" dirty="0" smtClean="0"/>
                        <a:t> and As</a:t>
                      </a:r>
                    </a:p>
                    <a:p>
                      <a:pPr marL="233363" indent="-233363">
                        <a:buFont typeface="Wingdings" pitchFamily="2" charset="2"/>
                        <a:buChar char="Ø"/>
                      </a:pPr>
                      <a:r>
                        <a:rPr lang="en-IN" sz="1400" baseline="0" dirty="0" smtClean="0"/>
                        <a:t>Design and development of </a:t>
                      </a:r>
                      <a:r>
                        <a:rPr lang="en-IN" sz="1400" baseline="0" dirty="0" err="1" smtClean="0"/>
                        <a:t>organometallic</a:t>
                      </a:r>
                      <a:r>
                        <a:rPr lang="en-IN" sz="1400" baseline="0" dirty="0" smtClean="0"/>
                        <a:t> precursors for advanced materials</a:t>
                      </a:r>
                      <a:endParaRPr lang="en-US" sz="1400" dirty="0"/>
                    </a:p>
                  </a:txBody>
                  <a:tcPr/>
                </a:tc>
              </a:tr>
            </a:tbl>
          </a:graphicData>
        </a:graphic>
      </p:graphicFrame>
      <p:sp>
        <p:nvSpPr>
          <p:cNvPr id="10" name="Curved Right Arrow 9"/>
          <p:cNvSpPr/>
          <p:nvPr/>
        </p:nvSpPr>
        <p:spPr>
          <a:xfrm rot="16841395">
            <a:off x="6206340" y="5751287"/>
            <a:ext cx="403131" cy="114727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36902" name="Picture 5" descr="http://www.duboislc.org/images/sankofa.bmp"/>
          <p:cNvPicPr>
            <a:picLocks noChangeAspect="1" noChangeArrowheads="1"/>
          </p:cNvPicPr>
          <p:nvPr/>
        </p:nvPicPr>
        <p:blipFill>
          <a:blip r:embed="rId2"/>
          <a:srcRect/>
          <a:stretch>
            <a:fillRect/>
          </a:stretch>
        </p:blipFill>
        <p:spPr bwMode="auto">
          <a:xfrm>
            <a:off x="6477000" y="-93663"/>
            <a:ext cx="1143000" cy="1273176"/>
          </a:xfrm>
          <a:prstGeom prst="rect">
            <a:avLst/>
          </a:prstGeom>
          <a:noFill/>
          <a:ln w="9525">
            <a:noFill/>
            <a:miter lim="800000"/>
            <a:headEnd/>
            <a:tailEnd/>
          </a:ln>
        </p:spPr>
      </p:pic>
      <p:sp>
        <p:nvSpPr>
          <p:cNvPr id="36903" name="Rectangle 6"/>
          <p:cNvSpPr>
            <a:spLocks noChangeArrowheads="1"/>
          </p:cNvSpPr>
          <p:nvPr/>
        </p:nvSpPr>
        <p:spPr bwMode="auto">
          <a:xfrm>
            <a:off x="7389813" y="576263"/>
            <a:ext cx="1449387" cy="338137"/>
          </a:xfrm>
          <a:prstGeom prst="rect">
            <a:avLst/>
          </a:prstGeom>
          <a:noFill/>
          <a:ln w="9525">
            <a:noFill/>
            <a:miter lim="800000"/>
            <a:headEnd/>
            <a:tailEnd/>
          </a:ln>
        </p:spPr>
        <p:txBody>
          <a:bodyPr wrap="none">
            <a:spAutoFit/>
          </a:bodyPr>
          <a:lstStyle/>
          <a:p>
            <a:r>
              <a:rPr lang="en-US" sz="1600" b="1">
                <a:solidFill>
                  <a:srgbClr val="C00000"/>
                </a:solidFill>
              </a:rPr>
              <a:t>Sankofa Bird</a:t>
            </a:r>
            <a:endParaRPr lang="en-US" sz="1600">
              <a:solidFill>
                <a:srgbClr val="C00000"/>
              </a:solidFill>
            </a:endParaRPr>
          </a:p>
        </p:txBody>
      </p:sp>
      <p:sp>
        <p:nvSpPr>
          <p:cNvPr id="11" name="Rectangle 3"/>
          <p:cNvSpPr txBox="1">
            <a:spLocks noChangeArrowheads="1"/>
          </p:cNvSpPr>
          <p:nvPr/>
        </p:nvSpPr>
        <p:spPr>
          <a:xfrm>
            <a:off x="6705600" y="1143000"/>
            <a:ext cx="2057400" cy="1219200"/>
          </a:xfrm>
          <a:prstGeom prst="rect">
            <a:avLst/>
          </a:prstGeom>
          <a:solidFill>
            <a:schemeClr val="accent6">
              <a:lumMod val="20000"/>
              <a:lumOff val="80000"/>
            </a:schemeClr>
          </a:solidFill>
          <a:ln>
            <a:solidFill>
              <a:schemeClr val="accent2"/>
            </a:solidFill>
          </a:ln>
        </p:spPr>
        <p:txBody>
          <a:bodyPr vert="horz" lIns="91440" tIns="45720" rIns="91440" bIns="45720" rtlCol="0">
            <a:normAutofit lnSpcReduction="10000"/>
          </a:bodyPr>
          <a:lstStyle/>
          <a:p>
            <a:r>
              <a:rPr lang="en-IN" sz="1600" b="1" dirty="0" smtClean="0">
                <a:solidFill>
                  <a:srgbClr val="0033CC"/>
                </a:solidFill>
                <a:latin typeface="Times New Roman" pitchFamily="18" charset="0"/>
                <a:cs typeface="Times New Roman" pitchFamily="18" charset="0"/>
              </a:rPr>
              <a:t>Dr. J. P. </a:t>
            </a:r>
            <a:r>
              <a:rPr lang="en-IN" sz="1600" b="1" dirty="0" err="1" smtClean="0">
                <a:solidFill>
                  <a:srgbClr val="0033CC"/>
                </a:solidFill>
                <a:latin typeface="Times New Roman" pitchFamily="18" charset="0"/>
                <a:cs typeface="Times New Roman" pitchFamily="18" charset="0"/>
              </a:rPr>
              <a:t>Mittal</a:t>
            </a:r>
            <a:endParaRPr lang="en-IN" sz="1600" b="1" dirty="0" smtClean="0">
              <a:solidFill>
                <a:srgbClr val="0033CC"/>
              </a:solidFill>
              <a:latin typeface="Times New Roman" pitchFamily="18" charset="0"/>
              <a:cs typeface="Times New Roman" pitchFamily="18" charset="0"/>
            </a:endParaRPr>
          </a:p>
          <a:p>
            <a:r>
              <a:rPr lang="en-IN" sz="1600" b="1" dirty="0" smtClean="0">
                <a:solidFill>
                  <a:srgbClr val="0033CC"/>
                </a:solidFill>
                <a:latin typeface="Times New Roman" pitchFamily="18" charset="0"/>
                <a:cs typeface="Times New Roman" pitchFamily="18" charset="0"/>
              </a:rPr>
              <a:t>Dr. T. Mukherjee</a:t>
            </a:r>
          </a:p>
          <a:p>
            <a:r>
              <a:rPr lang="en-IN" sz="1600" b="1" dirty="0" smtClean="0">
                <a:solidFill>
                  <a:srgbClr val="0033CC"/>
                </a:solidFill>
                <a:latin typeface="Times New Roman" pitchFamily="18" charset="0"/>
                <a:cs typeface="Times New Roman" pitchFamily="18" charset="0"/>
              </a:rPr>
              <a:t>Dr. S. K. Sarkar</a:t>
            </a:r>
          </a:p>
          <a:p>
            <a:r>
              <a:rPr lang="en-IN" sz="1600" b="1" dirty="0" smtClean="0">
                <a:solidFill>
                  <a:srgbClr val="0033CC"/>
                </a:solidFill>
                <a:latin typeface="Times New Roman" pitchFamily="18" charset="0"/>
                <a:cs typeface="Times New Roman" pitchFamily="18" charset="0"/>
              </a:rPr>
              <a:t>Dr. B. N. Jagatap</a:t>
            </a:r>
          </a:p>
          <a:p>
            <a:r>
              <a:rPr lang="en-IN" sz="1600" b="1" dirty="0" smtClean="0">
                <a:solidFill>
                  <a:srgbClr val="0033CC"/>
                </a:solidFill>
                <a:latin typeface="Times New Roman" pitchFamily="18" charset="0"/>
                <a:cs typeface="Times New Roman" pitchFamily="18" charset="0"/>
              </a:rPr>
              <a:t>Dr. D. Das</a:t>
            </a:r>
          </a:p>
          <a:p>
            <a:endParaRPr lang="en-IN" sz="1600" b="1" dirty="0" smtClean="0">
              <a:solidFill>
                <a:srgbClr val="0033CC"/>
              </a:solidFill>
              <a:latin typeface="Times New Roman" pitchFamily="18" charset="0"/>
              <a:cs typeface="Times New Roman" pitchFamily="18" charset="0"/>
            </a:endParaRPr>
          </a:p>
          <a:p>
            <a:endParaRPr lang="en-IN" sz="1600" b="1" dirty="0" smtClean="0">
              <a:solidFill>
                <a:srgbClr val="0033CC"/>
              </a:solidFill>
              <a:latin typeface="Times New Roman" pitchFamily="18" charset="0"/>
              <a:cs typeface="Times New Roman" pitchFamily="18" charset="0"/>
            </a:endParaRPr>
          </a:p>
          <a:p>
            <a:endParaRPr lang="en-US" sz="1600" b="1" dirty="0">
              <a:solidFill>
                <a:srgbClr val="0033CC"/>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381000" y="833735"/>
            <a:ext cx="8458200" cy="2142530"/>
            <a:chOff x="381000" y="833735"/>
            <a:chExt cx="8458200" cy="2142530"/>
          </a:xfrm>
        </p:grpSpPr>
        <p:sp>
          <p:nvSpPr>
            <p:cNvPr id="5" name="TextBox 4"/>
            <p:cNvSpPr txBox="1"/>
            <p:nvPr/>
          </p:nvSpPr>
          <p:spPr>
            <a:xfrm>
              <a:off x="381000" y="833735"/>
              <a:ext cx="4572000"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2400" b="1" dirty="0" smtClean="0">
                  <a:latin typeface="Times" pitchFamily="18" charset="0"/>
                </a:rPr>
                <a:t>Excellence    </a:t>
              </a:r>
              <a:r>
                <a:rPr lang="en-US" sz="2400" b="1" dirty="0" smtClean="0">
                  <a:latin typeface="Arial"/>
                  <a:cs typeface="Arial"/>
                </a:rPr>
                <a:t>↔   </a:t>
              </a:r>
              <a:r>
                <a:rPr lang="en-US" sz="2400" b="1" dirty="0" smtClean="0">
                  <a:latin typeface="Times" pitchFamily="18" charset="0"/>
                </a:rPr>
                <a:t>Relevance</a:t>
              </a:r>
              <a:endParaRPr lang="en-IN" sz="2400" b="1" dirty="0">
                <a:latin typeface="Times" pitchFamily="18" charset="0"/>
              </a:endParaRPr>
            </a:p>
          </p:txBody>
        </p:sp>
        <p:sp>
          <p:nvSpPr>
            <p:cNvPr id="6" name="TextBox 5"/>
            <p:cNvSpPr txBox="1"/>
            <p:nvPr/>
          </p:nvSpPr>
          <p:spPr>
            <a:xfrm>
              <a:off x="2133600" y="1295400"/>
              <a:ext cx="4495800" cy="83099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2400" b="1" dirty="0" smtClean="0">
                  <a:latin typeface="Times" pitchFamily="18" charset="0"/>
                </a:rPr>
                <a:t>Development- Demonstration  Deployment (RD</a:t>
              </a:r>
              <a:r>
                <a:rPr lang="en-US" sz="2400" b="1" baseline="30000" dirty="0" smtClean="0">
                  <a:latin typeface="Times" pitchFamily="18" charset="0"/>
                </a:rPr>
                <a:t>3</a:t>
              </a:r>
              <a:r>
                <a:rPr lang="en-US" sz="2400" b="1" dirty="0" smtClean="0">
                  <a:latin typeface="Times" pitchFamily="18" charset="0"/>
                </a:rPr>
                <a:t>)</a:t>
              </a:r>
              <a:endParaRPr lang="en-IN" sz="2400" b="1" dirty="0">
                <a:latin typeface="Times" pitchFamily="18" charset="0"/>
              </a:endParaRPr>
            </a:p>
          </p:txBody>
        </p:sp>
        <p:sp>
          <p:nvSpPr>
            <p:cNvPr id="7" name="TextBox 6"/>
            <p:cNvSpPr txBox="1"/>
            <p:nvPr/>
          </p:nvSpPr>
          <p:spPr>
            <a:xfrm>
              <a:off x="5181600" y="2057400"/>
              <a:ext cx="2209800"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2400" b="1" dirty="0" smtClean="0">
                  <a:latin typeface="Times" pitchFamily="18" charset="0"/>
                </a:rPr>
                <a:t>Technology</a:t>
              </a:r>
              <a:endParaRPr lang="en-IN" sz="2400" b="1" dirty="0">
                <a:latin typeface="Times" pitchFamily="18" charset="0"/>
              </a:endParaRPr>
            </a:p>
          </p:txBody>
        </p:sp>
        <p:sp>
          <p:nvSpPr>
            <p:cNvPr id="8" name="TextBox 7"/>
            <p:cNvSpPr txBox="1"/>
            <p:nvPr/>
          </p:nvSpPr>
          <p:spPr>
            <a:xfrm>
              <a:off x="6629400" y="2514600"/>
              <a:ext cx="2209800"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IN" sz="2400" b="1" dirty="0" smtClean="0">
                  <a:latin typeface="Times" pitchFamily="18" charset="0"/>
                </a:rPr>
                <a:t>What next?</a:t>
              </a:r>
              <a:endParaRPr lang="en-IN" sz="2400" b="1" dirty="0">
                <a:latin typeface="Times" pitchFamily="18" charset="0"/>
              </a:endParaRPr>
            </a:p>
          </p:txBody>
        </p:sp>
      </p:grpSp>
      <p:grpSp>
        <p:nvGrpSpPr>
          <p:cNvPr id="3" name="Group 12"/>
          <p:cNvGrpSpPr/>
          <p:nvPr/>
        </p:nvGrpSpPr>
        <p:grpSpPr>
          <a:xfrm>
            <a:off x="228600" y="3429000"/>
            <a:ext cx="8763000" cy="2851904"/>
            <a:chOff x="228600" y="3429000"/>
            <a:chExt cx="8763000" cy="2851904"/>
          </a:xfrm>
        </p:grpSpPr>
        <p:sp>
          <p:nvSpPr>
            <p:cNvPr id="9" name="TextBox 8"/>
            <p:cNvSpPr txBox="1"/>
            <p:nvPr/>
          </p:nvSpPr>
          <p:spPr>
            <a:xfrm>
              <a:off x="228600" y="3429000"/>
              <a:ext cx="2209800"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IN" sz="2400" b="1" dirty="0" smtClean="0">
                  <a:latin typeface="Times" pitchFamily="18" charset="0"/>
                </a:rPr>
                <a:t>molecules</a:t>
              </a:r>
              <a:endParaRPr lang="en-IN" sz="2400" b="1" dirty="0">
                <a:latin typeface="Times" pitchFamily="18" charset="0"/>
              </a:endParaRPr>
            </a:p>
          </p:txBody>
        </p:sp>
        <p:sp>
          <p:nvSpPr>
            <p:cNvPr id="10" name="TextBox 9"/>
            <p:cNvSpPr txBox="1"/>
            <p:nvPr/>
          </p:nvSpPr>
          <p:spPr>
            <a:xfrm>
              <a:off x="1676400" y="3814465"/>
              <a:ext cx="2667000" cy="58477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spcBef>
                  <a:spcPts val="600"/>
                </a:spcBef>
                <a:spcAft>
                  <a:spcPts val="600"/>
                </a:spcAft>
              </a:pPr>
              <a:r>
                <a:rPr lang="en-IN" sz="3200" b="1" dirty="0" smtClean="0">
                  <a:latin typeface="Times" pitchFamily="18" charset="0"/>
                </a:rPr>
                <a:t>materials</a:t>
              </a:r>
              <a:endParaRPr lang="en-IN" sz="3200" b="1" dirty="0">
                <a:latin typeface="Times" pitchFamily="18" charset="0"/>
              </a:endParaRPr>
            </a:p>
          </p:txBody>
        </p:sp>
        <p:sp>
          <p:nvSpPr>
            <p:cNvPr id="11" name="TextBox 10"/>
            <p:cNvSpPr txBox="1"/>
            <p:nvPr/>
          </p:nvSpPr>
          <p:spPr>
            <a:xfrm>
              <a:off x="3505200" y="4347865"/>
              <a:ext cx="2590800"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IN" sz="3600" b="1" dirty="0" smtClean="0">
                  <a:latin typeface="Times" pitchFamily="18" charset="0"/>
                </a:rPr>
                <a:t>machines</a:t>
              </a:r>
              <a:endParaRPr lang="en-IN" sz="3600" b="1" dirty="0">
                <a:latin typeface="Times" pitchFamily="18" charset="0"/>
              </a:endParaRPr>
            </a:p>
          </p:txBody>
        </p:sp>
        <p:sp>
          <p:nvSpPr>
            <p:cNvPr id="12" name="TextBox 11"/>
            <p:cNvSpPr txBox="1"/>
            <p:nvPr/>
          </p:nvSpPr>
          <p:spPr>
            <a:xfrm>
              <a:off x="4953000" y="4957465"/>
              <a:ext cx="4038600" cy="1323439"/>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IN" sz="4000" b="1" dirty="0" smtClean="0">
                  <a:latin typeface="Times" pitchFamily="18" charset="0"/>
                </a:rPr>
                <a:t>Mission </a:t>
              </a:r>
            </a:p>
            <a:p>
              <a:pPr algn="ctr"/>
              <a:r>
                <a:rPr lang="en-IN" sz="4000" b="1" dirty="0" smtClean="0">
                  <a:latin typeface="Times" pitchFamily="18" charset="0"/>
                </a:rPr>
                <a:t>make in India</a:t>
              </a:r>
              <a:endParaRPr lang="en-IN" sz="4000" b="1" dirty="0">
                <a:latin typeface="Times"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9" name="Picture 3"/>
          <p:cNvPicPr>
            <a:picLocks noChangeAspect="1" noChangeArrowheads="1"/>
          </p:cNvPicPr>
          <p:nvPr/>
        </p:nvPicPr>
        <p:blipFill>
          <a:blip r:embed="rId2"/>
          <a:srcRect/>
          <a:stretch>
            <a:fillRect/>
          </a:stretch>
        </p:blipFill>
        <p:spPr bwMode="auto">
          <a:xfrm>
            <a:off x="0" y="0"/>
            <a:ext cx="9144000" cy="6747518"/>
          </a:xfrm>
          <a:prstGeom prst="rect">
            <a:avLst/>
          </a:prstGeom>
          <a:noFill/>
          <a:ln w="9525">
            <a:noFill/>
            <a:miter lim="800000"/>
            <a:headEnd/>
            <a:tailEnd/>
          </a:ln>
          <a:effectLst/>
        </p:spPr>
      </p:pic>
      <p:pic>
        <p:nvPicPr>
          <p:cNvPr id="3" name="Picture 5"/>
          <p:cNvPicPr>
            <a:picLocks noChangeAspect="1" noChangeArrowheads="1"/>
          </p:cNvPicPr>
          <p:nvPr/>
        </p:nvPicPr>
        <p:blipFill>
          <a:blip r:embed="rId3">
            <a:clrChange>
              <a:clrFrom>
                <a:srgbClr val="FEFEFE"/>
              </a:clrFrom>
              <a:clrTo>
                <a:srgbClr val="FEFEFE">
                  <a:alpha val="0"/>
                </a:srgbClr>
              </a:clrTo>
            </a:clrChange>
          </a:blip>
          <a:srcRect l="50000" b="53333"/>
          <a:stretch>
            <a:fillRect/>
          </a:stretch>
        </p:blipFill>
        <p:spPr bwMode="auto">
          <a:xfrm>
            <a:off x="1600200" y="914400"/>
            <a:ext cx="5007429" cy="350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362618" y="3267075"/>
            <a:ext cx="6492846" cy="3470275"/>
            <a:chOff x="1604" y="2010"/>
            <a:chExt cx="3689" cy="2186"/>
          </a:xfrm>
        </p:grpSpPr>
        <p:sp>
          <p:nvSpPr>
            <p:cNvPr id="18448" name="Line 3"/>
            <p:cNvSpPr>
              <a:spLocks noChangeShapeType="1"/>
            </p:cNvSpPr>
            <p:nvPr/>
          </p:nvSpPr>
          <p:spPr bwMode="auto">
            <a:xfrm flipV="1">
              <a:off x="2688" y="2304"/>
              <a:ext cx="0" cy="720"/>
            </a:xfrm>
            <a:prstGeom prst="line">
              <a:avLst/>
            </a:prstGeom>
            <a:noFill/>
            <a:ln w="9525">
              <a:solidFill>
                <a:srgbClr val="663300"/>
              </a:solidFill>
              <a:round/>
              <a:headEnd/>
              <a:tailEnd type="triangle" w="med" len="med"/>
            </a:ln>
          </p:spPr>
          <p:txBody>
            <a:bodyPr/>
            <a:lstStyle/>
            <a:p>
              <a:endParaRPr lang="en-US"/>
            </a:p>
          </p:txBody>
        </p:sp>
        <p:sp>
          <p:nvSpPr>
            <p:cNvPr id="18449" name="Line 4"/>
            <p:cNvSpPr>
              <a:spLocks noChangeShapeType="1"/>
            </p:cNvSpPr>
            <p:nvPr/>
          </p:nvSpPr>
          <p:spPr bwMode="auto">
            <a:xfrm>
              <a:off x="2688" y="3024"/>
              <a:ext cx="912" cy="0"/>
            </a:xfrm>
            <a:prstGeom prst="line">
              <a:avLst/>
            </a:prstGeom>
            <a:noFill/>
            <a:ln w="9525">
              <a:solidFill>
                <a:srgbClr val="996633"/>
              </a:solidFill>
              <a:round/>
              <a:headEnd/>
              <a:tailEnd type="triangle" w="med" len="med"/>
            </a:ln>
          </p:spPr>
          <p:txBody>
            <a:bodyPr/>
            <a:lstStyle/>
            <a:p>
              <a:endParaRPr lang="en-US"/>
            </a:p>
          </p:txBody>
        </p:sp>
        <p:sp>
          <p:nvSpPr>
            <p:cNvPr id="18450" name="Line 5"/>
            <p:cNvSpPr>
              <a:spLocks noChangeShapeType="1"/>
            </p:cNvSpPr>
            <p:nvPr/>
          </p:nvSpPr>
          <p:spPr bwMode="auto">
            <a:xfrm flipH="1">
              <a:off x="2195" y="3024"/>
              <a:ext cx="493" cy="672"/>
            </a:xfrm>
            <a:prstGeom prst="line">
              <a:avLst/>
            </a:prstGeom>
            <a:noFill/>
            <a:ln w="9525">
              <a:solidFill>
                <a:srgbClr val="663300"/>
              </a:solidFill>
              <a:round/>
              <a:headEnd/>
              <a:tailEnd type="triangle" w="med" len="med"/>
            </a:ln>
          </p:spPr>
          <p:txBody>
            <a:bodyPr/>
            <a:lstStyle/>
            <a:p>
              <a:endParaRPr lang="en-US"/>
            </a:p>
          </p:txBody>
        </p:sp>
        <p:sp>
          <p:nvSpPr>
            <p:cNvPr id="47110" name="Text Box 6"/>
            <p:cNvSpPr txBox="1">
              <a:spLocks noChangeArrowheads="1"/>
            </p:cNvSpPr>
            <p:nvPr/>
          </p:nvSpPr>
          <p:spPr bwMode="auto">
            <a:xfrm>
              <a:off x="1887" y="2010"/>
              <a:ext cx="1578" cy="252"/>
            </a:xfrm>
            <a:prstGeom prst="rect">
              <a:avLst/>
            </a:prstGeom>
            <a:solidFill>
              <a:srgbClr val="FFFFCC"/>
            </a:solidFill>
            <a:ln w="9525">
              <a:solidFill>
                <a:schemeClr val="tx1"/>
              </a:solidFill>
              <a:miter lim="800000"/>
              <a:headEnd/>
              <a:tailEnd/>
            </a:ln>
            <a:effectLst>
              <a:outerShdw dist="107763" dir="18900000" algn="ctr" rotWithShape="0">
                <a:schemeClr val="bg2"/>
              </a:outerShdw>
            </a:effectLst>
          </p:spPr>
          <p:txBody>
            <a:bodyPr wrap="square">
              <a:spAutoFit/>
            </a:bodyPr>
            <a:lstStyle/>
            <a:p>
              <a:pPr algn="ctr" fontAlgn="auto">
                <a:spcBef>
                  <a:spcPts val="0"/>
                </a:spcBef>
                <a:spcAft>
                  <a:spcPts val="0"/>
                </a:spcAft>
                <a:defRPr/>
              </a:pPr>
              <a:r>
                <a:rPr lang="en-US" sz="2000" b="1" dirty="0">
                  <a:solidFill>
                    <a:srgbClr val="0033CC"/>
                  </a:solidFill>
                  <a:latin typeface="Times New Roman" pitchFamily="18" charset="0"/>
                  <a:cs typeface="+mn-cs"/>
                </a:rPr>
                <a:t>Compositional </a:t>
              </a:r>
              <a:r>
                <a:rPr lang="en-US" sz="2000" b="1" dirty="0" smtClean="0">
                  <a:solidFill>
                    <a:srgbClr val="0033CC"/>
                  </a:solidFill>
                  <a:latin typeface="Times New Roman" pitchFamily="18" charset="0"/>
                  <a:cs typeface="+mn-cs"/>
                </a:rPr>
                <a:t>purity</a:t>
              </a:r>
              <a:endParaRPr lang="en-US" sz="2000" b="1" dirty="0">
                <a:solidFill>
                  <a:srgbClr val="0033CC"/>
                </a:solidFill>
                <a:latin typeface="Times New Roman" pitchFamily="18" charset="0"/>
                <a:cs typeface="+mn-cs"/>
              </a:endParaRPr>
            </a:p>
          </p:txBody>
        </p:sp>
        <p:sp>
          <p:nvSpPr>
            <p:cNvPr id="47111" name="Text Box 7"/>
            <p:cNvSpPr txBox="1">
              <a:spLocks noChangeArrowheads="1"/>
            </p:cNvSpPr>
            <p:nvPr/>
          </p:nvSpPr>
          <p:spPr bwMode="auto">
            <a:xfrm>
              <a:off x="1604" y="3738"/>
              <a:ext cx="1082" cy="252"/>
            </a:xfrm>
            <a:prstGeom prst="rect">
              <a:avLst/>
            </a:prstGeom>
            <a:solidFill>
              <a:srgbClr val="FFFFCC"/>
            </a:solidFill>
            <a:ln w="9525">
              <a:solidFill>
                <a:schemeClr val="tx1"/>
              </a:solidFill>
              <a:miter lim="800000"/>
              <a:headEnd/>
              <a:tailEnd/>
            </a:ln>
            <a:effectLst>
              <a:outerShdw dist="107763" dir="18900000" algn="ctr" rotWithShape="0">
                <a:schemeClr val="bg2"/>
              </a:outerShdw>
            </a:effectLst>
          </p:spPr>
          <p:txBody>
            <a:bodyPr wrap="square">
              <a:spAutoFit/>
            </a:bodyPr>
            <a:lstStyle/>
            <a:p>
              <a:pPr algn="ctr" fontAlgn="auto">
                <a:spcBef>
                  <a:spcPts val="0"/>
                </a:spcBef>
                <a:spcAft>
                  <a:spcPts val="0"/>
                </a:spcAft>
                <a:defRPr/>
              </a:pPr>
              <a:r>
                <a:rPr lang="en-US" sz="2000" b="1" dirty="0">
                  <a:solidFill>
                    <a:srgbClr val="003300"/>
                  </a:solidFill>
                  <a:latin typeface="Times New Roman" pitchFamily="18" charset="0"/>
                  <a:cs typeface="+mn-cs"/>
                </a:rPr>
                <a:t>Isotopic </a:t>
              </a:r>
              <a:r>
                <a:rPr lang="en-US" sz="2000" b="1" dirty="0" smtClean="0">
                  <a:solidFill>
                    <a:srgbClr val="003300"/>
                  </a:solidFill>
                  <a:latin typeface="Times New Roman" pitchFamily="18" charset="0"/>
                  <a:cs typeface="+mn-cs"/>
                </a:rPr>
                <a:t>purity</a:t>
              </a:r>
              <a:endParaRPr lang="en-US" sz="2000" b="1" dirty="0">
                <a:solidFill>
                  <a:srgbClr val="003300"/>
                </a:solidFill>
                <a:latin typeface="Times New Roman" pitchFamily="18" charset="0"/>
                <a:cs typeface="+mn-cs"/>
              </a:endParaRPr>
            </a:p>
          </p:txBody>
        </p:sp>
        <p:sp>
          <p:nvSpPr>
            <p:cNvPr id="47112" name="Text Box 8"/>
            <p:cNvSpPr txBox="1">
              <a:spLocks noChangeArrowheads="1"/>
            </p:cNvSpPr>
            <p:nvPr/>
          </p:nvSpPr>
          <p:spPr bwMode="auto">
            <a:xfrm>
              <a:off x="3600" y="2880"/>
              <a:ext cx="1034" cy="252"/>
            </a:xfrm>
            <a:prstGeom prst="rect">
              <a:avLst/>
            </a:prstGeom>
            <a:solidFill>
              <a:srgbClr val="FFFFCC"/>
            </a:solidFill>
            <a:ln w="9525">
              <a:solidFill>
                <a:schemeClr val="tx1"/>
              </a:solidFill>
              <a:miter lim="800000"/>
              <a:headEnd/>
              <a:tailEnd/>
            </a:ln>
            <a:effectLst>
              <a:outerShdw dist="107763" dir="18900000" algn="ctr" rotWithShape="0">
                <a:schemeClr val="bg2"/>
              </a:outerShdw>
            </a:effectLst>
          </p:spPr>
          <p:txBody>
            <a:bodyPr wrap="square">
              <a:spAutoFit/>
            </a:bodyPr>
            <a:lstStyle/>
            <a:p>
              <a:pPr algn="ctr" fontAlgn="auto">
                <a:spcBef>
                  <a:spcPts val="0"/>
                </a:spcBef>
                <a:spcAft>
                  <a:spcPts val="0"/>
                </a:spcAft>
                <a:defRPr/>
              </a:pPr>
              <a:r>
                <a:rPr lang="en-US" sz="2000" b="1" dirty="0">
                  <a:solidFill>
                    <a:srgbClr val="960000"/>
                  </a:solidFill>
                  <a:latin typeface="Times New Roman" pitchFamily="18" charset="0"/>
                  <a:cs typeface="+mn-cs"/>
                </a:rPr>
                <a:t>Phase </a:t>
              </a:r>
              <a:r>
                <a:rPr lang="en-US" sz="2000" b="1" dirty="0" smtClean="0">
                  <a:solidFill>
                    <a:srgbClr val="960000"/>
                  </a:solidFill>
                  <a:latin typeface="Times New Roman" pitchFamily="18" charset="0"/>
                  <a:cs typeface="+mn-cs"/>
                </a:rPr>
                <a:t>purity</a:t>
              </a:r>
              <a:endParaRPr lang="en-US" sz="2000" b="1" dirty="0">
                <a:solidFill>
                  <a:srgbClr val="960000"/>
                </a:solidFill>
                <a:latin typeface="Times New Roman" pitchFamily="18" charset="0"/>
                <a:cs typeface="+mn-cs"/>
              </a:endParaRPr>
            </a:p>
          </p:txBody>
        </p:sp>
        <p:sp>
          <p:nvSpPr>
            <p:cNvPr id="18454" name="Text Box 9"/>
            <p:cNvSpPr txBox="1">
              <a:spLocks noChangeArrowheads="1"/>
            </p:cNvSpPr>
            <p:nvPr/>
          </p:nvSpPr>
          <p:spPr bwMode="auto">
            <a:xfrm>
              <a:off x="1604" y="3984"/>
              <a:ext cx="1082" cy="212"/>
            </a:xfrm>
            <a:prstGeom prst="rect">
              <a:avLst/>
            </a:prstGeom>
            <a:noFill/>
            <a:ln w="9525">
              <a:noFill/>
              <a:miter lim="800000"/>
              <a:headEnd/>
              <a:tailEnd/>
            </a:ln>
          </p:spPr>
          <p:txBody>
            <a:bodyPr wrap="square">
              <a:spAutoFit/>
            </a:bodyPr>
            <a:lstStyle/>
            <a:p>
              <a:r>
                <a:rPr lang="en-US" sz="1600" b="1" dirty="0">
                  <a:solidFill>
                    <a:srgbClr val="003300"/>
                  </a:solidFill>
                  <a:latin typeface="Times New Roman" pitchFamily="18" charset="0"/>
                </a:rPr>
                <a:t>e.g., D</a:t>
              </a:r>
              <a:r>
                <a:rPr lang="en-US" sz="1600" b="1" baseline="-25000" dirty="0">
                  <a:solidFill>
                    <a:srgbClr val="003300"/>
                  </a:solidFill>
                  <a:latin typeface="Times New Roman" pitchFamily="18" charset="0"/>
                </a:rPr>
                <a:t>2</a:t>
              </a:r>
              <a:r>
                <a:rPr lang="en-US" sz="1600" b="1" dirty="0">
                  <a:solidFill>
                    <a:srgbClr val="003300"/>
                  </a:solidFill>
                  <a:latin typeface="Times New Roman" pitchFamily="18" charset="0"/>
                </a:rPr>
                <a:t>O, </a:t>
              </a:r>
              <a:r>
                <a:rPr lang="en-US" sz="1600" b="1" baseline="30000" dirty="0">
                  <a:solidFill>
                    <a:srgbClr val="003300"/>
                  </a:solidFill>
                  <a:latin typeface="Times New Roman" pitchFamily="18" charset="0"/>
                </a:rPr>
                <a:t>235</a:t>
              </a:r>
              <a:r>
                <a:rPr lang="en-US" sz="1600" b="1" dirty="0">
                  <a:solidFill>
                    <a:srgbClr val="003300"/>
                  </a:solidFill>
                  <a:latin typeface="Times New Roman" pitchFamily="18" charset="0"/>
                </a:rPr>
                <a:t>U, </a:t>
              </a:r>
              <a:r>
                <a:rPr lang="en-US" sz="1600" b="1" i="1" dirty="0">
                  <a:solidFill>
                    <a:srgbClr val="003300"/>
                  </a:solidFill>
                  <a:latin typeface="Times New Roman" pitchFamily="18" charset="0"/>
                </a:rPr>
                <a:t>etc.</a:t>
              </a:r>
            </a:p>
          </p:txBody>
        </p:sp>
        <p:sp>
          <p:nvSpPr>
            <p:cNvPr id="18455" name="Oval 10"/>
            <p:cNvSpPr>
              <a:spLocks noChangeArrowheads="1"/>
            </p:cNvSpPr>
            <p:nvPr/>
          </p:nvSpPr>
          <p:spPr bwMode="auto">
            <a:xfrm>
              <a:off x="2400" y="2784"/>
              <a:ext cx="576" cy="480"/>
            </a:xfrm>
            <a:prstGeom prst="ellipse">
              <a:avLst/>
            </a:prstGeom>
            <a:solidFill>
              <a:srgbClr val="FFCCCC"/>
            </a:solidFill>
            <a:ln w="9525">
              <a:solidFill>
                <a:schemeClr val="tx1"/>
              </a:solidFill>
              <a:round/>
              <a:headEnd/>
              <a:tailEnd/>
            </a:ln>
          </p:spPr>
          <p:txBody>
            <a:bodyPr wrap="none" anchor="ctr"/>
            <a:lstStyle/>
            <a:p>
              <a:pPr algn="ctr"/>
              <a:r>
                <a:rPr lang="en-US" sz="2400" dirty="0">
                  <a:latin typeface="Times New Roman" pitchFamily="18" charset="0"/>
                </a:rPr>
                <a:t>Purity</a:t>
              </a:r>
            </a:p>
          </p:txBody>
        </p:sp>
        <p:sp>
          <p:nvSpPr>
            <p:cNvPr id="18456" name="Text Box 11"/>
            <p:cNvSpPr txBox="1">
              <a:spLocks noChangeArrowheads="1"/>
            </p:cNvSpPr>
            <p:nvPr/>
          </p:nvSpPr>
          <p:spPr bwMode="auto">
            <a:xfrm>
              <a:off x="3465" y="3206"/>
              <a:ext cx="1828" cy="465"/>
            </a:xfrm>
            <a:prstGeom prst="rect">
              <a:avLst/>
            </a:prstGeom>
            <a:noFill/>
            <a:ln w="9525">
              <a:noFill/>
              <a:miter lim="800000"/>
              <a:headEnd/>
              <a:tailEnd/>
            </a:ln>
          </p:spPr>
          <p:txBody>
            <a:bodyPr wrap="square">
              <a:spAutoFit/>
            </a:bodyPr>
            <a:lstStyle/>
            <a:p>
              <a:r>
                <a:rPr lang="en-US" sz="1400" b="1" dirty="0" smtClean="0">
                  <a:solidFill>
                    <a:srgbClr val="0033CC"/>
                  </a:solidFill>
                  <a:latin typeface="Times New Roman" pitchFamily="18" charset="0"/>
                </a:rPr>
                <a:t>SiO</a:t>
              </a:r>
              <a:r>
                <a:rPr lang="en-US" sz="1400" b="1" baseline="-25000" dirty="0" smtClean="0">
                  <a:solidFill>
                    <a:srgbClr val="0033CC"/>
                  </a:solidFill>
                  <a:latin typeface="Times New Roman" pitchFamily="18" charset="0"/>
                </a:rPr>
                <a:t>2</a:t>
              </a:r>
              <a:r>
                <a:rPr lang="en-US" sz="1400" b="1" dirty="0" smtClean="0">
                  <a:solidFill>
                    <a:srgbClr val="0033CC"/>
                  </a:solidFill>
                  <a:latin typeface="Times New Roman" pitchFamily="18" charset="0"/>
                </a:rPr>
                <a:t>      :  quartz;  amorphous; silica   </a:t>
              </a:r>
            </a:p>
            <a:p>
              <a:r>
                <a:rPr lang="en-US" sz="1400" b="1" dirty="0" smtClean="0">
                  <a:solidFill>
                    <a:srgbClr val="0033CC"/>
                  </a:solidFill>
                  <a:latin typeface="Times New Roman" pitchFamily="18" charset="0"/>
                </a:rPr>
                <a:t>                  gel; insulator layers</a:t>
              </a:r>
            </a:p>
            <a:p>
              <a:r>
                <a:rPr lang="en-US" sz="1400" b="1" dirty="0" smtClean="0">
                  <a:solidFill>
                    <a:srgbClr val="0033CC"/>
                  </a:solidFill>
                  <a:latin typeface="Times New Roman" pitchFamily="18" charset="0"/>
                </a:rPr>
                <a:t>Carbon : diamond; graphite; fullerene</a:t>
              </a:r>
              <a:endParaRPr lang="en-US" sz="1400" b="1" dirty="0">
                <a:solidFill>
                  <a:srgbClr val="0033CC"/>
                </a:solidFill>
                <a:latin typeface="Times New Roman" pitchFamily="18" charset="0"/>
              </a:endParaRPr>
            </a:p>
          </p:txBody>
        </p:sp>
      </p:grpSp>
      <p:grpSp>
        <p:nvGrpSpPr>
          <p:cNvPr id="3" name="Group 12"/>
          <p:cNvGrpSpPr>
            <a:grpSpLocks/>
          </p:cNvGrpSpPr>
          <p:nvPr/>
        </p:nvGrpSpPr>
        <p:grpSpPr bwMode="auto">
          <a:xfrm>
            <a:off x="381000" y="381000"/>
            <a:ext cx="8610600" cy="3048000"/>
            <a:chOff x="240" y="240"/>
            <a:chExt cx="5424" cy="1920"/>
          </a:xfrm>
        </p:grpSpPr>
        <p:sp>
          <p:nvSpPr>
            <p:cNvPr id="18439" name="Line 13"/>
            <p:cNvSpPr>
              <a:spLocks noChangeShapeType="1"/>
            </p:cNvSpPr>
            <p:nvPr/>
          </p:nvSpPr>
          <p:spPr bwMode="auto">
            <a:xfrm flipV="1">
              <a:off x="2694" y="1431"/>
              <a:ext cx="0" cy="576"/>
            </a:xfrm>
            <a:prstGeom prst="line">
              <a:avLst/>
            </a:prstGeom>
            <a:noFill/>
            <a:ln w="9525">
              <a:solidFill>
                <a:srgbClr val="996633"/>
              </a:solidFill>
              <a:round/>
              <a:headEnd/>
              <a:tailEnd type="triangle" w="med" len="med"/>
            </a:ln>
          </p:spPr>
          <p:txBody>
            <a:bodyPr/>
            <a:lstStyle/>
            <a:p>
              <a:endParaRPr lang="en-US"/>
            </a:p>
          </p:txBody>
        </p:sp>
        <p:sp>
          <p:nvSpPr>
            <p:cNvPr id="47118" name="Text Box 14"/>
            <p:cNvSpPr txBox="1">
              <a:spLocks noChangeArrowheads="1"/>
            </p:cNvSpPr>
            <p:nvPr/>
          </p:nvSpPr>
          <p:spPr bwMode="auto">
            <a:xfrm>
              <a:off x="2136" y="1204"/>
              <a:ext cx="1824" cy="237"/>
            </a:xfrm>
            <a:prstGeom prst="rect">
              <a:avLst/>
            </a:prstGeom>
            <a:solidFill>
              <a:srgbClr val="FFFFCC"/>
            </a:solidFill>
            <a:ln w="9525">
              <a:solidFill>
                <a:schemeClr val="tx1"/>
              </a:solidFill>
              <a:miter lim="800000"/>
              <a:headEnd/>
              <a:tailEnd/>
            </a:ln>
            <a:effectLst>
              <a:outerShdw dist="107763" dir="18900000" algn="ctr" rotWithShape="0">
                <a:schemeClr val="bg2"/>
              </a:outerShdw>
            </a:effectLst>
          </p:spPr>
          <p:txBody>
            <a:bodyPr>
              <a:spAutoFit/>
            </a:bodyPr>
            <a:lstStyle/>
            <a:p>
              <a:pPr algn="ctr" fontAlgn="auto">
                <a:spcBef>
                  <a:spcPts val="0"/>
                </a:spcBef>
                <a:spcAft>
                  <a:spcPts val="0"/>
                </a:spcAft>
                <a:defRPr/>
              </a:pPr>
              <a:r>
                <a:rPr lang="en-US" b="1" dirty="0">
                  <a:solidFill>
                    <a:srgbClr val="0033CC"/>
                  </a:solidFill>
                  <a:latin typeface="Times New Roman" pitchFamily="18" charset="0"/>
                  <a:cs typeface="+mn-cs"/>
                </a:rPr>
                <a:t>Purpose Oriented Purity</a:t>
              </a:r>
            </a:p>
          </p:txBody>
        </p:sp>
        <p:sp>
          <p:nvSpPr>
            <p:cNvPr id="47119" name="Text Box 15"/>
            <p:cNvSpPr txBox="1">
              <a:spLocks noChangeArrowheads="1"/>
            </p:cNvSpPr>
            <p:nvPr/>
          </p:nvSpPr>
          <p:spPr bwMode="auto">
            <a:xfrm>
              <a:off x="240" y="1488"/>
              <a:ext cx="1488" cy="410"/>
            </a:xfrm>
            <a:prstGeom prst="rect">
              <a:avLst/>
            </a:prstGeom>
            <a:solidFill>
              <a:srgbClr val="CCFFCC"/>
            </a:solidFill>
            <a:ln w="9525">
              <a:solidFill>
                <a:schemeClr val="tx1"/>
              </a:solidFill>
              <a:miter lim="800000"/>
              <a:headEnd/>
              <a:tailEnd/>
            </a:ln>
            <a:effectLst>
              <a:outerShdw dist="107763" dir="18900000" algn="ctr" rotWithShape="0">
                <a:schemeClr val="bg2"/>
              </a:outerShdw>
            </a:effectLst>
          </p:spPr>
          <p:txBody>
            <a:bodyPr>
              <a:spAutoFit/>
            </a:bodyPr>
            <a:lstStyle/>
            <a:p>
              <a:pPr algn="ctr" fontAlgn="auto">
                <a:spcBef>
                  <a:spcPts val="0"/>
                </a:spcBef>
                <a:spcAft>
                  <a:spcPts val="0"/>
                </a:spcAft>
                <a:defRPr/>
              </a:pPr>
              <a:r>
                <a:rPr lang="en-US" b="1" dirty="0">
                  <a:solidFill>
                    <a:srgbClr val="0033CC"/>
                  </a:solidFill>
                  <a:latin typeface="Times New Roman" pitchFamily="18" charset="0"/>
                  <a:cs typeface="+mn-cs"/>
                </a:rPr>
                <a:t>Property oriented purity</a:t>
              </a:r>
            </a:p>
          </p:txBody>
        </p:sp>
        <p:sp>
          <p:nvSpPr>
            <p:cNvPr id="18442" name="Line 16"/>
            <p:cNvSpPr>
              <a:spLocks noChangeShapeType="1"/>
            </p:cNvSpPr>
            <p:nvPr/>
          </p:nvSpPr>
          <p:spPr bwMode="auto">
            <a:xfrm flipV="1">
              <a:off x="3240" y="576"/>
              <a:ext cx="0" cy="624"/>
            </a:xfrm>
            <a:prstGeom prst="line">
              <a:avLst/>
            </a:prstGeom>
            <a:noFill/>
            <a:ln w="9525">
              <a:solidFill>
                <a:srgbClr val="996633"/>
              </a:solidFill>
              <a:round/>
              <a:headEnd/>
              <a:tailEnd type="triangle" w="med" len="med"/>
            </a:ln>
          </p:spPr>
          <p:txBody>
            <a:bodyPr/>
            <a:lstStyle/>
            <a:p>
              <a:endParaRPr lang="en-US"/>
            </a:p>
          </p:txBody>
        </p:sp>
        <p:sp>
          <p:nvSpPr>
            <p:cNvPr id="18443" name="Line 17"/>
            <p:cNvSpPr>
              <a:spLocks noChangeShapeType="1"/>
            </p:cNvSpPr>
            <p:nvPr/>
          </p:nvSpPr>
          <p:spPr bwMode="auto">
            <a:xfrm>
              <a:off x="3960" y="1344"/>
              <a:ext cx="480" cy="0"/>
            </a:xfrm>
            <a:prstGeom prst="line">
              <a:avLst/>
            </a:prstGeom>
            <a:noFill/>
            <a:ln w="9525">
              <a:solidFill>
                <a:srgbClr val="996633"/>
              </a:solidFill>
              <a:round/>
              <a:headEnd/>
              <a:tailEnd type="triangle" w="med" len="med"/>
            </a:ln>
          </p:spPr>
          <p:txBody>
            <a:bodyPr/>
            <a:lstStyle/>
            <a:p>
              <a:endParaRPr lang="en-US"/>
            </a:p>
          </p:txBody>
        </p:sp>
        <p:sp>
          <p:nvSpPr>
            <p:cNvPr id="18444" name="Text Box 18"/>
            <p:cNvSpPr txBox="1">
              <a:spLocks noChangeArrowheads="1"/>
            </p:cNvSpPr>
            <p:nvPr/>
          </p:nvSpPr>
          <p:spPr bwMode="auto">
            <a:xfrm>
              <a:off x="2616" y="240"/>
              <a:ext cx="1656" cy="327"/>
            </a:xfrm>
            <a:prstGeom prst="rect">
              <a:avLst/>
            </a:prstGeom>
            <a:solidFill>
              <a:srgbClr val="99CCFF">
                <a:alpha val="50195"/>
              </a:srgbClr>
            </a:solidFill>
            <a:ln w="9525">
              <a:solidFill>
                <a:srgbClr val="000080"/>
              </a:solidFill>
              <a:miter lim="800000"/>
              <a:headEnd/>
              <a:tailEnd/>
            </a:ln>
          </p:spPr>
          <p:txBody>
            <a:bodyPr/>
            <a:lstStyle/>
            <a:p>
              <a:pPr algn="ctr" eaLnBrk="0" hangingPunct="0"/>
              <a:r>
                <a:rPr lang="en-US" sz="1400" b="1">
                  <a:latin typeface="Times New Roman" pitchFamily="18" charset="0"/>
                </a:rPr>
                <a:t>Semiconductor Grade Purity</a:t>
              </a:r>
            </a:p>
            <a:p>
              <a:pPr algn="ctr" eaLnBrk="0" hangingPunct="0"/>
              <a:r>
                <a:rPr lang="en-US" sz="1200">
                  <a:latin typeface="Times New Roman" pitchFamily="18" charset="0"/>
                </a:rPr>
                <a:t>e.g., Si, Ge, Ga, As, </a:t>
              </a:r>
              <a:r>
                <a:rPr lang="en-US" sz="1200" i="1">
                  <a:latin typeface="Times New Roman" pitchFamily="18" charset="0"/>
                </a:rPr>
                <a:t>etc.</a:t>
              </a:r>
            </a:p>
          </p:txBody>
        </p:sp>
        <p:sp>
          <p:nvSpPr>
            <p:cNvPr id="18445" name="Text Box 19"/>
            <p:cNvSpPr txBox="1">
              <a:spLocks noChangeArrowheads="1"/>
            </p:cNvSpPr>
            <p:nvPr/>
          </p:nvSpPr>
          <p:spPr bwMode="auto">
            <a:xfrm>
              <a:off x="4440" y="1227"/>
              <a:ext cx="1224" cy="453"/>
            </a:xfrm>
            <a:prstGeom prst="rect">
              <a:avLst/>
            </a:prstGeom>
            <a:solidFill>
              <a:srgbClr val="99CCFF">
                <a:alpha val="50195"/>
              </a:srgbClr>
            </a:solidFill>
            <a:ln w="9525">
              <a:solidFill>
                <a:srgbClr val="000080"/>
              </a:solidFill>
              <a:miter lim="800000"/>
              <a:headEnd/>
              <a:tailEnd/>
            </a:ln>
          </p:spPr>
          <p:txBody>
            <a:bodyPr/>
            <a:lstStyle/>
            <a:p>
              <a:pPr algn="ctr" eaLnBrk="0" hangingPunct="0"/>
              <a:r>
                <a:rPr lang="en-US" sz="1400" b="1">
                  <a:latin typeface="Times New Roman" pitchFamily="18" charset="0"/>
                </a:rPr>
                <a:t>Nuclear Grade Purity</a:t>
              </a:r>
            </a:p>
            <a:p>
              <a:pPr algn="ctr" eaLnBrk="0" hangingPunct="0"/>
              <a:r>
                <a:rPr lang="en-US" sz="1200">
                  <a:latin typeface="Times New Roman" pitchFamily="18" charset="0"/>
                </a:rPr>
                <a:t>e.g., Zr with extremely low Hf contents</a:t>
              </a:r>
            </a:p>
          </p:txBody>
        </p:sp>
        <p:sp>
          <p:nvSpPr>
            <p:cNvPr id="18446" name="Line 20"/>
            <p:cNvSpPr>
              <a:spLocks noChangeShapeType="1"/>
            </p:cNvSpPr>
            <p:nvPr/>
          </p:nvSpPr>
          <p:spPr bwMode="auto">
            <a:xfrm flipH="1">
              <a:off x="912" y="2160"/>
              <a:ext cx="816" cy="0"/>
            </a:xfrm>
            <a:prstGeom prst="line">
              <a:avLst/>
            </a:prstGeom>
            <a:noFill/>
            <a:ln w="9525">
              <a:solidFill>
                <a:srgbClr val="996633"/>
              </a:solidFill>
              <a:round/>
              <a:headEnd/>
              <a:tailEnd/>
            </a:ln>
          </p:spPr>
          <p:txBody>
            <a:bodyPr/>
            <a:lstStyle/>
            <a:p>
              <a:endParaRPr lang="en-US"/>
            </a:p>
          </p:txBody>
        </p:sp>
        <p:sp>
          <p:nvSpPr>
            <p:cNvPr id="18447" name="Line 21"/>
            <p:cNvSpPr>
              <a:spLocks noChangeShapeType="1"/>
            </p:cNvSpPr>
            <p:nvPr/>
          </p:nvSpPr>
          <p:spPr bwMode="auto">
            <a:xfrm flipV="1">
              <a:off x="912" y="1920"/>
              <a:ext cx="0" cy="240"/>
            </a:xfrm>
            <a:prstGeom prst="line">
              <a:avLst/>
            </a:prstGeom>
            <a:noFill/>
            <a:ln w="9525">
              <a:solidFill>
                <a:srgbClr val="996633"/>
              </a:solidFill>
              <a:round/>
              <a:headEnd/>
              <a:tailEnd type="triangle" w="med" len="med"/>
            </a:ln>
          </p:spPr>
          <p:txBody>
            <a:bodyPr/>
            <a:lstStyle/>
            <a:p>
              <a:endParaRPr lang="en-US"/>
            </a:p>
          </p:txBody>
        </p:sp>
      </p:grpSp>
      <p:grpSp>
        <p:nvGrpSpPr>
          <p:cNvPr id="4" name="Group 22"/>
          <p:cNvGrpSpPr>
            <a:grpSpLocks/>
          </p:cNvGrpSpPr>
          <p:nvPr/>
        </p:nvGrpSpPr>
        <p:grpSpPr bwMode="auto">
          <a:xfrm>
            <a:off x="152400" y="152400"/>
            <a:ext cx="3200400" cy="2209800"/>
            <a:chOff x="96" y="96"/>
            <a:chExt cx="2016" cy="1392"/>
          </a:xfrm>
        </p:grpSpPr>
        <p:sp>
          <p:nvSpPr>
            <p:cNvPr id="18437" name="Text Box 23"/>
            <p:cNvSpPr txBox="1">
              <a:spLocks noChangeArrowheads="1"/>
            </p:cNvSpPr>
            <p:nvPr/>
          </p:nvSpPr>
          <p:spPr bwMode="auto">
            <a:xfrm>
              <a:off x="96" y="96"/>
              <a:ext cx="2016" cy="1152"/>
            </a:xfrm>
            <a:prstGeom prst="rect">
              <a:avLst/>
            </a:prstGeom>
            <a:solidFill>
              <a:srgbClr val="E5FFE5">
                <a:alpha val="50195"/>
              </a:srgbClr>
            </a:solidFill>
            <a:ln w="9525">
              <a:solidFill>
                <a:srgbClr val="003300"/>
              </a:solidFill>
              <a:miter lim="800000"/>
              <a:headEnd/>
              <a:tailEnd/>
            </a:ln>
          </p:spPr>
          <p:txBody>
            <a:bodyPr/>
            <a:lstStyle/>
            <a:p>
              <a:pPr marL="282575" indent="-282575" eaLnBrk="0" hangingPunct="0"/>
              <a:r>
                <a:rPr lang="en-US" sz="1400" b="1">
                  <a:latin typeface="Times New Roman" pitchFamily="18" charset="0"/>
                  <a:sym typeface="Wingdings" pitchFamily="2" charset="2"/>
                </a:rPr>
                <a:t></a:t>
              </a:r>
              <a:r>
                <a:rPr lang="en-US" sz="1400" b="1">
                  <a:latin typeface="Times New Roman" pitchFamily="18" charset="0"/>
                </a:rPr>
                <a:t>    Optical</a:t>
              </a:r>
              <a:r>
                <a:rPr lang="en-US" sz="1400">
                  <a:latin typeface="Times New Roman" pitchFamily="18" charset="0"/>
                </a:rPr>
                <a:t> </a:t>
              </a:r>
              <a:endParaRPr lang="en-US" sz="1200">
                <a:latin typeface="Times New Roman" pitchFamily="18" charset="0"/>
              </a:endParaRPr>
            </a:p>
            <a:p>
              <a:pPr marL="282575" indent="-282575" eaLnBrk="0" hangingPunct="0"/>
              <a:r>
                <a:rPr lang="en-US" sz="1200">
                  <a:latin typeface="Times New Roman" pitchFamily="18" charset="0"/>
                </a:rPr>
                <a:t>         e.g.,  Luminescence in phophors</a:t>
              </a:r>
            </a:p>
            <a:p>
              <a:pPr marL="282575" indent="-282575" eaLnBrk="0" hangingPunct="0"/>
              <a:r>
                <a:rPr lang="en-US" sz="1400" b="1">
                  <a:latin typeface="Times New Roman" pitchFamily="18" charset="0"/>
                  <a:sym typeface="Wingdings" pitchFamily="2" charset="2"/>
                </a:rPr>
                <a:t></a:t>
              </a:r>
              <a:r>
                <a:rPr lang="en-US" sz="1400" b="1">
                  <a:latin typeface="Times New Roman" pitchFamily="18" charset="0"/>
                </a:rPr>
                <a:t>    Mechanical</a:t>
              </a:r>
              <a:r>
                <a:rPr lang="en-US" sz="1400">
                  <a:latin typeface="Times New Roman" pitchFamily="18" charset="0"/>
                </a:rPr>
                <a:t> </a:t>
              </a:r>
              <a:endParaRPr lang="en-US" sz="1200">
                <a:latin typeface="Times New Roman" pitchFamily="18" charset="0"/>
              </a:endParaRPr>
            </a:p>
            <a:p>
              <a:pPr marL="282575" indent="-282575" eaLnBrk="0" hangingPunct="0"/>
              <a:r>
                <a:rPr lang="en-US" sz="1200">
                  <a:latin typeface="Times New Roman" pitchFamily="18" charset="0"/>
                </a:rPr>
                <a:t>        e.g.,  Shape memory alloys</a:t>
              </a:r>
            </a:p>
            <a:p>
              <a:pPr marL="282575" indent="-282575" eaLnBrk="0" hangingPunct="0"/>
              <a:r>
                <a:rPr lang="en-US" sz="1400">
                  <a:latin typeface="Times New Roman" pitchFamily="18" charset="0"/>
                  <a:sym typeface="Wingdings" pitchFamily="2" charset="2"/>
                </a:rPr>
                <a:t></a:t>
              </a:r>
              <a:r>
                <a:rPr lang="en-US" sz="1400">
                  <a:latin typeface="Times New Roman" pitchFamily="18" charset="0"/>
                </a:rPr>
                <a:t>    </a:t>
              </a:r>
              <a:r>
                <a:rPr lang="en-US" sz="1400" b="1">
                  <a:latin typeface="Times New Roman" pitchFamily="18" charset="0"/>
                </a:rPr>
                <a:t>Electrical</a:t>
              </a:r>
            </a:p>
            <a:p>
              <a:pPr marL="282575" indent="-282575" eaLnBrk="0" hangingPunct="0"/>
              <a:r>
                <a:rPr lang="en-US" sz="1200">
                  <a:latin typeface="Times New Roman" pitchFamily="18" charset="0"/>
                </a:rPr>
                <a:t>        e.g.,  Resistivity, electron mobility</a:t>
              </a:r>
            </a:p>
            <a:p>
              <a:pPr marL="282575" indent="-282575" eaLnBrk="0" hangingPunct="0"/>
              <a:r>
                <a:rPr lang="en-US" sz="1400">
                  <a:latin typeface="Times New Roman" pitchFamily="18" charset="0"/>
                  <a:sym typeface="Wingdings" pitchFamily="2" charset="2"/>
                </a:rPr>
                <a:t></a:t>
              </a:r>
              <a:r>
                <a:rPr lang="en-US" sz="1400">
                  <a:latin typeface="Times New Roman" pitchFamily="18" charset="0"/>
                </a:rPr>
                <a:t>    </a:t>
              </a:r>
              <a:r>
                <a:rPr lang="en-US" sz="1400" b="1">
                  <a:latin typeface="Times New Roman" pitchFamily="18" charset="0"/>
                </a:rPr>
                <a:t>Magnetic</a:t>
              </a:r>
            </a:p>
            <a:p>
              <a:pPr marL="282575" indent="-282575" eaLnBrk="0" hangingPunct="0"/>
              <a:r>
                <a:rPr lang="en-US" sz="1200">
                  <a:latin typeface="Times New Roman" pitchFamily="18" charset="0"/>
                </a:rPr>
                <a:t>       e.g.,  Magneto-resistivity in superconducting      materials</a:t>
              </a:r>
            </a:p>
          </p:txBody>
        </p:sp>
        <p:sp>
          <p:nvSpPr>
            <p:cNvPr id="18438" name="Line 24"/>
            <p:cNvSpPr>
              <a:spLocks noChangeShapeType="1"/>
            </p:cNvSpPr>
            <p:nvPr/>
          </p:nvSpPr>
          <p:spPr bwMode="auto">
            <a:xfrm flipV="1">
              <a:off x="912" y="1248"/>
              <a:ext cx="0" cy="240"/>
            </a:xfrm>
            <a:prstGeom prst="line">
              <a:avLst/>
            </a:prstGeom>
            <a:noFill/>
            <a:ln w="9525">
              <a:solidFill>
                <a:srgbClr val="996633"/>
              </a:solidFill>
              <a:round/>
              <a:headEnd/>
              <a:tailEnd type="triangle" w="med" len="med"/>
            </a:ln>
          </p:spPr>
          <p:txBody>
            <a:bodyPr/>
            <a:lstStyle/>
            <a:p>
              <a:endParaRPr lang="en-US"/>
            </a:p>
          </p:txBody>
        </p:sp>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8400" y="609600"/>
            <a:ext cx="4876800" cy="369332"/>
          </a:xfrm>
          <a:prstGeom prst="rect">
            <a:avLst/>
          </a:prstGeom>
        </p:spPr>
        <p:txBody>
          <a:bodyPr>
            <a:spAutoFit/>
          </a:bodyPr>
          <a:lstStyle/>
          <a:p>
            <a:pPr algn="ctr">
              <a:defRPr/>
            </a:pPr>
            <a:r>
              <a:rPr lang="en-US" kern="10" dirty="0">
                <a:ln w="9525">
                  <a:solidFill>
                    <a:schemeClr val="bg2"/>
                  </a:solidFill>
                  <a:round/>
                  <a:headEnd/>
                  <a:tailEnd/>
                </a:ln>
                <a:solidFill>
                  <a:srgbClr val="800000"/>
                </a:solidFill>
                <a:latin typeface="Arial Black"/>
                <a:cs typeface="Arial" pitchFamily="34" charset="0"/>
              </a:rPr>
              <a:t>Trace Impurities - Definition</a:t>
            </a:r>
          </a:p>
        </p:txBody>
      </p:sp>
      <p:graphicFrame>
        <p:nvGraphicFramePr>
          <p:cNvPr id="5" name="Table 4"/>
          <p:cNvGraphicFramePr>
            <a:graphicFrameLocks noGrp="1"/>
          </p:cNvGraphicFramePr>
          <p:nvPr/>
        </p:nvGraphicFramePr>
        <p:xfrm>
          <a:off x="762000" y="1371600"/>
          <a:ext cx="7543800" cy="3983695"/>
        </p:xfrm>
        <a:graphic>
          <a:graphicData uri="http://schemas.openxmlformats.org/drawingml/2006/table">
            <a:tbl>
              <a:tblPr/>
              <a:tblGrid>
                <a:gridCol w="2109019"/>
                <a:gridCol w="1624781"/>
                <a:gridCol w="1905000"/>
                <a:gridCol w="1905000"/>
              </a:tblGrid>
              <a:tr h="6227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8000"/>
                          </a:solidFill>
                          <a:effectLst/>
                          <a:latin typeface="Times New Roman" pitchFamily="18" charset="0"/>
                        </a:rPr>
                        <a:t>(%) Percent Major</a:t>
                      </a: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8000"/>
                          </a:solidFill>
                          <a:effectLst/>
                          <a:latin typeface="Times New Roman" pitchFamily="18" charset="0"/>
                        </a:rPr>
                        <a:t>(%) Percent Impurity</a:t>
                      </a: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8000"/>
                          </a:solidFill>
                          <a:effectLst/>
                          <a:latin typeface="Times New Roman" pitchFamily="18" charset="0"/>
                        </a:rPr>
                        <a:t>Parts per million (</a:t>
                      </a:r>
                      <a:r>
                        <a:rPr kumimoji="0" lang="en-US" sz="1800" b="1" i="0" u="none" strike="noStrike" cap="none" normalizeH="0" baseline="0" dirty="0" err="1" smtClean="0">
                          <a:ln>
                            <a:noFill/>
                          </a:ln>
                          <a:solidFill>
                            <a:srgbClr val="008000"/>
                          </a:solidFill>
                          <a:effectLst/>
                          <a:latin typeface="Times New Roman" pitchFamily="18" charset="0"/>
                        </a:rPr>
                        <a:t>ppm</a:t>
                      </a:r>
                      <a:r>
                        <a:rPr kumimoji="0" lang="en-US" sz="1800" b="1" i="0" u="none" strike="noStrike" cap="none" normalizeH="0" baseline="0" dirty="0" smtClean="0">
                          <a:ln>
                            <a:noFill/>
                          </a:ln>
                          <a:solidFill>
                            <a:srgbClr val="008000"/>
                          </a:solidFill>
                          <a:effectLst/>
                          <a:latin typeface="Times New Roman" pitchFamily="18" charset="0"/>
                        </a:rPr>
                        <a:t>)</a:t>
                      </a: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8000"/>
                          </a:solidFill>
                          <a:effectLst/>
                          <a:latin typeface="Times New Roman" pitchFamily="18" charset="0"/>
                        </a:rPr>
                        <a:t>Parts per billion (ppb)</a:t>
                      </a: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chemeClr val="bg1"/>
                    </a:solidFill>
                  </a:tcPr>
                </a:tc>
              </a:tr>
              <a:tr h="3973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2060"/>
                          </a:solidFill>
                          <a:effectLst/>
                          <a:latin typeface="Times New Roman" pitchFamily="18" charset="0"/>
                        </a:rPr>
                        <a:t>99.9 (3N)</a:t>
                      </a: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2060"/>
                          </a:solidFill>
                          <a:effectLst/>
                          <a:latin typeface="Times New Roman" pitchFamily="18" charset="0"/>
                        </a:rPr>
                        <a:t>0.1</a:t>
                      </a: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2060"/>
                          </a:solidFill>
                          <a:effectLst/>
                          <a:latin typeface="Times New Roman" pitchFamily="18" charset="0"/>
                        </a:rPr>
                        <a:t>1000</a:t>
                      </a: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2060"/>
                        </a:solidFill>
                        <a:effectLst/>
                        <a:latin typeface="Times New Roman" pitchFamily="18" charset="0"/>
                      </a:endParaRP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chemeClr val="bg1"/>
                    </a:solidFill>
                  </a:tcPr>
                </a:tc>
              </a:tr>
              <a:tr h="4256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2060"/>
                          </a:solidFill>
                          <a:effectLst/>
                          <a:latin typeface="Times New Roman" pitchFamily="18" charset="0"/>
                        </a:rPr>
                        <a:t>99.99 (4N)</a:t>
                      </a: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2060"/>
                          </a:solidFill>
                          <a:effectLst/>
                          <a:latin typeface="Times New Roman" pitchFamily="18" charset="0"/>
                        </a:rPr>
                        <a:t>0.01</a:t>
                      </a: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2060"/>
                          </a:solidFill>
                          <a:effectLst/>
                          <a:latin typeface="Times New Roman" pitchFamily="18" charset="0"/>
                        </a:rPr>
                        <a:t>100</a:t>
                      </a: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2060"/>
                        </a:solidFill>
                        <a:effectLst/>
                        <a:latin typeface="Times New Roman" pitchFamily="18" charset="0"/>
                      </a:endParaRP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chemeClr val="bg1"/>
                    </a:solidFill>
                  </a:tcPr>
                </a:tc>
              </a:tr>
              <a:tr h="4256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2060"/>
                          </a:solidFill>
                          <a:effectLst/>
                          <a:latin typeface="Times New Roman" pitchFamily="18" charset="0"/>
                        </a:rPr>
                        <a:t>99.999 (5N)</a:t>
                      </a: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2060"/>
                          </a:solidFill>
                          <a:effectLst/>
                          <a:latin typeface="Times New Roman" pitchFamily="18" charset="0"/>
                        </a:rPr>
                        <a:t>0.001</a:t>
                      </a: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2060"/>
                          </a:solidFill>
                          <a:effectLst/>
                          <a:latin typeface="Times New Roman" pitchFamily="18" charset="0"/>
                        </a:rPr>
                        <a:t>10</a:t>
                      </a: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2060"/>
                        </a:solidFill>
                        <a:effectLst/>
                        <a:latin typeface="Times New Roman" pitchFamily="18" charset="0"/>
                      </a:endParaRP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chemeClr val="bg1"/>
                    </a:solidFill>
                  </a:tcPr>
                </a:tc>
              </a:tr>
              <a:tr h="4256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2060"/>
                          </a:solidFill>
                          <a:effectLst/>
                          <a:latin typeface="Times New Roman" pitchFamily="18" charset="0"/>
                        </a:rPr>
                        <a:t>99.9999 (6N)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IN" sz="1400" b="1" i="0" u="none" strike="noStrike" cap="none" normalizeH="0" baseline="0" dirty="0" smtClean="0">
                          <a:ln>
                            <a:noFill/>
                          </a:ln>
                          <a:solidFill>
                            <a:srgbClr val="800000"/>
                          </a:solidFill>
                          <a:effectLst/>
                          <a:latin typeface="Times New Roman" pitchFamily="18" charset="0"/>
                        </a:rPr>
                        <a:t>(1 mg impurity in 1 Kg)</a:t>
                      </a:r>
                      <a:endParaRPr kumimoji="0" lang="en-US" sz="1400" b="1" i="0" u="none" strike="noStrike" cap="none" normalizeH="0" baseline="0" dirty="0" smtClean="0">
                        <a:ln>
                          <a:noFill/>
                        </a:ln>
                        <a:solidFill>
                          <a:srgbClr val="800000"/>
                        </a:solidFill>
                        <a:effectLst/>
                        <a:latin typeface="Times New Roman" pitchFamily="18" charset="0"/>
                      </a:endParaRP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2060"/>
                          </a:solidFill>
                          <a:effectLst/>
                          <a:latin typeface="Times New Roman" pitchFamily="18" charset="0"/>
                        </a:rPr>
                        <a:t>0.0001</a:t>
                      </a: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2060"/>
                          </a:solidFill>
                          <a:effectLst/>
                          <a:latin typeface="Times New Roman" pitchFamily="18" charset="0"/>
                        </a:rPr>
                        <a:t>1</a:t>
                      </a: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2060"/>
                          </a:solidFill>
                          <a:effectLst/>
                          <a:latin typeface="Times New Roman" pitchFamily="18" charset="0"/>
                        </a:rPr>
                        <a:t>1000</a:t>
                      </a: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chemeClr val="bg1"/>
                    </a:solidFill>
                  </a:tcPr>
                </a:tc>
              </a:tr>
              <a:tr h="4256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2060"/>
                          </a:solidFill>
                          <a:effectLst/>
                          <a:latin typeface="Times New Roman" pitchFamily="18" charset="0"/>
                        </a:rPr>
                        <a:t>99.99999 (7N)</a:t>
                      </a: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2060"/>
                          </a:solidFill>
                          <a:effectLst/>
                          <a:latin typeface="Times New Roman" pitchFamily="18" charset="0"/>
                        </a:rPr>
                        <a:t>0.00001</a:t>
                      </a: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2060"/>
                          </a:solidFill>
                          <a:effectLst/>
                          <a:latin typeface="Times New Roman" pitchFamily="18" charset="0"/>
                        </a:rPr>
                        <a:t>0.1</a:t>
                      </a: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2060"/>
                          </a:solidFill>
                          <a:effectLst/>
                          <a:latin typeface="Times New Roman" pitchFamily="18" charset="0"/>
                        </a:rPr>
                        <a:t>100</a:t>
                      </a: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chemeClr val="bg1"/>
                    </a:solidFill>
                  </a:tcPr>
                </a:tc>
              </a:tr>
              <a:tr h="4256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2060"/>
                          </a:solidFill>
                          <a:effectLst/>
                          <a:latin typeface="Times New Roman" pitchFamily="18" charset="0"/>
                        </a:rPr>
                        <a:t>99.999999 (8N)</a:t>
                      </a: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2060"/>
                          </a:solidFill>
                          <a:effectLst/>
                          <a:latin typeface="Times New Roman" pitchFamily="18" charset="0"/>
                        </a:rPr>
                        <a:t>0.000001</a:t>
                      </a: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2060"/>
                          </a:solidFill>
                          <a:effectLst/>
                          <a:latin typeface="Times New Roman" pitchFamily="18" charset="0"/>
                        </a:rPr>
                        <a:t>0.01</a:t>
                      </a: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2060"/>
                          </a:solidFill>
                          <a:effectLst/>
                          <a:latin typeface="Times New Roman" pitchFamily="18" charset="0"/>
                        </a:rPr>
                        <a:t>10</a:t>
                      </a: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chemeClr val="bg1"/>
                    </a:solidFill>
                  </a:tcPr>
                </a:tc>
              </a:tr>
              <a:tr h="585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IN" sz="1800" b="1" i="0" u="none" strike="noStrike" cap="none" normalizeH="0" baseline="0" dirty="0" smtClean="0">
                          <a:ln>
                            <a:noFill/>
                          </a:ln>
                          <a:solidFill>
                            <a:srgbClr val="002060"/>
                          </a:solidFill>
                          <a:effectLst/>
                          <a:latin typeface="Times New Roman" pitchFamily="18" charset="0"/>
                        </a:rPr>
                        <a:t>99.9999999 (9N)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IN" sz="1400" b="1" i="0" u="none" strike="noStrike" cap="none" normalizeH="0" baseline="0" dirty="0" smtClean="0">
                          <a:ln>
                            <a:noFill/>
                          </a:ln>
                          <a:solidFill>
                            <a:srgbClr val="800000"/>
                          </a:solidFill>
                          <a:effectLst/>
                          <a:latin typeface="Times New Roman" pitchFamily="18" charset="0"/>
                        </a:rPr>
                        <a:t>(1 mg impurity in 1 tone)</a:t>
                      </a:r>
                      <a:endParaRPr kumimoji="0" lang="en-US" sz="1400" b="1" i="0" u="none" strike="noStrike" cap="none" normalizeH="0" baseline="0" dirty="0" smtClean="0">
                        <a:ln>
                          <a:noFill/>
                        </a:ln>
                        <a:solidFill>
                          <a:srgbClr val="800000"/>
                        </a:solidFill>
                        <a:effectLst/>
                        <a:latin typeface="Times New Roman" pitchFamily="18" charset="0"/>
                      </a:endParaRP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2060"/>
                          </a:solidFill>
                          <a:effectLst/>
                          <a:latin typeface="Times New Roman" pitchFamily="18" charset="0"/>
                        </a:rPr>
                        <a:t>0.0000001</a:t>
                      </a: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2060"/>
                          </a:solidFill>
                          <a:effectLst/>
                          <a:latin typeface="Times New Roman" pitchFamily="18" charset="0"/>
                        </a:rPr>
                        <a:t>0.001</a:t>
                      </a: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2060"/>
                          </a:solidFill>
                          <a:effectLst/>
                          <a:latin typeface="Times New Roman" pitchFamily="18" charset="0"/>
                        </a:rPr>
                        <a:t>1</a:t>
                      </a: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2133600" y="304800"/>
            <a:ext cx="6858000" cy="2590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483" name="Picture 2" descr="http://www.uobkupartnership.talktalk.net/vacume%20tubes.jpg"/>
          <p:cNvPicPr>
            <a:picLocks noChangeAspect="1" noChangeArrowheads="1"/>
          </p:cNvPicPr>
          <p:nvPr/>
        </p:nvPicPr>
        <p:blipFill>
          <a:blip r:embed="rId3"/>
          <a:srcRect/>
          <a:stretch>
            <a:fillRect/>
          </a:stretch>
        </p:blipFill>
        <p:spPr bwMode="auto">
          <a:xfrm>
            <a:off x="304800" y="381000"/>
            <a:ext cx="1616075" cy="2154238"/>
          </a:xfrm>
          <a:prstGeom prst="rect">
            <a:avLst/>
          </a:prstGeom>
          <a:noFill/>
          <a:ln w="9525">
            <a:noFill/>
            <a:miter lim="800000"/>
            <a:headEnd/>
            <a:tailEnd/>
          </a:ln>
        </p:spPr>
      </p:pic>
      <p:pic>
        <p:nvPicPr>
          <p:cNvPr id="20484" name="Picture 4" descr="http://www.uobkupartnership.talktalk.net/Transistors.JPG"/>
          <p:cNvPicPr>
            <a:picLocks noChangeAspect="1" noChangeArrowheads="1"/>
          </p:cNvPicPr>
          <p:nvPr/>
        </p:nvPicPr>
        <p:blipFill>
          <a:blip r:embed="rId4"/>
          <a:srcRect b="7692"/>
          <a:stretch>
            <a:fillRect/>
          </a:stretch>
        </p:blipFill>
        <p:spPr bwMode="auto">
          <a:xfrm>
            <a:off x="6781800" y="533400"/>
            <a:ext cx="2090738" cy="1447800"/>
          </a:xfrm>
          <a:prstGeom prst="rect">
            <a:avLst/>
          </a:prstGeom>
          <a:noFill/>
          <a:ln w="9525">
            <a:noFill/>
            <a:miter lim="800000"/>
            <a:headEnd/>
            <a:tailEnd/>
          </a:ln>
        </p:spPr>
      </p:pic>
      <p:pic>
        <p:nvPicPr>
          <p:cNvPr id="20485" name="Picture 6" descr="http://www.uobkupartnership.talktalk.net/med%20integ3.jpg"/>
          <p:cNvPicPr>
            <a:picLocks noChangeAspect="1" noChangeArrowheads="1"/>
          </p:cNvPicPr>
          <p:nvPr/>
        </p:nvPicPr>
        <p:blipFill>
          <a:blip r:embed="rId5"/>
          <a:srcRect/>
          <a:stretch>
            <a:fillRect/>
          </a:stretch>
        </p:blipFill>
        <p:spPr bwMode="auto">
          <a:xfrm>
            <a:off x="76200" y="3111500"/>
            <a:ext cx="2133600" cy="1600200"/>
          </a:xfrm>
          <a:prstGeom prst="rect">
            <a:avLst/>
          </a:prstGeom>
          <a:noFill/>
          <a:ln w="9525">
            <a:noFill/>
            <a:miter lim="800000"/>
            <a:headEnd/>
            <a:tailEnd/>
          </a:ln>
        </p:spPr>
      </p:pic>
      <p:pic>
        <p:nvPicPr>
          <p:cNvPr id="20486" name="Picture 8" descr="http://www.uobkupartnership.talktalk.net/med%20integ2.jpg"/>
          <p:cNvPicPr>
            <a:picLocks noChangeAspect="1" noChangeArrowheads="1"/>
          </p:cNvPicPr>
          <p:nvPr/>
        </p:nvPicPr>
        <p:blipFill>
          <a:blip r:embed="rId6"/>
          <a:srcRect/>
          <a:stretch>
            <a:fillRect/>
          </a:stretch>
        </p:blipFill>
        <p:spPr bwMode="auto">
          <a:xfrm>
            <a:off x="3962400" y="2971800"/>
            <a:ext cx="990600" cy="1908175"/>
          </a:xfrm>
          <a:prstGeom prst="rect">
            <a:avLst/>
          </a:prstGeom>
          <a:noFill/>
          <a:ln w="9525">
            <a:noFill/>
            <a:miter lim="800000"/>
            <a:headEnd/>
            <a:tailEnd/>
          </a:ln>
        </p:spPr>
      </p:pic>
      <p:pic>
        <p:nvPicPr>
          <p:cNvPr id="20487" name="Picture 10" descr="http://www.uobkupartnership.talktalk.net/High%20Intg1.jpg"/>
          <p:cNvPicPr>
            <a:picLocks noChangeAspect="1" noChangeArrowheads="1"/>
          </p:cNvPicPr>
          <p:nvPr/>
        </p:nvPicPr>
        <p:blipFill>
          <a:blip r:embed="rId7"/>
          <a:srcRect/>
          <a:stretch>
            <a:fillRect/>
          </a:stretch>
        </p:blipFill>
        <p:spPr bwMode="auto">
          <a:xfrm>
            <a:off x="5867400" y="3124200"/>
            <a:ext cx="2133600" cy="1600200"/>
          </a:xfrm>
          <a:prstGeom prst="rect">
            <a:avLst/>
          </a:prstGeom>
          <a:noFill/>
          <a:ln w="9525">
            <a:noFill/>
            <a:miter lim="800000"/>
            <a:headEnd/>
            <a:tailEnd/>
          </a:ln>
        </p:spPr>
      </p:pic>
      <p:sp>
        <p:nvSpPr>
          <p:cNvPr id="20488" name="Rectangle 9"/>
          <p:cNvSpPr>
            <a:spLocks noChangeArrowheads="1"/>
          </p:cNvSpPr>
          <p:nvPr/>
        </p:nvSpPr>
        <p:spPr bwMode="auto">
          <a:xfrm>
            <a:off x="228600" y="2590800"/>
            <a:ext cx="1676400" cy="276225"/>
          </a:xfrm>
          <a:prstGeom prst="rect">
            <a:avLst/>
          </a:prstGeom>
          <a:noFill/>
          <a:ln w="9525">
            <a:noFill/>
            <a:miter lim="800000"/>
            <a:headEnd/>
            <a:tailEnd/>
          </a:ln>
        </p:spPr>
        <p:txBody>
          <a:bodyPr>
            <a:spAutoFit/>
          </a:bodyPr>
          <a:lstStyle/>
          <a:p>
            <a:r>
              <a:rPr lang="en-US" sz="1200" b="1">
                <a:solidFill>
                  <a:srgbClr val="C00000"/>
                </a:solidFill>
                <a:latin typeface="Times New Roman" pitchFamily="18" charset="0"/>
                <a:cs typeface="Times New Roman" pitchFamily="18" charset="0"/>
              </a:rPr>
              <a:t>1st Generation: Valves</a:t>
            </a:r>
          </a:p>
        </p:txBody>
      </p:sp>
      <p:sp>
        <p:nvSpPr>
          <p:cNvPr id="20489" name="Rectangle 10"/>
          <p:cNvSpPr>
            <a:spLocks noChangeArrowheads="1"/>
          </p:cNvSpPr>
          <p:nvPr/>
        </p:nvSpPr>
        <p:spPr bwMode="auto">
          <a:xfrm>
            <a:off x="6629400" y="2133600"/>
            <a:ext cx="2362200" cy="646113"/>
          </a:xfrm>
          <a:prstGeom prst="rect">
            <a:avLst/>
          </a:prstGeom>
          <a:noFill/>
          <a:ln w="9525">
            <a:noFill/>
            <a:miter lim="800000"/>
            <a:headEnd/>
            <a:tailEnd/>
          </a:ln>
        </p:spPr>
        <p:txBody>
          <a:bodyPr>
            <a:spAutoFit/>
          </a:bodyPr>
          <a:lstStyle/>
          <a:p>
            <a:pPr algn="ctr"/>
            <a:r>
              <a:rPr lang="en-US" sz="1200" b="1">
                <a:solidFill>
                  <a:srgbClr val="C00000"/>
                </a:solidFill>
                <a:latin typeface="Times New Roman" pitchFamily="18" charset="0"/>
                <a:cs typeface="Times New Roman" pitchFamily="18" charset="0"/>
              </a:rPr>
              <a:t>2nd Generation:</a:t>
            </a:r>
          </a:p>
          <a:p>
            <a:pPr algn="ctr"/>
            <a:r>
              <a:rPr lang="en-US" sz="1200">
                <a:solidFill>
                  <a:srgbClr val="C00000"/>
                </a:solidFill>
                <a:latin typeface="Times New Roman" pitchFamily="18" charset="0"/>
                <a:cs typeface="Times New Roman" pitchFamily="18" charset="0"/>
              </a:rPr>
              <a:t>Semiconductor Devices, Diode </a:t>
            </a:r>
          </a:p>
          <a:p>
            <a:pPr algn="ctr"/>
            <a:r>
              <a:rPr lang="en-US" sz="1200">
                <a:solidFill>
                  <a:srgbClr val="C00000"/>
                </a:solidFill>
                <a:latin typeface="Times New Roman" pitchFamily="18" charset="0"/>
                <a:cs typeface="Times New Roman" pitchFamily="18" charset="0"/>
              </a:rPr>
              <a:t>and single Transistor  </a:t>
            </a:r>
          </a:p>
        </p:txBody>
      </p:sp>
      <p:sp>
        <p:nvSpPr>
          <p:cNvPr id="20490" name="Rectangle 11"/>
          <p:cNvSpPr>
            <a:spLocks noChangeArrowheads="1"/>
          </p:cNvSpPr>
          <p:nvPr/>
        </p:nvSpPr>
        <p:spPr bwMode="auto">
          <a:xfrm>
            <a:off x="0" y="4800600"/>
            <a:ext cx="2743200" cy="1384300"/>
          </a:xfrm>
          <a:prstGeom prst="rect">
            <a:avLst/>
          </a:prstGeom>
          <a:noFill/>
          <a:ln w="9525">
            <a:noFill/>
            <a:miter lim="800000"/>
            <a:headEnd/>
            <a:tailEnd/>
          </a:ln>
        </p:spPr>
        <p:txBody>
          <a:bodyPr>
            <a:spAutoFit/>
          </a:bodyPr>
          <a:lstStyle/>
          <a:p>
            <a:pPr algn="ctr"/>
            <a:r>
              <a:rPr lang="en-US" sz="1200" b="1">
                <a:solidFill>
                  <a:srgbClr val="C00000"/>
                </a:solidFill>
                <a:latin typeface="Times New Roman" pitchFamily="18" charset="0"/>
                <a:cs typeface="Times New Roman" pitchFamily="18" charset="0"/>
              </a:rPr>
              <a:t>3rd Generation</a:t>
            </a:r>
            <a:endParaRPr lang="en-US" sz="1200">
              <a:solidFill>
                <a:srgbClr val="C00000"/>
              </a:solidFill>
              <a:latin typeface="Times New Roman" pitchFamily="18" charset="0"/>
              <a:cs typeface="Times New Roman" pitchFamily="18" charset="0"/>
            </a:endParaRPr>
          </a:p>
          <a:p>
            <a:pPr algn="ctr"/>
            <a:r>
              <a:rPr lang="en-US" sz="1200">
                <a:solidFill>
                  <a:srgbClr val="C00000"/>
                </a:solidFill>
                <a:latin typeface="Times New Roman" pitchFamily="18" charset="0"/>
                <a:cs typeface="Times New Roman" pitchFamily="18" charset="0"/>
              </a:rPr>
              <a:t>Small Scale Integrated Circuits (SSI): Less than 100 Transistors per Integrated Circuit or chip</a:t>
            </a:r>
            <a:br>
              <a:rPr lang="en-US" sz="1200">
                <a:solidFill>
                  <a:srgbClr val="C00000"/>
                </a:solidFill>
                <a:latin typeface="Times New Roman" pitchFamily="18" charset="0"/>
                <a:cs typeface="Times New Roman" pitchFamily="18" charset="0"/>
              </a:rPr>
            </a:br>
            <a:r>
              <a:rPr lang="en-US" sz="1200">
                <a:solidFill>
                  <a:srgbClr val="C00000"/>
                </a:solidFill>
                <a:latin typeface="Times New Roman" pitchFamily="18" charset="0"/>
                <a:cs typeface="Times New Roman" pitchFamily="18" charset="0"/>
              </a:rPr>
              <a:t>Medium Scale Integrated Circuits (MSI): 100 to 1000 Transistors per Integrated Circuit or chip</a:t>
            </a:r>
          </a:p>
        </p:txBody>
      </p:sp>
      <p:sp>
        <p:nvSpPr>
          <p:cNvPr id="20491" name="Rectangle 12"/>
          <p:cNvSpPr>
            <a:spLocks noChangeArrowheads="1"/>
          </p:cNvSpPr>
          <p:nvPr/>
        </p:nvSpPr>
        <p:spPr bwMode="auto">
          <a:xfrm>
            <a:off x="2743200" y="4800600"/>
            <a:ext cx="2895600" cy="1384300"/>
          </a:xfrm>
          <a:prstGeom prst="rect">
            <a:avLst/>
          </a:prstGeom>
          <a:noFill/>
          <a:ln w="9525">
            <a:noFill/>
            <a:miter lim="800000"/>
            <a:headEnd/>
            <a:tailEnd/>
          </a:ln>
        </p:spPr>
        <p:txBody>
          <a:bodyPr>
            <a:spAutoFit/>
          </a:bodyPr>
          <a:lstStyle/>
          <a:p>
            <a:pPr algn="ctr"/>
            <a:r>
              <a:rPr lang="en-US" sz="1200" b="1">
                <a:solidFill>
                  <a:srgbClr val="C00000"/>
                </a:solidFill>
                <a:latin typeface="Times New Roman" pitchFamily="18" charset="0"/>
                <a:cs typeface="Times New Roman" pitchFamily="18" charset="0"/>
              </a:rPr>
              <a:t>4th Generation</a:t>
            </a:r>
            <a:r>
              <a:rPr lang="en-US" sz="1200">
                <a:solidFill>
                  <a:srgbClr val="C00000"/>
                </a:solidFill>
                <a:latin typeface="Times New Roman" pitchFamily="18" charset="0"/>
                <a:cs typeface="Times New Roman" pitchFamily="18" charset="0"/>
              </a:rPr>
              <a:t/>
            </a:r>
            <a:br>
              <a:rPr lang="en-US" sz="1200">
                <a:solidFill>
                  <a:srgbClr val="C00000"/>
                </a:solidFill>
                <a:latin typeface="Times New Roman" pitchFamily="18" charset="0"/>
                <a:cs typeface="Times New Roman" pitchFamily="18" charset="0"/>
              </a:rPr>
            </a:br>
            <a:r>
              <a:rPr lang="en-US" sz="1200">
                <a:solidFill>
                  <a:srgbClr val="C00000"/>
                </a:solidFill>
                <a:latin typeface="Times New Roman" pitchFamily="18" charset="0"/>
                <a:cs typeface="Times New Roman" pitchFamily="18" charset="0"/>
              </a:rPr>
              <a:t>Large Scale Integrated Circuits (LSI): 1000 to 10000 Transistors per Integrated Circuit or chip</a:t>
            </a:r>
            <a:br>
              <a:rPr lang="en-US" sz="1200">
                <a:solidFill>
                  <a:srgbClr val="C00000"/>
                </a:solidFill>
                <a:latin typeface="Times New Roman" pitchFamily="18" charset="0"/>
                <a:cs typeface="Times New Roman" pitchFamily="18" charset="0"/>
              </a:rPr>
            </a:br>
            <a:r>
              <a:rPr lang="en-US" sz="1200">
                <a:solidFill>
                  <a:srgbClr val="C00000"/>
                </a:solidFill>
                <a:latin typeface="Times New Roman" pitchFamily="18" charset="0"/>
                <a:cs typeface="Times New Roman" pitchFamily="18" charset="0"/>
              </a:rPr>
              <a:t>Very Large Scale Integrated Circuits (VLSI): 10000 to 1 million Transistors per Integrated Circuit or chip</a:t>
            </a:r>
          </a:p>
        </p:txBody>
      </p:sp>
      <p:sp>
        <p:nvSpPr>
          <p:cNvPr id="20492" name="Rectangle 13"/>
          <p:cNvSpPr>
            <a:spLocks noChangeArrowheads="1"/>
          </p:cNvSpPr>
          <p:nvPr/>
        </p:nvSpPr>
        <p:spPr bwMode="auto">
          <a:xfrm>
            <a:off x="5715000" y="4724400"/>
            <a:ext cx="2667000" cy="830263"/>
          </a:xfrm>
          <a:prstGeom prst="rect">
            <a:avLst/>
          </a:prstGeom>
          <a:noFill/>
          <a:ln w="9525">
            <a:noFill/>
            <a:miter lim="800000"/>
            <a:headEnd/>
            <a:tailEnd/>
          </a:ln>
        </p:spPr>
        <p:txBody>
          <a:bodyPr>
            <a:spAutoFit/>
          </a:bodyPr>
          <a:lstStyle/>
          <a:p>
            <a:pPr algn="ctr"/>
            <a:r>
              <a:rPr lang="en-US" sz="1200" b="1" dirty="0">
                <a:solidFill>
                  <a:srgbClr val="C00000"/>
                </a:solidFill>
                <a:latin typeface="Times New Roman" pitchFamily="18" charset="0"/>
                <a:cs typeface="Times New Roman" pitchFamily="18" charset="0"/>
              </a:rPr>
              <a:t>5th Generation</a:t>
            </a:r>
            <a:r>
              <a:rPr lang="en-US" sz="1200" dirty="0">
                <a:solidFill>
                  <a:srgbClr val="C00000"/>
                </a:solidFill>
                <a:latin typeface="Times New Roman" pitchFamily="18" charset="0"/>
                <a:cs typeface="Times New Roman" pitchFamily="18" charset="0"/>
              </a:rPr>
              <a:t/>
            </a:r>
            <a:br>
              <a:rPr lang="en-US" sz="1200" dirty="0">
                <a:solidFill>
                  <a:srgbClr val="C00000"/>
                </a:solidFill>
                <a:latin typeface="Times New Roman" pitchFamily="18" charset="0"/>
                <a:cs typeface="Times New Roman" pitchFamily="18" charset="0"/>
              </a:rPr>
            </a:br>
            <a:r>
              <a:rPr lang="en-US" sz="1200" dirty="0">
                <a:solidFill>
                  <a:srgbClr val="C00000"/>
                </a:solidFill>
                <a:latin typeface="Times New Roman" pitchFamily="18" charset="0"/>
                <a:cs typeface="Times New Roman" pitchFamily="18" charset="0"/>
              </a:rPr>
              <a:t>Ultra Large </a:t>
            </a:r>
            <a:r>
              <a:rPr lang="en-US" sz="1200" i="1" dirty="0">
                <a:solidFill>
                  <a:srgbClr val="C00000"/>
                </a:solidFill>
                <a:latin typeface="Times New Roman" pitchFamily="18" charset="0"/>
                <a:cs typeface="Times New Roman" pitchFamily="18" charset="0"/>
              </a:rPr>
              <a:t>Scale</a:t>
            </a:r>
            <a:r>
              <a:rPr lang="en-US" sz="1200" dirty="0">
                <a:solidFill>
                  <a:srgbClr val="C00000"/>
                </a:solidFill>
                <a:latin typeface="Times New Roman" pitchFamily="18" charset="0"/>
                <a:cs typeface="Times New Roman" pitchFamily="18" charset="0"/>
              </a:rPr>
              <a:t> Integrated Circuits (ULSI): over 1 million Transistors per Integrated Circuit or Chip</a:t>
            </a:r>
          </a:p>
        </p:txBody>
      </p:sp>
      <p:sp>
        <p:nvSpPr>
          <p:cNvPr id="24588" name="Rectangle 14"/>
          <p:cNvSpPr>
            <a:spLocks noChangeArrowheads="1"/>
          </p:cNvSpPr>
          <p:nvPr/>
        </p:nvSpPr>
        <p:spPr bwMode="auto">
          <a:xfrm>
            <a:off x="6705600" y="5638800"/>
            <a:ext cx="2209800" cy="10160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en-US" sz="1200" b="1" dirty="0">
                <a:solidFill>
                  <a:srgbClr val="0000CC"/>
                </a:solidFill>
                <a:latin typeface="Times New Roman" pitchFamily="18" charset="0"/>
                <a:cs typeface="Times New Roman" pitchFamily="18" charset="0"/>
              </a:rPr>
              <a:t>6th Generation</a:t>
            </a:r>
            <a:endParaRPr lang="en-US" sz="1200" dirty="0">
              <a:solidFill>
                <a:srgbClr val="0000CC"/>
              </a:solidFill>
              <a:latin typeface="Times New Roman" pitchFamily="18" charset="0"/>
              <a:cs typeface="Times New Roman" pitchFamily="18" charset="0"/>
            </a:endParaRPr>
          </a:p>
          <a:p>
            <a:pPr fontAlgn="auto">
              <a:spcBef>
                <a:spcPts val="0"/>
              </a:spcBef>
              <a:spcAft>
                <a:spcPts val="0"/>
              </a:spcAft>
              <a:defRPr/>
            </a:pPr>
            <a:r>
              <a:rPr lang="en-US" sz="1200" dirty="0">
                <a:solidFill>
                  <a:srgbClr val="0000CC"/>
                </a:solidFill>
                <a:latin typeface="Times New Roman" pitchFamily="18" charset="0"/>
                <a:cs typeface="Times New Roman" pitchFamily="18" charset="0"/>
              </a:rPr>
              <a:t>Name of this technology yet to be determined: Over one billion transistors per Integrated Circuit or Chip</a:t>
            </a:r>
          </a:p>
        </p:txBody>
      </p:sp>
      <p:pic>
        <p:nvPicPr>
          <p:cNvPr id="20494" name="Picture 3"/>
          <p:cNvPicPr>
            <a:picLocks noChangeAspect="1" noChangeArrowheads="1"/>
          </p:cNvPicPr>
          <p:nvPr/>
        </p:nvPicPr>
        <p:blipFill>
          <a:blip r:embed="rId8"/>
          <a:srcRect/>
          <a:stretch>
            <a:fillRect/>
          </a:stretch>
        </p:blipFill>
        <p:spPr bwMode="auto">
          <a:xfrm>
            <a:off x="2324100" y="457200"/>
            <a:ext cx="1076325" cy="1524000"/>
          </a:xfrm>
          <a:prstGeom prst="rect">
            <a:avLst/>
          </a:prstGeom>
          <a:noFill/>
          <a:ln w="9525">
            <a:noFill/>
            <a:miter lim="800000"/>
            <a:headEnd/>
            <a:tailEnd/>
          </a:ln>
        </p:spPr>
      </p:pic>
      <p:sp>
        <p:nvSpPr>
          <p:cNvPr id="20495" name="Rectangle 14"/>
          <p:cNvSpPr>
            <a:spLocks noChangeArrowheads="1"/>
          </p:cNvSpPr>
          <p:nvPr/>
        </p:nvSpPr>
        <p:spPr bwMode="auto">
          <a:xfrm>
            <a:off x="2232025" y="2057400"/>
            <a:ext cx="1260475" cy="276225"/>
          </a:xfrm>
          <a:prstGeom prst="rect">
            <a:avLst/>
          </a:prstGeom>
          <a:noFill/>
          <a:ln w="9525">
            <a:noFill/>
            <a:miter lim="800000"/>
            <a:headEnd/>
            <a:tailEnd/>
          </a:ln>
        </p:spPr>
        <p:txBody>
          <a:bodyPr wrap="none">
            <a:spAutoFit/>
          </a:bodyPr>
          <a:lstStyle/>
          <a:p>
            <a:r>
              <a:rPr lang="en-US" sz="1200" b="1">
                <a:solidFill>
                  <a:srgbClr val="6600FF"/>
                </a:solidFill>
                <a:latin typeface="Times" pitchFamily="18" charset="0"/>
              </a:rPr>
              <a:t>Prof. J. Bardeen</a:t>
            </a:r>
          </a:p>
        </p:txBody>
      </p:sp>
      <p:pic>
        <p:nvPicPr>
          <p:cNvPr id="20496" name="Picture 4"/>
          <p:cNvPicPr>
            <a:picLocks noChangeAspect="1" noChangeArrowheads="1"/>
          </p:cNvPicPr>
          <p:nvPr/>
        </p:nvPicPr>
        <p:blipFill>
          <a:blip r:embed="rId9"/>
          <a:srcRect/>
          <a:stretch>
            <a:fillRect/>
          </a:stretch>
        </p:blipFill>
        <p:spPr bwMode="auto">
          <a:xfrm>
            <a:off x="3802063" y="457200"/>
            <a:ext cx="1076325" cy="1524000"/>
          </a:xfrm>
          <a:prstGeom prst="rect">
            <a:avLst/>
          </a:prstGeom>
          <a:noFill/>
          <a:ln w="9525">
            <a:noFill/>
            <a:miter lim="800000"/>
            <a:headEnd/>
            <a:tailEnd/>
          </a:ln>
        </p:spPr>
      </p:pic>
      <p:sp>
        <p:nvSpPr>
          <p:cNvPr id="20497" name="Rectangle 17"/>
          <p:cNvSpPr>
            <a:spLocks noChangeArrowheads="1"/>
          </p:cNvSpPr>
          <p:nvPr/>
        </p:nvSpPr>
        <p:spPr bwMode="auto">
          <a:xfrm>
            <a:off x="3581400" y="2057400"/>
            <a:ext cx="1517650" cy="276225"/>
          </a:xfrm>
          <a:prstGeom prst="rect">
            <a:avLst/>
          </a:prstGeom>
          <a:noFill/>
          <a:ln w="9525">
            <a:noFill/>
            <a:miter lim="800000"/>
            <a:headEnd/>
            <a:tailEnd/>
          </a:ln>
        </p:spPr>
        <p:txBody>
          <a:bodyPr wrap="none">
            <a:spAutoFit/>
          </a:bodyPr>
          <a:lstStyle/>
          <a:p>
            <a:r>
              <a:rPr lang="en-US" sz="1200" b="1">
                <a:solidFill>
                  <a:srgbClr val="6600FF"/>
                </a:solidFill>
                <a:latin typeface="Times" pitchFamily="18" charset="0"/>
              </a:rPr>
              <a:t>Prof. W. H. Brattain</a:t>
            </a:r>
          </a:p>
        </p:txBody>
      </p:sp>
      <p:pic>
        <p:nvPicPr>
          <p:cNvPr id="20498" name="Picture 7"/>
          <p:cNvPicPr>
            <a:picLocks noChangeAspect="1" noChangeArrowheads="1"/>
          </p:cNvPicPr>
          <p:nvPr/>
        </p:nvPicPr>
        <p:blipFill>
          <a:blip r:embed="rId10"/>
          <a:srcRect/>
          <a:stretch>
            <a:fillRect/>
          </a:stretch>
        </p:blipFill>
        <p:spPr bwMode="auto">
          <a:xfrm>
            <a:off x="5257800" y="457200"/>
            <a:ext cx="1219200" cy="1524000"/>
          </a:xfrm>
          <a:prstGeom prst="rect">
            <a:avLst/>
          </a:prstGeom>
          <a:noFill/>
          <a:ln w="9525">
            <a:noFill/>
            <a:miter lim="800000"/>
            <a:headEnd/>
            <a:tailEnd/>
          </a:ln>
        </p:spPr>
      </p:pic>
      <p:sp>
        <p:nvSpPr>
          <p:cNvPr id="20499" name="Rectangle 20"/>
          <p:cNvSpPr>
            <a:spLocks noChangeArrowheads="1"/>
          </p:cNvSpPr>
          <p:nvPr/>
        </p:nvSpPr>
        <p:spPr bwMode="auto">
          <a:xfrm>
            <a:off x="5105400" y="2057400"/>
            <a:ext cx="1354138" cy="276225"/>
          </a:xfrm>
          <a:prstGeom prst="rect">
            <a:avLst/>
          </a:prstGeom>
          <a:noFill/>
          <a:ln w="9525">
            <a:noFill/>
            <a:miter lim="800000"/>
            <a:headEnd/>
            <a:tailEnd/>
          </a:ln>
        </p:spPr>
        <p:txBody>
          <a:bodyPr wrap="none">
            <a:spAutoFit/>
          </a:bodyPr>
          <a:lstStyle/>
          <a:p>
            <a:r>
              <a:rPr lang="en-US" sz="1200" b="1">
                <a:solidFill>
                  <a:srgbClr val="6600FF"/>
                </a:solidFill>
                <a:latin typeface="Times" pitchFamily="18" charset="0"/>
              </a:rPr>
              <a:t>Prof. W. Shockley</a:t>
            </a:r>
          </a:p>
        </p:txBody>
      </p:sp>
      <p:sp>
        <p:nvSpPr>
          <p:cNvPr id="20500" name="TextBox 21"/>
          <p:cNvSpPr txBox="1">
            <a:spLocks noChangeArrowheads="1"/>
          </p:cNvSpPr>
          <p:nvPr/>
        </p:nvSpPr>
        <p:spPr bwMode="auto">
          <a:xfrm>
            <a:off x="3136900" y="2362200"/>
            <a:ext cx="2349500" cy="523875"/>
          </a:xfrm>
          <a:prstGeom prst="rect">
            <a:avLst/>
          </a:prstGeom>
          <a:noFill/>
          <a:ln w="9525">
            <a:noFill/>
            <a:miter lim="800000"/>
            <a:headEnd/>
            <a:tailEnd/>
          </a:ln>
        </p:spPr>
        <p:txBody>
          <a:bodyPr wrap="none">
            <a:spAutoFit/>
          </a:bodyPr>
          <a:lstStyle/>
          <a:p>
            <a:pPr algn="ctr"/>
            <a:r>
              <a:rPr lang="en-IN" sz="1400" b="1">
                <a:solidFill>
                  <a:srgbClr val="0070C0"/>
                </a:solidFill>
                <a:latin typeface="Times" pitchFamily="18" charset="0"/>
              </a:rPr>
              <a:t>Bell Labs, USA </a:t>
            </a:r>
          </a:p>
          <a:p>
            <a:pPr algn="ctr"/>
            <a:r>
              <a:rPr lang="en-IN" sz="1400" b="1">
                <a:solidFill>
                  <a:srgbClr val="0070C0"/>
                </a:solidFill>
                <a:latin typeface="Times" pitchFamily="18" charset="0"/>
              </a:rPr>
              <a:t>Nobel Prize in Physics -1956</a:t>
            </a:r>
            <a:endParaRPr lang="en-US" sz="1400" b="1">
              <a:solidFill>
                <a:srgbClr val="0070C0"/>
              </a:solidFill>
              <a:latin typeface="Times"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267200" y="152400"/>
            <a:ext cx="3962400" cy="2362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4172" name="Group 76"/>
          <p:cNvGraphicFramePr>
            <a:graphicFrameLocks noGrp="1"/>
          </p:cNvGraphicFramePr>
          <p:nvPr>
            <p:ph/>
          </p:nvPr>
        </p:nvGraphicFramePr>
        <p:xfrm>
          <a:off x="1143000" y="3152775"/>
          <a:ext cx="6934200" cy="2790508"/>
        </p:xfrm>
        <a:graphic>
          <a:graphicData uri="http://schemas.openxmlformats.org/drawingml/2006/table">
            <a:tbl>
              <a:tblPr/>
              <a:tblGrid>
                <a:gridCol w="1646238"/>
                <a:gridCol w="1646237"/>
                <a:gridCol w="1203325"/>
                <a:gridCol w="1143000"/>
                <a:gridCol w="1295400"/>
              </a:tblGrid>
              <a:tr h="715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rgbClr val="8E0000"/>
                          </a:solidFill>
                          <a:effectLst/>
                          <a:latin typeface="Times New Roman" pitchFamily="18" charset="0"/>
                          <a:cs typeface="Times New Roman" pitchFamily="18" charset="0"/>
                        </a:rPr>
                        <a:t>D</a:t>
                      </a:r>
                      <a:r>
                        <a:rPr kumimoji="0" lang="en-US" sz="2000" b="1" i="0" u="none" strike="noStrike" cap="none" normalizeH="0" baseline="-25000" dirty="0" err="1" smtClean="0">
                          <a:ln>
                            <a:noFill/>
                          </a:ln>
                          <a:solidFill>
                            <a:srgbClr val="8E0000"/>
                          </a:solidFill>
                          <a:effectLst/>
                          <a:latin typeface="Times New Roman" pitchFamily="18" charset="0"/>
                          <a:cs typeface="Times New Roman" pitchFamily="18" charset="0"/>
                        </a:rPr>
                        <a:t>imp</a:t>
                      </a:r>
                      <a:r>
                        <a:rPr kumimoji="0" lang="en-US" sz="2000" b="1" i="0" u="none" strike="noStrike" cap="none" normalizeH="0" baseline="0" dirty="0" smtClean="0">
                          <a:ln>
                            <a:noFill/>
                          </a:ln>
                          <a:solidFill>
                            <a:srgbClr val="8E0000"/>
                          </a:solidFill>
                          <a:effectLst/>
                          <a:latin typeface="Times New Roman" pitchFamily="18" charset="0"/>
                          <a:cs typeface="Times New Roman" pitchFamily="18" charset="0"/>
                        </a:rPr>
                        <a:t> (cm</a:t>
                      </a:r>
                      <a:r>
                        <a:rPr kumimoji="0" lang="en-US" sz="2000" b="1" i="0" u="none" strike="noStrike" cap="none" normalizeH="0" baseline="30000" dirty="0" smtClean="0">
                          <a:ln>
                            <a:noFill/>
                          </a:ln>
                          <a:solidFill>
                            <a:srgbClr val="8E0000"/>
                          </a:solidFill>
                          <a:effectLst/>
                          <a:latin typeface="Times New Roman" pitchFamily="18" charset="0"/>
                          <a:cs typeface="Times New Roman" pitchFamily="18" charset="0"/>
                        </a:rPr>
                        <a:t>-3</a:t>
                      </a:r>
                      <a:r>
                        <a:rPr kumimoji="0" lang="en-US" sz="2000" b="1" i="0" u="none" strike="noStrike" cap="none" normalizeH="0" baseline="0" dirty="0" smtClean="0">
                          <a:ln>
                            <a:noFill/>
                          </a:ln>
                          <a:solidFill>
                            <a:srgbClr val="8E0000"/>
                          </a:solidFill>
                          <a:effectLst/>
                          <a:latin typeface="Times New Roman" pitchFamily="18" charset="0"/>
                          <a:cs typeface="Times New Roman" pitchFamily="18" charset="0"/>
                        </a:rPr>
                        <a:t>) deep level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E0000"/>
                          </a:solidFill>
                          <a:effectLst/>
                          <a:latin typeface="Times New Roman" pitchFamily="18" charset="0"/>
                          <a:cs typeface="Times New Roman" pitchFamily="18" charset="0"/>
                        </a:rPr>
                        <a:t>Discrete device yield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B"/>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E0000"/>
                          </a:solidFill>
                          <a:effectLst/>
                          <a:latin typeface="Times New Roman" pitchFamily="18" charset="0"/>
                          <a:cs typeface="Times New Roman" pitchFamily="18" charset="0"/>
                        </a:rPr>
                        <a:t>Large Scale Integration Yield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B"/>
                    </a:solidFill>
                  </a:tcPr>
                </a:tc>
                <a:tc hMerge="1">
                  <a:txBody>
                    <a:bodyPr/>
                    <a:lstStyle/>
                    <a:p>
                      <a:endParaRPr lang="en-US"/>
                    </a:p>
                  </a:txBody>
                  <a:tcPr/>
                </a:tc>
                <a:tc hMerge="1">
                  <a:txBody>
                    <a:bodyPr/>
                    <a:lstStyle/>
                    <a:p>
                      <a:endParaRPr lang="en-US"/>
                    </a:p>
                  </a:txBody>
                  <a:tcPr/>
                </a:tc>
              </a:tr>
              <a:tr h="425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8E0000"/>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B"/>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8E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B"/>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8E0000"/>
                          </a:solidFill>
                          <a:effectLst/>
                          <a:latin typeface="Times New Roman" pitchFamily="18" charset="0"/>
                          <a:cs typeface="Times New Roman" pitchFamily="18" charset="0"/>
                        </a:rPr>
                        <a:t>10</a:t>
                      </a:r>
                      <a:r>
                        <a:rPr kumimoji="0" lang="en-US" sz="2000" b="1" i="0" u="none" strike="noStrike" cap="none" normalizeH="0" baseline="30000" smtClean="0">
                          <a:ln>
                            <a:noFill/>
                          </a:ln>
                          <a:solidFill>
                            <a:srgbClr val="8E0000"/>
                          </a:solidFill>
                          <a:effectLst/>
                          <a:latin typeface="Times New Roman" pitchFamily="18" charset="0"/>
                          <a:cs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B"/>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E0000"/>
                          </a:solidFill>
                          <a:effectLst/>
                          <a:latin typeface="Times New Roman" pitchFamily="18" charset="0"/>
                          <a:cs typeface="Times New Roman" pitchFamily="18" charset="0"/>
                        </a:rPr>
                        <a:t>10</a:t>
                      </a:r>
                      <a:r>
                        <a:rPr kumimoji="0" lang="en-US" sz="2000" b="1" i="0" u="none" strike="noStrike" cap="none" normalizeH="0" baseline="30000" dirty="0" smtClean="0">
                          <a:ln>
                            <a:noFill/>
                          </a:ln>
                          <a:solidFill>
                            <a:srgbClr val="8E0000"/>
                          </a:solidFill>
                          <a:effectLst/>
                          <a:latin typeface="Times New Roman" pitchFamily="18" charset="0"/>
                          <a:cs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B"/>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E0000"/>
                          </a:solidFill>
                          <a:effectLst/>
                          <a:latin typeface="Times New Roman" pitchFamily="18" charset="0"/>
                          <a:cs typeface="Times New Roman" pitchFamily="18" charset="0"/>
                        </a:rPr>
                        <a:t>10</a:t>
                      </a:r>
                      <a:r>
                        <a:rPr kumimoji="0" lang="en-US" sz="2000" b="1" i="0" u="none" strike="noStrike" cap="none" normalizeH="0" baseline="30000" dirty="0" smtClean="0">
                          <a:ln>
                            <a:noFill/>
                          </a:ln>
                          <a:solidFill>
                            <a:srgbClr val="8E0000"/>
                          </a:solidFill>
                          <a:effectLst/>
                          <a:latin typeface="Times New Roman" pitchFamily="18" charset="0"/>
                          <a:cs typeface="Times New Roman" pitchFamily="18" charset="0"/>
                        </a:rPr>
                        <a:t>6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B"/>
                    </a:solid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8E0000"/>
                          </a:solidFill>
                          <a:effectLst/>
                          <a:latin typeface="Times New Roman" pitchFamily="18" charset="0"/>
                          <a:cs typeface="Times New Roman" pitchFamily="18" charset="0"/>
                        </a:rPr>
                        <a:t>10</a:t>
                      </a:r>
                      <a:r>
                        <a:rPr kumimoji="0" lang="en-US" sz="2000" b="1" i="0" u="none" strike="noStrike" cap="none" normalizeH="0" baseline="30000" smtClean="0">
                          <a:ln>
                            <a:noFill/>
                          </a:ln>
                          <a:solidFill>
                            <a:srgbClr val="8E0000"/>
                          </a:solidFill>
                          <a:effectLst/>
                          <a:latin typeface="Times New Roman" pitchFamily="18" charset="0"/>
                          <a:cs typeface="Times New Roman" pitchFamily="18" charset="0"/>
                        </a:rPr>
                        <a:t>15   </a:t>
                      </a:r>
                      <a:r>
                        <a:rPr kumimoji="0" lang="en-US" sz="2000" b="1" i="0" u="none" strike="noStrike" cap="none" normalizeH="0" baseline="0" smtClean="0">
                          <a:ln>
                            <a:noFill/>
                          </a:ln>
                          <a:solidFill>
                            <a:srgbClr val="8E0000"/>
                          </a:solidFill>
                          <a:effectLst/>
                          <a:latin typeface="Times New Roman" pitchFamily="18" charset="0"/>
                          <a:cs typeface="Times New Roman" pitchFamily="18" charset="0"/>
                        </a:rPr>
                        <a:t>(7N)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B"/>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8E0000"/>
                          </a:solidFill>
                          <a:effectLst/>
                          <a:latin typeface="Times New Roman" pitchFamily="18" charset="0"/>
                          <a:cs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B"/>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8E0000"/>
                          </a:solidFill>
                          <a:effectLst/>
                          <a:latin typeface="Times New Roman" pitchFamily="18" charset="0"/>
                          <a:cs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B"/>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E0000"/>
                          </a:solidFill>
                          <a:effectLst/>
                          <a:latin typeface="Times New Roman" pitchFamily="18" charset="0"/>
                          <a:cs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B"/>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E0000"/>
                          </a:solidFill>
                          <a:effectLst/>
                          <a:latin typeface="Times New Roman" pitchFamily="18" charset="0"/>
                          <a:cs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B"/>
                    </a:solidFill>
                  </a:tcPr>
                </a:tc>
              </a:tr>
              <a:tr h="366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8E0000"/>
                          </a:solidFill>
                          <a:effectLst/>
                          <a:latin typeface="Times New Roman" pitchFamily="18" charset="0"/>
                          <a:cs typeface="Times New Roman" pitchFamily="18" charset="0"/>
                        </a:rPr>
                        <a:t>10</a:t>
                      </a:r>
                      <a:r>
                        <a:rPr kumimoji="0" lang="en-US" sz="2000" b="1" i="0" u="none" strike="noStrike" cap="none" normalizeH="0" baseline="30000" smtClean="0">
                          <a:ln>
                            <a:noFill/>
                          </a:ln>
                          <a:solidFill>
                            <a:srgbClr val="8E0000"/>
                          </a:solidFill>
                          <a:effectLst/>
                          <a:latin typeface="Times New Roman" pitchFamily="18" charset="0"/>
                          <a:cs typeface="Times New Roman" pitchFamily="18" charset="0"/>
                        </a:rPr>
                        <a:t>13   </a:t>
                      </a:r>
                      <a:r>
                        <a:rPr kumimoji="0" lang="en-US" sz="2000" b="1" i="0" u="none" strike="noStrike" cap="none" normalizeH="0" baseline="0" smtClean="0">
                          <a:ln>
                            <a:noFill/>
                          </a:ln>
                          <a:solidFill>
                            <a:srgbClr val="8E0000"/>
                          </a:solidFill>
                          <a:effectLst/>
                          <a:latin typeface="Times New Roman" pitchFamily="18" charset="0"/>
                          <a:cs typeface="Times New Roman" pitchFamily="18" charset="0"/>
                        </a:rPr>
                        <a:t>(9N)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B"/>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8E0000"/>
                          </a:solidFill>
                          <a:effectLst/>
                          <a:latin typeface="Times New Roman" pitchFamily="18" charset="0"/>
                          <a:cs typeface="Times New Roman" pitchFamily="18" charset="0"/>
                        </a:rPr>
                        <a:t>0.99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B"/>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E0000"/>
                          </a:solidFill>
                          <a:effectLst/>
                          <a:latin typeface="Times New Roman" pitchFamily="18" charset="0"/>
                          <a:cs typeface="Times New Roman" pitchFamily="18" charset="0"/>
                        </a:rPr>
                        <a:t>0.37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B"/>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E0000"/>
                          </a:solidFill>
                          <a:effectLst/>
                          <a:latin typeface="Times New Roman" pitchFamily="18" charset="0"/>
                          <a:cs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B"/>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E0000"/>
                          </a:solidFill>
                          <a:effectLst/>
                          <a:latin typeface="Times New Roman" pitchFamily="18" charset="0"/>
                          <a:cs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B"/>
                    </a:solidFill>
                  </a:tcPr>
                </a:tc>
              </a:tr>
              <a:tr h="460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8E0000"/>
                          </a:solidFill>
                          <a:effectLst/>
                          <a:latin typeface="Times New Roman" pitchFamily="18" charset="0"/>
                          <a:cs typeface="Times New Roman" pitchFamily="18" charset="0"/>
                        </a:rPr>
                        <a:t>10</a:t>
                      </a:r>
                      <a:r>
                        <a:rPr kumimoji="0" lang="en-US" sz="2000" b="1" i="0" u="none" strike="noStrike" cap="none" normalizeH="0" baseline="30000" smtClean="0">
                          <a:ln>
                            <a:noFill/>
                          </a:ln>
                          <a:solidFill>
                            <a:srgbClr val="8E0000"/>
                          </a:solidFill>
                          <a:effectLst/>
                          <a:latin typeface="Times New Roman" pitchFamily="18" charset="0"/>
                          <a:cs typeface="Times New Roman" pitchFamily="18" charset="0"/>
                        </a:rPr>
                        <a:t>12   </a:t>
                      </a:r>
                      <a:r>
                        <a:rPr kumimoji="0" lang="en-US" sz="2000" b="1" i="0" u="none" strike="noStrike" cap="none" normalizeH="0" baseline="0" smtClean="0">
                          <a:ln>
                            <a:noFill/>
                          </a:ln>
                          <a:solidFill>
                            <a:srgbClr val="8E0000"/>
                          </a:solidFill>
                          <a:effectLst/>
                          <a:latin typeface="Times New Roman" pitchFamily="18" charset="0"/>
                          <a:cs typeface="Times New Roman" pitchFamily="18" charset="0"/>
                        </a:rPr>
                        <a:t>(10N)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B"/>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8E0000"/>
                          </a:solidFill>
                          <a:effectLst/>
                          <a:latin typeface="Times New Roman" pitchFamily="18" charset="0"/>
                          <a:cs typeface="Times New Roman" pitchFamily="18" charset="0"/>
                        </a:rPr>
                        <a:t>0.999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B"/>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8E0000"/>
                          </a:solidFill>
                          <a:effectLst/>
                          <a:latin typeface="Times New Roman" pitchFamily="18" charset="0"/>
                          <a:cs typeface="Times New Roman" pitchFamily="18" charset="0"/>
                        </a:rPr>
                        <a:t>0.99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B"/>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E0000"/>
                          </a:solidFill>
                          <a:effectLst/>
                          <a:latin typeface="Times New Roman" pitchFamily="18" charset="0"/>
                          <a:cs typeface="Times New Roman" pitchFamily="18" charset="0"/>
                        </a:rPr>
                        <a:t>0.37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B"/>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E0000"/>
                          </a:solidFill>
                          <a:effectLst/>
                          <a:latin typeface="Times New Roman" pitchFamily="18" charset="0"/>
                          <a:cs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B"/>
                    </a:solid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8E0000"/>
                          </a:solidFill>
                          <a:effectLst/>
                          <a:latin typeface="Times New Roman" pitchFamily="18" charset="0"/>
                          <a:cs typeface="Times New Roman" pitchFamily="18" charset="0"/>
                        </a:rPr>
                        <a:t>10</a:t>
                      </a:r>
                      <a:r>
                        <a:rPr kumimoji="0" lang="en-US" sz="2000" b="1" i="0" u="none" strike="noStrike" cap="none" normalizeH="0" baseline="30000" smtClean="0">
                          <a:ln>
                            <a:noFill/>
                          </a:ln>
                          <a:solidFill>
                            <a:srgbClr val="8E0000"/>
                          </a:solidFill>
                          <a:effectLst/>
                          <a:latin typeface="Times New Roman" pitchFamily="18" charset="0"/>
                          <a:cs typeface="Times New Roman" pitchFamily="18" charset="0"/>
                        </a:rPr>
                        <a:t>11   </a:t>
                      </a:r>
                      <a:r>
                        <a:rPr kumimoji="0" lang="en-US" sz="2000" b="1" i="0" u="none" strike="noStrike" cap="none" normalizeH="0" baseline="0" smtClean="0">
                          <a:ln>
                            <a:noFill/>
                          </a:ln>
                          <a:solidFill>
                            <a:srgbClr val="8E0000"/>
                          </a:solidFill>
                          <a:effectLst/>
                          <a:latin typeface="Times New Roman" pitchFamily="18" charset="0"/>
                          <a:cs typeface="Times New Roman" pitchFamily="18" charset="0"/>
                        </a:rPr>
                        <a:t>(11N)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1EB"/>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8E0000"/>
                          </a:solidFill>
                          <a:effectLst/>
                          <a:latin typeface="Times New Roman" pitchFamily="18" charset="0"/>
                          <a:cs typeface="Times New Roman" pitchFamily="18" charset="0"/>
                        </a:rPr>
                        <a:t>0.999999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1EB"/>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8E0000"/>
                          </a:solidFill>
                          <a:effectLst/>
                          <a:latin typeface="Times New Roman" pitchFamily="18" charset="0"/>
                          <a:cs typeface="Times New Roman" pitchFamily="18" charset="0"/>
                        </a:rPr>
                        <a:t>0.9999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1EB"/>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E0000"/>
                          </a:solidFill>
                          <a:effectLst/>
                          <a:latin typeface="Times New Roman" pitchFamily="18" charset="0"/>
                          <a:cs typeface="Times New Roman" pitchFamily="18" charset="0"/>
                        </a:rPr>
                        <a:t>0.99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1EB"/>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E0000"/>
                          </a:solidFill>
                          <a:effectLst/>
                          <a:latin typeface="Times New Roman" pitchFamily="18" charset="0"/>
                          <a:cs typeface="Times New Roman" pitchFamily="18" charset="0"/>
                        </a:rPr>
                        <a:t>0.37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1EB"/>
                    </a:solidFill>
                  </a:tcPr>
                </a:tc>
              </a:tr>
            </a:tbl>
          </a:graphicData>
        </a:graphic>
      </p:graphicFrame>
      <p:sp>
        <p:nvSpPr>
          <p:cNvPr id="21549" name="Text Box 70"/>
          <p:cNvSpPr txBox="1">
            <a:spLocks noChangeArrowheads="1"/>
          </p:cNvSpPr>
          <p:nvPr/>
        </p:nvSpPr>
        <p:spPr bwMode="auto">
          <a:xfrm>
            <a:off x="1127125" y="5911850"/>
            <a:ext cx="4359275" cy="641350"/>
          </a:xfrm>
          <a:prstGeom prst="rect">
            <a:avLst/>
          </a:prstGeom>
          <a:noFill/>
          <a:ln w="9525">
            <a:noFill/>
            <a:miter lim="800000"/>
            <a:headEnd/>
            <a:tailEnd/>
          </a:ln>
        </p:spPr>
        <p:txBody>
          <a:bodyPr>
            <a:spAutoFit/>
          </a:bodyPr>
          <a:lstStyle/>
          <a:p>
            <a:r>
              <a:rPr lang="en-US" b="1">
                <a:solidFill>
                  <a:srgbClr val="002060"/>
                </a:solidFill>
                <a:latin typeface="Times New Roman" pitchFamily="18" charset="0"/>
                <a:cs typeface="Times New Roman" pitchFamily="18" charset="0"/>
              </a:rPr>
              <a:t>D</a:t>
            </a:r>
            <a:r>
              <a:rPr lang="en-US" b="1" baseline="-25000">
                <a:solidFill>
                  <a:srgbClr val="002060"/>
                </a:solidFill>
                <a:latin typeface="Times New Roman" pitchFamily="18" charset="0"/>
                <a:cs typeface="Times New Roman" pitchFamily="18" charset="0"/>
              </a:rPr>
              <a:t>imp </a:t>
            </a:r>
            <a:r>
              <a:rPr lang="en-US" b="1">
                <a:solidFill>
                  <a:srgbClr val="002060"/>
                </a:solidFill>
                <a:latin typeface="Times New Roman" pitchFamily="18" charset="0"/>
                <a:cs typeface="Times New Roman" pitchFamily="18" charset="0"/>
              </a:rPr>
              <a:t>- density of heavy metal impurity</a:t>
            </a:r>
          </a:p>
          <a:p>
            <a:r>
              <a:rPr lang="en-US" b="1">
                <a:solidFill>
                  <a:srgbClr val="002060"/>
                </a:solidFill>
                <a:latin typeface="Times New Roman" pitchFamily="18" charset="0"/>
                <a:cs typeface="Times New Roman" pitchFamily="18" charset="0"/>
              </a:rPr>
              <a:t># Integration level for silicon</a:t>
            </a:r>
            <a:endParaRPr lang="en-US" b="1" baseline="-25000">
              <a:solidFill>
                <a:srgbClr val="002060"/>
              </a:solidFill>
              <a:latin typeface="Times New Roman" pitchFamily="18" charset="0"/>
              <a:cs typeface="Times New Roman" pitchFamily="18" charset="0"/>
            </a:endParaRPr>
          </a:p>
        </p:txBody>
      </p:sp>
      <p:sp>
        <p:nvSpPr>
          <p:cNvPr id="21550" name="Text Box 72"/>
          <p:cNvSpPr txBox="1">
            <a:spLocks noChangeArrowheads="1"/>
          </p:cNvSpPr>
          <p:nvPr/>
        </p:nvSpPr>
        <p:spPr bwMode="auto">
          <a:xfrm>
            <a:off x="1143000" y="2554288"/>
            <a:ext cx="7010400" cy="646112"/>
          </a:xfrm>
          <a:prstGeom prst="rect">
            <a:avLst/>
          </a:prstGeom>
          <a:noFill/>
          <a:ln w="9525">
            <a:noFill/>
            <a:miter lim="800000"/>
            <a:headEnd/>
            <a:tailEnd/>
          </a:ln>
        </p:spPr>
        <p:txBody>
          <a:bodyPr>
            <a:spAutoFit/>
          </a:bodyPr>
          <a:lstStyle/>
          <a:p>
            <a:pPr algn="ctr"/>
            <a:r>
              <a:rPr lang="en-US" b="1">
                <a:solidFill>
                  <a:srgbClr val="0000CC"/>
                </a:solidFill>
                <a:latin typeface="Times New Roman" pitchFamily="18" charset="0"/>
                <a:cs typeface="Times New Roman" pitchFamily="18" charset="0"/>
              </a:rPr>
              <a:t>Effect of heavy metal impurity on large scale integration (LSI) </a:t>
            </a:r>
          </a:p>
          <a:p>
            <a:pPr algn="ctr"/>
            <a:r>
              <a:rPr lang="en-US" b="1">
                <a:solidFill>
                  <a:srgbClr val="0000CC"/>
                </a:solidFill>
                <a:latin typeface="Times New Roman" pitchFamily="18" charset="0"/>
                <a:cs typeface="Times New Roman" pitchFamily="18" charset="0"/>
              </a:rPr>
              <a:t>for silicon based devices</a:t>
            </a:r>
          </a:p>
        </p:txBody>
      </p:sp>
      <p:sp>
        <p:nvSpPr>
          <p:cNvPr id="21551" name="TextBox 4"/>
          <p:cNvSpPr txBox="1">
            <a:spLocks noChangeArrowheads="1"/>
          </p:cNvSpPr>
          <p:nvPr/>
        </p:nvSpPr>
        <p:spPr bwMode="auto">
          <a:xfrm flipH="1">
            <a:off x="762000" y="1219200"/>
            <a:ext cx="3048000" cy="461963"/>
          </a:xfrm>
          <a:prstGeom prst="rect">
            <a:avLst/>
          </a:prstGeom>
          <a:noFill/>
          <a:ln w="9525">
            <a:noFill/>
            <a:miter lim="800000"/>
            <a:headEnd/>
            <a:tailEnd/>
          </a:ln>
        </p:spPr>
        <p:txBody>
          <a:bodyPr>
            <a:spAutoFit/>
          </a:bodyPr>
          <a:lstStyle/>
          <a:p>
            <a:r>
              <a:rPr lang="en-IN" sz="2400" b="1" dirty="0">
                <a:solidFill>
                  <a:srgbClr val="800000"/>
                </a:solidFill>
                <a:latin typeface="Times New Roman" pitchFamily="18" charset="0"/>
                <a:cs typeface="Times New Roman" pitchFamily="18" charset="0"/>
              </a:rPr>
              <a:t>Significance of purity </a:t>
            </a:r>
            <a:endParaRPr lang="en-US" sz="2400" b="1" dirty="0">
              <a:solidFill>
                <a:srgbClr val="800000"/>
              </a:solidFill>
              <a:latin typeface="Times New Roman" pitchFamily="18" charset="0"/>
              <a:cs typeface="Times New Roman" pitchFamily="18" charset="0"/>
            </a:endParaRPr>
          </a:p>
        </p:txBody>
      </p:sp>
      <p:pic>
        <p:nvPicPr>
          <p:cNvPr id="21552" name="Picture 1"/>
          <p:cNvPicPr>
            <a:picLocks noChangeAspect="1" noChangeArrowheads="1"/>
          </p:cNvPicPr>
          <p:nvPr/>
        </p:nvPicPr>
        <p:blipFill>
          <a:blip r:embed="rId2"/>
          <a:srcRect/>
          <a:stretch>
            <a:fillRect/>
          </a:stretch>
        </p:blipFill>
        <p:spPr bwMode="auto">
          <a:xfrm>
            <a:off x="4572000" y="228600"/>
            <a:ext cx="1028700" cy="1465263"/>
          </a:xfrm>
          <a:prstGeom prst="rect">
            <a:avLst/>
          </a:prstGeom>
          <a:noFill/>
          <a:ln w="9525">
            <a:noFill/>
            <a:miter lim="800000"/>
            <a:headEnd/>
            <a:tailEnd/>
          </a:ln>
        </p:spPr>
      </p:pic>
      <p:sp>
        <p:nvSpPr>
          <p:cNvPr id="21553" name="TextBox 6"/>
          <p:cNvSpPr txBox="1">
            <a:spLocks noChangeArrowheads="1"/>
          </p:cNvSpPr>
          <p:nvPr/>
        </p:nvSpPr>
        <p:spPr bwMode="auto">
          <a:xfrm>
            <a:off x="4395788" y="1752600"/>
            <a:ext cx="1395412" cy="461963"/>
          </a:xfrm>
          <a:prstGeom prst="rect">
            <a:avLst/>
          </a:prstGeom>
          <a:noFill/>
          <a:ln w="9525">
            <a:noFill/>
            <a:miter lim="800000"/>
            <a:headEnd/>
            <a:tailEnd/>
          </a:ln>
        </p:spPr>
        <p:txBody>
          <a:bodyPr wrap="none">
            <a:spAutoFit/>
          </a:bodyPr>
          <a:lstStyle/>
          <a:p>
            <a:r>
              <a:rPr lang="en-IN" sz="1200" b="1" dirty="0">
                <a:solidFill>
                  <a:srgbClr val="6600FF"/>
                </a:solidFill>
                <a:latin typeface="Times" pitchFamily="18" charset="0"/>
              </a:rPr>
              <a:t>Prof. Jack  </a:t>
            </a:r>
            <a:r>
              <a:rPr lang="en-IN" sz="1200" b="1" dirty="0" err="1">
                <a:solidFill>
                  <a:srgbClr val="6600FF"/>
                </a:solidFill>
                <a:latin typeface="Times" pitchFamily="18" charset="0"/>
              </a:rPr>
              <a:t>Kilby</a:t>
            </a:r>
            <a:endParaRPr lang="en-IN" sz="1200" b="1" dirty="0">
              <a:solidFill>
                <a:srgbClr val="6600FF"/>
              </a:solidFill>
              <a:latin typeface="Times" pitchFamily="18" charset="0"/>
            </a:endParaRPr>
          </a:p>
          <a:p>
            <a:r>
              <a:rPr lang="en-IN" sz="1200" b="1" dirty="0">
                <a:solidFill>
                  <a:srgbClr val="6600FF"/>
                </a:solidFill>
                <a:latin typeface="Times" pitchFamily="18" charset="0"/>
              </a:rPr>
              <a:t>Texas Instruments</a:t>
            </a:r>
            <a:endParaRPr lang="en-US" sz="1200" b="1" dirty="0">
              <a:solidFill>
                <a:srgbClr val="6600FF"/>
              </a:solidFill>
              <a:latin typeface="Times" pitchFamily="18" charset="0"/>
            </a:endParaRPr>
          </a:p>
        </p:txBody>
      </p:sp>
      <p:pic>
        <p:nvPicPr>
          <p:cNvPr id="21554" name="Picture 2"/>
          <p:cNvPicPr>
            <a:picLocks noChangeAspect="1" noChangeArrowheads="1"/>
          </p:cNvPicPr>
          <p:nvPr/>
        </p:nvPicPr>
        <p:blipFill>
          <a:blip r:embed="rId3"/>
          <a:srcRect/>
          <a:stretch>
            <a:fillRect/>
          </a:stretch>
        </p:blipFill>
        <p:spPr bwMode="auto">
          <a:xfrm>
            <a:off x="6654800" y="228600"/>
            <a:ext cx="965200" cy="1468438"/>
          </a:xfrm>
          <a:prstGeom prst="rect">
            <a:avLst/>
          </a:prstGeom>
          <a:noFill/>
          <a:ln w="9525">
            <a:noFill/>
            <a:miter lim="800000"/>
            <a:headEnd/>
            <a:tailEnd/>
          </a:ln>
        </p:spPr>
      </p:pic>
      <p:sp>
        <p:nvSpPr>
          <p:cNvPr id="21555" name="TextBox 8"/>
          <p:cNvSpPr txBox="1">
            <a:spLocks noChangeArrowheads="1"/>
          </p:cNvSpPr>
          <p:nvPr/>
        </p:nvSpPr>
        <p:spPr bwMode="auto">
          <a:xfrm>
            <a:off x="5992812" y="1752600"/>
            <a:ext cx="2236788" cy="461963"/>
          </a:xfrm>
          <a:prstGeom prst="rect">
            <a:avLst/>
          </a:prstGeom>
          <a:noFill/>
          <a:ln w="9525">
            <a:noFill/>
            <a:miter lim="800000"/>
            <a:headEnd/>
            <a:tailEnd/>
          </a:ln>
        </p:spPr>
        <p:txBody>
          <a:bodyPr wrap="none">
            <a:spAutoFit/>
          </a:bodyPr>
          <a:lstStyle/>
          <a:p>
            <a:pPr algn="ctr"/>
            <a:r>
              <a:rPr lang="en-IN" sz="1200" b="1" dirty="0">
                <a:solidFill>
                  <a:srgbClr val="6600FF"/>
                </a:solidFill>
                <a:latin typeface="Times" pitchFamily="18" charset="0"/>
              </a:rPr>
              <a:t>Prof. Robert </a:t>
            </a:r>
            <a:r>
              <a:rPr lang="en-IN" sz="1200" b="1" dirty="0" err="1">
                <a:solidFill>
                  <a:srgbClr val="6600FF"/>
                </a:solidFill>
                <a:latin typeface="Times" pitchFamily="18" charset="0"/>
              </a:rPr>
              <a:t>Noyce</a:t>
            </a:r>
            <a:endParaRPr lang="en-IN" sz="1200" b="1" dirty="0">
              <a:solidFill>
                <a:srgbClr val="6600FF"/>
              </a:solidFill>
              <a:latin typeface="Times" pitchFamily="18" charset="0"/>
            </a:endParaRPr>
          </a:p>
          <a:p>
            <a:pPr algn="ctr"/>
            <a:r>
              <a:rPr lang="en-IN" sz="1200" b="1" dirty="0">
                <a:solidFill>
                  <a:srgbClr val="6600FF"/>
                </a:solidFill>
                <a:latin typeface="Times" pitchFamily="18" charset="0"/>
              </a:rPr>
              <a:t>Fairchild Semiconductor Corp.</a:t>
            </a:r>
            <a:endParaRPr lang="en-US" sz="1200" b="1" dirty="0">
              <a:solidFill>
                <a:srgbClr val="6600FF"/>
              </a:solidFill>
              <a:latin typeface="Times" pitchFamily="18" charset="0"/>
            </a:endParaRPr>
          </a:p>
        </p:txBody>
      </p:sp>
      <p:sp>
        <p:nvSpPr>
          <p:cNvPr id="21556" name="TextBox 9"/>
          <p:cNvSpPr txBox="1">
            <a:spLocks noChangeArrowheads="1"/>
          </p:cNvSpPr>
          <p:nvPr/>
        </p:nvSpPr>
        <p:spPr bwMode="auto">
          <a:xfrm>
            <a:off x="4495800" y="2133600"/>
            <a:ext cx="3025775" cy="369888"/>
          </a:xfrm>
          <a:prstGeom prst="rect">
            <a:avLst/>
          </a:prstGeom>
          <a:noFill/>
          <a:ln w="9525">
            <a:noFill/>
            <a:miter lim="800000"/>
            <a:headEnd/>
            <a:tailEnd/>
          </a:ln>
        </p:spPr>
        <p:txBody>
          <a:bodyPr wrap="none">
            <a:spAutoFit/>
          </a:bodyPr>
          <a:lstStyle/>
          <a:p>
            <a:r>
              <a:rPr lang="en-IN" b="1">
                <a:solidFill>
                  <a:srgbClr val="0070C0"/>
                </a:solidFill>
                <a:latin typeface="Times" pitchFamily="18" charset="0"/>
              </a:rPr>
              <a:t>Noble Prize in Physics - 2000</a:t>
            </a:r>
            <a:endParaRPr lang="en-US" b="1">
              <a:solidFill>
                <a:srgbClr val="0070C0"/>
              </a:solidFill>
              <a:latin typeface="Times" pitchFamily="18"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noChangeArrowheads="1"/>
          </p:cNvPicPr>
          <p:nvPr/>
        </p:nvPicPr>
        <p:blipFill>
          <a:blip r:embed="rId2"/>
          <a:srcRect/>
          <a:stretch>
            <a:fillRect/>
          </a:stretch>
        </p:blipFill>
        <p:spPr bwMode="auto">
          <a:xfrm>
            <a:off x="5715000" y="381000"/>
            <a:ext cx="3090863" cy="4746625"/>
          </a:xfrm>
          <a:prstGeom prst="rect">
            <a:avLst/>
          </a:prstGeom>
          <a:noFill/>
          <a:ln w="9525">
            <a:noFill/>
            <a:miter lim="800000"/>
            <a:headEnd/>
            <a:tailEnd/>
          </a:ln>
        </p:spPr>
      </p:pic>
      <p:sp>
        <p:nvSpPr>
          <p:cNvPr id="24579" name="Rectangle 4"/>
          <p:cNvSpPr>
            <a:spLocks noChangeArrowheads="1"/>
          </p:cNvSpPr>
          <p:nvPr/>
        </p:nvSpPr>
        <p:spPr bwMode="auto">
          <a:xfrm>
            <a:off x="5638800" y="5181600"/>
            <a:ext cx="3505200" cy="646331"/>
          </a:xfrm>
          <a:prstGeom prst="rect">
            <a:avLst/>
          </a:prstGeom>
          <a:noFill/>
          <a:ln w="9525">
            <a:noFill/>
            <a:miter lim="800000"/>
            <a:headEnd/>
            <a:tailEnd/>
          </a:ln>
        </p:spPr>
        <p:txBody>
          <a:bodyPr wrap="square">
            <a:spAutoFit/>
          </a:bodyPr>
          <a:lstStyle/>
          <a:p>
            <a:r>
              <a:rPr lang="en-US" sz="1200" b="1" dirty="0">
                <a:solidFill>
                  <a:srgbClr val="002060"/>
                </a:solidFill>
                <a:latin typeface="Times New Roman" pitchFamily="18" charset="0"/>
                <a:cs typeface="Times New Roman" pitchFamily="18" charset="0"/>
              </a:rPr>
              <a:t>A single crystal of silicon, 300 mm in diameter, 2 m long, and weighing 265 kg, drawn using the CZ process. (Photograph: </a:t>
            </a:r>
            <a:r>
              <a:rPr lang="en-US" sz="1200" b="1" dirty="0" err="1">
                <a:solidFill>
                  <a:srgbClr val="002060"/>
                </a:solidFill>
                <a:latin typeface="Times New Roman" pitchFamily="18" charset="0"/>
                <a:cs typeface="Times New Roman" pitchFamily="18" charset="0"/>
              </a:rPr>
              <a:t>Wacker-Chemie</a:t>
            </a:r>
            <a:r>
              <a:rPr lang="en-US" sz="1200" b="1" dirty="0">
                <a:solidFill>
                  <a:srgbClr val="002060"/>
                </a:solidFill>
                <a:latin typeface="Times New Roman" pitchFamily="18" charset="0"/>
                <a:cs typeface="Times New Roman" pitchFamily="18" charset="0"/>
              </a:rPr>
              <a:t>).</a:t>
            </a:r>
          </a:p>
        </p:txBody>
      </p:sp>
      <p:sp>
        <p:nvSpPr>
          <p:cNvPr id="24580" name="Rectangle 5"/>
          <p:cNvSpPr>
            <a:spLocks noChangeArrowheads="1"/>
          </p:cNvSpPr>
          <p:nvPr/>
        </p:nvSpPr>
        <p:spPr bwMode="auto">
          <a:xfrm>
            <a:off x="5638800" y="5867400"/>
            <a:ext cx="3505200" cy="276999"/>
          </a:xfrm>
          <a:prstGeom prst="rect">
            <a:avLst/>
          </a:prstGeom>
          <a:noFill/>
          <a:ln w="9525">
            <a:noFill/>
            <a:miter lim="800000"/>
            <a:headEnd/>
            <a:tailEnd/>
          </a:ln>
        </p:spPr>
        <p:txBody>
          <a:bodyPr wrap="square">
            <a:spAutoFit/>
          </a:bodyPr>
          <a:lstStyle/>
          <a:p>
            <a:r>
              <a:rPr lang="de-DE" sz="1200" i="1" dirty="0">
                <a:solidFill>
                  <a:srgbClr val="C00000"/>
                </a:solidFill>
                <a:latin typeface="Calibri" pitchFamily="34" charset="0"/>
              </a:rPr>
              <a:t>J. Evers, et.al., </a:t>
            </a:r>
            <a:r>
              <a:rPr lang="de-DE" sz="1200" i="1" dirty="0" smtClean="0">
                <a:solidFill>
                  <a:srgbClr val="C00000"/>
                </a:solidFill>
                <a:latin typeface="Calibri" pitchFamily="34" charset="0"/>
              </a:rPr>
              <a:t>Angew</a:t>
            </a:r>
            <a:r>
              <a:rPr lang="de-DE" sz="1200" i="1" dirty="0">
                <a:solidFill>
                  <a:srgbClr val="C00000"/>
                </a:solidFill>
                <a:latin typeface="Calibri" pitchFamily="34" charset="0"/>
              </a:rPr>
              <a:t>. Chem. Int. Ed. 42 (2003) 5684</a:t>
            </a:r>
            <a:endParaRPr lang="en-US" sz="1200" i="1" dirty="0">
              <a:solidFill>
                <a:srgbClr val="C00000"/>
              </a:solidFill>
              <a:latin typeface="Calibri" pitchFamily="34" charset="0"/>
            </a:endParaRPr>
          </a:p>
        </p:txBody>
      </p:sp>
      <p:graphicFrame>
        <p:nvGraphicFramePr>
          <p:cNvPr id="7" name="Table 6"/>
          <p:cNvGraphicFramePr>
            <a:graphicFrameLocks noGrp="1"/>
          </p:cNvGraphicFramePr>
          <p:nvPr/>
        </p:nvGraphicFramePr>
        <p:xfrm>
          <a:off x="2209800" y="381000"/>
          <a:ext cx="3276601" cy="5461000"/>
        </p:xfrm>
        <a:graphic>
          <a:graphicData uri="http://schemas.openxmlformats.org/drawingml/2006/table">
            <a:tbl>
              <a:tblPr firstRow="1" bandRow="1">
                <a:tableStyleId>{5C22544A-7EE6-4342-B048-85BDC9FD1C3A}</a:tableStyleId>
              </a:tblPr>
              <a:tblGrid>
                <a:gridCol w="990600"/>
                <a:gridCol w="1143000"/>
                <a:gridCol w="1143001"/>
              </a:tblGrid>
              <a:tr h="370840">
                <a:tc>
                  <a:txBody>
                    <a:bodyPr/>
                    <a:lstStyle/>
                    <a:p>
                      <a:r>
                        <a:rPr lang="en-IN" dirty="0" smtClean="0">
                          <a:latin typeface="Times New Roman" pitchFamily="18" charset="0"/>
                          <a:cs typeface="Times New Roman" pitchFamily="18" charset="0"/>
                        </a:rPr>
                        <a:t>Year</a:t>
                      </a:r>
                      <a:endParaRPr lang="en-US" dirty="0">
                        <a:latin typeface="Times New Roman" pitchFamily="18" charset="0"/>
                        <a:cs typeface="Times New Roman" pitchFamily="18" charset="0"/>
                      </a:endParaRPr>
                    </a:p>
                  </a:txBody>
                  <a:tcPr/>
                </a:tc>
                <a:tc>
                  <a:txBody>
                    <a:bodyPr/>
                    <a:lstStyle/>
                    <a:p>
                      <a:r>
                        <a:rPr lang="en-IN" dirty="0" smtClean="0">
                          <a:latin typeface="Times New Roman" pitchFamily="18" charset="0"/>
                          <a:cs typeface="Times New Roman" pitchFamily="18" charset="0"/>
                        </a:rPr>
                        <a:t>Diameter in mm</a:t>
                      </a:r>
                      <a:endParaRPr lang="en-US" dirty="0">
                        <a:latin typeface="Times New Roman" pitchFamily="18" charset="0"/>
                        <a:cs typeface="Times New Roman" pitchFamily="18" charset="0"/>
                      </a:endParaRPr>
                    </a:p>
                  </a:txBody>
                  <a:tcPr/>
                </a:tc>
                <a:tc>
                  <a:txBody>
                    <a:bodyPr/>
                    <a:lstStyle/>
                    <a:p>
                      <a:r>
                        <a:rPr lang="en-IN" dirty="0" smtClean="0">
                          <a:latin typeface="Times New Roman" pitchFamily="18" charset="0"/>
                          <a:cs typeface="Times New Roman" pitchFamily="18" charset="0"/>
                        </a:rPr>
                        <a:t>Weight</a:t>
                      </a:r>
                      <a:r>
                        <a:rPr lang="en-IN" baseline="0" dirty="0" smtClean="0">
                          <a:latin typeface="Times New Roman" pitchFamily="18" charset="0"/>
                          <a:cs typeface="Times New Roman" pitchFamily="18" charset="0"/>
                        </a:rPr>
                        <a:t> in kg</a:t>
                      </a:r>
                      <a:endParaRPr lang="en-US" dirty="0">
                        <a:latin typeface="Times New Roman" pitchFamily="18" charset="0"/>
                        <a:cs typeface="Times New Roman" pitchFamily="18" charset="0"/>
                      </a:endParaRPr>
                    </a:p>
                  </a:txBody>
                  <a:tcPr/>
                </a:tc>
              </a:tr>
              <a:tr h="370840">
                <a:tc>
                  <a:txBody>
                    <a:bodyPr/>
                    <a:lstStyle/>
                    <a:p>
                      <a:r>
                        <a:rPr lang="en-IN" dirty="0" smtClean="0">
                          <a:latin typeface="Times New Roman" pitchFamily="18" charset="0"/>
                          <a:cs typeface="Times New Roman" pitchFamily="18" charset="0"/>
                        </a:rPr>
                        <a:t>1950</a:t>
                      </a:r>
                      <a:endParaRPr lang="en-US" dirty="0">
                        <a:latin typeface="Times New Roman" pitchFamily="18" charset="0"/>
                        <a:cs typeface="Times New Roman" pitchFamily="18" charset="0"/>
                      </a:endParaRPr>
                    </a:p>
                  </a:txBody>
                  <a:tcPr/>
                </a:tc>
                <a:tc>
                  <a:txBody>
                    <a:bodyPr/>
                    <a:lstStyle/>
                    <a:p>
                      <a:r>
                        <a:rPr lang="en-IN" dirty="0" smtClean="0">
                          <a:latin typeface="Times New Roman" pitchFamily="18" charset="0"/>
                          <a:cs typeface="Times New Roman" pitchFamily="18" charset="0"/>
                        </a:rPr>
                        <a:t>12 (½”)</a:t>
                      </a:r>
                      <a:endParaRPr lang="en-US" dirty="0">
                        <a:latin typeface="Times New Roman" pitchFamily="18" charset="0"/>
                        <a:cs typeface="Times New Roman" pitchFamily="18" charset="0"/>
                      </a:endParaRPr>
                    </a:p>
                  </a:txBody>
                  <a:tcPr/>
                </a:tc>
                <a:tc>
                  <a:txBody>
                    <a:bodyPr/>
                    <a:lstStyle/>
                    <a:p>
                      <a:r>
                        <a:rPr lang="en-IN" dirty="0" smtClean="0">
                          <a:latin typeface="Times New Roman" pitchFamily="18" charset="0"/>
                          <a:cs typeface="Times New Roman" pitchFamily="18" charset="0"/>
                        </a:rPr>
                        <a:t>0.05</a:t>
                      </a:r>
                      <a:endParaRPr lang="en-US" dirty="0">
                        <a:latin typeface="Times New Roman" pitchFamily="18" charset="0"/>
                        <a:cs typeface="Times New Roman" pitchFamily="18" charset="0"/>
                      </a:endParaRPr>
                    </a:p>
                  </a:txBody>
                  <a:tcPr/>
                </a:tc>
              </a:tr>
              <a:tr h="370840">
                <a:tc>
                  <a:txBody>
                    <a:bodyPr/>
                    <a:lstStyle/>
                    <a:p>
                      <a:r>
                        <a:rPr lang="en-IN" dirty="0" smtClean="0">
                          <a:latin typeface="Times New Roman" pitchFamily="18" charset="0"/>
                          <a:cs typeface="Times New Roman" pitchFamily="18" charset="0"/>
                        </a:rPr>
                        <a:t>1956</a:t>
                      </a:r>
                      <a:endParaRPr lang="en-US" dirty="0">
                        <a:latin typeface="Times New Roman" pitchFamily="18" charset="0"/>
                        <a:cs typeface="Times New Roman" pitchFamily="18" charset="0"/>
                      </a:endParaRPr>
                    </a:p>
                  </a:txBody>
                  <a:tcPr/>
                </a:tc>
                <a:tc>
                  <a:txBody>
                    <a:bodyPr/>
                    <a:lstStyle/>
                    <a:p>
                      <a:r>
                        <a:rPr lang="en-IN" dirty="0" smtClean="0">
                          <a:latin typeface="Times New Roman" pitchFamily="18" charset="0"/>
                          <a:cs typeface="Times New Roman" pitchFamily="18" charset="0"/>
                        </a:rPr>
                        <a:t>25 (1”)</a:t>
                      </a:r>
                      <a:endParaRPr lang="en-US" dirty="0">
                        <a:latin typeface="Times New Roman" pitchFamily="18" charset="0"/>
                        <a:cs typeface="Times New Roman" pitchFamily="18" charset="0"/>
                      </a:endParaRPr>
                    </a:p>
                  </a:txBody>
                  <a:tcPr/>
                </a:tc>
                <a:tc>
                  <a:txBody>
                    <a:bodyPr/>
                    <a:lstStyle/>
                    <a:p>
                      <a:r>
                        <a:rPr lang="en-IN" dirty="0" smtClean="0">
                          <a:latin typeface="Times New Roman" pitchFamily="18" charset="0"/>
                          <a:cs typeface="Times New Roman" pitchFamily="18" charset="0"/>
                        </a:rPr>
                        <a:t>0.4</a:t>
                      </a:r>
                      <a:endParaRPr lang="en-US" dirty="0">
                        <a:latin typeface="Times New Roman" pitchFamily="18" charset="0"/>
                        <a:cs typeface="Times New Roman" pitchFamily="18" charset="0"/>
                      </a:endParaRPr>
                    </a:p>
                  </a:txBody>
                  <a:tcPr/>
                </a:tc>
              </a:tr>
              <a:tr h="370840">
                <a:tc>
                  <a:txBody>
                    <a:bodyPr/>
                    <a:lstStyle/>
                    <a:p>
                      <a:r>
                        <a:rPr lang="en-IN" dirty="0" smtClean="0">
                          <a:latin typeface="Times New Roman" pitchFamily="18" charset="0"/>
                          <a:cs typeface="Times New Roman" pitchFamily="18" charset="0"/>
                        </a:rPr>
                        <a:t>1962</a:t>
                      </a:r>
                      <a:endParaRPr lang="en-US" dirty="0">
                        <a:latin typeface="Times New Roman" pitchFamily="18" charset="0"/>
                        <a:cs typeface="Times New Roman" pitchFamily="18" charset="0"/>
                      </a:endParaRPr>
                    </a:p>
                  </a:txBody>
                  <a:tcPr/>
                </a:tc>
                <a:tc>
                  <a:txBody>
                    <a:bodyPr/>
                    <a:lstStyle/>
                    <a:p>
                      <a:r>
                        <a:rPr lang="en-IN" dirty="0" smtClean="0">
                          <a:latin typeface="Times New Roman" pitchFamily="18" charset="0"/>
                          <a:cs typeface="Times New Roman" pitchFamily="18" charset="0"/>
                        </a:rPr>
                        <a:t>36 (1.5”</a:t>
                      </a:r>
                      <a:endParaRPr lang="en-US" dirty="0">
                        <a:latin typeface="Times New Roman" pitchFamily="18" charset="0"/>
                        <a:cs typeface="Times New Roman" pitchFamily="18" charset="0"/>
                      </a:endParaRPr>
                    </a:p>
                  </a:txBody>
                  <a:tcPr/>
                </a:tc>
                <a:tc>
                  <a:txBody>
                    <a:bodyPr/>
                    <a:lstStyle/>
                    <a:p>
                      <a:r>
                        <a:rPr lang="en-IN" dirty="0" smtClean="0">
                          <a:latin typeface="Times New Roman" pitchFamily="18" charset="0"/>
                          <a:cs typeface="Times New Roman" pitchFamily="18" charset="0"/>
                        </a:rPr>
                        <a:t>1.2</a:t>
                      </a:r>
                      <a:endParaRPr lang="en-US" dirty="0">
                        <a:latin typeface="Times New Roman" pitchFamily="18" charset="0"/>
                        <a:cs typeface="Times New Roman" pitchFamily="18" charset="0"/>
                      </a:endParaRPr>
                    </a:p>
                  </a:txBody>
                  <a:tcPr/>
                </a:tc>
              </a:tr>
              <a:tr h="370840">
                <a:tc>
                  <a:txBody>
                    <a:bodyPr/>
                    <a:lstStyle/>
                    <a:p>
                      <a:r>
                        <a:rPr lang="en-IN" dirty="0" smtClean="0">
                          <a:latin typeface="Times New Roman" pitchFamily="18" charset="0"/>
                          <a:cs typeface="Times New Roman" pitchFamily="18" charset="0"/>
                        </a:rPr>
                        <a:t>1967</a:t>
                      </a:r>
                      <a:endParaRPr lang="en-US" dirty="0">
                        <a:latin typeface="Times New Roman" pitchFamily="18" charset="0"/>
                        <a:cs typeface="Times New Roman" pitchFamily="18" charset="0"/>
                      </a:endParaRPr>
                    </a:p>
                  </a:txBody>
                  <a:tcPr/>
                </a:tc>
                <a:tc>
                  <a:txBody>
                    <a:bodyPr/>
                    <a:lstStyle/>
                    <a:p>
                      <a:r>
                        <a:rPr lang="en-IN" dirty="0" smtClean="0">
                          <a:latin typeface="Times New Roman" pitchFamily="18" charset="0"/>
                          <a:cs typeface="Times New Roman" pitchFamily="18" charset="0"/>
                        </a:rPr>
                        <a:t>50 (2”)</a:t>
                      </a:r>
                      <a:endParaRPr lang="en-US" dirty="0">
                        <a:latin typeface="Times New Roman" pitchFamily="18" charset="0"/>
                        <a:cs typeface="Times New Roman" pitchFamily="18" charset="0"/>
                      </a:endParaRPr>
                    </a:p>
                  </a:txBody>
                  <a:tcPr/>
                </a:tc>
                <a:tc>
                  <a:txBody>
                    <a:bodyPr/>
                    <a:lstStyle/>
                    <a:p>
                      <a:r>
                        <a:rPr lang="en-IN" dirty="0" smtClean="0">
                          <a:latin typeface="Times New Roman" pitchFamily="18" charset="0"/>
                          <a:cs typeface="Times New Roman" pitchFamily="18" charset="0"/>
                        </a:rPr>
                        <a:t>2.5</a:t>
                      </a:r>
                      <a:endParaRPr lang="en-US" dirty="0">
                        <a:latin typeface="Times New Roman" pitchFamily="18" charset="0"/>
                        <a:cs typeface="Times New Roman" pitchFamily="18" charset="0"/>
                      </a:endParaRPr>
                    </a:p>
                  </a:txBody>
                  <a:tcPr/>
                </a:tc>
              </a:tr>
              <a:tr h="370840">
                <a:tc>
                  <a:txBody>
                    <a:bodyPr/>
                    <a:lstStyle/>
                    <a:p>
                      <a:r>
                        <a:rPr lang="en-IN" dirty="0" smtClean="0">
                          <a:latin typeface="Times New Roman" pitchFamily="18" charset="0"/>
                          <a:cs typeface="Times New Roman" pitchFamily="18" charset="0"/>
                        </a:rPr>
                        <a:t>1972</a:t>
                      </a:r>
                      <a:endParaRPr lang="en-US" dirty="0">
                        <a:latin typeface="Times New Roman" pitchFamily="18" charset="0"/>
                        <a:cs typeface="Times New Roman" pitchFamily="18" charset="0"/>
                      </a:endParaRPr>
                    </a:p>
                  </a:txBody>
                  <a:tcPr/>
                </a:tc>
                <a:tc>
                  <a:txBody>
                    <a:bodyPr/>
                    <a:lstStyle/>
                    <a:p>
                      <a:r>
                        <a:rPr lang="en-IN" dirty="0" smtClean="0">
                          <a:latin typeface="Times New Roman" pitchFamily="18" charset="0"/>
                          <a:cs typeface="Times New Roman" pitchFamily="18" charset="0"/>
                        </a:rPr>
                        <a:t>62 (2.5”)</a:t>
                      </a:r>
                      <a:endParaRPr lang="en-US" dirty="0">
                        <a:latin typeface="Times New Roman" pitchFamily="18" charset="0"/>
                        <a:cs typeface="Times New Roman" pitchFamily="18" charset="0"/>
                      </a:endParaRPr>
                    </a:p>
                  </a:txBody>
                  <a:tcPr/>
                </a:tc>
                <a:tc>
                  <a:txBody>
                    <a:bodyPr/>
                    <a:lstStyle/>
                    <a:p>
                      <a:r>
                        <a:rPr lang="en-IN" dirty="0" smtClean="0">
                          <a:latin typeface="Times New Roman" pitchFamily="18" charset="0"/>
                          <a:cs typeface="Times New Roman" pitchFamily="18" charset="0"/>
                        </a:rPr>
                        <a:t>6</a:t>
                      </a:r>
                      <a:endParaRPr lang="en-US" dirty="0">
                        <a:latin typeface="Times New Roman" pitchFamily="18" charset="0"/>
                        <a:cs typeface="Times New Roman" pitchFamily="18" charset="0"/>
                      </a:endParaRPr>
                    </a:p>
                  </a:txBody>
                  <a:tcPr/>
                </a:tc>
              </a:tr>
              <a:tr h="370840">
                <a:tc>
                  <a:txBody>
                    <a:bodyPr/>
                    <a:lstStyle/>
                    <a:p>
                      <a:r>
                        <a:rPr lang="en-IN" dirty="0" smtClean="0">
                          <a:latin typeface="Times New Roman" pitchFamily="18" charset="0"/>
                          <a:cs typeface="Times New Roman" pitchFamily="18" charset="0"/>
                        </a:rPr>
                        <a:t>1973</a:t>
                      </a:r>
                      <a:endParaRPr lang="en-US" dirty="0">
                        <a:latin typeface="Times New Roman" pitchFamily="18" charset="0"/>
                        <a:cs typeface="Times New Roman" pitchFamily="18" charset="0"/>
                      </a:endParaRPr>
                    </a:p>
                  </a:txBody>
                  <a:tcPr/>
                </a:tc>
                <a:tc>
                  <a:txBody>
                    <a:bodyPr/>
                    <a:lstStyle/>
                    <a:p>
                      <a:r>
                        <a:rPr lang="en-IN" dirty="0" smtClean="0">
                          <a:latin typeface="Times New Roman" pitchFamily="18" charset="0"/>
                          <a:cs typeface="Times New Roman" pitchFamily="18" charset="0"/>
                        </a:rPr>
                        <a:t>75 (3”)</a:t>
                      </a:r>
                      <a:endParaRPr lang="en-US" dirty="0">
                        <a:latin typeface="Times New Roman" pitchFamily="18" charset="0"/>
                        <a:cs typeface="Times New Roman" pitchFamily="18" charset="0"/>
                      </a:endParaRPr>
                    </a:p>
                  </a:txBody>
                  <a:tcPr/>
                </a:tc>
                <a:tc>
                  <a:txBody>
                    <a:bodyPr/>
                    <a:lstStyle/>
                    <a:p>
                      <a:r>
                        <a:rPr lang="en-IN" dirty="0" smtClean="0">
                          <a:latin typeface="Times New Roman" pitchFamily="18" charset="0"/>
                          <a:cs typeface="Times New Roman" pitchFamily="18" charset="0"/>
                        </a:rPr>
                        <a:t>12</a:t>
                      </a:r>
                      <a:endParaRPr lang="en-US" dirty="0">
                        <a:latin typeface="Times New Roman" pitchFamily="18" charset="0"/>
                        <a:cs typeface="Times New Roman" pitchFamily="18" charset="0"/>
                      </a:endParaRPr>
                    </a:p>
                  </a:txBody>
                  <a:tcPr/>
                </a:tc>
              </a:tr>
              <a:tr h="370840">
                <a:tc>
                  <a:txBody>
                    <a:bodyPr/>
                    <a:lstStyle/>
                    <a:p>
                      <a:r>
                        <a:rPr lang="en-IN" dirty="0" smtClean="0">
                          <a:latin typeface="Times New Roman" pitchFamily="18" charset="0"/>
                          <a:cs typeface="Times New Roman" pitchFamily="18" charset="0"/>
                        </a:rPr>
                        <a:t>1980</a:t>
                      </a:r>
                      <a:endParaRPr lang="en-US" dirty="0">
                        <a:latin typeface="Times New Roman" pitchFamily="18" charset="0"/>
                        <a:cs typeface="Times New Roman" pitchFamily="18" charset="0"/>
                      </a:endParaRPr>
                    </a:p>
                  </a:txBody>
                  <a:tcPr/>
                </a:tc>
                <a:tc>
                  <a:txBody>
                    <a:bodyPr/>
                    <a:lstStyle/>
                    <a:p>
                      <a:r>
                        <a:rPr lang="en-IN" dirty="0" smtClean="0">
                          <a:latin typeface="Times New Roman" pitchFamily="18" charset="0"/>
                          <a:cs typeface="Times New Roman" pitchFamily="18" charset="0"/>
                        </a:rPr>
                        <a:t>100 (4”)</a:t>
                      </a:r>
                      <a:endParaRPr lang="en-US" dirty="0">
                        <a:latin typeface="Times New Roman" pitchFamily="18" charset="0"/>
                        <a:cs typeface="Times New Roman" pitchFamily="18" charset="0"/>
                      </a:endParaRPr>
                    </a:p>
                  </a:txBody>
                  <a:tcPr/>
                </a:tc>
                <a:tc>
                  <a:txBody>
                    <a:bodyPr/>
                    <a:lstStyle/>
                    <a:p>
                      <a:r>
                        <a:rPr lang="en-IN" dirty="0" smtClean="0">
                          <a:latin typeface="Times New Roman" pitchFamily="18" charset="0"/>
                          <a:cs typeface="Times New Roman" pitchFamily="18" charset="0"/>
                        </a:rPr>
                        <a:t>24</a:t>
                      </a:r>
                      <a:endParaRPr lang="en-US" dirty="0">
                        <a:latin typeface="Times New Roman" pitchFamily="18" charset="0"/>
                        <a:cs typeface="Times New Roman" pitchFamily="18" charset="0"/>
                      </a:endParaRPr>
                    </a:p>
                  </a:txBody>
                  <a:tcPr/>
                </a:tc>
              </a:tr>
              <a:tr h="370840">
                <a:tc>
                  <a:txBody>
                    <a:bodyPr/>
                    <a:lstStyle/>
                    <a:p>
                      <a:r>
                        <a:rPr lang="en-IN" dirty="0" smtClean="0">
                          <a:latin typeface="Times New Roman" pitchFamily="18" charset="0"/>
                          <a:cs typeface="Times New Roman" pitchFamily="18" charset="0"/>
                        </a:rPr>
                        <a:t>1984</a:t>
                      </a:r>
                      <a:endParaRPr lang="en-US" dirty="0">
                        <a:latin typeface="Times New Roman" pitchFamily="18" charset="0"/>
                        <a:cs typeface="Times New Roman" pitchFamily="18" charset="0"/>
                      </a:endParaRPr>
                    </a:p>
                  </a:txBody>
                  <a:tcPr/>
                </a:tc>
                <a:tc>
                  <a:txBody>
                    <a:bodyPr/>
                    <a:lstStyle/>
                    <a:p>
                      <a:r>
                        <a:rPr lang="en-IN" dirty="0" smtClean="0">
                          <a:latin typeface="Times New Roman" pitchFamily="18" charset="0"/>
                          <a:cs typeface="Times New Roman" pitchFamily="18" charset="0"/>
                        </a:rPr>
                        <a:t>125 (5”)</a:t>
                      </a:r>
                      <a:endParaRPr lang="en-US" dirty="0">
                        <a:latin typeface="Times New Roman" pitchFamily="18" charset="0"/>
                        <a:cs typeface="Times New Roman" pitchFamily="18" charset="0"/>
                      </a:endParaRPr>
                    </a:p>
                  </a:txBody>
                  <a:tcPr/>
                </a:tc>
                <a:tc>
                  <a:txBody>
                    <a:bodyPr/>
                    <a:lstStyle/>
                    <a:p>
                      <a:r>
                        <a:rPr lang="en-IN" dirty="0" smtClean="0">
                          <a:latin typeface="Times New Roman" pitchFamily="18" charset="0"/>
                          <a:cs typeface="Times New Roman" pitchFamily="18" charset="0"/>
                        </a:rPr>
                        <a:t>38</a:t>
                      </a:r>
                      <a:endParaRPr lang="en-US" dirty="0">
                        <a:latin typeface="Times New Roman" pitchFamily="18" charset="0"/>
                        <a:cs typeface="Times New Roman" pitchFamily="18" charset="0"/>
                      </a:endParaRPr>
                    </a:p>
                  </a:txBody>
                  <a:tcPr/>
                </a:tc>
              </a:tr>
              <a:tr h="370840">
                <a:tc>
                  <a:txBody>
                    <a:bodyPr/>
                    <a:lstStyle/>
                    <a:p>
                      <a:r>
                        <a:rPr lang="en-IN" dirty="0" smtClean="0">
                          <a:latin typeface="Times New Roman" pitchFamily="18" charset="0"/>
                          <a:cs typeface="Times New Roman" pitchFamily="18" charset="0"/>
                        </a:rPr>
                        <a:t>1988</a:t>
                      </a:r>
                      <a:endParaRPr lang="en-US" dirty="0">
                        <a:latin typeface="Times New Roman" pitchFamily="18" charset="0"/>
                        <a:cs typeface="Times New Roman" pitchFamily="18" charset="0"/>
                      </a:endParaRPr>
                    </a:p>
                  </a:txBody>
                  <a:tcPr/>
                </a:tc>
                <a:tc>
                  <a:txBody>
                    <a:bodyPr/>
                    <a:lstStyle/>
                    <a:p>
                      <a:r>
                        <a:rPr lang="en-IN" dirty="0" smtClean="0">
                          <a:latin typeface="Times New Roman" pitchFamily="18" charset="0"/>
                          <a:cs typeface="Times New Roman" pitchFamily="18" charset="0"/>
                        </a:rPr>
                        <a:t>150 (6”)</a:t>
                      </a:r>
                      <a:endParaRPr lang="en-US" dirty="0">
                        <a:latin typeface="Times New Roman" pitchFamily="18" charset="0"/>
                        <a:cs typeface="Times New Roman" pitchFamily="18" charset="0"/>
                      </a:endParaRPr>
                    </a:p>
                  </a:txBody>
                  <a:tcPr/>
                </a:tc>
                <a:tc>
                  <a:txBody>
                    <a:bodyPr/>
                    <a:lstStyle/>
                    <a:p>
                      <a:r>
                        <a:rPr lang="en-IN" dirty="0" smtClean="0">
                          <a:latin typeface="Times New Roman" pitchFamily="18" charset="0"/>
                          <a:cs typeface="Times New Roman" pitchFamily="18" charset="0"/>
                        </a:rPr>
                        <a:t>65</a:t>
                      </a:r>
                      <a:endParaRPr lang="en-US" dirty="0">
                        <a:latin typeface="Times New Roman" pitchFamily="18" charset="0"/>
                        <a:cs typeface="Times New Roman" pitchFamily="18" charset="0"/>
                      </a:endParaRPr>
                    </a:p>
                  </a:txBody>
                  <a:tcPr/>
                </a:tc>
              </a:tr>
              <a:tr h="370840">
                <a:tc>
                  <a:txBody>
                    <a:bodyPr/>
                    <a:lstStyle/>
                    <a:p>
                      <a:r>
                        <a:rPr lang="en-IN" dirty="0" smtClean="0">
                          <a:latin typeface="Times New Roman" pitchFamily="18" charset="0"/>
                          <a:cs typeface="Times New Roman" pitchFamily="18" charset="0"/>
                        </a:rPr>
                        <a:t>1992</a:t>
                      </a:r>
                      <a:endParaRPr lang="en-US" dirty="0">
                        <a:latin typeface="Times New Roman" pitchFamily="18" charset="0"/>
                        <a:cs typeface="Times New Roman" pitchFamily="18" charset="0"/>
                      </a:endParaRPr>
                    </a:p>
                  </a:txBody>
                  <a:tcPr/>
                </a:tc>
                <a:tc>
                  <a:txBody>
                    <a:bodyPr/>
                    <a:lstStyle/>
                    <a:p>
                      <a:r>
                        <a:rPr lang="en-IN" dirty="0" smtClean="0">
                          <a:latin typeface="Times New Roman" pitchFamily="18" charset="0"/>
                          <a:cs typeface="Times New Roman" pitchFamily="18" charset="0"/>
                        </a:rPr>
                        <a:t>200 (8”)</a:t>
                      </a:r>
                      <a:endParaRPr lang="en-US" dirty="0">
                        <a:latin typeface="Times New Roman" pitchFamily="18" charset="0"/>
                        <a:cs typeface="Times New Roman" pitchFamily="18" charset="0"/>
                      </a:endParaRPr>
                    </a:p>
                  </a:txBody>
                  <a:tcPr/>
                </a:tc>
                <a:tc>
                  <a:txBody>
                    <a:bodyPr/>
                    <a:lstStyle/>
                    <a:p>
                      <a:r>
                        <a:rPr lang="en-IN" dirty="0" smtClean="0">
                          <a:latin typeface="Times New Roman" pitchFamily="18" charset="0"/>
                          <a:cs typeface="Times New Roman" pitchFamily="18" charset="0"/>
                        </a:rPr>
                        <a:t>110</a:t>
                      </a:r>
                      <a:endParaRPr lang="en-US" dirty="0">
                        <a:latin typeface="Times New Roman" pitchFamily="18" charset="0"/>
                        <a:cs typeface="Times New Roman" pitchFamily="18" charset="0"/>
                      </a:endParaRPr>
                    </a:p>
                  </a:txBody>
                  <a:tcPr/>
                </a:tc>
              </a:tr>
              <a:tr h="370840">
                <a:tc>
                  <a:txBody>
                    <a:bodyPr/>
                    <a:lstStyle/>
                    <a:p>
                      <a:r>
                        <a:rPr lang="en-IN" dirty="0" smtClean="0">
                          <a:latin typeface="Times New Roman" pitchFamily="18" charset="0"/>
                          <a:cs typeface="Times New Roman" pitchFamily="18" charset="0"/>
                        </a:rPr>
                        <a:t>1997</a:t>
                      </a:r>
                      <a:endParaRPr lang="en-US" dirty="0">
                        <a:latin typeface="Times New Roman" pitchFamily="18" charset="0"/>
                        <a:cs typeface="Times New Roman" pitchFamily="18" charset="0"/>
                      </a:endParaRPr>
                    </a:p>
                  </a:txBody>
                  <a:tcPr/>
                </a:tc>
                <a:tc>
                  <a:txBody>
                    <a:bodyPr/>
                    <a:lstStyle/>
                    <a:p>
                      <a:r>
                        <a:rPr lang="en-IN" dirty="0" smtClean="0">
                          <a:latin typeface="Times New Roman" pitchFamily="18" charset="0"/>
                          <a:cs typeface="Times New Roman" pitchFamily="18" charset="0"/>
                        </a:rPr>
                        <a:t>300 (12”)</a:t>
                      </a:r>
                      <a:endParaRPr lang="en-US" dirty="0">
                        <a:latin typeface="Times New Roman" pitchFamily="18" charset="0"/>
                        <a:cs typeface="Times New Roman" pitchFamily="18" charset="0"/>
                      </a:endParaRPr>
                    </a:p>
                  </a:txBody>
                  <a:tcPr/>
                </a:tc>
                <a:tc>
                  <a:txBody>
                    <a:bodyPr/>
                    <a:lstStyle/>
                    <a:p>
                      <a:r>
                        <a:rPr lang="en-IN" dirty="0" smtClean="0">
                          <a:latin typeface="Times New Roman" pitchFamily="18" charset="0"/>
                          <a:cs typeface="Times New Roman" pitchFamily="18" charset="0"/>
                        </a:rPr>
                        <a:t>200</a:t>
                      </a:r>
                      <a:endParaRPr lang="en-US" dirty="0">
                        <a:latin typeface="Times New Roman" pitchFamily="18" charset="0"/>
                        <a:cs typeface="Times New Roman" pitchFamily="18" charset="0"/>
                      </a:endParaRPr>
                    </a:p>
                  </a:txBody>
                  <a:tcPr/>
                </a:tc>
              </a:tr>
              <a:tr h="370840">
                <a:tc>
                  <a:txBody>
                    <a:bodyPr/>
                    <a:lstStyle/>
                    <a:p>
                      <a:r>
                        <a:rPr lang="en-IN" dirty="0" smtClean="0">
                          <a:latin typeface="Times New Roman" pitchFamily="18" charset="0"/>
                          <a:cs typeface="Times New Roman" pitchFamily="18" charset="0"/>
                        </a:rPr>
                        <a:t>2005</a:t>
                      </a:r>
                      <a:endParaRPr lang="en-US" dirty="0">
                        <a:latin typeface="Times New Roman" pitchFamily="18" charset="0"/>
                        <a:cs typeface="Times New Roman" pitchFamily="18" charset="0"/>
                      </a:endParaRPr>
                    </a:p>
                  </a:txBody>
                  <a:tcPr/>
                </a:tc>
                <a:tc>
                  <a:txBody>
                    <a:bodyPr/>
                    <a:lstStyle/>
                    <a:p>
                      <a:r>
                        <a:rPr lang="en-IN" dirty="0" smtClean="0">
                          <a:latin typeface="Times New Roman" pitchFamily="18" charset="0"/>
                          <a:cs typeface="Times New Roman" pitchFamily="18" charset="0"/>
                        </a:rPr>
                        <a:t>400 (16”)</a:t>
                      </a:r>
                      <a:endParaRPr lang="en-US" dirty="0">
                        <a:latin typeface="Times New Roman" pitchFamily="18" charset="0"/>
                        <a:cs typeface="Times New Roman" pitchFamily="18" charset="0"/>
                      </a:endParaRPr>
                    </a:p>
                  </a:txBody>
                  <a:tcPr/>
                </a:tc>
                <a:tc>
                  <a:txBody>
                    <a:bodyPr/>
                    <a:lstStyle/>
                    <a:p>
                      <a:r>
                        <a:rPr lang="en-IN" dirty="0" smtClean="0">
                          <a:latin typeface="Times New Roman" pitchFamily="18" charset="0"/>
                          <a:cs typeface="Times New Roman" pitchFamily="18" charset="0"/>
                        </a:rPr>
                        <a:t>350</a:t>
                      </a:r>
                      <a:endParaRPr lang="en-US" dirty="0">
                        <a:latin typeface="Times New Roman" pitchFamily="18" charset="0"/>
                        <a:cs typeface="Times New Roman" pitchFamily="18" charset="0"/>
                      </a:endParaRPr>
                    </a:p>
                  </a:txBody>
                  <a:tcPr/>
                </a:tc>
              </a:tr>
              <a:tr h="370840">
                <a:tc>
                  <a:txBody>
                    <a:bodyPr/>
                    <a:lstStyle/>
                    <a:p>
                      <a:r>
                        <a:rPr lang="en-IN" dirty="0" smtClean="0">
                          <a:latin typeface="Times New Roman" pitchFamily="18" charset="0"/>
                          <a:cs typeface="Times New Roman" pitchFamily="18" charset="0"/>
                        </a:rPr>
                        <a:t>Recent</a:t>
                      </a:r>
                      <a:endParaRPr lang="en-US" dirty="0">
                        <a:latin typeface="Times New Roman" pitchFamily="18" charset="0"/>
                        <a:cs typeface="Times New Roman" pitchFamily="18" charset="0"/>
                      </a:endParaRPr>
                    </a:p>
                  </a:txBody>
                  <a:tcPr/>
                </a:tc>
                <a:tc>
                  <a:txBody>
                    <a:bodyPr/>
                    <a:lstStyle/>
                    <a:p>
                      <a:r>
                        <a:rPr lang="en-IN" dirty="0" smtClean="0">
                          <a:latin typeface="Times New Roman" pitchFamily="18" charset="0"/>
                          <a:cs typeface="Times New Roman" pitchFamily="18" charset="0"/>
                        </a:rPr>
                        <a:t>450 (18”)</a:t>
                      </a:r>
                      <a:endParaRPr lang="en-US" dirty="0">
                        <a:latin typeface="Times New Roman" pitchFamily="18" charset="0"/>
                        <a:cs typeface="Times New Roman" pitchFamily="18" charset="0"/>
                      </a:endParaRPr>
                    </a:p>
                  </a:txBody>
                  <a:tcPr/>
                </a:tc>
                <a:tc>
                  <a:txBody>
                    <a:bodyPr/>
                    <a:lstStyle/>
                    <a:p>
                      <a:r>
                        <a:rPr lang="en-IN"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r>
            </a:tbl>
          </a:graphicData>
        </a:graphic>
      </p:graphicFrame>
      <p:pic>
        <p:nvPicPr>
          <p:cNvPr id="24643" name="Picture 6" descr="sicrystal"/>
          <p:cNvPicPr>
            <a:picLocks noChangeAspect="1" noChangeArrowheads="1"/>
          </p:cNvPicPr>
          <p:nvPr/>
        </p:nvPicPr>
        <p:blipFill>
          <a:blip r:embed="rId3"/>
          <a:srcRect/>
          <a:stretch>
            <a:fillRect/>
          </a:stretch>
        </p:blipFill>
        <p:spPr bwMode="auto">
          <a:xfrm>
            <a:off x="304800" y="381000"/>
            <a:ext cx="1752600" cy="4648200"/>
          </a:xfrm>
          <a:prstGeom prst="rect">
            <a:avLst/>
          </a:prstGeom>
          <a:noFill/>
          <a:ln w="9525">
            <a:noFill/>
            <a:miter lim="800000"/>
            <a:headEnd/>
            <a:tailEnd/>
          </a:ln>
        </p:spPr>
      </p:pic>
      <p:sp>
        <p:nvSpPr>
          <p:cNvPr id="24644" name="TextBox 8"/>
          <p:cNvSpPr txBox="1">
            <a:spLocks noChangeArrowheads="1"/>
          </p:cNvSpPr>
          <p:nvPr/>
        </p:nvSpPr>
        <p:spPr bwMode="auto">
          <a:xfrm>
            <a:off x="381000" y="5181600"/>
            <a:ext cx="1676400" cy="646113"/>
          </a:xfrm>
          <a:prstGeom prst="rect">
            <a:avLst/>
          </a:prstGeom>
          <a:noFill/>
          <a:ln w="9525">
            <a:noFill/>
            <a:miter lim="800000"/>
            <a:headEnd/>
            <a:tailEnd/>
          </a:ln>
        </p:spPr>
        <p:txBody>
          <a:bodyPr>
            <a:spAutoFit/>
          </a:bodyPr>
          <a:lstStyle/>
          <a:p>
            <a:r>
              <a:rPr lang="en-IN" sz="1200" b="1" dirty="0">
                <a:solidFill>
                  <a:srgbClr val="002060"/>
                </a:solidFill>
                <a:latin typeface="Times New Roman" pitchFamily="18" charset="0"/>
                <a:cs typeface="Times New Roman" pitchFamily="18" charset="0"/>
              </a:rPr>
              <a:t>Silicon (9N) 300mm single crystal Bonn </a:t>
            </a:r>
            <a:r>
              <a:rPr lang="en-IN" sz="1200" b="1" dirty="0" smtClean="0">
                <a:solidFill>
                  <a:srgbClr val="002060"/>
                </a:solidFill>
                <a:latin typeface="Times New Roman" pitchFamily="18" charset="0"/>
                <a:cs typeface="Times New Roman" pitchFamily="18" charset="0"/>
              </a:rPr>
              <a:t>Germany </a:t>
            </a:r>
            <a:r>
              <a:rPr lang="en-IN" sz="1200" b="1" dirty="0">
                <a:solidFill>
                  <a:srgbClr val="002060"/>
                </a:solidFill>
                <a:latin typeface="Times New Roman" pitchFamily="18" charset="0"/>
                <a:cs typeface="Times New Roman" pitchFamily="18" charset="0"/>
              </a:rPr>
              <a:t>(July 2002)</a:t>
            </a:r>
            <a:endParaRPr lang="en-US" sz="1200" b="1" dirty="0">
              <a:solidFill>
                <a:srgbClr val="00206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4"/>
          <p:cNvSpPr txBox="1">
            <a:spLocks noChangeArrowheads="1"/>
          </p:cNvSpPr>
          <p:nvPr/>
        </p:nvSpPr>
        <p:spPr bwMode="auto">
          <a:xfrm>
            <a:off x="5638800" y="2971800"/>
            <a:ext cx="3276600" cy="914400"/>
          </a:xfrm>
          <a:prstGeom prst="rect">
            <a:avLst/>
          </a:prstGeom>
          <a:noFill/>
          <a:ln w="9525">
            <a:noFill/>
            <a:miter lim="800000"/>
            <a:headEnd/>
            <a:tailEnd/>
          </a:ln>
        </p:spPr>
        <p:txBody>
          <a:bodyPr/>
          <a:lstStyle/>
          <a:p>
            <a:pPr algn="ctr"/>
            <a:r>
              <a:rPr lang="en-US" sz="1200" b="1">
                <a:solidFill>
                  <a:srgbClr val="800000"/>
                </a:solidFill>
                <a:latin typeface="Times New Roman" pitchFamily="18" charset="0"/>
                <a:cs typeface="Times New Roman" pitchFamily="18" charset="0"/>
              </a:rPr>
              <a:t>Percy Williams Bridgman</a:t>
            </a:r>
          </a:p>
          <a:p>
            <a:pPr algn="ctr"/>
            <a:r>
              <a:rPr lang="en-US" sz="1200" b="1">
                <a:solidFill>
                  <a:srgbClr val="0066CC"/>
                </a:solidFill>
                <a:latin typeface="Times New Roman" pitchFamily="18" charset="0"/>
                <a:cs typeface="Times New Roman" pitchFamily="18" charset="0"/>
              </a:rPr>
              <a:t> (21 April 1882 – 20 August 1961)</a:t>
            </a:r>
          </a:p>
          <a:p>
            <a:pPr algn="ctr"/>
            <a:r>
              <a:rPr lang="en-US" sz="1200" b="1">
                <a:solidFill>
                  <a:srgbClr val="003300"/>
                </a:solidFill>
                <a:latin typeface="Times New Roman" pitchFamily="18" charset="0"/>
                <a:cs typeface="Times New Roman" pitchFamily="18" charset="0"/>
              </a:rPr>
              <a:t> American Physicist </a:t>
            </a:r>
          </a:p>
          <a:p>
            <a:pPr algn="ctr"/>
            <a:r>
              <a:rPr lang="en-US" sz="1200" b="1">
                <a:solidFill>
                  <a:srgbClr val="003300"/>
                </a:solidFill>
                <a:latin typeface="Times New Roman" pitchFamily="18" charset="0"/>
                <a:cs typeface="Times New Roman" pitchFamily="18" charset="0"/>
              </a:rPr>
              <a:t>won Nobel Prize in 1946</a:t>
            </a:r>
            <a:endParaRPr lang="en-US" sz="1200" b="1" i="1" u="sng">
              <a:solidFill>
                <a:srgbClr val="003300"/>
              </a:solidFill>
              <a:latin typeface="Times New Roman" pitchFamily="18" charset="0"/>
              <a:cs typeface="Times New Roman" pitchFamily="18" charset="0"/>
            </a:endParaRPr>
          </a:p>
        </p:txBody>
      </p:sp>
      <p:pic>
        <p:nvPicPr>
          <p:cNvPr id="25603" name="Picture 2" descr="http://onlinelibrary.wiley.com/store/10.1002/anie.200300587/asset/image_n/nfig001.gif?v=1&amp;t=gv4xomci&amp;s=241562108edf3d5cbfa445da28ab0c44cced6096"/>
          <p:cNvPicPr>
            <a:picLocks noChangeAspect="1" noChangeArrowheads="1"/>
          </p:cNvPicPr>
          <p:nvPr/>
        </p:nvPicPr>
        <p:blipFill>
          <a:blip r:embed="rId2"/>
          <a:srcRect/>
          <a:stretch>
            <a:fillRect/>
          </a:stretch>
        </p:blipFill>
        <p:spPr bwMode="auto">
          <a:xfrm>
            <a:off x="914400" y="533400"/>
            <a:ext cx="1828800" cy="2432050"/>
          </a:xfrm>
          <a:prstGeom prst="rect">
            <a:avLst/>
          </a:prstGeom>
          <a:noFill/>
          <a:ln w="9525">
            <a:noFill/>
            <a:miter lim="800000"/>
            <a:headEnd/>
            <a:tailEnd/>
          </a:ln>
        </p:spPr>
      </p:pic>
      <p:sp>
        <p:nvSpPr>
          <p:cNvPr id="25604" name="Rectangle 6"/>
          <p:cNvSpPr>
            <a:spLocks noChangeArrowheads="1"/>
          </p:cNvSpPr>
          <p:nvPr/>
        </p:nvSpPr>
        <p:spPr bwMode="auto">
          <a:xfrm>
            <a:off x="2971800" y="2971800"/>
            <a:ext cx="3200400" cy="685800"/>
          </a:xfrm>
          <a:prstGeom prst="rect">
            <a:avLst/>
          </a:prstGeom>
          <a:noFill/>
          <a:ln w="9525">
            <a:noFill/>
            <a:miter lim="800000"/>
            <a:headEnd/>
            <a:tailEnd/>
          </a:ln>
        </p:spPr>
        <p:txBody>
          <a:bodyPr/>
          <a:lstStyle/>
          <a:p>
            <a:pPr algn="ctr"/>
            <a:r>
              <a:rPr lang="en-US" sz="1200" b="1">
                <a:solidFill>
                  <a:srgbClr val="800000"/>
                </a:solidFill>
                <a:latin typeface="Times New Roman" pitchFamily="18" charset="0"/>
                <a:cs typeface="Times New Roman" pitchFamily="18" charset="0"/>
              </a:rPr>
              <a:t>William Gardner Pfann</a:t>
            </a:r>
          </a:p>
          <a:p>
            <a:pPr algn="ctr"/>
            <a:r>
              <a:rPr lang="en-IN" sz="1200" b="1">
                <a:solidFill>
                  <a:srgbClr val="0070C0"/>
                </a:solidFill>
                <a:latin typeface="Times New Roman" pitchFamily="18" charset="0"/>
                <a:cs typeface="Times New Roman" pitchFamily="18" charset="0"/>
              </a:rPr>
              <a:t>(27October 1917 – 22October 1982)</a:t>
            </a:r>
          </a:p>
          <a:p>
            <a:pPr algn="ctr"/>
            <a:r>
              <a:rPr lang="en-IN" sz="1200" b="1">
                <a:solidFill>
                  <a:srgbClr val="003300"/>
                </a:solidFill>
                <a:latin typeface="Times New Roman" pitchFamily="18" charset="0"/>
                <a:cs typeface="Times New Roman" pitchFamily="18" charset="0"/>
              </a:rPr>
              <a:t>Bell Labs, USA</a:t>
            </a:r>
            <a:endParaRPr lang="en-US" sz="1200">
              <a:solidFill>
                <a:srgbClr val="003300"/>
              </a:solidFill>
              <a:latin typeface="Times New Roman" pitchFamily="18" charset="0"/>
              <a:cs typeface="Times New Roman" pitchFamily="18" charset="0"/>
            </a:endParaRPr>
          </a:p>
        </p:txBody>
      </p:sp>
      <p:pic>
        <p:nvPicPr>
          <p:cNvPr id="25605" name="Picture 2" descr="C:\Users\Administrator\Pictures\pfann_william_a2.jpg"/>
          <p:cNvPicPr>
            <a:picLocks noChangeAspect="1" noChangeArrowheads="1"/>
          </p:cNvPicPr>
          <p:nvPr/>
        </p:nvPicPr>
        <p:blipFill>
          <a:blip r:embed="rId3"/>
          <a:srcRect/>
          <a:stretch>
            <a:fillRect/>
          </a:stretch>
        </p:blipFill>
        <p:spPr bwMode="auto">
          <a:xfrm>
            <a:off x="3692525" y="533400"/>
            <a:ext cx="1768475" cy="2432050"/>
          </a:xfrm>
          <a:prstGeom prst="rect">
            <a:avLst/>
          </a:prstGeom>
          <a:noFill/>
          <a:ln w="9525">
            <a:noFill/>
            <a:miter lim="800000"/>
            <a:headEnd/>
            <a:tailEnd/>
          </a:ln>
        </p:spPr>
      </p:pic>
      <p:sp>
        <p:nvSpPr>
          <p:cNvPr id="28681" name="TextBox 8"/>
          <p:cNvSpPr txBox="1">
            <a:spLocks noChangeArrowheads="1"/>
          </p:cNvSpPr>
          <p:nvPr/>
        </p:nvSpPr>
        <p:spPr bwMode="auto">
          <a:xfrm flipH="1">
            <a:off x="609600" y="4270375"/>
            <a:ext cx="7497763" cy="1292225"/>
          </a:xfrm>
          <a:prstGeom prst="rect">
            <a:avLst/>
          </a:prstGeom>
          <a:noFill/>
          <a:ln w="9525">
            <a:noFill/>
            <a:miter lim="800000"/>
            <a:headEnd/>
            <a:tailEnd/>
          </a:ln>
        </p:spPr>
        <p:txBody>
          <a:bodyPr>
            <a:spAutoFit/>
          </a:bodyPr>
          <a:lstStyle/>
          <a:p>
            <a:pPr marL="511175" indent="-511175" fontAlgn="auto">
              <a:spcBef>
                <a:spcPts val="0"/>
              </a:spcBef>
              <a:spcAft>
                <a:spcPts val="0"/>
              </a:spcAft>
              <a:defRPr/>
            </a:pPr>
            <a:r>
              <a:rPr lang="en-IN" sz="2400" b="1" dirty="0">
                <a:solidFill>
                  <a:srgbClr val="0000CC"/>
                </a:solidFill>
                <a:latin typeface="Times New Roman" pitchFamily="18" charset="0"/>
                <a:cs typeface="Times New Roman" pitchFamily="18" charset="0"/>
              </a:rPr>
              <a:t>Crystal growth methods</a:t>
            </a:r>
            <a:endParaRPr lang="en-IN" b="1" dirty="0">
              <a:solidFill>
                <a:srgbClr val="800000"/>
              </a:solidFill>
              <a:latin typeface="Times New Roman" pitchFamily="18" charset="0"/>
              <a:cs typeface="Times New Roman" pitchFamily="18" charset="0"/>
            </a:endParaRPr>
          </a:p>
          <a:p>
            <a:pPr marL="1084263" indent="-573088" fontAlgn="auto">
              <a:spcBef>
                <a:spcPts val="0"/>
              </a:spcBef>
              <a:spcAft>
                <a:spcPts val="0"/>
              </a:spcAft>
              <a:buFont typeface="Wingdings" pitchFamily="2" charset="2"/>
              <a:buChar char="Ø"/>
              <a:defRPr/>
            </a:pPr>
            <a:r>
              <a:rPr lang="en-IN" b="1" dirty="0" err="1">
                <a:solidFill>
                  <a:srgbClr val="800000"/>
                </a:solidFill>
                <a:latin typeface="Times New Roman" pitchFamily="18" charset="0"/>
                <a:cs typeface="Times New Roman" pitchFamily="18" charset="0"/>
              </a:rPr>
              <a:t>Czochralski</a:t>
            </a:r>
            <a:r>
              <a:rPr lang="en-IN" b="1" dirty="0">
                <a:solidFill>
                  <a:srgbClr val="800000"/>
                </a:solidFill>
                <a:latin typeface="Times New Roman" pitchFamily="18" charset="0"/>
                <a:cs typeface="Times New Roman" pitchFamily="18" charset="0"/>
              </a:rPr>
              <a:t> method (e.g., Si and </a:t>
            </a:r>
            <a:r>
              <a:rPr lang="en-IN" b="1" dirty="0" err="1">
                <a:solidFill>
                  <a:srgbClr val="800000"/>
                </a:solidFill>
                <a:latin typeface="Times New Roman" pitchFamily="18" charset="0"/>
                <a:cs typeface="Times New Roman" pitchFamily="18" charset="0"/>
              </a:rPr>
              <a:t>Ge</a:t>
            </a:r>
            <a:r>
              <a:rPr lang="en-IN" b="1" dirty="0">
                <a:solidFill>
                  <a:srgbClr val="800000"/>
                </a:solidFill>
                <a:latin typeface="Times New Roman" pitchFamily="18" charset="0"/>
                <a:cs typeface="Times New Roman" pitchFamily="18" charset="0"/>
              </a:rPr>
              <a:t>)</a:t>
            </a:r>
          </a:p>
          <a:p>
            <a:pPr marL="1084263" indent="-573088" fontAlgn="auto">
              <a:spcBef>
                <a:spcPts val="0"/>
              </a:spcBef>
              <a:spcAft>
                <a:spcPts val="0"/>
              </a:spcAft>
              <a:buFont typeface="Wingdings" pitchFamily="2" charset="2"/>
              <a:buChar char="Ø"/>
              <a:defRPr/>
            </a:pPr>
            <a:r>
              <a:rPr lang="en-US" b="1" dirty="0">
                <a:solidFill>
                  <a:srgbClr val="800000"/>
                </a:solidFill>
                <a:latin typeface="Times New Roman" pitchFamily="18" charset="0"/>
                <a:cs typeface="Times New Roman" pitchFamily="18" charset="0"/>
              </a:rPr>
              <a:t>Float Zone </a:t>
            </a:r>
            <a:r>
              <a:rPr lang="en-IN" b="1" dirty="0">
                <a:solidFill>
                  <a:srgbClr val="800000"/>
                </a:solidFill>
                <a:latin typeface="Times New Roman" pitchFamily="18" charset="0"/>
                <a:cs typeface="Times New Roman" pitchFamily="18" charset="0"/>
              </a:rPr>
              <a:t>method (e.g., Si)</a:t>
            </a:r>
          </a:p>
          <a:p>
            <a:pPr marL="1084263" indent="-573088" fontAlgn="auto">
              <a:spcBef>
                <a:spcPts val="0"/>
              </a:spcBef>
              <a:spcAft>
                <a:spcPts val="0"/>
              </a:spcAft>
              <a:buFont typeface="Wingdings" pitchFamily="2" charset="2"/>
              <a:buChar char="Ø"/>
              <a:defRPr/>
            </a:pPr>
            <a:r>
              <a:rPr lang="en-IN" b="1" dirty="0">
                <a:solidFill>
                  <a:srgbClr val="800000"/>
                </a:solidFill>
                <a:latin typeface="Times New Roman" pitchFamily="18" charset="0"/>
                <a:cs typeface="Times New Roman" pitchFamily="18" charset="0"/>
              </a:rPr>
              <a:t>Bridgman Method (e.g., Gallium arsenide)</a:t>
            </a:r>
          </a:p>
        </p:txBody>
      </p:sp>
      <p:pic>
        <p:nvPicPr>
          <p:cNvPr id="25607" name="Picture 2" descr="http://upload.wikimedia.org/wikipedia/en/4/43/Percy_Williams_Bridgman.jpg"/>
          <p:cNvPicPr>
            <a:picLocks noChangeAspect="1" noChangeArrowheads="1"/>
          </p:cNvPicPr>
          <p:nvPr/>
        </p:nvPicPr>
        <p:blipFill>
          <a:blip r:embed="rId4"/>
          <a:srcRect/>
          <a:stretch>
            <a:fillRect/>
          </a:stretch>
        </p:blipFill>
        <p:spPr bwMode="auto">
          <a:xfrm>
            <a:off x="6324600" y="533400"/>
            <a:ext cx="1879600" cy="2432050"/>
          </a:xfrm>
          <a:prstGeom prst="rect">
            <a:avLst/>
          </a:prstGeom>
          <a:noFill/>
          <a:ln w="9525">
            <a:noFill/>
            <a:miter lim="800000"/>
            <a:headEnd/>
            <a:tailEnd/>
          </a:ln>
        </p:spPr>
      </p:pic>
      <p:sp>
        <p:nvSpPr>
          <p:cNvPr id="25608" name="Rectangle 6"/>
          <p:cNvSpPr>
            <a:spLocks noChangeArrowheads="1"/>
          </p:cNvSpPr>
          <p:nvPr/>
        </p:nvSpPr>
        <p:spPr bwMode="auto">
          <a:xfrm>
            <a:off x="228600" y="2971800"/>
            <a:ext cx="3200400" cy="762000"/>
          </a:xfrm>
          <a:prstGeom prst="rect">
            <a:avLst/>
          </a:prstGeom>
          <a:noFill/>
          <a:ln w="9525">
            <a:noFill/>
            <a:miter lim="800000"/>
            <a:headEnd/>
            <a:tailEnd/>
          </a:ln>
        </p:spPr>
        <p:txBody>
          <a:bodyPr/>
          <a:lstStyle/>
          <a:p>
            <a:pPr algn="ctr"/>
            <a:r>
              <a:rPr lang="en-US" sz="1200" b="1">
                <a:solidFill>
                  <a:srgbClr val="800000"/>
                </a:solidFill>
                <a:latin typeface="Times New Roman" pitchFamily="18" charset="0"/>
                <a:cs typeface="Times New Roman" pitchFamily="18" charset="0"/>
              </a:rPr>
              <a:t>Jan Czochralski </a:t>
            </a:r>
            <a:r>
              <a:rPr lang="en-US" sz="1200" b="1">
                <a:solidFill>
                  <a:srgbClr val="0070C0"/>
                </a:solidFill>
                <a:latin typeface="Times New Roman" pitchFamily="18" charset="0"/>
                <a:cs typeface="Times New Roman" pitchFamily="18" charset="0"/>
              </a:rPr>
              <a:t/>
            </a:r>
            <a:br>
              <a:rPr lang="en-US" sz="1200" b="1">
                <a:solidFill>
                  <a:srgbClr val="0070C0"/>
                </a:solidFill>
                <a:latin typeface="Times New Roman" pitchFamily="18" charset="0"/>
                <a:cs typeface="Times New Roman" pitchFamily="18" charset="0"/>
              </a:rPr>
            </a:br>
            <a:r>
              <a:rPr lang="en-US" sz="1200" b="1">
                <a:solidFill>
                  <a:srgbClr val="0070C0"/>
                </a:solidFill>
                <a:latin typeface="Times New Roman" pitchFamily="18" charset="0"/>
                <a:cs typeface="Times New Roman" pitchFamily="18" charset="0"/>
              </a:rPr>
              <a:t> (23 October 1885–22 April 1953)</a:t>
            </a:r>
            <a:br>
              <a:rPr lang="en-US" sz="1200" b="1">
                <a:solidFill>
                  <a:srgbClr val="0070C0"/>
                </a:solidFill>
                <a:latin typeface="Times New Roman" pitchFamily="18" charset="0"/>
                <a:cs typeface="Times New Roman" pitchFamily="18" charset="0"/>
              </a:rPr>
            </a:br>
            <a:r>
              <a:rPr lang="en-US" sz="1200" b="1">
                <a:solidFill>
                  <a:srgbClr val="0070C0"/>
                </a:solidFill>
                <a:latin typeface="Times New Roman" pitchFamily="18" charset="0"/>
                <a:cs typeface="Times New Roman" pitchFamily="18" charset="0"/>
              </a:rPr>
              <a:t> </a:t>
            </a:r>
            <a:r>
              <a:rPr lang="en-US" sz="1200" b="1">
                <a:solidFill>
                  <a:srgbClr val="003300"/>
                </a:solidFill>
                <a:latin typeface="Times New Roman" pitchFamily="18" charset="0"/>
                <a:cs typeface="Times New Roman" pitchFamily="18" charset="0"/>
              </a:rPr>
              <a:t>(Polish scientist)</a:t>
            </a:r>
            <a:endParaRPr lang="en-US" sz="1200">
              <a:solidFill>
                <a:srgbClr val="0033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848</TotalTime>
  <Words>2234</Words>
  <Application>Microsoft Office PowerPoint</Application>
  <PresentationFormat>On-screen Show (4:3)</PresentationFormat>
  <Paragraphs>600</Paragraphs>
  <Slides>34</Slides>
  <Notes>3</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34</vt:i4>
      </vt:variant>
    </vt:vector>
  </HeadingPairs>
  <TitlesOfParts>
    <vt:vector size="38" baseType="lpstr">
      <vt:lpstr>Office Theme</vt:lpstr>
      <vt:lpstr>Clip</vt:lpstr>
      <vt:lpstr>Picture</vt:lpstr>
      <vt:lpstr>Graph</vt:lpstr>
      <vt:lpstr>Slide 1</vt:lpstr>
      <vt:lpstr>Slide 2</vt:lpstr>
      <vt:lpstr> Ideally, a high purity material is comprised of atoms of the basic substance, which are arranged in a perfect, periodically repeated structure without any disturbances. Such a perfect crystal is free from extrinsic and intrinsic defects, vacancies, stacking faults, dislocations, interstitial atoms, etc. </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Analytical data (in ppm) of purified indium metal</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Inorganic Materials</vt:lpstr>
      <vt:lpstr>Slide 32</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barc</dc:creator>
  <cp:lastModifiedBy>barc</cp:lastModifiedBy>
  <cp:revision>65</cp:revision>
  <dcterms:created xsi:type="dcterms:W3CDTF">2015-06-03T10:55:24Z</dcterms:created>
  <dcterms:modified xsi:type="dcterms:W3CDTF">2016-06-17T07:38:43Z</dcterms:modified>
</cp:coreProperties>
</file>