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tif" ContentType="image/tiff"/>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5.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6.xml" ContentType="application/vnd.openxmlformats-officedocument.presentationml.notesSlide+xml"/>
  <Override PartName="/ppt/embeddings/oleObject12.bin" ContentType="application/vnd.openxmlformats-officedocument.oleObject"/>
  <Override PartName="/ppt/notesSlides/notesSlide7.xml" ContentType="application/vnd.openxmlformats-officedocument.presentationml.notesSlide+xml"/>
  <Override PartName="/ppt/embeddings/oleObject13.bin" ContentType="application/vnd.openxmlformats-officedocument.oleObject"/>
  <Override PartName="/ppt/notesSlides/notesSlide8.xml" ContentType="application/vnd.openxmlformats-officedocument.presentationml.notesSlide+xml"/>
  <Override PartName="/ppt/embeddings/oleObject14.bin" ContentType="application/vnd.openxmlformats-officedocument.oleObject"/>
  <Override PartName="/ppt/notesSlides/notesSlide9.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10.xml" ContentType="application/vnd.openxmlformats-officedocument.presentationml.notesSlide+xml"/>
  <Override PartName="/ppt/embeddings/oleObject19.bin" ContentType="application/vnd.openxmlformats-officedocument.oleObject"/>
  <Override PartName="/ppt/notesSlides/notesSlide11.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5.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23.xml" ContentType="application/vnd.openxmlformats-officedocument.presentationml.notesSlide+xml"/>
  <Override PartName="/ppt/embeddings/oleObject43.bin" ContentType="application/vnd.openxmlformats-officedocument.oleObject"/>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1" r:id="rId2"/>
    <p:sldMasterId id="2147483715" r:id="rId3"/>
    <p:sldMasterId id="2147483729" r:id="rId4"/>
  </p:sldMasterIdLst>
  <p:notesMasterIdLst>
    <p:notesMasterId r:id="rId66"/>
  </p:notesMasterIdLst>
  <p:sldIdLst>
    <p:sldId id="257" r:id="rId5"/>
    <p:sldId id="545" r:id="rId6"/>
    <p:sldId id="562" r:id="rId7"/>
    <p:sldId id="563" r:id="rId8"/>
    <p:sldId id="524" r:id="rId9"/>
    <p:sldId id="444" r:id="rId10"/>
    <p:sldId id="564" r:id="rId11"/>
    <p:sldId id="393" r:id="rId12"/>
    <p:sldId id="548" r:id="rId13"/>
    <p:sldId id="549" r:id="rId14"/>
    <p:sldId id="566" r:id="rId15"/>
    <p:sldId id="496" r:id="rId16"/>
    <p:sldId id="565" r:id="rId17"/>
    <p:sldId id="450" r:id="rId18"/>
    <p:sldId id="395" r:id="rId19"/>
    <p:sldId id="573" r:id="rId20"/>
    <p:sldId id="499" r:id="rId21"/>
    <p:sldId id="452" r:id="rId22"/>
    <p:sldId id="497" r:id="rId23"/>
    <p:sldId id="453" r:id="rId24"/>
    <p:sldId id="525" r:id="rId25"/>
    <p:sldId id="526" r:id="rId26"/>
    <p:sldId id="527" r:id="rId27"/>
    <p:sldId id="574" r:id="rId28"/>
    <p:sldId id="501" r:id="rId29"/>
    <p:sldId id="546" r:id="rId30"/>
    <p:sldId id="455" r:id="rId31"/>
    <p:sldId id="478" r:id="rId32"/>
    <p:sldId id="464" r:id="rId33"/>
    <p:sldId id="512" r:id="rId34"/>
    <p:sldId id="567" r:id="rId35"/>
    <p:sldId id="439" r:id="rId36"/>
    <p:sldId id="528" r:id="rId37"/>
    <p:sldId id="529" r:id="rId38"/>
    <p:sldId id="516" r:id="rId39"/>
    <p:sldId id="461" r:id="rId40"/>
    <p:sldId id="520" r:id="rId41"/>
    <p:sldId id="458" r:id="rId42"/>
    <p:sldId id="518" r:id="rId43"/>
    <p:sldId id="508" r:id="rId44"/>
    <p:sldId id="523" r:id="rId45"/>
    <p:sldId id="460" r:id="rId46"/>
    <p:sldId id="559" r:id="rId47"/>
    <p:sldId id="555" r:id="rId48"/>
    <p:sldId id="556" r:id="rId49"/>
    <p:sldId id="557" r:id="rId50"/>
    <p:sldId id="561" r:id="rId51"/>
    <p:sldId id="560" r:id="rId52"/>
    <p:sldId id="465" r:id="rId53"/>
    <p:sldId id="457" r:id="rId54"/>
    <p:sldId id="521" r:id="rId55"/>
    <p:sldId id="483" r:id="rId56"/>
    <p:sldId id="569" r:id="rId57"/>
    <p:sldId id="484" r:id="rId58"/>
    <p:sldId id="572" r:id="rId59"/>
    <p:sldId id="571" r:id="rId60"/>
    <p:sldId id="495" r:id="rId61"/>
    <p:sldId id="486" r:id="rId62"/>
    <p:sldId id="492" r:id="rId63"/>
    <p:sldId id="568" r:id="rId64"/>
    <p:sldId id="575" r:id="rId6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04"/>
    <a:srgbClr val="FFAA0C"/>
    <a:srgbClr val="FF3300"/>
    <a:srgbClr val="FFFF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064" y="-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37629719362003"/>
          <c:y val="0.0279233752497356"/>
          <c:w val="0.748761826576431"/>
          <c:h val="0.844353627936182"/>
        </c:manualLayout>
      </c:layout>
      <c:barChart>
        <c:barDir val="col"/>
        <c:grouping val="stacked"/>
        <c:varyColors val="0"/>
        <c:ser>
          <c:idx val="0"/>
          <c:order val="0"/>
          <c:tx>
            <c:strRef>
              <c:f>Sheet1!$B$1</c:f>
              <c:strCache>
                <c:ptCount val="1"/>
                <c:pt idx="0">
                  <c:v>Theory</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2009.0</c:v>
                </c:pt>
                <c:pt idx="1">
                  <c:v>2010.0</c:v>
                </c:pt>
                <c:pt idx="2">
                  <c:v>2011.0</c:v>
                </c:pt>
                <c:pt idx="3">
                  <c:v>2012.0</c:v>
                </c:pt>
                <c:pt idx="4">
                  <c:v>2013.0</c:v>
                </c:pt>
                <c:pt idx="5">
                  <c:v>2014.0</c:v>
                </c:pt>
                <c:pt idx="6">
                  <c:v>2015.0</c:v>
                </c:pt>
              </c:numCache>
            </c:numRef>
          </c:cat>
          <c:val>
            <c:numRef>
              <c:f>Sheet1!$B$2:$B$8</c:f>
              <c:numCache>
                <c:formatCode>General</c:formatCode>
                <c:ptCount val="7"/>
                <c:pt idx="0">
                  <c:v>4.0</c:v>
                </c:pt>
                <c:pt idx="1">
                  <c:v>6.0</c:v>
                </c:pt>
                <c:pt idx="2">
                  <c:v>11.0</c:v>
                </c:pt>
                <c:pt idx="3">
                  <c:v>13.0</c:v>
                </c:pt>
                <c:pt idx="4">
                  <c:v>13.0</c:v>
                </c:pt>
                <c:pt idx="5">
                  <c:v>12.0</c:v>
                </c:pt>
                <c:pt idx="6">
                  <c:v>12.5</c:v>
                </c:pt>
              </c:numCache>
            </c:numRef>
          </c:val>
        </c:ser>
        <c:ser>
          <c:idx val="1"/>
          <c:order val="1"/>
          <c:tx>
            <c:strRef>
              <c:f>Sheet1!$C$1</c:f>
              <c:strCache>
                <c:ptCount val="1"/>
                <c:pt idx="0">
                  <c:v>DA</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2009.0</c:v>
                </c:pt>
                <c:pt idx="1">
                  <c:v>2010.0</c:v>
                </c:pt>
                <c:pt idx="2">
                  <c:v>2011.0</c:v>
                </c:pt>
                <c:pt idx="3">
                  <c:v>2012.0</c:v>
                </c:pt>
                <c:pt idx="4">
                  <c:v>2013.0</c:v>
                </c:pt>
                <c:pt idx="5">
                  <c:v>2014.0</c:v>
                </c:pt>
                <c:pt idx="6">
                  <c:v>2015.0</c:v>
                </c:pt>
              </c:numCache>
            </c:numRef>
          </c:cat>
          <c:val>
            <c:numRef>
              <c:f>Sheet1!$C$2:$C$8</c:f>
              <c:numCache>
                <c:formatCode>General</c:formatCode>
                <c:ptCount val="7"/>
                <c:pt idx="0">
                  <c:v>7.0</c:v>
                </c:pt>
                <c:pt idx="1">
                  <c:v>12.0</c:v>
                </c:pt>
                <c:pt idx="2">
                  <c:v>17.0</c:v>
                </c:pt>
                <c:pt idx="3">
                  <c:v>20.0</c:v>
                </c:pt>
                <c:pt idx="4">
                  <c:v>28.0</c:v>
                </c:pt>
                <c:pt idx="5">
                  <c:v>36.0</c:v>
                </c:pt>
                <c:pt idx="6">
                  <c:v>42.5</c:v>
                </c:pt>
              </c:numCache>
            </c:numRef>
          </c:val>
        </c:ser>
        <c:ser>
          <c:idx val="2"/>
          <c:order val="2"/>
          <c:tx>
            <c:strRef>
              <c:f>Sheet1!$D$1</c:f>
              <c:strCache>
                <c:ptCount val="1"/>
                <c:pt idx="0">
                  <c:v>Expter</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2009.0</c:v>
                </c:pt>
                <c:pt idx="1">
                  <c:v>2010.0</c:v>
                </c:pt>
                <c:pt idx="2">
                  <c:v>2011.0</c:v>
                </c:pt>
                <c:pt idx="3">
                  <c:v>2012.0</c:v>
                </c:pt>
                <c:pt idx="4">
                  <c:v>2013.0</c:v>
                </c:pt>
                <c:pt idx="5">
                  <c:v>2014.0</c:v>
                </c:pt>
                <c:pt idx="6">
                  <c:v>2015.0</c:v>
                </c:pt>
              </c:numCache>
            </c:numRef>
          </c:cat>
          <c:val>
            <c:numRef>
              <c:f>Sheet1!$D$2:$D$8</c:f>
              <c:numCache>
                <c:formatCode>General</c:formatCode>
                <c:ptCount val="7"/>
                <c:pt idx="0">
                  <c:v>3.0</c:v>
                </c:pt>
                <c:pt idx="1">
                  <c:v>15.0</c:v>
                </c:pt>
                <c:pt idx="2">
                  <c:v>30.0</c:v>
                </c:pt>
                <c:pt idx="3">
                  <c:v>33.0</c:v>
                </c:pt>
                <c:pt idx="4">
                  <c:v>43.0</c:v>
                </c:pt>
                <c:pt idx="5">
                  <c:v>50.0</c:v>
                </c:pt>
                <c:pt idx="6">
                  <c:v>55.0</c:v>
                </c:pt>
              </c:numCache>
            </c:numRef>
          </c:val>
        </c:ser>
        <c:dLbls>
          <c:showLegendKey val="0"/>
          <c:showVal val="0"/>
          <c:showCatName val="0"/>
          <c:showSerName val="0"/>
          <c:showPercent val="0"/>
          <c:showBubbleSize val="0"/>
        </c:dLbls>
        <c:gapWidth val="150"/>
        <c:overlap val="100"/>
        <c:axId val="-2131816440"/>
        <c:axId val="-2131813384"/>
      </c:barChart>
      <c:catAx>
        <c:axId val="-2131816440"/>
        <c:scaling>
          <c:orientation val="minMax"/>
        </c:scaling>
        <c:delete val="0"/>
        <c:axPos val="b"/>
        <c:numFmt formatCode="General" sourceLinked="1"/>
        <c:majorTickMark val="out"/>
        <c:minorTickMark val="none"/>
        <c:tickLblPos val="nextTo"/>
        <c:crossAx val="-2131813384"/>
        <c:crosses val="autoZero"/>
        <c:auto val="1"/>
        <c:lblAlgn val="ctr"/>
        <c:lblOffset val="100"/>
        <c:noMultiLvlLbl val="0"/>
      </c:catAx>
      <c:valAx>
        <c:axId val="-2131813384"/>
        <c:scaling>
          <c:orientation val="minMax"/>
        </c:scaling>
        <c:delete val="0"/>
        <c:axPos val="l"/>
        <c:majorGridlines/>
        <c:numFmt formatCode="General" sourceLinked="1"/>
        <c:majorTickMark val="out"/>
        <c:minorTickMark val="none"/>
        <c:tickLblPos val="nextTo"/>
        <c:crossAx val="-2131816440"/>
        <c:crosses val="autoZero"/>
        <c:crossBetween val="between"/>
      </c:valAx>
      <c:spPr>
        <a:noFill/>
        <a:ln w="25389">
          <a:noFill/>
        </a:ln>
      </c:spPr>
    </c:plotArea>
    <c:legend>
      <c:legendPos val="r"/>
      <c:layout>
        <c:manualLayout>
          <c:xMode val="edge"/>
          <c:yMode val="edge"/>
          <c:x val="0.816912718280157"/>
          <c:y val="0.372872082497492"/>
          <c:w val="0.172312957990078"/>
          <c:h val="0.225814216897068"/>
        </c:manualLayout>
      </c:layout>
      <c:overlay val="0"/>
    </c:legend>
    <c:plotVisOnly val="1"/>
    <c:dispBlanksAs val="gap"/>
    <c:showDLblsOverMax val="0"/>
  </c:chart>
  <c:spPr>
    <a:solidFill>
      <a:schemeClr val="tx2">
        <a:lumMod val="20000"/>
        <a:lumOff val="80000"/>
      </a:schemeClr>
    </a:solidFill>
    <a:ln w="23554">
      <a:solidFill>
        <a:srgbClr val="002060"/>
      </a:solidFill>
    </a:ln>
  </c:spPr>
  <c:txPr>
    <a:bodyPr/>
    <a:lstStyle/>
    <a:p>
      <a:pPr>
        <a:defRPr sz="1114">
          <a:solidFill>
            <a:schemeClr val="bg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wmf"/><Relationship Id="rId3"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1" Type="http://schemas.openxmlformats.org/officeDocument/2006/relationships/image" Target="../media/image32.wmf"/><Relationship Id="rId2"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wmf"/><Relationship Id="rId6" Type="http://schemas.openxmlformats.org/officeDocument/2006/relationships/image" Target="../media/image42.emf"/><Relationship Id="rId1" Type="http://schemas.openxmlformats.org/officeDocument/2006/relationships/image" Target="../media/image37.wmf"/><Relationship Id="rId2"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wmf"/><Relationship Id="rId1" Type="http://schemas.openxmlformats.org/officeDocument/2006/relationships/image" Target="../media/image44.wmf"/><Relationship Id="rId2"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20.emf"/><Relationship Id="rId3" Type="http://schemas.openxmlformats.org/officeDocument/2006/relationships/image" Target="../media/image7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image" Target="../media/image13.emf"/><Relationship Id="rId1" Type="http://schemas.openxmlformats.org/officeDocument/2006/relationships/image" Target="../media/image9.emf"/><Relationship Id="rId2"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508CC660-C816-473C-8766-4F5C66C08A33}" type="datetimeFigureOut">
              <a:rPr lang="en-US"/>
              <a:pPr/>
              <a:t>04/03/16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fld id="{E94ABF01-C7AE-464A-AB89-F8BCFE4C764F}" type="slidenum">
              <a:rPr lang="en-US"/>
              <a:pPr/>
              <a:t>‹#›</a:t>
            </a:fld>
            <a:endParaRPr lang="en-US"/>
          </a:p>
        </p:txBody>
      </p:sp>
    </p:spTree>
    <p:extLst>
      <p:ext uri="{BB962C8B-B14F-4D97-AF65-F5344CB8AC3E}">
        <p14:creationId xmlns:p14="http://schemas.microsoft.com/office/powerpoint/2010/main" val="211950597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p>
        </p:txBody>
      </p:sp>
      <p:sp>
        <p:nvSpPr>
          <p:cNvPr id="95236" name="Slide Number Placeholder 3"/>
          <p:cNvSpPr>
            <a:spLocks noGrp="1"/>
          </p:cNvSpPr>
          <p:nvPr>
            <p:ph type="sldNum" sz="quarter" idx="5"/>
          </p:nvPr>
        </p:nvSpPr>
        <p:spPr>
          <a:noFill/>
        </p:spPr>
        <p:txBody>
          <a:bodyPr/>
          <a:lstStyle/>
          <a:p>
            <a:fld id="{02B1A7A5-D16E-47C1-BCEE-02693D05C3B2}" type="slidenum">
              <a:rPr lang="en-US" smtClean="0"/>
              <a:pPr/>
              <a:t>5</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97284" name="Slide Number Placeholder 3"/>
          <p:cNvSpPr>
            <a:spLocks noGrp="1"/>
          </p:cNvSpPr>
          <p:nvPr>
            <p:ph type="sldNum" sz="quarter" idx="5"/>
          </p:nvPr>
        </p:nvSpPr>
        <p:spPr>
          <a:noFill/>
        </p:spPr>
        <p:txBody>
          <a:bodyPr/>
          <a:lstStyle/>
          <a:p>
            <a:fld id="{5FA54D90-3CF4-4FED-A037-10522473F88F}" type="slidenum">
              <a:rPr lang="en-US" smtClean="0"/>
              <a:pPr/>
              <a:t>19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smtClean="0"/>
          </a:p>
        </p:txBody>
      </p:sp>
      <p:sp>
        <p:nvSpPr>
          <p:cNvPr id="98308" name="Slide Number Placeholder 3"/>
          <p:cNvSpPr>
            <a:spLocks noGrp="1"/>
          </p:cNvSpPr>
          <p:nvPr>
            <p:ph type="sldNum" sz="quarter" idx="5"/>
          </p:nvPr>
        </p:nvSpPr>
        <p:spPr>
          <a:noFill/>
        </p:spPr>
        <p:txBody>
          <a:bodyPr/>
          <a:lstStyle/>
          <a:p>
            <a:fld id="{11DACE30-1DFE-482C-A0C8-1BE977A88F71}" type="slidenum">
              <a:rPr lang="en-US" smtClean="0"/>
              <a:pPr/>
              <a:t>20</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p>
        </p:txBody>
      </p:sp>
      <p:sp>
        <p:nvSpPr>
          <p:cNvPr id="95236" name="Slide Number Placeholder 3"/>
          <p:cNvSpPr>
            <a:spLocks noGrp="1"/>
          </p:cNvSpPr>
          <p:nvPr>
            <p:ph type="sldNum" sz="quarter" idx="5"/>
          </p:nvPr>
        </p:nvSpPr>
        <p:spPr>
          <a:noFill/>
        </p:spPr>
        <p:txBody>
          <a:bodyPr/>
          <a:lstStyle/>
          <a:p>
            <a:fld id="{02B1A7A5-D16E-47C1-BCEE-02693D05C3B2}" type="slidenum">
              <a:rPr lang="en-US" smtClean="0"/>
              <a:pPr/>
              <a:t>21</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AB7630E-3B13-4C2A-9836-16F4F1128753}" type="slidenum">
              <a:rPr lang="en-US" smtClean="0">
                <a:latin typeface="Arial" pitchFamily="34" charset="0"/>
                <a:cs typeface="Arial" pitchFamily="34" charset="0"/>
              </a:rPr>
              <a:pPr/>
              <a:t>23</a:t>
            </a:fld>
            <a:endParaRPr lang="en-US" smtClean="0">
              <a:latin typeface="Arial" pitchFamily="34" charset="0"/>
              <a:cs typeface="Arial" pitchFamily="34" charset="0"/>
            </a:endParaRPr>
          </a:p>
        </p:txBody>
      </p:sp>
      <p:sp>
        <p:nvSpPr>
          <p:cNvPr id="123907" name="Slide Image Placeholder 1"/>
          <p:cNvSpPr>
            <a:spLocks noGrp="1" noRot="1" noChangeAspect="1" noTextEdit="1"/>
          </p:cNvSpPr>
          <p:nvPr>
            <p:ph type="sldImg"/>
          </p:nvPr>
        </p:nvSpPr>
        <p:spPr>
          <a:ln/>
        </p:spPr>
      </p:sp>
      <p:sp>
        <p:nvSpPr>
          <p:cNvPr id="123908"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2390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23BD943-6506-48C6-AA00-2D928A123FCE}" type="slidenum">
              <a:rPr lang="en-US" sz="1200"/>
              <a:pPr algn="r"/>
              <a:t>23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n-US" smtClean="0"/>
          </a:p>
        </p:txBody>
      </p:sp>
      <p:sp>
        <p:nvSpPr>
          <p:cNvPr id="92164" name="Slide Number Placeholder 3"/>
          <p:cNvSpPr>
            <a:spLocks noGrp="1"/>
          </p:cNvSpPr>
          <p:nvPr>
            <p:ph type="sldNum" sz="quarter" idx="5"/>
          </p:nvPr>
        </p:nvSpPr>
        <p:spPr>
          <a:noFill/>
        </p:spPr>
        <p:txBody>
          <a:bodyPr/>
          <a:lstStyle/>
          <a:p>
            <a:fld id="{CF6D37C0-5C13-461A-B301-FDB83ACCC86D}" type="slidenum">
              <a:rPr lang="en-US" smtClean="0"/>
              <a:pPr/>
              <a:t>25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smtClean="0"/>
          </a:p>
        </p:txBody>
      </p:sp>
      <p:sp>
        <p:nvSpPr>
          <p:cNvPr id="104452" name="Slide Number Placeholder 3"/>
          <p:cNvSpPr>
            <a:spLocks noGrp="1"/>
          </p:cNvSpPr>
          <p:nvPr>
            <p:ph type="sldNum" sz="quarter" idx="5"/>
          </p:nvPr>
        </p:nvSpPr>
        <p:spPr>
          <a:noFill/>
        </p:spPr>
        <p:txBody>
          <a:bodyPr/>
          <a:lstStyle/>
          <a:p>
            <a:fld id="{A49C33E9-6FA3-4598-981B-5FE1F1ADB67C}" type="slidenum">
              <a:rPr lang="en-US" smtClean="0"/>
              <a:pPr/>
              <a:t>26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smtClean="0"/>
          </a:p>
        </p:txBody>
      </p:sp>
      <p:sp>
        <p:nvSpPr>
          <p:cNvPr id="101380" name="Slide Number Placeholder 3"/>
          <p:cNvSpPr>
            <a:spLocks noGrp="1"/>
          </p:cNvSpPr>
          <p:nvPr>
            <p:ph type="sldNum" sz="quarter" idx="5"/>
          </p:nvPr>
        </p:nvSpPr>
        <p:spPr>
          <a:noFill/>
        </p:spPr>
        <p:txBody>
          <a:bodyPr/>
          <a:lstStyle/>
          <a:p>
            <a:fld id="{BC06D83D-F156-488D-A234-85FDD8A3EF79}" type="slidenum">
              <a:rPr lang="en-US" smtClean="0"/>
              <a:pPr/>
              <a:t>27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3"/>
          <p:cNvSpPr>
            <a:spLocks noGrp="1"/>
          </p:cNvSpPr>
          <p:nvPr>
            <p:ph type="sldNum" sz="quarter" idx="5"/>
          </p:nvPr>
        </p:nvSpPr>
        <p:spPr>
          <a:noFill/>
        </p:spPr>
        <p:txBody>
          <a:bodyPr/>
          <a:lstStyle/>
          <a:p>
            <a:fld id="{EDBB9EF6-27B2-485A-B1FA-3B454261EBB9}" type="slidenum">
              <a:rPr lang="en-US" smtClean="0"/>
              <a:pPr/>
              <a:t>30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dirty="0" smtClean="0"/>
          </a:p>
        </p:txBody>
      </p:sp>
      <p:sp>
        <p:nvSpPr>
          <p:cNvPr id="99332" name="Slide Number Placeholder 3"/>
          <p:cNvSpPr>
            <a:spLocks noGrp="1"/>
          </p:cNvSpPr>
          <p:nvPr>
            <p:ph type="sldNum" sz="quarter" idx="5"/>
          </p:nvPr>
        </p:nvSpPr>
        <p:spPr>
          <a:noFill/>
        </p:spPr>
        <p:txBody>
          <a:bodyPr/>
          <a:lstStyle/>
          <a:p>
            <a:fld id="{65F6B6E3-B856-4388-B32C-48F90E50CE6C}" type="slidenum">
              <a:rPr lang="en-US" smtClean="0">
                <a:solidFill>
                  <a:prstClr val="black"/>
                </a:solidFill>
                <a:latin typeface="Calibri"/>
              </a:rPr>
              <a:pPr/>
              <a:t>32</a:t>
            </a:fld>
            <a:endParaRPr lang="en-US" dirty="0" smtClean="0">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p>
        </p:txBody>
      </p:sp>
      <p:sp>
        <p:nvSpPr>
          <p:cNvPr id="105476" name="Slide Number Placeholder 3"/>
          <p:cNvSpPr>
            <a:spLocks noGrp="1"/>
          </p:cNvSpPr>
          <p:nvPr>
            <p:ph type="sldNum" sz="quarter" idx="5"/>
          </p:nvPr>
        </p:nvSpPr>
        <p:spPr>
          <a:noFill/>
        </p:spPr>
        <p:txBody>
          <a:bodyPr/>
          <a:lstStyle/>
          <a:p>
            <a:fld id="{ADDFEC89-0D72-4F74-AB9D-019360B2BE6D}" type="slidenum">
              <a:rPr lang="en-US" smtClean="0"/>
              <a:pPr/>
              <a:t>35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fld id="{B6914833-5B26-43A0-9A6E-7729311F55EC}" type="slidenum">
              <a:rPr lang="en-US" smtClean="0">
                <a:latin typeface="Arial" pitchFamily="34" charset="0"/>
                <a:cs typeface="Arial" pitchFamily="34" charset="0"/>
              </a:rPr>
              <a:pPr/>
              <a:t>8</a:t>
            </a:fld>
            <a:endParaRPr 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86020" name="Slide Number Placeholder 3"/>
          <p:cNvSpPr>
            <a:spLocks noGrp="1"/>
          </p:cNvSpPr>
          <p:nvPr>
            <p:ph type="sldNum" sz="quarter" idx="5"/>
          </p:nvPr>
        </p:nvSpPr>
        <p:spPr>
          <a:noFill/>
        </p:spPr>
        <p:txBody>
          <a:bodyPr/>
          <a:lstStyle/>
          <a:p>
            <a:fld id="{D745C948-4E6A-4D13-A9DD-BDEC28568164}" type="slidenum">
              <a:rPr lang="en-US" smtClean="0">
                <a:latin typeface="Arial" pitchFamily="34" charset="0"/>
                <a:cs typeface="Arial" pitchFamily="34" charset="0"/>
              </a:rPr>
              <a:pPr/>
              <a:t>38</a:t>
            </a:fld>
            <a:endParaRPr lang="en-US" dirty="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endParaRPr lang="en-US" dirty="0" smtClean="0"/>
          </a:p>
        </p:txBody>
      </p:sp>
      <p:sp>
        <p:nvSpPr>
          <p:cNvPr id="90116" name="Slide Number Placeholder 3"/>
          <p:cNvSpPr>
            <a:spLocks noGrp="1"/>
          </p:cNvSpPr>
          <p:nvPr>
            <p:ph type="sldNum" sz="quarter" idx="5"/>
          </p:nvPr>
        </p:nvSpPr>
        <p:spPr>
          <a:noFill/>
        </p:spPr>
        <p:txBody>
          <a:bodyPr/>
          <a:lstStyle/>
          <a:p>
            <a:fld id="{AEA42423-9DFF-4EDE-80AF-F5F1102DC456}" type="slidenum">
              <a:rPr lang="en-US" smtClean="0"/>
              <a:pPr/>
              <a:t>40</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88068" name="Slide Number Placeholder 3"/>
          <p:cNvSpPr>
            <a:spLocks noGrp="1"/>
          </p:cNvSpPr>
          <p:nvPr>
            <p:ph type="sldNum" sz="quarter" idx="5"/>
          </p:nvPr>
        </p:nvSpPr>
        <p:spPr>
          <a:noFill/>
        </p:spPr>
        <p:txBody>
          <a:bodyPr/>
          <a:lstStyle/>
          <a:p>
            <a:fld id="{B98AE651-C375-41E0-9909-92DCF293A30B}" type="slidenum">
              <a:rPr lang="en-US" smtClean="0">
                <a:latin typeface="Arial" pitchFamily="34" charset="0"/>
                <a:cs typeface="Arial" pitchFamily="34" charset="0"/>
              </a:rPr>
              <a:pPr/>
              <a:t>42</a:t>
            </a:fld>
            <a:endParaRPr lang="en-US" dirty="0"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eaLnBrk="1" hangingPunct="1"/>
            <a:endParaRPr lang="en-US" dirty="0" smtClean="0"/>
          </a:p>
        </p:txBody>
      </p:sp>
      <p:sp>
        <p:nvSpPr>
          <p:cNvPr id="109572" name="Slide Number Placeholder 3"/>
          <p:cNvSpPr>
            <a:spLocks noGrp="1"/>
          </p:cNvSpPr>
          <p:nvPr>
            <p:ph type="sldNum" sz="quarter" idx="5"/>
          </p:nvPr>
        </p:nvSpPr>
        <p:spPr>
          <a:noFill/>
        </p:spPr>
        <p:txBody>
          <a:bodyPr/>
          <a:lstStyle/>
          <a:p>
            <a:fld id="{FE1EEAE2-60C2-43A1-8E31-34DF2181A936}" type="slidenum">
              <a:rPr lang="en-US" smtClean="0">
                <a:solidFill>
                  <a:prstClr val="black"/>
                </a:solidFill>
                <a:latin typeface="Calibri"/>
              </a:rPr>
              <a:pPr/>
              <a:t>50</a:t>
            </a:fld>
            <a:endParaRPr lang="en-US" dirty="0" smtClean="0">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24932" name="Slide Number Placeholder 3"/>
          <p:cNvSpPr>
            <a:spLocks noGrp="1"/>
          </p:cNvSpPr>
          <p:nvPr>
            <p:ph type="sldNum" sz="quarter" idx="5"/>
          </p:nvPr>
        </p:nvSpPr>
        <p:spPr>
          <a:noFill/>
        </p:spPr>
        <p:txBody>
          <a:bodyPr/>
          <a:lstStyle/>
          <a:p>
            <a:fld id="{0F22E7C5-146C-453F-8C06-1E1D7495090A}" type="slidenum">
              <a:rPr lang="en-US" smtClean="0">
                <a:latin typeface="Arial" pitchFamily="34" charset="0"/>
                <a:cs typeface="Arial" pitchFamily="34" charset="0"/>
              </a:rPr>
              <a:pPr/>
              <a:t>53</a:t>
            </a:fld>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1AC989-CC02-4728-8338-363E4876C341}" type="slidenum">
              <a:rPr lang="en-US" smtClean="0">
                <a:solidFill>
                  <a:prstClr val="black"/>
                </a:solidFill>
              </a:rPr>
              <a:pPr>
                <a:defRPr/>
              </a:pPr>
              <a:t>54</a:t>
            </a:fld>
            <a:endParaRPr lang="en-US" smtClean="0">
              <a:solidFill>
                <a:prstClr val="black"/>
              </a:solidFill>
            </a:endParaRPr>
          </a:p>
        </p:txBody>
      </p:sp>
      <p:sp>
        <p:nvSpPr>
          <p:cNvPr id="7171" name="Slide Image Placeholder 1"/>
          <p:cNvSpPr>
            <a:spLocks noGrp="1" noRot="1" noChangeAspect="1" noTextEdit="1"/>
          </p:cNvSpPr>
          <p:nvPr>
            <p:ph type="sldImg"/>
          </p:nvPr>
        </p:nvSpPr>
        <p:spPr bwMode="auto">
          <a:noFill/>
          <a:ln>
            <a:solidFill>
              <a:srgbClr val="000000"/>
            </a:solidFill>
            <a:miter lim="800000"/>
            <a:headEnd/>
            <a:tailEnd/>
          </a:ln>
        </p:spPr>
      </p:sp>
      <p:sp>
        <p:nvSpPr>
          <p:cNvPr id="717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1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04A9FF5-BC63-4FB2-86BE-DBA8143BB31B}" type="slidenum">
              <a:rPr lang="en-US" sz="1200">
                <a:solidFill>
                  <a:prstClr val="black"/>
                </a:solidFill>
                <a:latin typeface="Calibri" pitchFamily="34" charset="0"/>
              </a:rPr>
              <a:pPr algn="r"/>
              <a:t>54</a:t>
            </a:fld>
            <a:endParaRPr lang="en-US" sz="1200">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99332" name="Slide Number Placeholder 3"/>
          <p:cNvSpPr>
            <a:spLocks noGrp="1"/>
          </p:cNvSpPr>
          <p:nvPr>
            <p:ph type="sldNum" sz="quarter" idx="5"/>
          </p:nvPr>
        </p:nvSpPr>
        <p:spPr>
          <a:noFill/>
        </p:spPr>
        <p:txBody>
          <a:bodyPr/>
          <a:lstStyle/>
          <a:p>
            <a:fld id="{0EBC1515-8B46-406D-97FB-A25FBAAAEB7C}" type="slidenum">
              <a:rPr lang="en-US" smtClean="0">
                <a:latin typeface="Arial" pitchFamily="34" charset="0"/>
                <a:cs typeface="Arial" pitchFamily="34" charset="0"/>
              </a:rPr>
              <a:pPr/>
              <a:t>55</a:t>
            </a:fld>
            <a:endParaRPr lang="en-US" dirty="0"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84996" name="Slide Number Placeholder 3"/>
          <p:cNvSpPr>
            <a:spLocks noGrp="1"/>
          </p:cNvSpPr>
          <p:nvPr>
            <p:ph type="sldNum" sz="quarter" idx="5"/>
          </p:nvPr>
        </p:nvSpPr>
        <p:spPr>
          <a:noFill/>
        </p:spPr>
        <p:txBody>
          <a:bodyPr/>
          <a:lstStyle/>
          <a:p>
            <a:fld id="{F7E36181-57F3-4FAB-8468-3977E55EC3BB}" type="slidenum">
              <a:rPr lang="en-US" smtClean="0">
                <a:latin typeface="Arial" pitchFamily="34" charset="0"/>
                <a:cs typeface="Arial" pitchFamily="34" charset="0"/>
              </a:rPr>
              <a:pPr/>
              <a:t>58</a:t>
            </a:fld>
            <a:endParaRPr lang="en-US" dirty="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dirty="0" smtClean="0"/>
          </a:p>
        </p:txBody>
      </p:sp>
      <p:sp>
        <p:nvSpPr>
          <p:cNvPr id="64516" name="Slide Number Placeholder 3"/>
          <p:cNvSpPr>
            <a:spLocks noGrp="1"/>
          </p:cNvSpPr>
          <p:nvPr>
            <p:ph type="sldNum" sz="quarter" idx="5"/>
          </p:nvPr>
        </p:nvSpPr>
        <p:spPr>
          <a:noFill/>
        </p:spPr>
        <p:txBody>
          <a:bodyPr/>
          <a:lstStyle/>
          <a:p>
            <a:fld id="{2FC92337-B5D2-4365-853A-992D11F987D7}" type="slidenum">
              <a:rPr lang="en-US" smtClean="0"/>
              <a:pPr/>
              <a:t>59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dirty="0" smtClean="0"/>
          </a:p>
        </p:txBody>
      </p:sp>
      <p:sp>
        <p:nvSpPr>
          <p:cNvPr id="78852" name="Slide Number Placeholder 3"/>
          <p:cNvSpPr>
            <a:spLocks noGrp="1"/>
          </p:cNvSpPr>
          <p:nvPr>
            <p:ph type="sldNum" sz="quarter" idx="5"/>
          </p:nvPr>
        </p:nvSpPr>
        <p:spPr>
          <a:noFill/>
        </p:spPr>
        <p:txBody>
          <a:bodyPr/>
          <a:lstStyle/>
          <a:p>
            <a:fld id="{7FD2BFFF-F175-4917-A925-840C9256DD21}" type="slidenum">
              <a:rPr lang="en-US" smtClean="0"/>
              <a:pPr/>
              <a:t>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en-US" dirty="0" smtClean="0"/>
          </a:p>
        </p:txBody>
      </p:sp>
      <p:sp>
        <p:nvSpPr>
          <p:cNvPr id="91140" name="Slide Number Placeholder 3"/>
          <p:cNvSpPr>
            <a:spLocks noGrp="1"/>
          </p:cNvSpPr>
          <p:nvPr>
            <p:ph type="sldNum" sz="quarter" idx="5"/>
          </p:nvPr>
        </p:nvSpPr>
        <p:spPr>
          <a:noFill/>
        </p:spPr>
        <p:txBody>
          <a:bodyPr/>
          <a:lstStyle/>
          <a:p>
            <a:fld id="{70FFAF08-F91E-4EA0-9310-E8748BF95294}" type="slidenum">
              <a:rPr lang="en-US" smtClean="0"/>
              <a:pPr/>
              <a:t>10</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09572" name="Slide Number Placeholder 3"/>
          <p:cNvSpPr>
            <a:spLocks noGrp="1"/>
          </p:cNvSpPr>
          <p:nvPr>
            <p:ph type="sldNum" sz="quarter" idx="5"/>
          </p:nvPr>
        </p:nvSpPr>
        <p:spPr>
          <a:noFill/>
        </p:spPr>
        <p:txBody>
          <a:bodyPr/>
          <a:lstStyle/>
          <a:p>
            <a:fld id="{D5116DE9-6852-4C30-8DD8-41473A90E64C}" type="slidenum">
              <a:rPr lang="en-US" smtClean="0">
                <a:latin typeface="Arial" pitchFamily="34" charset="0"/>
                <a:cs typeface="Arial" pitchFamily="34" charset="0"/>
              </a:rPr>
              <a:pPr/>
              <a:t>12</a:t>
            </a:fld>
            <a:endParaRPr lang="en-US"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dirty="0" smtClean="0"/>
          </a:p>
        </p:txBody>
      </p:sp>
      <p:sp>
        <p:nvSpPr>
          <p:cNvPr id="97284" name="Slide Number Placeholder 3"/>
          <p:cNvSpPr>
            <a:spLocks noGrp="1"/>
          </p:cNvSpPr>
          <p:nvPr>
            <p:ph type="sldNum" sz="quarter" idx="5"/>
          </p:nvPr>
        </p:nvSpPr>
        <p:spPr>
          <a:noFill/>
        </p:spPr>
        <p:txBody>
          <a:bodyPr/>
          <a:lstStyle/>
          <a:p>
            <a:fld id="{2A2BDFC3-AD85-46B7-88E3-230CA9E09924}" type="slidenum">
              <a:rPr lang="en-US" smtClean="0"/>
              <a:pPr/>
              <a:t>13</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6718D92B-3042-4303-9D7E-AE23A5B50BA0}" type="slidenum">
              <a:rPr lang="en-US" smtClean="0">
                <a:latin typeface="Arial" pitchFamily="34" charset="0"/>
                <a:cs typeface="Arial" pitchFamily="34" charset="0"/>
              </a:rPr>
              <a:pPr/>
              <a:t>15</a:t>
            </a:fld>
            <a:endParaRPr lang="en-US" smtClean="0">
              <a:latin typeface="Arial" pitchFamily="34" charset="0"/>
              <a:cs typeface="Arial" pitchFamily="34" charset="0"/>
            </a:endParaRPr>
          </a:p>
        </p:txBody>
      </p:sp>
      <p:sp>
        <p:nvSpPr>
          <p:cNvPr id="122883" name="Slide Image Placeholder 1"/>
          <p:cNvSpPr>
            <a:spLocks noGrp="1" noRot="1" noChangeAspect="1" noTextEdit="1"/>
          </p:cNvSpPr>
          <p:nvPr>
            <p:ph type="sldImg"/>
          </p:nvPr>
        </p:nvSpPr>
        <p:spPr>
          <a:ln/>
        </p:spPr>
      </p:sp>
      <p:sp>
        <p:nvSpPr>
          <p:cNvPr id="122884"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2288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BD63A5D-53E5-41E4-B4EA-3E2E6DCC28C7}" type="slidenum">
              <a:rPr lang="en-US" sz="1200"/>
              <a:pPr algn="r"/>
              <a:t>15</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dirty="0" smtClean="0"/>
          </a:p>
        </p:txBody>
      </p:sp>
      <p:sp>
        <p:nvSpPr>
          <p:cNvPr id="63492" name="Slide Number Placeholder 3"/>
          <p:cNvSpPr>
            <a:spLocks noGrp="1"/>
          </p:cNvSpPr>
          <p:nvPr>
            <p:ph type="sldNum" sz="quarter" idx="5"/>
          </p:nvPr>
        </p:nvSpPr>
        <p:spPr>
          <a:noFill/>
        </p:spPr>
        <p:txBody>
          <a:bodyPr/>
          <a:lstStyle/>
          <a:p>
            <a:fld id="{7F36BD8C-9283-4BF4-8391-D38707EC3685}" type="slidenum">
              <a:rPr lang="en-US" smtClean="0"/>
              <a:pPr/>
              <a:t>16</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dirty="0" smtClean="0"/>
          </a:p>
        </p:txBody>
      </p:sp>
      <p:sp>
        <p:nvSpPr>
          <p:cNvPr id="88068" name="Slide Number Placeholder 3"/>
          <p:cNvSpPr>
            <a:spLocks noGrp="1"/>
          </p:cNvSpPr>
          <p:nvPr>
            <p:ph type="sldNum" sz="quarter" idx="5"/>
          </p:nvPr>
        </p:nvSpPr>
        <p:spPr>
          <a:noFill/>
        </p:spPr>
        <p:txBody>
          <a:bodyPr/>
          <a:lstStyle/>
          <a:p>
            <a:fld id="{CF7CB88C-C669-4E37-A420-AFE03587F4AF}" type="slidenum">
              <a:rPr lang="en-US" smtClean="0"/>
              <a:pPr/>
              <a:t>17</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a:prstGeom prst="rect">
            <a:avLst/>
          </a:prstGeom>
        </p:spPr>
        <p:txBody>
          <a:bodyPr/>
          <a:lstStyle>
            <a:lvl1pPr>
              <a:defRPr/>
            </a:lvl1pPr>
          </a:lstStyle>
          <a:p>
            <a:r>
              <a:rPr lang="en-US"/>
              <a:t>Click to edit Master title style</a:t>
            </a:r>
          </a:p>
        </p:txBody>
      </p:sp>
      <p:sp>
        <p:nvSpPr>
          <p:cNvPr id="5123" name="Rectangle 3"/>
          <p:cNvSpPr>
            <a:spLocks noGrp="1" noChangeArrowheads="1"/>
          </p:cNvSpPr>
          <p:nvPr>
            <p:ph type="subTitle" sz="quarter" idx="1"/>
          </p:nvPr>
        </p:nvSpPr>
        <p:spPr>
          <a:xfrm>
            <a:off x="1371600" y="3886200"/>
            <a:ext cx="6400800" cy="1752600"/>
          </a:xfrm>
          <a:prstGeom prst="rect">
            <a:avLst/>
          </a:prstGeo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3BFAD15-FF68-406B-A674-A1B08A27566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1981200"/>
            <a:ext cx="8229600"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5A1DCEF-B022-48B1-B6B8-E8B82ED4146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a:prstGeom prst="rect">
            <a:avLst/>
          </a:prstGeo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381000"/>
            <a:ext cx="6019800" cy="5715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163E0E4-983A-49CC-BBF5-7B784EB957A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CA52BC-0840-4AAC-8C94-5B6FBBC6FDC5}" type="slidenum">
              <a:rPr lang="en-US"/>
              <a:pPr>
                <a:defRPr/>
              </a:pPr>
              <a:t>‹#›</a:t>
            </a:fld>
            <a:endParaRPr lang="en-US" dirty="0"/>
          </a:p>
        </p:txBody>
      </p:sp>
    </p:spTree>
    <p:extLst>
      <p:ext uri="{BB962C8B-B14F-4D97-AF65-F5344CB8AC3E}">
        <p14:creationId xmlns:p14="http://schemas.microsoft.com/office/powerpoint/2010/main" val="2237593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8331EF2-0042-4C63-8507-22290ED2E79D}" type="slidenum">
              <a:rPr lang="en-US"/>
              <a:pPr>
                <a:defRPr/>
              </a:pPr>
              <a:t>‹#›</a:t>
            </a:fld>
            <a:endParaRPr lang="en-US" dirty="0"/>
          </a:p>
        </p:txBody>
      </p:sp>
    </p:spTree>
    <p:extLst>
      <p:ext uri="{BB962C8B-B14F-4D97-AF65-F5344CB8AC3E}">
        <p14:creationId xmlns:p14="http://schemas.microsoft.com/office/powerpoint/2010/main" val="1051608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99BBF83-8ADC-44F3-8B4B-B7CB4A9A7070}" type="slidenum">
              <a:rPr lang="en-US"/>
              <a:pPr>
                <a:defRPr/>
              </a:pPr>
              <a:t>‹#›</a:t>
            </a:fld>
            <a:endParaRPr lang="en-US" dirty="0"/>
          </a:p>
        </p:txBody>
      </p:sp>
    </p:spTree>
    <p:extLst>
      <p:ext uri="{BB962C8B-B14F-4D97-AF65-F5344CB8AC3E}">
        <p14:creationId xmlns:p14="http://schemas.microsoft.com/office/powerpoint/2010/main" val="3808071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06A1905-D788-495D-BF99-419AA56A1CC3}" type="slidenum">
              <a:rPr lang="en-US"/>
              <a:pPr>
                <a:defRPr/>
              </a:pPr>
              <a:t>‹#›</a:t>
            </a:fld>
            <a:endParaRPr lang="en-US" dirty="0"/>
          </a:p>
        </p:txBody>
      </p:sp>
    </p:spTree>
    <p:extLst>
      <p:ext uri="{BB962C8B-B14F-4D97-AF65-F5344CB8AC3E}">
        <p14:creationId xmlns:p14="http://schemas.microsoft.com/office/powerpoint/2010/main" val="227495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F3DB1D1-AE99-48D8-90CB-ED165BE9BAAC}" type="slidenum">
              <a:rPr lang="en-US"/>
              <a:pPr>
                <a:defRPr/>
              </a:pPr>
              <a:t>‹#›</a:t>
            </a:fld>
            <a:endParaRPr lang="en-US" dirty="0"/>
          </a:p>
        </p:txBody>
      </p:sp>
    </p:spTree>
    <p:extLst>
      <p:ext uri="{BB962C8B-B14F-4D97-AF65-F5344CB8AC3E}">
        <p14:creationId xmlns:p14="http://schemas.microsoft.com/office/powerpoint/2010/main" val="54819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5A0EDA0-0326-4C7B-97E4-B4A89A7DDD90}" type="slidenum">
              <a:rPr lang="en-US"/>
              <a:pPr>
                <a:defRPr/>
              </a:pPr>
              <a:t>‹#›</a:t>
            </a:fld>
            <a:endParaRPr lang="en-US" dirty="0"/>
          </a:p>
        </p:txBody>
      </p:sp>
    </p:spTree>
    <p:extLst>
      <p:ext uri="{BB962C8B-B14F-4D97-AF65-F5344CB8AC3E}">
        <p14:creationId xmlns:p14="http://schemas.microsoft.com/office/powerpoint/2010/main" val="4194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DA26E4C-920B-4880-BD37-F03438D5FD1C}" type="slidenum">
              <a:rPr lang="en-US"/>
              <a:pPr>
                <a:defRPr/>
              </a:pPr>
              <a:t>‹#›</a:t>
            </a:fld>
            <a:endParaRPr lang="en-US" dirty="0"/>
          </a:p>
        </p:txBody>
      </p:sp>
    </p:spTree>
    <p:extLst>
      <p:ext uri="{BB962C8B-B14F-4D97-AF65-F5344CB8AC3E}">
        <p14:creationId xmlns:p14="http://schemas.microsoft.com/office/powerpoint/2010/main" val="52384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5ADA6C3-D284-465E-927A-B9EA1063C2FE}" type="slidenum">
              <a:rPr lang="en-US"/>
              <a:pPr>
                <a:defRPr/>
              </a:pPr>
              <a:t>‹#›</a:t>
            </a:fld>
            <a:endParaRPr lang="en-US" dirty="0"/>
          </a:p>
        </p:txBody>
      </p:sp>
    </p:spTree>
    <p:extLst>
      <p:ext uri="{BB962C8B-B14F-4D97-AF65-F5344CB8AC3E}">
        <p14:creationId xmlns:p14="http://schemas.microsoft.com/office/powerpoint/2010/main" val="290880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IN"/>
          </a:p>
        </p:txBody>
      </p:sp>
      <p:sp>
        <p:nvSpPr>
          <p:cNvPr id="3" name="Content Placeholder 2"/>
          <p:cNvSpPr>
            <a:spLocks noGrp="1"/>
          </p:cNvSpPr>
          <p:nvPr>
            <p:ph idx="1"/>
          </p:nvPr>
        </p:nvSpPr>
        <p:spPr>
          <a:xfrm>
            <a:off x="457200" y="1981200"/>
            <a:ext cx="8229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40E34E5A-8F66-48BC-A90A-E48683BD6C8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EDB203A-CF77-41A5-9C30-6948FEEBED53}" type="slidenum">
              <a:rPr lang="en-US"/>
              <a:pPr>
                <a:defRPr/>
              </a:pPr>
              <a:t>‹#›</a:t>
            </a:fld>
            <a:endParaRPr lang="en-US" dirty="0"/>
          </a:p>
        </p:txBody>
      </p:sp>
    </p:spTree>
    <p:extLst>
      <p:ext uri="{BB962C8B-B14F-4D97-AF65-F5344CB8AC3E}">
        <p14:creationId xmlns:p14="http://schemas.microsoft.com/office/powerpoint/2010/main" val="262194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4E862B2-9B8E-4DD0-A915-4A82D6B343A4}" type="slidenum">
              <a:rPr lang="en-US"/>
              <a:pPr>
                <a:defRPr/>
              </a:pPr>
              <a:t>‹#›</a:t>
            </a:fld>
            <a:endParaRPr lang="en-US" dirty="0"/>
          </a:p>
        </p:txBody>
      </p:sp>
    </p:spTree>
    <p:extLst>
      <p:ext uri="{BB962C8B-B14F-4D97-AF65-F5344CB8AC3E}">
        <p14:creationId xmlns:p14="http://schemas.microsoft.com/office/powerpoint/2010/main" val="355197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7527153-3FDB-446F-BC82-57D56708FFC8}" type="slidenum">
              <a:rPr lang="en-US"/>
              <a:pPr>
                <a:defRPr/>
              </a:pPr>
              <a:t>‹#›</a:t>
            </a:fld>
            <a:endParaRPr lang="en-US" dirty="0"/>
          </a:p>
        </p:txBody>
      </p:sp>
    </p:spTree>
    <p:extLst>
      <p:ext uri="{BB962C8B-B14F-4D97-AF65-F5344CB8AC3E}">
        <p14:creationId xmlns:p14="http://schemas.microsoft.com/office/powerpoint/2010/main" val="484202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6E45137-3F5A-438F-9B51-C63642D138F3}" type="slidenum">
              <a:rPr lang="en-US"/>
              <a:pPr>
                <a:defRPr/>
              </a:pPr>
              <a:t>‹#›</a:t>
            </a:fld>
            <a:endParaRPr lang="en-US" dirty="0"/>
          </a:p>
        </p:txBody>
      </p:sp>
    </p:spTree>
    <p:extLst>
      <p:ext uri="{BB962C8B-B14F-4D97-AF65-F5344CB8AC3E}">
        <p14:creationId xmlns:p14="http://schemas.microsoft.com/office/powerpoint/2010/main" val="3392558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6043DC3-DCCB-4B32-A164-0054526A7EBF}" type="slidenum">
              <a:rPr lang="en-US"/>
              <a:pPr>
                <a:defRPr/>
              </a:pPr>
              <a:t>‹#›</a:t>
            </a:fld>
            <a:endParaRPr lang="en-US" dirty="0"/>
          </a:p>
        </p:txBody>
      </p:sp>
    </p:spTree>
    <p:extLst>
      <p:ext uri="{BB962C8B-B14F-4D97-AF65-F5344CB8AC3E}">
        <p14:creationId xmlns:p14="http://schemas.microsoft.com/office/powerpoint/2010/main" val="355369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1061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142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77856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634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89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568E414-F4D0-41E8-B44B-F77C9E9718AC}"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35162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073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473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3255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1911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4749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9159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3434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BF7803-25C8-47B5-A202-8AA4B53B8EC6}"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008541F-167B-4140-9530-08692738E3B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5650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AC5CCB-044A-4D95-ADDC-C87F903362F2}"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F0B1B4C-10E2-44D5-9A76-3DDF400AE70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701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9812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9812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25F8E79C-71A2-4050-BBB8-1A76B57C2EC3}"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6DD52D-CAF6-4990-9B07-5DD67A4FC46F}"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8ABE79E-C20C-42D1-B744-12AEB08BCC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0209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F22847-65AD-491E-BF80-7FE80C67338E}" type="datetime1">
              <a:rPr lang="en-US" smtClean="0">
                <a:latin typeface="Calibri"/>
              </a:rPr>
              <a:pPr>
                <a:defRPr/>
              </a:pPr>
              <a:t>04/03/16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F0A2520-70EE-459F-BCD0-F3C1291DC6D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8208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579625-463E-46C9-95C1-4532F2B6E028}" type="datetime1">
              <a:rPr lang="en-US" smtClean="0">
                <a:latin typeface="Calibri"/>
              </a:rPr>
              <a:pPr>
                <a:defRPr/>
              </a:pPr>
              <a:t>04/03/16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AEC5CFB-10D6-4F90-9FC0-1080545354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7008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5FD2C9-CD0B-4B8A-98B6-66264E1C7E68}" type="datetime1">
              <a:rPr lang="en-US" smtClean="0">
                <a:latin typeface="Calibri"/>
              </a:rPr>
              <a:pPr>
                <a:defRPr/>
              </a:pPr>
              <a:t>04/03/16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4E245832-4643-4418-B706-38797243866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7159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B383A5-FEE6-4B52-A11B-5925D2E392DA}" type="datetime1">
              <a:rPr lang="en-US" smtClean="0">
                <a:latin typeface="Calibri"/>
              </a:rPr>
              <a:pPr>
                <a:defRPr/>
              </a:pPr>
              <a:t>04/03/16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3D5A9C-75EB-415E-94D6-4D31E78C3A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8917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B9B523-CC91-42E3-B422-CAC2EE588734}" type="datetime1">
              <a:rPr lang="en-US" smtClean="0">
                <a:latin typeface="Calibri"/>
              </a:rPr>
              <a:pPr>
                <a:defRPr/>
              </a:pPr>
              <a:t>04/03/16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BB65D38-67FF-42B7-BE01-F2BB8B3964E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6674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4F6613-2712-45C1-862F-624EECF15F05}" type="datetime1">
              <a:rPr lang="en-US" smtClean="0">
                <a:latin typeface="Calibri"/>
              </a:rPr>
              <a:pPr>
                <a:defRPr/>
              </a:pPr>
              <a:t>04/03/16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794C720-1C39-42DD-98C2-B4564ED3059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05715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EB8233-C17A-4CE7-99F0-FC311145A199}"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3DC8030-BBB3-4047-AE3E-E2C6273CBA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797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803C96-F802-4EAC-81DF-4EB2FD1645FD}"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B860BF5-55B8-4788-AD7D-2C70F2DBFB1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5694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solidFill>
                  <a:srgbClr val="114FFB"/>
                </a:solidFill>
              </a:defRPr>
            </a:lvl1pPr>
          </a:lstStyle>
          <a:p>
            <a:pPr>
              <a:defRPr/>
            </a:pPr>
            <a:fld id="{45379637-9AC7-4BC5-ACDF-42014F34D0DA}" type="datetime1">
              <a:rPr lang="en-US" smtClean="0">
                <a:latin typeface="Calibri"/>
              </a:rPr>
              <a:pPr>
                <a:defRPr/>
              </a:pPr>
              <a:t>04/03/16</a:t>
            </a:fld>
            <a:endParaRPr lang="en-US">
              <a:latin typeface="Calibri"/>
            </a:endParaRPr>
          </a:p>
        </p:txBody>
      </p:sp>
      <p:sp>
        <p:nvSpPr>
          <p:cNvPr id="6" name="Slide Number Placeholder 5"/>
          <p:cNvSpPr>
            <a:spLocks noGrp="1"/>
          </p:cNvSpPr>
          <p:nvPr>
            <p:ph type="sldNum" sz="quarter" idx="11"/>
          </p:nvPr>
        </p:nvSpPr>
        <p:spPr>
          <a:xfrm>
            <a:off x="6553200" y="6248400"/>
            <a:ext cx="1905000" cy="457200"/>
          </a:xfrm>
        </p:spPr>
        <p:txBody>
          <a:bodyPr/>
          <a:lstStyle>
            <a:lvl1pPr>
              <a:defRPr>
                <a:solidFill>
                  <a:srgbClr val="114FFB"/>
                </a:solidFill>
              </a:defRPr>
            </a:lvl1pPr>
          </a:lstStyle>
          <a:p>
            <a:pPr>
              <a:defRPr/>
            </a:pPr>
            <a:fld id="{C108AAF1-7E54-462E-9BB6-35EA6F07F69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570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64B0B080-154A-455A-90FC-B8999D5B75F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6AD38B4-9E48-4C7D-B908-5C9FBCBECA8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85DA385-57C9-4A86-B9DE-F6774310553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A91A7E7-3C24-441A-B362-2126BE25F6F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99AB6-94BD-4E60-B1BB-215264EE817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3366"/>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3366"/>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3366"/>
            </a:outerShdw>
          </a:effectLst>
          <a:latin typeface="+mn-lt"/>
          <a:ea typeface="Arial" charset="0"/>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3366"/>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ea typeface="Arial" charset="0"/>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charset="0"/>
              </a:defRPr>
            </a:lvl1pPr>
          </a:lstStyle>
          <a:p>
            <a:pPr fontAlgn="auto">
              <a:spcBef>
                <a:spcPts val="0"/>
              </a:spcBef>
              <a:spcAft>
                <a:spcPts val="0"/>
              </a:spcAft>
              <a:defRPr/>
            </a:pPr>
            <a:endParaRPr lang="en-US" dirty="0">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fontAlgn="auto">
              <a:spcBef>
                <a:spcPts val="0"/>
              </a:spcBef>
              <a:spcAft>
                <a:spcPts val="0"/>
              </a:spcAft>
              <a:defRPr/>
            </a:pPr>
            <a:endParaRPr lang="en-US" dirty="0">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fontAlgn="auto">
              <a:spcBef>
                <a:spcPts val="0"/>
              </a:spcBef>
              <a:spcAft>
                <a:spcPts val="0"/>
              </a:spcAft>
              <a:defRPr/>
            </a:pPr>
            <a:fld id="{EC03FDCD-71FF-4C13-AD31-70740078723D}" type="slidenum">
              <a:rPr lang="en-US">
                <a:ea typeface="+mn-ea"/>
              </a:rPr>
              <a:pPr fontAlgn="auto">
                <a:spcBef>
                  <a:spcPts val="0"/>
                </a:spcBef>
                <a:spcAft>
                  <a:spcPts val="0"/>
                </a:spcAft>
                <a:defRPr/>
              </a:pPr>
              <a:t>‹#›</a:t>
            </a:fld>
            <a:endParaRPr lang="en-US" dirty="0">
              <a:ea typeface="+mn-ea"/>
            </a:endParaRPr>
          </a:p>
        </p:txBody>
      </p:sp>
    </p:spTree>
    <p:extLst>
      <p:ext uri="{BB962C8B-B14F-4D97-AF65-F5344CB8AC3E}">
        <p14:creationId xmlns:p14="http://schemas.microsoft.com/office/powerpoint/2010/main" val="173928020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3300"/>
            </a:gs>
          </a:gsLst>
          <a:lin ang="5400000" scaled="1"/>
        </a:grad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47625" y="61913"/>
            <a:ext cx="762000" cy="838200"/>
            <a:chOff x="48" y="48"/>
            <a:chExt cx="480" cy="528"/>
          </a:xfrm>
        </p:grpSpPr>
        <p:sp>
          <p:nvSpPr>
            <p:cNvPr id="1038" name="Line 14"/>
            <p:cNvSpPr>
              <a:spLocks noChangeShapeType="1"/>
            </p:cNvSpPr>
            <p:nvPr/>
          </p:nvSpPr>
          <p:spPr bwMode="auto">
            <a:xfrm>
              <a:off x="144" y="48"/>
              <a:ext cx="0" cy="528"/>
            </a:xfrm>
            <a:prstGeom prst="line">
              <a:avLst/>
            </a:prstGeom>
            <a:noFill/>
            <a:ln w="9525">
              <a:solidFill>
                <a:srgbClr val="99CC00"/>
              </a:solidFill>
              <a:round/>
              <a:headEnd/>
              <a:tailEnd/>
            </a:ln>
            <a:effectLst/>
          </p:spPr>
          <p:txBody>
            <a:bodyPr/>
            <a:lstStyle/>
            <a:p>
              <a:pPr>
                <a:defRPr/>
              </a:pPr>
              <a:endParaRPr lang="en-US" dirty="0">
                <a:solidFill>
                  <a:srgbClr val="FFFFFF"/>
                </a:solidFill>
                <a:latin typeface="Arial"/>
                <a:ea typeface="+mn-ea"/>
                <a:cs typeface="Arial"/>
              </a:endParaRPr>
            </a:p>
          </p:txBody>
        </p:sp>
        <p:sp>
          <p:nvSpPr>
            <p:cNvPr id="1039" name="Line 15"/>
            <p:cNvSpPr>
              <a:spLocks noChangeShapeType="1"/>
            </p:cNvSpPr>
            <p:nvPr/>
          </p:nvSpPr>
          <p:spPr bwMode="auto">
            <a:xfrm>
              <a:off x="48" y="144"/>
              <a:ext cx="480" cy="0"/>
            </a:xfrm>
            <a:prstGeom prst="line">
              <a:avLst/>
            </a:prstGeom>
            <a:noFill/>
            <a:ln w="9525">
              <a:solidFill>
                <a:srgbClr val="99CC00"/>
              </a:solidFill>
              <a:round/>
              <a:headEnd/>
              <a:tailEnd/>
            </a:ln>
            <a:effectLst/>
          </p:spPr>
          <p:txBody>
            <a:bodyPr/>
            <a:lstStyle/>
            <a:p>
              <a:pPr>
                <a:defRPr/>
              </a:pPr>
              <a:endParaRPr lang="en-US" dirty="0">
                <a:solidFill>
                  <a:srgbClr val="FFFFFF"/>
                </a:solidFill>
                <a:latin typeface="Arial"/>
                <a:ea typeface="+mn-ea"/>
                <a:cs typeface="Arial"/>
              </a:endParaRPr>
            </a:p>
          </p:txBody>
        </p:sp>
      </p:grpSp>
      <p:sp>
        <p:nvSpPr>
          <p:cNvPr id="1040" name="Line 16"/>
          <p:cNvSpPr>
            <a:spLocks noChangeShapeType="1"/>
          </p:cNvSpPr>
          <p:nvPr/>
        </p:nvSpPr>
        <p:spPr bwMode="auto">
          <a:xfrm flipV="1">
            <a:off x="107504" y="6400800"/>
            <a:ext cx="0" cy="457200"/>
          </a:xfrm>
          <a:prstGeom prst="line">
            <a:avLst/>
          </a:prstGeom>
          <a:noFill/>
          <a:ln w="9525">
            <a:solidFill>
              <a:srgbClr val="99CC00"/>
            </a:solidFill>
            <a:round/>
            <a:headEnd/>
            <a:tailEnd/>
          </a:ln>
          <a:effectLst/>
        </p:spPr>
        <p:txBody>
          <a:bodyPr/>
          <a:lstStyle/>
          <a:p>
            <a:pPr>
              <a:defRPr/>
            </a:pPr>
            <a:endParaRPr lang="en-US" dirty="0">
              <a:solidFill>
                <a:srgbClr val="FFFFFF"/>
              </a:solidFill>
              <a:latin typeface="Arial"/>
              <a:ea typeface="+mn-ea"/>
              <a:cs typeface="Arial"/>
            </a:endParaRPr>
          </a:p>
        </p:txBody>
      </p:sp>
      <p:sp>
        <p:nvSpPr>
          <p:cNvPr id="1041" name="Line 17"/>
          <p:cNvSpPr>
            <a:spLocks noChangeShapeType="1"/>
          </p:cNvSpPr>
          <p:nvPr/>
        </p:nvSpPr>
        <p:spPr bwMode="auto">
          <a:xfrm>
            <a:off x="0" y="6453336"/>
            <a:ext cx="533400" cy="0"/>
          </a:xfrm>
          <a:prstGeom prst="line">
            <a:avLst/>
          </a:prstGeom>
          <a:noFill/>
          <a:ln w="9525">
            <a:solidFill>
              <a:srgbClr val="99CC00"/>
            </a:solidFill>
            <a:round/>
            <a:headEnd/>
            <a:tailEnd/>
          </a:ln>
          <a:effectLst/>
        </p:spPr>
        <p:txBody>
          <a:bodyPr/>
          <a:lstStyle/>
          <a:p>
            <a:pPr>
              <a:defRPr/>
            </a:pPr>
            <a:endParaRPr lang="en-US" dirty="0">
              <a:solidFill>
                <a:srgbClr val="FFFFFF"/>
              </a:solidFill>
              <a:latin typeface="Arial"/>
              <a:ea typeface="+mn-ea"/>
              <a:cs typeface="Arial"/>
            </a:endParaRPr>
          </a:p>
        </p:txBody>
      </p:sp>
    </p:spTree>
    <p:extLst>
      <p:ext uri="{BB962C8B-B14F-4D97-AF65-F5344CB8AC3E}">
        <p14:creationId xmlns:p14="http://schemas.microsoft.com/office/powerpoint/2010/main" val="34780501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D2550C3-3EAC-49E2-A0F1-2D76614BFB6B}" type="datetime1">
              <a:rPr lang="en-US" smtClean="0">
                <a:latin typeface="Calibri"/>
              </a:rPr>
              <a:pPr>
                <a:defRPr/>
              </a:pPr>
              <a:t>04/03/16</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2DF24E3-6944-4A95-BFB8-3B5320CB6D9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42609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w-indigo.org" TargetMode="Externa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mailto:unni@tifr.res.in"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7.bin"/><Relationship Id="rId5"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5.emf"/><Relationship Id="rId5" Type="http://schemas.openxmlformats.org/officeDocument/2006/relationships/oleObject" Target="../embeddings/oleObject9.bin"/><Relationship Id="rId6" Type="http://schemas.openxmlformats.org/officeDocument/2006/relationships/image" Target="../media/image16.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jpeg"/><Relationship Id="rId5" Type="http://schemas.openxmlformats.org/officeDocument/2006/relationships/oleObject" Target="../embeddings/oleObject10.bin"/><Relationship Id="rId6" Type="http://schemas.openxmlformats.org/officeDocument/2006/relationships/image" Target="../media/image17.wmf"/><Relationship Id="rId7" Type="http://schemas.openxmlformats.org/officeDocument/2006/relationships/oleObject" Target="../embeddings/oleObject11.bin"/><Relationship Id="rId8" Type="http://schemas.openxmlformats.org/officeDocument/2006/relationships/image" Target="../media/image18.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1.png"/><Relationship Id="rId5" Type="http://schemas.openxmlformats.org/officeDocument/2006/relationships/oleObject" Target="../embeddings/oleObject12.bin"/><Relationship Id="rId6" Type="http://schemas.openxmlformats.org/officeDocument/2006/relationships/image" Target="../media/image20.emf"/><Relationship Id="rId7" Type="http://schemas.openxmlformats.org/officeDocument/2006/relationships/image" Target="../media/image22.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3.bin"/><Relationship Id="rId5" Type="http://schemas.openxmlformats.org/officeDocument/2006/relationships/image" Target="../media/image23.wmf"/><Relationship Id="rId6" Type="http://schemas.openxmlformats.org/officeDocument/2006/relationships/image" Target="../media/image24.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4.bin"/><Relationship Id="rId5" Type="http://schemas.openxmlformats.org/officeDocument/2006/relationships/image" Target="../media/image25.w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7.jpeg"/><Relationship Id="rId5" Type="http://schemas.openxmlformats.org/officeDocument/2006/relationships/oleObject" Target="../embeddings/oleObject15.bin"/><Relationship Id="rId6" Type="http://schemas.openxmlformats.org/officeDocument/2006/relationships/image" Target="../media/image26.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8.wmf"/><Relationship Id="rId5" Type="http://schemas.openxmlformats.org/officeDocument/2006/relationships/oleObject" Target="../embeddings/oleObject17.bin"/><Relationship Id="rId6" Type="http://schemas.openxmlformats.org/officeDocument/2006/relationships/image" Target="../media/image29.wmf"/><Relationship Id="rId7" Type="http://schemas.openxmlformats.org/officeDocument/2006/relationships/oleObject" Target="../embeddings/oleObject18.bin"/><Relationship Id="rId8" Type="http://schemas.openxmlformats.org/officeDocument/2006/relationships/image" Target="../media/image30.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9.bin"/><Relationship Id="rId5" Type="http://schemas.openxmlformats.org/officeDocument/2006/relationships/image" Target="../media/image31.w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24.bin"/><Relationship Id="rId12" Type="http://schemas.openxmlformats.org/officeDocument/2006/relationships/image" Target="../media/image34.wmf"/><Relationship Id="rId13" Type="http://schemas.openxmlformats.org/officeDocument/2006/relationships/oleObject" Target="../embeddings/oleObject25.bin"/><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notesSlide" Target="../notesSlides/notesSlide11.xml"/><Relationship Id="rId4" Type="http://schemas.openxmlformats.org/officeDocument/2006/relationships/oleObject" Target="../embeddings/oleObject20.bin"/><Relationship Id="rId5" Type="http://schemas.openxmlformats.org/officeDocument/2006/relationships/image" Target="../media/image32.wmf"/><Relationship Id="rId6" Type="http://schemas.openxmlformats.org/officeDocument/2006/relationships/oleObject" Target="../embeddings/oleObject21.bin"/><Relationship Id="rId7" Type="http://schemas.openxmlformats.org/officeDocument/2006/relationships/image" Target="../media/image29.wmf"/><Relationship Id="rId8" Type="http://schemas.openxmlformats.org/officeDocument/2006/relationships/oleObject" Target="../embeddings/oleObject22.bin"/><Relationship Id="rId9" Type="http://schemas.openxmlformats.org/officeDocument/2006/relationships/image" Target="../media/image33.wmf"/><Relationship Id="rId10"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oleObject" Target="../embeddings/oleObject30.bin"/><Relationship Id="rId13" Type="http://schemas.openxmlformats.org/officeDocument/2006/relationships/image" Target="../media/image41.wmf"/><Relationship Id="rId14" Type="http://schemas.openxmlformats.org/officeDocument/2006/relationships/oleObject" Target="../embeddings/oleObject31.bin"/><Relationship Id="rId15" Type="http://schemas.openxmlformats.org/officeDocument/2006/relationships/image" Target="../media/image42.emf"/><Relationship Id="rId16" Type="http://schemas.openxmlformats.org/officeDocument/2006/relationships/image" Target="../media/image43.gif"/><Relationship Id="rId1" Type="http://schemas.openxmlformats.org/officeDocument/2006/relationships/vmlDrawing" Target="../drawings/vmlDrawing13.vml"/><Relationship Id="rId2" Type="http://schemas.openxmlformats.org/officeDocument/2006/relationships/slideLayout" Target="../slideLayouts/slideLayout7.xml"/><Relationship Id="rId3" Type="http://schemas.openxmlformats.org/officeDocument/2006/relationships/notesSlide" Target="../notesSlides/notesSlide14.xml"/><Relationship Id="rId4" Type="http://schemas.openxmlformats.org/officeDocument/2006/relationships/oleObject" Target="../embeddings/oleObject26.bin"/><Relationship Id="rId5" Type="http://schemas.openxmlformats.org/officeDocument/2006/relationships/image" Target="../media/image37.wmf"/><Relationship Id="rId6" Type="http://schemas.openxmlformats.org/officeDocument/2006/relationships/oleObject" Target="../embeddings/oleObject27.bin"/><Relationship Id="rId7" Type="http://schemas.openxmlformats.org/officeDocument/2006/relationships/image" Target="../media/image38.wmf"/><Relationship Id="rId8" Type="http://schemas.openxmlformats.org/officeDocument/2006/relationships/oleObject" Target="../embeddings/oleObject28.bin"/><Relationship Id="rId9" Type="http://schemas.openxmlformats.org/officeDocument/2006/relationships/image" Target="../media/image39.emf"/><Relationship Id="rId10" Type="http://schemas.openxmlformats.org/officeDocument/2006/relationships/oleObject" Target="../embeddings/oleObject29.bin"/></Relationships>
</file>

<file path=ppt/slides/_rels/slide26.xml.rels><?xml version="1.0" encoding="UTF-8" standalone="yes"?>
<Relationships xmlns="http://schemas.openxmlformats.org/package/2006/relationships"><Relationship Id="rId11" Type="http://schemas.openxmlformats.org/officeDocument/2006/relationships/image" Target="../media/image47.emf"/><Relationship Id="rId12" Type="http://schemas.openxmlformats.org/officeDocument/2006/relationships/oleObject" Target="../embeddings/oleObject36.bin"/><Relationship Id="rId13" Type="http://schemas.openxmlformats.org/officeDocument/2006/relationships/image" Target="../media/image48.emf"/><Relationship Id="rId14" Type="http://schemas.openxmlformats.org/officeDocument/2006/relationships/oleObject" Target="../embeddings/oleObject37.bin"/><Relationship Id="rId15" Type="http://schemas.openxmlformats.org/officeDocument/2006/relationships/image" Target="../media/image49.wmf"/><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notesSlide" Target="../notesSlides/notesSlide15.xml"/><Relationship Id="rId4" Type="http://schemas.openxmlformats.org/officeDocument/2006/relationships/oleObject" Target="../embeddings/oleObject32.bin"/><Relationship Id="rId5" Type="http://schemas.openxmlformats.org/officeDocument/2006/relationships/image" Target="../media/image44.wmf"/><Relationship Id="rId6" Type="http://schemas.openxmlformats.org/officeDocument/2006/relationships/oleObject" Target="../embeddings/oleObject33.bin"/><Relationship Id="rId7" Type="http://schemas.openxmlformats.org/officeDocument/2006/relationships/image" Target="../media/image45.emf"/><Relationship Id="rId8" Type="http://schemas.openxmlformats.org/officeDocument/2006/relationships/oleObject" Target="../embeddings/oleObject34.bin"/><Relationship Id="rId9" Type="http://schemas.openxmlformats.org/officeDocument/2006/relationships/image" Target="../media/image46.wmf"/><Relationship Id="rId10" Type="http://schemas.openxmlformats.org/officeDocument/2006/relationships/oleObject" Target="../embeddings/oleObject3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wmf"/><Relationship Id="rId1" Type="http://schemas.openxmlformats.org/officeDocument/2006/relationships/slideLayout" Target="../slideLayouts/slideLayout18.xml"/><Relationship Id="rId2" Type="http://schemas.openxmlformats.org/officeDocument/2006/relationships/image" Target="../media/image51.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jpg"/><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g"/><Relationship Id="rId3"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2.jpeg"/><Relationship Id="rId3"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oleObject" Target="../embeddings/oleObject38.bin"/><Relationship Id="rId5" Type="http://schemas.openxmlformats.org/officeDocument/2006/relationships/image" Target="../media/image72.emf"/><Relationship Id="rId6" Type="http://schemas.openxmlformats.org/officeDocument/2006/relationships/oleObject" Target="../embeddings/oleObject39.bin"/><Relationship Id="rId7" Type="http://schemas.openxmlformats.org/officeDocument/2006/relationships/image" Target="../media/image73.emf"/><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oleObject" Target="../embeddings/oleObject40.bin"/><Relationship Id="rId5" Type="http://schemas.openxmlformats.org/officeDocument/2006/relationships/image" Target="../media/image75.emf"/><Relationship Id="rId6" Type="http://schemas.openxmlformats.org/officeDocument/2006/relationships/oleObject" Target="../embeddings/oleObject41.bin"/><Relationship Id="rId7" Type="http://schemas.openxmlformats.org/officeDocument/2006/relationships/image" Target="../media/image20.emf"/><Relationship Id="rId8" Type="http://schemas.openxmlformats.org/officeDocument/2006/relationships/oleObject" Target="../embeddings/oleObject42.bin"/><Relationship Id="rId9" Type="http://schemas.openxmlformats.org/officeDocument/2006/relationships/image" Target="../media/image76.emf"/><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wmf"/><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wmf"/><Relationship Id="rId5" Type="http://schemas.openxmlformats.org/officeDocument/2006/relationships/oleObject" Target="../embeddings/oleObject1.bin"/><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43.bin"/><Relationship Id="rId5" Type="http://schemas.openxmlformats.org/officeDocument/2006/relationships/image" Target="../media/image81.wmf"/><Relationship Id="rId1" Type="http://schemas.openxmlformats.org/officeDocument/2006/relationships/vmlDrawing" Target="../drawings/vmlDrawing17.vml"/><Relationship Id="rId2"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1.png"/><Relationship Id="rId7" Type="http://schemas.openxmlformats.org/officeDocument/2006/relationships/chart" Target="../charts/chart1.xml"/><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jpeg"/><Relationship Id="rId1" Type="http://schemas.openxmlformats.org/officeDocument/2006/relationships/slideLayout" Target="../slideLayouts/slideLayout49.xml"/><Relationship Id="rId2"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emf"/><Relationship Id="rId3"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1" Type="http://schemas.openxmlformats.org/officeDocument/2006/relationships/image" Target="../media/image12.wmf"/><Relationship Id="rId12" Type="http://schemas.openxmlformats.org/officeDocument/2006/relationships/oleObject" Target="../embeddings/oleObject6.bin"/><Relationship Id="rId13"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9.emf"/><Relationship Id="rId6" Type="http://schemas.openxmlformats.org/officeDocument/2006/relationships/oleObject" Target="../embeddings/oleObject3.bin"/><Relationship Id="rId7" Type="http://schemas.openxmlformats.org/officeDocument/2006/relationships/image" Target="../media/image10.emf"/><Relationship Id="rId8" Type="http://schemas.openxmlformats.org/officeDocument/2006/relationships/oleObject" Target="../embeddings/oleObject4.bin"/><Relationship Id="rId9" Type="http://schemas.openxmlformats.org/officeDocument/2006/relationships/image" Target="../media/image11.wmf"/><Relationship Id="rId10"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1143000" y="1371600"/>
            <a:ext cx="6416675" cy="2319337"/>
          </a:xfrm>
          <a:prstGeom prst="rect">
            <a:avLst/>
          </a:prstGeom>
          <a:noFill/>
          <a:ln w="9525">
            <a:noFill/>
            <a:miter lim="800000"/>
            <a:headEnd/>
            <a:tailEnd/>
          </a:ln>
        </p:spPr>
        <p:txBody>
          <a:bodyPr>
            <a:spAutoFit/>
          </a:bodyPr>
          <a:lstStyle/>
          <a:p>
            <a:pPr algn="ctr"/>
            <a:r>
              <a:rPr lang="en-US">
                <a:solidFill>
                  <a:schemeClr val="folHlink"/>
                </a:solidFill>
              </a:rPr>
              <a:t>C. S. Unnikrishnan</a:t>
            </a:r>
          </a:p>
          <a:p>
            <a:pPr algn="ctr"/>
            <a:endParaRPr lang="en-US" sz="1800"/>
          </a:p>
          <a:p>
            <a:pPr algn="ctr"/>
            <a:r>
              <a:rPr lang="en-US" sz="1800"/>
              <a:t>Gravitation Group, </a:t>
            </a:r>
          </a:p>
          <a:p>
            <a:pPr algn="ctr"/>
            <a:r>
              <a:rPr lang="en-US" sz="1800"/>
              <a:t>Tata Institute of Fundamental Research, </a:t>
            </a:r>
          </a:p>
          <a:p>
            <a:pPr algn="ctr"/>
            <a:r>
              <a:rPr lang="en-US" sz="1800"/>
              <a:t>Homi Bhabha Road, Mumbai 400005, India</a:t>
            </a:r>
          </a:p>
          <a:p>
            <a:pPr algn="ctr"/>
            <a:r>
              <a:rPr lang="en-US" sz="1800"/>
              <a:t>			</a:t>
            </a:r>
          </a:p>
          <a:p>
            <a:pPr algn="ctr"/>
            <a:r>
              <a:rPr lang="en-US" sz="1800"/>
              <a:t>E-mail address: </a:t>
            </a:r>
            <a:r>
              <a:rPr lang="en-US" sz="1800">
                <a:hlinkClick r:id="rId2"/>
              </a:rPr>
              <a:t>unni@tifr.res.in</a:t>
            </a:r>
            <a:endParaRPr lang="en-US" sz="1800"/>
          </a:p>
          <a:p>
            <a:pPr algn="ctr"/>
            <a:r>
              <a:rPr lang="en-US" sz="1800"/>
              <a:t>Website: </a:t>
            </a:r>
            <a:r>
              <a:rPr lang="en-US" sz="1800">
                <a:solidFill>
                  <a:schemeClr val="hlink"/>
                </a:solidFill>
              </a:rPr>
              <a:t>www.tifr.res.in/~filab</a:t>
            </a:r>
          </a:p>
        </p:txBody>
      </p:sp>
      <p:sp>
        <p:nvSpPr>
          <p:cNvPr id="4" name="Text Box 8"/>
          <p:cNvSpPr txBox="1">
            <a:spLocks noChangeArrowheads="1"/>
          </p:cNvSpPr>
          <p:nvPr/>
        </p:nvSpPr>
        <p:spPr bwMode="auto">
          <a:xfrm>
            <a:off x="228601" y="417513"/>
            <a:ext cx="8686800" cy="461665"/>
          </a:xfrm>
          <a:prstGeom prst="rect">
            <a:avLst/>
          </a:prstGeom>
          <a:noFill/>
          <a:ln w="9525">
            <a:noFill/>
            <a:miter lim="800000"/>
            <a:headEnd/>
            <a:tailEnd/>
          </a:ln>
        </p:spPr>
        <p:txBody>
          <a:bodyPr wrap="square">
            <a:spAutoFit/>
          </a:bodyPr>
          <a:lstStyle/>
          <a:p>
            <a:pPr algn="ctr"/>
            <a:r>
              <a:rPr lang="en-US" sz="2400" b="1" dirty="0" smtClean="0"/>
              <a:t>The New Wave in Physics, Astronomy and Technology </a:t>
            </a:r>
            <a:endParaRPr lang="en-US" sz="2400" dirty="0"/>
          </a:p>
        </p:txBody>
      </p:sp>
      <p:sp>
        <p:nvSpPr>
          <p:cNvPr id="5" name="Text Box 6"/>
          <p:cNvSpPr txBox="1">
            <a:spLocks noChangeArrowheads="1"/>
          </p:cNvSpPr>
          <p:nvPr/>
        </p:nvSpPr>
        <p:spPr bwMode="auto">
          <a:xfrm>
            <a:off x="2215906" y="3886200"/>
            <a:ext cx="4121641" cy="1323439"/>
          </a:xfrm>
          <a:prstGeom prst="rect">
            <a:avLst/>
          </a:prstGeom>
          <a:noFill/>
          <a:ln w="9525">
            <a:noFill/>
            <a:miter lim="800000"/>
            <a:headEnd/>
            <a:tailEnd/>
          </a:ln>
        </p:spPr>
        <p:txBody>
          <a:bodyPr wrap="none">
            <a:spAutoFit/>
          </a:bodyPr>
          <a:lstStyle/>
          <a:p>
            <a:pPr algn="ctr"/>
            <a:r>
              <a:rPr lang="en-US" b="1" dirty="0">
                <a:solidFill>
                  <a:srgbClr val="FFFF00"/>
                </a:solidFill>
              </a:rPr>
              <a:t>The </a:t>
            </a:r>
            <a:r>
              <a:rPr lang="en-US" b="1" dirty="0" err="1">
                <a:solidFill>
                  <a:srgbClr val="FFFF00"/>
                </a:solidFill>
              </a:rPr>
              <a:t>IndiGO</a:t>
            </a:r>
            <a:r>
              <a:rPr lang="en-US" b="1" dirty="0">
                <a:solidFill>
                  <a:srgbClr val="FFFF00"/>
                </a:solidFill>
              </a:rPr>
              <a:t> </a:t>
            </a:r>
            <a:r>
              <a:rPr lang="en-US" b="1" dirty="0" smtClean="0">
                <a:solidFill>
                  <a:srgbClr val="FFFF00"/>
                </a:solidFill>
              </a:rPr>
              <a:t>Consortium and GW</a:t>
            </a:r>
            <a:endParaRPr lang="en-US" b="1" dirty="0">
              <a:solidFill>
                <a:srgbClr val="FFFF00"/>
              </a:solidFill>
            </a:endParaRPr>
          </a:p>
          <a:p>
            <a:pPr algn="ctr"/>
            <a:endParaRPr lang="en-US" b="1" dirty="0">
              <a:solidFill>
                <a:srgbClr val="FFFF00"/>
              </a:solidFill>
            </a:endParaRPr>
          </a:p>
          <a:p>
            <a:pPr algn="ctr"/>
            <a:r>
              <a:rPr lang="en-US" b="1" dirty="0">
                <a:solidFill>
                  <a:srgbClr val="FFFF00"/>
                </a:solidFill>
                <a:hlinkClick r:id="rId3"/>
              </a:rPr>
              <a:t>www.gw-</a:t>
            </a:r>
            <a:r>
              <a:rPr lang="en-US" b="1" dirty="0" smtClean="0">
                <a:solidFill>
                  <a:srgbClr val="FFFF00"/>
                </a:solidFill>
                <a:hlinkClick r:id="rId3"/>
              </a:rPr>
              <a:t>indigo.org</a:t>
            </a:r>
            <a:endParaRPr lang="en-US" b="1" dirty="0" smtClean="0">
              <a:solidFill>
                <a:srgbClr val="FFFF00"/>
              </a:solidFill>
            </a:endParaRPr>
          </a:p>
          <a:p>
            <a:pPr algn="ctr"/>
            <a:r>
              <a:rPr lang="en-US" b="1" dirty="0" err="1" smtClean="0">
                <a:solidFill>
                  <a:srgbClr val="FFFF00"/>
                </a:solidFill>
              </a:rPr>
              <a:t>gw.iucaa.in</a:t>
            </a:r>
            <a:endParaRPr lang="en-US" b="1" dirty="0">
              <a:solidFill>
                <a:srgbClr val="FFFF00"/>
              </a:solidFill>
            </a:endParaRPr>
          </a:p>
        </p:txBody>
      </p:sp>
      <p:pic>
        <p:nvPicPr>
          <p:cNvPr id="6" name="Picture 11" descr="logo"/>
          <p:cNvPicPr>
            <a:picLocks noChangeAspect="1" noChangeArrowheads="1"/>
          </p:cNvPicPr>
          <p:nvPr/>
        </p:nvPicPr>
        <p:blipFill>
          <a:blip r:embed="rId4" cstate="print"/>
          <a:srcRect/>
          <a:stretch>
            <a:fillRect/>
          </a:stretch>
        </p:blipFill>
        <p:spPr bwMode="auto">
          <a:xfrm>
            <a:off x="152400" y="5562600"/>
            <a:ext cx="1066800" cy="1066800"/>
          </a:xfrm>
          <a:prstGeom prst="rect">
            <a:avLst/>
          </a:prstGeom>
          <a:noFill/>
          <a:ln w="9525">
            <a:noFill/>
            <a:miter lim="800000"/>
            <a:headEnd/>
            <a:tailEnd/>
          </a:ln>
        </p:spPr>
      </p:pic>
      <p:grpSp>
        <p:nvGrpSpPr>
          <p:cNvPr id="7" name="Group 16"/>
          <p:cNvGrpSpPr>
            <a:grpSpLocks/>
          </p:cNvGrpSpPr>
          <p:nvPr/>
        </p:nvGrpSpPr>
        <p:grpSpPr bwMode="auto">
          <a:xfrm>
            <a:off x="7543800" y="5638800"/>
            <a:ext cx="1524000" cy="838200"/>
            <a:chOff x="2592" y="3600"/>
            <a:chExt cx="576" cy="334"/>
          </a:xfrm>
        </p:grpSpPr>
        <p:pic>
          <p:nvPicPr>
            <p:cNvPr id="8" name="Picture 13" descr="flag"/>
            <p:cNvPicPr>
              <a:picLocks noChangeAspect="1" noChangeArrowheads="1"/>
            </p:cNvPicPr>
            <p:nvPr/>
          </p:nvPicPr>
          <p:blipFill>
            <a:blip r:embed="rId5" cstate="print"/>
            <a:srcRect/>
            <a:stretch>
              <a:fillRect/>
            </a:stretch>
          </p:blipFill>
          <p:spPr bwMode="auto">
            <a:xfrm>
              <a:off x="2592" y="3600"/>
              <a:ext cx="576" cy="334"/>
            </a:xfrm>
            <a:prstGeom prst="rect">
              <a:avLst/>
            </a:prstGeom>
            <a:noFill/>
            <a:ln w="9525">
              <a:noFill/>
              <a:miter lim="800000"/>
              <a:headEnd/>
              <a:tailEnd/>
            </a:ln>
          </p:spPr>
        </p:pic>
        <p:pic>
          <p:nvPicPr>
            <p:cNvPr id="9" name="Picture 14" descr="in_chakr"/>
            <p:cNvPicPr>
              <a:picLocks noChangeAspect="1" noChangeArrowheads="1"/>
            </p:cNvPicPr>
            <p:nvPr/>
          </p:nvPicPr>
          <p:blipFill>
            <a:blip r:embed="rId6" cstate="print"/>
            <a:srcRect/>
            <a:stretch>
              <a:fillRect/>
            </a:stretch>
          </p:blipFill>
          <p:spPr bwMode="auto">
            <a:xfrm>
              <a:off x="2823" y="3714"/>
              <a:ext cx="114" cy="114"/>
            </a:xfrm>
            <a:prstGeom prst="rect">
              <a:avLst/>
            </a:prstGeom>
            <a:noFill/>
            <a:ln w="9525">
              <a:noFill/>
              <a:miter lim="800000"/>
              <a:headEnd/>
              <a:tailEnd/>
            </a:ln>
          </p:spPr>
        </p:pic>
      </p:grpSp>
      <p:grpSp>
        <p:nvGrpSpPr>
          <p:cNvPr id="10" name="Group 9"/>
          <p:cNvGrpSpPr/>
          <p:nvPr/>
        </p:nvGrpSpPr>
        <p:grpSpPr>
          <a:xfrm>
            <a:off x="2362200" y="5486400"/>
            <a:ext cx="4191000" cy="914400"/>
            <a:chOff x="2514600" y="5029200"/>
            <a:chExt cx="4191000" cy="914400"/>
          </a:xfrm>
        </p:grpSpPr>
        <p:pic>
          <p:nvPicPr>
            <p:cNvPr id="11" name="Picture 6" descr="in_chakr"/>
            <p:cNvPicPr>
              <a:picLocks noChangeAspect="1" noChangeArrowheads="1"/>
            </p:cNvPicPr>
            <p:nvPr/>
          </p:nvPicPr>
          <p:blipFill>
            <a:blip r:embed="rId7" cstate="print"/>
            <a:srcRect/>
            <a:stretch>
              <a:fillRect/>
            </a:stretch>
          </p:blipFill>
          <p:spPr bwMode="auto">
            <a:xfrm>
              <a:off x="3276600" y="5257800"/>
              <a:ext cx="914400" cy="457200"/>
            </a:xfrm>
            <a:prstGeom prst="rect">
              <a:avLst/>
            </a:prstGeom>
            <a:noFill/>
            <a:ln w="9525">
              <a:noFill/>
              <a:miter lim="800000"/>
              <a:headEnd/>
              <a:tailEnd/>
            </a:ln>
          </p:spPr>
        </p:pic>
        <p:pic>
          <p:nvPicPr>
            <p:cNvPr id="12" name="Picture 11" descr="in_chakr"/>
            <p:cNvPicPr>
              <a:picLocks noChangeAspect="1" noChangeArrowheads="1"/>
            </p:cNvPicPr>
            <p:nvPr/>
          </p:nvPicPr>
          <p:blipFill>
            <a:blip r:embed="rId7" cstate="print"/>
            <a:srcRect/>
            <a:stretch>
              <a:fillRect/>
            </a:stretch>
          </p:blipFill>
          <p:spPr bwMode="auto">
            <a:xfrm>
              <a:off x="2514600" y="5181600"/>
              <a:ext cx="609600" cy="609600"/>
            </a:xfrm>
            <a:prstGeom prst="rect">
              <a:avLst/>
            </a:prstGeom>
            <a:noFill/>
            <a:ln w="9525">
              <a:noFill/>
              <a:miter lim="800000"/>
              <a:headEnd/>
              <a:tailEnd/>
            </a:ln>
          </p:spPr>
        </p:pic>
        <p:pic>
          <p:nvPicPr>
            <p:cNvPr id="13" name="Picture 12" descr="in_chakr"/>
            <p:cNvPicPr>
              <a:picLocks noChangeAspect="1" noChangeArrowheads="1"/>
            </p:cNvPicPr>
            <p:nvPr/>
          </p:nvPicPr>
          <p:blipFill>
            <a:blip r:embed="rId7" cstate="print"/>
            <a:srcRect/>
            <a:stretch>
              <a:fillRect/>
            </a:stretch>
          </p:blipFill>
          <p:spPr bwMode="auto">
            <a:xfrm>
              <a:off x="5334000" y="5029200"/>
              <a:ext cx="457200" cy="914400"/>
            </a:xfrm>
            <a:prstGeom prst="rect">
              <a:avLst/>
            </a:prstGeom>
            <a:noFill/>
            <a:ln w="9525">
              <a:noFill/>
              <a:miter lim="800000"/>
              <a:headEnd/>
              <a:tailEnd/>
            </a:ln>
          </p:spPr>
        </p:pic>
        <p:pic>
          <p:nvPicPr>
            <p:cNvPr id="14" name="Picture 9" descr="in_chakr"/>
            <p:cNvPicPr>
              <a:picLocks noChangeAspect="1" noChangeArrowheads="1"/>
            </p:cNvPicPr>
            <p:nvPr/>
          </p:nvPicPr>
          <p:blipFill>
            <a:blip r:embed="rId7" cstate="print"/>
            <a:srcRect/>
            <a:stretch>
              <a:fillRect/>
            </a:stretch>
          </p:blipFill>
          <p:spPr bwMode="auto">
            <a:xfrm>
              <a:off x="4419600" y="5181600"/>
              <a:ext cx="609600" cy="609600"/>
            </a:xfrm>
            <a:prstGeom prst="rect">
              <a:avLst/>
            </a:prstGeom>
            <a:noFill/>
            <a:ln w="9525">
              <a:noFill/>
              <a:miter lim="800000"/>
              <a:headEnd/>
              <a:tailEnd/>
            </a:ln>
          </p:spPr>
        </p:pic>
        <p:pic>
          <p:nvPicPr>
            <p:cNvPr id="15" name="Picture 9" descr="in_chakr"/>
            <p:cNvPicPr>
              <a:picLocks noChangeAspect="1" noChangeArrowheads="1"/>
            </p:cNvPicPr>
            <p:nvPr/>
          </p:nvPicPr>
          <p:blipFill>
            <a:blip r:embed="rId7" cstate="print"/>
            <a:srcRect/>
            <a:stretch>
              <a:fillRect/>
            </a:stretch>
          </p:blipFill>
          <p:spPr bwMode="auto">
            <a:xfrm>
              <a:off x="6096000" y="5181600"/>
              <a:ext cx="609600" cy="60960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838200" y="2743200"/>
            <a:ext cx="1219200" cy="4572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15043" name="Oval 3"/>
          <p:cNvSpPr>
            <a:spLocks noChangeArrowheads="1"/>
          </p:cNvSpPr>
          <p:nvPr/>
        </p:nvSpPr>
        <p:spPr bwMode="auto">
          <a:xfrm>
            <a:off x="1143000" y="1676400"/>
            <a:ext cx="457200" cy="457200"/>
          </a:xfrm>
          <a:prstGeom prst="ellipse">
            <a:avLst/>
          </a:prstGeom>
          <a:solidFill>
            <a:schemeClr val="accent1"/>
          </a:solidFill>
          <a:ln w="9525">
            <a:solidFill>
              <a:schemeClr val="tx1"/>
            </a:solidFill>
            <a:round/>
            <a:headEnd/>
            <a:tailEnd/>
          </a:ln>
        </p:spPr>
        <p:txBody>
          <a:bodyPr wrap="none" anchor="ctr"/>
          <a:lstStyle/>
          <a:p>
            <a:endParaRPr lang="en-US" dirty="0"/>
          </a:p>
        </p:txBody>
      </p:sp>
      <p:grpSp>
        <p:nvGrpSpPr>
          <p:cNvPr id="2" name="Group 4"/>
          <p:cNvGrpSpPr>
            <a:grpSpLocks/>
          </p:cNvGrpSpPr>
          <p:nvPr/>
        </p:nvGrpSpPr>
        <p:grpSpPr bwMode="auto">
          <a:xfrm>
            <a:off x="2362200" y="1752600"/>
            <a:ext cx="2667000" cy="1676400"/>
            <a:chOff x="1488" y="1104"/>
            <a:chExt cx="1680" cy="1056"/>
          </a:xfrm>
        </p:grpSpPr>
        <p:grpSp>
          <p:nvGrpSpPr>
            <p:cNvPr id="3" name="Group 5"/>
            <p:cNvGrpSpPr>
              <a:grpSpLocks/>
            </p:cNvGrpSpPr>
            <p:nvPr/>
          </p:nvGrpSpPr>
          <p:grpSpPr bwMode="auto">
            <a:xfrm>
              <a:off x="1488" y="1104"/>
              <a:ext cx="1680" cy="576"/>
              <a:chOff x="3600" y="1104"/>
              <a:chExt cx="1728" cy="888"/>
            </a:xfrm>
          </p:grpSpPr>
          <p:sp>
            <p:nvSpPr>
              <p:cNvPr id="49191" name="Freeform 6"/>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2" name="Freeform 7"/>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3" name="Freeform 8"/>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4" name="Freeform 9"/>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5" name="Freeform 10"/>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6" name="Freeform 11"/>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grpSp>
        <p:grpSp>
          <p:nvGrpSpPr>
            <p:cNvPr id="4" name="Group 12"/>
            <p:cNvGrpSpPr>
              <a:grpSpLocks/>
            </p:cNvGrpSpPr>
            <p:nvPr/>
          </p:nvGrpSpPr>
          <p:grpSpPr bwMode="auto">
            <a:xfrm flipV="1">
              <a:off x="1488" y="1584"/>
              <a:ext cx="1680" cy="576"/>
              <a:chOff x="3600" y="1104"/>
              <a:chExt cx="1728" cy="888"/>
            </a:xfrm>
          </p:grpSpPr>
          <p:sp>
            <p:nvSpPr>
              <p:cNvPr id="49185" name="Freeform 13"/>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86" name="Freeform 14"/>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87" name="Freeform 15"/>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88" name="Freeform 16"/>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89" name="Freeform 17"/>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90" name="Freeform 18"/>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grpSp>
      </p:grpSp>
      <p:grpSp>
        <p:nvGrpSpPr>
          <p:cNvPr id="5" name="Group 19"/>
          <p:cNvGrpSpPr>
            <a:grpSpLocks/>
          </p:cNvGrpSpPr>
          <p:nvPr/>
        </p:nvGrpSpPr>
        <p:grpSpPr bwMode="auto">
          <a:xfrm>
            <a:off x="5257800" y="2057400"/>
            <a:ext cx="1827213" cy="1006475"/>
            <a:chOff x="3312" y="1296"/>
            <a:chExt cx="1151" cy="634"/>
          </a:xfrm>
        </p:grpSpPr>
        <p:sp>
          <p:nvSpPr>
            <p:cNvPr id="49181" name="Line 20"/>
            <p:cNvSpPr>
              <a:spLocks noChangeShapeType="1"/>
            </p:cNvSpPr>
            <p:nvPr/>
          </p:nvSpPr>
          <p:spPr bwMode="auto">
            <a:xfrm>
              <a:off x="3312" y="1632"/>
              <a:ext cx="768" cy="0"/>
            </a:xfrm>
            <a:prstGeom prst="line">
              <a:avLst/>
            </a:prstGeom>
            <a:noFill/>
            <a:ln w="9525">
              <a:solidFill>
                <a:schemeClr val="tx1"/>
              </a:solidFill>
              <a:round/>
              <a:headEnd/>
              <a:tailEnd type="triangle" w="med" len="med"/>
            </a:ln>
          </p:spPr>
          <p:txBody>
            <a:bodyPr/>
            <a:lstStyle/>
            <a:p>
              <a:endParaRPr lang="en-US" dirty="0"/>
            </a:p>
          </p:txBody>
        </p:sp>
        <p:sp>
          <p:nvSpPr>
            <p:cNvPr id="49182" name="Text Box 21"/>
            <p:cNvSpPr txBox="1">
              <a:spLocks noChangeArrowheads="1"/>
            </p:cNvSpPr>
            <p:nvPr/>
          </p:nvSpPr>
          <p:spPr bwMode="auto">
            <a:xfrm>
              <a:off x="4080" y="1296"/>
              <a:ext cx="383" cy="634"/>
            </a:xfrm>
            <a:prstGeom prst="rect">
              <a:avLst/>
            </a:prstGeom>
            <a:noFill/>
            <a:ln w="9525">
              <a:noFill/>
              <a:miter lim="800000"/>
              <a:headEnd/>
              <a:tailEnd/>
            </a:ln>
          </p:spPr>
          <p:txBody>
            <a:bodyPr wrap="none">
              <a:spAutoFit/>
            </a:bodyPr>
            <a:lstStyle/>
            <a:p>
              <a:r>
                <a:rPr lang="en-US" sz="6000" dirty="0"/>
                <a:t>0</a:t>
              </a:r>
            </a:p>
          </p:txBody>
        </p:sp>
      </p:grpSp>
      <p:grpSp>
        <p:nvGrpSpPr>
          <p:cNvPr id="6" name="Group 22"/>
          <p:cNvGrpSpPr>
            <a:grpSpLocks/>
          </p:cNvGrpSpPr>
          <p:nvPr/>
        </p:nvGrpSpPr>
        <p:grpSpPr bwMode="auto">
          <a:xfrm>
            <a:off x="1371600" y="1905000"/>
            <a:ext cx="3735388" cy="3798894"/>
            <a:chOff x="864" y="1200"/>
            <a:chExt cx="2353" cy="2393"/>
          </a:xfrm>
        </p:grpSpPr>
        <p:grpSp>
          <p:nvGrpSpPr>
            <p:cNvPr id="7" name="Group 23"/>
            <p:cNvGrpSpPr>
              <a:grpSpLocks/>
            </p:cNvGrpSpPr>
            <p:nvPr/>
          </p:nvGrpSpPr>
          <p:grpSpPr bwMode="auto">
            <a:xfrm rot="2575664">
              <a:off x="1518" y="2710"/>
              <a:ext cx="1680" cy="384"/>
              <a:chOff x="3600" y="1104"/>
              <a:chExt cx="1728" cy="888"/>
            </a:xfrm>
          </p:grpSpPr>
          <p:sp>
            <p:nvSpPr>
              <p:cNvPr id="49175" name="Freeform 24"/>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6" name="Freeform 25"/>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7" name="Freeform 26"/>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8" name="Freeform 27"/>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9" name="Freeform 28"/>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80" name="Freeform 29"/>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grpSp>
        <p:sp>
          <p:nvSpPr>
            <p:cNvPr id="49166" name="Line 30"/>
            <p:cNvSpPr>
              <a:spLocks noChangeShapeType="1"/>
            </p:cNvSpPr>
            <p:nvPr/>
          </p:nvSpPr>
          <p:spPr bwMode="auto">
            <a:xfrm>
              <a:off x="864" y="1200"/>
              <a:ext cx="1008" cy="1104"/>
            </a:xfrm>
            <a:prstGeom prst="line">
              <a:avLst/>
            </a:prstGeom>
            <a:noFill/>
            <a:ln w="9525">
              <a:solidFill>
                <a:schemeClr val="tx1"/>
              </a:solidFill>
              <a:round/>
              <a:headEnd/>
              <a:tailEnd type="triangle" w="med" len="med"/>
            </a:ln>
          </p:spPr>
          <p:txBody>
            <a:bodyPr/>
            <a:lstStyle/>
            <a:p>
              <a:endParaRPr lang="en-US" dirty="0"/>
            </a:p>
          </p:txBody>
        </p:sp>
        <p:grpSp>
          <p:nvGrpSpPr>
            <p:cNvPr id="8" name="Group 31"/>
            <p:cNvGrpSpPr>
              <a:grpSpLocks/>
            </p:cNvGrpSpPr>
            <p:nvPr/>
          </p:nvGrpSpPr>
          <p:grpSpPr bwMode="auto">
            <a:xfrm rot="2575664">
              <a:off x="1537" y="3208"/>
              <a:ext cx="1680" cy="385"/>
              <a:chOff x="4122" y="1056"/>
              <a:chExt cx="1728" cy="890"/>
            </a:xfrm>
          </p:grpSpPr>
          <p:sp>
            <p:nvSpPr>
              <p:cNvPr id="49169" name="Freeform 32"/>
              <p:cNvSpPr>
                <a:spLocks/>
              </p:cNvSpPr>
              <p:nvPr/>
            </p:nvSpPr>
            <p:spPr bwMode="auto">
              <a:xfrm>
                <a:off x="4122" y="1058"/>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0" name="Freeform 33"/>
              <p:cNvSpPr>
                <a:spLocks/>
              </p:cNvSpPr>
              <p:nvPr/>
            </p:nvSpPr>
            <p:spPr bwMode="auto">
              <a:xfrm>
                <a:off x="4410" y="1056"/>
                <a:ext cx="288" cy="887"/>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1" name="Freeform 34"/>
              <p:cNvSpPr>
                <a:spLocks/>
              </p:cNvSpPr>
              <p:nvPr/>
            </p:nvSpPr>
            <p:spPr bwMode="auto">
              <a:xfrm>
                <a:off x="4698" y="1056"/>
                <a:ext cx="288" cy="887"/>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2" name="Freeform 35"/>
              <p:cNvSpPr>
                <a:spLocks/>
              </p:cNvSpPr>
              <p:nvPr/>
            </p:nvSpPr>
            <p:spPr bwMode="auto">
              <a:xfrm>
                <a:off x="4986" y="1056"/>
                <a:ext cx="288" cy="887"/>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3" name="Freeform 36"/>
              <p:cNvSpPr>
                <a:spLocks/>
              </p:cNvSpPr>
              <p:nvPr/>
            </p:nvSpPr>
            <p:spPr bwMode="auto">
              <a:xfrm>
                <a:off x="5274" y="1056"/>
                <a:ext cx="288" cy="887"/>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sp>
            <p:nvSpPr>
              <p:cNvPr id="49174" name="Freeform 37"/>
              <p:cNvSpPr>
                <a:spLocks/>
              </p:cNvSpPr>
              <p:nvPr/>
            </p:nvSpPr>
            <p:spPr bwMode="auto">
              <a:xfrm>
                <a:off x="5562" y="1056"/>
                <a:ext cx="288" cy="887"/>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9525">
                <a:solidFill>
                  <a:schemeClr val="tx1"/>
                </a:solidFill>
                <a:round/>
                <a:headEnd/>
                <a:tailEnd/>
              </a:ln>
            </p:spPr>
            <p:txBody>
              <a:bodyPr/>
              <a:lstStyle/>
              <a:p>
                <a:endParaRPr lang="en-US" dirty="0"/>
              </a:p>
            </p:txBody>
          </p:sp>
        </p:grpSp>
        <p:sp>
          <p:nvSpPr>
            <p:cNvPr id="49168" name="Line 38"/>
            <p:cNvSpPr>
              <a:spLocks noChangeShapeType="1"/>
            </p:cNvSpPr>
            <p:nvPr/>
          </p:nvSpPr>
          <p:spPr bwMode="auto">
            <a:xfrm>
              <a:off x="912" y="1824"/>
              <a:ext cx="672" cy="816"/>
            </a:xfrm>
            <a:prstGeom prst="line">
              <a:avLst/>
            </a:prstGeom>
            <a:noFill/>
            <a:ln w="9525">
              <a:solidFill>
                <a:schemeClr val="tx1"/>
              </a:solidFill>
              <a:round/>
              <a:headEnd/>
              <a:tailEnd type="triangle" w="med" len="med"/>
            </a:ln>
          </p:spPr>
          <p:txBody>
            <a:bodyPr/>
            <a:lstStyle/>
            <a:p>
              <a:endParaRPr lang="en-US" dirty="0"/>
            </a:p>
          </p:txBody>
        </p:sp>
      </p:grpSp>
      <p:grpSp>
        <p:nvGrpSpPr>
          <p:cNvPr id="9" name="Group 39"/>
          <p:cNvGrpSpPr>
            <a:grpSpLocks/>
          </p:cNvGrpSpPr>
          <p:nvPr/>
        </p:nvGrpSpPr>
        <p:grpSpPr bwMode="auto">
          <a:xfrm>
            <a:off x="1144588" y="3733800"/>
            <a:ext cx="608012" cy="2590800"/>
            <a:chOff x="721" y="2352"/>
            <a:chExt cx="383" cy="1632"/>
          </a:xfrm>
        </p:grpSpPr>
        <p:sp>
          <p:nvSpPr>
            <p:cNvPr id="49163" name="Line 40"/>
            <p:cNvSpPr>
              <a:spLocks noChangeShapeType="1"/>
            </p:cNvSpPr>
            <p:nvPr/>
          </p:nvSpPr>
          <p:spPr bwMode="auto">
            <a:xfrm>
              <a:off x="912" y="2352"/>
              <a:ext cx="0" cy="1008"/>
            </a:xfrm>
            <a:prstGeom prst="line">
              <a:avLst/>
            </a:prstGeom>
            <a:noFill/>
            <a:ln w="9525">
              <a:solidFill>
                <a:schemeClr val="tx1"/>
              </a:solidFill>
              <a:round/>
              <a:headEnd/>
              <a:tailEnd type="triangle" w="med" len="med"/>
            </a:ln>
          </p:spPr>
          <p:txBody>
            <a:bodyPr/>
            <a:lstStyle/>
            <a:p>
              <a:endParaRPr lang="en-US" dirty="0"/>
            </a:p>
          </p:txBody>
        </p:sp>
        <p:sp>
          <p:nvSpPr>
            <p:cNvPr id="49164" name="Text Box 41"/>
            <p:cNvSpPr txBox="1">
              <a:spLocks noChangeArrowheads="1"/>
            </p:cNvSpPr>
            <p:nvPr/>
          </p:nvSpPr>
          <p:spPr bwMode="auto">
            <a:xfrm>
              <a:off x="721" y="3350"/>
              <a:ext cx="383" cy="634"/>
            </a:xfrm>
            <a:prstGeom prst="rect">
              <a:avLst/>
            </a:prstGeom>
            <a:noFill/>
            <a:ln w="9525">
              <a:noFill/>
              <a:miter lim="800000"/>
              <a:headEnd/>
              <a:tailEnd/>
            </a:ln>
          </p:spPr>
          <p:txBody>
            <a:bodyPr wrap="none">
              <a:spAutoFit/>
            </a:bodyPr>
            <a:lstStyle/>
            <a:p>
              <a:r>
                <a:rPr lang="en-US" sz="6000" dirty="0"/>
                <a:t>0</a:t>
              </a:r>
            </a:p>
          </p:txBody>
        </p:sp>
      </p:grpSp>
      <p:sp>
        <p:nvSpPr>
          <p:cNvPr id="215083" name="Text Box 43"/>
          <p:cNvSpPr txBox="1">
            <a:spLocks noChangeArrowheads="1"/>
          </p:cNvSpPr>
          <p:nvPr/>
        </p:nvSpPr>
        <p:spPr bwMode="auto">
          <a:xfrm>
            <a:off x="7696200" y="2667000"/>
            <a:ext cx="1263650" cy="366713"/>
          </a:xfrm>
          <a:prstGeom prst="rect">
            <a:avLst/>
          </a:prstGeom>
          <a:noFill/>
          <a:ln w="9525">
            <a:noFill/>
            <a:miter lim="800000"/>
            <a:headEnd/>
            <a:tailEnd/>
          </a:ln>
        </p:spPr>
        <p:txBody>
          <a:bodyPr wrap="none">
            <a:spAutoFit/>
          </a:bodyPr>
          <a:lstStyle/>
          <a:p>
            <a:r>
              <a:rPr lang="en-US" dirty="0"/>
              <a:t>Phase diff.</a:t>
            </a:r>
          </a:p>
        </p:txBody>
      </p:sp>
      <p:sp>
        <p:nvSpPr>
          <p:cNvPr id="215085" name="Rectangle 45"/>
          <p:cNvSpPr>
            <a:spLocks noChangeArrowheads="1"/>
          </p:cNvSpPr>
          <p:nvPr/>
        </p:nvSpPr>
        <p:spPr bwMode="auto">
          <a:xfrm>
            <a:off x="6934200" y="1411288"/>
            <a:ext cx="6096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15086" name="Oval 46"/>
          <p:cNvSpPr>
            <a:spLocks noChangeArrowheads="1"/>
          </p:cNvSpPr>
          <p:nvPr/>
        </p:nvSpPr>
        <p:spPr bwMode="auto">
          <a:xfrm>
            <a:off x="7010400" y="420688"/>
            <a:ext cx="381000" cy="381000"/>
          </a:xfrm>
          <a:prstGeom prst="ellipse">
            <a:avLst/>
          </a:prstGeom>
          <a:solidFill>
            <a:schemeClr val="accent1"/>
          </a:solidFill>
          <a:ln w="9525">
            <a:solidFill>
              <a:schemeClr val="tx1"/>
            </a:solidFill>
            <a:round/>
            <a:headEnd/>
            <a:tailEnd/>
          </a:ln>
        </p:spPr>
        <p:txBody>
          <a:bodyPr wrap="none" anchor="ctr"/>
          <a:lstStyle/>
          <a:p>
            <a:endParaRPr lang="en-US" dirty="0"/>
          </a:p>
        </p:txBody>
      </p:sp>
      <p:graphicFrame>
        <p:nvGraphicFramePr>
          <p:cNvPr id="11336" name="Object 72"/>
          <p:cNvGraphicFramePr>
            <a:graphicFrameLocks noChangeAspect="1"/>
          </p:cNvGraphicFramePr>
          <p:nvPr>
            <p:extLst>
              <p:ext uri="{D42A27DB-BD31-4B8C-83A1-F6EECF244321}">
                <p14:modId xmlns:p14="http://schemas.microsoft.com/office/powerpoint/2010/main" val="3308607208"/>
              </p:ext>
            </p:extLst>
          </p:nvPr>
        </p:nvGraphicFramePr>
        <p:xfrm>
          <a:off x="5499100" y="3087687"/>
          <a:ext cx="3275013" cy="2779713"/>
        </p:xfrm>
        <a:graphic>
          <a:graphicData uri="http://schemas.openxmlformats.org/presentationml/2006/ole">
            <mc:AlternateContent xmlns:mc="http://schemas.openxmlformats.org/markup-compatibility/2006">
              <mc:Choice xmlns:v="urn:schemas-microsoft-com:vml" Requires="v">
                <p:oleObj spid="_x0000_s216130" name="Equation" r:id="rId4" imgW="1473200" imgH="1257300" progId="Equation.DSMT4">
                  <p:embed/>
                </p:oleObj>
              </mc:Choice>
              <mc:Fallback>
                <p:oleObj name="Equation" r:id="rId4" imgW="1473200" imgH="1257300" progId="Equation.DSMT4">
                  <p:embed/>
                  <p:pic>
                    <p:nvPicPr>
                      <p:cNvPr id="0" name=""/>
                      <p:cNvPicPr>
                        <a:picLocks noChangeAspect="1" noChangeArrowheads="1"/>
                      </p:cNvPicPr>
                      <p:nvPr/>
                    </p:nvPicPr>
                    <p:blipFill>
                      <a:blip r:embed="rId5"/>
                      <a:srcRect/>
                      <a:stretch>
                        <a:fillRect/>
                      </a:stretch>
                    </p:blipFill>
                    <p:spPr bwMode="auto">
                      <a:xfrm>
                        <a:off x="5499100" y="3087687"/>
                        <a:ext cx="3275013" cy="2779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800600" y="5943600"/>
            <a:ext cx="4343400" cy="707886"/>
          </a:xfrm>
          <a:prstGeom prst="rect">
            <a:avLst/>
          </a:prstGeom>
          <a:noFill/>
        </p:spPr>
        <p:txBody>
          <a:bodyPr wrap="square" rtlCol="0">
            <a:spAutoFit/>
          </a:bodyPr>
          <a:lstStyle/>
          <a:p>
            <a:r>
              <a:rPr lang="en-US" dirty="0" smtClean="0"/>
              <a:t>Second (time) derivative of the </a:t>
            </a:r>
            <a:r>
              <a:rPr lang="en-US" dirty="0" err="1" smtClean="0"/>
              <a:t>quadrupole</a:t>
            </a:r>
            <a:r>
              <a:rPr lang="en-US" dirty="0" smtClean="0"/>
              <a:t> moment M r</a:t>
            </a:r>
            <a:r>
              <a:rPr lang="en-US" baseline="30000" dirty="0" smtClean="0"/>
              <a:t>2</a:t>
            </a:r>
            <a:endParaRPr lang="en-US" dirty="0"/>
          </a:p>
        </p:txBody>
      </p:sp>
    </p:spTree>
    <p:extLst>
      <p:ext uri="{BB962C8B-B14F-4D97-AF65-F5344CB8AC3E}">
        <p14:creationId xmlns:p14="http://schemas.microsoft.com/office/powerpoint/2010/main" val="923911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50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508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repeatCount="4000" accel="50000" decel="50000" fill="hold" grpId="1" nodeType="clickEffect">
                                  <p:stCondLst>
                                    <p:cond delay="0"/>
                                  </p:stCondLst>
                                  <p:childTnLst>
                                    <p:animMotion origin="layout" path="M 1.66667E-6 1.25145E-6 L 1.66667E-6 0.08528 L 1.66667E-6 1.25145E-6 Z " pathEditMode="relative" ptsTypes="AAA">
                                      <p:cBhvr>
                                        <p:cTn id="13" dur="1000" fill="hold"/>
                                        <p:tgtEl>
                                          <p:spTgt spid="215086"/>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repeatCount="4000" accel="50000" decel="50000" fill="hold" grpId="0" nodeType="clickEffect">
                                  <p:stCondLst>
                                    <p:cond delay="0"/>
                                  </p:stCondLst>
                                  <p:childTnLst>
                                    <p:animMotion origin="layout" path="M 2.77556E-17 0.08495 L 2.77556E-17 -0.12222 L 2.77556E-17 0.08495 Z " pathEditMode="relative" rAng="0" ptsTypes="AAA">
                                      <p:cBhvr>
                                        <p:cTn id="17" dur="2000" fill="hold"/>
                                        <p:tgtEl>
                                          <p:spTgt spid="215043"/>
                                        </p:tgtEl>
                                        <p:attrNameLst>
                                          <p:attrName>ppt_x</p:attrName>
                                          <p:attrName>ppt_y</p:attrName>
                                        </p:attrNameLst>
                                      </p:cBhvr>
                                      <p:rCtr x="0" y="-104"/>
                                    </p:animMotion>
                                  </p:childTnLst>
                                </p:cTn>
                              </p:par>
                              <p:par>
                                <p:cTn id="18" presetID="0" presetClass="path" presetSubtype="0" repeatCount="4000" accel="50000" decel="50000" fill="hold" grpId="0" nodeType="withEffect">
                                  <p:stCondLst>
                                    <p:cond delay="0"/>
                                  </p:stCondLst>
                                  <p:childTnLst>
                                    <p:animMotion origin="layout" path="M 7.22222E-6 5.18519E-6 L -0.00173 0.03589 L 7.22222E-6 5.18519E-6 Z " pathEditMode="relative" ptsTypes="AAA">
                                      <p:cBhvr>
                                        <p:cTn id="19" dur="2000" fill="hold"/>
                                        <p:tgtEl>
                                          <p:spTgt spid="215042"/>
                                        </p:tgtEl>
                                        <p:attrNameLst>
                                          <p:attrName>ppt_x</p:attrName>
                                          <p:attrName>ppt_y</p:attrName>
                                        </p:attrNameLst>
                                      </p:cBhvr>
                                    </p:animMotion>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1508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3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3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animBg="1"/>
      <p:bldP spid="215043" grpId="0" animBg="1"/>
      <p:bldP spid="215083" grpId="0"/>
      <p:bldP spid="215085" grpId="0" animBg="1"/>
      <p:bldP spid="215086" grpId="0" animBg="1"/>
      <p:bldP spid="215086" grpId="1"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2"/>
          <p:cNvGraphicFramePr>
            <a:graphicFrameLocks noChangeAspect="1"/>
          </p:cNvGraphicFramePr>
          <p:nvPr>
            <p:extLst>
              <p:ext uri="{D42A27DB-BD31-4B8C-83A1-F6EECF244321}">
                <p14:modId xmlns:p14="http://schemas.microsoft.com/office/powerpoint/2010/main" val="4224584237"/>
              </p:ext>
            </p:extLst>
          </p:nvPr>
        </p:nvGraphicFramePr>
        <p:xfrm>
          <a:off x="304800" y="1219200"/>
          <a:ext cx="6718300" cy="1993900"/>
        </p:xfrm>
        <a:graphic>
          <a:graphicData uri="http://schemas.openxmlformats.org/presentationml/2006/ole">
            <mc:AlternateContent xmlns:mc="http://schemas.openxmlformats.org/markup-compatibility/2006">
              <mc:Choice xmlns:v="urn:schemas-microsoft-com:vml" Requires="v">
                <p:oleObj spid="_x0000_s229433" name="Equation" r:id="rId3" imgW="3022600" imgH="901700" progId="Equation.DSMT4">
                  <p:embed/>
                </p:oleObj>
              </mc:Choice>
              <mc:Fallback>
                <p:oleObj name="Equation" r:id="rId3" imgW="3022600" imgH="901700" progId="Equation.DSMT4">
                  <p:embed/>
                  <p:pic>
                    <p:nvPicPr>
                      <p:cNvPr id="0" name=""/>
                      <p:cNvPicPr>
                        <a:picLocks noChangeAspect="1" noChangeArrowheads="1"/>
                      </p:cNvPicPr>
                      <p:nvPr/>
                    </p:nvPicPr>
                    <p:blipFill>
                      <a:blip r:embed="rId4"/>
                      <a:srcRect/>
                      <a:stretch>
                        <a:fillRect/>
                      </a:stretch>
                    </p:blipFill>
                    <p:spPr bwMode="auto">
                      <a:xfrm>
                        <a:off x="304800" y="1219200"/>
                        <a:ext cx="6718300"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52400" y="381000"/>
            <a:ext cx="3828392" cy="461665"/>
          </a:xfrm>
          <a:prstGeom prst="rect">
            <a:avLst/>
          </a:prstGeom>
          <a:noFill/>
        </p:spPr>
        <p:txBody>
          <a:bodyPr wrap="none" rtlCol="0">
            <a:spAutoFit/>
          </a:bodyPr>
          <a:lstStyle/>
          <a:p>
            <a:r>
              <a:rPr lang="en-US" sz="2400" dirty="0" smtClean="0"/>
              <a:t>Strain response of masses</a:t>
            </a:r>
            <a:endParaRPr lang="en-US" sz="2400" dirty="0"/>
          </a:p>
        </p:txBody>
      </p:sp>
      <p:graphicFrame>
        <p:nvGraphicFramePr>
          <p:cNvPr id="4" name="Object 72"/>
          <p:cNvGraphicFramePr>
            <a:graphicFrameLocks noChangeAspect="1"/>
          </p:cNvGraphicFramePr>
          <p:nvPr>
            <p:extLst>
              <p:ext uri="{D42A27DB-BD31-4B8C-83A1-F6EECF244321}">
                <p14:modId xmlns:p14="http://schemas.microsoft.com/office/powerpoint/2010/main" val="3514547954"/>
              </p:ext>
            </p:extLst>
          </p:nvPr>
        </p:nvGraphicFramePr>
        <p:xfrm>
          <a:off x="0" y="3581400"/>
          <a:ext cx="9121437" cy="1638300"/>
        </p:xfrm>
        <a:graphic>
          <a:graphicData uri="http://schemas.openxmlformats.org/presentationml/2006/ole">
            <mc:AlternateContent xmlns:mc="http://schemas.openxmlformats.org/markup-compatibility/2006">
              <mc:Choice xmlns:v="urn:schemas-microsoft-com:vml" Requires="v">
                <p:oleObj spid="_x0000_s229434" name="Equation" r:id="rId5" imgW="3733800" imgH="673100" progId="Equation.DSMT4">
                  <p:embed/>
                </p:oleObj>
              </mc:Choice>
              <mc:Fallback>
                <p:oleObj name="Equation" r:id="rId5" imgW="3733800" imgH="673100" progId="Equation.DSMT4">
                  <p:embed/>
                  <p:pic>
                    <p:nvPicPr>
                      <p:cNvPr id="0" name=""/>
                      <p:cNvPicPr>
                        <a:picLocks noChangeAspect="1" noChangeArrowheads="1"/>
                      </p:cNvPicPr>
                      <p:nvPr/>
                    </p:nvPicPr>
                    <p:blipFill>
                      <a:blip r:embed="rId6"/>
                      <a:srcRect/>
                      <a:stretch>
                        <a:fillRect/>
                      </a:stretch>
                    </p:blipFill>
                    <p:spPr bwMode="auto">
                      <a:xfrm>
                        <a:off x="0" y="3581400"/>
                        <a:ext cx="9121437" cy="1638300"/>
                      </a:xfrm>
                      <a:prstGeom prst="rect">
                        <a:avLst/>
                      </a:prstGeom>
                      <a:noFill/>
                      <a:extLst/>
                    </p:spPr>
                  </p:pic>
                </p:oleObj>
              </mc:Fallback>
            </mc:AlternateContent>
          </a:graphicData>
        </a:graphic>
      </p:graphicFrame>
      <p:sp>
        <p:nvSpPr>
          <p:cNvPr id="5" name="TextBox 4"/>
          <p:cNvSpPr txBox="1"/>
          <p:nvPr/>
        </p:nvSpPr>
        <p:spPr>
          <a:xfrm>
            <a:off x="990600" y="5943600"/>
            <a:ext cx="7264429" cy="461665"/>
          </a:xfrm>
          <a:prstGeom prst="rect">
            <a:avLst/>
          </a:prstGeom>
          <a:noFill/>
        </p:spPr>
        <p:txBody>
          <a:bodyPr wrap="none" rtlCol="0">
            <a:spAutoFit/>
          </a:bodyPr>
          <a:lstStyle/>
          <a:p>
            <a:r>
              <a:rPr lang="en-US" sz="2400" dirty="0" smtClean="0"/>
              <a:t>Need to measure h&lt;10</a:t>
            </a:r>
            <a:r>
              <a:rPr lang="en-US" sz="2400" baseline="30000" dirty="0" smtClean="0"/>
              <a:t>—22</a:t>
            </a:r>
            <a:r>
              <a:rPr lang="en-US" sz="2400" dirty="0" smtClean="0"/>
              <a:t>  for extragalactic </a:t>
            </a:r>
            <a:r>
              <a:rPr lang="en-US" sz="2400" dirty="0"/>
              <a:t>s</a:t>
            </a:r>
            <a:r>
              <a:rPr lang="en-US" sz="2400" dirty="0" smtClean="0"/>
              <a:t>ources</a:t>
            </a:r>
            <a:endParaRPr lang="en-US" sz="2400" dirty="0"/>
          </a:p>
        </p:txBody>
      </p:sp>
      <p:sp>
        <p:nvSpPr>
          <p:cNvPr id="6" name="TextBox 5"/>
          <p:cNvSpPr txBox="1"/>
          <p:nvPr/>
        </p:nvSpPr>
        <p:spPr>
          <a:xfrm>
            <a:off x="7086600" y="1905000"/>
            <a:ext cx="1372516" cy="400110"/>
          </a:xfrm>
          <a:prstGeom prst="rect">
            <a:avLst/>
          </a:prstGeom>
          <a:noFill/>
        </p:spPr>
        <p:txBody>
          <a:bodyPr wrap="none" rtlCol="0">
            <a:spAutoFit/>
          </a:bodyPr>
          <a:lstStyle/>
          <a:p>
            <a:r>
              <a:rPr lang="en-US" dirty="0" smtClean="0"/>
              <a:t>Tidal force</a:t>
            </a:r>
            <a:endParaRPr lang="en-US" dirty="0"/>
          </a:p>
        </p:txBody>
      </p:sp>
    </p:spTree>
    <p:extLst>
      <p:ext uri="{BB962C8B-B14F-4D97-AF65-F5344CB8AC3E}">
        <p14:creationId xmlns:p14="http://schemas.microsoft.com/office/powerpoint/2010/main" val="2551438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gw-waveform.jpg"/>
          <p:cNvPicPr>
            <a:picLocks noChangeAspect="1"/>
          </p:cNvPicPr>
          <p:nvPr/>
        </p:nvPicPr>
        <p:blipFill>
          <a:blip r:embed="rId4" cstate="print"/>
          <a:srcRect/>
          <a:stretch>
            <a:fillRect/>
          </a:stretch>
        </p:blipFill>
        <p:spPr bwMode="auto">
          <a:xfrm>
            <a:off x="4249738" y="381000"/>
            <a:ext cx="4818062" cy="3276600"/>
          </a:xfrm>
          <a:prstGeom prst="rect">
            <a:avLst/>
          </a:prstGeom>
          <a:noFill/>
          <a:ln w="9525">
            <a:noFill/>
            <a:miter lim="800000"/>
            <a:headEnd/>
            <a:tailEnd/>
          </a:ln>
        </p:spPr>
      </p:pic>
      <p:sp>
        <p:nvSpPr>
          <p:cNvPr id="4" name="Oval 3"/>
          <p:cNvSpPr/>
          <p:nvPr/>
        </p:nvSpPr>
        <p:spPr>
          <a:xfrm>
            <a:off x="1828800" y="1828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0263" name="Object 23"/>
          <p:cNvGraphicFramePr>
            <a:graphicFrameLocks noChangeAspect="1"/>
          </p:cNvGraphicFramePr>
          <p:nvPr>
            <p:extLst>
              <p:ext uri="{D42A27DB-BD31-4B8C-83A1-F6EECF244321}">
                <p14:modId xmlns:p14="http://schemas.microsoft.com/office/powerpoint/2010/main" val="1661040830"/>
              </p:ext>
            </p:extLst>
          </p:nvPr>
        </p:nvGraphicFramePr>
        <p:xfrm>
          <a:off x="4830762" y="3886200"/>
          <a:ext cx="4008438" cy="563563"/>
        </p:xfrm>
        <a:graphic>
          <a:graphicData uri="http://schemas.openxmlformats.org/presentationml/2006/ole">
            <mc:AlternateContent xmlns:mc="http://schemas.openxmlformats.org/markup-compatibility/2006">
              <mc:Choice xmlns:v="urn:schemas-microsoft-com:vml" Requires="v">
                <p:oleObj spid="_x0000_s192730" name="Equation" r:id="rId5" imgW="1803240" imgH="253800" progId="Equation.DSMT4">
                  <p:embed/>
                </p:oleObj>
              </mc:Choice>
              <mc:Fallback>
                <p:oleObj name="Equation" r:id="rId5" imgW="1803240" imgH="253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0762" y="3886200"/>
                        <a:ext cx="4008438" cy="56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38200" y="4623137"/>
            <a:ext cx="6425106" cy="1015663"/>
          </a:xfrm>
          <a:prstGeom prst="rect">
            <a:avLst/>
          </a:prstGeom>
          <a:noFill/>
        </p:spPr>
        <p:txBody>
          <a:bodyPr wrap="none" rtlCol="0">
            <a:spAutoFit/>
          </a:bodyPr>
          <a:lstStyle/>
          <a:p>
            <a:r>
              <a:rPr lang="en-US" dirty="0" smtClean="0"/>
              <a:t>Wave frequency before merger/2=orbital frequency</a:t>
            </a:r>
          </a:p>
          <a:p>
            <a:endParaRPr lang="en-US" dirty="0"/>
          </a:p>
          <a:p>
            <a:r>
              <a:rPr lang="en-US" dirty="0" smtClean="0"/>
              <a:t>Orbital size ~ Orbital period x c (0.3-0.5) </a:t>
            </a:r>
            <a:r>
              <a:rPr lang="en-US" dirty="0" smtClean="0">
                <a:sym typeface="Wingdings"/>
              </a:rPr>
              <a:t> Total Mass!</a:t>
            </a:r>
            <a:endParaRPr lang="en-US" dirty="0"/>
          </a:p>
        </p:txBody>
      </p:sp>
      <p:graphicFrame>
        <p:nvGraphicFramePr>
          <p:cNvPr id="8" name="Object 23"/>
          <p:cNvGraphicFramePr>
            <a:graphicFrameLocks noChangeAspect="1"/>
          </p:cNvGraphicFramePr>
          <p:nvPr>
            <p:extLst>
              <p:ext uri="{D42A27DB-BD31-4B8C-83A1-F6EECF244321}">
                <p14:modId xmlns:p14="http://schemas.microsoft.com/office/powerpoint/2010/main" val="4011212277"/>
              </p:ext>
            </p:extLst>
          </p:nvPr>
        </p:nvGraphicFramePr>
        <p:xfrm>
          <a:off x="1787525" y="5778500"/>
          <a:ext cx="4092575" cy="987425"/>
        </p:xfrm>
        <a:graphic>
          <a:graphicData uri="http://schemas.openxmlformats.org/presentationml/2006/ole">
            <mc:AlternateContent xmlns:mc="http://schemas.openxmlformats.org/markup-compatibility/2006">
              <mc:Choice xmlns:v="urn:schemas-microsoft-com:vml" Requires="v">
                <p:oleObj spid="_x0000_s192731" name="Equation" r:id="rId7" imgW="1841500" imgH="444500" progId="Equation.DSMT4">
                  <p:embed/>
                </p:oleObj>
              </mc:Choice>
              <mc:Fallback>
                <p:oleObj name="Equation" r:id="rId7" imgW="1841500" imgH="444500" progId="Equation.DSMT4">
                  <p:embed/>
                  <p:pic>
                    <p:nvPicPr>
                      <p:cNvPr id="0" name=""/>
                      <p:cNvPicPr>
                        <a:picLocks noChangeAspect="1" noChangeArrowheads="1"/>
                      </p:cNvPicPr>
                      <p:nvPr/>
                    </p:nvPicPr>
                    <p:blipFill>
                      <a:blip r:embed="rId8"/>
                      <a:srcRect/>
                      <a:stretch>
                        <a:fillRect/>
                      </a:stretch>
                    </p:blipFill>
                    <p:spPr bwMode="auto">
                      <a:xfrm>
                        <a:off x="1787525" y="5778500"/>
                        <a:ext cx="4092575"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2589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6" presetClass="path" presetSubtype="0" accel="50000" decel="50000" fill="hold" grpId="0" nodeType="clickEffect">
                                  <p:stCondLst>
                                    <p:cond delay="0"/>
                                  </p:stCondLst>
                                  <p:childTnLst>
                                    <p:animMotion origin="layout" path="M -0.12934 0.02315 C -0.13333 -0.0662 -0.08333 -0.14352 -0.01632 -0.14884 C 0.04775 -0.15555 0.10764 -0.0956 0.11164 -0.00879 C 0.11667 0.07107 0.07466 0.14584 0.01459 0.15116 C -0.04027 0.1551 -0.09236 0.10579 -0.09635 0.03125 C -0.10034 -0.0368 -0.06527 -0.10092 -0.01441 -0.10625 C 0.03264 -0.11018 0.07674 -0.06875 0.07969 -0.00625 C 0.08264 0.04977 0.05469 0.1044 0.01268 0.10718 C -0.02534 0.11111 -0.06128 0.07917 -0.06441 0.02848 C -0.06632 -0.01689 -0.04531 -0.06088 -0.01232 -0.06342 C 0.01667 -0.0662 0.04566 -0.04213 0.04775 -0.00347 C 0.04966 0.02986 0.03473 0.06181 0.01059 0.06459 C -0.00937 0.06713 -0.03038 0.05255 -0.03142 0.02593 C -0.03333 0.0044 -0.02534 -0.01828 -0.01041 -0.02083 C 0.00174 -0.02083 0.01372 -0.01551 0.01563 -0.00092 C 0.01667 0.00857 0.01459 0.01783 0.00868 0.02176 C 0.00573 0.02315 0.00365 0.02315 0.0007 0.02176 " pathEditMode="relative" rAng="0" ptsTypes="fffffffffffffffff">
                                      <p:cBhvr>
                                        <p:cTn id="6" dur="3000" fill="hold"/>
                                        <p:tgtEl>
                                          <p:spTgt spid="4"/>
                                        </p:tgtEl>
                                        <p:attrNameLst>
                                          <p:attrName>ppt_x</p:attrName>
                                          <p:attrName>ppt_y</p:attrName>
                                        </p:attrNameLst>
                                      </p:cBhvr>
                                      <p:rCtr x="12100" y="-2300"/>
                                    </p:animMotion>
                                  </p:childTnLst>
                                </p:cTn>
                              </p:par>
                              <p:par>
                                <p:cTn id="7" presetID="22" presetClass="entr" presetSubtype="8" fill="hold" nodeType="withEffect">
                                  <p:stCondLst>
                                    <p:cond delay="0"/>
                                  </p:stCondLst>
                                  <p:childTnLst>
                                    <p:set>
                                      <p:cBhvr>
                                        <p:cTn id="8" dur="1" fill="hold">
                                          <p:stCondLst>
                                            <p:cond delay="0"/>
                                          </p:stCondLst>
                                        </p:cTn>
                                        <p:tgtEl>
                                          <p:spTgt spid="52226"/>
                                        </p:tgtEl>
                                        <p:attrNameLst>
                                          <p:attrName>style.visibility</p:attrName>
                                        </p:attrNameLst>
                                      </p:cBhvr>
                                      <p:to>
                                        <p:strVal val="visible"/>
                                      </p:to>
                                    </p:set>
                                    <p:animEffect transition="in" filter="wipe(left)">
                                      <p:cBhvr>
                                        <p:cTn id="9" dur="3000"/>
                                        <p:tgtEl>
                                          <p:spTgt spid="522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bibary"/>
          <p:cNvPicPr>
            <a:picLocks noChangeAspect="1" noChangeArrowheads="1"/>
          </p:cNvPicPr>
          <p:nvPr/>
        </p:nvPicPr>
        <p:blipFill>
          <a:blip r:embed="rId4" cstate="print"/>
          <a:srcRect/>
          <a:stretch>
            <a:fillRect/>
          </a:stretch>
        </p:blipFill>
        <p:spPr bwMode="auto">
          <a:xfrm>
            <a:off x="152401" y="1328406"/>
            <a:ext cx="5257800" cy="5377194"/>
          </a:xfrm>
          <a:prstGeom prst="rect">
            <a:avLst/>
          </a:prstGeom>
          <a:noFill/>
          <a:ln w="9525">
            <a:noFill/>
            <a:miter lim="800000"/>
            <a:headEnd/>
            <a:tailEnd/>
          </a:ln>
        </p:spPr>
      </p:pic>
      <p:sp>
        <p:nvSpPr>
          <p:cNvPr id="21508" name="Text Box 3"/>
          <p:cNvSpPr txBox="1">
            <a:spLocks noChangeArrowheads="1"/>
          </p:cNvSpPr>
          <p:nvPr/>
        </p:nvSpPr>
        <p:spPr bwMode="auto">
          <a:xfrm>
            <a:off x="381000" y="152400"/>
            <a:ext cx="7613458" cy="400110"/>
          </a:xfrm>
          <a:prstGeom prst="rect">
            <a:avLst/>
          </a:prstGeom>
          <a:noFill/>
          <a:ln w="9525">
            <a:noFill/>
            <a:miter lim="800000"/>
            <a:headEnd/>
            <a:tailEnd/>
          </a:ln>
        </p:spPr>
        <p:txBody>
          <a:bodyPr wrap="none">
            <a:spAutoFit/>
          </a:bodyPr>
          <a:lstStyle/>
          <a:p>
            <a:r>
              <a:rPr lang="en-US" sz="2000" dirty="0" smtClean="0"/>
              <a:t>“Seeing”  GW: Orbital </a:t>
            </a:r>
            <a:r>
              <a:rPr lang="en-US" sz="2000" dirty="0"/>
              <a:t>decay and speeding up of the binary pulsar:</a:t>
            </a:r>
          </a:p>
        </p:txBody>
      </p:sp>
      <p:graphicFrame>
        <p:nvGraphicFramePr>
          <p:cNvPr id="278532" name="Object 4"/>
          <p:cNvGraphicFramePr>
            <a:graphicFrameLocks noChangeAspect="1"/>
          </p:cNvGraphicFramePr>
          <p:nvPr>
            <p:extLst>
              <p:ext uri="{D42A27DB-BD31-4B8C-83A1-F6EECF244321}">
                <p14:modId xmlns:p14="http://schemas.microsoft.com/office/powerpoint/2010/main" val="552860608"/>
              </p:ext>
            </p:extLst>
          </p:nvPr>
        </p:nvGraphicFramePr>
        <p:xfrm>
          <a:off x="5715000" y="1828800"/>
          <a:ext cx="3251200" cy="838200"/>
        </p:xfrm>
        <a:graphic>
          <a:graphicData uri="http://schemas.openxmlformats.org/presentationml/2006/ole">
            <mc:AlternateContent xmlns:mc="http://schemas.openxmlformats.org/markup-compatibility/2006">
              <mc:Choice xmlns:v="urn:schemas-microsoft-com:vml" Requires="v">
                <p:oleObj spid="_x0000_s228381" name="Equation" r:id="rId5" imgW="1625600" imgH="419100" progId="Equation.DSMT4">
                  <p:embed/>
                </p:oleObj>
              </mc:Choice>
              <mc:Fallback>
                <p:oleObj name="Equation" r:id="rId5" imgW="1625600" imgH="419100" progId="Equation.DSMT4">
                  <p:embed/>
                  <p:pic>
                    <p:nvPicPr>
                      <p:cNvPr id="0" name=""/>
                      <p:cNvPicPr>
                        <a:picLocks noChangeAspect="1" noChangeArrowheads="1"/>
                      </p:cNvPicPr>
                      <p:nvPr/>
                    </p:nvPicPr>
                    <p:blipFill>
                      <a:blip r:embed="rId6"/>
                      <a:srcRect/>
                      <a:stretch>
                        <a:fillRect/>
                      </a:stretch>
                    </p:blipFill>
                    <p:spPr bwMode="auto">
                      <a:xfrm>
                        <a:off x="5715000" y="1828800"/>
                        <a:ext cx="3251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5867400" y="3048000"/>
            <a:ext cx="2895600" cy="1569660"/>
          </a:xfrm>
          <a:prstGeom prst="rect">
            <a:avLst/>
          </a:prstGeom>
          <a:noFill/>
        </p:spPr>
        <p:txBody>
          <a:bodyPr wrap="square" rtlCol="0">
            <a:spAutoFit/>
          </a:bodyPr>
          <a:lstStyle/>
          <a:p>
            <a:r>
              <a:rPr lang="en-US" sz="1600" dirty="0" smtClean="0"/>
              <a:t>Such systems will take millions of years to merge, but there are so many millions of them and there is a fair chance to see one, once in a while.</a:t>
            </a:r>
            <a:endParaRPr lang="en-US" sz="1600" dirty="0"/>
          </a:p>
        </p:txBody>
      </p:sp>
      <p:pic>
        <p:nvPicPr>
          <p:cNvPr id="6" name="Picture 3" descr="nobel"/>
          <p:cNvPicPr>
            <a:picLocks noChangeAspect="1" noChangeArrowheads="1"/>
          </p:cNvPicPr>
          <p:nvPr/>
        </p:nvPicPr>
        <p:blipFill>
          <a:blip r:embed="rId7" cstate="print"/>
          <a:srcRect/>
          <a:stretch>
            <a:fillRect/>
          </a:stretch>
        </p:blipFill>
        <p:spPr bwMode="auto">
          <a:xfrm>
            <a:off x="381000" y="1447800"/>
            <a:ext cx="4800600" cy="4662488"/>
          </a:xfrm>
          <a:prstGeom prst="rect">
            <a:avLst/>
          </a:prstGeom>
          <a:noFill/>
          <a:ln w="9525">
            <a:noFill/>
            <a:miter lim="800000"/>
            <a:headEnd/>
            <a:tailEnd/>
          </a:ln>
        </p:spPr>
      </p:pic>
    </p:spTree>
    <p:extLst>
      <p:ext uri="{BB962C8B-B14F-4D97-AF65-F5344CB8AC3E}">
        <p14:creationId xmlns:p14="http://schemas.microsoft.com/office/powerpoint/2010/main" val="2572548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6400686" cy="400110"/>
          </a:xfrm>
          <a:prstGeom prst="rect">
            <a:avLst/>
          </a:prstGeom>
          <a:noFill/>
        </p:spPr>
        <p:txBody>
          <a:bodyPr wrap="none" rtlCol="0">
            <a:spAutoFit/>
          </a:bodyPr>
          <a:lstStyle/>
          <a:p>
            <a:r>
              <a:rPr lang="en-US" dirty="0" smtClean="0"/>
              <a:t>The action of a gravitational wave on masses on earth:</a:t>
            </a:r>
            <a:endParaRPr lang="en-US" dirty="0"/>
          </a:p>
        </p:txBody>
      </p:sp>
      <p:grpSp>
        <p:nvGrpSpPr>
          <p:cNvPr id="26" name="Group 25"/>
          <p:cNvGrpSpPr/>
          <p:nvPr/>
        </p:nvGrpSpPr>
        <p:grpSpPr>
          <a:xfrm>
            <a:off x="562566" y="2057400"/>
            <a:ext cx="3323634" cy="1905000"/>
            <a:chOff x="562566" y="2057400"/>
            <a:chExt cx="3323634" cy="1905000"/>
          </a:xfrm>
        </p:grpSpPr>
        <p:sp>
          <p:nvSpPr>
            <p:cNvPr id="3" name="Rectangle 2"/>
            <p:cNvSpPr/>
            <p:nvPr/>
          </p:nvSpPr>
          <p:spPr>
            <a:xfrm>
              <a:off x="1066800" y="2057400"/>
              <a:ext cx="76200" cy="1905000"/>
            </a:xfrm>
            <a:prstGeom prst="rect">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961434" y="2468881"/>
              <a:ext cx="304800"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83044" y="2773681"/>
              <a:ext cx="457200"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85800" y="3124200"/>
              <a:ext cx="791166"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2566" y="3459481"/>
              <a:ext cx="1066800"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95600" y="2057400"/>
              <a:ext cx="457200" cy="76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9000" y="2057400"/>
              <a:ext cx="457200" cy="76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3260955" y="2116788"/>
              <a:ext cx="94066" cy="736955"/>
            </a:xfrm>
            <a:custGeom>
              <a:avLst/>
              <a:gdLst>
                <a:gd name="connsiteX0" fmla="*/ 62711 w 94066"/>
                <a:gd name="connsiteY0" fmla="*/ 0 h 736955"/>
                <a:gd name="connsiteX1" fmla="*/ 94066 w 94066"/>
                <a:gd name="connsiteY1" fmla="*/ 235198 h 736955"/>
                <a:gd name="connsiteX2" fmla="*/ 94066 w 94066"/>
                <a:gd name="connsiteY2" fmla="*/ 391997 h 736955"/>
                <a:gd name="connsiteX3" fmla="*/ 0 w 94066"/>
                <a:gd name="connsiteY3" fmla="*/ 736955 h 736955"/>
              </a:gdLst>
              <a:ahLst/>
              <a:cxnLst>
                <a:cxn ang="0">
                  <a:pos x="connsiteX0" y="connsiteY0"/>
                </a:cxn>
                <a:cxn ang="0">
                  <a:pos x="connsiteX1" y="connsiteY1"/>
                </a:cxn>
                <a:cxn ang="0">
                  <a:pos x="connsiteX2" y="connsiteY2"/>
                </a:cxn>
                <a:cxn ang="0">
                  <a:pos x="connsiteX3" y="connsiteY3"/>
                </a:cxn>
              </a:cxnLst>
              <a:rect l="l" t="t" r="r" b="b"/>
              <a:pathLst>
                <a:path w="94066" h="736955">
                  <a:moveTo>
                    <a:pt x="62711" y="0"/>
                  </a:moveTo>
                  <a:lnTo>
                    <a:pt x="94066" y="235198"/>
                  </a:lnTo>
                  <a:lnTo>
                    <a:pt x="94066" y="391997"/>
                  </a:lnTo>
                  <a:lnTo>
                    <a:pt x="0" y="736955"/>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417732" y="2085428"/>
              <a:ext cx="109743" cy="846715"/>
            </a:xfrm>
            <a:custGeom>
              <a:avLst/>
              <a:gdLst>
                <a:gd name="connsiteX0" fmla="*/ 0 w 109743"/>
                <a:gd name="connsiteY0" fmla="*/ 0 h 846715"/>
                <a:gd name="connsiteX1" fmla="*/ 47033 w 109743"/>
                <a:gd name="connsiteY1" fmla="*/ 329278 h 846715"/>
                <a:gd name="connsiteX2" fmla="*/ 47033 w 109743"/>
                <a:gd name="connsiteY2" fmla="*/ 642876 h 846715"/>
                <a:gd name="connsiteX3" fmla="*/ 109743 w 109743"/>
                <a:gd name="connsiteY3" fmla="*/ 846715 h 846715"/>
              </a:gdLst>
              <a:ahLst/>
              <a:cxnLst>
                <a:cxn ang="0">
                  <a:pos x="connsiteX0" y="connsiteY0"/>
                </a:cxn>
                <a:cxn ang="0">
                  <a:pos x="connsiteX1" y="connsiteY1"/>
                </a:cxn>
                <a:cxn ang="0">
                  <a:pos x="connsiteX2" y="connsiteY2"/>
                </a:cxn>
                <a:cxn ang="0">
                  <a:pos x="connsiteX3" y="connsiteY3"/>
                </a:cxn>
              </a:cxnLst>
              <a:rect l="l" t="t" r="r" b="b"/>
              <a:pathLst>
                <a:path w="109743" h="846715">
                  <a:moveTo>
                    <a:pt x="0" y="0"/>
                  </a:moveTo>
                  <a:lnTo>
                    <a:pt x="47033" y="329278"/>
                  </a:lnTo>
                  <a:lnTo>
                    <a:pt x="47033" y="642876"/>
                  </a:lnTo>
                  <a:lnTo>
                    <a:pt x="109743" y="846715"/>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 name="Group 21"/>
          <p:cNvGrpSpPr>
            <a:grpSpLocks/>
          </p:cNvGrpSpPr>
          <p:nvPr/>
        </p:nvGrpSpPr>
        <p:grpSpPr bwMode="auto">
          <a:xfrm>
            <a:off x="4648200" y="3581400"/>
            <a:ext cx="2667000" cy="457200"/>
            <a:chOff x="3600" y="1104"/>
            <a:chExt cx="1728" cy="888"/>
          </a:xfrm>
        </p:grpSpPr>
        <p:sp>
          <p:nvSpPr>
            <p:cNvPr id="18" name="Freeform 22"/>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19" name="Freeform 23"/>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20" name="Freeform 24"/>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21" name="Freeform 25"/>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22" name="Freeform 26"/>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23" name="Freeform 27"/>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grpSp>
      <p:sp>
        <p:nvSpPr>
          <p:cNvPr id="24" name="TextBox 23"/>
          <p:cNvSpPr txBox="1"/>
          <p:nvPr/>
        </p:nvSpPr>
        <p:spPr>
          <a:xfrm>
            <a:off x="5410200" y="1600200"/>
            <a:ext cx="2280091" cy="400110"/>
          </a:xfrm>
          <a:prstGeom prst="rect">
            <a:avLst/>
          </a:prstGeom>
          <a:noFill/>
        </p:spPr>
        <p:txBody>
          <a:bodyPr wrap="none" rtlCol="0">
            <a:spAutoFit/>
          </a:bodyPr>
          <a:lstStyle/>
          <a:p>
            <a:r>
              <a:rPr lang="en-US" dirty="0" smtClean="0"/>
              <a:t>Current in the wire</a:t>
            </a:r>
            <a:endParaRPr lang="en-US" dirty="0"/>
          </a:p>
        </p:txBody>
      </p:sp>
      <p:sp>
        <p:nvSpPr>
          <p:cNvPr id="25" name="TextBox 24"/>
          <p:cNvSpPr txBox="1"/>
          <p:nvPr/>
        </p:nvSpPr>
        <p:spPr>
          <a:xfrm>
            <a:off x="304800" y="1047690"/>
            <a:ext cx="7925918" cy="400110"/>
          </a:xfrm>
          <a:prstGeom prst="rect">
            <a:avLst/>
          </a:prstGeom>
          <a:noFill/>
        </p:spPr>
        <p:txBody>
          <a:bodyPr wrap="none" rtlCol="0">
            <a:spAutoFit/>
          </a:bodyPr>
          <a:lstStyle/>
          <a:p>
            <a:r>
              <a:rPr lang="en-US" dirty="0" smtClean="0"/>
              <a:t>The action of an electromagnetic wave on charges in a metal wire:</a:t>
            </a:r>
            <a:endParaRPr lang="en-US" dirty="0"/>
          </a:p>
        </p:txBody>
      </p:sp>
      <p:sp>
        <p:nvSpPr>
          <p:cNvPr id="13" name="Rectangle 12"/>
          <p:cNvSpPr/>
          <p:nvPr/>
        </p:nvSpPr>
        <p:spPr>
          <a:xfrm>
            <a:off x="5257800" y="2286000"/>
            <a:ext cx="2133600" cy="76200"/>
          </a:xfrm>
          <a:prstGeom prst="rect">
            <a:avLst/>
          </a:prstGeom>
          <a:solidFill>
            <a:schemeClr val="bg2"/>
          </a:solidFill>
          <a:ln>
            <a:solidFill>
              <a:schemeClr val="tx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5334000" y="2133600"/>
            <a:ext cx="1600200" cy="1066800"/>
            <a:chOff x="5334000" y="2133600"/>
            <a:chExt cx="1600200" cy="1066800"/>
          </a:xfrm>
        </p:grpSpPr>
        <p:cxnSp>
          <p:nvCxnSpPr>
            <p:cNvPr id="28" name="Straight Arrow Connector 27"/>
            <p:cNvCxnSpPr/>
            <p:nvPr/>
          </p:nvCxnSpPr>
          <p:spPr>
            <a:xfrm flipV="1">
              <a:off x="5334000" y="2133600"/>
              <a:ext cx="6096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638800" y="2133600"/>
              <a:ext cx="6096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943600" y="2133600"/>
              <a:ext cx="6096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324600" y="2133600"/>
              <a:ext cx="6096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2" name="Oval 31"/>
          <p:cNvSpPr/>
          <p:nvPr/>
        </p:nvSpPr>
        <p:spPr>
          <a:xfrm>
            <a:off x="5410200" y="2209800"/>
            <a:ext cx="152400" cy="152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486811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repeatCount="4000" accel="50000" decel="50000" fill="hold" grpId="1" nodeType="clickEffect">
                                  <p:stCondLst>
                                    <p:cond delay="0"/>
                                  </p:stCondLst>
                                  <p:childTnLst>
                                    <p:animMotion origin="layout" path="M 0 0 L 0.19052 0.00231 L 0 0 Z " pathEditMode="relative" ptsTypes="AAA">
                                      <p:cBhvr>
                                        <p:cTn id="27" dur="2000" fill="hold"/>
                                        <p:tgtEl>
                                          <p:spTgt spid="32"/>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 grpId="0" animBg="1"/>
      <p:bldP spid="32" grpId="0" animBg="1"/>
      <p:bldP spid="3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Line 5"/>
          <p:cNvSpPr>
            <a:spLocks noChangeShapeType="1"/>
          </p:cNvSpPr>
          <p:nvPr/>
        </p:nvSpPr>
        <p:spPr bwMode="auto">
          <a:xfrm>
            <a:off x="4495800" y="3200400"/>
            <a:ext cx="838200" cy="0"/>
          </a:xfrm>
          <a:prstGeom prst="line">
            <a:avLst/>
          </a:prstGeom>
          <a:noFill/>
          <a:ln w="31750">
            <a:solidFill>
              <a:srgbClr val="00FFFF"/>
            </a:solidFill>
            <a:round/>
            <a:headEnd/>
            <a:tailEnd type="triangle" w="med" len="med"/>
          </a:ln>
        </p:spPr>
        <p:txBody>
          <a:bodyPr/>
          <a:lstStyle/>
          <a:p>
            <a:endParaRPr lang="en-IN"/>
          </a:p>
        </p:txBody>
      </p:sp>
      <p:sp>
        <p:nvSpPr>
          <p:cNvPr id="110598" name="Rectangle 6"/>
          <p:cNvSpPr>
            <a:spLocks noChangeArrowheads="1"/>
          </p:cNvSpPr>
          <p:nvPr/>
        </p:nvSpPr>
        <p:spPr bwMode="auto">
          <a:xfrm rot="2182080">
            <a:off x="5300663" y="3014663"/>
            <a:ext cx="76200" cy="457200"/>
          </a:xfrm>
          <a:prstGeom prst="rect">
            <a:avLst/>
          </a:prstGeom>
          <a:solidFill>
            <a:schemeClr val="tx1">
              <a:alpha val="47058"/>
            </a:schemeClr>
          </a:solidFill>
          <a:ln w="9525">
            <a:solidFill>
              <a:srgbClr val="00FFFF"/>
            </a:solidFill>
            <a:miter lim="800000"/>
            <a:headEnd/>
            <a:tailEnd/>
          </a:ln>
        </p:spPr>
        <p:txBody>
          <a:bodyPr wrap="none" anchor="ctr"/>
          <a:lstStyle/>
          <a:p>
            <a:endParaRPr lang="en-US"/>
          </a:p>
        </p:txBody>
      </p:sp>
      <p:sp>
        <p:nvSpPr>
          <p:cNvPr id="110599" name="Line 7"/>
          <p:cNvSpPr>
            <a:spLocks noChangeShapeType="1"/>
          </p:cNvSpPr>
          <p:nvPr/>
        </p:nvSpPr>
        <p:spPr bwMode="auto">
          <a:xfrm flipV="1">
            <a:off x="5334000" y="1371600"/>
            <a:ext cx="0" cy="1828800"/>
          </a:xfrm>
          <a:prstGeom prst="line">
            <a:avLst/>
          </a:prstGeom>
          <a:noFill/>
          <a:ln w="9525">
            <a:solidFill>
              <a:srgbClr val="00FFFF"/>
            </a:solidFill>
            <a:round/>
            <a:headEnd/>
            <a:tailEnd type="triangle" w="med" len="med"/>
          </a:ln>
        </p:spPr>
        <p:txBody>
          <a:bodyPr/>
          <a:lstStyle/>
          <a:p>
            <a:endParaRPr lang="en-IN"/>
          </a:p>
        </p:txBody>
      </p:sp>
      <p:sp>
        <p:nvSpPr>
          <p:cNvPr id="110600" name="Line 8"/>
          <p:cNvSpPr>
            <a:spLocks noChangeShapeType="1"/>
          </p:cNvSpPr>
          <p:nvPr/>
        </p:nvSpPr>
        <p:spPr bwMode="auto">
          <a:xfrm>
            <a:off x="5410200" y="3200400"/>
            <a:ext cx="1752600" cy="0"/>
          </a:xfrm>
          <a:prstGeom prst="line">
            <a:avLst/>
          </a:prstGeom>
          <a:noFill/>
          <a:ln w="9525">
            <a:solidFill>
              <a:srgbClr val="00FFFF"/>
            </a:solidFill>
            <a:round/>
            <a:headEnd/>
            <a:tailEnd type="triangle" w="med" len="med"/>
          </a:ln>
        </p:spPr>
        <p:txBody>
          <a:bodyPr/>
          <a:lstStyle/>
          <a:p>
            <a:endParaRPr lang="en-IN"/>
          </a:p>
        </p:txBody>
      </p:sp>
      <p:sp>
        <p:nvSpPr>
          <p:cNvPr id="110601" name="Rectangle 9"/>
          <p:cNvSpPr>
            <a:spLocks noChangeArrowheads="1"/>
          </p:cNvSpPr>
          <p:nvPr/>
        </p:nvSpPr>
        <p:spPr bwMode="auto">
          <a:xfrm>
            <a:off x="7162800" y="3048000"/>
            <a:ext cx="76200" cy="381000"/>
          </a:xfrm>
          <a:prstGeom prst="rect">
            <a:avLst/>
          </a:prstGeom>
          <a:solidFill>
            <a:schemeClr val="accent1"/>
          </a:solidFill>
          <a:ln w="9525">
            <a:solidFill>
              <a:srgbClr val="00FFFF"/>
            </a:solidFill>
            <a:miter lim="800000"/>
            <a:headEnd/>
            <a:tailEnd/>
          </a:ln>
        </p:spPr>
        <p:txBody>
          <a:bodyPr wrap="none" anchor="ctr"/>
          <a:lstStyle/>
          <a:p>
            <a:endParaRPr lang="en-US"/>
          </a:p>
        </p:txBody>
      </p:sp>
      <p:sp>
        <p:nvSpPr>
          <p:cNvPr id="110602" name="Rectangle 10"/>
          <p:cNvSpPr>
            <a:spLocks noChangeArrowheads="1"/>
          </p:cNvSpPr>
          <p:nvPr/>
        </p:nvSpPr>
        <p:spPr bwMode="auto">
          <a:xfrm>
            <a:off x="5105400" y="1295400"/>
            <a:ext cx="457200" cy="76200"/>
          </a:xfrm>
          <a:prstGeom prst="rect">
            <a:avLst/>
          </a:prstGeom>
          <a:solidFill>
            <a:schemeClr val="accent1"/>
          </a:solidFill>
          <a:ln w="9525">
            <a:solidFill>
              <a:srgbClr val="00FFFF"/>
            </a:solidFill>
            <a:miter lim="800000"/>
            <a:headEnd/>
            <a:tailEnd/>
          </a:ln>
        </p:spPr>
        <p:txBody>
          <a:bodyPr wrap="none" anchor="ctr"/>
          <a:lstStyle/>
          <a:p>
            <a:endParaRPr lang="en-US"/>
          </a:p>
        </p:txBody>
      </p:sp>
      <p:sp>
        <p:nvSpPr>
          <p:cNvPr id="110603" name="Line 11"/>
          <p:cNvSpPr>
            <a:spLocks noChangeShapeType="1"/>
          </p:cNvSpPr>
          <p:nvPr/>
        </p:nvSpPr>
        <p:spPr bwMode="auto">
          <a:xfrm>
            <a:off x="5348288" y="3257550"/>
            <a:ext cx="0" cy="457200"/>
          </a:xfrm>
          <a:prstGeom prst="line">
            <a:avLst/>
          </a:prstGeom>
          <a:noFill/>
          <a:ln w="19050">
            <a:solidFill>
              <a:srgbClr val="00FFFF"/>
            </a:solidFill>
            <a:round/>
            <a:headEnd/>
            <a:tailEnd type="triangle" w="med" len="med"/>
          </a:ln>
        </p:spPr>
        <p:txBody>
          <a:bodyPr/>
          <a:lstStyle/>
          <a:p>
            <a:endParaRPr lang="en-IN"/>
          </a:p>
        </p:txBody>
      </p:sp>
      <p:sp>
        <p:nvSpPr>
          <p:cNvPr id="110606" name="Text Box 14"/>
          <p:cNvSpPr txBox="1">
            <a:spLocks noChangeArrowheads="1"/>
          </p:cNvSpPr>
          <p:nvPr/>
        </p:nvSpPr>
        <p:spPr bwMode="auto">
          <a:xfrm>
            <a:off x="5791200" y="2114550"/>
            <a:ext cx="3352800" cy="707886"/>
          </a:xfrm>
          <a:prstGeom prst="rect">
            <a:avLst/>
          </a:prstGeom>
          <a:noFill/>
          <a:ln w="9525">
            <a:noFill/>
            <a:miter lim="800000"/>
            <a:headEnd/>
            <a:tailEnd/>
          </a:ln>
        </p:spPr>
        <p:txBody>
          <a:bodyPr wrap="square">
            <a:spAutoFit/>
          </a:bodyPr>
          <a:lstStyle/>
          <a:p>
            <a:r>
              <a:rPr lang="en-US" dirty="0">
                <a:solidFill>
                  <a:srgbClr val="FF9933"/>
                </a:solidFill>
              </a:rPr>
              <a:t>Michelson </a:t>
            </a:r>
            <a:r>
              <a:rPr lang="en-US" dirty="0" smtClean="0">
                <a:solidFill>
                  <a:srgbClr val="FF9933"/>
                </a:solidFill>
              </a:rPr>
              <a:t>Interferometer is a natural detector for GW</a:t>
            </a:r>
            <a:endParaRPr lang="en-US" dirty="0">
              <a:solidFill>
                <a:srgbClr val="FF9933"/>
              </a:solidFill>
            </a:endParaRPr>
          </a:p>
        </p:txBody>
      </p:sp>
      <p:sp>
        <p:nvSpPr>
          <p:cNvPr id="31755" name="Text Box 15"/>
          <p:cNvSpPr txBox="1">
            <a:spLocks noChangeArrowheads="1"/>
          </p:cNvSpPr>
          <p:nvPr/>
        </p:nvSpPr>
        <p:spPr bwMode="auto">
          <a:xfrm>
            <a:off x="381000" y="228600"/>
            <a:ext cx="7612063" cy="396875"/>
          </a:xfrm>
          <a:prstGeom prst="rect">
            <a:avLst/>
          </a:prstGeom>
          <a:noFill/>
          <a:ln w="9525">
            <a:noFill/>
            <a:miter lim="800000"/>
            <a:headEnd/>
            <a:tailEnd/>
          </a:ln>
        </p:spPr>
        <p:txBody>
          <a:bodyPr wrap="none">
            <a:spAutoFit/>
          </a:bodyPr>
          <a:lstStyle/>
          <a:p>
            <a:r>
              <a:rPr lang="en-US">
                <a:solidFill>
                  <a:srgbClr val="FF9933"/>
                </a:solidFill>
              </a:rPr>
              <a:t>When these waves reach earth, what can they do to free masses?</a:t>
            </a:r>
          </a:p>
        </p:txBody>
      </p:sp>
      <p:graphicFrame>
        <p:nvGraphicFramePr>
          <p:cNvPr id="110608" name="Object 16"/>
          <p:cNvGraphicFramePr>
            <a:graphicFrameLocks noChangeAspect="1"/>
          </p:cNvGraphicFramePr>
          <p:nvPr>
            <p:extLst>
              <p:ext uri="{D42A27DB-BD31-4B8C-83A1-F6EECF244321}">
                <p14:modId xmlns:p14="http://schemas.microsoft.com/office/powerpoint/2010/main" val="2852975345"/>
              </p:ext>
            </p:extLst>
          </p:nvPr>
        </p:nvGraphicFramePr>
        <p:xfrm>
          <a:off x="838200" y="4425950"/>
          <a:ext cx="7077075" cy="984250"/>
        </p:xfrm>
        <a:graphic>
          <a:graphicData uri="http://schemas.openxmlformats.org/presentationml/2006/ole">
            <mc:AlternateContent xmlns:mc="http://schemas.openxmlformats.org/markup-compatibility/2006">
              <mc:Choice xmlns:v="urn:schemas-microsoft-com:vml" Requires="v">
                <p:oleObj spid="_x0000_s102574" name="Equation" r:id="rId4" imgW="3746160" imgH="520560" progId="Equation.DSMT4">
                  <p:embed/>
                </p:oleObj>
              </mc:Choice>
              <mc:Fallback>
                <p:oleObj name="Equation" r:id="rId4" imgW="3746160" imgH="520560" progId="Equation.DSMT4">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425950"/>
                        <a:ext cx="7077075"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6"/>
          <p:cNvSpPr>
            <a:spLocks noChangeArrowheads="1"/>
          </p:cNvSpPr>
          <p:nvPr/>
        </p:nvSpPr>
        <p:spPr bwMode="auto">
          <a:xfrm>
            <a:off x="1600200" y="99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 name="Oval 7"/>
          <p:cNvSpPr>
            <a:spLocks noChangeArrowheads="1"/>
          </p:cNvSpPr>
          <p:nvPr/>
        </p:nvSpPr>
        <p:spPr bwMode="auto">
          <a:xfrm>
            <a:off x="1600200" y="2057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 name="Oval 8"/>
          <p:cNvSpPr>
            <a:spLocks noChangeArrowheads="1"/>
          </p:cNvSpPr>
          <p:nvPr/>
        </p:nvSpPr>
        <p:spPr bwMode="auto">
          <a:xfrm>
            <a:off x="2133600" y="152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 name="Oval 9"/>
          <p:cNvSpPr>
            <a:spLocks noChangeArrowheads="1"/>
          </p:cNvSpPr>
          <p:nvPr/>
        </p:nvSpPr>
        <p:spPr bwMode="auto">
          <a:xfrm>
            <a:off x="1066800" y="1524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20" name="Text Box 20"/>
          <p:cNvSpPr txBox="1">
            <a:spLocks noChangeArrowheads="1"/>
          </p:cNvSpPr>
          <p:nvPr/>
        </p:nvSpPr>
        <p:spPr bwMode="auto">
          <a:xfrm>
            <a:off x="304800" y="6096000"/>
            <a:ext cx="8534400" cy="646331"/>
          </a:xfrm>
          <a:prstGeom prst="rect">
            <a:avLst/>
          </a:prstGeom>
          <a:noFill/>
          <a:ln w="9525">
            <a:noFill/>
            <a:miter lim="800000"/>
            <a:headEnd/>
            <a:tailEnd/>
          </a:ln>
        </p:spPr>
        <p:txBody>
          <a:bodyPr wrap="square">
            <a:spAutoFit/>
          </a:bodyPr>
          <a:lstStyle/>
          <a:p>
            <a:r>
              <a:rPr lang="en-US" sz="1800" dirty="0" smtClean="0">
                <a:solidFill>
                  <a:srgbClr val="FFFF00"/>
                </a:solidFill>
              </a:rPr>
              <a:t>This estimate is when we have the source in our galaxy. Nearby galaxies are farther and to ensure good chance we need to do 100 or even 1000 times better.  </a:t>
            </a:r>
          </a:p>
        </p:txBody>
      </p:sp>
      <p:sp>
        <p:nvSpPr>
          <p:cNvPr id="25" name="Text Box 12"/>
          <p:cNvSpPr txBox="1">
            <a:spLocks noChangeArrowheads="1"/>
          </p:cNvSpPr>
          <p:nvPr/>
        </p:nvSpPr>
        <p:spPr bwMode="auto">
          <a:xfrm>
            <a:off x="381000" y="5410200"/>
            <a:ext cx="6047900" cy="646331"/>
          </a:xfrm>
          <a:prstGeom prst="rect">
            <a:avLst/>
          </a:prstGeom>
          <a:noFill/>
          <a:ln w="9525">
            <a:noFill/>
            <a:miter lim="800000"/>
            <a:headEnd/>
            <a:tailEnd/>
          </a:ln>
        </p:spPr>
        <p:txBody>
          <a:bodyPr wrap="none">
            <a:spAutoFit/>
          </a:bodyPr>
          <a:lstStyle/>
          <a:p>
            <a:r>
              <a:rPr lang="en-US" sz="1800" dirty="0"/>
              <a:t>Much less than the size of the nucleus.</a:t>
            </a:r>
          </a:p>
          <a:p>
            <a:r>
              <a:rPr lang="en-US" sz="1800" dirty="0"/>
              <a:t>This is the primary device for gravitational wave detection</a:t>
            </a:r>
          </a:p>
        </p:txBody>
      </p:sp>
      <p:pic>
        <p:nvPicPr>
          <p:cNvPr id="26" name="Picture 29"/>
          <p:cNvPicPr>
            <a:picLocks noChangeAspect="1" noChangeArrowheads="1"/>
          </p:cNvPicPr>
          <p:nvPr/>
        </p:nvPicPr>
        <p:blipFill>
          <a:blip r:embed="rId6" cstate="print"/>
          <a:srcRect/>
          <a:stretch>
            <a:fillRect/>
          </a:stretch>
        </p:blipFill>
        <p:spPr bwMode="auto">
          <a:xfrm>
            <a:off x="381000" y="2630090"/>
            <a:ext cx="3886200" cy="18657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4000" accel="50000" decel="50000" fill="hold" grpId="0" nodeType="clickEffect">
                                  <p:stCondLst>
                                    <p:cond delay="0"/>
                                  </p:stCondLst>
                                  <p:childTnLst>
                                    <p:animMotion origin="layout" path="M -0.00156 -0.03337 L -0.00156 0.03453 L -0.00156 -0.03337 Z " pathEditMode="relative" ptsTypes="AAA">
                                      <p:cBhvr>
                                        <p:cTn id="6" dur="2000" fill="hold"/>
                                        <p:tgtEl>
                                          <p:spTgt spid="15"/>
                                        </p:tgtEl>
                                        <p:attrNameLst>
                                          <p:attrName>ppt_x</p:attrName>
                                          <p:attrName>ppt_y</p:attrName>
                                        </p:attrNameLst>
                                      </p:cBhvr>
                                    </p:animMotion>
                                  </p:childTnLst>
                                </p:cTn>
                              </p:par>
                              <p:par>
                                <p:cTn id="7" presetID="0" presetClass="path" presetSubtype="0" repeatCount="4000" accel="50000" decel="50000" fill="hold" grpId="0" nodeType="withEffect">
                                  <p:stCondLst>
                                    <p:cond delay="0"/>
                                  </p:stCondLst>
                                  <p:childTnLst>
                                    <p:animMotion origin="layout" path="M 0.0 0.02966 L 0.0 -0.03384 L 0.0 0.02966 Z " pathEditMode="relative" ptsTypes="AAA">
                                      <p:cBhvr>
                                        <p:cTn id="8" dur="2000" fill="hold"/>
                                        <p:tgtEl>
                                          <p:spTgt spid="16"/>
                                        </p:tgtEl>
                                        <p:attrNameLst>
                                          <p:attrName>ppt_x</p:attrName>
                                          <p:attrName>ppt_y</p:attrName>
                                        </p:attrNameLst>
                                      </p:cBhvr>
                                    </p:animMotion>
                                  </p:childTnLst>
                                </p:cTn>
                              </p:par>
                              <p:par>
                                <p:cTn id="9" presetID="0" presetClass="path" presetSubtype="0" repeatCount="4000" accel="50000" decel="50000" fill="hold" grpId="0" nodeType="withEffect">
                                  <p:stCondLst>
                                    <p:cond delay="0"/>
                                  </p:stCondLst>
                                  <p:childTnLst>
                                    <p:animMotion origin="layout" path="M 0.02222 0.00046 L -0.02691 0.00046 L 0.02222 0.00046 Z " pathEditMode="relative" ptsTypes="AAA">
                                      <p:cBhvr>
                                        <p:cTn id="10" dur="2000" fill="hold"/>
                                        <p:tgtEl>
                                          <p:spTgt spid="18"/>
                                        </p:tgtEl>
                                        <p:attrNameLst>
                                          <p:attrName>ppt_x</p:attrName>
                                          <p:attrName>ppt_y</p:attrName>
                                        </p:attrNameLst>
                                      </p:cBhvr>
                                    </p:animMotion>
                                  </p:childTnLst>
                                </p:cTn>
                              </p:par>
                              <p:par>
                                <p:cTn id="11" presetID="0" presetClass="path" presetSubtype="0" repeatCount="4000" accel="50000" decel="50000" fill="hold" grpId="0" nodeType="withEffect">
                                  <p:stCondLst>
                                    <p:cond delay="0"/>
                                  </p:stCondLst>
                                  <p:childTnLst>
                                    <p:animMotion origin="layout" path="M -0.02552 -0.00186 L 0.02205 -0.00186 L -0.02552 -0.00186 Z " pathEditMode="relative" ptsTypes="AAA">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5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5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5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6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6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repeatCount="3000" accel="50000" decel="50000" fill="hold" grpId="1" nodeType="clickEffect">
                                  <p:stCondLst>
                                    <p:cond delay="0"/>
                                  </p:stCondLst>
                                  <p:childTnLst>
                                    <p:animMotion origin="layout" path="M 8.33333E-7 1.25145E-6 L 0.00157 0.02179 L 8.33333E-7 1.25145E-6 Z " pathEditMode="relative" ptsTypes="AAA">
                                      <p:cBhvr>
                                        <p:cTn id="30" dur="2000" fill="hold"/>
                                        <p:tgtEl>
                                          <p:spTgt spid="110602"/>
                                        </p:tgtEl>
                                        <p:attrNameLst>
                                          <p:attrName>ppt_x</p:attrName>
                                          <p:attrName>ppt_y</p:attrName>
                                        </p:attrNameLst>
                                      </p:cBhvr>
                                    </p:animMotion>
                                  </p:childTnLst>
                                </p:cTn>
                              </p:par>
                              <p:par>
                                <p:cTn id="31" presetID="0" presetClass="path" presetSubtype="0" repeatCount="3000" accel="50000" decel="50000" fill="hold" grpId="1" nodeType="withEffect">
                                  <p:stCondLst>
                                    <p:cond delay="0"/>
                                  </p:stCondLst>
                                  <p:childTnLst>
                                    <p:animMotion origin="layout" path="M -1.11111E-6 3.74276E-6 L 0.01146 -0.00209 L -1.11111E-6 3.74276E-6 Z " pathEditMode="relative" ptsTypes="AAA">
                                      <p:cBhvr>
                                        <p:cTn id="32" dur="2000" fill="hold"/>
                                        <p:tgtEl>
                                          <p:spTgt spid="110601"/>
                                        </p:tgtEl>
                                        <p:attrNameLst>
                                          <p:attrName>ppt_x</p:attrName>
                                          <p:attrName>ppt_y</p:attrName>
                                        </p:attrNameLst>
                                      </p:cBhvr>
                                    </p:animMotion>
                                  </p:childTnLst>
                                </p:cTn>
                              </p:par>
                              <p:par>
                                <p:cTn id="33" presetID="10" presetClass="entr" presetSubtype="0" fill="hold" grpId="0" nodeType="withEffect">
                                  <p:stCondLst>
                                    <p:cond delay="0"/>
                                  </p:stCondLst>
                                  <p:childTnLst>
                                    <p:set>
                                      <p:cBhvr>
                                        <p:cTn id="34" dur="1" fill="hold">
                                          <p:stCondLst>
                                            <p:cond delay="0"/>
                                          </p:stCondLst>
                                        </p:cTn>
                                        <p:tgtEl>
                                          <p:spTgt spid="110603"/>
                                        </p:tgtEl>
                                        <p:attrNameLst>
                                          <p:attrName>style.visibility</p:attrName>
                                        </p:attrNameLst>
                                      </p:cBhvr>
                                      <p:to>
                                        <p:strVal val="visible"/>
                                      </p:to>
                                    </p:set>
                                    <p:animEffect transition="in" filter="fade">
                                      <p:cBhvr>
                                        <p:cTn id="35" dur="2000"/>
                                        <p:tgtEl>
                                          <p:spTgt spid="11060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0606"/>
                                        </p:tgtEl>
                                        <p:attrNameLst>
                                          <p:attrName>style.visibility</p:attrName>
                                        </p:attrNameLst>
                                      </p:cBhvr>
                                      <p:to>
                                        <p:strVal val="visible"/>
                                      </p:to>
                                    </p:set>
                                  </p:childTnLst>
                                </p:cTn>
                              </p:par>
                              <p:par>
                                <p:cTn id="40" presetID="26" presetClass="emph" presetSubtype="0" repeatCount="2000" fill="hold" grpId="1" nodeType="withEffect">
                                  <p:stCondLst>
                                    <p:cond delay="1000"/>
                                  </p:stCondLst>
                                  <p:childTnLst>
                                    <p:animEffect transition="out" filter="fade">
                                      <p:cBhvr>
                                        <p:cTn id="41" dur="2000" tmFilter="0, 0; .2, .5; .8, .5; 1, 0"/>
                                        <p:tgtEl>
                                          <p:spTgt spid="110603"/>
                                        </p:tgtEl>
                                      </p:cBhvr>
                                    </p:animEffect>
                                    <p:animScale>
                                      <p:cBhvr>
                                        <p:cTn id="42" dur="1000" autoRev="1" fill="hold"/>
                                        <p:tgtEl>
                                          <p:spTgt spid="110603"/>
                                        </p:tgtEl>
                                      </p:cBhvr>
                                      <p:by x="105000" y="105000"/>
                                    </p:animScale>
                                  </p:childTnLst>
                                </p:cTn>
                              </p:par>
                            </p:childTnLst>
                          </p:cTn>
                        </p:par>
                        <p:par>
                          <p:cTn id="43" fill="hold">
                            <p:stCondLst>
                              <p:cond delay="5000"/>
                            </p:stCondLst>
                            <p:childTnLst>
                              <p:par>
                                <p:cTn id="44" presetID="10" presetClass="exit" presetSubtype="0" fill="hold" grpId="2" nodeType="afterEffect">
                                  <p:stCondLst>
                                    <p:cond delay="0"/>
                                  </p:stCondLst>
                                  <p:childTnLst>
                                    <p:animEffect transition="out" filter="fade">
                                      <p:cBhvr>
                                        <p:cTn id="45" dur="1000"/>
                                        <p:tgtEl>
                                          <p:spTgt spid="110603"/>
                                        </p:tgtEl>
                                      </p:cBhvr>
                                    </p:animEffect>
                                    <p:set>
                                      <p:cBhvr>
                                        <p:cTn id="46" dur="1" fill="hold">
                                          <p:stCondLst>
                                            <p:cond delay="999"/>
                                          </p:stCondLst>
                                        </p:cTn>
                                        <p:tgtEl>
                                          <p:spTgt spid="11060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060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9220"/>
                                        </p:tgtEl>
                                        <p:attrNameLst>
                                          <p:attrName>style.visibility</p:attrName>
                                        </p:attrNameLst>
                                      </p:cBhvr>
                                      <p:to>
                                        <p:strVal val="visible"/>
                                      </p:to>
                                    </p:set>
                                    <p:animEffect transition="in" filter="fade">
                                      <p:cBhvr>
                                        <p:cTn id="59" dur="1000"/>
                                        <p:tgtEl>
                                          <p:spTgt spid="1792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P spid="110598" grpId="0" animBg="1"/>
      <p:bldP spid="110599" grpId="0" animBg="1"/>
      <p:bldP spid="110600" grpId="0" animBg="1"/>
      <p:bldP spid="110601" grpId="0" animBg="1"/>
      <p:bldP spid="110601" grpId="1" animBg="1"/>
      <p:bldP spid="110602" grpId="0" animBg="1"/>
      <p:bldP spid="110602" grpId="1" animBg="1"/>
      <p:bldP spid="110603" grpId="0" animBg="1"/>
      <p:bldP spid="110603" grpId="1" animBg="1"/>
      <p:bldP spid="110603" grpId="2" animBg="1"/>
      <p:bldP spid="110606" grpId="0"/>
      <p:bldP spid="15" grpId="0" animBg="1"/>
      <p:bldP spid="16" grpId="0" animBg="1"/>
      <p:bldP spid="17" grpId="0" animBg="1"/>
      <p:bldP spid="18" grpId="0" animBg="1"/>
      <p:bldP spid="1792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7"/>
          <p:cNvSpPr>
            <a:spLocks noChangeArrowheads="1"/>
          </p:cNvSpPr>
          <p:nvPr/>
        </p:nvSpPr>
        <p:spPr bwMode="auto">
          <a:xfrm>
            <a:off x="625475" y="2209800"/>
            <a:ext cx="1752600" cy="2971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309276" name="Oval 28"/>
          <p:cNvSpPr>
            <a:spLocks noChangeArrowheads="1"/>
          </p:cNvSpPr>
          <p:nvPr/>
        </p:nvSpPr>
        <p:spPr bwMode="auto">
          <a:xfrm>
            <a:off x="914400" y="2438400"/>
            <a:ext cx="228600" cy="228600"/>
          </a:xfrm>
          <a:prstGeom prst="ellipse">
            <a:avLst/>
          </a:prstGeom>
          <a:solidFill>
            <a:srgbClr val="000080"/>
          </a:solidFill>
          <a:ln w="9525">
            <a:solidFill>
              <a:schemeClr val="tx1"/>
            </a:solidFill>
            <a:round/>
            <a:headEnd/>
            <a:tailEnd/>
          </a:ln>
        </p:spPr>
        <p:txBody>
          <a:bodyPr wrap="none" anchor="ctr"/>
          <a:lstStyle/>
          <a:p>
            <a:endParaRPr lang="en-US" dirty="0"/>
          </a:p>
        </p:txBody>
      </p:sp>
      <p:sp>
        <p:nvSpPr>
          <p:cNvPr id="309277" name="Oval 29"/>
          <p:cNvSpPr>
            <a:spLocks noChangeArrowheads="1"/>
          </p:cNvSpPr>
          <p:nvPr/>
        </p:nvSpPr>
        <p:spPr bwMode="auto">
          <a:xfrm>
            <a:off x="1752600" y="2362200"/>
            <a:ext cx="304800" cy="304800"/>
          </a:xfrm>
          <a:prstGeom prst="ellipse">
            <a:avLst/>
          </a:prstGeom>
          <a:solidFill>
            <a:srgbClr val="FF9933"/>
          </a:solidFill>
          <a:ln w="9525">
            <a:solidFill>
              <a:schemeClr val="tx1"/>
            </a:solidFill>
            <a:round/>
            <a:headEnd/>
            <a:tailEnd/>
          </a:ln>
        </p:spPr>
        <p:txBody>
          <a:bodyPr wrap="none" anchor="ctr"/>
          <a:lstStyle/>
          <a:p>
            <a:endParaRPr lang="en-US" dirty="0"/>
          </a:p>
        </p:txBody>
      </p:sp>
      <p:sp>
        <p:nvSpPr>
          <p:cNvPr id="4105" name="Line 30"/>
          <p:cNvSpPr>
            <a:spLocks noChangeShapeType="1"/>
          </p:cNvSpPr>
          <p:nvPr/>
        </p:nvSpPr>
        <p:spPr bwMode="auto">
          <a:xfrm flipH="1">
            <a:off x="2073275" y="2514600"/>
            <a:ext cx="304800" cy="0"/>
          </a:xfrm>
          <a:prstGeom prst="line">
            <a:avLst/>
          </a:prstGeom>
          <a:noFill/>
          <a:ln w="9525">
            <a:solidFill>
              <a:srgbClr val="000000"/>
            </a:solidFill>
            <a:round/>
            <a:headEnd/>
            <a:tailEnd type="triangle" w="med" len="med"/>
          </a:ln>
        </p:spPr>
        <p:txBody>
          <a:bodyPr/>
          <a:lstStyle/>
          <a:p>
            <a:endParaRPr lang="en-US" dirty="0"/>
          </a:p>
        </p:txBody>
      </p:sp>
      <p:sp>
        <p:nvSpPr>
          <p:cNvPr id="4106" name="Line 31"/>
          <p:cNvSpPr>
            <a:spLocks noChangeShapeType="1"/>
          </p:cNvSpPr>
          <p:nvPr/>
        </p:nvSpPr>
        <p:spPr bwMode="auto">
          <a:xfrm flipH="1">
            <a:off x="2073275" y="4876800"/>
            <a:ext cx="304800" cy="0"/>
          </a:xfrm>
          <a:prstGeom prst="line">
            <a:avLst/>
          </a:prstGeom>
          <a:noFill/>
          <a:ln w="9525">
            <a:solidFill>
              <a:srgbClr val="000000"/>
            </a:solidFill>
            <a:round/>
            <a:headEnd/>
            <a:tailEnd type="triangle" w="med" len="med"/>
          </a:ln>
        </p:spPr>
        <p:txBody>
          <a:bodyPr/>
          <a:lstStyle/>
          <a:p>
            <a:endParaRPr lang="en-US" dirty="0"/>
          </a:p>
        </p:txBody>
      </p:sp>
      <p:grpSp>
        <p:nvGrpSpPr>
          <p:cNvPr id="7" name="Group 34"/>
          <p:cNvGrpSpPr>
            <a:grpSpLocks/>
          </p:cNvGrpSpPr>
          <p:nvPr/>
        </p:nvGrpSpPr>
        <p:grpSpPr bwMode="auto">
          <a:xfrm>
            <a:off x="701675" y="4419600"/>
            <a:ext cx="258763" cy="533400"/>
            <a:chOff x="432" y="3120"/>
            <a:chExt cx="163" cy="336"/>
          </a:xfrm>
        </p:grpSpPr>
        <p:sp>
          <p:nvSpPr>
            <p:cNvPr id="4128" name="Oval 35"/>
            <p:cNvSpPr>
              <a:spLocks noChangeArrowheads="1"/>
            </p:cNvSpPr>
            <p:nvPr/>
          </p:nvSpPr>
          <p:spPr bwMode="auto">
            <a:xfrm>
              <a:off x="480" y="3120"/>
              <a:ext cx="96" cy="96"/>
            </a:xfrm>
            <a:prstGeom prst="ellipse">
              <a:avLst/>
            </a:prstGeom>
            <a:solidFill>
              <a:schemeClr val="accent1"/>
            </a:solidFill>
            <a:ln w="9525">
              <a:solidFill>
                <a:srgbClr val="003300"/>
              </a:solidFill>
              <a:round/>
              <a:headEnd/>
              <a:tailEnd/>
            </a:ln>
          </p:spPr>
          <p:txBody>
            <a:bodyPr wrap="none" anchor="ctr"/>
            <a:lstStyle/>
            <a:p>
              <a:endParaRPr lang="en-US" dirty="0"/>
            </a:p>
          </p:txBody>
        </p:sp>
        <p:sp>
          <p:nvSpPr>
            <p:cNvPr id="4129" name="Line 36"/>
            <p:cNvSpPr>
              <a:spLocks noChangeShapeType="1"/>
            </p:cNvSpPr>
            <p:nvPr/>
          </p:nvSpPr>
          <p:spPr bwMode="auto">
            <a:xfrm>
              <a:off x="528" y="3216"/>
              <a:ext cx="0" cy="96"/>
            </a:xfrm>
            <a:prstGeom prst="line">
              <a:avLst/>
            </a:prstGeom>
            <a:noFill/>
            <a:ln w="9525">
              <a:solidFill>
                <a:srgbClr val="003300"/>
              </a:solidFill>
              <a:round/>
              <a:headEnd/>
              <a:tailEnd/>
            </a:ln>
          </p:spPr>
          <p:txBody>
            <a:bodyPr/>
            <a:lstStyle/>
            <a:p>
              <a:endParaRPr lang="en-US" dirty="0"/>
            </a:p>
          </p:txBody>
        </p:sp>
        <p:sp>
          <p:nvSpPr>
            <p:cNvPr id="4130" name="Line 37"/>
            <p:cNvSpPr>
              <a:spLocks noChangeShapeType="1"/>
            </p:cNvSpPr>
            <p:nvPr/>
          </p:nvSpPr>
          <p:spPr bwMode="auto">
            <a:xfrm flipH="1">
              <a:off x="480" y="3312"/>
              <a:ext cx="48" cy="144"/>
            </a:xfrm>
            <a:prstGeom prst="line">
              <a:avLst/>
            </a:prstGeom>
            <a:noFill/>
            <a:ln w="9525">
              <a:solidFill>
                <a:srgbClr val="003300"/>
              </a:solidFill>
              <a:round/>
              <a:headEnd/>
              <a:tailEnd/>
            </a:ln>
          </p:spPr>
          <p:txBody>
            <a:bodyPr/>
            <a:lstStyle/>
            <a:p>
              <a:endParaRPr lang="en-US" dirty="0"/>
            </a:p>
          </p:txBody>
        </p:sp>
        <p:sp>
          <p:nvSpPr>
            <p:cNvPr id="4131" name="Line 38"/>
            <p:cNvSpPr>
              <a:spLocks noChangeShapeType="1"/>
            </p:cNvSpPr>
            <p:nvPr/>
          </p:nvSpPr>
          <p:spPr bwMode="auto">
            <a:xfrm>
              <a:off x="528" y="3312"/>
              <a:ext cx="48" cy="144"/>
            </a:xfrm>
            <a:prstGeom prst="line">
              <a:avLst/>
            </a:prstGeom>
            <a:noFill/>
            <a:ln w="9525">
              <a:solidFill>
                <a:srgbClr val="003300"/>
              </a:solidFill>
              <a:round/>
              <a:headEnd/>
              <a:tailEnd/>
            </a:ln>
          </p:spPr>
          <p:txBody>
            <a:bodyPr/>
            <a:lstStyle/>
            <a:p>
              <a:endParaRPr lang="en-US" dirty="0"/>
            </a:p>
          </p:txBody>
        </p:sp>
        <p:sp>
          <p:nvSpPr>
            <p:cNvPr id="4132" name="Freeform 39"/>
            <p:cNvSpPr>
              <a:spLocks/>
            </p:cNvSpPr>
            <p:nvPr/>
          </p:nvSpPr>
          <p:spPr bwMode="auto">
            <a:xfrm>
              <a:off x="510" y="3210"/>
              <a:ext cx="85" cy="61"/>
            </a:xfrm>
            <a:custGeom>
              <a:avLst/>
              <a:gdLst>
                <a:gd name="T0" fmla="*/ 19 w 85"/>
                <a:gd name="T1" fmla="*/ 0 h 61"/>
                <a:gd name="T2" fmla="*/ 57 w 85"/>
                <a:gd name="T3" fmla="*/ 19 h 61"/>
                <a:gd name="T4" fmla="*/ 85 w 85"/>
                <a:gd name="T5" fmla="*/ 38 h 61"/>
                <a:gd name="T6" fmla="*/ 57 w 85"/>
                <a:gd name="T7" fmla="*/ 57 h 61"/>
                <a:gd name="T8" fmla="*/ 0 w 85"/>
                <a:gd name="T9" fmla="*/ 57 h 61"/>
                <a:gd name="T10" fmla="*/ 0 60000 65536"/>
                <a:gd name="T11" fmla="*/ 0 60000 65536"/>
                <a:gd name="T12" fmla="*/ 0 60000 65536"/>
                <a:gd name="T13" fmla="*/ 0 60000 65536"/>
                <a:gd name="T14" fmla="*/ 0 60000 65536"/>
                <a:gd name="T15" fmla="*/ 0 w 85"/>
                <a:gd name="T16" fmla="*/ 0 h 61"/>
                <a:gd name="T17" fmla="*/ 85 w 85"/>
                <a:gd name="T18" fmla="*/ 61 h 61"/>
              </a:gdLst>
              <a:ahLst/>
              <a:cxnLst>
                <a:cxn ang="T10">
                  <a:pos x="T0" y="T1"/>
                </a:cxn>
                <a:cxn ang="T11">
                  <a:pos x="T2" y="T3"/>
                </a:cxn>
                <a:cxn ang="T12">
                  <a:pos x="T4" y="T5"/>
                </a:cxn>
                <a:cxn ang="T13">
                  <a:pos x="T6" y="T7"/>
                </a:cxn>
                <a:cxn ang="T14">
                  <a:pos x="T8" y="T9"/>
                </a:cxn>
              </a:cxnLst>
              <a:rect l="T15" t="T16" r="T17" b="T18"/>
              <a:pathLst>
                <a:path w="85" h="61">
                  <a:moveTo>
                    <a:pt x="19" y="0"/>
                  </a:moveTo>
                  <a:cubicBezTo>
                    <a:pt x="32" y="6"/>
                    <a:pt x="45" y="12"/>
                    <a:pt x="57" y="19"/>
                  </a:cubicBezTo>
                  <a:cubicBezTo>
                    <a:pt x="67" y="25"/>
                    <a:pt x="85" y="27"/>
                    <a:pt x="85" y="38"/>
                  </a:cubicBezTo>
                  <a:cubicBezTo>
                    <a:pt x="85" y="49"/>
                    <a:pt x="68" y="55"/>
                    <a:pt x="57" y="57"/>
                  </a:cubicBezTo>
                  <a:cubicBezTo>
                    <a:pt x="38" y="61"/>
                    <a:pt x="19" y="57"/>
                    <a:pt x="0" y="57"/>
                  </a:cubicBezTo>
                </a:path>
              </a:pathLst>
            </a:custGeom>
            <a:noFill/>
            <a:ln w="9525">
              <a:solidFill>
                <a:srgbClr val="003300"/>
              </a:solidFill>
              <a:round/>
              <a:headEnd/>
              <a:tailEnd/>
            </a:ln>
          </p:spPr>
          <p:txBody>
            <a:bodyPr/>
            <a:lstStyle/>
            <a:p>
              <a:endParaRPr lang="en-US" dirty="0"/>
            </a:p>
          </p:txBody>
        </p:sp>
        <p:sp>
          <p:nvSpPr>
            <p:cNvPr id="4133" name="Freeform 40"/>
            <p:cNvSpPr>
              <a:spLocks/>
            </p:cNvSpPr>
            <p:nvPr/>
          </p:nvSpPr>
          <p:spPr bwMode="auto">
            <a:xfrm>
              <a:off x="432" y="3216"/>
              <a:ext cx="96" cy="96"/>
            </a:xfrm>
            <a:custGeom>
              <a:avLst/>
              <a:gdLst>
                <a:gd name="T0" fmla="*/ 96 w 96"/>
                <a:gd name="T1" fmla="*/ 0 h 96"/>
                <a:gd name="T2" fmla="*/ 0 w 96"/>
                <a:gd name="T3" fmla="*/ 48 h 96"/>
                <a:gd name="T4" fmla="*/ 96 w 96"/>
                <a:gd name="T5" fmla="*/ 96 h 96"/>
                <a:gd name="T6" fmla="*/ 0 60000 65536"/>
                <a:gd name="T7" fmla="*/ 0 60000 65536"/>
                <a:gd name="T8" fmla="*/ 0 60000 65536"/>
                <a:gd name="T9" fmla="*/ 0 w 96"/>
                <a:gd name="T10" fmla="*/ 0 h 96"/>
                <a:gd name="T11" fmla="*/ 96 w 96"/>
                <a:gd name="T12" fmla="*/ 96 h 96"/>
              </a:gdLst>
              <a:ahLst/>
              <a:cxnLst>
                <a:cxn ang="T6">
                  <a:pos x="T0" y="T1"/>
                </a:cxn>
                <a:cxn ang="T7">
                  <a:pos x="T2" y="T3"/>
                </a:cxn>
                <a:cxn ang="T8">
                  <a:pos x="T4" y="T5"/>
                </a:cxn>
              </a:cxnLst>
              <a:rect l="T9" t="T10" r="T11" b="T12"/>
              <a:pathLst>
                <a:path w="96" h="96">
                  <a:moveTo>
                    <a:pt x="96" y="0"/>
                  </a:moveTo>
                  <a:lnTo>
                    <a:pt x="0" y="48"/>
                  </a:lnTo>
                  <a:lnTo>
                    <a:pt x="96" y="96"/>
                  </a:lnTo>
                </a:path>
              </a:pathLst>
            </a:custGeom>
            <a:noFill/>
            <a:ln w="9525">
              <a:solidFill>
                <a:srgbClr val="003300"/>
              </a:solidFill>
              <a:round/>
              <a:headEnd/>
              <a:tailEnd/>
            </a:ln>
          </p:spPr>
          <p:txBody>
            <a:bodyPr/>
            <a:lstStyle/>
            <a:p>
              <a:endParaRPr lang="en-US" dirty="0"/>
            </a:p>
          </p:txBody>
        </p:sp>
      </p:grpSp>
      <p:sp>
        <p:nvSpPr>
          <p:cNvPr id="4110" name="Line 41"/>
          <p:cNvSpPr>
            <a:spLocks noChangeShapeType="1"/>
          </p:cNvSpPr>
          <p:nvPr/>
        </p:nvSpPr>
        <p:spPr bwMode="auto">
          <a:xfrm>
            <a:off x="533400" y="4038600"/>
            <a:ext cx="0" cy="838200"/>
          </a:xfrm>
          <a:prstGeom prst="line">
            <a:avLst/>
          </a:prstGeom>
          <a:noFill/>
          <a:ln w="19050">
            <a:solidFill>
              <a:srgbClr val="FF9933"/>
            </a:solidFill>
            <a:round/>
            <a:headEnd/>
            <a:tailEnd type="triangle" w="med" len="med"/>
          </a:ln>
        </p:spPr>
        <p:txBody>
          <a:bodyPr/>
          <a:lstStyle/>
          <a:p>
            <a:endParaRPr lang="en-US" dirty="0"/>
          </a:p>
        </p:txBody>
      </p:sp>
      <p:graphicFrame>
        <p:nvGraphicFramePr>
          <p:cNvPr id="4098" name="Object 42"/>
          <p:cNvGraphicFramePr>
            <a:graphicFrameLocks noChangeAspect="1"/>
          </p:cNvGraphicFramePr>
          <p:nvPr>
            <p:extLst>
              <p:ext uri="{D42A27DB-BD31-4B8C-83A1-F6EECF244321}">
                <p14:modId xmlns:p14="http://schemas.microsoft.com/office/powerpoint/2010/main" val="2100989610"/>
              </p:ext>
            </p:extLst>
          </p:nvPr>
        </p:nvGraphicFramePr>
        <p:xfrm>
          <a:off x="-76200" y="5195887"/>
          <a:ext cx="3109913" cy="442913"/>
        </p:xfrm>
        <a:graphic>
          <a:graphicData uri="http://schemas.openxmlformats.org/presentationml/2006/ole">
            <mc:AlternateContent xmlns:mc="http://schemas.openxmlformats.org/markup-compatibility/2006">
              <mc:Choice xmlns:v="urn:schemas-microsoft-com:vml" Requires="v">
                <p:oleObj spid="_x0000_s230422" name="Drawing" r:id="rId4" imgW="3110400" imgH="442800" progId="">
                  <p:embed/>
                </p:oleObj>
              </mc:Choice>
              <mc:Fallback>
                <p:oleObj name="Drawing" r:id="rId4" imgW="3110400" imgH="442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195887"/>
                        <a:ext cx="3109913"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9307" name="Text Box 59"/>
          <p:cNvSpPr txBox="1">
            <a:spLocks noChangeArrowheads="1"/>
          </p:cNvSpPr>
          <p:nvPr/>
        </p:nvSpPr>
        <p:spPr bwMode="auto">
          <a:xfrm>
            <a:off x="3733800" y="2362200"/>
            <a:ext cx="2926552" cy="400110"/>
          </a:xfrm>
          <a:prstGeom prst="rect">
            <a:avLst/>
          </a:prstGeom>
          <a:noFill/>
          <a:ln w="9525">
            <a:noFill/>
            <a:miter lim="800000"/>
            <a:headEnd/>
            <a:tailEnd/>
          </a:ln>
        </p:spPr>
        <p:txBody>
          <a:bodyPr wrap="none">
            <a:spAutoFit/>
          </a:bodyPr>
          <a:lstStyle/>
          <a:p>
            <a:r>
              <a:rPr lang="en-US" dirty="0" smtClean="0">
                <a:solidFill>
                  <a:srgbClr val="FFFF00"/>
                </a:solidFill>
              </a:rPr>
              <a:t>Tides are “</a:t>
            </a:r>
            <a:r>
              <a:rPr lang="en-US" dirty="0" err="1" smtClean="0">
                <a:solidFill>
                  <a:srgbClr val="FFFF00"/>
                </a:solidFill>
              </a:rPr>
              <a:t>quadrupolar</a:t>
            </a:r>
            <a:r>
              <a:rPr lang="en-US" dirty="0" smtClean="0">
                <a:solidFill>
                  <a:srgbClr val="FFFF00"/>
                </a:solidFill>
              </a:rPr>
              <a:t>”.</a:t>
            </a:r>
            <a:endParaRPr lang="en-US" sz="2000" dirty="0">
              <a:solidFill>
                <a:srgbClr val="FFFF00"/>
              </a:solidFill>
            </a:endParaRPr>
          </a:p>
        </p:txBody>
      </p:sp>
      <p:sp>
        <p:nvSpPr>
          <p:cNvPr id="60" name="Oval 55"/>
          <p:cNvSpPr>
            <a:spLocks noChangeArrowheads="1"/>
          </p:cNvSpPr>
          <p:nvPr/>
        </p:nvSpPr>
        <p:spPr bwMode="auto">
          <a:xfrm>
            <a:off x="1343025" y="2590800"/>
            <a:ext cx="228600" cy="228600"/>
          </a:xfrm>
          <a:prstGeom prst="ellipse">
            <a:avLst/>
          </a:prstGeom>
          <a:solidFill>
            <a:srgbClr val="000080"/>
          </a:solidFill>
          <a:ln w="9525">
            <a:solidFill>
              <a:schemeClr val="tx1"/>
            </a:solidFill>
            <a:round/>
            <a:headEnd/>
            <a:tailEnd/>
          </a:ln>
        </p:spPr>
        <p:txBody>
          <a:bodyPr wrap="none" anchor="ctr"/>
          <a:lstStyle/>
          <a:p>
            <a:endParaRPr lang="en-US" dirty="0"/>
          </a:p>
        </p:txBody>
      </p:sp>
      <p:sp>
        <p:nvSpPr>
          <p:cNvPr id="61" name="Oval 56"/>
          <p:cNvSpPr>
            <a:spLocks noChangeArrowheads="1"/>
          </p:cNvSpPr>
          <p:nvPr/>
        </p:nvSpPr>
        <p:spPr bwMode="auto">
          <a:xfrm>
            <a:off x="1295400" y="2209800"/>
            <a:ext cx="304800" cy="304800"/>
          </a:xfrm>
          <a:prstGeom prst="ellipse">
            <a:avLst/>
          </a:prstGeom>
          <a:solidFill>
            <a:srgbClr val="FF9933"/>
          </a:solidFill>
          <a:ln w="9525">
            <a:solidFill>
              <a:schemeClr val="tx1"/>
            </a:solidFill>
            <a:round/>
            <a:headEnd/>
            <a:tailEnd/>
          </a:ln>
        </p:spPr>
        <p:txBody>
          <a:bodyPr wrap="none" anchor="ctr"/>
          <a:lstStyle/>
          <a:p>
            <a:endParaRPr lang="en-US" dirty="0"/>
          </a:p>
        </p:txBody>
      </p:sp>
    </p:spTree>
    <p:extLst>
      <p:ext uri="{BB962C8B-B14F-4D97-AF65-F5344CB8AC3E}">
        <p14:creationId xmlns:p14="http://schemas.microsoft.com/office/powerpoint/2010/main" val="3660136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7572E-6 2.80816E-6 L 0.02084 0.32808 " pathEditMode="relative" rAng="0" ptsTypes="AA">
                                      <p:cBhvr>
                                        <p:cTn id="6" dur="1000" fill="hold"/>
                                        <p:tgtEl>
                                          <p:spTgt spid="309276"/>
                                        </p:tgtEl>
                                        <p:attrNameLst>
                                          <p:attrName>ppt_x</p:attrName>
                                          <p:attrName>ppt_y</p:attrName>
                                        </p:attrNameLst>
                                      </p:cBhvr>
                                      <p:rCtr x="1042" y="16404"/>
                                    </p:animMotion>
                                  </p:childTnLst>
                                </p:cTn>
                              </p:par>
                              <p:par>
                                <p:cTn id="7" presetID="42" presetClass="path" presetSubtype="0" accel="50000" decel="50000" fill="hold" grpId="0" nodeType="withEffect">
                                  <p:stCondLst>
                                    <p:cond delay="0"/>
                                  </p:stCondLst>
                                  <p:childTnLst>
                                    <p:animMotion origin="layout" path="M 0.0 2.58401E-6 L -0.01667 0.33372 " pathEditMode="relative" rAng="0" ptsTypes="AA">
                                      <p:cBhvr>
                                        <p:cTn id="8" dur="1000" fill="hold"/>
                                        <p:tgtEl>
                                          <p:spTgt spid="309277"/>
                                        </p:tgtEl>
                                        <p:attrNameLst>
                                          <p:attrName>ppt_x</p:attrName>
                                          <p:attrName>ppt_y</p:attrName>
                                        </p:attrNameLst>
                                      </p:cBhvr>
                                      <p:rCtr x="-8" y="167"/>
                                    </p:animMotion>
                                  </p:childTnLst>
                                </p:cTn>
                              </p:par>
                              <p:par>
                                <p:cTn id="9" presetID="42" presetClass="path" presetSubtype="0" accel="50000" decel="50000" fill="hold" grpId="1" nodeType="withEffect">
                                  <p:stCondLst>
                                    <p:cond delay="0"/>
                                  </p:stCondLst>
                                  <p:childTnLst>
                                    <p:animMotion origin="layout" path="M 1.94893E-6 -9.26784E-9 L -0.00104 0.3392 " pathEditMode="relative" rAng="0" ptsTypes="AA">
                                      <p:cBhvr>
                                        <p:cTn id="10" dur="1000" fill="hold"/>
                                        <p:tgtEl>
                                          <p:spTgt spid="60"/>
                                        </p:tgtEl>
                                        <p:attrNameLst>
                                          <p:attrName>ppt_x</p:attrName>
                                          <p:attrName>ppt_y</p:attrName>
                                        </p:attrNameLst>
                                      </p:cBhvr>
                                      <p:rCtr x="-52" y="16960"/>
                                    </p:animMotion>
                                  </p:childTnLst>
                                </p:cTn>
                              </p:par>
                              <p:par>
                                <p:cTn id="11" presetID="42" presetClass="path" presetSubtype="0" accel="50000" decel="50000" fill="hold" grpId="1" nodeType="withEffect">
                                  <p:stCondLst>
                                    <p:cond delay="0"/>
                                  </p:stCondLst>
                                  <p:childTnLst>
                                    <p:animMotion origin="layout" path="M 4.15842E-6 -3.67006E-6 L 4.15842E-6 0.3114 " pathEditMode="relative" rAng="0" ptsTypes="AA">
                                      <p:cBhvr>
                                        <p:cTn id="12" dur="1000" fill="hold"/>
                                        <p:tgtEl>
                                          <p:spTgt spid="61"/>
                                        </p:tgtEl>
                                        <p:attrNameLst>
                                          <p:attrName>ppt_x</p:attrName>
                                          <p:attrName>ppt_y</p:attrName>
                                        </p:attrNameLst>
                                      </p:cBhvr>
                                      <p:rCtr x="0" y="1557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9307"/>
                                        </p:tgtEl>
                                        <p:attrNameLst>
                                          <p:attrName>style.visibility</p:attrName>
                                        </p:attrNameLst>
                                      </p:cBhvr>
                                      <p:to>
                                        <p:strVal val="visible"/>
                                      </p:to>
                                    </p:set>
                                    <p:animEffect transition="in" filter="wipe(up)">
                                      <p:cBhvr>
                                        <p:cTn id="17" dur="500"/>
                                        <p:tgtEl>
                                          <p:spTgt spid="309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76" grpId="0" animBg="1"/>
      <p:bldP spid="309277" grpId="0" animBg="1"/>
      <p:bldP spid="309307" grpId="0"/>
      <p:bldP spid="60" grpId="1" animBg="1"/>
      <p:bldP spid="6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5" descr="weber"/>
          <p:cNvPicPr>
            <a:picLocks noChangeAspect="1" noChangeArrowheads="1"/>
          </p:cNvPicPr>
          <p:nvPr/>
        </p:nvPicPr>
        <p:blipFill>
          <a:blip r:embed="rId4" cstate="print"/>
          <a:srcRect/>
          <a:stretch>
            <a:fillRect/>
          </a:stretch>
        </p:blipFill>
        <p:spPr bwMode="auto">
          <a:xfrm>
            <a:off x="65087" y="762000"/>
            <a:ext cx="4156901" cy="6019800"/>
          </a:xfrm>
          <a:prstGeom prst="rect">
            <a:avLst/>
          </a:prstGeom>
          <a:noFill/>
          <a:ln w="9525">
            <a:noFill/>
            <a:miter lim="800000"/>
            <a:headEnd/>
            <a:tailEnd/>
          </a:ln>
        </p:spPr>
      </p:pic>
      <p:graphicFrame>
        <p:nvGraphicFramePr>
          <p:cNvPr id="15362" name="Object 8"/>
          <p:cNvGraphicFramePr>
            <a:graphicFrameLocks noChangeAspect="1"/>
          </p:cNvGraphicFramePr>
          <p:nvPr>
            <p:extLst>
              <p:ext uri="{D42A27DB-BD31-4B8C-83A1-F6EECF244321}">
                <p14:modId xmlns:p14="http://schemas.microsoft.com/office/powerpoint/2010/main" val="1743721269"/>
              </p:ext>
            </p:extLst>
          </p:nvPr>
        </p:nvGraphicFramePr>
        <p:xfrm>
          <a:off x="5181600" y="2971800"/>
          <a:ext cx="1371600" cy="498475"/>
        </p:xfrm>
        <a:graphic>
          <a:graphicData uri="http://schemas.openxmlformats.org/presentationml/2006/ole">
            <mc:AlternateContent xmlns:mc="http://schemas.openxmlformats.org/markup-compatibility/2006">
              <mc:Choice xmlns:v="urn:schemas-microsoft-com:vml" Requires="v">
                <p:oleObj spid="_x0000_s1123" name="Equation" r:id="rId5" imgW="558800" imgH="203200" progId="Equation.DSMT4">
                  <p:embed/>
                </p:oleObj>
              </mc:Choice>
              <mc:Fallback>
                <p:oleObj name="Equation" r:id="rId5" imgW="558800" imgH="203200" progId="Equation.DSMT4">
                  <p:embed/>
                  <p:pic>
                    <p:nvPicPr>
                      <p:cNvPr id="0" name=""/>
                      <p:cNvPicPr>
                        <a:picLocks noChangeAspect="1" noChangeArrowheads="1"/>
                      </p:cNvPicPr>
                      <p:nvPr/>
                    </p:nvPicPr>
                    <p:blipFill>
                      <a:blip r:embed="rId6"/>
                      <a:srcRect/>
                      <a:stretch>
                        <a:fillRect/>
                      </a:stretch>
                    </p:blipFill>
                    <p:spPr bwMode="auto">
                      <a:xfrm>
                        <a:off x="5181600" y="2971800"/>
                        <a:ext cx="137160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5181600" y="609600"/>
            <a:ext cx="2864887" cy="400110"/>
          </a:xfrm>
          <a:prstGeom prst="rect">
            <a:avLst/>
          </a:prstGeom>
          <a:noFill/>
        </p:spPr>
        <p:txBody>
          <a:bodyPr wrap="none" rtlCol="0">
            <a:spAutoFit/>
          </a:bodyPr>
          <a:lstStyle/>
          <a:p>
            <a:r>
              <a:rPr lang="en-US" dirty="0" smtClean="0"/>
              <a:t>Pioneer: Joseph Weber</a:t>
            </a:r>
            <a:endParaRPr lang="en-US" dirty="0"/>
          </a:p>
        </p:txBody>
      </p:sp>
    </p:spTree>
    <p:extLst>
      <p:ext uri="{BB962C8B-B14F-4D97-AF65-F5344CB8AC3E}">
        <p14:creationId xmlns:p14="http://schemas.microsoft.com/office/powerpoint/2010/main" val="30402023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66800"/>
            <a:ext cx="8763000" cy="400110"/>
          </a:xfrm>
          <a:prstGeom prst="rect">
            <a:avLst/>
          </a:prstGeom>
          <a:noFill/>
        </p:spPr>
        <p:txBody>
          <a:bodyPr wrap="square" rtlCol="0">
            <a:spAutoFit/>
          </a:bodyPr>
          <a:lstStyle/>
          <a:p>
            <a:r>
              <a:rPr lang="en-US" dirty="0" smtClean="0"/>
              <a:t>So, even if we have a 1 km long interferometer, we need to detect 10</a:t>
            </a:r>
            <a:r>
              <a:rPr lang="en-US" baseline="30000" dirty="0" smtClean="0"/>
              <a:t>—19</a:t>
            </a:r>
            <a:r>
              <a:rPr lang="en-US" dirty="0" smtClean="0"/>
              <a:t> m.</a:t>
            </a:r>
            <a:endParaRPr lang="en-US" dirty="0"/>
          </a:p>
        </p:txBody>
      </p:sp>
      <p:sp>
        <p:nvSpPr>
          <p:cNvPr id="3" name="Text Box 20"/>
          <p:cNvSpPr txBox="1">
            <a:spLocks noChangeArrowheads="1"/>
          </p:cNvSpPr>
          <p:nvPr/>
        </p:nvSpPr>
        <p:spPr bwMode="auto">
          <a:xfrm>
            <a:off x="381000" y="228600"/>
            <a:ext cx="8534400" cy="923330"/>
          </a:xfrm>
          <a:prstGeom prst="rect">
            <a:avLst/>
          </a:prstGeom>
          <a:noFill/>
          <a:ln w="9525">
            <a:noFill/>
            <a:miter lim="800000"/>
            <a:headEnd/>
            <a:tailEnd/>
          </a:ln>
        </p:spPr>
        <p:txBody>
          <a:bodyPr wrap="square">
            <a:spAutoFit/>
          </a:bodyPr>
          <a:lstStyle/>
          <a:p>
            <a:r>
              <a:rPr lang="en-US" sz="1800" dirty="0" smtClean="0">
                <a:solidFill>
                  <a:srgbClr val="FFFF00"/>
                </a:solidFill>
              </a:rPr>
              <a:t>This estimate is when we have the source in our galaxy. Nearby galaxies are farther and to ensure good chance we need to do </a:t>
            </a:r>
            <a:r>
              <a:rPr lang="en-US" sz="1800" dirty="0" smtClean="0">
                <a:solidFill>
                  <a:srgbClr val="FFFF00"/>
                </a:solidFill>
              </a:rPr>
              <a:t>sense strain of 10</a:t>
            </a:r>
            <a:r>
              <a:rPr lang="en-US" sz="1800" baseline="30000" dirty="0" smtClean="0">
                <a:solidFill>
                  <a:srgbClr val="FFFF00"/>
                </a:solidFill>
              </a:rPr>
              <a:t>—22</a:t>
            </a:r>
            <a:r>
              <a:rPr lang="en-US" sz="1800" dirty="0" smtClean="0">
                <a:solidFill>
                  <a:srgbClr val="FFFF00"/>
                </a:solidFill>
              </a:rPr>
              <a:t> or lower</a:t>
            </a:r>
            <a:r>
              <a:rPr lang="is-IS" sz="1800" dirty="0" smtClean="0">
                <a:solidFill>
                  <a:srgbClr val="FFFF00"/>
                </a:solidFill>
              </a:rPr>
              <a:t>…</a:t>
            </a:r>
            <a:endParaRPr lang="en-US" sz="1800" dirty="0" smtClean="0">
              <a:solidFill>
                <a:srgbClr val="FFFF00"/>
              </a:solidFill>
            </a:endParaRPr>
          </a:p>
          <a:p>
            <a:endParaRPr lang="en-US" sz="1800" dirty="0">
              <a:solidFill>
                <a:srgbClr val="FFFF00"/>
              </a:solidFill>
            </a:endParaRPr>
          </a:p>
        </p:txBody>
      </p:sp>
      <p:grpSp>
        <p:nvGrpSpPr>
          <p:cNvPr id="4" name="Group 35"/>
          <p:cNvGrpSpPr>
            <a:grpSpLocks/>
          </p:cNvGrpSpPr>
          <p:nvPr/>
        </p:nvGrpSpPr>
        <p:grpSpPr bwMode="auto">
          <a:xfrm>
            <a:off x="381000" y="2514600"/>
            <a:ext cx="7908925" cy="1219199"/>
            <a:chOff x="96" y="3120"/>
            <a:chExt cx="4982" cy="768"/>
          </a:xfrm>
        </p:grpSpPr>
        <p:sp>
          <p:nvSpPr>
            <p:cNvPr id="5" name="Text Box 17"/>
            <p:cNvSpPr txBox="1">
              <a:spLocks noChangeArrowheads="1"/>
            </p:cNvSpPr>
            <p:nvPr/>
          </p:nvSpPr>
          <p:spPr bwMode="auto">
            <a:xfrm>
              <a:off x="96" y="3120"/>
              <a:ext cx="1876" cy="233"/>
            </a:xfrm>
            <a:prstGeom prst="rect">
              <a:avLst/>
            </a:prstGeom>
            <a:noFill/>
            <a:ln w="9525">
              <a:noFill/>
              <a:miter lim="800000"/>
              <a:headEnd/>
              <a:tailEnd/>
            </a:ln>
          </p:spPr>
          <p:txBody>
            <a:bodyPr wrap="none">
              <a:spAutoFit/>
            </a:bodyPr>
            <a:lstStyle/>
            <a:p>
              <a:r>
                <a:rPr lang="en-US" sz="1800" dirty="0" smtClean="0"/>
                <a:t>2) We can </a:t>
              </a:r>
              <a:r>
                <a:rPr lang="en-US" sz="1800" dirty="0"/>
                <a:t>f</a:t>
              </a:r>
              <a:r>
                <a:rPr lang="en-US" sz="1800" dirty="0" smtClean="0"/>
                <a:t>old </a:t>
              </a:r>
              <a:r>
                <a:rPr lang="en-US" sz="1800" dirty="0"/>
                <a:t>optical </a:t>
              </a:r>
              <a:r>
                <a:rPr lang="en-US" sz="1800" dirty="0" smtClean="0"/>
                <a:t>path! </a:t>
              </a:r>
              <a:endParaRPr lang="en-US" sz="1800" dirty="0"/>
            </a:p>
          </p:txBody>
        </p:sp>
        <p:sp>
          <p:nvSpPr>
            <p:cNvPr id="6" name="Line 18"/>
            <p:cNvSpPr>
              <a:spLocks noChangeShapeType="1"/>
            </p:cNvSpPr>
            <p:nvPr/>
          </p:nvSpPr>
          <p:spPr bwMode="auto">
            <a:xfrm>
              <a:off x="1776" y="3420"/>
              <a:ext cx="528" cy="0"/>
            </a:xfrm>
            <a:prstGeom prst="line">
              <a:avLst/>
            </a:prstGeom>
            <a:noFill/>
            <a:ln w="31750">
              <a:solidFill>
                <a:schemeClr val="tx1"/>
              </a:solidFill>
              <a:round/>
              <a:headEnd/>
              <a:tailEnd type="triangle" w="med" len="med"/>
            </a:ln>
          </p:spPr>
          <p:txBody>
            <a:bodyPr/>
            <a:lstStyle/>
            <a:p>
              <a:endParaRPr lang="en-US"/>
            </a:p>
          </p:txBody>
        </p:sp>
        <p:sp>
          <p:nvSpPr>
            <p:cNvPr id="7" name="Rectangle 19"/>
            <p:cNvSpPr>
              <a:spLocks noChangeArrowheads="1"/>
            </p:cNvSpPr>
            <p:nvPr/>
          </p:nvSpPr>
          <p:spPr bwMode="auto">
            <a:xfrm rot="2182080">
              <a:off x="2283" y="3303"/>
              <a:ext cx="48" cy="288"/>
            </a:xfrm>
            <a:prstGeom prst="rect">
              <a:avLst/>
            </a:prstGeom>
            <a:solidFill>
              <a:schemeClr val="tx1">
                <a:alpha val="47058"/>
              </a:schemeClr>
            </a:solidFill>
            <a:ln w="9525">
              <a:solidFill>
                <a:schemeClr val="tx1"/>
              </a:solidFill>
              <a:miter lim="800000"/>
              <a:headEnd/>
              <a:tailEnd/>
            </a:ln>
          </p:spPr>
          <p:txBody>
            <a:bodyPr wrap="none" anchor="ctr"/>
            <a:lstStyle/>
            <a:p>
              <a:endParaRPr lang="en-US"/>
            </a:p>
          </p:txBody>
        </p:sp>
        <p:sp>
          <p:nvSpPr>
            <p:cNvPr id="8" name="Line 20"/>
            <p:cNvSpPr>
              <a:spLocks noChangeShapeType="1"/>
            </p:cNvSpPr>
            <p:nvPr/>
          </p:nvSpPr>
          <p:spPr bwMode="auto">
            <a:xfrm>
              <a:off x="2352" y="3420"/>
              <a:ext cx="1104" cy="0"/>
            </a:xfrm>
            <a:prstGeom prst="line">
              <a:avLst/>
            </a:prstGeom>
            <a:noFill/>
            <a:ln w="9525">
              <a:solidFill>
                <a:schemeClr val="tx1"/>
              </a:solidFill>
              <a:round/>
              <a:headEnd/>
              <a:tailEnd type="triangle" w="med" len="med"/>
            </a:ln>
          </p:spPr>
          <p:txBody>
            <a:bodyPr/>
            <a:lstStyle/>
            <a:p>
              <a:endParaRPr lang="en-US"/>
            </a:p>
          </p:txBody>
        </p:sp>
        <p:sp>
          <p:nvSpPr>
            <p:cNvPr id="9" name="Rectangle 21"/>
            <p:cNvSpPr>
              <a:spLocks noChangeArrowheads="1"/>
            </p:cNvSpPr>
            <p:nvPr/>
          </p:nvSpPr>
          <p:spPr bwMode="auto">
            <a:xfrm rot="-459429">
              <a:off x="3456" y="3324"/>
              <a:ext cx="48" cy="3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Line 22"/>
            <p:cNvSpPr>
              <a:spLocks noChangeShapeType="1"/>
            </p:cNvSpPr>
            <p:nvPr/>
          </p:nvSpPr>
          <p:spPr bwMode="auto">
            <a:xfrm>
              <a:off x="2313" y="3456"/>
              <a:ext cx="0" cy="288"/>
            </a:xfrm>
            <a:prstGeom prst="line">
              <a:avLst/>
            </a:prstGeom>
            <a:noFill/>
            <a:ln w="19050">
              <a:solidFill>
                <a:schemeClr val="tx1"/>
              </a:solidFill>
              <a:round/>
              <a:headEnd/>
              <a:tailEnd type="triangle" w="med" len="med"/>
            </a:ln>
          </p:spPr>
          <p:txBody>
            <a:bodyPr/>
            <a:lstStyle/>
            <a:p>
              <a:endParaRPr lang="en-US"/>
            </a:p>
          </p:txBody>
        </p:sp>
        <p:sp>
          <p:nvSpPr>
            <p:cNvPr id="11" name="Rectangle 23"/>
            <p:cNvSpPr>
              <a:spLocks noChangeArrowheads="1"/>
            </p:cNvSpPr>
            <p:nvPr/>
          </p:nvSpPr>
          <p:spPr bwMode="auto">
            <a:xfrm>
              <a:off x="2496" y="3312"/>
              <a:ext cx="48"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 name="Rectangle 24"/>
            <p:cNvSpPr>
              <a:spLocks noChangeArrowheads="1"/>
            </p:cNvSpPr>
            <p:nvPr/>
          </p:nvSpPr>
          <p:spPr bwMode="auto">
            <a:xfrm>
              <a:off x="2496" y="3438"/>
              <a:ext cx="48" cy="35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 name="Line 27"/>
            <p:cNvSpPr>
              <a:spLocks noChangeShapeType="1"/>
            </p:cNvSpPr>
            <p:nvPr/>
          </p:nvSpPr>
          <p:spPr bwMode="auto">
            <a:xfrm flipH="1">
              <a:off x="2544" y="3456"/>
              <a:ext cx="912" cy="48"/>
            </a:xfrm>
            <a:prstGeom prst="line">
              <a:avLst/>
            </a:prstGeom>
            <a:noFill/>
            <a:ln w="9525">
              <a:solidFill>
                <a:schemeClr val="tx1"/>
              </a:solidFill>
              <a:round/>
              <a:headEnd type="triangle" w="med" len="med"/>
              <a:tailEnd type="triangle" w="med" len="med"/>
            </a:ln>
          </p:spPr>
          <p:txBody>
            <a:bodyPr/>
            <a:lstStyle/>
            <a:p>
              <a:endParaRPr lang="en-US"/>
            </a:p>
          </p:txBody>
        </p:sp>
        <p:sp>
          <p:nvSpPr>
            <p:cNvPr id="14" name="Line 28"/>
            <p:cNvSpPr>
              <a:spLocks noChangeShapeType="1"/>
            </p:cNvSpPr>
            <p:nvPr/>
          </p:nvSpPr>
          <p:spPr bwMode="auto">
            <a:xfrm>
              <a:off x="2544" y="3504"/>
              <a:ext cx="912" cy="48"/>
            </a:xfrm>
            <a:prstGeom prst="line">
              <a:avLst/>
            </a:prstGeom>
            <a:noFill/>
            <a:ln w="9525">
              <a:solidFill>
                <a:schemeClr val="tx1"/>
              </a:solidFill>
              <a:round/>
              <a:headEnd/>
              <a:tailEnd type="triangle" w="med" len="med"/>
            </a:ln>
          </p:spPr>
          <p:txBody>
            <a:bodyPr/>
            <a:lstStyle/>
            <a:p>
              <a:endParaRPr lang="en-US"/>
            </a:p>
          </p:txBody>
        </p:sp>
        <p:sp>
          <p:nvSpPr>
            <p:cNvPr id="15" name="Line 29"/>
            <p:cNvSpPr>
              <a:spLocks noChangeShapeType="1"/>
            </p:cNvSpPr>
            <p:nvPr/>
          </p:nvSpPr>
          <p:spPr bwMode="auto">
            <a:xfrm flipH="1">
              <a:off x="2544" y="3600"/>
              <a:ext cx="864" cy="48"/>
            </a:xfrm>
            <a:prstGeom prst="line">
              <a:avLst/>
            </a:prstGeom>
            <a:noFill/>
            <a:ln w="9525">
              <a:solidFill>
                <a:schemeClr val="tx1"/>
              </a:solidFill>
              <a:round/>
              <a:headEnd type="triangle" w="med" len="med"/>
              <a:tailEnd type="triangle" w="med" len="med"/>
            </a:ln>
          </p:spPr>
          <p:txBody>
            <a:bodyPr/>
            <a:lstStyle/>
            <a:p>
              <a:endParaRPr lang="en-US"/>
            </a:p>
          </p:txBody>
        </p:sp>
        <p:sp>
          <p:nvSpPr>
            <p:cNvPr id="16" name="Line 30"/>
            <p:cNvSpPr>
              <a:spLocks noChangeShapeType="1"/>
            </p:cNvSpPr>
            <p:nvPr/>
          </p:nvSpPr>
          <p:spPr bwMode="auto">
            <a:xfrm>
              <a:off x="2544" y="3696"/>
              <a:ext cx="864" cy="48"/>
            </a:xfrm>
            <a:prstGeom prst="line">
              <a:avLst/>
            </a:prstGeom>
            <a:noFill/>
            <a:ln w="9525">
              <a:solidFill>
                <a:schemeClr val="tx1"/>
              </a:solidFill>
              <a:round/>
              <a:headEnd type="triangle" w="med" len="med"/>
              <a:tailEnd type="triangle" w="med" len="med"/>
            </a:ln>
          </p:spPr>
          <p:txBody>
            <a:bodyPr/>
            <a:lstStyle/>
            <a:p>
              <a:endParaRPr lang="en-US"/>
            </a:p>
          </p:txBody>
        </p:sp>
        <p:sp>
          <p:nvSpPr>
            <p:cNvPr id="17" name="Rectangle 31"/>
            <p:cNvSpPr>
              <a:spLocks noChangeArrowheads="1"/>
            </p:cNvSpPr>
            <p:nvPr/>
          </p:nvSpPr>
          <p:spPr bwMode="auto">
            <a:xfrm rot="486791">
              <a:off x="3408" y="3708"/>
              <a:ext cx="48" cy="180"/>
            </a:xfrm>
            <a:prstGeom prst="rect">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18" name="Object 32"/>
            <p:cNvGraphicFramePr>
              <a:graphicFrameLocks noChangeAspect="1"/>
            </p:cNvGraphicFramePr>
            <p:nvPr/>
          </p:nvGraphicFramePr>
          <p:xfrm>
            <a:off x="3764" y="3408"/>
            <a:ext cx="1314" cy="278"/>
          </p:xfrm>
          <a:graphic>
            <a:graphicData uri="http://schemas.openxmlformats.org/presentationml/2006/ole">
              <mc:AlternateContent xmlns:mc="http://schemas.openxmlformats.org/markup-compatibility/2006">
                <mc:Choice xmlns:v="urn:schemas-microsoft-com:vml" Requires="v">
                  <p:oleObj spid="_x0000_s175257" name="Equation" r:id="rId3" imgW="1079280" imgH="228600" progId="Equation.DSMT4">
                    <p:embed/>
                  </p:oleObj>
                </mc:Choice>
                <mc:Fallback>
                  <p:oleObj name="Equation" r:id="rId3" imgW="107928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 y="3408"/>
                          <a:ext cx="1314" cy="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extBox 18"/>
          <p:cNvSpPr txBox="1"/>
          <p:nvPr/>
        </p:nvSpPr>
        <p:spPr>
          <a:xfrm>
            <a:off x="381001" y="1752600"/>
            <a:ext cx="8610600" cy="646331"/>
          </a:xfrm>
          <a:prstGeom prst="rect">
            <a:avLst/>
          </a:prstGeom>
          <a:noFill/>
        </p:spPr>
        <p:txBody>
          <a:bodyPr wrap="square" rtlCol="0">
            <a:spAutoFit/>
          </a:bodyPr>
          <a:lstStyle/>
          <a:p>
            <a:r>
              <a:rPr lang="en-US" sz="1800" dirty="0" smtClean="0"/>
              <a:t>1) We can increase the laser power  - 100 watts instead 1 watt gives 10 times better sensitivity (only square root).</a:t>
            </a:r>
            <a:endParaRPr lang="en-US" sz="1800" dirty="0"/>
          </a:p>
        </p:txBody>
      </p:sp>
      <p:grpSp>
        <p:nvGrpSpPr>
          <p:cNvPr id="20" name="Group 26"/>
          <p:cNvGrpSpPr>
            <a:grpSpLocks/>
          </p:cNvGrpSpPr>
          <p:nvPr/>
        </p:nvGrpSpPr>
        <p:grpSpPr bwMode="auto">
          <a:xfrm>
            <a:off x="457200" y="3659923"/>
            <a:ext cx="7824247" cy="2236052"/>
            <a:chOff x="384" y="864"/>
            <a:chExt cx="4980" cy="1680"/>
          </a:xfrm>
        </p:grpSpPr>
        <p:sp>
          <p:nvSpPr>
            <p:cNvPr id="21" name="Text Box 4"/>
            <p:cNvSpPr txBox="1">
              <a:spLocks noChangeArrowheads="1"/>
            </p:cNvSpPr>
            <p:nvPr/>
          </p:nvSpPr>
          <p:spPr bwMode="auto">
            <a:xfrm>
              <a:off x="384" y="864"/>
              <a:ext cx="2264" cy="301"/>
            </a:xfrm>
            <a:prstGeom prst="rect">
              <a:avLst/>
            </a:prstGeom>
            <a:noFill/>
            <a:ln w="9525">
              <a:noFill/>
              <a:miter lim="800000"/>
              <a:headEnd/>
              <a:tailEnd/>
            </a:ln>
          </p:spPr>
          <p:txBody>
            <a:bodyPr wrap="none">
              <a:spAutoFit/>
            </a:bodyPr>
            <a:lstStyle/>
            <a:p>
              <a:r>
                <a:rPr lang="en-US" sz="2000" dirty="0" smtClean="0"/>
                <a:t>Folding </a:t>
              </a:r>
              <a:r>
                <a:rPr lang="en-US" sz="2000" dirty="0">
                  <a:sym typeface="Wingdings" pitchFamily="2" charset="2"/>
                </a:rPr>
                <a:t> </a:t>
              </a:r>
              <a:r>
                <a:rPr lang="en-US" sz="2000" dirty="0" err="1">
                  <a:sym typeface="Wingdings" pitchFamily="2" charset="2"/>
                </a:rPr>
                <a:t>Fabry</a:t>
              </a:r>
              <a:r>
                <a:rPr lang="en-US" sz="2000" dirty="0">
                  <a:sym typeface="Wingdings" pitchFamily="2" charset="2"/>
                </a:rPr>
                <a:t>-Perot Cavity</a:t>
              </a:r>
              <a:endParaRPr lang="en-US" sz="2000" dirty="0"/>
            </a:p>
          </p:txBody>
        </p:sp>
        <p:sp>
          <p:nvSpPr>
            <p:cNvPr id="23" name="Rectangle 6"/>
            <p:cNvSpPr>
              <a:spLocks noChangeArrowheads="1"/>
            </p:cNvSpPr>
            <p:nvPr/>
          </p:nvSpPr>
          <p:spPr bwMode="auto">
            <a:xfrm>
              <a:off x="1584" y="1392"/>
              <a:ext cx="48" cy="432"/>
            </a:xfrm>
            <a:prstGeom prst="rect">
              <a:avLst/>
            </a:prstGeom>
            <a:solidFill>
              <a:srgbClr val="00CCFF">
                <a:alpha val="72156"/>
              </a:srgbClr>
            </a:solidFill>
            <a:ln w="9525">
              <a:solidFill>
                <a:schemeClr val="tx1"/>
              </a:solidFill>
              <a:miter lim="800000"/>
              <a:headEnd/>
              <a:tailEnd/>
            </a:ln>
          </p:spPr>
          <p:txBody>
            <a:bodyPr wrap="none" anchor="ctr"/>
            <a:lstStyle/>
            <a:p>
              <a:endParaRPr lang="en-US"/>
            </a:p>
          </p:txBody>
        </p:sp>
        <p:sp>
          <p:nvSpPr>
            <p:cNvPr id="24" name="Rectangle 7"/>
            <p:cNvSpPr>
              <a:spLocks noChangeArrowheads="1"/>
            </p:cNvSpPr>
            <p:nvPr/>
          </p:nvSpPr>
          <p:spPr bwMode="auto">
            <a:xfrm>
              <a:off x="3552" y="1392"/>
              <a:ext cx="48"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5" name="Line 8"/>
            <p:cNvSpPr>
              <a:spLocks noChangeShapeType="1"/>
            </p:cNvSpPr>
            <p:nvPr/>
          </p:nvSpPr>
          <p:spPr bwMode="auto">
            <a:xfrm>
              <a:off x="1056" y="1611"/>
              <a:ext cx="528" cy="0"/>
            </a:xfrm>
            <a:prstGeom prst="line">
              <a:avLst/>
            </a:prstGeom>
            <a:noFill/>
            <a:ln w="34925">
              <a:solidFill>
                <a:srgbClr val="00CCFF"/>
              </a:solidFill>
              <a:round/>
              <a:headEnd/>
              <a:tailEnd type="triangle" w="med" len="med"/>
            </a:ln>
          </p:spPr>
          <p:txBody>
            <a:bodyPr/>
            <a:lstStyle/>
            <a:p>
              <a:endParaRPr lang="en-US"/>
            </a:p>
          </p:txBody>
        </p:sp>
        <p:sp>
          <p:nvSpPr>
            <p:cNvPr id="26" name="Rectangle 9"/>
            <p:cNvSpPr>
              <a:spLocks noChangeArrowheads="1"/>
            </p:cNvSpPr>
            <p:nvPr/>
          </p:nvSpPr>
          <p:spPr bwMode="auto">
            <a:xfrm>
              <a:off x="1632" y="1536"/>
              <a:ext cx="1920" cy="144"/>
            </a:xfrm>
            <a:prstGeom prst="rect">
              <a:avLst/>
            </a:prstGeom>
            <a:solidFill>
              <a:srgbClr val="00CCFF"/>
            </a:solidFill>
            <a:ln w="9525">
              <a:solidFill>
                <a:srgbClr val="00CCFF"/>
              </a:solidFill>
              <a:miter lim="800000"/>
              <a:headEnd/>
              <a:tailEnd/>
            </a:ln>
          </p:spPr>
          <p:txBody>
            <a:bodyPr wrap="none" anchor="ctr"/>
            <a:lstStyle/>
            <a:p>
              <a:endParaRPr lang="en-US"/>
            </a:p>
          </p:txBody>
        </p:sp>
        <p:sp>
          <p:nvSpPr>
            <p:cNvPr id="27" name="Line 10"/>
            <p:cNvSpPr>
              <a:spLocks noChangeShapeType="1"/>
            </p:cNvSpPr>
            <p:nvPr/>
          </p:nvSpPr>
          <p:spPr bwMode="auto">
            <a:xfrm flipH="1">
              <a:off x="993" y="1563"/>
              <a:ext cx="528" cy="0"/>
            </a:xfrm>
            <a:prstGeom prst="line">
              <a:avLst/>
            </a:prstGeom>
            <a:noFill/>
            <a:ln w="34925">
              <a:solidFill>
                <a:srgbClr val="00CCFF"/>
              </a:solidFill>
              <a:round/>
              <a:headEnd/>
              <a:tailEnd type="triangle" w="med" len="med"/>
            </a:ln>
          </p:spPr>
          <p:txBody>
            <a:bodyPr/>
            <a:lstStyle/>
            <a:p>
              <a:endParaRPr lang="en-US"/>
            </a:p>
          </p:txBody>
        </p:sp>
        <p:sp>
          <p:nvSpPr>
            <p:cNvPr id="28" name="Rectangle 11"/>
            <p:cNvSpPr>
              <a:spLocks noChangeArrowheads="1"/>
            </p:cNvSpPr>
            <p:nvPr/>
          </p:nvSpPr>
          <p:spPr bwMode="auto">
            <a:xfrm>
              <a:off x="1584" y="2112"/>
              <a:ext cx="48" cy="432"/>
            </a:xfrm>
            <a:prstGeom prst="rect">
              <a:avLst/>
            </a:prstGeom>
            <a:solidFill>
              <a:srgbClr val="00CCFF">
                <a:alpha val="72156"/>
              </a:srgbClr>
            </a:solidFill>
            <a:ln w="9525">
              <a:solidFill>
                <a:schemeClr val="tx1"/>
              </a:solidFill>
              <a:miter lim="800000"/>
              <a:headEnd/>
              <a:tailEnd/>
            </a:ln>
          </p:spPr>
          <p:txBody>
            <a:bodyPr wrap="none" anchor="ctr"/>
            <a:lstStyle/>
            <a:p>
              <a:endParaRPr lang="en-US"/>
            </a:p>
          </p:txBody>
        </p:sp>
        <p:graphicFrame>
          <p:nvGraphicFramePr>
            <p:cNvPr id="29" name="Object 14"/>
            <p:cNvGraphicFramePr>
              <a:graphicFrameLocks noChangeAspect="1"/>
            </p:cNvGraphicFramePr>
            <p:nvPr/>
          </p:nvGraphicFramePr>
          <p:xfrm>
            <a:off x="3504" y="2064"/>
            <a:ext cx="79" cy="469"/>
          </p:xfrm>
          <a:graphic>
            <a:graphicData uri="http://schemas.openxmlformats.org/presentationml/2006/ole">
              <mc:AlternateContent xmlns:mc="http://schemas.openxmlformats.org/markup-compatibility/2006">
                <mc:Choice xmlns:v="urn:schemas-microsoft-com:vml" Requires="v">
                  <p:oleObj spid="_x0000_s175258" name="Drawing" r:id="rId5" imgW="500400" imgH="1612800" progId="">
                    <p:embed/>
                  </p:oleObj>
                </mc:Choice>
                <mc:Fallback>
                  <p:oleObj name="Drawing" r:id="rId5" imgW="500400" imgH="1612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 y="2064"/>
                          <a:ext cx="79"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 name="Freeform 16"/>
            <p:cNvSpPr>
              <a:spLocks/>
            </p:cNvSpPr>
            <p:nvPr/>
          </p:nvSpPr>
          <p:spPr bwMode="auto">
            <a:xfrm>
              <a:off x="1632" y="2160"/>
              <a:ext cx="1872" cy="288"/>
            </a:xfrm>
            <a:custGeom>
              <a:avLst/>
              <a:gdLst>
                <a:gd name="T0" fmla="*/ 0 w 1872"/>
                <a:gd name="T1" fmla="*/ 144 h 288"/>
                <a:gd name="T2" fmla="*/ 1872 w 1872"/>
                <a:gd name="T3" fmla="*/ 0 h 288"/>
                <a:gd name="T4" fmla="*/ 1872 w 1872"/>
                <a:gd name="T5" fmla="*/ 192 h 288"/>
                <a:gd name="T6" fmla="*/ 1872 w 1872"/>
                <a:gd name="T7" fmla="*/ 288 h 288"/>
                <a:gd name="T8" fmla="*/ 0 w 1872"/>
                <a:gd name="T9" fmla="*/ 144 h 288"/>
                <a:gd name="T10" fmla="*/ 0 60000 65536"/>
                <a:gd name="T11" fmla="*/ 0 60000 65536"/>
                <a:gd name="T12" fmla="*/ 0 60000 65536"/>
                <a:gd name="T13" fmla="*/ 0 60000 65536"/>
                <a:gd name="T14" fmla="*/ 0 60000 65536"/>
                <a:gd name="T15" fmla="*/ 0 w 1872"/>
                <a:gd name="T16" fmla="*/ 0 h 288"/>
                <a:gd name="T17" fmla="*/ 1872 w 1872"/>
                <a:gd name="T18" fmla="*/ 288 h 288"/>
              </a:gdLst>
              <a:ahLst/>
              <a:cxnLst>
                <a:cxn ang="T10">
                  <a:pos x="T0" y="T1"/>
                </a:cxn>
                <a:cxn ang="T11">
                  <a:pos x="T2" y="T3"/>
                </a:cxn>
                <a:cxn ang="T12">
                  <a:pos x="T4" y="T5"/>
                </a:cxn>
                <a:cxn ang="T13">
                  <a:pos x="T6" y="T7"/>
                </a:cxn>
                <a:cxn ang="T14">
                  <a:pos x="T8" y="T9"/>
                </a:cxn>
              </a:cxnLst>
              <a:rect l="T15" t="T16" r="T17" b="T18"/>
              <a:pathLst>
                <a:path w="1872" h="288">
                  <a:moveTo>
                    <a:pt x="0" y="144"/>
                  </a:moveTo>
                  <a:lnTo>
                    <a:pt x="1872" y="0"/>
                  </a:lnTo>
                  <a:lnTo>
                    <a:pt x="1872" y="192"/>
                  </a:lnTo>
                  <a:lnTo>
                    <a:pt x="1872" y="288"/>
                  </a:lnTo>
                  <a:lnTo>
                    <a:pt x="0" y="144"/>
                  </a:lnTo>
                  <a:close/>
                </a:path>
              </a:pathLst>
            </a:custGeom>
            <a:solidFill>
              <a:srgbClr val="00CCFF"/>
            </a:solidFill>
            <a:ln w="9525">
              <a:solidFill>
                <a:schemeClr val="tx1"/>
              </a:solidFill>
              <a:round/>
              <a:headEnd/>
              <a:tailEnd/>
            </a:ln>
          </p:spPr>
          <p:txBody>
            <a:bodyPr/>
            <a:lstStyle/>
            <a:p>
              <a:endParaRPr lang="en-US"/>
            </a:p>
          </p:txBody>
        </p:sp>
        <p:sp>
          <p:nvSpPr>
            <p:cNvPr id="31" name="Line 18"/>
            <p:cNvSpPr>
              <a:spLocks noChangeShapeType="1"/>
            </p:cNvSpPr>
            <p:nvPr/>
          </p:nvSpPr>
          <p:spPr bwMode="auto">
            <a:xfrm>
              <a:off x="1023" y="2304"/>
              <a:ext cx="528" cy="0"/>
            </a:xfrm>
            <a:prstGeom prst="line">
              <a:avLst/>
            </a:prstGeom>
            <a:noFill/>
            <a:ln w="34925">
              <a:solidFill>
                <a:srgbClr val="00CCFF"/>
              </a:solidFill>
              <a:round/>
              <a:headEnd/>
              <a:tailEnd type="triangle" w="med" len="med"/>
            </a:ln>
          </p:spPr>
          <p:txBody>
            <a:bodyPr/>
            <a:lstStyle/>
            <a:p>
              <a:endParaRPr lang="en-US"/>
            </a:p>
          </p:txBody>
        </p:sp>
        <p:sp>
          <p:nvSpPr>
            <p:cNvPr id="32" name="Line 19"/>
            <p:cNvSpPr>
              <a:spLocks noChangeShapeType="1"/>
            </p:cNvSpPr>
            <p:nvPr/>
          </p:nvSpPr>
          <p:spPr bwMode="auto">
            <a:xfrm flipH="1">
              <a:off x="960" y="2256"/>
              <a:ext cx="528" cy="0"/>
            </a:xfrm>
            <a:prstGeom prst="line">
              <a:avLst/>
            </a:prstGeom>
            <a:noFill/>
            <a:ln w="34925">
              <a:solidFill>
                <a:srgbClr val="00CCFF"/>
              </a:solidFill>
              <a:round/>
              <a:headEnd/>
              <a:tailEnd type="triangle" w="med" len="med"/>
            </a:ln>
          </p:spPr>
          <p:txBody>
            <a:bodyPr/>
            <a:lstStyle/>
            <a:p>
              <a:endParaRPr lang="en-US"/>
            </a:p>
          </p:txBody>
        </p:sp>
        <p:sp>
          <p:nvSpPr>
            <p:cNvPr id="33" name="Text Box 20"/>
            <p:cNvSpPr txBox="1">
              <a:spLocks noChangeArrowheads="1"/>
            </p:cNvSpPr>
            <p:nvPr/>
          </p:nvSpPr>
          <p:spPr bwMode="auto">
            <a:xfrm>
              <a:off x="3840" y="2160"/>
              <a:ext cx="1524" cy="301"/>
            </a:xfrm>
            <a:prstGeom prst="rect">
              <a:avLst/>
            </a:prstGeom>
            <a:noFill/>
            <a:ln w="9525">
              <a:noFill/>
              <a:miter lim="800000"/>
              <a:headEnd/>
              <a:tailEnd/>
            </a:ln>
          </p:spPr>
          <p:txBody>
            <a:bodyPr wrap="none">
              <a:spAutoFit/>
            </a:bodyPr>
            <a:lstStyle/>
            <a:p>
              <a:r>
                <a:rPr lang="en-US" dirty="0"/>
                <a:t>Finesse ~ </a:t>
              </a:r>
              <a:r>
                <a:rPr lang="en-US" dirty="0" smtClean="0"/>
                <a:t>F </a:t>
              </a:r>
              <a:r>
                <a:rPr lang="en-US" dirty="0"/>
                <a:t>: </a:t>
              </a:r>
              <a:r>
                <a:rPr lang="en-US" dirty="0" smtClean="0"/>
                <a:t>500</a:t>
              </a:r>
              <a:r>
                <a:rPr lang="en-US" dirty="0" smtClean="0"/>
                <a:t> </a:t>
              </a:r>
              <a:r>
                <a:rPr lang="en-US" dirty="0"/>
                <a:t>+</a:t>
              </a:r>
            </a:p>
          </p:txBody>
        </p:sp>
      </p:grpSp>
      <p:graphicFrame>
        <p:nvGraphicFramePr>
          <p:cNvPr id="34" name="Object 21"/>
          <p:cNvGraphicFramePr>
            <a:graphicFrameLocks noChangeAspect="1"/>
          </p:cNvGraphicFramePr>
          <p:nvPr>
            <p:extLst>
              <p:ext uri="{D42A27DB-BD31-4B8C-83A1-F6EECF244321}">
                <p14:modId xmlns:p14="http://schemas.microsoft.com/office/powerpoint/2010/main" val="839923610"/>
              </p:ext>
            </p:extLst>
          </p:nvPr>
        </p:nvGraphicFramePr>
        <p:xfrm>
          <a:off x="1328738" y="6116638"/>
          <a:ext cx="6335712" cy="527050"/>
        </p:xfrm>
        <a:graphic>
          <a:graphicData uri="http://schemas.openxmlformats.org/presentationml/2006/ole">
            <mc:AlternateContent xmlns:mc="http://schemas.openxmlformats.org/markup-compatibility/2006">
              <mc:Choice xmlns:v="urn:schemas-microsoft-com:vml" Requires="v">
                <p:oleObj spid="_x0000_s175259" name="Equation" r:id="rId7" imgW="2895600" imgH="241300" progId="Equation.DSMT4">
                  <p:embed/>
                </p:oleObj>
              </mc:Choice>
              <mc:Fallback>
                <p:oleObj name="Equation" r:id="rId7" imgW="2895600" imgH="241300" progId="Equation.DSMT4">
                  <p:embed/>
                  <p:pic>
                    <p:nvPicPr>
                      <p:cNvPr id="0" name=""/>
                      <p:cNvPicPr>
                        <a:picLocks noChangeAspect="1" noChangeArrowheads="1"/>
                      </p:cNvPicPr>
                      <p:nvPr/>
                    </p:nvPicPr>
                    <p:blipFill>
                      <a:blip r:embed="rId8"/>
                      <a:srcRect/>
                      <a:stretch>
                        <a:fillRect/>
                      </a:stretch>
                    </p:blipFill>
                    <p:spPr bwMode="auto">
                      <a:xfrm>
                        <a:off x="1328738" y="6116638"/>
                        <a:ext cx="6335712" cy="527050"/>
                      </a:xfrm>
                      <a:prstGeom prst="rect">
                        <a:avLst/>
                      </a:prstGeom>
                      <a:noFill/>
                      <a:extLst/>
                    </p:spPr>
                  </p:pic>
                </p:oleObj>
              </mc:Fallback>
            </mc:AlternateContent>
          </a:graphicData>
        </a:graphic>
      </p:graphicFrame>
    </p:spTree>
    <p:extLst>
      <p:ext uri="{BB962C8B-B14F-4D97-AF65-F5344CB8AC3E}">
        <p14:creationId xmlns:p14="http://schemas.microsoft.com/office/powerpoint/2010/main" val="1845306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1"/>
          <p:cNvSpPr txBox="1">
            <a:spLocks noChangeArrowheads="1"/>
          </p:cNvSpPr>
          <p:nvPr/>
        </p:nvSpPr>
        <p:spPr bwMode="auto">
          <a:xfrm>
            <a:off x="762000" y="533400"/>
            <a:ext cx="4352925" cy="369888"/>
          </a:xfrm>
          <a:prstGeom prst="rect">
            <a:avLst/>
          </a:prstGeom>
          <a:noFill/>
          <a:ln w="9525">
            <a:noFill/>
            <a:miter lim="800000"/>
            <a:headEnd/>
            <a:tailEnd/>
          </a:ln>
        </p:spPr>
        <p:txBody>
          <a:bodyPr wrap="none">
            <a:spAutoFit/>
          </a:bodyPr>
          <a:lstStyle/>
          <a:p>
            <a:r>
              <a:rPr lang="en-US"/>
              <a:t>Optimal length of the Interferometer arm:</a:t>
            </a:r>
          </a:p>
        </p:txBody>
      </p:sp>
      <p:sp>
        <p:nvSpPr>
          <p:cNvPr id="21508" name="Freeform 23"/>
          <p:cNvSpPr>
            <a:spLocks/>
          </p:cNvSpPr>
          <p:nvPr/>
        </p:nvSpPr>
        <p:spPr bwMode="auto">
          <a:xfrm>
            <a:off x="2057400" y="1524000"/>
            <a:ext cx="6400800" cy="1600200"/>
          </a:xfrm>
          <a:custGeom>
            <a:avLst/>
            <a:gdLst>
              <a:gd name="T0" fmla="*/ 0 w 672"/>
              <a:gd name="T1" fmla="*/ 2147483647 h 880"/>
              <a:gd name="T2" fmla="*/ 2147483647 w 672"/>
              <a:gd name="T3" fmla="*/ 2147483647 h 880"/>
              <a:gd name="T4" fmla="*/ 2147483647 w 672"/>
              <a:gd name="T5" fmla="*/ 0 h 880"/>
              <a:gd name="T6" fmla="*/ 2147483647 w 672"/>
              <a:gd name="T7" fmla="*/ 2147483647 h 880"/>
              <a:gd name="T8" fmla="*/ 2147483647 w 672"/>
              <a:gd name="T9" fmla="*/ 2147483647 h 880"/>
              <a:gd name="T10" fmla="*/ 0 60000 65536"/>
              <a:gd name="T11" fmla="*/ 0 60000 65536"/>
              <a:gd name="T12" fmla="*/ 0 60000 65536"/>
              <a:gd name="T13" fmla="*/ 0 60000 65536"/>
              <a:gd name="T14" fmla="*/ 0 60000 65536"/>
              <a:gd name="T15" fmla="*/ 0 w 672"/>
              <a:gd name="T16" fmla="*/ 0 h 880"/>
              <a:gd name="T17" fmla="*/ 672 w 672"/>
              <a:gd name="T18" fmla="*/ 880 h 880"/>
            </a:gdLst>
            <a:ahLst/>
            <a:cxnLst>
              <a:cxn ang="T10">
                <a:pos x="T0" y="T1"/>
              </a:cxn>
              <a:cxn ang="T11">
                <a:pos x="T2" y="T3"/>
              </a:cxn>
              <a:cxn ang="T12">
                <a:pos x="T4" y="T5"/>
              </a:cxn>
              <a:cxn ang="T13">
                <a:pos x="T6" y="T7"/>
              </a:cxn>
              <a:cxn ang="T14">
                <a:pos x="T8" y="T9"/>
              </a:cxn>
            </a:cxnLst>
            <a:rect l="T15" t="T16" r="T17" b="T18"/>
            <a:pathLst>
              <a:path w="672" h="880">
                <a:moveTo>
                  <a:pt x="0" y="624"/>
                </a:moveTo>
                <a:cubicBezTo>
                  <a:pt x="44" y="748"/>
                  <a:pt x="88" y="872"/>
                  <a:pt x="144" y="768"/>
                </a:cubicBezTo>
                <a:cubicBezTo>
                  <a:pt x="200" y="664"/>
                  <a:pt x="272" y="0"/>
                  <a:pt x="336" y="0"/>
                </a:cubicBezTo>
                <a:cubicBezTo>
                  <a:pt x="400" y="0"/>
                  <a:pt x="472" y="656"/>
                  <a:pt x="528" y="768"/>
                </a:cubicBezTo>
                <a:cubicBezTo>
                  <a:pt x="584" y="880"/>
                  <a:pt x="628" y="776"/>
                  <a:pt x="672" y="672"/>
                </a:cubicBezTo>
              </a:path>
            </a:pathLst>
          </a:custGeom>
          <a:noFill/>
          <a:ln w="25400">
            <a:solidFill>
              <a:schemeClr val="tx1"/>
            </a:solidFill>
            <a:round/>
            <a:headEnd/>
            <a:tailEnd/>
          </a:ln>
        </p:spPr>
        <p:txBody>
          <a:bodyPr/>
          <a:lstStyle/>
          <a:p>
            <a:endParaRPr lang="en-US"/>
          </a:p>
        </p:txBody>
      </p:sp>
      <p:cxnSp>
        <p:nvCxnSpPr>
          <p:cNvPr id="7" name="Straight Connector 6"/>
          <p:cNvCxnSpPr/>
          <p:nvPr/>
        </p:nvCxnSpPr>
        <p:spPr>
          <a:xfrm>
            <a:off x="3810000" y="2286000"/>
            <a:ext cx="27432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114800" y="1981200"/>
            <a:ext cx="15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5181600" y="1219200"/>
            <a:ext cx="15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21" name="Object 21"/>
          <p:cNvGraphicFramePr>
            <a:graphicFrameLocks noChangeAspect="1"/>
          </p:cNvGraphicFramePr>
          <p:nvPr/>
        </p:nvGraphicFramePr>
        <p:xfrm>
          <a:off x="1600200" y="3352800"/>
          <a:ext cx="6373813" cy="925513"/>
        </p:xfrm>
        <a:graphic>
          <a:graphicData uri="http://schemas.openxmlformats.org/presentationml/2006/ole">
            <mc:AlternateContent xmlns:mc="http://schemas.openxmlformats.org/markup-compatibility/2006">
              <mc:Choice xmlns:v="urn:schemas-microsoft-com:vml" Requires="v">
                <p:oleObj spid="_x0000_s193648" name="Equation" r:id="rId4" imgW="2882880" imgH="419040" progId="Equation.DSMT4">
                  <p:embed/>
                </p:oleObj>
              </mc:Choice>
              <mc:Fallback>
                <p:oleObj name="Equation" r:id="rId4" imgW="288288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352800"/>
                        <a:ext cx="6373813" cy="925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2" name="TextBox 10"/>
          <p:cNvSpPr txBox="1">
            <a:spLocks noChangeArrowheads="1"/>
          </p:cNvSpPr>
          <p:nvPr/>
        </p:nvSpPr>
        <p:spPr bwMode="auto">
          <a:xfrm>
            <a:off x="609600" y="4572000"/>
            <a:ext cx="7696200" cy="1938992"/>
          </a:xfrm>
          <a:prstGeom prst="rect">
            <a:avLst/>
          </a:prstGeom>
          <a:noFill/>
          <a:ln w="9525">
            <a:noFill/>
            <a:miter lim="800000"/>
            <a:headEnd/>
            <a:tailEnd/>
          </a:ln>
        </p:spPr>
        <p:txBody>
          <a:bodyPr>
            <a:spAutoFit/>
          </a:bodyPr>
          <a:lstStyle/>
          <a:p>
            <a:r>
              <a:rPr lang="en-US" dirty="0"/>
              <a:t>This is the optimal distance the light should travel for maximal signal. In other words light should be in the interferometer for an optimal duration of about 750 km/c seconds or a quarter of the GW period of 10 </a:t>
            </a:r>
            <a:r>
              <a:rPr lang="en-US" dirty="0" err="1"/>
              <a:t>ms</a:t>
            </a:r>
            <a:r>
              <a:rPr lang="en-US" dirty="0"/>
              <a:t> or so. This is achieved by multiple  bounces with average time equal to about quarter of the GW period  such that 4 km x </a:t>
            </a:r>
            <a:r>
              <a:rPr lang="en-US" dirty="0" err="1"/>
              <a:t>n</a:t>
            </a:r>
            <a:r>
              <a:rPr lang="en-US" baseline="-25000" dirty="0" err="1"/>
              <a:t>B</a:t>
            </a:r>
            <a:r>
              <a:rPr lang="en-US" dirty="0"/>
              <a:t> = 750 km. So, the number of bounces is about </a:t>
            </a:r>
            <a:r>
              <a:rPr lang="en-US" dirty="0" smtClean="0"/>
              <a:t>200-300. </a:t>
            </a:r>
            <a:endParaRPr lang="en-US" dirty="0"/>
          </a:p>
        </p:txBody>
      </p:sp>
    </p:spTree>
    <p:extLst>
      <p:ext uri="{BB962C8B-B14F-4D97-AF65-F5344CB8AC3E}">
        <p14:creationId xmlns:p14="http://schemas.microsoft.com/office/powerpoint/2010/main" val="31132432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81000"/>
            <a:ext cx="8534400" cy="2057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81000" y="457200"/>
            <a:ext cx="8659446" cy="1828800"/>
          </a:xfrm>
          <a:prstGeom prst="rect">
            <a:avLst/>
          </a:prstGeom>
        </p:spPr>
      </p:pic>
      <p:sp>
        <p:nvSpPr>
          <p:cNvPr id="6" name="TextBox 5"/>
          <p:cNvSpPr txBox="1"/>
          <p:nvPr/>
        </p:nvSpPr>
        <p:spPr>
          <a:xfrm>
            <a:off x="762000" y="3505200"/>
            <a:ext cx="7664678" cy="400110"/>
          </a:xfrm>
          <a:prstGeom prst="rect">
            <a:avLst/>
          </a:prstGeom>
          <a:noFill/>
        </p:spPr>
        <p:txBody>
          <a:bodyPr wrap="none" rtlCol="0">
            <a:spAutoFit/>
          </a:bodyPr>
          <a:lstStyle/>
          <a:p>
            <a:r>
              <a:rPr lang="en-US" dirty="0" smtClean="0"/>
              <a:t>Triumph of an exquisite detector  in combination with a ‘loud’ event  </a:t>
            </a:r>
            <a:endParaRPr lang="en-US" dirty="0"/>
          </a:p>
        </p:txBody>
      </p:sp>
    </p:spTree>
    <p:extLst>
      <p:ext uri="{BB962C8B-B14F-4D97-AF65-F5344CB8AC3E}">
        <p14:creationId xmlns:p14="http://schemas.microsoft.com/office/powerpoint/2010/main" val="23347765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Line 2"/>
          <p:cNvSpPr>
            <a:spLocks noChangeShapeType="1"/>
          </p:cNvSpPr>
          <p:nvPr/>
        </p:nvSpPr>
        <p:spPr bwMode="auto">
          <a:xfrm>
            <a:off x="3227388" y="3352800"/>
            <a:ext cx="1447800" cy="0"/>
          </a:xfrm>
          <a:prstGeom prst="line">
            <a:avLst/>
          </a:prstGeom>
          <a:noFill/>
          <a:ln w="28575">
            <a:solidFill>
              <a:schemeClr val="tx1"/>
            </a:solidFill>
            <a:round/>
            <a:headEnd type="triangle" w="med" len="med"/>
            <a:tailEnd type="triangle" w="med" len="med"/>
          </a:ln>
        </p:spPr>
        <p:txBody>
          <a:bodyPr/>
          <a:lstStyle/>
          <a:p>
            <a:endParaRPr lang="en-US" dirty="0"/>
          </a:p>
        </p:txBody>
      </p:sp>
      <p:graphicFrame>
        <p:nvGraphicFramePr>
          <p:cNvPr id="22530" name="Object 3"/>
          <p:cNvGraphicFramePr>
            <a:graphicFrameLocks noChangeAspect="1"/>
          </p:cNvGraphicFramePr>
          <p:nvPr/>
        </p:nvGraphicFramePr>
        <p:xfrm>
          <a:off x="3151188" y="3095625"/>
          <a:ext cx="92075" cy="533400"/>
        </p:xfrm>
        <a:graphic>
          <a:graphicData uri="http://schemas.openxmlformats.org/presentationml/2006/ole">
            <mc:AlternateContent xmlns:mc="http://schemas.openxmlformats.org/markup-compatibility/2006">
              <mc:Choice xmlns:v="urn:schemas-microsoft-com:vml" Requires="v">
                <p:oleObj spid="_x0000_s176743" name="Drawing" r:id="rId4" imgW="504000" imgH="1598400" progId="">
                  <p:embed/>
                </p:oleObj>
              </mc:Choice>
              <mc:Fallback>
                <p:oleObj name="Drawing" r:id="rId4" imgW="504000" imgH="1598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188" y="3095625"/>
                        <a:ext cx="920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8" name="Line 4"/>
          <p:cNvSpPr>
            <a:spLocks noChangeShapeType="1"/>
          </p:cNvSpPr>
          <p:nvPr/>
        </p:nvSpPr>
        <p:spPr bwMode="auto">
          <a:xfrm>
            <a:off x="2133600" y="3352800"/>
            <a:ext cx="990600" cy="0"/>
          </a:xfrm>
          <a:prstGeom prst="line">
            <a:avLst/>
          </a:prstGeom>
          <a:noFill/>
          <a:ln w="9525">
            <a:solidFill>
              <a:schemeClr val="tx1"/>
            </a:solidFill>
            <a:round/>
            <a:headEnd/>
            <a:tailEnd type="triangle" w="med" len="med"/>
          </a:ln>
        </p:spPr>
        <p:txBody>
          <a:bodyPr/>
          <a:lstStyle/>
          <a:p>
            <a:endParaRPr lang="en-US" dirty="0"/>
          </a:p>
        </p:txBody>
      </p:sp>
      <p:sp>
        <p:nvSpPr>
          <p:cNvPr id="22539" name="Rectangle 5"/>
          <p:cNvSpPr>
            <a:spLocks noChangeArrowheads="1"/>
          </p:cNvSpPr>
          <p:nvPr/>
        </p:nvSpPr>
        <p:spPr bwMode="auto">
          <a:xfrm>
            <a:off x="838200" y="3200400"/>
            <a:ext cx="7620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2540" name="Line 6"/>
          <p:cNvSpPr>
            <a:spLocks noChangeShapeType="1"/>
          </p:cNvSpPr>
          <p:nvPr/>
        </p:nvSpPr>
        <p:spPr bwMode="auto">
          <a:xfrm>
            <a:off x="1600200" y="3352800"/>
            <a:ext cx="533400" cy="0"/>
          </a:xfrm>
          <a:prstGeom prst="line">
            <a:avLst/>
          </a:prstGeom>
          <a:noFill/>
          <a:ln w="9525">
            <a:solidFill>
              <a:schemeClr val="tx1"/>
            </a:solidFill>
            <a:round/>
            <a:headEnd/>
            <a:tailEnd type="triangle" w="med" len="med"/>
          </a:ln>
        </p:spPr>
        <p:txBody>
          <a:bodyPr/>
          <a:lstStyle/>
          <a:p>
            <a:endParaRPr lang="en-US" dirty="0"/>
          </a:p>
        </p:txBody>
      </p:sp>
      <p:sp>
        <p:nvSpPr>
          <p:cNvPr id="22542" name="Text Box 14"/>
          <p:cNvSpPr txBox="1">
            <a:spLocks noChangeArrowheads="1"/>
          </p:cNvSpPr>
          <p:nvPr/>
        </p:nvSpPr>
        <p:spPr bwMode="auto">
          <a:xfrm>
            <a:off x="1050925" y="3541713"/>
            <a:ext cx="755650" cy="366712"/>
          </a:xfrm>
          <a:prstGeom prst="rect">
            <a:avLst/>
          </a:prstGeom>
          <a:noFill/>
          <a:ln w="9525">
            <a:noFill/>
            <a:miter lim="800000"/>
            <a:headEnd/>
            <a:tailEnd/>
          </a:ln>
        </p:spPr>
        <p:txBody>
          <a:bodyPr wrap="none">
            <a:spAutoFit/>
          </a:bodyPr>
          <a:lstStyle/>
          <a:p>
            <a:r>
              <a:rPr lang="en-US" dirty="0"/>
              <a:t>Laser</a:t>
            </a:r>
          </a:p>
        </p:txBody>
      </p:sp>
      <p:sp>
        <p:nvSpPr>
          <p:cNvPr id="22543" name="Text Box 15"/>
          <p:cNvSpPr txBox="1">
            <a:spLocks noChangeArrowheads="1"/>
          </p:cNvSpPr>
          <p:nvPr/>
        </p:nvSpPr>
        <p:spPr bwMode="auto">
          <a:xfrm>
            <a:off x="914400" y="304800"/>
            <a:ext cx="2216150" cy="366713"/>
          </a:xfrm>
          <a:prstGeom prst="rect">
            <a:avLst/>
          </a:prstGeom>
          <a:noFill/>
          <a:ln w="9525">
            <a:noFill/>
            <a:miter lim="800000"/>
            <a:headEnd/>
            <a:tailEnd/>
          </a:ln>
        </p:spPr>
        <p:txBody>
          <a:bodyPr wrap="none">
            <a:spAutoFit/>
          </a:bodyPr>
          <a:lstStyle/>
          <a:p>
            <a:r>
              <a:rPr lang="en-US" dirty="0"/>
              <a:t>Mode cleaner cavity</a:t>
            </a:r>
          </a:p>
        </p:txBody>
      </p:sp>
      <p:sp>
        <p:nvSpPr>
          <p:cNvPr id="22544" name="Text Box 16"/>
          <p:cNvSpPr txBox="1">
            <a:spLocks noChangeArrowheads="1"/>
          </p:cNvSpPr>
          <p:nvPr/>
        </p:nvSpPr>
        <p:spPr bwMode="auto">
          <a:xfrm>
            <a:off x="2133600" y="3733800"/>
            <a:ext cx="1797050" cy="366713"/>
          </a:xfrm>
          <a:prstGeom prst="rect">
            <a:avLst/>
          </a:prstGeom>
          <a:noFill/>
          <a:ln w="9525">
            <a:noFill/>
            <a:miter lim="800000"/>
            <a:headEnd/>
            <a:tailEnd/>
          </a:ln>
        </p:spPr>
        <p:txBody>
          <a:bodyPr wrap="none">
            <a:spAutoFit/>
          </a:bodyPr>
          <a:lstStyle/>
          <a:p>
            <a:r>
              <a:rPr lang="en-US" dirty="0"/>
              <a:t>Power recycling</a:t>
            </a:r>
          </a:p>
        </p:txBody>
      </p:sp>
      <p:grpSp>
        <p:nvGrpSpPr>
          <p:cNvPr id="3" name="Group 17"/>
          <p:cNvGrpSpPr>
            <a:grpSpLocks/>
          </p:cNvGrpSpPr>
          <p:nvPr/>
        </p:nvGrpSpPr>
        <p:grpSpPr bwMode="auto">
          <a:xfrm>
            <a:off x="4294188" y="152400"/>
            <a:ext cx="3859212" cy="3756025"/>
            <a:chOff x="2705" y="96"/>
            <a:chExt cx="2431" cy="2366"/>
          </a:xfrm>
        </p:grpSpPr>
        <p:graphicFrame>
          <p:nvGraphicFramePr>
            <p:cNvPr id="22532" name="Object 18"/>
            <p:cNvGraphicFramePr>
              <a:graphicFrameLocks noChangeAspect="1"/>
            </p:cNvGraphicFramePr>
            <p:nvPr/>
          </p:nvGraphicFramePr>
          <p:xfrm>
            <a:off x="5057" y="1872"/>
            <a:ext cx="79" cy="469"/>
          </p:xfrm>
          <a:graphic>
            <a:graphicData uri="http://schemas.openxmlformats.org/presentationml/2006/ole">
              <mc:AlternateContent xmlns:mc="http://schemas.openxmlformats.org/markup-compatibility/2006">
                <mc:Choice xmlns:v="urn:schemas-microsoft-com:vml" Requires="v">
                  <p:oleObj spid="_x0000_s176744" name="Drawing" r:id="rId6" imgW="500400" imgH="1612800" progId="">
                    <p:embed/>
                  </p:oleObj>
                </mc:Choice>
                <mc:Fallback>
                  <p:oleObj name="Drawing" r:id="rId6" imgW="500400" imgH="1612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7" y="1872"/>
                          <a:ext cx="79"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33" name="Object 19"/>
            <p:cNvGraphicFramePr>
              <a:graphicFrameLocks noChangeAspect="1"/>
            </p:cNvGraphicFramePr>
            <p:nvPr/>
          </p:nvGraphicFramePr>
          <p:xfrm>
            <a:off x="2705" y="96"/>
            <a:ext cx="480" cy="86"/>
          </p:xfrm>
          <a:graphic>
            <a:graphicData uri="http://schemas.openxmlformats.org/presentationml/2006/ole">
              <mc:AlternateContent xmlns:mc="http://schemas.openxmlformats.org/markup-compatibility/2006">
                <mc:Choice xmlns:v="urn:schemas-microsoft-com:vml" Requires="v">
                  <p:oleObj spid="_x0000_s176745" name="Drawing" r:id="rId8" imgW="1609200" imgH="500400" progId="">
                    <p:embed/>
                  </p:oleObj>
                </mc:Choice>
                <mc:Fallback>
                  <p:oleObj name="Drawing" r:id="rId8" imgW="1609200" imgH="500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5" y="96"/>
                          <a:ext cx="480"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50" name="Rectangle 20"/>
            <p:cNvSpPr>
              <a:spLocks noChangeArrowheads="1"/>
            </p:cNvSpPr>
            <p:nvPr/>
          </p:nvSpPr>
          <p:spPr bwMode="auto">
            <a:xfrm rot="2622729">
              <a:off x="2945" y="1920"/>
              <a:ext cx="48" cy="432"/>
            </a:xfrm>
            <a:prstGeom prst="rect">
              <a:avLst/>
            </a:prstGeom>
            <a:solidFill>
              <a:schemeClr val="accent1"/>
            </a:solidFill>
            <a:ln w="9525">
              <a:solidFill>
                <a:schemeClr val="tx1"/>
              </a:solidFill>
              <a:miter lim="800000"/>
              <a:headEnd/>
              <a:tailEnd/>
            </a:ln>
          </p:spPr>
          <p:txBody>
            <a:bodyPr wrap="none" anchor="ctr"/>
            <a:lstStyle/>
            <a:p>
              <a:endParaRPr lang="en-US" dirty="0"/>
            </a:p>
          </p:txBody>
        </p:sp>
        <p:graphicFrame>
          <p:nvGraphicFramePr>
            <p:cNvPr id="22534" name="Object 21"/>
            <p:cNvGraphicFramePr>
              <a:graphicFrameLocks noChangeAspect="1"/>
            </p:cNvGraphicFramePr>
            <p:nvPr/>
          </p:nvGraphicFramePr>
          <p:xfrm>
            <a:off x="3281" y="1872"/>
            <a:ext cx="80" cy="464"/>
          </p:xfrm>
          <a:graphic>
            <a:graphicData uri="http://schemas.openxmlformats.org/presentationml/2006/ole">
              <mc:AlternateContent xmlns:mc="http://schemas.openxmlformats.org/markup-compatibility/2006">
                <mc:Choice xmlns:v="urn:schemas-microsoft-com:vml" Requires="v">
                  <p:oleObj spid="_x0000_s176746" name="Drawing" r:id="rId10" imgW="504000" imgH="1598400" progId="">
                    <p:embed/>
                  </p:oleObj>
                </mc:Choice>
                <mc:Fallback>
                  <p:oleObj name="Drawing" r:id="rId10" imgW="504000" imgH="1598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 y="1872"/>
                          <a:ext cx="80"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51" name="Line 22"/>
            <p:cNvSpPr>
              <a:spLocks noChangeShapeType="1"/>
            </p:cNvSpPr>
            <p:nvPr/>
          </p:nvSpPr>
          <p:spPr bwMode="auto">
            <a:xfrm>
              <a:off x="3341" y="2112"/>
              <a:ext cx="1728" cy="0"/>
            </a:xfrm>
            <a:prstGeom prst="line">
              <a:avLst/>
            </a:prstGeom>
            <a:noFill/>
            <a:ln w="44450">
              <a:solidFill>
                <a:schemeClr val="tx1"/>
              </a:solidFill>
              <a:round/>
              <a:headEnd type="triangle" w="med" len="med"/>
              <a:tailEnd type="triangle" w="med" len="med"/>
            </a:ln>
          </p:spPr>
          <p:txBody>
            <a:bodyPr/>
            <a:lstStyle/>
            <a:p>
              <a:endParaRPr lang="en-US" dirty="0"/>
            </a:p>
          </p:txBody>
        </p:sp>
        <p:graphicFrame>
          <p:nvGraphicFramePr>
            <p:cNvPr id="22535" name="Object 23"/>
            <p:cNvGraphicFramePr>
              <a:graphicFrameLocks noChangeAspect="1"/>
            </p:cNvGraphicFramePr>
            <p:nvPr>
              <p:extLst>
                <p:ext uri="{D42A27DB-BD31-4B8C-83A1-F6EECF244321}">
                  <p14:modId xmlns:p14="http://schemas.microsoft.com/office/powerpoint/2010/main" val="132022281"/>
                </p:ext>
              </p:extLst>
            </p:nvPr>
          </p:nvGraphicFramePr>
          <p:xfrm>
            <a:off x="2705" y="1728"/>
            <a:ext cx="481" cy="85"/>
          </p:xfrm>
          <a:graphic>
            <a:graphicData uri="http://schemas.openxmlformats.org/presentationml/2006/ole">
              <mc:AlternateContent xmlns:mc="http://schemas.openxmlformats.org/markup-compatibility/2006">
                <mc:Choice xmlns:v="urn:schemas-microsoft-com:vml" Requires="v">
                  <p:oleObj spid="_x0000_s176747" name="Drawing" r:id="rId11" imgW="1612800" imgH="496800" progId="">
                    <p:embed/>
                  </p:oleObj>
                </mc:Choice>
                <mc:Fallback>
                  <p:oleObj name="Drawing" r:id="rId11" imgW="1612800" imgH="4968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5" y="1728"/>
                          <a:ext cx="481"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52" name="Line 24"/>
            <p:cNvSpPr>
              <a:spLocks noChangeShapeType="1"/>
            </p:cNvSpPr>
            <p:nvPr/>
          </p:nvSpPr>
          <p:spPr bwMode="auto">
            <a:xfrm flipV="1">
              <a:off x="2945" y="162"/>
              <a:ext cx="0" cy="1584"/>
            </a:xfrm>
            <a:prstGeom prst="line">
              <a:avLst/>
            </a:prstGeom>
            <a:noFill/>
            <a:ln w="44450">
              <a:solidFill>
                <a:schemeClr val="tx1"/>
              </a:solidFill>
              <a:round/>
              <a:headEnd type="triangle" w="med" len="med"/>
              <a:tailEnd type="triangle" w="med" len="med"/>
            </a:ln>
          </p:spPr>
          <p:txBody>
            <a:bodyPr/>
            <a:lstStyle/>
            <a:p>
              <a:endParaRPr lang="en-US" dirty="0"/>
            </a:p>
          </p:txBody>
        </p:sp>
        <p:sp>
          <p:nvSpPr>
            <p:cNvPr id="22553" name="Line 25"/>
            <p:cNvSpPr>
              <a:spLocks noChangeShapeType="1"/>
            </p:cNvSpPr>
            <p:nvPr/>
          </p:nvSpPr>
          <p:spPr bwMode="auto">
            <a:xfrm flipV="1">
              <a:off x="2945" y="1824"/>
              <a:ext cx="0" cy="240"/>
            </a:xfrm>
            <a:prstGeom prst="line">
              <a:avLst/>
            </a:prstGeom>
            <a:noFill/>
            <a:ln w="25400">
              <a:solidFill>
                <a:schemeClr val="tx1"/>
              </a:solidFill>
              <a:round/>
              <a:headEnd/>
              <a:tailEnd type="triangle" w="med" len="med"/>
            </a:ln>
          </p:spPr>
          <p:txBody>
            <a:bodyPr/>
            <a:lstStyle/>
            <a:p>
              <a:endParaRPr lang="en-US" dirty="0"/>
            </a:p>
          </p:txBody>
        </p:sp>
        <p:sp>
          <p:nvSpPr>
            <p:cNvPr id="22554" name="Line 26"/>
            <p:cNvSpPr>
              <a:spLocks noChangeShapeType="1"/>
            </p:cNvSpPr>
            <p:nvPr/>
          </p:nvSpPr>
          <p:spPr bwMode="auto">
            <a:xfrm>
              <a:off x="3041" y="2112"/>
              <a:ext cx="192" cy="0"/>
            </a:xfrm>
            <a:prstGeom prst="line">
              <a:avLst/>
            </a:prstGeom>
            <a:noFill/>
            <a:ln w="25400">
              <a:solidFill>
                <a:schemeClr val="tx1"/>
              </a:solidFill>
              <a:round/>
              <a:headEnd/>
              <a:tailEnd type="triangle" w="med" len="med"/>
            </a:ln>
          </p:spPr>
          <p:txBody>
            <a:bodyPr/>
            <a:lstStyle/>
            <a:p>
              <a:endParaRPr lang="en-US" dirty="0"/>
            </a:p>
          </p:txBody>
        </p:sp>
        <p:sp>
          <p:nvSpPr>
            <p:cNvPr id="22555" name="Text Box 27"/>
            <p:cNvSpPr txBox="1">
              <a:spLocks noChangeArrowheads="1"/>
            </p:cNvSpPr>
            <p:nvPr/>
          </p:nvSpPr>
          <p:spPr bwMode="auto">
            <a:xfrm>
              <a:off x="3062" y="839"/>
              <a:ext cx="380" cy="231"/>
            </a:xfrm>
            <a:prstGeom prst="rect">
              <a:avLst/>
            </a:prstGeom>
            <a:noFill/>
            <a:ln w="9525">
              <a:noFill/>
              <a:miter lim="800000"/>
              <a:headEnd/>
              <a:tailEnd/>
            </a:ln>
          </p:spPr>
          <p:txBody>
            <a:bodyPr wrap="none">
              <a:spAutoFit/>
            </a:bodyPr>
            <a:lstStyle/>
            <a:p>
              <a:r>
                <a:rPr lang="en-US" dirty="0"/>
                <a:t>FP1</a:t>
              </a:r>
            </a:p>
          </p:txBody>
        </p:sp>
        <p:sp>
          <p:nvSpPr>
            <p:cNvPr id="22556" name="Text Box 28"/>
            <p:cNvSpPr txBox="1">
              <a:spLocks noChangeArrowheads="1"/>
            </p:cNvSpPr>
            <p:nvPr/>
          </p:nvSpPr>
          <p:spPr bwMode="auto">
            <a:xfrm>
              <a:off x="3830" y="2231"/>
              <a:ext cx="380" cy="231"/>
            </a:xfrm>
            <a:prstGeom prst="rect">
              <a:avLst/>
            </a:prstGeom>
            <a:noFill/>
            <a:ln w="9525">
              <a:noFill/>
              <a:miter lim="800000"/>
              <a:headEnd/>
              <a:tailEnd/>
            </a:ln>
          </p:spPr>
          <p:txBody>
            <a:bodyPr wrap="none">
              <a:spAutoFit/>
            </a:bodyPr>
            <a:lstStyle/>
            <a:p>
              <a:r>
                <a:rPr lang="en-US" dirty="0"/>
                <a:t>FP2</a:t>
              </a:r>
            </a:p>
          </p:txBody>
        </p:sp>
      </p:grpSp>
      <p:sp>
        <p:nvSpPr>
          <p:cNvPr id="22546" name="Line 29"/>
          <p:cNvSpPr>
            <a:spLocks noChangeShapeType="1"/>
          </p:cNvSpPr>
          <p:nvPr/>
        </p:nvSpPr>
        <p:spPr bwMode="auto">
          <a:xfrm>
            <a:off x="4724400" y="3429000"/>
            <a:ext cx="0" cy="685800"/>
          </a:xfrm>
          <a:prstGeom prst="line">
            <a:avLst/>
          </a:prstGeom>
          <a:noFill/>
          <a:ln w="9525">
            <a:solidFill>
              <a:schemeClr val="tx1"/>
            </a:solidFill>
            <a:round/>
            <a:headEnd type="triangle" w="med" len="med"/>
            <a:tailEnd type="triangle" w="med" len="med"/>
          </a:ln>
        </p:spPr>
        <p:txBody>
          <a:bodyPr/>
          <a:lstStyle/>
          <a:p>
            <a:endParaRPr lang="en-US" dirty="0"/>
          </a:p>
        </p:txBody>
      </p:sp>
      <p:sp>
        <p:nvSpPr>
          <p:cNvPr id="22549" name="Text Box 33"/>
          <p:cNvSpPr txBox="1">
            <a:spLocks noChangeArrowheads="1"/>
          </p:cNvSpPr>
          <p:nvPr/>
        </p:nvSpPr>
        <p:spPr bwMode="auto">
          <a:xfrm>
            <a:off x="1981200" y="5029200"/>
            <a:ext cx="5750292" cy="400110"/>
          </a:xfrm>
          <a:prstGeom prst="rect">
            <a:avLst/>
          </a:prstGeom>
          <a:noFill/>
          <a:ln w="9525">
            <a:noFill/>
            <a:miter lim="800000"/>
            <a:headEnd/>
            <a:tailEnd/>
          </a:ln>
        </p:spPr>
        <p:txBody>
          <a:bodyPr wrap="none">
            <a:spAutoFit/>
          </a:bodyPr>
          <a:lstStyle/>
          <a:p>
            <a:r>
              <a:rPr lang="en-US" dirty="0"/>
              <a:t>Scheme of the </a:t>
            </a:r>
            <a:r>
              <a:rPr lang="en-US" dirty="0" smtClean="0"/>
              <a:t>advanced </a:t>
            </a:r>
            <a:r>
              <a:rPr lang="en-US" dirty="0" err="1" smtClean="0"/>
              <a:t>Interferometric</a:t>
            </a:r>
            <a:r>
              <a:rPr lang="en-US" dirty="0" smtClean="0"/>
              <a:t> </a:t>
            </a:r>
            <a:r>
              <a:rPr lang="en-US" dirty="0" smtClean="0"/>
              <a:t>detector</a:t>
            </a:r>
          </a:p>
        </p:txBody>
      </p:sp>
      <p:sp>
        <p:nvSpPr>
          <p:cNvPr id="4" name="TextBox 3"/>
          <p:cNvSpPr txBox="1"/>
          <p:nvPr/>
        </p:nvSpPr>
        <p:spPr>
          <a:xfrm>
            <a:off x="6248400" y="2819400"/>
            <a:ext cx="1185428" cy="369332"/>
          </a:xfrm>
          <a:prstGeom prst="rect">
            <a:avLst/>
          </a:prstGeom>
          <a:noFill/>
        </p:spPr>
        <p:txBody>
          <a:bodyPr wrap="none" rtlCol="0">
            <a:spAutoFit/>
          </a:bodyPr>
          <a:lstStyle/>
          <a:p>
            <a:r>
              <a:rPr lang="en-US" sz="1800" dirty="0" smtClean="0"/>
              <a:t>300 times</a:t>
            </a:r>
            <a:endParaRPr lang="en-US" sz="1800" dirty="0"/>
          </a:p>
        </p:txBody>
      </p:sp>
      <p:sp>
        <p:nvSpPr>
          <p:cNvPr id="36" name="TextBox 35"/>
          <p:cNvSpPr txBox="1"/>
          <p:nvPr/>
        </p:nvSpPr>
        <p:spPr>
          <a:xfrm>
            <a:off x="3429000" y="1524000"/>
            <a:ext cx="1185428" cy="369332"/>
          </a:xfrm>
          <a:prstGeom prst="rect">
            <a:avLst/>
          </a:prstGeom>
          <a:noFill/>
        </p:spPr>
        <p:txBody>
          <a:bodyPr wrap="none" rtlCol="0">
            <a:spAutoFit/>
          </a:bodyPr>
          <a:lstStyle/>
          <a:p>
            <a:r>
              <a:rPr lang="en-US" sz="1800" dirty="0" smtClean="0"/>
              <a:t>300 times</a:t>
            </a:r>
            <a:endParaRPr lang="en-US" sz="1800" dirty="0"/>
          </a:p>
        </p:txBody>
      </p:sp>
      <p:sp>
        <p:nvSpPr>
          <p:cNvPr id="5" name="TextBox 4"/>
          <p:cNvSpPr txBox="1"/>
          <p:nvPr/>
        </p:nvSpPr>
        <p:spPr>
          <a:xfrm>
            <a:off x="3429000" y="2971800"/>
            <a:ext cx="1057050" cy="369332"/>
          </a:xfrm>
          <a:prstGeom prst="rect">
            <a:avLst/>
          </a:prstGeom>
          <a:noFill/>
        </p:spPr>
        <p:txBody>
          <a:bodyPr wrap="none" rtlCol="0">
            <a:spAutoFit/>
          </a:bodyPr>
          <a:lstStyle/>
          <a:p>
            <a:r>
              <a:rPr lang="en-US" sz="1800" dirty="0"/>
              <a:t>4</a:t>
            </a:r>
            <a:r>
              <a:rPr lang="en-US" sz="1800" dirty="0" smtClean="0"/>
              <a:t>0 times</a:t>
            </a:r>
            <a:endParaRPr lang="en-US" sz="1800" dirty="0"/>
          </a:p>
        </p:txBody>
      </p:sp>
      <p:sp>
        <p:nvSpPr>
          <p:cNvPr id="6" name="TextBox 5"/>
          <p:cNvSpPr txBox="1"/>
          <p:nvPr/>
        </p:nvSpPr>
        <p:spPr>
          <a:xfrm>
            <a:off x="533400" y="5867400"/>
            <a:ext cx="8229600" cy="707886"/>
          </a:xfrm>
          <a:prstGeom prst="rect">
            <a:avLst/>
          </a:prstGeom>
          <a:noFill/>
        </p:spPr>
        <p:txBody>
          <a:bodyPr wrap="square" rtlCol="0">
            <a:spAutoFit/>
          </a:bodyPr>
          <a:lstStyle/>
          <a:p>
            <a:r>
              <a:rPr lang="en-US" dirty="0" smtClean="0"/>
              <a:t>Adding up all innovations, we reach ability to detect mirror movement smaller than 10</a:t>
            </a:r>
            <a:r>
              <a:rPr lang="en-US" baseline="30000" dirty="0" smtClean="0"/>
              <a:t>—19</a:t>
            </a:r>
            <a:r>
              <a:rPr lang="en-US" dirty="0" smtClean="0"/>
              <a:t> m!</a:t>
            </a:r>
            <a:endParaRPr lang="en-US" dirty="0"/>
          </a:p>
        </p:txBody>
      </p:sp>
      <p:sp>
        <p:nvSpPr>
          <p:cNvPr id="2" name="Freeform 1"/>
          <p:cNvSpPr/>
          <p:nvPr/>
        </p:nvSpPr>
        <p:spPr>
          <a:xfrm>
            <a:off x="2071916" y="912915"/>
            <a:ext cx="651651" cy="2439885"/>
          </a:xfrm>
          <a:custGeom>
            <a:avLst/>
            <a:gdLst>
              <a:gd name="connsiteX0" fmla="*/ 0 w 651651"/>
              <a:gd name="connsiteY0" fmla="*/ 2439885 h 2439885"/>
              <a:gd name="connsiteX1" fmla="*/ 334180 w 651651"/>
              <a:gd name="connsiteY1" fmla="*/ 0 h 2439885"/>
              <a:gd name="connsiteX2" fmla="*/ 651651 w 651651"/>
              <a:gd name="connsiteY2" fmla="*/ 2439885 h 2439885"/>
              <a:gd name="connsiteX3" fmla="*/ 0 w 651651"/>
              <a:gd name="connsiteY3" fmla="*/ 2439885 h 2439885"/>
            </a:gdLst>
            <a:ahLst/>
            <a:cxnLst>
              <a:cxn ang="0">
                <a:pos x="connsiteX0" y="connsiteY0"/>
              </a:cxn>
              <a:cxn ang="0">
                <a:pos x="connsiteX1" y="connsiteY1"/>
              </a:cxn>
              <a:cxn ang="0">
                <a:pos x="connsiteX2" y="connsiteY2"/>
              </a:cxn>
              <a:cxn ang="0">
                <a:pos x="connsiteX3" y="connsiteY3"/>
              </a:cxn>
            </a:cxnLst>
            <a:rect l="l" t="t" r="r" b="b"/>
            <a:pathLst>
              <a:path w="651651" h="2439885">
                <a:moveTo>
                  <a:pt x="0" y="2439885"/>
                </a:moveTo>
                <a:lnTo>
                  <a:pt x="334180" y="0"/>
                </a:lnTo>
                <a:lnTo>
                  <a:pt x="651651" y="2439885"/>
                </a:lnTo>
                <a:lnTo>
                  <a:pt x="0" y="2439885"/>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947782" y="3200400"/>
            <a:ext cx="228600" cy="228600"/>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624218" y="3200400"/>
            <a:ext cx="228600" cy="228600"/>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83727" y="897688"/>
            <a:ext cx="475162" cy="56750"/>
          </a:xfrm>
          <a:custGeom>
            <a:avLst/>
            <a:gdLst>
              <a:gd name="connsiteX0" fmla="*/ 0 w 634942"/>
              <a:gd name="connsiteY0" fmla="*/ 66847 h 66847"/>
              <a:gd name="connsiteX1" fmla="*/ 317471 w 634942"/>
              <a:gd name="connsiteY1" fmla="*/ 0 h 66847"/>
              <a:gd name="connsiteX2" fmla="*/ 634942 w 634942"/>
              <a:gd name="connsiteY2" fmla="*/ 66847 h 66847"/>
            </a:gdLst>
            <a:ahLst/>
            <a:cxnLst>
              <a:cxn ang="0">
                <a:pos x="connsiteX0" y="connsiteY0"/>
              </a:cxn>
              <a:cxn ang="0">
                <a:pos x="connsiteX1" y="connsiteY1"/>
              </a:cxn>
              <a:cxn ang="0">
                <a:pos x="connsiteX2" y="connsiteY2"/>
              </a:cxn>
            </a:cxnLst>
            <a:rect l="l" t="t" r="r" b="b"/>
            <a:pathLst>
              <a:path w="634942" h="66847">
                <a:moveTo>
                  <a:pt x="0" y="66847"/>
                </a:moveTo>
                <a:cubicBezTo>
                  <a:pt x="105823" y="33423"/>
                  <a:pt x="211647" y="0"/>
                  <a:pt x="317471" y="0"/>
                </a:cubicBezTo>
                <a:cubicBezTo>
                  <a:pt x="423295" y="0"/>
                  <a:pt x="634942" y="66847"/>
                  <a:pt x="634942" y="66847"/>
                </a:cubicBezTo>
              </a:path>
            </a:pathLst>
          </a:custGeom>
          <a:ln w="28575"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5" name="Object 23"/>
          <p:cNvGraphicFramePr>
            <a:graphicFrameLocks noChangeAspect="1"/>
          </p:cNvGraphicFramePr>
          <p:nvPr>
            <p:extLst>
              <p:ext uri="{D42A27DB-BD31-4B8C-83A1-F6EECF244321}">
                <p14:modId xmlns:p14="http://schemas.microsoft.com/office/powerpoint/2010/main" val="2518269668"/>
              </p:ext>
            </p:extLst>
          </p:nvPr>
        </p:nvGraphicFramePr>
        <p:xfrm>
          <a:off x="4512509" y="4114800"/>
          <a:ext cx="457200" cy="76200"/>
        </p:xfrm>
        <a:graphic>
          <a:graphicData uri="http://schemas.openxmlformats.org/presentationml/2006/ole">
            <mc:AlternateContent xmlns:mc="http://schemas.openxmlformats.org/markup-compatibility/2006">
              <mc:Choice xmlns:v="urn:schemas-microsoft-com:vml" Requires="v">
                <p:oleObj spid="_x0000_s176748" name="Drawing" r:id="rId13" imgW="1612800" imgH="496800" progId="">
                  <p:embed/>
                </p:oleObj>
              </mc:Choice>
              <mc:Fallback>
                <p:oleObj name="Drawing" r:id="rId13" imgW="1612800" imgH="4968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2509" y="4114800"/>
                        <a:ext cx="457200" cy="76200"/>
                      </a:xfrm>
                      <a:prstGeom prst="rect">
                        <a:avLst/>
                      </a:prstGeom>
                      <a:noFill/>
                      <a:ln>
                        <a:solidFill>
                          <a:srgbClr val="FFFF00"/>
                        </a:solidFill>
                      </a:ln>
                      <a:effectLst/>
                      <a:extLst/>
                    </p:spPr>
                  </p:pic>
                </p:oleObj>
              </mc:Fallback>
            </mc:AlternateContent>
          </a:graphicData>
        </a:graphic>
      </p:graphicFrame>
      <p:cxnSp>
        <p:nvCxnSpPr>
          <p:cNvPr id="14" name="Straight Arrow Connector 13"/>
          <p:cNvCxnSpPr/>
          <p:nvPr/>
        </p:nvCxnSpPr>
        <p:spPr>
          <a:xfrm>
            <a:off x="4724400" y="4267200"/>
            <a:ext cx="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05400" y="4343400"/>
            <a:ext cx="1980906" cy="400110"/>
          </a:xfrm>
          <a:prstGeom prst="rect">
            <a:avLst/>
          </a:prstGeom>
          <a:noFill/>
        </p:spPr>
        <p:txBody>
          <a:bodyPr wrap="none" rtlCol="0">
            <a:spAutoFit/>
          </a:bodyPr>
          <a:lstStyle/>
          <a:p>
            <a:r>
              <a:rPr lang="en-US" dirty="0" smtClean="0"/>
              <a:t>Signal recycling</a:t>
            </a:r>
            <a:endParaRPr lang="en-US" dirty="0"/>
          </a:p>
        </p:txBody>
      </p:sp>
    </p:spTree>
    <p:extLst>
      <p:ext uri="{BB962C8B-B14F-4D97-AF65-F5344CB8AC3E}">
        <p14:creationId xmlns:p14="http://schemas.microsoft.com/office/powerpoint/2010/main" val="6869836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231775" y="569913"/>
            <a:ext cx="8680450" cy="5710237"/>
          </a:xfrm>
          <a:prstGeom prst="rect">
            <a:avLst/>
          </a:prstGeom>
          <a:noFill/>
          <a:ln w="9525">
            <a:noFill/>
            <a:miter lim="800000"/>
            <a:headEnd/>
            <a:tailEnd/>
          </a:ln>
        </p:spPr>
      </p:pic>
      <p:sp>
        <p:nvSpPr>
          <p:cNvPr id="51203" name="TextBox 2"/>
          <p:cNvSpPr txBox="1">
            <a:spLocks noChangeArrowheads="1"/>
          </p:cNvSpPr>
          <p:nvPr/>
        </p:nvSpPr>
        <p:spPr bwMode="auto">
          <a:xfrm>
            <a:off x="3581400" y="6324600"/>
            <a:ext cx="1795433" cy="400110"/>
          </a:xfrm>
          <a:prstGeom prst="rect">
            <a:avLst/>
          </a:prstGeom>
          <a:noFill/>
          <a:ln w="9525">
            <a:noFill/>
            <a:miter lim="800000"/>
            <a:headEnd/>
            <a:tailEnd/>
          </a:ln>
        </p:spPr>
        <p:txBody>
          <a:bodyPr wrap="none">
            <a:spAutoFit/>
          </a:bodyPr>
          <a:lstStyle/>
          <a:p>
            <a:r>
              <a:rPr lang="en-US" dirty="0"/>
              <a:t>LIGO-</a:t>
            </a:r>
            <a:r>
              <a:rPr lang="en-US" dirty="0" smtClean="0"/>
              <a:t>Hanford</a:t>
            </a:r>
            <a:endParaRPr lang="en-IN" dirty="0"/>
          </a:p>
        </p:txBody>
      </p:sp>
      <p:cxnSp>
        <p:nvCxnSpPr>
          <p:cNvPr id="3" name="Straight Arrow Connector 2"/>
          <p:cNvCxnSpPr/>
          <p:nvPr/>
        </p:nvCxnSpPr>
        <p:spPr>
          <a:xfrm flipV="1">
            <a:off x="2590800" y="1752600"/>
            <a:ext cx="3276600" cy="2209800"/>
          </a:xfrm>
          <a:prstGeom prst="straightConnector1">
            <a:avLst/>
          </a:prstGeom>
          <a:ln w="28575"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429000" y="2590800"/>
            <a:ext cx="740457" cy="400110"/>
          </a:xfrm>
          <a:prstGeom prst="rect">
            <a:avLst/>
          </a:prstGeom>
          <a:noFill/>
        </p:spPr>
        <p:txBody>
          <a:bodyPr wrap="none" rtlCol="0">
            <a:spAutoFit/>
          </a:bodyPr>
          <a:lstStyle/>
          <a:p>
            <a:r>
              <a:rPr lang="en-US" dirty="0" smtClean="0">
                <a:solidFill>
                  <a:srgbClr val="FFFF00"/>
                </a:solidFill>
              </a:rPr>
              <a:t>4 km</a:t>
            </a:r>
            <a:endParaRPr lang="en-US" dirty="0">
              <a:solidFill>
                <a:srgbClr val="FFFF00"/>
              </a:solidFill>
            </a:endParaRPr>
          </a:p>
        </p:txBody>
      </p:sp>
    </p:spTree>
    <p:extLst>
      <p:ext uri="{BB962C8B-B14F-4D97-AF65-F5344CB8AC3E}">
        <p14:creationId xmlns:p14="http://schemas.microsoft.com/office/powerpoint/2010/main" val="7977030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_ligo5_3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8610600" cy="5740400"/>
          </a:xfrm>
          <a:prstGeom prst="rect">
            <a:avLst/>
          </a:prstGeom>
        </p:spPr>
      </p:pic>
      <p:sp>
        <p:nvSpPr>
          <p:cNvPr id="3" name="TextBox 2"/>
          <p:cNvSpPr txBox="1"/>
          <p:nvPr/>
        </p:nvSpPr>
        <p:spPr>
          <a:xfrm>
            <a:off x="3276600" y="6445607"/>
            <a:ext cx="2037888" cy="400110"/>
          </a:xfrm>
          <a:prstGeom prst="rect">
            <a:avLst/>
          </a:prstGeom>
          <a:noFill/>
        </p:spPr>
        <p:txBody>
          <a:bodyPr wrap="none" rtlCol="0">
            <a:spAutoFit/>
          </a:bodyPr>
          <a:lstStyle/>
          <a:p>
            <a:r>
              <a:rPr lang="en-US" dirty="0" smtClean="0"/>
              <a:t>LIGO-Livingston</a:t>
            </a:r>
            <a:endParaRPr lang="en-US" dirty="0"/>
          </a:p>
        </p:txBody>
      </p:sp>
    </p:spTree>
    <p:extLst>
      <p:ext uri="{BB962C8B-B14F-4D97-AF65-F5344CB8AC3E}">
        <p14:creationId xmlns:p14="http://schemas.microsoft.com/office/powerpoint/2010/main" val="28506766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virgo"/>
          <p:cNvPicPr>
            <a:picLocks noChangeAspect="1" noChangeArrowheads="1"/>
          </p:cNvPicPr>
          <p:nvPr/>
        </p:nvPicPr>
        <p:blipFill>
          <a:blip r:embed="rId3" cstate="print"/>
          <a:srcRect/>
          <a:stretch>
            <a:fillRect/>
          </a:stretch>
        </p:blipFill>
        <p:spPr bwMode="auto">
          <a:xfrm>
            <a:off x="304800" y="533400"/>
            <a:ext cx="8382000" cy="5594350"/>
          </a:xfrm>
          <a:prstGeom prst="rect">
            <a:avLst/>
          </a:prstGeom>
          <a:noFill/>
          <a:ln w="9525">
            <a:noFill/>
            <a:miter lim="800000"/>
            <a:headEnd/>
            <a:tailEnd/>
          </a:ln>
        </p:spPr>
      </p:pic>
      <p:sp>
        <p:nvSpPr>
          <p:cNvPr id="66563" name="TextBox 2"/>
          <p:cNvSpPr txBox="1">
            <a:spLocks noChangeArrowheads="1"/>
          </p:cNvSpPr>
          <p:nvPr/>
        </p:nvSpPr>
        <p:spPr bwMode="auto">
          <a:xfrm>
            <a:off x="1595438" y="1839913"/>
            <a:ext cx="5262562" cy="369887"/>
          </a:xfrm>
          <a:prstGeom prst="rect">
            <a:avLst/>
          </a:prstGeom>
          <a:noFill/>
          <a:ln w="9525">
            <a:noFill/>
            <a:miter lim="800000"/>
            <a:headEnd/>
            <a:tailEnd/>
          </a:ln>
        </p:spPr>
        <p:txBody>
          <a:bodyPr wrap="none">
            <a:spAutoFit/>
          </a:bodyPr>
          <a:lstStyle/>
          <a:p>
            <a:r>
              <a:rPr lang="en-US">
                <a:solidFill>
                  <a:srgbClr val="FF0000"/>
                </a:solidFill>
              </a:rPr>
              <a:t>Large Interferometer VIRGO at Pisa, Italy  ( 3 km)</a:t>
            </a:r>
          </a:p>
        </p:txBody>
      </p:sp>
    </p:spTree>
    <p:extLst>
      <p:ext uri="{BB962C8B-B14F-4D97-AF65-F5344CB8AC3E}">
        <p14:creationId xmlns:p14="http://schemas.microsoft.com/office/powerpoint/2010/main" val="26896039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1752600"/>
            <a:ext cx="1347845" cy="584776"/>
          </a:xfrm>
          <a:prstGeom prst="rect">
            <a:avLst/>
          </a:prstGeom>
          <a:noFill/>
        </p:spPr>
        <p:txBody>
          <a:bodyPr wrap="none" rtlCol="0">
            <a:spAutoFit/>
          </a:bodyPr>
          <a:lstStyle/>
          <a:p>
            <a:r>
              <a:rPr lang="en-US" sz="3200" dirty="0" smtClean="0"/>
              <a:t>Noise!</a:t>
            </a:r>
            <a:endParaRPr lang="en-US" sz="3200" dirty="0"/>
          </a:p>
        </p:txBody>
      </p:sp>
    </p:spTree>
    <p:extLst>
      <p:ext uri="{BB962C8B-B14F-4D97-AF65-F5344CB8AC3E}">
        <p14:creationId xmlns:p14="http://schemas.microsoft.com/office/powerpoint/2010/main" val="28716805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5" name="Line 12"/>
          <p:cNvSpPr>
            <a:spLocks noChangeShapeType="1"/>
          </p:cNvSpPr>
          <p:nvPr/>
        </p:nvSpPr>
        <p:spPr bwMode="auto">
          <a:xfrm>
            <a:off x="3352800" y="1087437"/>
            <a:ext cx="0" cy="1219200"/>
          </a:xfrm>
          <a:prstGeom prst="line">
            <a:avLst/>
          </a:prstGeom>
          <a:noFill/>
          <a:ln w="9525">
            <a:solidFill>
              <a:schemeClr val="tx1"/>
            </a:solidFill>
            <a:round/>
            <a:headEnd/>
            <a:tailEnd/>
          </a:ln>
        </p:spPr>
        <p:txBody>
          <a:bodyPr/>
          <a:lstStyle/>
          <a:p>
            <a:endParaRPr lang="en-US"/>
          </a:p>
        </p:txBody>
      </p:sp>
      <p:sp>
        <p:nvSpPr>
          <p:cNvPr id="17427" name="Text Box 14"/>
          <p:cNvSpPr txBox="1">
            <a:spLocks noChangeArrowheads="1"/>
          </p:cNvSpPr>
          <p:nvPr/>
        </p:nvSpPr>
        <p:spPr bwMode="auto">
          <a:xfrm>
            <a:off x="2955925" y="1544637"/>
            <a:ext cx="247650" cy="366713"/>
          </a:xfrm>
          <a:prstGeom prst="rect">
            <a:avLst/>
          </a:prstGeom>
          <a:noFill/>
          <a:ln w="9525">
            <a:noFill/>
            <a:miter lim="800000"/>
            <a:headEnd/>
            <a:tailEnd/>
          </a:ln>
        </p:spPr>
        <p:txBody>
          <a:bodyPr wrap="none">
            <a:spAutoFit/>
          </a:bodyPr>
          <a:lstStyle/>
          <a:p>
            <a:r>
              <a:rPr lang="en-US"/>
              <a:t>I</a:t>
            </a:r>
          </a:p>
        </p:txBody>
      </p:sp>
      <p:graphicFrame>
        <p:nvGraphicFramePr>
          <p:cNvPr id="17415" name="Object 16"/>
          <p:cNvGraphicFramePr>
            <a:graphicFrameLocks noChangeAspect="1"/>
          </p:cNvGraphicFramePr>
          <p:nvPr>
            <p:extLst>
              <p:ext uri="{D42A27DB-BD31-4B8C-83A1-F6EECF244321}">
                <p14:modId xmlns:p14="http://schemas.microsoft.com/office/powerpoint/2010/main" val="1129502598"/>
              </p:ext>
            </p:extLst>
          </p:nvPr>
        </p:nvGraphicFramePr>
        <p:xfrm>
          <a:off x="2362200" y="2382837"/>
          <a:ext cx="457200" cy="426245"/>
        </p:xfrm>
        <a:graphic>
          <a:graphicData uri="http://schemas.openxmlformats.org/presentationml/2006/ole">
            <mc:AlternateContent xmlns:mc="http://schemas.openxmlformats.org/markup-compatibility/2006">
              <mc:Choice xmlns:v="urn:schemas-microsoft-com:vml" Requires="v">
                <p:oleObj spid="_x0000_s201280" name="Equation" r:id="rId4" imgW="190440" imgH="177480" progId="Equation.DSMT4">
                  <p:embed/>
                </p:oleObj>
              </mc:Choice>
              <mc:Fallback>
                <p:oleObj name="Equation" r:id="rId4" imgW="19044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382837"/>
                        <a:ext cx="457200" cy="426245"/>
                      </a:xfrm>
                      <a:prstGeom prst="rect">
                        <a:avLst/>
                      </a:prstGeom>
                      <a:noFill/>
                      <a:extLst/>
                    </p:spPr>
                  </p:pic>
                </p:oleObj>
              </mc:Fallback>
            </mc:AlternateContent>
          </a:graphicData>
        </a:graphic>
      </p:graphicFrame>
      <p:sp>
        <p:nvSpPr>
          <p:cNvPr id="17428" name="Text Box 17"/>
          <p:cNvSpPr txBox="1">
            <a:spLocks noChangeArrowheads="1"/>
          </p:cNvSpPr>
          <p:nvPr/>
        </p:nvSpPr>
        <p:spPr bwMode="auto">
          <a:xfrm>
            <a:off x="4114800" y="1371600"/>
            <a:ext cx="2927350" cy="366713"/>
          </a:xfrm>
          <a:prstGeom prst="rect">
            <a:avLst/>
          </a:prstGeom>
          <a:noFill/>
          <a:ln w="9525">
            <a:noFill/>
            <a:miter lim="800000"/>
            <a:headEnd/>
            <a:tailEnd/>
          </a:ln>
        </p:spPr>
        <p:txBody>
          <a:bodyPr wrap="none">
            <a:spAutoFit/>
          </a:bodyPr>
          <a:lstStyle/>
          <a:p>
            <a:r>
              <a:rPr lang="en-US" dirty="0"/>
              <a:t>Signal in the interferometer</a:t>
            </a:r>
          </a:p>
        </p:txBody>
      </p:sp>
      <p:graphicFrame>
        <p:nvGraphicFramePr>
          <p:cNvPr id="17410" name="Object 26"/>
          <p:cNvGraphicFramePr>
            <a:graphicFrameLocks noChangeAspect="1"/>
          </p:cNvGraphicFramePr>
          <p:nvPr/>
        </p:nvGraphicFramePr>
        <p:xfrm>
          <a:off x="361950" y="0"/>
          <a:ext cx="190500" cy="177800"/>
        </p:xfrm>
        <a:graphic>
          <a:graphicData uri="http://schemas.openxmlformats.org/presentationml/2006/ole">
            <mc:AlternateContent xmlns:mc="http://schemas.openxmlformats.org/markup-compatibility/2006">
              <mc:Choice xmlns:v="urn:schemas-microsoft-com:vml" Requires="v">
                <p:oleObj spid="_x0000_s201281" name="Equation" r:id="rId6" imgW="190440" imgH="177480" progId="Equation.DSMT4">
                  <p:embed/>
                </p:oleObj>
              </mc:Choice>
              <mc:Fallback>
                <p:oleObj name="Equation" r:id="rId6" imgW="190440" imgH="177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 y="0"/>
                        <a:ext cx="1905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4"/>
          <p:cNvGrpSpPr>
            <a:grpSpLocks/>
          </p:cNvGrpSpPr>
          <p:nvPr/>
        </p:nvGrpSpPr>
        <p:grpSpPr bwMode="auto">
          <a:xfrm>
            <a:off x="1066800" y="3144837"/>
            <a:ext cx="7759701" cy="1938338"/>
            <a:chOff x="672" y="1776"/>
            <a:chExt cx="4888" cy="1221"/>
          </a:xfrm>
        </p:grpSpPr>
        <p:sp>
          <p:nvSpPr>
            <p:cNvPr id="17419" name="Freeform 23"/>
            <p:cNvSpPr>
              <a:spLocks/>
            </p:cNvSpPr>
            <p:nvPr/>
          </p:nvSpPr>
          <p:spPr bwMode="auto">
            <a:xfrm>
              <a:off x="672" y="1776"/>
              <a:ext cx="1344" cy="1008"/>
            </a:xfrm>
            <a:custGeom>
              <a:avLst/>
              <a:gdLst>
                <a:gd name="T0" fmla="*/ 0 w 672"/>
                <a:gd name="T1" fmla="*/ 1230 h 880"/>
                <a:gd name="T2" fmla="*/ 4608 w 672"/>
                <a:gd name="T3" fmla="*/ 1515 h 880"/>
                <a:gd name="T4" fmla="*/ 10752 w 672"/>
                <a:gd name="T5" fmla="*/ 0 h 880"/>
                <a:gd name="T6" fmla="*/ 16896 w 672"/>
                <a:gd name="T7" fmla="*/ 1515 h 880"/>
                <a:gd name="T8" fmla="*/ 21504 w 672"/>
                <a:gd name="T9" fmla="*/ 1325 h 880"/>
                <a:gd name="T10" fmla="*/ 0 60000 65536"/>
                <a:gd name="T11" fmla="*/ 0 60000 65536"/>
                <a:gd name="T12" fmla="*/ 0 60000 65536"/>
                <a:gd name="T13" fmla="*/ 0 60000 65536"/>
                <a:gd name="T14" fmla="*/ 0 60000 65536"/>
                <a:gd name="T15" fmla="*/ 0 w 672"/>
                <a:gd name="T16" fmla="*/ 0 h 880"/>
                <a:gd name="T17" fmla="*/ 672 w 672"/>
                <a:gd name="T18" fmla="*/ 880 h 880"/>
              </a:gdLst>
              <a:ahLst/>
              <a:cxnLst>
                <a:cxn ang="T10">
                  <a:pos x="T0" y="T1"/>
                </a:cxn>
                <a:cxn ang="T11">
                  <a:pos x="T2" y="T3"/>
                </a:cxn>
                <a:cxn ang="T12">
                  <a:pos x="T4" y="T5"/>
                </a:cxn>
                <a:cxn ang="T13">
                  <a:pos x="T6" y="T7"/>
                </a:cxn>
                <a:cxn ang="T14">
                  <a:pos x="T8" y="T9"/>
                </a:cxn>
              </a:cxnLst>
              <a:rect l="T15" t="T16" r="T17" b="T18"/>
              <a:pathLst>
                <a:path w="672" h="880">
                  <a:moveTo>
                    <a:pt x="0" y="624"/>
                  </a:moveTo>
                  <a:cubicBezTo>
                    <a:pt x="44" y="748"/>
                    <a:pt x="88" y="872"/>
                    <a:pt x="144" y="768"/>
                  </a:cubicBezTo>
                  <a:cubicBezTo>
                    <a:pt x="200" y="664"/>
                    <a:pt x="272" y="0"/>
                    <a:pt x="336" y="0"/>
                  </a:cubicBezTo>
                  <a:cubicBezTo>
                    <a:pt x="400" y="0"/>
                    <a:pt x="472" y="656"/>
                    <a:pt x="528" y="768"/>
                  </a:cubicBezTo>
                  <a:cubicBezTo>
                    <a:pt x="584" y="880"/>
                    <a:pt x="628" y="776"/>
                    <a:pt x="672" y="672"/>
                  </a:cubicBezTo>
                </a:path>
              </a:pathLst>
            </a:custGeom>
            <a:noFill/>
            <a:ln w="25400">
              <a:solidFill>
                <a:schemeClr val="tx1"/>
              </a:solidFill>
              <a:round/>
              <a:headEnd/>
              <a:tailEnd/>
            </a:ln>
          </p:spPr>
          <p:txBody>
            <a:bodyPr/>
            <a:lstStyle/>
            <a:p>
              <a:endParaRPr lang="en-US"/>
            </a:p>
          </p:txBody>
        </p:sp>
        <p:sp>
          <p:nvSpPr>
            <p:cNvPr id="17420" name="Text Box 24"/>
            <p:cNvSpPr txBox="1">
              <a:spLocks noChangeArrowheads="1"/>
            </p:cNvSpPr>
            <p:nvPr/>
          </p:nvSpPr>
          <p:spPr bwMode="auto">
            <a:xfrm>
              <a:off x="1776" y="1968"/>
              <a:ext cx="1913" cy="252"/>
            </a:xfrm>
            <a:prstGeom prst="rect">
              <a:avLst/>
            </a:prstGeom>
            <a:noFill/>
            <a:ln w="9525">
              <a:noFill/>
              <a:miter lim="800000"/>
              <a:headEnd/>
              <a:tailEnd/>
            </a:ln>
          </p:spPr>
          <p:txBody>
            <a:bodyPr wrap="none">
              <a:spAutoFit/>
            </a:bodyPr>
            <a:lstStyle/>
            <a:p>
              <a:r>
                <a:rPr lang="en-US" dirty="0"/>
                <a:t>Mean number of </a:t>
              </a:r>
              <a:r>
                <a:rPr lang="en-US" dirty="0" smtClean="0"/>
                <a:t>photons </a:t>
              </a:r>
              <a:endParaRPr lang="en-US" dirty="0"/>
            </a:p>
          </p:txBody>
        </p:sp>
        <p:sp>
          <p:nvSpPr>
            <p:cNvPr id="17421" name="Rectangle 25"/>
            <p:cNvSpPr>
              <a:spLocks noChangeArrowheads="1"/>
            </p:cNvSpPr>
            <p:nvPr/>
          </p:nvSpPr>
          <p:spPr bwMode="auto">
            <a:xfrm>
              <a:off x="1083" y="1824"/>
              <a:ext cx="48" cy="960"/>
            </a:xfrm>
            <a:prstGeom prst="rect">
              <a:avLst/>
            </a:prstGeom>
            <a:solidFill>
              <a:schemeClr val="accent1">
                <a:alpha val="32156"/>
              </a:schemeClr>
            </a:solidFill>
            <a:ln w="9525">
              <a:solidFill>
                <a:schemeClr val="tx1"/>
              </a:solidFill>
              <a:miter lim="800000"/>
              <a:headEnd/>
              <a:tailEnd/>
            </a:ln>
          </p:spPr>
          <p:txBody>
            <a:bodyPr wrap="none" anchor="ctr"/>
            <a:lstStyle/>
            <a:p>
              <a:endParaRPr lang="en-US"/>
            </a:p>
          </p:txBody>
        </p:sp>
        <p:graphicFrame>
          <p:nvGraphicFramePr>
            <p:cNvPr id="17412" name="Object 27"/>
            <p:cNvGraphicFramePr>
              <a:graphicFrameLocks noChangeAspect="1"/>
            </p:cNvGraphicFramePr>
            <p:nvPr>
              <p:extLst>
                <p:ext uri="{D42A27DB-BD31-4B8C-83A1-F6EECF244321}">
                  <p14:modId xmlns:p14="http://schemas.microsoft.com/office/powerpoint/2010/main" val="2942827426"/>
                </p:ext>
              </p:extLst>
            </p:nvPr>
          </p:nvGraphicFramePr>
          <p:xfrm>
            <a:off x="3696" y="2003"/>
            <a:ext cx="973" cy="248"/>
          </p:xfrm>
          <a:graphic>
            <a:graphicData uri="http://schemas.openxmlformats.org/presentationml/2006/ole">
              <mc:AlternateContent xmlns:mc="http://schemas.openxmlformats.org/markup-compatibility/2006">
                <mc:Choice xmlns:v="urn:schemas-microsoft-com:vml" Requires="v">
                  <p:oleObj spid="_x0000_s201282" name="Equation" r:id="rId8" imgW="698500" imgH="177800" progId="Equation.DSMT4">
                    <p:embed/>
                  </p:oleObj>
                </mc:Choice>
                <mc:Fallback>
                  <p:oleObj name="Equation" r:id="rId8" imgW="698500" imgH="177800" progId="Equation.DSMT4">
                    <p:embed/>
                    <p:pic>
                      <p:nvPicPr>
                        <p:cNvPr id="0" name=""/>
                        <p:cNvPicPr>
                          <a:picLocks noChangeAspect="1" noChangeArrowheads="1"/>
                        </p:cNvPicPr>
                        <p:nvPr/>
                      </p:nvPicPr>
                      <p:blipFill>
                        <a:blip r:embed="rId9"/>
                        <a:srcRect/>
                        <a:stretch>
                          <a:fillRect/>
                        </a:stretch>
                      </p:blipFill>
                      <p:spPr bwMode="auto">
                        <a:xfrm>
                          <a:off x="3696" y="2003"/>
                          <a:ext cx="973" cy="248"/>
                        </a:xfrm>
                        <a:prstGeom prst="rect">
                          <a:avLst/>
                        </a:prstGeom>
                        <a:noFill/>
                        <a:extLst/>
                      </p:spPr>
                    </p:pic>
                  </p:oleObj>
                </mc:Fallback>
              </mc:AlternateContent>
            </a:graphicData>
          </a:graphic>
        </p:graphicFrame>
        <p:sp>
          <p:nvSpPr>
            <p:cNvPr id="17422" name="Text Box 28"/>
            <p:cNvSpPr txBox="1">
              <a:spLocks noChangeArrowheads="1"/>
            </p:cNvSpPr>
            <p:nvPr/>
          </p:nvSpPr>
          <p:spPr bwMode="auto">
            <a:xfrm>
              <a:off x="2150" y="2375"/>
              <a:ext cx="2332" cy="231"/>
            </a:xfrm>
            <a:prstGeom prst="rect">
              <a:avLst/>
            </a:prstGeom>
            <a:noFill/>
            <a:ln w="9525">
              <a:noFill/>
              <a:miter lim="800000"/>
              <a:headEnd/>
              <a:tailEnd/>
            </a:ln>
          </p:spPr>
          <p:txBody>
            <a:bodyPr wrap="none">
              <a:spAutoFit/>
            </a:bodyPr>
            <a:lstStyle/>
            <a:p>
              <a:r>
                <a:rPr lang="en-US"/>
                <a:t>Change in the number of photons, </a:t>
              </a:r>
            </a:p>
          </p:txBody>
        </p:sp>
        <p:graphicFrame>
          <p:nvGraphicFramePr>
            <p:cNvPr id="17413" name="Object 29"/>
            <p:cNvGraphicFramePr>
              <a:graphicFrameLocks noChangeAspect="1"/>
            </p:cNvGraphicFramePr>
            <p:nvPr>
              <p:extLst>
                <p:ext uri="{D42A27DB-BD31-4B8C-83A1-F6EECF244321}">
                  <p14:modId xmlns:p14="http://schemas.microsoft.com/office/powerpoint/2010/main" val="533161743"/>
                </p:ext>
              </p:extLst>
            </p:nvPr>
          </p:nvGraphicFramePr>
          <p:xfrm>
            <a:off x="4663" y="2241"/>
            <a:ext cx="897" cy="510"/>
          </p:xfrm>
          <a:graphic>
            <a:graphicData uri="http://schemas.openxmlformats.org/presentationml/2006/ole">
              <mc:AlternateContent xmlns:mc="http://schemas.openxmlformats.org/markup-compatibility/2006">
                <mc:Choice xmlns:v="urn:schemas-microsoft-com:vml" Requires="v">
                  <p:oleObj spid="_x0000_s201283" name="Equation" r:id="rId10" imgW="736600" imgH="419100" progId="Equation.DSMT4">
                    <p:embed/>
                  </p:oleObj>
                </mc:Choice>
                <mc:Fallback>
                  <p:oleObj name="Equation" r:id="rId10" imgW="736600" imgH="419100" progId="Equation.DSMT4">
                    <p:embed/>
                    <p:pic>
                      <p:nvPicPr>
                        <p:cNvPr id="0" name=""/>
                        <p:cNvPicPr>
                          <a:picLocks noChangeAspect="1" noChangeArrowheads="1"/>
                        </p:cNvPicPr>
                        <p:nvPr/>
                      </p:nvPicPr>
                      <p:blipFill>
                        <a:blip r:embed="rId11"/>
                        <a:srcRect/>
                        <a:stretch>
                          <a:fillRect/>
                        </a:stretch>
                      </p:blipFill>
                      <p:spPr bwMode="auto">
                        <a:xfrm>
                          <a:off x="4663" y="2241"/>
                          <a:ext cx="897" cy="5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23" name="Text Box 30"/>
            <p:cNvSpPr txBox="1">
              <a:spLocks noChangeArrowheads="1"/>
            </p:cNvSpPr>
            <p:nvPr/>
          </p:nvSpPr>
          <p:spPr bwMode="auto">
            <a:xfrm>
              <a:off x="2198" y="2711"/>
              <a:ext cx="524" cy="231"/>
            </a:xfrm>
            <a:prstGeom prst="rect">
              <a:avLst/>
            </a:prstGeom>
            <a:noFill/>
            <a:ln w="9525">
              <a:noFill/>
              <a:miter lim="800000"/>
              <a:headEnd/>
              <a:tailEnd/>
            </a:ln>
          </p:spPr>
          <p:txBody>
            <a:bodyPr wrap="none">
              <a:spAutoFit/>
            </a:bodyPr>
            <a:lstStyle/>
            <a:p>
              <a:r>
                <a:rPr lang="en-US"/>
                <a:t>Noise </a:t>
              </a:r>
            </a:p>
          </p:txBody>
        </p:sp>
        <p:graphicFrame>
          <p:nvGraphicFramePr>
            <p:cNvPr id="17414" name="Object 31"/>
            <p:cNvGraphicFramePr>
              <a:graphicFrameLocks noChangeAspect="1"/>
            </p:cNvGraphicFramePr>
            <p:nvPr/>
          </p:nvGraphicFramePr>
          <p:xfrm>
            <a:off x="2875" y="2688"/>
            <a:ext cx="1097" cy="309"/>
          </p:xfrm>
          <a:graphic>
            <a:graphicData uri="http://schemas.openxmlformats.org/presentationml/2006/ole">
              <mc:AlternateContent xmlns:mc="http://schemas.openxmlformats.org/markup-compatibility/2006">
                <mc:Choice xmlns:v="urn:schemas-microsoft-com:vml" Requires="v">
                  <p:oleObj spid="_x0000_s201284" name="Equation" r:id="rId12" imgW="901440" imgH="253800" progId="Equation.DSMT4">
                    <p:embed/>
                  </p:oleObj>
                </mc:Choice>
                <mc:Fallback>
                  <p:oleObj name="Equation" r:id="rId12" imgW="901440" imgH="253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5" y="2688"/>
                          <a:ext cx="1097" cy="3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584" name="Object 32"/>
          <p:cNvGraphicFramePr>
            <a:graphicFrameLocks noChangeAspect="1"/>
          </p:cNvGraphicFramePr>
          <p:nvPr>
            <p:extLst>
              <p:ext uri="{D42A27DB-BD31-4B8C-83A1-F6EECF244321}">
                <p14:modId xmlns:p14="http://schemas.microsoft.com/office/powerpoint/2010/main" val="765147191"/>
              </p:ext>
            </p:extLst>
          </p:nvPr>
        </p:nvGraphicFramePr>
        <p:xfrm>
          <a:off x="1643063" y="5370513"/>
          <a:ext cx="5692775" cy="1397000"/>
        </p:xfrm>
        <a:graphic>
          <a:graphicData uri="http://schemas.openxmlformats.org/presentationml/2006/ole">
            <mc:AlternateContent xmlns:mc="http://schemas.openxmlformats.org/markup-compatibility/2006">
              <mc:Choice xmlns:v="urn:schemas-microsoft-com:vml" Requires="v">
                <p:oleObj spid="_x0000_s201285" name="Equation" r:id="rId14" imgW="2946400" imgH="723900" progId="Equation.DSMT4">
                  <p:embed/>
                </p:oleObj>
              </mc:Choice>
              <mc:Fallback>
                <p:oleObj name="Equation" r:id="rId14" imgW="2946400" imgH="723900" progId="Equation.DSMT4">
                  <p:embed/>
                  <p:pic>
                    <p:nvPicPr>
                      <p:cNvPr id="0" name=""/>
                      <p:cNvPicPr>
                        <a:picLocks noChangeAspect="1" noChangeArrowheads="1"/>
                      </p:cNvPicPr>
                      <p:nvPr/>
                    </p:nvPicPr>
                    <p:blipFill>
                      <a:blip r:embed="rId15"/>
                      <a:srcRect/>
                      <a:stretch>
                        <a:fillRect/>
                      </a:stretch>
                    </p:blipFill>
                    <p:spPr bwMode="auto">
                      <a:xfrm>
                        <a:off x="1643063" y="5370513"/>
                        <a:ext cx="5692775"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a:spLocks noChangeArrowheads="1"/>
          </p:cNvSpPr>
          <p:nvPr/>
        </p:nvSpPr>
        <p:spPr bwMode="auto">
          <a:xfrm>
            <a:off x="2895600" y="2667000"/>
            <a:ext cx="4160838" cy="646113"/>
          </a:xfrm>
          <a:prstGeom prst="rect">
            <a:avLst/>
          </a:prstGeom>
          <a:noFill/>
          <a:ln w="9525">
            <a:noFill/>
            <a:miter lim="800000"/>
            <a:headEnd/>
            <a:tailEnd/>
          </a:ln>
        </p:spPr>
        <p:txBody>
          <a:bodyPr wrap="none">
            <a:spAutoFit/>
          </a:bodyPr>
          <a:lstStyle/>
          <a:p>
            <a:r>
              <a:rPr lang="en-US" dirty="0"/>
              <a:t>The general problem of ‘fringe splitting’</a:t>
            </a:r>
          </a:p>
          <a:p>
            <a:r>
              <a:rPr lang="en-US" dirty="0"/>
              <a:t>(centroid, locking…)</a:t>
            </a:r>
          </a:p>
        </p:txBody>
      </p:sp>
      <p:pic>
        <p:nvPicPr>
          <p:cNvPr id="6" name="Picture 5" descr="Interferenc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8600" y="152400"/>
            <a:ext cx="3505200" cy="2184400"/>
          </a:xfrm>
          <a:prstGeom prst="rect">
            <a:avLst/>
          </a:prstGeom>
        </p:spPr>
      </p:pic>
    </p:spTree>
    <p:extLst>
      <p:ext uri="{BB962C8B-B14F-4D97-AF65-F5344CB8AC3E}">
        <p14:creationId xmlns:p14="http://schemas.microsoft.com/office/powerpoint/2010/main" val="2821263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Text Box 4"/>
          <p:cNvSpPr txBox="1">
            <a:spLocks noChangeArrowheads="1"/>
          </p:cNvSpPr>
          <p:nvPr/>
        </p:nvSpPr>
        <p:spPr bwMode="auto">
          <a:xfrm>
            <a:off x="381000" y="228600"/>
            <a:ext cx="2101850" cy="396875"/>
          </a:xfrm>
          <a:prstGeom prst="rect">
            <a:avLst/>
          </a:prstGeom>
          <a:noFill/>
          <a:ln w="9525">
            <a:noFill/>
            <a:miter lim="800000"/>
            <a:headEnd/>
            <a:tailEnd/>
          </a:ln>
        </p:spPr>
        <p:txBody>
          <a:bodyPr wrap="none">
            <a:spAutoFit/>
          </a:bodyPr>
          <a:lstStyle/>
          <a:p>
            <a:r>
              <a:rPr lang="en-US" sz="2000"/>
              <a:t>Noise from Light:</a:t>
            </a:r>
          </a:p>
        </p:txBody>
      </p:sp>
      <p:graphicFrame>
        <p:nvGraphicFramePr>
          <p:cNvPr id="56325" name="Object 5"/>
          <p:cNvGraphicFramePr>
            <a:graphicFrameLocks noChangeAspect="1"/>
          </p:cNvGraphicFramePr>
          <p:nvPr/>
        </p:nvGraphicFramePr>
        <p:xfrm>
          <a:off x="642938" y="1066800"/>
          <a:ext cx="3589337" cy="885825"/>
        </p:xfrm>
        <a:graphic>
          <a:graphicData uri="http://schemas.openxmlformats.org/presentationml/2006/ole">
            <mc:AlternateContent xmlns:mc="http://schemas.openxmlformats.org/markup-compatibility/2006">
              <mc:Choice xmlns:v="urn:schemas-microsoft-com:vml" Requires="v">
                <p:oleObj spid="_x0000_s211322" name="Equation" r:id="rId4" imgW="1955520" imgH="482400" progId="Equation.DSMT4">
                  <p:embed/>
                </p:oleObj>
              </mc:Choice>
              <mc:Fallback>
                <p:oleObj name="Equation" r:id="rId4" imgW="1955520" imgH="482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066800"/>
                        <a:ext cx="3589337"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9"/>
          <p:cNvGrpSpPr>
            <a:grpSpLocks/>
          </p:cNvGrpSpPr>
          <p:nvPr/>
        </p:nvGrpSpPr>
        <p:grpSpPr bwMode="auto">
          <a:xfrm>
            <a:off x="5105400" y="344488"/>
            <a:ext cx="3663950" cy="1712913"/>
            <a:chOff x="3216" y="217"/>
            <a:chExt cx="2308" cy="1079"/>
          </a:xfrm>
        </p:grpSpPr>
        <p:graphicFrame>
          <p:nvGraphicFramePr>
            <p:cNvPr id="23558" name="Object 6"/>
            <p:cNvGraphicFramePr>
              <a:graphicFrameLocks noChangeAspect="1"/>
            </p:cNvGraphicFramePr>
            <p:nvPr>
              <p:extLst>
                <p:ext uri="{D42A27DB-BD31-4B8C-83A1-F6EECF244321}">
                  <p14:modId xmlns:p14="http://schemas.microsoft.com/office/powerpoint/2010/main" val="4210778131"/>
                </p:ext>
              </p:extLst>
            </p:nvPr>
          </p:nvGraphicFramePr>
          <p:xfrm>
            <a:off x="3994" y="217"/>
            <a:ext cx="1530" cy="556"/>
          </p:xfrm>
          <a:graphic>
            <a:graphicData uri="http://schemas.openxmlformats.org/presentationml/2006/ole">
              <mc:AlternateContent xmlns:mc="http://schemas.openxmlformats.org/markup-compatibility/2006">
                <mc:Choice xmlns:v="urn:schemas-microsoft-com:vml" Requires="v">
                  <p:oleObj spid="_x0000_s211323" name="Equation" r:id="rId6" imgW="1257300" imgH="457200" progId="Equation.DSMT4">
                    <p:embed/>
                  </p:oleObj>
                </mc:Choice>
                <mc:Fallback>
                  <p:oleObj name="Equation" r:id="rId6" imgW="1257300" imgH="457200" progId="Equation.DSMT4">
                    <p:embed/>
                    <p:pic>
                      <p:nvPicPr>
                        <p:cNvPr id="0" name=""/>
                        <p:cNvPicPr>
                          <a:picLocks noChangeAspect="1" noChangeArrowheads="1"/>
                        </p:cNvPicPr>
                        <p:nvPr/>
                      </p:nvPicPr>
                      <p:blipFill>
                        <a:blip r:embed="rId7"/>
                        <a:srcRect/>
                        <a:stretch>
                          <a:fillRect/>
                        </a:stretch>
                      </p:blipFill>
                      <p:spPr bwMode="auto">
                        <a:xfrm>
                          <a:off x="3994" y="217"/>
                          <a:ext cx="1530" cy="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9" name="Object 7"/>
            <p:cNvGraphicFramePr>
              <a:graphicFrameLocks noChangeAspect="1"/>
            </p:cNvGraphicFramePr>
            <p:nvPr/>
          </p:nvGraphicFramePr>
          <p:xfrm>
            <a:off x="3758" y="816"/>
            <a:ext cx="1500" cy="356"/>
          </p:xfrm>
          <a:graphic>
            <a:graphicData uri="http://schemas.openxmlformats.org/presentationml/2006/ole">
              <mc:AlternateContent xmlns:mc="http://schemas.openxmlformats.org/markup-compatibility/2006">
                <mc:Choice xmlns:v="urn:schemas-microsoft-com:vml" Requires="v">
                  <p:oleObj spid="_x0000_s211324" name="Equation" r:id="rId8" imgW="1231560" imgH="291960" progId="Equation.DSMT4">
                    <p:embed/>
                  </p:oleObj>
                </mc:Choice>
                <mc:Fallback>
                  <p:oleObj name="Equation" r:id="rId8" imgW="1231560" imgH="291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8" y="816"/>
                          <a:ext cx="1500" cy="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4" name="Line 8"/>
            <p:cNvSpPr>
              <a:spLocks noChangeShapeType="1"/>
            </p:cNvSpPr>
            <p:nvPr/>
          </p:nvSpPr>
          <p:spPr bwMode="auto">
            <a:xfrm>
              <a:off x="3216" y="288"/>
              <a:ext cx="0" cy="1008"/>
            </a:xfrm>
            <a:prstGeom prst="line">
              <a:avLst/>
            </a:prstGeom>
            <a:noFill/>
            <a:ln w="9525">
              <a:solidFill>
                <a:schemeClr val="tx1"/>
              </a:solidFill>
              <a:round/>
              <a:headEnd/>
              <a:tailEnd/>
            </a:ln>
          </p:spPr>
          <p:txBody>
            <a:bodyPr/>
            <a:lstStyle/>
            <a:p>
              <a:endParaRPr lang="en-US"/>
            </a:p>
          </p:txBody>
        </p:sp>
      </p:grpSp>
      <p:graphicFrame>
        <p:nvGraphicFramePr>
          <p:cNvPr id="56330" name="Object 10"/>
          <p:cNvGraphicFramePr>
            <a:graphicFrameLocks noChangeAspect="1"/>
          </p:cNvGraphicFramePr>
          <p:nvPr>
            <p:extLst>
              <p:ext uri="{D42A27DB-BD31-4B8C-83A1-F6EECF244321}">
                <p14:modId xmlns:p14="http://schemas.microsoft.com/office/powerpoint/2010/main" val="2429923212"/>
              </p:ext>
            </p:extLst>
          </p:nvPr>
        </p:nvGraphicFramePr>
        <p:xfrm>
          <a:off x="481013" y="2443163"/>
          <a:ext cx="6148387" cy="1382712"/>
        </p:xfrm>
        <a:graphic>
          <a:graphicData uri="http://schemas.openxmlformats.org/presentationml/2006/ole">
            <mc:AlternateContent xmlns:mc="http://schemas.openxmlformats.org/markup-compatibility/2006">
              <mc:Choice xmlns:v="urn:schemas-microsoft-com:vml" Requires="v">
                <p:oleObj spid="_x0000_s211325" name="Equation" r:id="rId10" imgW="3098800" imgH="698500" progId="Equation.DSMT4">
                  <p:embed/>
                </p:oleObj>
              </mc:Choice>
              <mc:Fallback>
                <p:oleObj name="Equation" r:id="rId10" imgW="3098800" imgH="698500" progId="Equation.DSMT4">
                  <p:embed/>
                  <p:pic>
                    <p:nvPicPr>
                      <p:cNvPr id="0" name=""/>
                      <p:cNvPicPr>
                        <a:picLocks noChangeAspect="1" noChangeArrowheads="1"/>
                      </p:cNvPicPr>
                      <p:nvPr/>
                    </p:nvPicPr>
                    <p:blipFill>
                      <a:blip r:embed="rId11"/>
                      <a:srcRect/>
                      <a:stretch>
                        <a:fillRect/>
                      </a:stretch>
                    </p:blipFill>
                    <p:spPr bwMode="auto">
                      <a:xfrm>
                        <a:off x="481013" y="2443163"/>
                        <a:ext cx="6148387" cy="1382712"/>
                      </a:xfrm>
                      <a:prstGeom prst="rect">
                        <a:avLst/>
                      </a:prstGeom>
                      <a:noFill/>
                      <a:extLst/>
                    </p:spPr>
                  </p:pic>
                </p:oleObj>
              </mc:Fallback>
            </mc:AlternateContent>
          </a:graphicData>
        </a:graphic>
      </p:graphicFrame>
      <p:graphicFrame>
        <p:nvGraphicFramePr>
          <p:cNvPr id="56331" name="Object 11"/>
          <p:cNvGraphicFramePr>
            <a:graphicFrameLocks noChangeAspect="1"/>
          </p:cNvGraphicFramePr>
          <p:nvPr>
            <p:extLst>
              <p:ext uri="{D42A27DB-BD31-4B8C-83A1-F6EECF244321}">
                <p14:modId xmlns:p14="http://schemas.microsoft.com/office/powerpoint/2010/main" val="3772503943"/>
              </p:ext>
            </p:extLst>
          </p:nvPr>
        </p:nvGraphicFramePr>
        <p:xfrm>
          <a:off x="404812" y="4013200"/>
          <a:ext cx="8053388" cy="596900"/>
        </p:xfrm>
        <a:graphic>
          <a:graphicData uri="http://schemas.openxmlformats.org/presentationml/2006/ole">
            <mc:AlternateContent xmlns:mc="http://schemas.openxmlformats.org/markup-compatibility/2006">
              <mc:Choice xmlns:v="urn:schemas-microsoft-com:vml" Requires="v">
                <p:oleObj spid="_x0000_s211326" name="Equation" r:id="rId12" imgW="4102100" imgH="304800" progId="Equation.DSMT4">
                  <p:embed/>
                </p:oleObj>
              </mc:Choice>
              <mc:Fallback>
                <p:oleObj name="Equation" r:id="rId12" imgW="4102100" imgH="304800" progId="Equation.DSMT4">
                  <p:embed/>
                  <p:pic>
                    <p:nvPicPr>
                      <p:cNvPr id="0" name=""/>
                      <p:cNvPicPr>
                        <a:picLocks noChangeAspect="1" noChangeArrowheads="1"/>
                      </p:cNvPicPr>
                      <p:nvPr/>
                    </p:nvPicPr>
                    <p:blipFill>
                      <a:blip r:embed="rId13"/>
                      <a:srcRect/>
                      <a:stretch>
                        <a:fillRect/>
                      </a:stretch>
                    </p:blipFill>
                    <p:spPr bwMode="auto">
                      <a:xfrm>
                        <a:off x="404812" y="4013200"/>
                        <a:ext cx="805338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 name="Group 15"/>
          <p:cNvGrpSpPr>
            <a:grpSpLocks/>
          </p:cNvGrpSpPr>
          <p:nvPr/>
        </p:nvGrpSpPr>
        <p:grpSpPr bwMode="auto">
          <a:xfrm>
            <a:off x="990600" y="4989513"/>
            <a:ext cx="4867275" cy="1487487"/>
            <a:chOff x="624" y="3047"/>
            <a:chExt cx="3066" cy="937"/>
          </a:xfrm>
        </p:grpSpPr>
        <p:graphicFrame>
          <p:nvGraphicFramePr>
            <p:cNvPr id="23557" name="Object 13"/>
            <p:cNvGraphicFramePr>
              <a:graphicFrameLocks noChangeAspect="1"/>
            </p:cNvGraphicFramePr>
            <p:nvPr/>
          </p:nvGraphicFramePr>
          <p:xfrm>
            <a:off x="624" y="3456"/>
            <a:ext cx="3066" cy="528"/>
          </p:xfrm>
          <a:graphic>
            <a:graphicData uri="http://schemas.openxmlformats.org/presentationml/2006/ole">
              <mc:AlternateContent xmlns:mc="http://schemas.openxmlformats.org/markup-compatibility/2006">
                <mc:Choice xmlns:v="urn:schemas-microsoft-com:vml" Requires="v">
                  <p:oleObj spid="_x0000_s211327" name="Equation" r:id="rId14" imgW="2654280" imgH="457200" progId="Equation.DSMT4">
                    <p:embed/>
                  </p:oleObj>
                </mc:Choice>
                <mc:Fallback>
                  <p:oleObj name="Equation" r:id="rId14" imgW="2654280" imgH="457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 y="3456"/>
                          <a:ext cx="3066" cy="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3" name="Text Box 14"/>
            <p:cNvSpPr txBox="1">
              <a:spLocks noChangeArrowheads="1"/>
            </p:cNvSpPr>
            <p:nvPr/>
          </p:nvSpPr>
          <p:spPr bwMode="auto">
            <a:xfrm>
              <a:off x="758" y="3047"/>
              <a:ext cx="1676" cy="231"/>
            </a:xfrm>
            <a:prstGeom prst="rect">
              <a:avLst/>
            </a:prstGeom>
            <a:noFill/>
            <a:ln w="9525">
              <a:noFill/>
              <a:miter lim="800000"/>
              <a:headEnd/>
              <a:tailEnd/>
            </a:ln>
          </p:spPr>
          <p:txBody>
            <a:bodyPr wrap="none">
              <a:spAutoFit/>
            </a:bodyPr>
            <a:lstStyle/>
            <a:p>
              <a:r>
                <a:rPr lang="en-US"/>
                <a:t>Standard Quantum Limit</a:t>
              </a:r>
            </a:p>
          </p:txBody>
        </p:sp>
      </p:grpSp>
    </p:spTree>
    <p:extLst>
      <p:ext uri="{BB962C8B-B14F-4D97-AF65-F5344CB8AC3E}">
        <p14:creationId xmlns:p14="http://schemas.microsoft.com/office/powerpoint/2010/main" val="2785009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63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63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441325" y="0"/>
            <a:ext cx="7559675" cy="701675"/>
          </a:xfrm>
          <a:prstGeom prst="rect">
            <a:avLst/>
          </a:prstGeom>
          <a:noFill/>
          <a:ln w="9525">
            <a:noFill/>
            <a:miter lim="800000"/>
            <a:headEnd/>
            <a:tailEnd/>
          </a:ln>
        </p:spPr>
        <p:txBody>
          <a:bodyPr>
            <a:spAutoFit/>
          </a:bodyPr>
          <a:lstStyle/>
          <a:p>
            <a:r>
              <a:rPr lang="en-US" sz="2000"/>
              <a:t>How can we hope to measure 10</a:t>
            </a:r>
            <a:r>
              <a:rPr lang="en-US" sz="2000" baseline="30000"/>
              <a:t>-19 </a:t>
            </a:r>
            <a:r>
              <a:rPr lang="en-US" sz="2000"/>
              <a:t>m when the ground vibrations are like 1 micrometer?!   </a:t>
            </a:r>
          </a:p>
        </p:txBody>
      </p:sp>
      <p:sp>
        <p:nvSpPr>
          <p:cNvPr id="38917" name="Text Box 5"/>
          <p:cNvSpPr txBox="1">
            <a:spLocks noChangeArrowheads="1"/>
          </p:cNvSpPr>
          <p:nvPr/>
        </p:nvSpPr>
        <p:spPr bwMode="auto">
          <a:xfrm>
            <a:off x="517525" y="838200"/>
            <a:ext cx="5708650" cy="396875"/>
          </a:xfrm>
          <a:prstGeom prst="rect">
            <a:avLst/>
          </a:prstGeom>
          <a:noFill/>
          <a:ln w="9525">
            <a:noFill/>
            <a:miter lim="800000"/>
            <a:headEnd/>
            <a:tailEnd/>
          </a:ln>
        </p:spPr>
        <p:txBody>
          <a:bodyPr wrap="none">
            <a:spAutoFit/>
          </a:bodyPr>
          <a:lstStyle/>
          <a:p>
            <a:r>
              <a:rPr lang="en-US" sz="2000"/>
              <a:t>Immunity to vibrations needed by a factor of 10</a:t>
            </a:r>
            <a:r>
              <a:rPr lang="en-US" sz="2000" baseline="30000"/>
              <a:t>14</a:t>
            </a:r>
            <a:r>
              <a:rPr lang="en-US" sz="2000"/>
              <a:t>!</a:t>
            </a:r>
          </a:p>
        </p:txBody>
      </p:sp>
      <p:sp>
        <p:nvSpPr>
          <p:cNvPr id="38935" name="Text Box 23"/>
          <p:cNvSpPr txBox="1">
            <a:spLocks noChangeArrowheads="1"/>
          </p:cNvSpPr>
          <p:nvPr/>
        </p:nvSpPr>
        <p:spPr bwMode="auto">
          <a:xfrm>
            <a:off x="685800" y="1981200"/>
            <a:ext cx="1243013" cy="396875"/>
          </a:xfrm>
          <a:prstGeom prst="rect">
            <a:avLst/>
          </a:prstGeom>
          <a:noFill/>
          <a:ln w="9525">
            <a:noFill/>
            <a:miter lim="800000"/>
            <a:headEnd/>
            <a:tailEnd/>
          </a:ln>
        </p:spPr>
        <p:txBody>
          <a:bodyPr wrap="none">
            <a:spAutoFit/>
          </a:bodyPr>
          <a:lstStyle/>
          <a:p>
            <a:r>
              <a:rPr lang="en-US" sz="2000"/>
              <a:t>Solution: </a:t>
            </a:r>
          </a:p>
        </p:txBody>
      </p:sp>
      <p:grpSp>
        <p:nvGrpSpPr>
          <p:cNvPr id="2" name="Group 39"/>
          <p:cNvGrpSpPr>
            <a:grpSpLocks/>
          </p:cNvGrpSpPr>
          <p:nvPr/>
        </p:nvGrpSpPr>
        <p:grpSpPr bwMode="auto">
          <a:xfrm>
            <a:off x="1997075" y="1512888"/>
            <a:ext cx="1524000" cy="3657600"/>
            <a:chOff x="1728" y="1536"/>
            <a:chExt cx="960" cy="2304"/>
          </a:xfrm>
        </p:grpSpPr>
        <p:sp>
          <p:nvSpPr>
            <p:cNvPr id="47123" name="Rectangle 7"/>
            <p:cNvSpPr>
              <a:spLocks noChangeArrowheads="1"/>
            </p:cNvSpPr>
            <p:nvPr/>
          </p:nvSpPr>
          <p:spPr bwMode="auto">
            <a:xfrm>
              <a:off x="1728" y="1536"/>
              <a:ext cx="960"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24" name="Rectangle 9"/>
            <p:cNvSpPr>
              <a:spLocks noChangeArrowheads="1"/>
            </p:cNvSpPr>
            <p:nvPr/>
          </p:nvSpPr>
          <p:spPr bwMode="auto">
            <a:xfrm>
              <a:off x="2016" y="2160"/>
              <a:ext cx="384" cy="192"/>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3" name="Group 10"/>
            <p:cNvGrpSpPr>
              <a:grpSpLocks/>
            </p:cNvGrpSpPr>
            <p:nvPr/>
          </p:nvGrpSpPr>
          <p:grpSpPr bwMode="auto">
            <a:xfrm>
              <a:off x="2112" y="1680"/>
              <a:ext cx="192" cy="480"/>
              <a:chOff x="1248" y="2928"/>
              <a:chExt cx="336" cy="480"/>
            </a:xfrm>
          </p:grpSpPr>
          <p:sp>
            <p:nvSpPr>
              <p:cNvPr id="47140" name="Oval 11"/>
              <p:cNvSpPr>
                <a:spLocks noChangeArrowheads="1"/>
              </p:cNvSpPr>
              <p:nvPr/>
            </p:nvSpPr>
            <p:spPr bwMode="auto">
              <a:xfrm>
                <a:off x="1248" y="2928"/>
                <a:ext cx="336" cy="96"/>
              </a:xfrm>
              <a:prstGeom prst="ellipse">
                <a:avLst/>
              </a:prstGeom>
              <a:noFill/>
              <a:ln w="15875">
                <a:solidFill>
                  <a:schemeClr val="tx1"/>
                </a:solidFill>
                <a:round/>
                <a:headEnd/>
                <a:tailEnd/>
              </a:ln>
            </p:spPr>
            <p:txBody>
              <a:bodyPr wrap="none" anchor="ctr"/>
              <a:lstStyle/>
              <a:p>
                <a:endParaRPr lang="en-US"/>
              </a:p>
            </p:txBody>
          </p:sp>
          <p:sp>
            <p:nvSpPr>
              <p:cNvPr id="47141" name="Oval 12"/>
              <p:cNvSpPr>
                <a:spLocks noChangeArrowheads="1"/>
              </p:cNvSpPr>
              <p:nvPr/>
            </p:nvSpPr>
            <p:spPr bwMode="auto">
              <a:xfrm>
                <a:off x="1248" y="2976"/>
                <a:ext cx="336" cy="96"/>
              </a:xfrm>
              <a:prstGeom prst="ellipse">
                <a:avLst/>
              </a:prstGeom>
              <a:noFill/>
              <a:ln w="15875">
                <a:solidFill>
                  <a:schemeClr val="tx1"/>
                </a:solidFill>
                <a:round/>
                <a:headEnd/>
                <a:tailEnd/>
              </a:ln>
            </p:spPr>
            <p:txBody>
              <a:bodyPr wrap="none" anchor="ctr"/>
              <a:lstStyle/>
              <a:p>
                <a:endParaRPr lang="en-US"/>
              </a:p>
            </p:txBody>
          </p:sp>
          <p:sp>
            <p:nvSpPr>
              <p:cNvPr id="47142" name="Oval 13"/>
              <p:cNvSpPr>
                <a:spLocks noChangeArrowheads="1"/>
              </p:cNvSpPr>
              <p:nvPr/>
            </p:nvSpPr>
            <p:spPr bwMode="auto">
              <a:xfrm>
                <a:off x="1248" y="3024"/>
                <a:ext cx="336" cy="96"/>
              </a:xfrm>
              <a:prstGeom prst="ellipse">
                <a:avLst/>
              </a:prstGeom>
              <a:noFill/>
              <a:ln w="15875">
                <a:solidFill>
                  <a:schemeClr val="tx1"/>
                </a:solidFill>
                <a:round/>
                <a:headEnd/>
                <a:tailEnd/>
              </a:ln>
            </p:spPr>
            <p:txBody>
              <a:bodyPr wrap="none" anchor="ctr"/>
              <a:lstStyle/>
              <a:p>
                <a:endParaRPr lang="en-US"/>
              </a:p>
            </p:txBody>
          </p:sp>
          <p:sp>
            <p:nvSpPr>
              <p:cNvPr id="47143" name="Oval 14"/>
              <p:cNvSpPr>
                <a:spLocks noChangeArrowheads="1"/>
              </p:cNvSpPr>
              <p:nvPr/>
            </p:nvSpPr>
            <p:spPr bwMode="auto">
              <a:xfrm>
                <a:off x="1248" y="3072"/>
                <a:ext cx="336" cy="96"/>
              </a:xfrm>
              <a:prstGeom prst="ellipse">
                <a:avLst/>
              </a:prstGeom>
              <a:noFill/>
              <a:ln w="15875">
                <a:solidFill>
                  <a:schemeClr val="tx1"/>
                </a:solidFill>
                <a:round/>
                <a:headEnd/>
                <a:tailEnd/>
              </a:ln>
            </p:spPr>
            <p:txBody>
              <a:bodyPr wrap="none" anchor="ctr"/>
              <a:lstStyle/>
              <a:p>
                <a:endParaRPr lang="en-US"/>
              </a:p>
            </p:txBody>
          </p:sp>
          <p:sp>
            <p:nvSpPr>
              <p:cNvPr id="47144" name="Oval 15"/>
              <p:cNvSpPr>
                <a:spLocks noChangeArrowheads="1"/>
              </p:cNvSpPr>
              <p:nvPr/>
            </p:nvSpPr>
            <p:spPr bwMode="auto">
              <a:xfrm>
                <a:off x="1248" y="3120"/>
                <a:ext cx="336" cy="96"/>
              </a:xfrm>
              <a:prstGeom prst="ellipse">
                <a:avLst/>
              </a:prstGeom>
              <a:noFill/>
              <a:ln w="15875">
                <a:solidFill>
                  <a:schemeClr val="tx1"/>
                </a:solidFill>
                <a:round/>
                <a:headEnd/>
                <a:tailEnd/>
              </a:ln>
            </p:spPr>
            <p:txBody>
              <a:bodyPr wrap="none" anchor="ctr"/>
              <a:lstStyle/>
              <a:p>
                <a:endParaRPr lang="en-US"/>
              </a:p>
            </p:txBody>
          </p:sp>
          <p:sp>
            <p:nvSpPr>
              <p:cNvPr id="47145" name="Oval 16"/>
              <p:cNvSpPr>
                <a:spLocks noChangeArrowheads="1"/>
              </p:cNvSpPr>
              <p:nvPr/>
            </p:nvSpPr>
            <p:spPr bwMode="auto">
              <a:xfrm>
                <a:off x="1248" y="3168"/>
                <a:ext cx="336" cy="96"/>
              </a:xfrm>
              <a:prstGeom prst="ellipse">
                <a:avLst/>
              </a:prstGeom>
              <a:noFill/>
              <a:ln w="15875">
                <a:solidFill>
                  <a:schemeClr val="tx1"/>
                </a:solidFill>
                <a:round/>
                <a:headEnd/>
                <a:tailEnd/>
              </a:ln>
            </p:spPr>
            <p:txBody>
              <a:bodyPr wrap="none" anchor="ctr"/>
              <a:lstStyle/>
              <a:p>
                <a:endParaRPr lang="en-US"/>
              </a:p>
            </p:txBody>
          </p:sp>
          <p:sp>
            <p:nvSpPr>
              <p:cNvPr id="47146" name="Oval 17"/>
              <p:cNvSpPr>
                <a:spLocks noChangeArrowheads="1"/>
              </p:cNvSpPr>
              <p:nvPr/>
            </p:nvSpPr>
            <p:spPr bwMode="auto">
              <a:xfrm>
                <a:off x="1248" y="3216"/>
                <a:ext cx="336" cy="96"/>
              </a:xfrm>
              <a:prstGeom prst="ellipse">
                <a:avLst/>
              </a:prstGeom>
              <a:noFill/>
              <a:ln w="15875">
                <a:solidFill>
                  <a:schemeClr val="tx1"/>
                </a:solidFill>
                <a:round/>
                <a:headEnd/>
                <a:tailEnd/>
              </a:ln>
            </p:spPr>
            <p:txBody>
              <a:bodyPr wrap="none" anchor="ctr"/>
              <a:lstStyle/>
              <a:p>
                <a:endParaRPr lang="en-US"/>
              </a:p>
            </p:txBody>
          </p:sp>
          <p:sp>
            <p:nvSpPr>
              <p:cNvPr id="47147" name="Oval 18"/>
              <p:cNvSpPr>
                <a:spLocks noChangeArrowheads="1"/>
              </p:cNvSpPr>
              <p:nvPr/>
            </p:nvSpPr>
            <p:spPr bwMode="auto">
              <a:xfrm>
                <a:off x="1248" y="3264"/>
                <a:ext cx="336" cy="96"/>
              </a:xfrm>
              <a:prstGeom prst="ellipse">
                <a:avLst/>
              </a:prstGeom>
              <a:noFill/>
              <a:ln w="15875">
                <a:solidFill>
                  <a:schemeClr val="tx1"/>
                </a:solidFill>
                <a:round/>
                <a:headEnd/>
                <a:tailEnd/>
              </a:ln>
            </p:spPr>
            <p:txBody>
              <a:bodyPr wrap="none" anchor="ctr"/>
              <a:lstStyle/>
              <a:p>
                <a:endParaRPr lang="en-US"/>
              </a:p>
            </p:txBody>
          </p:sp>
          <p:sp>
            <p:nvSpPr>
              <p:cNvPr id="47148" name="Oval 19"/>
              <p:cNvSpPr>
                <a:spLocks noChangeArrowheads="1"/>
              </p:cNvSpPr>
              <p:nvPr/>
            </p:nvSpPr>
            <p:spPr bwMode="auto">
              <a:xfrm>
                <a:off x="1248" y="3312"/>
                <a:ext cx="336" cy="96"/>
              </a:xfrm>
              <a:prstGeom prst="ellipse">
                <a:avLst/>
              </a:prstGeom>
              <a:noFill/>
              <a:ln w="15875">
                <a:solidFill>
                  <a:schemeClr val="tx1"/>
                </a:solidFill>
                <a:round/>
                <a:headEnd/>
                <a:tailEnd/>
              </a:ln>
            </p:spPr>
            <p:txBody>
              <a:bodyPr wrap="none" anchor="ctr"/>
              <a:lstStyle/>
              <a:p>
                <a:endParaRPr lang="en-US"/>
              </a:p>
            </p:txBody>
          </p:sp>
        </p:grpSp>
        <p:grpSp>
          <p:nvGrpSpPr>
            <p:cNvPr id="4" name="Group 24"/>
            <p:cNvGrpSpPr>
              <a:grpSpLocks/>
            </p:cNvGrpSpPr>
            <p:nvPr/>
          </p:nvGrpSpPr>
          <p:grpSpPr bwMode="auto">
            <a:xfrm>
              <a:off x="2112" y="2304"/>
              <a:ext cx="192" cy="480"/>
              <a:chOff x="1248" y="2928"/>
              <a:chExt cx="336" cy="480"/>
            </a:xfrm>
          </p:grpSpPr>
          <p:sp>
            <p:nvSpPr>
              <p:cNvPr id="47131" name="Oval 25"/>
              <p:cNvSpPr>
                <a:spLocks noChangeArrowheads="1"/>
              </p:cNvSpPr>
              <p:nvPr/>
            </p:nvSpPr>
            <p:spPr bwMode="auto">
              <a:xfrm>
                <a:off x="1248" y="2928"/>
                <a:ext cx="336" cy="96"/>
              </a:xfrm>
              <a:prstGeom prst="ellipse">
                <a:avLst/>
              </a:prstGeom>
              <a:noFill/>
              <a:ln w="15875">
                <a:solidFill>
                  <a:schemeClr val="tx1"/>
                </a:solidFill>
                <a:round/>
                <a:headEnd/>
                <a:tailEnd/>
              </a:ln>
            </p:spPr>
            <p:txBody>
              <a:bodyPr wrap="none" anchor="ctr"/>
              <a:lstStyle/>
              <a:p>
                <a:endParaRPr lang="en-US"/>
              </a:p>
            </p:txBody>
          </p:sp>
          <p:sp>
            <p:nvSpPr>
              <p:cNvPr id="47132" name="Oval 26"/>
              <p:cNvSpPr>
                <a:spLocks noChangeArrowheads="1"/>
              </p:cNvSpPr>
              <p:nvPr/>
            </p:nvSpPr>
            <p:spPr bwMode="auto">
              <a:xfrm>
                <a:off x="1248" y="2976"/>
                <a:ext cx="336" cy="96"/>
              </a:xfrm>
              <a:prstGeom prst="ellipse">
                <a:avLst/>
              </a:prstGeom>
              <a:noFill/>
              <a:ln w="15875">
                <a:solidFill>
                  <a:schemeClr val="tx1"/>
                </a:solidFill>
                <a:round/>
                <a:headEnd/>
                <a:tailEnd/>
              </a:ln>
            </p:spPr>
            <p:txBody>
              <a:bodyPr wrap="none" anchor="ctr"/>
              <a:lstStyle/>
              <a:p>
                <a:endParaRPr lang="en-US"/>
              </a:p>
            </p:txBody>
          </p:sp>
          <p:sp>
            <p:nvSpPr>
              <p:cNvPr id="47133" name="Oval 27"/>
              <p:cNvSpPr>
                <a:spLocks noChangeArrowheads="1"/>
              </p:cNvSpPr>
              <p:nvPr/>
            </p:nvSpPr>
            <p:spPr bwMode="auto">
              <a:xfrm>
                <a:off x="1248" y="3024"/>
                <a:ext cx="336" cy="96"/>
              </a:xfrm>
              <a:prstGeom prst="ellipse">
                <a:avLst/>
              </a:prstGeom>
              <a:noFill/>
              <a:ln w="15875">
                <a:solidFill>
                  <a:schemeClr val="tx1"/>
                </a:solidFill>
                <a:round/>
                <a:headEnd/>
                <a:tailEnd/>
              </a:ln>
            </p:spPr>
            <p:txBody>
              <a:bodyPr wrap="none" anchor="ctr"/>
              <a:lstStyle/>
              <a:p>
                <a:endParaRPr lang="en-US"/>
              </a:p>
            </p:txBody>
          </p:sp>
          <p:sp>
            <p:nvSpPr>
              <p:cNvPr id="47134" name="Oval 28"/>
              <p:cNvSpPr>
                <a:spLocks noChangeArrowheads="1"/>
              </p:cNvSpPr>
              <p:nvPr/>
            </p:nvSpPr>
            <p:spPr bwMode="auto">
              <a:xfrm>
                <a:off x="1248" y="3072"/>
                <a:ext cx="336" cy="96"/>
              </a:xfrm>
              <a:prstGeom prst="ellipse">
                <a:avLst/>
              </a:prstGeom>
              <a:noFill/>
              <a:ln w="15875">
                <a:solidFill>
                  <a:schemeClr val="tx1"/>
                </a:solidFill>
                <a:round/>
                <a:headEnd/>
                <a:tailEnd/>
              </a:ln>
            </p:spPr>
            <p:txBody>
              <a:bodyPr wrap="none" anchor="ctr"/>
              <a:lstStyle/>
              <a:p>
                <a:endParaRPr lang="en-US"/>
              </a:p>
            </p:txBody>
          </p:sp>
          <p:sp>
            <p:nvSpPr>
              <p:cNvPr id="47135" name="Oval 29"/>
              <p:cNvSpPr>
                <a:spLocks noChangeArrowheads="1"/>
              </p:cNvSpPr>
              <p:nvPr/>
            </p:nvSpPr>
            <p:spPr bwMode="auto">
              <a:xfrm>
                <a:off x="1248" y="3120"/>
                <a:ext cx="336" cy="96"/>
              </a:xfrm>
              <a:prstGeom prst="ellipse">
                <a:avLst/>
              </a:prstGeom>
              <a:noFill/>
              <a:ln w="15875">
                <a:solidFill>
                  <a:schemeClr val="tx1"/>
                </a:solidFill>
                <a:round/>
                <a:headEnd/>
                <a:tailEnd/>
              </a:ln>
            </p:spPr>
            <p:txBody>
              <a:bodyPr wrap="none" anchor="ctr"/>
              <a:lstStyle/>
              <a:p>
                <a:endParaRPr lang="en-US"/>
              </a:p>
            </p:txBody>
          </p:sp>
          <p:sp>
            <p:nvSpPr>
              <p:cNvPr id="47136" name="Oval 30"/>
              <p:cNvSpPr>
                <a:spLocks noChangeArrowheads="1"/>
              </p:cNvSpPr>
              <p:nvPr/>
            </p:nvSpPr>
            <p:spPr bwMode="auto">
              <a:xfrm>
                <a:off x="1248" y="3168"/>
                <a:ext cx="336" cy="96"/>
              </a:xfrm>
              <a:prstGeom prst="ellipse">
                <a:avLst/>
              </a:prstGeom>
              <a:noFill/>
              <a:ln w="15875">
                <a:solidFill>
                  <a:schemeClr val="tx1"/>
                </a:solidFill>
                <a:round/>
                <a:headEnd/>
                <a:tailEnd/>
              </a:ln>
            </p:spPr>
            <p:txBody>
              <a:bodyPr wrap="none" anchor="ctr"/>
              <a:lstStyle/>
              <a:p>
                <a:endParaRPr lang="en-US"/>
              </a:p>
            </p:txBody>
          </p:sp>
          <p:sp>
            <p:nvSpPr>
              <p:cNvPr id="47137" name="Oval 31"/>
              <p:cNvSpPr>
                <a:spLocks noChangeArrowheads="1"/>
              </p:cNvSpPr>
              <p:nvPr/>
            </p:nvSpPr>
            <p:spPr bwMode="auto">
              <a:xfrm>
                <a:off x="1248" y="3216"/>
                <a:ext cx="336" cy="96"/>
              </a:xfrm>
              <a:prstGeom prst="ellipse">
                <a:avLst/>
              </a:prstGeom>
              <a:noFill/>
              <a:ln w="15875">
                <a:solidFill>
                  <a:schemeClr val="tx1"/>
                </a:solidFill>
                <a:round/>
                <a:headEnd/>
                <a:tailEnd/>
              </a:ln>
            </p:spPr>
            <p:txBody>
              <a:bodyPr wrap="none" anchor="ctr"/>
              <a:lstStyle/>
              <a:p>
                <a:endParaRPr lang="en-US"/>
              </a:p>
            </p:txBody>
          </p:sp>
          <p:sp>
            <p:nvSpPr>
              <p:cNvPr id="47138" name="Oval 32"/>
              <p:cNvSpPr>
                <a:spLocks noChangeArrowheads="1"/>
              </p:cNvSpPr>
              <p:nvPr/>
            </p:nvSpPr>
            <p:spPr bwMode="auto">
              <a:xfrm>
                <a:off x="1248" y="3264"/>
                <a:ext cx="336" cy="96"/>
              </a:xfrm>
              <a:prstGeom prst="ellipse">
                <a:avLst/>
              </a:prstGeom>
              <a:noFill/>
              <a:ln w="15875">
                <a:solidFill>
                  <a:schemeClr val="tx1"/>
                </a:solidFill>
                <a:round/>
                <a:headEnd/>
                <a:tailEnd/>
              </a:ln>
            </p:spPr>
            <p:txBody>
              <a:bodyPr wrap="none" anchor="ctr"/>
              <a:lstStyle/>
              <a:p>
                <a:endParaRPr lang="en-US"/>
              </a:p>
            </p:txBody>
          </p:sp>
          <p:sp>
            <p:nvSpPr>
              <p:cNvPr id="47139" name="Oval 33"/>
              <p:cNvSpPr>
                <a:spLocks noChangeArrowheads="1"/>
              </p:cNvSpPr>
              <p:nvPr/>
            </p:nvSpPr>
            <p:spPr bwMode="auto">
              <a:xfrm>
                <a:off x="1248" y="3312"/>
                <a:ext cx="336" cy="96"/>
              </a:xfrm>
              <a:prstGeom prst="ellipse">
                <a:avLst/>
              </a:prstGeom>
              <a:noFill/>
              <a:ln w="15875">
                <a:solidFill>
                  <a:schemeClr val="tx1"/>
                </a:solidFill>
                <a:round/>
                <a:headEnd/>
                <a:tailEnd/>
              </a:ln>
            </p:spPr>
            <p:txBody>
              <a:bodyPr wrap="none" anchor="ctr"/>
              <a:lstStyle/>
              <a:p>
                <a:endParaRPr lang="en-US"/>
              </a:p>
            </p:txBody>
          </p:sp>
        </p:grpSp>
        <p:sp>
          <p:nvSpPr>
            <p:cNvPr id="47127" name="Rectangle 34"/>
            <p:cNvSpPr>
              <a:spLocks noChangeArrowheads="1"/>
            </p:cNvSpPr>
            <p:nvPr/>
          </p:nvSpPr>
          <p:spPr bwMode="auto">
            <a:xfrm>
              <a:off x="2016" y="2784"/>
              <a:ext cx="384"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28" name="Oval 35"/>
            <p:cNvSpPr>
              <a:spLocks noChangeArrowheads="1"/>
            </p:cNvSpPr>
            <p:nvPr/>
          </p:nvSpPr>
          <p:spPr bwMode="auto">
            <a:xfrm>
              <a:off x="1863" y="3168"/>
              <a:ext cx="672" cy="672"/>
            </a:xfrm>
            <a:prstGeom prst="ellipse">
              <a:avLst/>
            </a:prstGeom>
            <a:solidFill>
              <a:srgbClr val="CCFFFF"/>
            </a:solidFill>
            <a:ln w="9525">
              <a:solidFill>
                <a:schemeClr val="tx1"/>
              </a:solidFill>
              <a:round/>
              <a:headEnd/>
              <a:tailEnd/>
            </a:ln>
          </p:spPr>
          <p:txBody>
            <a:bodyPr wrap="none" anchor="ctr"/>
            <a:lstStyle/>
            <a:p>
              <a:endParaRPr lang="en-US"/>
            </a:p>
          </p:txBody>
        </p:sp>
        <p:sp>
          <p:nvSpPr>
            <p:cNvPr id="47129" name="Line 37"/>
            <p:cNvSpPr>
              <a:spLocks noChangeShapeType="1"/>
            </p:cNvSpPr>
            <p:nvPr/>
          </p:nvSpPr>
          <p:spPr bwMode="auto">
            <a:xfrm flipH="1">
              <a:off x="1872" y="2976"/>
              <a:ext cx="192" cy="432"/>
            </a:xfrm>
            <a:prstGeom prst="line">
              <a:avLst/>
            </a:prstGeom>
            <a:noFill/>
            <a:ln w="9525">
              <a:solidFill>
                <a:schemeClr val="tx1"/>
              </a:solidFill>
              <a:round/>
              <a:headEnd/>
              <a:tailEnd/>
            </a:ln>
          </p:spPr>
          <p:txBody>
            <a:bodyPr/>
            <a:lstStyle/>
            <a:p>
              <a:endParaRPr lang="en-US"/>
            </a:p>
          </p:txBody>
        </p:sp>
        <p:sp>
          <p:nvSpPr>
            <p:cNvPr id="47130" name="Line 38"/>
            <p:cNvSpPr>
              <a:spLocks noChangeShapeType="1"/>
            </p:cNvSpPr>
            <p:nvPr/>
          </p:nvSpPr>
          <p:spPr bwMode="auto">
            <a:xfrm>
              <a:off x="2352" y="2976"/>
              <a:ext cx="192" cy="480"/>
            </a:xfrm>
            <a:prstGeom prst="line">
              <a:avLst/>
            </a:prstGeom>
            <a:noFill/>
            <a:ln w="9525">
              <a:solidFill>
                <a:schemeClr val="tx1"/>
              </a:solidFill>
              <a:round/>
              <a:headEnd/>
              <a:tailEnd/>
            </a:ln>
          </p:spPr>
          <p:txBody>
            <a:bodyPr/>
            <a:lstStyle/>
            <a:p>
              <a:endParaRPr lang="en-US"/>
            </a:p>
          </p:txBody>
        </p:sp>
      </p:grpSp>
      <p:grpSp>
        <p:nvGrpSpPr>
          <p:cNvPr id="5" name="Group 50"/>
          <p:cNvGrpSpPr>
            <a:grpSpLocks/>
          </p:cNvGrpSpPr>
          <p:nvPr/>
        </p:nvGrpSpPr>
        <p:grpSpPr bwMode="auto">
          <a:xfrm>
            <a:off x="3962400" y="1817688"/>
            <a:ext cx="3292475" cy="2841625"/>
            <a:chOff x="2966" y="1728"/>
            <a:chExt cx="2074" cy="1790"/>
          </a:xfrm>
        </p:grpSpPr>
        <p:sp>
          <p:nvSpPr>
            <p:cNvPr id="47114" name="Rectangle 40"/>
            <p:cNvSpPr>
              <a:spLocks noChangeArrowheads="1"/>
            </p:cNvSpPr>
            <p:nvPr/>
          </p:nvSpPr>
          <p:spPr bwMode="auto">
            <a:xfrm>
              <a:off x="3264" y="1728"/>
              <a:ext cx="1776" cy="1536"/>
            </a:xfrm>
            <a:prstGeom prst="rect">
              <a:avLst/>
            </a:prstGeom>
            <a:noFill/>
            <a:ln w="9525">
              <a:solidFill>
                <a:schemeClr val="tx1"/>
              </a:solidFill>
              <a:miter lim="800000"/>
              <a:headEnd/>
              <a:tailEnd/>
            </a:ln>
          </p:spPr>
          <p:txBody>
            <a:bodyPr wrap="none" anchor="ctr"/>
            <a:lstStyle/>
            <a:p>
              <a:endParaRPr lang="en-US"/>
            </a:p>
          </p:txBody>
        </p:sp>
        <p:sp>
          <p:nvSpPr>
            <p:cNvPr id="47115" name="Text Box 41"/>
            <p:cNvSpPr txBox="1">
              <a:spLocks noChangeArrowheads="1"/>
            </p:cNvSpPr>
            <p:nvPr/>
          </p:nvSpPr>
          <p:spPr bwMode="auto">
            <a:xfrm>
              <a:off x="2966" y="2327"/>
              <a:ext cx="220" cy="231"/>
            </a:xfrm>
            <a:prstGeom prst="rect">
              <a:avLst/>
            </a:prstGeom>
            <a:noFill/>
            <a:ln w="9525">
              <a:noFill/>
              <a:miter lim="800000"/>
              <a:headEnd/>
              <a:tailEnd/>
            </a:ln>
          </p:spPr>
          <p:txBody>
            <a:bodyPr wrap="none">
              <a:spAutoFit/>
            </a:bodyPr>
            <a:lstStyle/>
            <a:p>
              <a:r>
                <a:rPr lang="en-US"/>
                <a:t>R</a:t>
              </a:r>
            </a:p>
          </p:txBody>
        </p:sp>
        <p:sp>
          <p:nvSpPr>
            <p:cNvPr id="47116" name="Text Box 42"/>
            <p:cNvSpPr txBox="1">
              <a:spLocks noChangeArrowheads="1"/>
            </p:cNvSpPr>
            <p:nvPr/>
          </p:nvSpPr>
          <p:spPr bwMode="auto">
            <a:xfrm>
              <a:off x="3638" y="3287"/>
              <a:ext cx="796" cy="231"/>
            </a:xfrm>
            <a:prstGeom prst="rect">
              <a:avLst/>
            </a:prstGeom>
            <a:noFill/>
            <a:ln w="9525">
              <a:noFill/>
              <a:miter lim="800000"/>
              <a:headEnd/>
              <a:tailEnd/>
            </a:ln>
          </p:spPr>
          <p:txBody>
            <a:bodyPr wrap="none">
              <a:spAutoFit/>
            </a:bodyPr>
            <a:lstStyle/>
            <a:p>
              <a:r>
                <a:rPr lang="en-US"/>
                <a:t>Frequency</a:t>
              </a:r>
            </a:p>
          </p:txBody>
        </p:sp>
        <p:sp>
          <p:nvSpPr>
            <p:cNvPr id="47117" name="Freeform 44"/>
            <p:cNvSpPr>
              <a:spLocks/>
            </p:cNvSpPr>
            <p:nvPr/>
          </p:nvSpPr>
          <p:spPr bwMode="auto">
            <a:xfrm>
              <a:off x="3264" y="2104"/>
              <a:ext cx="1728" cy="968"/>
            </a:xfrm>
            <a:custGeom>
              <a:avLst/>
              <a:gdLst>
                <a:gd name="T0" fmla="*/ 0 w 1728"/>
                <a:gd name="T1" fmla="*/ 248 h 968"/>
                <a:gd name="T2" fmla="*/ 240 w 1728"/>
                <a:gd name="T3" fmla="*/ 248 h 968"/>
                <a:gd name="T4" fmla="*/ 384 w 1728"/>
                <a:gd name="T5" fmla="*/ 200 h 968"/>
                <a:gd name="T6" fmla="*/ 480 w 1728"/>
                <a:gd name="T7" fmla="*/ 8 h 968"/>
                <a:gd name="T8" fmla="*/ 528 w 1728"/>
                <a:gd name="T9" fmla="*/ 152 h 968"/>
                <a:gd name="T10" fmla="*/ 672 w 1728"/>
                <a:gd name="T11" fmla="*/ 392 h 968"/>
                <a:gd name="T12" fmla="*/ 1008 w 1728"/>
                <a:gd name="T13" fmla="*/ 680 h 968"/>
                <a:gd name="T14" fmla="*/ 1440 w 1728"/>
                <a:gd name="T15" fmla="*/ 872 h 968"/>
                <a:gd name="T16" fmla="*/ 1728 w 1728"/>
                <a:gd name="T17" fmla="*/ 968 h 9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968"/>
                <a:gd name="T29" fmla="*/ 1728 w 1728"/>
                <a:gd name="T30" fmla="*/ 968 h 9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968">
                  <a:moveTo>
                    <a:pt x="0" y="248"/>
                  </a:moveTo>
                  <a:cubicBezTo>
                    <a:pt x="88" y="252"/>
                    <a:pt x="176" y="256"/>
                    <a:pt x="240" y="248"/>
                  </a:cubicBezTo>
                  <a:cubicBezTo>
                    <a:pt x="304" y="240"/>
                    <a:pt x="344" y="240"/>
                    <a:pt x="384" y="200"/>
                  </a:cubicBezTo>
                  <a:cubicBezTo>
                    <a:pt x="424" y="160"/>
                    <a:pt x="456" y="16"/>
                    <a:pt x="480" y="8"/>
                  </a:cubicBezTo>
                  <a:cubicBezTo>
                    <a:pt x="504" y="0"/>
                    <a:pt x="496" y="88"/>
                    <a:pt x="528" y="152"/>
                  </a:cubicBezTo>
                  <a:cubicBezTo>
                    <a:pt x="560" y="216"/>
                    <a:pt x="592" y="304"/>
                    <a:pt x="672" y="392"/>
                  </a:cubicBezTo>
                  <a:cubicBezTo>
                    <a:pt x="752" y="480"/>
                    <a:pt x="880" y="600"/>
                    <a:pt x="1008" y="680"/>
                  </a:cubicBezTo>
                  <a:cubicBezTo>
                    <a:pt x="1136" y="760"/>
                    <a:pt x="1320" y="824"/>
                    <a:pt x="1440" y="872"/>
                  </a:cubicBezTo>
                  <a:cubicBezTo>
                    <a:pt x="1560" y="920"/>
                    <a:pt x="1644" y="944"/>
                    <a:pt x="1728" y="968"/>
                  </a:cubicBezTo>
                </a:path>
              </a:pathLst>
            </a:custGeom>
            <a:noFill/>
            <a:ln w="25400">
              <a:solidFill>
                <a:schemeClr val="tx1"/>
              </a:solidFill>
              <a:round/>
              <a:headEnd/>
              <a:tailEnd/>
            </a:ln>
          </p:spPr>
          <p:txBody>
            <a:bodyPr/>
            <a:lstStyle/>
            <a:p>
              <a:endParaRPr lang="en-US"/>
            </a:p>
          </p:txBody>
        </p:sp>
        <p:sp>
          <p:nvSpPr>
            <p:cNvPr id="47118" name="Text Box 45"/>
            <p:cNvSpPr txBox="1">
              <a:spLocks noChangeArrowheads="1"/>
            </p:cNvSpPr>
            <p:nvPr/>
          </p:nvSpPr>
          <p:spPr bwMode="auto">
            <a:xfrm>
              <a:off x="4032" y="2160"/>
              <a:ext cx="923" cy="288"/>
            </a:xfrm>
            <a:prstGeom prst="rect">
              <a:avLst/>
            </a:prstGeom>
            <a:noFill/>
            <a:ln w="9525">
              <a:noFill/>
              <a:miter lim="800000"/>
              <a:headEnd/>
              <a:tailEnd/>
            </a:ln>
          </p:spPr>
          <p:txBody>
            <a:bodyPr wrap="none">
              <a:spAutoFit/>
            </a:bodyPr>
            <a:lstStyle/>
            <a:p>
              <a:r>
                <a:rPr lang="en-US" sz="2400"/>
                <a:t>1/f</a:t>
              </a:r>
              <a:r>
                <a:rPr lang="en-US" sz="2400" baseline="30000"/>
                <a:t>2</a:t>
              </a:r>
              <a:r>
                <a:rPr lang="en-US" sz="2400"/>
                <a:t>/stage</a:t>
              </a:r>
            </a:p>
          </p:txBody>
        </p:sp>
        <p:sp>
          <p:nvSpPr>
            <p:cNvPr id="47119" name="Text Box 46"/>
            <p:cNvSpPr txBox="1">
              <a:spLocks noChangeArrowheads="1"/>
            </p:cNvSpPr>
            <p:nvPr/>
          </p:nvSpPr>
          <p:spPr bwMode="auto">
            <a:xfrm>
              <a:off x="3062" y="2183"/>
              <a:ext cx="196" cy="231"/>
            </a:xfrm>
            <a:prstGeom prst="rect">
              <a:avLst/>
            </a:prstGeom>
            <a:noFill/>
            <a:ln w="9525">
              <a:noFill/>
              <a:miter lim="800000"/>
              <a:headEnd/>
              <a:tailEnd/>
            </a:ln>
          </p:spPr>
          <p:txBody>
            <a:bodyPr wrap="none">
              <a:spAutoFit/>
            </a:bodyPr>
            <a:lstStyle/>
            <a:p>
              <a:r>
                <a:rPr lang="en-US"/>
                <a:t>1</a:t>
              </a:r>
            </a:p>
          </p:txBody>
        </p:sp>
        <p:sp>
          <p:nvSpPr>
            <p:cNvPr id="47120" name="Line 47"/>
            <p:cNvSpPr>
              <a:spLocks noChangeShapeType="1"/>
            </p:cNvSpPr>
            <p:nvPr/>
          </p:nvSpPr>
          <p:spPr bwMode="auto">
            <a:xfrm flipH="1" flipV="1">
              <a:off x="3744" y="2352"/>
              <a:ext cx="18" cy="864"/>
            </a:xfrm>
            <a:prstGeom prst="line">
              <a:avLst/>
            </a:prstGeom>
            <a:noFill/>
            <a:ln w="9525">
              <a:solidFill>
                <a:schemeClr val="tx1"/>
              </a:solidFill>
              <a:round/>
              <a:headEnd/>
              <a:tailEnd type="triangle" w="med" len="med"/>
            </a:ln>
          </p:spPr>
          <p:txBody>
            <a:bodyPr/>
            <a:lstStyle/>
            <a:p>
              <a:endParaRPr lang="en-US"/>
            </a:p>
          </p:txBody>
        </p:sp>
        <p:sp>
          <p:nvSpPr>
            <p:cNvPr id="47121" name="Text Box 48"/>
            <p:cNvSpPr txBox="1">
              <a:spLocks noChangeArrowheads="1"/>
            </p:cNvSpPr>
            <p:nvPr/>
          </p:nvSpPr>
          <p:spPr bwMode="auto">
            <a:xfrm>
              <a:off x="3782" y="2887"/>
              <a:ext cx="305" cy="250"/>
            </a:xfrm>
            <a:prstGeom prst="rect">
              <a:avLst/>
            </a:prstGeom>
            <a:noFill/>
            <a:ln w="9525">
              <a:noFill/>
              <a:miter lim="800000"/>
              <a:headEnd/>
              <a:tailEnd/>
            </a:ln>
          </p:spPr>
          <p:txBody>
            <a:bodyPr wrap="none">
              <a:spAutoFit/>
            </a:bodyPr>
            <a:lstStyle/>
            <a:p>
              <a:r>
                <a:rPr lang="en-US" sz="2000"/>
                <a:t>f</a:t>
              </a:r>
              <a:r>
                <a:rPr lang="en-US" sz="2000" baseline="-25000"/>
                <a:t>res</a:t>
              </a:r>
              <a:endParaRPr lang="en-US" sz="2000"/>
            </a:p>
          </p:txBody>
        </p:sp>
        <p:sp>
          <p:nvSpPr>
            <p:cNvPr id="47122" name="Line 49"/>
            <p:cNvSpPr>
              <a:spLocks noChangeShapeType="1"/>
            </p:cNvSpPr>
            <p:nvPr/>
          </p:nvSpPr>
          <p:spPr bwMode="auto">
            <a:xfrm>
              <a:off x="4032" y="3504"/>
              <a:ext cx="432" cy="0"/>
            </a:xfrm>
            <a:prstGeom prst="line">
              <a:avLst/>
            </a:prstGeom>
            <a:noFill/>
            <a:ln w="9525">
              <a:solidFill>
                <a:schemeClr val="tx1"/>
              </a:solidFill>
              <a:round/>
              <a:headEnd/>
              <a:tailEnd type="triangle" w="med" len="med"/>
            </a:ln>
          </p:spPr>
          <p:txBody>
            <a:bodyPr/>
            <a:lstStyle/>
            <a:p>
              <a:endParaRPr lang="en-US"/>
            </a:p>
          </p:txBody>
        </p:sp>
      </p:grpSp>
      <p:sp>
        <p:nvSpPr>
          <p:cNvPr id="38963" name="Text Box 51"/>
          <p:cNvSpPr txBox="1">
            <a:spLocks noChangeArrowheads="1"/>
          </p:cNvSpPr>
          <p:nvPr/>
        </p:nvSpPr>
        <p:spPr bwMode="auto">
          <a:xfrm>
            <a:off x="3352800" y="4992688"/>
            <a:ext cx="5335588" cy="366712"/>
          </a:xfrm>
          <a:prstGeom prst="rect">
            <a:avLst/>
          </a:prstGeom>
          <a:noFill/>
          <a:ln w="9525">
            <a:noFill/>
            <a:miter lim="800000"/>
            <a:headEnd/>
            <a:tailEnd/>
          </a:ln>
        </p:spPr>
        <p:txBody>
          <a:bodyPr wrap="none">
            <a:spAutoFit/>
          </a:bodyPr>
          <a:lstStyle/>
          <a:p>
            <a:r>
              <a:rPr lang="en-US"/>
              <a:t>Ground vibrations:  10</a:t>
            </a:r>
            <a:r>
              <a:rPr lang="en-US" baseline="30000"/>
              <a:t>-6</a:t>
            </a:r>
            <a:r>
              <a:rPr lang="en-US"/>
              <a:t> m at 1 Hz, 10</a:t>
            </a:r>
            <a:r>
              <a:rPr lang="en-US" baseline="30000"/>
              <a:t>-9 </a:t>
            </a:r>
            <a:r>
              <a:rPr lang="en-US"/>
              <a:t>m at 30 Hz </a:t>
            </a:r>
          </a:p>
        </p:txBody>
      </p:sp>
      <p:sp>
        <p:nvSpPr>
          <p:cNvPr id="38964" name="Text Box 52"/>
          <p:cNvSpPr txBox="1">
            <a:spLocks noChangeArrowheads="1"/>
          </p:cNvSpPr>
          <p:nvPr/>
        </p:nvSpPr>
        <p:spPr bwMode="auto">
          <a:xfrm>
            <a:off x="457200" y="5410200"/>
            <a:ext cx="8124825" cy="701675"/>
          </a:xfrm>
          <a:prstGeom prst="rect">
            <a:avLst/>
          </a:prstGeom>
          <a:noFill/>
          <a:ln w="9525">
            <a:noFill/>
            <a:miter lim="800000"/>
            <a:headEnd/>
            <a:tailEnd/>
          </a:ln>
        </p:spPr>
        <p:txBody>
          <a:bodyPr wrap="none">
            <a:spAutoFit/>
          </a:bodyPr>
          <a:lstStyle/>
          <a:p>
            <a:r>
              <a:rPr lang="en-US" sz="2000"/>
              <a:t>3 stages of springs and pendulum </a:t>
            </a:r>
            <a:r>
              <a:rPr lang="en-US" sz="2000">
                <a:sym typeface="Wingdings" pitchFamily="2" charset="2"/>
              </a:rPr>
              <a:t>with each resonance at around 1 Hz</a:t>
            </a:r>
          </a:p>
          <a:p>
            <a:r>
              <a:rPr lang="en-US" sz="2000">
                <a:sym typeface="Wingdings" pitchFamily="2" charset="2"/>
              </a:rPr>
              <a:t> Response down by a factor (10</a:t>
            </a:r>
            <a:r>
              <a:rPr lang="en-US" sz="2000" baseline="30000">
                <a:sym typeface="Wingdings" pitchFamily="2" charset="2"/>
              </a:rPr>
              <a:t>3</a:t>
            </a:r>
            <a:r>
              <a:rPr lang="en-US" sz="2000">
                <a:sym typeface="Wingdings" pitchFamily="2" charset="2"/>
              </a:rPr>
              <a:t>)</a:t>
            </a:r>
            <a:r>
              <a:rPr lang="en-US" sz="2000" baseline="30000">
                <a:sym typeface="Wingdings" pitchFamily="2" charset="2"/>
              </a:rPr>
              <a:t>3</a:t>
            </a:r>
            <a:r>
              <a:rPr lang="en-US" sz="2000">
                <a:sym typeface="Wingdings" pitchFamily="2" charset="2"/>
              </a:rPr>
              <a:t> = 10</a:t>
            </a:r>
            <a:r>
              <a:rPr lang="en-US" sz="2000" baseline="30000">
                <a:sym typeface="Wingdings" pitchFamily="2" charset="2"/>
              </a:rPr>
              <a:t>9</a:t>
            </a:r>
            <a:r>
              <a:rPr lang="en-US" sz="2000">
                <a:sym typeface="Wingdings" pitchFamily="2" charset="2"/>
              </a:rPr>
              <a:t> at 30 Hz!</a:t>
            </a:r>
            <a:endParaRPr lang="en-US" sz="2000"/>
          </a:p>
        </p:txBody>
      </p:sp>
      <p:sp>
        <p:nvSpPr>
          <p:cNvPr id="38965" name="Text Box 53"/>
          <p:cNvSpPr txBox="1">
            <a:spLocks noChangeArrowheads="1"/>
          </p:cNvSpPr>
          <p:nvPr/>
        </p:nvSpPr>
        <p:spPr bwMode="auto">
          <a:xfrm>
            <a:off x="76200" y="6172200"/>
            <a:ext cx="9137650" cy="396875"/>
          </a:xfrm>
          <a:prstGeom prst="rect">
            <a:avLst/>
          </a:prstGeom>
          <a:noFill/>
          <a:ln w="9525">
            <a:noFill/>
            <a:miter lim="800000"/>
            <a:headEnd/>
            <a:tailEnd/>
          </a:ln>
        </p:spPr>
        <p:txBody>
          <a:bodyPr wrap="none">
            <a:spAutoFit/>
          </a:bodyPr>
          <a:lstStyle/>
          <a:p>
            <a:r>
              <a:rPr lang="en-US" sz="2000"/>
              <a:t>Possible to isolate from vibrations at the 10</a:t>
            </a:r>
            <a:r>
              <a:rPr lang="en-US" sz="2000" baseline="30000"/>
              <a:t>-20</a:t>
            </a:r>
            <a:r>
              <a:rPr lang="en-US" sz="2000"/>
              <a:t> m level at 100 Hz with 3-4 stages.</a:t>
            </a:r>
          </a:p>
        </p:txBody>
      </p:sp>
    </p:spTree>
    <p:extLst>
      <p:ext uri="{BB962C8B-B14F-4D97-AF65-F5344CB8AC3E}">
        <p14:creationId xmlns:p14="http://schemas.microsoft.com/office/powerpoint/2010/main" val="3580736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9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96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965"/>
                                        </p:tgtEl>
                                        <p:attrNameLst>
                                          <p:attrName>style.visibility</p:attrName>
                                        </p:attrNameLst>
                                      </p:cBhvr>
                                      <p:to>
                                        <p:strVal val="visible"/>
                                      </p:to>
                                    </p:set>
                                    <p:animEffect transition="in" filter="wipe(left)">
                                      <p:cBhvr>
                                        <p:cTn id="30" dur="500"/>
                                        <p:tgtEl>
                                          <p:spTgt spid="3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35" grpId="0"/>
      <p:bldP spid="38963" grpId="0"/>
      <p:bldP spid="38964" grpId="0"/>
      <p:bldP spid="389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O-layout-opt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0600"/>
            <a:ext cx="6756400" cy="5694857"/>
          </a:xfrm>
          <a:prstGeom prst="rect">
            <a:avLst/>
          </a:prstGeom>
        </p:spPr>
      </p:pic>
    </p:spTree>
    <p:extLst>
      <p:ext uri="{BB962C8B-B14F-4D97-AF65-F5344CB8AC3E}">
        <p14:creationId xmlns:p14="http://schemas.microsoft.com/office/powerpoint/2010/main" val="11427088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50850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7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4013"/>
            <a:ext cx="5029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7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038" y="762000"/>
            <a:ext cx="300196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21288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W_Data_3-panel-NP.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3" name="TextBox 2"/>
          <p:cNvSpPr txBox="1"/>
          <p:nvPr/>
        </p:nvSpPr>
        <p:spPr>
          <a:xfrm>
            <a:off x="304800" y="1371600"/>
            <a:ext cx="3352800" cy="707886"/>
          </a:xfrm>
          <a:prstGeom prst="rect">
            <a:avLst/>
          </a:prstGeom>
          <a:noFill/>
        </p:spPr>
        <p:txBody>
          <a:bodyPr wrap="square" rtlCol="0">
            <a:spAutoFit/>
          </a:bodyPr>
          <a:lstStyle/>
          <a:p>
            <a:r>
              <a:rPr lang="en-US" dirty="0" smtClean="0"/>
              <a:t>Signal in the detectors is a ‘chirp’ lasting &lt;200 </a:t>
            </a:r>
            <a:r>
              <a:rPr lang="en-US" dirty="0" err="1" smtClean="0"/>
              <a:t>ms</a:t>
            </a:r>
            <a:endParaRPr lang="en-US" dirty="0"/>
          </a:p>
        </p:txBody>
      </p:sp>
      <p:sp>
        <p:nvSpPr>
          <p:cNvPr id="4" name="TextBox 3"/>
          <p:cNvSpPr txBox="1"/>
          <p:nvPr/>
        </p:nvSpPr>
        <p:spPr>
          <a:xfrm>
            <a:off x="533400" y="304800"/>
            <a:ext cx="2508895" cy="707886"/>
          </a:xfrm>
          <a:prstGeom prst="rect">
            <a:avLst/>
          </a:prstGeom>
          <a:noFill/>
        </p:spPr>
        <p:txBody>
          <a:bodyPr wrap="none" rtlCol="0">
            <a:spAutoFit/>
          </a:bodyPr>
          <a:lstStyle/>
          <a:p>
            <a:r>
              <a:rPr lang="en-US" dirty="0" smtClean="0"/>
              <a:t>Event GW150914</a:t>
            </a:r>
          </a:p>
          <a:p>
            <a:r>
              <a:rPr lang="en-US" dirty="0" smtClean="0"/>
              <a:t>September 14, 2015</a:t>
            </a:r>
            <a:endParaRPr lang="en-US" dirty="0"/>
          </a:p>
        </p:txBody>
      </p:sp>
      <p:grpSp>
        <p:nvGrpSpPr>
          <p:cNvPr id="12" name="Group 11"/>
          <p:cNvGrpSpPr/>
          <p:nvPr/>
        </p:nvGrpSpPr>
        <p:grpSpPr>
          <a:xfrm>
            <a:off x="381000" y="2971800"/>
            <a:ext cx="3352800" cy="2819400"/>
            <a:chOff x="381000" y="2971800"/>
            <a:chExt cx="3352800" cy="2819400"/>
          </a:xfrm>
        </p:grpSpPr>
        <p:sp>
          <p:nvSpPr>
            <p:cNvPr id="5" name="TextBox 4"/>
            <p:cNvSpPr txBox="1"/>
            <p:nvPr/>
          </p:nvSpPr>
          <p:spPr>
            <a:xfrm>
              <a:off x="381000" y="2971800"/>
              <a:ext cx="3352800" cy="400110"/>
            </a:xfrm>
            <a:prstGeom prst="rect">
              <a:avLst/>
            </a:prstGeom>
            <a:noFill/>
          </p:spPr>
          <p:txBody>
            <a:bodyPr wrap="square" rtlCol="0">
              <a:spAutoFit/>
            </a:bodyPr>
            <a:lstStyle/>
            <a:p>
              <a:r>
                <a:rPr lang="en-US" dirty="0" smtClean="0"/>
                <a:t>Signal is a STRAIN  </a:t>
              </a:r>
              <a:r>
                <a:rPr lang="en-US" dirty="0" err="1" smtClean="0"/>
                <a:t>δL</a:t>
              </a:r>
              <a:r>
                <a:rPr lang="en-US" dirty="0" smtClean="0"/>
                <a:t>/L     </a:t>
              </a:r>
              <a:endParaRPr lang="en-US" dirty="0"/>
            </a:p>
          </p:txBody>
        </p:sp>
        <p:sp>
          <p:nvSpPr>
            <p:cNvPr id="6" name="Can 5"/>
            <p:cNvSpPr/>
            <p:nvPr/>
          </p:nvSpPr>
          <p:spPr>
            <a:xfrm rot="5400000">
              <a:off x="341376" y="5145024"/>
              <a:ext cx="914400" cy="377952"/>
            </a:xfrm>
            <a:prstGeom prst="can">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6" idx="2"/>
            </p:cNvCxnSpPr>
            <p:nvPr/>
          </p:nvCxnSpPr>
          <p:spPr>
            <a:xfrm flipH="1" flipV="1">
              <a:off x="762000" y="3581400"/>
              <a:ext cx="36576"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Can 7"/>
            <p:cNvSpPr/>
            <p:nvPr/>
          </p:nvSpPr>
          <p:spPr>
            <a:xfrm rot="5400000" flipH="1" flipV="1">
              <a:off x="1868424" y="5145024"/>
              <a:ext cx="914400" cy="377952"/>
            </a:xfrm>
            <a:prstGeom prst="can">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8" idx="2"/>
            </p:cNvCxnSpPr>
            <p:nvPr/>
          </p:nvCxnSpPr>
          <p:spPr>
            <a:xfrm flipH="1" flipV="1">
              <a:off x="2289048" y="3581400"/>
              <a:ext cx="36576"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14400" y="5334000"/>
              <a:ext cx="1338072" cy="0"/>
            </a:xfrm>
            <a:prstGeom prst="straightConnector1">
              <a:avLst/>
            </a:prstGeom>
            <a:ln>
              <a:solidFill>
                <a:srgbClr val="FF33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95400" y="4876800"/>
              <a:ext cx="317790" cy="400110"/>
            </a:xfrm>
            <a:prstGeom prst="rect">
              <a:avLst/>
            </a:prstGeom>
            <a:noFill/>
          </p:spPr>
          <p:txBody>
            <a:bodyPr wrap="none" rtlCol="0">
              <a:spAutoFit/>
            </a:bodyPr>
            <a:lstStyle/>
            <a:p>
              <a:r>
                <a:rPr lang="en-US" dirty="0" smtClean="0"/>
                <a:t>L</a:t>
              </a:r>
              <a:endParaRPr lang="en-US" dirty="0"/>
            </a:p>
          </p:txBody>
        </p:sp>
      </p:grpSp>
      <p:cxnSp>
        <p:nvCxnSpPr>
          <p:cNvPr id="14" name="Straight Connector 13"/>
          <p:cNvCxnSpPr/>
          <p:nvPr/>
        </p:nvCxnSpPr>
        <p:spPr>
          <a:xfrm>
            <a:off x="7560509" y="152400"/>
            <a:ext cx="0" cy="419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01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fabrice\Old_Computer\BSC_ISI_Documents\BSC_ISI_Pictures\BSC-ISI_Testing\DSC_0483.jpg"/>
          <p:cNvPicPr>
            <a:picLocks noChangeAspect="1" noChangeArrowheads="1"/>
          </p:cNvPicPr>
          <p:nvPr/>
        </p:nvPicPr>
        <p:blipFill>
          <a:blip r:embed="rId3"/>
          <a:srcRect l="9042" t="7079" r="3481"/>
          <a:stretch>
            <a:fillRect/>
          </a:stretch>
        </p:blipFill>
        <p:spPr bwMode="auto">
          <a:xfrm>
            <a:off x="533400" y="1219200"/>
            <a:ext cx="7772400" cy="5484813"/>
          </a:xfrm>
          <a:prstGeom prst="rect">
            <a:avLst/>
          </a:prstGeom>
          <a:noFill/>
          <a:ln w="9525">
            <a:noFill/>
            <a:miter lim="800000"/>
            <a:headEnd/>
            <a:tailEnd/>
          </a:ln>
        </p:spPr>
      </p:pic>
    </p:spTree>
    <p:extLst>
      <p:ext uri="{BB962C8B-B14F-4D97-AF65-F5344CB8AC3E}">
        <p14:creationId xmlns:p14="http://schemas.microsoft.com/office/powerpoint/2010/main" val="5195540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97601" cy="461665"/>
          </a:xfrm>
          <a:prstGeom prst="rect">
            <a:avLst/>
          </a:prstGeom>
          <a:noFill/>
        </p:spPr>
        <p:txBody>
          <a:bodyPr wrap="none" rtlCol="0">
            <a:spAutoFit/>
          </a:bodyPr>
          <a:lstStyle/>
          <a:p>
            <a:r>
              <a:rPr lang="en-US" sz="2400" dirty="0" smtClean="0"/>
              <a:t>Virgo</a:t>
            </a:r>
            <a:endParaRPr lang="en-US" sz="2400" dirty="0"/>
          </a:p>
        </p:txBody>
      </p:sp>
      <p:pic>
        <p:nvPicPr>
          <p:cNvPr id="3" name="Picture 2" descr="Virgo3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3556000" cy="5237018"/>
          </a:xfrm>
          <a:prstGeom prst="rect">
            <a:avLst/>
          </a:prstGeom>
        </p:spPr>
      </p:pic>
      <p:pic>
        <p:nvPicPr>
          <p:cNvPr id="4" name="Picture 3" descr="figures_My_AdV_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00" y="84308"/>
            <a:ext cx="3708400" cy="6773691"/>
          </a:xfrm>
          <a:prstGeom prst="rect">
            <a:avLst/>
          </a:prstGeom>
        </p:spPr>
      </p:pic>
      <p:pic>
        <p:nvPicPr>
          <p:cNvPr id="5" name="Picture 4"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332962"/>
            <a:ext cx="4229100" cy="1488017"/>
          </a:xfrm>
          <a:prstGeom prst="rect">
            <a:avLst/>
          </a:prstGeom>
        </p:spPr>
      </p:pic>
      <p:pic>
        <p:nvPicPr>
          <p:cNvPr id="6" name="Picture 5" descr="P71000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8900" y="381000"/>
            <a:ext cx="4711700" cy="6282267"/>
          </a:xfrm>
          <a:prstGeom prst="rect">
            <a:avLst/>
          </a:prstGeom>
        </p:spPr>
      </p:pic>
    </p:spTree>
    <p:extLst>
      <p:ext uri="{BB962C8B-B14F-4D97-AF65-F5344CB8AC3E}">
        <p14:creationId xmlns:p14="http://schemas.microsoft.com/office/powerpoint/2010/main" val="36547967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81000" y="0"/>
            <a:ext cx="8229600" cy="928688"/>
          </a:xfrm>
        </p:spPr>
        <p:txBody>
          <a:bodyPr/>
          <a:lstStyle/>
          <a:p>
            <a:r>
              <a:rPr lang="en-US" sz="3200" b="1" dirty="0" smtClean="0"/>
              <a:t>Schematic of Advanced LIGO detectors </a:t>
            </a:r>
          </a:p>
        </p:txBody>
      </p:sp>
      <p:pic>
        <p:nvPicPr>
          <p:cNvPr id="45059" name="Picture 2" descr="Fig2-3.png"/>
          <p:cNvPicPr>
            <a:picLocks noChangeAspect="1"/>
          </p:cNvPicPr>
          <p:nvPr/>
        </p:nvPicPr>
        <p:blipFill>
          <a:blip r:embed="rId3" cstate="print"/>
          <a:srcRect/>
          <a:stretch>
            <a:fillRect/>
          </a:stretch>
        </p:blipFill>
        <p:spPr bwMode="auto">
          <a:xfrm>
            <a:off x="585788" y="1143000"/>
            <a:ext cx="7843837" cy="4648200"/>
          </a:xfrm>
          <a:prstGeom prst="rect">
            <a:avLst/>
          </a:prstGeom>
          <a:noFill/>
          <a:ln w="9525">
            <a:noFill/>
            <a:miter lim="800000"/>
            <a:headEnd/>
            <a:tailEnd/>
          </a:ln>
        </p:spPr>
      </p:pic>
      <p:grpSp>
        <p:nvGrpSpPr>
          <p:cNvPr id="2" name="Group 5"/>
          <p:cNvGrpSpPr>
            <a:grpSpLocks/>
          </p:cNvGrpSpPr>
          <p:nvPr/>
        </p:nvGrpSpPr>
        <p:grpSpPr bwMode="auto">
          <a:xfrm>
            <a:off x="500063" y="1000125"/>
            <a:ext cx="8072437" cy="4857750"/>
            <a:chOff x="500034" y="1000108"/>
            <a:chExt cx="8072494" cy="4857784"/>
          </a:xfrm>
        </p:grpSpPr>
        <p:sp>
          <p:nvSpPr>
            <p:cNvPr id="45062" name="Rectangle 3"/>
            <p:cNvSpPr>
              <a:spLocks noChangeArrowheads="1"/>
            </p:cNvSpPr>
            <p:nvPr/>
          </p:nvSpPr>
          <p:spPr bwMode="auto">
            <a:xfrm>
              <a:off x="500034" y="3857628"/>
              <a:ext cx="8072494" cy="1000132"/>
            </a:xfrm>
            <a:prstGeom prst="rect">
              <a:avLst/>
            </a:prstGeom>
            <a:solidFill>
              <a:schemeClr val="accent1">
                <a:alpha val="32941"/>
              </a:schemeClr>
            </a:solidFill>
            <a:ln w="9525" algn="ctr">
              <a:noFill/>
              <a:round/>
              <a:headEnd/>
              <a:tailEnd type="triangle" w="med" len="med"/>
            </a:ln>
          </p:spPr>
          <p:txBody>
            <a:bodyPr/>
            <a:lstStyle/>
            <a:p>
              <a:pPr algn="ctr" fontAlgn="auto">
                <a:spcBef>
                  <a:spcPts val="0"/>
                </a:spcBef>
                <a:spcAft>
                  <a:spcPts val="0"/>
                </a:spcAft>
              </a:pPr>
              <a:endParaRPr lang="en-IN" sz="2400" dirty="0">
                <a:solidFill>
                  <a:srgbClr val="000000"/>
                </a:solidFill>
                <a:latin typeface="Times New Roman" pitchFamily="18" charset="0"/>
                <a:ea typeface="+mn-ea"/>
              </a:endParaRPr>
            </a:p>
          </p:txBody>
        </p:sp>
        <p:sp>
          <p:nvSpPr>
            <p:cNvPr id="45063" name="Rectangle 4"/>
            <p:cNvSpPr>
              <a:spLocks noChangeArrowheads="1"/>
            </p:cNvSpPr>
            <p:nvPr/>
          </p:nvSpPr>
          <p:spPr bwMode="auto">
            <a:xfrm rot="5400000">
              <a:off x="2071670" y="2928934"/>
              <a:ext cx="4857784" cy="1000132"/>
            </a:xfrm>
            <a:prstGeom prst="rect">
              <a:avLst/>
            </a:prstGeom>
            <a:solidFill>
              <a:schemeClr val="accent1">
                <a:alpha val="32941"/>
              </a:schemeClr>
            </a:solidFill>
            <a:ln w="9525" algn="ctr">
              <a:noFill/>
              <a:round/>
              <a:headEnd/>
              <a:tailEnd type="triangle" w="med" len="med"/>
            </a:ln>
          </p:spPr>
          <p:txBody>
            <a:bodyPr/>
            <a:lstStyle/>
            <a:p>
              <a:pPr algn="ctr" fontAlgn="auto">
                <a:spcBef>
                  <a:spcPts val="0"/>
                </a:spcBef>
                <a:spcAft>
                  <a:spcPts val="0"/>
                </a:spcAft>
              </a:pPr>
              <a:endParaRPr lang="en-IN" sz="2400" dirty="0">
                <a:solidFill>
                  <a:srgbClr val="000000"/>
                </a:solidFill>
                <a:latin typeface="Times New Roman" pitchFamily="18" charset="0"/>
                <a:ea typeface="+mn-ea"/>
              </a:endParaRPr>
            </a:p>
          </p:txBody>
        </p:sp>
      </p:grpSp>
      <p:sp>
        <p:nvSpPr>
          <p:cNvPr id="3" name="TextBox 2"/>
          <p:cNvSpPr txBox="1"/>
          <p:nvPr/>
        </p:nvSpPr>
        <p:spPr>
          <a:xfrm>
            <a:off x="6019800" y="5029200"/>
            <a:ext cx="3021856" cy="400110"/>
          </a:xfrm>
          <a:prstGeom prst="rect">
            <a:avLst/>
          </a:prstGeom>
          <a:noFill/>
        </p:spPr>
        <p:txBody>
          <a:bodyPr wrap="none" rtlCol="0">
            <a:spAutoFit/>
          </a:bodyPr>
          <a:lstStyle/>
          <a:p>
            <a:r>
              <a:rPr lang="en-US" dirty="0" smtClean="0"/>
              <a:t>Radiation pressure noise</a:t>
            </a:r>
            <a:endParaRPr lang="en-US" dirty="0"/>
          </a:p>
        </p:txBody>
      </p:sp>
    </p:spTree>
    <p:extLst>
      <p:ext uri="{BB962C8B-B14F-4D97-AF65-F5344CB8AC3E}">
        <p14:creationId xmlns:p14="http://schemas.microsoft.com/office/powerpoint/2010/main" val="784876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089525" y="265113"/>
            <a:ext cx="248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&lt; 10</a:t>
            </a:r>
            <a:r>
              <a:rPr lang="en-US" baseline="30000" dirty="0"/>
              <a:t>-8 </a:t>
            </a:r>
            <a:r>
              <a:rPr lang="en-US" dirty="0"/>
              <a:t>mbar, all 4x2 km</a:t>
            </a:r>
          </a:p>
        </p:txBody>
      </p:sp>
      <p:sp>
        <p:nvSpPr>
          <p:cNvPr id="4" name="TextBox 3"/>
          <p:cNvSpPr txBox="1"/>
          <p:nvPr/>
        </p:nvSpPr>
        <p:spPr>
          <a:xfrm>
            <a:off x="1752600" y="304800"/>
            <a:ext cx="3115782" cy="400110"/>
          </a:xfrm>
          <a:prstGeom prst="rect">
            <a:avLst/>
          </a:prstGeom>
          <a:noFill/>
        </p:spPr>
        <p:txBody>
          <a:bodyPr wrap="none" rtlCol="0">
            <a:spAutoFit/>
          </a:bodyPr>
          <a:lstStyle/>
          <a:p>
            <a:r>
              <a:rPr lang="en-US" dirty="0" smtClean="0"/>
              <a:t>Ultra-High Vacuum (UHV)</a:t>
            </a:r>
            <a:endParaRPr lang="en-US" dirty="0"/>
          </a:p>
        </p:txBody>
      </p:sp>
      <p:pic>
        <p:nvPicPr>
          <p:cNvPr id="5" name="Picture 4" descr="UHV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14400"/>
            <a:ext cx="5562600" cy="3701658"/>
          </a:xfrm>
          <a:prstGeom prst="rect">
            <a:avLst/>
          </a:prstGeom>
        </p:spPr>
      </p:pic>
      <p:pic>
        <p:nvPicPr>
          <p:cNvPr id="6" name="Picture 5" descr="UH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667000"/>
            <a:ext cx="5839918" cy="3886200"/>
          </a:xfrm>
          <a:prstGeom prst="rect">
            <a:avLst/>
          </a:prstGeom>
        </p:spPr>
      </p:pic>
    </p:spTree>
    <p:extLst>
      <p:ext uri="{BB962C8B-B14F-4D97-AF65-F5344CB8AC3E}">
        <p14:creationId xmlns:p14="http://schemas.microsoft.com/office/powerpoint/2010/main" val="3048653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HV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0" y="304800"/>
            <a:ext cx="7315200" cy="4876800"/>
          </a:xfrm>
          <a:prstGeom prst="rect">
            <a:avLst/>
          </a:prstGeom>
        </p:spPr>
      </p:pic>
      <p:pic>
        <p:nvPicPr>
          <p:cNvPr id="4" name="Picture 3" descr="UHV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5816"/>
            <a:ext cx="4495800" cy="6755984"/>
          </a:xfrm>
          <a:prstGeom prst="rect">
            <a:avLst/>
          </a:prstGeom>
        </p:spPr>
      </p:pic>
    </p:spTree>
    <p:extLst>
      <p:ext uri="{BB962C8B-B14F-4D97-AF65-F5344CB8AC3E}">
        <p14:creationId xmlns:p14="http://schemas.microsoft.com/office/powerpoint/2010/main" val="631022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ChangeArrowheads="1"/>
          </p:cNvSpPr>
          <p:nvPr/>
        </p:nvSpPr>
        <p:spPr bwMode="auto">
          <a:xfrm>
            <a:off x="1524000" y="1219200"/>
            <a:ext cx="5181600" cy="4495800"/>
          </a:xfrm>
          <a:prstGeom prst="rect">
            <a:avLst/>
          </a:prstGeom>
          <a:noFill/>
          <a:ln w="9525">
            <a:solidFill>
              <a:schemeClr val="tx1"/>
            </a:solidFill>
            <a:miter lim="800000"/>
            <a:headEnd/>
            <a:tailEnd/>
          </a:ln>
        </p:spPr>
        <p:txBody>
          <a:bodyPr wrap="none" anchor="ctr"/>
          <a:lstStyle/>
          <a:p>
            <a:endParaRPr lang="en-US"/>
          </a:p>
        </p:txBody>
      </p:sp>
      <p:sp>
        <p:nvSpPr>
          <p:cNvPr id="24580" name="Text Box 6"/>
          <p:cNvSpPr txBox="1">
            <a:spLocks noChangeArrowheads="1"/>
          </p:cNvSpPr>
          <p:nvPr/>
        </p:nvSpPr>
        <p:spPr bwMode="auto">
          <a:xfrm>
            <a:off x="3200400" y="6248400"/>
            <a:ext cx="1758950" cy="366713"/>
          </a:xfrm>
          <a:prstGeom prst="rect">
            <a:avLst/>
          </a:prstGeom>
          <a:noFill/>
          <a:ln w="9525">
            <a:noFill/>
            <a:miter lim="800000"/>
            <a:headEnd/>
            <a:tailEnd/>
          </a:ln>
        </p:spPr>
        <p:txBody>
          <a:bodyPr wrap="none">
            <a:spAutoFit/>
          </a:bodyPr>
          <a:lstStyle/>
          <a:p>
            <a:r>
              <a:rPr lang="en-US"/>
              <a:t>Frequency (Hz)</a:t>
            </a:r>
          </a:p>
        </p:txBody>
      </p:sp>
      <p:sp>
        <p:nvSpPr>
          <p:cNvPr id="24581" name="Text Box 7"/>
          <p:cNvSpPr txBox="1">
            <a:spLocks noChangeArrowheads="1"/>
          </p:cNvSpPr>
          <p:nvPr/>
        </p:nvSpPr>
        <p:spPr bwMode="auto">
          <a:xfrm>
            <a:off x="2438400" y="5791200"/>
            <a:ext cx="311150" cy="366713"/>
          </a:xfrm>
          <a:prstGeom prst="rect">
            <a:avLst/>
          </a:prstGeom>
          <a:noFill/>
          <a:ln w="9525">
            <a:noFill/>
            <a:miter lim="800000"/>
            <a:headEnd/>
            <a:tailEnd/>
          </a:ln>
        </p:spPr>
        <p:txBody>
          <a:bodyPr wrap="none">
            <a:spAutoFit/>
          </a:bodyPr>
          <a:lstStyle/>
          <a:p>
            <a:r>
              <a:rPr lang="en-US"/>
              <a:t>1</a:t>
            </a:r>
          </a:p>
        </p:txBody>
      </p:sp>
      <p:sp>
        <p:nvSpPr>
          <p:cNvPr id="24582" name="Text Box 8"/>
          <p:cNvSpPr txBox="1">
            <a:spLocks noChangeArrowheads="1"/>
          </p:cNvSpPr>
          <p:nvPr/>
        </p:nvSpPr>
        <p:spPr bwMode="auto">
          <a:xfrm>
            <a:off x="3352800" y="5824538"/>
            <a:ext cx="438150" cy="366712"/>
          </a:xfrm>
          <a:prstGeom prst="rect">
            <a:avLst/>
          </a:prstGeom>
          <a:noFill/>
          <a:ln w="9525">
            <a:noFill/>
            <a:miter lim="800000"/>
            <a:headEnd/>
            <a:tailEnd/>
          </a:ln>
        </p:spPr>
        <p:txBody>
          <a:bodyPr wrap="none">
            <a:spAutoFit/>
          </a:bodyPr>
          <a:lstStyle/>
          <a:p>
            <a:r>
              <a:rPr lang="en-US"/>
              <a:t>10</a:t>
            </a:r>
          </a:p>
        </p:txBody>
      </p:sp>
      <p:sp>
        <p:nvSpPr>
          <p:cNvPr id="24583" name="Line 9"/>
          <p:cNvSpPr>
            <a:spLocks noChangeShapeType="1"/>
          </p:cNvSpPr>
          <p:nvPr/>
        </p:nvSpPr>
        <p:spPr bwMode="auto">
          <a:xfrm>
            <a:off x="2590800" y="5562600"/>
            <a:ext cx="0" cy="228600"/>
          </a:xfrm>
          <a:prstGeom prst="line">
            <a:avLst/>
          </a:prstGeom>
          <a:noFill/>
          <a:ln w="9525">
            <a:solidFill>
              <a:schemeClr val="tx1"/>
            </a:solidFill>
            <a:round/>
            <a:headEnd/>
            <a:tailEnd/>
          </a:ln>
        </p:spPr>
        <p:txBody>
          <a:bodyPr/>
          <a:lstStyle/>
          <a:p>
            <a:endParaRPr lang="en-US"/>
          </a:p>
        </p:txBody>
      </p:sp>
      <p:sp>
        <p:nvSpPr>
          <p:cNvPr id="24584" name="Line 10"/>
          <p:cNvSpPr>
            <a:spLocks noChangeShapeType="1"/>
          </p:cNvSpPr>
          <p:nvPr/>
        </p:nvSpPr>
        <p:spPr bwMode="auto">
          <a:xfrm>
            <a:off x="3657600" y="5562600"/>
            <a:ext cx="0" cy="228600"/>
          </a:xfrm>
          <a:prstGeom prst="line">
            <a:avLst/>
          </a:prstGeom>
          <a:noFill/>
          <a:ln w="9525">
            <a:solidFill>
              <a:schemeClr val="tx1"/>
            </a:solidFill>
            <a:round/>
            <a:headEnd/>
            <a:tailEnd/>
          </a:ln>
        </p:spPr>
        <p:txBody>
          <a:bodyPr/>
          <a:lstStyle/>
          <a:p>
            <a:endParaRPr lang="en-US"/>
          </a:p>
        </p:txBody>
      </p:sp>
      <p:sp>
        <p:nvSpPr>
          <p:cNvPr id="24585" name="Line 11"/>
          <p:cNvSpPr>
            <a:spLocks noChangeShapeType="1"/>
          </p:cNvSpPr>
          <p:nvPr/>
        </p:nvSpPr>
        <p:spPr bwMode="auto">
          <a:xfrm>
            <a:off x="4648200" y="5562600"/>
            <a:ext cx="0" cy="228600"/>
          </a:xfrm>
          <a:prstGeom prst="line">
            <a:avLst/>
          </a:prstGeom>
          <a:noFill/>
          <a:ln w="9525">
            <a:solidFill>
              <a:schemeClr val="tx1"/>
            </a:solidFill>
            <a:round/>
            <a:headEnd/>
            <a:tailEnd/>
          </a:ln>
        </p:spPr>
        <p:txBody>
          <a:bodyPr/>
          <a:lstStyle/>
          <a:p>
            <a:endParaRPr lang="en-US"/>
          </a:p>
        </p:txBody>
      </p:sp>
      <p:sp>
        <p:nvSpPr>
          <p:cNvPr id="24586" name="Line 12"/>
          <p:cNvSpPr>
            <a:spLocks noChangeShapeType="1"/>
          </p:cNvSpPr>
          <p:nvPr/>
        </p:nvSpPr>
        <p:spPr bwMode="auto">
          <a:xfrm>
            <a:off x="5638800" y="5562600"/>
            <a:ext cx="0" cy="228600"/>
          </a:xfrm>
          <a:prstGeom prst="line">
            <a:avLst/>
          </a:prstGeom>
          <a:noFill/>
          <a:ln w="9525">
            <a:solidFill>
              <a:schemeClr val="tx1"/>
            </a:solidFill>
            <a:round/>
            <a:headEnd/>
            <a:tailEnd/>
          </a:ln>
        </p:spPr>
        <p:txBody>
          <a:bodyPr/>
          <a:lstStyle/>
          <a:p>
            <a:endParaRPr lang="en-US"/>
          </a:p>
        </p:txBody>
      </p:sp>
      <p:sp>
        <p:nvSpPr>
          <p:cNvPr id="24587" name="Text Box 13"/>
          <p:cNvSpPr txBox="1">
            <a:spLocks noChangeArrowheads="1"/>
          </p:cNvSpPr>
          <p:nvPr/>
        </p:nvSpPr>
        <p:spPr bwMode="auto">
          <a:xfrm>
            <a:off x="4267200" y="5791200"/>
            <a:ext cx="565150" cy="366713"/>
          </a:xfrm>
          <a:prstGeom prst="rect">
            <a:avLst/>
          </a:prstGeom>
          <a:noFill/>
          <a:ln w="9525">
            <a:noFill/>
            <a:miter lim="800000"/>
            <a:headEnd/>
            <a:tailEnd/>
          </a:ln>
        </p:spPr>
        <p:txBody>
          <a:bodyPr wrap="none">
            <a:spAutoFit/>
          </a:bodyPr>
          <a:lstStyle/>
          <a:p>
            <a:r>
              <a:rPr lang="en-US"/>
              <a:t>100</a:t>
            </a:r>
          </a:p>
        </p:txBody>
      </p:sp>
      <p:sp>
        <p:nvSpPr>
          <p:cNvPr id="24588" name="Text Box 14"/>
          <p:cNvSpPr txBox="1">
            <a:spLocks noChangeArrowheads="1"/>
          </p:cNvSpPr>
          <p:nvPr/>
        </p:nvSpPr>
        <p:spPr bwMode="auto">
          <a:xfrm>
            <a:off x="5334000" y="5791200"/>
            <a:ext cx="692150" cy="366713"/>
          </a:xfrm>
          <a:prstGeom prst="rect">
            <a:avLst/>
          </a:prstGeom>
          <a:noFill/>
          <a:ln w="9525">
            <a:noFill/>
            <a:miter lim="800000"/>
            <a:headEnd/>
            <a:tailEnd/>
          </a:ln>
        </p:spPr>
        <p:txBody>
          <a:bodyPr wrap="none">
            <a:spAutoFit/>
          </a:bodyPr>
          <a:lstStyle/>
          <a:p>
            <a:r>
              <a:rPr lang="en-US"/>
              <a:t>1000</a:t>
            </a:r>
          </a:p>
        </p:txBody>
      </p:sp>
      <p:sp>
        <p:nvSpPr>
          <p:cNvPr id="24589" name="Text Box 15"/>
          <p:cNvSpPr txBox="1">
            <a:spLocks noChangeArrowheads="1"/>
          </p:cNvSpPr>
          <p:nvPr/>
        </p:nvSpPr>
        <p:spPr bwMode="auto">
          <a:xfrm>
            <a:off x="441325" y="3211513"/>
            <a:ext cx="325438" cy="396875"/>
          </a:xfrm>
          <a:prstGeom prst="rect">
            <a:avLst/>
          </a:prstGeom>
          <a:noFill/>
          <a:ln w="9525">
            <a:noFill/>
            <a:miter lim="800000"/>
            <a:headEnd/>
            <a:tailEnd/>
          </a:ln>
        </p:spPr>
        <p:txBody>
          <a:bodyPr wrap="none">
            <a:spAutoFit/>
          </a:bodyPr>
          <a:lstStyle/>
          <a:p>
            <a:r>
              <a:rPr lang="en-US" sz="2000"/>
              <a:t>h</a:t>
            </a:r>
          </a:p>
        </p:txBody>
      </p:sp>
      <p:sp>
        <p:nvSpPr>
          <p:cNvPr id="24590" name="Line 16"/>
          <p:cNvSpPr>
            <a:spLocks noChangeShapeType="1"/>
          </p:cNvSpPr>
          <p:nvPr/>
        </p:nvSpPr>
        <p:spPr bwMode="auto">
          <a:xfrm>
            <a:off x="1371600" y="1371600"/>
            <a:ext cx="304800" cy="0"/>
          </a:xfrm>
          <a:prstGeom prst="line">
            <a:avLst/>
          </a:prstGeom>
          <a:noFill/>
          <a:ln w="9525">
            <a:solidFill>
              <a:schemeClr val="tx1"/>
            </a:solidFill>
            <a:round/>
            <a:headEnd/>
            <a:tailEnd/>
          </a:ln>
        </p:spPr>
        <p:txBody>
          <a:bodyPr/>
          <a:lstStyle/>
          <a:p>
            <a:endParaRPr lang="en-US"/>
          </a:p>
        </p:txBody>
      </p:sp>
      <p:sp>
        <p:nvSpPr>
          <p:cNvPr id="24591" name="Line 17"/>
          <p:cNvSpPr>
            <a:spLocks noChangeShapeType="1"/>
          </p:cNvSpPr>
          <p:nvPr/>
        </p:nvSpPr>
        <p:spPr bwMode="auto">
          <a:xfrm>
            <a:off x="1371600" y="1905000"/>
            <a:ext cx="304800" cy="0"/>
          </a:xfrm>
          <a:prstGeom prst="line">
            <a:avLst/>
          </a:prstGeom>
          <a:noFill/>
          <a:ln w="9525">
            <a:solidFill>
              <a:schemeClr val="tx1"/>
            </a:solidFill>
            <a:round/>
            <a:headEnd/>
            <a:tailEnd/>
          </a:ln>
        </p:spPr>
        <p:txBody>
          <a:bodyPr/>
          <a:lstStyle/>
          <a:p>
            <a:endParaRPr lang="en-US"/>
          </a:p>
        </p:txBody>
      </p:sp>
      <p:sp>
        <p:nvSpPr>
          <p:cNvPr id="24592" name="Line 18"/>
          <p:cNvSpPr>
            <a:spLocks noChangeShapeType="1"/>
          </p:cNvSpPr>
          <p:nvPr/>
        </p:nvSpPr>
        <p:spPr bwMode="auto">
          <a:xfrm>
            <a:off x="1371600" y="2438400"/>
            <a:ext cx="304800" cy="0"/>
          </a:xfrm>
          <a:prstGeom prst="line">
            <a:avLst/>
          </a:prstGeom>
          <a:noFill/>
          <a:ln w="9525">
            <a:solidFill>
              <a:schemeClr val="tx1"/>
            </a:solidFill>
            <a:round/>
            <a:headEnd/>
            <a:tailEnd/>
          </a:ln>
        </p:spPr>
        <p:txBody>
          <a:bodyPr/>
          <a:lstStyle/>
          <a:p>
            <a:endParaRPr lang="en-US"/>
          </a:p>
        </p:txBody>
      </p:sp>
      <p:sp>
        <p:nvSpPr>
          <p:cNvPr id="24593" name="Line 19"/>
          <p:cNvSpPr>
            <a:spLocks noChangeShapeType="1"/>
          </p:cNvSpPr>
          <p:nvPr/>
        </p:nvSpPr>
        <p:spPr bwMode="auto">
          <a:xfrm>
            <a:off x="1371600" y="2971800"/>
            <a:ext cx="304800" cy="0"/>
          </a:xfrm>
          <a:prstGeom prst="line">
            <a:avLst/>
          </a:prstGeom>
          <a:noFill/>
          <a:ln w="9525">
            <a:solidFill>
              <a:schemeClr val="tx1"/>
            </a:solidFill>
            <a:round/>
            <a:headEnd/>
            <a:tailEnd/>
          </a:ln>
        </p:spPr>
        <p:txBody>
          <a:bodyPr/>
          <a:lstStyle/>
          <a:p>
            <a:endParaRPr lang="en-US"/>
          </a:p>
        </p:txBody>
      </p:sp>
      <p:sp>
        <p:nvSpPr>
          <p:cNvPr id="24594" name="Line 20"/>
          <p:cNvSpPr>
            <a:spLocks noChangeShapeType="1"/>
          </p:cNvSpPr>
          <p:nvPr/>
        </p:nvSpPr>
        <p:spPr bwMode="auto">
          <a:xfrm>
            <a:off x="1371600" y="3505200"/>
            <a:ext cx="304800" cy="0"/>
          </a:xfrm>
          <a:prstGeom prst="line">
            <a:avLst/>
          </a:prstGeom>
          <a:noFill/>
          <a:ln w="9525">
            <a:solidFill>
              <a:schemeClr val="tx1"/>
            </a:solidFill>
            <a:round/>
            <a:headEnd/>
            <a:tailEnd/>
          </a:ln>
        </p:spPr>
        <p:txBody>
          <a:bodyPr/>
          <a:lstStyle/>
          <a:p>
            <a:endParaRPr lang="en-US"/>
          </a:p>
        </p:txBody>
      </p:sp>
      <p:sp>
        <p:nvSpPr>
          <p:cNvPr id="24595" name="Line 21"/>
          <p:cNvSpPr>
            <a:spLocks noChangeShapeType="1"/>
          </p:cNvSpPr>
          <p:nvPr/>
        </p:nvSpPr>
        <p:spPr bwMode="auto">
          <a:xfrm>
            <a:off x="1371600" y="4114800"/>
            <a:ext cx="304800" cy="0"/>
          </a:xfrm>
          <a:prstGeom prst="line">
            <a:avLst/>
          </a:prstGeom>
          <a:noFill/>
          <a:ln w="9525">
            <a:solidFill>
              <a:schemeClr val="tx1"/>
            </a:solidFill>
            <a:round/>
            <a:headEnd/>
            <a:tailEnd/>
          </a:ln>
        </p:spPr>
        <p:txBody>
          <a:bodyPr/>
          <a:lstStyle/>
          <a:p>
            <a:endParaRPr lang="en-US"/>
          </a:p>
        </p:txBody>
      </p:sp>
      <p:sp>
        <p:nvSpPr>
          <p:cNvPr id="24596" name="Line 22"/>
          <p:cNvSpPr>
            <a:spLocks noChangeShapeType="1"/>
          </p:cNvSpPr>
          <p:nvPr/>
        </p:nvSpPr>
        <p:spPr bwMode="auto">
          <a:xfrm>
            <a:off x="1371600" y="4648200"/>
            <a:ext cx="304800" cy="0"/>
          </a:xfrm>
          <a:prstGeom prst="line">
            <a:avLst/>
          </a:prstGeom>
          <a:noFill/>
          <a:ln w="9525">
            <a:solidFill>
              <a:schemeClr val="tx1"/>
            </a:solidFill>
            <a:round/>
            <a:headEnd/>
            <a:tailEnd/>
          </a:ln>
        </p:spPr>
        <p:txBody>
          <a:bodyPr/>
          <a:lstStyle/>
          <a:p>
            <a:endParaRPr lang="en-US"/>
          </a:p>
        </p:txBody>
      </p:sp>
      <p:sp>
        <p:nvSpPr>
          <p:cNvPr id="24597" name="Line 23"/>
          <p:cNvSpPr>
            <a:spLocks noChangeShapeType="1"/>
          </p:cNvSpPr>
          <p:nvPr/>
        </p:nvSpPr>
        <p:spPr bwMode="auto">
          <a:xfrm>
            <a:off x="1371600" y="5181600"/>
            <a:ext cx="304800" cy="0"/>
          </a:xfrm>
          <a:prstGeom prst="line">
            <a:avLst/>
          </a:prstGeom>
          <a:noFill/>
          <a:ln w="9525">
            <a:solidFill>
              <a:schemeClr val="tx1"/>
            </a:solidFill>
            <a:round/>
            <a:headEnd/>
            <a:tailEnd/>
          </a:ln>
        </p:spPr>
        <p:txBody>
          <a:bodyPr/>
          <a:lstStyle/>
          <a:p>
            <a:endParaRPr lang="en-US"/>
          </a:p>
        </p:txBody>
      </p:sp>
      <p:sp>
        <p:nvSpPr>
          <p:cNvPr id="24598" name="Text Box 25"/>
          <p:cNvSpPr txBox="1">
            <a:spLocks noChangeArrowheads="1"/>
          </p:cNvSpPr>
          <p:nvPr/>
        </p:nvSpPr>
        <p:spPr bwMode="auto">
          <a:xfrm>
            <a:off x="762000" y="4989513"/>
            <a:ext cx="657225" cy="366712"/>
          </a:xfrm>
          <a:prstGeom prst="rect">
            <a:avLst/>
          </a:prstGeom>
          <a:noFill/>
          <a:ln w="9525">
            <a:noFill/>
            <a:miter lim="800000"/>
            <a:headEnd/>
            <a:tailEnd/>
          </a:ln>
        </p:spPr>
        <p:txBody>
          <a:bodyPr wrap="none">
            <a:spAutoFit/>
          </a:bodyPr>
          <a:lstStyle/>
          <a:p>
            <a:r>
              <a:rPr lang="en-US"/>
              <a:t>10</a:t>
            </a:r>
            <a:r>
              <a:rPr lang="en-US" baseline="30000"/>
              <a:t>-23</a:t>
            </a:r>
            <a:endParaRPr lang="en-US"/>
          </a:p>
        </p:txBody>
      </p:sp>
      <p:sp>
        <p:nvSpPr>
          <p:cNvPr id="24599" name="Text Box 26"/>
          <p:cNvSpPr txBox="1">
            <a:spLocks noChangeArrowheads="1"/>
          </p:cNvSpPr>
          <p:nvPr/>
        </p:nvSpPr>
        <p:spPr bwMode="auto">
          <a:xfrm>
            <a:off x="762000" y="4495800"/>
            <a:ext cx="657225" cy="366713"/>
          </a:xfrm>
          <a:prstGeom prst="rect">
            <a:avLst/>
          </a:prstGeom>
          <a:noFill/>
          <a:ln w="9525">
            <a:noFill/>
            <a:miter lim="800000"/>
            <a:headEnd/>
            <a:tailEnd/>
          </a:ln>
        </p:spPr>
        <p:txBody>
          <a:bodyPr wrap="none">
            <a:spAutoFit/>
          </a:bodyPr>
          <a:lstStyle/>
          <a:p>
            <a:r>
              <a:rPr lang="en-US"/>
              <a:t>10</a:t>
            </a:r>
            <a:r>
              <a:rPr lang="en-US" baseline="30000"/>
              <a:t>-22</a:t>
            </a:r>
            <a:endParaRPr lang="en-US"/>
          </a:p>
        </p:txBody>
      </p:sp>
      <p:sp>
        <p:nvSpPr>
          <p:cNvPr id="24600" name="Text Box 27"/>
          <p:cNvSpPr txBox="1">
            <a:spLocks noChangeArrowheads="1"/>
          </p:cNvSpPr>
          <p:nvPr/>
        </p:nvSpPr>
        <p:spPr bwMode="auto">
          <a:xfrm>
            <a:off x="762000" y="3914775"/>
            <a:ext cx="657225" cy="366713"/>
          </a:xfrm>
          <a:prstGeom prst="rect">
            <a:avLst/>
          </a:prstGeom>
          <a:noFill/>
          <a:ln w="9525">
            <a:noFill/>
            <a:miter lim="800000"/>
            <a:headEnd/>
            <a:tailEnd/>
          </a:ln>
        </p:spPr>
        <p:txBody>
          <a:bodyPr wrap="none">
            <a:spAutoFit/>
          </a:bodyPr>
          <a:lstStyle/>
          <a:p>
            <a:r>
              <a:rPr lang="en-US"/>
              <a:t>10</a:t>
            </a:r>
            <a:r>
              <a:rPr lang="en-US" baseline="30000"/>
              <a:t>-21</a:t>
            </a:r>
            <a:endParaRPr lang="en-US"/>
          </a:p>
        </p:txBody>
      </p:sp>
      <p:sp>
        <p:nvSpPr>
          <p:cNvPr id="24601" name="Text Box 28"/>
          <p:cNvSpPr txBox="1">
            <a:spLocks noChangeArrowheads="1"/>
          </p:cNvSpPr>
          <p:nvPr/>
        </p:nvSpPr>
        <p:spPr bwMode="auto">
          <a:xfrm>
            <a:off x="762000" y="3290888"/>
            <a:ext cx="657225" cy="366712"/>
          </a:xfrm>
          <a:prstGeom prst="rect">
            <a:avLst/>
          </a:prstGeom>
          <a:noFill/>
          <a:ln w="9525">
            <a:noFill/>
            <a:miter lim="800000"/>
            <a:headEnd/>
            <a:tailEnd/>
          </a:ln>
        </p:spPr>
        <p:txBody>
          <a:bodyPr wrap="none">
            <a:spAutoFit/>
          </a:bodyPr>
          <a:lstStyle/>
          <a:p>
            <a:r>
              <a:rPr lang="en-US"/>
              <a:t>10</a:t>
            </a:r>
            <a:r>
              <a:rPr lang="en-US" baseline="30000"/>
              <a:t>-20</a:t>
            </a:r>
            <a:endParaRPr lang="en-US"/>
          </a:p>
        </p:txBody>
      </p:sp>
      <p:sp>
        <p:nvSpPr>
          <p:cNvPr id="24602" name="Text Box 29"/>
          <p:cNvSpPr txBox="1">
            <a:spLocks noChangeArrowheads="1"/>
          </p:cNvSpPr>
          <p:nvPr/>
        </p:nvSpPr>
        <p:spPr bwMode="auto">
          <a:xfrm>
            <a:off x="762000" y="2819400"/>
            <a:ext cx="657225" cy="366713"/>
          </a:xfrm>
          <a:prstGeom prst="rect">
            <a:avLst/>
          </a:prstGeom>
          <a:noFill/>
          <a:ln w="9525">
            <a:noFill/>
            <a:miter lim="800000"/>
            <a:headEnd/>
            <a:tailEnd/>
          </a:ln>
        </p:spPr>
        <p:txBody>
          <a:bodyPr wrap="none">
            <a:spAutoFit/>
          </a:bodyPr>
          <a:lstStyle/>
          <a:p>
            <a:r>
              <a:rPr lang="en-US"/>
              <a:t>10</a:t>
            </a:r>
            <a:r>
              <a:rPr lang="en-US" baseline="30000"/>
              <a:t>-19</a:t>
            </a:r>
            <a:endParaRPr lang="en-US"/>
          </a:p>
        </p:txBody>
      </p:sp>
      <p:sp>
        <p:nvSpPr>
          <p:cNvPr id="24603" name="Text Box 30"/>
          <p:cNvSpPr txBox="1">
            <a:spLocks noChangeArrowheads="1"/>
          </p:cNvSpPr>
          <p:nvPr/>
        </p:nvSpPr>
        <p:spPr bwMode="auto">
          <a:xfrm>
            <a:off x="762000" y="2286000"/>
            <a:ext cx="657225" cy="366713"/>
          </a:xfrm>
          <a:prstGeom prst="rect">
            <a:avLst/>
          </a:prstGeom>
          <a:noFill/>
          <a:ln w="9525">
            <a:noFill/>
            <a:miter lim="800000"/>
            <a:headEnd/>
            <a:tailEnd/>
          </a:ln>
        </p:spPr>
        <p:txBody>
          <a:bodyPr wrap="none">
            <a:spAutoFit/>
          </a:bodyPr>
          <a:lstStyle/>
          <a:p>
            <a:r>
              <a:rPr lang="en-US"/>
              <a:t>10</a:t>
            </a:r>
            <a:r>
              <a:rPr lang="en-US" baseline="30000"/>
              <a:t>-18</a:t>
            </a:r>
            <a:endParaRPr lang="en-US"/>
          </a:p>
        </p:txBody>
      </p:sp>
      <p:sp>
        <p:nvSpPr>
          <p:cNvPr id="24604" name="Text Box 31"/>
          <p:cNvSpPr txBox="1">
            <a:spLocks noChangeArrowheads="1"/>
          </p:cNvSpPr>
          <p:nvPr/>
        </p:nvSpPr>
        <p:spPr bwMode="auto">
          <a:xfrm>
            <a:off x="762000" y="1752600"/>
            <a:ext cx="657225" cy="366713"/>
          </a:xfrm>
          <a:prstGeom prst="rect">
            <a:avLst/>
          </a:prstGeom>
          <a:noFill/>
          <a:ln w="9525">
            <a:noFill/>
            <a:miter lim="800000"/>
            <a:headEnd/>
            <a:tailEnd/>
          </a:ln>
        </p:spPr>
        <p:txBody>
          <a:bodyPr wrap="none">
            <a:spAutoFit/>
          </a:bodyPr>
          <a:lstStyle/>
          <a:p>
            <a:r>
              <a:rPr lang="en-US"/>
              <a:t>10</a:t>
            </a:r>
            <a:r>
              <a:rPr lang="en-US" baseline="30000"/>
              <a:t>-17</a:t>
            </a:r>
            <a:endParaRPr lang="en-US"/>
          </a:p>
        </p:txBody>
      </p:sp>
      <p:sp>
        <p:nvSpPr>
          <p:cNvPr id="24605" name="Line 32"/>
          <p:cNvSpPr>
            <a:spLocks noChangeShapeType="1"/>
          </p:cNvSpPr>
          <p:nvPr/>
        </p:nvSpPr>
        <p:spPr bwMode="auto">
          <a:xfrm>
            <a:off x="2057400" y="4648200"/>
            <a:ext cx="4191000" cy="0"/>
          </a:xfrm>
          <a:prstGeom prst="line">
            <a:avLst/>
          </a:prstGeom>
          <a:noFill/>
          <a:ln w="9525">
            <a:solidFill>
              <a:schemeClr val="tx1"/>
            </a:solidFill>
            <a:round/>
            <a:headEnd/>
            <a:tailEnd/>
          </a:ln>
        </p:spPr>
        <p:txBody>
          <a:bodyPr/>
          <a:lstStyle/>
          <a:p>
            <a:endParaRPr lang="en-US"/>
          </a:p>
        </p:txBody>
      </p:sp>
      <p:sp>
        <p:nvSpPr>
          <p:cNvPr id="24606" name="Text Box 33"/>
          <p:cNvSpPr txBox="1">
            <a:spLocks noChangeArrowheads="1"/>
          </p:cNvSpPr>
          <p:nvPr/>
        </p:nvSpPr>
        <p:spPr bwMode="auto">
          <a:xfrm>
            <a:off x="4632325" y="4684713"/>
            <a:ext cx="1263650" cy="366712"/>
          </a:xfrm>
          <a:prstGeom prst="rect">
            <a:avLst/>
          </a:prstGeom>
          <a:noFill/>
          <a:ln w="9525">
            <a:noFill/>
            <a:miter lim="800000"/>
            <a:headEnd/>
            <a:tailEnd/>
          </a:ln>
        </p:spPr>
        <p:txBody>
          <a:bodyPr wrap="none">
            <a:spAutoFit/>
          </a:bodyPr>
          <a:lstStyle/>
          <a:p>
            <a:r>
              <a:rPr lang="en-US"/>
              <a:t>Shot noise</a:t>
            </a:r>
          </a:p>
        </p:txBody>
      </p:sp>
      <p:sp>
        <p:nvSpPr>
          <p:cNvPr id="24607" name="Line 35"/>
          <p:cNvSpPr>
            <a:spLocks noChangeShapeType="1"/>
          </p:cNvSpPr>
          <p:nvPr/>
        </p:nvSpPr>
        <p:spPr bwMode="auto">
          <a:xfrm flipH="1" flipV="1">
            <a:off x="1524000" y="3124200"/>
            <a:ext cx="1981200" cy="2209800"/>
          </a:xfrm>
          <a:prstGeom prst="line">
            <a:avLst/>
          </a:prstGeom>
          <a:noFill/>
          <a:ln w="9525">
            <a:solidFill>
              <a:srgbClr val="FFFF00"/>
            </a:solidFill>
            <a:round/>
            <a:headEnd/>
            <a:tailEnd/>
          </a:ln>
        </p:spPr>
        <p:txBody>
          <a:bodyPr/>
          <a:lstStyle/>
          <a:p>
            <a:endParaRPr lang="en-US"/>
          </a:p>
        </p:txBody>
      </p:sp>
      <p:sp>
        <p:nvSpPr>
          <p:cNvPr id="24608" name="Text Box 36"/>
          <p:cNvSpPr txBox="1">
            <a:spLocks noChangeArrowheads="1"/>
          </p:cNvSpPr>
          <p:nvPr/>
        </p:nvSpPr>
        <p:spPr bwMode="auto">
          <a:xfrm>
            <a:off x="1812925" y="3922713"/>
            <a:ext cx="501650" cy="366712"/>
          </a:xfrm>
          <a:prstGeom prst="rect">
            <a:avLst/>
          </a:prstGeom>
          <a:noFill/>
          <a:ln w="9525">
            <a:noFill/>
            <a:miter lim="800000"/>
            <a:headEnd/>
            <a:tailEnd/>
          </a:ln>
        </p:spPr>
        <p:txBody>
          <a:bodyPr wrap="none">
            <a:spAutoFit/>
          </a:bodyPr>
          <a:lstStyle/>
          <a:p>
            <a:r>
              <a:rPr lang="en-US"/>
              <a:t>RP</a:t>
            </a:r>
          </a:p>
        </p:txBody>
      </p:sp>
      <p:grpSp>
        <p:nvGrpSpPr>
          <p:cNvPr id="2" name="Group 39"/>
          <p:cNvGrpSpPr>
            <a:grpSpLocks/>
          </p:cNvGrpSpPr>
          <p:nvPr/>
        </p:nvGrpSpPr>
        <p:grpSpPr bwMode="auto">
          <a:xfrm>
            <a:off x="2743200" y="1371600"/>
            <a:ext cx="1752600" cy="3352800"/>
            <a:chOff x="1728" y="864"/>
            <a:chExt cx="1104" cy="2112"/>
          </a:xfrm>
        </p:grpSpPr>
        <p:sp>
          <p:nvSpPr>
            <p:cNvPr id="24611" name="Line 37"/>
            <p:cNvSpPr>
              <a:spLocks noChangeShapeType="1"/>
            </p:cNvSpPr>
            <p:nvPr/>
          </p:nvSpPr>
          <p:spPr bwMode="auto">
            <a:xfrm>
              <a:off x="1728" y="864"/>
              <a:ext cx="1104" cy="2112"/>
            </a:xfrm>
            <a:prstGeom prst="line">
              <a:avLst/>
            </a:prstGeom>
            <a:noFill/>
            <a:ln w="28575">
              <a:solidFill>
                <a:srgbClr val="00B0F0"/>
              </a:solidFill>
              <a:round/>
              <a:headEnd/>
              <a:tailEnd/>
            </a:ln>
          </p:spPr>
          <p:txBody>
            <a:bodyPr/>
            <a:lstStyle/>
            <a:p>
              <a:endParaRPr lang="en-US"/>
            </a:p>
          </p:txBody>
        </p:sp>
        <p:sp>
          <p:nvSpPr>
            <p:cNvPr id="24612" name="Text Box 38"/>
            <p:cNvSpPr txBox="1">
              <a:spLocks noChangeArrowheads="1"/>
            </p:cNvSpPr>
            <p:nvPr/>
          </p:nvSpPr>
          <p:spPr bwMode="auto">
            <a:xfrm>
              <a:off x="2006" y="1079"/>
              <a:ext cx="620" cy="231"/>
            </a:xfrm>
            <a:prstGeom prst="rect">
              <a:avLst/>
            </a:prstGeom>
            <a:noFill/>
            <a:ln w="9525">
              <a:noFill/>
              <a:miter lim="800000"/>
              <a:headEnd/>
              <a:tailEnd/>
            </a:ln>
          </p:spPr>
          <p:txBody>
            <a:bodyPr wrap="none">
              <a:spAutoFit/>
            </a:bodyPr>
            <a:lstStyle/>
            <a:p>
              <a:r>
                <a:rPr lang="en-US"/>
                <a:t>Seismic</a:t>
              </a:r>
            </a:p>
          </p:txBody>
        </p:sp>
      </p:grpSp>
      <p:sp>
        <p:nvSpPr>
          <p:cNvPr id="57384" name="Freeform 40"/>
          <p:cNvSpPr>
            <a:spLocks/>
          </p:cNvSpPr>
          <p:nvPr/>
        </p:nvSpPr>
        <p:spPr bwMode="auto">
          <a:xfrm>
            <a:off x="2286000" y="2362200"/>
            <a:ext cx="3733800" cy="2209800"/>
          </a:xfrm>
          <a:custGeom>
            <a:avLst/>
            <a:gdLst>
              <a:gd name="T0" fmla="*/ 0 w 2352"/>
              <a:gd name="T1" fmla="*/ 0 h 1392"/>
              <a:gd name="T2" fmla="*/ 2147483647 w 2352"/>
              <a:gd name="T3" fmla="*/ 2147483647 h 1392"/>
              <a:gd name="T4" fmla="*/ 2147483647 w 2352"/>
              <a:gd name="T5" fmla="*/ 2147483647 h 1392"/>
              <a:gd name="T6" fmla="*/ 2147483647 w 2352"/>
              <a:gd name="T7" fmla="*/ 2147483647 h 1392"/>
              <a:gd name="T8" fmla="*/ 2147483647 w 2352"/>
              <a:gd name="T9" fmla="*/ 2147483647 h 1392"/>
              <a:gd name="T10" fmla="*/ 2147483647 w 2352"/>
              <a:gd name="T11" fmla="*/ 2147483647 h 1392"/>
              <a:gd name="T12" fmla="*/ 2147483647 w 2352"/>
              <a:gd name="T13" fmla="*/ 2147483647 h 1392"/>
              <a:gd name="T14" fmla="*/ 2147483647 w 2352"/>
              <a:gd name="T15" fmla="*/ 2147483647 h 1392"/>
              <a:gd name="T16" fmla="*/ 0 60000 65536"/>
              <a:gd name="T17" fmla="*/ 0 60000 65536"/>
              <a:gd name="T18" fmla="*/ 0 60000 65536"/>
              <a:gd name="T19" fmla="*/ 0 60000 65536"/>
              <a:gd name="T20" fmla="*/ 0 60000 65536"/>
              <a:gd name="T21" fmla="*/ 0 60000 65536"/>
              <a:gd name="T22" fmla="*/ 0 60000 65536"/>
              <a:gd name="T23" fmla="*/ 0 60000 65536"/>
              <a:gd name="T24" fmla="*/ 0 w 2352"/>
              <a:gd name="T25" fmla="*/ 0 h 1392"/>
              <a:gd name="T26" fmla="*/ 2352 w 2352"/>
              <a:gd name="T27" fmla="*/ 1392 h 13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52" h="1392">
                <a:moveTo>
                  <a:pt x="0" y="0"/>
                </a:moveTo>
                <a:cubicBezTo>
                  <a:pt x="28" y="152"/>
                  <a:pt x="56" y="304"/>
                  <a:pt x="96" y="480"/>
                </a:cubicBezTo>
                <a:cubicBezTo>
                  <a:pt x="136" y="656"/>
                  <a:pt x="192" y="920"/>
                  <a:pt x="240" y="1056"/>
                </a:cubicBezTo>
                <a:cubicBezTo>
                  <a:pt x="288" y="1192"/>
                  <a:pt x="320" y="1248"/>
                  <a:pt x="384" y="1296"/>
                </a:cubicBezTo>
                <a:cubicBezTo>
                  <a:pt x="448" y="1344"/>
                  <a:pt x="464" y="1328"/>
                  <a:pt x="624" y="1344"/>
                </a:cubicBezTo>
                <a:cubicBezTo>
                  <a:pt x="784" y="1360"/>
                  <a:pt x="1120" y="1392"/>
                  <a:pt x="1344" y="1392"/>
                </a:cubicBezTo>
                <a:cubicBezTo>
                  <a:pt x="1568" y="1392"/>
                  <a:pt x="1800" y="1360"/>
                  <a:pt x="1968" y="1344"/>
                </a:cubicBezTo>
                <a:cubicBezTo>
                  <a:pt x="2136" y="1328"/>
                  <a:pt x="2288" y="1312"/>
                  <a:pt x="2352" y="1296"/>
                </a:cubicBezTo>
              </a:path>
            </a:pathLst>
          </a:custGeom>
          <a:noFill/>
          <a:ln w="25400">
            <a:solidFill>
              <a:schemeClr val="tx1"/>
            </a:solidFill>
            <a:round/>
            <a:headEnd/>
            <a:tailEnd/>
          </a:ln>
        </p:spPr>
        <p:txBody>
          <a:bodyPr/>
          <a:lstStyle/>
          <a:p>
            <a:endParaRPr lang="en-US"/>
          </a:p>
        </p:txBody>
      </p:sp>
    </p:spTree>
    <p:extLst>
      <p:ext uri="{BB962C8B-B14F-4D97-AF65-F5344CB8AC3E}">
        <p14:creationId xmlns:p14="http://schemas.microsoft.com/office/powerpoint/2010/main" val="3646436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3.33333E-6 5.56199E-7 L -0.14583 5.56199E-7 " pathEditMode="relative" rAng="0" ptsTypes="AA">
                                      <p:cBhvr>
                                        <p:cTn id="10" dur="2000" fill="hold"/>
                                        <p:tgtEl>
                                          <p:spTgt spid="2"/>
                                        </p:tgtEl>
                                        <p:attrNameLst>
                                          <p:attrName>ppt_x</p:attrName>
                                          <p:attrName>ppt_y</p:attrName>
                                        </p:attrNameLst>
                                      </p:cBhvr>
                                      <p:rCtr x="-73" y="0"/>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200000">
                                      <p:cBhvr>
                                        <p:cTn id="14" dur="1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058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 name="Straight Arrow Connector 2"/>
          <p:cNvCxnSpPr/>
          <p:nvPr/>
        </p:nvCxnSpPr>
        <p:spPr>
          <a:xfrm>
            <a:off x="1371600" y="54102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981200" y="5410200"/>
            <a:ext cx="1092283" cy="400110"/>
          </a:xfrm>
          <a:prstGeom prst="rect">
            <a:avLst/>
          </a:prstGeom>
          <a:noFill/>
        </p:spPr>
        <p:txBody>
          <a:bodyPr wrap="none" rtlCol="0">
            <a:spAutoFit/>
          </a:bodyPr>
          <a:lstStyle/>
          <a:p>
            <a:r>
              <a:rPr lang="en-US" dirty="0" smtClean="0">
                <a:solidFill>
                  <a:srgbClr val="FF0000"/>
                </a:solidFill>
              </a:rPr>
              <a:t>10</a:t>
            </a:r>
            <a:r>
              <a:rPr lang="en-US" baseline="30000" dirty="0" smtClean="0">
                <a:solidFill>
                  <a:srgbClr val="FF0000"/>
                </a:solidFill>
              </a:rPr>
              <a:t>—19 </a:t>
            </a:r>
            <a:r>
              <a:rPr lang="en-US" dirty="0" smtClean="0">
                <a:solidFill>
                  <a:srgbClr val="FF0000"/>
                </a:solidFill>
              </a:rPr>
              <a:t>m</a:t>
            </a:r>
            <a:endParaRPr lang="en-US" dirty="0">
              <a:solidFill>
                <a:srgbClr val="FF0000"/>
              </a:solidFill>
            </a:endParaRPr>
          </a:p>
        </p:txBody>
      </p:sp>
    </p:spTree>
    <p:extLst>
      <p:ext uri="{BB962C8B-B14F-4D97-AF65-F5344CB8AC3E}">
        <p14:creationId xmlns:p14="http://schemas.microsoft.com/office/powerpoint/2010/main" val="27316017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inCur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23900"/>
            <a:ext cx="7772400" cy="5829300"/>
          </a:xfrm>
          <a:prstGeom prst="rect">
            <a:avLst/>
          </a:prstGeom>
        </p:spPr>
      </p:pic>
      <p:sp>
        <p:nvSpPr>
          <p:cNvPr id="3" name="TextBox 2"/>
          <p:cNvSpPr txBox="1"/>
          <p:nvPr/>
        </p:nvSpPr>
        <p:spPr>
          <a:xfrm>
            <a:off x="228600" y="152400"/>
            <a:ext cx="4304884" cy="400110"/>
          </a:xfrm>
          <a:prstGeom prst="rect">
            <a:avLst/>
          </a:prstGeom>
          <a:noFill/>
        </p:spPr>
        <p:txBody>
          <a:bodyPr wrap="none" rtlCol="0">
            <a:spAutoFit/>
          </a:bodyPr>
          <a:lstStyle/>
          <a:p>
            <a:r>
              <a:rPr lang="en-US" dirty="0" smtClean="0"/>
              <a:t>The usual long path to full sensitivity</a:t>
            </a:r>
            <a:endParaRPr lang="en-US" dirty="0"/>
          </a:p>
        </p:txBody>
      </p:sp>
    </p:spTree>
    <p:extLst>
      <p:ext uri="{BB962C8B-B14F-4D97-AF65-F5344CB8AC3E}">
        <p14:creationId xmlns:p14="http://schemas.microsoft.com/office/powerpoint/2010/main" val="12315529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g2-4b.png"/>
          <p:cNvPicPr>
            <a:picLocks noChangeAspect="1"/>
          </p:cNvPicPr>
          <p:nvPr/>
        </p:nvPicPr>
        <p:blipFill>
          <a:blip r:embed="rId3" cstate="print"/>
          <a:srcRect/>
          <a:stretch>
            <a:fillRect/>
          </a:stretch>
        </p:blipFill>
        <p:spPr bwMode="auto">
          <a:xfrm>
            <a:off x="457200" y="304800"/>
            <a:ext cx="8229600" cy="6172200"/>
          </a:xfrm>
          <a:prstGeom prst="rect">
            <a:avLst/>
          </a:prstGeom>
          <a:noFill/>
          <a:ln w="9525">
            <a:noFill/>
            <a:miter lim="800000"/>
            <a:headEnd/>
            <a:tailEnd/>
          </a:ln>
        </p:spPr>
      </p:pic>
    </p:spTree>
    <p:extLst>
      <p:ext uri="{BB962C8B-B14F-4D97-AF65-F5344CB8AC3E}">
        <p14:creationId xmlns:p14="http://schemas.microsoft.com/office/powerpoint/2010/main" val="40980417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447800"/>
            <a:ext cx="8724053" cy="4267200"/>
          </a:xfrm>
          <a:prstGeom prst="rect">
            <a:avLst/>
          </a:prstGeom>
        </p:spPr>
      </p:pic>
      <p:sp>
        <p:nvSpPr>
          <p:cNvPr id="3" name="TextBox 2"/>
          <p:cNvSpPr txBox="1"/>
          <p:nvPr/>
        </p:nvSpPr>
        <p:spPr>
          <a:xfrm>
            <a:off x="228600" y="304800"/>
            <a:ext cx="8686800" cy="646331"/>
          </a:xfrm>
          <a:prstGeom prst="rect">
            <a:avLst/>
          </a:prstGeom>
          <a:noFill/>
        </p:spPr>
        <p:txBody>
          <a:bodyPr wrap="square" rtlCol="0">
            <a:spAutoFit/>
          </a:bodyPr>
          <a:lstStyle/>
          <a:p>
            <a:r>
              <a:rPr lang="en-US" sz="1800" dirty="0" smtClean="0"/>
              <a:t>Advanced LIGO sensitivity at present – can “see” binary pulsars to 70 </a:t>
            </a:r>
            <a:r>
              <a:rPr lang="en-US" sz="1800" dirty="0" err="1" smtClean="0"/>
              <a:t>Mpc</a:t>
            </a:r>
            <a:r>
              <a:rPr lang="en-US" sz="1800" dirty="0" smtClean="0"/>
              <a:t> and binary black holes to perhaps 500 </a:t>
            </a:r>
            <a:r>
              <a:rPr lang="en-US" sz="1800" dirty="0" err="1" smtClean="0"/>
              <a:t>Mpc</a:t>
            </a:r>
            <a:r>
              <a:rPr lang="en-US" sz="1800" dirty="0"/>
              <a:t> </a:t>
            </a:r>
            <a:r>
              <a:rPr lang="en-US" sz="1800" dirty="0" smtClean="0"/>
              <a:t>! (Milky way is 30 </a:t>
            </a:r>
            <a:r>
              <a:rPr lang="en-US" sz="1800" dirty="0" err="1" smtClean="0"/>
              <a:t>kpc</a:t>
            </a:r>
            <a:r>
              <a:rPr lang="en-US" sz="1800" dirty="0" smtClean="0"/>
              <a:t>)</a:t>
            </a:r>
            <a:endParaRPr lang="en-US" sz="1800" dirty="0"/>
          </a:p>
        </p:txBody>
      </p:sp>
    </p:spTree>
    <p:extLst>
      <p:ext uri="{BB962C8B-B14F-4D97-AF65-F5344CB8AC3E}">
        <p14:creationId xmlns:p14="http://schemas.microsoft.com/office/powerpoint/2010/main" val="8690082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8305800" cy="3170099"/>
          </a:xfrm>
          <a:prstGeom prst="rect">
            <a:avLst/>
          </a:prstGeom>
          <a:noFill/>
        </p:spPr>
        <p:txBody>
          <a:bodyPr wrap="square" rtlCol="0">
            <a:spAutoFit/>
          </a:bodyPr>
          <a:lstStyle/>
          <a:p>
            <a:r>
              <a:rPr lang="en-US" dirty="0" smtClean="0"/>
              <a:t>Discoveries: (already from a simple analysis of the observed waveform)</a:t>
            </a:r>
          </a:p>
          <a:p>
            <a:endParaRPr lang="en-US" dirty="0"/>
          </a:p>
          <a:p>
            <a:pPr marL="457200" indent="-457200">
              <a:buAutoNum type="arabicParenR"/>
            </a:pPr>
            <a:r>
              <a:rPr lang="en-US" dirty="0" smtClean="0"/>
              <a:t>First terrestrial detection of gravitational waves by measuring their force on suspended masses</a:t>
            </a:r>
          </a:p>
          <a:p>
            <a:pPr marL="457200" indent="-457200">
              <a:buAutoNum type="arabicParenR"/>
            </a:pPr>
            <a:endParaRPr lang="en-US" dirty="0"/>
          </a:p>
          <a:p>
            <a:pPr marL="457200" indent="-457200">
              <a:buAutoNum type="arabicParenR"/>
            </a:pPr>
            <a:r>
              <a:rPr lang="en-US" dirty="0" smtClean="0"/>
              <a:t>First observation of a binary black hole system</a:t>
            </a:r>
          </a:p>
          <a:p>
            <a:pPr marL="457200" indent="-457200">
              <a:buAutoNum type="arabicParenR"/>
            </a:pPr>
            <a:endParaRPr lang="en-US" dirty="0"/>
          </a:p>
          <a:p>
            <a:pPr marL="457200" indent="-457200">
              <a:buAutoNum type="arabicParenR"/>
            </a:pPr>
            <a:r>
              <a:rPr lang="en-US" dirty="0" smtClean="0"/>
              <a:t>First observation of a black hole merger and formation of a new black hole , as a far a way witness</a:t>
            </a:r>
            <a:r>
              <a:rPr lang="is-IS" dirty="0" smtClean="0"/>
              <a:t>… (1.3 biilion light years)</a:t>
            </a:r>
            <a:endParaRPr lang="en-US" dirty="0" smtClean="0"/>
          </a:p>
          <a:p>
            <a:pPr marL="457200" indent="-457200">
              <a:buAutoNum type="arabicParenR"/>
            </a:pPr>
            <a:endParaRPr lang="en-US" dirty="0"/>
          </a:p>
        </p:txBody>
      </p:sp>
      <p:sp>
        <p:nvSpPr>
          <p:cNvPr id="3" name="TextBox 2"/>
          <p:cNvSpPr txBox="1"/>
          <p:nvPr/>
        </p:nvSpPr>
        <p:spPr>
          <a:xfrm>
            <a:off x="1066800" y="4114800"/>
            <a:ext cx="7076476" cy="523220"/>
          </a:xfrm>
          <a:prstGeom prst="rect">
            <a:avLst/>
          </a:prstGeom>
          <a:noFill/>
        </p:spPr>
        <p:txBody>
          <a:bodyPr wrap="none" rtlCol="0">
            <a:spAutoFit/>
          </a:bodyPr>
          <a:lstStyle/>
          <a:p>
            <a:r>
              <a:rPr lang="en-US" sz="2800" dirty="0" smtClean="0"/>
              <a:t>Gravitational Wave Astronomy has started !</a:t>
            </a:r>
            <a:endParaRPr lang="en-US" sz="2800" dirty="0"/>
          </a:p>
        </p:txBody>
      </p:sp>
    </p:spTree>
    <p:extLst>
      <p:ext uri="{BB962C8B-B14F-4D97-AF65-F5344CB8AC3E}">
        <p14:creationId xmlns:p14="http://schemas.microsoft.com/office/powerpoint/2010/main" val="1646946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762000" y="533400"/>
            <a:ext cx="7486650" cy="457200"/>
          </a:xfrm>
          <a:prstGeom prst="rect">
            <a:avLst/>
          </a:prstGeom>
          <a:noFill/>
          <a:ln w="9525">
            <a:noFill/>
            <a:miter lim="800000"/>
            <a:headEnd/>
            <a:tailEnd/>
          </a:ln>
        </p:spPr>
        <p:txBody>
          <a:bodyPr wrap="none">
            <a:spAutoFit/>
          </a:bodyPr>
          <a:lstStyle/>
          <a:p>
            <a:r>
              <a:rPr lang="en-US" sz="2400" dirty="0"/>
              <a:t>But, every bit counts… because waves strength is 1/R</a:t>
            </a:r>
          </a:p>
        </p:txBody>
      </p:sp>
      <p:sp>
        <p:nvSpPr>
          <p:cNvPr id="76805" name="Text Box 5"/>
          <p:cNvSpPr txBox="1">
            <a:spLocks noChangeArrowheads="1"/>
          </p:cNvSpPr>
          <p:nvPr/>
        </p:nvSpPr>
        <p:spPr bwMode="auto">
          <a:xfrm>
            <a:off x="822325" y="1560513"/>
            <a:ext cx="8016875" cy="1465262"/>
          </a:xfrm>
          <a:prstGeom prst="rect">
            <a:avLst/>
          </a:prstGeom>
          <a:noFill/>
          <a:ln w="9525">
            <a:noFill/>
            <a:miter lim="800000"/>
            <a:headEnd/>
            <a:tailEnd/>
          </a:ln>
        </p:spPr>
        <p:txBody>
          <a:bodyPr>
            <a:spAutoFit/>
          </a:bodyPr>
          <a:lstStyle/>
          <a:p>
            <a:r>
              <a:rPr lang="en-US" dirty="0"/>
              <a:t>If sensitivity is increased by factor X, then the distance reach increases by X, and the number of astrophysical sources increases as X</a:t>
            </a:r>
            <a:r>
              <a:rPr lang="en-US" baseline="30000" dirty="0"/>
              <a:t>3</a:t>
            </a:r>
            <a:r>
              <a:rPr lang="en-US" dirty="0"/>
              <a:t>!</a:t>
            </a:r>
          </a:p>
          <a:p>
            <a:endParaRPr lang="en-US" dirty="0"/>
          </a:p>
          <a:p>
            <a:r>
              <a:rPr lang="en-US" dirty="0"/>
              <a:t>So, a factor of 10 in sensitivity means a factor of 1000 in number of possible detections.</a:t>
            </a:r>
          </a:p>
        </p:txBody>
      </p:sp>
    </p:spTree>
    <p:extLst>
      <p:ext uri="{BB962C8B-B14F-4D97-AF65-F5344CB8AC3E}">
        <p14:creationId xmlns:p14="http://schemas.microsoft.com/office/powerpoint/2010/main" val="1464192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IGO-reach-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6934200" cy="6646198"/>
          </a:xfrm>
          <a:prstGeom prst="rect">
            <a:avLst/>
          </a:prstGeom>
        </p:spPr>
      </p:pic>
    </p:spTree>
    <p:extLst>
      <p:ext uri="{BB962C8B-B14F-4D97-AF65-F5344CB8AC3E}">
        <p14:creationId xmlns:p14="http://schemas.microsoft.com/office/powerpoint/2010/main" val="10380583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6" descr="VacuumIso"/>
          <p:cNvPicPr>
            <a:picLocks noChangeAspect="1" noChangeArrowheads="1"/>
          </p:cNvPicPr>
          <p:nvPr/>
        </p:nvPicPr>
        <p:blipFill>
          <a:blip r:embed="rId3" cstate="print"/>
          <a:srcRect/>
          <a:stretch>
            <a:fillRect/>
          </a:stretch>
        </p:blipFill>
        <p:spPr bwMode="auto">
          <a:xfrm>
            <a:off x="214313" y="1143000"/>
            <a:ext cx="8643937" cy="5634038"/>
          </a:xfrm>
          <a:prstGeom prst="rect">
            <a:avLst/>
          </a:prstGeom>
          <a:noFill/>
          <a:ln w="9525">
            <a:noFill/>
            <a:miter lim="800000"/>
            <a:headEnd/>
            <a:tailEnd/>
          </a:ln>
        </p:spPr>
      </p:pic>
    </p:spTree>
    <p:extLst>
      <p:ext uri="{BB962C8B-B14F-4D97-AF65-F5344CB8AC3E}">
        <p14:creationId xmlns:p14="http://schemas.microsoft.com/office/powerpoint/2010/main" val="24936590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921199"/>
            <a:ext cx="8283658" cy="5327201"/>
          </a:xfrm>
          <a:prstGeom prst="rect">
            <a:avLst/>
          </a:prstGeom>
        </p:spPr>
      </p:pic>
      <p:sp>
        <p:nvSpPr>
          <p:cNvPr id="3" name="TextBox 2"/>
          <p:cNvSpPr txBox="1"/>
          <p:nvPr/>
        </p:nvSpPr>
        <p:spPr>
          <a:xfrm>
            <a:off x="457200" y="304800"/>
            <a:ext cx="2693866" cy="400110"/>
          </a:xfrm>
          <a:prstGeom prst="rect">
            <a:avLst/>
          </a:prstGeom>
          <a:noFill/>
        </p:spPr>
        <p:txBody>
          <a:bodyPr wrap="none" rtlCol="0">
            <a:spAutoFit/>
          </a:bodyPr>
          <a:lstStyle/>
          <a:p>
            <a:r>
              <a:rPr lang="en-US" dirty="0" smtClean="0"/>
              <a:t>Detector configuration</a:t>
            </a:r>
            <a:endParaRPr lang="en-US" dirty="0"/>
          </a:p>
        </p:txBody>
      </p:sp>
    </p:spTree>
    <p:extLst>
      <p:ext uri="{BB962C8B-B14F-4D97-AF65-F5344CB8AC3E}">
        <p14:creationId xmlns:p14="http://schemas.microsoft.com/office/powerpoint/2010/main" val="33891321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_Split_v1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33400"/>
            <a:ext cx="7543800" cy="6002709"/>
          </a:xfrm>
          <a:prstGeom prst="rect">
            <a:avLst/>
          </a:prstGeom>
        </p:spPr>
      </p:pic>
    </p:spTree>
    <p:extLst>
      <p:ext uri="{BB962C8B-B14F-4D97-AF65-F5344CB8AC3E}">
        <p14:creationId xmlns:p14="http://schemas.microsoft.com/office/powerpoint/2010/main" val="24561365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_v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33400"/>
            <a:ext cx="5562600" cy="5889811"/>
          </a:xfrm>
          <a:prstGeom prst="rect">
            <a:avLst/>
          </a:prstGeom>
        </p:spPr>
      </p:pic>
      <p:sp>
        <p:nvSpPr>
          <p:cNvPr id="3" name="TextBox 2"/>
          <p:cNvSpPr txBox="1"/>
          <p:nvPr/>
        </p:nvSpPr>
        <p:spPr>
          <a:xfrm>
            <a:off x="6477000" y="1371600"/>
            <a:ext cx="2057400" cy="707886"/>
          </a:xfrm>
          <a:prstGeom prst="rect">
            <a:avLst/>
          </a:prstGeom>
          <a:noFill/>
        </p:spPr>
        <p:txBody>
          <a:bodyPr wrap="square" rtlCol="0">
            <a:spAutoFit/>
          </a:bodyPr>
          <a:lstStyle/>
          <a:p>
            <a:r>
              <a:rPr lang="en-US" dirty="0" smtClean="0"/>
              <a:t>40 Hz to 250 Hz in about 170 </a:t>
            </a:r>
            <a:r>
              <a:rPr lang="en-US" dirty="0" err="1" smtClean="0"/>
              <a:t>ms</a:t>
            </a:r>
            <a:endParaRPr lang="en-US" dirty="0"/>
          </a:p>
        </p:txBody>
      </p:sp>
      <p:graphicFrame>
        <p:nvGraphicFramePr>
          <p:cNvPr id="4" name="Object 22"/>
          <p:cNvGraphicFramePr>
            <a:graphicFrameLocks noChangeAspect="1"/>
          </p:cNvGraphicFramePr>
          <p:nvPr>
            <p:extLst>
              <p:ext uri="{D42A27DB-BD31-4B8C-83A1-F6EECF244321}">
                <p14:modId xmlns:p14="http://schemas.microsoft.com/office/powerpoint/2010/main" val="3044171269"/>
              </p:ext>
            </p:extLst>
          </p:nvPr>
        </p:nvGraphicFramePr>
        <p:xfrm>
          <a:off x="6324600" y="2527300"/>
          <a:ext cx="1871663" cy="887413"/>
        </p:xfrm>
        <a:graphic>
          <a:graphicData uri="http://schemas.openxmlformats.org/presentationml/2006/ole">
            <mc:AlternateContent xmlns:mc="http://schemas.openxmlformats.org/markup-compatibility/2006">
              <mc:Choice xmlns:v="urn:schemas-microsoft-com:vml" Requires="v">
                <p:oleObj spid="_x0000_s219243" name="Equation" r:id="rId4" imgW="965200" imgH="457200" progId="Equation.DSMT4">
                  <p:embed/>
                </p:oleObj>
              </mc:Choice>
              <mc:Fallback>
                <p:oleObj name="Equation" r:id="rId4" imgW="965200" imgH="457200" progId="Equation.DSMT4">
                  <p:embed/>
                  <p:pic>
                    <p:nvPicPr>
                      <p:cNvPr id="0" name=""/>
                      <p:cNvPicPr>
                        <a:picLocks noChangeAspect="1" noChangeArrowheads="1"/>
                      </p:cNvPicPr>
                      <p:nvPr/>
                    </p:nvPicPr>
                    <p:blipFill>
                      <a:blip r:embed="rId5"/>
                      <a:srcRect/>
                      <a:stretch>
                        <a:fillRect/>
                      </a:stretch>
                    </p:blipFill>
                    <p:spPr bwMode="auto">
                      <a:xfrm>
                        <a:off x="6324600" y="2527300"/>
                        <a:ext cx="1871663" cy="887413"/>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71327574"/>
              </p:ext>
            </p:extLst>
          </p:nvPr>
        </p:nvGraphicFramePr>
        <p:xfrm>
          <a:off x="5842000" y="3733800"/>
          <a:ext cx="3251200" cy="838200"/>
        </p:xfrm>
        <a:graphic>
          <a:graphicData uri="http://schemas.openxmlformats.org/presentationml/2006/ole">
            <mc:AlternateContent xmlns:mc="http://schemas.openxmlformats.org/markup-compatibility/2006">
              <mc:Choice xmlns:v="urn:schemas-microsoft-com:vml" Requires="v">
                <p:oleObj spid="_x0000_s219244" name="Equation" r:id="rId6" imgW="1625600" imgH="419100" progId="Equation.DSMT4">
                  <p:embed/>
                </p:oleObj>
              </mc:Choice>
              <mc:Fallback>
                <p:oleObj name="Equation" r:id="rId6" imgW="1625600" imgH="419100" progId="Equation.DSMT4">
                  <p:embed/>
                  <p:pic>
                    <p:nvPicPr>
                      <p:cNvPr id="0" name=""/>
                      <p:cNvPicPr>
                        <a:picLocks noChangeAspect="1" noChangeArrowheads="1"/>
                      </p:cNvPicPr>
                      <p:nvPr/>
                    </p:nvPicPr>
                    <p:blipFill>
                      <a:blip r:embed="rId7"/>
                      <a:srcRect/>
                      <a:stretch>
                        <a:fillRect/>
                      </a:stretch>
                    </p:blipFill>
                    <p:spPr bwMode="auto">
                      <a:xfrm>
                        <a:off x="5842000" y="3733800"/>
                        <a:ext cx="3251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0109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_v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85799"/>
            <a:ext cx="3598335" cy="3810001"/>
          </a:xfrm>
          <a:prstGeom prst="rect">
            <a:avLst/>
          </a:prstGeom>
        </p:spPr>
      </p:pic>
      <p:sp>
        <p:nvSpPr>
          <p:cNvPr id="3" name="TextBox 2"/>
          <p:cNvSpPr txBox="1"/>
          <p:nvPr/>
        </p:nvSpPr>
        <p:spPr>
          <a:xfrm>
            <a:off x="4267200" y="990600"/>
            <a:ext cx="4354477" cy="1015663"/>
          </a:xfrm>
          <a:prstGeom prst="rect">
            <a:avLst/>
          </a:prstGeom>
          <a:noFill/>
        </p:spPr>
        <p:txBody>
          <a:bodyPr wrap="none" rtlCol="0">
            <a:spAutoFit/>
          </a:bodyPr>
          <a:lstStyle/>
          <a:p>
            <a:r>
              <a:rPr lang="en-US" dirty="0" smtClean="0"/>
              <a:t>GW frequency = 2x orbital frequency</a:t>
            </a:r>
          </a:p>
          <a:p>
            <a:endParaRPr lang="en-US" dirty="0"/>
          </a:p>
          <a:p>
            <a:r>
              <a:rPr lang="en-US" dirty="0" smtClean="0"/>
              <a:t>Orbital distance of 2πr in 10 </a:t>
            </a:r>
            <a:r>
              <a:rPr lang="en-US" dirty="0" err="1" smtClean="0"/>
              <a:t>ms</a:t>
            </a:r>
            <a:r>
              <a:rPr lang="en-US" dirty="0" smtClean="0"/>
              <a:t>!</a:t>
            </a:r>
          </a:p>
        </p:txBody>
      </p:sp>
      <p:graphicFrame>
        <p:nvGraphicFramePr>
          <p:cNvPr id="5" name="Object 22"/>
          <p:cNvGraphicFramePr>
            <a:graphicFrameLocks noChangeAspect="1"/>
          </p:cNvGraphicFramePr>
          <p:nvPr>
            <p:extLst>
              <p:ext uri="{D42A27DB-BD31-4B8C-83A1-F6EECF244321}">
                <p14:modId xmlns:p14="http://schemas.microsoft.com/office/powerpoint/2010/main" val="2089903781"/>
              </p:ext>
            </p:extLst>
          </p:nvPr>
        </p:nvGraphicFramePr>
        <p:xfrm>
          <a:off x="4057650" y="2209800"/>
          <a:ext cx="4629150" cy="985837"/>
        </p:xfrm>
        <a:graphic>
          <a:graphicData uri="http://schemas.openxmlformats.org/presentationml/2006/ole">
            <mc:AlternateContent xmlns:mc="http://schemas.openxmlformats.org/markup-compatibility/2006">
              <mc:Choice xmlns:v="urn:schemas-microsoft-com:vml" Requires="v">
                <p:oleObj spid="_x0000_s224393" name="Equation" r:id="rId4" imgW="2387600" imgH="508000" progId="Equation.DSMT4">
                  <p:embed/>
                </p:oleObj>
              </mc:Choice>
              <mc:Fallback>
                <p:oleObj name="Equation" r:id="rId4" imgW="2387600" imgH="508000" progId="Equation.DSMT4">
                  <p:embed/>
                  <p:pic>
                    <p:nvPicPr>
                      <p:cNvPr id="0" name=""/>
                      <p:cNvPicPr>
                        <a:picLocks noChangeAspect="1" noChangeArrowheads="1"/>
                      </p:cNvPicPr>
                      <p:nvPr/>
                    </p:nvPicPr>
                    <p:blipFill>
                      <a:blip r:embed="rId5"/>
                      <a:srcRect/>
                      <a:stretch>
                        <a:fillRect/>
                      </a:stretch>
                    </p:blipFill>
                    <p:spPr bwMode="auto">
                      <a:xfrm>
                        <a:off x="4057650" y="2209800"/>
                        <a:ext cx="4629150" cy="985837"/>
                      </a:xfrm>
                      <a:prstGeom prst="rect">
                        <a:avLst/>
                      </a:prstGeom>
                      <a:noFill/>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1457961942"/>
              </p:ext>
            </p:extLst>
          </p:nvPr>
        </p:nvGraphicFramePr>
        <p:xfrm>
          <a:off x="4419600" y="3352800"/>
          <a:ext cx="3251200" cy="838200"/>
        </p:xfrm>
        <a:graphic>
          <a:graphicData uri="http://schemas.openxmlformats.org/presentationml/2006/ole">
            <mc:AlternateContent xmlns:mc="http://schemas.openxmlformats.org/markup-compatibility/2006">
              <mc:Choice xmlns:v="urn:schemas-microsoft-com:vml" Requires="v">
                <p:oleObj spid="_x0000_s224394" name="Equation" r:id="rId6" imgW="1625600" imgH="419100" progId="Equation.DSMT4">
                  <p:embed/>
                </p:oleObj>
              </mc:Choice>
              <mc:Fallback>
                <p:oleObj name="Equation" r:id="rId6" imgW="1625600" imgH="419100" progId="Equation.DSMT4">
                  <p:embed/>
                  <p:pic>
                    <p:nvPicPr>
                      <p:cNvPr id="0" name=""/>
                      <p:cNvPicPr>
                        <a:picLocks noChangeAspect="1" noChangeArrowheads="1"/>
                      </p:cNvPicPr>
                      <p:nvPr/>
                    </p:nvPicPr>
                    <p:blipFill>
                      <a:blip r:embed="rId7"/>
                      <a:srcRect/>
                      <a:stretch>
                        <a:fillRect/>
                      </a:stretch>
                    </p:blipFill>
                    <p:spPr bwMode="auto">
                      <a:xfrm>
                        <a:off x="4419600" y="3352800"/>
                        <a:ext cx="3251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381000" y="4572000"/>
            <a:ext cx="8001000" cy="1015663"/>
          </a:xfrm>
          <a:prstGeom prst="rect">
            <a:avLst/>
          </a:prstGeom>
          <a:noFill/>
        </p:spPr>
        <p:txBody>
          <a:bodyPr wrap="square" rtlCol="0">
            <a:spAutoFit/>
          </a:bodyPr>
          <a:lstStyle/>
          <a:p>
            <a:r>
              <a:rPr lang="en-US" dirty="0" smtClean="0"/>
              <a:t>No matter is converted (black holes) – both gravitational waves and increase in orbital energy comes from the gravitational potential energy -</a:t>
            </a:r>
            <a:r>
              <a:rPr lang="en-US" dirty="0" err="1" smtClean="0"/>
              <a:t>GMm</a:t>
            </a:r>
            <a:r>
              <a:rPr lang="en-US" dirty="0" smtClean="0"/>
              <a:t>/R.</a:t>
            </a:r>
            <a:endParaRPr lang="en-US" dirty="0"/>
          </a:p>
        </p:txBody>
      </p:sp>
      <p:graphicFrame>
        <p:nvGraphicFramePr>
          <p:cNvPr id="8" name="Object 4"/>
          <p:cNvGraphicFramePr>
            <a:graphicFrameLocks noChangeAspect="1"/>
          </p:cNvGraphicFramePr>
          <p:nvPr>
            <p:extLst>
              <p:ext uri="{D42A27DB-BD31-4B8C-83A1-F6EECF244321}">
                <p14:modId xmlns:p14="http://schemas.microsoft.com/office/powerpoint/2010/main" val="2163575897"/>
              </p:ext>
            </p:extLst>
          </p:nvPr>
        </p:nvGraphicFramePr>
        <p:xfrm>
          <a:off x="698500" y="5689600"/>
          <a:ext cx="6426200" cy="1041400"/>
        </p:xfrm>
        <a:graphic>
          <a:graphicData uri="http://schemas.openxmlformats.org/presentationml/2006/ole">
            <mc:AlternateContent xmlns:mc="http://schemas.openxmlformats.org/markup-compatibility/2006">
              <mc:Choice xmlns:v="urn:schemas-microsoft-com:vml" Requires="v">
                <p:oleObj spid="_x0000_s224395" name="Equation" r:id="rId8" imgW="3213100" imgH="520700" progId="Equation.DSMT4">
                  <p:embed/>
                </p:oleObj>
              </mc:Choice>
              <mc:Fallback>
                <p:oleObj name="Equation" r:id="rId8" imgW="3213100" imgH="520700" progId="Equation.DSMT4">
                  <p:embed/>
                  <p:pic>
                    <p:nvPicPr>
                      <p:cNvPr id="0" name=""/>
                      <p:cNvPicPr>
                        <a:picLocks noChangeAspect="1" noChangeArrowheads="1"/>
                      </p:cNvPicPr>
                      <p:nvPr/>
                    </p:nvPicPr>
                    <p:blipFill>
                      <a:blip r:embed="rId9"/>
                      <a:srcRect/>
                      <a:stretch>
                        <a:fillRect/>
                      </a:stretch>
                    </p:blipFill>
                    <p:spPr bwMode="auto">
                      <a:xfrm>
                        <a:off x="698500" y="5689600"/>
                        <a:ext cx="6426200"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5001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85800"/>
            <a:ext cx="8077200" cy="472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57200" y="1574799"/>
            <a:ext cx="7664956" cy="3450757"/>
          </a:xfrm>
          <a:prstGeom prst="rect">
            <a:avLst/>
          </a:prstGeom>
        </p:spPr>
      </p:pic>
      <p:sp>
        <p:nvSpPr>
          <p:cNvPr id="4" name="TextBox 3"/>
          <p:cNvSpPr txBox="1"/>
          <p:nvPr/>
        </p:nvSpPr>
        <p:spPr>
          <a:xfrm>
            <a:off x="533400" y="152400"/>
            <a:ext cx="4960237" cy="400110"/>
          </a:xfrm>
          <a:prstGeom prst="rect">
            <a:avLst/>
          </a:prstGeom>
          <a:noFill/>
        </p:spPr>
        <p:txBody>
          <a:bodyPr wrap="none" rtlCol="0">
            <a:spAutoFit/>
          </a:bodyPr>
          <a:lstStyle/>
          <a:p>
            <a:r>
              <a:rPr lang="en-US" dirty="0" smtClean="0"/>
              <a:t>Source </a:t>
            </a:r>
            <a:r>
              <a:rPr lang="en-US" dirty="0" smtClean="0"/>
              <a:t>parameters (from detection paper)</a:t>
            </a:r>
            <a:endParaRPr lang="en-US" dirty="0"/>
          </a:p>
        </p:txBody>
      </p:sp>
      <p:sp>
        <p:nvSpPr>
          <p:cNvPr id="5" name="TextBox 4"/>
          <p:cNvSpPr txBox="1"/>
          <p:nvPr/>
        </p:nvSpPr>
        <p:spPr>
          <a:xfrm>
            <a:off x="304800" y="5867400"/>
            <a:ext cx="6471568" cy="707886"/>
          </a:xfrm>
          <a:prstGeom prst="rect">
            <a:avLst/>
          </a:prstGeom>
          <a:noFill/>
        </p:spPr>
        <p:txBody>
          <a:bodyPr wrap="none" rtlCol="0">
            <a:spAutoFit/>
          </a:bodyPr>
          <a:lstStyle/>
          <a:p>
            <a:r>
              <a:rPr lang="en-US" dirty="0" smtClean="0"/>
              <a:t>Radiated energy is nearly 3 solar mass equivalent (5%)</a:t>
            </a:r>
          </a:p>
          <a:p>
            <a:r>
              <a:rPr lang="en-US" dirty="0" smtClean="0"/>
              <a:t>Peak power was 3.6x10</a:t>
            </a:r>
            <a:r>
              <a:rPr lang="en-US" baseline="30000" dirty="0" smtClean="0"/>
              <a:t>49 </a:t>
            </a:r>
            <a:r>
              <a:rPr lang="en-US" dirty="0" smtClean="0"/>
              <a:t>Watts.</a:t>
            </a:r>
            <a:endParaRPr lang="en-US" dirty="0"/>
          </a:p>
        </p:txBody>
      </p:sp>
    </p:spTree>
    <p:extLst>
      <p:ext uri="{BB962C8B-B14F-4D97-AF65-F5344CB8AC3E}">
        <p14:creationId xmlns:p14="http://schemas.microsoft.com/office/powerpoint/2010/main" val="3974690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1295400"/>
            <a:ext cx="5943600" cy="4518211"/>
          </a:xfrm>
          <a:prstGeom prst="rect">
            <a:avLst/>
          </a:prstGeom>
        </p:spPr>
      </p:pic>
      <p:sp>
        <p:nvSpPr>
          <p:cNvPr id="3" name="TextBox 2"/>
          <p:cNvSpPr txBox="1"/>
          <p:nvPr/>
        </p:nvSpPr>
        <p:spPr>
          <a:xfrm>
            <a:off x="685800" y="609600"/>
            <a:ext cx="1628997" cy="400110"/>
          </a:xfrm>
          <a:prstGeom prst="rect">
            <a:avLst/>
          </a:prstGeom>
          <a:noFill/>
        </p:spPr>
        <p:txBody>
          <a:bodyPr wrap="none" rtlCol="0">
            <a:spAutoFit/>
          </a:bodyPr>
          <a:lstStyle/>
          <a:p>
            <a:r>
              <a:rPr lang="en-US" dirty="0" smtClean="0"/>
              <a:t>Trigger rates</a:t>
            </a:r>
            <a:endParaRPr lang="en-US" dirty="0"/>
          </a:p>
        </p:txBody>
      </p:sp>
    </p:spTree>
    <p:extLst>
      <p:ext uri="{BB962C8B-B14F-4D97-AF65-F5344CB8AC3E}">
        <p14:creationId xmlns:p14="http://schemas.microsoft.com/office/powerpoint/2010/main" val="40538982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0350"/>
            <a:ext cx="4572000"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4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29000"/>
            <a:ext cx="699611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4980" name="Text Box 4"/>
          <p:cNvSpPr txBox="1">
            <a:spLocks noChangeArrowheads="1"/>
          </p:cNvSpPr>
          <p:nvPr/>
        </p:nvSpPr>
        <p:spPr bwMode="auto">
          <a:xfrm>
            <a:off x="457200" y="685800"/>
            <a:ext cx="3146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High Power Laser : 200 W</a:t>
            </a:r>
          </a:p>
        </p:txBody>
      </p:sp>
      <p:sp>
        <p:nvSpPr>
          <p:cNvPr id="254981" name="Text Box 5"/>
          <p:cNvSpPr txBox="1">
            <a:spLocks noChangeArrowheads="1"/>
          </p:cNvSpPr>
          <p:nvPr/>
        </p:nvSpPr>
        <p:spPr bwMode="auto">
          <a:xfrm>
            <a:off x="914400" y="1524000"/>
            <a:ext cx="2641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Intensity Noise &lt; 10</a:t>
            </a:r>
            <a:r>
              <a:rPr lang="en-US" baseline="30000"/>
              <a:t>-9</a:t>
            </a:r>
          </a:p>
          <a:p>
            <a:endParaRPr lang="en-US" baseline="30000"/>
          </a:p>
          <a:p>
            <a:r>
              <a:rPr lang="en-US"/>
              <a:t>Frequency Noise &lt; 1 Hz</a:t>
            </a:r>
          </a:p>
        </p:txBody>
      </p:sp>
    </p:spTree>
    <p:extLst>
      <p:ext uri="{BB962C8B-B14F-4D97-AF65-F5344CB8AC3E}">
        <p14:creationId xmlns:p14="http://schemas.microsoft.com/office/powerpoint/2010/main" val="20082369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4" cstate="print"/>
          <a:srcRect/>
          <a:stretch>
            <a:fillRect/>
          </a:stretch>
        </p:blipFill>
        <p:spPr bwMode="auto">
          <a:xfrm>
            <a:off x="688975" y="0"/>
            <a:ext cx="7876839" cy="5181600"/>
          </a:xfrm>
          <a:prstGeom prst="rect">
            <a:avLst/>
          </a:prstGeom>
          <a:noFill/>
          <a:ln w="9525">
            <a:noFill/>
            <a:miter lim="800000"/>
            <a:headEnd/>
            <a:tailEnd/>
          </a:ln>
        </p:spPr>
      </p:pic>
      <p:sp>
        <p:nvSpPr>
          <p:cNvPr id="51203" name="TextBox 2"/>
          <p:cNvSpPr txBox="1">
            <a:spLocks noChangeArrowheads="1"/>
          </p:cNvSpPr>
          <p:nvPr/>
        </p:nvSpPr>
        <p:spPr bwMode="auto">
          <a:xfrm>
            <a:off x="2286000" y="5181600"/>
            <a:ext cx="5687349" cy="400110"/>
          </a:xfrm>
          <a:prstGeom prst="rect">
            <a:avLst/>
          </a:prstGeom>
          <a:noFill/>
          <a:ln w="9525">
            <a:noFill/>
            <a:miter lim="800000"/>
            <a:headEnd/>
            <a:tailEnd/>
          </a:ln>
        </p:spPr>
        <p:txBody>
          <a:bodyPr wrap="none">
            <a:spAutoFit/>
          </a:bodyPr>
          <a:lstStyle/>
          <a:p>
            <a:r>
              <a:rPr lang="en-US" dirty="0"/>
              <a:t>LIGO-</a:t>
            </a:r>
            <a:r>
              <a:rPr lang="en-US" dirty="0" smtClean="0"/>
              <a:t>Hanford:  A giant Michelson Interferometer</a:t>
            </a:r>
            <a:endParaRPr lang="en-IN" dirty="0"/>
          </a:p>
        </p:txBody>
      </p:sp>
      <p:cxnSp>
        <p:nvCxnSpPr>
          <p:cNvPr id="3" name="Straight Arrow Connector 2"/>
          <p:cNvCxnSpPr/>
          <p:nvPr/>
        </p:nvCxnSpPr>
        <p:spPr>
          <a:xfrm flipV="1">
            <a:off x="2819400" y="1066800"/>
            <a:ext cx="3124200" cy="2133600"/>
          </a:xfrm>
          <a:prstGeom prst="straightConnector1">
            <a:avLst/>
          </a:prstGeom>
          <a:ln w="28575"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276600" y="2057400"/>
            <a:ext cx="740457" cy="400110"/>
          </a:xfrm>
          <a:prstGeom prst="rect">
            <a:avLst/>
          </a:prstGeom>
          <a:noFill/>
        </p:spPr>
        <p:txBody>
          <a:bodyPr wrap="none" rtlCol="0">
            <a:spAutoFit/>
          </a:bodyPr>
          <a:lstStyle/>
          <a:p>
            <a:r>
              <a:rPr lang="en-US" dirty="0" smtClean="0">
                <a:solidFill>
                  <a:srgbClr val="FFFF00"/>
                </a:solidFill>
              </a:rPr>
              <a:t>4 km</a:t>
            </a:r>
            <a:endParaRPr lang="en-US" dirty="0">
              <a:solidFill>
                <a:srgbClr val="FFFF00"/>
              </a:solidFill>
            </a:endParaRPr>
          </a:p>
        </p:txBody>
      </p:sp>
      <p:graphicFrame>
        <p:nvGraphicFramePr>
          <p:cNvPr id="6" name="Object 27"/>
          <p:cNvGraphicFramePr>
            <a:graphicFrameLocks noChangeAspect="1"/>
          </p:cNvGraphicFramePr>
          <p:nvPr>
            <p:extLst>
              <p:ext uri="{D42A27DB-BD31-4B8C-83A1-F6EECF244321}">
                <p14:modId xmlns:p14="http://schemas.microsoft.com/office/powerpoint/2010/main" val="2479462116"/>
              </p:ext>
            </p:extLst>
          </p:nvPr>
        </p:nvGraphicFramePr>
        <p:xfrm>
          <a:off x="558799" y="5653088"/>
          <a:ext cx="7975601" cy="900112"/>
        </p:xfrm>
        <a:graphic>
          <a:graphicData uri="http://schemas.openxmlformats.org/presentationml/2006/ole">
            <mc:AlternateContent xmlns:mc="http://schemas.openxmlformats.org/markup-compatibility/2006">
              <mc:Choice xmlns:v="urn:schemas-microsoft-com:vml" Requires="v">
                <p:oleObj spid="_x0000_s227360" name="Equation" r:id="rId5" imgW="3606800" imgH="406400" progId="Equation.DSMT4">
                  <p:embed/>
                </p:oleObj>
              </mc:Choice>
              <mc:Fallback>
                <p:oleObj name="Equation" r:id="rId5" imgW="3606800" imgH="406400" progId="Equation.DSMT4">
                  <p:embed/>
                  <p:pic>
                    <p:nvPicPr>
                      <p:cNvPr id="0" name=""/>
                      <p:cNvPicPr>
                        <a:picLocks noChangeAspect="1" noChangeArrowheads="1"/>
                      </p:cNvPicPr>
                      <p:nvPr/>
                    </p:nvPicPr>
                    <p:blipFill>
                      <a:blip r:embed="rId6"/>
                      <a:srcRect/>
                      <a:stretch>
                        <a:fillRect/>
                      </a:stretch>
                    </p:blipFill>
                    <p:spPr bwMode="auto">
                      <a:xfrm>
                        <a:off x="558799" y="5653088"/>
                        <a:ext cx="7975601" cy="900112"/>
                      </a:xfrm>
                      <a:prstGeom prst="rect">
                        <a:avLst/>
                      </a:prstGeom>
                      <a:noFill/>
                      <a:extLst/>
                    </p:spPr>
                  </p:pic>
                </p:oleObj>
              </mc:Fallback>
            </mc:AlternateContent>
          </a:graphicData>
        </a:graphic>
      </p:graphicFrame>
    </p:spTree>
    <p:extLst>
      <p:ext uri="{BB962C8B-B14F-4D97-AF65-F5344CB8AC3E}">
        <p14:creationId xmlns:p14="http://schemas.microsoft.com/office/powerpoint/2010/main" val="10095063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593725" y="392113"/>
            <a:ext cx="3976688" cy="396875"/>
          </a:xfrm>
          <a:prstGeom prst="rect">
            <a:avLst/>
          </a:prstGeom>
          <a:noFill/>
          <a:ln w="9525">
            <a:noFill/>
            <a:miter lim="800000"/>
            <a:headEnd/>
            <a:tailEnd/>
          </a:ln>
        </p:spPr>
        <p:txBody>
          <a:bodyPr wrap="none">
            <a:spAutoFit/>
          </a:bodyPr>
          <a:lstStyle/>
          <a:p>
            <a:pPr fontAlgn="auto">
              <a:spcBef>
                <a:spcPts val="0"/>
              </a:spcBef>
              <a:spcAft>
                <a:spcPts val="0"/>
              </a:spcAft>
            </a:pPr>
            <a:r>
              <a:rPr lang="en-US" dirty="0">
                <a:solidFill>
                  <a:srgbClr val="FFFFFF"/>
                </a:solidFill>
                <a:latin typeface="Arial"/>
                <a:ea typeface="+mn-ea"/>
                <a:cs typeface="Arial"/>
              </a:rPr>
              <a:t>Why do we need more detectors?</a:t>
            </a:r>
          </a:p>
        </p:txBody>
      </p:sp>
      <p:sp>
        <p:nvSpPr>
          <p:cNvPr id="78853" name="Text Box 5"/>
          <p:cNvSpPr txBox="1">
            <a:spLocks noChangeArrowheads="1"/>
          </p:cNvSpPr>
          <p:nvPr/>
        </p:nvSpPr>
        <p:spPr bwMode="auto">
          <a:xfrm>
            <a:off x="609600" y="1143000"/>
            <a:ext cx="6838950" cy="366713"/>
          </a:xfrm>
          <a:prstGeom prst="rect">
            <a:avLst/>
          </a:prstGeom>
          <a:noFill/>
          <a:ln w="9525">
            <a:noFill/>
            <a:miter lim="800000"/>
            <a:headEnd/>
            <a:tailEnd/>
          </a:ln>
        </p:spPr>
        <p:txBody>
          <a:bodyPr wrap="none">
            <a:spAutoFit/>
          </a:bodyPr>
          <a:lstStyle/>
          <a:p>
            <a:pPr fontAlgn="auto">
              <a:spcBef>
                <a:spcPts val="0"/>
              </a:spcBef>
              <a:spcAft>
                <a:spcPts val="0"/>
              </a:spcAft>
            </a:pPr>
            <a:r>
              <a:rPr lang="en-US" sz="1800" dirty="0">
                <a:solidFill>
                  <a:srgbClr val="FFFFFF"/>
                </a:solidFill>
                <a:latin typeface="Arial"/>
                <a:ea typeface="+mn-ea"/>
                <a:cs typeface="Arial"/>
              </a:rPr>
              <a:t>GW detectors are not telescopes. They cannot pin-point a source.</a:t>
            </a:r>
          </a:p>
        </p:txBody>
      </p:sp>
      <p:sp>
        <p:nvSpPr>
          <p:cNvPr id="78855" name="Rectangle 7"/>
          <p:cNvSpPr>
            <a:spLocks noChangeArrowheads="1"/>
          </p:cNvSpPr>
          <p:nvPr/>
        </p:nvSpPr>
        <p:spPr bwMode="auto">
          <a:xfrm>
            <a:off x="1524000" y="4953000"/>
            <a:ext cx="76200" cy="5334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en-US" sz="1800" dirty="0">
              <a:solidFill>
                <a:srgbClr val="FFFFFF"/>
              </a:solidFill>
              <a:latin typeface="Arial"/>
              <a:ea typeface="+mn-ea"/>
              <a:cs typeface="Arial"/>
            </a:endParaRPr>
          </a:p>
        </p:txBody>
      </p:sp>
      <p:sp>
        <p:nvSpPr>
          <p:cNvPr id="78856" name="Rectangle 8"/>
          <p:cNvSpPr>
            <a:spLocks noChangeArrowheads="1"/>
          </p:cNvSpPr>
          <p:nvPr/>
        </p:nvSpPr>
        <p:spPr bwMode="auto">
          <a:xfrm>
            <a:off x="1600200" y="5410200"/>
            <a:ext cx="1143000" cy="762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en-US" sz="1800" dirty="0">
              <a:solidFill>
                <a:srgbClr val="FFFFFF"/>
              </a:solidFill>
              <a:latin typeface="Arial"/>
              <a:ea typeface="+mn-ea"/>
              <a:cs typeface="Arial"/>
            </a:endParaRPr>
          </a:p>
        </p:txBody>
      </p:sp>
      <p:sp>
        <p:nvSpPr>
          <p:cNvPr id="78861" name="Rectangle 13"/>
          <p:cNvSpPr>
            <a:spLocks noChangeArrowheads="1"/>
          </p:cNvSpPr>
          <p:nvPr/>
        </p:nvSpPr>
        <p:spPr bwMode="auto">
          <a:xfrm>
            <a:off x="5410200" y="4953000"/>
            <a:ext cx="76200" cy="5334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en-US" sz="1800" dirty="0">
              <a:solidFill>
                <a:srgbClr val="FFFFFF"/>
              </a:solidFill>
              <a:latin typeface="Arial"/>
              <a:ea typeface="+mn-ea"/>
              <a:cs typeface="Arial"/>
            </a:endParaRPr>
          </a:p>
        </p:txBody>
      </p:sp>
      <p:sp>
        <p:nvSpPr>
          <p:cNvPr id="78862" name="Rectangle 14"/>
          <p:cNvSpPr>
            <a:spLocks noChangeArrowheads="1"/>
          </p:cNvSpPr>
          <p:nvPr/>
        </p:nvSpPr>
        <p:spPr bwMode="auto">
          <a:xfrm>
            <a:off x="5486400" y="5410200"/>
            <a:ext cx="1143000" cy="762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en-US" sz="1800" dirty="0">
              <a:solidFill>
                <a:srgbClr val="FFFFFF"/>
              </a:solidFill>
              <a:latin typeface="Arial"/>
              <a:ea typeface="+mn-ea"/>
              <a:cs typeface="Arial"/>
            </a:endParaRPr>
          </a:p>
        </p:txBody>
      </p:sp>
      <p:grpSp>
        <p:nvGrpSpPr>
          <p:cNvPr id="2" name="Group 20"/>
          <p:cNvGrpSpPr>
            <a:grpSpLocks/>
          </p:cNvGrpSpPr>
          <p:nvPr/>
        </p:nvGrpSpPr>
        <p:grpSpPr bwMode="auto">
          <a:xfrm>
            <a:off x="762000" y="2057400"/>
            <a:ext cx="6553200" cy="3048000"/>
            <a:chOff x="480" y="1296"/>
            <a:chExt cx="4128" cy="1920"/>
          </a:xfrm>
        </p:grpSpPr>
        <p:sp>
          <p:nvSpPr>
            <p:cNvPr id="25614" name="Line 15"/>
            <p:cNvSpPr>
              <a:spLocks noChangeShapeType="1"/>
            </p:cNvSpPr>
            <p:nvPr/>
          </p:nvSpPr>
          <p:spPr bwMode="auto">
            <a:xfrm flipV="1">
              <a:off x="528" y="1824"/>
              <a:ext cx="4080" cy="1392"/>
            </a:xfrm>
            <a:prstGeom prst="line">
              <a:avLst/>
            </a:prstGeom>
            <a:noFill/>
            <a:ln w="9525">
              <a:solidFill>
                <a:schemeClr val="tx1"/>
              </a:solidFill>
              <a:round/>
              <a:headEnd/>
              <a:tailEnd/>
            </a:ln>
          </p:spPr>
          <p:txBody>
            <a:bodyPr/>
            <a:lstStyle/>
            <a:p>
              <a:pPr fontAlgn="auto">
                <a:spcBef>
                  <a:spcPts val="0"/>
                </a:spcBef>
                <a:spcAft>
                  <a:spcPts val="0"/>
                </a:spcAft>
              </a:pPr>
              <a:endParaRPr lang="en-US" sz="1800" dirty="0">
                <a:solidFill>
                  <a:srgbClr val="FFFFFF"/>
                </a:solidFill>
                <a:latin typeface="Arial"/>
                <a:ea typeface="+mn-ea"/>
                <a:cs typeface="Arial"/>
              </a:endParaRPr>
            </a:p>
          </p:txBody>
        </p:sp>
        <p:sp>
          <p:nvSpPr>
            <p:cNvPr id="25615" name="Line 16"/>
            <p:cNvSpPr>
              <a:spLocks noChangeShapeType="1"/>
            </p:cNvSpPr>
            <p:nvPr/>
          </p:nvSpPr>
          <p:spPr bwMode="auto">
            <a:xfrm flipV="1">
              <a:off x="480" y="1584"/>
              <a:ext cx="4080" cy="1392"/>
            </a:xfrm>
            <a:prstGeom prst="line">
              <a:avLst/>
            </a:prstGeom>
            <a:noFill/>
            <a:ln w="9525">
              <a:solidFill>
                <a:schemeClr val="tx1"/>
              </a:solidFill>
              <a:round/>
              <a:headEnd/>
              <a:tailEnd/>
            </a:ln>
          </p:spPr>
          <p:txBody>
            <a:bodyPr/>
            <a:lstStyle/>
            <a:p>
              <a:pPr fontAlgn="auto">
                <a:spcBef>
                  <a:spcPts val="0"/>
                </a:spcBef>
                <a:spcAft>
                  <a:spcPts val="0"/>
                </a:spcAft>
              </a:pPr>
              <a:endParaRPr lang="en-US" sz="1800" dirty="0">
                <a:solidFill>
                  <a:srgbClr val="FFFFFF"/>
                </a:solidFill>
                <a:latin typeface="Arial"/>
                <a:ea typeface="+mn-ea"/>
                <a:cs typeface="Arial"/>
              </a:endParaRPr>
            </a:p>
          </p:txBody>
        </p:sp>
        <p:sp>
          <p:nvSpPr>
            <p:cNvPr id="25616" name="Line 17"/>
            <p:cNvSpPr>
              <a:spLocks noChangeShapeType="1"/>
            </p:cNvSpPr>
            <p:nvPr/>
          </p:nvSpPr>
          <p:spPr bwMode="auto">
            <a:xfrm flipV="1">
              <a:off x="480" y="1296"/>
              <a:ext cx="4080" cy="1392"/>
            </a:xfrm>
            <a:prstGeom prst="line">
              <a:avLst/>
            </a:prstGeom>
            <a:noFill/>
            <a:ln w="9525">
              <a:solidFill>
                <a:schemeClr val="tx1"/>
              </a:solidFill>
              <a:round/>
              <a:headEnd/>
              <a:tailEnd/>
            </a:ln>
          </p:spPr>
          <p:txBody>
            <a:bodyPr/>
            <a:lstStyle/>
            <a:p>
              <a:pPr fontAlgn="auto">
                <a:spcBef>
                  <a:spcPts val="0"/>
                </a:spcBef>
                <a:spcAft>
                  <a:spcPts val="0"/>
                </a:spcAft>
              </a:pPr>
              <a:endParaRPr lang="en-US" sz="1800" dirty="0">
                <a:solidFill>
                  <a:srgbClr val="FFFFFF"/>
                </a:solidFill>
                <a:latin typeface="Arial"/>
                <a:ea typeface="+mn-ea"/>
                <a:cs typeface="Arial"/>
              </a:endParaRPr>
            </a:p>
          </p:txBody>
        </p:sp>
        <p:sp>
          <p:nvSpPr>
            <p:cNvPr id="25617" name="Line 18"/>
            <p:cNvSpPr>
              <a:spLocks noChangeShapeType="1"/>
            </p:cNvSpPr>
            <p:nvPr/>
          </p:nvSpPr>
          <p:spPr bwMode="auto">
            <a:xfrm>
              <a:off x="1872" y="1872"/>
              <a:ext cx="384" cy="1056"/>
            </a:xfrm>
            <a:prstGeom prst="line">
              <a:avLst/>
            </a:prstGeom>
            <a:noFill/>
            <a:ln w="9525">
              <a:solidFill>
                <a:schemeClr val="tx1"/>
              </a:solidFill>
              <a:round/>
              <a:headEnd/>
              <a:tailEnd type="triangle" w="med" len="med"/>
            </a:ln>
          </p:spPr>
          <p:txBody>
            <a:bodyPr/>
            <a:lstStyle/>
            <a:p>
              <a:pPr fontAlgn="auto">
                <a:spcBef>
                  <a:spcPts val="0"/>
                </a:spcBef>
                <a:spcAft>
                  <a:spcPts val="0"/>
                </a:spcAft>
              </a:pPr>
              <a:endParaRPr lang="en-US" sz="1800" dirty="0">
                <a:solidFill>
                  <a:srgbClr val="FFFFFF"/>
                </a:solidFill>
                <a:latin typeface="Arial"/>
                <a:ea typeface="+mn-ea"/>
                <a:cs typeface="Arial"/>
              </a:endParaRPr>
            </a:p>
          </p:txBody>
        </p:sp>
      </p:grpSp>
      <p:sp>
        <p:nvSpPr>
          <p:cNvPr id="78867" name="Text Box 19"/>
          <p:cNvSpPr txBox="1">
            <a:spLocks noChangeArrowheads="1"/>
          </p:cNvSpPr>
          <p:nvPr/>
        </p:nvSpPr>
        <p:spPr bwMode="auto">
          <a:xfrm>
            <a:off x="1355725" y="5980113"/>
            <a:ext cx="4527550" cy="366712"/>
          </a:xfrm>
          <a:prstGeom prst="rect">
            <a:avLst/>
          </a:prstGeom>
          <a:noFill/>
          <a:ln w="9525">
            <a:noFill/>
            <a:miter lim="800000"/>
            <a:headEnd/>
            <a:tailEnd/>
          </a:ln>
        </p:spPr>
        <p:txBody>
          <a:bodyPr wrap="none">
            <a:spAutoFit/>
          </a:bodyPr>
          <a:lstStyle/>
          <a:p>
            <a:pPr fontAlgn="auto">
              <a:spcBef>
                <a:spcPts val="0"/>
              </a:spcBef>
              <a:spcAft>
                <a:spcPts val="0"/>
              </a:spcAft>
            </a:pPr>
            <a:r>
              <a:rPr lang="en-US" sz="1800" dirty="0">
                <a:solidFill>
                  <a:srgbClr val="FFFFFF"/>
                </a:solidFill>
                <a:latin typeface="Arial"/>
                <a:ea typeface="+mn-ea"/>
                <a:cs typeface="Arial"/>
              </a:rPr>
              <a:t>Timing (and only timing ) can fix a direction</a:t>
            </a:r>
          </a:p>
        </p:txBody>
      </p:sp>
      <p:grpSp>
        <p:nvGrpSpPr>
          <p:cNvPr id="3" name="Group 23"/>
          <p:cNvGrpSpPr>
            <a:grpSpLocks/>
          </p:cNvGrpSpPr>
          <p:nvPr/>
        </p:nvGrpSpPr>
        <p:grpSpPr bwMode="auto">
          <a:xfrm>
            <a:off x="5029200" y="3733800"/>
            <a:ext cx="1600200" cy="1600200"/>
            <a:chOff x="3168" y="2352"/>
            <a:chExt cx="1008" cy="1008"/>
          </a:xfrm>
        </p:grpSpPr>
        <p:sp>
          <p:nvSpPr>
            <p:cNvPr id="25613" name="Line 21"/>
            <p:cNvSpPr>
              <a:spLocks noChangeShapeType="1"/>
            </p:cNvSpPr>
            <p:nvPr/>
          </p:nvSpPr>
          <p:spPr bwMode="auto">
            <a:xfrm flipH="1" flipV="1">
              <a:off x="3168" y="2352"/>
              <a:ext cx="432" cy="1008"/>
            </a:xfrm>
            <a:prstGeom prst="line">
              <a:avLst/>
            </a:prstGeom>
            <a:noFill/>
            <a:ln w="9525">
              <a:solidFill>
                <a:schemeClr val="tx1"/>
              </a:solidFill>
              <a:round/>
              <a:headEnd/>
              <a:tailEnd type="triangle" w="med" len="med"/>
            </a:ln>
          </p:spPr>
          <p:txBody>
            <a:bodyPr/>
            <a:lstStyle/>
            <a:p>
              <a:pPr fontAlgn="auto">
                <a:spcBef>
                  <a:spcPts val="0"/>
                </a:spcBef>
                <a:spcAft>
                  <a:spcPts val="0"/>
                </a:spcAft>
              </a:pPr>
              <a:endParaRPr lang="en-US" sz="1800" dirty="0">
                <a:solidFill>
                  <a:srgbClr val="FFFFFF"/>
                </a:solidFill>
                <a:latin typeface="Arial"/>
                <a:ea typeface="+mn-ea"/>
                <a:cs typeface="Arial"/>
              </a:endParaRPr>
            </a:p>
          </p:txBody>
        </p:sp>
        <p:graphicFrame>
          <p:nvGraphicFramePr>
            <p:cNvPr id="25602" name="Object 22"/>
            <p:cNvGraphicFramePr>
              <a:graphicFrameLocks noChangeAspect="1"/>
            </p:cNvGraphicFramePr>
            <p:nvPr/>
          </p:nvGraphicFramePr>
          <p:xfrm>
            <a:off x="3408" y="2592"/>
            <a:ext cx="768" cy="269"/>
          </p:xfrm>
          <a:graphic>
            <a:graphicData uri="http://schemas.openxmlformats.org/presentationml/2006/ole">
              <mc:AlternateContent xmlns:mc="http://schemas.openxmlformats.org/markup-compatibility/2006">
                <mc:Choice xmlns:v="urn:schemas-microsoft-com:vml" Requires="v">
                  <p:oleObj spid="_x0000_s178304" name="Equation" r:id="rId4" imgW="507960" imgH="177480" progId="Equation.DSMT4">
                    <p:embed/>
                  </p:oleObj>
                </mc:Choice>
                <mc:Fallback>
                  <p:oleObj name="Equation" r:id="rId4" imgW="50796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2592"/>
                          <a:ext cx="768" cy="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8872" name="Text Box 24"/>
          <p:cNvSpPr txBox="1">
            <a:spLocks noChangeArrowheads="1"/>
          </p:cNvSpPr>
          <p:nvPr/>
        </p:nvSpPr>
        <p:spPr bwMode="auto">
          <a:xfrm>
            <a:off x="6537325" y="6030913"/>
            <a:ext cx="1890713" cy="396875"/>
          </a:xfrm>
          <a:prstGeom prst="rect">
            <a:avLst/>
          </a:prstGeom>
          <a:noFill/>
          <a:ln w="9525">
            <a:noFill/>
            <a:miter lim="800000"/>
            <a:headEnd/>
            <a:tailEnd/>
          </a:ln>
        </p:spPr>
        <p:txBody>
          <a:bodyPr wrap="none">
            <a:spAutoFit/>
          </a:bodyPr>
          <a:lstStyle/>
          <a:p>
            <a:pPr fontAlgn="auto">
              <a:spcBef>
                <a:spcPts val="0"/>
              </a:spcBef>
              <a:spcAft>
                <a:spcPts val="0"/>
              </a:spcAft>
            </a:pPr>
            <a:r>
              <a:rPr lang="en-US" dirty="0">
                <a:solidFill>
                  <a:srgbClr val="FFFFFF"/>
                </a:solidFill>
                <a:latin typeface="Arial"/>
                <a:ea typeface="+mn-ea"/>
                <a:cs typeface="Arial"/>
              </a:rPr>
              <a:t>Need at least 3</a:t>
            </a:r>
          </a:p>
        </p:txBody>
      </p:sp>
    </p:spTree>
    <p:extLst>
      <p:ext uri="{BB962C8B-B14F-4D97-AF65-F5344CB8AC3E}">
        <p14:creationId xmlns:p14="http://schemas.microsoft.com/office/powerpoint/2010/main" val="2185679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8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8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8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88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8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p:bldP spid="78855" grpId="0" animBg="1"/>
      <p:bldP spid="78856" grpId="0" animBg="1"/>
      <p:bldP spid="78861" grpId="0" animBg="1"/>
      <p:bldP spid="78862" grpId="0" animBg="1"/>
      <p:bldP spid="78867" grpId="0"/>
      <p:bldP spid="7887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990600"/>
            <a:ext cx="8877300" cy="2476500"/>
          </a:xfrm>
          <a:prstGeom prst="rect">
            <a:avLst/>
          </a:prstGeom>
        </p:spPr>
      </p:pic>
      <p:pic>
        <p:nvPicPr>
          <p:cNvPr id="3" name="Picture 2" descr="fig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00" y="3581400"/>
            <a:ext cx="4978400" cy="3124200"/>
          </a:xfrm>
          <a:prstGeom prst="rect">
            <a:avLst/>
          </a:prstGeom>
        </p:spPr>
      </p:pic>
      <p:sp>
        <p:nvSpPr>
          <p:cNvPr id="4" name="TextBox 3"/>
          <p:cNvSpPr txBox="1"/>
          <p:nvPr/>
        </p:nvSpPr>
        <p:spPr>
          <a:xfrm>
            <a:off x="533400" y="457200"/>
            <a:ext cx="8081710" cy="400110"/>
          </a:xfrm>
          <a:prstGeom prst="rect">
            <a:avLst/>
          </a:prstGeom>
          <a:noFill/>
        </p:spPr>
        <p:txBody>
          <a:bodyPr wrap="none" rtlCol="0">
            <a:spAutoFit/>
          </a:bodyPr>
          <a:lstStyle/>
          <a:p>
            <a:r>
              <a:rPr lang="en-US" dirty="0" smtClean="0"/>
              <a:t>Sky localization and duty cycle improvement (true for KAGRA as well)</a:t>
            </a:r>
            <a:endParaRPr lang="en-US" dirty="0"/>
          </a:p>
        </p:txBody>
      </p:sp>
      <p:sp>
        <p:nvSpPr>
          <p:cNvPr id="5" name="TextBox 4"/>
          <p:cNvSpPr txBox="1"/>
          <p:nvPr/>
        </p:nvSpPr>
        <p:spPr>
          <a:xfrm>
            <a:off x="609600" y="4495800"/>
            <a:ext cx="1738577" cy="707886"/>
          </a:xfrm>
          <a:prstGeom prst="rect">
            <a:avLst/>
          </a:prstGeom>
          <a:noFill/>
        </p:spPr>
        <p:txBody>
          <a:bodyPr wrap="none" rtlCol="0">
            <a:spAutoFit/>
          </a:bodyPr>
          <a:lstStyle/>
          <a:p>
            <a:r>
              <a:rPr lang="en-US" dirty="0" smtClean="0"/>
              <a:t>3-fold up time</a:t>
            </a:r>
          </a:p>
          <a:p>
            <a:r>
              <a:rPr lang="en-US" dirty="0" smtClean="0"/>
              <a:t>(duty cycle)</a:t>
            </a:r>
            <a:endParaRPr lang="en-US" dirty="0"/>
          </a:p>
        </p:txBody>
      </p:sp>
    </p:spTree>
    <p:extLst>
      <p:ext uri="{BB962C8B-B14F-4D97-AF65-F5344CB8AC3E}">
        <p14:creationId xmlns:p14="http://schemas.microsoft.com/office/powerpoint/2010/main" val="22441219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38200"/>
            <a:ext cx="8763000" cy="5016758"/>
          </a:xfrm>
          <a:prstGeom prst="rect">
            <a:avLst/>
          </a:prstGeom>
        </p:spPr>
        <p:txBody>
          <a:bodyPr wrap="square">
            <a:spAutoFit/>
          </a:bodyPr>
          <a:lstStyle/>
          <a:p>
            <a:pPr marL="0" lvl="0" indent="0" algn="ctr" eaLnBrk="1" fontAlgn="auto" hangingPunct="1">
              <a:spcBef>
                <a:spcPts val="0"/>
              </a:spcBef>
              <a:spcAft>
                <a:spcPts val="0"/>
              </a:spcAft>
              <a:buNone/>
            </a:pPr>
            <a:r>
              <a:rPr lang="en-US" b="1" dirty="0" smtClean="0">
                <a:latin typeface="Arial"/>
                <a:cs typeface="Arial"/>
              </a:rPr>
              <a:t>LIGO-India: An Indo</a:t>
            </a:r>
            <a:r>
              <a:rPr lang="en-US" b="1" dirty="0">
                <a:latin typeface="Arial"/>
                <a:cs typeface="Arial"/>
              </a:rPr>
              <a:t>-US </a:t>
            </a:r>
            <a:r>
              <a:rPr lang="en-US" b="1" dirty="0" smtClean="0">
                <a:latin typeface="Arial"/>
                <a:cs typeface="Arial"/>
              </a:rPr>
              <a:t>project</a:t>
            </a:r>
          </a:p>
          <a:p>
            <a:pPr marL="0" lvl="0" indent="0" algn="ctr" eaLnBrk="1" fontAlgn="auto" hangingPunct="1">
              <a:spcBef>
                <a:spcPts val="0"/>
              </a:spcBef>
              <a:spcAft>
                <a:spcPts val="0"/>
              </a:spcAft>
              <a:buNone/>
            </a:pPr>
            <a:endParaRPr lang="en-US" b="1" dirty="0">
              <a:latin typeface="Arial"/>
              <a:cs typeface="Arial"/>
            </a:endParaRPr>
          </a:p>
          <a:p>
            <a:pPr marL="0" lvl="0" indent="0" algn="ctr" eaLnBrk="1" fontAlgn="auto" hangingPunct="1">
              <a:spcBef>
                <a:spcPts val="0"/>
              </a:spcBef>
              <a:spcAft>
                <a:spcPts val="0"/>
              </a:spcAft>
              <a:buNone/>
            </a:pPr>
            <a:r>
              <a:rPr lang="en-US" dirty="0">
                <a:latin typeface="Arial"/>
                <a:cs typeface="Arial"/>
              </a:rPr>
              <a:t>Funding agencies: </a:t>
            </a:r>
            <a:endParaRPr lang="en-US" dirty="0" smtClean="0">
              <a:latin typeface="Arial"/>
              <a:cs typeface="Arial"/>
            </a:endParaRPr>
          </a:p>
          <a:p>
            <a:pPr marL="0" lvl="0" indent="0" algn="ctr" eaLnBrk="1" fontAlgn="auto" hangingPunct="1">
              <a:spcBef>
                <a:spcPts val="0"/>
              </a:spcBef>
              <a:spcAft>
                <a:spcPts val="0"/>
              </a:spcAft>
              <a:buNone/>
            </a:pPr>
            <a:r>
              <a:rPr lang="en-US" dirty="0" smtClean="0">
                <a:latin typeface="Arial"/>
                <a:cs typeface="Arial"/>
              </a:rPr>
              <a:t>India: Department of Atomic Energy (DAE) &amp; Department of Science and Technology (DST) </a:t>
            </a:r>
            <a:endParaRPr lang="en-US" dirty="0">
              <a:latin typeface="Arial"/>
              <a:cs typeface="Arial"/>
            </a:endParaRPr>
          </a:p>
          <a:p>
            <a:pPr marL="0" lvl="0" indent="0" algn="ctr" eaLnBrk="1" fontAlgn="auto" hangingPunct="1">
              <a:spcBef>
                <a:spcPts val="0"/>
              </a:spcBef>
              <a:spcAft>
                <a:spcPts val="0"/>
              </a:spcAft>
              <a:buNone/>
            </a:pPr>
            <a:r>
              <a:rPr lang="en-US" dirty="0" smtClean="0">
                <a:latin typeface="Arial"/>
                <a:cs typeface="Arial"/>
              </a:rPr>
              <a:t>USA: National Science Foundation (NSF)</a:t>
            </a:r>
            <a:endParaRPr lang="en-US" dirty="0">
              <a:latin typeface="Arial"/>
              <a:cs typeface="Arial"/>
            </a:endParaRPr>
          </a:p>
          <a:p>
            <a:pPr marL="0" lvl="0" indent="0" algn="ctr" eaLnBrk="1" fontAlgn="auto" hangingPunct="1">
              <a:spcBef>
                <a:spcPts val="0"/>
              </a:spcBef>
              <a:spcAft>
                <a:spcPts val="0"/>
              </a:spcAft>
              <a:buNone/>
            </a:pPr>
            <a:endParaRPr lang="en-US" dirty="0">
              <a:latin typeface="Arial"/>
              <a:cs typeface="Arial"/>
            </a:endParaRPr>
          </a:p>
          <a:p>
            <a:pPr marL="0" lvl="0" indent="0" algn="ctr" eaLnBrk="1" fontAlgn="auto" hangingPunct="1">
              <a:spcBef>
                <a:spcPts val="0"/>
              </a:spcBef>
              <a:spcAft>
                <a:spcPts val="0"/>
              </a:spcAft>
              <a:buNone/>
            </a:pPr>
            <a:r>
              <a:rPr lang="en-US" dirty="0" smtClean="0">
                <a:latin typeface="Arial"/>
                <a:ea typeface="ヒラギノ角ゴ Pro W3" charset="0"/>
                <a:cs typeface="Arial"/>
              </a:rPr>
              <a:t>Lead </a:t>
            </a:r>
            <a:r>
              <a:rPr lang="en-US" b="1" dirty="0" smtClean="0">
                <a:latin typeface="Arial"/>
                <a:ea typeface="ヒラギノ角ゴ Pro W3" charset="0"/>
                <a:cs typeface="Arial"/>
              </a:rPr>
              <a:t> </a:t>
            </a:r>
            <a:r>
              <a:rPr lang="en-US" b="1" dirty="0">
                <a:effectLst>
                  <a:outerShdw blurRad="38100" dist="38100" dir="2700000" algn="tl">
                    <a:srgbClr val="000000">
                      <a:alpha val="43137"/>
                    </a:srgbClr>
                  </a:outerShdw>
                </a:effectLst>
                <a:latin typeface="Arial"/>
                <a:cs typeface="Arial"/>
              </a:rPr>
              <a:t>Institutions:</a:t>
            </a:r>
          </a:p>
          <a:p>
            <a:pPr marL="0" lvl="0" indent="0" algn="ctr" eaLnBrk="1" fontAlgn="auto" hangingPunct="1">
              <a:spcBef>
                <a:spcPts val="0"/>
              </a:spcBef>
              <a:spcAft>
                <a:spcPts val="0"/>
              </a:spcAft>
              <a:buNone/>
            </a:pPr>
            <a:r>
              <a:rPr lang="en-US" b="1" dirty="0" smtClean="0">
                <a:effectLst>
                  <a:outerShdw blurRad="38100" dist="38100" dir="2700000" algn="tl">
                    <a:srgbClr val="000000">
                      <a:alpha val="43137"/>
                    </a:srgbClr>
                  </a:outerShdw>
                </a:effectLst>
                <a:latin typeface="Arial"/>
                <a:cs typeface="Arial"/>
              </a:rPr>
              <a:t>USA</a:t>
            </a:r>
            <a:r>
              <a:rPr lang="en-US" b="1" dirty="0" smtClean="0">
                <a:latin typeface="Arial"/>
                <a:cs typeface="Arial"/>
              </a:rPr>
              <a:t>:  </a:t>
            </a:r>
            <a:r>
              <a:rPr lang="en-US" b="1" dirty="0" smtClean="0">
                <a:effectLst>
                  <a:outerShdw blurRad="38100" dist="38100" dir="2700000" algn="tl">
                    <a:srgbClr val="000000">
                      <a:alpha val="43137"/>
                    </a:srgbClr>
                  </a:outerShdw>
                </a:effectLst>
                <a:latin typeface="Arial"/>
                <a:cs typeface="Arial"/>
              </a:rPr>
              <a:t>LIGO </a:t>
            </a:r>
            <a:r>
              <a:rPr lang="en-US" b="1" dirty="0">
                <a:effectLst>
                  <a:outerShdw blurRad="38100" dist="38100" dir="2700000" algn="tl">
                    <a:srgbClr val="000000">
                      <a:alpha val="43137"/>
                    </a:srgbClr>
                  </a:outerShdw>
                </a:effectLst>
                <a:latin typeface="Arial"/>
                <a:cs typeface="Arial"/>
              </a:rPr>
              <a:t>Laboratories, Caltech &amp; MIT </a:t>
            </a:r>
            <a:endParaRPr lang="en-US" b="1" dirty="0" smtClean="0">
              <a:effectLst>
                <a:outerShdw blurRad="38100" dist="38100" dir="2700000" algn="tl">
                  <a:srgbClr val="000000">
                    <a:alpha val="43137"/>
                  </a:srgbClr>
                </a:outerShdw>
              </a:effectLst>
              <a:latin typeface="Arial"/>
              <a:cs typeface="Arial"/>
            </a:endParaRPr>
          </a:p>
          <a:p>
            <a:pPr marL="0" lvl="0" indent="0" eaLnBrk="1" fontAlgn="auto" hangingPunct="1">
              <a:spcBef>
                <a:spcPts val="0"/>
              </a:spcBef>
              <a:spcAft>
                <a:spcPts val="0"/>
              </a:spcAft>
              <a:buNone/>
            </a:pPr>
            <a:r>
              <a:rPr lang="en-US" b="1" dirty="0" smtClean="0">
                <a:effectLst>
                  <a:outerShdw blurRad="38100" dist="38100" dir="2700000" algn="tl">
                    <a:srgbClr val="000000">
                      <a:alpha val="43137"/>
                    </a:srgbClr>
                  </a:outerShdw>
                </a:effectLst>
                <a:latin typeface="Arial"/>
                <a:cs typeface="Arial"/>
              </a:rPr>
              <a:t>India</a:t>
            </a:r>
          </a:p>
          <a:p>
            <a:pPr marL="0" lvl="0" indent="0" eaLnBrk="1" fontAlgn="auto" hangingPunct="1">
              <a:spcBef>
                <a:spcPts val="0"/>
              </a:spcBef>
              <a:spcAft>
                <a:spcPts val="0"/>
              </a:spcAft>
              <a:buNone/>
            </a:pPr>
            <a:endParaRPr lang="en-US" b="1" dirty="0">
              <a:effectLst>
                <a:outerShdw blurRad="38100" dist="38100" dir="2700000" algn="tl">
                  <a:srgbClr val="000000">
                    <a:alpha val="43137"/>
                  </a:srgbClr>
                </a:outerShdw>
              </a:effectLst>
              <a:latin typeface="Arial"/>
              <a:cs typeface="Arial"/>
            </a:endParaRPr>
          </a:p>
          <a:p>
            <a:pPr marL="457200" lvl="0" indent="-457200" fontAlgn="auto">
              <a:spcBef>
                <a:spcPts val="0"/>
              </a:spcBef>
              <a:spcAft>
                <a:spcPts val="0"/>
              </a:spcAft>
              <a:buFont typeface="+mj-lt"/>
              <a:buAutoNum type="arabicPeriod"/>
              <a:defRPr/>
            </a:pPr>
            <a:r>
              <a:rPr lang="en-US" dirty="0">
                <a:latin typeface="Arial"/>
                <a:ea typeface="ヒラギノ角ゴ Pro W3" charset="0"/>
                <a:cs typeface="Arial"/>
              </a:rPr>
              <a:t>Inter-University for Centre for Astronomy &amp; Astrophysics (IUCAA), Pune</a:t>
            </a:r>
          </a:p>
          <a:p>
            <a:pPr marL="457200" lvl="0" indent="-457200" fontAlgn="auto">
              <a:spcBef>
                <a:spcPts val="0"/>
              </a:spcBef>
              <a:spcAft>
                <a:spcPts val="0"/>
              </a:spcAft>
              <a:buFont typeface="+mj-lt"/>
              <a:buAutoNum type="arabicPeriod"/>
              <a:defRPr/>
            </a:pPr>
            <a:r>
              <a:rPr lang="en-US" dirty="0">
                <a:latin typeface="Arial"/>
                <a:ea typeface="ヒラギノ角ゴ Pro W3" charset="0"/>
                <a:cs typeface="Arial"/>
              </a:rPr>
              <a:t>Institute of Plasma Research (IPR), </a:t>
            </a:r>
            <a:r>
              <a:rPr lang="en-US" dirty="0" smtClean="0">
                <a:latin typeface="Arial"/>
                <a:ea typeface="ヒラギノ角ゴ Pro W3" charset="0"/>
                <a:cs typeface="Arial"/>
              </a:rPr>
              <a:t>Ahmedabad</a:t>
            </a:r>
            <a:endParaRPr lang="en-US" dirty="0">
              <a:latin typeface="Arial"/>
              <a:ea typeface="ヒラギノ角ゴ Pro W3" charset="0"/>
              <a:cs typeface="Arial"/>
            </a:endParaRPr>
          </a:p>
          <a:p>
            <a:pPr marL="457200" lvl="0" indent="-457200" fontAlgn="auto">
              <a:spcBef>
                <a:spcPts val="0"/>
              </a:spcBef>
              <a:spcAft>
                <a:spcPts val="0"/>
              </a:spcAft>
              <a:buFont typeface="+mj-lt"/>
              <a:buAutoNum type="arabicPeriod"/>
              <a:defRPr/>
            </a:pPr>
            <a:r>
              <a:rPr lang="en-US" dirty="0">
                <a:latin typeface="Arial"/>
                <a:ea typeface="ヒラギノ角ゴ Pro W3" charset="0"/>
                <a:cs typeface="Arial"/>
              </a:rPr>
              <a:t>Raja </a:t>
            </a:r>
            <a:r>
              <a:rPr lang="en-US" dirty="0" err="1">
                <a:latin typeface="Arial"/>
                <a:ea typeface="ヒラギノ角ゴ Pro W3" charset="0"/>
                <a:cs typeface="Arial"/>
              </a:rPr>
              <a:t>Ramana</a:t>
            </a:r>
            <a:r>
              <a:rPr lang="en-US" dirty="0">
                <a:latin typeface="Arial"/>
                <a:ea typeface="ヒラギノ角ゴ Pro W3" charset="0"/>
                <a:cs typeface="Arial"/>
              </a:rPr>
              <a:t> Centre for Advanced Technology (RRCAT), </a:t>
            </a:r>
            <a:r>
              <a:rPr lang="en-US" dirty="0" smtClean="0">
                <a:latin typeface="Arial"/>
                <a:ea typeface="ヒラギノ角ゴ Pro W3" charset="0"/>
                <a:cs typeface="Arial"/>
              </a:rPr>
              <a:t>Indore</a:t>
            </a:r>
          </a:p>
          <a:p>
            <a:pPr lvl="0" fontAlgn="auto">
              <a:spcBef>
                <a:spcPts val="0"/>
              </a:spcBef>
              <a:spcAft>
                <a:spcPts val="0"/>
              </a:spcAft>
              <a:defRPr/>
            </a:pPr>
            <a:endParaRPr lang="en-US" dirty="0" smtClean="0">
              <a:latin typeface="Arial"/>
              <a:ea typeface="ヒラギノ角ゴ Pro W3" charset="0"/>
              <a:cs typeface="Arial"/>
            </a:endParaRPr>
          </a:p>
          <a:p>
            <a:pPr lvl="0" fontAlgn="auto">
              <a:spcBef>
                <a:spcPts val="0"/>
              </a:spcBef>
              <a:spcAft>
                <a:spcPts val="0"/>
              </a:spcAft>
              <a:defRPr/>
            </a:pPr>
            <a:r>
              <a:rPr lang="en-US" dirty="0" smtClean="0">
                <a:latin typeface="Arial"/>
                <a:ea typeface="ヒラギノ角ゴ Pro W3" charset="0"/>
                <a:cs typeface="Arial"/>
              </a:rPr>
              <a:t>+ about 10 other participating institutes and universities</a:t>
            </a:r>
            <a:endParaRPr lang="en-US" dirty="0">
              <a:latin typeface="Arial"/>
              <a:ea typeface="ヒラギノ角ゴ Pro W3" charset="0"/>
              <a:cs typeface="Arial"/>
            </a:endParaRPr>
          </a:p>
        </p:txBody>
      </p:sp>
    </p:spTree>
    <p:extLst>
      <p:ext uri="{BB962C8B-B14F-4D97-AF65-F5344CB8AC3E}">
        <p14:creationId xmlns:p14="http://schemas.microsoft.com/office/powerpoint/2010/main" val="1710136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381000" y="152400"/>
            <a:ext cx="3030538" cy="400050"/>
          </a:xfrm>
          <a:prstGeom prst="rect">
            <a:avLst/>
          </a:prstGeom>
          <a:noFill/>
          <a:ln w="9525">
            <a:noFill/>
            <a:miter lim="800000"/>
            <a:headEnd/>
            <a:tailEnd/>
          </a:ln>
        </p:spPr>
        <p:txBody>
          <a:bodyPr wrap="none">
            <a:spAutoFit/>
          </a:bodyPr>
          <a:lstStyle/>
          <a:p>
            <a:r>
              <a:rPr lang="en-US" sz="2000" b="1">
                <a:solidFill>
                  <a:srgbClr val="FFFF00"/>
                </a:solidFill>
              </a:rPr>
              <a:t>The LIGO-India  Project</a:t>
            </a:r>
          </a:p>
        </p:txBody>
      </p:sp>
      <p:sp>
        <p:nvSpPr>
          <p:cNvPr id="67587" name="Rectangle 2"/>
          <p:cNvSpPr>
            <a:spLocks noChangeArrowheads="1"/>
          </p:cNvSpPr>
          <p:nvPr/>
        </p:nvSpPr>
        <p:spPr bwMode="auto">
          <a:xfrm>
            <a:off x="381000" y="762000"/>
            <a:ext cx="8610600" cy="2246769"/>
          </a:xfrm>
          <a:prstGeom prst="rect">
            <a:avLst/>
          </a:prstGeom>
          <a:noFill/>
          <a:ln w="9525">
            <a:noFill/>
            <a:miter lim="800000"/>
            <a:headEnd/>
            <a:tailEnd/>
          </a:ln>
        </p:spPr>
        <p:txBody>
          <a:bodyPr>
            <a:spAutoFit/>
          </a:bodyPr>
          <a:lstStyle/>
          <a:p>
            <a:r>
              <a:rPr lang="en-US" sz="2000" dirty="0">
                <a:solidFill>
                  <a:srgbClr val="FFFF00"/>
                </a:solidFill>
              </a:rPr>
              <a:t>Construction and Operation of an </a:t>
            </a:r>
            <a:r>
              <a:rPr lang="en-US" sz="2000" dirty="0">
                <a:solidFill>
                  <a:srgbClr val="FFC000"/>
                </a:solidFill>
              </a:rPr>
              <a:t>Advanced Gravitational Wave Detector in India</a:t>
            </a:r>
            <a:r>
              <a:rPr lang="en-US" sz="2000" dirty="0">
                <a:solidFill>
                  <a:srgbClr val="FFFF00"/>
                </a:solidFill>
              </a:rPr>
              <a:t> in collaboration with the LIGO Lab, as a 3-aLIGO detectors network by 2022.  The entire hardware components of the </a:t>
            </a:r>
            <a:r>
              <a:rPr lang="en-US" sz="2000" dirty="0" err="1">
                <a:solidFill>
                  <a:srgbClr val="FFFF00"/>
                </a:solidFill>
              </a:rPr>
              <a:t>aLIGO</a:t>
            </a:r>
            <a:r>
              <a:rPr lang="en-US" sz="2000" dirty="0">
                <a:solidFill>
                  <a:srgbClr val="FFFF00"/>
                </a:solidFill>
              </a:rPr>
              <a:t> detector along with designs and software will be provided by LIGO-USA ($150 M). Indian team  will  build the entire infrastructure for it, including UHV, labs and clean rooms </a:t>
            </a:r>
            <a:r>
              <a:rPr lang="en-US" sz="2000" dirty="0" smtClean="0">
                <a:solidFill>
                  <a:srgbClr val="FFFF00"/>
                </a:solidFill>
              </a:rPr>
              <a:t>(</a:t>
            </a:r>
            <a:r>
              <a:rPr lang="en-US" sz="2000" dirty="0" err="1" smtClean="0">
                <a:solidFill>
                  <a:srgbClr val="FFFF00"/>
                </a:solidFill>
              </a:rPr>
              <a:t>Rs</a:t>
            </a:r>
            <a:r>
              <a:rPr lang="en-US" sz="2000" dirty="0" smtClean="0">
                <a:solidFill>
                  <a:srgbClr val="FFFF00"/>
                </a:solidFill>
              </a:rPr>
              <a:t>. 1260 </a:t>
            </a:r>
            <a:r>
              <a:rPr lang="en-US" sz="2000" dirty="0" err="1" smtClean="0">
                <a:solidFill>
                  <a:srgbClr val="FFFF00"/>
                </a:solidFill>
              </a:rPr>
              <a:t>Crores</a:t>
            </a:r>
            <a:r>
              <a:rPr lang="en-US" sz="2000" dirty="0" smtClean="0">
                <a:solidFill>
                  <a:srgbClr val="FFFF00"/>
                </a:solidFill>
              </a:rPr>
              <a:t>, </a:t>
            </a:r>
            <a:r>
              <a:rPr lang="en-US" sz="2000" dirty="0">
                <a:solidFill>
                  <a:srgbClr val="FFFF00"/>
                </a:solidFill>
              </a:rPr>
              <a:t>15 yrs), and operate the detector in India.</a:t>
            </a:r>
          </a:p>
        </p:txBody>
      </p:sp>
      <p:sp>
        <p:nvSpPr>
          <p:cNvPr id="67589" name="Text Box 6"/>
          <p:cNvSpPr txBox="1">
            <a:spLocks noChangeArrowheads="1"/>
          </p:cNvSpPr>
          <p:nvPr/>
        </p:nvSpPr>
        <p:spPr bwMode="auto">
          <a:xfrm>
            <a:off x="2890583" y="2819400"/>
            <a:ext cx="3077084" cy="1015663"/>
          </a:xfrm>
          <a:prstGeom prst="rect">
            <a:avLst/>
          </a:prstGeom>
          <a:noFill/>
          <a:ln w="9525">
            <a:noFill/>
            <a:miter lim="800000"/>
            <a:headEnd/>
            <a:tailEnd/>
          </a:ln>
        </p:spPr>
        <p:txBody>
          <a:bodyPr wrap="none">
            <a:spAutoFit/>
          </a:bodyPr>
          <a:lstStyle/>
          <a:p>
            <a:pPr algn="ctr"/>
            <a:r>
              <a:rPr lang="en-US" b="1" dirty="0"/>
              <a:t>The </a:t>
            </a:r>
            <a:r>
              <a:rPr lang="en-US" b="1" dirty="0" err="1"/>
              <a:t>IndiGO</a:t>
            </a:r>
            <a:r>
              <a:rPr lang="en-US" b="1" dirty="0"/>
              <a:t> Consortium</a:t>
            </a:r>
          </a:p>
          <a:p>
            <a:pPr algn="ctr"/>
            <a:endParaRPr lang="en-US" b="1" dirty="0"/>
          </a:p>
          <a:p>
            <a:pPr algn="ctr"/>
            <a:r>
              <a:rPr lang="en-US" b="1" dirty="0" err="1"/>
              <a:t>www.gw-indigo.org</a:t>
            </a:r>
            <a:endParaRPr lang="en-US" b="1" dirty="0"/>
          </a:p>
        </p:txBody>
      </p:sp>
      <p:pic>
        <p:nvPicPr>
          <p:cNvPr id="67590" name="Picture 6"/>
          <p:cNvPicPr>
            <a:picLocks noChangeAspect="1" noChangeArrowheads="1"/>
          </p:cNvPicPr>
          <p:nvPr/>
        </p:nvPicPr>
        <p:blipFill>
          <a:blip r:embed="rId3" cstate="print"/>
          <a:srcRect/>
          <a:stretch>
            <a:fillRect/>
          </a:stretch>
        </p:blipFill>
        <p:spPr bwMode="auto">
          <a:xfrm>
            <a:off x="1524000" y="3810000"/>
            <a:ext cx="6248400" cy="2822575"/>
          </a:xfrm>
          <a:prstGeom prst="rect">
            <a:avLst/>
          </a:prstGeom>
          <a:noFill/>
          <a:ln w="9525">
            <a:noFill/>
            <a:miter lim="800000"/>
            <a:headEnd/>
            <a:tailEnd/>
          </a:ln>
        </p:spPr>
      </p:pic>
    </p:spTree>
    <p:extLst>
      <p:ext uri="{BB962C8B-B14F-4D97-AF65-F5344CB8AC3E}">
        <p14:creationId xmlns:p14="http://schemas.microsoft.com/office/powerpoint/2010/main" val="27083762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0" y="0"/>
            <a:ext cx="8913813" cy="6788150"/>
            <a:chOff x="76200" y="0"/>
            <a:chExt cx="8912553" cy="6788150"/>
          </a:xfrm>
        </p:grpSpPr>
        <p:grpSp>
          <p:nvGrpSpPr>
            <p:cNvPr id="3" name="Group 18"/>
            <p:cNvGrpSpPr>
              <a:grpSpLocks/>
            </p:cNvGrpSpPr>
            <p:nvPr/>
          </p:nvGrpSpPr>
          <p:grpSpPr bwMode="auto">
            <a:xfrm>
              <a:off x="76200" y="0"/>
              <a:ext cx="6197364" cy="6788150"/>
              <a:chOff x="1295400" y="0"/>
              <a:chExt cx="6197364" cy="6788150"/>
            </a:xfrm>
          </p:grpSpPr>
          <p:grpSp>
            <p:nvGrpSpPr>
              <p:cNvPr id="4" name="Group 2"/>
              <p:cNvGrpSpPr>
                <a:grpSpLocks/>
              </p:cNvGrpSpPr>
              <p:nvPr/>
            </p:nvGrpSpPr>
            <p:grpSpPr bwMode="auto">
              <a:xfrm>
                <a:off x="1295400" y="0"/>
                <a:ext cx="6197364" cy="6788150"/>
                <a:chOff x="1008" y="576"/>
                <a:chExt cx="2661" cy="2886"/>
              </a:xfrm>
            </p:grpSpPr>
            <p:pic>
              <p:nvPicPr>
                <p:cNvPr id="4114" name="Picture 3" descr="new-hdr1-left"/>
                <p:cNvPicPr>
                  <a:picLocks noChangeAspect="1" noChangeArrowheads="1"/>
                </p:cNvPicPr>
                <p:nvPr/>
              </p:nvPicPr>
              <p:blipFill>
                <a:blip r:embed="rId4" cstate="print"/>
                <a:srcRect/>
                <a:stretch>
                  <a:fillRect/>
                </a:stretch>
              </p:blipFill>
              <p:spPr bwMode="auto">
                <a:xfrm>
                  <a:off x="1008" y="576"/>
                  <a:ext cx="1140" cy="2886"/>
                </a:xfrm>
                <a:prstGeom prst="rect">
                  <a:avLst/>
                </a:prstGeom>
                <a:noFill/>
                <a:ln w="9525">
                  <a:noFill/>
                  <a:miter lim="800000"/>
                  <a:headEnd/>
                  <a:tailEnd/>
                </a:ln>
              </p:spPr>
            </p:pic>
            <p:pic>
              <p:nvPicPr>
                <p:cNvPr id="4115" name="Picture 4" descr="new-hdr3-1"/>
                <p:cNvPicPr>
                  <a:picLocks noChangeAspect="1" noChangeArrowheads="1"/>
                </p:cNvPicPr>
                <p:nvPr/>
              </p:nvPicPr>
              <p:blipFill>
                <a:blip r:embed="rId5" cstate="print"/>
                <a:srcRect r="31665"/>
                <a:stretch>
                  <a:fillRect/>
                </a:stretch>
              </p:blipFill>
              <p:spPr bwMode="auto">
                <a:xfrm>
                  <a:off x="2140" y="1192"/>
                  <a:ext cx="1529" cy="1536"/>
                </a:xfrm>
                <a:prstGeom prst="rect">
                  <a:avLst/>
                </a:prstGeom>
                <a:noFill/>
                <a:ln w="9525">
                  <a:noFill/>
                  <a:miter lim="800000"/>
                  <a:headEnd/>
                  <a:tailEnd/>
                </a:ln>
              </p:spPr>
            </p:pic>
          </p:grpSp>
          <p:sp>
            <p:nvSpPr>
              <p:cNvPr id="4104" name="Oval 5"/>
              <p:cNvSpPr>
                <a:spLocks noChangeArrowheads="1"/>
              </p:cNvSpPr>
              <p:nvPr/>
            </p:nvSpPr>
            <p:spPr bwMode="auto">
              <a:xfrm>
                <a:off x="2366786" y="4286256"/>
                <a:ext cx="295451" cy="285744"/>
              </a:xfrm>
              <a:prstGeom prst="ellipse">
                <a:avLst/>
              </a:prstGeom>
              <a:solidFill>
                <a:srgbClr val="00FF00">
                  <a:alpha val="23921"/>
                </a:srgbClr>
              </a:solidFill>
              <a:ln w="28575">
                <a:solidFill>
                  <a:srgbClr val="0000FF"/>
                </a:solidFill>
                <a:round/>
                <a:headEnd/>
                <a:tailEnd/>
              </a:ln>
            </p:spPr>
            <p:txBody>
              <a:bodyPr wrap="none" anchor="ctr"/>
              <a:lstStyle/>
              <a:p>
                <a:endParaRPr lang="en-US">
                  <a:solidFill>
                    <a:prstClr val="black"/>
                  </a:solidFill>
                  <a:latin typeface="Calibri" pitchFamily="34" charset="0"/>
                </a:endParaRPr>
              </a:p>
            </p:txBody>
          </p:sp>
          <p:sp>
            <p:nvSpPr>
              <p:cNvPr id="4105" name="Line 6"/>
              <p:cNvSpPr>
                <a:spLocks noChangeShapeType="1"/>
              </p:cNvSpPr>
              <p:nvPr/>
            </p:nvSpPr>
            <p:spPr bwMode="auto">
              <a:xfrm>
                <a:off x="2514600" y="4572000"/>
                <a:ext cx="754063" cy="990600"/>
              </a:xfrm>
              <a:prstGeom prst="line">
                <a:avLst/>
              </a:prstGeom>
              <a:noFill/>
              <a:ln w="25400">
                <a:solidFill>
                  <a:srgbClr val="0000FF"/>
                </a:solidFill>
                <a:round/>
                <a:headEnd/>
                <a:tailEnd type="triangle" w="med" len="med"/>
              </a:ln>
            </p:spPr>
            <p:txBody>
              <a:bodyPr/>
              <a:lstStyle/>
              <a:p>
                <a:endParaRPr lang="en-US">
                  <a:solidFill>
                    <a:prstClr val="black"/>
                  </a:solidFill>
                </a:endParaRPr>
              </a:p>
            </p:txBody>
          </p:sp>
          <p:sp>
            <p:nvSpPr>
              <p:cNvPr id="4106" name="Line 7"/>
              <p:cNvSpPr>
                <a:spLocks noChangeShapeType="1"/>
              </p:cNvSpPr>
              <p:nvPr/>
            </p:nvSpPr>
            <p:spPr bwMode="auto">
              <a:xfrm>
                <a:off x="2438400" y="4572000"/>
                <a:ext cx="679450" cy="1905000"/>
              </a:xfrm>
              <a:prstGeom prst="line">
                <a:avLst/>
              </a:prstGeom>
              <a:noFill/>
              <a:ln w="25400">
                <a:solidFill>
                  <a:srgbClr val="FF0000"/>
                </a:solidFill>
                <a:round/>
                <a:headEnd/>
                <a:tailEnd type="triangle" w="med" len="med"/>
              </a:ln>
            </p:spPr>
            <p:txBody>
              <a:bodyPr/>
              <a:lstStyle/>
              <a:p>
                <a:endParaRPr lang="en-US">
                  <a:solidFill>
                    <a:prstClr val="black"/>
                  </a:solidFill>
                </a:endParaRPr>
              </a:p>
            </p:txBody>
          </p:sp>
          <p:sp>
            <p:nvSpPr>
              <p:cNvPr id="4107" name="Line 9"/>
              <p:cNvSpPr>
                <a:spLocks noChangeShapeType="1"/>
              </p:cNvSpPr>
              <p:nvPr/>
            </p:nvSpPr>
            <p:spPr bwMode="auto">
              <a:xfrm flipV="1">
                <a:off x="2667000" y="3429000"/>
                <a:ext cx="2112963" cy="838200"/>
              </a:xfrm>
              <a:prstGeom prst="line">
                <a:avLst/>
              </a:prstGeom>
              <a:noFill/>
              <a:ln w="25400">
                <a:solidFill>
                  <a:srgbClr val="FF0000"/>
                </a:solidFill>
                <a:round/>
                <a:headEnd/>
                <a:tailEnd type="triangle" w="med" len="med"/>
              </a:ln>
            </p:spPr>
            <p:txBody>
              <a:bodyPr/>
              <a:lstStyle/>
              <a:p>
                <a:endParaRPr lang="en-US">
                  <a:solidFill>
                    <a:prstClr val="black"/>
                  </a:solidFill>
                </a:endParaRPr>
              </a:p>
            </p:txBody>
          </p:sp>
          <p:sp>
            <p:nvSpPr>
              <p:cNvPr id="4108" name="Line 10"/>
              <p:cNvSpPr>
                <a:spLocks noChangeShapeType="1"/>
              </p:cNvSpPr>
              <p:nvPr/>
            </p:nvSpPr>
            <p:spPr bwMode="auto">
              <a:xfrm flipV="1">
                <a:off x="2667000" y="3581400"/>
                <a:ext cx="2716213" cy="838200"/>
              </a:xfrm>
              <a:prstGeom prst="line">
                <a:avLst/>
              </a:prstGeom>
              <a:noFill/>
              <a:ln w="25400">
                <a:solidFill>
                  <a:srgbClr val="FF0000"/>
                </a:solidFill>
                <a:round/>
                <a:headEnd/>
                <a:tailEnd type="triangle" w="med" len="med"/>
              </a:ln>
            </p:spPr>
            <p:txBody>
              <a:bodyPr/>
              <a:lstStyle/>
              <a:p>
                <a:endParaRPr lang="en-US">
                  <a:solidFill>
                    <a:prstClr val="black"/>
                  </a:solidFill>
                </a:endParaRPr>
              </a:p>
            </p:txBody>
          </p:sp>
          <p:sp>
            <p:nvSpPr>
              <p:cNvPr id="4109" name="Line 11"/>
              <p:cNvSpPr>
                <a:spLocks noChangeShapeType="1"/>
              </p:cNvSpPr>
              <p:nvPr/>
            </p:nvSpPr>
            <p:spPr bwMode="auto">
              <a:xfrm flipH="1" flipV="1">
                <a:off x="2286000" y="3505200"/>
                <a:ext cx="150813" cy="685800"/>
              </a:xfrm>
              <a:prstGeom prst="line">
                <a:avLst/>
              </a:prstGeom>
              <a:noFill/>
              <a:ln w="25400">
                <a:solidFill>
                  <a:srgbClr val="CC3300"/>
                </a:solidFill>
                <a:round/>
                <a:headEnd/>
                <a:tailEnd type="triangle" w="med" len="med"/>
              </a:ln>
            </p:spPr>
            <p:txBody>
              <a:bodyPr/>
              <a:lstStyle/>
              <a:p>
                <a:endParaRPr lang="en-US">
                  <a:solidFill>
                    <a:prstClr val="black"/>
                  </a:solidFill>
                </a:endParaRPr>
              </a:p>
            </p:txBody>
          </p:sp>
          <p:sp>
            <p:nvSpPr>
              <p:cNvPr id="4110" name="Line 12"/>
              <p:cNvSpPr>
                <a:spLocks noChangeShapeType="1"/>
              </p:cNvSpPr>
              <p:nvPr/>
            </p:nvSpPr>
            <p:spPr bwMode="auto">
              <a:xfrm flipV="1">
                <a:off x="2514600" y="2209800"/>
                <a:ext cx="603250" cy="1981200"/>
              </a:xfrm>
              <a:prstGeom prst="line">
                <a:avLst/>
              </a:prstGeom>
              <a:noFill/>
              <a:ln w="25400">
                <a:solidFill>
                  <a:srgbClr val="FF0000"/>
                </a:solidFill>
                <a:round/>
                <a:headEnd/>
                <a:tailEnd type="triangle" w="med" len="med"/>
              </a:ln>
            </p:spPr>
            <p:txBody>
              <a:bodyPr/>
              <a:lstStyle/>
              <a:p>
                <a:endParaRPr lang="en-US">
                  <a:solidFill>
                    <a:prstClr val="black"/>
                  </a:solidFill>
                </a:endParaRPr>
              </a:p>
            </p:txBody>
          </p:sp>
          <p:sp>
            <p:nvSpPr>
              <p:cNvPr id="4111" name="Line 13"/>
              <p:cNvSpPr>
                <a:spLocks noChangeShapeType="1"/>
              </p:cNvSpPr>
              <p:nvPr/>
            </p:nvSpPr>
            <p:spPr bwMode="auto">
              <a:xfrm>
                <a:off x="2590800" y="4572000"/>
                <a:ext cx="1208088" cy="990600"/>
              </a:xfrm>
              <a:prstGeom prst="line">
                <a:avLst/>
              </a:prstGeom>
              <a:noFill/>
              <a:ln w="25400">
                <a:solidFill>
                  <a:srgbClr val="FF0000"/>
                </a:solidFill>
                <a:round/>
                <a:headEnd/>
                <a:tailEnd type="triangle" w="med" len="med"/>
              </a:ln>
            </p:spPr>
            <p:txBody>
              <a:bodyPr/>
              <a:lstStyle/>
              <a:p>
                <a:endParaRPr lang="en-US">
                  <a:solidFill>
                    <a:prstClr val="black"/>
                  </a:solidFill>
                </a:endParaRPr>
              </a:p>
            </p:txBody>
          </p:sp>
          <p:sp>
            <p:nvSpPr>
              <p:cNvPr id="4112" name="Line 16"/>
              <p:cNvSpPr>
                <a:spLocks noChangeShapeType="1"/>
              </p:cNvSpPr>
              <p:nvPr/>
            </p:nvSpPr>
            <p:spPr bwMode="auto">
              <a:xfrm flipV="1">
                <a:off x="2590800" y="3581400"/>
                <a:ext cx="301625" cy="609600"/>
              </a:xfrm>
              <a:prstGeom prst="line">
                <a:avLst/>
              </a:prstGeom>
              <a:noFill/>
              <a:ln w="25400">
                <a:solidFill>
                  <a:srgbClr val="CC3300"/>
                </a:solidFill>
                <a:round/>
                <a:headEnd/>
                <a:tailEnd type="triangle" w="med" len="med"/>
              </a:ln>
            </p:spPr>
            <p:txBody>
              <a:bodyPr/>
              <a:lstStyle/>
              <a:p>
                <a:endParaRPr lang="en-US">
                  <a:solidFill>
                    <a:prstClr val="black"/>
                  </a:solidFill>
                </a:endParaRPr>
              </a:p>
            </p:txBody>
          </p:sp>
          <p:pic>
            <p:nvPicPr>
              <p:cNvPr id="4113" name="Picture 11" descr="logo"/>
              <p:cNvPicPr>
                <a:picLocks noChangeAspect="1" noChangeArrowheads="1"/>
              </p:cNvPicPr>
              <p:nvPr/>
            </p:nvPicPr>
            <p:blipFill>
              <a:blip r:embed="rId6" cstate="print"/>
              <a:srcRect/>
              <a:stretch>
                <a:fillRect/>
              </a:stretch>
            </p:blipFill>
            <p:spPr bwMode="auto">
              <a:xfrm>
                <a:off x="3962400" y="0"/>
                <a:ext cx="1447800" cy="1447800"/>
              </a:xfrm>
              <a:prstGeom prst="rect">
                <a:avLst/>
              </a:prstGeom>
              <a:noFill/>
              <a:ln w="9525">
                <a:noFill/>
                <a:miter lim="800000"/>
                <a:headEnd/>
                <a:tailEnd/>
              </a:ln>
            </p:spPr>
          </p:pic>
        </p:grpSp>
        <p:sp>
          <p:nvSpPr>
            <p:cNvPr id="10246" name="TextBox 19"/>
            <p:cNvSpPr txBox="1">
              <a:spLocks noChangeArrowheads="1"/>
            </p:cNvSpPr>
            <p:nvPr/>
          </p:nvSpPr>
          <p:spPr bwMode="auto">
            <a:xfrm>
              <a:off x="4342797" y="152400"/>
              <a:ext cx="4645956" cy="646331"/>
            </a:xfrm>
            <a:prstGeom prst="rect">
              <a:avLst/>
            </a:prstGeom>
            <a:noFill/>
            <a:ln w="9525">
              <a:noFill/>
              <a:miter lim="800000"/>
              <a:headEnd/>
              <a:tailEnd/>
            </a:ln>
          </p:spPr>
          <p:txBody>
            <a:bodyPr>
              <a:spAutoFit/>
            </a:bodyPr>
            <a:lstStyle/>
            <a:p>
              <a:pPr fontAlgn="auto">
                <a:spcBef>
                  <a:spcPts val="0"/>
                </a:spcBef>
                <a:spcAft>
                  <a:spcPts val="0"/>
                </a:spcAft>
                <a:defRPr/>
              </a:pPr>
              <a:r>
                <a:rPr lang="en-US" sz="1800" b="1" u="sng" dirty="0">
                  <a:solidFill>
                    <a:srgbClr val="FFFFFF"/>
                  </a:solidFill>
                  <a:effectLst>
                    <a:outerShdw blurRad="38100" dist="38100" dir="2700000" algn="tl">
                      <a:srgbClr val="000000">
                        <a:alpha val="43137"/>
                      </a:srgbClr>
                    </a:outerShdw>
                  </a:effectLst>
                  <a:latin typeface="Arial"/>
                  <a:cs typeface="Arial"/>
                </a:rPr>
                <a:t>Multi-Institutional,</a:t>
              </a:r>
            </a:p>
            <a:p>
              <a:pPr fontAlgn="auto">
                <a:spcBef>
                  <a:spcPts val="0"/>
                </a:spcBef>
                <a:spcAft>
                  <a:spcPts val="0"/>
                </a:spcAft>
                <a:defRPr/>
              </a:pPr>
              <a:r>
                <a:rPr lang="en-US" sz="1800" b="1" u="sng" dirty="0">
                  <a:solidFill>
                    <a:srgbClr val="FFFFFF"/>
                  </a:solidFill>
                  <a:effectLst>
                    <a:outerShdw blurRad="38100" dist="38100" dir="2700000" algn="tl">
                      <a:srgbClr val="000000">
                        <a:alpha val="43137"/>
                      </a:srgbClr>
                    </a:outerShdw>
                  </a:effectLst>
                  <a:latin typeface="Arial"/>
                  <a:cs typeface="Arial"/>
                </a:rPr>
                <a:t>Multi-disciplinary Consortium</a:t>
              </a:r>
              <a:endParaRPr lang="en-IN" sz="1800" b="1" u="sng" dirty="0">
                <a:solidFill>
                  <a:srgbClr val="FFFFFF"/>
                </a:solidFill>
                <a:effectLst>
                  <a:outerShdw blurRad="38100" dist="38100" dir="2700000" algn="tl">
                    <a:srgbClr val="000000">
                      <a:alpha val="43137"/>
                    </a:srgbClr>
                  </a:outerShdw>
                </a:effectLst>
                <a:latin typeface="Arial"/>
                <a:cs typeface="Arial"/>
              </a:endParaRPr>
            </a:p>
          </p:txBody>
        </p:sp>
      </p:grpSp>
      <p:grpSp>
        <p:nvGrpSpPr>
          <p:cNvPr id="8" name="Group 7"/>
          <p:cNvGrpSpPr/>
          <p:nvPr/>
        </p:nvGrpSpPr>
        <p:grpSpPr>
          <a:xfrm>
            <a:off x="3810000" y="1219200"/>
            <a:ext cx="5067300" cy="4724400"/>
            <a:chOff x="3352800" y="1219200"/>
            <a:chExt cx="5524500" cy="5486400"/>
          </a:xfrm>
        </p:grpSpPr>
        <p:graphicFrame>
          <p:nvGraphicFramePr>
            <p:cNvPr id="7" name="Chart 6"/>
            <p:cNvGraphicFramePr>
              <a:graphicFrameLocks/>
            </p:cNvGraphicFramePr>
            <p:nvPr>
              <p:extLst>
                <p:ext uri="{D42A27DB-BD31-4B8C-83A1-F6EECF244321}">
                  <p14:modId xmlns:p14="http://schemas.microsoft.com/office/powerpoint/2010/main" val="1939112686"/>
                </p:ext>
              </p:extLst>
            </p:nvPr>
          </p:nvGraphicFramePr>
          <p:xfrm>
            <a:off x="3352800" y="1219200"/>
            <a:ext cx="5524500" cy="5486400"/>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4"/>
            <p:cNvSpPr/>
            <p:nvPr/>
          </p:nvSpPr>
          <p:spPr>
            <a:xfrm>
              <a:off x="6553200" y="6324600"/>
              <a:ext cx="457200" cy="228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743200" y="6019800"/>
            <a:ext cx="6400800" cy="584776"/>
          </a:xfrm>
          <a:prstGeom prst="rect">
            <a:avLst/>
          </a:prstGeom>
          <a:noFill/>
        </p:spPr>
        <p:txBody>
          <a:bodyPr wrap="square" rtlCol="0">
            <a:spAutoFit/>
          </a:bodyPr>
          <a:lstStyle/>
          <a:p>
            <a:r>
              <a:rPr lang="en-US" sz="1600" dirty="0" smtClean="0"/>
              <a:t>61 people in LSC, and 37 authors in the discovery and most companion papers (parameters, GR test, astrophysics, detector</a:t>
            </a:r>
            <a:r>
              <a:rPr lang="is-IS" sz="1600" dirty="0" smtClean="0"/>
              <a:t>…)</a:t>
            </a:r>
            <a:endParaRPr lang="en-US" sz="1600" dirty="0"/>
          </a:p>
        </p:txBody>
      </p:sp>
    </p:spTree>
    <p:custDataLst>
      <p:tags r:id="rId1"/>
    </p:custDataLst>
    <p:extLst>
      <p:ext uri="{BB962C8B-B14F-4D97-AF65-F5344CB8AC3E}">
        <p14:creationId xmlns:p14="http://schemas.microsoft.com/office/powerpoint/2010/main" val="2958865273"/>
      </p:ext>
    </p:extLst>
  </p:cSld>
  <p:clrMapOvr>
    <a:masterClrMapping/>
  </p:clrMapOvr>
  <p:transition xmlns:p14="http://schemas.microsoft.com/office/powerpoint/2010/main" advTm="3349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rahat.up.nic.in/images/seismic.jpg"/>
          <p:cNvPicPr>
            <a:picLocks noChangeAspect="1" noChangeArrowheads="1"/>
          </p:cNvPicPr>
          <p:nvPr/>
        </p:nvPicPr>
        <p:blipFill>
          <a:blip r:embed="rId3" cstate="print"/>
          <a:srcRect/>
          <a:stretch>
            <a:fillRect/>
          </a:stretch>
        </p:blipFill>
        <p:spPr bwMode="auto">
          <a:xfrm>
            <a:off x="1752600" y="228600"/>
            <a:ext cx="5410200" cy="5867400"/>
          </a:xfrm>
          <a:prstGeom prst="rect">
            <a:avLst/>
          </a:prstGeom>
          <a:noFill/>
          <a:ln w="9525">
            <a:noFill/>
            <a:miter lim="800000"/>
            <a:headEnd/>
            <a:tailEnd/>
          </a:ln>
        </p:spPr>
      </p:pic>
      <p:sp>
        <p:nvSpPr>
          <p:cNvPr id="2" name="TextBox 1"/>
          <p:cNvSpPr txBox="1"/>
          <p:nvPr/>
        </p:nvSpPr>
        <p:spPr>
          <a:xfrm>
            <a:off x="685800" y="6248400"/>
            <a:ext cx="7455286" cy="400110"/>
          </a:xfrm>
          <a:prstGeom prst="rect">
            <a:avLst/>
          </a:prstGeom>
          <a:noFill/>
        </p:spPr>
        <p:txBody>
          <a:bodyPr wrap="none" rtlCol="0">
            <a:spAutoFit/>
          </a:bodyPr>
          <a:lstStyle/>
          <a:p>
            <a:r>
              <a:rPr lang="en-US" dirty="0" smtClean="0"/>
              <a:t>There are good sites in the Deccan Plateau, low seismicity zone</a:t>
            </a:r>
            <a:endParaRPr lang="en-US" dirty="0"/>
          </a:p>
        </p:txBody>
      </p:sp>
    </p:spTree>
    <p:extLst>
      <p:ext uri="{BB962C8B-B14F-4D97-AF65-F5344CB8AC3E}">
        <p14:creationId xmlns:p14="http://schemas.microsoft.com/office/powerpoint/2010/main" val="12627418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allakere_seismic_median_spec.png"/>
          <p:cNvPicPr>
            <a:picLocks noChangeAspect="1"/>
          </p:cNvPicPr>
          <p:nvPr/>
        </p:nvPicPr>
        <p:blipFill>
          <a:blip r:embed="rId2">
            <a:extLst>
              <a:ext uri="{28A0092B-C50C-407E-A947-70E740481C1C}">
                <a14:useLocalDpi xmlns:a14="http://schemas.microsoft.com/office/drawing/2010/main" val="0"/>
              </a:ext>
            </a:extLst>
          </a:blip>
          <a:srcRect t="5627"/>
          <a:stretch>
            <a:fillRect/>
          </a:stretch>
        </p:blipFill>
        <p:spPr bwMode="auto">
          <a:xfrm>
            <a:off x="955210" y="990600"/>
            <a:ext cx="7807790" cy="535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0" y="304800"/>
            <a:ext cx="6937441" cy="400110"/>
          </a:xfrm>
          <a:prstGeom prst="rect">
            <a:avLst/>
          </a:prstGeom>
          <a:noFill/>
        </p:spPr>
        <p:txBody>
          <a:bodyPr wrap="none" rtlCol="0">
            <a:spAutoFit/>
          </a:bodyPr>
          <a:lstStyle/>
          <a:p>
            <a:r>
              <a:rPr lang="en-US" dirty="0" smtClean="0"/>
              <a:t>Typical ground noise spectrum (X,Y,Z) at good sites in India</a:t>
            </a:r>
            <a:endParaRPr lang="en-US" dirty="0"/>
          </a:p>
        </p:txBody>
      </p:sp>
    </p:spTree>
    <p:extLst>
      <p:ext uri="{BB962C8B-B14F-4D97-AF65-F5344CB8AC3E}">
        <p14:creationId xmlns:p14="http://schemas.microsoft.com/office/powerpoint/2010/main" val="3994303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3" name="Text Placeholder 2"/>
          <p:cNvSpPr>
            <a:spLocks noGrp="1"/>
          </p:cNvSpPr>
          <p:nvPr>
            <p:ph type="body" sz="half" idx="1"/>
          </p:nvPr>
        </p:nvSpPr>
        <p:spPr/>
        <p:txBody>
          <a:bodyPr/>
          <a:lstStyle/>
          <a:p>
            <a:pPr>
              <a:buFont typeface="Wingdings" pitchFamily="-106" charset="2"/>
              <a:buChar char="§"/>
              <a:defRPr/>
            </a:pPr>
            <a:endParaRPr lang="en-US">
              <a:solidFill>
                <a:srgbClr val="618FFD"/>
              </a:solidFill>
            </a:endParaRPr>
          </a:p>
        </p:txBody>
      </p:sp>
      <p:sp>
        <p:nvSpPr>
          <p:cNvPr id="4" name="Content Placeholder 3"/>
          <p:cNvSpPr>
            <a:spLocks noGrp="1"/>
          </p:cNvSpPr>
          <p:nvPr>
            <p:ph sz="half" idx="2"/>
          </p:nvPr>
        </p:nvSpPr>
        <p:spPr/>
        <p:txBody>
          <a:bodyPr/>
          <a:lstStyle/>
          <a:p>
            <a:pPr>
              <a:buFont typeface="Wingdings" pitchFamily="-106" charset="2"/>
              <a:buChar char="§"/>
              <a:defRPr/>
            </a:pPr>
            <a:endParaRPr lang="en-US">
              <a:solidFill>
                <a:srgbClr val="618FFD"/>
              </a:solidFill>
            </a:endParaRPr>
          </a:p>
        </p:txBody>
      </p:sp>
      <p:sp>
        <p:nvSpPr>
          <p:cNvPr id="20485" name="Slide Number Placeholder 4"/>
          <p:cNvSpPr>
            <a:spLocks noGrp="1"/>
          </p:cNvSpPr>
          <p:nvPr>
            <p:ph type="sldNum" sz="quarter" idx="4294967295"/>
          </p:nvPr>
        </p:nvSpPr>
        <p:spPr>
          <a:noFill/>
        </p:spPr>
        <p:txBody>
          <a:bodyPr/>
          <a:lstStyle/>
          <a:p>
            <a:fld id="{57365952-CDE5-4F35-B32B-12588130809B}" type="slidenum">
              <a:rPr lang="en-US">
                <a:solidFill>
                  <a:srgbClr val="618FFD"/>
                </a:solidFill>
                <a:latin typeface="Calibri"/>
              </a:rPr>
              <a:pPr/>
              <a:t>57</a:t>
            </a:fld>
            <a:endParaRPr lang="en-US">
              <a:solidFill>
                <a:srgbClr val="618FFD"/>
              </a:solidFill>
              <a:latin typeface="Calibri"/>
            </a:endParaRPr>
          </a:p>
        </p:txBody>
      </p:sp>
      <p:sp>
        <p:nvSpPr>
          <p:cNvPr id="20486" name="Slide Number Placeholder 4"/>
          <p:cNvSpPr txBox="1">
            <a:spLocks/>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hangingPunct="0"/>
            <a:fld id="{CAB3371C-9D2A-430B-9D7C-59149415E478}" type="slidenum">
              <a:rPr lang="en-US" sz="1400">
                <a:solidFill>
                  <a:srgbClr val="618FFD"/>
                </a:solidFill>
                <a:latin typeface="Times New Roman" pitchFamily="18" charset="0"/>
                <a:ea typeface="ＭＳ Ｐゴシック"/>
                <a:cs typeface="MS Pゴシック"/>
              </a:rPr>
              <a:pPr algn="r" eaLnBrk="0" hangingPunct="0"/>
              <a:t>57</a:t>
            </a:fld>
            <a:endParaRPr lang="en-US" sz="1400">
              <a:solidFill>
                <a:srgbClr val="618FFD"/>
              </a:solidFill>
              <a:latin typeface="Times New Roman" pitchFamily="18" charset="0"/>
              <a:ea typeface="ＭＳ Ｐゴシック"/>
              <a:cs typeface="MS Pゴシック"/>
            </a:endParaRPr>
          </a:p>
        </p:txBody>
      </p:sp>
      <p:sp>
        <p:nvSpPr>
          <p:cNvPr id="20487" name="Rectangle 5"/>
          <p:cNvSpPr>
            <a:spLocks noChangeArrowheads="1"/>
          </p:cNvSpPr>
          <p:nvPr/>
        </p:nvSpPr>
        <p:spPr bwMode="auto">
          <a:xfrm>
            <a:off x="0" y="0"/>
            <a:ext cx="9144000" cy="6858000"/>
          </a:xfrm>
          <a:prstGeom prst="rect">
            <a:avLst/>
          </a:prstGeom>
          <a:solidFill>
            <a:schemeClr val="tx2"/>
          </a:solidFill>
          <a:ln w="9525">
            <a:noFill/>
            <a:miter lim="800000"/>
            <a:headEnd/>
            <a:tailEnd/>
          </a:ln>
        </p:spPr>
        <p:txBody>
          <a:bodyPr wrap="none" anchor="ctr"/>
          <a:lstStyle/>
          <a:p>
            <a:pPr algn="ctr" eaLnBrk="0" hangingPunct="0"/>
            <a:endParaRPr lang="en-US" sz="2400">
              <a:solidFill>
                <a:srgbClr val="618FFD"/>
              </a:solidFill>
              <a:ea typeface="ＭＳ Ｐゴシック"/>
              <a:cs typeface="MS Pゴシック"/>
            </a:endParaRPr>
          </a:p>
        </p:txBody>
      </p:sp>
      <p:pic>
        <p:nvPicPr>
          <p:cNvPr id="20488" name="Picture 6" descr="WorldMapXparent"/>
          <p:cNvPicPr>
            <a:picLocks noChangeAspect="1" noChangeArrowheads="1"/>
          </p:cNvPicPr>
          <p:nvPr/>
        </p:nvPicPr>
        <p:blipFill>
          <a:blip r:embed="rId2" cstate="print"/>
          <a:srcRect/>
          <a:stretch>
            <a:fillRect/>
          </a:stretch>
        </p:blipFill>
        <p:spPr bwMode="auto">
          <a:xfrm>
            <a:off x="247650" y="1293813"/>
            <a:ext cx="8648700" cy="5208587"/>
          </a:xfrm>
          <a:prstGeom prst="rect">
            <a:avLst/>
          </a:prstGeom>
          <a:noFill/>
          <a:ln w="9525">
            <a:noFill/>
            <a:miter lim="800000"/>
            <a:headEnd/>
            <a:tailEnd/>
          </a:ln>
        </p:spPr>
      </p:pic>
      <p:pic>
        <p:nvPicPr>
          <p:cNvPr id="20489" name="Picture 12"/>
          <p:cNvPicPr>
            <a:picLocks noChangeAspect="1" noChangeArrowheads="1"/>
          </p:cNvPicPr>
          <p:nvPr/>
        </p:nvPicPr>
        <p:blipFill>
          <a:blip r:embed="rId3" cstate="print"/>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p:spPr>
      </p:pic>
      <p:pic>
        <p:nvPicPr>
          <p:cNvPr id="20490" name="Picture 18"/>
          <p:cNvPicPr>
            <a:picLocks noChangeAspect="1" noChangeArrowheads="1"/>
          </p:cNvPicPr>
          <p:nvPr/>
        </p:nvPicPr>
        <p:blipFill>
          <a:blip r:embed="rId4" cstate="print"/>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p:spPr>
      </p:pic>
      <p:sp>
        <p:nvSpPr>
          <p:cNvPr id="20491" name="TextBox 18"/>
          <p:cNvSpPr txBox="1">
            <a:spLocks noChangeArrowheads="1"/>
          </p:cNvSpPr>
          <p:nvPr/>
        </p:nvSpPr>
        <p:spPr bwMode="auto">
          <a:xfrm>
            <a:off x="1102364" y="312738"/>
            <a:ext cx="7221850" cy="584775"/>
          </a:xfrm>
          <a:prstGeom prst="rect">
            <a:avLst/>
          </a:prstGeom>
          <a:noFill/>
          <a:ln w="9525">
            <a:noFill/>
            <a:miter lim="800000"/>
            <a:headEnd/>
            <a:tailEnd/>
          </a:ln>
        </p:spPr>
        <p:txBody>
          <a:bodyPr wrap="none">
            <a:spAutoFit/>
          </a:bodyPr>
          <a:lstStyle/>
          <a:p>
            <a:pPr algn="ctr" eaLnBrk="0" hangingPunct="0"/>
            <a:r>
              <a:rPr lang="en-US" sz="3200" b="1" dirty="0">
                <a:solidFill>
                  <a:prstClr val="white"/>
                </a:solidFill>
                <a:latin typeface="Comic Sans MS" pitchFamily="66" charset="0"/>
                <a:ea typeface="ＭＳ Ｐゴシック"/>
                <a:cs typeface="ＭＳ Ｐゴシック"/>
              </a:rPr>
              <a:t>The GW Detector </a:t>
            </a:r>
            <a:r>
              <a:rPr lang="en-US" sz="3200" b="1" dirty="0" smtClean="0">
                <a:solidFill>
                  <a:prstClr val="white"/>
                </a:solidFill>
                <a:latin typeface="Comic Sans MS" pitchFamily="66" charset="0"/>
                <a:ea typeface="ＭＳ Ｐゴシック"/>
                <a:cs typeface="ＭＳ Ｐゴシック"/>
              </a:rPr>
              <a:t>Network ~ 2022</a:t>
            </a:r>
            <a:endParaRPr lang="en-US" sz="3200" b="1" dirty="0">
              <a:solidFill>
                <a:prstClr val="white"/>
              </a:solidFill>
              <a:latin typeface="Comic Sans MS" pitchFamily="66" charset="0"/>
              <a:ea typeface="ＭＳ Ｐゴシック"/>
              <a:cs typeface="ＭＳ Ｐゴシック"/>
            </a:endParaRPr>
          </a:p>
        </p:txBody>
      </p:sp>
      <p:grpSp>
        <p:nvGrpSpPr>
          <p:cNvPr id="5" name="Group 26"/>
          <p:cNvGrpSpPr>
            <a:grpSpLocks/>
          </p:cNvGrpSpPr>
          <p:nvPr/>
        </p:nvGrpSpPr>
        <p:grpSpPr bwMode="auto">
          <a:xfrm>
            <a:off x="4051300" y="1217613"/>
            <a:ext cx="1382713" cy="1109662"/>
            <a:chOff x="4051198" y="1217238"/>
            <a:chExt cx="1382259" cy="1110434"/>
          </a:xfrm>
        </p:grpSpPr>
        <p:pic>
          <p:nvPicPr>
            <p:cNvPr id="20505" name="Picture 9"/>
            <p:cNvPicPr>
              <a:picLocks noChangeAspect="1" noChangeArrowheads="1"/>
            </p:cNvPicPr>
            <p:nvPr/>
          </p:nvPicPr>
          <p:blipFill>
            <a:blip r:embed="rId5" cstate="print"/>
            <a:srcRect/>
            <a:stretch>
              <a:fillRect/>
            </a:stretch>
          </p:blipFill>
          <p:spPr bwMode="auto">
            <a:xfrm>
              <a:off x="4474143" y="1802190"/>
              <a:ext cx="710302" cy="525482"/>
            </a:xfrm>
            <a:prstGeom prst="rect">
              <a:avLst/>
            </a:prstGeom>
            <a:noFill/>
            <a:ln w="28575">
              <a:solidFill>
                <a:srgbClr val="FFFF00"/>
              </a:solidFill>
              <a:miter lim="800000"/>
              <a:headEnd type="none" w="sm" len="sm"/>
              <a:tailEnd type="none" w="sm" len="sm"/>
            </a:ln>
          </p:spPr>
        </p:pic>
        <p:sp>
          <p:nvSpPr>
            <p:cNvPr id="20506" name="TextBox 19"/>
            <p:cNvSpPr txBox="1">
              <a:spLocks noChangeArrowheads="1"/>
            </p:cNvSpPr>
            <p:nvPr/>
          </p:nvSpPr>
          <p:spPr bwMode="auto">
            <a:xfrm>
              <a:off x="4051198" y="1217238"/>
              <a:ext cx="1382259" cy="461665"/>
            </a:xfrm>
            <a:prstGeom prst="rect">
              <a:avLst/>
            </a:prstGeom>
            <a:noFill/>
            <a:ln w="9525">
              <a:noFill/>
              <a:miter lim="800000"/>
              <a:headEnd/>
              <a:tailEnd/>
            </a:ln>
          </p:spPr>
          <p:txBody>
            <a:bodyPr wrap="none">
              <a:spAutoFit/>
            </a:bodyPr>
            <a:lstStyle/>
            <a:p>
              <a:pPr algn="ctr" eaLnBrk="0" hangingPunct="0"/>
              <a:r>
                <a:rPr lang="en-US" sz="2400" b="1">
                  <a:solidFill>
                    <a:srgbClr val="FFFF00"/>
                  </a:solidFill>
                  <a:ea typeface="ＭＳ Ｐゴシック"/>
                  <a:cs typeface="ＭＳ Ｐゴシック"/>
                </a:rPr>
                <a:t>GEO600</a:t>
              </a:r>
            </a:p>
          </p:txBody>
        </p:sp>
      </p:grpSp>
      <p:sp>
        <p:nvSpPr>
          <p:cNvPr id="20493" name="TextBox 20"/>
          <p:cNvSpPr txBox="1">
            <a:spLocks noChangeArrowheads="1"/>
          </p:cNvSpPr>
          <p:nvPr/>
        </p:nvSpPr>
        <p:spPr bwMode="auto">
          <a:xfrm>
            <a:off x="554038" y="1189038"/>
            <a:ext cx="2108200" cy="768350"/>
          </a:xfrm>
          <a:prstGeom prst="rect">
            <a:avLst/>
          </a:prstGeom>
          <a:noFill/>
          <a:ln w="9525">
            <a:noFill/>
            <a:miter lim="800000"/>
            <a:headEnd/>
            <a:tailEnd/>
          </a:ln>
        </p:spPr>
        <p:txBody>
          <a:bodyPr wrap="none">
            <a:spAutoFit/>
          </a:bodyPr>
          <a:lstStyle/>
          <a:p>
            <a:pPr algn="ctr" eaLnBrk="0" hangingPunct="0"/>
            <a:r>
              <a:rPr lang="en-US" b="1">
                <a:solidFill>
                  <a:srgbClr val="FFFF00"/>
                </a:solidFill>
                <a:ea typeface="ＭＳ Ｐゴシック"/>
                <a:cs typeface="ＭＳ Ｐゴシック"/>
              </a:rPr>
              <a:t>Advanced LIGO </a:t>
            </a:r>
          </a:p>
          <a:p>
            <a:pPr algn="ctr" eaLnBrk="0" hangingPunct="0"/>
            <a:r>
              <a:rPr lang="en-US" b="1">
                <a:solidFill>
                  <a:srgbClr val="FFFF00"/>
                </a:solidFill>
                <a:ea typeface="ＭＳ Ｐゴシック"/>
                <a:cs typeface="ＭＳ Ｐゴシック"/>
              </a:rPr>
              <a:t>Hanford 4km</a:t>
            </a:r>
            <a:r>
              <a:rPr lang="en-US" b="1">
                <a:solidFill>
                  <a:srgbClr val="618FFD"/>
                </a:solidFill>
                <a:ea typeface="ＭＳ Ｐゴシック"/>
                <a:cs typeface="ＭＳ Ｐゴシック"/>
              </a:rPr>
              <a:t> </a:t>
            </a:r>
            <a:r>
              <a:rPr lang="en-US" sz="2400" b="1">
                <a:solidFill>
                  <a:srgbClr val="FFFF00"/>
                </a:solidFill>
                <a:ea typeface="ＭＳ Ｐゴシック"/>
                <a:cs typeface="ＭＳ Ｐゴシック"/>
              </a:rPr>
              <a:t> </a:t>
            </a:r>
          </a:p>
        </p:txBody>
      </p:sp>
      <p:sp>
        <p:nvSpPr>
          <p:cNvPr id="20494" name="TextBox 21"/>
          <p:cNvSpPr txBox="1">
            <a:spLocks noChangeArrowheads="1"/>
          </p:cNvSpPr>
          <p:nvPr/>
        </p:nvSpPr>
        <p:spPr bwMode="auto">
          <a:xfrm>
            <a:off x="771525" y="3716338"/>
            <a:ext cx="2108200" cy="769937"/>
          </a:xfrm>
          <a:prstGeom prst="rect">
            <a:avLst/>
          </a:prstGeom>
          <a:noFill/>
          <a:ln w="9525">
            <a:noFill/>
            <a:miter lim="800000"/>
            <a:headEnd/>
            <a:tailEnd/>
          </a:ln>
        </p:spPr>
        <p:txBody>
          <a:bodyPr wrap="none">
            <a:spAutoFit/>
          </a:bodyPr>
          <a:lstStyle/>
          <a:p>
            <a:pPr algn="ctr" eaLnBrk="0" hangingPunct="0"/>
            <a:r>
              <a:rPr lang="en-US" b="1">
                <a:solidFill>
                  <a:srgbClr val="FFFF00"/>
                </a:solidFill>
                <a:ea typeface="ＭＳ Ｐゴシック"/>
                <a:cs typeface="ＭＳ Ｐゴシック"/>
              </a:rPr>
              <a:t>Advanced LIGO </a:t>
            </a:r>
          </a:p>
          <a:p>
            <a:pPr algn="ctr" eaLnBrk="0" hangingPunct="0"/>
            <a:r>
              <a:rPr lang="en-US" b="1">
                <a:solidFill>
                  <a:srgbClr val="FFFF00"/>
                </a:solidFill>
                <a:ea typeface="ＭＳ Ｐゴシック"/>
                <a:cs typeface="ＭＳ Ｐゴシック"/>
              </a:rPr>
              <a:t>Livingston 4km </a:t>
            </a:r>
            <a:r>
              <a:rPr lang="en-US" sz="2400" b="1">
                <a:solidFill>
                  <a:srgbClr val="FFFF00"/>
                </a:solidFill>
                <a:ea typeface="ＭＳ Ｐゴシック"/>
                <a:cs typeface="ＭＳ Ｐゴシック"/>
              </a:rPr>
              <a:t> </a:t>
            </a:r>
          </a:p>
        </p:txBody>
      </p:sp>
      <p:grpSp>
        <p:nvGrpSpPr>
          <p:cNvPr id="6" name="Group 27"/>
          <p:cNvGrpSpPr>
            <a:grpSpLocks/>
          </p:cNvGrpSpPr>
          <p:nvPr/>
        </p:nvGrpSpPr>
        <p:grpSpPr bwMode="auto">
          <a:xfrm>
            <a:off x="3135313" y="2398713"/>
            <a:ext cx="2330450" cy="830262"/>
            <a:chOff x="3134596" y="2398770"/>
            <a:chExt cx="2331370" cy="830997"/>
          </a:xfrm>
        </p:grpSpPr>
        <p:pic>
          <p:nvPicPr>
            <p:cNvPr id="20503" name="Picture 14"/>
            <p:cNvPicPr>
              <a:picLocks noChangeAspect="1" noChangeArrowheads="1"/>
            </p:cNvPicPr>
            <p:nvPr/>
          </p:nvPicPr>
          <p:blipFill>
            <a:blip r:embed="rId6" cstate="print"/>
            <a:srcRect/>
            <a:stretch>
              <a:fillRect/>
            </a:stretch>
          </p:blipFill>
          <p:spPr bwMode="auto">
            <a:xfrm>
              <a:off x="4576275" y="2436717"/>
              <a:ext cx="889691" cy="562902"/>
            </a:xfrm>
            <a:prstGeom prst="rect">
              <a:avLst/>
            </a:prstGeom>
            <a:noFill/>
            <a:ln w="28575">
              <a:solidFill>
                <a:srgbClr val="FFFF00"/>
              </a:solidFill>
              <a:miter lim="800000"/>
              <a:headEnd type="none" w="sm" len="sm"/>
              <a:tailEnd type="none" w="sm" len="sm"/>
            </a:ln>
          </p:spPr>
        </p:pic>
        <p:sp>
          <p:nvSpPr>
            <p:cNvPr id="20504" name="TextBox 22"/>
            <p:cNvSpPr txBox="1">
              <a:spLocks noChangeArrowheads="1"/>
            </p:cNvSpPr>
            <p:nvPr/>
          </p:nvSpPr>
          <p:spPr bwMode="auto">
            <a:xfrm>
              <a:off x="3134596" y="2398770"/>
              <a:ext cx="1566404" cy="830997"/>
            </a:xfrm>
            <a:prstGeom prst="rect">
              <a:avLst/>
            </a:prstGeom>
            <a:noFill/>
            <a:ln w="9525">
              <a:noFill/>
              <a:miter lim="800000"/>
              <a:headEnd/>
              <a:tailEnd/>
            </a:ln>
          </p:spPr>
          <p:txBody>
            <a:bodyPr wrap="none">
              <a:spAutoFit/>
            </a:bodyPr>
            <a:lstStyle/>
            <a:p>
              <a:pPr algn="ctr" eaLnBrk="0" hangingPunct="0"/>
              <a:r>
                <a:rPr lang="en-US" sz="2400">
                  <a:solidFill>
                    <a:srgbClr val="FFFF00"/>
                  </a:solidFill>
                  <a:ea typeface="ＭＳ Ｐゴシック"/>
                  <a:cs typeface="ＭＳ Ｐゴシック"/>
                </a:rPr>
                <a:t>Advanced </a:t>
              </a:r>
            </a:p>
            <a:p>
              <a:pPr algn="ctr" eaLnBrk="0" hangingPunct="0"/>
              <a:r>
                <a:rPr lang="en-US" sz="2400">
                  <a:solidFill>
                    <a:srgbClr val="FFFF00"/>
                  </a:solidFill>
                  <a:ea typeface="ＭＳ Ｐゴシック"/>
                  <a:cs typeface="ＭＳ Ｐゴシック"/>
                </a:rPr>
                <a:t>Virgo 3km</a:t>
              </a:r>
            </a:p>
          </p:txBody>
        </p:sp>
      </p:grpSp>
      <p:grpSp>
        <p:nvGrpSpPr>
          <p:cNvPr id="7" name="Group 29"/>
          <p:cNvGrpSpPr>
            <a:grpSpLocks/>
          </p:cNvGrpSpPr>
          <p:nvPr/>
        </p:nvGrpSpPr>
        <p:grpSpPr bwMode="auto">
          <a:xfrm>
            <a:off x="5195888" y="3157538"/>
            <a:ext cx="2459037" cy="1276350"/>
            <a:chOff x="5196413" y="3157596"/>
            <a:chExt cx="2459177" cy="1276946"/>
          </a:xfrm>
        </p:grpSpPr>
        <p:pic>
          <p:nvPicPr>
            <p:cNvPr id="20501" name="Picture 12"/>
            <p:cNvPicPr>
              <a:picLocks noChangeAspect="1" noChangeArrowheads="1"/>
            </p:cNvPicPr>
            <p:nvPr/>
          </p:nvPicPr>
          <p:blipFill>
            <a:blip r:embed="rId3" cstate="print"/>
            <a:srcRect/>
            <a:stretch>
              <a:fillRect/>
            </a:stretch>
          </p:blipFill>
          <p:spPr bwMode="auto">
            <a:xfrm>
              <a:off x="5974293" y="3157596"/>
              <a:ext cx="904101" cy="753417"/>
            </a:xfrm>
            <a:prstGeom prst="rect">
              <a:avLst/>
            </a:prstGeom>
            <a:noFill/>
            <a:ln w="28575">
              <a:solidFill>
                <a:srgbClr val="FFFF00"/>
              </a:solidFill>
              <a:miter lim="800000"/>
              <a:headEnd type="none" w="sm" len="sm"/>
              <a:tailEnd type="none" w="sm" len="sm"/>
            </a:ln>
          </p:spPr>
        </p:pic>
        <p:sp>
          <p:nvSpPr>
            <p:cNvPr id="20502" name="TextBox 23"/>
            <p:cNvSpPr txBox="1">
              <a:spLocks noChangeArrowheads="1"/>
            </p:cNvSpPr>
            <p:nvPr/>
          </p:nvSpPr>
          <p:spPr bwMode="auto">
            <a:xfrm>
              <a:off x="5196413" y="3972877"/>
              <a:ext cx="2459177" cy="461665"/>
            </a:xfrm>
            <a:prstGeom prst="rect">
              <a:avLst/>
            </a:prstGeom>
            <a:noFill/>
            <a:ln w="9525">
              <a:noFill/>
              <a:miter lim="800000"/>
              <a:headEnd/>
              <a:tailEnd/>
            </a:ln>
          </p:spPr>
          <p:txBody>
            <a:bodyPr wrap="none">
              <a:spAutoFit/>
            </a:bodyPr>
            <a:lstStyle/>
            <a:p>
              <a:pPr algn="ctr" eaLnBrk="0" hangingPunct="0"/>
              <a:r>
                <a:rPr lang="en-US" sz="2400" b="1">
                  <a:solidFill>
                    <a:srgbClr val="FFFF00"/>
                  </a:solidFill>
                  <a:ea typeface="ＭＳ Ｐゴシック"/>
                  <a:cs typeface="ＭＳ Ｐゴシック"/>
                </a:rPr>
                <a:t>LIGO-India 4km</a:t>
              </a:r>
            </a:p>
          </p:txBody>
        </p:sp>
      </p:grpSp>
      <p:grpSp>
        <p:nvGrpSpPr>
          <p:cNvPr id="8" name="Group 28"/>
          <p:cNvGrpSpPr>
            <a:grpSpLocks/>
          </p:cNvGrpSpPr>
          <p:nvPr/>
        </p:nvGrpSpPr>
        <p:grpSpPr bwMode="auto">
          <a:xfrm>
            <a:off x="7446963" y="2552700"/>
            <a:ext cx="1697037" cy="1611313"/>
            <a:chOff x="7446611" y="2552473"/>
            <a:chExt cx="1697389" cy="1611689"/>
          </a:xfrm>
        </p:grpSpPr>
        <p:pic>
          <p:nvPicPr>
            <p:cNvPr id="20499" name="図 10" descr="LCGTPosterSimpleEn.jpg"/>
            <p:cNvPicPr>
              <a:picLocks noChangeAspect="1"/>
            </p:cNvPicPr>
            <p:nvPr/>
          </p:nvPicPr>
          <p:blipFill>
            <a:blip r:embed="rId7" cstate="print"/>
            <a:srcRect t="4276"/>
            <a:stretch>
              <a:fillRect/>
            </a:stretch>
          </p:blipFill>
          <p:spPr bwMode="auto">
            <a:xfrm>
              <a:off x="7446611" y="2552473"/>
              <a:ext cx="1222550" cy="826006"/>
            </a:xfrm>
            <a:prstGeom prst="rect">
              <a:avLst/>
            </a:prstGeom>
            <a:noFill/>
            <a:ln w="28575">
              <a:solidFill>
                <a:srgbClr val="FFFF00"/>
              </a:solidFill>
              <a:miter lim="800000"/>
              <a:headEnd/>
              <a:tailEnd/>
            </a:ln>
          </p:spPr>
        </p:pic>
        <p:sp>
          <p:nvSpPr>
            <p:cNvPr id="20500" name="TextBox 24"/>
            <p:cNvSpPr txBox="1">
              <a:spLocks noChangeArrowheads="1"/>
            </p:cNvSpPr>
            <p:nvPr/>
          </p:nvSpPr>
          <p:spPr bwMode="auto">
            <a:xfrm>
              <a:off x="7696200" y="3333165"/>
              <a:ext cx="1447800" cy="830997"/>
            </a:xfrm>
            <a:prstGeom prst="rect">
              <a:avLst/>
            </a:prstGeom>
            <a:noFill/>
            <a:ln w="9525">
              <a:noFill/>
              <a:miter lim="800000"/>
              <a:headEnd/>
              <a:tailEnd/>
            </a:ln>
          </p:spPr>
          <p:txBody>
            <a:bodyPr>
              <a:spAutoFit/>
            </a:bodyPr>
            <a:lstStyle/>
            <a:p>
              <a:pPr algn="ctr" eaLnBrk="0" hangingPunct="0"/>
              <a:r>
                <a:rPr lang="en-US" sz="2400" dirty="0">
                  <a:solidFill>
                    <a:srgbClr val="FFFF00"/>
                  </a:solidFill>
                  <a:ea typeface="ＭＳ Ｐゴシック"/>
                  <a:cs typeface="ＭＳ Ｐゴシック"/>
                </a:rPr>
                <a:t>KAGRA 3km</a:t>
              </a:r>
            </a:p>
          </p:txBody>
        </p:sp>
      </p:grpSp>
      <p:cxnSp>
        <p:nvCxnSpPr>
          <p:cNvPr id="31" name="Straight Arrow Connector 30"/>
          <p:cNvCxnSpPr/>
          <p:nvPr/>
        </p:nvCxnSpPr>
        <p:spPr bwMode="auto">
          <a:xfrm>
            <a:off x="1905000" y="2514600"/>
            <a:ext cx="4038600" cy="1295400"/>
          </a:xfrm>
          <a:prstGeom prst="straightConnector1">
            <a:avLst/>
          </a:prstGeom>
          <a:solidFill>
            <a:schemeClr val="accent1"/>
          </a:solidFill>
          <a:ln w="50800" cap="flat" cmpd="sng" algn="ctr">
            <a:solidFill>
              <a:schemeClr val="accent3"/>
            </a:solidFill>
            <a:prstDash val="lgDash"/>
            <a:round/>
            <a:headEnd type="none" w="med" len="med"/>
            <a:tailEnd type="arrow"/>
          </a:ln>
          <a:effectLst/>
        </p:spPr>
      </p:cxnSp>
    </p:spTree>
    <p:extLst>
      <p:ext uri="{BB962C8B-B14F-4D97-AF65-F5344CB8AC3E}">
        <p14:creationId xmlns:p14="http://schemas.microsoft.com/office/powerpoint/2010/main" val="720688903"/>
      </p:ext>
    </p:extLst>
  </p:cSld>
  <p:clrMapOvr>
    <a:masterClrMapping/>
  </p:clrMapOvr>
  <p:transition xmlns:p14="http://schemas.microsoft.com/office/powerpoint/2010/main" advTm="18421"/>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networks.png"/>
          <p:cNvPicPr>
            <a:picLocks noChangeAspect="1"/>
          </p:cNvPicPr>
          <p:nvPr/>
        </p:nvPicPr>
        <p:blipFill>
          <a:blip r:embed="rId3" cstate="print"/>
          <a:srcRect/>
          <a:stretch>
            <a:fillRect/>
          </a:stretch>
        </p:blipFill>
        <p:spPr bwMode="auto">
          <a:xfrm>
            <a:off x="1447800" y="152400"/>
            <a:ext cx="6096000" cy="6096000"/>
          </a:xfrm>
          <a:prstGeom prst="rect">
            <a:avLst/>
          </a:prstGeom>
          <a:noFill/>
          <a:ln w="9525">
            <a:noFill/>
            <a:miter lim="800000"/>
            <a:headEnd/>
            <a:tailEnd/>
          </a:ln>
        </p:spPr>
      </p:pic>
      <p:sp>
        <p:nvSpPr>
          <p:cNvPr id="37891" name="TextBox 2"/>
          <p:cNvSpPr txBox="1">
            <a:spLocks noChangeArrowheads="1"/>
          </p:cNvSpPr>
          <p:nvPr/>
        </p:nvSpPr>
        <p:spPr bwMode="auto">
          <a:xfrm>
            <a:off x="304800" y="6248400"/>
            <a:ext cx="2920992" cy="400110"/>
          </a:xfrm>
          <a:prstGeom prst="rect">
            <a:avLst/>
          </a:prstGeom>
          <a:noFill/>
          <a:ln w="9525">
            <a:noFill/>
            <a:miter lim="800000"/>
            <a:headEnd/>
            <a:tailEnd/>
          </a:ln>
        </p:spPr>
        <p:txBody>
          <a:bodyPr wrap="none">
            <a:spAutoFit/>
          </a:bodyPr>
          <a:lstStyle/>
          <a:p>
            <a:r>
              <a:rPr lang="en-US" dirty="0">
                <a:solidFill>
                  <a:srgbClr val="FFC000"/>
                </a:solidFill>
              </a:rPr>
              <a:t>Good angular resolution</a:t>
            </a:r>
            <a:endParaRPr lang="en-IN" dirty="0">
              <a:solidFill>
                <a:srgbClr val="FFC000"/>
              </a:solidFill>
            </a:endParaRPr>
          </a:p>
        </p:txBody>
      </p:sp>
      <p:sp>
        <p:nvSpPr>
          <p:cNvPr id="37892" name="TextBox 3"/>
          <p:cNvSpPr txBox="1">
            <a:spLocks noChangeArrowheads="1"/>
          </p:cNvSpPr>
          <p:nvPr/>
        </p:nvSpPr>
        <p:spPr bwMode="auto">
          <a:xfrm>
            <a:off x="4419600" y="6248400"/>
            <a:ext cx="3918060" cy="400110"/>
          </a:xfrm>
          <a:prstGeom prst="rect">
            <a:avLst/>
          </a:prstGeom>
          <a:noFill/>
          <a:ln w="9525">
            <a:noFill/>
            <a:miter lim="800000"/>
            <a:headEnd/>
            <a:tailEnd/>
          </a:ln>
        </p:spPr>
        <p:txBody>
          <a:bodyPr wrap="none">
            <a:spAutoFit/>
          </a:bodyPr>
          <a:lstStyle/>
          <a:p>
            <a:r>
              <a:rPr lang="en-US" dirty="0">
                <a:solidFill>
                  <a:srgbClr val="FFC000"/>
                </a:solidFill>
              </a:rPr>
              <a:t>Base-lines to  Japan comparable</a:t>
            </a:r>
            <a:endParaRPr lang="en-IN" dirty="0">
              <a:solidFill>
                <a:srgbClr val="FFC000"/>
              </a:solidFill>
            </a:endParaRPr>
          </a:p>
        </p:txBody>
      </p:sp>
    </p:spTree>
    <p:extLst>
      <p:ext uri="{BB962C8B-B14F-4D97-AF65-F5344CB8AC3E}">
        <p14:creationId xmlns:p14="http://schemas.microsoft.com/office/powerpoint/2010/main" val="6564742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231775" y="569913"/>
            <a:ext cx="8680450" cy="5710237"/>
          </a:xfrm>
          <a:prstGeom prst="rect">
            <a:avLst/>
          </a:prstGeom>
          <a:noFill/>
          <a:ln w="9525">
            <a:noFill/>
            <a:miter lim="800000"/>
            <a:headEnd/>
            <a:tailEnd/>
          </a:ln>
        </p:spPr>
      </p:pic>
      <p:cxnSp>
        <p:nvCxnSpPr>
          <p:cNvPr id="9" name="Straight Arrow Connector 8"/>
          <p:cNvCxnSpPr/>
          <p:nvPr/>
        </p:nvCxnSpPr>
        <p:spPr>
          <a:xfrm flipV="1">
            <a:off x="2438400" y="1600200"/>
            <a:ext cx="3352800" cy="21336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772" name="TextBox 9"/>
          <p:cNvSpPr txBox="1">
            <a:spLocks noChangeArrowheads="1"/>
          </p:cNvSpPr>
          <p:nvPr/>
        </p:nvSpPr>
        <p:spPr bwMode="auto">
          <a:xfrm>
            <a:off x="3429000" y="2362200"/>
            <a:ext cx="684213" cy="369888"/>
          </a:xfrm>
          <a:prstGeom prst="rect">
            <a:avLst/>
          </a:prstGeom>
          <a:noFill/>
          <a:ln w="9525">
            <a:noFill/>
            <a:miter lim="800000"/>
            <a:headEnd/>
            <a:tailEnd/>
          </a:ln>
        </p:spPr>
        <p:txBody>
          <a:bodyPr wrap="none">
            <a:spAutoFit/>
          </a:bodyPr>
          <a:lstStyle/>
          <a:p>
            <a:r>
              <a:rPr lang="en-US" dirty="0"/>
              <a:t>4 km</a:t>
            </a:r>
          </a:p>
        </p:txBody>
      </p:sp>
    </p:spTree>
    <p:extLst>
      <p:ext uri="{BB962C8B-B14F-4D97-AF65-F5344CB8AC3E}">
        <p14:creationId xmlns:p14="http://schemas.microsoft.com/office/powerpoint/2010/main" val="2972891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990600"/>
            <a:ext cx="533400" cy="76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ectangle 2"/>
          <p:cNvSpPr/>
          <p:nvPr/>
        </p:nvSpPr>
        <p:spPr>
          <a:xfrm>
            <a:off x="6172200" y="2514600"/>
            <a:ext cx="762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 name="Straight Connector 3"/>
          <p:cNvCxnSpPr/>
          <p:nvPr/>
        </p:nvCxnSpPr>
        <p:spPr>
          <a:xfrm flipV="1">
            <a:off x="3810000" y="2409825"/>
            <a:ext cx="685800" cy="60960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743200" y="2743200"/>
            <a:ext cx="3429000"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076700" y="1066800"/>
            <a:ext cx="38100" cy="213360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3352800" y="2590800"/>
            <a:ext cx="304800" cy="3048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52800" y="2590800"/>
            <a:ext cx="304800" cy="304800"/>
          </a:xfrm>
          <a:prstGeom prst="ellipse">
            <a:avLst/>
          </a:prstGeom>
          <a:solidFill>
            <a:schemeClr val="tx1">
              <a:alpha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75923" y="3733800"/>
            <a:ext cx="7677477" cy="369332"/>
          </a:xfrm>
          <a:prstGeom prst="rect">
            <a:avLst/>
          </a:prstGeom>
          <a:noFill/>
        </p:spPr>
        <p:txBody>
          <a:bodyPr wrap="none" rtlCol="0">
            <a:spAutoFit/>
          </a:bodyPr>
          <a:lstStyle/>
          <a:p>
            <a:r>
              <a:rPr lang="en-US" sz="1800" dirty="0" smtClean="0"/>
              <a:t>The Michelson Interferometer: a fundamental tool for precision metrology</a:t>
            </a:r>
            <a:endParaRPr lang="en-US" sz="1800" dirty="0"/>
          </a:p>
        </p:txBody>
      </p:sp>
      <p:sp>
        <p:nvSpPr>
          <p:cNvPr id="11" name="TextBox 10"/>
          <p:cNvSpPr txBox="1"/>
          <p:nvPr/>
        </p:nvSpPr>
        <p:spPr>
          <a:xfrm>
            <a:off x="381000" y="4419600"/>
            <a:ext cx="8382000" cy="1754327"/>
          </a:xfrm>
          <a:prstGeom prst="rect">
            <a:avLst/>
          </a:prstGeom>
          <a:noFill/>
        </p:spPr>
        <p:txBody>
          <a:bodyPr wrap="square" rtlCol="0">
            <a:spAutoFit/>
          </a:bodyPr>
          <a:lstStyle/>
          <a:p>
            <a:r>
              <a:rPr lang="en-US" sz="1800" dirty="0" smtClean="0"/>
              <a:t>Path difference translates to change in the  intensity  of light at output.  </a:t>
            </a:r>
          </a:p>
          <a:p>
            <a:r>
              <a:rPr lang="en-US" sz="1800" dirty="0" smtClean="0"/>
              <a:t>How well can we measure this and how small can be the measurable change in path difference? Is there any fundamental limit? What are the practical limits? Can it do even better? </a:t>
            </a:r>
          </a:p>
          <a:p>
            <a:endParaRPr lang="en-US" sz="1800" dirty="0" smtClean="0"/>
          </a:p>
          <a:p>
            <a:r>
              <a:rPr lang="en-US" sz="1800" dirty="0" smtClean="0"/>
              <a:t>Why was it required to reach such sensitivities?.....</a:t>
            </a:r>
            <a:endParaRPr lang="en-US" sz="1800" dirty="0"/>
          </a:p>
        </p:txBody>
      </p:sp>
      <p:grpSp>
        <p:nvGrpSpPr>
          <p:cNvPr id="30" name="Group 29"/>
          <p:cNvGrpSpPr/>
          <p:nvPr/>
        </p:nvGrpSpPr>
        <p:grpSpPr>
          <a:xfrm>
            <a:off x="5181600" y="228600"/>
            <a:ext cx="3429000" cy="1371600"/>
            <a:chOff x="5181600" y="152400"/>
            <a:chExt cx="3429000" cy="1371600"/>
          </a:xfrm>
        </p:grpSpPr>
        <p:grpSp>
          <p:nvGrpSpPr>
            <p:cNvPr id="13" name="Group 21"/>
            <p:cNvGrpSpPr>
              <a:grpSpLocks/>
            </p:cNvGrpSpPr>
            <p:nvPr/>
          </p:nvGrpSpPr>
          <p:grpSpPr bwMode="auto">
            <a:xfrm>
              <a:off x="5257800" y="838200"/>
              <a:ext cx="3352800" cy="457200"/>
              <a:chOff x="3600" y="1104"/>
              <a:chExt cx="1728" cy="888"/>
            </a:xfrm>
          </p:grpSpPr>
          <p:sp>
            <p:nvSpPr>
              <p:cNvPr id="15" name="Freeform 22"/>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16" name="Freeform 23"/>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17" name="Freeform 24"/>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18" name="Freeform 25"/>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19" name="Freeform 26"/>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20" name="Freeform 27"/>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grpSp>
        <p:grpSp>
          <p:nvGrpSpPr>
            <p:cNvPr id="21" name="Group 21"/>
            <p:cNvGrpSpPr>
              <a:grpSpLocks/>
            </p:cNvGrpSpPr>
            <p:nvPr/>
          </p:nvGrpSpPr>
          <p:grpSpPr bwMode="auto">
            <a:xfrm>
              <a:off x="5181600" y="1066800"/>
              <a:ext cx="3352800" cy="457200"/>
              <a:chOff x="3600" y="1104"/>
              <a:chExt cx="1728" cy="888"/>
            </a:xfrm>
          </p:grpSpPr>
          <p:sp>
            <p:nvSpPr>
              <p:cNvPr id="22" name="Freeform 22"/>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sp>
            <p:nvSpPr>
              <p:cNvPr id="23" name="Freeform 23"/>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sp>
            <p:nvSpPr>
              <p:cNvPr id="24" name="Freeform 24"/>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sp>
            <p:nvSpPr>
              <p:cNvPr id="25" name="Freeform 25"/>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sp>
            <p:nvSpPr>
              <p:cNvPr id="26" name="Freeform 26"/>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sp>
            <p:nvSpPr>
              <p:cNvPr id="27" name="Freeform 27"/>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chemeClr val="tx2">
                    <a:lumMod val="90000"/>
                  </a:schemeClr>
                </a:solidFill>
                <a:round/>
                <a:headEnd/>
                <a:tailEnd/>
              </a:ln>
            </p:spPr>
            <p:txBody>
              <a:bodyPr/>
              <a:lstStyle/>
              <a:p>
                <a:endParaRPr lang="en-IN"/>
              </a:p>
            </p:txBody>
          </p:sp>
        </p:grpSp>
        <p:cxnSp>
          <p:nvCxnSpPr>
            <p:cNvPr id="28" name="Straight Arrow Connector 27"/>
            <p:cNvCxnSpPr/>
            <p:nvPr/>
          </p:nvCxnSpPr>
          <p:spPr>
            <a:xfrm>
              <a:off x="6629400" y="609600"/>
              <a:ext cx="533400" cy="0"/>
            </a:xfrm>
            <a:prstGeom prst="straightConnector1">
              <a:avLst/>
            </a:prstGeom>
            <a:ln w="28575" cmpd="sng">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553200" y="152400"/>
              <a:ext cx="1685077" cy="400110"/>
            </a:xfrm>
            <a:prstGeom prst="rect">
              <a:avLst/>
            </a:prstGeom>
            <a:noFill/>
          </p:spPr>
          <p:txBody>
            <a:bodyPr wrap="none" rtlCol="0">
              <a:spAutoFit/>
            </a:bodyPr>
            <a:lstStyle/>
            <a:p>
              <a:r>
                <a:rPr lang="en-US" dirty="0" smtClean="0"/>
                <a:t>1 micrometer</a:t>
              </a:r>
              <a:endParaRPr lang="en-US" dirty="0"/>
            </a:p>
          </p:txBody>
        </p:sp>
      </p:grpSp>
      <p:sp>
        <p:nvSpPr>
          <p:cNvPr id="8" name="Can 7"/>
          <p:cNvSpPr/>
          <p:nvPr/>
        </p:nvSpPr>
        <p:spPr>
          <a:xfrm rot="5400000">
            <a:off x="265176" y="2325624"/>
            <a:ext cx="914400" cy="377952"/>
          </a:xfrm>
          <a:prstGeom prst="can">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8" idx="2"/>
          </p:cNvCxnSpPr>
          <p:nvPr/>
        </p:nvCxnSpPr>
        <p:spPr>
          <a:xfrm flipH="1" flipV="1">
            <a:off x="685800" y="762000"/>
            <a:ext cx="36576"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Can 30"/>
          <p:cNvSpPr/>
          <p:nvPr/>
        </p:nvSpPr>
        <p:spPr>
          <a:xfrm rot="5400000" flipH="1" flipV="1">
            <a:off x="1792224" y="2325624"/>
            <a:ext cx="914400" cy="377952"/>
          </a:xfrm>
          <a:prstGeom prst="can">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a:stCxn id="31" idx="2"/>
          </p:cNvCxnSpPr>
          <p:nvPr/>
        </p:nvCxnSpPr>
        <p:spPr>
          <a:xfrm flipH="1" flipV="1">
            <a:off x="2212848" y="762000"/>
            <a:ext cx="36576"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38200" y="2514600"/>
            <a:ext cx="1338072" cy="0"/>
          </a:xfrm>
          <a:prstGeom prst="straightConnector1">
            <a:avLst/>
          </a:prstGeom>
          <a:ln>
            <a:solidFill>
              <a:srgbClr val="FF33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19200" y="2057400"/>
            <a:ext cx="317790" cy="400110"/>
          </a:xfrm>
          <a:prstGeom prst="rect">
            <a:avLst/>
          </a:prstGeom>
          <a:noFill/>
        </p:spPr>
        <p:txBody>
          <a:bodyPr wrap="none" rtlCol="0">
            <a:spAutoFit/>
          </a:bodyPr>
          <a:lstStyle/>
          <a:p>
            <a:r>
              <a:rPr lang="en-US" dirty="0" smtClean="0"/>
              <a:t>L</a:t>
            </a:r>
            <a:endParaRPr lang="en-US" dirty="0"/>
          </a:p>
        </p:txBody>
      </p:sp>
      <p:sp>
        <p:nvSpPr>
          <p:cNvPr id="38" name="TextBox 37"/>
          <p:cNvSpPr txBox="1"/>
          <p:nvPr/>
        </p:nvSpPr>
        <p:spPr>
          <a:xfrm>
            <a:off x="381000" y="6248400"/>
            <a:ext cx="8068560" cy="400110"/>
          </a:xfrm>
          <a:prstGeom prst="rect">
            <a:avLst/>
          </a:prstGeom>
          <a:noFill/>
        </p:spPr>
        <p:txBody>
          <a:bodyPr wrap="none" rtlCol="0">
            <a:spAutoFit/>
          </a:bodyPr>
          <a:lstStyle/>
          <a:p>
            <a:r>
              <a:rPr lang="en-US" dirty="0" smtClean="0"/>
              <a:t>The measured signal is 13 orders smaller than the optical wavelength!</a:t>
            </a:r>
            <a:endParaRPr lang="en-US" dirty="0"/>
          </a:p>
        </p:txBody>
      </p:sp>
    </p:spTree>
    <p:extLst>
      <p:ext uri="{BB962C8B-B14F-4D97-AF65-F5344CB8AC3E}">
        <p14:creationId xmlns:p14="http://schemas.microsoft.com/office/powerpoint/2010/main" val="3957457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28986 0 L 0.07033 0.00232 L 0.06703 0.08017 " pathEditMode="relative" ptsTypes="AAAA">
                                      <p:cBhvr>
                                        <p:cTn id="12" dur="2000" fill="hold"/>
                                        <p:tgtEl>
                                          <p:spTgt spid="9"/>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3.51858E-6 0.00857 L 0.0646 0.00857 L 0.06651 -0.24212 L 0.06651 0.09986 " pathEditMode="relative" rAng="0" ptsTypes="AAAA">
                                      <p:cBhvr>
                                        <p:cTn id="14" dur="1900" fill="hold"/>
                                        <p:tgtEl>
                                          <p:spTgt spid="7"/>
                                        </p:tgtEl>
                                        <p:attrNameLst>
                                          <p:attrName>ppt_x</p:attrName>
                                          <p:attrName>ppt_y</p:attrName>
                                        </p:attrNameLst>
                                      </p:cBhvr>
                                      <p:rCtr x="3317" y="-797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1"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7600" y="1219200"/>
            <a:ext cx="4033977" cy="461665"/>
          </a:xfrm>
          <a:prstGeom prst="rect">
            <a:avLst/>
          </a:prstGeom>
          <a:noFill/>
        </p:spPr>
        <p:txBody>
          <a:bodyPr wrap="none" rtlCol="0">
            <a:spAutoFit/>
          </a:bodyPr>
          <a:lstStyle/>
          <a:p>
            <a:r>
              <a:rPr lang="en-US" sz="2400" dirty="0" smtClean="0"/>
              <a:t>Double boost for LIGO-India</a:t>
            </a:r>
            <a:endParaRPr lang="en-US" sz="2400" dirty="0"/>
          </a:p>
        </p:txBody>
      </p:sp>
      <p:pic>
        <p:nvPicPr>
          <p:cNvPr id="3" name="Picture 2"/>
          <p:cNvPicPr>
            <a:picLocks noChangeAspect="1"/>
          </p:cNvPicPr>
          <p:nvPr/>
        </p:nvPicPr>
        <p:blipFill>
          <a:blip r:embed="rId2" cstate="print"/>
          <a:stretch>
            <a:fillRect/>
          </a:stretch>
        </p:blipFill>
        <p:spPr>
          <a:xfrm>
            <a:off x="152400" y="4114800"/>
            <a:ext cx="7805287" cy="2298700"/>
          </a:xfrm>
          <a:prstGeom prst="rect">
            <a:avLst/>
          </a:prstGeom>
        </p:spPr>
      </p:pic>
      <p:pic>
        <p:nvPicPr>
          <p:cNvPr id="9" name="Picture 8" descr="prl_cover.png"/>
          <p:cNvPicPr>
            <a:picLocks noChangeAspect="1"/>
          </p:cNvPicPr>
          <p:nvPr/>
        </p:nvPicPr>
        <p:blipFill>
          <a:blip r:embed="rId3" cstate="print"/>
          <a:stretch>
            <a:fillRect/>
          </a:stretch>
        </p:blipFill>
        <p:spPr>
          <a:xfrm>
            <a:off x="304800" y="914400"/>
            <a:ext cx="2819400" cy="3392677"/>
          </a:xfrm>
          <a:prstGeom prst="rect">
            <a:avLst/>
          </a:prstGeom>
        </p:spPr>
      </p:pic>
    </p:spTree>
    <p:extLst>
      <p:ext uri="{BB962C8B-B14F-4D97-AF65-F5344CB8AC3E}">
        <p14:creationId xmlns:p14="http://schemas.microsoft.com/office/powerpoint/2010/main" val="4194138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646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09600"/>
            <a:ext cx="6719207" cy="461665"/>
          </a:xfrm>
          <a:prstGeom prst="rect">
            <a:avLst/>
          </a:prstGeom>
          <a:noFill/>
        </p:spPr>
        <p:txBody>
          <a:bodyPr wrap="none" rtlCol="0">
            <a:spAutoFit/>
          </a:bodyPr>
          <a:lstStyle/>
          <a:p>
            <a:r>
              <a:rPr lang="en-US" sz="2400" dirty="0" smtClean="0"/>
              <a:t>Why was this precision and sensitivity required? </a:t>
            </a:r>
            <a:endParaRPr lang="en-US" sz="2400" dirty="0"/>
          </a:p>
        </p:txBody>
      </p:sp>
    </p:spTree>
    <p:extLst>
      <p:ext uri="{BB962C8B-B14F-4D97-AF65-F5344CB8AC3E}">
        <p14:creationId xmlns:p14="http://schemas.microsoft.com/office/powerpoint/2010/main" val="1263870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88925" y="344488"/>
            <a:ext cx="4386263" cy="457200"/>
          </a:xfrm>
          <a:prstGeom prst="rect">
            <a:avLst/>
          </a:prstGeom>
          <a:noFill/>
          <a:ln w="9525">
            <a:noFill/>
            <a:miter lim="800000"/>
            <a:headEnd/>
            <a:tailEnd/>
          </a:ln>
        </p:spPr>
        <p:txBody>
          <a:bodyPr wrap="none">
            <a:spAutoFit/>
          </a:bodyPr>
          <a:lstStyle/>
          <a:p>
            <a:r>
              <a:rPr lang="en-US" sz="2400">
                <a:solidFill>
                  <a:srgbClr val="FF9933"/>
                </a:solidFill>
              </a:rPr>
              <a:t>Physics of Gravitational Waves</a:t>
            </a:r>
          </a:p>
        </p:txBody>
      </p:sp>
      <p:sp>
        <p:nvSpPr>
          <p:cNvPr id="211971" name="Text Box 3"/>
          <p:cNvSpPr txBox="1">
            <a:spLocks noChangeArrowheads="1"/>
          </p:cNvSpPr>
          <p:nvPr/>
        </p:nvSpPr>
        <p:spPr bwMode="auto">
          <a:xfrm>
            <a:off x="2971800" y="1143000"/>
            <a:ext cx="4829175" cy="457200"/>
          </a:xfrm>
          <a:prstGeom prst="rect">
            <a:avLst/>
          </a:prstGeom>
          <a:noFill/>
          <a:ln w="9525">
            <a:noFill/>
            <a:miter lim="800000"/>
            <a:headEnd/>
            <a:tailEnd/>
          </a:ln>
        </p:spPr>
        <p:txBody>
          <a:bodyPr wrap="none">
            <a:spAutoFit/>
          </a:bodyPr>
          <a:lstStyle/>
          <a:p>
            <a:r>
              <a:rPr lang="en-US" sz="2400">
                <a:solidFill>
                  <a:srgbClr val="FF9933"/>
                </a:solidFill>
              </a:rPr>
              <a:t>What is an electromagnetic wave?</a:t>
            </a:r>
          </a:p>
        </p:txBody>
      </p:sp>
      <p:grpSp>
        <p:nvGrpSpPr>
          <p:cNvPr id="2" name="Group 4"/>
          <p:cNvGrpSpPr>
            <a:grpSpLocks/>
          </p:cNvGrpSpPr>
          <p:nvPr/>
        </p:nvGrpSpPr>
        <p:grpSpPr bwMode="auto">
          <a:xfrm>
            <a:off x="714375" y="2133600"/>
            <a:ext cx="701675" cy="1716088"/>
            <a:chOff x="1968" y="2256"/>
            <a:chExt cx="442" cy="1081"/>
          </a:xfrm>
        </p:grpSpPr>
        <p:sp>
          <p:nvSpPr>
            <p:cNvPr id="63506" name="Rectangle 5"/>
            <p:cNvSpPr>
              <a:spLocks noChangeArrowheads="1"/>
            </p:cNvSpPr>
            <p:nvPr/>
          </p:nvSpPr>
          <p:spPr bwMode="auto">
            <a:xfrm>
              <a:off x="1978" y="3145"/>
              <a:ext cx="384"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3507" name="Oval 6"/>
            <p:cNvSpPr>
              <a:spLocks noChangeArrowheads="1"/>
            </p:cNvSpPr>
            <p:nvPr/>
          </p:nvSpPr>
          <p:spPr bwMode="auto">
            <a:xfrm>
              <a:off x="2074" y="2665"/>
              <a:ext cx="192" cy="96"/>
            </a:xfrm>
            <a:prstGeom prst="ellipse">
              <a:avLst/>
            </a:prstGeom>
            <a:noFill/>
            <a:ln w="15875">
              <a:solidFill>
                <a:schemeClr val="bg1"/>
              </a:solidFill>
              <a:round/>
              <a:headEnd/>
              <a:tailEnd/>
            </a:ln>
          </p:spPr>
          <p:txBody>
            <a:bodyPr wrap="none" anchor="ctr"/>
            <a:lstStyle/>
            <a:p>
              <a:endParaRPr lang="en-US"/>
            </a:p>
          </p:txBody>
        </p:sp>
        <p:sp>
          <p:nvSpPr>
            <p:cNvPr id="63508" name="Oval 7"/>
            <p:cNvSpPr>
              <a:spLocks noChangeArrowheads="1"/>
            </p:cNvSpPr>
            <p:nvPr/>
          </p:nvSpPr>
          <p:spPr bwMode="auto">
            <a:xfrm>
              <a:off x="2074" y="2713"/>
              <a:ext cx="192" cy="96"/>
            </a:xfrm>
            <a:prstGeom prst="ellipse">
              <a:avLst/>
            </a:prstGeom>
            <a:noFill/>
            <a:ln w="15875">
              <a:solidFill>
                <a:schemeClr val="bg1"/>
              </a:solidFill>
              <a:round/>
              <a:headEnd/>
              <a:tailEnd/>
            </a:ln>
          </p:spPr>
          <p:txBody>
            <a:bodyPr wrap="none" anchor="ctr"/>
            <a:lstStyle/>
            <a:p>
              <a:endParaRPr lang="en-US"/>
            </a:p>
          </p:txBody>
        </p:sp>
        <p:sp>
          <p:nvSpPr>
            <p:cNvPr id="63509" name="Oval 8"/>
            <p:cNvSpPr>
              <a:spLocks noChangeArrowheads="1"/>
            </p:cNvSpPr>
            <p:nvPr/>
          </p:nvSpPr>
          <p:spPr bwMode="auto">
            <a:xfrm>
              <a:off x="2074" y="2761"/>
              <a:ext cx="192" cy="96"/>
            </a:xfrm>
            <a:prstGeom prst="ellipse">
              <a:avLst/>
            </a:prstGeom>
            <a:noFill/>
            <a:ln w="15875">
              <a:solidFill>
                <a:schemeClr val="bg1"/>
              </a:solidFill>
              <a:round/>
              <a:headEnd/>
              <a:tailEnd/>
            </a:ln>
          </p:spPr>
          <p:txBody>
            <a:bodyPr wrap="none" anchor="ctr"/>
            <a:lstStyle/>
            <a:p>
              <a:endParaRPr lang="en-US"/>
            </a:p>
          </p:txBody>
        </p:sp>
        <p:sp>
          <p:nvSpPr>
            <p:cNvPr id="63510" name="Oval 9"/>
            <p:cNvSpPr>
              <a:spLocks noChangeArrowheads="1"/>
            </p:cNvSpPr>
            <p:nvPr/>
          </p:nvSpPr>
          <p:spPr bwMode="auto">
            <a:xfrm>
              <a:off x="2074" y="2809"/>
              <a:ext cx="192" cy="96"/>
            </a:xfrm>
            <a:prstGeom prst="ellipse">
              <a:avLst/>
            </a:prstGeom>
            <a:noFill/>
            <a:ln w="15875">
              <a:solidFill>
                <a:schemeClr val="bg1"/>
              </a:solidFill>
              <a:round/>
              <a:headEnd/>
              <a:tailEnd/>
            </a:ln>
          </p:spPr>
          <p:txBody>
            <a:bodyPr wrap="none" anchor="ctr"/>
            <a:lstStyle/>
            <a:p>
              <a:endParaRPr lang="en-US"/>
            </a:p>
          </p:txBody>
        </p:sp>
        <p:sp>
          <p:nvSpPr>
            <p:cNvPr id="63511" name="Oval 10"/>
            <p:cNvSpPr>
              <a:spLocks noChangeArrowheads="1"/>
            </p:cNvSpPr>
            <p:nvPr/>
          </p:nvSpPr>
          <p:spPr bwMode="auto">
            <a:xfrm>
              <a:off x="2074" y="2857"/>
              <a:ext cx="192" cy="96"/>
            </a:xfrm>
            <a:prstGeom prst="ellipse">
              <a:avLst/>
            </a:prstGeom>
            <a:noFill/>
            <a:ln w="15875">
              <a:solidFill>
                <a:schemeClr val="bg1"/>
              </a:solidFill>
              <a:round/>
              <a:headEnd/>
              <a:tailEnd/>
            </a:ln>
          </p:spPr>
          <p:txBody>
            <a:bodyPr wrap="none" anchor="ctr"/>
            <a:lstStyle/>
            <a:p>
              <a:endParaRPr lang="en-US"/>
            </a:p>
          </p:txBody>
        </p:sp>
        <p:sp>
          <p:nvSpPr>
            <p:cNvPr id="63512" name="Oval 11"/>
            <p:cNvSpPr>
              <a:spLocks noChangeArrowheads="1"/>
            </p:cNvSpPr>
            <p:nvPr/>
          </p:nvSpPr>
          <p:spPr bwMode="auto">
            <a:xfrm>
              <a:off x="2074" y="2905"/>
              <a:ext cx="192" cy="96"/>
            </a:xfrm>
            <a:prstGeom prst="ellipse">
              <a:avLst/>
            </a:prstGeom>
            <a:noFill/>
            <a:ln w="15875">
              <a:solidFill>
                <a:schemeClr val="bg1"/>
              </a:solidFill>
              <a:round/>
              <a:headEnd/>
              <a:tailEnd/>
            </a:ln>
          </p:spPr>
          <p:txBody>
            <a:bodyPr wrap="none" anchor="ctr"/>
            <a:lstStyle/>
            <a:p>
              <a:endParaRPr lang="en-US"/>
            </a:p>
          </p:txBody>
        </p:sp>
        <p:sp>
          <p:nvSpPr>
            <p:cNvPr id="63513" name="Oval 12"/>
            <p:cNvSpPr>
              <a:spLocks noChangeArrowheads="1"/>
            </p:cNvSpPr>
            <p:nvPr/>
          </p:nvSpPr>
          <p:spPr bwMode="auto">
            <a:xfrm>
              <a:off x="2074" y="2953"/>
              <a:ext cx="192" cy="96"/>
            </a:xfrm>
            <a:prstGeom prst="ellipse">
              <a:avLst/>
            </a:prstGeom>
            <a:noFill/>
            <a:ln w="15875">
              <a:solidFill>
                <a:schemeClr val="bg1"/>
              </a:solidFill>
              <a:round/>
              <a:headEnd/>
              <a:tailEnd/>
            </a:ln>
          </p:spPr>
          <p:txBody>
            <a:bodyPr wrap="none" anchor="ctr"/>
            <a:lstStyle/>
            <a:p>
              <a:endParaRPr lang="en-US"/>
            </a:p>
          </p:txBody>
        </p:sp>
        <p:sp>
          <p:nvSpPr>
            <p:cNvPr id="63514" name="Oval 13"/>
            <p:cNvSpPr>
              <a:spLocks noChangeArrowheads="1"/>
            </p:cNvSpPr>
            <p:nvPr/>
          </p:nvSpPr>
          <p:spPr bwMode="auto">
            <a:xfrm>
              <a:off x="2074" y="3001"/>
              <a:ext cx="192" cy="96"/>
            </a:xfrm>
            <a:prstGeom prst="ellipse">
              <a:avLst/>
            </a:prstGeom>
            <a:noFill/>
            <a:ln w="15875">
              <a:solidFill>
                <a:schemeClr val="bg1"/>
              </a:solidFill>
              <a:round/>
              <a:headEnd/>
              <a:tailEnd/>
            </a:ln>
          </p:spPr>
          <p:txBody>
            <a:bodyPr wrap="none" anchor="ctr"/>
            <a:lstStyle/>
            <a:p>
              <a:endParaRPr lang="en-US"/>
            </a:p>
          </p:txBody>
        </p:sp>
        <p:sp>
          <p:nvSpPr>
            <p:cNvPr id="63515" name="Oval 14"/>
            <p:cNvSpPr>
              <a:spLocks noChangeArrowheads="1"/>
            </p:cNvSpPr>
            <p:nvPr/>
          </p:nvSpPr>
          <p:spPr bwMode="auto">
            <a:xfrm>
              <a:off x="2074" y="3049"/>
              <a:ext cx="192" cy="96"/>
            </a:xfrm>
            <a:prstGeom prst="ellipse">
              <a:avLst/>
            </a:prstGeom>
            <a:noFill/>
            <a:ln w="15875">
              <a:solidFill>
                <a:schemeClr val="bg1"/>
              </a:solidFill>
              <a:round/>
              <a:headEnd/>
              <a:tailEnd/>
            </a:ln>
          </p:spPr>
          <p:txBody>
            <a:bodyPr wrap="none" anchor="ctr"/>
            <a:lstStyle/>
            <a:p>
              <a:endParaRPr lang="en-US"/>
            </a:p>
          </p:txBody>
        </p:sp>
        <p:sp>
          <p:nvSpPr>
            <p:cNvPr id="63516" name="Oval 15"/>
            <p:cNvSpPr>
              <a:spLocks noChangeArrowheads="1"/>
            </p:cNvSpPr>
            <p:nvPr/>
          </p:nvSpPr>
          <p:spPr bwMode="auto">
            <a:xfrm>
              <a:off x="2044" y="2493"/>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3517" name="Text Box 16"/>
            <p:cNvSpPr txBox="1">
              <a:spLocks noChangeArrowheads="1"/>
            </p:cNvSpPr>
            <p:nvPr/>
          </p:nvSpPr>
          <p:spPr bwMode="auto">
            <a:xfrm>
              <a:off x="1968" y="2256"/>
              <a:ext cx="228" cy="231"/>
            </a:xfrm>
            <a:prstGeom prst="rect">
              <a:avLst/>
            </a:prstGeom>
            <a:noFill/>
            <a:ln w="9525">
              <a:noFill/>
              <a:miter lim="800000"/>
              <a:headEnd/>
              <a:tailEnd/>
            </a:ln>
          </p:spPr>
          <p:txBody>
            <a:bodyPr wrap="none">
              <a:spAutoFit/>
            </a:bodyPr>
            <a:lstStyle/>
            <a:p>
              <a:r>
                <a:rPr lang="en-US">
                  <a:solidFill>
                    <a:srgbClr val="FF9933"/>
                  </a:solidFill>
                </a:rPr>
                <a:t>Q</a:t>
              </a:r>
            </a:p>
          </p:txBody>
        </p:sp>
        <p:sp>
          <p:nvSpPr>
            <p:cNvPr id="63518" name="Line 17"/>
            <p:cNvSpPr>
              <a:spLocks noChangeShapeType="1"/>
            </p:cNvSpPr>
            <p:nvPr/>
          </p:nvSpPr>
          <p:spPr bwMode="auto">
            <a:xfrm>
              <a:off x="2410" y="2329"/>
              <a:ext cx="0" cy="432"/>
            </a:xfrm>
            <a:prstGeom prst="line">
              <a:avLst/>
            </a:prstGeom>
            <a:noFill/>
            <a:ln w="25400">
              <a:solidFill>
                <a:srgbClr val="FFCC00"/>
              </a:solidFill>
              <a:round/>
              <a:headEnd type="triangle" w="med" len="med"/>
              <a:tailEnd type="triangle" w="med" len="med"/>
            </a:ln>
          </p:spPr>
          <p:txBody>
            <a:bodyPr/>
            <a:lstStyle/>
            <a:p>
              <a:endParaRPr lang="en-IN"/>
            </a:p>
          </p:txBody>
        </p:sp>
      </p:grpSp>
      <p:sp>
        <p:nvSpPr>
          <p:cNvPr id="211986" name="Rectangle 18"/>
          <p:cNvSpPr>
            <a:spLocks noChangeArrowheads="1"/>
          </p:cNvSpPr>
          <p:nvPr/>
        </p:nvSpPr>
        <p:spPr bwMode="auto">
          <a:xfrm>
            <a:off x="728663" y="3505200"/>
            <a:ext cx="6096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987" name="Oval 19"/>
          <p:cNvSpPr>
            <a:spLocks noChangeArrowheads="1"/>
          </p:cNvSpPr>
          <p:nvPr/>
        </p:nvSpPr>
        <p:spPr bwMode="auto">
          <a:xfrm>
            <a:off x="838200" y="25146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grpSp>
        <p:nvGrpSpPr>
          <p:cNvPr id="3" name="Group 20"/>
          <p:cNvGrpSpPr>
            <a:grpSpLocks/>
          </p:cNvGrpSpPr>
          <p:nvPr/>
        </p:nvGrpSpPr>
        <p:grpSpPr bwMode="auto">
          <a:xfrm>
            <a:off x="1828800" y="2514600"/>
            <a:ext cx="4114800" cy="914400"/>
            <a:chOff x="1152" y="1440"/>
            <a:chExt cx="2592" cy="576"/>
          </a:xfrm>
        </p:grpSpPr>
        <p:grpSp>
          <p:nvGrpSpPr>
            <p:cNvPr id="4" name="Group 21"/>
            <p:cNvGrpSpPr>
              <a:grpSpLocks/>
            </p:cNvGrpSpPr>
            <p:nvPr/>
          </p:nvGrpSpPr>
          <p:grpSpPr bwMode="auto">
            <a:xfrm>
              <a:off x="1152" y="1440"/>
              <a:ext cx="1680" cy="576"/>
              <a:chOff x="3600" y="1104"/>
              <a:chExt cx="1728" cy="888"/>
            </a:xfrm>
          </p:grpSpPr>
          <p:sp>
            <p:nvSpPr>
              <p:cNvPr id="63500" name="Freeform 22"/>
              <p:cNvSpPr>
                <a:spLocks/>
              </p:cNvSpPr>
              <p:nvPr/>
            </p:nvSpPr>
            <p:spPr bwMode="auto">
              <a:xfrm>
                <a:off x="360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63501" name="Freeform 23"/>
              <p:cNvSpPr>
                <a:spLocks/>
              </p:cNvSpPr>
              <p:nvPr/>
            </p:nvSpPr>
            <p:spPr bwMode="auto">
              <a:xfrm>
                <a:off x="3888"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63502" name="Freeform 24"/>
              <p:cNvSpPr>
                <a:spLocks/>
              </p:cNvSpPr>
              <p:nvPr/>
            </p:nvSpPr>
            <p:spPr bwMode="auto">
              <a:xfrm>
                <a:off x="4176"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63503" name="Freeform 25"/>
              <p:cNvSpPr>
                <a:spLocks/>
              </p:cNvSpPr>
              <p:nvPr/>
            </p:nvSpPr>
            <p:spPr bwMode="auto">
              <a:xfrm>
                <a:off x="4464"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63504" name="Freeform 26"/>
              <p:cNvSpPr>
                <a:spLocks/>
              </p:cNvSpPr>
              <p:nvPr/>
            </p:nvSpPr>
            <p:spPr bwMode="auto">
              <a:xfrm>
                <a:off x="4752"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sp>
            <p:nvSpPr>
              <p:cNvPr id="63505" name="Freeform 27"/>
              <p:cNvSpPr>
                <a:spLocks/>
              </p:cNvSpPr>
              <p:nvPr/>
            </p:nvSpPr>
            <p:spPr bwMode="auto">
              <a:xfrm>
                <a:off x="5040" y="1104"/>
                <a:ext cx="288" cy="888"/>
              </a:xfrm>
              <a:custGeom>
                <a:avLst/>
                <a:gdLst>
                  <a:gd name="T0" fmla="*/ 0 w 288"/>
                  <a:gd name="T1" fmla="*/ 720 h 888"/>
                  <a:gd name="T2" fmla="*/ 48 w 288"/>
                  <a:gd name="T3" fmla="*/ 768 h 888"/>
                  <a:gd name="T4" fmla="*/ 144 w 288"/>
                  <a:gd name="T5" fmla="*/ 0 h 888"/>
                  <a:gd name="T6" fmla="*/ 288 w 288"/>
                  <a:gd name="T7" fmla="*/ 768 h 888"/>
                  <a:gd name="T8" fmla="*/ 0 60000 65536"/>
                  <a:gd name="T9" fmla="*/ 0 60000 65536"/>
                  <a:gd name="T10" fmla="*/ 0 60000 65536"/>
                  <a:gd name="T11" fmla="*/ 0 60000 65536"/>
                  <a:gd name="T12" fmla="*/ 0 w 288"/>
                  <a:gd name="T13" fmla="*/ 0 h 888"/>
                  <a:gd name="T14" fmla="*/ 288 w 288"/>
                  <a:gd name="T15" fmla="*/ 888 h 888"/>
                </a:gdLst>
                <a:ahLst/>
                <a:cxnLst>
                  <a:cxn ang="T8">
                    <a:pos x="T0" y="T1"/>
                  </a:cxn>
                  <a:cxn ang="T9">
                    <a:pos x="T2" y="T3"/>
                  </a:cxn>
                  <a:cxn ang="T10">
                    <a:pos x="T4" y="T5"/>
                  </a:cxn>
                  <a:cxn ang="T11">
                    <a:pos x="T6" y="T7"/>
                  </a:cxn>
                </a:cxnLst>
                <a:rect l="T12" t="T13" r="T14" b="T15"/>
                <a:pathLst>
                  <a:path w="288" h="888">
                    <a:moveTo>
                      <a:pt x="0" y="720"/>
                    </a:moveTo>
                    <a:cubicBezTo>
                      <a:pt x="12" y="804"/>
                      <a:pt x="24" y="888"/>
                      <a:pt x="48" y="768"/>
                    </a:cubicBezTo>
                    <a:cubicBezTo>
                      <a:pt x="72" y="648"/>
                      <a:pt x="104" y="0"/>
                      <a:pt x="144" y="0"/>
                    </a:cubicBezTo>
                    <a:cubicBezTo>
                      <a:pt x="184" y="0"/>
                      <a:pt x="236" y="384"/>
                      <a:pt x="288" y="768"/>
                    </a:cubicBezTo>
                  </a:path>
                </a:pathLst>
              </a:custGeom>
              <a:noFill/>
              <a:ln w="19050">
                <a:solidFill>
                  <a:srgbClr val="00FFFF"/>
                </a:solidFill>
                <a:round/>
                <a:headEnd/>
                <a:tailEnd/>
              </a:ln>
            </p:spPr>
            <p:txBody>
              <a:bodyPr/>
              <a:lstStyle/>
              <a:p>
                <a:endParaRPr lang="en-IN"/>
              </a:p>
            </p:txBody>
          </p:sp>
        </p:grpSp>
        <p:sp>
          <p:nvSpPr>
            <p:cNvPr id="63499" name="Line 28"/>
            <p:cNvSpPr>
              <a:spLocks noChangeShapeType="1"/>
            </p:cNvSpPr>
            <p:nvPr/>
          </p:nvSpPr>
          <p:spPr bwMode="auto">
            <a:xfrm>
              <a:off x="2976" y="1728"/>
              <a:ext cx="768" cy="0"/>
            </a:xfrm>
            <a:prstGeom prst="line">
              <a:avLst/>
            </a:prstGeom>
            <a:noFill/>
            <a:ln w="9525">
              <a:solidFill>
                <a:srgbClr val="00FFFF"/>
              </a:solidFill>
              <a:round/>
              <a:headEnd/>
              <a:tailEnd type="triangle" w="med" len="med"/>
            </a:ln>
          </p:spPr>
          <p:txBody>
            <a:bodyPr/>
            <a:lstStyle/>
            <a:p>
              <a:endParaRPr lang="en-IN"/>
            </a:p>
          </p:txBody>
        </p:sp>
      </p:grpSp>
      <p:sp>
        <p:nvSpPr>
          <p:cNvPr id="211997" name="Oval 29"/>
          <p:cNvSpPr>
            <a:spLocks noChangeArrowheads="1"/>
          </p:cNvSpPr>
          <p:nvPr/>
        </p:nvSpPr>
        <p:spPr bwMode="auto">
          <a:xfrm>
            <a:off x="914400" y="5181600"/>
            <a:ext cx="457200" cy="457200"/>
          </a:xfrm>
          <a:prstGeom prst="ellipse">
            <a:avLst/>
          </a:prstGeom>
          <a:solidFill>
            <a:srgbClr val="00FFFF"/>
          </a:solidFill>
          <a:ln w="9525">
            <a:solidFill>
              <a:schemeClr val="tx1"/>
            </a:solidFill>
            <a:round/>
            <a:headEnd/>
            <a:tailEnd/>
          </a:ln>
        </p:spPr>
        <p:txBody>
          <a:bodyPr wrap="none" anchor="ctr"/>
          <a:lstStyle/>
          <a:p>
            <a:endParaRPr lang="en-US"/>
          </a:p>
        </p:txBody>
      </p:sp>
      <p:sp>
        <p:nvSpPr>
          <p:cNvPr id="211998" name="Text Box 30"/>
          <p:cNvSpPr txBox="1">
            <a:spLocks noChangeArrowheads="1"/>
          </p:cNvSpPr>
          <p:nvPr/>
        </p:nvSpPr>
        <p:spPr bwMode="auto">
          <a:xfrm>
            <a:off x="609600" y="5791200"/>
            <a:ext cx="8305800" cy="366713"/>
          </a:xfrm>
          <a:prstGeom prst="rect">
            <a:avLst/>
          </a:prstGeom>
          <a:noFill/>
          <a:ln w="9525">
            <a:noFill/>
            <a:miter lim="800000"/>
            <a:headEnd/>
            <a:tailEnd/>
          </a:ln>
        </p:spPr>
        <p:txBody>
          <a:bodyPr>
            <a:spAutoFit/>
          </a:bodyPr>
          <a:lstStyle/>
          <a:p>
            <a:r>
              <a:rPr lang="en-US">
                <a:solidFill>
                  <a:srgbClr val="FFFF00"/>
                </a:solidFill>
              </a:rPr>
              <a:t>So, can we expect gravitational waves from oscillating (accelerated) masses?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1198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11987"/>
                                        </p:tgtEl>
                                        <p:attrNameLst>
                                          <p:attrName>style.visibility</p:attrName>
                                        </p:attrNameLst>
                                      </p:cBhvr>
                                      <p:to>
                                        <p:strVal val="visible"/>
                                      </p:to>
                                    </p:set>
                                  </p:childTnLst>
                                </p:cTn>
                              </p:par>
                            </p:childTnLst>
                          </p:cTn>
                        </p:par>
                        <p:par>
                          <p:cTn id="22" fill="hold">
                            <p:stCondLst>
                              <p:cond delay="500"/>
                            </p:stCondLst>
                            <p:childTnLst>
                              <p:par>
                                <p:cTn id="23" presetID="0" presetClass="path" presetSubtype="0" repeatCount="4000" accel="50000" decel="50000" fill="hold" grpId="1" nodeType="afterEffect">
                                  <p:stCondLst>
                                    <p:cond delay="0"/>
                                  </p:stCondLst>
                                  <p:childTnLst>
                                    <p:animMotion origin="layout" path="M 1.66667E-6 1.25145E-6 L 1.66667E-6 0.08528 L 1.66667E-6 1.25145E-6 Z " pathEditMode="relative" ptsTypes="AAA">
                                      <p:cBhvr>
                                        <p:cTn id="24" dur="1000" fill="hold"/>
                                        <p:tgtEl>
                                          <p:spTgt spid="211987"/>
                                        </p:tgtEl>
                                        <p:attrNameLst>
                                          <p:attrName>ppt_x</p:attrName>
                                          <p:attrName>ppt_y</p:attrName>
                                        </p:attrNameLst>
                                      </p:cBhvr>
                                    </p:animMotion>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3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199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0" presetClass="path" presetSubtype="0" repeatCount="3000" accel="50000" decel="50000" fill="hold" grpId="1" nodeType="clickEffect">
                                  <p:stCondLst>
                                    <p:cond delay="0"/>
                                  </p:stCondLst>
                                  <p:childTnLst>
                                    <p:animMotion origin="layout" path="M -2.77778E-6 2.5029E-6 L -2.77778E-6 -0.10939 L -2.77778E-6 2.5029E-6 Z " pathEditMode="relative" ptsTypes="AAA">
                                      <p:cBhvr>
                                        <p:cTn id="35" dur="2000" fill="hold"/>
                                        <p:tgtEl>
                                          <p:spTgt spid="211997"/>
                                        </p:tgtEl>
                                        <p:attrNameLst>
                                          <p:attrName>ppt_x</p:attrName>
                                          <p:attrName>ppt_y</p:attrName>
                                        </p:attrNameLst>
                                      </p:cBhvr>
                                    </p:animMotion>
                                  </p:childTnLst>
                                </p:cTn>
                              </p:par>
                              <p:par>
                                <p:cTn id="36" presetID="10" presetClass="entr" presetSubtype="0" fill="hold" grpId="0" nodeType="withEffect">
                                  <p:stCondLst>
                                    <p:cond delay="0"/>
                                  </p:stCondLst>
                                  <p:childTnLst>
                                    <p:set>
                                      <p:cBhvr>
                                        <p:cTn id="37" dur="1" fill="hold">
                                          <p:stCondLst>
                                            <p:cond delay="0"/>
                                          </p:stCondLst>
                                        </p:cTn>
                                        <p:tgtEl>
                                          <p:spTgt spid="211998"/>
                                        </p:tgtEl>
                                        <p:attrNameLst>
                                          <p:attrName>style.visibility</p:attrName>
                                        </p:attrNameLst>
                                      </p:cBhvr>
                                      <p:to>
                                        <p:strVal val="visible"/>
                                      </p:to>
                                    </p:set>
                                    <p:animEffect transition="in" filter="fade">
                                      <p:cBhvr>
                                        <p:cTn id="38" dur="2000"/>
                                        <p:tgtEl>
                                          <p:spTgt spid="21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P spid="211986" grpId="0" animBg="1"/>
      <p:bldP spid="211987" grpId="0" animBg="1"/>
      <p:bldP spid="211987" grpId="1" animBg="1"/>
      <p:bldP spid="211997" grpId="0" animBg="1"/>
      <p:bldP spid="211997" grpId="1" animBg="1"/>
      <p:bldP spid="2119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Oval 6"/>
          <p:cNvSpPr>
            <a:spLocks noChangeArrowheads="1"/>
          </p:cNvSpPr>
          <p:nvPr/>
        </p:nvSpPr>
        <p:spPr bwMode="auto">
          <a:xfrm>
            <a:off x="2514600" y="2362200"/>
            <a:ext cx="152400" cy="1524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0247" name="Line 7"/>
          <p:cNvSpPr>
            <a:spLocks noChangeShapeType="1"/>
          </p:cNvSpPr>
          <p:nvPr/>
        </p:nvSpPr>
        <p:spPr bwMode="auto">
          <a:xfrm>
            <a:off x="2590800" y="2590800"/>
            <a:ext cx="228600" cy="0"/>
          </a:xfrm>
          <a:prstGeom prst="line">
            <a:avLst/>
          </a:prstGeom>
          <a:noFill/>
          <a:ln w="15875">
            <a:solidFill>
              <a:schemeClr val="tx1"/>
            </a:solidFill>
            <a:round/>
            <a:headEnd/>
            <a:tailEnd type="triangle" w="med" len="med"/>
          </a:ln>
        </p:spPr>
        <p:txBody>
          <a:bodyPr/>
          <a:lstStyle/>
          <a:p>
            <a:endParaRPr lang="en-US" dirty="0"/>
          </a:p>
        </p:txBody>
      </p:sp>
      <p:sp>
        <p:nvSpPr>
          <p:cNvPr id="10248" name="Oval 8"/>
          <p:cNvSpPr>
            <a:spLocks noChangeArrowheads="1"/>
          </p:cNvSpPr>
          <p:nvPr/>
        </p:nvSpPr>
        <p:spPr bwMode="auto">
          <a:xfrm>
            <a:off x="2514600" y="2362200"/>
            <a:ext cx="152400" cy="152400"/>
          </a:xfrm>
          <a:prstGeom prst="ellipse">
            <a:avLst/>
          </a:prstGeom>
          <a:solidFill>
            <a:schemeClr val="hlink"/>
          </a:solidFill>
          <a:ln w="9525">
            <a:solidFill>
              <a:schemeClr val="tx1"/>
            </a:solidFill>
            <a:round/>
            <a:headEnd/>
            <a:tailEnd/>
          </a:ln>
        </p:spPr>
        <p:txBody>
          <a:bodyPr wrap="none" anchor="ctr"/>
          <a:lstStyle/>
          <a:p>
            <a:endParaRPr lang="en-US" dirty="0"/>
          </a:p>
        </p:txBody>
      </p:sp>
      <p:sp>
        <p:nvSpPr>
          <p:cNvPr id="10249" name="Line 9"/>
          <p:cNvSpPr>
            <a:spLocks noChangeShapeType="1"/>
          </p:cNvSpPr>
          <p:nvPr/>
        </p:nvSpPr>
        <p:spPr bwMode="auto">
          <a:xfrm flipV="1">
            <a:off x="2590800" y="228600"/>
            <a:ext cx="0" cy="2209800"/>
          </a:xfrm>
          <a:prstGeom prst="line">
            <a:avLst/>
          </a:prstGeom>
          <a:noFill/>
          <a:ln w="19050">
            <a:solidFill>
              <a:schemeClr val="tx1"/>
            </a:solidFill>
            <a:round/>
            <a:headEnd/>
            <a:tailEnd type="triangle" w="med" len="med"/>
          </a:ln>
        </p:spPr>
        <p:txBody>
          <a:bodyPr/>
          <a:lstStyle/>
          <a:p>
            <a:endParaRPr lang="en-US" dirty="0"/>
          </a:p>
        </p:txBody>
      </p:sp>
      <p:sp>
        <p:nvSpPr>
          <p:cNvPr id="10250" name="Line 10"/>
          <p:cNvSpPr>
            <a:spLocks noChangeShapeType="1"/>
          </p:cNvSpPr>
          <p:nvPr/>
        </p:nvSpPr>
        <p:spPr bwMode="auto">
          <a:xfrm flipV="1">
            <a:off x="2590800" y="685800"/>
            <a:ext cx="1752600" cy="1752600"/>
          </a:xfrm>
          <a:prstGeom prst="line">
            <a:avLst/>
          </a:prstGeom>
          <a:noFill/>
          <a:ln w="19050">
            <a:solidFill>
              <a:schemeClr val="tx1"/>
            </a:solidFill>
            <a:round/>
            <a:headEnd/>
            <a:tailEnd type="triangle" w="med" len="med"/>
          </a:ln>
        </p:spPr>
        <p:txBody>
          <a:bodyPr/>
          <a:lstStyle/>
          <a:p>
            <a:endParaRPr lang="en-US" dirty="0"/>
          </a:p>
        </p:txBody>
      </p:sp>
      <p:sp>
        <p:nvSpPr>
          <p:cNvPr id="10251" name="Line 11"/>
          <p:cNvSpPr>
            <a:spLocks noChangeShapeType="1"/>
          </p:cNvSpPr>
          <p:nvPr/>
        </p:nvSpPr>
        <p:spPr bwMode="auto">
          <a:xfrm flipH="1">
            <a:off x="228600" y="2438400"/>
            <a:ext cx="2362200" cy="0"/>
          </a:xfrm>
          <a:prstGeom prst="line">
            <a:avLst/>
          </a:prstGeom>
          <a:noFill/>
          <a:ln w="19050">
            <a:solidFill>
              <a:schemeClr val="tx1"/>
            </a:solidFill>
            <a:round/>
            <a:headEnd/>
            <a:tailEnd type="triangle" w="med" len="med"/>
          </a:ln>
        </p:spPr>
        <p:txBody>
          <a:bodyPr/>
          <a:lstStyle/>
          <a:p>
            <a:endParaRPr lang="en-US" dirty="0"/>
          </a:p>
        </p:txBody>
      </p:sp>
      <p:graphicFrame>
        <p:nvGraphicFramePr>
          <p:cNvPr id="10263" name="Object 23"/>
          <p:cNvGraphicFramePr>
            <a:graphicFrameLocks noChangeAspect="1"/>
          </p:cNvGraphicFramePr>
          <p:nvPr>
            <p:extLst>
              <p:ext uri="{D42A27DB-BD31-4B8C-83A1-F6EECF244321}">
                <p14:modId xmlns:p14="http://schemas.microsoft.com/office/powerpoint/2010/main" val="207657364"/>
              </p:ext>
            </p:extLst>
          </p:nvPr>
        </p:nvGraphicFramePr>
        <p:xfrm>
          <a:off x="4752975" y="3487737"/>
          <a:ext cx="2990850" cy="931863"/>
        </p:xfrm>
        <a:graphic>
          <a:graphicData uri="http://schemas.openxmlformats.org/presentationml/2006/ole">
            <mc:AlternateContent xmlns:mc="http://schemas.openxmlformats.org/markup-compatibility/2006">
              <mc:Choice xmlns:v="urn:schemas-microsoft-com:vml" Requires="v">
                <p:oleObj spid="_x0000_s215292" name="Equation" r:id="rId4" imgW="1346200" imgH="419100" progId="Equation.DSMT4">
                  <p:embed/>
                </p:oleObj>
              </mc:Choice>
              <mc:Fallback>
                <p:oleObj name="Equation" r:id="rId4" imgW="1346200" imgH="419100" progId="Equation.DSMT4">
                  <p:embed/>
                  <p:pic>
                    <p:nvPicPr>
                      <p:cNvPr id="0" name=""/>
                      <p:cNvPicPr>
                        <a:picLocks noChangeAspect="1" noChangeArrowheads="1"/>
                      </p:cNvPicPr>
                      <p:nvPr/>
                    </p:nvPicPr>
                    <p:blipFill>
                      <a:blip r:embed="rId5"/>
                      <a:srcRect/>
                      <a:stretch>
                        <a:fillRect/>
                      </a:stretch>
                    </p:blipFill>
                    <p:spPr bwMode="auto">
                      <a:xfrm>
                        <a:off x="4752975" y="3487737"/>
                        <a:ext cx="2990850" cy="931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3"/>
          <p:cNvGrpSpPr>
            <a:grpSpLocks/>
          </p:cNvGrpSpPr>
          <p:nvPr/>
        </p:nvGrpSpPr>
        <p:grpSpPr bwMode="auto">
          <a:xfrm>
            <a:off x="1524000" y="1219200"/>
            <a:ext cx="2133600" cy="1241425"/>
            <a:chOff x="960" y="1056"/>
            <a:chExt cx="1344" cy="782"/>
          </a:xfrm>
        </p:grpSpPr>
        <p:grpSp>
          <p:nvGrpSpPr>
            <p:cNvPr id="3" name="Group 42"/>
            <p:cNvGrpSpPr>
              <a:grpSpLocks/>
            </p:cNvGrpSpPr>
            <p:nvPr/>
          </p:nvGrpSpPr>
          <p:grpSpPr bwMode="auto">
            <a:xfrm>
              <a:off x="960" y="1056"/>
              <a:ext cx="1344" cy="768"/>
              <a:chOff x="960" y="1056"/>
              <a:chExt cx="1344" cy="768"/>
            </a:xfrm>
          </p:grpSpPr>
          <p:sp>
            <p:nvSpPr>
              <p:cNvPr id="8230" name="Line 17"/>
              <p:cNvSpPr>
                <a:spLocks noChangeShapeType="1"/>
              </p:cNvSpPr>
              <p:nvPr/>
            </p:nvSpPr>
            <p:spPr bwMode="auto">
              <a:xfrm flipV="1">
                <a:off x="1824" y="1344"/>
                <a:ext cx="480" cy="480"/>
              </a:xfrm>
              <a:prstGeom prst="line">
                <a:avLst/>
              </a:prstGeom>
              <a:noFill/>
              <a:ln w="19050">
                <a:solidFill>
                  <a:srgbClr val="FFFF00"/>
                </a:solidFill>
                <a:round/>
                <a:headEnd/>
                <a:tailEnd type="triangle" w="med" len="med"/>
              </a:ln>
            </p:spPr>
            <p:txBody>
              <a:bodyPr/>
              <a:lstStyle/>
              <a:p>
                <a:endParaRPr lang="en-US" dirty="0"/>
              </a:p>
            </p:txBody>
          </p:sp>
          <p:sp>
            <p:nvSpPr>
              <p:cNvPr id="8231" name="Line 19"/>
              <p:cNvSpPr>
                <a:spLocks noChangeShapeType="1"/>
              </p:cNvSpPr>
              <p:nvPr/>
            </p:nvSpPr>
            <p:spPr bwMode="auto">
              <a:xfrm flipH="1" flipV="1">
                <a:off x="2208" y="1248"/>
                <a:ext cx="96" cy="96"/>
              </a:xfrm>
              <a:prstGeom prst="line">
                <a:avLst/>
              </a:prstGeom>
              <a:noFill/>
              <a:ln w="19050">
                <a:solidFill>
                  <a:srgbClr val="00FF00"/>
                </a:solidFill>
                <a:round/>
                <a:headEnd/>
                <a:tailEnd type="triangle" w="med" len="med"/>
              </a:ln>
            </p:spPr>
            <p:txBody>
              <a:bodyPr/>
              <a:lstStyle/>
              <a:p>
                <a:endParaRPr lang="en-US" dirty="0"/>
              </a:p>
            </p:txBody>
          </p:sp>
          <p:sp>
            <p:nvSpPr>
              <p:cNvPr id="8232" name="Line 20"/>
              <p:cNvSpPr>
                <a:spLocks noChangeShapeType="1"/>
              </p:cNvSpPr>
              <p:nvPr/>
            </p:nvSpPr>
            <p:spPr bwMode="auto">
              <a:xfrm flipV="1">
                <a:off x="1824" y="1104"/>
                <a:ext cx="0" cy="720"/>
              </a:xfrm>
              <a:prstGeom prst="line">
                <a:avLst/>
              </a:prstGeom>
              <a:noFill/>
              <a:ln w="19050">
                <a:solidFill>
                  <a:srgbClr val="FFFF00"/>
                </a:solidFill>
                <a:round/>
                <a:headEnd/>
                <a:tailEnd type="triangle" w="med" len="med"/>
              </a:ln>
            </p:spPr>
            <p:txBody>
              <a:bodyPr/>
              <a:lstStyle/>
              <a:p>
                <a:endParaRPr lang="en-US" dirty="0"/>
              </a:p>
            </p:txBody>
          </p:sp>
          <p:sp>
            <p:nvSpPr>
              <p:cNvPr id="8233" name="Line 21"/>
              <p:cNvSpPr>
                <a:spLocks noChangeShapeType="1"/>
              </p:cNvSpPr>
              <p:nvPr/>
            </p:nvSpPr>
            <p:spPr bwMode="auto">
              <a:xfrm flipH="1" flipV="1">
                <a:off x="1632" y="1056"/>
                <a:ext cx="192" cy="48"/>
              </a:xfrm>
              <a:prstGeom prst="line">
                <a:avLst/>
              </a:prstGeom>
              <a:noFill/>
              <a:ln w="19050">
                <a:solidFill>
                  <a:srgbClr val="00FF00"/>
                </a:solidFill>
                <a:round/>
                <a:headEnd/>
                <a:tailEnd type="triangle" w="med" len="med"/>
              </a:ln>
            </p:spPr>
            <p:txBody>
              <a:bodyPr/>
              <a:lstStyle/>
              <a:p>
                <a:endParaRPr lang="en-US" dirty="0"/>
              </a:p>
            </p:txBody>
          </p:sp>
          <p:sp>
            <p:nvSpPr>
              <p:cNvPr id="8234" name="Line 27"/>
              <p:cNvSpPr>
                <a:spLocks noChangeShapeType="1"/>
              </p:cNvSpPr>
              <p:nvPr/>
            </p:nvSpPr>
            <p:spPr bwMode="auto">
              <a:xfrm flipH="1">
                <a:off x="960" y="1815"/>
                <a:ext cx="864" cy="9"/>
              </a:xfrm>
              <a:prstGeom prst="line">
                <a:avLst/>
              </a:prstGeom>
              <a:noFill/>
              <a:ln w="9525">
                <a:solidFill>
                  <a:srgbClr val="FFFF00"/>
                </a:solidFill>
                <a:round/>
                <a:headEnd/>
                <a:tailEnd type="triangle" w="med" len="med"/>
              </a:ln>
            </p:spPr>
            <p:txBody>
              <a:bodyPr/>
              <a:lstStyle/>
              <a:p>
                <a:endParaRPr lang="en-US" dirty="0"/>
              </a:p>
            </p:txBody>
          </p:sp>
        </p:grpSp>
        <p:sp>
          <p:nvSpPr>
            <p:cNvPr id="8229" name="Text Box 40"/>
            <p:cNvSpPr txBox="1">
              <a:spLocks noChangeArrowheads="1"/>
            </p:cNvSpPr>
            <p:nvPr/>
          </p:nvSpPr>
          <p:spPr bwMode="auto">
            <a:xfrm>
              <a:off x="2006" y="1607"/>
              <a:ext cx="228" cy="231"/>
            </a:xfrm>
            <a:prstGeom prst="rect">
              <a:avLst/>
            </a:prstGeom>
            <a:noFill/>
            <a:ln w="9525">
              <a:noFill/>
              <a:miter lim="800000"/>
              <a:headEnd/>
              <a:tailEnd/>
            </a:ln>
          </p:spPr>
          <p:txBody>
            <a:bodyPr wrap="none">
              <a:spAutoFit/>
            </a:bodyPr>
            <a:lstStyle/>
            <a:p>
              <a:r>
                <a:rPr lang="en-US" dirty="0"/>
                <a:t>ct</a:t>
              </a:r>
            </a:p>
          </p:txBody>
        </p:sp>
      </p:grpSp>
      <p:grpSp>
        <p:nvGrpSpPr>
          <p:cNvPr id="4" name="Group 45"/>
          <p:cNvGrpSpPr>
            <a:grpSpLocks/>
          </p:cNvGrpSpPr>
          <p:nvPr/>
        </p:nvGrpSpPr>
        <p:grpSpPr bwMode="auto">
          <a:xfrm>
            <a:off x="1219200" y="228600"/>
            <a:ext cx="3124200" cy="2362200"/>
            <a:chOff x="1728" y="432"/>
            <a:chExt cx="1968" cy="1488"/>
          </a:xfrm>
        </p:grpSpPr>
        <p:grpSp>
          <p:nvGrpSpPr>
            <p:cNvPr id="5" name="Group 39"/>
            <p:cNvGrpSpPr>
              <a:grpSpLocks/>
            </p:cNvGrpSpPr>
            <p:nvPr/>
          </p:nvGrpSpPr>
          <p:grpSpPr bwMode="auto">
            <a:xfrm>
              <a:off x="2544" y="432"/>
              <a:ext cx="1152" cy="1488"/>
              <a:chOff x="2928" y="1296"/>
              <a:chExt cx="1152" cy="1488"/>
            </a:xfrm>
          </p:grpSpPr>
          <p:sp>
            <p:nvSpPr>
              <p:cNvPr id="8217" name="Line 33"/>
              <p:cNvSpPr>
                <a:spLocks noChangeShapeType="1"/>
              </p:cNvSpPr>
              <p:nvPr/>
            </p:nvSpPr>
            <p:spPr bwMode="auto">
              <a:xfrm flipV="1">
                <a:off x="2976" y="1296"/>
                <a:ext cx="0" cy="96"/>
              </a:xfrm>
              <a:prstGeom prst="line">
                <a:avLst/>
              </a:prstGeom>
              <a:noFill/>
              <a:ln w="25400">
                <a:solidFill>
                  <a:srgbClr val="FFFF00"/>
                </a:solidFill>
                <a:round/>
                <a:headEnd/>
                <a:tailEnd type="triangle" w="med" len="med"/>
              </a:ln>
            </p:spPr>
            <p:txBody>
              <a:bodyPr/>
              <a:lstStyle/>
              <a:p>
                <a:endParaRPr lang="en-US" dirty="0"/>
              </a:p>
            </p:txBody>
          </p:sp>
          <p:grpSp>
            <p:nvGrpSpPr>
              <p:cNvPr id="6" name="Group 38"/>
              <p:cNvGrpSpPr>
                <a:grpSpLocks/>
              </p:cNvGrpSpPr>
              <p:nvPr/>
            </p:nvGrpSpPr>
            <p:grpSpPr bwMode="auto">
              <a:xfrm>
                <a:off x="2928" y="1344"/>
                <a:ext cx="1152" cy="1440"/>
                <a:chOff x="1920" y="864"/>
                <a:chExt cx="1152" cy="1440"/>
              </a:xfrm>
            </p:grpSpPr>
            <p:sp>
              <p:nvSpPr>
                <p:cNvPr id="8219" name="Freeform 28"/>
                <p:cNvSpPr>
                  <a:spLocks/>
                </p:cNvSpPr>
                <p:nvPr/>
              </p:nvSpPr>
              <p:spPr bwMode="auto">
                <a:xfrm>
                  <a:off x="1968" y="864"/>
                  <a:ext cx="192" cy="1344"/>
                </a:xfrm>
                <a:custGeom>
                  <a:avLst/>
                  <a:gdLst>
                    <a:gd name="T0" fmla="*/ 192 w 192"/>
                    <a:gd name="T1" fmla="*/ 1344 h 1344"/>
                    <a:gd name="T2" fmla="*/ 192 w 192"/>
                    <a:gd name="T3" fmla="*/ 624 h 1344"/>
                    <a:gd name="T4" fmla="*/ 0 w 192"/>
                    <a:gd name="T5" fmla="*/ 576 h 1344"/>
                    <a:gd name="T6" fmla="*/ 0 w 192"/>
                    <a:gd name="T7" fmla="*/ 0 h 1344"/>
                    <a:gd name="T8" fmla="*/ 0 60000 65536"/>
                    <a:gd name="T9" fmla="*/ 0 60000 65536"/>
                    <a:gd name="T10" fmla="*/ 0 60000 65536"/>
                    <a:gd name="T11" fmla="*/ 0 60000 65536"/>
                    <a:gd name="T12" fmla="*/ 0 w 192"/>
                    <a:gd name="T13" fmla="*/ 0 h 1344"/>
                    <a:gd name="T14" fmla="*/ 192 w 192"/>
                    <a:gd name="T15" fmla="*/ 1344 h 1344"/>
                  </a:gdLst>
                  <a:ahLst/>
                  <a:cxnLst>
                    <a:cxn ang="T8">
                      <a:pos x="T0" y="T1"/>
                    </a:cxn>
                    <a:cxn ang="T9">
                      <a:pos x="T2" y="T3"/>
                    </a:cxn>
                    <a:cxn ang="T10">
                      <a:pos x="T4" y="T5"/>
                    </a:cxn>
                    <a:cxn ang="T11">
                      <a:pos x="T6" y="T7"/>
                    </a:cxn>
                  </a:cxnLst>
                  <a:rect l="T12" t="T13" r="T14" b="T15"/>
                  <a:pathLst>
                    <a:path w="192" h="1344">
                      <a:moveTo>
                        <a:pt x="192" y="1344"/>
                      </a:moveTo>
                      <a:lnTo>
                        <a:pt x="192" y="624"/>
                      </a:lnTo>
                      <a:lnTo>
                        <a:pt x="0" y="576"/>
                      </a:lnTo>
                      <a:lnTo>
                        <a:pt x="0" y="0"/>
                      </a:lnTo>
                    </a:path>
                  </a:pathLst>
                </a:custGeom>
                <a:noFill/>
                <a:ln w="25400">
                  <a:solidFill>
                    <a:srgbClr val="FFFF00"/>
                  </a:solidFill>
                  <a:round/>
                  <a:headEnd/>
                  <a:tailEnd/>
                </a:ln>
              </p:spPr>
              <p:txBody>
                <a:bodyPr/>
                <a:lstStyle/>
                <a:p>
                  <a:endParaRPr lang="en-US" dirty="0"/>
                </a:p>
              </p:txBody>
            </p:sp>
            <p:grpSp>
              <p:nvGrpSpPr>
                <p:cNvPr id="7" name="Group 37"/>
                <p:cNvGrpSpPr>
                  <a:grpSpLocks/>
                </p:cNvGrpSpPr>
                <p:nvPr/>
              </p:nvGrpSpPr>
              <p:grpSpPr bwMode="auto">
                <a:xfrm>
                  <a:off x="1920" y="1104"/>
                  <a:ext cx="1152" cy="1200"/>
                  <a:chOff x="1920" y="1104"/>
                  <a:chExt cx="1152" cy="1200"/>
                </a:xfrm>
              </p:grpSpPr>
              <p:sp>
                <p:nvSpPr>
                  <p:cNvPr id="8221" name="Freeform 29"/>
                  <p:cNvSpPr>
                    <a:spLocks/>
                  </p:cNvSpPr>
                  <p:nvPr/>
                </p:nvSpPr>
                <p:spPr bwMode="auto">
                  <a:xfrm>
                    <a:off x="2160" y="1152"/>
                    <a:ext cx="864" cy="1056"/>
                  </a:xfrm>
                  <a:custGeom>
                    <a:avLst/>
                    <a:gdLst>
                      <a:gd name="T0" fmla="*/ 0 w 864"/>
                      <a:gd name="T1" fmla="*/ 1056 h 1056"/>
                      <a:gd name="T2" fmla="*/ 480 w 864"/>
                      <a:gd name="T3" fmla="*/ 576 h 1056"/>
                      <a:gd name="T4" fmla="*/ 384 w 864"/>
                      <a:gd name="T5" fmla="*/ 480 h 1056"/>
                      <a:gd name="T6" fmla="*/ 864 w 864"/>
                      <a:gd name="T7" fmla="*/ 0 h 1056"/>
                      <a:gd name="T8" fmla="*/ 0 60000 65536"/>
                      <a:gd name="T9" fmla="*/ 0 60000 65536"/>
                      <a:gd name="T10" fmla="*/ 0 60000 65536"/>
                      <a:gd name="T11" fmla="*/ 0 60000 65536"/>
                      <a:gd name="T12" fmla="*/ 0 w 864"/>
                      <a:gd name="T13" fmla="*/ 0 h 1056"/>
                      <a:gd name="T14" fmla="*/ 864 w 864"/>
                      <a:gd name="T15" fmla="*/ 1056 h 1056"/>
                    </a:gdLst>
                    <a:ahLst/>
                    <a:cxnLst>
                      <a:cxn ang="T8">
                        <a:pos x="T0" y="T1"/>
                      </a:cxn>
                      <a:cxn ang="T9">
                        <a:pos x="T2" y="T3"/>
                      </a:cxn>
                      <a:cxn ang="T10">
                        <a:pos x="T4" y="T5"/>
                      </a:cxn>
                      <a:cxn ang="T11">
                        <a:pos x="T6" y="T7"/>
                      </a:cxn>
                    </a:cxnLst>
                    <a:rect l="T12" t="T13" r="T14" b="T15"/>
                    <a:pathLst>
                      <a:path w="864" h="1056">
                        <a:moveTo>
                          <a:pt x="0" y="1056"/>
                        </a:moveTo>
                        <a:lnTo>
                          <a:pt x="480" y="576"/>
                        </a:lnTo>
                        <a:lnTo>
                          <a:pt x="384" y="480"/>
                        </a:lnTo>
                        <a:lnTo>
                          <a:pt x="864" y="0"/>
                        </a:lnTo>
                      </a:path>
                    </a:pathLst>
                  </a:custGeom>
                  <a:noFill/>
                  <a:ln w="25400">
                    <a:solidFill>
                      <a:srgbClr val="FFFF00"/>
                    </a:solidFill>
                    <a:round/>
                    <a:headEnd/>
                    <a:tailEnd/>
                  </a:ln>
                </p:spPr>
                <p:txBody>
                  <a:bodyPr/>
                  <a:lstStyle/>
                  <a:p>
                    <a:endParaRPr lang="en-US" dirty="0"/>
                  </a:p>
                </p:txBody>
              </p:sp>
              <p:sp>
                <p:nvSpPr>
                  <p:cNvPr id="8222" name="Oval 30"/>
                  <p:cNvSpPr>
                    <a:spLocks noChangeArrowheads="1"/>
                  </p:cNvSpPr>
                  <p:nvPr/>
                </p:nvSpPr>
                <p:spPr bwMode="auto">
                  <a:xfrm>
                    <a:off x="1920" y="2160"/>
                    <a:ext cx="96" cy="96"/>
                  </a:xfrm>
                  <a:prstGeom prst="ellipse">
                    <a:avLst/>
                  </a:prstGeom>
                  <a:solidFill>
                    <a:schemeClr val="accent1"/>
                  </a:solidFill>
                  <a:ln w="25400">
                    <a:solidFill>
                      <a:srgbClr val="3366FF"/>
                    </a:solidFill>
                    <a:round/>
                    <a:headEnd/>
                    <a:tailEnd/>
                  </a:ln>
                </p:spPr>
                <p:txBody>
                  <a:bodyPr wrap="none" anchor="ctr"/>
                  <a:lstStyle/>
                  <a:p>
                    <a:endParaRPr lang="en-US" dirty="0"/>
                  </a:p>
                </p:txBody>
              </p:sp>
              <p:sp>
                <p:nvSpPr>
                  <p:cNvPr id="8223" name="Line 31"/>
                  <p:cNvSpPr>
                    <a:spLocks noChangeShapeType="1"/>
                  </p:cNvSpPr>
                  <p:nvPr/>
                </p:nvSpPr>
                <p:spPr bwMode="auto">
                  <a:xfrm>
                    <a:off x="1968" y="2304"/>
                    <a:ext cx="144" cy="0"/>
                  </a:xfrm>
                  <a:prstGeom prst="line">
                    <a:avLst/>
                  </a:prstGeom>
                  <a:noFill/>
                  <a:ln w="25400">
                    <a:solidFill>
                      <a:srgbClr val="FFFF00"/>
                    </a:solidFill>
                    <a:round/>
                    <a:headEnd/>
                    <a:tailEnd type="triangle" w="med" len="med"/>
                  </a:ln>
                </p:spPr>
                <p:txBody>
                  <a:bodyPr/>
                  <a:lstStyle/>
                  <a:p>
                    <a:endParaRPr lang="en-US" dirty="0"/>
                  </a:p>
                </p:txBody>
              </p:sp>
              <p:sp>
                <p:nvSpPr>
                  <p:cNvPr id="8224" name="Oval 32"/>
                  <p:cNvSpPr>
                    <a:spLocks noChangeArrowheads="1"/>
                  </p:cNvSpPr>
                  <p:nvPr/>
                </p:nvSpPr>
                <p:spPr bwMode="auto">
                  <a:xfrm>
                    <a:off x="2112" y="2160"/>
                    <a:ext cx="96" cy="96"/>
                  </a:xfrm>
                  <a:prstGeom prst="ellipse">
                    <a:avLst/>
                  </a:prstGeom>
                  <a:solidFill>
                    <a:schemeClr val="hlink"/>
                  </a:solidFill>
                  <a:ln w="25400">
                    <a:solidFill>
                      <a:srgbClr val="00FFFF"/>
                    </a:solidFill>
                    <a:round/>
                    <a:headEnd/>
                    <a:tailEnd/>
                  </a:ln>
                </p:spPr>
                <p:txBody>
                  <a:bodyPr wrap="none" anchor="ctr"/>
                  <a:lstStyle/>
                  <a:p>
                    <a:endParaRPr lang="en-US" dirty="0"/>
                  </a:p>
                </p:txBody>
              </p:sp>
              <p:sp>
                <p:nvSpPr>
                  <p:cNvPr id="8225" name="Line 34"/>
                  <p:cNvSpPr>
                    <a:spLocks noChangeShapeType="1"/>
                  </p:cNvSpPr>
                  <p:nvPr/>
                </p:nvSpPr>
                <p:spPr bwMode="auto">
                  <a:xfrm flipV="1">
                    <a:off x="3024" y="1104"/>
                    <a:ext cx="48" cy="48"/>
                  </a:xfrm>
                  <a:prstGeom prst="line">
                    <a:avLst/>
                  </a:prstGeom>
                  <a:noFill/>
                  <a:ln w="25400">
                    <a:solidFill>
                      <a:srgbClr val="FFFF00"/>
                    </a:solidFill>
                    <a:round/>
                    <a:headEnd/>
                    <a:tailEnd type="triangle" w="med" len="med"/>
                  </a:ln>
                </p:spPr>
                <p:txBody>
                  <a:bodyPr/>
                  <a:lstStyle/>
                  <a:p>
                    <a:endParaRPr lang="en-US" dirty="0"/>
                  </a:p>
                </p:txBody>
              </p:sp>
              <p:sp>
                <p:nvSpPr>
                  <p:cNvPr id="8226" name="Line 35"/>
                  <p:cNvSpPr>
                    <a:spLocks noChangeShapeType="1"/>
                  </p:cNvSpPr>
                  <p:nvPr/>
                </p:nvSpPr>
                <p:spPr bwMode="auto">
                  <a:xfrm flipH="1" flipV="1">
                    <a:off x="2544" y="1632"/>
                    <a:ext cx="48" cy="48"/>
                  </a:xfrm>
                  <a:prstGeom prst="line">
                    <a:avLst/>
                  </a:prstGeom>
                  <a:noFill/>
                  <a:ln w="25400">
                    <a:solidFill>
                      <a:srgbClr val="FFFF00"/>
                    </a:solidFill>
                    <a:round/>
                    <a:headEnd/>
                    <a:tailEnd type="triangle" w="med" len="med"/>
                  </a:ln>
                </p:spPr>
                <p:txBody>
                  <a:bodyPr/>
                  <a:lstStyle/>
                  <a:p>
                    <a:endParaRPr lang="en-US" dirty="0"/>
                  </a:p>
                </p:txBody>
              </p:sp>
              <p:sp>
                <p:nvSpPr>
                  <p:cNvPr id="8227" name="Line 36"/>
                  <p:cNvSpPr>
                    <a:spLocks noChangeShapeType="1"/>
                  </p:cNvSpPr>
                  <p:nvPr/>
                </p:nvSpPr>
                <p:spPr bwMode="auto">
                  <a:xfrm flipH="1">
                    <a:off x="1968" y="1452"/>
                    <a:ext cx="96" cy="0"/>
                  </a:xfrm>
                  <a:prstGeom prst="line">
                    <a:avLst/>
                  </a:prstGeom>
                  <a:noFill/>
                  <a:ln w="25400">
                    <a:solidFill>
                      <a:srgbClr val="FFFF00"/>
                    </a:solidFill>
                    <a:round/>
                    <a:headEnd/>
                    <a:tailEnd type="triangle" w="med" len="med"/>
                  </a:ln>
                </p:spPr>
                <p:txBody>
                  <a:bodyPr/>
                  <a:lstStyle/>
                  <a:p>
                    <a:endParaRPr lang="en-US" dirty="0"/>
                  </a:p>
                </p:txBody>
              </p:sp>
            </p:grpSp>
          </p:grpSp>
        </p:grpSp>
        <p:sp>
          <p:nvSpPr>
            <p:cNvPr id="8216" name="Line 44"/>
            <p:cNvSpPr>
              <a:spLocks noChangeShapeType="1"/>
            </p:cNvSpPr>
            <p:nvPr/>
          </p:nvSpPr>
          <p:spPr bwMode="auto">
            <a:xfrm flipH="1">
              <a:off x="1728" y="1824"/>
              <a:ext cx="1056" cy="0"/>
            </a:xfrm>
            <a:prstGeom prst="line">
              <a:avLst/>
            </a:prstGeom>
            <a:noFill/>
            <a:ln w="25400">
              <a:solidFill>
                <a:srgbClr val="FFFF00"/>
              </a:solidFill>
              <a:round/>
              <a:headEnd/>
              <a:tailEnd type="triangle" w="med" len="med"/>
            </a:ln>
          </p:spPr>
          <p:txBody>
            <a:bodyPr/>
            <a:lstStyle/>
            <a:p>
              <a:endParaRPr lang="en-US" dirty="0"/>
            </a:p>
          </p:txBody>
        </p:sp>
      </p:grpSp>
      <p:sp>
        <p:nvSpPr>
          <p:cNvPr id="10294" name="Text Box 54"/>
          <p:cNvSpPr txBox="1">
            <a:spLocks noChangeArrowheads="1"/>
          </p:cNvSpPr>
          <p:nvPr/>
        </p:nvSpPr>
        <p:spPr bwMode="auto">
          <a:xfrm>
            <a:off x="2574925" y="2551113"/>
            <a:ext cx="361950" cy="366712"/>
          </a:xfrm>
          <a:prstGeom prst="rect">
            <a:avLst/>
          </a:prstGeom>
          <a:noFill/>
          <a:ln w="9525">
            <a:noFill/>
            <a:miter lim="800000"/>
            <a:headEnd/>
            <a:tailEnd/>
          </a:ln>
        </p:spPr>
        <p:txBody>
          <a:bodyPr wrap="none">
            <a:spAutoFit/>
          </a:bodyPr>
          <a:lstStyle/>
          <a:p>
            <a:r>
              <a:rPr lang="en-US" dirty="0"/>
              <a:t>vt</a:t>
            </a:r>
          </a:p>
        </p:txBody>
      </p:sp>
      <p:graphicFrame>
        <p:nvGraphicFramePr>
          <p:cNvPr id="10295" name="Object 55"/>
          <p:cNvGraphicFramePr>
            <a:graphicFrameLocks noChangeAspect="1"/>
          </p:cNvGraphicFramePr>
          <p:nvPr>
            <p:extLst>
              <p:ext uri="{D42A27DB-BD31-4B8C-83A1-F6EECF244321}">
                <p14:modId xmlns:p14="http://schemas.microsoft.com/office/powerpoint/2010/main" val="3524883316"/>
              </p:ext>
            </p:extLst>
          </p:nvPr>
        </p:nvGraphicFramePr>
        <p:xfrm>
          <a:off x="4648200" y="762000"/>
          <a:ext cx="4086225" cy="874712"/>
        </p:xfrm>
        <a:graphic>
          <a:graphicData uri="http://schemas.openxmlformats.org/presentationml/2006/ole">
            <mc:AlternateContent xmlns:mc="http://schemas.openxmlformats.org/markup-compatibility/2006">
              <mc:Choice xmlns:v="urn:schemas-microsoft-com:vml" Requires="v">
                <p:oleObj spid="_x0000_s215293" name="Equation" r:id="rId6" imgW="2133600" imgH="457200" progId="Equation.DSMT4">
                  <p:embed/>
                </p:oleObj>
              </mc:Choice>
              <mc:Fallback>
                <p:oleObj name="Equation" r:id="rId6" imgW="2133600" imgH="457200" progId="Equation.DSMT4">
                  <p:embed/>
                  <p:pic>
                    <p:nvPicPr>
                      <p:cNvPr id="0" name=""/>
                      <p:cNvPicPr>
                        <a:picLocks noChangeAspect="1" noChangeArrowheads="1"/>
                      </p:cNvPicPr>
                      <p:nvPr/>
                    </p:nvPicPr>
                    <p:blipFill>
                      <a:blip r:embed="rId7"/>
                      <a:srcRect/>
                      <a:stretch>
                        <a:fillRect/>
                      </a:stretch>
                    </p:blipFill>
                    <p:spPr bwMode="auto">
                      <a:xfrm>
                        <a:off x="4648200" y="762000"/>
                        <a:ext cx="4086225" cy="874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6" name="Text Box 56"/>
          <p:cNvSpPr txBox="1">
            <a:spLocks noChangeArrowheads="1"/>
          </p:cNvSpPr>
          <p:nvPr/>
        </p:nvSpPr>
        <p:spPr bwMode="auto">
          <a:xfrm>
            <a:off x="3352800" y="1905000"/>
            <a:ext cx="361950" cy="366713"/>
          </a:xfrm>
          <a:prstGeom prst="rect">
            <a:avLst/>
          </a:prstGeom>
          <a:noFill/>
          <a:ln w="9525">
            <a:noFill/>
            <a:miter lim="800000"/>
            <a:headEnd/>
            <a:tailEnd/>
          </a:ln>
        </p:spPr>
        <p:txBody>
          <a:bodyPr wrap="none">
            <a:spAutoFit/>
          </a:bodyPr>
          <a:lstStyle/>
          <a:p>
            <a:r>
              <a:rPr lang="en-US" dirty="0"/>
              <a:t>ct</a:t>
            </a:r>
          </a:p>
        </p:txBody>
      </p:sp>
      <p:graphicFrame>
        <p:nvGraphicFramePr>
          <p:cNvPr id="10297" name="Object 57"/>
          <p:cNvGraphicFramePr>
            <a:graphicFrameLocks noChangeAspect="1"/>
          </p:cNvGraphicFramePr>
          <p:nvPr/>
        </p:nvGraphicFramePr>
        <p:xfrm>
          <a:off x="2667000" y="939800"/>
          <a:ext cx="276225" cy="355600"/>
        </p:xfrm>
        <a:graphic>
          <a:graphicData uri="http://schemas.openxmlformats.org/presentationml/2006/ole">
            <mc:AlternateContent xmlns:mc="http://schemas.openxmlformats.org/markup-compatibility/2006">
              <mc:Choice xmlns:v="urn:schemas-microsoft-com:vml" Requires="v">
                <p:oleObj spid="_x0000_s215294" name="Equation" r:id="rId8" imgW="177480" imgH="228600" progId="Equation.DSMT4">
                  <p:embed/>
                </p:oleObj>
              </mc:Choice>
              <mc:Fallback>
                <p:oleObj name="Equation" r:id="rId8" imgW="1774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939800"/>
                        <a:ext cx="27622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8" name="Object 58"/>
          <p:cNvGraphicFramePr>
            <a:graphicFrameLocks noChangeAspect="1"/>
          </p:cNvGraphicFramePr>
          <p:nvPr/>
        </p:nvGraphicFramePr>
        <p:xfrm>
          <a:off x="2962275" y="1447800"/>
          <a:ext cx="295275" cy="355600"/>
        </p:xfrm>
        <a:graphic>
          <a:graphicData uri="http://schemas.openxmlformats.org/presentationml/2006/ole">
            <mc:AlternateContent xmlns:mc="http://schemas.openxmlformats.org/markup-compatibility/2006">
              <mc:Choice xmlns:v="urn:schemas-microsoft-com:vml" Requires="v">
                <p:oleObj spid="_x0000_s215295" name="Equation" r:id="rId10" imgW="190440" imgH="228600" progId="Equation.DSMT4">
                  <p:embed/>
                </p:oleObj>
              </mc:Choice>
              <mc:Fallback>
                <p:oleObj name="Equation" r:id="rId10" imgW="19044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75" y="1447800"/>
                        <a:ext cx="2952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4" name="TextBox 41"/>
          <p:cNvSpPr txBox="1">
            <a:spLocks noChangeArrowheads="1"/>
          </p:cNvSpPr>
          <p:nvPr/>
        </p:nvSpPr>
        <p:spPr bwMode="auto">
          <a:xfrm>
            <a:off x="5867400" y="76200"/>
            <a:ext cx="1236663" cy="369888"/>
          </a:xfrm>
          <a:prstGeom prst="rect">
            <a:avLst/>
          </a:prstGeom>
          <a:noFill/>
          <a:ln w="9525">
            <a:noFill/>
            <a:miter lim="800000"/>
            <a:headEnd/>
            <a:tailEnd/>
          </a:ln>
        </p:spPr>
        <p:txBody>
          <a:bodyPr wrap="none">
            <a:spAutoFit/>
          </a:bodyPr>
          <a:lstStyle/>
          <a:p>
            <a:r>
              <a:rPr lang="en-US" b="1" dirty="0"/>
              <a:t>Radiation</a:t>
            </a:r>
          </a:p>
        </p:txBody>
      </p:sp>
      <p:graphicFrame>
        <p:nvGraphicFramePr>
          <p:cNvPr id="37" name="Object 55"/>
          <p:cNvGraphicFramePr>
            <a:graphicFrameLocks noChangeAspect="1"/>
          </p:cNvGraphicFramePr>
          <p:nvPr>
            <p:extLst>
              <p:ext uri="{D42A27DB-BD31-4B8C-83A1-F6EECF244321}">
                <p14:modId xmlns:p14="http://schemas.microsoft.com/office/powerpoint/2010/main" val="1421267058"/>
              </p:ext>
            </p:extLst>
          </p:nvPr>
        </p:nvGraphicFramePr>
        <p:xfrm>
          <a:off x="4648200" y="2133600"/>
          <a:ext cx="3525838" cy="801688"/>
        </p:xfrm>
        <a:graphic>
          <a:graphicData uri="http://schemas.openxmlformats.org/presentationml/2006/ole">
            <mc:AlternateContent xmlns:mc="http://schemas.openxmlformats.org/markup-compatibility/2006">
              <mc:Choice xmlns:v="urn:schemas-microsoft-com:vml" Requires="v">
                <p:oleObj spid="_x0000_s215296" name="Equation" r:id="rId12" imgW="1841500" imgH="419100" progId="Equation.DSMT4">
                  <p:embed/>
                </p:oleObj>
              </mc:Choice>
              <mc:Fallback>
                <p:oleObj name="Equation" r:id="rId12" imgW="1841500" imgH="419100" progId="Equation.DSMT4">
                  <p:embed/>
                  <p:pic>
                    <p:nvPicPr>
                      <p:cNvPr id="0" name=""/>
                      <p:cNvPicPr>
                        <a:picLocks noChangeAspect="1" noChangeArrowheads="1"/>
                      </p:cNvPicPr>
                      <p:nvPr/>
                    </p:nvPicPr>
                    <p:blipFill>
                      <a:blip r:embed="rId13"/>
                      <a:srcRect/>
                      <a:stretch>
                        <a:fillRect/>
                      </a:stretch>
                    </p:blipFill>
                    <p:spPr bwMode="auto">
                      <a:xfrm>
                        <a:off x="4648200" y="2133600"/>
                        <a:ext cx="3525838"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64921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1.47161E-6 L 0.03334 -1.47161E-6 " pathEditMode="relative" rAng="0" ptsTypes="AA">
                                      <p:cBhvr>
                                        <p:cTn id="6" dur="1000" fill="hold"/>
                                        <p:tgtEl>
                                          <p:spTgt spid="10248"/>
                                        </p:tgtEl>
                                        <p:attrNameLst>
                                          <p:attrName>ppt_x</p:attrName>
                                          <p:attrName>ppt_y</p:attrName>
                                        </p:attrNameLst>
                                      </p:cBhvr>
                                      <p:rCtr x="17"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02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2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24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024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0248"/>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49"/>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50"/>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025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6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0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7" grpId="0" animBg="1"/>
      <p:bldP spid="10247" grpId="1" animBg="1"/>
      <p:bldP spid="10248" grpId="0" animBg="1"/>
      <p:bldP spid="10248" grpId="1" animBg="1"/>
      <p:bldP spid="10249" grpId="0" animBg="1"/>
      <p:bldP spid="10250" grpId="0" animBg="1"/>
      <p:bldP spid="10251" grpId="0" animBg="1"/>
      <p:bldP spid="10294" grpId="0"/>
      <p:bldP spid="1029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11.6"/>
</p:tagLst>
</file>

<file path=ppt/theme/theme1.xml><?xml version="1.0" encoding="utf-8"?>
<a:theme xmlns:a="http://schemas.openxmlformats.org/drawingml/2006/main" name="Textured">
  <a:themeElements>
    <a:clrScheme name="Textured 10">
      <a:dk1>
        <a:srgbClr val="003366"/>
      </a:dk1>
      <a:lt1>
        <a:srgbClr val="FFFFFF"/>
      </a:lt1>
      <a:dk2>
        <a:srgbClr val="000000"/>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020508"/>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3366"/>
        </a:dk1>
        <a:lt1>
          <a:srgbClr val="FFFFFF"/>
        </a:lt1>
        <a:dk2>
          <a:srgbClr val="000000"/>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8968</TotalTime>
  <Words>1540</Words>
  <Application>Microsoft Macintosh PowerPoint</Application>
  <PresentationFormat>On-screen Show (4:3)</PresentationFormat>
  <Paragraphs>234</Paragraphs>
  <Slides>61</Slides>
  <Notes>28</Notes>
  <HiddenSlides>0</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61</vt:i4>
      </vt:variant>
    </vt:vector>
  </HeadingPairs>
  <TitlesOfParts>
    <vt:vector size="68" baseType="lpstr">
      <vt:lpstr>Textured</vt:lpstr>
      <vt:lpstr>1_Default Design</vt:lpstr>
      <vt:lpstr>Default Design</vt:lpstr>
      <vt:lpstr>14_Office Theme</vt:lpstr>
      <vt:lpstr>Equation</vt:lpstr>
      <vt:lpstr>MathType 6.0 Equation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Schematic of Advanced LIGO detectors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Tests on the Violations of        Inverse-Square Law of Gravity</dc:title>
  <dc:creator>admin</dc:creator>
  <cp:lastModifiedBy>CS Unnikrishnan</cp:lastModifiedBy>
  <cp:revision>361</cp:revision>
  <dcterms:created xsi:type="dcterms:W3CDTF">2007-08-06T06:05:37Z</dcterms:created>
  <dcterms:modified xsi:type="dcterms:W3CDTF">2016-03-04T08:08:14Z</dcterms:modified>
</cp:coreProperties>
</file>