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70" r:id="rId10"/>
    <p:sldId id="271" r:id="rId11"/>
    <p:sldId id="264" r:id="rId12"/>
    <p:sldId id="265" r:id="rId13"/>
    <p:sldId id="266" r:id="rId14"/>
    <p:sldId id="267" r:id="rId15"/>
    <p:sldId id="268"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4572"/>
    <a:srgbClr val="FABCE8"/>
    <a:srgbClr val="FF66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CAC6AA16-1DCB-4574-B472-F04B37AB37AB}" type="datetimeFigureOut">
              <a:rPr lang="en-IN" smtClean="0"/>
              <a:t>14-02-2020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0D9C412-D04C-4596-84A0-80C4702181A3}" type="slidenum">
              <a:rPr lang="en-IN" smtClean="0"/>
              <a:t>‹#›</a:t>
            </a:fld>
            <a:endParaRPr lang="en-IN"/>
          </a:p>
        </p:txBody>
      </p:sp>
    </p:spTree>
    <p:extLst>
      <p:ext uri="{BB962C8B-B14F-4D97-AF65-F5344CB8AC3E}">
        <p14:creationId xmlns:p14="http://schemas.microsoft.com/office/powerpoint/2010/main" val="541359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AC6AA16-1DCB-4574-B472-F04B37AB37AB}" type="datetimeFigureOut">
              <a:rPr lang="en-IN" smtClean="0"/>
              <a:t>14-02-2020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0D9C412-D04C-4596-84A0-80C4702181A3}" type="slidenum">
              <a:rPr lang="en-IN" smtClean="0"/>
              <a:t>‹#›</a:t>
            </a:fld>
            <a:endParaRPr lang="en-IN"/>
          </a:p>
        </p:txBody>
      </p:sp>
    </p:spTree>
    <p:extLst>
      <p:ext uri="{BB962C8B-B14F-4D97-AF65-F5344CB8AC3E}">
        <p14:creationId xmlns:p14="http://schemas.microsoft.com/office/powerpoint/2010/main" val="1941082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AC6AA16-1DCB-4574-B472-F04B37AB37AB}" type="datetimeFigureOut">
              <a:rPr lang="en-IN" smtClean="0"/>
              <a:t>14-02-2020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0D9C412-D04C-4596-84A0-80C4702181A3}" type="slidenum">
              <a:rPr lang="en-IN" smtClean="0"/>
              <a:t>‹#›</a:t>
            </a:fld>
            <a:endParaRPr lang="en-IN"/>
          </a:p>
        </p:txBody>
      </p:sp>
    </p:spTree>
    <p:extLst>
      <p:ext uri="{BB962C8B-B14F-4D97-AF65-F5344CB8AC3E}">
        <p14:creationId xmlns:p14="http://schemas.microsoft.com/office/powerpoint/2010/main" val="3894173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AC6AA16-1DCB-4574-B472-F04B37AB37AB}" type="datetimeFigureOut">
              <a:rPr lang="en-IN" smtClean="0"/>
              <a:t>14-02-2020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0D9C412-D04C-4596-84A0-80C4702181A3}" type="slidenum">
              <a:rPr lang="en-IN" smtClean="0"/>
              <a:t>‹#›</a:t>
            </a:fld>
            <a:endParaRPr lang="en-IN"/>
          </a:p>
        </p:txBody>
      </p:sp>
    </p:spTree>
    <p:extLst>
      <p:ext uri="{BB962C8B-B14F-4D97-AF65-F5344CB8AC3E}">
        <p14:creationId xmlns:p14="http://schemas.microsoft.com/office/powerpoint/2010/main" val="1894531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AC6AA16-1DCB-4574-B472-F04B37AB37AB}" type="datetimeFigureOut">
              <a:rPr lang="en-IN" smtClean="0"/>
              <a:t>14-02-2020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0D9C412-D04C-4596-84A0-80C4702181A3}" type="slidenum">
              <a:rPr lang="en-IN" smtClean="0"/>
              <a:t>‹#›</a:t>
            </a:fld>
            <a:endParaRPr lang="en-IN"/>
          </a:p>
        </p:txBody>
      </p:sp>
    </p:spTree>
    <p:extLst>
      <p:ext uri="{BB962C8B-B14F-4D97-AF65-F5344CB8AC3E}">
        <p14:creationId xmlns:p14="http://schemas.microsoft.com/office/powerpoint/2010/main" val="3761346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CAC6AA16-1DCB-4574-B472-F04B37AB37AB}" type="datetimeFigureOut">
              <a:rPr lang="en-IN" smtClean="0"/>
              <a:t>14-02-2020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0D9C412-D04C-4596-84A0-80C4702181A3}" type="slidenum">
              <a:rPr lang="en-IN" smtClean="0"/>
              <a:t>‹#›</a:t>
            </a:fld>
            <a:endParaRPr lang="en-IN"/>
          </a:p>
        </p:txBody>
      </p:sp>
    </p:spTree>
    <p:extLst>
      <p:ext uri="{BB962C8B-B14F-4D97-AF65-F5344CB8AC3E}">
        <p14:creationId xmlns:p14="http://schemas.microsoft.com/office/powerpoint/2010/main" val="2670435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CAC6AA16-1DCB-4574-B472-F04B37AB37AB}" type="datetimeFigureOut">
              <a:rPr lang="en-IN" smtClean="0"/>
              <a:t>14-02-2020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0D9C412-D04C-4596-84A0-80C4702181A3}" type="slidenum">
              <a:rPr lang="en-IN" smtClean="0"/>
              <a:t>‹#›</a:t>
            </a:fld>
            <a:endParaRPr lang="en-IN"/>
          </a:p>
        </p:txBody>
      </p:sp>
    </p:spTree>
    <p:extLst>
      <p:ext uri="{BB962C8B-B14F-4D97-AF65-F5344CB8AC3E}">
        <p14:creationId xmlns:p14="http://schemas.microsoft.com/office/powerpoint/2010/main" val="396846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CAC6AA16-1DCB-4574-B472-F04B37AB37AB}" type="datetimeFigureOut">
              <a:rPr lang="en-IN" smtClean="0"/>
              <a:t>14-02-2020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0D9C412-D04C-4596-84A0-80C4702181A3}" type="slidenum">
              <a:rPr lang="en-IN" smtClean="0"/>
              <a:t>‹#›</a:t>
            </a:fld>
            <a:endParaRPr lang="en-IN"/>
          </a:p>
        </p:txBody>
      </p:sp>
    </p:spTree>
    <p:extLst>
      <p:ext uri="{BB962C8B-B14F-4D97-AF65-F5344CB8AC3E}">
        <p14:creationId xmlns:p14="http://schemas.microsoft.com/office/powerpoint/2010/main" val="329006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C6AA16-1DCB-4574-B472-F04B37AB37AB}" type="datetimeFigureOut">
              <a:rPr lang="en-IN" smtClean="0"/>
              <a:t>14-02-2020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C0D9C412-D04C-4596-84A0-80C4702181A3}" type="slidenum">
              <a:rPr lang="en-IN" smtClean="0"/>
              <a:t>‹#›</a:t>
            </a:fld>
            <a:endParaRPr lang="en-IN"/>
          </a:p>
        </p:txBody>
      </p:sp>
    </p:spTree>
    <p:extLst>
      <p:ext uri="{BB962C8B-B14F-4D97-AF65-F5344CB8AC3E}">
        <p14:creationId xmlns:p14="http://schemas.microsoft.com/office/powerpoint/2010/main" val="2113584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AC6AA16-1DCB-4574-B472-F04B37AB37AB}" type="datetimeFigureOut">
              <a:rPr lang="en-IN" smtClean="0"/>
              <a:t>14-02-2020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0D9C412-D04C-4596-84A0-80C4702181A3}" type="slidenum">
              <a:rPr lang="en-IN" smtClean="0"/>
              <a:t>‹#›</a:t>
            </a:fld>
            <a:endParaRPr lang="en-IN"/>
          </a:p>
        </p:txBody>
      </p:sp>
    </p:spTree>
    <p:extLst>
      <p:ext uri="{BB962C8B-B14F-4D97-AF65-F5344CB8AC3E}">
        <p14:creationId xmlns:p14="http://schemas.microsoft.com/office/powerpoint/2010/main" val="450581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AC6AA16-1DCB-4574-B472-F04B37AB37AB}" type="datetimeFigureOut">
              <a:rPr lang="en-IN" smtClean="0"/>
              <a:t>14-02-2020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0D9C412-D04C-4596-84A0-80C4702181A3}" type="slidenum">
              <a:rPr lang="en-IN" smtClean="0"/>
              <a:t>‹#›</a:t>
            </a:fld>
            <a:endParaRPr lang="en-IN"/>
          </a:p>
        </p:txBody>
      </p:sp>
    </p:spTree>
    <p:extLst>
      <p:ext uri="{BB962C8B-B14F-4D97-AF65-F5344CB8AC3E}">
        <p14:creationId xmlns:p14="http://schemas.microsoft.com/office/powerpoint/2010/main" val="1539976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ABC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C6AA16-1DCB-4574-B472-F04B37AB37AB}" type="datetimeFigureOut">
              <a:rPr lang="en-IN" smtClean="0"/>
              <a:t>14-02-2020</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D9C412-D04C-4596-84A0-80C4702181A3}" type="slidenum">
              <a:rPr lang="en-IN" smtClean="0"/>
              <a:t>‹#›</a:t>
            </a:fld>
            <a:endParaRPr lang="en-IN"/>
          </a:p>
        </p:txBody>
      </p:sp>
    </p:spTree>
    <p:extLst>
      <p:ext uri="{BB962C8B-B14F-4D97-AF65-F5344CB8AC3E}">
        <p14:creationId xmlns:p14="http://schemas.microsoft.com/office/powerpoint/2010/main" val="2325515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IN" b="1" u="sng" dirty="0" smtClean="0">
                <a:solidFill>
                  <a:srgbClr val="002060"/>
                </a:solidFill>
                <a:latin typeface="Algerian" panose="04020705040A02060702" pitchFamily="82" charset="0"/>
              </a:rPr>
              <a:t>Novel Coronavirus:</a:t>
            </a:r>
            <a:br>
              <a:rPr lang="en-IN" b="1" u="sng" dirty="0" smtClean="0">
                <a:solidFill>
                  <a:srgbClr val="002060"/>
                </a:solidFill>
                <a:latin typeface="Algerian" panose="04020705040A02060702" pitchFamily="82" charset="0"/>
              </a:rPr>
            </a:br>
            <a:r>
              <a:rPr lang="en-IN" b="1" u="sng" dirty="0" smtClean="0">
                <a:solidFill>
                  <a:srgbClr val="002060"/>
                </a:solidFill>
                <a:latin typeface="Algerian" panose="04020705040A02060702" pitchFamily="82" charset="0"/>
              </a:rPr>
              <a:t>CoVID-19</a:t>
            </a:r>
            <a:endParaRPr lang="en-IN" b="1" u="sng" dirty="0">
              <a:solidFill>
                <a:srgbClr val="002060"/>
              </a:solidFill>
              <a:latin typeface="Algerian" panose="04020705040A02060702" pitchFamily="82" charset="0"/>
            </a:endParaRPr>
          </a:p>
        </p:txBody>
      </p:sp>
      <p:sp>
        <p:nvSpPr>
          <p:cNvPr id="3" name="Subtitle 2"/>
          <p:cNvSpPr>
            <a:spLocks noGrp="1"/>
          </p:cNvSpPr>
          <p:nvPr>
            <p:ph type="subTitle" idx="1"/>
          </p:nvPr>
        </p:nvSpPr>
        <p:spPr/>
        <p:txBody>
          <a:bodyPr>
            <a:normAutofit/>
          </a:bodyPr>
          <a:lstStyle/>
          <a:p>
            <a:r>
              <a:rPr lang="en-IN" sz="2800" b="1" dirty="0" err="1" smtClean="0">
                <a:solidFill>
                  <a:srgbClr val="D74572"/>
                </a:solidFill>
              </a:rPr>
              <a:t>Dr.</a:t>
            </a:r>
            <a:r>
              <a:rPr lang="en-IN" sz="2800" b="1" dirty="0" smtClean="0">
                <a:solidFill>
                  <a:srgbClr val="D74572"/>
                </a:solidFill>
              </a:rPr>
              <a:t> Sandhya </a:t>
            </a:r>
            <a:r>
              <a:rPr lang="en-IN" sz="2800" b="1" dirty="0" err="1" smtClean="0">
                <a:solidFill>
                  <a:srgbClr val="D74572"/>
                </a:solidFill>
              </a:rPr>
              <a:t>Raghavan</a:t>
            </a:r>
            <a:r>
              <a:rPr lang="en-IN" sz="2800" b="1" dirty="0" smtClean="0">
                <a:solidFill>
                  <a:srgbClr val="D74572"/>
                </a:solidFill>
              </a:rPr>
              <a:t>,</a:t>
            </a:r>
          </a:p>
          <a:p>
            <a:r>
              <a:rPr lang="en-IN" sz="2800" b="1" dirty="0" smtClean="0">
                <a:solidFill>
                  <a:srgbClr val="D74572"/>
                </a:solidFill>
              </a:rPr>
              <a:t>Medical Section, TIFR,</a:t>
            </a:r>
          </a:p>
          <a:p>
            <a:r>
              <a:rPr lang="en-IN" sz="2800" b="1" dirty="0" smtClean="0">
                <a:solidFill>
                  <a:srgbClr val="D74572"/>
                </a:solidFill>
              </a:rPr>
              <a:t>14/02/2020.</a:t>
            </a:r>
            <a:endParaRPr lang="en-IN" sz="2800" b="1" dirty="0">
              <a:solidFill>
                <a:srgbClr val="D74572"/>
              </a:solidFill>
            </a:endParaRPr>
          </a:p>
        </p:txBody>
      </p:sp>
    </p:spTree>
    <p:extLst>
      <p:ext uri="{BB962C8B-B14F-4D97-AF65-F5344CB8AC3E}">
        <p14:creationId xmlns:p14="http://schemas.microsoft.com/office/powerpoint/2010/main" val="32627391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ght Germs. Wash Your Han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6986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2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3" presetClass="mediacall" presetSubtype="0" fill="hold" nodeType="clickEffect">
                                  <p:stCondLst>
                                    <p:cond delay="0"/>
                                  </p:stCondLst>
                                  <p:childTnLst>
                                    <p:cmd type="call" cmd="stop">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IN"/>
          </a:p>
        </p:txBody>
      </p:sp>
      <p:sp>
        <p:nvSpPr>
          <p:cNvPr id="9" name="Content Placeholder 8"/>
          <p:cNvSpPr>
            <a:spLocks noGrp="1"/>
          </p:cNvSpPr>
          <p:nvPr>
            <p:ph idx="1"/>
          </p:nvPr>
        </p:nvSpPr>
        <p:spPr>
          <a:xfrm>
            <a:off x="6411310" y="995363"/>
            <a:ext cx="5780690" cy="4873625"/>
          </a:xfrm>
        </p:spPr>
        <p:txBody>
          <a:bodyPr>
            <a:normAutofit/>
          </a:bodyPr>
          <a:lstStyle/>
          <a:p>
            <a:pPr marL="342900" lvl="0" indent="-342900">
              <a:tabLst>
                <a:tab pos="457200" algn="l"/>
              </a:tabLst>
            </a:pPr>
            <a:r>
              <a:rPr lang="en-IN" dirty="0" smtClean="0">
                <a:solidFill>
                  <a:srgbClr val="000000"/>
                </a:solidFill>
                <a:latin typeface="Calibri" panose="020F0502020204030204" pitchFamily="34" charset="0"/>
              </a:rPr>
              <a:t>Discard </a:t>
            </a:r>
            <a:r>
              <a:rPr lang="en-IN" dirty="0">
                <a:solidFill>
                  <a:srgbClr val="000000"/>
                </a:solidFill>
                <a:latin typeface="Calibri" panose="020F0502020204030204" pitchFamily="34" charset="0"/>
              </a:rPr>
              <a:t>the </a:t>
            </a:r>
            <a:r>
              <a:rPr lang="en-IN" dirty="0" smtClean="0">
                <a:solidFill>
                  <a:srgbClr val="000000"/>
                </a:solidFill>
                <a:latin typeface="Calibri" panose="020F0502020204030204" pitchFamily="34" charset="0"/>
              </a:rPr>
              <a:t>tissue into a closed bin </a:t>
            </a:r>
            <a:r>
              <a:rPr lang="en-IN" dirty="0">
                <a:solidFill>
                  <a:srgbClr val="000000"/>
                </a:solidFill>
                <a:latin typeface="Calibri" panose="020F0502020204030204" pitchFamily="34" charset="0"/>
              </a:rPr>
              <a:t>&amp; wash hands immediately</a:t>
            </a:r>
            <a:r>
              <a:rPr lang="en-IN" dirty="0" smtClean="0">
                <a:solidFill>
                  <a:srgbClr val="000000"/>
                </a:solidFill>
                <a:latin typeface="Calibri" panose="020F0502020204030204" pitchFamily="34" charset="0"/>
              </a:rPr>
              <a:t>.</a:t>
            </a:r>
          </a:p>
          <a:p>
            <a:pPr marL="342900" lvl="0" indent="-342900">
              <a:tabLst>
                <a:tab pos="457200" algn="l"/>
              </a:tabLst>
            </a:pPr>
            <a:r>
              <a:rPr lang="en-IN" dirty="0">
                <a:solidFill>
                  <a:srgbClr val="000000"/>
                </a:solidFill>
                <a:latin typeface="Calibri" panose="020F0502020204030204" pitchFamily="34" charset="0"/>
              </a:rPr>
              <a:t>Avoid contact with people having symptoms of respiratory illness.</a:t>
            </a:r>
            <a:endParaRPr lang="en-IN" sz="1400" dirty="0">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buNone/>
              <a:tabLst>
                <a:tab pos="457200" algn="l"/>
              </a:tabLst>
            </a:pPr>
            <a:endParaRPr lang="en-IN" dirty="0" smtClean="0">
              <a:solidFill>
                <a:srgbClr val="000000"/>
              </a:solidFill>
              <a:latin typeface="Calibri" panose="020F0502020204030204" pitchFamily="34" charset="0"/>
            </a:endParaRPr>
          </a:p>
          <a:p>
            <a:pPr marL="0" indent="0">
              <a:buNone/>
            </a:pPr>
            <a:endParaRPr lang="en-IN" dirty="0"/>
          </a:p>
        </p:txBody>
      </p:sp>
      <p:sp>
        <p:nvSpPr>
          <p:cNvPr id="12" name="Text Placeholder 11"/>
          <p:cNvSpPr>
            <a:spLocks noGrp="1"/>
          </p:cNvSpPr>
          <p:nvPr>
            <p:ph type="body" sz="half" idx="2"/>
          </p:nvPr>
        </p:nvSpPr>
        <p:spPr/>
        <p:txBody>
          <a:bodyPr/>
          <a:lstStyle/>
          <a:p>
            <a:endParaRPr lang="en-IN"/>
          </a:p>
        </p:txBody>
      </p:sp>
      <p:pic>
        <p:nvPicPr>
          <p:cNvPr id="10" name="Picture 9"/>
          <p:cNvPicPr>
            <a:picLocks noChangeAspect="1"/>
          </p:cNvPicPr>
          <p:nvPr/>
        </p:nvPicPr>
        <p:blipFill>
          <a:blip r:embed="rId2"/>
          <a:stretch>
            <a:fillRect/>
          </a:stretch>
        </p:blipFill>
        <p:spPr>
          <a:xfrm>
            <a:off x="119569" y="88163"/>
            <a:ext cx="6365314" cy="6617437"/>
          </a:xfrm>
          <a:prstGeom prst="rect">
            <a:avLst/>
          </a:prstGeom>
        </p:spPr>
      </p:pic>
      <p:pic>
        <p:nvPicPr>
          <p:cNvPr id="13" name="Picture 12"/>
          <p:cNvPicPr>
            <a:picLocks noChangeAspect="1"/>
          </p:cNvPicPr>
          <p:nvPr/>
        </p:nvPicPr>
        <p:blipFill rotWithShape="1">
          <a:blip r:embed="rId3"/>
          <a:srcRect l="32059" t="26987" r="29798" b="20964"/>
          <a:stretch/>
        </p:blipFill>
        <p:spPr>
          <a:xfrm>
            <a:off x="6653048" y="3815256"/>
            <a:ext cx="1324305" cy="1807123"/>
          </a:xfrm>
          <a:prstGeom prst="rect">
            <a:avLst/>
          </a:prstGeom>
        </p:spPr>
      </p:pic>
      <p:pic>
        <p:nvPicPr>
          <p:cNvPr id="14" name="Picture 13"/>
          <p:cNvPicPr>
            <a:picLocks noChangeAspect="1"/>
          </p:cNvPicPr>
          <p:nvPr/>
        </p:nvPicPr>
        <p:blipFill rotWithShape="1">
          <a:blip r:embed="rId4"/>
          <a:srcRect l="1" t="1" r="-21364" b="-21364"/>
          <a:stretch/>
        </p:blipFill>
        <p:spPr>
          <a:xfrm>
            <a:off x="10078248" y="3839083"/>
            <a:ext cx="2231148" cy="1436302"/>
          </a:xfrm>
          <a:prstGeom prst="rect">
            <a:avLst/>
          </a:prstGeom>
        </p:spPr>
      </p:pic>
      <p:pic>
        <p:nvPicPr>
          <p:cNvPr id="16" name="Picture 15"/>
          <p:cNvPicPr>
            <a:picLocks noChangeAspect="1"/>
          </p:cNvPicPr>
          <p:nvPr/>
        </p:nvPicPr>
        <p:blipFill rotWithShape="1">
          <a:blip r:embed="rId5"/>
          <a:srcRect l="7331" t="7633" r="10474" b="16740"/>
          <a:stretch/>
        </p:blipFill>
        <p:spPr>
          <a:xfrm>
            <a:off x="7871662" y="3815256"/>
            <a:ext cx="2312277" cy="1213877"/>
          </a:xfrm>
          <a:prstGeom prst="rect">
            <a:avLst/>
          </a:prstGeom>
        </p:spPr>
      </p:pic>
      <p:sp>
        <p:nvSpPr>
          <p:cNvPr id="17" name="TextBox 16"/>
          <p:cNvSpPr txBox="1"/>
          <p:nvPr/>
        </p:nvSpPr>
        <p:spPr>
          <a:xfrm>
            <a:off x="6947338" y="88163"/>
            <a:ext cx="2870914" cy="769441"/>
          </a:xfrm>
          <a:prstGeom prst="rect">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en-IN" sz="4400" u="sng" dirty="0" smtClean="0">
                <a:solidFill>
                  <a:srgbClr val="002060"/>
                </a:solidFill>
              </a:rPr>
              <a:t>Prevention </a:t>
            </a:r>
            <a:endParaRPr lang="en-IN" sz="4400" u="sng" dirty="0">
              <a:solidFill>
                <a:srgbClr val="002060"/>
              </a:solidFill>
            </a:endParaRPr>
          </a:p>
        </p:txBody>
      </p:sp>
    </p:spTree>
    <p:extLst>
      <p:ext uri="{BB962C8B-B14F-4D97-AF65-F5344CB8AC3E}">
        <p14:creationId xmlns:p14="http://schemas.microsoft.com/office/powerpoint/2010/main" val="16842584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415" y="0"/>
            <a:ext cx="3932237" cy="832680"/>
          </a:xfr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IN" sz="4400" u="sng" dirty="0" smtClean="0">
                <a:solidFill>
                  <a:srgbClr val="002060"/>
                </a:solidFill>
                <a:latin typeface="+mn-lt"/>
              </a:rPr>
              <a:t>Prevention</a:t>
            </a:r>
            <a:r>
              <a:rPr lang="en-IN" b="1" u="sng" dirty="0" smtClean="0">
                <a:solidFill>
                  <a:srgbClr val="002060"/>
                </a:solidFill>
              </a:rPr>
              <a:t> </a:t>
            </a:r>
            <a:endParaRPr lang="en-IN" b="1" u="sng" dirty="0">
              <a:solidFill>
                <a:srgbClr val="002060"/>
              </a:solidFill>
            </a:endParaRPr>
          </a:p>
        </p:txBody>
      </p:sp>
      <p:pic>
        <p:nvPicPr>
          <p:cNvPr id="6" name="Content Placeholder 5"/>
          <p:cNvPicPr>
            <a:picLocks noGrp="1" noChangeAspect="1"/>
          </p:cNvPicPr>
          <p:nvPr>
            <p:ph idx="1"/>
          </p:nvPr>
        </p:nvPicPr>
        <p:blipFill rotWithShape="1">
          <a:blip r:embed="rId2"/>
          <a:srcRect l="1" t="27549" r="1732"/>
          <a:stretch/>
        </p:blipFill>
        <p:spPr>
          <a:xfrm>
            <a:off x="7309331" y="722312"/>
            <a:ext cx="1606070" cy="1520278"/>
          </a:xfrm>
          <a:prstGeom prst="rect">
            <a:avLst/>
          </a:prstGeom>
        </p:spPr>
      </p:pic>
      <p:sp>
        <p:nvSpPr>
          <p:cNvPr id="4" name="Text Placeholder 3"/>
          <p:cNvSpPr>
            <a:spLocks noGrp="1"/>
          </p:cNvSpPr>
          <p:nvPr>
            <p:ph type="body" sz="half" idx="2"/>
          </p:nvPr>
        </p:nvSpPr>
        <p:spPr>
          <a:xfrm>
            <a:off x="211015" y="987427"/>
            <a:ext cx="5781195" cy="5862024"/>
          </a:xfrm>
        </p:spPr>
        <p:txBody>
          <a:bodyPr>
            <a:normAutofit fontScale="62500" lnSpcReduction="20000"/>
          </a:bodyPr>
          <a:lstStyle/>
          <a:p>
            <a:pPr marL="342900" lvl="0" indent="-342900">
              <a:buFont typeface="Arial" panose="020B0604020202020204" pitchFamily="34" charset="0"/>
              <a:buChar char="•"/>
              <a:tabLst>
                <a:tab pos="457200" algn="l"/>
              </a:tabLst>
            </a:pPr>
            <a:r>
              <a:rPr lang="en-IN" sz="4400" dirty="0">
                <a:solidFill>
                  <a:srgbClr val="000000"/>
                </a:solidFill>
                <a:latin typeface="Calibri" panose="020F0502020204030204" pitchFamily="34" charset="0"/>
              </a:rPr>
              <a:t>If you are having respiratory symptoms, consult the healthcare personnel. Share your recent travel history. Stay at home till recovery. Avoid going to public places. You can use mask to prevent spread to others.</a:t>
            </a:r>
            <a:endParaRPr lang="en-IN" sz="4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IN" sz="4400" dirty="0" smtClean="0">
                <a:solidFill>
                  <a:srgbClr val="000000"/>
                </a:solidFill>
                <a:latin typeface="Calibri" panose="020F0502020204030204" pitchFamily="34" charset="0"/>
              </a:rPr>
              <a:t>Food safety precautions: Eat </a:t>
            </a:r>
            <a:r>
              <a:rPr lang="en-IN" sz="4400" dirty="0">
                <a:solidFill>
                  <a:srgbClr val="000000"/>
                </a:solidFill>
                <a:latin typeface="Calibri" panose="020F0502020204030204" pitchFamily="34" charset="0"/>
              </a:rPr>
              <a:t>thoroughly cooked </a:t>
            </a:r>
            <a:r>
              <a:rPr lang="en-IN" sz="4400" dirty="0" smtClean="0">
                <a:solidFill>
                  <a:srgbClr val="000000"/>
                </a:solidFill>
                <a:latin typeface="Calibri" panose="020F0502020204030204" pitchFamily="34" charset="0"/>
              </a:rPr>
              <a:t>animal food. Do not mix raw &amp; cooked food.</a:t>
            </a:r>
            <a:endParaRPr lang="en-IN" sz="4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IN" sz="4400" dirty="0">
                <a:solidFill>
                  <a:srgbClr val="000000"/>
                </a:solidFill>
                <a:latin typeface="Calibri" panose="020F0502020204030204" pitchFamily="34" charset="0"/>
              </a:rPr>
              <a:t>Avoid travel to the affected area unless absolutely essential.</a:t>
            </a:r>
            <a:endParaRPr lang="en-IN" sz="4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IN" sz="4400" dirty="0">
                <a:solidFill>
                  <a:srgbClr val="000000"/>
                </a:solidFill>
                <a:latin typeface="Calibri" panose="020F0502020204030204" pitchFamily="34" charset="0"/>
              </a:rPr>
              <a:t>Avoid touching mouth/nose/eyes with unclean hands.</a:t>
            </a:r>
            <a:endParaRPr lang="en-IN" sz="4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IN" sz="4400" dirty="0">
                <a:solidFill>
                  <a:srgbClr val="000000"/>
                </a:solidFill>
                <a:latin typeface="Calibri" panose="020F0502020204030204" pitchFamily="34" charset="0"/>
              </a:rPr>
              <a:t>Clean &amp; disinfect frequently touched objects &amp; surfaces</a:t>
            </a:r>
            <a:r>
              <a:rPr lang="en-IN" sz="4400" dirty="0" smtClean="0">
                <a:solidFill>
                  <a:srgbClr val="000000"/>
                </a:solidFill>
                <a:latin typeface="Calibri" panose="020F0502020204030204" pitchFamily="34" charset="0"/>
              </a:rPr>
              <a:t>.</a:t>
            </a:r>
          </a:p>
          <a:p>
            <a:pPr marL="342900" lvl="0" indent="-342900">
              <a:buFont typeface="Arial" panose="020B0604020202020204" pitchFamily="34" charset="0"/>
              <a:buChar char="•"/>
              <a:tabLst>
                <a:tab pos="457200" algn="l"/>
              </a:tabLst>
            </a:pPr>
            <a:endParaRPr lang="en-IN" sz="9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IN" sz="800" dirty="0">
                <a:latin typeface="Calibri" panose="020F0502020204030204" pitchFamily="34" charset="0"/>
                <a:ea typeface="Calibri" panose="020F0502020204030204" pitchFamily="34" charset="0"/>
                <a:cs typeface="Times New Roman" panose="02020603050405020304" pitchFamily="18" charset="0"/>
              </a:rPr>
              <a:t> </a:t>
            </a:r>
            <a:endParaRPr lang="en-IN" sz="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rotWithShape="1">
          <a:blip r:embed="rId3"/>
          <a:srcRect l="18013" t="29893" r="1958" b="-338"/>
          <a:stretch/>
        </p:blipFill>
        <p:spPr>
          <a:xfrm>
            <a:off x="7136525" y="2432736"/>
            <a:ext cx="2148052" cy="2190421"/>
          </a:xfrm>
          <a:prstGeom prst="rect">
            <a:avLst/>
          </a:prstGeom>
        </p:spPr>
      </p:pic>
      <p:pic>
        <p:nvPicPr>
          <p:cNvPr id="9" name="Picture 8"/>
          <p:cNvPicPr>
            <a:picLocks noChangeAspect="1"/>
          </p:cNvPicPr>
          <p:nvPr/>
        </p:nvPicPr>
        <p:blipFill rotWithShape="1">
          <a:blip r:embed="rId4"/>
          <a:srcRect l="17484" t="30342" r="8252"/>
          <a:stretch/>
        </p:blipFill>
        <p:spPr>
          <a:xfrm>
            <a:off x="9448802" y="2432736"/>
            <a:ext cx="2175641" cy="2362364"/>
          </a:xfrm>
          <a:prstGeom prst="rect">
            <a:avLst/>
          </a:prstGeom>
        </p:spPr>
      </p:pic>
      <p:pic>
        <p:nvPicPr>
          <p:cNvPr id="10" name="Picture 9"/>
          <p:cNvPicPr>
            <a:picLocks noChangeAspect="1"/>
          </p:cNvPicPr>
          <p:nvPr/>
        </p:nvPicPr>
        <p:blipFill rotWithShape="1">
          <a:blip r:embed="rId5"/>
          <a:srcRect t="13204" b="14175"/>
          <a:stretch/>
        </p:blipFill>
        <p:spPr>
          <a:xfrm>
            <a:off x="6156435" y="4623157"/>
            <a:ext cx="2706413" cy="1965434"/>
          </a:xfrm>
          <a:prstGeom prst="rect">
            <a:avLst/>
          </a:prstGeom>
        </p:spPr>
      </p:pic>
    </p:spTree>
    <p:extLst>
      <p:ext uri="{BB962C8B-B14F-4D97-AF65-F5344CB8AC3E}">
        <p14:creationId xmlns:p14="http://schemas.microsoft.com/office/powerpoint/2010/main" val="6722362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0"/>
            <a:ext cx="10515600" cy="1196702"/>
          </a:xfr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IN" u="sng" dirty="0" smtClean="0">
                <a:solidFill>
                  <a:srgbClr val="002060"/>
                </a:solidFill>
                <a:latin typeface="+mn-lt"/>
              </a:rPr>
              <a:t>Mask use</a:t>
            </a:r>
            <a:endParaRPr lang="en-IN" u="sng" dirty="0">
              <a:solidFill>
                <a:srgbClr val="002060"/>
              </a:solidFill>
              <a:latin typeface="+mn-lt"/>
            </a:endParaRPr>
          </a:p>
        </p:txBody>
      </p:sp>
      <p:sp>
        <p:nvSpPr>
          <p:cNvPr id="8" name="Content Placeholder 7"/>
          <p:cNvSpPr>
            <a:spLocks noGrp="1"/>
          </p:cNvSpPr>
          <p:nvPr>
            <p:ph idx="1"/>
          </p:nvPr>
        </p:nvSpPr>
        <p:spPr>
          <a:xfrm>
            <a:off x="708357" y="1325817"/>
            <a:ext cx="10515600" cy="5841672"/>
          </a:xfrm>
        </p:spPr>
        <p:txBody>
          <a:bodyPr>
            <a:normAutofit/>
          </a:bodyPr>
          <a:lstStyle/>
          <a:p>
            <a:r>
              <a:rPr lang="en-IN" dirty="0" smtClean="0"/>
              <a:t>WHO advises rational use of masks to avoid </a:t>
            </a:r>
          </a:p>
          <a:p>
            <a:pPr marL="0" indent="0">
              <a:buNone/>
            </a:pPr>
            <a:r>
              <a:rPr lang="en-IN" dirty="0" smtClean="0"/>
              <a:t>unnecessary wastage &amp; misuse.</a:t>
            </a:r>
          </a:p>
          <a:p>
            <a:r>
              <a:rPr lang="en-IN" dirty="0" smtClean="0"/>
              <a:t>Masks are effective only in combination </a:t>
            </a:r>
          </a:p>
          <a:p>
            <a:pPr marL="0" indent="0">
              <a:buNone/>
            </a:pPr>
            <a:r>
              <a:rPr lang="en-IN" dirty="0" smtClean="0"/>
              <a:t>with proper hand &amp; respiratory hygiene.</a:t>
            </a:r>
          </a:p>
          <a:p>
            <a:r>
              <a:rPr lang="en-IN" dirty="0" smtClean="0"/>
              <a:t>If you are using a mask, you must know </a:t>
            </a:r>
          </a:p>
          <a:p>
            <a:pPr marL="0" indent="0">
              <a:buNone/>
            </a:pPr>
            <a:r>
              <a:rPr lang="en-IN" dirty="0" smtClean="0"/>
              <a:t>how to use it &amp; how to dispose it.</a:t>
            </a:r>
          </a:p>
          <a:p>
            <a:pPr marL="0" indent="0">
              <a:buNone/>
            </a:pPr>
            <a:r>
              <a:rPr lang="en-IN" dirty="0" smtClean="0"/>
              <a:t>Use the mask </a:t>
            </a:r>
          </a:p>
          <a:p>
            <a:r>
              <a:rPr lang="en-IN" dirty="0"/>
              <a:t>I</a:t>
            </a:r>
            <a:r>
              <a:rPr lang="en-IN" dirty="0" smtClean="0"/>
              <a:t>f you have respiratory symptoms.</a:t>
            </a:r>
          </a:p>
          <a:p>
            <a:r>
              <a:rPr lang="en-IN" dirty="0" smtClean="0"/>
              <a:t>If you are caring for someone who is suspected 2019-nCoV infection.</a:t>
            </a:r>
          </a:p>
          <a:p>
            <a:r>
              <a:rPr lang="en-IN" dirty="0" smtClean="0"/>
              <a:t>If you are a health worker working in the affected area or taking care of suspected infectious patients.</a:t>
            </a:r>
          </a:p>
          <a:p>
            <a:pPr marL="0" indent="0">
              <a:buNone/>
            </a:pPr>
            <a:endParaRPr lang="en-IN" dirty="0" smtClean="0"/>
          </a:p>
          <a:p>
            <a:pPr marL="0" indent="0">
              <a:buNone/>
            </a:pPr>
            <a:endParaRPr lang="en-IN" dirty="0" smtClean="0"/>
          </a:p>
          <a:p>
            <a:endParaRPr lang="en-IN" dirty="0"/>
          </a:p>
        </p:txBody>
      </p:sp>
      <p:pic>
        <p:nvPicPr>
          <p:cNvPr id="9" name="Picture 8"/>
          <p:cNvPicPr>
            <a:picLocks noChangeAspect="1"/>
          </p:cNvPicPr>
          <p:nvPr/>
        </p:nvPicPr>
        <p:blipFill>
          <a:blip r:embed="rId2"/>
          <a:stretch>
            <a:fillRect/>
          </a:stretch>
        </p:blipFill>
        <p:spPr>
          <a:xfrm>
            <a:off x="7813150" y="886739"/>
            <a:ext cx="3748229" cy="3748229"/>
          </a:xfrm>
          <a:prstGeom prst="rect">
            <a:avLst/>
          </a:prstGeom>
        </p:spPr>
      </p:pic>
    </p:spTree>
    <p:extLst>
      <p:ext uri="{BB962C8B-B14F-4D97-AF65-F5344CB8AC3E}">
        <p14:creationId xmlns:p14="http://schemas.microsoft.com/office/powerpoint/2010/main" val="33787972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242" y="51292"/>
            <a:ext cx="10515600" cy="1017853"/>
          </a:xfr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IN" u="sng" dirty="0" smtClean="0">
                <a:solidFill>
                  <a:srgbClr val="002060"/>
                </a:solidFill>
                <a:latin typeface="+mn-lt"/>
              </a:rPr>
              <a:t>Mask</a:t>
            </a:r>
            <a:r>
              <a:rPr lang="en-IN" b="1" dirty="0" smtClean="0">
                <a:solidFill>
                  <a:srgbClr val="FF0000"/>
                </a:solidFill>
              </a:rPr>
              <a:t> </a:t>
            </a:r>
            <a:endParaRPr lang="en-IN" b="1" dirty="0">
              <a:solidFill>
                <a:srgbClr val="FF0000"/>
              </a:solidFill>
            </a:endParaRPr>
          </a:p>
        </p:txBody>
      </p:sp>
      <p:sp>
        <p:nvSpPr>
          <p:cNvPr id="3" name="Content Placeholder 2"/>
          <p:cNvSpPr>
            <a:spLocks noGrp="1"/>
          </p:cNvSpPr>
          <p:nvPr>
            <p:ph idx="1"/>
          </p:nvPr>
        </p:nvSpPr>
        <p:spPr>
          <a:xfrm>
            <a:off x="231229" y="1083213"/>
            <a:ext cx="11813626" cy="5788855"/>
          </a:xfrm>
        </p:spPr>
        <p:txBody>
          <a:bodyPr>
            <a:normAutofit/>
          </a:bodyPr>
          <a:lstStyle/>
          <a:p>
            <a:pPr marL="0" lvl="0" indent="0">
              <a:buNone/>
            </a:pPr>
            <a:r>
              <a:rPr lang="en-IN" dirty="0">
                <a:solidFill>
                  <a:prstClr val="black"/>
                </a:solidFill>
              </a:rPr>
              <a:t>How to use the mask-</a:t>
            </a:r>
          </a:p>
          <a:p>
            <a:r>
              <a:rPr lang="en-IN" dirty="0">
                <a:solidFill>
                  <a:prstClr val="black"/>
                </a:solidFill>
              </a:rPr>
              <a:t>Before putting the mask clean your hands with soap &amp; water or alcohol based sanitizer.</a:t>
            </a:r>
          </a:p>
          <a:p>
            <a:r>
              <a:rPr lang="en-IN" dirty="0">
                <a:solidFill>
                  <a:prstClr val="black"/>
                </a:solidFill>
              </a:rPr>
              <a:t>Cover nose &amp; mouth with the mask in such a way that there are no gaps between your face &amp; mask.</a:t>
            </a:r>
          </a:p>
          <a:p>
            <a:r>
              <a:rPr lang="en-IN" dirty="0">
                <a:solidFill>
                  <a:prstClr val="black"/>
                </a:solidFill>
              </a:rPr>
              <a:t>Do not touch the front of the mask. If you </a:t>
            </a:r>
            <a:r>
              <a:rPr lang="en-IN" dirty="0" smtClean="0">
                <a:solidFill>
                  <a:prstClr val="black"/>
                </a:solidFill>
              </a:rPr>
              <a:t>do, </a:t>
            </a:r>
            <a:r>
              <a:rPr lang="en-IN" dirty="0">
                <a:solidFill>
                  <a:prstClr val="black"/>
                </a:solidFill>
              </a:rPr>
              <a:t>wash your hands as advised</a:t>
            </a:r>
            <a:r>
              <a:rPr lang="en-IN" dirty="0" smtClean="0">
                <a:solidFill>
                  <a:prstClr val="black"/>
                </a:solidFill>
              </a:rPr>
              <a:t>.</a:t>
            </a:r>
            <a:endParaRPr lang="en-IN" dirty="0">
              <a:solidFill>
                <a:prstClr val="black"/>
              </a:solidFill>
            </a:endParaRPr>
          </a:p>
          <a:p>
            <a:r>
              <a:rPr lang="en-IN" dirty="0" smtClean="0">
                <a:solidFill>
                  <a:prstClr val="black"/>
                </a:solidFill>
              </a:rPr>
              <a:t>Replace the mask with new one, once it is damp &amp; do not re-use the single use mask.</a:t>
            </a:r>
          </a:p>
          <a:p>
            <a:r>
              <a:rPr lang="en-IN" dirty="0" smtClean="0">
                <a:solidFill>
                  <a:prstClr val="black"/>
                </a:solidFill>
              </a:rPr>
              <a:t>Remove the mask from behind, discard it immediately in a closed bin. Wash hands with soap &amp; water or alcohol based sanitizer.</a:t>
            </a:r>
            <a:endParaRPr lang="en-IN" dirty="0">
              <a:solidFill>
                <a:prstClr val="black"/>
              </a:solidFill>
            </a:endParaRPr>
          </a:p>
          <a:p>
            <a:endParaRPr lang="en-IN" dirty="0"/>
          </a:p>
        </p:txBody>
      </p:sp>
    </p:spTree>
    <p:extLst>
      <p:ext uri="{BB962C8B-B14F-4D97-AF65-F5344CB8AC3E}">
        <p14:creationId xmlns:p14="http://schemas.microsoft.com/office/powerpoint/2010/main" val="2411711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half" idx="1"/>
          </p:nvPr>
        </p:nvSpPr>
        <p:spPr>
          <a:xfrm>
            <a:off x="838200" y="210207"/>
            <a:ext cx="5181600" cy="5966756"/>
          </a:xfrm>
        </p:spPr>
        <p:txBody>
          <a:bodyPr>
            <a:normAutofit lnSpcReduction="10000"/>
          </a:bodyPr>
          <a:lstStyle/>
          <a:p>
            <a:pPr marL="0" indent="0">
              <a:buNone/>
            </a:pPr>
            <a:r>
              <a:rPr lang="en-IN" b="1" u="sng" dirty="0" smtClean="0">
                <a:solidFill>
                  <a:srgbClr val="002060"/>
                </a:solidFill>
              </a:rPr>
              <a:t>Dos</a:t>
            </a:r>
          </a:p>
          <a:p>
            <a:r>
              <a:rPr lang="en-IN" dirty="0" smtClean="0"/>
              <a:t>In case of respiratory symptoms, consult your healthcare provider without delay. </a:t>
            </a:r>
          </a:p>
          <a:p>
            <a:r>
              <a:rPr lang="en-IN" dirty="0" smtClean="0"/>
              <a:t>Give history of any recent travel.</a:t>
            </a:r>
          </a:p>
          <a:p>
            <a:r>
              <a:rPr lang="en-IN" dirty="0" smtClean="0"/>
              <a:t>Follow hand &amp; respiratory hygiene practices as well as other precautionary measures.</a:t>
            </a:r>
            <a:endParaRPr lang="en-IN" dirty="0"/>
          </a:p>
        </p:txBody>
      </p:sp>
      <p:sp>
        <p:nvSpPr>
          <p:cNvPr id="14" name="Content Placeholder 13"/>
          <p:cNvSpPr>
            <a:spLocks noGrp="1"/>
          </p:cNvSpPr>
          <p:nvPr>
            <p:ph sz="half" idx="2"/>
          </p:nvPr>
        </p:nvSpPr>
        <p:spPr>
          <a:xfrm>
            <a:off x="6172200" y="210207"/>
            <a:ext cx="5181600" cy="5966756"/>
          </a:xfrm>
        </p:spPr>
        <p:txBody>
          <a:bodyPr>
            <a:normAutofit lnSpcReduction="10000"/>
          </a:bodyPr>
          <a:lstStyle/>
          <a:p>
            <a:pPr marL="0" indent="0">
              <a:buNone/>
            </a:pPr>
            <a:r>
              <a:rPr lang="en-IN" b="1" u="sng" dirty="0" smtClean="0">
                <a:solidFill>
                  <a:srgbClr val="002060"/>
                </a:solidFill>
              </a:rPr>
              <a:t>Don’ts</a:t>
            </a:r>
          </a:p>
          <a:p>
            <a:r>
              <a:rPr lang="en-IN" dirty="0" smtClean="0"/>
              <a:t>Do not get panicked or do not create panic.</a:t>
            </a:r>
          </a:p>
          <a:p>
            <a:r>
              <a:rPr lang="en-IN" dirty="0" smtClean="0"/>
              <a:t>Do not travel to affected area.</a:t>
            </a:r>
          </a:p>
          <a:p>
            <a:r>
              <a:rPr lang="en-IN" dirty="0"/>
              <a:t>D</a:t>
            </a:r>
            <a:r>
              <a:rPr lang="en-IN" dirty="0" smtClean="0"/>
              <a:t>o not self medicate with antibiotics.</a:t>
            </a:r>
          </a:p>
          <a:p>
            <a:pPr marL="0" indent="0">
              <a:buNone/>
            </a:pPr>
            <a:r>
              <a:rPr lang="en-IN" dirty="0" smtClean="0"/>
              <a:t>Following </a:t>
            </a:r>
            <a:r>
              <a:rPr lang="en-IN" b="1" dirty="0" smtClean="0">
                <a:solidFill>
                  <a:srgbClr val="FF0000"/>
                </a:solidFill>
              </a:rPr>
              <a:t>ARE NOT </a:t>
            </a:r>
            <a:r>
              <a:rPr lang="en-IN" dirty="0" smtClean="0"/>
              <a:t>recommended</a:t>
            </a:r>
          </a:p>
          <a:p>
            <a:r>
              <a:rPr lang="en-IN" dirty="0" smtClean="0"/>
              <a:t>Vitamin C</a:t>
            </a:r>
          </a:p>
          <a:p>
            <a:r>
              <a:rPr lang="en-IN" dirty="0" smtClean="0"/>
              <a:t>Drinking herbal teas.</a:t>
            </a:r>
          </a:p>
          <a:p>
            <a:r>
              <a:rPr lang="en-IN" dirty="0" smtClean="0"/>
              <a:t>Wearing multi-layered masks.</a:t>
            </a:r>
          </a:p>
          <a:p>
            <a:r>
              <a:rPr lang="en-IN" dirty="0" smtClean="0"/>
              <a:t>Regular nose rinsing.</a:t>
            </a:r>
          </a:p>
          <a:p>
            <a:r>
              <a:rPr lang="en-IN" dirty="0" smtClean="0"/>
              <a:t>Use of mouthwash.</a:t>
            </a:r>
          </a:p>
          <a:p>
            <a:r>
              <a:rPr lang="en-IN" dirty="0" smtClean="0"/>
              <a:t>Garlic or Sesame oil use.</a:t>
            </a:r>
            <a:endParaRPr lang="en-IN" dirty="0"/>
          </a:p>
        </p:txBody>
      </p:sp>
    </p:spTree>
    <p:extLst>
      <p:ext uri="{BB962C8B-B14F-4D97-AF65-F5344CB8AC3E}">
        <p14:creationId xmlns:p14="http://schemas.microsoft.com/office/powerpoint/2010/main" val="13772862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IN" b="1" dirty="0" smtClean="0"/>
              <a:t>Thank you</a:t>
            </a:r>
            <a:endParaRPr lang="en-IN" b="1" dirty="0"/>
          </a:p>
        </p:txBody>
      </p:sp>
      <p:sp>
        <p:nvSpPr>
          <p:cNvPr id="6" name="Subtitle 5"/>
          <p:cNvSpPr>
            <a:spLocks noGrp="1"/>
          </p:cNvSpPr>
          <p:nvPr>
            <p:ph type="subTitle" idx="1"/>
          </p:nvPr>
        </p:nvSpPr>
        <p:spPr/>
        <p:txBody>
          <a:bodyPr/>
          <a:lstStyle/>
          <a:p>
            <a:endParaRPr lang="en-IN" dirty="0"/>
          </a:p>
        </p:txBody>
      </p:sp>
      <p:pic>
        <p:nvPicPr>
          <p:cNvPr id="2" name="Picture 1"/>
          <p:cNvPicPr>
            <a:picLocks noChangeAspect="1"/>
          </p:cNvPicPr>
          <p:nvPr/>
        </p:nvPicPr>
        <p:blipFill>
          <a:blip r:embed="rId2"/>
          <a:stretch>
            <a:fillRect/>
          </a:stretch>
        </p:blipFill>
        <p:spPr>
          <a:xfrm>
            <a:off x="1103189" y="104503"/>
            <a:ext cx="9985622" cy="6590511"/>
          </a:xfrm>
          <a:prstGeom prst="rect">
            <a:avLst/>
          </a:prstGeom>
        </p:spPr>
      </p:pic>
    </p:spTree>
    <p:extLst>
      <p:ext uri="{BB962C8B-B14F-4D97-AF65-F5344CB8AC3E}">
        <p14:creationId xmlns:p14="http://schemas.microsoft.com/office/powerpoint/2010/main" val="27133463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IN" b="1" u="sng" dirty="0" smtClean="0">
                <a:solidFill>
                  <a:srgbClr val="002060"/>
                </a:solidFill>
              </a:rPr>
              <a:t>Coronavirus </a:t>
            </a:r>
            <a:endParaRPr lang="en-IN" b="1" u="sng" dirty="0">
              <a:solidFill>
                <a:srgbClr val="002060"/>
              </a:solidFill>
            </a:endParaRPr>
          </a:p>
        </p:txBody>
      </p:sp>
      <p:pic>
        <p:nvPicPr>
          <p:cNvPr id="4" name="Content Placeholder 3"/>
          <p:cNvPicPr>
            <a:picLocks noGrp="1" noChangeAspect="1"/>
          </p:cNvPicPr>
          <p:nvPr>
            <p:ph idx="1"/>
          </p:nvPr>
        </p:nvPicPr>
        <p:blipFill>
          <a:blip r:embed="rId2"/>
          <a:stretch>
            <a:fillRect/>
          </a:stretch>
        </p:blipFill>
        <p:spPr>
          <a:xfrm>
            <a:off x="126124" y="1749598"/>
            <a:ext cx="11939752" cy="4831292"/>
          </a:xfrm>
          <a:prstGeom prst="rect">
            <a:avLst/>
          </a:prstGeom>
        </p:spPr>
      </p:pic>
    </p:spTree>
    <p:extLst>
      <p:ext uri="{BB962C8B-B14F-4D97-AF65-F5344CB8AC3E}">
        <p14:creationId xmlns:p14="http://schemas.microsoft.com/office/powerpoint/2010/main" val="40181783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IN" b="1" u="sng" dirty="0" smtClean="0">
                <a:solidFill>
                  <a:srgbClr val="002060"/>
                </a:solidFill>
              </a:rPr>
              <a:t>Epidemics caused by Coronaviruses</a:t>
            </a:r>
            <a:endParaRPr lang="en-IN" b="1" u="sng" dirty="0">
              <a:solidFill>
                <a:srgbClr val="002060"/>
              </a:solidFill>
            </a:endParaRPr>
          </a:p>
        </p:txBody>
      </p:sp>
      <p:sp>
        <p:nvSpPr>
          <p:cNvPr id="3" name="Content Placeholder 2"/>
          <p:cNvSpPr>
            <a:spLocks noGrp="1"/>
          </p:cNvSpPr>
          <p:nvPr>
            <p:ph idx="1"/>
          </p:nvPr>
        </p:nvSpPr>
        <p:spPr/>
        <p:txBody>
          <a:bodyPr>
            <a:normAutofit fontScale="92500"/>
          </a:bodyPr>
          <a:lstStyle/>
          <a:p>
            <a:r>
              <a:rPr lang="en-IN" dirty="0" smtClean="0"/>
              <a:t>SARS- Severe acute respiratory syndrome (SARS </a:t>
            </a:r>
            <a:r>
              <a:rPr lang="en-IN" dirty="0" err="1" smtClean="0"/>
              <a:t>CoV</a:t>
            </a:r>
            <a:r>
              <a:rPr lang="en-IN" dirty="0" smtClean="0"/>
              <a:t>)- 2002 in Guangdong, China. According to WHO statistics 8098 cases were reported with 774 deaths. [Nov 2002 to July 2003]. Transmitted from Cats to humans.</a:t>
            </a:r>
          </a:p>
          <a:p>
            <a:r>
              <a:rPr lang="en-IN" dirty="0" smtClean="0"/>
              <a:t>MERS- Middle east respiratory syndrome (MERS </a:t>
            </a:r>
            <a:r>
              <a:rPr lang="en-IN" dirty="0" err="1" smtClean="0"/>
              <a:t>CoV</a:t>
            </a:r>
            <a:r>
              <a:rPr lang="en-IN" dirty="0" smtClean="0"/>
              <a:t>)- 2012 in Saudi Arabia. WHO statistics 2494 cases with 858 deaths. [April 2012 to Nov 2019]. Transmitted from Camels to humans.</a:t>
            </a:r>
          </a:p>
          <a:p>
            <a:r>
              <a:rPr lang="en-IN" dirty="0" smtClean="0"/>
              <a:t>Third recent coronavirus attack </a:t>
            </a:r>
            <a:r>
              <a:rPr lang="en-IN" dirty="0" smtClean="0"/>
              <a:t>(COVID-19)- </a:t>
            </a:r>
            <a:r>
              <a:rPr lang="en-IN" dirty="0" smtClean="0"/>
              <a:t>Dec 2019 in Wuhan, China. Transmission has been linked to the large seafood &amp; animal market</a:t>
            </a:r>
            <a:r>
              <a:rPr lang="en-IN" dirty="0" smtClean="0"/>
              <a:t>. As of WHO situation report (13/02/2020)-total number of confirmed cases in China is 46,997 with 1368 deaths. Cases reported from outside China [about 24 countries] is 447 with </a:t>
            </a:r>
            <a:r>
              <a:rPr lang="en-IN" smtClean="0"/>
              <a:t>1 death reported.</a:t>
            </a:r>
            <a:endParaRPr lang="en-IN" dirty="0"/>
          </a:p>
        </p:txBody>
      </p:sp>
    </p:spTree>
    <p:extLst>
      <p:ext uri="{BB962C8B-B14F-4D97-AF65-F5344CB8AC3E}">
        <p14:creationId xmlns:p14="http://schemas.microsoft.com/office/powerpoint/2010/main" val="41222178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IN" b="1" u="sng" dirty="0" smtClean="0">
                <a:solidFill>
                  <a:srgbClr val="002060"/>
                </a:solidFill>
              </a:rPr>
              <a:t>Epidemiology of the novel coronavirus</a:t>
            </a:r>
            <a:endParaRPr lang="en-IN" b="1" u="sng" dirty="0">
              <a:solidFill>
                <a:srgbClr val="002060"/>
              </a:solidFill>
            </a:endParaRPr>
          </a:p>
        </p:txBody>
      </p:sp>
      <p:sp>
        <p:nvSpPr>
          <p:cNvPr id="3" name="Content Placeholder 2"/>
          <p:cNvSpPr>
            <a:spLocks noGrp="1"/>
          </p:cNvSpPr>
          <p:nvPr>
            <p:ph idx="1"/>
          </p:nvPr>
        </p:nvSpPr>
        <p:spPr/>
        <p:txBody>
          <a:bodyPr/>
          <a:lstStyle/>
          <a:p>
            <a:r>
              <a:rPr lang="en-IN" dirty="0" smtClean="0"/>
              <a:t>Not enough is known yet to draw definitive conclusions about the clinical nature of the illness, mode of transmission, incubation period &amp; period of communicability. </a:t>
            </a:r>
          </a:p>
          <a:p>
            <a:r>
              <a:rPr lang="en-IN" dirty="0" smtClean="0"/>
              <a:t>Spread is thought to be through droplets containing viruses generated while coughing &amp; sneezing.</a:t>
            </a:r>
          </a:p>
          <a:p>
            <a:r>
              <a:rPr lang="en-IN" dirty="0" smtClean="0"/>
              <a:t>Close contact with infected person/surfaces.</a:t>
            </a:r>
            <a:endParaRPr lang="en-IN" dirty="0"/>
          </a:p>
        </p:txBody>
      </p:sp>
    </p:spTree>
    <p:extLst>
      <p:ext uri="{BB962C8B-B14F-4D97-AF65-F5344CB8AC3E}">
        <p14:creationId xmlns:p14="http://schemas.microsoft.com/office/powerpoint/2010/main" val="40960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IN" b="1" u="sng" dirty="0" smtClean="0">
                <a:solidFill>
                  <a:srgbClr val="002060"/>
                </a:solidFill>
              </a:rPr>
              <a:t>Incubation period</a:t>
            </a:r>
            <a:r>
              <a:rPr lang="en-IN" b="1" u="sng" dirty="0" smtClean="0">
                <a:solidFill>
                  <a:srgbClr val="FF0000"/>
                </a:solidFill>
              </a:rPr>
              <a:t> </a:t>
            </a:r>
            <a:endParaRPr lang="en-IN" b="1" u="sng" dirty="0">
              <a:solidFill>
                <a:srgbClr val="FF0000"/>
              </a:solidFill>
            </a:endParaRPr>
          </a:p>
        </p:txBody>
      </p:sp>
      <p:sp>
        <p:nvSpPr>
          <p:cNvPr id="3" name="Content Placeholder 2"/>
          <p:cNvSpPr>
            <a:spLocks noGrp="1"/>
          </p:cNvSpPr>
          <p:nvPr>
            <p:ph idx="1"/>
          </p:nvPr>
        </p:nvSpPr>
        <p:spPr/>
        <p:txBody>
          <a:bodyPr/>
          <a:lstStyle/>
          <a:p>
            <a:r>
              <a:rPr lang="en-IN" dirty="0" smtClean="0"/>
              <a:t>Period between infection &amp; appearance of symptoms. According to WHO, this period is about 14 days </a:t>
            </a:r>
            <a:r>
              <a:rPr lang="en-IN" dirty="0" smtClean="0"/>
              <a:t>for COVID-19. </a:t>
            </a:r>
            <a:r>
              <a:rPr lang="en-IN" dirty="0" smtClean="0"/>
              <a:t>Hence follow up for  14 days is recommended for contacts of confirmed cases. </a:t>
            </a:r>
          </a:p>
          <a:p>
            <a:r>
              <a:rPr lang="en-IN" dirty="0" smtClean="0"/>
              <a:t>According to reports it may be possible that people infected with this novel virus are infectious during incubation period also. But data also shows that symptomatic patients are causing majority of spread. </a:t>
            </a:r>
            <a:endParaRPr lang="en-IN" dirty="0"/>
          </a:p>
        </p:txBody>
      </p:sp>
    </p:spTree>
    <p:extLst>
      <p:ext uri="{BB962C8B-B14F-4D97-AF65-F5344CB8AC3E}">
        <p14:creationId xmlns:p14="http://schemas.microsoft.com/office/powerpoint/2010/main" val="34025656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379" y="0"/>
            <a:ext cx="10515600" cy="1325563"/>
          </a:xfr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IN" b="1" u="sng" dirty="0" smtClean="0">
                <a:solidFill>
                  <a:srgbClr val="002060"/>
                </a:solidFill>
              </a:rPr>
              <a:t>Signs &amp; Symptoms</a:t>
            </a:r>
            <a:endParaRPr lang="en-IN" b="1" u="sng" dirty="0">
              <a:solidFill>
                <a:srgbClr val="002060"/>
              </a:solidFill>
            </a:endParaRPr>
          </a:p>
        </p:txBody>
      </p:sp>
      <p:sp>
        <p:nvSpPr>
          <p:cNvPr id="3" name="Content Placeholder 2"/>
          <p:cNvSpPr>
            <a:spLocks noGrp="1"/>
          </p:cNvSpPr>
          <p:nvPr>
            <p:ph idx="1"/>
          </p:nvPr>
        </p:nvSpPr>
        <p:spPr>
          <a:xfrm>
            <a:off x="512379" y="1488243"/>
            <a:ext cx="10515600" cy="5552637"/>
          </a:xfrm>
        </p:spPr>
        <p:txBody>
          <a:bodyPr>
            <a:normAutofit lnSpcReduction="10000"/>
          </a:bodyPr>
          <a:lstStyle/>
          <a:p>
            <a:r>
              <a:rPr lang="en-IN" dirty="0" smtClean="0"/>
              <a:t>The symptoms are very similar to those with any other viral infection. So it is difficult to identify the disease based on symptoms alone. Lab tests are required for confirmation.</a:t>
            </a:r>
          </a:p>
          <a:p>
            <a:pPr marL="0" indent="0">
              <a:buNone/>
            </a:pPr>
            <a:r>
              <a:rPr lang="en-IN" b="1" dirty="0" smtClean="0"/>
              <a:t>Common    </a:t>
            </a:r>
            <a:r>
              <a:rPr lang="en-IN" dirty="0" smtClean="0"/>
              <a:t>                                                     </a:t>
            </a:r>
            <a:r>
              <a:rPr lang="en-IN" b="1" dirty="0" smtClean="0"/>
              <a:t>Severe:</a:t>
            </a:r>
          </a:p>
          <a:p>
            <a:pPr marL="0" indent="0">
              <a:buNone/>
            </a:pPr>
            <a:r>
              <a:rPr lang="en-IN" dirty="0" smtClean="0"/>
              <a:t>Fever                                                         Pneumonia</a:t>
            </a:r>
          </a:p>
          <a:p>
            <a:pPr marL="0" indent="0">
              <a:buNone/>
            </a:pPr>
            <a:r>
              <a:rPr lang="en-IN" dirty="0" smtClean="0"/>
              <a:t>Running nose                                           Kidney failure</a:t>
            </a:r>
          </a:p>
          <a:p>
            <a:pPr marL="0" indent="0">
              <a:buNone/>
            </a:pPr>
            <a:r>
              <a:rPr lang="en-IN" dirty="0" smtClean="0"/>
              <a:t>Cough                                                        Severe Acute Respiratory distress</a:t>
            </a:r>
          </a:p>
          <a:p>
            <a:pPr marL="0" indent="0">
              <a:buNone/>
            </a:pPr>
            <a:r>
              <a:rPr lang="en-IN" dirty="0" smtClean="0"/>
              <a:t>Shortness of breath                                Death</a:t>
            </a:r>
          </a:p>
          <a:p>
            <a:pPr marL="0" indent="0">
              <a:buNone/>
            </a:pPr>
            <a:r>
              <a:rPr lang="en-IN" dirty="0" smtClean="0"/>
              <a:t>Breathing difficulties</a:t>
            </a:r>
          </a:p>
          <a:p>
            <a:pPr marL="0" indent="0">
              <a:buNone/>
            </a:pPr>
            <a:r>
              <a:rPr lang="en-IN" dirty="0" smtClean="0"/>
              <a:t>* Elderly, Immunocompromised people, people with diabetes, heart disease, Asthma or other lung diseases are more likely to get severe infections.</a:t>
            </a:r>
            <a:endParaRPr lang="en-IN" dirty="0"/>
          </a:p>
        </p:txBody>
      </p:sp>
    </p:spTree>
    <p:extLst>
      <p:ext uri="{BB962C8B-B14F-4D97-AF65-F5344CB8AC3E}">
        <p14:creationId xmlns:p14="http://schemas.microsoft.com/office/powerpoint/2010/main" val="12743697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303" y="375636"/>
            <a:ext cx="10515600" cy="1325563"/>
          </a:xfr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IN" u="sng" dirty="0" smtClean="0">
                <a:solidFill>
                  <a:srgbClr val="002060"/>
                </a:solidFill>
                <a:latin typeface="+mn-lt"/>
              </a:rPr>
              <a:t>Investigations &amp; Treatment </a:t>
            </a:r>
            <a:endParaRPr lang="en-IN" u="sng" dirty="0">
              <a:solidFill>
                <a:srgbClr val="002060"/>
              </a:solidFill>
              <a:latin typeface="+mn-lt"/>
            </a:endParaRPr>
          </a:p>
        </p:txBody>
      </p:sp>
      <p:sp>
        <p:nvSpPr>
          <p:cNvPr id="3" name="Content Placeholder 2"/>
          <p:cNvSpPr>
            <a:spLocks noGrp="1"/>
          </p:cNvSpPr>
          <p:nvPr>
            <p:ph idx="1"/>
          </p:nvPr>
        </p:nvSpPr>
        <p:spPr/>
        <p:txBody>
          <a:bodyPr>
            <a:normAutofit lnSpcReduction="10000"/>
          </a:bodyPr>
          <a:lstStyle/>
          <a:p>
            <a:r>
              <a:rPr lang="en-IN" dirty="0" smtClean="0"/>
              <a:t>In highly suspicious cases, samples are collected &amp; sent for virus isolation which takes about 2-3 days time. Real time PCR test. Few detect only novel virus while some detect SARS also which is genetically similar. Several assays to detect the novel coronavirus are under development.</a:t>
            </a:r>
          </a:p>
          <a:p>
            <a:r>
              <a:rPr lang="en-IN" dirty="0" smtClean="0"/>
              <a:t>There is no specific treatment available.</a:t>
            </a:r>
          </a:p>
          <a:p>
            <a:r>
              <a:rPr lang="en-IN" dirty="0" smtClean="0"/>
              <a:t>Vaccines also not available at present. </a:t>
            </a:r>
          </a:p>
          <a:p>
            <a:r>
              <a:rPr lang="en-IN" dirty="0" smtClean="0"/>
              <a:t>Symptomatic treatment</a:t>
            </a:r>
          </a:p>
          <a:p>
            <a:r>
              <a:rPr lang="en-IN" dirty="0" smtClean="0"/>
              <a:t>Prevention of complications &amp; vital organ failure. </a:t>
            </a:r>
          </a:p>
          <a:p>
            <a:r>
              <a:rPr lang="en-IN" dirty="0" smtClean="0"/>
              <a:t>Antibiotics </a:t>
            </a:r>
            <a:r>
              <a:rPr lang="en-IN" b="1" u="sng" dirty="0" smtClean="0">
                <a:solidFill>
                  <a:srgbClr val="FF0000"/>
                </a:solidFill>
              </a:rPr>
              <a:t>do not </a:t>
            </a:r>
            <a:r>
              <a:rPr lang="en-IN" dirty="0" smtClean="0"/>
              <a:t>act against viruses.</a:t>
            </a:r>
          </a:p>
          <a:p>
            <a:pPr marL="0" indent="0">
              <a:buNone/>
            </a:pPr>
            <a:endParaRPr lang="en-IN" dirty="0" smtClean="0"/>
          </a:p>
        </p:txBody>
      </p:sp>
    </p:spTree>
    <p:extLst>
      <p:ext uri="{BB962C8B-B14F-4D97-AF65-F5344CB8AC3E}">
        <p14:creationId xmlns:p14="http://schemas.microsoft.com/office/powerpoint/2010/main" val="24328621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9250" y="157655"/>
            <a:ext cx="3932237" cy="649014"/>
          </a:xfr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r>
              <a:rPr lang="en-IN" sz="4400" u="sng" dirty="0" smtClean="0">
                <a:solidFill>
                  <a:srgbClr val="002060"/>
                </a:solidFill>
                <a:latin typeface="+mn-lt"/>
              </a:rPr>
              <a:t>Prevention </a:t>
            </a:r>
            <a:endParaRPr lang="en-IN" sz="4400" u="sng" dirty="0">
              <a:solidFill>
                <a:srgbClr val="002060"/>
              </a:solidFill>
              <a:latin typeface="+mn-lt"/>
            </a:endParaRPr>
          </a:p>
        </p:txBody>
      </p:sp>
      <p:sp>
        <p:nvSpPr>
          <p:cNvPr id="3" name="Content Placeholder 2"/>
          <p:cNvSpPr>
            <a:spLocks noGrp="1"/>
          </p:cNvSpPr>
          <p:nvPr>
            <p:ph idx="1"/>
          </p:nvPr>
        </p:nvSpPr>
        <p:spPr>
          <a:xfrm>
            <a:off x="6019800" y="1008993"/>
            <a:ext cx="6172200" cy="5244662"/>
          </a:xfrm>
        </p:spPr>
        <p:txBody>
          <a:bodyPr>
            <a:normAutofit/>
          </a:bodyPr>
          <a:lstStyle/>
          <a:p>
            <a:r>
              <a:rPr lang="en-IN" sz="2800" dirty="0" smtClean="0"/>
              <a:t>Preventive measures are targeted to curtail the spread of infection thereby reducing the global burden of the disease.</a:t>
            </a:r>
          </a:p>
          <a:p>
            <a:r>
              <a:rPr lang="en-IN" sz="2800" dirty="0" smtClean="0"/>
              <a:t>These are general measures effective against many diseases. So do not stop these practices once the coronavirus threat is over.</a:t>
            </a:r>
          </a:p>
          <a:p>
            <a:r>
              <a:rPr lang="en-IN" sz="2800" dirty="0" smtClean="0"/>
              <a:t>Hand washing – one of the most important aspects of hygiene.</a:t>
            </a:r>
          </a:p>
          <a:p>
            <a:pPr marL="342900" lvl="0" indent="-342900">
              <a:tabLst>
                <a:tab pos="457200" algn="l"/>
              </a:tabLst>
            </a:pPr>
            <a:r>
              <a:rPr lang="en-IN" sz="2800" dirty="0">
                <a:solidFill>
                  <a:srgbClr val="000000"/>
                </a:solidFill>
                <a:latin typeface="Calibri" panose="020F0502020204030204" pitchFamily="34" charset="0"/>
              </a:rPr>
              <a:t>Use Soap &amp; water or Alcohol based hand </a:t>
            </a:r>
            <a:r>
              <a:rPr lang="en-IN" sz="2800" dirty="0" smtClean="0">
                <a:solidFill>
                  <a:srgbClr val="000000"/>
                </a:solidFill>
                <a:latin typeface="Calibri" panose="020F0502020204030204" pitchFamily="34" charset="0"/>
              </a:rPr>
              <a:t>sanitizer. </a:t>
            </a:r>
            <a:endParaRPr lang="en-IN" sz="14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en-IN" sz="2800" dirty="0" smtClean="0"/>
          </a:p>
          <a:p>
            <a:pPr marL="0" indent="0">
              <a:buNone/>
            </a:pPr>
            <a:endParaRPr lang="en-IN" dirty="0"/>
          </a:p>
        </p:txBody>
      </p:sp>
      <p:sp>
        <p:nvSpPr>
          <p:cNvPr id="5" name="Text Placeholder 4"/>
          <p:cNvSpPr>
            <a:spLocks noGrp="1"/>
          </p:cNvSpPr>
          <p:nvPr>
            <p:ph type="body" sz="half" idx="2"/>
          </p:nvPr>
        </p:nvSpPr>
        <p:spPr/>
        <p:txBody>
          <a:bodyPr/>
          <a:lstStyle/>
          <a:p>
            <a:endParaRPr lang="en-IN"/>
          </a:p>
        </p:txBody>
      </p:sp>
      <p:pic>
        <p:nvPicPr>
          <p:cNvPr id="4" name="Picture 3"/>
          <p:cNvPicPr>
            <a:picLocks noChangeAspect="1"/>
          </p:cNvPicPr>
          <p:nvPr/>
        </p:nvPicPr>
        <p:blipFill>
          <a:blip r:embed="rId2"/>
          <a:stretch>
            <a:fillRect/>
          </a:stretch>
        </p:blipFill>
        <p:spPr>
          <a:xfrm>
            <a:off x="0" y="157655"/>
            <a:ext cx="6058983" cy="6542690"/>
          </a:xfrm>
          <a:prstGeom prst="rect">
            <a:avLst/>
          </a:prstGeom>
        </p:spPr>
      </p:pic>
      <p:sp>
        <p:nvSpPr>
          <p:cNvPr id="6" name="TextBox 5"/>
          <p:cNvSpPr txBox="1"/>
          <p:nvPr/>
        </p:nvSpPr>
        <p:spPr>
          <a:xfrm>
            <a:off x="1435595" y="5722297"/>
            <a:ext cx="2740622" cy="954107"/>
          </a:xfrm>
          <a:prstGeom prst="rect">
            <a:avLst/>
          </a:prstGeom>
          <a:solidFill>
            <a:schemeClr val="accent1">
              <a:lumMod val="60000"/>
              <a:lumOff val="40000"/>
            </a:schemeClr>
          </a:solidFill>
        </p:spPr>
        <p:txBody>
          <a:bodyPr wrap="none" rtlCol="0">
            <a:spAutoFit/>
          </a:bodyPr>
          <a:lstStyle/>
          <a:p>
            <a:r>
              <a:rPr lang="en-IN" sz="2800" b="1" dirty="0" smtClean="0"/>
              <a:t>HAND WASHING </a:t>
            </a:r>
          </a:p>
          <a:p>
            <a:r>
              <a:rPr lang="en-IN" sz="2800" b="1" dirty="0" smtClean="0"/>
              <a:t>TECHNIQUE</a:t>
            </a:r>
            <a:endParaRPr lang="en-IN" sz="2800" b="1" dirty="0"/>
          </a:p>
        </p:txBody>
      </p:sp>
    </p:spTree>
    <p:extLst>
      <p:ext uri="{BB962C8B-B14F-4D97-AF65-F5344CB8AC3E}">
        <p14:creationId xmlns:p14="http://schemas.microsoft.com/office/powerpoint/2010/main" val="7596069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IN" b="1" dirty="0" smtClean="0">
                <a:solidFill>
                  <a:srgbClr val="002060"/>
                </a:solidFill>
              </a:rPr>
              <a:t>Few things about hand wash</a:t>
            </a:r>
            <a:endParaRPr lang="en-IN" b="1" dirty="0">
              <a:solidFill>
                <a:srgbClr val="002060"/>
              </a:solidFill>
            </a:endParaRPr>
          </a:p>
        </p:txBody>
      </p:sp>
      <p:sp>
        <p:nvSpPr>
          <p:cNvPr id="9" name="Content Placeholder 8"/>
          <p:cNvSpPr>
            <a:spLocks noGrp="1"/>
          </p:cNvSpPr>
          <p:nvPr>
            <p:ph idx="1"/>
          </p:nvPr>
        </p:nvSpPr>
        <p:spPr/>
        <p:txBody>
          <a:bodyPr>
            <a:normAutofit lnSpcReduction="10000"/>
          </a:bodyPr>
          <a:lstStyle/>
          <a:p>
            <a:r>
              <a:rPr lang="en-IN" dirty="0" smtClean="0"/>
              <a:t>Sanitizer should contain 60-95% alcohol. Lower alcohol concentration does not kill the germs completely.</a:t>
            </a:r>
          </a:p>
          <a:p>
            <a:r>
              <a:rPr lang="en-IN" dirty="0" smtClean="0"/>
              <a:t>Washing hands with soap &amp; water is better than the sanitizer use:</a:t>
            </a:r>
          </a:p>
          <a:p>
            <a:pPr marL="514350" indent="-514350">
              <a:buAutoNum type="alphaLcParenR"/>
            </a:pPr>
            <a:r>
              <a:rPr lang="en-IN" dirty="0" smtClean="0"/>
              <a:t>Sanitizer does not kill all types of organisms.</a:t>
            </a:r>
          </a:p>
          <a:p>
            <a:pPr marL="514350" indent="-514350">
              <a:buAutoNum type="alphaLcParenR"/>
            </a:pPr>
            <a:r>
              <a:rPr lang="en-IN" dirty="0" smtClean="0"/>
              <a:t>Not suitable for visibly dirty &amp; greasy hands.</a:t>
            </a:r>
          </a:p>
          <a:p>
            <a:pPr marL="514350" indent="-514350">
              <a:buAutoNum type="alphaLcParenR"/>
            </a:pPr>
            <a:r>
              <a:rPr lang="en-IN" dirty="0" smtClean="0"/>
              <a:t>Not effective against certain pesticides &amp; heavy metals.</a:t>
            </a:r>
          </a:p>
          <a:p>
            <a:pPr marL="514350" indent="-514350">
              <a:buAutoNum type="alphaLcParenR"/>
            </a:pPr>
            <a:r>
              <a:rPr lang="en-IN" dirty="0" smtClean="0"/>
              <a:t>Should be used as directed-not using enough volume or wiping it off before drying may not be effective.</a:t>
            </a:r>
          </a:p>
          <a:p>
            <a:pPr marL="514350" indent="-514350">
              <a:buAutoNum type="alphaLcParenR"/>
            </a:pPr>
            <a:r>
              <a:rPr lang="en-IN" dirty="0" smtClean="0"/>
              <a:t>Swallowing may cause alcohol poisoning-more incidences in children [pleasant smell, attractive &amp; bright packing], so be careful. </a:t>
            </a:r>
            <a:endParaRPr lang="en-IN" dirty="0"/>
          </a:p>
        </p:txBody>
      </p:sp>
    </p:spTree>
    <p:extLst>
      <p:ext uri="{BB962C8B-B14F-4D97-AF65-F5344CB8AC3E}">
        <p14:creationId xmlns:p14="http://schemas.microsoft.com/office/powerpoint/2010/main" val="20540665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1534</TotalTime>
  <Words>1013</Words>
  <Application>Microsoft Office PowerPoint</Application>
  <PresentationFormat>Widescreen</PresentationFormat>
  <Paragraphs>93</Paragraphs>
  <Slides>16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Algerian</vt:lpstr>
      <vt:lpstr>Arial</vt:lpstr>
      <vt:lpstr>Calibri</vt:lpstr>
      <vt:lpstr>Calibri Light</vt:lpstr>
      <vt:lpstr>Times New Roman</vt:lpstr>
      <vt:lpstr>Office Theme</vt:lpstr>
      <vt:lpstr>Novel Coronavirus: CoVID-19</vt:lpstr>
      <vt:lpstr>Coronavirus </vt:lpstr>
      <vt:lpstr>Epidemics caused by Coronaviruses</vt:lpstr>
      <vt:lpstr>Epidemiology of the novel coronavirus</vt:lpstr>
      <vt:lpstr>Incubation period </vt:lpstr>
      <vt:lpstr>Signs &amp; Symptoms</vt:lpstr>
      <vt:lpstr>Investigations &amp; Treatment </vt:lpstr>
      <vt:lpstr>Prevention </vt:lpstr>
      <vt:lpstr>Few things about hand wash</vt:lpstr>
      <vt:lpstr>PowerPoint Presentation</vt:lpstr>
      <vt:lpstr>PowerPoint Presentation</vt:lpstr>
      <vt:lpstr>Prevention </vt:lpstr>
      <vt:lpstr>Mask use</vt:lpstr>
      <vt:lpstr>Mask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Novel Coronavirus: 2019-n CoV</dc:title>
  <dc:creator>SRaghavan</dc:creator>
  <cp:lastModifiedBy>SRaghavan</cp:lastModifiedBy>
  <cp:revision>44</cp:revision>
  <dcterms:created xsi:type="dcterms:W3CDTF">2020-02-12T04:16:29Z</dcterms:created>
  <dcterms:modified xsi:type="dcterms:W3CDTF">2020-02-14T04:15:45Z</dcterms:modified>
</cp:coreProperties>
</file>