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351" r:id="rId3"/>
    <p:sldId id="352" r:id="rId4"/>
    <p:sldId id="356" r:id="rId5"/>
    <p:sldId id="357" r:id="rId6"/>
    <p:sldId id="353" r:id="rId7"/>
    <p:sldId id="322" r:id="rId8"/>
    <p:sldId id="359" r:id="rId9"/>
    <p:sldId id="321" r:id="rId10"/>
    <p:sldId id="339" r:id="rId11"/>
    <p:sldId id="343" r:id="rId12"/>
    <p:sldId id="341" r:id="rId13"/>
    <p:sldId id="342" r:id="rId14"/>
    <p:sldId id="327" r:id="rId15"/>
    <p:sldId id="344" r:id="rId16"/>
    <p:sldId id="355" r:id="rId17"/>
    <p:sldId id="324" r:id="rId18"/>
    <p:sldId id="350" r:id="rId19"/>
    <p:sldId id="354" r:id="rId20"/>
    <p:sldId id="260" r:id="rId21"/>
    <p:sldId id="349" r:id="rId22"/>
    <p:sldId id="348" r:id="rId23"/>
    <p:sldId id="262" r:id="rId24"/>
    <p:sldId id="302" r:id="rId25"/>
    <p:sldId id="263" r:id="rId26"/>
    <p:sldId id="347" r:id="rId27"/>
    <p:sldId id="291" r:id="rId28"/>
    <p:sldId id="360" r:id="rId29"/>
    <p:sldId id="34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wmf"/><Relationship Id="rId1" Type="http://schemas.openxmlformats.org/officeDocument/2006/relationships/image" Target="../media/image19.emf"/><Relationship Id="rId2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0" Type="http://schemas.openxmlformats.org/officeDocument/2006/relationships/image" Target="../media/image34.wmf"/><Relationship Id="rId1" Type="http://schemas.openxmlformats.org/officeDocument/2006/relationships/image" Target="../media/image25.wmf"/><Relationship Id="rId2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1" Type="http://schemas.openxmlformats.org/officeDocument/2006/relationships/image" Target="../media/image45.emf"/><Relationship Id="rId2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wmf"/><Relationship Id="rId5" Type="http://schemas.openxmlformats.org/officeDocument/2006/relationships/image" Target="../media/image66.emf"/><Relationship Id="rId6" Type="http://schemas.openxmlformats.org/officeDocument/2006/relationships/image" Target="../media/image67.wmf"/><Relationship Id="rId7" Type="http://schemas.openxmlformats.org/officeDocument/2006/relationships/image" Target="../media/image68.wmf"/><Relationship Id="rId1" Type="http://schemas.openxmlformats.org/officeDocument/2006/relationships/image" Target="../media/image62.wmf"/><Relationship Id="rId2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396ED-DA5F-4A17-BADF-3F629AC59780}" type="datetimeFigureOut">
              <a:rPr lang="en-IN" smtClean="0"/>
              <a:pPr/>
              <a:t>09/05/18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31F6E-0983-4CEA-B12B-703B3F6C6A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74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2E7C5-146C-453F-8C06-1E1D7495090A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76200" y="6519863"/>
            <a:ext cx="13898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184B5B"/>
                </a:solidFill>
                <a:latin typeface="Arial" pitchFamily="34" charset="0"/>
                <a:ea typeface="ＭＳ Ｐゴシック" pitchFamily="34" charset="-128"/>
              </a:rPr>
              <a:t>DHEP</a:t>
            </a:r>
            <a:r>
              <a:rPr lang="en-US" sz="1600" baseline="0" dirty="0" smtClean="0">
                <a:solidFill>
                  <a:srgbClr val="184B5B"/>
                </a:solidFill>
                <a:latin typeface="Arial" pitchFamily="34" charset="0"/>
                <a:ea typeface="ＭＳ Ｐゴシック" pitchFamily="34" charset="-128"/>
              </a:rPr>
              <a:t> - 2018</a:t>
            </a:r>
            <a:endParaRPr lang="en-US" sz="1600" dirty="0">
              <a:solidFill>
                <a:srgbClr val="184B5B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6200" y="6519863"/>
            <a:ext cx="1458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184B5B"/>
                </a:solidFill>
              </a:rPr>
              <a:t>DHEP</a:t>
            </a:r>
            <a:r>
              <a:rPr lang="en-US" sz="1600" baseline="0" dirty="0" smtClean="0">
                <a:solidFill>
                  <a:srgbClr val="184B5B"/>
                </a:solidFill>
              </a:rPr>
              <a:t> - 2018</a:t>
            </a:r>
            <a:endParaRPr lang="en-US" sz="1600" dirty="0">
              <a:solidFill>
                <a:srgbClr val="184B5B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C8345-9192-4EB5-ABC2-133C6F79D3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88FC57-3251-49C8-9CB6-93C1CDC645E3}" type="slidenum">
              <a:rPr lang="en-US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76200" y="6519863"/>
            <a:ext cx="1321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184B5B"/>
                </a:solidFill>
                <a:latin typeface="Arial" pitchFamily="34" charset="0"/>
                <a:ea typeface="ＭＳ Ｐゴシック" pitchFamily="34" charset="-128"/>
              </a:rPr>
              <a:t>DHEP  2018</a:t>
            </a:r>
            <a:endParaRPr lang="en-US" sz="1600" dirty="0">
              <a:solidFill>
                <a:srgbClr val="184B5B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20" Type="http://schemas.openxmlformats.org/officeDocument/2006/relationships/image" Target="../media/image33.wmf"/><Relationship Id="rId21" Type="http://schemas.openxmlformats.org/officeDocument/2006/relationships/oleObject" Target="../embeddings/oleObject24.bin"/><Relationship Id="rId22" Type="http://schemas.openxmlformats.org/officeDocument/2006/relationships/image" Target="../media/image34.wmf"/><Relationship Id="rId10" Type="http://schemas.openxmlformats.org/officeDocument/2006/relationships/image" Target="../media/image28.wmf"/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9.w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30.w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31.wmf"/><Relationship Id="rId17" Type="http://schemas.openxmlformats.org/officeDocument/2006/relationships/oleObject" Target="../embeddings/oleObject22.bin"/><Relationship Id="rId18" Type="http://schemas.openxmlformats.org/officeDocument/2006/relationships/image" Target="../media/image32.wmf"/><Relationship Id="rId19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50.w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51.emf"/><Relationship Id="rId17" Type="http://schemas.openxmlformats.org/officeDocument/2006/relationships/oleObject" Target="../embeddings/oleObject34.bin"/><Relationship Id="rId18" Type="http://schemas.openxmlformats.org/officeDocument/2006/relationships/image" Target="../media/image5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.bin"/><Relationship Id="rId12" Type="http://schemas.openxmlformats.org/officeDocument/2006/relationships/image" Target="../media/image5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oleObject" Target="../embeddings/oleObject40.bin"/><Relationship Id="rId5" Type="http://schemas.openxmlformats.org/officeDocument/2006/relationships/image" Target="../media/image5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6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66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67.w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62.w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63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64.e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6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6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7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8.emf"/><Relationship Id="rId21" Type="http://schemas.openxmlformats.org/officeDocument/2006/relationships/oleObject" Target="../embeddings/oleObject10.bin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0.wmf"/><Relationship Id="rId8" Type="http://schemas.openxmlformats.org/officeDocument/2006/relationships/image" Target="../media/image24.png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8"/>
          <p:cNvSpPr txBox="1">
            <a:spLocks noChangeArrowheads="1"/>
          </p:cNvSpPr>
          <p:nvPr/>
        </p:nvSpPr>
        <p:spPr bwMode="auto">
          <a:xfrm>
            <a:off x="467544" y="404664"/>
            <a:ext cx="8245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Gravitational Waves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		Optics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			Relativity 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	High Energy Condensed Matter Physics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355725" y="2186861"/>
            <a:ext cx="64166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D5EDF4">
                    <a:lumMod val="25000"/>
                  </a:srgbClr>
                </a:solidFill>
              </a:rPr>
              <a:t>C. S. Unnikrishnan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b="1" dirty="0" smtClean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prstClr val="black"/>
                </a:solidFill>
              </a:rPr>
              <a:t>Gravitation and Fundamental Interactions Lab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0232" y="4293096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Meenakshi</a:t>
            </a:r>
            <a:r>
              <a:rPr lang="en-US" dirty="0" smtClean="0"/>
              <a:t> </a:t>
            </a:r>
            <a:r>
              <a:rPr lang="en-US" dirty="0" err="1" smtClean="0"/>
              <a:t>Gaira</a:t>
            </a:r>
            <a:endParaRPr lang="en-US" dirty="0" smtClean="0"/>
          </a:p>
          <a:p>
            <a:r>
              <a:rPr lang="en-US" dirty="0" smtClean="0"/>
              <a:t>S. </a:t>
            </a:r>
            <a:r>
              <a:rPr lang="en-US" dirty="0" err="1" smtClean="0"/>
              <a:t>Sankar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5157192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Laboratory support:</a:t>
            </a:r>
          </a:p>
          <a:p>
            <a:r>
              <a:rPr lang="en-US" dirty="0" smtClean="0"/>
              <a:t>P. V. </a:t>
            </a:r>
            <a:r>
              <a:rPr lang="en-US" dirty="0" err="1" smtClean="0"/>
              <a:t>Sudersanan</a:t>
            </a:r>
            <a:endParaRPr lang="en-US" dirty="0" smtClean="0"/>
          </a:p>
          <a:p>
            <a:r>
              <a:rPr lang="en-US" dirty="0" smtClean="0"/>
              <a:t>P. G. </a:t>
            </a:r>
            <a:r>
              <a:rPr lang="en-US" dirty="0" err="1" smtClean="0"/>
              <a:t>Rodrigues</a:t>
            </a:r>
            <a:endParaRPr lang="en-US" dirty="0" smtClean="0"/>
          </a:p>
          <a:p>
            <a:r>
              <a:rPr lang="en-US" dirty="0" smtClean="0"/>
              <a:t>S. </a:t>
            </a:r>
            <a:r>
              <a:rPr lang="en-US" dirty="0" err="1" smtClean="0"/>
              <a:t>Guram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512" y="2132856"/>
            <a:ext cx="8640960" cy="2482007"/>
            <a:chOff x="179512" y="2073622"/>
            <a:chExt cx="8640960" cy="2482007"/>
          </a:xfrm>
        </p:grpSpPr>
        <p:graphicFrame>
          <p:nvGraphicFramePr>
            <p:cNvPr id="1946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8599995"/>
                </p:ext>
              </p:extLst>
            </p:nvPr>
          </p:nvGraphicFramePr>
          <p:xfrm>
            <a:off x="1403648" y="2996952"/>
            <a:ext cx="7416824" cy="433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96" name="Equation" r:id="rId3" imgW="3314218" imgH="190707" progId="Equation.DSMT4">
                    <p:embed/>
                  </p:oleObj>
                </mc:Choice>
                <mc:Fallback>
                  <p:oleObj name="Equation" r:id="rId3" imgW="3314218" imgH="190707" progId="Equation.DSMT4">
                    <p:embed/>
                    <p:pic>
                      <p:nvPicPr>
                        <p:cNvPr id="0" name="Picture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648" y="2996952"/>
                          <a:ext cx="7416824" cy="433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179512" y="2073622"/>
              <a:ext cx="65527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When the </a:t>
              </a:r>
              <a:r>
                <a:rPr lang="en-US" dirty="0" smtClean="0"/>
                <a:t>carrier density</a:t>
              </a:r>
              <a:r>
                <a:rPr lang="en-US" dirty="0" smtClean="0"/>
                <a:t> is </a:t>
              </a:r>
              <a:r>
                <a:rPr lang="en-US" dirty="0" smtClean="0"/>
                <a:t>exactly equal to the </a:t>
              </a:r>
              <a:r>
                <a:rPr lang="en-US" dirty="0" smtClean="0"/>
                <a:t>degeneracy  of </a:t>
              </a:r>
              <a:r>
                <a:rPr lang="en-US" dirty="0" smtClean="0"/>
                <a:t>the L-level, complete filling and an “incompressible” state results</a:t>
              </a:r>
              <a:endParaRPr lang="en-IN" dirty="0"/>
            </a:p>
          </p:txBody>
        </p:sp>
        <p:graphicFrame>
          <p:nvGraphicFramePr>
            <p:cNvPr id="146459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3206146"/>
                </p:ext>
              </p:extLst>
            </p:nvPr>
          </p:nvGraphicFramePr>
          <p:xfrm>
            <a:off x="554087" y="3699966"/>
            <a:ext cx="5026025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97" name="Equation" r:id="rId5" imgW="3263900" imgH="546100" progId="Equation.DSMT4">
                    <p:embed/>
                  </p:oleObj>
                </mc:Choice>
                <mc:Fallback>
                  <p:oleObj name="Equation" r:id="rId5" imgW="3263900" imgH="546100" progId="Equation.DSMT4">
                    <p:embed/>
                    <p:pic>
                      <p:nvPicPr>
                        <p:cNvPr id="0" name="Picture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087" y="3699966"/>
                          <a:ext cx="5026025" cy="855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179512" y="3429000"/>
            <a:ext cx="8784976" cy="1728192"/>
            <a:chOff x="179512" y="3645024"/>
            <a:chExt cx="8784976" cy="1728192"/>
          </a:xfrm>
        </p:grpSpPr>
        <p:sp>
          <p:nvSpPr>
            <p:cNvPr id="31" name="TextBox 30"/>
            <p:cNvSpPr txBox="1"/>
            <p:nvPr/>
          </p:nvSpPr>
          <p:spPr>
            <a:xfrm>
              <a:off x="179512" y="5003884"/>
              <a:ext cx="7120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So, the largest value of quantized Hall resistance is when </a:t>
              </a:r>
              <a:r>
                <a:rPr lang="en-US" dirty="0" err="1" smtClean="0"/>
                <a:t>ν</a:t>
              </a:r>
              <a:r>
                <a:rPr lang="en-US" dirty="0" smtClean="0">
                  <a:sym typeface="Mathematica1"/>
                </a:rPr>
                <a:t> </a:t>
              </a:r>
              <a:r>
                <a:rPr lang="en-US" dirty="0" smtClean="0">
                  <a:sym typeface="Mathematica1"/>
                </a:rPr>
                <a:t>=1</a:t>
              </a:r>
              <a:endParaRPr lang="en-IN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715064" y="3933056"/>
              <a:ext cx="2249424" cy="1056320"/>
              <a:chOff x="2542032" y="1769176"/>
              <a:chExt cx="2249424" cy="1056320"/>
            </a:xfrm>
          </p:grpSpPr>
          <p:sp>
            <p:nvSpPr>
              <p:cNvPr id="34" name="Parallelogram 33"/>
              <p:cNvSpPr/>
              <p:nvPr/>
            </p:nvSpPr>
            <p:spPr>
              <a:xfrm>
                <a:off x="2542032" y="2048256"/>
                <a:ext cx="2249424" cy="777240"/>
              </a:xfrm>
              <a:prstGeom prst="parallelogram">
                <a:avLst>
                  <a:gd name="adj" fmla="val 95833"/>
                </a:avLst>
              </a:prstGeom>
              <a:solidFill>
                <a:schemeClr val="bg1">
                  <a:lumMod val="95000"/>
                </a:schemeClr>
              </a:solidFill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35" name="Group 5"/>
              <p:cNvGrpSpPr/>
              <p:nvPr/>
            </p:nvGrpSpPr>
            <p:grpSpPr>
              <a:xfrm>
                <a:off x="3126072" y="2120264"/>
                <a:ext cx="648072" cy="297176"/>
                <a:chOff x="6948264" y="2987808"/>
                <a:chExt cx="720080" cy="369184"/>
              </a:xfrm>
            </p:grpSpPr>
            <p:sp>
              <p:nvSpPr>
                <p:cNvPr id="49" name="Oval 3"/>
                <p:cNvSpPr/>
                <p:nvPr/>
              </p:nvSpPr>
              <p:spPr>
                <a:xfrm>
                  <a:off x="6948264" y="2996952"/>
                  <a:ext cx="720080" cy="360040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Arrow Connector 4"/>
                <p:cNvCxnSpPr/>
                <p:nvPr/>
              </p:nvCxnSpPr>
              <p:spPr>
                <a:xfrm flipH="1" flipV="1">
                  <a:off x="7308304" y="2987808"/>
                  <a:ext cx="288032" cy="7200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6"/>
              <p:cNvGrpSpPr/>
              <p:nvPr/>
            </p:nvGrpSpPr>
            <p:grpSpPr>
              <a:xfrm>
                <a:off x="3854544" y="2108072"/>
                <a:ext cx="648072" cy="297176"/>
                <a:chOff x="6948264" y="2987808"/>
                <a:chExt cx="720080" cy="369184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6948264" y="2996952"/>
                  <a:ext cx="720080" cy="360040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" name="Straight Arrow Connector 47"/>
                <p:cNvCxnSpPr/>
                <p:nvPr/>
              </p:nvCxnSpPr>
              <p:spPr>
                <a:xfrm flipH="1" flipV="1">
                  <a:off x="7308304" y="2987808"/>
                  <a:ext cx="288032" cy="7200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9"/>
              <p:cNvGrpSpPr/>
              <p:nvPr/>
            </p:nvGrpSpPr>
            <p:grpSpPr>
              <a:xfrm>
                <a:off x="3534504" y="2464688"/>
                <a:ext cx="648072" cy="297176"/>
                <a:chOff x="6948264" y="2987808"/>
                <a:chExt cx="720080" cy="369184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948264" y="2996952"/>
                  <a:ext cx="720080" cy="360040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 flipH="1" flipV="1">
                  <a:off x="7308304" y="2987808"/>
                  <a:ext cx="288032" cy="7200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12"/>
              <p:cNvGrpSpPr/>
              <p:nvPr/>
            </p:nvGrpSpPr>
            <p:grpSpPr>
              <a:xfrm>
                <a:off x="2848704" y="2455544"/>
                <a:ext cx="648072" cy="297176"/>
                <a:chOff x="6948264" y="2987808"/>
                <a:chExt cx="720080" cy="369184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948264" y="2996952"/>
                  <a:ext cx="720080" cy="360040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Arrow Connector 43"/>
                <p:cNvCxnSpPr/>
                <p:nvPr/>
              </p:nvCxnSpPr>
              <p:spPr>
                <a:xfrm flipH="1" flipV="1">
                  <a:off x="7308304" y="2987808"/>
                  <a:ext cx="288032" cy="7200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Arrow Connector 38"/>
              <p:cNvCxnSpPr/>
              <p:nvPr/>
            </p:nvCxnSpPr>
            <p:spPr>
              <a:xfrm flipV="1">
                <a:off x="3423624" y="1796485"/>
                <a:ext cx="0" cy="558160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4117769" y="1769176"/>
                <a:ext cx="0" cy="558160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3126072" y="2075565"/>
                <a:ext cx="0" cy="558160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858540" y="2075565"/>
                <a:ext cx="0" cy="558160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6441837"/>
                </p:ext>
              </p:extLst>
            </p:nvPr>
          </p:nvGraphicFramePr>
          <p:xfrm>
            <a:off x="7596336" y="3645024"/>
            <a:ext cx="900101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98" name="Equation" r:id="rId7" imgW="571225" imgH="228600" progId="Equation.DSMT4">
                    <p:embed/>
                  </p:oleObj>
                </mc:Choice>
                <mc:Fallback>
                  <p:oleObj name="Equation" r:id="rId7" imgW="571225" imgH="228600" progId="Equation.DSMT4">
                    <p:embed/>
                    <p:pic>
                      <p:nvPicPr>
                        <p:cNvPr id="0" name="Picture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6336" y="3645024"/>
                          <a:ext cx="900101" cy="3600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251520" y="116632"/>
            <a:ext cx="8640960" cy="2520280"/>
            <a:chOff x="251520" y="116632"/>
            <a:chExt cx="8640960" cy="2520280"/>
          </a:xfrm>
        </p:grpSpPr>
        <p:graphicFrame>
          <p:nvGraphicFramePr>
            <p:cNvPr id="9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9959488"/>
                </p:ext>
              </p:extLst>
            </p:nvPr>
          </p:nvGraphicFramePr>
          <p:xfrm>
            <a:off x="539552" y="620688"/>
            <a:ext cx="3102942" cy="1467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99" name="Equation" r:id="rId9" imgW="2183757" imgH="1015816" progId="Equation.DSMT4">
                    <p:embed/>
                  </p:oleObj>
                </mc:Choice>
                <mc:Fallback>
                  <p:oleObj name="Equation" r:id="rId9" imgW="2183757" imgH="1015816" progId="Equation.DSMT4">
                    <p:embed/>
                    <p:pic>
                      <p:nvPicPr>
                        <p:cNvPr id="0" name="Picture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52" y="620688"/>
                          <a:ext cx="3102942" cy="14673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251520" y="188640"/>
              <a:ext cx="5224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Simple single (non-interacting) particle theory</a:t>
              </a:r>
              <a:endParaRPr lang="en-IN" b="1" dirty="0"/>
            </a:p>
          </p:txBody>
        </p:sp>
        <p:sp>
          <p:nvSpPr>
            <p:cNvPr id="16" name="Freeform 15"/>
            <p:cNvSpPr/>
            <p:nvPr/>
          </p:nvSpPr>
          <p:spPr>
            <a:xfrm rot="5400000">
              <a:off x="7350086" y="527907"/>
              <a:ext cx="315310" cy="1220952"/>
            </a:xfrm>
            <a:custGeom>
              <a:avLst/>
              <a:gdLst>
                <a:gd name="connsiteX0" fmla="*/ 0 w 315310"/>
                <a:gd name="connsiteY0" fmla="*/ 1220952 h 1220952"/>
                <a:gd name="connsiteX1" fmla="*/ 115614 w 315310"/>
                <a:gd name="connsiteY1" fmla="*/ 989725 h 1220952"/>
                <a:gd name="connsiteX2" fmla="*/ 168166 w 315310"/>
                <a:gd name="connsiteY2" fmla="*/ 1752 h 1220952"/>
                <a:gd name="connsiteX3" fmla="*/ 252248 w 315310"/>
                <a:gd name="connsiteY3" fmla="*/ 1000235 h 1220952"/>
                <a:gd name="connsiteX4" fmla="*/ 315310 w 315310"/>
                <a:gd name="connsiteY4" fmla="*/ 1178911 h 12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10" h="1220952">
                  <a:moveTo>
                    <a:pt x="0" y="1220952"/>
                  </a:moveTo>
                  <a:cubicBezTo>
                    <a:pt x="43793" y="1206938"/>
                    <a:pt x="87586" y="1192925"/>
                    <a:pt x="115614" y="989725"/>
                  </a:cubicBezTo>
                  <a:cubicBezTo>
                    <a:pt x="143642" y="786525"/>
                    <a:pt x="145394" y="0"/>
                    <a:pt x="168166" y="1752"/>
                  </a:cubicBezTo>
                  <a:cubicBezTo>
                    <a:pt x="190938" y="3504"/>
                    <a:pt x="227724" y="804042"/>
                    <a:pt x="252248" y="1000235"/>
                  </a:cubicBezTo>
                  <a:cubicBezTo>
                    <a:pt x="276772" y="1196428"/>
                    <a:pt x="296041" y="1187669"/>
                    <a:pt x="315310" y="1178911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897265" y="116632"/>
              <a:ext cx="0" cy="2520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97265" y="263691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 rot="5400000">
              <a:off x="7350086" y="1148701"/>
              <a:ext cx="315310" cy="1220952"/>
            </a:xfrm>
            <a:custGeom>
              <a:avLst/>
              <a:gdLst>
                <a:gd name="connsiteX0" fmla="*/ 0 w 315310"/>
                <a:gd name="connsiteY0" fmla="*/ 1220952 h 1220952"/>
                <a:gd name="connsiteX1" fmla="*/ 115614 w 315310"/>
                <a:gd name="connsiteY1" fmla="*/ 989725 h 1220952"/>
                <a:gd name="connsiteX2" fmla="*/ 168166 w 315310"/>
                <a:gd name="connsiteY2" fmla="*/ 1752 h 1220952"/>
                <a:gd name="connsiteX3" fmla="*/ 252248 w 315310"/>
                <a:gd name="connsiteY3" fmla="*/ 1000235 h 1220952"/>
                <a:gd name="connsiteX4" fmla="*/ 315310 w 315310"/>
                <a:gd name="connsiteY4" fmla="*/ 1178911 h 12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10" h="1220952">
                  <a:moveTo>
                    <a:pt x="0" y="1220952"/>
                  </a:moveTo>
                  <a:cubicBezTo>
                    <a:pt x="43793" y="1206938"/>
                    <a:pt x="87586" y="1192925"/>
                    <a:pt x="115614" y="989725"/>
                  </a:cubicBezTo>
                  <a:cubicBezTo>
                    <a:pt x="143642" y="786525"/>
                    <a:pt x="145394" y="0"/>
                    <a:pt x="168166" y="1752"/>
                  </a:cubicBezTo>
                  <a:cubicBezTo>
                    <a:pt x="190938" y="3504"/>
                    <a:pt x="227724" y="804042"/>
                    <a:pt x="252248" y="1000235"/>
                  </a:cubicBezTo>
                  <a:cubicBezTo>
                    <a:pt x="276772" y="1196428"/>
                    <a:pt x="296041" y="1187669"/>
                    <a:pt x="315310" y="1178911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 rot="5400000">
              <a:off x="7350086" y="1824051"/>
              <a:ext cx="315310" cy="1220952"/>
            </a:xfrm>
            <a:custGeom>
              <a:avLst/>
              <a:gdLst>
                <a:gd name="connsiteX0" fmla="*/ 0 w 315310"/>
                <a:gd name="connsiteY0" fmla="*/ 1220952 h 1220952"/>
                <a:gd name="connsiteX1" fmla="*/ 115614 w 315310"/>
                <a:gd name="connsiteY1" fmla="*/ 989725 h 1220952"/>
                <a:gd name="connsiteX2" fmla="*/ 168166 w 315310"/>
                <a:gd name="connsiteY2" fmla="*/ 1752 h 1220952"/>
                <a:gd name="connsiteX3" fmla="*/ 252248 w 315310"/>
                <a:gd name="connsiteY3" fmla="*/ 1000235 h 1220952"/>
                <a:gd name="connsiteX4" fmla="*/ 315310 w 315310"/>
                <a:gd name="connsiteY4" fmla="*/ 1178911 h 12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10" h="1220952">
                  <a:moveTo>
                    <a:pt x="0" y="1220952"/>
                  </a:moveTo>
                  <a:cubicBezTo>
                    <a:pt x="43793" y="1206938"/>
                    <a:pt x="87586" y="1192925"/>
                    <a:pt x="115614" y="989725"/>
                  </a:cubicBezTo>
                  <a:cubicBezTo>
                    <a:pt x="143642" y="786525"/>
                    <a:pt x="145394" y="0"/>
                    <a:pt x="168166" y="1752"/>
                  </a:cubicBezTo>
                  <a:cubicBezTo>
                    <a:pt x="190938" y="3504"/>
                    <a:pt x="227724" y="804042"/>
                    <a:pt x="252248" y="1000235"/>
                  </a:cubicBezTo>
                  <a:cubicBezTo>
                    <a:pt x="276772" y="1196428"/>
                    <a:pt x="296041" y="1187669"/>
                    <a:pt x="315310" y="1178911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7350086" y="-75435"/>
              <a:ext cx="315310" cy="1220952"/>
            </a:xfrm>
            <a:custGeom>
              <a:avLst/>
              <a:gdLst>
                <a:gd name="connsiteX0" fmla="*/ 0 w 315310"/>
                <a:gd name="connsiteY0" fmla="*/ 1220952 h 1220952"/>
                <a:gd name="connsiteX1" fmla="*/ 115614 w 315310"/>
                <a:gd name="connsiteY1" fmla="*/ 989725 h 1220952"/>
                <a:gd name="connsiteX2" fmla="*/ 168166 w 315310"/>
                <a:gd name="connsiteY2" fmla="*/ 1752 h 1220952"/>
                <a:gd name="connsiteX3" fmla="*/ 252248 w 315310"/>
                <a:gd name="connsiteY3" fmla="*/ 1000235 h 1220952"/>
                <a:gd name="connsiteX4" fmla="*/ 315310 w 315310"/>
                <a:gd name="connsiteY4" fmla="*/ 1178911 h 12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10" h="1220952">
                  <a:moveTo>
                    <a:pt x="0" y="1220952"/>
                  </a:moveTo>
                  <a:cubicBezTo>
                    <a:pt x="43793" y="1206938"/>
                    <a:pt x="87586" y="1192925"/>
                    <a:pt x="115614" y="989725"/>
                  </a:cubicBezTo>
                  <a:cubicBezTo>
                    <a:pt x="143642" y="786525"/>
                    <a:pt x="145394" y="0"/>
                    <a:pt x="168166" y="1752"/>
                  </a:cubicBezTo>
                  <a:cubicBezTo>
                    <a:pt x="190938" y="3504"/>
                    <a:pt x="227724" y="804042"/>
                    <a:pt x="252248" y="1000235"/>
                  </a:cubicBezTo>
                  <a:cubicBezTo>
                    <a:pt x="276772" y="1196428"/>
                    <a:pt x="296041" y="1187669"/>
                    <a:pt x="315310" y="1178911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14645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4866334"/>
                </p:ext>
              </p:extLst>
            </p:nvPr>
          </p:nvGraphicFramePr>
          <p:xfrm>
            <a:off x="8265417" y="2204864"/>
            <a:ext cx="627063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800" name="Equation" r:id="rId11" imgW="355080" imgH="215801" progId="Equation.DSMT4">
                    <p:embed/>
                  </p:oleObj>
                </mc:Choice>
                <mc:Fallback>
                  <p:oleObj name="Equation" r:id="rId11" imgW="355080" imgH="215801" progId="Equation.DSMT4">
                    <p:embed/>
                    <p:pic>
                      <p:nvPicPr>
                        <p:cNvPr id="0" name="Picture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65417" y="2204864"/>
                          <a:ext cx="627063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454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9753693"/>
                </p:ext>
              </p:extLst>
            </p:nvPr>
          </p:nvGraphicFramePr>
          <p:xfrm>
            <a:off x="8265417" y="1529482"/>
            <a:ext cx="627063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801" name="Equation" r:id="rId13" imgW="355080" imgH="215801" progId="Equation.DSMT4">
                    <p:embed/>
                  </p:oleObj>
                </mc:Choice>
                <mc:Fallback>
                  <p:oleObj name="Equation" r:id="rId13" imgW="355080" imgH="215801" progId="Equation.DSMT4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65417" y="1529482"/>
                          <a:ext cx="627063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455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6564378"/>
                </p:ext>
              </p:extLst>
            </p:nvPr>
          </p:nvGraphicFramePr>
          <p:xfrm>
            <a:off x="8265417" y="908720"/>
            <a:ext cx="627063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802" name="Equation" r:id="rId15" imgW="355080" imgH="215801" progId="Equation.DSMT4">
                    <p:embed/>
                  </p:oleObj>
                </mc:Choice>
                <mc:Fallback>
                  <p:oleObj name="Equation" r:id="rId15" imgW="355080" imgH="215801" progId="Equation.DSMT4">
                    <p:embed/>
                    <p:pic>
                      <p:nvPicPr>
                        <p:cNvPr id="0" name="Picture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65417" y="908720"/>
                          <a:ext cx="627063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456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3553367"/>
                </p:ext>
              </p:extLst>
            </p:nvPr>
          </p:nvGraphicFramePr>
          <p:xfrm>
            <a:off x="8265417" y="332656"/>
            <a:ext cx="627063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803" name="Equation" r:id="rId17" imgW="355080" imgH="215801" progId="Equation.DSMT4">
                    <p:embed/>
                  </p:oleObj>
                </mc:Choice>
                <mc:Fallback>
                  <p:oleObj name="Equation" r:id="rId17" imgW="355080" imgH="215801" progId="Equation.DSMT4">
                    <p:embed/>
                    <p:pic>
                      <p:nvPicPr>
                        <p:cNvPr id="0" name="Picture 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65417" y="332656"/>
                          <a:ext cx="627063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Connector 26"/>
            <p:cNvCxnSpPr/>
            <p:nvPr/>
          </p:nvCxnSpPr>
          <p:spPr>
            <a:xfrm>
              <a:off x="6897265" y="908720"/>
              <a:ext cx="13681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645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5202191"/>
                </p:ext>
              </p:extLst>
            </p:nvPr>
          </p:nvGraphicFramePr>
          <p:xfrm>
            <a:off x="6465217" y="548680"/>
            <a:ext cx="432048" cy="521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804" name="Equation" r:id="rId19" imgW="203139" imgH="241124" progId="Equation.DSMT4">
                    <p:embed/>
                  </p:oleObj>
                </mc:Choice>
                <mc:Fallback>
                  <p:oleObj name="Equation" r:id="rId19" imgW="203139" imgH="241124" progId="Equation.DSMT4">
                    <p:embed/>
                    <p:pic>
                      <p:nvPicPr>
                        <p:cNvPr id="0" name="Picture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5217" y="548680"/>
                          <a:ext cx="432048" cy="5212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46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3217073"/>
                </p:ext>
              </p:extLst>
            </p:nvPr>
          </p:nvGraphicFramePr>
          <p:xfrm>
            <a:off x="4355976" y="836712"/>
            <a:ext cx="1728192" cy="884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805" name="Equation" r:id="rId21" imgW="1079201" imgH="571569" progId="Equation.DSMT4">
                    <p:embed/>
                  </p:oleObj>
                </mc:Choice>
                <mc:Fallback>
                  <p:oleObj name="Equation" r:id="rId21" imgW="1079201" imgH="571569" progId="Equation.DSMT4">
                    <p:embed/>
                    <p:pic>
                      <p:nvPicPr>
                        <p:cNvPr id="0" name="Picture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76" y="836712"/>
                          <a:ext cx="1728192" cy="8840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Rectangle 54"/>
          <p:cNvSpPr/>
          <p:nvPr/>
        </p:nvSpPr>
        <p:spPr>
          <a:xfrm>
            <a:off x="899592" y="550794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Then they found the Fractional QHE at </a:t>
            </a:r>
            <a:r>
              <a:rPr lang="en-US" dirty="0" err="1" smtClean="0">
                <a:solidFill>
                  <a:srgbClr val="C00000"/>
                </a:solidFill>
              </a:rPr>
              <a:t>ν</a:t>
            </a:r>
            <a:r>
              <a:rPr lang="en-US" dirty="0" smtClean="0">
                <a:solidFill>
                  <a:srgbClr val="C00000"/>
                </a:solidFill>
                <a:sym typeface="Mathematica1"/>
              </a:rPr>
              <a:t> </a:t>
            </a:r>
            <a:r>
              <a:rPr lang="en-US" dirty="0" smtClean="0">
                <a:solidFill>
                  <a:srgbClr val="C00000"/>
                </a:solidFill>
                <a:sym typeface="Mathematica1"/>
              </a:rPr>
              <a:t>=1/3 </a:t>
            </a:r>
            <a:r>
              <a:rPr lang="en-US" dirty="0" smtClean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522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6403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fractional quantum Hall state is not adiabatically deformable to any </a:t>
            </a:r>
            <a:r>
              <a:rPr lang="en-US" dirty="0" err="1" smtClean="0"/>
              <a:t>noninteracting</a:t>
            </a:r>
            <a:r>
              <a:rPr lang="en-US" dirty="0" smtClean="0"/>
              <a:t> electron state. I am always astonished  at how upset people get over this statement,…So, the fractional quantum Hall state is something unprecedented – a new state of matter.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661248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unexpected happened meanwhile…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400" y="620688"/>
            <a:ext cx="5431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Then they found the Fractional QHE at </a:t>
            </a:r>
            <a:r>
              <a:rPr lang="en-US" dirty="0" err="1" smtClean="0">
                <a:solidFill>
                  <a:srgbClr val="C00000"/>
                </a:solidFill>
              </a:rPr>
              <a:t>ν</a:t>
            </a:r>
            <a:r>
              <a:rPr lang="en-US" dirty="0" smtClean="0">
                <a:solidFill>
                  <a:srgbClr val="C00000"/>
                </a:solidFill>
                <a:sym typeface="Mathematica1"/>
              </a:rPr>
              <a:t> </a:t>
            </a:r>
            <a:r>
              <a:rPr lang="en-US" dirty="0" smtClean="0">
                <a:solidFill>
                  <a:srgbClr val="C00000"/>
                </a:solidFill>
                <a:sym typeface="Mathematica1"/>
              </a:rPr>
              <a:t>=1/3 </a:t>
            </a:r>
            <a:r>
              <a:rPr lang="en-US" dirty="0" smtClean="0">
                <a:solidFill>
                  <a:srgbClr val="C00000"/>
                </a:solidFill>
              </a:rPr>
              <a:t>!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No way to fill the degeneracy…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39000" y="1196752"/>
            <a:ext cx="2249424" cy="1056320"/>
            <a:chOff x="2542032" y="1769176"/>
            <a:chExt cx="2249424" cy="1056320"/>
          </a:xfrm>
        </p:grpSpPr>
        <p:sp>
          <p:nvSpPr>
            <p:cNvPr id="8" name="Parallelogram 7"/>
            <p:cNvSpPr/>
            <p:nvPr/>
          </p:nvSpPr>
          <p:spPr>
            <a:xfrm>
              <a:off x="2542032" y="2048256"/>
              <a:ext cx="2249424" cy="777240"/>
            </a:xfrm>
            <a:prstGeom prst="parallelogram">
              <a:avLst>
                <a:gd name="adj" fmla="val 95833"/>
              </a:avLst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9" name="Group 5"/>
            <p:cNvGrpSpPr/>
            <p:nvPr/>
          </p:nvGrpSpPr>
          <p:grpSpPr>
            <a:xfrm>
              <a:off x="3126072" y="2120264"/>
              <a:ext cx="648072" cy="297176"/>
              <a:chOff x="6948264" y="2987808"/>
              <a:chExt cx="720080" cy="369184"/>
            </a:xfrm>
          </p:grpSpPr>
          <p:sp>
            <p:nvSpPr>
              <p:cNvPr id="13" name="Oval 3"/>
              <p:cNvSpPr/>
              <p:nvPr/>
            </p:nvSpPr>
            <p:spPr>
              <a:xfrm>
                <a:off x="6948264" y="2996952"/>
                <a:ext cx="720080" cy="36004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4"/>
              <p:cNvCxnSpPr/>
              <p:nvPr/>
            </p:nvCxnSpPr>
            <p:spPr>
              <a:xfrm flipH="1" flipV="1">
                <a:off x="7308304" y="2987808"/>
                <a:ext cx="288032" cy="7200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 flipV="1">
              <a:off x="3423624" y="1796485"/>
              <a:ext cx="0" cy="55816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117769" y="1769176"/>
              <a:ext cx="0" cy="55816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838176" y="2201224"/>
              <a:ext cx="0" cy="55816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78360" y="1268760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if charge became e/3,  or magnetic filed became B/3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450368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H. </a:t>
            </a:r>
            <a:r>
              <a:rPr lang="en-IN" dirty="0" err="1" smtClean="0"/>
              <a:t>Störmer</a:t>
            </a:r>
            <a:r>
              <a:rPr lang="en-IN" dirty="0" smtClean="0"/>
              <a:t>, and D. </a:t>
            </a:r>
            <a:r>
              <a:rPr lang="en-IN" dirty="0" err="1" smtClean="0"/>
              <a:t>Tsui</a:t>
            </a:r>
            <a:r>
              <a:rPr lang="en-IN" dirty="0" smtClean="0"/>
              <a:t> (1982)</a:t>
            </a:r>
          </a:p>
          <a:p>
            <a:r>
              <a:rPr lang="en-IN" dirty="0" smtClean="0"/>
              <a:t>R. Laughlin (theory)  </a:t>
            </a:r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3618720" y="1844824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>
                <a:solidFill>
                  <a:prstClr val="black"/>
                </a:solidFill>
              </a:rPr>
              <a:t>1998 Nobel Prize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918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nspirehep.net/record/1127711/files/plateau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3597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23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836951" cy="5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5257800" y="152400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Fractional Quantum Hall Effect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148064" y="1371600"/>
            <a:ext cx="376733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Understood </a:t>
            </a:r>
            <a:r>
              <a:rPr lang="en-US" sz="1800" dirty="0">
                <a:solidFill>
                  <a:schemeClr val="accent6"/>
                </a:solidFill>
              </a:rPr>
              <a:t>partially </a:t>
            </a:r>
            <a:r>
              <a:rPr lang="en-US" sz="1800" dirty="0"/>
              <a:t>as a </a:t>
            </a:r>
            <a:r>
              <a:rPr lang="en-US" sz="1800" dirty="0">
                <a:solidFill>
                  <a:srgbClr val="C00000"/>
                </a:solidFill>
              </a:rPr>
              <a:t>complex </a:t>
            </a:r>
            <a:r>
              <a:rPr lang="en-US" sz="1800" dirty="0"/>
              <a:t>phenomena in a </a:t>
            </a:r>
            <a:r>
              <a:rPr lang="en-US" sz="1800" dirty="0">
                <a:solidFill>
                  <a:srgbClr val="C00000"/>
                </a:solidFill>
              </a:rPr>
              <a:t>strongly interacting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C00000"/>
                </a:solidFill>
              </a:rPr>
              <a:t>strongly correlated </a:t>
            </a:r>
            <a:r>
              <a:rPr lang="en-US" sz="1800" dirty="0"/>
              <a:t>system! </a:t>
            </a:r>
            <a:r>
              <a:rPr lang="en-US" sz="1800" dirty="0">
                <a:solidFill>
                  <a:srgbClr val="C00000"/>
                </a:solidFill>
              </a:rPr>
              <a:t>Coulomb interaction dominate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C00000"/>
                </a:solidFill>
              </a:rPr>
              <a:t>collective effects </a:t>
            </a:r>
            <a:r>
              <a:rPr lang="en-US" sz="1800" dirty="0"/>
              <a:t>are invoked, </a:t>
            </a:r>
            <a:r>
              <a:rPr lang="en-US" sz="1800" dirty="0">
                <a:solidFill>
                  <a:srgbClr val="C00000"/>
                </a:solidFill>
              </a:rPr>
              <a:t>multi-particle </a:t>
            </a:r>
            <a:r>
              <a:rPr lang="en-US" sz="1800" dirty="0"/>
              <a:t>relative phases are crucial</a:t>
            </a:r>
            <a:r>
              <a:rPr lang="is-IS" sz="1800" dirty="0"/>
              <a:t>…, and </a:t>
            </a:r>
            <a:r>
              <a:rPr lang="is-IS" sz="1800" dirty="0">
                <a:solidFill>
                  <a:srgbClr val="C00000"/>
                </a:solidFill>
              </a:rPr>
              <a:t>iteartive and heirarchical</a:t>
            </a:r>
            <a:r>
              <a:rPr lang="is-IS" sz="1800" dirty="0"/>
              <a:t> application of these effects are required.</a:t>
            </a:r>
          </a:p>
          <a:p>
            <a:pPr eaLnBrk="1" hangingPunct="1"/>
            <a:endParaRPr lang="is-IS" sz="1800" dirty="0"/>
          </a:p>
          <a:p>
            <a:pPr eaLnBrk="1" hangingPunct="1"/>
            <a:r>
              <a:rPr lang="is-IS" sz="1800" dirty="0"/>
              <a:t>Also, </a:t>
            </a:r>
            <a:r>
              <a:rPr lang="is-IS" sz="1800" dirty="0">
                <a:solidFill>
                  <a:srgbClr val="C00000"/>
                </a:solidFill>
              </a:rPr>
              <a:t>fractional charges</a:t>
            </a:r>
            <a:r>
              <a:rPr lang="is-IS" sz="1800" dirty="0"/>
              <a:t>...</a:t>
            </a:r>
            <a:endParaRPr lang="en-US" sz="1800" dirty="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96655"/>
              </p:ext>
            </p:extLst>
          </p:nvPr>
        </p:nvGraphicFramePr>
        <p:xfrm>
          <a:off x="5943600" y="487350"/>
          <a:ext cx="1364704" cy="853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93" name="Equation" r:id="rId4" imgW="594000" imgH="365400" progId="Equation.DSMT4">
                  <p:embed/>
                </p:oleObj>
              </mc:Choice>
              <mc:Fallback>
                <p:oleObj name="Equation" r:id="rId4" imgW="594000" imgH="3654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87350"/>
                        <a:ext cx="1364704" cy="853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526770"/>
              </p:ext>
            </p:extLst>
          </p:nvPr>
        </p:nvGraphicFramePr>
        <p:xfrm>
          <a:off x="5796136" y="4581128"/>
          <a:ext cx="19335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94" name="Equation" r:id="rId6" imgW="813600" imgH="365400" progId="Equation.DSMT4">
                  <p:embed/>
                </p:oleObj>
              </mc:Choice>
              <mc:Fallback>
                <p:oleObj name="Equation" r:id="rId6" imgW="813600" imgH="3654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581128"/>
                        <a:ext cx="19335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60032" y="544522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Everything the integer effect is not</a:t>
            </a:r>
            <a:r>
              <a:rPr lang="is-IS" b="1" dirty="0" smtClean="0">
                <a:solidFill>
                  <a:srgbClr val="C00000"/>
                </a:solidFill>
              </a:rPr>
              <a:t>…</a:t>
            </a:r>
          </a:p>
          <a:p>
            <a:endParaRPr lang="is-IS" b="1" dirty="0" smtClean="0">
              <a:solidFill>
                <a:srgbClr val="C00000"/>
              </a:solidFill>
            </a:endParaRPr>
          </a:p>
          <a:p>
            <a:r>
              <a:rPr lang="is-IS" b="1" dirty="0" smtClean="0">
                <a:solidFill>
                  <a:srgbClr val="C00000"/>
                </a:solidFill>
              </a:rPr>
              <a:t>And many competing theories.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5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24" y="384175"/>
            <a:ext cx="3364575" cy="513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304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286000"/>
            <a:ext cx="5527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179512" y="4437112"/>
            <a:ext cx="5486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An </a:t>
            </a:r>
            <a:r>
              <a:rPr lang="en-US" dirty="0" smtClean="0">
                <a:solidFill>
                  <a:srgbClr val="C00000"/>
                </a:solidFill>
              </a:rPr>
              <a:t>even number of the  </a:t>
            </a:r>
            <a:r>
              <a:rPr lang="en-US" dirty="0">
                <a:solidFill>
                  <a:srgbClr val="C00000"/>
                </a:solidFill>
              </a:rPr>
              <a:t>‘flux’ </a:t>
            </a:r>
            <a:r>
              <a:rPr lang="en-US" dirty="0" smtClean="0">
                <a:solidFill>
                  <a:srgbClr val="C00000"/>
                </a:solidFill>
              </a:rPr>
              <a:t>or vortex lines of a hypothetical field</a:t>
            </a:r>
            <a:r>
              <a:rPr lang="en-US" dirty="0" smtClean="0"/>
              <a:t> get attached to the electron and cancels </a:t>
            </a:r>
            <a:r>
              <a:rPr lang="en-US" dirty="0"/>
              <a:t>part of the applied magnetic </a:t>
            </a:r>
            <a:r>
              <a:rPr lang="en-US" dirty="0" smtClean="0"/>
              <a:t>field. This reduces the </a:t>
            </a:r>
            <a:r>
              <a:rPr lang="en-US" dirty="0"/>
              <a:t>degeneracy to the integer QHE level</a:t>
            </a:r>
            <a:r>
              <a:rPr lang="en-US" dirty="0" smtClean="0"/>
              <a:t>. So</a:t>
            </a:r>
            <a:r>
              <a:rPr lang="en-US" dirty="0" smtClean="0">
                <a:solidFill>
                  <a:srgbClr val="C00000"/>
                </a:solidFill>
              </a:rPr>
              <a:t>, FQHE is IQHE of CF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916832"/>
            <a:ext cx="407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J. Jain (1989): Composite Fermions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5661248"/>
            <a:ext cx="259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FQHE at ½, ¼ etc.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076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40768"/>
            <a:ext cx="4571147" cy="495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4860032" y="764704"/>
            <a:ext cx="40553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The entire phenomena can be measured in a single sample by varying the magnetic field </a:t>
            </a:r>
            <a:r>
              <a:rPr lang="en-US" sz="1800" dirty="0">
                <a:solidFill>
                  <a:srgbClr val="C00000"/>
                </a:solidFill>
              </a:rPr>
              <a:t>or carrier density</a:t>
            </a:r>
            <a:r>
              <a:rPr lang="en-US" sz="1800" dirty="0"/>
              <a:t> (hence varying filling factor smoothly</a:t>
            </a:r>
            <a:r>
              <a:rPr lang="en-US" sz="1800" dirty="0" smtClean="0"/>
              <a:t>).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And then there is the two-sided (electron and hole) QHE in  </a:t>
            </a:r>
            <a:r>
              <a:rPr lang="en-US" sz="1800" dirty="0" err="1" smtClean="0"/>
              <a:t>graphene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67587" name="TextBox 3"/>
          <p:cNvSpPr txBox="1">
            <a:spLocks noChangeArrowheads="1"/>
          </p:cNvSpPr>
          <p:nvPr/>
        </p:nvSpPr>
        <p:spPr bwMode="auto">
          <a:xfrm>
            <a:off x="5148064" y="3284984"/>
            <a:ext cx="38561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The QHE is understood as a singe particle effect and interactions can be ignored</a:t>
            </a:r>
            <a:r>
              <a:rPr lang="is-IS" sz="1800" dirty="0"/>
              <a:t>…</a:t>
            </a:r>
            <a:r>
              <a:rPr lang="en-US" sz="1800" dirty="0"/>
              <a:t>Then why does one need a complex description with interactions and </a:t>
            </a:r>
            <a:r>
              <a:rPr lang="en-US" sz="1800" dirty="0" err="1"/>
              <a:t>multiparticle</a:t>
            </a:r>
            <a:r>
              <a:rPr lang="en-US" sz="1800" dirty="0"/>
              <a:t> effects for FQHE?</a:t>
            </a: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6172200" y="304800"/>
            <a:ext cx="247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Quantum Hall Effect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96136" y="5373216"/>
            <a:ext cx="2804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Need </a:t>
            </a:r>
            <a:r>
              <a:rPr lang="en-US" dirty="0" smtClean="0"/>
              <a:t>at least a  </a:t>
            </a:r>
            <a:r>
              <a:rPr lang="en-US" dirty="0"/>
              <a:t>Copernican view!</a:t>
            </a:r>
          </a:p>
        </p:txBody>
      </p:sp>
    </p:spTree>
    <p:extLst>
      <p:ext uri="{BB962C8B-B14F-4D97-AF65-F5344CB8AC3E}">
        <p14:creationId xmlns:p14="http://schemas.microsoft.com/office/powerpoint/2010/main" val="394532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81000"/>
            <a:ext cx="8659813" cy="6019800"/>
            <a:chOff x="336" y="336"/>
            <a:chExt cx="5091" cy="3360"/>
          </a:xfrm>
        </p:grpSpPr>
        <p:pic>
          <p:nvPicPr>
            <p:cNvPr id="55317" name="Picture 3" descr="hs-2009-31-a-we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336"/>
              <a:ext cx="1824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8" name="Picture 4" descr="hs-2009-31-a-we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064" y="336"/>
              <a:ext cx="1824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9" name="Picture 5" descr="hs-2009-31-a-we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218" y="1990"/>
              <a:ext cx="1824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0" name="Picture 6" descr="hs-2009-31-a-we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3722" y="454"/>
              <a:ext cx="1824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1" name="Picture 7" descr="hs-2009-31-a-we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1754" y="1990"/>
              <a:ext cx="1824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2" name="Picture 8" descr="hs-2009-31-a-we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 flipV="1">
              <a:off x="3338" y="1990"/>
              <a:ext cx="1824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3" name="Picture 9" descr="hs-2009-31-a-we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3722" y="1990"/>
              <a:ext cx="1824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ctangle 27"/>
          <p:cNvSpPr/>
          <p:nvPr/>
        </p:nvSpPr>
        <p:spPr>
          <a:xfrm>
            <a:off x="539552" y="260648"/>
            <a:ext cx="7920880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TextBox 28"/>
          <p:cNvSpPr txBox="1"/>
          <p:nvPr/>
        </p:nvSpPr>
        <p:spPr>
          <a:xfrm>
            <a:off x="467544" y="260648"/>
            <a:ext cx="835292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All physical phenomenon happen in the real world full of matter and not in the empty “</a:t>
            </a:r>
            <a:r>
              <a:rPr lang="en-US" dirty="0" err="1" smtClean="0">
                <a:solidFill>
                  <a:srgbClr val="FFFF00"/>
                </a:solidFill>
              </a:rPr>
              <a:t>Minkowski</a:t>
            </a:r>
            <a:r>
              <a:rPr lang="en-US" dirty="0" smtClean="0">
                <a:solidFill>
                  <a:srgbClr val="FFFF00"/>
                </a:solidFill>
              </a:rPr>
              <a:t>-Einstein space”. A new relativity paradigm is essential, because experimental results and logical consistency demand it.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491880" y="2870840"/>
            <a:ext cx="2249424" cy="822392"/>
            <a:chOff x="2542032" y="2003104"/>
            <a:chExt cx="2249424" cy="822392"/>
          </a:xfrm>
        </p:grpSpPr>
        <p:sp>
          <p:nvSpPr>
            <p:cNvPr id="31" name="Parallelogram 30"/>
            <p:cNvSpPr/>
            <p:nvPr/>
          </p:nvSpPr>
          <p:spPr>
            <a:xfrm>
              <a:off x="2542032" y="2048256"/>
              <a:ext cx="2249424" cy="777240"/>
            </a:xfrm>
            <a:prstGeom prst="parallelogram">
              <a:avLst>
                <a:gd name="adj" fmla="val 95833"/>
              </a:avLst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2" name="Group 5"/>
            <p:cNvGrpSpPr/>
            <p:nvPr/>
          </p:nvGrpSpPr>
          <p:grpSpPr>
            <a:xfrm>
              <a:off x="3334120" y="2343458"/>
              <a:ext cx="648072" cy="289816"/>
              <a:chOff x="7179429" y="3265087"/>
              <a:chExt cx="720080" cy="360041"/>
            </a:xfrm>
          </p:grpSpPr>
          <p:sp>
            <p:nvSpPr>
              <p:cNvPr id="35" name="Oval 3"/>
              <p:cNvSpPr/>
              <p:nvPr/>
            </p:nvSpPr>
            <p:spPr>
              <a:xfrm>
                <a:off x="7179429" y="3265087"/>
                <a:ext cx="720080" cy="360041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4"/>
              <p:cNvCxnSpPr/>
              <p:nvPr/>
            </p:nvCxnSpPr>
            <p:spPr>
              <a:xfrm flipH="1" flipV="1">
                <a:off x="7531468" y="3267301"/>
                <a:ext cx="288032" cy="7200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 flipV="1">
              <a:off x="3262112" y="2147120"/>
              <a:ext cx="0" cy="55816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3838176" y="2003104"/>
              <a:ext cx="0" cy="55816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527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 descr="northpole_malin"/>
          <p:cNvPicPr>
            <a:picLocks noChangeAspect="1" noChangeArrowheads="1"/>
          </p:cNvPicPr>
          <p:nvPr/>
        </p:nvPicPr>
        <p:blipFill>
          <a:blip r:embed="rId2" cstate="print">
            <a:lum bright="-3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76200"/>
            <a:ext cx="86010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Box 31"/>
          <p:cNvSpPr txBox="1">
            <a:spLocks noChangeArrowheads="1"/>
          </p:cNvSpPr>
          <p:nvPr/>
        </p:nvSpPr>
        <p:spPr bwMode="auto">
          <a:xfrm>
            <a:off x="228600" y="6269038"/>
            <a:ext cx="868725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Gravitational Vector potential </a:t>
            </a:r>
            <a:r>
              <a:rPr lang="en-US" dirty="0" smtClean="0"/>
              <a:t>seen by the electrons as it </a:t>
            </a:r>
            <a:r>
              <a:rPr lang="en-US" dirty="0"/>
              <a:t>moves around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9552" y="260648"/>
            <a:ext cx="7920880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35292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All physical phenomenon happen in the real world full of matter and not in the empty “</a:t>
            </a:r>
            <a:r>
              <a:rPr lang="en-US" dirty="0" err="1" smtClean="0">
                <a:solidFill>
                  <a:srgbClr val="FFFF00"/>
                </a:solidFill>
              </a:rPr>
              <a:t>Minkowski</a:t>
            </a:r>
            <a:r>
              <a:rPr lang="en-US" dirty="0" smtClean="0">
                <a:solidFill>
                  <a:srgbClr val="FFFF00"/>
                </a:solidFill>
              </a:rPr>
              <a:t>-Einstein space”. A new relativity paradigm is essential, because experimental results and logical consistency demand it. </a:t>
            </a:r>
          </a:p>
        </p:txBody>
      </p:sp>
    </p:spTree>
    <p:extLst>
      <p:ext uri="{BB962C8B-B14F-4D97-AF65-F5344CB8AC3E}">
        <p14:creationId xmlns:p14="http://schemas.microsoft.com/office/powerpoint/2010/main" val="84741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correct description of the quantum dynamics of the electron</a:t>
            </a: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29067"/>
              </p:ext>
            </p:extLst>
          </p:nvPr>
        </p:nvGraphicFramePr>
        <p:xfrm>
          <a:off x="2825750" y="777875"/>
          <a:ext cx="25844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57" name="Equation" r:id="rId3" imgW="1612900" imgH="368300" progId="Equation.DSMT4">
                  <p:embed/>
                </p:oleObj>
              </mc:Choice>
              <mc:Fallback>
                <p:oleObj name="Equation" r:id="rId3" imgW="1612900" imgH="3683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777875"/>
                        <a:ext cx="2584450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43139"/>
              </p:ext>
            </p:extLst>
          </p:nvPr>
        </p:nvGraphicFramePr>
        <p:xfrm>
          <a:off x="682625" y="1412776"/>
          <a:ext cx="72199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58" name="Equation" r:id="rId5" imgW="4165560" imgH="571320" progId="Equation.DSMT4">
                  <p:embed/>
                </p:oleObj>
              </mc:Choice>
              <mc:Fallback>
                <p:oleObj name="Equation" r:id="rId5" imgW="4165560" imgH="57132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412776"/>
                        <a:ext cx="721995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7120" y="2204864"/>
            <a:ext cx="483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keV</a:t>
            </a:r>
            <a:r>
              <a:rPr lang="en-US" dirty="0" smtClean="0"/>
              <a:t> of Gravitational potential energy !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641560"/>
              </p:ext>
            </p:extLst>
          </p:nvPr>
        </p:nvGraphicFramePr>
        <p:xfrm>
          <a:off x="4127500" y="2832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59" name="Equation" r:id="rId7" imgW="100440" imgH="155160" progId="Equation.DSMT4">
                  <p:embed/>
                </p:oleObj>
              </mc:Choice>
              <mc:Fallback>
                <p:oleObj name="Equation" r:id="rId7" imgW="100440" imgH="1551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28321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22288" y="2674938"/>
            <a:ext cx="8387368" cy="1747326"/>
            <a:chOff x="522288" y="3056881"/>
            <a:chExt cx="8387368" cy="1747326"/>
          </a:xfrm>
        </p:grpSpPr>
        <p:graphicFrame>
          <p:nvGraphicFramePr>
            <p:cNvPr id="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441314"/>
                </p:ext>
              </p:extLst>
            </p:nvPr>
          </p:nvGraphicFramePr>
          <p:xfrm>
            <a:off x="522288" y="3056881"/>
            <a:ext cx="6646862" cy="167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60" name="Equation" r:id="rId9" imgW="3797300" imgH="939800" progId="Equation.DSMT4">
                    <p:embed/>
                  </p:oleObj>
                </mc:Choice>
                <mc:Fallback>
                  <p:oleObj name="Equation" r:id="rId9" imgW="3797300" imgH="93980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288" y="3056881"/>
                          <a:ext cx="6646862" cy="167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" name="Group 19"/>
            <p:cNvGrpSpPr/>
            <p:nvPr/>
          </p:nvGrpSpPr>
          <p:grpSpPr>
            <a:xfrm>
              <a:off x="6660232" y="3933056"/>
              <a:ext cx="2249424" cy="871151"/>
              <a:chOff x="6660232" y="3933056"/>
              <a:chExt cx="2249424" cy="87115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660232" y="4170983"/>
                <a:ext cx="2249424" cy="633224"/>
                <a:chOff x="2542032" y="2097015"/>
                <a:chExt cx="2249424" cy="633224"/>
              </a:xfrm>
            </p:grpSpPr>
            <p:sp>
              <p:nvSpPr>
                <p:cNvPr id="14" name="Parallelogram 13"/>
                <p:cNvSpPr/>
                <p:nvPr/>
              </p:nvSpPr>
              <p:spPr>
                <a:xfrm>
                  <a:off x="2542032" y="2097015"/>
                  <a:ext cx="2249424" cy="633224"/>
                </a:xfrm>
                <a:prstGeom prst="parallelogram">
                  <a:avLst>
                    <a:gd name="adj" fmla="val 95833"/>
                  </a:avLst>
                </a:prstGeom>
                <a:solidFill>
                  <a:schemeClr val="bg1">
                    <a:lumMod val="95000"/>
                  </a:schemeClr>
                </a:solidFill>
                <a:ln w="28575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15" name="Group 5"/>
                <p:cNvGrpSpPr/>
                <p:nvPr/>
              </p:nvGrpSpPr>
              <p:grpSpPr>
                <a:xfrm>
                  <a:off x="3334120" y="2343458"/>
                  <a:ext cx="648072" cy="289816"/>
                  <a:chOff x="7179429" y="3265087"/>
                  <a:chExt cx="720080" cy="360041"/>
                </a:xfrm>
              </p:grpSpPr>
              <p:sp>
                <p:nvSpPr>
                  <p:cNvPr id="18" name="Oval 3"/>
                  <p:cNvSpPr/>
                  <p:nvPr/>
                </p:nvSpPr>
                <p:spPr>
                  <a:xfrm>
                    <a:off x="7179429" y="3265087"/>
                    <a:ext cx="720080" cy="360041"/>
                  </a:xfrm>
                  <a:prstGeom prst="ellipse">
                    <a:avLst/>
                  </a:prstGeom>
                  <a:noFill/>
                  <a:ln w="190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" name="Straight Arrow Connector 4"/>
                  <p:cNvCxnSpPr/>
                  <p:nvPr/>
                </p:nvCxnSpPr>
                <p:spPr>
                  <a:xfrm flipH="1" flipV="1">
                    <a:off x="7531468" y="3267301"/>
                    <a:ext cx="288032" cy="72008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" name="Straight Arrow Connector 9"/>
              <p:cNvCxnSpPr/>
              <p:nvPr/>
            </p:nvCxnSpPr>
            <p:spPr>
              <a:xfrm>
                <a:off x="7812360" y="3933056"/>
                <a:ext cx="0" cy="64807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7956376" y="4005064"/>
                <a:ext cx="0" cy="64807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7596336" y="3933056"/>
                <a:ext cx="0" cy="64807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6441837"/>
                </p:ext>
              </p:extLst>
            </p:nvPr>
          </p:nvGraphicFramePr>
          <p:xfrm>
            <a:off x="7308304" y="3645024"/>
            <a:ext cx="458788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61" name="Equation" r:id="rId11" imgW="291960" imgH="177480" progId="Equation.DSMT4">
                    <p:embed/>
                  </p:oleObj>
                </mc:Choice>
                <mc:Fallback>
                  <p:oleObj name="Equation" r:id="rId11" imgW="291960" imgH="17748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8304" y="3645024"/>
                          <a:ext cx="458788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63" name="Object 27"/>
            <p:cNvGraphicFramePr>
              <a:graphicFrameLocks noChangeAspect="1"/>
            </p:cNvGraphicFramePr>
            <p:nvPr/>
          </p:nvGraphicFramePr>
          <p:xfrm>
            <a:off x="7845425" y="3644900"/>
            <a:ext cx="53816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62" name="Equation" r:id="rId13" imgW="342720" imgH="177480" progId="Equation.DSMT4">
                    <p:embed/>
                  </p:oleObj>
                </mc:Choice>
                <mc:Fallback>
                  <p:oleObj name="Equation" r:id="rId13" imgW="342720" imgH="17748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5425" y="3644900"/>
                          <a:ext cx="538163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796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181839"/>
              </p:ext>
            </p:extLst>
          </p:nvPr>
        </p:nvGraphicFramePr>
        <p:xfrm>
          <a:off x="391615" y="4619453"/>
          <a:ext cx="7636769" cy="104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3" name="Equation" r:id="rId15" imgW="2971800" imgH="482600" progId="Equation.DSMT4">
                  <p:embed/>
                </p:oleObj>
              </mc:Choice>
              <mc:Fallback>
                <p:oleObj name="Equation" r:id="rId15" imgW="2971800" imgH="4826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15" y="4619453"/>
                        <a:ext cx="7636769" cy="10417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369689"/>
              </p:ext>
            </p:extLst>
          </p:nvPr>
        </p:nvGraphicFramePr>
        <p:xfrm>
          <a:off x="2146300" y="5788025"/>
          <a:ext cx="53514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4" name="Equation" r:id="rId17" imgW="2654300" imgH="304800" progId="Equation.DSMT4">
                  <p:embed/>
                </p:oleObj>
              </mc:Choice>
              <mc:Fallback>
                <p:oleObj name="Equation" r:id="rId17" imgW="2654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5788025"/>
                        <a:ext cx="5351463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603178"/>
              </p:ext>
            </p:extLst>
          </p:nvPr>
        </p:nvGraphicFramePr>
        <p:xfrm>
          <a:off x="1403648" y="332656"/>
          <a:ext cx="53514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0" name="Equation" r:id="rId3" imgW="2654300" imgH="304800" progId="Equation.DSMT4">
                  <p:embed/>
                </p:oleObj>
              </mc:Choice>
              <mc:Fallback>
                <p:oleObj name="Equation" r:id="rId3" imgW="2654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32656"/>
                        <a:ext cx="5351463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9760"/>
              </p:ext>
            </p:extLst>
          </p:nvPr>
        </p:nvGraphicFramePr>
        <p:xfrm>
          <a:off x="2339752" y="1052736"/>
          <a:ext cx="5249391" cy="5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1" name="Equation" r:id="rId5" imgW="2146300" imgH="241300" progId="Equation.DSMT4">
                  <p:embed/>
                </p:oleObj>
              </mc:Choice>
              <mc:Fallback>
                <p:oleObj name="Equation" r:id="rId5" imgW="214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052736"/>
                        <a:ext cx="5249391" cy="57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3789040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 integer and fractional filling factors at which QHE occurs are naturally predicted in a simple non-interacting particle scenario without any hypothetical baggage. 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There is no difference between IQHE and FQHE. We have a unified </a:t>
            </a:r>
            <a:r>
              <a:rPr lang="en-US" dirty="0" err="1" smtClean="0">
                <a:solidFill>
                  <a:srgbClr val="C00000"/>
                </a:solidFill>
              </a:rPr>
              <a:t>coherernt</a:t>
            </a:r>
            <a:r>
              <a:rPr lang="en-US" dirty="0" smtClean="0">
                <a:solidFill>
                  <a:srgbClr val="C00000"/>
                </a:solidFill>
              </a:rPr>
              <a:t> microscopic theory of the Quantum Hall Effects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Electromagnetic and Gravitational interactions make QHE.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1043608" y="2106000"/>
            <a:ext cx="2249424" cy="777240"/>
          </a:xfrm>
          <a:prstGeom prst="parallelogram">
            <a:avLst>
              <a:gd name="adj" fmla="val 95833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5"/>
          <p:cNvGrpSpPr/>
          <p:nvPr/>
        </p:nvGrpSpPr>
        <p:grpSpPr>
          <a:xfrm>
            <a:off x="1619672" y="2204864"/>
            <a:ext cx="1008112" cy="486154"/>
            <a:chOff x="7179429" y="3265087"/>
            <a:chExt cx="720080" cy="360041"/>
          </a:xfrm>
        </p:grpSpPr>
        <p:sp>
          <p:nvSpPr>
            <p:cNvPr id="10" name="Oval 3"/>
            <p:cNvSpPr/>
            <p:nvPr/>
          </p:nvSpPr>
          <p:spPr>
            <a:xfrm>
              <a:off x="7179429" y="3265087"/>
              <a:ext cx="720080" cy="36004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4"/>
            <p:cNvCxnSpPr/>
            <p:nvPr/>
          </p:nvCxnSpPr>
          <p:spPr>
            <a:xfrm flipH="1" flipV="1">
              <a:off x="7531468" y="3267301"/>
              <a:ext cx="288032" cy="720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 flipV="1">
            <a:off x="1907704" y="1718712"/>
            <a:ext cx="0" cy="77418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95736" y="1700808"/>
            <a:ext cx="0" cy="774184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48136" y="1853208"/>
            <a:ext cx="0" cy="774184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arallelogram 14"/>
          <p:cNvSpPr/>
          <p:nvPr/>
        </p:nvSpPr>
        <p:spPr>
          <a:xfrm>
            <a:off x="3114664" y="2106000"/>
            <a:ext cx="2249424" cy="777240"/>
          </a:xfrm>
          <a:prstGeom prst="parallelogram">
            <a:avLst>
              <a:gd name="adj" fmla="val 95833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6" name="Group 5"/>
          <p:cNvGrpSpPr/>
          <p:nvPr/>
        </p:nvGrpSpPr>
        <p:grpSpPr>
          <a:xfrm>
            <a:off x="3690728" y="2204864"/>
            <a:ext cx="1008112" cy="486154"/>
            <a:chOff x="7179429" y="3265087"/>
            <a:chExt cx="720080" cy="360041"/>
          </a:xfrm>
        </p:grpSpPr>
        <p:sp>
          <p:nvSpPr>
            <p:cNvPr id="17" name="Oval 3"/>
            <p:cNvSpPr/>
            <p:nvPr/>
          </p:nvSpPr>
          <p:spPr>
            <a:xfrm>
              <a:off x="7179429" y="3265087"/>
              <a:ext cx="720080" cy="36004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4"/>
            <p:cNvCxnSpPr/>
            <p:nvPr/>
          </p:nvCxnSpPr>
          <p:spPr>
            <a:xfrm flipH="1" flipV="1">
              <a:off x="7531468" y="3267301"/>
              <a:ext cx="288032" cy="720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 flipV="1">
            <a:off x="3978760" y="1718712"/>
            <a:ext cx="0" cy="77418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6792" y="1700808"/>
            <a:ext cx="0" cy="774184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192" y="1853208"/>
            <a:ext cx="0" cy="774184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707904" y="1988840"/>
            <a:ext cx="0" cy="77418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88024" y="1700808"/>
            <a:ext cx="0" cy="77418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2021"/>
              </p:ext>
            </p:extLst>
          </p:nvPr>
        </p:nvGraphicFramePr>
        <p:xfrm>
          <a:off x="827584" y="3063814"/>
          <a:ext cx="1944216" cy="44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2" name="Equation" r:id="rId7" imgW="914400" imgH="215900" progId="Equation.DSMT4">
                  <p:embed/>
                </p:oleObj>
              </mc:Choice>
              <mc:Fallback>
                <p:oleObj name="Equation" r:id="rId7" imgW="914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063814"/>
                        <a:ext cx="1944216" cy="444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249779"/>
              </p:ext>
            </p:extLst>
          </p:nvPr>
        </p:nvGraphicFramePr>
        <p:xfrm>
          <a:off x="3078163" y="2806700"/>
          <a:ext cx="20526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3" name="Equation" r:id="rId9" imgW="965200" imgH="469900" progId="Equation.DSMT4">
                  <p:embed/>
                </p:oleObj>
              </mc:Choice>
              <mc:Fallback>
                <p:oleObj name="Equation" r:id="rId9" imgW="965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2806700"/>
                        <a:ext cx="2052637" cy="968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Parallelogram 26"/>
          <p:cNvSpPr/>
          <p:nvPr/>
        </p:nvSpPr>
        <p:spPr>
          <a:xfrm>
            <a:off x="5292080" y="1988840"/>
            <a:ext cx="2808312" cy="962960"/>
          </a:xfrm>
          <a:prstGeom prst="parallelogram">
            <a:avLst>
              <a:gd name="adj" fmla="val 95833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8" name="Group 5"/>
          <p:cNvGrpSpPr/>
          <p:nvPr/>
        </p:nvGrpSpPr>
        <p:grpSpPr>
          <a:xfrm>
            <a:off x="5940152" y="2132856"/>
            <a:ext cx="1385328" cy="720080"/>
            <a:chOff x="7179429" y="3265087"/>
            <a:chExt cx="720080" cy="360041"/>
          </a:xfrm>
        </p:grpSpPr>
        <p:sp>
          <p:nvSpPr>
            <p:cNvPr id="29" name="Oval 3"/>
            <p:cNvSpPr/>
            <p:nvPr/>
          </p:nvSpPr>
          <p:spPr>
            <a:xfrm>
              <a:off x="7179429" y="3265087"/>
              <a:ext cx="720080" cy="36004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4"/>
            <p:cNvCxnSpPr/>
            <p:nvPr/>
          </p:nvCxnSpPr>
          <p:spPr>
            <a:xfrm flipH="1" flipV="1">
              <a:off x="7531468" y="3267301"/>
              <a:ext cx="288032" cy="720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 flipV="1">
            <a:off x="6355024" y="1628800"/>
            <a:ext cx="0" cy="77418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43056" y="1700808"/>
            <a:ext cx="0" cy="774184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95456" y="1853208"/>
            <a:ext cx="0" cy="774184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28184" y="1916832"/>
            <a:ext cx="0" cy="77418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596336" y="1556792"/>
            <a:ext cx="0" cy="77418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796136" y="1988840"/>
            <a:ext cx="0" cy="77418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308304" y="1430680"/>
            <a:ext cx="0" cy="77418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16216" y="2005608"/>
            <a:ext cx="0" cy="774184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947856" y="1916832"/>
            <a:ext cx="0" cy="774184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071900"/>
              </p:ext>
            </p:extLst>
          </p:nvPr>
        </p:nvGraphicFramePr>
        <p:xfrm>
          <a:off x="5471691" y="2780928"/>
          <a:ext cx="20526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4" name="Equation" r:id="rId11" imgW="965200" imgH="469900" progId="Equation.DSMT4">
                  <p:embed/>
                </p:oleObj>
              </mc:Choice>
              <mc:Fallback>
                <p:oleObj name="Equation" r:id="rId11" imgW="965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1691" y="2780928"/>
                        <a:ext cx="2052637" cy="968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77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Gravitational Waves</a:t>
            </a:r>
          </a:p>
          <a:p>
            <a:endParaRPr lang="en-US" dirty="0"/>
          </a:p>
          <a:p>
            <a:r>
              <a:rPr lang="en-US" dirty="0" smtClean="0"/>
              <a:t>LIGO Scientific Collaboration Results		LIGO-India Progress</a:t>
            </a:r>
            <a:endParaRPr lang="en-US" dirty="0"/>
          </a:p>
        </p:txBody>
      </p:sp>
      <p:pic>
        <p:nvPicPr>
          <p:cNvPr id="3" name="Picture 2" descr="BHmassChartGW1708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743902"/>
            <a:ext cx="6876255" cy="501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1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80728"/>
            <a:ext cx="832792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The special theory of relativity</a:t>
            </a:r>
            <a:r>
              <a:rPr lang="en-US" dirty="0" smtClean="0">
                <a:latin typeface="Arial"/>
                <a:cs typeface="Arial"/>
              </a:rPr>
              <a:t>:  The Spine of Physics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Principle of relativity </a:t>
            </a:r>
            <a:r>
              <a:rPr lang="en-US" dirty="0" smtClean="0">
                <a:latin typeface="Arial"/>
                <a:cs typeface="Arial"/>
              </a:rPr>
              <a:t>(Empirically well-founded -- Michelson-Morley…etc.)</a:t>
            </a:r>
          </a:p>
          <a:p>
            <a:pPr marL="342900" indent="-342900">
              <a:buAutoNum type="alphaLcParenBoth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Postulate</a:t>
            </a:r>
            <a:r>
              <a:rPr lang="en-US" dirty="0" smtClean="0">
                <a:latin typeface="Arial"/>
                <a:cs typeface="Arial"/>
              </a:rPr>
              <a:t> of invariance of the relative velocity of light for all inertial observers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	(</a:t>
            </a:r>
            <a:r>
              <a:rPr lang="en-US" dirty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o  confirming experiments in history – hence a postulate even now)</a:t>
            </a:r>
            <a:endParaRPr lang="en-IN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14096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M-M type experiments monitors the duration for the </a:t>
            </a:r>
            <a:r>
              <a:rPr lang="en-US" sz="1600" b="1" dirty="0" smtClean="0">
                <a:latin typeface="Arial"/>
                <a:cs typeface="Arial"/>
              </a:rPr>
              <a:t>two-way</a:t>
            </a:r>
            <a:r>
              <a:rPr lang="en-US" sz="1600" dirty="0" smtClean="0">
                <a:latin typeface="Arial"/>
                <a:cs typeface="Arial"/>
              </a:rPr>
              <a:t> propagation of light. Hence, cannot conclude that the one-way (real) relative velocity is invariant. </a:t>
            </a:r>
            <a:endParaRPr lang="en-IN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S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096000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5301208"/>
            <a:ext cx="319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of sound is Galilean. </a:t>
            </a:r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012994"/>
              </p:ext>
            </p:extLst>
          </p:nvPr>
        </p:nvGraphicFramePr>
        <p:xfrm>
          <a:off x="4051300" y="5056188"/>
          <a:ext cx="45656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1" name="Equation" r:id="rId4" imgW="2029680" imgH="429480" progId="Equation.DSMT4">
                  <p:embed/>
                </p:oleObj>
              </mc:Choice>
              <mc:Fallback>
                <p:oleObj name="Equation" r:id="rId4" imgW="2029680" imgH="429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056188"/>
                        <a:ext cx="456565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05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Fig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762000"/>
            <a:ext cx="839628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67544" y="5085184"/>
            <a:ext cx="735925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relative one-way velocity of light is </a:t>
            </a:r>
            <a:r>
              <a:rPr lang="en-US" sz="2400" b="1" dirty="0" smtClean="0">
                <a:solidFill>
                  <a:srgbClr val="C00000"/>
                </a:solidFill>
              </a:rPr>
              <a:t>Galilean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Direct experimental falsification of STR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4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/>
              <a:t>Demonstration of internal inconsistency in STR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755412"/>
            <a:ext cx="7932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particle decays into a parent P and two photons p and p’, all moving to +x.</a:t>
            </a:r>
          </a:p>
          <a:p>
            <a:endParaRPr lang="en-US" dirty="0" smtClean="0"/>
          </a:p>
          <a:p>
            <a:r>
              <a:rPr lang="en-US" dirty="0" smtClean="0"/>
              <a:t>Lab frame: P moving at 0.9 c.  Photons at c.</a:t>
            </a:r>
            <a:endParaRPr lang="en-IN" dirty="0"/>
          </a:p>
        </p:txBody>
      </p:sp>
      <p:grpSp>
        <p:nvGrpSpPr>
          <p:cNvPr id="6" name="Group 5"/>
          <p:cNvGrpSpPr/>
          <p:nvPr/>
        </p:nvGrpSpPr>
        <p:grpSpPr>
          <a:xfrm>
            <a:off x="1907704" y="1700808"/>
            <a:ext cx="3960440" cy="945396"/>
            <a:chOff x="1907704" y="1700808"/>
            <a:chExt cx="3960440" cy="94539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907704" y="2132856"/>
              <a:ext cx="3960440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979712" y="2060848"/>
              <a:ext cx="6480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979712" y="2204864"/>
              <a:ext cx="792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979712" y="2276872"/>
              <a:ext cx="792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123728" y="170080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7704" y="227687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 &amp; p’</a:t>
              </a:r>
              <a:endParaRPr lang="en-IN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483768" y="1772816"/>
              <a:ext cx="133253" cy="1982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2843808" y="2060848"/>
              <a:ext cx="67156" cy="19824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2843808" y="2276872"/>
              <a:ext cx="67156" cy="15428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9592" y="3059668"/>
            <a:ext cx="6821932" cy="1275596"/>
            <a:chOff x="899592" y="3059668"/>
            <a:chExt cx="6821932" cy="1275596"/>
          </a:xfrm>
        </p:grpSpPr>
        <p:grpSp>
          <p:nvGrpSpPr>
            <p:cNvPr id="37" name="Group 36"/>
            <p:cNvGrpSpPr/>
            <p:nvPr/>
          </p:nvGrpSpPr>
          <p:grpSpPr>
            <a:xfrm>
              <a:off x="3347864" y="3059668"/>
              <a:ext cx="2383477" cy="369332"/>
              <a:chOff x="4420771" y="2483604"/>
              <a:chExt cx="2383477" cy="369332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420771" y="2483604"/>
                <a:ext cx="1965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 after about  1 </a:t>
                </a:r>
                <a:endParaRPr lang="en-IN" dirty="0"/>
              </a:p>
            </p:txBody>
          </p:sp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8143478"/>
                  </p:ext>
                </p:extLst>
              </p:nvPr>
            </p:nvGraphicFramePr>
            <p:xfrm>
              <a:off x="6444208" y="2546320"/>
              <a:ext cx="360040" cy="275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2" name="Equation" r:id="rId3" imgW="215931" imgH="164702" progId="Equation.DSMT4">
                      <p:embed/>
                    </p:oleObj>
                  </mc:Choice>
                  <mc:Fallback>
                    <p:oleObj name="Equation" r:id="rId3" imgW="215931" imgH="164702" progId="Equation.DSMT4">
                      <p:embed/>
                      <p:pic>
                        <p:nvPicPr>
                          <p:cNvPr id="0" name="Picture 1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44208" y="2546320"/>
                            <a:ext cx="360040" cy="2753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1" name="Group 60"/>
            <p:cNvGrpSpPr/>
            <p:nvPr/>
          </p:nvGrpSpPr>
          <p:grpSpPr>
            <a:xfrm>
              <a:off x="899592" y="3284984"/>
              <a:ext cx="6821932" cy="1050280"/>
              <a:chOff x="1115616" y="2780928"/>
              <a:chExt cx="6821932" cy="1050280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6077692" y="3118005"/>
                <a:ext cx="906757" cy="295856"/>
              </a:xfrm>
              <a:custGeom>
                <a:avLst/>
                <a:gdLst>
                  <a:gd name="connsiteX0" fmla="*/ 632285 w 1539456"/>
                  <a:gd name="connsiteY0" fmla="*/ 968205 h 968205"/>
                  <a:gd name="connsiteX1" fmla="*/ 1176588 w 1539456"/>
                  <a:gd name="connsiteY1" fmla="*/ 900163 h 968205"/>
                  <a:gd name="connsiteX2" fmla="*/ 1426060 w 1539456"/>
                  <a:gd name="connsiteY2" fmla="*/ 650678 h 968205"/>
                  <a:gd name="connsiteX3" fmla="*/ 1482758 w 1539456"/>
                  <a:gd name="connsiteY3" fmla="*/ 389853 h 968205"/>
                  <a:gd name="connsiteX4" fmla="*/ 1414720 w 1539456"/>
                  <a:gd name="connsiteY4" fmla="*/ 163049 h 968205"/>
                  <a:gd name="connsiteX5" fmla="*/ 1199267 w 1539456"/>
                  <a:gd name="connsiteY5" fmla="*/ 26966 h 968205"/>
                  <a:gd name="connsiteX6" fmla="*/ 598266 w 1539456"/>
                  <a:gd name="connsiteY6" fmla="*/ 4286 h 968205"/>
                  <a:gd name="connsiteX7" fmla="*/ 269417 w 1539456"/>
                  <a:gd name="connsiteY7" fmla="*/ 26966 h 968205"/>
                  <a:gd name="connsiteX8" fmla="*/ 53964 w 1539456"/>
                  <a:gd name="connsiteY8" fmla="*/ 253770 h 968205"/>
                  <a:gd name="connsiteX9" fmla="*/ 8605 w 1539456"/>
                  <a:gd name="connsiteY9" fmla="*/ 593977 h 968205"/>
                  <a:gd name="connsiteX10" fmla="*/ 190040 w 1539456"/>
                  <a:gd name="connsiteY10" fmla="*/ 843462 h 968205"/>
                  <a:gd name="connsiteX11" fmla="*/ 439512 w 1539456"/>
                  <a:gd name="connsiteY11" fmla="*/ 922844 h 968205"/>
                  <a:gd name="connsiteX12" fmla="*/ 791040 w 1539456"/>
                  <a:gd name="connsiteY12" fmla="*/ 956864 h 968205"/>
                  <a:gd name="connsiteX13" fmla="*/ 1539456 w 1539456"/>
                  <a:gd name="connsiteY13" fmla="*/ 934184 h 96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9456" h="968205">
                    <a:moveTo>
                      <a:pt x="632285" y="968205"/>
                    </a:moveTo>
                    <a:cubicBezTo>
                      <a:pt x="838288" y="960644"/>
                      <a:pt x="1044292" y="953084"/>
                      <a:pt x="1176588" y="900163"/>
                    </a:cubicBezTo>
                    <a:cubicBezTo>
                      <a:pt x="1308884" y="847242"/>
                      <a:pt x="1375032" y="735730"/>
                      <a:pt x="1426060" y="650678"/>
                    </a:cubicBezTo>
                    <a:cubicBezTo>
                      <a:pt x="1477088" y="565626"/>
                      <a:pt x="1484648" y="471124"/>
                      <a:pt x="1482758" y="389853"/>
                    </a:cubicBezTo>
                    <a:cubicBezTo>
                      <a:pt x="1480868" y="308581"/>
                      <a:pt x="1461968" y="223530"/>
                      <a:pt x="1414720" y="163049"/>
                    </a:cubicBezTo>
                    <a:cubicBezTo>
                      <a:pt x="1367472" y="102568"/>
                      <a:pt x="1335343" y="53426"/>
                      <a:pt x="1199267" y="26966"/>
                    </a:cubicBezTo>
                    <a:cubicBezTo>
                      <a:pt x="1063191" y="506"/>
                      <a:pt x="753241" y="4286"/>
                      <a:pt x="598266" y="4286"/>
                    </a:cubicBezTo>
                    <a:cubicBezTo>
                      <a:pt x="443291" y="4286"/>
                      <a:pt x="360134" y="-14615"/>
                      <a:pt x="269417" y="26966"/>
                    </a:cubicBezTo>
                    <a:cubicBezTo>
                      <a:pt x="178700" y="68547"/>
                      <a:pt x="97433" y="159268"/>
                      <a:pt x="53964" y="253770"/>
                    </a:cubicBezTo>
                    <a:cubicBezTo>
                      <a:pt x="10495" y="348272"/>
                      <a:pt x="-14074" y="495695"/>
                      <a:pt x="8605" y="593977"/>
                    </a:cubicBezTo>
                    <a:cubicBezTo>
                      <a:pt x="31284" y="692259"/>
                      <a:pt x="118222" y="788651"/>
                      <a:pt x="190040" y="843462"/>
                    </a:cubicBezTo>
                    <a:cubicBezTo>
                      <a:pt x="261858" y="898273"/>
                      <a:pt x="339345" y="903944"/>
                      <a:pt x="439512" y="922844"/>
                    </a:cubicBezTo>
                    <a:cubicBezTo>
                      <a:pt x="539679" y="941744"/>
                      <a:pt x="607716" y="954974"/>
                      <a:pt x="791040" y="956864"/>
                    </a:cubicBezTo>
                    <a:cubicBezTo>
                      <a:pt x="974364" y="958754"/>
                      <a:pt x="1539456" y="934184"/>
                      <a:pt x="1539456" y="934184"/>
                    </a:cubicBezTo>
                  </a:path>
                </a:pathLst>
              </a:cu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141615" y="3413861"/>
                <a:ext cx="679593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1115616" y="3331662"/>
                <a:ext cx="7255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5436096" y="3310642"/>
                <a:ext cx="133253" cy="1982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 flipH="1">
                <a:off x="6849578" y="3204028"/>
                <a:ext cx="67156" cy="19824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921994" y="2780928"/>
                <a:ext cx="450206" cy="586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endParaRPr lang="en-US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00509" y="2826900"/>
                <a:ext cx="433670" cy="586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932096" y="3331663"/>
                <a:ext cx="67156" cy="1542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>
                <a:off x="1115616" y="3457902"/>
                <a:ext cx="7920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1115616" y="3529910"/>
                <a:ext cx="7920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2" name="Object 71"/>
              <p:cNvGraphicFramePr>
                <a:graphicFrameLocks noChangeAspect="1"/>
              </p:cNvGraphicFramePr>
              <p:nvPr/>
            </p:nvGraphicFramePr>
            <p:xfrm>
              <a:off x="6300192" y="3501008"/>
              <a:ext cx="681037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3" name="Equation" r:id="rId5" imgW="418641" imgH="203261" progId="Equation.DSMT4">
                      <p:embed/>
                    </p:oleObj>
                  </mc:Choice>
                  <mc:Fallback>
                    <p:oleObj name="Equation" r:id="rId5" imgW="418641" imgH="203261" progId="Equation.DSMT4">
                      <p:embed/>
                      <p:pic>
                        <p:nvPicPr>
                          <p:cNvPr id="0" name="Picture 1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00192" y="3501008"/>
                            <a:ext cx="681037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" name="TextBox 75"/>
              <p:cNvSpPr txBox="1"/>
              <p:nvPr/>
            </p:nvSpPr>
            <p:spPr>
              <a:xfrm>
                <a:off x="7088118" y="3068960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US" dirty="0" smtClean="0"/>
                  <a:t>’</a:t>
                </a:r>
                <a:endParaRPr lang="en-IN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733946" y="5218467"/>
            <a:ext cx="4562212" cy="1018845"/>
            <a:chOff x="733946" y="5218467"/>
            <a:chExt cx="4562212" cy="1018845"/>
          </a:xfrm>
        </p:grpSpPr>
        <p:grpSp>
          <p:nvGrpSpPr>
            <p:cNvPr id="79" name="Group 78"/>
            <p:cNvGrpSpPr/>
            <p:nvPr/>
          </p:nvGrpSpPr>
          <p:grpSpPr>
            <a:xfrm>
              <a:off x="733946" y="5218467"/>
              <a:ext cx="4562212" cy="1018845"/>
              <a:chOff x="539552" y="4178846"/>
              <a:chExt cx="4562212" cy="1018845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flipV="1">
                <a:off x="1135290" y="5083455"/>
                <a:ext cx="3966474" cy="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3352238" y="4794554"/>
                <a:ext cx="601730" cy="252861"/>
              </a:xfrm>
              <a:custGeom>
                <a:avLst/>
                <a:gdLst>
                  <a:gd name="connsiteX0" fmla="*/ 632285 w 1539456"/>
                  <a:gd name="connsiteY0" fmla="*/ 968205 h 968205"/>
                  <a:gd name="connsiteX1" fmla="*/ 1176588 w 1539456"/>
                  <a:gd name="connsiteY1" fmla="*/ 900163 h 968205"/>
                  <a:gd name="connsiteX2" fmla="*/ 1426060 w 1539456"/>
                  <a:gd name="connsiteY2" fmla="*/ 650678 h 968205"/>
                  <a:gd name="connsiteX3" fmla="*/ 1482758 w 1539456"/>
                  <a:gd name="connsiteY3" fmla="*/ 389853 h 968205"/>
                  <a:gd name="connsiteX4" fmla="*/ 1414720 w 1539456"/>
                  <a:gd name="connsiteY4" fmla="*/ 163049 h 968205"/>
                  <a:gd name="connsiteX5" fmla="*/ 1199267 w 1539456"/>
                  <a:gd name="connsiteY5" fmla="*/ 26966 h 968205"/>
                  <a:gd name="connsiteX6" fmla="*/ 598266 w 1539456"/>
                  <a:gd name="connsiteY6" fmla="*/ 4286 h 968205"/>
                  <a:gd name="connsiteX7" fmla="*/ 269417 w 1539456"/>
                  <a:gd name="connsiteY7" fmla="*/ 26966 h 968205"/>
                  <a:gd name="connsiteX8" fmla="*/ 53964 w 1539456"/>
                  <a:gd name="connsiteY8" fmla="*/ 253770 h 968205"/>
                  <a:gd name="connsiteX9" fmla="*/ 8605 w 1539456"/>
                  <a:gd name="connsiteY9" fmla="*/ 593977 h 968205"/>
                  <a:gd name="connsiteX10" fmla="*/ 190040 w 1539456"/>
                  <a:gd name="connsiteY10" fmla="*/ 843462 h 968205"/>
                  <a:gd name="connsiteX11" fmla="*/ 439512 w 1539456"/>
                  <a:gd name="connsiteY11" fmla="*/ 922844 h 968205"/>
                  <a:gd name="connsiteX12" fmla="*/ 791040 w 1539456"/>
                  <a:gd name="connsiteY12" fmla="*/ 956864 h 968205"/>
                  <a:gd name="connsiteX13" fmla="*/ 1539456 w 1539456"/>
                  <a:gd name="connsiteY13" fmla="*/ 934184 h 96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9456" h="968205">
                    <a:moveTo>
                      <a:pt x="632285" y="968205"/>
                    </a:moveTo>
                    <a:cubicBezTo>
                      <a:pt x="838288" y="960644"/>
                      <a:pt x="1044292" y="953084"/>
                      <a:pt x="1176588" y="900163"/>
                    </a:cubicBezTo>
                    <a:cubicBezTo>
                      <a:pt x="1308884" y="847242"/>
                      <a:pt x="1375032" y="735730"/>
                      <a:pt x="1426060" y="650678"/>
                    </a:cubicBezTo>
                    <a:cubicBezTo>
                      <a:pt x="1477088" y="565626"/>
                      <a:pt x="1484648" y="471124"/>
                      <a:pt x="1482758" y="389853"/>
                    </a:cubicBezTo>
                    <a:cubicBezTo>
                      <a:pt x="1480868" y="308581"/>
                      <a:pt x="1461968" y="223530"/>
                      <a:pt x="1414720" y="163049"/>
                    </a:cubicBezTo>
                    <a:cubicBezTo>
                      <a:pt x="1367472" y="102568"/>
                      <a:pt x="1335343" y="53426"/>
                      <a:pt x="1199267" y="26966"/>
                    </a:cubicBezTo>
                    <a:cubicBezTo>
                      <a:pt x="1063191" y="506"/>
                      <a:pt x="753241" y="4286"/>
                      <a:pt x="598266" y="4286"/>
                    </a:cubicBezTo>
                    <a:cubicBezTo>
                      <a:pt x="443291" y="4286"/>
                      <a:pt x="360134" y="-14615"/>
                      <a:pt x="269417" y="26966"/>
                    </a:cubicBezTo>
                    <a:cubicBezTo>
                      <a:pt x="178700" y="68547"/>
                      <a:pt x="97433" y="159268"/>
                      <a:pt x="53964" y="253770"/>
                    </a:cubicBezTo>
                    <a:cubicBezTo>
                      <a:pt x="10495" y="348272"/>
                      <a:pt x="-14074" y="495695"/>
                      <a:pt x="8605" y="593977"/>
                    </a:cubicBezTo>
                    <a:cubicBezTo>
                      <a:pt x="31284" y="692259"/>
                      <a:pt x="118222" y="788651"/>
                      <a:pt x="190040" y="843462"/>
                    </a:cubicBezTo>
                    <a:cubicBezTo>
                      <a:pt x="261858" y="898273"/>
                      <a:pt x="339345" y="903944"/>
                      <a:pt x="439512" y="922844"/>
                    </a:cubicBezTo>
                    <a:cubicBezTo>
                      <a:pt x="539679" y="941744"/>
                      <a:pt x="607716" y="954974"/>
                      <a:pt x="791040" y="956864"/>
                    </a:cubicBezTo>
                    <a:cubicBezTo>
                      <a:pt x="974364" y="958754"/>
                      <a:pt x="1539456" y="934184"/>
                      <a:pt x="1539456" y="934184"/>
                    </a:cubicBezTo>
                  </a:path>
                </a:pathLst>
              </a:cu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209254" y="4909659"/>
                <a:ext cx="183224" cy="1802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 flipH="1">
                <a:off x="1425278" y="5197691"/>
                <a:ext cx="57606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891167" y="4496495"/>
                <a:ext cx="509074" cy="586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S’</a:t>
                </a:r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137246" y="4610730"/>
                <a:ext cx="445497" cy="586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endParaRPr lang="en-IN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 flipH="1">
                <a:off x="2937446" y="4993343"/>
                <a:ext cx="67156" cy="1496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39552" y="4178846"/>
                <a:ext cx="1787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Rest frame of P</a:t>
                </a:r>
                <a:endParaRPr lang="en-IN" dirty="0"/>
              </a:p>
            </p:txBody>
          </p:sp>
        </p:grpSp>
        <p:cxnSp>
          <p:nvCxnSpPr>
            <p:cNvPr id="105" name="Straight Arrow Connector 104"/>
            <p:cNvCxnSpPr/>
            <p:nvPr/>
          </p:nvCxnSpPr>
          <p:spPr>
            <a:xfrm>
              <a:off x="2915816" y="6237312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 flipH="1">
              <a:off x="3136692" y="5895048"/>
              <a:ext cx="67156" cy="19824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02098" y="6051054"/>
          <a:ext cx="5078810" cy="40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5" name="Equation" r:id="rId3" imgW="2565170" imgH="203384" progId="Equation.DSMT4">
                  <p:embed/>
                </p:oleObj>
              </mc:Choice>
              <mc:Fallback>
                <p:oleObj name="Equation" r:id="rId3" imgW="2565170" imgH="203384" progId="Equation.DSMT4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2098" y="6051054"/>
                        <a:ext cx="5078810" cy="402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33946" y="4106838"/>
            <a:ext cx="7103542" cy="1882800"/>
            <a:chOff x="539552" y="4178846"/>
            <a:chExt cx="7103542" cy="18828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135290" y="5083455"/>
              <a:ext cx="3966474" cy="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4"/>
            <p:cNvSpPr/>
            <p:nvPr/>
          </p:nvSpPr>
          <p:spPr>
            <a:xfrm>
              <a:off x="3352238" y="4794554"/>
              <a:ext cx="601730" cy="252861"/>
            </a:xfrm>
            <a:custGeom>
              <a:avLst/>
              <a:gdLst>
                <a:gd name="connsiteX0" fmla="*/ 632285 w 1539456"/>
                <a:gd name="connsiteY0" fmla="*/ 968205 h 968205"/>
                <a:gd name="connsiteX1" fmla="*/ 1176588 w 1539456"/>
                <a:gd name="connsiteY1" fmla="*/ 900163 h 968205"/>
                <a:gd name="connsiteX2" fmla="*/ 1426060 w 1539456"/>
                <a:gd name="connsiteY2" fmla="*/ 650678 h 968205"/>
                <a:gd name="connsiteX3" fmla="*/ 1482758 w 1539456"/>
                <a:gd name="connsiteY3" fmla="*/ 389853 h 968205"/>
                <a:gd name="connsiteX4" fmla="*/ 1414720 w 1539456"/>
                <a:gd name="connsiteY4" fmla="*/ 163049 h 968205"/>
                <a:gd name="connsiteX5" fmla="*/ 1199267 w 1539456"/>
                <a:gd name="connsiteY5" fmla="*/ 26966 h 968205"/>
                <a:gd name="connsiteX6" fmla="*/ 598266 w 1539456"/>
                <a:gd name="connsiteY6" fmla="*/ 4286 h 968205"/>
                <a:gd name="connsiteX7" fmla="*/ 269417 w 1539456"/>
                <a:gd name="connsiteY7" fmla="*/ 26966 h 968205"/>
                <a:gd name="connsiteX8" fmla="*/ 53964 w 1539456"/>
                <a:gd name="connsiteY8" fmla="*/ 253770 h 968205"/>
                <a:gd name="connsiteX9" fmla="*/ 8605 w 1539456"/>
                <a:gd name="connsiteY9" fmla="*/ 593977 h 968205"/>
                <a:gd name="connsiteX10" fmla="*/ 190040 w 1539456"/>
                <a:gd name="connsiteY10" fmla="*/ 843462 h 968205"/>
                <a:gd name="connsiteX11" fmla="*/ 439512 w 1539456"/>
                <a:gd name="connsiteY11" fmla="*/ 922844 h 968205"/>
                <a:gd name="connsiteX12" fmla="*/ 791040 w 1539456"/>
                <a:gd name="connsiteY12" fmla="*/ 956864 h 968205"/>
                <a:gd name="connsiteX13" fmla="*/ 1539456 w 1539456"/>
                <a:gd name="connsiteY13" fmla="*/ 934184 h 96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9456" h="968205">
                  <a:moveTo>
                    <a:pt x="632285" y="968205"/>
                  </a:moveTo>
                  <a:cubicBezTo>
                    <a:pt x="838288" y="960644"/>
                    <a:pt x="1044292" y="953084"/>
                    <a:pt x="1176588" y="900163"/>
                  </a:cubicBezTo>
                  <a:cubicBezTo>
                    <a:pt x="1308884" y="847242"/>
                    <a:pt x="1375032" y="735730"/>
                    <a:pt x="1426060" y="650678"/>
                  </a:cubicBezTo>
                  <a:cubicBezTo>
                    <a:pt x="1477088" y="565626"/>
                    <a:pt x="1484648" y="471124"/>
                    <a:pt x="1482758" y="389853"/>
                  </a:cubicBezTo>
                  <a:cubicBezTo>
                    <a:pt x="1480868" y="308581"/>
                    <a:pt x="1461968" y="223530"/>
                    <a:pt x="1414720" y="163049"/>
                  </a:cubicBezTo>
                  <a:cubicBezTo>
                    <a:pt x="1367472" y="102568"/>
                    <a:pt x="1335343" y="53426"/>
                    <a:pt x="1199267" y="26966"/>
                  </a:cubicBezTo>
                  <a:cubicBezTo>
                    <a:pt x="1063191" y="506"/>
                    <a:pt x="753241" y="4286"/>
                    <a:pt x="598266" y="4286"/>
                  </a:cubicBezTo>
                  <a:cubicBezTo>
                    <a:pt x="443291" y="4286"/>
                    <a:pt x="360134" y="-14615"/>
                    <a:pt x="269417" y="26966"/>
                  </a:cubicBezTo>
                  <a:cubicBezTo>
                    <a:pt x="178700" y="68547"/>
                    <a:pt x="97433" y="159268"/>
                    <a:pt x="53964" y="253770"/>
                  </a:cubicBezTo>
                  <a:cubicBezTo>
                    <a:pt x="10495" y="348272"/>
                    <a:pt x="-14074" y="495695"/>
                    <a:pt x="8605" y="593977"/>
                  </a:cubicBezTo>
                  <a:cubicBezTo>
                    <a:pt x="31284" y="692259"/>
                    <a:pt x="118222" y="788651"/>
                    <a:pt x="190040" y="843462"/>
                  </a:cubicBezTo>
                  <a:cubicBezTo>
                    <a:pt x="261858" y="898273"/>
                    <a:pt x="339345" y="903944"/>
                    <a:pt x="439512" y="922844"/>
                  </a:cubicBezTo>
                  <a:cubicBezTo>
                    <a:pt x="539679" y="941744"/>
                    <a:pt x="607716" y="954974"/>
                    <a:pt x="791040" y="956864"/>
                  </a:cubicBezTo>
                  <a:cubicBezTo>
                    <a:pt x="974364" y="958754"/>
                    <a:pt x="1539456" y="934184"/>
                    <a:pt x="1539456" y="934184"/>
                  </a:cubicBezTo>
                </a:path>
              </a:pathLst>
            </a:cu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234000" y="4993343"/>
              <a:ext cx="183224" cy="1802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1115616" y="5157784"/>
              <a:ext cx="35181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122931" y="4977560"/>
              <a:ext cx="577697" cy="56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891167" y="4496495"/>
              <a:ext cx="509074" cy="586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S’</a:t>
              </a: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391298" y="4542137"/>
              <a:ext cx="495513" cy="183007"/>
            </a:xfrm>
            <a:custGeom>
              <a:avLst/>
              <a:gdLst>
                <a:gd name="connsiteX0" fmla="*/ 241250 w 241250"/>
                <a:gd name="connsiteY0" fmla="*/ 107327 h 198049"/>
                <a:gd name="connsiteX1" fmla="*/ 150533 w 241250"/>
                <a:gd name="connsiteY1" fmla="*/ 5265 h 198049"/>
                <a:gd name="connsiteX2" fmla="*/ 25797 w 241250"/>
                <a:gd name="connsiteY2" fmla="*/ 27946 h 198049"/>
                <a:gd name="connsiteX3" fmla="*/ 3118 w 241250"/>
                <a:gd name="connsiteY3" fmla="*/ 141348 h 198049"/>
                <a:gd name="connsiteX4" fmla="*/ 71156 w 241250"/>
                <a:gd name="connsiteY4" fmla="*/ 198049 h 19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50" h="198049">
                  <a:moveTo>
                    <a:pt x="241250" y="107327"/>
                  </a:moveTo>
                  <a:cubicBezTo>
                    <a:pt x="213846" y="62911"/>
                    <a:pt x="186442" y="18495"/>
                    <a:pt x="150533" y="5265"/>
                  </a:cubicBezTo>
                  <a:cubicBezTo>
                    <a:pt x="114624" y="-7965"/>
                    <a:pt x="50366" y="5266"/>
                    <a:pt x="25797" y="27946"/>
                  </a:cubicBezTo>
                  <a:cubicBezTo>
                    <a:pt x="1228" y="50626"/>
                    <a:pt x="-4442" y="112998"/>
                    <a:pt x="3118" y="141348"/>
                  </a:cubicBezTo>
                  <a:cubicBezTo>
                    <a:pt x="10678" y="169698"/>
                    <a:pt x="71156" y="198049"/>
                    <a:pt x="71156" y="198049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525014" y="5120888"/>
              <a:ext cx="62740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913475" y="5042778"/>
              <a:ext cx="445497" cy="586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IN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65850" y="4533966"/>
              <a:ext cx="450206" cy="586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IN" dirty="0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4737258" y="4993343"/>
              <a:ext cx="67156" cy="14969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4414" y="4460454"/>
              <a:ext cx="454916" cy="586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IN" dirty="0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981667"/>
                </p:ext>
              </p:extLst>
            </p:nvPr>
          </p:nvGraphicFramePr>
          <p:xfrm>
            <a:off x="3704506" y="5269483"/>
            <a:ext cx="3938588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16" name="Equation" r:id="rId5" imgW="2146300" imgH="431800" progId="Equation.DSMT4">
                    <p:embed/>
                  </p:oleObj>
                </mc:Choice>
                <mc:Fallback>
                  <p:oleObj name="Equation" r:id="rId5" imgW="2146300" imgH="431800" progId="Equation.DSMT4">
                    <p:embed/>
                    <p:pic>
                      <p:nvPicPr>
                        <p:cNvPr id="0" name="Picture 3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506" y="5269483"/>
                          <a:ext cx="3938588" cy="792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Oval 17"/>
            <p:cNvSpPr/>
            <p:nvPr/>
          </p:nvSpPr>
          <p:spPr>
            <a:xfrm flipH="1">
              <a:off x="3928780" y="4916702"/>
              <a:ext cx="67156" cy="19824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9552" y="4178846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Rest frame of P</a:t>
              </a:r>
              <a:endParaRPr lang="en-IN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9592" y="260648"/>
            <a:ext cx="7553846" cy="1509415"/>
            <a:chOff x="1115616" y="2780928"/>
            <a:chExt cx="7553846" cy="1509415"/>
          </a:xfrm>
        </p:grpSpPr>
        <p:sp>
          <p:nvSpPr>
            <p:cNvPr id="21" name="Freeform 20"/>
            <p:cNvSpPr/>
            <p:nvPr/>
          </p:nvSpPr>
          <p:spPr>
            <a:xfrm>
              <a:off x="6077692" y="3118005"/>
              <a:ext cx="906757" cy="295856"/>
            </a:xfrm>
            <a:custGeom>
              <a:avLst/>
              <a:gdLst>
                <a:gd name="connsiteX0" fmla="*/ 632285 w 1539456"/>
                <a:gd name="connsiteY0" fmla="*/ 968205 h 968205"/>
                <a:gd name="connsiteX1" fmla="*/ 1176588 w 1539456"/>
                <a:gd name="connsiteY1" fmla="*/ 900163 h 968205"/>
                <a:gd name="connsiteX2" fmla="*/ 1426060 w 1539456"/>
                <a:gd name="connsiteY2" fmla="*/ 650678 h 968205"/>
                <a:gd name="connsiteX3" fmla="*/ 1482758 w 1539456"/>
                <a:gd name="connsiteY3" fmla="*/ 389853 h 968205"/>
                <a:gd name="connsiteX4" fmla="*/ 1414720 w 1539456"/>
                <a:gd name="connsiteY4" fmla="*/ 163049 h 968205"/>
                <a:gd name="connsiteX5" fmla="*/ 1199267 w 1539456"/>
                <a:gd name="connsiteY5" fmla="*/ 26966 h 968205"/>
                <a:gd name="connsiteX6" fmla="*/ 598266 w 1539456"/>
                <a:gd name="connsiteY6" fmla="*/ 4286 h 968205"/>
                <a:gd name="connsiteX7" fmla="*/ 269417 w 1539456"/>
                <a:gd name="connsiteY7" fmla="*/ 26966 h 968205"/>
                <a:gd name="connsiteX8" fmla="*/ 53964 w 1539456"/>
                <a:gd name="connsiteY8" fmla="*/ 253770 h 968205"/>
                <a:gd name="connsiteX9" fmla="*/ 8605 w 1539456"/>
                <a:gd name="connsiteY9" fmla="*/ 593977 h 968205"/>
                <a:gd name="connsiteX10" fmla="*/ 190040 w 1539456"/>
                <a:gd name="connsiteY10" fmla="*/ 843462 h 968205"/>
                <a:gd name="connsiteX11" fmla="*/ 439512 w 1539456"/>
                <a:gd name="connsiteY11" fmla="*/ 922844 h 968205"/>
                <a:gd name="connsiteX12" fmla="*/ 791040 w 1539456"/>
                <a:gd name="connsiteY12" fmla="*/ 956864 h 968205"/>
                <a:gd name="connsiteX13" fmla="*/ 1539456 w 1539456"/>
                <a:gd name="connsiteY13" fmla="*/ 934184 h 96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9456" h="968205">
                  <a:moveTo>
                    <a:pt x="632285" y="968205"/>
                  </a:moveTo>
                  <a:cubicBezTo>
                    <a:pt x="838288" y="960644"/>
                    <a:pt x="1044292" y="953084"/>
                    <a:pt x="1176588" y="900163"/>
                  </a:cubicBezTo>
                  <a:cubicBezTo>
                    <a:pt x="1308884" y="847242"/>
                    <a:pt x="1375032" y="735730"/>
                    <a:pt x="1426060" y="650678"/>
                  </a:cubicBezTo>
                  <a:cubicBezTo>
                    <a:pt x="1477088" y="565626"/>
                    <a:pt x="1484648" y="471124"/>
                    <a:pt x="1482758" y="389853"/>
                  </a:cubicBezTo>
                  <a:cubicBezTo>
                    <a:pt x="1480868" y="308581"/>
                    <a:pt x="1461968" y="223530"/>
                    <a:pt x="1414720" y="163049"/>
                  </a:cubicBezTo>
                  <a:cubicBezTo>
                    <a:pt x="1367472" y="102568"/>
                    <a:pt x="1335343" y="53426"/>
                    <a:pt x="1199267" y="26966"/>
                  </a:cubicBezTo>
                  <a:cubicBezTo>
                    <a:pt x="1063191" y="506"/>
                    <a:pt x="753241" y="4286"/>
                    <a:pt x="598266" y="4286"/>
                  </a:cubicBezTo>
                  <a:cubicBezTo>
                    <a:pt x="443291" y="4286"/>
                    <a:pt x="360134" y="-14615"/>
                    <a:pt x="269417" y="26966"/>
                  </a:cubicBezTo>
                  <a:cubicBezTo>
                    <a:pt x="178700" y="68547"/>
                    <a:pt x="97433" y="159268"/>
                    <a:pt x="53964" y="253770"/>
                  </a:cubicBezTo>
                  <a:cubicBezTo>
                    <a:pt x="10495" y="348272"/>
                    <a:pt x="-14074" y="495695"/>
                    <a:pt x="8605" y="593977"/>
                  </a:cubicBezTo>
                  <a:cubicBezTo>
                    <a:pt x="31284" y="692259"/>
                    <a:pt x="118222" y="788651"/>
                    <a:pt x="190040" y="843462"/>
                  </a:cubicBezTo>
                  <a:cubicBezTo>
                    <a:pt x="261858" y="898273"/>
                    <a:pt x="339345" y="903944"/>
                    <a:pt x="439512" y="922844"/>
                  </a:cubicBezTo>
                  <a:cubicBezTo>
                    <a:pt x="539679" y="941744"/>
                    <a:pt x="607716" y="954974"/>
                    <a:pt x="791040" y="956864"/>
                  </a:cubicBezTo>
                  <a:cubicBezTo>
                    <a:pt x="974364" y="958754"/>
                    <a:pt x="1539456" y="934184"/>
                    <a:pt x="1539456" y="934184"/>
                  </a:cubicBezTo>
                </a:path>
              </a:pathLst>
            </a:cu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41615" y="3413861"/>
              <a:ext cx="67959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115616" y="3331662"/>
              <a:ext cx="72558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370955" y="3331662"/>
              <a:ext cx="133253" cy="1982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6150721" y="3018880"/>
              <a:ext cx="67156" cy="19824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21994" y="2780928"/>
              <a:ext cx="450206" cy="586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00509" y="2826900"/>
              <a:ext cx="433670" cy="586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7280298" y="3331663"/>
              <a:ext cx="67156" cy="15428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115616" y="3457902"/>
              <a:ext cx="792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115616" y="3529910"/>
              <a:ext cx="792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629688"/>
                </p:ext>
              </p:extLst>
            </p:nvPr>
          </p:nvGraphicFramePr>
          <p:xfrm>
            <a:off x="7183562" y="3501355"/>
            <a:ext cx="14859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17" name="Equation" r:id="rId7" imgW="914400" imgH="203200" progId="Equation.DSMT4">
                    <p:embed/>
                  </p:oleObj>
                </mc:Choice>
                <mc:Fallback>
                  <p:oleObj name="Equation" r:id="rId7" imgW="914400" imgH="203200" progId="Equation.DSMT4">
                    <p:embed/>
                    <p:pic>
                      <p:nvPicPr>
                        <p:cNvPr id="0" name="Picture 3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3562" y="3501355"/>
                          <a:ext cx="14859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5343649" y="3521993"/>
            <a:ext cx="160972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18" name="Equation" r:id="rId9" imgW="990360" imgH="177480" progId="Equation.DSMT4">
                    <p:embed/>
                  </p:oleObj>
                </mc:Choice>
                <mc:Fallback>
                  <p:oleObj name="Equation" r:id="rId9" imgW="990360" imgH="177480" progId="Equation.DSMT4">
                    <p:embed/>
                    <p:pic>
                      <p:nvPicPr>
                        <p:cNvPr id="0" name="Picture 3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3649" y="3521993"/>
                          <a:ext cx="1609725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6228184" y="2809830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33 m ahead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83968" y="2987660"/>
              <a:ext cx="1678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L=36 m detour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08304" y="306896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’</a:t>
              </a:r>
              <a:endParaRPr lang="en-IN" dirty="0"/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2234254"/>
                </p:ext>
              </p:extLst>
            </p:nvPr>
          </p:nvGraphicFramePr>
          <p:xfrm>
            <a:off x="5880224" y="3933155"/>
            <a:ext cx="12700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19" name="Equation" r:id="rId11" imgW="723900" imgH="203200" progId="Equation.DSMT4">
                    <p:embed/>
                  </p:oleObj>
                </mc:Choice>
                <mc:Fallback>
                  <p:oleObj name="Equation" r:id="rId11" imgW="723900" imgH="203200" progId="Equation.DSMT4">
                    <p:embed/>
                    <p:pic>
                      <p:nvPicPr>
                        <p:cNvPr id="0" name="Picture 3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0224" y="3933155"/>
                          <a:ext cx="1270000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987824" y="3491716"/>
          <a:ext cx="1872208" cy="35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0" name="Equation" r:id="rId13" imgW="1066524" imgH="203384" progId="Equation.DSMT4">
                  <p:embed/>
                </p:oleObj>
              </mc:Choice>
              <mc:Fallback>
                <p:oleObj name="Equation" r:id="rId13" imgW="1066524" imgH="203384" progId="Equation.DSMT4">
                  <p:embed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491716"/>
                        <a:ext cx="1872208" cy="3566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55576" y="349171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any other frame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2627784" y="1052736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 emerges behind P</a:t>
            </a:r>
            <a:endParaRPr lang="en-IN" dirty="0">
              <a:solidFill>
                <a:srgbClr val="C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99592" y="2041670"/>
            <a:ext cx="7488832" cy="1243314"/>
            <a:chOff x="899592" y="2041670"/>
            <a:chExt cx="7488832" cy="1243314"/>
          </a:xfrm>
        </p:grpSpPr>
        <p:grpSp>
          <p:nvGrpSpPr>
            <p:cNvPr id="41" name="Group 40"/>
            <p:cNvGrpSpPr/>
            <p:nvPr/>
          </p:nvGrpSpPr>
          <p:grpSpPr>
            <a:xfrm>
              <a:off x="899592" y="2041670"/>
              <a:ext cx="7488832" cy="1243314"/>
              <a:chOff x="1115616" y="2826900"/>
              <a:chExt cx="7488832" cy="1243314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6077692" y="3118005"/>
                <a:ext cx="906757" cy="295856"/>
              </a:xfrm>
              <a:custGeom>
                <a:avLst/>
                <a:gdLst>
                  <a:gd name="connsiteX0" fmla="*/ 632285 w 1539456"/>
                  <a:gd name="connsiteY0" fmla="*/ 968205 h 968205"/>
                  <a:gd name="connsiteX1" fmla="*/ 1176588 w 1539456"/>
                  <a:gd name="connsiteY1" fmla="*/ 900163 h 968205"/>
                  <a:gd name="connsiteX2" fmla="*/ 1426060 w 1539456"/>
                  <a:gd name="connsiteY2" fmla="*/ 650678 h 968205"/>
                  <a:gd name="connsiteX3" fmla="*/ 1482758 w 1539456"/>
                  <a:gd name="connsiteY3" fmla="*/ 389853 h 968205"/>
                  <a:gd name="connsiteX4" fmla="*/ 1414720 w 1539456"/>
                  <a:gd name="connsiteY4" fmla="*/ 163049 h 968205"/>
                  <a:gd name="connsiteX5" fmla="*/ 1199267 w 1539456"/>
                  <a:gd name="connsiteY5" fmla="*/ 26966 h 968205"/>
                  <a:gd name="connsiteX6" fmla="*/ 598266 w 1539456"/>
                  <a:gd name="connsiteY6" fmla="*/ 4286 h 968205"/>
                  <a:gd name="connsiteX7" fmla="*/ 269417 w 1539456"/>
                  <a:gd name="connsiteY7" fmla="*/ 26966 h 968205"/>
                  <a:gd name="connsiteX8" fmla="*/ 53964 w 1539456"/>
                  <a:gd name="connsiteY8" fmla="*/ 253770 h 968205"/>
                  <a:gd name="connsiteX9" fmla="*/ 8605 w 1539456"/>
                  <a:gd name="connsiteY9" fmla="*/ 593977 h 968205"/>
                  <a:gd name="connsiteX10" fmla="*/ 190040 w 1539456"/>
                  <a:gd name="connsiteY10" fmla="*/ 843462 h 968205"/>
                  <a:gd name="connsiteX11" fmla="*/ 439512 w 1539456"/>
                  <a:gd name="connsiteY11" fmla="*/ 922844 h 968205"/>
                  <a:gd name="connsiteX12" fmla="*/ 791040 w 1539456"/>
                  <a:gd name="connsiteY12" fmla="*/ 956864 h 968205"/>
                  <a:gd name="connsiteX13" fmla="*/ 1539456 w 1539456"/>
                  <a:gd name="connsiteY13" fmla="*/ 934184 h 96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9456" h="968205">
                    <a:moveTo>
                      <a:pt x="632285" y="968205"/>
                    </a:moveTo>
                    <a:cubicBezTo>
                      <a:pt x="838288" y="960644"/>
                      <a:pt x="1044292" y="953084"/>
                      <a:pt x="1176588" y="900163"/>
                    </a:cubicBezTo>
                    <a:cubicBezTo>
                      <a:pt x="1308884" y="847242"/>
                      <a:pt x="1375032" y="735730"/>
                      <a:pt x="1426060" y="650678"/>
                    </a:cubicBezTo>
                    <a:cubicBezTo>
                      <a:pt x="1477088" y="565626"/>
                      <a:pt x="1484648" y="471124"/>
                      <a:pt x="1482758" y="389853"/>
                    </a:cubicBezTo>
                    <a:cubicBezTo>
                      <a:pt x="1480868" y="308581"/>
                      <a:pt x="1461968" y="223530"/>
                      <a:pt x="1414720" y="163049"/>
                    </a:cubicBezTo>
                    <a:cubicBezTo>
                      <a:pt x="1367472" y="102568"/>
                      <a:pt x="1335343" y="53426"/>
                      <a:pt x="1199267" y="26966"/>
                    </a:cubicBezTo>
                    <a:cubicBezTo>
                      <a:pt x="1063191" y="506"/>
                      <a:pt x="753241" y="4286"/>
                      <a:pt x="598266" y="4286"/>
                    </a:cubicBezTo>
                    <a:cubicBezTo>
                      <a:pt x="443291" y="4286"/>
                      <a:pt x="360134" y="-14615"/>
                      <a:pt x="269417" y="26966"/>
                    </a:cubicBezTo>
                    <a:cubicBezTo>
                      <a:pt x="178700" y="68547"/>
                      <a:pt x="97433" y="159268"/>
                      <a:pt x="53964" y="253770"/>
                    </a:cubicBezTo>
                    <a:cubicBezTo>
                      <a:pt x="10495" y="348272"/>
                      <a:pt x="-14074" y="495695"/>
                      <a:pt x="8605" y="593977"/>
                    </a:cubicBezTo>
                    <a:cubicBezTo>
                      <a:pt x="31284" y="692259"/>
                      <a:pt x="118222" y="788651"/>
                      <a:pt x="190040" y="843462"/>
                    </a:cubicBezTo>
                    <a:cubicBezTo>
                      <a:pt x="261858" y="898273"/>
                      <a:pt x="339345" y="903944"/>
                      <a:pt x="439512" y="922844"/>
                    </a:cubicBezTo>
                    <a:cubicBezTo>
                      <a:pt x="539679" y="941744"/>
                      <a:pt x="607716" y="954974"/>
                      <a:pt x="791040" y="956864"/>
                    </a:cubicBezTo>
                    <a:cubicBezTo>
                      <a:pt x="974364" y="958754"/>
                      <a:pt x="1539456" y="934184"/>
                      <a:pt x="1539456" y="934184"/>
                    </a:cubicBezTo>
                  </a:path>
                </a:pathLst>
              </a:cu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Connector 42"/>
              <p:cNvCxnSpPr>
                <a:endCxn id="49" idx="2"/>
              </p:cNvCxnSpPr>
              <p:nvPr/>
            </p:nvCxnSpPr>
            <p:spPr>
              <a:xfrm flipV="1">
                <a:off x="1141615" y="3408807"/>
                <a:ext cx="7395677" cy="50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1115616" y="3331662"/>
                <a:ext cx="7255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6959027" y="3331662"/>
                <a:ext cx="133253" cy="1982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 flipH="1">
                <a:off x="7092280" y="3299331"/>
                <a:ext cx="67156" cy="19824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020272" y="2921515"/>
                <a:ext cx="450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900509" y="2826900"/>
                <a:ext cx="433670" cy="586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8537292" y="3331663"/>
                <a:ext cx="67156" cy="1542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>
                <a:off x="1115616" y="3457902"/>
                <a:ext cx="7920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1115616" y="3529910"/>
                <a:ext cx="7920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4283968" y="2987660"/>
                <a:ext cx="1678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L=36 m detour</a:t>
                </a:r>
                <a:endParaRPr lang="en-IN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8100392" y="2990094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US" dirty="0" smtClean="0"/>
                  <a:t>’</a:t>
                </a:r>
                <a:endParaRPr lang="en-IN" dirty="0"/>
              </a:p>
            </p:txBody>
          </p:sp>
          <p:graphicFrame>
            <p:nvGraphicFramePr>
              <p:cNvPr id="57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8755322"/>
                  </p:ext>
                </p:extLst>
              </p:nvPr>
            </p:nvGraphicFramePr>
            <p:xfrm>
              <a:off x="5580112" y="3713603"/>
              <a:ext cx="1872208" cy="3566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521" name="Equation" r:id="rId15" imgW="1066524" imgH="203384" progId="Equation.DSMT4">
                      <p:embed/>
                    </p:oleObj>
                  </mc:Choice>
                  <mc:Fallback>
                    <p:oleObj name="Equation" r:id="rId15" imgW="1066524" imgH="203384" progId="Equation.DSMT4">
                      <p:embed/>
                      <p:pic>
                        <p:nvPicPr>
                          <p:cNvPr id="0" name="Picture 3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80112" y="3713603"/>
                            <a:ext cx="1872208" cy="35661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8" name="TextBox 57"/>
            <p:cNvSpPr txBox="1"/>
            <p:nvPr/>
          </p:nvSpPr>
          <p:spPr>
            <a:xfrm>
              <a:off x="3203848" y="2780928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 crosses P</a:t>
              </a:r>
              <a:endParaRPr lang="en-IN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6077692" y="957765"/>
            <a:ext cx="906757" cy="295856"/>
          </a:xfrm>
          <a:custGeom>
            <a:avLst/>
            <a:gdLst>
              <a:gd name="connsiteX0" fmla="*/ 632285 w 1539456"/>
              <a:gd name="connsiteY0" fmla="*/ 968205 h 968205"/>
              <a:gd name="connsiteX1" fmla="*/ 1176588 w 1539456"/>
              <a:gd name="connsiteY1" fmla="*/ 900163 h 968205"/>
              <a:gd name="connsiteX2" fmla="*/ 1426060 w 1539456"/>
              <a:gd name="connsiteY2" fmla="*/ 650678 h 968205"/>
              <a:gd name="connsiteX3" fmla="*/ 1482758 w 1539456"/>
              <a:gd name="connsiteY3" fmla="*/ 389853 h 968205"/>
              <a:gd name="connsiteX4" fmla="*/ 1414720 w 1539456"/>
              <a:gd name="connsiteY4" fmla="*/ 163049 h 968205"/>
              <a:gd name="connsiteX5" fmla="*/ 1199267 w 1539456"/>
              <a:gd name="connsiteY5" fmla="*/ 26966 h 968205"/>
              <a:gd name="connsiteX6" fmla="*/ 598266 w 1539456"/>
              <a:gd name="connsiteY6" fmla="*/ 4286 h 968205"/>
              <a:gd name="connsiteX7" fmla="*/ 269417 w 1539456"/>
              <a:gd name="connsiteY7" fmla="*/ 26966 h 968205"/>
              <a:gd name="connsiteX8" fmla="*/ 53964 w 1539456"/>
              <a:gd name="connsiteY8" fmla="*/ 253770 h 968205"/>
              <a:gd name="connsiteX9" fmla="*/ 8605 w 1539456"/>
              <a:gd name="connsiteY9" fmla="*/ 593977 h 968205"/>
              <a:gd name="connsiteX10" fmla="*/ 190040 w 1539456"/>
              <a:gd name="connsiteY10" fmla="*/ 843462 h 968205"/>
              <a:gd name="connsiteX11" fmla="*/ 439512 w 1539456"/>
              <a:gd name="connsiteY11" fmla="*/ 922844 h 968205"/>
              <a:gd name="connsiteX12" fmla="*/ 791040 w 1539456"/>
              <a:gd name="connsiteY12" fmla="*/ 956864 h 968205"/>
              <a:gd name="connsiteX13" fmla="*/ 1539456 w 1539456"/>
              <a:gd name="connsiteY13" fmla="*/ 934184 h 96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9456" h="968205">
                <a:moveTo>
                  <a:pt x="632285" y="968205"/>
                </a:moveTo>
                <a:cubicBezTo>
                  <a:pt x="838288" y="960644"/>
                  <a:pt x="1044292" y="953084"/>
                  <a:pt x="1176588" y="900163"/>
                </a:cubicBezTo>
                <a:cubicBezTo>
                  <a:pt x="1308884" y="847242"/>
                  <a:pt x="1375032" y="735730"/>
                  <a:pt x="1426060" y="650678"/>
                </a:cubicBezTo>
                <a:cubicBezTo>
                  <a:pt x="1477088" y="565626"/>
                  <a:pt x="1484648" y="471124"/>
                  <a:pt x="1482758" y="389853"/>
                </a:cubicBezTo>
                <a:cubicBezTo>
                  <a:pt x="1480868" y="308581"/>
                  <a:pt x="1461968" y="223530"/>
                  <a:pt x="1414720" y="163049"/>
                </a:cubicBezTo>
                <a:cubicBezTo>
                  <a:pt x="1367472" y="102568"/>
                  <a:pt x="1335343" y="53426"/>
                  <a:pt x="1199267" y="26966"/>
                </a:cubicBezTo>
                <a:cubicBezTo>
                  <a:pt x="1063191" y="506"/>
                  <a:pt x="753241" y="4286"/>
                  <a:pt x="598266" y="4286"/>
                </a:cubicBezTo>
                <a:cubicBezTo>
                  <a:pt x="443291" y="4286"/>
                  <a:pt x="360134" y="-14615"/>
                  <a:pt x="269417" y="26966"/>
                </a:cubicBezTo>
                <a:cubicBezTo>
                  <a:pt x="178700" y="68547"/>
                  <a:pt x="97433" y="159268"/>
                  <a:pt x="53964" y="253770"/>
                </a:cubicBezTo>
                <a:cubicBezTo>
                  <a:pt x="10495" y="348272"/>
                  <a:pt x="-14074" y="495695"/>
                  <a:pt x="8605" y="593977"/>
                </a:cubicBezTo>
                <a:cubicBezTo>
                  <a:pt x="31284" y="692259"/>
                  <a:pt x="118222" y="788651"/>
                  <a:pt x="190040" y="843462"/>
                </a:cubicBezTo>
                <a:cubicBezTo>
                  <a:pt x="261858" y="898273"/>
                  <a:pt x="339345" y="903944"/>
                  <a:pt x="439512" y="922844"/>
                </a:cubicBezTo>
                <a:cubicBezTo>
                  <a:pt x="539679" y="941744"/>
                  <a:pt x="607716" y="954974"/>
                  <a:pt x="791040" y="956864"/>
                </a:cubicBezTo>
                <a:cubicBezTo>
                  <a:pt x="974364" y="958754"/>
                  <a:pt x="1539456" y="934184"/>
                  <a:pt x="1539456" y="934184"/>
                </a:cubicBezTo>
              </a:path>
            </a:pathLst>
          </a:cu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41615" y="1253621"/>
            <a:ext cx="6795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41615" y="1325711"/>
            <a:ext cx="316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15616" y="1171422"/>
            <a:ext cx="7255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370955" y="1171422"/>
            <a:ext cx="133253" cy="1982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flipH="1">
            <a:off x="6150721" y="858640"/>
            <a:ext cx="67156" cy="19824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35290" y="3331921"/>
            <a:ext cx="3966474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352238" y="3043020"/>
            <a:ext cx="601730" cy="252861"/>
          </a:xfrm>
          <a:custGeom>
            <a:avLst/>
            <a:gdLst>
              <a:gd name="connsiteX0" fmla="*/ 632285 w 1539456"/>
              <a:gd name="connsiteY0" fmla="*/ 968205 h 968205"/>
              <a:gd name="connsiteX1" fmla="*/ 1176588 w 1539456"/>
              <a:gd name="connsiteY1" fmla="*/ 900163 h 968205"/>
              <a:gd name="connsiteX2" fmla="*/ 1426060 w 1539456"/>
              <a:gd name="connsiteY2" fmla="*/ 650678 h 968205"/>
              <a:gd name="connsiteX3" fmla="*/ 1482758 w 1539456"/>
              <a:gd name="connsiteY3" fmla="*/ 389853 h 968205"/>
              <a:gd name="connsiteX4" fmla="*/ 1414720 w 1539456"/>
              <a:gd name="connsiteY4" fmla="*/ 163049 h 968205"/>
              <a:gd name="connsiteX5" fmla="*/ 1199267 w 1539456"/>
              <a:gd name="connsiteY5" fmla="*/ 26966 h 968205"/>
              <a:gd name="connsiteX6" fmla="*/ 598266 w 1539456"/>
              <a:gd name="connsiteY6" fmla="*/ 4286 h 968205"/>
              <a:gd name="connsiteX7" fmla="*/ 269417 w 1539456"/>
              <a:gd name="connsiteY7" fmla="*/ 26966 h 968205"/>
              <a:gd name="connsiteX8" fmla="*/ 53964 w 1539456"/>
              <a:gd name="connsiteY8" fmla="*/ 253770 h 968205"/>
              <a:gd name="connsiteX9" fmla="*/ 8605 w 1539456"/>
              <a:gd name="connsiteY9" fmla="*/ 593977 h 968205"/>
              <a:gd name="connsiteX10" fmla="*/ 190040 w 1539456"/>
              <a:gd name="connsiteY10" fmla="*/ 843462 h 968205"/>
              <a:gd name="connsiteX11" fmla="*/ 439512 w 1539456"/>
              <a:gd name="connsiteY11" fmla="*/ 922844 h 968205"/>
              <a:gd name="connsiteX12" fmla="*/ 791040 w 1539456"/>
              <a:gd name="connsiteY12" fmla="*/ 956864 h 968205"/>
              <a:gd name="connsiteX13" fmla="*/ 1539456 w 1539456"/>
              <a:gd name="connsiteY13" fmla="*/ 934184 h 96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9456" h="968205">
                <a:moveTo>
                  <a:pt x="632285" y="968205"/>
                </a:moveTo>
                <a:cubicBezTo>
                  <a:pt x="838288" y="960644"/>
                  <a:pt x="1044292" y="953084"/>
                  <a:pt x="1176588" y="900163"/>
                </a:cubicBezTo>
                <a:cubicBezTo>
                  <a:pt x="1308884" y="847242"/>
                  <a:pt x="1375032" y="735730"/>
                  <a:pt x="1426060" y="650678"/>
                </a:cubicBezTo>
                <a:cubicBezTo>
                  <a:pt x="1477088" y="565626"/>
                  <a:pt x="1484648" y="471124"/>
                  <a:pt x="1482758" y="389853"/>
                </a:cubicBezTo>
                <a:cubicBezTo>
                  <a:pt x="1480868" y="308581"/>
                  <a:pt x="1461968" y="223530"/>
                  <a:pt x="1414720" y="163049"/>
                </a:cubicBezTo>
                <a:cubicBezTo>
                  <a:pt x="1367472" y="102568"/>
                  <a:pt x="1335343" y="53426"/>
                  <a:pt x="1199267" y="26966"/>
                </a:cubicBezTo>
                <a:cubicBezTo>
                  <a:pt x="1063191" y="506"/>
                  <a:pt x="753241" y="4286"/>
                  <a:pt x="598266" y="4286"/>
                </a:cubicBezTo>
                <a:cubicBezTo>
                  <a:pt x="443291" y="4286"/>
                  <a:pt x="360134" y="-14615"/>
                  <a:pt x="269417" y="26966"/>
                </a:cubicBezTo>
                <a:cubicBezTo>
                  <a:pt x="178700" y="68547"/>
                  <a:pt x="97433" y="159268"/>
                  <a:pt x="53964" y="253770"/>
                </a:cubicBezTo>
                <a:cubicBezTo>
                  <a:pt x="10495" y="348272"/>
                  <a:pt x="-14074" y="495695"/>
                  <a:pt x="8605" y="593977"/>
                </a:cubicBezTo>
                <a:cubicBezTo>
                  <a:pt x="31284" y="692259"/>
                  <a:pt x="118222" y="788651"/>
                  <a:pt x="190040" y="843462"/>
                </a:cubicBezTo>
                <a:cubicBezTo>
                  <a:pt x="261858" y="898273"/>
                  <a:pt x="339345" y="903944"/>
                  <a:pt x="439512" y="922844"/>
                </a:cubicBezTo>
                <a:cubicBezTo>
                  <a:pt x="539679" y="941744"/>
                  <a:pt x="607716" y="954974"/>
                  <a:pt x="791040" y="956864"/>
                </a:cubicBezTo>
                <a:cubicBezTo>
                  <a:pt x="974364" y="958754"/>
                  <a:pt x="1539456" y="934184"/>
                  <a:pt x="1539456" y="934184"/>
                </a:cubicBezTo>
              </a:path>
            </a:pathLst>
          </a:cu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234000" y="3241809"/>
            <a:ext cx="183224" cy="1802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115616" y="3406250"/>
            <a:ext cx="3518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22931" y="3226026"/>
            <a:ext cx="577697" cy="56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28184" y="1412776"/>
            <a:ext cx="449397" cy="5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34093" y="620688"/>
            <a:ext cx="450206" cy="5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0509" y="666660"/>
            <a:ext cx="433670" cy="5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1167" y="2744961"/>
            <a:ext cx="509074" cy="5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S’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49664" y="3177637"/>
            <a:ext cx="116186" cy="174547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3391298" y="2787352"/>
            <a:ext cx="495513" cy="183007"/>
          </a:xfrm>
          <a:custGeom>
            <a:avLst/>
            <a:gdLst>
              <a:gd name="connsiteX0" fmla="*/ 241250 w 241250"/>
              <a:gd name="connsiteY0" fmla="*/ 107327 h 198049"/>
              <a:gd name="connsiteX1" fmla="*/ 150533 w 241250"/>
              <a:gd name="connsiteY1" fmla="*/ 5265 h 198049"/>
              <a:gd name="connsiteX2" fmla="*/ 25797 w 241250"/>
              <a:gd name="connsiteY2" fmla="*/ 27946 h 198049"/>
              <a:gd name="connsiteX3" fmla="*/ 3118 w 241250"/>
              <a:gd name="connsiteY3" fmla="*/ 141348 h 198049"/>
              <a:gd name="connsiteX4" fmla="*/ 71156 w 241250"/>
              <a:gd name="connsiteY4" fmla="*/ 198049 h 1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50" h="198049">
                <a:moveTo>
                  <a:pt x="241250" y="107327"/>
                </a:moveTo>
                <a:cubicBezTo>
                  <a:pt x="213846" y="62911"/>
                  <a:pt x="186442" y="18495"/>
                  <a:pt x="150533" y="5265"/>
                </a:cubicBezTo>
                <a:cubicBezTo>
                  <a:pt x="114624" y="-7965"/>
                  <a:pt x="50366" y="5266"/>
                  <a:pt x="25797" y="27946"/>
                </a:cubicBezTo>
                <a:cubicBezTo>
                  <a:pt x="1228" y="50626"/>
                  <a:pt x="-4442" y="112998"/>
                  <a:pt x="3118" y="141348"/>
                </a:cubicBezTo>
                <a:cubicBezTo>
                  <a:pt x="10678" y="169698"/>
                  <a:pt x="71156" y="198049"/>
                  <a:pt x="71156" y="198049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525014" y="3369354"/>
            <a:ext cx="6274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13475" y="3291244"/>
            <a:ext cx="445497" cy="5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4165850" y="2782432"/>
            <a:ext cx="450206" cy="5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IN" dirty="0"/>
          </a:p>
        </p:txBody>
      </p:sp>
      <p:sp>
        <p:nvSpPr>
          <p:cNvPr id="23" name="Oval 22"/>
          <p:cNvSpPr/>
          <p:nvPr/>
        </p:nvSpPr>
        <p:spPr>
          <a:xfrm>
            <a:off x="7280298" y="1171423"/>
            <a:ext cx="67156" cy="15428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/>
          <p:cNvSpPr/>
          <p:nvPr/>
        </p:nvSpPr>
        <p:spPr>
          <a:xfrm flipH="1">
            <a:off x="4737258" y="3241809"/>
            <a:ext cx="67156" cy="14969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/>
          <p:cNvSpPr txBox="1"/>
          <p:nvPr/>
        </p:nvSpPr>
        <p:spPr>
          <a:xfrm>
            <a:off x="7489686" y="664284"/>
            <a:ext cx="466690" cy="5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4804414" y="2708920"/>
            <a:ext cx="454916" cy="5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3131840" y="1700808"/>
            <a:ext cx="492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emerges behind P, and crosses, being faster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4355976" y="3518165"/>
            <a:ext cx="448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emerges ahead of P, and never meets P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899592" y="4149080"/>
            <a:ext cx="761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But, the event of </a:t>
            </a:r>
            <a:r>
              <a:rPr lang="en-US" dirty="0" smtClean="0">
                <a:solidFill>
                  <a:srgbClr val="C00000"/>
                </a:solidFill>
              </a:rPr>
              <a:t>congruence</a:t>
            </a:r>
            <a:r>
              <a:rPr lang="en-US" dirty="0" smtClean="0"/>
              <a:t> is not frame dependent, in any theory!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528" y="501317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Thus, we have demonstrated a fatal inconsistency in Einstein’s STR, traceable to its fundamental postulate.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Its fundamental hypothesis is inconsistent with simultaneity. </a:t>
            </a:r>
            <a:endParaRPr lang="en-IN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140072"/>
              </p:ext>
            </p:extLst>
          </p:nvPr>
        </p:nvGraphicFramePr>
        <p:xfrm>
          <a:off x="395536" y="4581128"/>
          <a:ext cx="8384753" cy="39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4" name="Equation" r:id="rId3" imgW="3619500" imgH="203200" progId="Equation.DSMT4">
                  <p:embed/>
                </p:oleObj>
              </mc:Choice>
              <mc:Fallback>
                <p:oleObj name="Equation" r:id="rId3" imgW="3619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581128"/>
                        <a:ext cx="8384753" cy="391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50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064896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COSMIC RELATIVITY</a:t>
            </a:r>
            <a:r>
              <a:rPr lang="en-US" dirty="0" smtClean="0"/>
              <a:t>		gr-qc//0406023</a:t>
            </a:r>
          </a:p>
          <a:p>
            <a:r>
              <a:rPr lang="en-US" dirty="0" smtClean="0"/>
              <a:t>					gr-qc//0406043</a:t>
            </a:r>
          </a:p>
          <a:p>
            <a:r>
              <a:rPr lang="en-US" dirty="0" smtClean="0"/>
              <a:t>Mod. Phys. Lett. A </a:t>
            </a:r>
            <a:r>
              <a:rPr lang="en-US" b="1" dirty="0" smtClean="0"/>
              <a:t>16</a:t>
            </a:r>
            <a:r>
              <a:rPr lang="en-US" dirty="0" smtClean="0"/>
              <a:t>, 429, (2001) </a:t>
            </a:r>
          </a:p>
          <a:p>
            <a:endParaRPr lang="en-US" dirty="0" smtClean="0"/>
          </a:p>
          <a:p>
            <a:r>
              <a:rPr lang="en-US" dirty="0" smtClean="0"/>
              <a:t>Mach</a:t>
            </a:r>
            <a:r>
              <a:rPr lang="ja-JP" altLang="en-US" dirty="0" smtClean="0"/>
              <a:t>’</a:t>
            </a:r>
            <a:r>
              <a:rPr lang="en-US" dirty="0" smtClean="0"/>
              <a:t>s Principle and Inertia,  </a:t>
            </a:r>
          </a:p>
          <a:p>
            <a:r>
              <a:rPr lang="en-US" dirty="0" smtClean="0"/>
              <a:t>Eds. M. Sachs and A. R. Roy, (Apeiron, Montreal, 2003)</a:t>
            </a:r>
          </a:p>
          <a:p>
            <a:endParaRPr lang="en-US" dirty="0" smtClean="0"/>
          </a:p>
          <a:p>
            <a:r>
              <a:rPr lang="en-US" dirty="0" smtClean="0"/>
              <a:t>Proc. PIRT-London, 2006</a:t>
            </a:r>
          </a:p>
          <a:p>
            <a:endParaRPr lang="en-US" dirty="0" smtClean="0"/>
          </a:p>
          <a:p>
            <a:r>
              <a:rPr lang="en-US" dirty="0" smtClean="0"/>
              <a:t>Current Science (Ind. Acad. Sc.) Dec. 2005</a:t>
            </a:r>
          </a:p>
          <a:p>
            <a:endParaRPr lang="en-US" dirty="0" smtClean="0"/>
          </a:p>
          <a:p>
            <a:r>
              <a:rPr lang="en-US" dirty="0" smtClean="0"/>
              <a:t>SPIE Photonics Proc. 2008</a:t>
            </a:r>
          </a:p>
          <a:p>
            <a:endParaRPr lang="en-US" dirty="0"/>
          </a:p>
          <a:p>
            <a:r>
              <a:rPr lang="en-US" dirty="0" smtClean="0"/>
              <a:t>Advances in Theoretical Physics, (Eds. Ghosh and Kar, World Scientific, Proc. 2009)</a:t>
            </a:r>
          </a:p>
          <a:p>
            <a:endParaRPr lang="en-US" dirty="0" smtClean="0"/>
          </a:p>
          <a:p>
            <a:r>
              <a:rPr lang="en-US" dirty="0" smtClean="0"/>
              <a:t>Int. Jl. Mod. Phys. (2014)</a:t>
            </a:r>
          </a:p>
          <a:p>
            <a:endParaRPr lang="en-IN" dirty="0" smtClean="0"/>
          </a:p>
          <a:p>
            <a:r>
              <a:rPr lang="en-IN" b="1" dirty="0" smtClean="0">
                <a:solidFill>
                  <a:srgbClr val="900000"/>
                </a:solidFill>
              </a:rPr>
              <a:t>	The Physical Universe Proccedings, TPU-18 Nagpur 2018</a:t>
            </a:r>
            <a:endParaRPr lang="en-IN" b="1" dirty="0">
              <a:solidFill>
                <a:srgbClr val="9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953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Necessary modification of the General Theory of relativity</a:t>
            </a:r>
            <a:endParaRPr lang="en-IN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62880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We have already shown that its one pillar, STR, is falsified.  </a:t>
            </a:r>
          </a:p>
          <a:p>
            <a:r>
              <a:rPr lang="en-US" dirty="0" smtClean="0">
                <a:latin typeface="Arial"/>
                <a:cs typeface="Arial"/>
              </a:rPr>
              <a:t>With Cosmic Relativity as the new basis, and propagation of light being Galilean, GTR must change and give up general coordinate invariance. </a:t>
            </a:r>
            <a:endParaRPr lang="en-IN" dirty="0">
              <a:latin typeface="Arial"/>
              <a:cs typeface="Arial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251520" y="3212976"/>
            <a:ext cx="8443664" cy="1543249"/>
            <a:chOff x="249024" y="4005064"/>
            <a:chExt cx="8839200" cy="1543249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249024" y="4005064"/>
              <a:ext cx="8839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/>
                <a:t>The </a:t>
              </a:r>
              <a:r>
                <a:rPr lang="en-US" sz="2000" dirty="0" smtClean="0"/>
                <a:t>modified Centenary </a:t>
              </a:r>
              <a:r>
                <a:rPr lang="en-US" sz="2000" dirty="0"/>
                <a:t>Einstein Equation</a:t>
              </a:r>
            </a:p>
          </p:txBody>
        </p:sp>
        <p:graphicFrame>
          <p:nvGraphicFramePr>
            <p:cNvPr id="307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5264382"/>
                </p:ext>
              </p:extLst>
            </p:nvPr>
          </p:nvGraphicFramePr>
          <p:xfrm>
            <a:off x="1468105" y="4511675"/>
            <a:ext cx="5337911" cy="1036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75" name="Equation" r:id="rId3" imgW="2130120" imgH="411120" progId="Equation.DSMT4">
                    <p:embed/>
                  </p:oleObj>
                </mc:Choice>
                <mc:Fallback>
                  <p:oleObj name="Equation" r:id="rId3" imgW="2130120" imgH="41112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8105" y="4511675"/>
                          <a:ext cx="5337911" cy="1036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1"/>
          <p:cNvGrpSpPr/>
          <p:nvPr/>
        </p:nvGrpSpPr>
        <p:grpSpPr>
          <a:xfrm>
            <a:off x="3059832" y="4725144"/>
            <a:ext cx="5940824" cy="1026696"/>
            <a:chOff x="3131840" y="5013176"/>
            <a:chExt cx="5940824" cy="1026696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4283968" y="5013176"/>
              <a:ext cx="576064" cy="7920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131840" y="5670540"/>
              <a:ext cx="5940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Universe as privileged frame. Galilean and Machian</a:t>
              </a:r>
              <a:endParaRPr lang="en-IN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80728"/>
            <a:ext cx="6971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“What is already seen, cannot be denied citing theory</a:t>
            </a:r>
            <a:r>
              <a:rPr lang="is-IS" sz="2000" dirty="0" smtClean="0">
                <a:latin typeface="Arial"/>
                <a:cs typeface="Arial"/>
              </a:rPr>
              <a:t>…”</a:t>
            </a:r>
          </a:p>
          <a:p>
            <a:endParaRPr lang="is-IS" sz="2000" dirty="0">
              <a:latin typeface="Arial"/>
              <a:cs typeface="Arial"/>
            </a:endParaRPr>
          </a:p>
          <a:p>
            <a:r>
              <a:rPr lang="is-IS" sz="2000" dirty="0" smtClean="0">
                <a:latin typeface="Arial"/>
                <a:cs typeface="Arial"/>
              </a:rPr>
              <a:t>		Sankara (~800 AD, Philosopher/Interpreter)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09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236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Gravitational Waves</a:t>
            </a:r>
            <a:endParaRPr lang="en-US" b="1" dirty="0"/>
          </a:p>
        </p:txBody>
      </p:sp>
      <p:pic>
        <p:nvPicPr>
          <p:cNvPr id="3" name="Picture 2" descr="GW170817-frontp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692696"/>
            <a:ext cx="7668344" cy="3610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479715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GW 170817:  Coincident detection of Gamma rays by Fermi satellite</a:t>
            </a:r>
          </a:p>
          <a:p>
            <a:endParaRPr lang="en-US" dirty="0"/>
          </a:p>
          <a:p>
            <a:r>
              <a:rPr lang="en-US" dirty="0" smtClean="0"/>
              <a:t>Comparison of light and gravitational waves – speed, </a:t>
            </a:r>
            <a:r>
              <a:rPr lang="en-US" dirty="0" smtClean="0">
                <a:solidFill>
                  <a:srgbClr val="FF0000"/>
                </a:solidFill>
              </a:rPr>
              <a:t>Shapiro delay, Gravitational bending (by Virgo cluster)</a:t>
            </a:r>
            <a:r>
              <a:rPr lang="en-US" dirty="0" smtClean="0"/>
              <a:t>, Hubble constant measurement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3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81000" y="364594"/>
            <a:ext cx="26342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The LIGO-India 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21281"/>
            <a:ext cx="3399904" cy="4741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3421" y="445820"/>
            <a:ext cx="4909059" cy="63847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D5E6-404D-5A4B-AF41-B86C8BCEE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6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D5E6-404D-5A4B-AF41-B86C8BCEE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063" y="858826"/>
            <a:ext cx="2413000" cy="101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063" y="2065923"/>
            <a:ext cx="398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Nobel prize 2017 Advanced </a:t>
            </a:r>
            <a:r>
              <a:rPr lang="en-US" b="1" dirty="0"/>
              <a:t>Information</a:t>
            </a:r>
            <a:endParaRPr lang="en-US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355" y="2709203"/>
            <a:ext cx="8424445" cy="202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75225"/>
            <a:ext cx="8856984" cy="143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536" y="3645024"/>
            <a:ext cx="6552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92080" y="4077072"/>
            <a:ext cx="33123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5536" y="4293096"/>
            <a:ext cx="44644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28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Gravitational Waves</a:t>
            </a:r>
          </a:p>
          <a:p>
            <a:endParaRPr lang="en-US" dirty="0"/>
          </a:p>
          <a:p>
            <a:r>
              <a:rPr lang="en-US" dirty="0" smtClean="0"/>
              <a:t>LIGO-India Progress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05174"/>
            <a:ext cx="7021125" cy="435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8928" y="5661248"/>
            <a:ext cx="662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acquisition and preparation in progress (DAE/DCSEM)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6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467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Optics and is “Vacuum” modes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88640"/>
            <a:ext cx="90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Optics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899592" y="1052736"/>
            <a:ext cx="7515309" cy="648072"/>
            <a:chOff x="1115616" y="1556792"/>
            <a:chExt cx="7515309" cy="648072"/>
          </a:xfrm>
        </p:grpSpPr>
        <p:sp>
          <p:nvSpPr>
            <p:cNvPr id="4" name="TextBox 3"/>
            <p:cNvSpPr txBox="1"/>
            <p:nvPr/>
          </p:nvSpPr>
          <p:spPr>
            <a:xfrm>
              <a:off x="1115616" y="1556792"/>
              <a:ext cx="6292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fundamental assertion of quantum optics:</a:t>
              </a:r>
            </a:p>
            <a:p>
              <a:r>
                <a:rPr lang="en-US" dirty="0" smtClean="0"/>
                <a:t>There are vacuum modes at all frequencies, with energy </a:t>
              </a:r>
              <a:endParaRPr lang="en-US" dirty="0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9523996"/>
                </p:ext>
              </p:extLst>
            </p:nvPr>
          </p:nvGraphicFramePr>
          <p:xfrm>
            <a:off x="7308304" y="1834530"/>
            <a:ext cx="1322621" cy="370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22" name="Equation" r:id="rId3" imgW="621360" imgH="164520" progId="Equation.DSMT4">
                    <p:embed/>
                  </p:oleObj>
                </mc:Choice>
                <mc:Fallback>
                  <p:oleObj name="Equation" r:id="rId3" imgW="621360" imgH="164520" progId="Equation.DSMT4">
                    <p:embed/>
                    <p:pic>
                      <p:nvPicPr>
                        <p:cNvPr id="0" name="Picture 2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8304" y="1834530"/>
                          <a:ext cx="1322621" cy="370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611560" y="177281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But the </a:t>
            </a:r>
            <a:r>
              <a:rPr lang="en-US" dirty="0" smtClean="0"/>
              <a:t>average energy density of the universe is a measured quantity and it is certainly much less. So quantum optics and quantum field theories cannot be entirely correct, despite their success.  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30230" y="4908178"/>
            <a:ext cx="0" cy="72008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002238" y="3972074"/>
            <a:ext cx="0" cy="72008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V="1">
            <a:off x="2434286" y="4476130"/>
            <a:ext cx="0" cy="72008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251520" y="2780928"/>
            <a:ext cx="8892481" cy="2520280"/>
            <a:chOff x="251520" y="2744862"/>
            <a:chExt cx="8892481" cy="2520280"/>
          </a:xfrm>
        </p:grpSpPr>
        <p:sp>
          <p:nvSpPr>
            <p:cNvPr id="8" name="TextBox 7"/>
            <p:cNvSpPr txBox="1"/>
            <p:nvPr/>
          </p:nvSpPr>
          <p:spPr>
            <a:xfrm>
              <a:off x="323529" y="2744862"/>
              <a:ext cx="8820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experimental “demonstration” (in QO) for the reality of the vacuum mode in  Homodyne experiment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619672" y="4509368"/>
              <a:ext cx="648072" cy="504056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67544" y="4725392"/>
              <a:ext cx="144016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907704" y="3789288"/>
              <a:ext cx="0" cy="86409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979712" y="4725392"/>
              <a:ext cx="1152128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hord 16"/>
            <p:cNvSpPr/>
            <p:nvPr/>
          </p:nvSpPr>
          <p:spPr>
            <a:xfrm rot="6505985">
              <a:off x="1759929" y="3456341"/>
              <a:ext cx="334719" cy="385140"/>
            </a:xfrm>
            <a:prstGeom prst="chor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hord 18"/>
            <p:cNvSpPr/>
            <p:nvPr/>
          </p:nvSpPr>
          <p:spPr>
            <a:xfrm rot="12231317">
              <a:off x="3119130" y="4499656"/>
              <a:ext cx="387290" cy="375053"/>
            </a:xfrm>
            <a:prstGeom prst="chor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979712" y="3501256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491880" y="3789288"/>
              <a:ext cx="0" cy="86409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347864" y="3429248"/>
              <a:ext cx="360040" cy="36004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inus 25"/>
            <p:cNvSpPr/>
            <p:nvPr/>
          </p:nvSpPr>
          <p:spPr>
            <a:xfrm>
              <a:off x="3386884" y="3429248"/>
              <a:ext cx="288032" cy="338336"/>
            </a:xfrm>
            <a:prstGeom prst="mathMinus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707904" y="3573264"/>
              <a:ext cx="432048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1589222"/>
                </p:ext>
              </p:extLst>
            </p:nvPr>
          </p:nvGraphicFramePr>
          <p:xfrm>
            <a:off x="251520" y="4869408"/>
            <a:ext cx="1341099" cy="395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23" name="Equation" r:id="rId5" imgW="758520" imgH="219240" progId="Equation.DSMT4">
                    <p:embed/>
                  </p:oleObj>
                </mc:Choice>
                <mc:Fallback>
                  <p:oleObj name="Equation" r:id="rId5" imgW="758520" imgH="219240" progId="Equation.DSMT4">
                    <p:embed/>
                    <p:pic>
                      <p:nvPicPr>
                        <p:cNvPr id="0" name="Picture 2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20" y="4869408"/>
                          <a:ext cx="1341099" cy="3957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162559"/>
                </p:ext>
              </p:extLst>
            </p:nvPr>
          </p:nvGraphicFramePr>
          <p:xfrm>
            <a:off x="1052513" y="4005263"/>
            <a:ext cx="590550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24" name="Equation" r:id="rId7" imgW="264960" imgH="191880" progId="Equation.DSMT4">
                    <p:embed/>
                  </p:oleObj>
                </mc:Choice>
                <mc:Fallback>
                  <p:oleObj name="Equation" r:id="rId7" imgW="264960" imgH="191880" progId="Equation.DSMT4">
                    <p:embed/>
                    <p:pic>
                      <p:nvPicPr>
                        <p:cNvPr id="0" name="Picture 2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2513" y="4005263"/>
                          <a:ext cx="590550" cy="430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81179"/>
                </p:ext>
              </p:extLst>
            </p:nvPr>
          </p:nvGraphicFramePr>
          <p:xfrm>
            <a:off x="2557611" y="4223172"/>
            <a:ext cx="430213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25" name="Equation" r:id="rId9" imgW="191880" imgH="191880" progId="Equation.DSMT4">
                    <p:embed/>
                  </p:oleObj>
                </mc:Choice>
                <mc:Fallback>
                  <p:oleObj name="Equation" r:id="rId9" imgW="191880" imgH="191880" progId="Equation.DSMT4">
                    <p:embed/>
                    <p:pic>
                      <p:nvPicPr>
                        <p:cNvPr id="0" name="Picture 2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7611" y="4223172"/>
                          <a:ext cx="430213" cy="430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4029945"/>
                </p:ext>
              </p:extLst>
            </p:nvPr>
          </p:nvGraphicFramePr>
          <p:xfrm>
            <a:off x="4251300" y="3297485"/>
            <a:ext cx="2120900" cy="563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26" name="Equation" r:id="rId11" imgW="987120" imgH="255960" progId="Equation.DSMT4">
                    <p:embed/>
                  </p:oleObj>
                </mc:Choice>
                <mc:Fallback>
                  <p:oleObj name="Equation" r:id="rId11" imgW="987120" imgH="255960" progId="Equation.DSMT4">
                    <p:embed/>
                    <p:pic>
                      <p:nvPicPr>
                        <p:cNvPr id="0" name="Picture 2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1300" y="3297485"/>
                          <a:ext cx="2120900" cy="563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88228"/>
              </p:ext>
            </p:extLst>
          </p:nvPr>
        </p:nvGraphicFramePr>
        <p:xfrm>
          <a:off x="2089451" y="3972595"/>
          <a:ext cx="2762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27" name="Equation" r:id="rId13" imgW="100440" imgH="118800" progId="Equation.DSMT4">
                  <p:embed/>
                </p:oleObj>
              </mc:Choice>
              <mc:Fallback>
                <p:oleObj name="Equation" r:id="rId13" imgW="100440" imgH="118800" progId="Equation.DSMT4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451" y="3972595"/>
                        <a:ext cx="276225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075989"/>
              </p:ext>
            </p:extLst>
          </p:nvPr>
        </p:nvGraphicFramePr>
        <p:xfrm>
          <a:off x="2240264" y="4850483"/>
          <a:ext cx="27781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28" name="Equation" r:id="rId15" imgW="100440" imgH="118800" progId="Equation.DSMT4">
                  <p:embed/>
                </p:oleObj>
              </mc:Choice>
              <mc:Fallback>
                <p:oleObj name="Equation" r:id="rId15" imgW="100440" imgH="118800" progId="Equation.DSMT4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0264" y="4850483"/>
                        <a:ext cx="277812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02498"/>
              </p:ext>
            </p:extLst>
          </p:nvPr>
        </p:nvGraphicFramePr>
        <p:xfrm>
          <a:off x="3923928" y="3866307"/>
          <a:ext cx="381158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29" name="Equation" r:id="rId17" imgW="1791720" imgH="393120" progId="Equation.DSMT4">
                  <p:embed/>
                </p:oleObj>
              </mc:Choice>
              <mc:Fallback>
                <p:oleObj name="Equation" r:id="rId17" imgW="1791720" imgH="393120" progId="Equation.DSMT4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866307"/>
                        <a:ext cx="3811588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1928686" y="5075892"/>
            <a:ext cx="7083264" cy="1449452"/>
            <a:chOff x="1928686" y="5075892"/>
            <a:chExt cx="7083264" cy="1449452"/>
          </a:xfrm>
        </p:grpSpPr>
        <p:grpSp>
          <p:nvGrpSpPr>
            <p:cNvPr id="61" name="Group 60"/>
            <p:cNvGrpSpPr/>
            <p:nvPr/>
          </p:nvGrpSpPr>
          <p:grpSpPr>
            <a:xfrm>
              <a:off x="1928686" y="5075892"/>
              <a:ext cx="7083264" cy="1449452"/>
              <a:chOff x="1928686" y="5013176"/>
              <a:chExt cx="7083264" cy="1449452"/>
            </a:xfrm>
          </p:grpSpPr>
          <p:sp>
            <p:nvSpPr>
              <p:cNvPr id="45" name="Right Arrow 44"/>
              <p:cNvSpPr/>
              <p:nvPr/>
            </p:nvSpPr>
            <p:spPr>
              <a:xfrm>
                <a:off x="3635896" y="5532245"/>
                <a:ext cx="978408" cy="484632"/>
              </a:xfrm>
              <a:prstGeom prst="rightArrow">
                <a:avLst/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Arrow 45"/>
              <p:cNvSpPr/>
              <p:nvPr/>
            </p:nvSpPr>
            <p:spPr>
              <a:xfrm>
                <a:off x="4788024" y="5532493"/>
                <a:ext cx="720080" cy="268608"/>
              </a:xfrm>
              <a:prstGeom prst="rightArrow">
                <a:avLst/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ight Arrow 46"/>
              <p:cNvSpPr/>
              <p:nvPr/>
            </p:nvSpPr>
            <p:spPr>
              <a:xfrm>
                <a:off x="4788024" y="5748517"/>
                <a:ext cx="720080" cy="268608"/>
              </a:xfrm>
              <a:prstGeom prst="rightArrow">
                <a:avLst/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59832" y="5013176"/>
                <a:ext cx="5703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Simple Proof that the vacuum mode is redundant! </a:t>
                </a:r>
                <a:endParaRPr lang="en-US" dirty="0"/>
              </a:p>
            </p:txBody>
          </p:sp>
          <p:sp>
            <p:nvSpPr>
              <p:cNvPr id="49" name="Chord 48"/>
              <p:cNvSpPr/>
              <p:nvPr/>
            </p:nvSpPr>
            <p:spPr>
              <a:xfrm rot="12231317">
                <a:off x="5493564" y="5363504"/>
                <a:ext cx="387290" cy="375053"/>
              </a:xfrm>
              <a:prstGeom prst="chord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hord 49"/>
              <p:cNvSpPr/>
              <p:nvPr/>
            </p:nvSpPr>
            <p:spPr>
              <a:xfrm rot="12231317">
                <a:off x="5853604" y="5719133"/>
                <a:ext cx="387290" cy="375053"/>
              </a:xfrm>
              <a:prstGeom prst="chord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928686" y="6093296"/>
                <a:ext cx="70832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Novel </a:t>
                </a:r>
                <a:r>
                  <a:rPr lang="en-US" dirty="0" err="1" smtClean="0"/>
                  <a:t>Wavefront</a:t>
                </a:r>
                <a:r>
                  <a:rPr lang="en-US" dirty="0" smtClean="0"/>
                  <a:t> Homodyne Measurement. NO BEAMSPLITTER.</a:t>
                </a:r>
                <a:endParaRPr lang="en-US" dirty="0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5868144" y="5589240"/>
                <a:ext cx="8640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228184" y="5877272"/>
                <a:ext cx="7920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6732240" y="5517232"/>
                <a:ext cx="360040" cy="36004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Minus 55"/>
              <p:cNvSpPr/>
              <p:nvPr/>
            </p:nvSpPr>
            <p:spPr>
              <a:xfrm>
                <a:off x="6771260" y="5517232"/>
                <a:ext cx="288032" cy="338336"/>
              </a:xfrm>
              <a:prstGeom prst="mathMinus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>
                <a:off x="7092280" y="5733256"/>
                <a:ext cx="432048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8" name="Objec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3590762"/>
                  </p:ext>
                </p:extLst>
              </p:nvPr>
            </p:nvGraphicFramePr>
            <p:xfrm>
              <a:off x="7585273" y="5551364"/>
              <a:ext cx="1019175" cy="511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30" name="Equation" r:id="rId19" imgW="466200" imgH="228240" progId="Equation.DSMT4">
                      <p:embed/>
                    </p:oleObj>
                  </mc:Choice>
                  <mc:Fallback>
                    <p:oleObj name="Equation" r:id="rId19" imgW="466200" imgH="228240" progId="Equation.DSMT4">
                      <p:embed/>
                      <p:pic>
                        <p:nvPicPr>
                          <p:cNvPr id="0" name="Picture 2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85273" y="5551364"/>
                            <a:ext cx="1019175" cy="511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1589222"/>
                </p:ext>
              </p:extLst>
            </p:nvPr>
          </p:nvGraphicFramePr>
          <p:xfrm>
            <a:off x="2123728" y="5661248"/>
            <a:ext cx="1341099" cy="395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31" name="Equation" r:id="rId21" imgW="758520" imgH="219240" progId="Equation.DSMT4">
                    <p:embed/>
                  </p:oleObj>
                </mc:Choice>
                <mc:Fallback>
                  <p:oleObj name="Equation" r:id="rId21" imgW="758520" imgH="219240" progId="Equation.DSMT4">
                    <p:embed/>
                    <p:pic>
                      <p:nvPicPr>
                        <p:cNvPr id="0" name="Picture 2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728" y="5661248"/>
                          <a:ext cx="1341099" cy="3957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23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b="1" dirty="0" smtClean="0">
                <a:latin typeface="Arial"/>
                <a:cs typeface="Arial"/>
              </a:rPr>
              <a:t>List of new results in Cosmic Relativity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908720"/>
            <a:ext cx="819968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Arial"/>
                <a:cs typeface="Arial"/>
              </a:rPr>
              <a:t>Spins in rotation :  Geometric phases of photons and neutrons</a:t>
            </a:r>
          </a:p>
          <a:p>
            <a:pPr marL="342900" indent="-342900">
              <a:buAutoNum type="arabicParenR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latin typeface="Arial"/>
                <a:cs typeface="Arial"/>
              </a:rPr>
              <a:t>Atomic fine-structure without Special Relativity and Lorentz transformations</a:t>
            </a:r>
          </a:p>
          <a:p>
            <a:pPr marL="342900" indent="-342900">
              <a:buAutoNum type="arabicParenR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latin typeface="Arial"/>
                <a:cs typeface="Arial"/>
              </a:rPr>
              <a:t>Aberration and Fresnel drag without STR velocity addition formula</a:t>
            </a:r>
          </a:p>
          <a:p>
            <a:pPr marL="342900" indent="-342900">
              <a:buAutoNum type="arabicParenR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latin typeface="Arial"/>
                <a:cs typeface="Arial"/>
              </a:rPr>
              <a:t>Complete solution to the Unipolar induction problem in electrodynamics</a:t>
            </a:r>
          </a:p>
          <a:p>
            <a:pPr marL="342900" indent="-342900">
              <a:buAutoNum type="arabicParenR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latin typeface="Arial"/>
                <a:cs typeface="Arial"/>
              </a:rPr>
              <a:t>Spin-Statistics connection </a:t>
            </a:r>
          </a:p>
          <a:p>
            <a:pPr marL="342900" indent="-342900">
              <a:buAutoNum type="arabicParenR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latin typeface="Arial"/>
                <a:cs typeface="Arial"/>
              </a:rPr>
              <a:t>Electron transport in bio-molecules – spin valve effect</a:t>
            </a:r>
          </a:p>
          <a:p>
            <a:pPr marL="342900" indent="-342900">
              <a:buAutoNum type="arabicParenR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 coherent description of the  Quantum Hall Effects</a:t>
            </a:r>
          </a:p>
          <a:p>
            <a:pPr marL="342900" indent="-342900">
              <a:buAutoNum type="arabicParenR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latin typeface="Arial"/>
                <a:cs typeface="Arial"/>
              </a:rPr>
              <a:t>Violation of the Einstein Equivalence Principle for clocks in acceleration</a:t>
            </a:r>
          </a:p>
          <a:p>
            <a:pPr marL="342900" indent="-342900">
              <a:buAutoNum type="arabicParenR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latin typeface="Arial"/>
                <a:cs typeface="Arial"/>
              </a:rPr>
              <a:t>Galilean propagation of gravitational waves</a:t>
            </a:r>
          </a:p>
          <a:p>
            <a:pPr marL="342900" indent="-342900">
              <a:buAutoNum type="arabicParenR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latin typeface="Arial"/>
                <a:cs typeface="Arial"/>
              </a:rPr>
              <a:t>Modification of Einstein’s equations and completion of General Relativity</a:t>
            </a:r>
            <a:endParaRPr lang="en-IN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16016" y="2348880"/>
            <a:ext cx="2952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71600" y="4509120"/>
            <a:ext cx="540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459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Energy Condensed Matter Physics</a:t>
            </a:r>
            <a:endParaRPr lang="en-US" b="1" dirty="0"/>
          </a:p>
        </p:txBody>
      </p:sp>
      <p:pic>
        <p:nvPicPr>
          <p:cNvPr id="3" name="Picture 2" descr="https://upload.wikimedia.org/wikipedia/en/1/19/Hall_Effect_Measurement_Setup_for_Electr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816424" cy="246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3528" y="548680"/>
            <a:ext cx="1477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Hall </a:t>
            </a:r>
            <a:r>
              <a:rPr lang="en-US" dirty="0" smtClean="0">
                <a:solidFill>
                  <a:srgbClr val="0000FF"/>
                </a:solidFill>
              </a:rPr>
              <a:t>Effects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50547"/>
              </p:ext>
            </p:extLst>
          </p:nvPr>
        </p:nvGraphicFramePr>
        <p:xfrm>
          <a:off x="5652120" y="404664"/>
          <a:ext cx="2880320" cy="81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7" name="Equation" r:id="rId4" imgW="1919880" imgH="530280" progId="Equation.DSMT4">
                  <p:embed/>
                </p:oleObj>
              </mc:Choice>
              <mc:Fallback>
                <p:oleObj name="Equation" r:id="rId4" imgW="1919880" imgH="53028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04664"/>
                        <a:ext cx="2880320" cy="814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211960" y="1916832"/>
            <a:ext cx="4464496" cy="1728192"/>
            <a:chOff x="4247301" y="1791029"/>
            <a:chExt cx="4775556" cy="1927887"/>
          </a:xfrm>
        </p:grpSpPr>
        <p:graphicFrame>
          <p:nvGraphicFramePr>
            <p:cNvPr id="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3798848"/>
                </p:ext>
              </p:extLst>
            </p:nvPr>
          </p:nvGraphicFramePr>
          <p:xfrm>
            <a:off x="4247301" y="1791029"/>
            <a:ext cx="4775556" cy="1927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8" name="Equation" r:id="rId6" imgW="2705040" imgH="1079280" progId="Equation.DSMT4">
                    <p:embed/>
                  </p:oleObj>
                </mc:Choice>
                <mc:Fallback>
                  <p:oleObj name="Equation" r:id="rId6" imgW="2705040" imgH="1079280" progId="Equation.DSMT4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7301" y="1791029"/>
                          <a:ext cx="4775556" cy="1927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18"/>
            <p:cNvGrpSpPr/>
            <p:nvPr/>
          </p:nvGrpSpPr>
          <p:grpSpPr>
            <a:xfrm>
              <a:off x="6372200" y="2237285"/>
              <a:ext cx="1944216" cy="1335731"/>
              <a:chOff x="971600" y="4613549"/>
              <a:chExt cx="1944216" cy="1335731"/>
            </a:xfrm>
          </p:grpSpPr>
          <p:sp>
            <p:nvSpPr>
              <p:cNvPr id="9" name="Parallelogram 8"/>
              <p:cNvSpPr/>
              <p:nvPr/>
            </p:nvSpPr>
            <p:spPr>
              <a:xfrm>
                <a:off x="971600" y="5229200"/>
                <a:ext cx="1944216" cy="720080"/>
              </a:xfrm>
              <a:prstGeom prst="parallelogram">
                <a:avLst>
                  <a:gd name="adj" fmla="val 59359"/>
                </a:avLst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547664" y="5373216"/>
                <a:ext cx="720080" cy="36004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>
                <a:endCxn id="10" idx="0"/>
              </p:cNvCxnSpPr>
              <p:nvPr/>
            </p:nvCxnSpPr>
            <p:spPr>
              <a:xfrm flipH="1" flipV="1">
                <a:off x="1907704" y="5373216"/>
                <a:ext cx="288032" cy="720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2399817" y="4613549"/>
                <a:ext cx="11944" cy="12554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2051720" y="4869160"/>
                <a:ext cx="348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51520" y="3645024"/>
            <a:ext cx="8697987" cy="3096344"/>
            <a:chOff x="251520" y="3645024"/>
            <a:chExt cx="8697987" cy="3096344"/>
          </a:xfrm>
        </p:grpSpPr>
        <p:sp>
          <p:nvSpPr>
            <p:cNvPr id="7" name="TextBox 6"/>
            <p:cNvSpPr txBox="1"/>
            <p:nvPr/>
          </p:nvSpPr>
          <p:spPr>
            <a:xfrm>
              <a:off x="251520" y="3645024"/>
              <a:ext cx="8498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 2D MOSFET systems, at ultra-low temperature and high magnetic field</a:t>
              </a:r>
              <a:r>
                <a:rPr lang="is-IS" dirty="0" smtClean="0"/>
                <a:t>….</a:t>
              </a:r>
              <a:endParaRPr lang="en-US" dirty="0"/>
            </a:p>
          </p:txBody>
        </p:sp>
        <p:pic>
          <p:nvPicPr>
            <p:cNvPr id="20" name="Picture 2" descr="http://www.chinese-word-roots.org/hall1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4020558"/>
              <a:ext cx="3744415" cy="2720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2248284"/>
                </p:ext>
              </p:extLst>
            </p:nvPr>
          </p:nvGraphicFramePr>
          <p:xfrm>
            <a:off x="4067944" y="4077072"/>
            <a:ext cx="4881563" cy="962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9" name="Equation" r:id="rId9" imgW="2760840" imgH="530280" progId="Equation.DSMT4">
                    <p:embed/>
                  </p:oleObj>
                </mc:Choice>
                <mc:Fallback>
                  <p:oleObj name="Equation" r:id="rId9" imgW="2760840" imgH="530280" progId="Equation.DSMT4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944" y="4077072"/>
                          <a:ext cx="4881563" cy="962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4067944" y="5589240"/>
              <a:ext cx="43924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 smtClean="0"/>
                <a:t>von Klitzing constant </a:t>
              </a:r>
            </a:p>
            <a:p>
              <a:r>
                <a:rPr lang="de-DE" i="1" dirty="0" smtClean="0"/>
                <a:t>R</a:t>
              </a:r>
              <a:r>
                <a:rPr lang="de-DE" baseline="-25000" dirty="0" smtClean="0"/>
                <a:t>K</a:t>
              </a:r>
              <a:r>
                <a:rPr lang="de-DE" dirty="0" smtClean="0"/>
                <a:t> = </a:t>
              </a:r>
              <a:r>
                <a:rPr lang="de-DE" i="1" dirty="0" smtClean="0"/>
                <a:t>h</a:t>
              </a:r>
              <a:r>
                <a:rPr lang="de-DE" dirty="0" smtClean="0"/>
                <a:t>/</a:t>
              </a:r>
              <a:r>
                <a:rPr lang="de-DE" i="1" dirty="0" smtClean="0"/>
                <a:t>e</a:t>
              </a:r>
              <a:r>
                <a:rPr lang="de-DE" baseline="30000" dirty="0" smtClean="0"/>
                <a:t>2</a:t>
              </a:r>
              <a:r>
                <a:rPr lang="de-DE" dirty="0" smtClean="0"/>
                <a:t> = 25812.807557(18) Ω</a:t>
              </a:r>
              <a:endParaRPr lang="en-IN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95936" y="4941168"/>
              <a:ext cx="23775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K. von Klitzing (1980)</a:t>
              </a:r>
            </a:p>
            <a:p>
              <a:r>
                <a:rPr lang="de-DE" dirty="0" smtClean="0"/>
                <a:t>Nobel prize in 1985  </a:t>
              </a:r>
              <a:endParaRPr lang="en-IN" dirty="0"/>
            </a:p>
          </p:txBody>
        </p:sp>
        <p:graphicFrame>
          <p:nvGraphicFramePr>
            <p:cNvPr id="153634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9728389"/>
                </p:ext>
              </p:extLst>
            </p:nvPr>
          </p:nvGraphicFramePr>
          <p:xfrm>
            <a:off x="7380312" y="5085184"/>
            <a:ext cx="1254918" cy="877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70" name="Equation" r:id="rId11" imgW="736814" imgH="507939" progId="Equation.DSMT4">
                    <p:embed/>
                  </p:oleObj>
                </mc:Choice>
                <mc:Fallback>
                  <p:oleObj name="Equation" r:id="rId11" imgW="736814" imgH="507939" progId="Equation.DSMT4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0312" y="5085184"/>
                          <a:ext cx="1254918" cy="8778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4499992" y="548680"/>
            <a:ext cx="1584176" cy="1233428"/>
            <a:chOff x="4499992" y="908720"/>
            <a:chExt cx="1584176" cy="123342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499992" y="908720"/>
              <a:ext cx="0" cy="122413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99992" y="213285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499992" y="1412776"/>
              <a:ext cx="1296144" cy="720080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499992" y="980728"/>
              <a:ext cx="340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52120" y="1772816"/>
              <a:ext cx="348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379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1196</Words>
  <Application>Microsoft Macintosh PowerPoint</Application>
  <PresentationFormat>On-screen Show (4:3)</PresentationFormat>
  <Paragraphs>185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Breeze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Unni</dc:creator>
  <cp:lastModifiedBy>CS Unnikrishnan</cp:lastModifiedBy>
  <cp:revision>166</cp:revision>
  <dcterms:created xsi:type="dcterms:W3CDTF">2018-02-19T10:17:47Z</dcterms:created>
  <dcterms:modified xsi:type="dcterms:W3CDTF">2018-05-09T02:30:18Z</dcterms:modified>
</cp:coreProperties>
</file>