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417" r:id="rId2"/>
    <p:sldId id="844" r:id="rId3"/>
    <p:sldId id="845" r:id="rId4"/>
    <p:sldId id="827" r:id="rId5"/>
    <p:sldId id="853" r:id="rId6"/>
    <p:sldId id="854" r:id="rId7"/>
    <p:sldId id="856" r:id="rId8"/>
    <p:sldId id="857" r:id="rId9"/>
    <p:sldId id="858" r:id="rId10"/>
    <p:sldId id="833" r:id="rId11"/>
    <p:sldId id="834" r:id="rId12"/>
    <p:sldId id="836" r:id="rId13"/>
    <p:sldId id="837" r:id="rId14"/>
    <p:sldId id="838" r:id="rId15"/>
    <p:sldId id="840" r:id="rId16"/>
    <p:sldId id="908" r:id="rId17"/>
    <p:sldId id="909" r:id="rId18"/>
    <p:sldId id="859" r:id="rId19"/>
    <p:sldId id="881" r:id="rId20"/>
    <p:sldId id="882" r:id="rId21"/>
    <p:sldId id="903" r:id="rId22"/>
    <p:sldId id="883" r:id="rId23"/>
    <p:sldId id="885" r:id="rId24"/>
    <p:sldId id="886" r:id="rId25"/>
    <p:sldId id="889" r:id="rId26"/>
    <p:sldId id="890" r:id="rId27"/>
    <p:sldId id="887" r:id="rId28"/>
    <p:sldId id="888" r:id="rId29"/>
    <p:sldId id="912" r:id="rId30"/>
    <p:sldId id="665" r:id="rId31"/>
    <p:sldId id="891" r:id="rId32"/>
    <p:sldId id="671" r:id="rId33"/>
    <p:sldId id="741" r:id="rId34"/>
    <p:sldId id="861" r:id="rId35"/>
    <p:sldId id="862" r:id="rId36"/>
    <p:sldId id="863" r:id="rId37"/>
    <p:sldId id="864" r:id="rId38"/>
    <p:sldId id="900" r:id="rId39"/>
    <p:sldId id="865" r:id="rId40"/>
    <p:sldId id="866" r:id="rId41"/>
    <p:sldId id="867" r:id="rId42"/>
    <p:sldId id="911" r:id="rId43"/>
    <p:sldId id="910" r:id="rId44"/>
    <p:sldId id="868" r:id="rId45"/>
    <p:sldId id="869" r:id="rId46"/>
    <p:sldId id="870" r:id="rId47"/>
    <p:sldId id="892" r:id="rId48"/>
    <p:sldId id="843" r:id="rId49"/>
    <p:sldId id="904" r:id="rId50"/>
    <p:sldId id="905" r:id="rId51"/>
    <p:sldId id="898" r:id="rId52"/>
    <p:sldId id="842" r:id="rId53"/>
    <p:sldId id="901" r:id="rId54"/>
    <p:sldId id="802" r:id="rId55"/>
    <p:sldId id="830" r:id="rId56"/>
  </p:sldIdLst>
  <p:sldSz cx="9217025" cy="6911975"/>
  <p:notesSz cx="6781800" cy="9926638"/>
  <p:custDataLst>
    <p:tags r:id="rId59"/>
  </p:custDataLst>
  <p:defaultTextStyle>
    <a:defPPr>
      <a:defRPr lang="en-US"/>
    </a:defPPr>
    <a:lvl1pPr marL="0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0812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21624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82436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43248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04059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64871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25683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86495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3399"/>
    <a:srgbClr val="707070"/>
    <a:srgbClr val="6A6A6A"/>
    <a:srgbClr val="7F7F7F"/>
    <a:srgbClr val="646464"/>
    <a:srgbClr val="557D7D"/>
    <a:srgbClr val="547E7E"/>
    <a:srgbClr val="336699"/>
    <a:srgbClr val="6091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34593" autoAdjust="0"/>
    <p:restoredTop sz="86403" autoAdjust="0"/>
  </p:normalViewPr>
  <p:slideViewPr>
    <p:cSldViewPr>
      <p:cViewPr>
        <p:scale>
          <a:sx n="60" d="100"/>
          <a:sy n="60" d="100"/>
        </p:scale>
        <p:origin x="-2028" y="-256"/>
      </p:cViewPr>
      <p:guideLst>
        <p:guide orient="horz" pos="3538"/>
        <p:guide orient="horz" pos="3536"/>
        <p:guide orient="horz" pos="763"/>
        <p:guide pos="408"/>
        <p:guide pos="5398"/>
        <p:guide pos="29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howGuides="1">
      <p:cViewPr varScale="1">
        <p:scale>
          <a:sx n="92" d="100"/>
          <a:sy n="92" d="100"/>
        </p:scale>
        <p:origin x="-2934" y="-120"/>
      </p:cViewPr>
      <p:guideLst>
        <p:guide orient="horz" pos="3126"/>
        <p:guide pos="2136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3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9473684210526317E-3"/>
          <c:y val="0.13842482100238662"/>
          <c:w val="0.99342105263157898"/>
          <c:h val="0.71599045346062051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12373">
              <a:solidFill>
                <a:schemeClr val="tx1"/>
              </a:solidFill>
              <a:prstDash val="solid"/>
            </a:ln>
          </c:spPr>
          <c:explosion val="25"/>
          <c:dPt>
            <c:idx val="0"/>
            <c:bubble3D val="0"/>
          </c:dPt>
          <c:dPt>
            <c:idx val="1"/>
            <c:bubble3D val="0"/>
            <c:spPr>
              <a:solidFill>
                <a:srgbClr val="FF0000"/>
              </a:solidFill>
              <a:ln w="12373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33CCCC"/>
              </a:solidFill>
              <a:ln w="12373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FFFF00"/>
              </a:solidFill>
              <a:ln w="12373">
                <a:solidFill>
                  <a:schemeClr val="tx1"/>
                </a:solidFill>
                <a:prstDash val="solid"/>
              </a:ln>
            </c:spPr>
          </c:dPt>
          <c:cat>
            <c:numRef>
              <c:f>Sheet1!$B$1:$E$1</c:f>
              <c:numCache>
                <c:formatCode>General</c:formatCode>
                <c:ptCount val="4"/>
              </c:numCache>
            </c:numRef>
          </c:cat>
          <c:val>
            <c:numRef>
              <c:f>Sheet1!$B$2:$E$2</c:f>
              <c:numCache>
                <c:formatCode>General</c:formatCode>
                <c:ptCount val="4"/>
                <c:pt idx="0">
                  <c:v>73</c:v>
                </c:pt>
                <c:pt idx="1">
                  <c:v>1</c:v>
                </c:pt>
                <c:pt idx="2">
                  <c:v>22</c:v>
                </c:pt>
                <c:pt idx="3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4746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54" b="1" i="0" u="none" strike="noStrike" baseline="0">
          <a:solidFill>
            <a:schemeClr val="tx1"/>
          </a:solidFill>
          <a:latin typeface="Trebuchet MS"/>
          <a:ea typeface="Trebuchet MS"/>
          <a:cs typeface="Trebuchet MS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3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9473684210526317E-3"/>
          <c:y val="0.13842482100238662"/>
          <c:w val="0.99342105263157898"/>
          <c:h val="0.71599045346062051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12373">
              <a:solidFill>
                <a:schemeClr val="tx1"/>
              </a:solidFill>
              <a:prstDash val="solid"/>
            </a:ln>
          </c:spPr>
          <c:explosion val="25"/>
          <c:dPt>
            <c:idx val="0"/>
            <c:bubble3D val="0"/>
          </c:dPt>
          <c:dPt>
            <c:idx val="1"/>
            <c:bubble3D val="0"/>
            <c:spPr>
              <a:solidFill>
                <a:srgbClr val="FF0000"/>
              </a:solidFill>
              <a:ln w="12373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33CCCC"/>
              </a:solidFill>
              <a:ln w="12373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FFFF00"/>
              </a:solidFill>
              <a:ln w="12373">
                <a:solidFill>
                  <a:schemeClr val="tx1"/>
                </a:solidFill>
                <a:prstDash val="solid"/>
              </a:ln>
            </c:spPr>
          </c:dPt>
          <c:cat>
            <c:numRef>
              <c:f>Sheet1!$B$1:$E$1</c:f>
              <c:numCache>
                <c:formatCode>General</c:formatCode>
                <c:ptCount val="4"/>
              </c:numCache>
            </c:numRef>
          </c:cat>
          <c:val>
            <c:numRef>
              <c:f>Sheet1!$B$2:$E$2</c:f>
              <c:numCache>
                <c:formatCode>General</c:formatCode>
                <c:ptCount val="4"/>
                <c:pt idx="0">
                  <c:v>73</c:v>
                </c:pt>
                <c:pt idx="1">
                  <c:v>1</c:v>
                </c:pt>
                <c:pt idx="2">
                  <c:v>22</c:v>
                </c:pt>
                <c:pt idx="3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4746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54" b="1" i="0" u="none" strike="noStrike" baseline="0">
          <a:solidFill>
            <a:schemeClr val="tx1"/>
          </a:solidFill>
          <a:latin typeface="Trebuchet MS"/>
          <a:ea typeface="Trebuchet MS"/>
          <a:cs typeface="Trebuchet MS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3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9473684210526317E-3"/>
          <c:y val="0.13842482100238662"/>
          <c:w val="0.99342105263157898"/>
          <c:h val="0.71599045346062051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12373">
              <a:solidFill>
                <a:schemeClr val="tx1"/>
              </a:solidFill>
              <a:prstDash val="solid"/>
            </a:ln>
          </c:spPr>
          <c:explosion val="25"/>
          <c:dPt>
            <c:idx val="0"/>
            <c:bubble3D val="0"/>
          </c:dPt>
          <c:dPt>
            <c:idx val="1"/>
            <c:bubble3D val="0"/>
            <c:spPr>
              <a:solidFill>
                <a:srgbClr val="FF0000"/>
              </a:solidFill>
              <a:ln w="12373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33CCCC"/>
              </a:solidFill>
              <a:ln w="12373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FFFF00"/>
              </a:solidFill>
              <a:ln w="12373">
                <a:solidFill>
                  <a:schemeClr val="tx1"/>
                </a:solidFill>
                <a:prstDash val="solid"/>
              </a:ln>
            </c:spPr>
          </c:dPt>
          <c:cat>
            <c:numRef>
              <c:f>Sheet1!$B$1:$E$1</c:f>
              <c:numCache>
                <c:formatCode>General</c:formatCode>
                <c:ptCount val="4"/>
              </c:numCache>
            </c:numRef>
          </c:cat>
          <c:val>
            <c:numRef>
              <c:f>Sheet1!$B$2:$E$2</c:f>
              <c:numCache>
                <c:formatCode>General</c:formatCode>
                <c:ptCount val="4"/>
                <c:pt idx="0">
                  <c:v>73</c:v>
                </c:pt>
                <c:pt idx="1">
                  <c:v>1</c:v>
                </c:pt>
                <c:pt idx="2">
                  <c:v>22</c:v>
                </c:pt>
                <c:pt idx="3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4746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54" b="1" i="0" u="none" strike="noStrike" baseline="0">
          <a:solidFill>
            <a:schemeClr val="tx1"/>
          </a:solidFill>
          <a:latin typeface="Trebuchet MS"/>
          <a:ea typeface="Trebuchet MS"/>
          <a:cs typeface="Trebuchet MS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175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B2FF58-0554-41B2-87CD-D2637AD9C53E}" type="datetimeFigureOut">
              <a:rPr lang="en-US" smtClean="0"/>
              <a:t>24-Jan-17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384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1750" y="9428163"/>
            <a:ext cx="29384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F175E5-28B4-4FD2-9AC8-94143E843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6377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1452" y="2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/>
          <a:lstStyle>
            <a:lvl1pPr algn="r">
              <a:defRPr sz="1200"/>
            </a:lvl1pPr>
          </a:lstStyle>
          <a:p>
            <a:fld id="{01620072-3401-4DB9-8FDB-45DC06C8E2ED}" type="datetimeFigureOut">
              <a:rPr lang="en-US" smtClean="0"/>
              <a:t>24-Jan-17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52" tIns="47724" rIns="95452" bIns="477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8181" y="4715156"/>
            <a:ext cx="5425440" cy="4466987"/>
          </a:xfrm>
          <a:prstGeom prst="rect">
            <a:avLst/>
          </a:prstGeom>
        </p:spPr>
        <p:txBody>
          <a:bodyPr vert="horz" lIns="95452" tIns="47724" rIns="95452" bIns="477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1452" y="9428585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 anchor="b"/>
          <a:lstStyle>
            <a:lvl1pPr algn="r">
              <a:defRPr sz="1200"/>
            </a:lvl1pPr>
          </a:lstStyle>
          <a:p>
            <a:fld id="{9D3757EF-13E9-4198-A937-0CBC43ED3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93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02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02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02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02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9217024" cy="582932"/>
          </a:xfrm>
          <a:solidFill>
            <a:srgbClr val="707070"/>
          </a:solidFill>
        </p:spPr>
        <p:txBody>
          <a:bodyPr>
            <a:noAutofit/>
          </a:bodyPr>
          <a:lstStyle>
            <a:lvl1pPr>
              <a:defRPr sz="3200" b="1">
                <a:ln w="6350">
                  <a:noFill/>
                </a:ln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" y="6698905"/>
            <a:ext cx="9217026" cy="213562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r>
              <a:rPr lang="en-US" sz="1200" b="1" smtClean="0">
                <a:solidFill>
                  <a:srgbClr val="FFFFFF"/>
                </a:solidFill>
              </a:rPr>
              <a:t>Georg Raffelt, MPI Physics,</a:t>
            </a:r>
            <a:r>
              <a:rPr lang="en-US" sz="1200" b="1" baseline="0" smtClean="0">
                <a:solidFill>
                  <a:srgbClr val="FFFFFF"/>
                </a:solidFill>
              </a:rPr>
              <a:t> Munich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4608513" y="6696437"/>
            <a:ext cx="4608513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algn="r"/>
            <a:r>
              <a:rPr lang="en-US" sz="1200" b="1" baseline="0" smtClean="0">
                <a:solidFill>
                  <a:schemeClr val="bg1"/>
                </a:solidFill>
              </a:rPr>
              <a:t>TIFR Theory Colloquium, Mumbai</a:t>
            </a:r>
            <a:r>
              <a:rPr lang="en-US" sz="1200" b="1" smtClean="0">
                <a:solidFill>
                  <a:schemeClr val="bg1"/>
                </a:solidFill>
              </a:rPr>
              <a:t>,</a:t>
            </a:r>
            <a:r>
              <a:rPr lang="en-US" sz="1200" b="1" baseline="0" smtClean="0">
                <a:solidFill>
                  <a:schemeClr val="bg1"/>
                </a:solidFill>
              </a:rPr>
              <a:t> 24</a:t>
            </a:r>
            <a:r>
              <a:rPr lang="en-US" sz="1200" b="1" smtClean="0">
                <a:solidFill>
                  <a:schemeClr val="bg1"/>
                </a:solidFill>
              </a:rPr>
              <a:t> Jan 2017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0852" y="276799"/>
            <a:ext cx="8295323" cy="1151996"/>
          </a:xfrm>
          <a:prstGeom prst="rect">
            <a:avLst/>
          </a:prstGeom>
        </p:spPr>
        <p:txBody>
          <a:bodyPr vert="horz" lIns="92162" tIns="46081" rIns="92162" bIns="4608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0852" y="1612796"/>
            <a:ext cx="8295323" cy="4561584"/>
          </a:xfrm>
          <a:prstGeom prst="rect">
            <a:avLst/>
          </a:prstGeom>
        </p:spPr>
        <p:txBody>
          <a:bodyPr vert="horz" lIns="92162" tIns="46081" rIns="92162" bIns="4608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0853" y="6406378"/>
            <a:ext cx="2150639" cy="367999"/>
          </a:xfrm>
          <a:prstGeom prst="rect">
            <a:avLst/>
          </a:prstGeom>
        </p:spPr>
        <p:txBody>
          <a:bodyPr vert="horz" lIns="92162" tIns="46081" rIns="92162" bIns="4608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24-Jan-17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49152" y="6406378"/>
            <a:ext cx="2918725" cy="367999"/>
          </a:xfrm>
          <a:prstGeom prst="rect">
            <a:avLst/>
          </a:prstGeom>
        </p:spPr>
        <p:txBody>
          <a:bodyPr vert="horz" lIns="92162" tIns="46081" rIns="92162" bIns="4608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05537" y="6406378"/>
            <a:ext cx="2150639" cy="367999"/>
          </a:xfrm>
          <a:prstGeom prst="rect">
            <a:avLst/>
          </a:prstGeom>
        </p:spPr>
        <p:txBody>
          <a:bodyPr vert="horz" lIns="92162" tIns="46081" rIns="92162" bIns="4608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2162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5609" indent="-345609" algn="l" defTabSz="9216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8819" indent="-288007" algn="l" defTabSz="92162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52030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12842" indent="-230406" algn="l" defTabSz="92162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3653" indent="-230406" algn="l" defTabSz="92162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4465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95277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56089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16901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0812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1624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2436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3248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04059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64871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25683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86495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7" Type="http://schemas.openxmlformats.org/officeDocument/2006/relationships/image" Target="../media/image36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0.png"/><Relationship Id="rId5" Type="http://schemas.openxmlformats.org/officeDocument/2006/relationships/image" Target="../media/image34.png"/><Relationship Id="rId4" Type="http://schemas.openxmlformats.org/officeDocument/2006/relationships/image" Target="../media/image8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80.png"/><Relationship Id="rId7" Type="http://schemas.openxmlformats.org/officeDocument/2006/relationships/image" Target="../media/image22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1.png"/><Relationship Id="rId11" Type="http://schemas.openxmlformats.org/officeDocument/2006/relationships/image" Target="../media/image781.png"/><Relationship Id="rId5" Type="http://schemas.openxmlformats.org/officeDocument/2006/relationships/image" Target="../media/image200.png"/><Relationship Id="rId10" Type="http://schemas.openxmlformats.org/officeDocument/2006/relationships/image" Target="../media/image160.png"/><Relationship Id="rId4" Type="http://schemas.openxmlformats.org/officeDocument/2006/relationships/image" Target="../media/image191.png"/><Relationship Id="rId9" Type="http://schemas.openxmlformats.org/officeDocument/2006/relationships/image" Target="../media/image1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13" Type="http://schemas.openxmlformats.org/officeDocument/2006/relationships/image" Target="../media/image530.png"/><Relationship Id="rId3" Type="http://schemas.openxmlformats.org/officeDocument/2006/relationships/image" Target="../media/image431.png"/><Relationship Id="rId7" Type="http://schemas.openxmlformats.org/officeDocument/2006/relationships/image" Target="../media/image44.png"/><Relationship Id="rId12" Type="http://schemas.openxmlformats.org/officeDocument/2006/relationships/image" Target="../media/image520.png"/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510.png"/><Relationship Id="rId5" Type="http://schemas.openxmlformats.org/officeDocument/2006/relationships/image" Target="../media/image42.jpg"/><Relationship Id="rId10" Type="http://schemas.openxmlformats.org/officeDocument/2006/relationships/image" Target="../media/image500.png"/><Relationship Id="rId4" Type="http://schemas.openxmlformats.org/officeDocument/2006/relationships/image" Target="../media/image440.png"/><Relationship Id="rId9" Type="http://schemas.openxmlformats.org/officeDocument/2006/relationships/image" Target="../media/image49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0.png"/><Relationship Id="rId4" Type="http://schemas.openxmlformats.org/officeDocument/2006/relationships/image" Target="../media/image68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1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0.png"/><Relationship Id="rId3" Type="http://schemas.openxmlformats.org/officeDocument/2006/relationships/image" Target="../media/image790.png"/><Relationship Id="rId7" Type="http://schemas.openxmlformats.org/officeDocument/2006/relationships/image" Target="../media/image85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1.png"/><Relationship Id="rId5" Type="http://schemas.openxmlformats.org/officeDocument/2006/relationships/image" Target="../media/image280.png"/><Relationship Id="rId10" Type="http://schemas.openxmlformats.org/officeDocument/2006/relationships/image" Target="../media/image64.png"/><Relationship Id="rId4" Type="http://schemas.openxmlformats.org/officeDocument/2006/relationships/image" Target="../media/image270.png"/><Relationship Id="rId9" Type="http://schemas.openxmlformats.org/officeDocument/2006/relationships/image" Target="../media/image7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1.png"/><Relationship Id="rId2" Type="http://schemas.openxmlformats.org/officeDocument/2006/relationships/image" Target="../media/image5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0.png"/><Relationship Id="rId5" Type="http://schemas.openxmlformats.org/officeDocument/2006/relationships/image" Target="../media/image531.png"/><Relationship Id="rId4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35.png"/><Relationship Id="rId7" Type="http://schemas.openxmlformats.org/officeDocument/2006/relationships/image" Target="../media/image70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0.png"/><Relationship Id="rId4" Type="http://schemas.openxmlformats.org/officeDocument/2006/relationships/image" Target="../media/image107.png"/><Relationship Id="rId9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551.png"/><Relationship Id="rId7" Type="http://schemas.openxmlformats.org/officeDocument/2006/relationships/image" Target="../media/image571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0.png"/><Relationship Id="rId5" Type="http://schemas.openxmlformats.org/officeDocument/2006/relationships/image" Target="../media/image581.png"/><Relationship Id="rId10" Type="http://schemas.openxmlformats.org/officeDocument/2006/relationships/image" Target="../media/image630.png"/><Relationship Id="rId4" Type="http://schemas.openxmlformats.org/officeDocument/2006/relationships/image" Target="../media/image560.png"/><Relationship Id="rId9" Type="http://schemas.openxmlformats.org/officeDocument/2006/relationships/image" Target="../media/image62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1.png"/><Relationship Id="rId3" Type="http://schemas.openxmlformats.org/officeDocument/2006/relationships/image" Target="../media/image640.png"/><Relationship Id="rId7" Type="http://schemas.openxmlformats.org/officeDocument/2006/relationships/image" Target="../media/image681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0.png"/><Relationship Id="rId5" Type="http://schemas.openxmlformats.org/officeDocument/2006/relationships/image" Target="../media/image660.png"/><Relationship Id="rId4" Type="http://schemas.openxmlformats.org/officeDocument/2006/relationships/image" Target="../media/image650.png"/><Relationship Id="rId9" Type="http://schemas.openxmlformats.org/officeDocument/2006/relationships/image" Target="../media/image70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8" Type="http://schemas.openxmlformats.org/officeDocument/2006/relationships/image" Target="../media/image173.png"/><Relationship Id="rId26" Type="http://schemas.openxmlformats.org/officeDocument/2006/relationships/image" Target="../media/image252.png"/><Relationship Id="rId3" Type="http://schemas.openxmlformats.org/officeDocument/2006/relationships/image" Target="../media/image5.jpg"/><Relationship Id="rId21" Type="http://schemas.openxmlformats.org/officeDocument/2006/relationships/image" Target="../media/image200.png"/><Relationship Id="rId34" Type="http://schemas.openxmlformats.org/officeDocument/2006/relationships/image" Target="../media/image17.jpg"/><Relationship Id="rId7" Type="http://schemas.openxmlformats.org/officeDocument/2006/relationships/image" Target="../media/image9.jpg"/><Relationship Id="rId17" Type="http://schemas.openxmlformats.org/officeDocument/2006/relationships/image" Target="../media/image160.png"/><Relationship Id="rId25" Type="http://schemas.openxmlformats.org/officeDocument/2006/relationships/image" Target="../media/image245.png"/><Relationship Id="rId33" Type="http://schemas.openxmlformats.org/officeDocument/2006/relationships/image" Target="../media/image16.jpg"/><Relationship Id="rId2" Type="http://schemas.openxmlformats.org/officeDocument/2006/relationships/image" Target="../media/image4.jpg"/><Relationship Id="rId16" Type="http://schemas.openxmlformats.org/officeDocument/2006/relationships/image" Target="../media/image151.png"/><Relationship Id="rId20" Type="http://schemas.openxmlformats.org/officeDocument/2006/relationships/image" Target="../media/image191.png"/><Relationship Id="rId29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24" Type="http://schemas.openxmlformats.org/officeDocument/2006/relationships/image" Target="../media/image231.png"/><Relationship Id="rId32" Type="http://schemas.openxmlformats.org/officeDocument/2006/relationships/image" Target="../media/image15.jpg"/><Relationship Id="rId5" Type="http://schemas.openxmlformats.org/officeDocument/2006/relationships/image" Target="../media/image7.jpg"/><Relationship Id="rId23" Type="http://schemas.openxmlformats.org/officeDocument/2006/relationships/image" Target="../media/image223.png"/><Relationship Id="rId28" Type="http://schemas.openxmlformats.org/officeDocument/2006/relationships/image" Target="../media/image11.jpg"/><Relationship Id="rId36" Type="http://schemas.openxmlformats.org/officeDocument/2006/relationships/image" Target="../media/image19.jpg"/><Relationship Id="rId19" Type="http://schemas.openxmlformats.org/officeDocument/2006/relationships/image" Target="../media/image180.png"/><Relationship Id="rId31" Type="http://schemas.openxmlformats.org/officeDocument/2006/relationships/image" Target="../media/image14.jpg"/><Relationship Id="rId4" Type="http://schemas.openxmlformats.org/officeDocument/2006/relationships/image" Target="../media/image6.jpg"/><Relationship Id="rId22" Type="http://schemas.openxmlformats.org/officeDocument/2006/relationships/image" Target="../media/image210.png"/><Relationship Id="rId27" Type="http://schemas.openxmlformats.org/officeDocument/2006/relationships/image" Target="../media/image264.png"/><Relationship Id="rId30" Type="http://schemas.openxmlformats.org/officeDocument/2006/relationships/image" Target="../media/image13.jpg"/><Relationship Id="rId35" Type="http://schemas.openxmlformats.org/officeDocument/2006/relationships/image" Target="../media/image1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8" Type="http://schemas.openxmlformats.org/officeDocument/2006/relationships/image" Target="../media/image173.png"/><Relationship Id="rId26" Type="http://schemas.openxmlformats.org/officeDocument/2006/relationships/image" Target="../media/image25.png"/><Relationship Id="rId39" Type="http://schemas.openxmlformats.org/officeDocument/2006/relationships/image" Target="../media/image272.png"/><Relationship Id="rId3" Type="http://schemas.openxmlformats.org/officeDocument/2006/relationships/image" Target="../media/image4.jpg"/><Relationship Id="rId21" Type="http://schemas.openxmlformats.org/officeDocument/2006/relationships/image" Target="../media/image200.png"/><Relationship Id="rId34" Type="http://schemas.openxmlformats.org/officeDocument/2006/relationships/image" Target="../media/image17.jpg"/><Relationship Id="rId42" Type="http://schemas.openxmlformats.org/officeDocument/2006/relationships/image" Target="../media/image23.jpg"/><Relationship Id="rId47" Type="http://schemas.openxmlformats.org/officeDocument/2006/relationships/image" Target="../media/image290.png"/><Relationship Id="rId7" Type="http://schemas.openxmlformats.org/officeDocument/2006/relationships/image" Target="../media/image9.jp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16.jpg"/><Relationship Id="rId38" Type="http://schemas.openxmlformats.org/officeDocument/2006/relationships/image" Target="../media/image230.png"/><Relationship Id="rId46" Type="http://schemas.openxmlformats.org/officeDocument/2006/relationships/image" Target="../media/image341.png"/><Relationship Id="rId2" Type="http://schemas.openxmlformats.org/officeDocument/2006/relationships/image" Target="../media/image8.jpg"/><Relationship Id="rId16" Type="http://schemas.openxmlformats.org/officeDocument/2006/relationships/image" Target="../media/image15.png"/><Relationship Id="rId20" Type="http://schemas.openxmlformats.org/officeDocument/2006/relationships/image" Target="../media/image191.png"/><Relationship Id="rId29" Type="http://schemas.openxmlformats.org/officeDocument/2006/relationships/image" Target="../media/image12.jpg"/><Relationship Id="rId41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24" Type="http://schemas.openxmlformats.org/officeDocument/2006/relationships/image" Target="../media/image231.png"/><Relationship Id="rId32" Type="http://schemas.openxmlformats.org/officeDocument/2006/relationships/image" Target="../media/image15.jpg"/><Relationship Id="rId37" Type="http://schemas.openxmlformats.org/officeDocument/2006/relationships/image" Target="../media/image201.png"/><Relationship Id="rId40" Type="http://schemas.openxmlformats.org/officeDocument/2006/relationships/image" Target="../media/image21.jpg"/><Relationship Id="rId45" Type="http://schemas.openxmlformats.org/officeDocument/2006/relationships/image" Target="../media/image27.png"/><Relationship Id="rId5" Type="http://schemas.openxmlformats.org/officeDocument/2006/relationships/image" Target="../media/image6.jpg"/><Relationship Id="rId23" Type="http://schemas.openxmlformats.org/officeDocument/2006/relationships/image" Target="../media/image22.png"/><Relationship Id="rId28" Type="http://schemas.openxmlformats.org/officeDocument/2006/relationships/image" Target="../media/image11.jpg"/><Relationship Id="rId36" Type="http://schemas.openxmlformats.org/officeDocument/2006/relationships/image" Target="../media/image20.png"/><Relationship Id="rId19" Type="http://schemas.openxmlformats.org/officeDocument/2006/relationships/image" Target="../media/image18.png"/><Relationship Id="rId31" Type="http://schemas.openxmlformats.org/officeDocument/2006/relationships/image" Target="../media/image14.jpg"/><Relationship Id="rId44" Type="http://schemas.openxmlformats.org/officeDocument/2006/relationships/image" Target="../media/image25.jpg"/><Relationship Id="rId4" Type="http://schemas.openxmlformats.org/officeDocument/2006/relationships/image" Target="../media/image5.jp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13.jpg"/><Relationship Id="rId35" Type="http://schemas.openxmlformats.org/officeDocument/2006/relationships/image" Target="../media/image18.jpg"/><Relationship Id="rId43" Type="http://schemas.openxmlformats.org/officeDocument/2006/relationships/image" Target="../media/image24.jpg"/><Relationship Id="rId48" Type="http://schemas.openxmlformats.org/officeDocument/2006/relationships/image" Target="../media/image3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g"/><Relationship Id="rId13" Type="http://schemas.openxmlformats.org/officeDocument/2006/relationships/image" Target="../media/image104.png"/><Relationship Id="rId3" Type="http://schemas.openxmlformats.org/officeDocument/2006/relationships/image" Target="../media/image96.jpg"/><Relationship Id="rId7" Type="http://schemas.openxmlformats.org/officeDocument/2006/relationships/image" Target="../media/image99.jpg"/><Relationship Id="rId12" Type="http://schemas.openxmlformats.org/officeDocument/2006/relationships/image" Target="../media/image103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g"/><Relationship Id="rId11" Type="http://schemas.openxmlformats.org/officeDocument/2006/relationships/image" Target="../media/image102.jpg"/><Relationship Id="rId5" Type="http://schemas.openxmlformats.org/officeDocument/2006/relationships/image" Target="../media/image98.jpg"/><Relationship Id="rId10" Type="http://schemas.openxmlformats.org/officeDocument/2006/relationships/image" Target="../media/image92.png"/><Relationship Id="rId4" Type="http://schemas.openxmlformats.org/officeDocument/2006/relationships/image" Target="../media/image97.jpg"/><Relationship Id="rId9" Type="http://schemas.openxmlformats.org/officeDocument/2006/relationships/image" Target="../media/image10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8" Type="http://schemas.openxmlformats.org/officeDocument/2006/relationships/image" Target="../media/image173.png"/><Relationship Id="rId26" Type="http://schemas.openxmlformats.org/officeDocument/2006/relationships/image" Target="../media/image25.png"/><Relationship Id="rId3" Type="http://schemas.openxmlformats.org/officeDocument/2006/relationships/image" Target="../media/image4.jpg"/><Relationship Id="rId21" Type="http://schemas.openxmlformats.org/officeDocument/2006/relationships/image" Target="../media/image200.png"/><Relationship Id="rId34" Type="http://schemas.openxmlformats.org/officeDocument/2006/relationships/image" Target="../media/image17.jpg"/><Relationship Id="rId47" Type="http://schemas.openxmlformats.org/officeDocument/2006/relationships/image" Target="../media/image290.png"/><Relationship Id="rId7" Type="http://schemas.openxmlformats.org/officeDocument/2006/relationships/image" Target="../media/image9.jp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16.jpg"/><Relationship Id="rId46" Type="http://schemas.openxmlformats.org/officeDocument/2006/relationships/image" Target="../media/image341.png"/><Relationship Id="rId2" Type="http://schemas.openxmlformats.org/officeDocument/2006/relationships/image" Target="../media/image8.jpg"/><Relationship Id="rId16" Type="http://schemas.openxmlformats.org/officeDocument/2006/relationships/image" Target="../media/image15.png"/><Relationship Id="rId20" Type="http://schemas.openxmlformats.org/officeDocument/2006/relationships/image" Target="../media/image191.png"/><Relationship Id="rId29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24" Type="http://schemas.openxmlformats.org/officeDocument/2006/relationships/image" Target="../media/image231.png"/><Relationship Id="rId32" Type="http://schemas.openxmlformats.org/officeDocument/2006/relationships/image" Target="../media/image15.jpg"/><Relationship Id="rId37" Type="http://schemas.openxmlformats.org/officeDocument/2006/relationships/image" Target="../media/image27.png"/><Relationship Id="rId5" Type="http://schemas.openxmlformats.org/officeDocument/2006/relationships/image" Target="../media/image6.jpg"/><Relationship Id="rId23" Type="http://schemas.openxmlformats.org/officeDocument/2006/relationships/image" Target="../media/image22.png"/><Relationship Id="rId28" Type="http://schemas.openxmlformats.org/officeDocument/2006/relationships/image" Target="../media/image11.jpg"/><Relationship Id="rId36" Type="http://schemas.openxmlformats.org/officeDocument/2006/relationships/image" Target="../media/image25.jpg"/><Relationship Id="rId19" Type="http://schemas.openxmlformats.org/officeDocument/2006/relationships/image" Target="../media/image18.png"/><Relationship Id="rId31" Type="http://schemas.openxmlformats.org/officeDocument/2006/relationships/image" Target="../media/image14.jpg"/><Relationship Id="rId4" Type="http://schemas.openxmlformats.org/officeDocument/2006/relationships/image" Target="../media/image5.jp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13.jpg"/><Relationship Id="rId35" Type="http://schemas.openxmlformats.org/officeDocument/2006/relationships/image" Target="../media/image18.jpg"/><Relationship Id="rId48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inspirehep.net/record/1446953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493"/>
            <a:ext cx="9217024" cy="582932"/>
          </a:xfrm>
        </p:spPr>
        <p:txBody>
          <a:bodyPr/>
          <a:lstStyle/>
          <a:p>
            <a:r>
              <a:rPr lang="en-US" smtClean="0"/>
              <a:t>Dark Matter</a:t>
            </a:r>
            <a:endParaRPr lang="en-US"/>
          </a:p>
        </p:txBody>
      </p:sp>
      <p:pic>
        <p:nvPicPr>
          <p:cNvPr id="8" name="Picture 5" descr="C:\Users\Georg Raffelt\Desktop\1e06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" y="-2508"/>
            <a:ext cx="9217025" cy="69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1095669"/>
            <a:ext cx="9217025" cy="214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40404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5400" b="1" smtClean="0">
                <a:solidFill>
                  <a:schemeClr val="bg1"/>
                </a:solidFill>
              </a:rPr>
              <a:t>New Developments in</a:t>
            </a:r>
          </a:p>
          <a:p>
            <a:pPr algn="ctr"/>
            <a:endParaRPr lang="en-US" sz="1600" b="1" smtClean="0">
              <a:solidFill>
                <a:schemeClr val="bg1"/>
              </a:solidFill>
            </a:endParaRPr>
          </a:p>
          <a:p>
            <a:pPr algn="ctr"/>
            <a:r>
              <a:rPr lang="en-US" sz="6600" b="1" smtClean="0">
                <a:solidFill>
                  <a:schemeClr val="bg1"/>
                </a:solidFill>
              </a:rPr>
              <a:t>Axion Dark Matter</a:t>
            </a:r>
          </a:p>
          <a:p>
            <a:pPr algn="ctr"/>
            <a:r>
              <a:rPr lang="en-US" sz="6600" b="1" smtClean="0">
                <a:solidFill>
                  <a:schemeClr val="bg1"/>
                </a:solidFill>
              </a:rPr>
              <a:t>Searches</a:t>
            </a:r>
            <a:endParaRPr lang="en-US" sz="6000" b="1">
              <a:solidFill>
                <a:schemeClr val="bg1"/>
              </a:solidFill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0" y="5976337"/>
            <a:ext cx="9217152" cy="792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156" tIns="46078" rIns="92156" bIns="46078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b="1" smtClean="0">
                <a:solidFill>
                  <a:schemeClr val="bg1"/>
                </a:solidFill>
                <a:latin typeface="Trebuchet MS" pitchFamily="34" charset="0"/>
              </a:rPr>
              <a:t>Georg Raffelt</a:t>
            </a:r>
          </a:p>
          <a:p>
            <a:pPr algn="ctr"/>
            <a:r>
              <a:rPr lang="en-US" b="1" smtClean="0">
                <a:solidFill>
                  <a:schemeClr val="bg1"/>
                </a:solidFill>
                <a:latin typeface="Trebuchet MS" pitchFamily="34" charset="0"/>
              </a:rPr>
              <a:t>Max-Planck-Institut </a:t>
            </a:r>
            <a:r>
              <a:rPr lang="en-US" b="1">
                <a:solidFill>
                  <a:schemeClr val="bg1"/>
                </a:solidFill>
                <a:latin typeface="Trebuchet MS" pitchFamily="34" charset="0"/>
              </a:rPr>
              <a:t>f</a:t>
            </a:r>
            <a:r>
              <a:rPr lang="de-DE" b="1">
                <a:solidFill>
                  <a:schemeClr val="bg1"/>
                </a:solidFill>
                <a:latin typeface="Trebuchet MS" pitchFamily="34" charset="0"/>
              </a:rPr>
              <a:t>ür Physik, </a:t>
            </a:r>
            <a:r>
              <a:rPr lang="de-DE" b="1" smtClean="0">
                <a:solidFill>
                  <a:schemeClr val="bg1"/>
                </a:solidFill>
                <a:latin typeface="Trebuchet MS" pitchFamily="34" charset="0"/>
              </a:rPr>
              <a:t>München</a:t>
            </a:r>
            <a:endParaRPr lang="de-DE" b="1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2" y="5832317"/>
            <a:ext cx="1296180" cy="10525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952" y="5904327"/>
            <a:ext cx="1405798" cy="98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0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CP Violation in Particle Physics</a:t>
            </a:r>
            <a:endParaRPr lang="en-US"/>
          </a:p>
        </p:txBody>
      </p:sp>
      <p:pic>
        <p:nvPicPr>
          <p:cNvPr id="3" name="Picture 4" descr="C:\Users\Georg Raffelt\Desktop\kobayash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6" y="3813416"/>
            <a:ext cx="1656184" cy="23069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Georg Raffelt\Desktop\maskaw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98" y="3813416"/>
            <a:ext cx="1656184" cy="23069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86840" y="6192418"/>
            <a:ext cx="3385568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effectLst/>
              </a:rPr>
              <a:t>Physics Nobel Prize 2008</a:t>
            </a: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288155" y="719607"/>
            <a:ext cx="8784977" cy="2952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l"/>
            <a:r>
              <a:rPr lang="en-US" sz="2000" b="1" dirty="0">
                <a:solidFill>
                  <a:srgbClr val="003399"/>
                </a:solidFill>
                <a:effectLst/>
              </a:rPr>
              <a:t>Discrete symmetries in particle </a:t>
            </a:r>
            <a:r>
              <a:rPr lang="en-US" sz="2000" b="1" dirty="0" smtClean="0">
                <a:solidFill>
                  <a:srgbClr val="003399"/>
                </a:solidFill>
                <a:effectLst/>
              </a:rPr>
              <a:t>physics</a:t>
            </a:r>
          </a:p>
          <a:p>
            <a:pPr algn="l"/>
            <a:endParaRPr lang="en-US" sz="200" dirty="0">
              <a:solidFill>
                <a:srgbClr val="003399"/>
              </a:solidFill>
            </a:endParaRPr>
          </a:p>
          <a:p>
            <a:r>
              <a:rPr lang="en-US" sz="2000" dirty="0" smtClean="0">
                <a:solidFill>
                  <a:srgbClr val="003399"/>
                </a:solidFill>
                <a:effectLst/>
              </a:rPr>
              <a:t>C      </a:t>
            </a:r>
            <a:r>
              <a:rPr lang="en-US" sz="800" dirty="0" smtClean="0">
                <a:solidFill>
                  <a:srgbClr val="003399"/>
                </a:solidFill>
                <a:effectLst/>
              </a:rPr>
              <a:t> </a:t>
            </a:r>
            <a:r>
              <a:rPr lang="en-US" sz="2000" dirty="0" smtClean="0">
                <a:solidFill>
                  <a:srgbClr val="003399"/>
                </a:solidFill>
              </a:rPr>
              <a:t>–</a:t>
            </a:r>
            <a:r>
              <a:rPr lang="en-US" sz="2000" dirty="0" smtClean="0">
                <a:solidFill>
                  <a:srgbClr val="003399"/>
                </a:solidFill>
                <a:effectLst/>
              </a:rPr>
              <a:t>  Charge </a:t>
            </a:r>
            <a:r>
              <a:rPr lang="en-US" sz="2000" dirty="0">
                <a:solidFill>
                  <a:srgbClr val="003399"/>
                </a:solidFill>
                <a:effectLst/>
              </a:rPr>
              <a:t>conjugation, transforms particles to antiparticles</a:t>
            </a:r>
          </a:p>
          <a:p>
            <a:pPr algn="l"/>
            <a:r>
              <a:rPr lang="en-US" sz="2000" dirty="0" smtClean="0">
                <a:solidFill>
                  <a:srgbClr val="003399"/>
                </a:solidFill>
                <a:effectLst/>
              </a:rPr>
              <a:t>       </a:t>
            </a:r>
            <a:r>
              <a:rPr lang="en-US" sz="2000" dirty="0" smtClean="0">
                <a:solidFill>
                  <a:srgbClr val="003399"/>
                </a:solidFill>
              </a:rPr>
              <a:t>      </a:t>
            </a:r>
            <a:r>
              <a:rPr lang="en-US" sz="2000" dirty="0" smtClean="0">
                <a:solidFill>
                  <a:srgbClr val="003399"/>
                </a:solidFill>
                <a:effectLst/>
              </a:rPr>
              <a:t>violated by weak interactions</a:t>
            </a:r>
          </a:p>
          <a:p>
            <a:pPr algn="l"/>
            <a:endParaRPr lang="en-US" sz="200" dirty="0" smtClean="0">
              <a:solidFill>
                <a:srgbClr val="003399"/>
              </a:solidFill>
              <a:effectLst/>
            </a:endParaRPr>
          </a:p>
          <a:p>
            <a:r>
              <a:rPr lang="en-US" sz="2000" dirty="0" smtClean="0">
                <a:solidFill>
                  <a:srgbClr val="003399"/>
                </a:solidFill>
                <a:effectLst/>
              </a:rPr>
              <a:t>P      </a:t>
            </a:r>
            <a:r>
              <a:rPr lang="en-US" sz="1050" dirty="0" smtClean="0">
                <a:solidFill>
                  <a:srgbClr val="003399"/>
                </a:solidFill>
                <a:effectLst/>
              </a:rPr>
              <a:t> </a:t>
            </a:r>
            <a:r>
              <a:rPr lang="en-US" sz="2000" dirty="0" smtClean="0">
                <a:solidFill>
                  <a:srgbClr val="003399"/>
                </a:solidFill>
              </a:rPr>
              <a:t>–  </a:t>
            </a:r>
            <a:r>
              <a:rPr lang="en-US" sz="2000" dirty="0" smtClean="0">
                <a:solidFill>
                  <a:srgbClr val="003399"/>
                </a:solidFill>
                <a:effectLst/>
              </a:rPr>
              <a:t>Parity</a:t>
            </a:r>
            <a:r>
              <a:rPr lang="en-US" sz="2000" dirty="0">
                <a:solidFill>
                  <a:srgbClr val="003399"/>
                </a:solidFill>
                <a:effectLst/>
              </a:rPr>
              <a:t>, changes left-handedness to right-handedness</a:t>
            </a:r>
          </a:p>
          <a:p>
            <a:pPr algn="l"/>
            <a:r>
              <a:rPr lang="en-US" sz="2000" dirty="0">
                <a:solidFill>
                  <a:srgbClr val="003399"/>
                </a:solidFill>
                <a:effectLst/>
              </a:rPr>
              <a:t>        </a:t>
            </a:r>
            <a:r>
              <a:rPr lang="en-US" sz="2000" dirty="0">
                <a:solidFill>
                  <a:srgbClr val="003399"/>
                </a:solidFill>
              </a:rPr>
              <a:t>  </a:t>
            </a:r>
            <a:r>
              <a:rPr lang="en-US" sz="2000" dirty="0" smtClean="0">
                <a:solidFill>
                  <a:srgbClr val="003399"/>
                </a:solidFill>
              </a:rPr>
              <a:t>   </a:t>
            </a:r>
            <a:r>
              <a:rPr lang="en-US" sz="2000" dirty="0" smtClean="0">
                <a:solidFill>
                  <a:srgbClr val="003399"/>
                </a:solidFill>
                <a:effectLst/>
              </a:rPr>
              <a:t>violated </a:t>
            </a:r>
            <a:r>
              <a:rPr lang="en-US" sz="2000" dirty="0">
                <a:solidFill>
                  <a:srgbClr val="003399"/>
                </a:solidFill>
                <a:effectLst/>
              </a:rPr>
              <a:t>by weak </a:t>
            </a:r>
            <a:r>
              <a:rPr lang="en-US" sz="2000" dirty="0" smtClean="0">
                <a:solidFill>
                  <a:srgbClr val="003399"/>
                </a:solidFill>
                <a:effectLst/>
              </a:rPr>
              <a:t>interactions</a:t>
            </a:r>
          </a:p>
          <a:p>
            <a:pPr algn="l"/>
            <a:endParaRPr lang="en-US" sz="200" dirty="0" smtClean="0">
              <a:solidFill>
                <a:srgbClr val="003399"/>
              </a:solidFill>
              <a:effectLst/>
            </a:endParaRPr>
          </a:p>
          <a:p>
            <a:pPr algn="l"/>
            <a:r>
              <a:rPr lang="en-US" sz="2000" dirty="0" smtClean="0">
                <a:solidFill>
                  <a:srgbClr val="003399"/>
                </a:solidFill>
              </a:rPr>
              <a:t>T      </a:t>
            </a:r>
            <a:r>
              <a:rPr lang="en-US" sz="1100" dirty="0" smtClean="0">
                <a:solidFill>
                  <a:srgbClr val="003399"/>
                </a:solidFill>
              </a:rPr>
              <a:t> </a:t>
            </a:r>
            <a:r>
              <a:rPr lang="en-US" sz="2000" dirty="0" smtClean="0">
                <a:solidFill>
                  <a:srgbClr val="003399"/>
                </a:solidFill>
              </a:rPr>
              <a:t>–  </a:t>
            </a:r>
            <a:r>
              <a:rPr lang="en-US" sz="2000" dirty="0" smtClean="0">
                <a:solidFill>
                  <a:srgbClr val="003399"/>
                </a:solidFill>
                <a:effectLst/>
              </a:rPr>
              <a:t>Time </a:t>
            </a:r>
            <a:r>
              <a:rPr lang="en-US" sz="2000" dirty="0">
                <a:solidFill>
                  <a:srgbClr val="003399"/>
                </a:solidFill>
                <a:effectLst/>
              </a:rPr>
              <a:t>reversal, changes direction of motion (forward to backward</a:t>
            </a:r>
            <a:r>
              <a:rPr lang="en-US" sz="2000" dirty="0" smtClean="0">
                <a:solidFill>
                  <a:srgbClr val="003399"/>
                </a:solidFill>
                <a:effectLst/>
              </a:rPr>
              <a:t>)</a:t>
            </a:r>
          </a:p>
          <a:p>
            <a:pPr algn="l"/>
            <a:endParaRPr lang="en-US" sz="200" dirty="0">
              <a:solidFill>
                <a:srgbClr val="003399"/>
              </a:solidFill>
              <a:effectLst/>
            </a:endParaRPr>
          </a:p>
          <a:p>
            <a:r>
              <a:rPr lang="en-US" sz="2000" dirty="0" smtClean="0">
                <a:solidFill>
                  <a:srgbClr val="003399"/>
                </a:solidFill>
                <a:effectLst/>
              </a:rPr>
              <a:t>CPT  </a:t>
            </a:r>
            <a:r>
              <a:rPr lang="en-US" sz="2000" dirty="0" smtClean="0">
                <a:solidFill>
                  <a:srgbClr val="003399"/>
                </a:solidFill>
              </a:rPr>
              <a:t>–  </a:t>
            </a:r>
            <a:r>
              <a:rPr lang="en-US" sz="2000" dirty="0" smtClean="0">
                <a:solidFill>
                  <a:srgbClr val="003399"/>
                </a:solidFill>
                <a:effectLst/>
              </a:rPr>
              <a:t>exactly </a:t>
            </a:r>
            <a:r>
              <a:rPr lang="en-US" sz="2000" dirty="0">
                <a:solidFill>
                  <a:srgbClr val="003399"/>
                </a:solidFill>
                <a:effectLst/>
              </a:rPr>
              <a:t>conserved in quantum field </a:t>
            </a:r>
            <a:r>
              <a:rPr lang="en-US" sz="2000" dirty="0" smtClean="0">
                <a:solidFill>
                  <a:srgbClr val="003399"/>
                </a:solidFill>
                <a:effectLst/>
              </a:rPr>
              <a:t>theory</a:t>
            </a:r>
          </a:p>
          <a:p>
            <a:endParaRPr lang="en-US" sz="200" dirty="0">
              <a:solidFill>
                <a:srgbClr val="003399"/>
              </a:solidFill>
              <a:effectLst/>
            </a:endParaRPr>
          </a:p>
          <a:p>
            <a:pPr algn="l"/>
            <a:r>
              <a:rPr lang="en-US" sz="2000" dirty="0" smtClean="0">
                <a:solidFill>
                  <a:srgbClr val="003399"/>
                </a:solidFill>
                <a:effectLst/>
              </a:rPr>
              <a:t>CP    –  conserved </a:t>
            </a:r>
            <a:r>
              <a:rPr lang="en-US" sz="2000" dirty="0">
                <a:solidFill>
                  <a:srgbClr val="003399"/>
                </a:solidFill>
                <a:effectLst/>
              </a:rPr>
              <a:t>by all gauge interactions</a:t>
            </a:r>
          </a:p>
          <a:p>
            <a:pPr algn="l"/>
            <a:r>
              <a:rPr lang="en-US" sz="2000" dirty="0">
                <a:solidFill>
                  <a:srgbClr val="003399"/>
                </a:solidFill>
                <a:effectLst/>
              </a:rPr>
              <a:t>    </a:t>
            </a:r>
            <a:r>
              <a:rPr lang="en-US" sz="2000" dirty="0">
                <a:solidFill>
                  <a:srgbClr val="003399"/>
                </a:solidFill>
              </a:rPr>
              <a:t>    </a:t>
            </a:r>
            <a:r>
              <a:rPr lang="en-US" sz="2000" dirty="0">
                <a:solidFill>
                  <a:srgbClr val="003399"/>
                </a:solidFill>
                <a:effectLst/>
              </a:rPr>
              <a:t>  </a:t>
            </a:r>
            <a:r>
              <a:rPr lang="en-US" sz="2000" dirty="0">
                <a:solidFill>
                  <a:srgbClr val="003399"/>
                </a:solidFill>
              </a:rPr>
              <a:t> </a:t>
            </a:r>
            <a:r>
              <a:rPr lang="en-US" sz="2000" dirty="0" smtClean="0">
                <a:solidFill>
                  <a:srgbClr val="003399"/>
                </a:solidFill>
              </a:rPr>
              <a:t>  </a:t>
            </a:r>
            <a:r>
              <a:rPr lang="en-US" sz="2000" dirty="0" smtClean="0">
                <a:solidFill>
                  <a:srgbClr val="003399"/>
                </a:solidFill>
                <a:effectLst/>
              </a:rPr>
              <a:t>violated </a:t>
            </a:r>
            <a:r>
              <a:rPr lang="en-US" sz="2000" dirty="0">
                <a:solidFill>
                  <a:srgbClr val="003399"/>
                </a:solidFill>
                <a:effectLst/>
              </a:rPr>
              <a:t>by three-flavor quark mixing matrix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6840" y="5832316"/>
            <a:ext cx="1657848" cy="288119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Kobayashi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14534" y="5832316"/>
            <a:ext cx="1657848" cy="288119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T. Maskawa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3903783" y="3767593"/>
            <a:ext cx="5241359" cy="2296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 anchorCtr="0"/>
          <a:lstStyle/>
          <a:p>
            <a:pPr marL="342900" indent="-342900" algn="l">
              <a:buFont typeface="Wingdings" pitchFamily="2" charset="2"/>
              <a:buChar char="v"/>
            </a:pPr>
            <a:r>
              <a:rPr lang="en-US" sz="2000" smtClean="0">
                <a:solidFill>
                  <a:schemeClr val="accent2">
                    <a:lumMod val="75000"/>
                  </a:schemeClr>
                </a:solidFill>
                <a:effectLst/>
              </a:rPr>
              <a:t>All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  <a:effectLst/>
              </a:rPr>
              <a:t>measured CP-violating effects derive</a:t>
            </a:r>
          </a:p>
          <a:p>
            <a:pPr algn="l"/>
            <a:r>
              <a:rPr lang="en-US" sz="2000" smtClean="0">
                <a:solidFill>
                  <a:schemeClr val="accent2">
                    <a:lumMod val="75000"/>
                  </a:schemeClr>
                </a:solidFill>
              </a:rPr>
              <a:t>      </a:t>
            </a:r>
            <a:r>
              <a:rPr lang="en-US" sz="2000" smtClean="0">
                <a:solidFill>
                  <a:schemeClr val="accent2">
                    <a:lumMod val="75000"/>
                  </a:schemeClr>
                </a:solidFill>
                <a:effectLst/>
              </a:rPr>
              <a:t>from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  <a:effectLst/>
              </a:rPr>
              <a:t>a single phase in the quark mass matrix</a:t>
            </a:r>
          </a:p>
          <a:p>
            <a:pPr algn="l"/>
            <a:r>
              <a:rPr lang="en-US" sz="2000" smtClean="0">
                <a:solidFill>
                  <a:schemeClr val="accent2">
                    <a:lumMod val="75000"/>
                  </a:schemeClr>
                </a:solidFill>
              </a:rPr>
              <a:t>      </a:t>
            </a:r>
            <a:r>
              <a:rPr lang="en-US" sz="2000" smtClean="0">
                <a:solidFill>
                  <a:schemeClr val="accent2">
                    <a:lumMod val="75000"/>
                  </a:schemeClr>
                </a:solidFill>
                <a:effectLst/>
              </a:rPr>
              <a:t>(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  <a:effectLst/>
              </a:rPr>
              <a:t>Kobayashi-Maskawa phase), </a:t>
            </a:r>
            <a:endParaRPr lang="en-US" sz="2000" smtClean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pPr algn="l"/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smtClean="0"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en-US" sz="2000" smtClean="0">
                <a:solidFill>
                  <a:schemeClr val="accent2">
                    <a:lumMod val="75000"/>
                  </a:schemeClr>
                </a:solidFill>
                <a:effectLst/>
              </a:rPr>
              <a:t>i.e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  <a:effectLst/>
              </a:rPr>
              <a:t>. from complex Yukawa </a:t>
            </a:r>
            <a:r>
              <a:rPr lang="en-US" sz="2000" smtClean="0">
                <a:solidFill>
                  <a:schemeClr val="accent2">
                    <a:lumMod val="75000"/>
                  </a:schemeClr>
                </a:solidFill>
                <a:effectLst/>
              </a:rPr>
              <a:t>couplings</a:t>
            </a:r>
          </a:p>
          <a:p>
            <a:pPr algn="l"/>
            <a:endParaRPr lang="en-US" sz="50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 algn="l">
              <a:buFont typeface="Wingdings" pitchFamily="2" charset="2"/>
              <a:buChar char="v"/>
            </a:pPr>
            <a:r>
              <a:rPr lang="en-US" sz="2000" smtClean="0">
                <a:solidFill>
                  <a:schemeClr val="accent2">
                    <a:lumMod val="75000"/>
                  </a:schemeClr>
                </a:solidFill>
                <a:effectLst/>
              </a:rPr>
              <a:t>Cosmic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  <a:effectLst/>
              </a:rPr>
              <a:t>matter-antimatter asymmetry</a:t>
            </a:r>
          </a:p>
          <a:p>
            <a:pPr algn="l"/>
            <a:r>
              <a:rPr lang="en-US" sz="2000" smtClean="0">
                <a:solidFill>
                  <a:schemeClr val="accent2">
                    <a:lumMod val="75000"/>
                  </a:schemeClr>
                </a:solidFill>
              </a:rPr>
              <a:t>      </a:t>
            </a:r>
            <a:r>
              <a:rPr lang="en-US" sz="2000" smtClean="0">
                <a:solidFill>
                  <a:schemeClr val="accent2">
                    <a:lumMod val="75000"/>
                  </a:schemeClr>
                </a:solidFill>
                <a:effectLst/>
              </a:rPr>
              <a:t>requires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  <a:effectLst/>
              </a:rPr>
              <a:t>new ingredients</a:t>
            </a:r>
          </a:p>
        </p:txBody>
      </p:sp>
    </p:spTree>
    <p:extLst>
      <p:ext uri="{BB962C8B-B14F-4D97-AF65-F5344CB8AC3E}">
        <p14:creationId xmlns:p14="http://schemas.microsoft.com/office/powerpoint/2010/main" val="232417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CP Problem of Strong Interactions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87912" y="1439707"/>
                <a:ext cx="8516755" cy="10291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QCD</m:t>
                          </m:r>
                        </m:sub>
                      </m:sSub>
                      <m:r>
                        <a:rPr lang="en-US" sz="2400" b="0" i="0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/>
                            </a:rPr>
                            <m:t>𝑞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𝑞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</a:rPr>
                                <m:t>i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𝐷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AA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AA0000"/>
                                      </a:solidFill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AA0000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/>
                                    </a:rPr>
                                    <m:t>i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5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AA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AA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AA0000"/>
                                          </a:solidFill>
                                          <a:latin typeface="Cambria Math"/>
                                        </a:rPr>
                                        <m:t>𝑞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</a:rPr>
                            <m:t>−</m:t>
                          </m:r>
                          <m:box>
                            <m:box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box>
                        </m:e>
                      </m:nary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𝜇𝜈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𝑎</m:t>
                          </m:r>
                        </m:sub>
                      </m:sSub>
                      <m:sSubSup>
                        <m:sSub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𝜇𝜈</m:t>
                          </m:r>
                        </m:sup>
                      </m:sSubSup>
                      <m:r>
                        <a:rPr lang="en-US" sz="2400" b="0" i="1" smtClean="0">
                          <a:latin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400" b="0" i="0" smtClean="0">
                          <a:solidFill>
                            <a:srgbClr val="AA0000"/>
                          </a:solidFill>
                          <a:latin typeface="Cambria Math"/>
                          <a:ea typeface="Cambria Math"/>
                        </a:rPr>
                        <m:t>Θ</m:t>
                      </m:r>
                      <m:f>
                        <m:fPr>
                          <m:ctrlPr>
                            <a:rPr lang="el-GR" sz="2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l-GR" sz="2400" b="0" i="1" smtClean="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  <a:ea typeface="Cambria Math"/>
                                </a:rPr>
                                <m:t>s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8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AA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AA0000"/>
                              </a:solidFill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AA0000"/>
                              </a:solidFill>
                              <a:latin typeface="Cambria Math"/>
                              <a:ea typeface="Cambria Math"/>
                            </a:rPr>
                            <m:t>𝜇𝜈</m:t>
                          </m:r>
                          <m:r>
                            <a:rPr lang="en-US" sz="2400" i="1">
                              <a:solidFill>
                                <a:srgbClr val="AA0000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  <m:sSubSup>
                        <m:sSubSupPr>
                          <m:ctrlPr>
                            <a:rPr lang="en-US" sz="2400" b="0" i="1" smtClean="0">
                              <a:solidFill>
                                <a:srgbClr val="AA00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acc>
                            <m:accPr>
                              <m:chr m:val="̃"/>
                              <m:ctrlPr>
                                <a:rPr lang="en-US" sz="2400" b="0" i="1" smtClean="0">
                                  <a:solidFill>
                                    <a:srgbClr val="AA00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AA0000"/>
                                  </a:solidFill>
                                  <a:latin typeface="Cambria Math"/>
                                </a:rPr>
                                <m:t>𝐺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solidFill>
                                <a:srgbClr val="AA0000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rgbClr val="AA0000"/>
                              </a:solidFill>
                              <a:latin typeface="Cambria Math"/>
                              <a:ea typeface="Cambria Math"/>
                            </a:rPr>
                            <m:t>𝜇𝜈</m:t>
                          </m:r>
                        </m:sup>
                      </m:sSubSup>
                    </m:oMath>
                  </m:oMathPara>
                </a14:m>
                <a:endParaRPr lang="en-US" sz="2400" b="0" dirty="0" smtClean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12" y="1439707"/>
                <a:ext cx="8516755" cy="102912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87912" y="2951917"/>
                <a:ext cx="2564869" cy="5222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→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b/>
                        <m:sup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5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/2</m:t>
                          </m:r>
                        </m:sup>
                      </m:sSubSup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12" y="2951917"/>
                <a:ext cx="2564869" cy="52225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87912" y="3507009"/>
                <a:ext cx="8353121" cy="1050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QCD</m:t>
                          </m:r>
                        </m:sub>
                      </m:sSub>
                      <m:r>
                        <a:rPr lang="en-US" sz="2400" b="0" i="0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/>
                            </a:rPr>
                            <m:t>𝑞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𝑞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</a:rPr>
                                <m:t>i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𝐷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</a:rPr>
                            <m:t>−</m:t>
                          </m:r>
                          <m:box>
                            <m:box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box>
                        </m:e>
                      </m:nary>
                      <m:r>
                        <a:rPr lang="en-US" sz="2400" b="0" i="1" smtClean="0">
                          <a:latin typeface="Cambria Math"/>
                        </a:rPr>
                        <m:t>𝐺𝐺</m:t>
                      </m:r>
                      <m:r>
                        <a:rPr lang="en-US" sz="2400" b="0" i="1" smtClean="0">
                          <a:latin typeface="Cambria Math"/>
                        </a:rPr>
                        <m:t>−</m:t>
                      </m:r>
                      <m:limLow>
                        <m:limLow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groupChr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400" b="0" i="0" smtClean="0">
                                      <a:latin typeface="Cambria Math"/>
                                      <a:ea typeface="Cambria Math"/>
                                    </a:rPr>
                                    <m:t>Θ</m:t>
                                  </m:r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400" b="0" i="0" smtClean="0">
                                      <a:latin typeface="Cambria Math"/>
                                      <a:ea typeface="Cambria Math"/>
                                    </a:rPr>
                                    <m:t>arg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400" b="0" i="0" smtClean="0">
                                      <a:latin typeface="Cambria Math"/>
                                      <a:ea typeface="Cambria Math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400" b="0" i="0" smtClean="0">
                                      <a:latin typeface="Cambria Math"/>
                                      <a:ea typeface="Cambria Math"/>
                                    </a:rPr>
                                    <m:t>det</m:t>
                                  </m:r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/>
                                          <a:ea typeface="Cambria Math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/>
                                          <a:ea typeface="Cambria Math"/>
                                        </a:rPr>
                                        <m:t>𝑞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groupChr>
                        </m:e>
                        <m:lim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 ≤</m:t>
                          </m:r>
                          <m:bar>
                            <m:barPr>
                              <m:pos m:val="top"/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bar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  <a:ea typeface="Cambria Math"/>
                                </a:rPr>
                                <m:t>Θ</m:t>
                              </m:r>
                            </m:e>
                          </m:ba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≤+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lim>
                      </m:limLow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 </m:t>
                      </m:r>
                      <m:f>
                        <m:fPr>
                          <m:ctrlPr>
                            <a:rPr lang="el-GR" sz="2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l-GR" sz="2400" b="0" i="1" smtClean="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  <a:ea typeface="Cambria Math"/>
                                </a:rPr>
                                <m:t>s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8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𝐺</m:t>
                      </m:r>
                      <m:acc>
                        <m:accPr>
                          <m:chr m:val="̃"/>
                          <m:ctrlPr>
                            <a:rPr lang="el-GR" sz="24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𝐺</m:t>
                          </m:r>
                        </m:e>
                      </m:acc>
                    </m:oMath>
                  </m:oMathPara>
                </a14:m>
                <a:endParaRPr lang="en-US" sz="2400" b="0" dirty="0" smtClean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12" y="3507009"/>
                <a:ext cx="8353121" cy="105073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2376202" y="875841"/>
            <a:ext cx="128785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 dirty="0" smtClean="0">
                <a:solidFill>
                  <a:srgbClr val="003399"/>
                </a:solidFill>
              </a:rPr>
              <a:t>Real quark</a:t>
            </a:r>
          </a:p>
          <a:p>
            <a:pPr>
              <a:lnSpc>
                <a:spcPts val="2000"/>
              </a:lnSpc>
            </a:pPr>
            <a:r>
              <a:rPr lang="en-US" sz="2000" dirty="0" smtClean="0">
                <a:solidFill>
                  <a:srgbClr val="003399"/>
                </a:solidFill>
              </a:rPr>
              <a:t>mass</a:t>
            </a:r>
            <a:endParaRPr lang="en-US" sz="2000" dirty="0">
              <a:solidFill>
                <a:srgbClr val="003399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104442" y="863627"/>
            <a:ext cx="1912255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 dirty="0" smtClean="0">
                <a:solidFill>
                  <a:srgbClr val="003399"/>
                </a:solidFill>
              </a:rPr>
              <a:t>Phase from</a:t>
            </a:r>
          </a:p>
          <a:p>
            <a:pPr>
              <a:lnSpc>
                <a:spcPts val="2000"/>
              </a:lnSpc>
            </a:pPr>
            <a:r>
              <a:rPr lang="en-US" sz="2000" dirty="0" smtClean="0">
                <a:solidFill>
                  <a:srgbClr val="003399"/>
                </a:solidFill>
              </a:rPr>
              <a:t>Yukawa coupling</a:t>
            </a:r>
            <a:endParaRPr lang="en-US" sz="2000" dirty="0">
              <a:solidFill>
                <a:srgbClr val="003399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258437" y="863627"/>
            <a:ext cx="1014445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 dirty="0" smtClean="0">
                <a:solidFill>
                  <a:srgbClr val="003399"/>
                </a:solidFill>
              </a:rPr>
              <a:t>Angle</a:t>
            </a:r>
          </a:p>
          <a:p>
            <a:pPr>
              <a:lnSpc>
                <a:spcPts val="2000"/>
              </a:lnSpc>
            </a:pPr>
            <a:r>
              <a:rPr lang="en-US" sz="2000" dirty="0" smtClean="0">
                <a:solidFill>
                  <a:srgbClr val="003399"/>
                </a:solidFill>
              </a:rPr>
              <a:t>variable</a:t>
            </a:r>
            <a:endParaRPr lang="en-US" sz="2000" dirty="0">
              <a:solidFill>
                <a:srgbClr val="00339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7388321" y="863627"/>
                <a:ext cx="1900841" cy="6081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en-US" sz="2000" dirty="0" smtClean="0">
                    <a:solidFill>
                      <a:srgbClr val="003399"/>
                    </a:solidFill>
                  </a:rPr>
                  <a:t>CP-odd</a:t>
                </a:r>
              </a:p>
              <a:p>
                <a:pPr>
                  <a:lnSpc>
                    <a:spcPts val="2000"/>
                  </a:lnSpc>
                </a:pPr>
                <a:r>
                  <a:rPr lang="en-US" sz="2000" dirty="0">
                    <a:solidFill>
                      <a:srgbClr val="003399"/>
                    </a:solidFill>
                  </a:rPr>
                  <a:t>q</a:t>
                </a:r>
                <a:r>
                  <a:rPr lang="en-US" sz="2000" dirty="0" smtClean="0">
                    <a:solidFill>
                      <a:srgbClr val="003399"/>
                    </a:solidFill>
                  </a:rPr>
                  <a:t>uantity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3399"/>
                        </a:solidFill>
                        <a:latin typeface="Cambria Math"/>
                        <a:ea typeface="Cambria Math"/>
                      </a:rPr>
                      <m:t>∼</m:t>
                    </m:r>
                    <m:r>
                      <a:rPr lang="en-US" sz="2000" b="1" i="0" smtClean="0">
                        <a:solidFill>
                          <a:srgbClr val="003399"/>
                        </a:solidFill>
                        <a:latin typeface="Cambria Math"/>
                        <a:ea typeface="Cambria Math"/>
                      </a:rPr>
                      <m:t>𝐄</m:t>
                    </m:r>
                    <m:r>
                      <a:rPr lang="en-US" sz="2000" b="0" i="1" smtClean="0">
                        <a:solidFill>
                          <a:srgbClr val="003399"/>
                        </a:solidFill>
                        <a:latin typeface="Cambria Math"/>
                        <a:ea typeface="Cambria Math"/>
                      </a:rPr>
                      <m:t>⋅</m:t>
                    </m:r>
                    <m:r>
                      <a:rPr lang="en-US" sz="2000" b="1" i="0" smtClean="0">
                        <a:solidFill>
                          <a:srgbClr val="003399"/>
                        </a:solidFill>
                        <a:latin typeface="Cambria Math"/>
                        <a:ea typeface="Cambria Math"/>
                      </a:rPr>
                      <m:t>𝐁</m:t>
                    </m:r>
                  </m:oMath>
                </a14:m>
                <a:endParaRPr lang="en-US" sz="2000" b="1" dirty="0" smtClean="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8321" y="863627"/>
                <a:ext cx="1900841" cy="608115"/>
              </a:xfrm>
              <a:prstGeom prst="rect">
                <a:avLst/>
              </a:prstGeom>
              <a:blipFill rotWithShape="1">
                <a:blip r:embed="rId5"/>
                <a:stretch>
                  <a:fillRect l="-3526" t="-13131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/>
          <p:cNvCxnSpPr/>
          <p:nvPr/>
        </p:nvCxnSpPr>
        <p:spPr>
          <a:xfrm>
            <a:off x="3168312" y="1295687"/>
            <a:ext cx="72010" cy="432060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4240135" y="1439707"/>
            <a:ext cx="216031" cy="216030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6765660" y="1415454"/>
            <a:ext cx="75162" cy="258826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7892391" y="1409174"/>
            <a:ext cx="144020" cy="235486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288032" y="2591867"/>
            <a:ext cx="8640961" cy="359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Remove phase of mass term by </a:t>
            </a:r>
            <a:r>
              <a:rPr lang="en-US" sz="2000" smtClean="0">
                <a:solidFill>
                  <a:srgbClr val="003399"/>
                </a:solidFill>
                <a:effectLst/>
              </a:rPr>
              <a:t>chiral transformation </a:t>
            </a:r>
            <a:r>
              <a:rPr lang="en-US" sz="2000">
                <a:solidFill>
                  <a:srgbClr val="003399"/>
                </a:solidFill>
                <a:effectLst/>
              </a:rPr>
              <a:t>of quark fields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3"/>
              <p:cNvSpPr>
                <a:spLocks noChangeArrowheads="1"/>
              </p:cNvSpPr>
              <p:nvPr/>
            </p:nvSpPr>
            <p:spPr bwMode="auto">
              <a:xfrm>
                <a:off x="288032" y="4680157"/>
                <a:ext cx="8640961" cy="8641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17961" dir="2700000" algn="ctr" rotWithShape="0">
                        <a:schemeClr val="tx1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/>
              <a:lstStyle/>
              <a:p>
                <a:pPr marL="342900" indent="-342900" algn="l">
                  <a:buFont typeface="Wingdings" pitchFamily="2" charset="2"/>
                  <a:buChar char="v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  <a:ea typeface="Cambria Math"/>
                          </a:rPr>
                          <m:t>Θ</m:t>
                        </m:r>
                      </m:e>
                    </m:acc>
                  </m:oMath>
                </a14:m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 can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be traded between quark phases and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𝐺</m:t>
                    </m:r>
                    <m:acc>
                      <m:accPr>
                        <m:chr m:val="̃"/>
                        <m:ctrlPr>
                          <a:rPr lang="en-US" sz="20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  <m:t>𝐺</m:t>
                        </m:r>
                      </m:e>
                    </m:acc>
                  </m:oMath>
                </a14:m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 term</a:t>
                </a:r>
              </a:p>
              <a:p>
                <a:pPr algn="l"/>
                <a:endParaRPr lang="en-US" sz="600" smtClean="0">
                  <a:solidFill>
                    <a:srgbClr val="003399"/>
                  </a:solidFill>
                  <a:effectLst/>
                </a:endParaRPr>
              </a:p>
              <a:p>
                <a:pPr marL="342900" indent="-342900" algn="l">
                  <a:buFont typeface="Wingdings" pitchFamily="2" charset="2"/>
                  <a:buChar char="v"/>
                </a:pPr>
                <a:r>
                  <a:rPr lang="en-US" sz="2000" smtClean="0">
                    <a:solidFill>
                      <a:srgbClr val="003399"/>
                    </a:solidFill>
                  </a:rPr>
                  <a:t>No physical impact if at least one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𝑞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003399"/>
                        </a:solidFill>
                        <a:latin typeface="Cambria Math"/>
                      </a:rPr>
                      <m:t>=0</m:t>
                    </m:r>
                  </m:oMath>
                </a14:m>
                <a:endParaRPr lang="en-US" sz="2000" smtClean="0">
                  <a:solidFill>
                    <a:srgbClr val="003399"/>
                  </a:solidFill>
                  <a:effectLst/>
                </a:endParaRPr>
              </a:p>
              <a:p>
                <a:pPr algn="l"/>
                <a:endParaRPr lang="en-US" sz="500">
                  <a:solidFill>
                    <a:srgbClr val="003399"/>
                  </a:solidFill>
                </a:endParaRPr>
              </a:p>
              <a:p>
                <a:pPr marL="342900" indent="-342900" algn="l">
                  <a:buFont typeface="Wingdings" pitchFamily="2" charset="2"/>
                  <a:buChar char="v"/>
                </a:pP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Induces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a large neutron electric dipole moment (a T-violating quantity)</a:t>
                </a:r>
              </a:p>
            </p:txBody>
          </p:sp>
        </mc:Choice>
        <mc:Fallback xmlns="">
          <p:sp>
            <p:nvSpPr>
              <p:cNvPr id="18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8032" y="4680157"/>
                <a:ext cx="8640961" cy="864120"/>
              </a:xfrm>
              <a:prstGeom prst="rect">
                <a:avLst/>
              </a:prstGeom>
              <a:blipFill rotWithShape="1">
                <a:blip r:embed="rId6"/>
                <a:stretch>
                  <a:fillRect l="-1622" t="-8511" b="-4751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tx1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2"/>
              <p:cNvSpPr>
                <a:spLocks noChangeArrowheads="1"/>
              </p:cNvSpPr>
              <p:nvPr/>
            </p:nvSpPr>
            <p:spPr bwMode="auto">
              <a:xfrm>
                <a:off x="288032" y="5832430"/>
                <a:ext cx="8640961" cy="79199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>
                    <a:solidFill>
                      <a:srgbClr val="CC0000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/>
              <a:p>
                <a:pPr algn="ctr"/>
                <a:r>
                  <a:rPr lang="en-US" sz="2400" b="1" smtClean="0">
                    <a:solidFill>
                      <a:srgbClr val="AA0000"/>
                    </a:solidFill>
                  </a:rPr>
                  <a:t>Experimental </a:t>
                </a:r>
                <a:r>
                  <a:rPr lang="en-US" sz="2400" b="1">
                    <a:solidFill>
                      <a:srgbClr val="AA0000"/>
                    </a:solidFill>
                  </a:rPr>
                  <a:t>limits:  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b="1" i="1" smtClean="0">
                            <a:solidFill>
                              <a:srgbClr val="AA0000"/>
                            </a:solidFill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2400" b="1" i="1" smtClean="0">
                                <a:solidFill>
                                  <a:srgbClr val="AA00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solidFill>
                                  <a:srgbClr val="AA0000"/>
                                </a:solidFill>
                                <a:latin typeface="Cambria Math"/>
                                <a:ea typeface="Cambria Math"/>
                              </a:rPr>
                              <m:t>𝚯</m:t>
                            </m:r>
                          </m:e>
                        </m:acc>
                      </m:e>
                    </m:d>
                    <m:r>
                      <a:rPr lang="en-US" sz="2400" b="1" i="1" smtClean="0">
                        <a:solidFill>
                          <a:srgbClr val="AA0000"/>
                        </a:solidFill>
                        <a:latin typeface="Cambria Math"/>
                      </a:rPr>
                      <m:t>&lt;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AA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AA0000"/>
                            </a:solidFill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AA00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400" b="1" i="1" smtClean="0">
                            <a:solidFill>
                              <a:srgbClr val="AA0000"/>
                            </a:solidFill>
                            <a:latin typeface="Cambria Math"/>
                          </a:rPr>
                          <m:t>𝟏𝟏</m:t>
                        </m:r>
                      </m:sup>
                    </m:sSup>
                  </m:oMath>
                </a14:m>
                <a:r>
                  <a:rPr lang="en-US" sz="2400" b="1" smtClean="0">
                    <a:solidFill>
                      <a:srgbClr val="AA0000"/>
                    </a:solidFill>
                  </a:rPr>
                  <a:t>    Why </a:t>
                </a:r>
                <a:r>
                  <a:rPr lang="en-US" sz="2400" b="1">
                    <a:solidFill>
                      <a:srgbClr val="AA0000"/>
                    </a:solidFill>
                  </a:rPr>
                  <a:t>so small?</a:t>
                </a:r>
                <a:r>
                  <a:rPr lang="en-US" sz="2400" b="1">
                    <a:solidFill>
                      <a:srgbClr val="AA0000"/>
                    </a:solidFill>
                    <a:effectLst/>
                  </a:rPr>
                  <a:t> </a:t>
                </a:r>
              </a:p>
            </p:txBody>
          </p:sp>
        </mc:Choice>
        <mc:Fallback xmlns="">
          <p:sp>
            <p:nvSpPr>
              <p:cNvPr id="19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8032" y="5832430"/>
                <a:ext cx="8640961" cy="79199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12700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994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Strong CP Problem</a:t>
            </a:r>
            <a:endParaRPr lang="en-US"/>
          </a:p>
        </p:txBody>
      </p:sp>
      <p:pic>
        <p:nvPicPr>
          <p:cNvPr id="3" name="Picture 2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3" y="1752432"/>
            <a:ext cx="8641200" cy="21600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4607923" y="1248062"/>
            <a:ext cx="590" cy="343209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44463" y="3912432"/>
            <a:ext cx="89281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240322" y="3912732"/>
            <a:ext cx="0" cy="2157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838222" y="3912732"/>
            <a:ext cx="0" cy="2157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31800" y="3912432"/>
            <a:ext cx="0" cy="2157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392482" y="1746753"/>
            <a:ext cx="216030" cy="53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382992" y="3912432"/>
            <a:ext cx="0" cy="2157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636005" y="4098857"/>
                <a:ext cx="6721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b="0" i="1" smtClean="0">
                          <a:latin typeface="Cambria Math"/>
                        </a:rPr>
                        <m:t>𝜋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6005" y="4098857"/>
                <a:ext cx="672172" cy="46166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899322" y="4098857"/>
                <a:ext cx="6721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−</m:t>
                      </m:r>
                      <m:r>
                        <a:rPr lang="en-US" sz="2400" b="0" i="1" smtClean="0">
                          <a:latin typeface="Cambria Math"/>
                        </a:rPr>
                        <m:t>𝜋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9322" y="4098857"/>
                <a:ext cx="672172" cy="46166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8619162" y="3954837"/>
                <a:ext cx="4539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0" smtClean="0">
                          <a:latin typeface="Cambria Math"/>
                        </a:rPr>
                        <m:t>Θ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9162" y="3954837"/>
                <a:ext cx="453970" cy="4616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611042" y="1488477"/>
                <a:ext cx="931024" cy="516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QCD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4</m:t>
                          </m:r>
                        </m:sup>
                      </m:sSubSup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1042" y="1488477"/>
                <a:ext cx="931024" cy="516552"/>
              </a:xfrm>
              <a:prstGeom prst="rect">
                <a:avLst/>
              </a:prstGeom>
              <a:blipFill rotWithShape="1">
                <a:blip r:embed="rId6"/>
                <a:stretch>
                  <a:fillRect b="-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/>
          <p:cNvCxnSpPr/>
          <p:nvPr/>
        </p:nvCxnSpPr>
        <p:spPr>
          <a:xfrm>
            <a:off x="5976702" y="3912432"/>
            <a:ext cx="0" cy="2157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907999" y="723912"/>
                <a:ext cx="34478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smtClean="0"/>
                  <a:t>QCD vacuum energy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𝑉</m:t>
                    </m:r>
                    <m:r>
                      <a:rPr lang="en-US" sz="2400" b="0" i="1" smtClean="0"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/>
                      </a:rPr>
                      <m:t>Θ</m:t>
                    </m:r>
                    <m:r>
                      <a:rPr lang="en-US" sz="2400" b="0" i="1" smtClean="0">
                        <a:latin typeface="Cambria Math"/>
                      </a:rPr>
                      <m:t>)</m:t>
                    </m:r>
                  </m:oMath>
                </a14:m>
                <a:endParaRPr lang="en-US" sz="240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7999" y="723912"/>
                <a:ext cx="3447803" cy="461665"/>
              </a:xfrm>
              <a:prstGeom prst="rect">
                <a:avLst/>
              </a:prstGeom>
              <a:blipFill rotWithShape="1">
                <a:blip r:embed="rId7"/>
                <a:stretch>
                  <a:fillRect l="-2650" t="-10667" r="-70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097997" y="4670632"/>
                <a:ext cx="789293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smtClean="0">
                    <a:solidFill>
                      <a:srgbClr val="003399"/>
                    </a:solidFill>
                  </a:rPr>
                  <a:t>• CP conserving vacuum has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3399"/>
                        </a:solidFill>
                        <a:latin typeface="Cambria Math"/>
                      </a:rPr>
                      <m:t>Θ</m:t>
                    </m:r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=0</m:t>
                    </m:r>
                  </m:oMath>
                </a14:m>
                <a:r>
                  <a:rPr lang="en-US" sz="2400" smtClean="0">
                    <a:solidFill>
                      <a:srgbClr val="003399"/>
                    </a:solidFill>
                  </a:rPr>
                  <a:t> (Vafa and Witten 1984)</a:t>
                </a:r>
              </a:p>
              <a:p>
                <a:r>
                  <a:rPr lang="en-US" sz="2400">
                    <a:solidFill>
                      <a:srgbClr val="003399"/>
                    </a:solidFill>
                  </a:rPr>
                  <a:t>• </a:t>
                </a:r>
                <a:r>
                  <a:rPr lang="en-US" sz="2400" smtClean="0">
                    <a:solidFill>
                      <a:srgbClr val="003399"/>
                    </a:solidFill>
                  </a:rPr>
                  <a:t>QCD could have any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−</m:t>
                    </m:r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𝜋</m:t>
                    </m:r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≤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3399"/>
                        </a:solidFill>
                        <a:latin typeface="Cambria Math"/>
                      </a:rPr>
                      <m:t>Θ</m:t>
                    </m:r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≤+</m:t>
                    </m:r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𝜋</m:t>
                    </m:r>
                  </m:oMath>
                </a14:m>
                <a:r>
                  <a:rPr lang="en-US" sz="2400" smtClean="0">
                    <a:solidFill>
                      <a:srgbClr val="003399"/>
                    </a:solidFill>
                  </a:rPr>
                  <a:t>, is a “constant of nature”</a:t>
                </a:r>
              </a:p>
              <a:p>
                <a:r>
                  <a:rPr lang="en-US" sz="2400">
                    <a:solidFill>
                      <a:srgbClr val="003399"/>
                    </a:solidFill>
                  </a:rPr>
                  <a:t>• </a:t>
                </a:r>
                <a:r>
                  <a:rPr lang="en-US" sz="2400" smtClean="0">
                    <a:solidFill>
                      <a:srgbClr val="003399"/>
                    </a:solidFill>
                  </a:rPr>
                  <a:t>Energy can not be minimized: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solidFill>
                          <a:srgbClr val="003399"/>
                        </a:solidFill>
                        <a:latin typeface="Cambria Math"/>
                      </a:rPr>
                      <m:t>Θ</m:t>
                    </m:r>
                  </m:oMath>
                </a14:m>
                <a:r>
                  <a:rPr lang="en-US" sz="2400" smtClean="0">
                    <a:solidFill>
                      <a:srgbClr val="003399"/>
                    </a:solidFill>
                  </a:rPr>
                  <a:t> not dynamical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997" y="4670632"/>
                <a:ext cx="7892930" cy="1200329"/>
              </a:xfrm>
              <a:prstGeom prst="rect">
                <a:avLst/>
              </a:prstGeom>
              <a:blipFill rotWithShape="1">
                <a:blip r:embed="rId8"/>
                <a:stretch>
                  <a:fillRect l="-1158" t="-4061" r="-1158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1080022" y="2144947"/>
            <a:ext cx="149367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557D7D"/>
                </a:solidFill>
              </a:rPr>
              <a:t>Equivalent</a:t>
            </a:r>
            <a:endParaRPr lang="en-US" sz="2400">
              <a:solidFill>
                <a:srgbClr val="557D7D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24273" y="2139727"/>
            <a:ext cx="1493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557D7D"/>
                </a:solidFill>
              </a:rPr>
              <a:t>Equivalent</a:t>
            </a:r>
            <a:endParaRPr lang="en-US" sz="2400">
              <a:solidFill>
                <a:srgbClr val="557D7D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235408" y="2375837"/>
            <a:ext cx="2736683" cy="0"/>
          </a:xfrm>
          <a:prstGeom prst="straightConnector1">
            <a:avLst/>
          </a:prstGeom>
          <a:ln w="38100">
            <a:solidFill>
              <a:srgbClr val="557D7D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390092" y="4104077"/>
                <a:ext cx="8420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−2</m:t>
                      </m:r>
                      <m:r>
                        <a:rPr lang="en-US" sz="2400" b="0" i="1" smtClean="0">
                          <a:latin typeface="Cambria Math"/>
                        </a:rPr>
                        <m:t>𝜋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092" y="4104077"/>
                <a:ext cx="842090" cy="46166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979576" y="4104077"/>
                <a:ext cx="8420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+2</m:t>
                      </m:r>
                      <m:r>
                        <a:rPr lang="en-US" sz="2400" b="0" i="1" smtClean="0">
                          <a:latin typeface="Cambria Math"/>
                        </a:rPr>
                        <m:t>𝜋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9576" y="4104077"/>
                <a:ext cx="842090" cy="46166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/>
          <p:nvPr/>
        </p:nvSpPr>
        <p:spPr>
          <a:xfrm>
            <a:off x="3753162" y="2783362"/>
            <a:ext cx="457200" cy="4565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3235408" y="1488477"/>
            <a:ext cx="4914" cy="2466360"/>
          </a:xfrm>
          <a:prstGeom prst="line">
            <a:avLst/>
          </a:prstGeom>
          <a:ln w="38100">
            <a:solidFill>
              <a:srgbClr val="557D7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971788" y="1511717"/>
            <a:ext cx="4914" cy="2466360"/>
          </a:xfrm>
          <a:prstGeom prst="line">
            <a:avLst/>
          </a:prstGeom>
          <a:ln w="38100">
            <a:solidFill>
              <a:srgbClr val="557D7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1298390" y="3064871"/>
            <a:ext cx="6908558" cy="3555786"/>
            <a:chOff x="1298390" y="3064871"/>
            <a:chExt cx="6908558" cy="35557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1298390" y="5789660"/>
                  <a:ext cx="6908558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chemeClr val="accent2">
                          <a:lumMod val="75000"/>
                        </a:schemeClr>
                      </a:solidFill>
                    </a:rPr>
                    <a:t>Peccei-Quinn solution: </a:t>
                  </a:r>
                </a:p>
                <a:p>
                  <a:r>
                    <a:rPr lang="en-US" sz="2400" b="1">
                      <a:solidFill>
                        <a:schemeClr val="accent2">
                          <a:lumMod val="75000"/>
                        </a:schemeClr>
                      </a:solidFill>
                    </a:rPr>
                    <a:t>Make </a:t>
                  </a:r>
                  <a14:m>
                    <m:oMath xmlns:m="http://schemas.openxmlformats.org/officeDocument/2006/math">
                      <m:r>
                        <a:rPr lang="en-US" sz="2400" b="1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𝚯</m:t>
                      </m:r>
                    </m:oMath>
                  </a14:m>
                  <a:r>
                    <a:rPr lang="en-US" sz="2400" b="1">
                      <a:solidFill>
                        <a:schemeClr val="accent2">
                          <a:lumMod val="75000"/>
                        </a:schemeClr>
                      </a:solidFill>
                    </a:rPr>
                    <a:t> dynamical, let system relax to lowest </a:t>
                  </a:r>
                  <a:r>
                    <a:rPr lang="en-US" sz="2400" b="1" smtClean="0">
                      <a:solidFill>
                        <a:schemeClr val="accent2">
                          <a:lumMod val="75000"/>
                        </a:schemeClr>
                      </a:solidFill>
                    </a:rPr>
                    <a:t>energy</a:t>
                  </a:r>
                  <a:endParaRPr lang="en-US" sz="2400" b="1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8390" y="5789660"/>
                  <a:ext cx="6908558" cy="830997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l="-1412" t="-5882" r="-441" b="-161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/>
            <p:cNvCxnSpPr/>
            <p:nvPr/>
          </p:nvCxnSpPr>
          <p:spPr>
            <a:xfrm>
              <a:off x="4015013" y="3064871"/>
              <a:ext cx="352271" cy="674616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6187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38 Years of Axions</a:t>
            </a:r>
            <a:endParaRPr lang="en-US"/>
          </a:p>
        </p:txBody>
      </p:sp>
      <p:pic>
        <p:nvPicPr>
          <p:cNvPr id="3" name="Picture 2" descr="C:\Users\Georg Raffelt\Desktop\pi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52" y="782623"/>
            <a:ext cx="7777080" cy="34654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Georg Raffelt\Desktop\pic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72" y="3083057"/>
            <a:ext cx="7785800" cy="34693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88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The Cleansing Axion</a:t>
            </a:r>
            <a:endParaRPr lang="en-US"/>
          </a:p>
        </p:txBody>
      </p:sp>
      <p:pic>
        <p:nvPicPr>
          <p:cNvPr id="4" name="Picture 4" descr="C:\Users\Georg Raffelt\Desktop\Avignon\pics\frank_wilcze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13" y="791997"/>
            <a:ext cx="2448272" cy="3455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Georg Raffelt\Desktop\Avignon\pics\axiondishwash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647998"/>
            <a:ext cx="1729693" cy="583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:\Users\Georg Raffelt\Desktop\Avignon\pics\925007933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256" y="4966483"/>
            <a:ext cx="1728192" cy="151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6408713" y="3887986"/>
            <a:ext cx="2448272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effectLst/>
              </a:rPr>
              <a:t>Frank Wilczek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040561" y="5183981"/>
            <a:ext cx="3861429" cy="1295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b"/>
          <a:lstStyle/>
          <a:p>
            <a:pPr algn="r"/>
            <a:r>
              <a:rPr lang="en-US" sz="2200" b="1">
                <a:effectLst/>
              </a:rPr>
              <a:t>“I named them after a laundry</a:t>
            </a:r>
          </a:p>
          <a:p>
            <a:pPr algn="r"/>
            <a:r>
              <a:rPr lang="en-US" sz="2200" b="1">
                <a:effectLst/>
              </a:rPr>
              <a:t> detergent, since they clean up</a:t>
            </a:r>
          </a:p>
          <a:p>
            <a:pPr algn="r"/>
            <a:r>
              <a:rPr lang="en-US" sz="2200" b="1">
                <a:effectLst/>
              </a:rPr>
              <a:t> a problem with an axial current.”</a:t>
            </a:r>
          </a:p>
          <a:p>
            <a:pPr algn="r"/>
            <a:r>
              <a:rPr lang="en-US" sz="2200" b="1">
                <a:effectLst/>
              </a:rPr>
              <a:t> (Nobel lecture 2004)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46" y="1223677"/>
            <a:ext cx="3234706" cy="367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Phenomenological Axion </a:t>
            </a:r>
            <a:r>
              <a:rPr lang="en-US"/>
              <a:t>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44464" y="719607"/>
                <a:ext cx="8928668" cy="331246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Gluon coupling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(generic), defines normalization of axion 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endParaRPr lang="en-US" sz="20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6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        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ℒ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𝑎𝐺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8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𝜋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rgbClr val="95373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953737"/>
                              </a:solidFill>
                              <a:latin typeface="Cambria Math"/>
                            </a:rPr>
                            <m:t>𝑎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953737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953737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953737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𝐺</m:t>
                      </m:r>
                      <m:acc>
                        <m:accPr>
                          <m:chr m:val="̃"/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𝐺</m:t>
                          </m:r>
                        </m:e>
                      </m:acc>
                    </m:oMath>
                  </m:oMathPara>
                </a14:m>
                <a:endParaRPr lang="en-US" sz="20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6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Mass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(generic) depends on up/down quark masses</a:t>
                </a:r>
              </a:p>
              <a:p>
                <a:endParaRPr lang="en-US" sz="6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        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rgbClr val="953737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953737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953737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/>
                                    </a:rPr>
                                    <m:t>𝑢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  <m:t>𝜋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  <m:t>𝜋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rgbClr val="953737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953737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953737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≈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6 </m:t>
                          </m:r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𝜇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eV</m:t>
                          </m:r>
                        </m:num>
                        <m:den>
                          <m:f>
                            <m:fPr>
                              <m:type m:val="lin"/>
                              <m:ctrl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/>
                                    </a:rPr>
                                    <m:t>12</m:t>
                                  </m:r>
                                </m:sup>
                              </m:sSup>
                            </m:den>
                          </m:f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GeV</m:t>
                          </m:r>
                        </m:den>
                      </m:f>
                    </m:oMath>
                  </m:oMathPara>
                </a14:m>
                <a:endParaRPr lang="en-US" sz="2000"/>
              </a:p>
              <a:p>
                <a:endParaRPr lang="en-US" sz="6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Axion-photon coupling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(model dependent)</a:t>
                </a:r>
              </a:p>
              <a:p>
                <a:endParaRPr lang="en-US" sz="6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        </m:t>
                          </m:r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ℒ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𝑎</m:t>
                          </m:r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𝛾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𝐹</m:t>
                      </m:r>
                      <m:acc>
                        <m:accPr>
                          <m:chr m:val="̃"/>
                          <m:ctrlP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𝑎</m:t>
                      </m:r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𝑎</m:t>
                          </m:r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</m:sSub>
                      <m:r>
                        <a:rPr lang="en-US" sz="2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2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𝐄</m:t>
                      </m:r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⋅</m:t>
                      </m:r>
                      <m:r>
                        <a:rPr lang="en-US" sz="2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𝐁</m:t>
                      </m:r>
                      <m:r>
                        <a:rPr lang="en-US" sz="2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𝑎</m:t>
                      </m:r>
                      <m:r>
                        <a:rPr lang="en-US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𝛼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𝜋</m:t>
                          </m:r>
                        </m:den>
                      </m:f>
                      <m:d>
                        <m:dPr>
                          <m:ctrlP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sz="20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𝑁</m:t>
                              </m:r>
                            </m:den>
                          </m:f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0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1.92</m:t>
                          </m:r>
                        </m:e>
                      </m:d>
                      <m:f>
                        <m:fPr>
                          <m:ctrlPr>
                            <a:rPr lang="en-US" sz="2000" i="1" smtClean="0">
                              <a:solidFill>
                                <a:srgbClr val="95373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953737"/>
                              </a:solidFill>
                              <a:latin typeface="Cambria Math"/>
                            </a:rPr>
                            <m:t>𝑎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953737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953737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953737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sz="2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𝐄</m:t>
                      </m:r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⋅</m:t>
                      </m:r>
                      <m:r>
                        <a:rPr lang="en-US" sz="2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𝐁</m:t>
                      </m:r>
                    </m:oMath>
                  </m:oMathPara>
                </a14:m>
                <a:endParaRPr lang="en-US" sz="200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endParaRPr lang="en-US" sz="2000" smtClean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4" y="719607"/>
                <a:ext cx="8928668" cy="3312460"/>
              </a:xfrm>
              <a:prstGeom prst="rect">
                <a:avLst/>
              </a:prstGeom>
              <a:blipFill rotWithShape="1">
                <a:blip r:embed="rId2"/>
                <a:stretch>
                  <a:fillRect l="-751" t="-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5260310" y="2902858"/>
                <a:ext cx="302595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smtClean="0">
                    <a:solidFill>
                      <a:schemeClr val="accent6">
                        <a:lumMod val="75000"/>
                      </a:schemeClr>
                    </a:solidFill>
                  </a:rPr>
                  <a:t>Generic from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en-US" sz="2000" smtClean="0">
                    <a:solidFill>
                      <a:schemeClr val="accent6">
                        <a:lumMod val="75000"/>
                      </a:schemeClr>
                    </a:solidFill>
                  </a:rPr>
                  <a:t>-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</a:rPr>
                      <m:t>𝜋</m:t>
                    </m:r>
                  </m:oMath>
                </a14:m>
                <a:r>
                  <a:rPr lang="en-US" sz="2000" smtClean="0">
                    <a:solidFill>
                      <a:schemeClr val="accent6">
                        <a:lumMod val="75000"/>
                      </a:schemeClr>
                    </a:solidFill>
                  </a:rPr>
                  <a:t>-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</a:rPr>
                      <m:t>𝜂</m:t>
                    </m:r>
                  </m:oMath>
                </a14:m>
                <a:r>
                  <a:rPr lang="en-US" sz="2000" smtClean="0">
                    <a:solidFill>
                      <a:schemeClr val="accent6">
                        <a:lumMod val="75000"/>
                      </a:schemeClr>
                    </a:solidFill>
                  </a:rPr>
                  <a:t> mixing</a:t>
                </a:r>
                <a:endParaRPr lang="en-US" sz="200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0310" y="2902858"/>
                <a:ext cx="3025957" cy="400110"/>
              </a:xfrm>
              <a:prstGeom prst="rect">
                <a:avLst/>
              </a:prstGeom>
              <a:blipFill rotWithShape="1">
                <a:blip r:embed="rId3"/>
                <a:stretch>
                  <a:fillRect l="-2218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Arrow Connector 45"/>
          <p:cNvCxnSpPr/>
          <p:nvPr/>
        </p:nvCxnSpPr>
        <p:spPr>
          <a:xfrm>
            <a:off x="5544642" y="3268532"/>
            <a:ext cx="0" cy="210406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680522" y="4235926"/>
            <a:ext cx="43645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3">
                    <a:lumMod val="75000"/>
                  </a:schemeClr>
                </a:solidFill>
              </a:rPr>
              <a:t>Model-dependent,</a:t>
            </a:r>
          </a:p>
          <a:p>
            <a:r>
              <a:rPr lang="en-US" sz="2000" smtClean="0">
                <a:solidFill>
                  <a:schemeClr val="accent3">
                    <a:lumMod val="75000"/>
                  </a:schemeClr>
                </a:solidFill>
              </a:rPr>
              <a:t>E/N = 0 (KSVZ), 8/3 (DFSZ), many others</a:t>
            </a:r>
            <a:endParaRPr lang="en-US" sz="200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4915602" y="4032067"/>
            <a:ext cx="0" cy="221654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144464" y="5184227"/>
                <a:ext cx="8928668" cy="129618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Axion-nucleon coupling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(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model-dependent numerical factors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sz="2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        </m:t>
                          </m:r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ℒ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𝑎𝑁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𝑁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0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Ψ</m:t>
                              </m:r>
                            </m:e>
                          </m:bar>
                        </m:e>
                        <m:sub>
                          <m: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𝑁</m:t>
                          </m:r>
                        </m:sub>
                      </m:sSub>
                      <m:sSup>
                        <m:sSupPr>
                          <m:ctrlP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𝛾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𝛾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5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Ψ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𝑁</m:t>
                          </m:r>
                        </m:sub>
                      </m:sSub>
                      <m:f>
                        <m:fPr>
                          <m:ctrlP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𝑎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A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xion-electron </a:t>
                </a:r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coupling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in non-hadronic models is analogous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2000" smtClean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4" y="5184227"/>
                <a:ext cx="8928668" cy="1296180"/>
              </a:xfrm>
              <a:prstGeom prst="rect">
                <a:avLst/>
              </a:prstGeom>
              <a:blipFill rotWithShape="1">
                <a:blip r:embed="rId4"/>
                <a:stretch>
                  <a:fillRect l="-751" t="-2347" b="-11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252" y="1023152"/>
            <a:ext cx="1584220" cy="820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97902" y="4004579"/>
            <a:ext cx="1584092" cy="8495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799" y="5400257"/>
            <a:ext cx="1643638" cy="7774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552782" y="5638712"/>
                <a:ext cx="3913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2782" y="5638712"/>
                <a:ext cx="391325" cy="40011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418152" y="5184227"/>
                <a:ext cx="3913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8152" y="5184227"/>
                <a:ext cx="391325" cy="400110"/>
              </a:xfrm>
              <a:prstGeom prst="rect">
                <a:avLst/>
              </a:prstGeom>
              <a:blipFill rotWithShape="1">
                <a:blip r:embed="rId9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449427" y="5936277"/>
                <a:ext cx="3913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9427" y="5936277"/>
                <a:ext cx="391325" cy="400110"/>
              </a:xfrm>
              <a:prstGeom prst="rect">
                <a:avLst/>
              </a:prstGeom>
              <a:blipFill rotWithShape="1">
                <a:blip r:embed="rId10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75952" y="4233237"/>
                <a:ext cx="3913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952" y="4233237"/>
                <a:ext cx="391325" cy="40011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416937" y="3816037"/>
                <a:ext cx="37221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1" smtClean="0">
                          <a:latin typeface="Cambria Math"/>
                        </a:rPr>
                        <m:t>γ</m:t>
                      </m:r>
                    </m:oMath>
                  </m:oMathPara>
                </a14:m>
                <a:endParaRPr lang="en-US" sz="2000" b="0" smtClean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6937" y="3816037"/>
                <a:ext cx="372217" cy="400110"/>
              </a:xfrm>
              <a:prstGeom prst="rect">
                <a:avLst/>
              </a:prstGeom>
              <a:blipFill rotWithShape="1">
                <a:blip r:embed="rId12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429162" y="4627197"/>
                <a:ext cx="37221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1" smtClean="0">
                          <a:latin typeface="Cambria Math"/>
                        </a:rPr>
                        <m:t>γ</m:t>
                      </m:r>
                    </m:oMath>
                  </m:oMathPara>
                </a14:m>
                <a:endParaRPr lang="en-US" sz="2000" b="0" smtClean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9162" y="4627197"/>
                <a:ext cx="372217" cy="400110"/>
              </a:xfrm>
              <a:prstGeom prst="rect">
                <a:avLst/>
              </a:prstGeom>
              <a:blipFill rotWithShape="1">
                <a:blip r:embed="rId13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3672382" y="5536511"/>
            <a:ext cx="2353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• </a:t>
            </a:r>
            <a:r>
              <a:rPr lang="en-US" smtClean="0">
                <a:solidFill>
                  <a:schemeClr val="accent3">
                    <a:lumMod val="75000"/>
                  </a:schemeClr>
                </a:solidFill>
              </a:rPr>
              <a:t>Axial-vector current</a:t>
            </a: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• </a:t>
            </a: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S</a:t>
            </a:r>
            <a:r>
              <a:rPr lang="en-US" smtClean="0">
                <a:solidFill>
                  <a:schemeClr val="accent3">
                    <a:lumMod val="75000"/>
                  </a:schemeClr>
                </a:solidFill>
              </a:rPr>
              <a:t>pin-dependent  int’n</a:t>
            </a:r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39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Sanduleak -69 202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1" y="-493"/>
            <a:ext cx="9217025" cy="69119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C:\Users\Georg Raffelt\Desktop\sandule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08513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3892" y="143527"/>
            <a:ext cx="3456000" cy="576000"/>
          </a:xfrm>
          <a:prstGeom prst="rect">
            <a:avLst/>
          </a:prstGeom>
          <a:noFill/>
          <a:effectLst/>
        </p:spPr>
        <p:txBody>
          <a:bodyPr wrap="none" rtlCol="0">
            <a:noAutofit/>
          </a:bodyPr>
          <a:lstStyle/>
          <a:p>
            <a:r>
              <a:rPr lang="en-US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Sanduleak  </a:t>
            </a:r>
            <a:r>
              <a:rPr lang="en-US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-</a:t>
            </a:r>
            <a:r>
              <a:rPr lang="en-US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69 202</a:t>
            </a:r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608512" y="-493"/>
            <a:ext cx="4608513" cy="6911975"/>
            <a:chOff x="4608512" y="-493"/>
            <a:chExt cx="4608513" cy="6911975"/>
          </a:xfrm>
        </p:grpSpPr>
        <p:pic>
          <p:nvPicPr>
            <p:cNvPr id="16" name="Picture 13" descr="C:\Users\Georg Raffelt\Desktop\sn.jpg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512" y="-493"/>
              <a:ext cx="4608513" cy="6911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4752656" y="143527"/>
              <a:ext cx="4320476" cy="1296180"/>
            </a:xfrm>
            <a:prstGeom prst="rect">
              <a:avLst/>
            </a:prstGeom>
            <a:noFill/>
            <a:effectLst/>
          </p:spPr>
          <p:txBody>
            <a:bodyPr wrap="none" rtlCol="0">
              <a:noAutofit/>
            </a:bodyPr>
            <a:lstStyle/>
            <a:p>
              <a:pPr algn="r"/>
              <a:r>
                <a:rPr lang="en-US" sz="32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Supernova 1987A</a:t>
              </a:r>
            </a:p>
            <a:p>
              <a:pPr algn="r"/>
              <a:r>
                <a:rPr lang="en-US" sz="2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23 February 1987</a:t>
              </a:r>
            </a:p>
            <a:p>
              <a:pPr algn="r"/>
              <a:endPara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060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Supernova 1987A Energy-Loss Argument</a:t>
            </a:r>
          </a:p>
        </p:txBody>
      </p:sp>
      <p:pic>
        <p:nvPicPr>
          <p:cNvPr id="3" name="Picture 1027" descr="C:\Users\Georg Raffelt\Desktop\a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3" y="1295995"/>
            <a:ext cx="3561396" cy="518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028"/>
          <p:cNvSpPr>
            <a:spLocks noChangeArrowheads="1"/>
          </p:cNvSpPr>
          <p:nvPr/>
        </p:nvSpPr>
        <p:spPr bwMode="auto">
          <a:xfrm>
            <a:off x="288033" y="791997"/>
            <a:ext cx="3561396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lIns="86390" tIns="43197" rIns="86390" bIns="43197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effectLst/>
              </a:rPr>
              <a:t>          SN </a:t>
            </a:r>
            <a:r>
              <a:rPr lang="en-US" sz="2000" b="1">
                <a:solidFill>
                  <a:schemeClr val="tx1"/>
                </a:solidFill>
                <a:effectLst/>
              </a:rPr>
              <a:t>1987A neutrino signal</a:t>
            </a:r>
          </a:p>
        </p:txBody>
      </p:sp>
      <p:sp>
        <p:nvSpPr>
          <p:cNvPr id="5" name="Line 1029"/>
          <p:cNvSpPr>
            <a:spLocks noChangeShapeType="1"/>
          </p:cNvSpPr>
          <p:nvPr/>
        </p:nvSpPr>
        <p:spPr bwMode="auto">
          <a:xfrm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6" name="Line 1030"/>
          <p:cNvSpPr>
            <a:spLocks noChangeShapeType="1"/>
          </p:cNvSpPr>
          <p:nvPr/>
        </p:nvSpPr>
        <p:spPr bwMode="auto">
          <a:xfrm rot="540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7" name="Line 1031"/>
          <p:cNvSpPr>
            <a:spLocks noChangeShapeType="1"/>
          </p:cNvSpPr>
          <p:nvPr/>
        </p:nvSpPr>
        <p:spPr bwMode="auto">
          <a:xfrm rot="270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8" name="Line 1032"/>
          <p:cNvSpPr>
            <a:spLocks noChangeShapeType="1"/>
          </p:cNvSpPr>
          <p:nvPr/>
        </p:nvSpPr>
        <p:spPr bwMode="auto">
          <a:xfrm rot="18900000"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9" name="Line 1033"/>
          <p:cNvSpPr>
            <a:spLocks noChangeShapeType="1"/>
          </p:cNvSpPr>
          <p:nvPr/>
        </p:nvSpPr>
        <p:spPr bwMode="auto">
          <a:xfrm rot="402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0" name="Line 1034"/>
          <p:cNvSpPr>
            <a:spLocks noChangeShapeType="1"/>
          </p:cNvSpPr>
          <p:nvPr/>
        </p:nvSpPr>
        <p:spPr bwMode="auto">
          <a:xfrm rot="1758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1" name="Line 1035"/>
          <p:cNvSpPr>
            <a:spLocks noChangeShapeType="1"/>
          </p:cNvSpPr>
          <p:nvPr/>
        </p:nvSpPr>
        <p:spPr bwMode="auto">
          <a:xfrm rot="1320000"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2" name="Line 1036"/>
          <p:cNvSpPr>
            <a:spLocks noChangeShapeType="1"/>
          </p:cNvSpPr>
          <p:nvPr/>
        </p:nvSpPr>
        <p:spPr bwMode="auto">
          <a:xfrm rot="20280000"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3" name="Oval 1037"/>
          <p:cNvSpPr>
            <a:spLocks noChangeArrowheads="1"/>
          </p:cNvSpPr>
          <p:nvPr/>
        </p:nvSpPr>
        <p:spPr bwMode="auto">
          <a:xfrm>
            <a:off x="4464852" y="1079657"/>
            <a:ext cx="2592000" cy="259239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86396" tIns="43199" rIns="86396" bIns="43199" anchor="ctr"/>
          <a:lstStyle/>
          <a:p>
            <a:endParaRPr lang="en-US"/>
          </a:p>
        </p:txBody>
      </p:sp>
      <p:sp>
        <p:nvSpPr>
          <p:cNvPr id="27" name="Rectangle 1051"/>
          <p:cNvSpPr>
            <a:spLocks noChangeArrowheads="1"/>
          </p:cNvSpPr>
          <p:nvPr/>
        </p:nvSpPr>
        <p:spPr bwMode="auto">
          <a:xfrm>
            <a:off x="4104457" y="5615980"/>
            <a:ext cx="4824537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44" tIns="46072" rIns="92144" bIns="46072" anchor="ctr"/>
          <a:lstStyle/>
          <a:p>
            <a:pPr defTabSz="920961"/>
            <a:r>
              <a:rPr lang="en-US" sz="2000" b="1">
                <a:solidFill>
                  <a:srgbClr val="C00000"/>
                </a:solidFill>
                <a:effectLst/>
              </a:rPr>
              <a:t>Late-time signal most sensitive observable</a:t>
            </a:r>
          </a:p>
        </p:txBody>
      </p:sp>
      <p:sp>
        <p:nvSpPr>
          <p:cNvPr id="28" name="Rectangle 1052"/>
          <p:cNvSpPr>
            <a:spLocks noChangeArrowheads="1"/>
          </p:cNvSpPr>
          <p:nvPr/>
        </p:nvSpPr>
        <p:spPr bwMode="auto">
          <a:xfrm>
            <a:off x="4104457" y="4031986"/>
            <a:ext cx="4824537" cy="158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44" tIns="46072" rIns="92144" bIns="46072" anchor="ctr"/>
          <a:lstStyle/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Emission of very weakly interacting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particles would  “steal” energy from the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neutrino burst and shorten it.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(Early neutrino burst powered by accretion,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 not sensitive to volume energy loss.)</a:t>
            </a:r>
          </a:p>
        </p:txBody>
      </p:sp>
      <p:sp>
        <p:nvSpPr>
          <p:cNvPr id="41" name="Line 1049"/>
          <p:cNvSpPr>
            <a:spLocks noChangeShapeType="1"/>
          </p:cNvSpPr>
          <p:nvPr/>
        </p:nvSpPr>
        <p:spPr bwMode="auto">
          <a:xfrm rot="16200000" flipV="1">
            <a:off x="4804290" y="1535223"/>
            <a:ext cx="76500" cy="384043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42" name="Text Box 1039"/>
          <p:cNvSpPr txBox="1">
            <a:spLocks noChangeArrowheads="1"/>
          </p:cNvSpPr>
          <p:nvPr/>
        </p:nvSpPr>
        <p:spPr bwMode="auto">
          <a:xfrm>
            <a:off x="4910797" y="2743093"/>
            <a:ext cx="1705689" cy="71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44" tIns="46072" rIns="92144" bIns="46072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US" b="1" smtClean="0">
                <a:solidFill>
                  <a:srgbClr val="003399"/>
                </a:solidFill>
                <a:effectLst/>
                <a:latin typeface="+mn-lt"/>
              </a:rPr>
              <a:t> Neutrino</a:t>
            </a:r>
            <a:endParaRPr lang="en-US" b="1" smtClean="0">
              <a:solidFill>
                <a:srgbClr val="003399"/>
              </a:solidFill>
              <a:latin typeface="+mn-lt"/>
            </a:endParaRPr>
          </a:p>
          <a:p>
            <a:pPr algn="ctr">
              <a:lnSpc>
                <a:spcPts val="2400"/>
              </a:lnSpc>
            </a:pPr>
            <a:r>
              <a:rPr lang="en-US" b="1" smtClean="0">
                <a:solidFill>
                  <a:srgbClr val="003399"/>
                </a:solidFill>
                <a:effectLst/>
                <a:latin typeface="+mn-lt"/>
              </a:rPr>
              <a:t> diffusion</a:t>
            </a:r>
            <a:endParaRPr lang="de-DE" b="1">
              <a:solidFill>
                <a:srgbClr val="003399"/>
              </a:solidFill>
              <a:effectLst/>
              <a:latin typeface="+mn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811102" y="875841"/>
            <a:ext cx="13292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smtClean="0"/>
              <a:t>Neutrino</a:t>
            </a:r>
          </a:p>
          <a:p>
            <a:pPr algn="ctr">
              <a:lnSpc>
                <a:spcPts val="2400"/>
              </a:lnSpc>
            </a:pPr>
            <a:r>
              <a:rPr lang="en-US" sz="2400" b="1" smtClean="0"/>
              <a:t>sphere</a:t>
            </a:r>
            <a:endParaRPr lang="en-US" sz="2400" b="1"/>
          </a:p>
        </p:txBody>
      </p:sp>
      <p:sp>
        <p:nvSpPr>
          <p:cNvPr id="44" name="AutoShape 1050"/>
          <p:cNvSpPr>
            <a:spLocks noChangeArrowheads="1"/>
          </p:cNvSpPr>
          <p:nvPr/>
        </p:nvSpPr>
        <p:spPr bwMode="auto">
          <a:xfrm>
            <a:off x="6336752" y="1765494"/>
            <a:ext cx="2448272" cy="1223996"/>
          </a:xfrm>
          <a:prstGeom prst="rightArrow">
            <a:avLst>
              <a:gd name="adj1" fmla="val 59315"/>
              <a:gd name="adj2" fmla="val 50241"/>
            </a:avLst>
          </a:prstGeom>
          <a:gradFill rotWithShape="0">
            <a:gsLst>
              <a:gs pos="0">
                <a:srgbClr val="4D4D4D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390" tIns="43197" rIns="86390" bIns="43197" anchor="ctr"/>
          <a:lstStyle/>
          <a:p>
            <a:pPr algn="l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Volume emission</a:t>
            </a:r>
          </a:p>
          <a:p>
            <a:pPr algn="l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particles</a:t>
            </a:r>
          </a:p>
        </p:txBody>
      </p:sp>
      <p:sp>
        <p:nvSpPr>
          <p:cNvPr id="40" name="Line 1048"/>
          <p:cNvSpPr>
            <a:spLocks noChangeShapeType="1"/>
          </p:cNvSpPr>
          <p:nvPr/>
        </p:nvSpPr>
        <p:spPr bwMode="auto">
          <a:xfrm rot="16200000" flipH="1" flipV="1">
            <a:off x="4995578" y="1421978"/>
            <a:ext cx="383999" cy="306034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9" name="Line 1047"/>
          <p:cNvSpPr>
            <a:spLocks noChangeShapeType="1"/>
          </p:cNvSpPr>
          <p:nvPr/>
        </p:nvSpPr>
        <p:spPr bwMode="auto">
          <a:xfrm rot="16200000" flipV="1">
            <a:off x="5494361" y="1229227"/>
            <a:ext cx="0" cy="307535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8" name="Line 1046"/>
          <p:cNvSpPr>
            <a:spLocks noChangeShapeType="1"/>
          </p:cNvSpPr>
          <p:nvPr/>
        </p:nvSpPr>
        <p:spPr bwMode="auto">
          <a:xfrm rot="16200000">
            <a:off x="5379622" y="1498488"/>
            <a:ext cx="383999" cy="153017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7" name="Line 1045"/>
          <p:cNvSpPr>
            <a:spLocks noChangeShapeType="1"/>
          </p:cNvSpPr>
          <p:nvPr/>
        </p:nvSpPr>
        <p:spPr bwMode="auto">
          <a:xfrm rot="16200000" flipH="1" flipV="1">
            <a:off x="5648143" y="1382964"/>
            <a:ext cx="230999" cy="53706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5" name="Line 1043"/>
          <p:cNvSpPr>
            <a:spLocks noChangeShapeType="1"/>
          </p:cNvSpPr>
          <p:nvPr/>
        </p:nvSpPr>
        <p:spPr bwMode="auto">
          <a:xfrm rot="16200000" flipV="1">
            <a:off x="5686428" y="1881739"/>
            <a:ext cx="767997" cy="76508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6" name="Line 1044"/>
          <p:cNvSpPr>
            <a:spLocks noChangeShapeType="1"/>
          </p:cNvSpPr>
          <p:nvPr/>
        </p:nvSpPr>
        <p:spPr bwMode="auto">
          <a:xfrm rot="16200000" flipH="1">
            <a:off x="5724658" y="1919972"/>
            <a:ext cx="383999" cy="384043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3" name="Line 1041"/>
          <p:cNvSpPr>
            <a:spLocks noChangeShapeType="1"/>
          </p:cNvSpPr>
          <p:nvPr/>
        </p:nvSpPr>
        <p:spPr bwMode="auto">
          <a:xfrm rot="16200000" flipV="1">
            <a:off x="5570888" y="2072243"/>
            <a:ext cx="307498" cy="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4" name="Line 1042"/>
          <p:cNvSpPr>
            <a:spLocks noChangeShapeType="1"/>
          </p:cNvSpPr>
          <p:nvPr/>
        </p:nvSpPr>
        <p:spPr bwMode="auto">
          <a:xfrm rot="16200000" flipH="1">
            <a:off x="5396484" y="1863339"/>
            <a:ext cx="155250" cy="573062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2" name="Line 1040"/>
          <p:cNvSpPr>
            <a:spLocks noChangeShapeType="1"/>
          </p:cNvSpPr>
          <p:nvPr/>
        </p:nvSpPr>
        <p:spPr bwMode="auto">
          <a:xfrm rot="16200000" flipV="1">
            <a:off x="5149355" y="2112716"/>
            <a:ext cx="536998" cy="460552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11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Bounds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15902" y="2377120"/>
            <a:ext cx="9001250" cy="718817"/>
            <a:chOff x="215902" y="1945060"/>
            <a:chExt cx="9001250" cy="718817"/>
          </a:xfrm>
        </p:grpSpPr>
        <p:grpSp>
          <p:nvGrpSpPr>
            <p:cNvPr id="34" name="Group 34"/>
            <p:cNvGrpSpPr>
              <a:grpSpLocks/>
            </p:cNvGrpSpPr>
            <p:nvPr/>
          </p:nvGrpSpPr>
          <p:grpSpPr bwMode="auto">
            <a:xfrm>
              <a:off x="1728192" y="2447878"/>
              <a:ext cx="576064" cy="214499"/>
              <a:chOff x="2880" y="3360"/>
              <a:chExt cx="2400" cy="240"/>
            </a:xfrm>
          </p:grpSpPr>
          <p:sp>
            <p:nvSpPr>
              <p:cNvPr id="374" name="Line 3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5" name="Line 3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6" name="Line 3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7" name="Line 3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8" name="Line 3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9" name="Line 4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" name="Line 4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1" name="Line 4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2" name="Line 4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3" name="Line 4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4" name="Line 4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5" name="Group 46"/>
            <p:cNvGrpSpPr>
              <a:grpSpLocks/>
            </p:cNvGrpSpPr>
            <p:nvPr/>
          </p:nvGrpSpPr>
          <p:grpSpPr bwMode="auto">
            <a:xfrm>
              <a:off x="2304256" y="2447878"/>
              <a:ext cx="576064" cy="214499"/>
              <a:chOff x="2880" y="3360"/>
              <a:chExt cx="2400" cy="240"/>
            </a:xfrm>
          </p:grpSpPr>
          <p:sp>
            <p:nvSpPr>
              <p:cNvPr id="363" name="Line 4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4" name="Line 4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5" name="Line 4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6" name="Line 5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7" name="Line 5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8" name="Line 5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9" name="Line 5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0" name="Line 5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1" name="Line 5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2" name="Line 5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3" name="Line 5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6" name="Group 58"/>
            <p:cNvGrpSpPr>
              <a:grpSpLocks/>
            </p:cNvGrpSpPr>
            <p:nvPr/>
          </p:nvGrpSpPr>
          <p:grpSpPr bwMode="auto">
            <a:xfrm>
              <a:off x="2880321" y="2447878"/>
              <a:ext cx="576064" cy="214499"/>
              <a:chOff x="2880" y="3360"/>
              <a:chExt cx="2400" cy="240"/>
            </a:xfrm>
          </p:grpSpPr>
          <p:sp>
            <p:nvSpPr>
              <p:cNvPr id="352" name="Line 5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3" name="Line 6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4" name="Line 6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5" name="Line 6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6" name="Line 6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7" name="Line 6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" name="Line 6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" name="Line 6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0" name="Line 6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1" name="Line 6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2" name="Line 6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7" name="Group 70"/>
            <p:cNvGrpSpPr>
              <a:grpSpLocks/>
            </p:cNvGrpSpPr>
            <p:nvPr/>
          </p:nvGrpSpPr>
          <p:grpSpPr bwMode="auto">
            <a:xfrm>
              <a:off x="3456385" y="2447878"/>
              <a:ext cx="576064" cy="214499"/>
              <a:chOff x="2880" y="3360"/>
              <a:chExt cx="2400" cy="240"/>
            </a:xfrm>
          </p:grpSpPr>
          <p:sp>
            <p:nvSpPr>
              <p:cNvPr id="341" name="Line 7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2" name="Line 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3" name="Line 7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4" name="Line 7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5" name="Line 7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6" name="Line 7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7" name="Line 7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8" name="Line 7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9" name="Line 7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0" name="Line 8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1" name="Line 8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8" name="Group 82"/>
            <p:cNvGrpSpPr>
              <a:grpSpLocks/>
            </p:cNvGrpSpPr>
            <p:nvPr/>
          </p:nvGrpSpPr>
          <p:grpSpPr bwMode="auto">
            <a:xfrm>
              <a:off x="4032449" y="2447878"/>
              <a:ext cx="576064" cy="214499"/>
              <a:chOff x="2880" y="3360"/>
              <a:chExt cx="2400" cy="240"/>
            </a:xfrm>
          </p:grpSpPr>
          <p:sp>
            <p:nvSpPr>
              <p:cNvPr id="330" name="Line 8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1" name="Line 8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2" name="Line 8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3" name="Line 8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4" name="Line 8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5" name="Line 8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6" name="Line 8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7" name="Line 9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8" name="Line 9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9" name="Line 9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0" name="Line 9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9" name="Group 94"/>
            <p:cNvGrpSpPr>
              <a:grpSpLocks/>
            </p:cNvGrpSpPr>
            <p:nvPr/>
          </p:nvGrpSpPr>
          <p:grpSpPr bwMode="auto">
            <a:xfrm>
              <a:off x="4608513" y="2447878"/>
              <a:ext cx="576064" cy="214499"/>
              <a:chOff x="2880" y="3360"/>
              <a:chExt cx="2400" cy="240"/>
            </a:xfrm>
          </p:grpSpPr>
          <p:sp>
            <p:nvSpPr>
              <p:cNvPr id="319" name="Line 9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0" name="Line 9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1" name="Line 9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2" name="Line 9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3" name="Line 9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4" name="Line 10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5" name="Line 10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6" name="Line 10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7" name="Line 10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8" name="Line 10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9" name="Line 10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0" name="Group 106"/>
            <p:cNvGrpSpPr>
              <a:grpSpLocks/>
            </p:cNvGrpSpPr>
            <p:nvPr/>
          </p:nvGrpSpPr>
          <p:grpSpPr bwMode="auto">
            <a:xfrm>
              <a:off x="5184577" y="2447878"/>
              <a:ext cx="576064" cy="214499"/>
              <a:chOff x="2880" y="3360"/>
              <a:chExt cx="2400" cy="240"/>
            </a:xfrm>
          </p:grpSpPr>
          <p:sp>
            <p:nvSpPr>
              <p:cNvPr id="308" name="Line 10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" name="Line 10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0" name="Line 10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1" name="Line 11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2" name="Line 11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3" name="Line 11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4" name="Line 11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5" name="Line 11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6" name="Line 11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7" name="Line 11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8" name="Line 11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1" name="Group 118"/>
            <p:cNvGrpSpPr>
              <a:grpSpLocks/>
            </p:cNvGrpSpPr>
            <p:nvPr/>
          </p:nvGrpSpPr>
          <p:grpSpPr bwMode="auto">
            <a:xfrm>
              <a:off x="5760641" y="2447878"/>
              <a:ext cx="576064" cy="214499"/>
              <a:chOff x="2880" y="3360"/>
              <a:chExt cx="2400" cy="240"/>
            </a:xfrm>
          </p:grpSpPr>
          <p:sp>
            <p:nvSpPr>
              <p:cNvPr id="297" name="Line 11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8" name="Line 12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9" name="Line 12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0" name="Line 12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1" name="Line 12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2" name="Line 12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3" name="Line 12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4" name="Line 12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5" name="Line 12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6" name="Line 12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" name="Line 12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2" name="Group 130"/>
            <p:cNvGrpSpPr>
              <a:grpSpLocks/>
            </p:cNvGrpSpPr>
            <p:nvPr/>
          </p:nvGrpSpPr>
          <p:grpSpPr bwMode="auto">
            <a:xfrm>
              <a:off x="6336705" y="2447878"/>
              <a:ext cx="576064" cy="214499"/>
              <a:chOff x="2880" y="3360"/>
              <a:chExt cx="2400" cy="240"/>
            </a:xfrm>
          </p:grpSpPr>
          <p:sp>
            <p:nvSpPr>
              <p:cNvPr id="286" name="Line 13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7" name="Line 13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8" name="Line 13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9" name="Line 13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0" name="Line 13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1" name="Line 13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2" name="Line 13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3" name="Line 13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4" name="Line 13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5" name="Line 14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6" name="Line 14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3" name="Group 142"/>
            <p:cNvGrpSpPr>
              <a:grpSpLocks/>
            </p:cNvGrpSpPr>
            <p:nvPr/>
          </p:nvGrpSpPr>
          <p:grpSpPr bwMode="auto">
            <a:xfrm>
              <a:off x="6912769" y="2447878"/>
              <a:ext cx="576064" cy="214499"/>
              <a:chOff x="2880" y="3360"/>
              <a:chExt cx="2400" cy="240"/>
            </a:xfrm>
          </p:grpSpPr>
          <p:sp>
            <p:nvSpPr>
              <p:cNvPr id="275" name="Line 14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6" name="Line 14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7" name="Line 14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8" name="Line 14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9" name="Line 14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0" name="Line 14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" name="Line 14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2" name="Line 15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3" name="Line 15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4" name="Line 15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5" name="Line 15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4" name="Group 154"/>
            <p:cNvGrpSpPr>
              <a:grpSpLocks/>
            </p:cNvGrpSpPr>
            <p:nvPr/>
          </p:nvGrpSpPr>
          <p:grpSpPr bwMode="auto">
            <a:xfrm>
              <a:off x="7488833" y="2447878"/>
              <a:ext cx="576064" cy="214499"/>
              <a:chOff x="2880" y="3360"/>
              <a:chExt cx="2400" cy="240"/>
            </a:xfrm>
          </p:grpSpPr>
          <p:sp>
            <p:nvSpPr>
              <p:cNvPr id="264" name="Line 15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" name="Line 15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6" name="Line 15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7" name="Line 15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8" name="Line 15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9" name="Line 16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0" name="Line 16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1" name="Line 16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2" name="Line 16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3" name="Line 16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4" name="Line 16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5" name="Group 166"/>
            <p:cNvGrpSpPr>
              <a:grpSpLocks/>
            </p:cNvGrpSpPr>
            <p:nvPr/>
          </p:nvGrpSpPr>
          <p:grpSpPr bwMode="auto">
            <a:xfrm>
              <a:off x="1152128" y="2447878"/>
              <a:ext cx="576064" cy="214499"/>
              <a:chOff x="2880" y="3360"/>
              <a:chExt cx="2400" cy="240"/>
            </a:xfrm>
          </p:grpSpPr>
          <p:sp>
            <p:nvSpPr>
              <p:cNvPr id="253" name="Line 16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4" name="Line 16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5" name="Line 16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6" name="Line 17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7" name="Line 17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8" name="Line 17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9" name="Line 17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0" name="Line 17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1" name="Line 17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2" name="Line 17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3" name="Line 17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6" name="Group 178"/>
            <p:cNvGrpSpPr>
              <a:grpSpLocks/>
            </p:cNvGrpSpPr>
            <p:nvPr/>
          </p:nvGrpSpPr>
          <p:grpSpPr bwMode="auto">
            <a:xfrm>
              <a:off x="576064" y="2449130"/>
              <a:ext cx="576064" cy="214499"/>
              <a:chOff x="2880" y="3360"/>
              <a:chExt cx="2400" cy="240"/>
            </a:xfrm>
          </p:grpSpPr>
          <p:sp>
            <p:nvSpPr>
              <p:cNvPr id="242" name="Line 17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3" name="Line 18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4" name="Line 18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5" name="Line 18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6" name="Line 18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7" name="Line 18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8" name="Line 18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9" name="Line 18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0" name="Line 18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1" name="Line 18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2" name="Line 18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7" name="Line 190"/>
            <p:cNvSpPr>
              <a:spLocks noChangeShapeType="1"/>
            </p:cNvSpPr>
            <p:nvPr/>
          </p:nvSpPr>
          <p:spPr bwMode="auto">
            <a:xfrm>
              <a:off x="288032" y="2447878"/>
              <a:ext cx="288032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8" name="Line 191"/>
            <p:cNvSpPr>
              <a:spLocks noChangeShapeType="1"/>
            </p:cNvSpPr>
            <p:nvPr/>
          </p:nvSpPr>
          <p:spPr bwMode="auto">
            <a:xfrm>
              <a:off x="8640961" y="2447878"/>
              <a:ext cx="36004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8" name="Text Box 354"/>
            <p:cNvSpPr txBox="1">
              <a:spLocks noChangeArrowheads="1"/>
            </p:cNvSpPr>
            <p:nvPr/>
          </p:nvSpPr>
          <p:spPr bwMode="auto">
            <a:xfrm>
              <a:off x="712876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0" name="Text Box 356"/>
            <p:cNvSpPr txBox="1">
              <a:spLocks noChangeArrowheads="1"/>
            </p:cNvSpPr>
            <p:nvPr/>
          </p:nvSpPr>
          <p:spPr bwMode="auto">
            <a:xfrm>
              <a:off x="540062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1" name="Text Box 357"/>
            <p:cNvSpPr txBox="1">
              <a:spLocks noChangeArrowheads="1"/>
            </p:cNvSpPr>
            <p:nvPr/>
          </p:nvSpPr>
          <p:spPr bwMode="auto">
            <a:xfrm>
              <a:off x="367238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Symbol" panose="05050102010706020507" pitchFamily="18" charset="2"/>
                </a:rPr>
                <a:t>m</a:t>
              </a:r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2" name="Text Box 358"/>
            <p:cNvSpPr txBox="1">
              <a:spLocks noChangeArrowheads="1"/>
            </p:cNvSpPr>
            <p:nvPr/>
          </p:nvSpPr>
          <p:spPr bwMode="auto">
            <a:xfrm>
              <a:off x="8497152" y="1945060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>
              <a:noAutofit/>
            </a:bodyPr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i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</a:t>
              </a:r>
              <a:r>
                <a:rPr lang="en-US" sz="2800" b="1" i="1" baseline="-2500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a</a:t>
              </a:r>
              <a:endParaRPr lang="de-DE" sz="2800" b="1" i="1" baseline="-25000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grpSp>
          <p:nvGrpSpPr>
            <p:cNvPr id="74" name="Group 371"/>
            <p:cNvGrpSpPr>
              <a:grpSpLocks/>
            </p:cNvGrpSpPr>
            <p:nvPr/>
          </p:nvGrpSpPr>
          <p:grpSpPr bwMode="auto">
            <a:xfrm>
              <a:off x="8064897" y="2449378"/>
              <a:ext cx="576064" cy="214499"/>
              <a:chOff x="2880" y="3360"/>
              <a:chExt cx="2400" cy="240"/>
            </a:xfrm>
          </p:grpSpPr>
          <p:sp>
            <p:nvSpPr>
              <p:cNvPr id="77" name="Line 3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8" name="Line 37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9" name="Line 37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0" name="Line 37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1" name="Line 37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" name="Line 37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3" name="Line 37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4" name="Line 37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5" name="Line 38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6" name="Line 381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7" name="Line 38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75" name="Text Box 383"/>
            <p:cNvSpPr txBox="1">
              <a:spLocks noChangeArrowheads="1"/>
            </p:cNvSpPr>
            <p:nvPr/>
          </p:nvSpPr>
          <p:spPr bwMode="auto">
            <a:xfrm>
              <a:off x="194414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neV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396" name="Text Box 383"/>
            <p:cNvSpPr txBox="1">
              <a:spLocks noChangeArrowheads="1"/>
            </p:cNvSpPr>
            <p:nvPr/>
          </p:nvSpPr>
          <p:spPr bwMode="auto">
            <a:xfrm>
              <a:off x="21590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p</a:t>
              </a:r>
              <a:r>
                <a:rPr lang="en-US" sz="2400" b="1" smtClean="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</p:grpSp>
      <p:sp>
        <p:nvSpPr>
          <p:cNvPr id="51" name="Text Box 194"/>
          <p:cNvSpPr txBox="1">
            <a:spLocks noChangeArrowheads="1"/>
          </p:cNvSpPr>
          <p:nvPr/>
        </p:nvSpPr>
        <p:spPr bwMode="auto">
          <a:xfrm>
            <a:off x="5832782" y="143181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9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52" name="Text Box 195"/>
          <p:cNvSpPr txBox="1">
            <a:spLocks noChangeArrowheads="1"/>
          </p:cNvSpPr>
          <p:nvPr/>
        </p:nvSpPr>
        <p:spPr bwMode="auto">
          <a:xfrm>
            <a:off x="4104442" y="143181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12</a:t>
            </a:r>
            <a:endParaRPr lang="de-DE" sz="32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53" name="Text Box 196"/>
          <p:cNvSpPr txBox="1">
            <a:spLocks noChangeArrowheads="1"/>
          </p:cNvSpPr>
          <p:nvPr/>
        </p:nvSpPr>
        <p:spPr bwMode="auto">
          <a:xfrm>
            <a:off x="71882" y="1367697"/>
            <a:ext cx="533885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i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</a:t>
            </a:r>
            <a:r>
              <a:rPr lang="en-US" sz="2800" b="1" i="1" baseline="-25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  <a:endParaRPr lang="de-DE" sz="2400" b="1" i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grpSp>
        <p:nvGrpSpPr>
          <p:cNvPr id="54" name="Group 197"/>
          <p:cNvGrpSpPr>
            <a:grpSpLocks/>
          </p:cNvGrpSpPr>
          <p:nvPr/>
        </p:nvGrpSpPr>
        <p:grpSpPr bwMode="auto">
          <a:xfrm flipH="1">
            <a:off x="6768876" y="1871767"/>
            <a:ext cx="576064" cy="214499"/>
            <a:chOff x="2880" y="3360"/>
            <a:chExt cx="2400" cy="240"/>
          </a:xfrm>
        </p:grpSpPr>
        <p:sp>
          <p:nvSpPr>
            <p:cNvPr id="231" name="Line 19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2" name="Line 19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3" name="Line 20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4" name="Line 20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5" name="Line 20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6" name="Line 20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7" name="Line 20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8" name="Line 20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9" name="Line 20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0" name="Line 20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1" name="Line 20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5" name="Group 209"/>
          <p:cNvGrpSpPr>
            <a:grpSpLocks/>
          </p:cNvGrpSpPr>
          <p:nvPr/>
        </p:nvGrpSpPr>
        <p:grpSpPr bwMode="auto">
          <a:xfrm flipH="1">
            <a:off x="6192812" y="1871767"/>
            <a:ext cx="576064" cy="214499"/>
            <a:chOff x="2880" y="3360"/>
            <a:chExt cx="2400" cy="240"/>
          </a:xfrm>
        </p:grpSpPr>
        <p:sp>
          <p:nvSpPr>
            <p:cNvPr id="220" name="Line 21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1" name="Line 21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2" name="Line 21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3" name="Line 21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4" name="Line 21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5" name="Line 21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6" name="Line 21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7" name="Line 21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8" name="Line 21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9" name="Line 219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0" name="Line 22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6" name="Group 221"/>
          <p:cNvGrpSpPr>
            <a:grpSpLocks/>
          </p:cNvGrpSpPr>
          <p:nvPr/>
        </p:nvGrpSpPr>
        <p:grpSpPr bwMode="auto">
          <a:xfrm flipH="1">
            <a:off x="5616748" y="1871767"/>
            <a:ext cx="576064" cy="214499"/>
            <a:chOff x="2880" y="3360"/>
            <a:chExt cx="2400" cy="240"/>
          </a:xfrm>
        </p:grpSpPr>
        <p:sp>
          <p:nvSpPr>
            <p:cNvPr id="209" name="Line 22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0" name="Line 22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1" name="Line 22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2" name="Line 22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" name="Line 22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4" name="Line 22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5" name="Line 22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" name="Line 22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7" name="Line 23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8" name="Line 231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" name="Line 23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7" name="Group 233"/>
          <p:cNvGrpSpPr>
            <a:grpSpLocks/>
          </p:cNvGrpSpPr>
          <p:nvPr/>
        </p:nvGrpSpPr>
        <p:grpSpPr bwMode="auto">
          <a:xfrm flipH="1">
            <a:off x="5048185" y="1871767"/>
            <a:ext cx="576064" cy="208499"/>
            <a:chOff x="2880" y="3360"/>
            <a:chExt cx="2400" cy="240"/>
          </a:xfrm>
        </p:grpSpPr>
        <p:sp>
          <p:nvSpPr>
            <p:cNvPr id="198" name="Line 234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9" name="Line 235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0" name="Line 236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1" name="Line 237"/>
            <p:cNvSpPr>
              <a:spLocks noChangeShapeType="1"/>
            </p:cNvSpPr>
            <p:nvPr/>
          </p:nvSpPr>
          <p:spPr bwMode="auto">
            <a:xfrm>
              <a:off x="360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2" name="Line 238"/>
            <p:cNvSpPr>
              <a:spLocks noChangeShapeType="1"/>
            </p:cNvSpPr>
            <p:nvPr/>
          </p:nvSpPr>
          <p:spPr bwMode="auto">
            <a:xfrm>
              <a:off x="4024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3" name="Line 239"/>
            <p:cNvSpPr>
              <a:spLocks noChangeShapeType="1"/>
            </p:cNvSpPr>
            <p:nvPr/>
          </p:nvSpPr>
          <p:spPr bwMode="auto">
            <a:xfrm>
              <a:off x="4324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4" name="Line 240"/>
            <p:cNvSpPr>
              <a:spLocks noChangeShapeType="1"/>
            </p:cNvSpPr>
            <p:nvPr/>
          </p:nvSpPr>
          <p:spPr bwMode="auto">
            <a:xfrm>
              <a:off x="455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5" name="Line 241"/>
            <p:cNvSpPr>
              <a:spLocks noChangeShapeType="1"/>
            </p:cNvSpPr>
            <p:nvPr/>
          </p:nvSpPr>
          <p:spPr bwMode="auto">
            <a:xfrm>
              <a:off x="4749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6" name="Line 242"/>
            <p:cNvSpPr>
              <a:spLocks noChangeShapeType="1"/>
            </p:cNvSpPr>
            <p:nvPr/>
          </p:nvSpPr>
          <p:spPr bwMode="auto">
            <a:xfrm>
              <a:off x="5049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7" name="Line 243"/>
            <p:cNvSpPr>
              <a:spLocks noChangeShapeType="1"/>
            </p:cNvSpPr>
            <p:nvPr/>
          </p:nvSpPr>
          <p:spPr bwMode="auto">
            <a:xfrm>
              <a:off x="5168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8" name="Line 244"/>
            <p:cNvSpPr>
              <a:spLocks noChangeShapeType="1"/>
            </p:cNvSpPr>
            <p:nvPr/>
          </p:nvSpPr>
          <p:spPr bwMode="auto">
            <a:xfrm>
              <a:off x="490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8" name="Group 245"/>
          <p:cNvGrpSpPr>
            <a:grpSpLocks/>
          </p:cNvGrpSpPr>
          <p:nvPr/>
        </p:nvGrpSpPr>
        <p:grpSpPr bwMode="auto">
          <a:xfrm flipH="1">
            <a:off x="4464620" y="1871767"/>
            <a:ext cx="576064" cy="214499"/>
            <a:chOff x="2880" y="3360"/>
            <a:chExt cx="2400" cy="240"/>
          </a:xfrm>
        </p:grpSpPr>
        <p:sp>
          <p:nvSpPr>
            <p:cNvPr id="187" name="Line 246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8" name="Line 247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9" name="Line 248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0" name="Line 249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1" name="Line 250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2" name="Line 251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3" name="Line 252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4" name="Line 253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" name="Line 254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6" name="Line 255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7" name="Line 256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9" name="Group 257"/>
          <p:cNvGrpSpPr>
            <a:grpSpLocks/>
          </p:cNvGrpSpPr>
          <p:nvPr/>
        </p:nvGrpSpPr>
        <p:grpSpPr bwMode="auto">
          <a:xfrm flipH="1">
            <a:off x="3888556" y="1871767"/>
            <a:ext cx="576064" cy="214499"/>
            <a:chOff x="2880" y="3360"/>
            <a:chExt cx="2400" cy="240"/>
          </a:xfrm>
        </p:grpSpPr>
        <p:sp>
          <p:nvSpPr>
            <p:cNvPr id="176" name="Line 25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" name="Line 25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8" name="Line 26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9" name="Line 26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0" name="Line 26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1" name="Line 26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2" name="Line 26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3" name="Line 26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" name="Line 26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" name="Line 26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" name="Line 26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0" name="Group 269"/>
          <p:cNvGrpSpPr>
            <a:grpSpLocks/>
          </p:cNvGrpSpPr>
          <p:nvPr/>
        </p:nvGrpSpPr>
        <p:grpSpPr bwMode="auto">
          <a:xfrm flipH="1">
            <a:off x="3312492" y="1871767"/>
            <a:ext cx="576064" cy="214499"/>
            <a:chOff x="2880" y="3360"/>
            <a:chExt cx="2400" cy="240"/>
          </a:xfrm>
        </p:grpSpPr>
        <p:sp>
          <p:nvSpPr>
            <p:cNvPr id="165" name="Line 27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6" name="Line 27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7" name="Line 27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8" name="Line 27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9" name="Line 27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0" name="Line 27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1" name="Line 27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2" name="Line 27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3" name="Line 27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" name="Line 27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5" name="Line 28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1" name="Group 281"/>
          <p:cNvGrpSpPr>
            <a:grpSpLocks/>
          </p:cNvGrpSpPr>
          <p:nvPr/>
        </p:nvGrpSpPr>
        <p:grpSpPr bwMode="auto">
          <a:xfrm flipH="1">
            <a:off x="2736428" y="1871767"/>
            <a:ext cx="576064" cy="214499"/>
            <a:chOff x="2880" y="3360"/>
            <a:chExt cx="2400" cy="240"/>
          </a:xfrm>
        </p:grpSpPr>
        <p:sp>
          <p:nvSpPr>
            <p:cNvPr id="154" name="Line 28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" name="Line 28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" name="Line 28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" name="Line 28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" name="Line 28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9" name="Line 28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0" name="Line 28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" name="Line 28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2" name="Line 29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" name="Line 29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4" name="Line 29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2" name="Group 293"/>
          <p:cNvGrpSpPr>
            <a:grpSpLocks/>
          </p:cNvGrpSpPr>
          <p:nvPr/>
        </p:nvGrpSpPr>
        <p:grpSpPr bwMode="auto">
          <a:xfrm flipH="1">
            <a:off x="2160363" y="1871767"/>
            <a:ext cx="576064" cy="214499"/>
            <a:chOff x="2880" y="3360"/>
            <a:chExt cx="2400" cy="240"/>
          </a:xfrm>
        </p:grpSpPr>
        <p:sp>
          <p:nvSpPr>
            <p:cNvPr id="143" name="Line 294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4" name="Line 295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5" name="Line 296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" name="Line 297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" name="Line 298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" name="Line 299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9" name="Line 300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0" name="Line 301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" name="Line 302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" name="Line 303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" name="Line 304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3" name="Group 305"/>
          <p:cNvGrpSpPr>
            <a:grpSpLocks/>
          </p:cNvGrpSpPr>
          <p:nvPr/>
        </p:nvGrpSpPr>
        <p:grpSpPr bwMode="auto">
          <a:xfrm flipH="1">
            <a:off x="1584299" y="1871767"/>
            <a:ext cx="576064" cy="214499"/>
            <a:chOff x="2880" y="3360"/>
            <a:chExt cx="2400" cy="240"/>
          </a:xfrm>
        </p:grpSpPr>
        <p:sp>
          <p:nvSpPr>
            <p:cNvPr id="132" name="Line 306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" name="Line 307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4" name="Line 308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5" name="Line 309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6" name="Line 310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" name="Line 311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8" name="Line 312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9" name="Line 313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0" name="Line 314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" name="Line 315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2" name="Line 316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4" name="Group 317"/>
          <p:cNvGrpSpPr>
            <a:grpSpLocks/>
          </p:cNvGrpSpPr>
          <p:nvPr/>
        </p:nvGrpSpPr>
        <p:grpSpPr bwMode="auto">
          <a:xfrm flipH="1">
            <a:off x="1008235" y="1871767"/>
            <a:ext cx="576064" cy="214499"/>
            <a:chOff x="2880" y="3360"/>
            <a:chExt cx="2400" cy="240"/>
          </a:xfrm>
        </p:grpSpPr>
        <p:sp>
          <p:nvSpPr>
            <p:cNvPr id="121" name="Line 31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" name="Line 31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" name="Line 32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" name="Line 32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" name="Line 32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6" name="Line 32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7" name="Line 32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8" name="Line 32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9" name="Line 32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0" name="Line 32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" name="Line 32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5" name="Group 329"/>
          <p:cNvGrpSpPr>
            <a:grpSpLocks/>
          </p:cNvGrpSpPr>
          <p:nvPr/>
        </p:nvGrpSpPr>
        <p:grpSpPr bwMode="auto">
          <a:xfrm flipH="1">
            <a:off x="7344940" y="1871767"/>
            <a:ext cx="576064" cy="214499"/>
            <a:chOff x="2880" y="3360"/>
            <a:chExt cx="2400" cy="240"/>
          </a:xfrm>
        </p:grpSpPr>
        <p:sp>
          <p:nvSpPr>
            <p:cNvPr id="110" name="Line 33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" name="Line 33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" name="Line 33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" name="Line 33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" name="Line 33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" name="Line 33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6" name="Line 33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" name="Line 33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8" name="Line 33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9" name="Line 33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" name="Line 34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6" name="Group 341"/>
          <p:cNvGrpSpPr>
            <a:grpSpLocks/>
          </p:cNvGrpSpPr>
          <p:nvPr/>
        </p:nvGrpSpPr>
        <p:grpSpPr bwMode="auto">
          <a:xfrm flipH="1">
            <a:off x="7921004" y="1871767"/>
            <a:ext cx="576064" cy="214499"/>
            <a:chOff x="2880" y="3360"/>
            <a:chExt cx="2400" cy="240"/>
          </a:xfrm>
        </p:grpSpPr>
        <p:sp>
          <p:nvSpPr>
            <p:cNvPr id="99" name="Line 34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0" name="Line 34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" name="Line 34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" name="Line 34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" name="Line 34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" name="Line 34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" name="Line 34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" name="Line 34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" name="Line 35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" name="Line 35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" name="Line 35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7" name="Line 353"/>
          <p:cNvSpPr>
            <a:spLocks noChangeShapeType="1"/>
          </p:cNvSpPr>
          <p:nvPr/>
        </p:nvSpPr>
        <p:spPr bwMode="auto">
          <a:xfrm flipH="1">
            <a:off x="143892" y="1871767"/>
            <a:ext cx="360040" cy="0"/>
          </a:xfrm>
          <a:prstGeom prst="line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grpSp>
        <p:nvGrpSpPr>
          <p:cNvPr id="73" name="Group 359"/>
          <p:cNvGrpSpPr>
            <a:grpSpLocks/>
          </p:cNvGrpSpPr>
          <p:nvPr/>
        </p:nvGrpSpPr>
        <p:grpSpPr bwMode="auto">
          <a:xfrm flipH="1">
            <a:off x="8497068" y="1871767"/>
            <a:ext cx="576064" cy="214499"/>
            <a:chOff x="2880" y="3360"/>
            <a:chExt cx="2400" cy="240"/>
          </a:xfrm>
        </p:grpSpPr>
        <p:sp>
          <p:nvSpPr>
            <p:cNvPr id="88" name="Line 36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Line 36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Line 36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Line 36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Line 36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Line 36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Line 36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Line 36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6" name="Line 36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7" name="Line 36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8" name="Line 37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85" name="Group 317"/>
          <p:cNvGrpSpPr>
            <a:grpSpLocks/>
          </p:cNvGrpSpPr>
          <p:nvPr/>
        </p:nvGrpSpPr>
        <p:grpSpPr bwMode="auto">
          <a:xfrm flipH="1">
            <a:off x="431948" y="1871767"/>
            <a:ext cx="576064" cy="214499"/>
            <a:chOff x="2880" y="3360"/>
            <a:chExt cx="2400" cy="240"/>
          </a:xfrm>
        </p:grpSpPr>
        <p:sp>
          <p:nvSpPr>
            <p:cNvPr id="386" name="Line 31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7" name="Line 31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8" name="Line 32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9" name="Line 32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0" name="Line 32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1" name="Line 32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2" name="Line 32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3" name="Line 32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" name="Line 32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5" name="Line 32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7" name="Line 32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98" name="Text Box 194"/>
          <p:cNvSpPr txBox="1">
            <a:spLocks noChangeArrowheads="1"/>
          </p:cNvSpPr>
          <p:nvPr/>
        </p:nvSpPr>
        <p:spPr bwMode="auto">
          <a:xfrm>
            <a:off x="237620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15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399" name="Text Box 194"/>
          <p:cNvSpPr txBox="1">
            <a:spLocks noChangeArrowheads="1"/>
          </p:cNvSpPr>
          <p:nvPr/>
        </p:nvSpPr>
        <p:spPr bwMode="auto">
          <a:xfrm>
            <a:off x="64796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18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0" name="Text Box 194"/>
          <p:cNvSpPr txBox="1">
            <a:spLocks noChangeArrowheads="1"/>
          </p:cNvSpPr>
          <p:nvPr/>
        </p:nvSpPr>
        <p:spPr bwMode="auto">
          <a:xfrm>
            <a:off x="756102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6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1" name="Text Box 196"/>
          <p:cNvSpPr txBox="1">
            <a:spLocks noChangeArrowheads="1"/>
          </p:cNvSpPr>
          <p:nvPr/>
        </p:nvSpPr>
        <p:spPr bwMode="auto">
          <a:xfrm>
            <a:off x="8409140" y="1431756"/>
            <a:ext cx="719973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GeV</a:t>
            </a:r>
            <a:endParaRPr lang="de-DE" sz="2400" b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3" name="Text Box 196"/>
          <p:cNvSpPr txBox="1">
            <a:spLocks noChangeArrowheads="1"/>
          </p:cNvSpPr>
          <p:nvPr/>
        </p:nvSpPr>
        <p:spPr bwMode="auto">
          <a:xfrm>
            <a:off x="151392" y="703705"/>
            <a:ext cx="1206268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i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r>
              <a:rPr lang="en-US" sz="2800" b="1" baseline="-25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Planck</a:t>
            </a:r>
            <a:endParaRPr lang="de-DE" sz="2400" b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99651" y="1127363"/>
            <a:ext cx="26" cy="21603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26718" y="3383977"/>
            <a:ext cx="4766013" cy="648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3200" b="1" smtClean="0">
                <a:solidFill>
                  <a:schemeClr val="accent2">
                    <a:lumMod val="75000"/>
                  </a:schemeClr>
                </a:solidFill>
              </a:rPr>
              <a:t>Opportunities for detection</a:t>
            </a:r>
            <a:endParaRPr lang="en-US" sz="3200" b="1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336360" y="3384067"/>
            <a:ext cx="2809228" cy="2088200"/>
            <a:chOff x="6336360" y="3384067"/>
            <a:chExt cx="2809228" cy="2088200"/>
          </a:xfrm>
        </p:grpSpPr>
        <p:sp>
          <p:nvSpPr>
            <p:cNvPr id="402" name="Rectangle 401"/>
            <p:cNvSpPr>
              <a:spLocks noChangeArrowheads="1"/>
            </p:cNvSpPr>
            <p:nvPr/>
          </p:nvSpPr>
          <p:spPr bwMode="auto">
            <a:xfrm>
              <a:off x="6336360" y="3384067"/>
              <a:ext cx="2809228" cy="648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lIns="92156" tIns="46078" rIns="92156" bIns="46078" anchor="ctr"/>
            <a:lstStyle/>
            <a:p>
              <a:pPr algn="ctr" defTabSz="921018">
                <a:lnSpc>
                  <a:spcPct val="80000"/>
                </a:lnSpc>
                <a:defRPr/>
              </a:pPr>
              <a:r>
                <a:rPr lang="de-DE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Astrophysical Bounds</a:t>
              </a:r>
            </a:p>
            <a:p>
              <a:pPr algn="ctr" defTabSz="921018">
                <a:lnSpc>
                  <a:spcPct val="80000"/>
                </a:lnSpc>
                <a:defRPr/>
              </a:pPr>
              <a:r>
                <a:rPr lang="de-DE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(Energy loss of stars)</a:t>
              </a:r>
              <a:endParaRPr lang="de-DE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05" name="Picture 40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6752" y="4104267"/>
              <a:ext cx="1368000" cy="1368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06" name="Rectangle 4"/>
            <p:cNvSpPr>
              <a:spLocks noChangeArrowheads="1"/>
            </p:cNvSpPr>
            <p:nvPr/>
          </p:nvSpPr>
          <p:spPr bwMode="auto">
            <a:xfrm>
              <a:off x="6336752" y="5184227"/>
              <a:ext cx="1368000" cy="28799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86402" tIns="43201" rIns="86402" bIns="43201" anchor="ctr"/>
            <a:lstStyle/>
            <a:p>
              <a:pPr algn="ctr"/>
              <a:r>
                <a:rPr lang="en-US" sz="1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Supernova 1987A</a:t>
              </a:r>
              <a:endPara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07" name="Picture 40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7142" y="4104267"/>
              <a:ext cx="1368000" cy="1368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09" name="Rectangle 4"/>
            <p:cNvSpPr>
              <a:spLocks noChangeArrowheads="1"/>
            </p:cNvSpPr>
            <p:nvPr/>
          </p:nvSpPr>
          <p:spPr bwMode="auto">
            <a:xfrm>
              <a:off x="7776952" y="5184227"/>
              <a:ext cx="1368000" cy="28799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86402" tIns="43201" rIns="86402" bIns="43201" anchor="ctr"/>
            <a:lstStyle/>
            <a:p>
              <a:pPr algn="ctr"/>
              <a:r>
                <a:rPr lang="en-US" sz="1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Globular Cluster</a:t>
              </a:r>
              <a:endPara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80974" y="3383977"/>
            <a:ext cx="1114425" cy="2088290"/>
            <a:chOff x="180974" y="3383977"/>
            <a:chExt cx="1114425" cy="2088290"/>
          </a:xfrm>
        </p:grpSpPr>
        <p:sp>
          <p:nvSpPr>
            <p:cNvPr id="404" name="Rectangle 403"/>
            <p:cNvSpPr>
              <a:spLocks noChangeArrowheads="1"/>
            </p:cNvSpPr>
            <p:nvPr/>
          </p:nvSpPr>
          <p:spPr bwMode="auto">
            <a:xfrm>
              <a:off x="180974" y="3383977"/>
              <a:ext cx="1114425" cy="648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lIns="92156" tIns="46078" rIns="92156" bIns="46078" anchor="ctr"/>
            <a:lstStyle/>
            <a:p>
              <a:pPr defTabSz="921018">
                <a:lnSpc>
                  <a:spcPct val="80000"/>
                </a:lnSpc>
                <a:defRPr/>
              </a:pPr>
              <a:r>
                <a:rPr lang="de-DE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Super</a:t>
              </a:r>
            </a:p>
            <a:p>
              <a:pPr defTabSz="921018">
                <a:lnSpc>
                  <a:spcPct val="80000"/>
                </a:lnSpc>
                <a:defRPr/>
              </a:pPr>
              <a:r>
                <a:rPr lang="de-DE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</a:t>
              </a:r>
              <a:r>
                <a:rPr lang="de-DE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adiance</a:t>
              </a:r>
              <a:endParaRPr lang="de-DE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80974" y="4557867"/>
              <a:ext cx="1114425" cy="9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Black</a:t>
              </a:r>
            </a:p>
            <a:p>
              <a:pPr algn="ctr"/>
              <a:r>
                <a:rPr lang="en-US" smtClean="0"/>
                <a:t>Hole</a:t>
              </a:r>
              <a:endParaRPr lang="en-US"/>
            </a:p>
          </p:txBody>
        </p:sp>
        <p:sp>
          <p:nvSpPr>
            <p:cNvPr id="6" name="Arc 5"/>
            <p:cNvSpPr/>
            <p:nvPr/>
          </p:nvSpPr>
          <p:spPr>
            <a:xfrm>
              <a:off x="403357" y="4248149"/>
              <a:ext cx="665401" cy="227349"/>
            </a:xfrm>
            <a:prstGeom prst="arc">
              <a:avLst>
                <a:gd name="adj1" fmla="val 6791915"/>
                <a:gd name="adj2" fmla="val 4061886"/>
              </a:avLst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7149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Experimental Tests of Invisible Axions</a:t>
            </a:r>
            <a:endParaRPr lang="en-US"/>
          </a:p>
        </p:txBody>
      </p:sp>
      <p:pic>
        <p:nvPicPr>
          <p:cNvPr id="3" name="Picture 3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0"/>
            <a:ext cx="9217153" cy="260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4"/>
              <p:cNvSpPr>
                <a:spLocks noChangeArrowheads="1"/>
              </p:cNvSpPr>
              <p:nvPr/>
            </p:nvSpPr>
            <p:spPr bwMode="auto">
              <a:xfrm>
                <a:off x="360040" y="3239988"/>
                <a:ext cx="4104452" cy="33839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/>
              <a:lstStyle/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Primakoff effect:</a:t>
                </a:r>
              </a:p>
              <a:p>
                <a:pPr algn="l"/>
                <a:endParaRPr lang="en-US" sz="700">
                  <a:solidFill>
                    <a:srgbClr val="003399"/>
                  </a:solidFill>
                </a:endParaRP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Axion-photon transition in external</a:t>
                </a: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static E or B field</a:t>
                </a: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(Originally discussed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000">
                    <a:solidFill>
                      <a:srgbClr val="003399"/>
                    </a:solidFill>
                    <a:effectLst/>
                  </a:rPr>
                  <a:t> </a:t>
                </a: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 by Henri Primakoff 1951)</a:t>
                </a:r>
              </a:p>
            </p:txBody>
          </p:sp>
        </mc:Choice>
        <mc:Fallback xmlns="">
          <p:sp>
            <p:nvSpPr>
              <p:cNvPr id="4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0040" y="3239988"/>
                <a:ext cx="4104452" cy="3383988"/>
              </a:xfrm>
              <a:prstGeom prst="rect">
                <a:avLst/>
              </a:prstGeom>
              <a:blipFill rotWithShape="1">
                <a:blip r:embed="rId3"/>
                <a:stretch>
                  <a:fillRect l="-1634" t="-89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608512" y="3239988"/>
            <a:ext cx="4392488" cy="338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Pierre Sikivie:</a:t>
            </a:r>
          </a:p>
          <a:p>
            <a:pPr algn="l"/>
            <a:endParaRPr lang="en-US" sz="700">
              <a:solidFill>
                <a:srgbClr val="003399"/>
              </a:solidFill>
            </a:endParaRP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Macroscopic B-field can provide a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large coherent transition rate over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a big volume (low-mass axions)</a:t>
            </a:r>
          </a:p>
          <a:p>
            <a:pPr algn="l"/>
            <a:endParaRPr lang="en-US" sz="500">
              <a:solidFill>
                <a:srgbClr val="003399"/>
              </a:solidFill>
            </a:endParaRPr>
          </a:p>
          <a:p>
            <a:pPr algn="l">
              <a:buFontTx/>
              <a:buChar char="•"/>
            </a:pPr>
            <a:r>
              <a:rPr lang="en-US" sz="2000">
                <a:solidFill>
                  <a:srgbClr val="003399"/>
                </a:solidFill>
                <a:effectLst/>
              </a:rPr>
              <a:t> Axion helioscope: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   Look at the Sun through a </a:t>
            </a:r>
            <a:r>
              <a:rPr lang="en-US" sz="2000" smtClean="0">
                <a:solidFill>
                  <a:srgbClr val="003399"/>
                </a:solidFill>
                <a:effectLst/>
              </a:rPr>
              <a:t>dipole magnet</a:t>
            </a:r>
            <a:endParaRPr lang="en-US" sz="2000">
              <a:solidFill>
                <a:srgbClr val="003399"/>
              </a:solidFill>
              <a:effectLst/>
            </a:endParaRPr>
          </a:p>
          <a:p>
            <a:pPr algn="l"/>
            <a:endParaRPr lang="en-US" sz="500">
              <a:solidFill>
                <a:srgbClr val="003399"/>
              </a:solidFill>
            </a:endParaRPr>
          </a:p>
          <a:p>
            <a:pPr algn="l">
              <a:buFontTx/>
              <a:buChar char="•"/>
            </a:pPr>
            <a:r>
              <a:rPr lang="en-US" sz="2000">
                <a:solidFill>
                  <a:srgbClr val="003399"/>
                </a:solidFill>
                <a:effectLst/>
              </a:rPr>
              <a:t> Axion haloscope: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   Look for dark-matter axions with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   A microwave resonant cavity</a:t>
            </a:r>
          </a:p>
        </p:txBody>
      </p:sp>
      <p:pic>
        <p:nvPicPr>
          <p:cNvPr id="6" name="Picture 6" descr="C:\Users\Georg Raffelt\Desktop\axiontalk\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50" y="5064060"/>
            <a:ext cx="2376258" cy="123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59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Bullet Cluster</a:t>
            </a:r>
            <a:endParaRPr lang="en-US"/>
          </a:p>
        </p:txBody>
      </p:sp>
      <p:pic>
        <p:nvPicPr>
          <p:cNvPr id="8" name="Picture 5" descr="C:\Users\Georg Raffelt\Desktop\1e06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" y="-2508"/>
            <a:ext cx="9217025" cy="69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78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Search for Solar Axions</a:t>
            </a:r>
          </a:p>
        </p:txBody>
      </p:sp>
      <p:pic>
        <p:nvPicPr>
          <p:cNvPr id="3" name="Picture 2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8" y="3671987"/>
            <a:ext cx="3312368" cy="287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4"/>
          <p:cNvSpPr>
            <a:spLocks noChangeAspect="1" noChangeArrowheads="1"/>
          </p:cNvSpPr>
          <p:nvPr/>
        </p:nvSpPr>
        <p:spPr bwMode="auto">
          <a:xfrm>
            <a:off x="441050" y="647998"/>
            <a:ext cx="2871319" cy="287099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768086" y="1799994"/>
            <a:ext cx="2151239" cy="920997"/>
            <a:chOff x="2736" y="2208"/>
            <a:chExt cx="1344" cy="576"/>
          </a:xfrm>
        </p:grpSpPr>
        <p:grpSp>
          <p:nvGrpSpPr>
            <p:cNvPr id="6" name="Group 6"/>
            <p:cNvGrpSpPr>
              <a:grpSpLocks noChangeAspect="1"/>
            </p:cNvGrpSpPr>
            <p:nvPr/>
          </p:nvGrpSpPr>
          <p:grpSpPr bwMode="auto">
            <a:xfrm>
              <a:off x="2736" y="2208"/>
              <a:ext cx="672" cy="46"/>
              <a:chOff x="240" y="2016"/>
              <a:chExt cx="2088" cy="144"/>
            </a:xfrm>
          </p:grpSpPr>
          <p:grpSp>
            <p:nvGrpSpPr>
              <p:cNvPr id="32" name="Group 7"/>
              <p:cNvGrpSpPr>
                <a:grpSpLocks noChangeAspect="1"/>
              </p:cNvGrpSpPr>
              <p:nvPr/>
            </p:nvGrpSpPr>
            <p:grpSpPr bwMode="auto">
              <a:xfrm>
                <a:off x="240" y="2016"/>
                <a:ext cx="348" cy="144"/>
                <a:chOff x="288" y="2208"/>
                <a:chExt cx="4416" cy="1440"/>
              </a:xfrm>
            </p:grpSpPr>
            <p:sp>
              <p:nvSpPr>
                <p:cNvPr id="58" name="Freeform 8"/>
                <p:cNvSpPr>
                  <a:spLocks noChangeAspect="1"/>
                </p:cNvSpPr>
                <p:nvPr/>
              </p:nvSpPr>
              <p:spPr bwMode="auto">
                <a:xfrm>
                  <a:off x="1434" y="2942"/>
                  <a:ext cx="1109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9" name="Freeform 9"/>
                <p:cNvSpPr>
                  <a:spLocks noChangeAspect="1"/>
                </p:cNvSpPr>
                <p:nvPr/>
              </p:nvSpPr>
              <p:spPr bwMode="auto">
                <a:xfrm flipH="1">
                  <a:off x="288" y="2942"/>
                  <a:ext cx="1146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0" name="Freeform 10"/>
                <p:cNvSpPr>
                  <a:spLocks noChangeAspect="1"/>
                </p:cNvSpPr>
                <p:nvPr/>
              </p:nvSpPr>
              <p:spPr bwMode="auto">
                <a:xfrm flipV="1">
                  <a:off x="3651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1" name="Freeform 11"/>
                <p:cNvSpPr>
                  <a:spLocks noChangeAspect="1"/>
                </p:cNvSpPr>
                <p:nvPr/>
              </p:nvSpPr>
              <p:spPr bwMode="auto">
                <a:xfrm flipH="1" flipV="1">
                  <a:off x="2542" y="2208"/>
                  <a:ext cx="1109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33" name="Group 12"/>
              <p:cNvGrpSpPr>
                <a:grpSpLocks noChangeAspect="1"/>
              </p:cNvGrpSpPr>
              <p:nvPr/>
            </p:nvGrpSpPr>
            <p:grpSpPr bwMode="auto">
              <a:xfrm>
                <a:off x="588" y="2016"/>
                <a:ext cx="348" cy="144"/>
                <a:chOff x="288" y="2208"/>
                <a:chExt cx="4416" cy="1440"/>
              </a:xfrm>
            </p:grpSpPr>
            <p:sp>
              <p:nvSpPr>
                <p:cNvPr id="54" name="Freeform 13"/>
                <p:cNvSpPr>
                  <a:spLocks noChangeAspect="1"/>
                </p:cNvSpPr>
                <p:nvPr/>
              </p:nvSpPr>
              <p:spPr bwMode="auto">
                <a:xfrm>
                  <a:off x="1415" y="2942"/>
                  <a:ext cx="1146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5" name="Freeform 14"/>
                <p:cNvSpPr>
                  <a:spLocks noChangeAspect="1"/>
                </p:cNvSpPr>
                <p:nvPr/>
              </p:nvSpPr>
              <p:spPr bwMode="auto">
                <a:xfrm flipH="1">
                  <a:off x="306" y="2942"/>
                  <a:ext cx="1109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6" name="Freeform 15"/>
                <p:cNvSpPr>
                  <a:spLocks noChangeAspect="1"/>
                </p:cNvSpPr>
                <p:nvPr/>
              </p:nvSpPr>
              <p:spPr bwMode="auto">
                <a:xfrm flipV="1">
                  <a:off x="3632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7" name="Freeform 16"/>
                <p:cNvSpPr>
                  <a:spLocks noChangeAspect="1"/>
                </p:cNvSpPr>
                <p:nvPr/>
              </p:nvSpPr>
              <p:spPr bwMode="auto">
                <a:xfrm flipH="1" flipV="1">
                  <a:off x="2561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34" name="Group 17"/>
              <p:cNvGrpSpPr>
                <a:grpSpLocks noChangeAspect="1"/>
              </p:cNvGrpSpPr>
              <p:nvPr/>
            </p:nvGrpSpPr>
            <p:grpSpPr bwMode="auto">
              <a:xfrm>
                <a:off x="936" y="2016"/>
                <a:ext cx="348" cy="144"/>
                <a:chOff x="288" y="2208"/>
                <a:chExt cx="4416" cy="1440"/>
              </a:xfrm>
            </p:grpSpPr>
            <p:sp>
              <p:nvSpPr>
                <p:cNvPr id="50" name="Freeform 18"/>
                <p:cNvSpPr>
                  <a:spLocks noChangeAspect="1"/>
                </p:cNvSpPr>
                <p:nvPr/>
              </p:nvSpPr>
              <p:spPr bwMode="auto">
                <a:xfrm>
                  <a:off x="1434" y="2942"/>
                  <a:ext cx="1109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1" name="Freeform 19"/>
                <p:cNvSpPr>
                  <a:spLocks noChangeAspect="1"/>
                </p:cNvSpPr>
                <p:nvPr/>
              </p:nvSpPr>
              <p:spPr bwMode="auto">
                <a:xfrm flipH="1">
                  <a:off x="288" y="2942"/>
                  <a:ext cx="1146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2" name="Freeform 20"/>
                <p:cNvSpPr>
                  <a:spLocks noChangeAspect="1"/>
                </p:cNvSpPr>
                <p:nvPr/>
              </p:nvSpPr>
              <p:spPr bwMode="auto">
                <a:xfrm flipV="1">
                  <a:off x="3651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3" name="Freeform 21"/>
                <p:cNvSpPr>
                  <a:spLocks noChangeAspect="1"/>
                </p:cNvSpPr>
                <p:nvPr/>
              </p:nvSpPr>
              <p:spPr bwMode="auto">
                <a:xfrm flipH="1" flipV="1">
                  <a:off x="2542" y="2208"/>
                  <a:ext cx="1109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35" name="Group 22"/>
              <p:cNvGrpSpPr>
                <a:grpSpLocks noChangeAspect="1"/>
              </p:cNvGrpSpPr>
              <p:nvPr/>
            </p:nvGrpSpPr>
            <p:grpSpPr bwMode="auto">
              <a:xfrm>
                <a:off x="1284" y="2016"/>
                <a:ext cx="348" cy="144"/>
                <a:chOff x="288" y="2208"/>
                <a:chExt cx="4416" cy="1440"/>
              </a:xfrm>
            </p:grpSpPr>
            <p:sp>
              <p:nvSpPr>
                <p:cNvPr id="46" name="Freeform 23"/>
                <p:cNvSpPr>
                  <a:spLocks noChangeAspect="1"/>
                </p:cNvSpPr>
                <p:nvPr/>
              </p:nvSpPr>
              <p:spPr bwMode="auto">
                <a:xfrm>
                  <a:off x="1415" y="2942"/>
                  <a:ext cx="1146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7" name="Freeform 24"/>
                <p:cNvSpPr>
                  <a:spLocks noChangeAspect="1"/>
                </p:cNvSpPr>
                <p:nvPr/>
              </p:nvSpPr>
              <p:spPr bwMode="auto">
                <a:xfrm flipH="1">
                  <a:off x="306" y="2942"/>
                  <a:ext cx="1109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8" name="Freeform 25"/>
                <p:cNvSpPr>
                  <a:spLocks noChangeAspect="1"/>
                </p:cNvSpPr>
                <p:nvPr/>
              </p:nvSpPr>
              <p:spPr bwMode="auto">
                <a:xfrm flipV="1">
                  <a:off x="3632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9" name="Freeform 26"/>
                <p:cNvSpPr>
                  <a:spLocks noChangeAspect="1"/>
                </p:cNvSpPr>
                <p:nvPr/>
              </p:nvSpPr>
              <p:spPr bwMode="auto">
                <a:xfrm flipH="1" flipV="1">
                  <a:off x="2561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36" name="Group 27"/>
              <p:cNvGrpSpPr>
                <a:grpSpLocks noChangeAspect="1"/>
              </p:cNvGrpSpPr>
              <p:nvPr/>
            </p:nvGrpSpPr>
            <p:grpSpPr bwMode="auto">
              <a:xfrm>
                <a:off x="1632" y="2016"/>
                <a:ext cx="348" cy="144"/>
                <a:chOff x="288" y="2208"/>
                <a:chExt cx="4416" cy="1440"/>
              </a:xfrm>
            </p:grpSpPr>
            <p:sp>
              <p:nvSpPr>
                <p:cNvPr id="42" name="Freeform 28"/>
                <p:cNvSpPr>
                  <a:spLocks noChangeAspect="1"/>
                </p:cNvSpPr>
                <p:nvPr/>
              </p:nvSpPr>
              <p:spPr bwMode="auto">
                <a:xfrm>
                  <a:off x="1434" y="2942"/>
                  <a:ext cx="1109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3" name="Freeform 29"/>
                <p:cNvSpPr>
                  <a:spLocks noChangeAspect="1"/>
                </p:cNvSpPr>
                <p:nvPr/>
              </p:nvSpPr>
              <p:spPr bwMode="auto">
                <a:xfrm flipH="1">
                  <a:off x="288" y="2942"/>
                  <a:ext cx="1146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4" name="Freeform 30"/>
                <p:cNvSpPr>
                  <a:spLocks noChangeAspect="1"/>
                </p:cNvSpPr>
                <p:nvPr/>
              </p:nvSpPr>
              <p:spPr bwMode="auto">
                <a:xfrm flipV="1">
                  <a:off x="3651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5" name="Freeform 31"/>
                <p:cNvSpPr>
                  <a:spLocks noChangeAspect="1"/>
                </p:cNvSpPr>
                <p:nvPr/>
              </p:nvSpPr>
              <p:spPr bwMode="auto">
                <a:xfrm flipH="1" flipV="1">
                  <a:off x="2542" y="2208"/>
                  <a:ext cx="1109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37" name="Group 32"/>
              <p:cNvGrpSpPr>
                <a:grpSpLocks noChangeAspect="1"/>
              </p:cNvGrpSpPr>
              <p:nvPr/>
            </p:nvGrpSpPr>
            <p:grpSpPr bwMode="auto">
              <a:xfrm>
                <a:off x="1980" y="2016"/>
                <a:ext cx="348" cy="144"/>
                <a:chOff x="288" y="2208"/>
                <a:chExt cx="4416" cy="1440"/>
              </a:xfrm>
            </p:grpSpPr>
            <p:sp>
              <p:nvSpPr>
                <p:cNvPr id="38" name="Freeform 33"/>
                <p:cNvSpPr>
                  <a:spLocks noChangeAspect="1"/>
                </p:cNvSpPr>
                <p:nvPr/>
              </p:nvSpPr>
              <p:spPr bwMode="auto">
                <a:xfrm>
                  <a:off x="1415" y="2942"/>
                  <a:ext cx="1146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9" name="Freeform 34"/>
                <p:cNvSpPr>
                  <a:spLocks noChangeAspect="1"/>
                </p:cNvSpPr>
                <p:nvPr/>
              </p:nvSpPr>
              <p:spPr bwMode="auto">
                <a:xfrm flipH="1">
                  <a:off x="306" y="2942"/>
                  <a:ext cx="1109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0" name="Freeform 35"/>
                <p:cNvSpPr>
                  <a:spLocks noChangeAspect="1"/>
                </p:cNvSpPr>
                <p:nvPr/>
              </p:nvSpPr>
              <p:spPr bwMode="auto">
                <a:xfrm flipV="1">
                  <a:off x="3632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1" name="Freeform 36"/>
                <p:cNvSpPr>
                  <a:spLocks noChangeAspect="1"/>
                </p:cNvSpPr>
                <p:nvPr/>
              </p:nvSpPr>
              <p:spPr bwMode="auto">
                <a:xfrm flipH="1" flipV="1">
                  <a:off x="2561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sp>
          <p:nvSpPr>
            <p:cNvPr id="7" name="Line 37"/>
            <p:cNvSpPr>
              <a:spLocks noChangeAspect="1" noChangeShapeType="1"/>
            </p:cNvSpPr>
            <p:nvPr/>
          </p:nvSpPr>
          <p:spPr bwMode="auto">
            <a:xfrm flipV="1">
              <a:off x="3408" y="2208"/>
              <a:ext cx="672" cy="1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8" name="Group 38"/>
            <p:cNvGrpSpPr>
              <a:grpSpLocks/>
            </p:cNvGrpSpPr>
            <p:nvPr/>
          </p:nvGrpSpPr>
          <p:grpSpPr bwMode="auto">
            <a:xfrm>
              <a:off x="3408" y="2208"/>
              <a:ext cx="46" cy="448"/>
              <a:chOff x="3647" y="2303"/>
              <a:chExt cx="46" cy="448"/>
            </a:xfrm>
          </p:grpSpPr>
          <p:grpSp>
            <p:nvGrpSpPr>
              <p:cNvPr id="12" name="Group 39"/>
              <p:cNvGrpSpPr>
                <a:grpSpLocks noChangeAspect="1"/>
              </p:cNvGrpSpPr>
              <p:nvPr/>
            </p:nvGrpSpPr>
            <p:grpSpPr bwMode="auto">
              <a:xfrm rot="-5400000">
                <a:off x="3614" y="2672"/>
                <a:ext cx="112" cy="46"/>
                <a:chOff x="288" y="2208"/>
                <a:chExt cx="4416" cy="1440"/>
              </a:xfrm>
            </p:grpSpPr>
            <p:sp>
              <p:nvSpPr>
                <p:cNvPr id="28" name="Freeform 40"/>
                <p:cNvSpPr>
                  <a:spLocks noChangeAspect="1"/>
                </p:cNvSpPr>
                <p:nvPr/>
              </p:nvSpPr>
              <p:spPr bwMode="auto">
                <a:xfrm>
                  <a:off x="1381" y="2941"/>
                  <a:ext cx="1147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" name="Freeform 41"/>
                <p:cNvSpPr>
                  <a:spLocks noChangeAspect="1"/>
                </p:cNvSpPr>
                <p:nvPr/>
              </p:nvSpPr>
              <p:spPr bwMode="auto">
                <a:xfrm flipH="1">
                  <a:off x="235" y="2941"/>
                  <a:ext cx="1110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" name="Freeform 42"/>
                <p:cNvSpPr>
                  <a:spLocks noChangeAspect="1"/>
                </p:cNvSpPr>
                <p:nvPr/>
              </p:nvSpPr>
              <p:spPr bwMode="auto">
                <a:xfrm flipV="1">
                  <a:off x="3601" y="2208"/>
                  <a:ext cx="1073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" name="Freeform 43"/>
                <p:cNvSpPr>
                  <a:spLocks noChangeAspect="1"/>
                </p:cNvSpPr>
                <p:nvPr/>
              </p:nvSpPr>
              <p:spPr bwMode="auto">
                <a:xfrm flipH="1" flipV="1">
                  <a:off x="2528" y="2208"/>
                  <a:ext cx="1073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3" name="Group 44"/>
              <p:cNvGrpSpPr>
                <a:grpSpLocks noChangeAspect="1"/>
              </p:cNvGrpSpPr>
              <p:nvPr/>
            </p:nvGrpSpPr>
            <p:grpSpPr bwMode="auto">
              <a:xfrm rot="-5400000">
                <a:off x="3614" y="2560"/>
                <a:ext cx="112" cy="46"/>
                <a:chOff x="288" y="2208"/>
                <a:chExt cx="4416" cy="1440"/>
              </a:xfrm>
            </p:grpSpPr>
            <p:sp>
              <p:nvSpPr>
                <p:cNvPr id="24" name="Freeform 45"/>
                <p:cNvSpPr>
                  <a:spLocks noChangeAspect="1"/>
                </p:cNvSpPr>
                <p:nvPr/>
              </p:nvSpPr>
              <p:spPr bwMode="auto">
                <a:xfrm>
                  <a:off x="1404" y="2941"/>
                  <a:ext cx="1110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" name="Freeform 46"/>
                <p:cNvSpPr>
                  <a:spLocks noChangeAspect="1"/>
                </p:cNvSpPr>
                <p:nvPr/>
              </p:nvSpPr>
              <p:spPr bwMode="auto">
                <a:xfrm flipH="1">
                  <a:off x="294" y="2941"/>
                  <a:ext cx="1147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" name="Freeform 47"/>
                <p:cNvSpPr>
                  <a:spLocks noChangeAspect="1"/>
                </p:cNvSpPr>
                <p:nvPr/>
              </p:nvSpPr>
              <p:spPr bwMode="auto">
                <a:xfrm flipV="1">
                  <a:off x="3660" y="2208"/>
                  <a:ext cx="1073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" name="Freeform 48"/>
                <p:cNvSpPr>
                  <a:spLocks noChangeAspect="1"/>
                </p:cNvSpPr>
                <p:nvPr/>
              </p:nvSpPr>
              <p:spPr bwMode="auto">
                <a:xfrm flipH="1" flipV="1">
                  <a:off x="2513" y="2208"/>
                  <a:ext cx="1110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4" name="Group 49"/>
              <p:cNvGrpSpPr>
                <a:grpSpLocks noChangeAspect="1"/>
              </p:cNvGrpSpPr>
              <p:nvPr/>
            </p:nvGrpSpPr>
            <p:grpSpPr bwMode="auto">
              <a:xfrm rot="-5400000">
                <a:off x="3614" y="2448"/>
                <a:ext cx="112" cy="46"/>
                <a:chOff x="288" y="2208"/>
                <a:chExt cx="4416" cy="1440"/>
              </a:xfrm>
            </p:grpSpPr>
            <p:sp>
              <p:nvSpPr>
                <p:cNvPr id="20" name="Freeform 50"/>
                <p:cNvSpPr>
                  <a:spLocks noChangeAspect="1"/>
                </p:cNvSpPr>
                <p:nvPr/>
              </p:nvSpPr>
              <p:spPr bwMode="auto">
                <a:xfrm>
                  <a:off x="1389" y="2941"/>
                  <a:ext cx="1147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" name="Freeform 51"/>
                <p:cNvSpPr>
                  <a:spLocks noChangeAspect="1"/>
                </p:cNvSpPr>
                <p:nvPr/>
              </p:nvSpPr>
              <p:spPr bwMode="auto">
                <a:xfrm flipH="1">
                  <a:off x="243" y="2941"/>
                  <a:ext cx="1110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" name="Freeform 52"/>
                <p:cNvSpPr>
                  <a:spLocks noChangeAspect="1"/>
                </p:cNvSpPr>
                <p:nvPr/>
              </p:nvSpPr>
              <p:spPr bwMode="auto">
                <a:xfrm flipV="1">
                  <a:off x="3609" y="2208"/>
                  <a:ext cx="1073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" name="Freeform 53"/>
                <p:cNvSpPr>
                  <a:spLocks noChangeAspect="1"/>
                </p:cNvSpPr>
                <p:nvPr/>
              </p:nvSpPr>
              <p:spPr bwMode="auto">
                <a:xfrm flipH="1" flipV="1">
                  <a:off x="2536" y="2208"/>
                  <a:ext cx="1073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5" name="Group 54"/>
              <p:cNvGrpSpPr>
                <a:grpSpLocks noChangeAspect="1"/>
              </p:cNvGrpSpPr>
              <p:nvPr/>
            </p:nvGrpSpPr>
            <p:grpSpPr bwMode="auto">
              <a:xfrm rot="-5400000">
                <a:off x="3614" y="2336"/>
                <a:ext cx="112" cy="46"/>
                <a:chOff x="288" y="2208"/>
                <a:chExt cx="4416" cy="1440"/>
              </a:xfrm>
            </p:grpSpPr>
            <p:sp>
              <p:nvSpPr>
                <p:cNvPr id="16" name="Freeform 55"/>
                <p:cNvSpPr>
                  <a:spLocks noChangeAspect="1"/>
                </p:cNvSpPr>
                <p:nvPr/>
              </p:nvSpPr>
              <p:spPr bwMode="auto">
                <a:xfrm>
                  <a:off x="1412" y="2941"/>
                  <a:ext cx="1110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" name="Freeform 56"/>
                <p:cNvSpPr>
                  <a:spLocks noChangeAspect="1"/>
                </p:cNvSpPr>
                <p:nvPr/>
              </p:nvSpPr>
              <p:spPr bwMode="auto">
                <a:xfrm flipH="1">
                  <a:off x="302" y="2941"/>
                  <a:ext cx="1147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" name="Freeform 57"/>
                <p:cNvSpPr>
                  <a:spLocks noChangeAspect="1"/>
                </p:cNvSpPr>
                <p:nvPr/>
              </p:nvSpPr>
              <p:spPr bwMode="auto">
                <a:xfrm flipV="1">
                  <a:off x="3668" y="2208"/>
                  <a:ext cx="1073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" name="Freeform 58"/>
                <p:cNvSpPr>
                  <a:spLocks noChangeAspect="1"/>
                </p:cNvSpPr>
                <p:nvPr/>
              </p:nvSpPr>
              <p:spPr bwMode="auto">
                <a:xfrm flipH="1" flipV="1">
                  <a:off x="2522" y="2208"/>
                  <a:ext cx="1110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9" name="Group 59"/>
            <p:cNvGrpSpPr>
              <a:grpSpLocks noChangeAspect="1"/>
            </p:cNvGrpSpPr>
            <p:nvPr/>
          </p:nvGrpSpPr>
          <p:grpSpPr bwMode="auto">
            <a:xfrm>
              <a:off x="3360" y="2592"/>
              <a:ext cx="190" cy="192"/>
              <a:chOff x="2880" y="3264"/>
              <a:chExt cx="288" cy="288"/>
            </a:xfrm>
          </p:grpSpPr>
          <p:sp>
            <p:nvSpPr>
              <p:cNvPr id="10" name="Line 60"/>
              <p:cNvSpPr>
                <a:spLocks noChangeAspect="1" noChangeShapeType="1"/>
              </p:cNvSpPr>
              <p:nvPr/>
            </p:nvSpPr>
            <p:spPr bwMode="auto">
              <a:xfrm flipV="1">
                <a:off x="2880" y="3264"/>
                <a:ext cx="288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Line 6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880" y="3264"/>
                <a:ext cx="288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62" name="Text Box 62"/>
          <p:cNvSpPr txBox="1">
            <a:spLocks noChangeArrowheads="1"/>
          </p:cNvSpPr>
          <p:nvPr/>
        </p:nvSpPr>
        <p:spPr bwMode="auto">
          <a:xfrm>
            <a:off x="691578" y="1799994"/>
            <a:ext cx="321036" cy="49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sz="2600" b="1">
                <a:solidFill>
                  <a:srgbClr val="FF0000"/>
                </a:solidFill>
                <a:latin typeface="Symbol" pitchFamily="18" charset="2"/>
              </a:rPr>
              <a:t>g</a:t>
            </a:r>
            <a:endParaRPr lang="de-DE" sz="2600" b="1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63" name="Text Box 63"/>
          <p:cNvSpPr txBox="1">
            <a:spLocks noChangeArrowheads="1"/>
          </p:cNvSpPr>
          <p:nvPr/>
        </p:nvSpPr>
        <p:spPr bwMode="auto">
          <a:xfrm>
            <a:off x="2535282" y="1727994"/>
            <a:ext cx="384043" cy="49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sz="2600" b="1" i="1">
                <a:solidFill>
                  <a:srgbClr val="008000"/>
                </a:solidFill>
              </a:rPr>
              <a:t>a</a:t>
            </a:r>
            <a:endParaRPr lang="de-DE" sz="2600" b="1" i="1">
              <a:solidFill>
                <a:srgbClr val="008000"/>
              </a:solidFill>
            </a:endParaRPr>
          </a:p>
        </p:txBody>
      </p:sp>
      <p:sp>
        <p:nvSpPr>
          <p:cNvPr id="64" name="Text Box 64"/>
          <p:cNvSpPr txBox="1">
            <a:spLocks noChangeArrowheads="1"/>
          </p:cNvSpPr>
          <p:nvPr/>
        </p:nvSpPr>
        <p:spPr bwMode="auto">
          <a:xfrm>
            <a:off x="1530171" y="2945990"/>
            <a:ext cx="583657" cy="400833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b="1">
                <a:solidFill>
                  <a:schemeClr val="tx1"/>
                </a:solidFill>
                <a:latin typeface="+mj-lt"/>
              </a:rPr>
              <a:t>Sun</a:t>
            </a:r>
            <a:endParaRPr lang="de-DE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65" name="Text Box 65"/>
          <p:cNvSpPr txBox="1">
            <a:spLocks noChangeArrowheads="1"/>
          </p:cNvSpPr>
          <p:nvPr/>
        </p:nvSpPr>
        <p:spPr bwMode="auto">
          <a:xfrm>
            <a:off x="1185132" y="1148996"/>
            <a:ext cx="1359575" cy="58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b="1">
                <a:solidFill>
                  <a:schemeClr val="tx1"/>
                </a:solidFill>
                <a:effectLst/>
                <a:latin typeface="+mn-lt"/>
              </a:rPr>
              <a:t>Primakoff </a:t>
            </a:r>
          </a:p>
          <a:p>
            <a:pPr algn="l" eaLnBrk="1" hangingPunct="1">
              <a:lnSpc>
                <a:spcPct val="80000"/>
              </a:lnSpc>
            </a:pPr>
            <a:r>
              <a:rPr lang="en-US" b="1">
                <a:solidFill>
                  <a:schemeClr val="tx1"/>
                </a:solidFill>
                <a:effectLst/>
                <a:latin typeface="+mn-lt"/>
              </a:rPr>
              <a:t>production</a:t>
            </a:r>
            <a:endParaRPr lang="de-DE" b="1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6" name="Rectangle 66"/>
          <p:cNvSpPr>
            <a:spLocks noChangeArrowheads="1"/>
          </p:cNvSpPr>
          <p:nvPr/>
        </p:nvSpPr>
        <p:spPr bwMode="auto">
          <a:xfrm>
            <a:off x="4761529" y="674997"/>
            <a:ext cx="4608513" cy="230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/>
          <a:lstStyle/>
          <a:p>
            <a:pPr defTabSz="921018"/>
            <a:r>
              <a:rPr lang="en-US" sz="2400" b="1"/>
              <a:t>Axion Helioscope</a:t>
            </a:r>
          </a:p>
          <a:p>
            <a:pPr defTabSz="921018"/>
            <a:r>
              <a:rPr lang="en-US" sz="2400" b="1"/>
              <a:t>(Sikivie 1983)</a:t>
            </a:r>
            <a:endParaRPr lang="de-DE" sz="2400" b="1"/>
          </a:p>
        </p:txBody>
      </p:sp>
      <p:sp>
        <p:nvSpPr>
          <p:cNvPr id="67" name="Text Box 67"/>
          <p:cNvSpPr txBox="1">
            <a:spLocks noChangeArrowheads="1"/>
          </p:cNvSpPr>
          <p:nvPr/>
        </p:nvSpPr>
        <p:spPr bwMode="auto">
          <a:xfrm>
            <a:off x="8777476" y="1799994"/>
            <a:ext cx="334537" cy="49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sz="2600" b="1">
                <a:solidFill>
                  <a:srgbClr val="FF0000"/>
                </a:solidFill>
                <a:latin typeface="Symbol" pitchFamily="18" charset="2"/>
              </a:rPr>
              <a:t>g</a:t>
            </a:r>
            <a:endParaRPr lang="de-DE" sz="2600" b="1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68" name="Rectangle 68"/>
          <p:cNvSpPr>
            <a:spLocks noChangeArrowheads="1"/>
          </p:cNvSpPr>
          <p:nvPr/>
        </p:nvSpPr>
        <p:spPr bwMode="auto">
          <a:xfrm>
            <a:off x="4902545" y="2234992"/>
            <a:ext cx="3804423" cy="460499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defRPr/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Magnet</a:t>
            </a:r>
            <a:r>
              <a:rPr lang="en-US" sz="23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3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3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sz="17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</a:t>
            </a:r>
            <a:r>
              <a:rPr lang="en-US" sz="17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n-US" sz="1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5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endParaRPr lang="de-DE" sz="23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9" name="Line 69"/>
          <p:cNvSpPr>
            <a:spLocks noChangeShapeType="1"/>
          </p:cNvSpPr>
          <p:nvPr/>
        </p:nvSpPr>
        <p:spPr bwMode="auto">
          <a:xfrm>
            <a:off x="8706968" y="2234992"/>
            <a:ext cx="0" cy="46049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70" name="Line 70"/>
          <p:cNvSpPr>
            <a:spLocks noChangeShapeType="1"/>
          </p:cNvSpPr>
          <p:nvPr/>
        </p:nvSpPr>
        <p:spPr bwMode="auto">
          <a:xfrm>
            <a:off x="4902545" y="2234992"/>
            <a:ext cx="0" cy="46049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71" name="Line 71"/>
          <p:cNvSpPr>
            <a:spLocks noChangeShapeType="1"/>
          </p:cNvSpPr>
          <p:nvPr/>
        </p:nvSpPr>
        <p:spPr bwMode="auto">
          <a:xfrm>
            <a:off x="4902545" y="2234992"/>
            <a:ext cx="380442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72" name="Rectangle 72"/>
          <p:cNvSpPr>
            <a:spLocks noChangeArrowheads="1"/>
          </p:cNvSpPr>
          <p:nvPr/>
        </p:nvSpPr>
        <p:spPr bwMode="auto">
          <a:xfrm>
            <a:off x="4902545" y="1543495"/>
            <a:ext cx="3804423" cy="460498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defRPr/>
            </a:pPr>
            <a:r>
              <a:rPr lang="en-US" sz="25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       </a:t>
            </a: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endParaRPr lang="de-DE" sz="23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3" name="Line 73"/>
          <p:cNvSpPr>
            <a:spLocks noChangeShapeType="1"/>
          </p:cNvSpPr>
          <p:nvPr/>
        </p:nvSpPr>
        <p:spPr bwMode="auto">
          <a:xfrm>
            <a:off x="4902545" y="1543495"/>
            <a:ext cx="0" cy="46049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74" name="Line 74"/>
          <p:cNvSpPr>
            <a:spLocks noChangeShapeType="1"/>
          </p:cNvSpPr>
          <p:nvPr/>
        </p:nvSpPr>
        <p:spPr bwMode="auto">
          <a:xfrm>
            <a:off x="8706968" y="1543495"/>
            <a:ext cx="0" cy="46049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75" name="Line 75"/>
          <p:cNvSpPr>
            <a:spLocks noChangeShapeType="1"/>
          </p:cNvSpPr>
          <p:nvPr/>
        </p:nvSpPr>
        <p:spPr bwMode="auto">
          <a:xfrm>
            <a:off x="4902545" y="2015993"/>
            <a:ext cx="380442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76" name="Text Box 76"/>
          <p:cNvSpPr txBox="1">
            <a:spLocks noChangeArrowheads="1"/>
          </p:cNvSpPr>
          <p:nvPr/>
        </p:nvSpPr>
        <p:spPr bwMode="auto">
          <a:xfrm>
            <a:off x="4464497" y="1796994"/>
            <a:ext cx="369041" cy="49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26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</a:t>
            </a:r>
            <a:endParaRPr lang="de-DE" sz="2600" b="1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77" name="Line 77"/>
          <p:cNvSpPr>
            <a:spLocks noChangeAspect="1" noChangeShapeType="1"/>
          </p:cNvSpPr>
          <p:nvPr/>
        </p:nvSpPr>
        <p:spPr bwMode="auto">
          <a:xfrm flipH="1" flipV="1">
            <a:off x="4830537" y="2116493"/>
            <a:ext cx="1870709" cy="3000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grpSp>
        <p:nvGrpSpPr>
          <p:cNvPr id="78" name="Group 78"/>
          <p:cNvGrpSpPr>
            <a:grpSpLocks/>
          </p:cNvGrpSpPr>
          <p:nvPr/>
        </p:nvGrpSpPr>
        <p:grpSpPr bwMode="auto">
          <a:xfrm>
            <a:off x="6732749" y="2080493"/>
            <a:ext cx="2047728" cy="75000"/>
            <a:chOff x="1632" y="3792"/>
            <a:chExt cx="1344" cy="46"/>
          </a:xfrm>
        </p:grpSpPr>
        <p:grpSp>
          <p:nvGrpSpPr>
            <p:cNvPr id="79" name="Group 79"/>
            <p:cNvGrpSpPr>
              <a:grpSpLocks noChangeAspect="1"/>
            </p:cNvGrpSpPr>
            <p:nvPr/>
          </p:nvGrpSpPr>
          <p:grpSpPr bwMode="auto">
            <a:xfrm flipH="1">
              <a:off x="1632" y="3792"/>
              <a:ext cx="672" cy="46"/>
              <a:chOff x="240" y="2016"/>
              <a:chExt cx="2088" cy="144"/>
            </a:xfrm>
          </p:grpSpPr>
          <p:grpSp>
            <p:nvGrpSpPr>
              <p:cNvPr id="111" name="Group 80"/>
              <p:cNvGrpSpPr>
                <a:grpSpLocks noChangeAspect="1"/>
              </p:cNvGrpSpPr>
              <p:nvPr/>
            </p:nvGrpSpPr>
            <p:grpSpPr bwMode="auto">
              <a:xfrm>
                <a:off x="240" y="2016"/>
                <a:ext cx="348" cy="144"/>
                <a:chOff x="288" y="2208"/>
                <a:chExt cx="4416" cy="1440"/>
              </a:xfrm>
            </p:grpSpPr>
            <p:sp>
              <p:nvSpPr>
                <p:cNvPr id="137" name="Freeform 81"/>
                <p:cNvSpPr>
                  <a:spLocks noChangeAspect="1"/>
                </p:cNvSpPr>
                <p:nvPr/>
              </p:nvSpPr>
              <p:spPr bwMode="auto">
                <a:xfrm>
                  <a:off x="139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8" name="Freeform 82"/>
                <p:cNvSpPr>
                  <a:spLocks noChangeAspect="1"/>
                </p:cNvSpPr>
                <p:nvPr/>
              </p:nvSpPr>
              <p:spPr bwMode="auto">
                <a:xfrm flipH="1">
                  <a:off x="269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9" name="Freeform 83"/>
                <p:cNvSpPr>
                  <a:spLocks noChangeAspect="1"/>
                </p:cNvSpPr>
                <p:nvPr/>
              </p:nvSpPr>
              <p:spPr bwMode="auto">
                <a:xfrm flipV="1">
                  <a:off x="3607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0" name="Freeform 84"/>
                <p:cNvSpPr>
                  <a:spLocks noChangeAspect="1"/>
                </p:cNvSpPr>
                <p:nvPr/>
              </p:nvSpPr>
              <p:spPr bwMode="auto">
                <a:xfrm flipH="1" flipV="1">
                  <a:off x="2520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12" name="Group 85"/>
              <p:cNvGrpSpPr>
                <a:grpSpLocks noChangeAspect="1"/>
              </p:cNvGrpSpPr>
              <p:nvPr/>
            </p:nvGrpSpPr>
            <p:grpSpPr bwMode="auto">
              <a:xfrm>
                <a:off x="588" y="2016"/>
                <a:ext cx="348" cy="144"/>
                <a:chOff x="288" y="2208"/>
                <a:chExt cx="4416" cy="1440"/>
              </a:xfrm>
            </p:grpSpPr>
            <p:sp>
              <p:nvSpPr>
                <p:cNvPr id="133" name="Freeform 86"/>
                <p:cNvSpPr>
                  <a:spLocks noChangeAspect="1"/>
                </p:cNvSpPr>
                <p:nvPr/>
              </p:nvSpPr>
              <p:spPr bwMode="auto">
                <a:xfrm>
                  <a:off x="140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4" name="Freeform 87"/>
                <p:cNvSpPr>
                  <a:spLocks noChangeAspect="1"/>
                </p:cNvSpPr>
                <p:nvPr/>
              </p:nvSpPr>
              <p:spPr bwMode="auto">
                <a:xfrm flipH="1">
                  <a:off x="278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5" name="Freeform 88"/>
                <p:cNvSpPr>
                  <a:spLocks noChangeAspect="1"/>
                </p:cNvSpPr>
                <p:nvPr/>
              </p:nvSpPr>
              <p:spPr bwMode="auto">
                <a:xfrm flipV="1">
                  <a:off x="3617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6" name="Freeform 89"/>
                <p:cNvSpPr>
                  <a:spLocks noChangeAspect="1"/>
                </p:cNvSpPr>
                <p:nvPr/>
              </p:nvSpPr>
              <p:spPr bwMode="auto">
                <a:xfrm flipH="1" flipV="1">
                  <a:off x="2530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13" name="Group 90"/>
              <p:cNvGrpSpPr>
                <a:grpSpLocks noChangeAspect="1"/>
              </p:cNvGrpSpPr>
              <p:nvPr/>
            </p:nvGrpSpPr>
            <p:grpSpPr bwMode="auto">
              <a:xfrm>
                <a:off x="936" y="2016"/>
                <a:ext cx="348" cy="144"/>
                <a:chOff x="288" y="2208"/>
                <a:chExt cx="4416" cy="1440"/>
              </a:xfrm>
            </p:grpSpPr>
            <p:sp>
              <p:nvSpPr>
                <p:cNvPr id="129" name="Freeform 91"/>
                <p:cNvSpPr>
                  <a:spLocks noChangeAspect="1"/>
                </p:cNvSpPr>
                <p:nvPr/>
              </p:nvSpPr>
              <p:spPr bwMode="auto">
                <a:xfrm>
                  <a:off x="141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0" name="Freeform 92"/>
                <p:cNvSpPr>
                  <a:spLocks noChangeAspect="1"/>
                </p:cNvSpPr>
                <p:nvPr/>
              </p:nvSpPr>
              <p:spPr bwMode="auto">
                <a:xfrm flipH="1">
                  <a:off x="288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1" name="Freeform 93"/>
                <p:cNvSpPr>
                  <a:spLocks noChangeAspect="1"/>
                </p:cNvSpPr>
                <p:nvPr/>
              </p:nvSpPr>
              <p:spPr bwMode="auto">
                <a:xfrm flipV="1">
                  <a:off x="3588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2" name="Freeform 94"/>
                <p:cNvSpPr>
                  <a:spLocks noChangeAspect="1"/>
                </p:cNvSpPr>
                <p:nvPr/>
              </p:nvSpPr>
              <p:spPr bwMode="auto">
                <a:xfrm flipH="1" flipV="1">
                  <a:off x="2540" y="2208"/>
                  <a:ext cx="1048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14" name="Group 95"/>
              <p:cNvGrpSpPr>
                <a:grpSpLocks noChangeAspect="1"/>
              </p:cNvGrpSpPr>
              <p:nvPr/>
            </p:nvGrpSpPr>
            <p:grpSpPr bwMode="auto">
              <a:xfrm>
                <a:off x="1284" y="2016"/>
                <a:ext cx="348" cy="144"/>
                <a:chOff x="288" y="2208"/>
                <a:chExt cx="4416" cy="1440"/>
              </a:xfrm>
            </p:grpSpPr>
            <p:sp>
              <p:nvSpPr>
                <p:cNvPr id="125" name="Freeform 96"/>
                <p:cNvSpPr>
                  <a:spLocks noChangeAspect="1"/>
                </p:cNvSpPr>
                <p:nvPr/>
              </p:nvSpPr>
              <p:spPr bwMode="auto">
                <a:xfrm>
                  <a:off x="1385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6" name="Freeform 97"/>
                <p:cNvSpPr>
                  <a:spLocks noChangeAspect="1"/>
                </p:cNvSpPr>
                <p:nvPr/>
              </p:nvSpPr>
              <p:spPr bwMode="auto">
                <a:xfrm flipH="1">
                  <a:off x="259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7" name="Freeform 98"/>
                <p:cNvSpPr>
                  <a:spLocks noChangeAspect="1"/>
                </p:cNvSpPr>
                <p:nvPr/>
              </p:nvSpPr>
              <p:spPr bwMode="auto">
                <a:xfrm flipV="1">
                  <a:off x="3598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8" name="Freeform 99"/>
                <p:cNvSpPr>
                  <a:spLocks noChangeAspect="1"/>
                </p:cNvSpPr>
                <p:nvPr/>
              </p:nvSpPr>
              <p:spPr bwMode="auto">
                <a:xfrm flipH="1" flipV="1">
                  <a:off x="2511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15" name="Group 100"/>
              <p:cNvGrpSpPr>
                <a:grpSpLocks noChangeAspect="1"/>
              </p:cNvGrpSpPr>
              <p:nvPr/>
            </p:nvGrpSpPr>
            <p:grpSpPr bwMode="auto">
              <a:xfrm>
                <a:off x="1632" y="2016"/>
                <a:ext cx="348" cy="144"/>
                <a:chOff x="288" y="2208"/>
                <a:chExt cx="4416" cy="1440"/>
              </a:xfrm>
            </p:grpSpPr>
            <p:sp>
              <p:nvSpPr>
                <p:cNvPr id="121" name="Freeform 101"/>
                <p:cNvSpPr>
                  <a:spLocks noChangeAspect="1"/>
                </p:cNvSpPr>
                <p:nvPr/>
              </p:nvSpPr>
              <p:spPr bwMode="auto">
                <a:xfrm>
                  <a:off x="139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2" name="Freeform 102"/>
                <p:cNvSpPr>
                  <a:spLocks noChangeAspect="1"/>
                </p:cNvSpPr>
                <p:nvPr/>
              </p:nvSpPr>
              <p:spPr bwMode="auto">
                <a:xfrm flipH="1">
                  <a:off x="269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3" name="Freeform 103"/>
                <p:cNvSpPr>
                  <a:spLocks noChangeAspect="1"/>
                </p:cNvSpPr>
                <p:nvPr/>
              </p:nvSpPr>
              <p:spPr bwMode="auto">
                <a:xfrm flipV="1">
                  <a:off x="3607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4" name="Freeform 104"/>
                <p:cNvSpPr>
                  <a:spLocks noChangeAspect="1"/>
                </p:cNvSpPr>
                <p:nvPr/>
              </p:nvSpPr>
              <p:spPr bwMode="auto">
                <a:xfrm flipH="1" flipV="1">
                  <a:off x="2520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16" name="Group 105"/>
              <p:cNvGrpSpPr>
                <a:grpSpLocks noChangeAspect="1"/>
              </p:cNvGrpSpPr>
              <p:nvPr/>
            </p:nvGrpSpPr>
            <p:grpSpPr bwMode="auto">
              <a:xfrm>
                <a:off x="1980" y="2016"/>
                <a:ext cx="348" cy="144"/>
                <a:chOff x="288" y="2208"/>
                <a:chExt cx="4416" cy="1440"/>
              </a:xfrm>
            </p:grpSpPr>
            <p:sp>
              <p:nvSpPr>
                <p:cNvPr id="117" name="Freeform 106"/>
                <p:cNvSpPr>
                  <a:spLocks noChangeAspect="1"/>
                </p:cNvSpPr>
                <p:nvPr/>
              </p:nvSpPr>
              <p:spPr bwMode="auto">
                <a:xfrm>
                  <a:off x="140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8" name="Freeform 107"/>
                <p:cNvSpPr>
                  <a:spLocks noChangeAspect="1"/>
                </p:cNvSpPr>
                <p:nvPr/>
              </p:nvSpPr>
              <p:spPr bwMode="auto">
                <a:xfrm flipH="1">
                  <a:off x="278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9" name="Freeform 108"/>
                <p:cNvSpPr>
                  <a:spLocks noChangeAspect="1"/>
                </p:cNvSpPr>
                <p:nvPr/>
              </p:nvSpPr>
              <p:spPr bwMode="auto">
                <a:xfrm flipV="1">
                  <a:off x="3617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0" name="Freeform 109"/>
                <p:cNvSpPr>
                  <a:spLocks noChangeAspect="1"/>
                </p:cNvSpPr>
                <p:nvPr/>
              </p:nvSpPr>
              <p:spPr bwMode="auto">
                <a:xfrm flipH="1" flipV="1">
                  <a:off x="2530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80" name="Group 110"/>
            <p:cNvGrpSpPr>
              <a:grpSpLocks noChangeAspect="1"/>
            </p:cNvGrpSpPr>
            <p:nvPr/>
          </p:nvGrpSpPr>
          <p:grpSpPr bwMode="auto">
            <a:xfrm flipH="1">
              <a:off x="2304" y="3792"/>
              <a:ext cx="672" cy="46"/>
              <a:chOff x="240" y="2016"/>
              <a:chExt cx="2088" cy="144"/>
            </a:xfrm>
          </p:grpSpPr>
          <p:grpSp>
            <p:nvGrpSpPr>
              <p:cNvPr id="81" name="Group 111"/>
              <p:cNvGrpSpPr>
                <a:grpSpLocks noChangeAspect="1"/>
              </p:cNvGrpSpPr>
              <p:nvPr/>
            </p:nvGrpSpPr>
            <p:grpSpPr bwMode="auto">
              <a:xfrm>
                <a:off x="240" y="2016"/>
                <a:ext cx="348" cy="144"/>
                <a:chOff x="288" y="2208"/>
                <a:chExt cx="4416" cy="1440"/>
              </a:xfrm>
            </p:grpSpPr>
            <p:sp>
              <p:nvSpPr>
                <p:cNvPr id="107" name="Freeform 112"/>
                <p:cNvSpPr>
                  <a:spLocks noChangeAspect="1"/>
                </p:cNvSpPr>
                <p:nvPr/>
              </p:nvSpPr>
              <p:spPr bwMode="auto">
                <a:xfrm>
                  <a:off x="141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8" name="Freeform 113"/>
                <p:cNvSpPr>
                  <a:spLocks noChangeAspect="1"/>
                </p:cNvSpPr>
                <p:nvPr/>
              </p:nvSpPr>
              <p:spPr bwMode="auto">
                <a:xfrm flipH="1">
                  <a:off x="288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9" name="Freeform 114"/>
                <p:cNvSpPr>
                  <a:spLocks noChangeAspect="1"/>
                </p:cNvSpPr>
                <p:nvPr/>
              </p:nvSpPr>
              <p:spPr bwMode="auto">
                <a:xfrm flipV="1">
                  <a:off x="3627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0" name="Freeform 115"/>
                <p:cNvSpPr>
                  <a:spLocks noChangeAspect="1"/>
                </p:cNvSpPr>
                <p:nvPr/>
              </p:nvSpPr>
              <p:spPr bwMode="auto">
                <a:xfrm flipH="1" flipV="1">
                  <a:off x="2540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82" name="Group 116"/>
              <p:cNvGrpSpPr>
                <a:grpSpLocks noChangeAspect="1"/>
              </p:cNvGrpSpPr>
              <p:nvPr/>
            </p:nvGrpSpPr>
            <p:grpSpPr bwMode="auto">
              <a:xfrm>
                <a:off x="588" y="2016"/>
                <a:ext cx="348" cy="144"/>
                <a:chOff x="288" y="2208"/>
                <a:chExt cx="4416" cy="1440"/>
              </a:xfrm>
            </p:grpSpPr>
            <p:sp>
              <p:nvSpPr>
                <p:cNvPr id="103" name="Freeform 117"/>
                <p:cNvSpPr>
                  <a:spLocks noChangeAspect="1"/>
                </p:cNvSpPr>
                <p:nvPr/>
              </p:nvSpPr>
              <p:spPr bwMode="auto">
                <a:xfrm>
                  <a:off x="142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4" name="Freeform 118"/>
                <p:cNvSpPr>
                  <a:spLocks noChangeAspect="1"/>
                </p:cNvSpPr>
                <p:nvPr/>
              </p:nvSpPr>
              <p:spPr bwMode="auto">
                <a:xfrm flipH="1">
                  <a:off x="298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5" name="Freeform 119"/>
                <p:cNvSpPr>
                  <a:spLocks noChangeAspect="1"/>
                </p:cNvSpPr>
                <p:nvPr/>
              </p:nvSpPr>
              <p:spPr bwMode="auto">
                <a:xfrm flipV="1">
                  <a:off x="3598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6" name="Freeform 120"/>
                <p:cNvSpPr>
                  <a:spLocks noChangeAspect="1"/>
                </p:cNvSpPr>
                <p:nvPr/>
              </p:nvSpPr>
              <p:spPr bwMode="auto">
                <a:xfrm flipH="1" flipV="1">
                  <a:off x="2549" y="2208"/>
                  <a:ext cx="1048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83" name="Group 121"/>
              <p:cNvGrpSpPr>
                <a:grpSpLocks noChangeAspect="1"/>
              </p:cNvGrpSpPr>
              <p:nvPr/>
            </p:nvGrpSpPr>
            <p:grpSpPr bwMode="auto">
              <a:xfrm>
                <a:off x="936" y="2016"/>
                <a:ext cx="348" cy="144"/>
                <a:chOff x="288" y="2208"/>
                <a:chExt cx="4416" cy="1440"/>
              </a:xfrm>
            </p:grpSpPr>
            <p:sp>
              <p:nvSpPr>
                <p:cNvPr id="99" name="Freeform 122"/>
                <p:cNvSpPr>
                  <a:spLocks noChangeAspect="1"/>
                </p:cNvSpPr>
                <p:nvPr/>
              </p:nvSpPr>
              <p:spPr bwMode="auto">
                <a:xfrm>
                  <a:off x="139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0" name="Freeform 123"/>
                <p:cNvSpPr>
                  <a:spLocks noChangeAspect="1"/>
                </p:cNvSpPr>
                <p:nvPr/>
              </p:nvSpPr>
              <p:spPr bwMode="auto">
                <a:xfrm flipH="1">
                  <a:off x="269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1" name="Freeform 124"/>
                <p:cNvSpPr>
                  <a:spLocks noChangeAspect="1"/>
                </p:cNvSpPr>
                <p:nvPr/>
              </p:nvSpPr>
              <p:spPr bwMode="auto">
                <a:xfrm flipV="1">
                  <a:off x="3607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2" name="Freeform 125"/>
                <p:cNvSpPr>
                  <a:spLocks noChangeAspect="1"/>
                </p:cNvSpPr>
                <p:nvPr/>
              </p:nvSpPr>
              <p:spPr bwMode="auto">
                <a:xfrm flipH="1" flipV="1">
                  <a:off x="2520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84" name="Group 126"/>
              <p:cNvGrpSpPr>
                <a:grpSpLocks noChangeAspect="1"/>
              </p:cNvGrpSpPr>
              <p:nvPr/>
            </p:nvGrpSpPr>
            <p:grpSpPr bwMode="auto">
              <a:xfrm>
                <a:off x="1284" y="2016"/>
                <a:ext cx="348" cy="144"/>
                <a:chOff x="288" y="2208"/>
                <a:chExt cx="4416" cy="1440"/>
              </a:xfrm>
            </p:grpSpPr>
            <p:sp>
              <p:nvSpPr>
                <p:cNvPr id="95" name="Freeform 127"/>
                <p:cNvSpPr>
                  <a:spLocks noChangeAspect="1"/>
                </p:cNvSpPr>
                <p:nvPr/>
              </p:nvSpPr>
              <p:spPr bwMode="auto">
                <a:xfrm>
                  <a:off x="140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6" name="Freeform 128"/>
                <p:cNvSpPr>
                  <a:spLocks noChangeAspect="1"/>
                </p:cNvSpPr>
                <p:nvPr/>
              </p:nvSpPr>
              <p:spPr bwMode="auto">
                <a:xfrm flipH="1">
                  <a:off x="278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7" name="Freeform 129"/>
                <p:cNvSpPr>
                  <a:spLocks noChangeAspect="1"/>
                </p:cNvSpPr>
                <p:nvPr/>
              </p:nvSpPr>
              <p:spPr bwMode="auto">
                <a:xfrm flipV="1">
                  <a:off x="3617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8" name="Freeform 130"/>
                <p:cNvSpPr>
                  <a:spLocks noChangeAspect="1"/>
                </p:cNvSpPr>
                <p:nvPr/>
              </p:nvSpPr>
              <p:spPr bwMode="auto">
                <a:xfrm flipH="1" flipV="1">
                  <a:off x="2530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85" name="Group 131"/>
              <p:cNvGrpSpPr>
                <a:grpSpLocks noChangeAspect="1"/>
              </p:cNvGrpSpPr>
              <p:nvPr/>
            </p:nvGrpSpPr>
            <p:grpSpPr bwMode="auto">
              <a:xfrm>
                <a:off x="1632" y="2016"/>
                <a:ext cx="348" cy="144"/>
                <a:chOff x="288" y="2208"/>
                <a:chExt cx="4416" cy="1440"/>
              </a:xfrm>
            </p:grpSpPr>
            <p:sp>
              <p:nvSpPr>
                <p:cNvPr id="91" name="Freeform 132"/>
                <p:cNvSpPr>
                  <a:spLocks noChangeAspect="1"/>
                </p:cNvSpPr>
                <p:nvPr/>
              </p:nvSpPr>
              <p:spPr bwMode="auto">
                <a:xfrm>
                  <a:off x="141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2" name="Freeform 133"/>
                <p:cNvSpPr>
                  <a:spLocks noChangeAspect="1"/>
                </p:cNvSpPr>
                <p:nvPr/>
              </p:nvSpPr>
              <p:spPr bwMode="auto">
                <a:xfrm flipH="1">
                  <a:off x="288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3" name="Freeform 134"/>
                <p:cNvSpPr>
                  <a:spLocks noChangeAspect="1"/>
                </p:cNvSpPr>
                <p:nvPr/>
              </p:nvSpPr>
              <p:spPr bwMode="auto">
                <a:xfrm flipV="1">
                  <a:off x="3588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4" name="Freeform 135"/>
                <p:cNvSpPr>
                  <a:spLocks noChangeAspect="1"/>
                </p:cNvSpPr>
                <p:nvPr/>
              </p:nvSpPr>
              <p:spPr bwMode="auto">
                <a:xfrm flipH="1" flipV="1">
                  <a:off x="2540" y="2208"/>
                  <a:ext cx="1048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86" name="Group 136"/>
              <p:cNvGrpSpPr>
                <a:grpSpLocks noChangeAspect="1"/>
              </p:cNvGrpSpPr>
              <p:nvPr/>
            </p:nvGrpSpPr>
            <p:grpSpPr bwMode="auto">
              <a:xfrm>
                <a:off x="1980" y="2016"/>
                <a:ext cx="348" cy="144"/>
                <a:chOff x="288" y="2208"/>
                <a:chExt cx="4416" cy="1440"/>
              </a:xfrm>
            </p:grpSpPr>
            <p:sp>
              <p:nvSpPr>
                <p:cNvPr id="87" name="Freeform 137"/>
                <p:cNvSpPr>
                  <a:spLocks noChangeAspect="1"/>
                </p:cNvSpPr>
                <p:nvPr/>
              </p:nvSpPr>
              <p:spPr bwMode="auto">
                <a:xfrm>
                  <a:off x="1385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8" name="Freeform 138"/>
                <p:cNvSpPr>
                  <a:spLocks noChangeAspect="1"/>
                </p:cNvSpPr>
                <p:nvPr/>
              </p:nvSpPr>
              <p:spPr bwMode="auto">
                <a:xfrm flipH="1">
                  <a:off x="259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9" name="Freeform 139"/>
                <p:cNvSpPr>
                  <a:spLocks noChangeAspect="1"/>
                </p:cNvSpPr>
                <p:nvPr/>
              </p:nvSpPr>
              <p:spPr bwMode="auto">
                <a:xfrm flipV="1">
                  <a:off x="3598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0" name="Freeform 140"/>
                <p:cNvSpPr>
                  <a:spLocks noChangeAspect="1"/>
                </p:cNvSpPr>
                <p:nvPr/>
              </p:nvSpPr>
              <p:spPr bwMode="auto">
                <a:xfrm flipH="1" flipV="1">
                  <a:off x="2511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</p:grpSp>
      <p:sp>
        <p:nvSpPr>
          <p:cNvPr id="141" name="Text Box 141"/>
          <p:cNvSpPr txBox="1">
            <a:spLocks noChangeArrowheads="1"/>
          </p:cNvSpPr>
          <p:nvPr/>
        </p:nvSpPr>
        <p:spPr bwMode="auto">
          <a:xfrm>
            <a:off x="4895850" y="2663991"/>
            <a:ext cx="3841116" cy="46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</a:rPr>
              <a:t>Axion-Photon-Oscillation</a:t>
            </a:r>
            <a:endParaRPr lang="de-DE" sz="2400" b="1">
              <a:solidFill>
                <a:schemeClr val="tx1"/>
              </a:solidFill>
            </a:endParaRPr>
          </a:p>
        </p:txBody>
      </p:sp>
      <p:sp>
        <p:nvSpPr>
          <p:cNvPr id="142" name="Text Box 142"/>
          <p:cNvSpPr txBox="1">
            <a:spLocks noChangeArrowheads="1"/>
          </p:cNvSpPr>
          <p:nvPr/>
        </p:nvSpPr>
        <p:spPr bwMode="auto">
          <a:xfrm>
            <a:off x="4824542" y="3599987"/>
            <a:ext cx="4176583" cy="136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marL="342900" indent="-342900" algn="l" eaLnBrk="1" hangingPunct="1">
              <a:buFont typeface="Wingdings" pitchFamily="2" charset="2"/>
              <a:buChar char="Ø"/>
            </a:pPr>
            <a:r>
              <a:rPr lang="en-US" smtClean="0">
                <a:solidFill>
                  <a:srgbClr val="990000"/>
                </a:solidFill>
                <a:effectLst/>
                <a:latin typeface="+mn-lt"/>
              </a:rPr>
              <a:t>Tokyo </a:t>
            </a:r>
            <a:r>
              <a:rPr lang="en-US">
                <a:solidFill>
                  <a:srgbClr val="990000"/>
                </a:solidFill>
                <a:effectLst/>
                <a:latin typeface="+mn-lt"/>
              </a:rPr>
              <a:t>Axion Helioscope (“Sumico”)</a:t>
            </a:r>
          </a:p>
          <a:p>
            <a:pPr algn="l" eaLnBrk="1" hangingPunct="1">
              <a:buFont typeface="Monotype Sorts" pitchFamily="2" charset="2"/>
              <a:buNone/>
            </a:pPr>
            <a:r>
              <a:rPr lang="en-US">
                <a:solidFill>
                  <a:srgbClr val="990000"/>
                </a:solidFill>
                <a:effectLst/>
                <a:latin typeface="+mn-lt"/>
              </a:rPr>
              <a:t>    </a:t>
            </a:r>
            <a:r>
              <a:rPr lang="en-US" smtClean="0">
                <a:solidFill>
                  <a:srgbClr val="990000"/>
                </a:solidFill>
                <a:effectLst/>
                <a:latin typeface="+mn-lt"/>
              </a:rPr>
              <a:t>  (</a:t>
            </a:r>
            <a:r>
              <a:rPr lang="en-US">
                <a:solidFill>
                  <a:srgbClr val="990000"/>
                </a:solidFill>
                <a:effectLst/>
                <a:latin typeface="+mn-lt"/>
              </a:rPr>
              <a:t>Results since 1998, up again 2008)</a:t>
            </a:r>
          </a:p>
          <a:p>
            <a:pPr algn="l" eaLnBrk="1" hangingPunct="1">
              <a:lnSpc>
                <a:spcPct val="30000"/>
              </a:lnSpc>
              <a:buFont typeface="Monotype Sorts" pitchFamily="2" charset="2"/>
              <a:buChar char="è"/>
            </a:pPr>
            <a:endParaRPr lang="en-US">
              <a:solidFill>
                <a:srgbClr val="990000"/>
              </a:solidFill>
              <a:effectLst/>
              <a:latin typeface="+mn-lt"/>
            </a:endParaRPr>
          </a:p>
          <a:p>
            <a:pPr marL="342900" indent="-342900" algn="l" eaLnBrk="1" hangingPunct="1">
              <a:buFont typeface="Wingdings" pitchFamily="2" charset="2"/>
              <a:buChar char="Ø"/>
            </a:pPr>
            <a:r>
              <a:rPr lang="en-US" smtClean="0">
                <a:solidFill>
                  <a:srgbClr val="990000"/>
                </a:solidFill>
                <a:effectLst/>
                <a:latin typeface="+mn-lt"/>
              </a:rPr>
              <a:t>CERN </a:t>
            </a:r>
            <a:r>
              <a:rPr lang="en-US">
                <a:solidFill>
                  <a:srgbClr val="990000"/>
                </a:solidFill>
                <a:effectLst/>
                <a:latin typeface="+mn-lt"/>
              </a:rPr>
              <a:t>Axion Solar Telescope (CAST)</a:t>
            </a:r>
          </a:p>
          <a:p>
            <a:pPr algn="l" eaLnBrk="1" hangingPunct="1">
              <a:buFont typeface="Monotype Sorts" pitchFamily="2" charset="2"/>
              <a:buNone/>
            </a:pPr>
            <a:r>
              <a:rPr lang="en-US">
                <a:solidFill>
                  <a:srgbClr val="990000"/>
                </a:solidFill>
                <a:effectLst/>
                <a:latin typeface="+mn-lt"/>
              </a:rPr>
              <a:t>    </a:t>
            </a:r>
            <a:r>
              <a:rPr lang="en-US" smtClean="0">
                <a:solidFill>
                  <a:srgbClr val="990000"/>
                </a:solidFill>
                <a:effectLst/>
                <a:latin typeface="+mn-lt"/>
              </a:rPr>
              <a:t>  (</a:t>
            </a:r>
            <a:r>
              <a:rPr lang="en-US">
                <a:solidFill>
                  <a:srgbClr val="990000"/>
                </a:solidFill>
                <a:effectLst/>
                <a:latin typeface="+mn-lt"/>
              </a:rPr>
              <a:t>Data since 2003)</a:t>
            </a:r>
            <a:endParaRPr lang="de-DE">
              <a:solidFill>
                <a:srgbClr val="990000"/>
              </a:solidFill>
              <a:effectLst/>
              <a:latin typeface="+mn-lt"/>
            </a:endParaRPr>
          </a:p>
        </p:txBody>
      </p:sp>
      <p:sp>
        <p:nvSpPr>
          <p:cNvPr id="143" name="AutoShape 143"/>
          <p:cNvSpPr>
            <a:spLocks noChangeArrowheads="1"/>
          </p:cNvSpPr>
          <p:nvPr/>
        </p:nvSpPr>
        <p:spPr bwMode="auto">
          <a:xfrm>
            <a:off x="3058841" y="1562995"/>
            <a:ext cx="1765696" cy="1100996"/>
          </a:xfrm>
          <a:prstGeom prst="rightArrow">
            <a:avLst>
              <a:gd name="adj1" fmla="val 52861"/>
              <a:gd name="adj2" fmla="val 50682"/>
            </a:avLst>
          </a:prstGeom>
          <a:gradFill rotWithShape="0">
            <a:gsLst>
              <a:gs pos="0">
                <a:srgbClr val="CCFF99"/>
              </a:gs>
              <a:gs pos="100000">
                <a:srgbClr val="0099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/>
            <a:r>
              <a:rPr lang="en-US" sz="2000" b="1">
                <a:latin typeface="Comic Sans MS" pitchFamily="66" charset="0"/>
              </a:rPr>
              <a:t> </a:t>
            </a:r>
            <a:r>
              <a:rPr lang="en-US" sz="2000" b="1">
                <a:solidFill>
                  <a:schemeClr val="tx1"/>
                </a:solidFill>
                <a:effectLst/>
              </a:rPr>
              <a:t>Axion  flux</a:t>
            </a:r>
            <a:endParaRPr lang="de-DE" sz="2000" b="1">
              <a:solidFill>
                <a:schemeClr val="tx1"/>
              </a:solidFill>
              <a:effectLst/>
            </a:endParaRPr>
          </a:p>
        </p:txBody>
      </p:sp>
      <p:sp>
        <p:nvSpPr>
          <p:cNvPr id="144" name="Text Box 144"/>
          <p:cNvSpPr txBox="1">
            <a:spLocks noChangeArrowheads="1"/>
          </p:cNvSpPr>
          <p:nvPr/>
        </p:nvSpPr>
        <p:spPr bwMode="auto">
          <a:xfrm>
            <a:off x="4752659" y="5032471"/>
            <a:ext cx="4608513" cy="1511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>
              <a:buFont typeface="Monotype Sorts" pitchFamily="2" charset="2"/>
              <a:buNone/>
            </a:pPr>
            <a:r>
              <a:rPr lang="de-DE">
                <a:solidFill>
                  <a:schemeClr val="accent2"/>
                </a:solidFill>
                <a:effectLst/>
                <a:latin typeface="+mn-lt"/>
              </a:rPr>
              <a:t> </a:t>
            </a:r>
            <a:r>
              <a:rPr lang="de-DE">
                <a:effectLst/>
                <a:latin typeface="+mn-lt"/>
              </a:rPr>
              <a:t>Alternative technique: </a:t>
            </a:r>
          </a:p>
          <a:p>
            <a:pPr algn="l" eaLnBrk="1" hangingPunct="1">
              <a:buFont typeface="Monotype Sorts" pitchFamily="2" charset="2"/>
              <a:buNone/>
            </a:pPr>
            <a:r>
              <a:rPr lang="de-DE">
                <a:effectLst/>
                <a:latin typeface="+mn-lt"/>
              </a:rPr>
              <a:t> Bragg conversion in crystal</a:t>
            </a:r>
          </a:p>
          <a:p>
            <a:pPr algn="l" eaLnBrk="1" hangingPunct="1">
              <a:buFont typeface="Monotype Sorts" pitchFamily="2" charset="2"/>
              <a:buNone/>
            </a:pPr>
            <a:r>
              <a:rPr lang="de-DE">
                <a:solidFill>
                  <a:srgbClr val="404040"/>
                </a:solidFill>
                <a:effectLst/>
                <a:latin typeface="+mn-lt"/>
              </a:rPr>
              <a:t> Experimental limits on solar axion flux</a:t>
            </a:r>
          </a:p>
          <a:p>
            <a:pPr algn="l" eaLnBrk="1" hangingPunct="1">
              <a:buFont typeface="Monotype Sorts" pitchFamily="2" charset="2"/>
              <a:buNone/>
            </a:pPr>
            <a:r>
              <a:rPr lang="de-DE">
                <a:solidFill>
                  <a:srgbClr val="404040"/>
                </a:solidFill>
                <a:effectLst/>
                <a:latin typeface="+mn-lt"/>
              </a:rPr>
              <a:t> from dark-matter experiments</a:t>
            </a:r>
          </a:p>
          <a:p>
            <a:pPr algn="l" eaLnBrk="1" hangingPunct="1">
              <a:buFont typeface="Monotype Sorts" pitchFamily="2" charset="2"/>
              <a:buNone/>
            </a:pPr>
            <a:r>
              <a:rPr lang="de-DE">
                <a:solidFill>
                  <a:srgbClr val="404040"/>
                </a:solidFill>
                <a:effectLst/>
                <a:latin typeface="+mn-lt"/>
              </a:rPr>
              <a:t> (SOLAX, COSME, DAMA, CDMS ...)</a:t>
            </a:r>
          </a:p>
        </p:txBody>
      </p:sp>
      <p:sp>
        <p:nvSpPr>
          <p:cNvPr id="145" name="Rectangle 145"/>
          <p:cNvSpPr>
            <a:spLocks noChangeArrowheads="1"/>
          </p:cNvSpPr>
          <p:nvPr/>
        </p:nvSpPr>
        <p:spPr bwMode="auto">
          <a:xfrm>
            <a:off x="432048" y="3671987"/>
            <a:ext cx="3312368" cy="28799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6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28" y="0"/>
            <a:ext cx="9217025" cy="69119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noFill/>
        </p:spPr>
        <p:txBody>
          <a:bodyPr/>
          <a:lstStyle/>
          <a:p>
            <a:r>
              <a:rPr lang="en-US" smtClean="0"/>
              <a:t>CERN Axion Solar Telescope (CAST)</a:t>
            </a:r>
            <a:endParaRPr lang="en-US"/>
          </a:p>
        </p:txBody>
      </p:sp>
      <p:pic>
        <p:nvPicPr>
          <p:cNvPr id="5" name="cast_tracking_labele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882" y="863626"/>
            <a:ext cx="9090330" cy="511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8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2800"/>
              <a:t>LHC Magnet Mounted as a Telescope to Follow the Sun</a:t>
            </a:r>
            <a:endParaRPr lang="en-US" sz="2800"/>
          </a:p>
        </p:txBody>
      </p:sp>
      <p:pic>
        <p:nvPicPr>
          <p:cNvPr id="3" name="Picture 2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22" y="647597"/>
            <a:ext cx="8496945" cy="597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56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42" y="792417"/>
            <a:ext cx="7632000" cy="576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Parameter Space for Axion-Like Particles (ALPs)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400622" y="1367697"/>
            <a:ext cx="20479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AA0000"/>
                </a:solidFill>
              </a:rPr>
              <a:t>Weinberg Wilczek</a:t>
            </a:r>
          </a:p>
          <a:p>
            <a:r>
              <a:rPr lang="en-US" sz="2000" smtClean="0">
                <a:solidFill>
                  <a:srgbClr val="AA0000"/>
                </a:solidFill>
              </a:rPr>
              <a:t>“standard axion”</a:t>
            </a:r>
            <a:endParaRPr lang="en-US" sz="2000">
              <a:solidFill>
                <a:srgbClr val="AA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352578" y="2003573"/>
            <a:ext cx="344224" cy="300254"/>
          </a:xfrm>
          <a:prstGeom prst="straightConnector1">
            <a:avLst/>
          </a:prstGeom>
          <a:ln w="28575">
            <a:solidFill>
              <a:srgbClr val="AA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480772" y="3239957"/>
                <a:ext cx="1766701" cy="6560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Γ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→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𝛾𝛾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𝛾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3</m:t>
                              </m:r>
                            </m:sup>
                          </m:sSubSup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64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772" y="3239957"/>
                <a:ext cx="1766701" cy="65601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088162" y="1223677"/>
                <a:ext cx="2321854" cy="10401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smtClean="0">
                    <a:solidFill>
                      <a:srgbClr val="336699"/>
                    </a:solidFill>
                  </a:rPr>
                  <a:t>Two parameters:</a:t>
                </a:r>
              </a:p>
              <a:p>
                <a:r>
                  <a:rPr lang="en-US" sz="2000" smtClean="0">
                    <a:solidFill>
                      <a:srgbClr val="336699"/>
                    </a:solidFill>
                  </a:rPr>
                  <a:t>- ALP mass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3366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336699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336699"/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endParaRPr lang="en-US" sz="2000" smtClean="0">
                  <a:solidFill>
                    <a:srgbClr val="336699"/>
                  </a:solidFill>
                </a:endParaRPr>
              </a:p>
              <a:p>
                <a:r>
                  <a:rPr lang="en-US" sz="2000" smtClean="0">
                    <a:solidFill>
                      <a:srgbClr val="336699"/>
                    </a:solidFill>
                  </a:rPr>
                  <a:t>- ALP-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336699"/>
                        </a:solidFill>
                        <a:latin typeface="Cambria Math"/>
                      </a:rPr>
                      <m:t>𝛾</m:t>
                    </m:r>
                  </m:oMath>
                </a14:m>
                <a:r>
                  <a:rPr lang="en-US" sz="2000" smtClean="0">
                    <a:solidFill>
                      <a:srgbClr val="336699"/>
                    </a:solidFill>
                  </a:rPr>
                  <a:t> coupling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3366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336699"/>
                            </a:solidFill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336699"/>
                            </a:solidFill>
                            <a:latin typeface="Cambria Math"/>
                          </a:rPr>
                          <m:t>𝑎</m:t>
                        </m:r>
                        <m:r>
                          <a:rPr lang="en-US" sz="2000" b="0" i="1" smtClean="0">
                            <a:solidFill>
                              <a:srgbClr val="336699"/>
                            </a:solidFill>
                            <a:latin typeface="Cambria Math"/>
                          </a:rPr>
                          <m:t>𝛾</m:t>
                        </m:r>
                      </m:sub>
                    </m:sSub>
                  </m:oMath>
                </a14:m>
                <a:endParaRPr lang="en-US" sz="2000">
                  <a:solidFill>
                    <a:srgbClr val="336699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8162" y="1223677"/>
                <a:ext cx="2321854" cy="1040157"/>
              </a:xfrm>
              <a:prstGeom prst="rect">
                <a:avLst/>
              </a:prstGeom>
              <a:blipFill rotWithShape="1">
                <a:blip r:embed="rId4"/>
                <a:stretch>
                  <a:fillRect l="-2895" t="-2941" b="-8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088162" y="2807897"/>
            <a:ext cx="28210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336699"/>
                </a:solidFill>
              </a:rPr>
              <a:t>Model dependence</a:t>
            </a:r>
          </a:p>
          <a:p>
            <a:r>
              <a:rPr lang="en-US" sz="2000" smtClean="0">
                <a:solidFill>
                  <a:srgbClr val="336699"/>
                </a:solidFill>
              </a:rPr>
              <a:t>(KSVZ, DFSZ, …) broadens</a:t>
            </a:r>
          </a:p>
          <a:p>
            <a:r>
              <a:rPr lang="en-US" sz="2000" smtClean="0">
                <a:solidFill>
                  <a:srgbClr val="336699"/>
                </a:solidFill>
              </a:rPr>
              <a:t>the “axion line”</a:t>
            </a:r>
            <a:endParaRPr lang="en-US" sz="2000">
              <a:solidFill>
                <a:srgbClr val="336699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176452" y="3567963"/>
            <a:ext cx="720100" cy="608124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934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Parameter Space for Axion-Like Particles (ALPs)</a:t>
            </a:r>
            <a:endParaRPr lang="en-US"/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42" y="792417"/>
            <a:ext cx="7632000" cy="5760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16652" y="1098707"/>
            <a:ext cx="914400" cy="914400"/>
          </a:xfrm>
          <a:prstGeom prst="rect">
            <a:avLst/>
          </a:prstGeom>
          <a:solidFill>
            <a:srgbClr val="FF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42449" y="1079657"/>
            <a:ext cx="23780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CAST exclusion range</a:t>
            </a:r>
            <a:endParaRPr lang="en-US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944142" y="1091871"/>
            <a:ext cx="4781515" cy="3372256"/>
            <a:chOff x="1944142" y="1091871"/>
            <a:chExt cx="4781515" cy="3372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1944142" y="3756241"/>
                  <a:ext cx="2541401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j-lt"/>
                    </a:rPr>
                    <a:t>Maximal mixing</a:t>
                  </a:r>
                </a:p>
                <a:p>
                  <a:r>
                    <a:rPr lang="en-US" sz="200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j-lt"/>
                    </a:rPr>
                    <a:t>(“coherent”, </a:t>
                  </a:r>
                  <a:r>
                    <a:rPr lang="en-US" sz="2000" b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j-lt"/>
                    </a:rPr>
                    <a:t>small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</m:oMath>
                  </a14:m>
                  <a:r>
                    <a:rPr lang="en-US" sz="200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)</a:t>
                  </a:r>
                  <a:endParaRPr lang="en-US" sz="2000" i="1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4142" y="3756241"/>
                  <a:ext cx="2541401" cy="707886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2638" t="-4310" r="-1439" b="-146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/>
            <p:cNvSpPr txBox="1"/>
            <p:nvPr/>
          </p:nvSpPr>
          <p:spPr>
            <a:xfrm>
              <a:off x="4920980" y="1091871"/>
              <a:ext cx="14157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End of solar</a:t>
              </a:r>
            </a:p>
            <a:p>
              <a:pPr algn="r"/>
              <a:r>
                <a:rPr lang="en-US" sz="200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spectrum</a:t>
              </a:r>
              <a:endParaRPr lang="en-US" sz="2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3785941" y="1943777"/>
                  <a:ext cx="2939716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Large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</m:oMath>
                  </a14:m>
                  <a:r>
                    <a:rPr lang="en-US" sz="200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𝑎</m:t>
                      </m:r>
                    </m:oMath>
                  </a14:m>
                  <a:r>
                    <a:rPr lang="en-US" sz="200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𝛾</m:t>
                      </m:r>
                    </m:oMath>
                  </a14:m>
                  <a:r>
                    <a:rPr lang="en-US" sz="200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-oscillations </a:t>
                  </a:r>
                </a:p>
                <a:p>
                  <a:pPr algn="ctr"/>
                  <a:r>
                    <a:rPr lang="en-US" sz="200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suppressed</a:t>
                  </a:r>
                  <a:endParaRPr lang="en-US" sz="20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5941" y="1943777"/>
                  <a:ext cx="2939716" cy="70788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1660" t="-4310" r="-1660" b="-146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/>
            <p:cNvCxnSpPr/>
            <p:nvPr/>
          </p:nvCxnSpPr>
          <p:spPr>
            <a:xfrm>
              <a:off x="5964132" y="2411842"/>
              <a:ext cx="300610" cy="180025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2592232" y="2807897"/>
                  <a:ext cx="2877263" cy="7323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𝑎</m:t>
                      </m:r>
                    </m:oMath>
                  </a14:m>
                  <a:r>
                    <a:rPr lang="en-US" sz="200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𝛾</m:t>
                      </m:r>
                    </m:oMath>
                  </a14:m>
                  <a:r>
                    <a:rPr lang="en-US" sz="200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-oscillations enhanced</a:t>
                  </a:r>
                </a:p>
                <a:p>
                  <a:pPr algn="ctr"/>
                  <a:r>
                    <a:rPr lang="en-US" sz="200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with He filling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∼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</m:oMath>
                  </a14:m>
                  <a:r>
                    <a:rPr lang="en-US" sz="200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)</a:t>
                  </a:r>
                  <a:endParaRPr lang="en-US" sz="20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2232" y="2807897"/>
                  <a:ext cx="2877263" cy="73238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1271" t="-4167" r="-1907" b="-1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/>
            <p:cNvCxnSpPr/>
            <p:nvPr/>
          </p:nvCxnSpPr>
          <p:spPr>
            <a:xfrm>
              <a:off x="5406907" y="3311967"/>
              <a:ext cx="75152" cy="216030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6286472" y="1445814"/>
              <a:ext cx="266310" cy="0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3960422" y="3816037"/>
              <a:ext cx="0" cy="216030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0752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Parameter Space for Axion-Like Particles (ALPs)</a:t>
            </a:r>
            <a:endParaRPr lang="en-US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82" y="792417"/>
            <a:ext cx="7632000" cy="5760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088162" y="3167947"/>
            <a:ext cx="2392590" cy="1008140"/>
            <a:chOff x="2088162" y="2850175"/>
            <a:chExt cx="2392590" cy="1008140"/>
          </a:xfrm>
        </p:grpSpPr>
        <p:sp>
          <p:nvSpPr>
            <p:cNvPr id="6" name="Down Arrow 5"/>
            <p:cNvSpPr/>
            <p:nvPr/>
          </p:nvSpPr>
          <p:spPr>
            <a:xfrm>
              <a:off x="2088162" y="2879907"/>
              <a:ext cx="484632" cy="978408"/>
            </a:xfrm>
            <a:prstGeom prst="downArrow">
              <a:avLst/>
            </a:prstGeom>
            <a:solidFill>
              <a:srgbClr val="AA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76202" y="2850175"/>
              <a:ext cx="21045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solidFill>
                    <a:srgbClr val="AA0000"/>
                  </a:solidFill>
                </a:rPr>
                <a:t>ALPS-II at DESY</a:t>
              </a:r>
              <a:endParaRPr lang="en-US" sz="2400" b="1">
                <a:solidFill>
                  <a:srgbClr val="AA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204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Any Light Particle Search </a:t>
            </a:r>
            <a:r>
              <a:rPr lang="en-US" smtClean="0"/>
              <a:t>II (ALPS-II) at DESY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5" y="647597"/>
            <a:ext cx="5870273" cy="56612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40822" y="1039597"/>
            <a:ext cx="2111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03399"/>
                </a:solidFill>
              </a:rPr>
              <a:t>ALPS-I     (finished)</a:t>
            </a: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43535" y="4104077"/>
            <a:ext cx="1826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03399"/>
                </a:solidFill>
              </a:rPr>
              <a:t>ALPS-IIb  (2015)</a:t>
            </a: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40822" y="2591867"/>
            <a:ext cx="1814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03399"/>
                </a:solidFill>
              </a:rPr>
              <a:t>ALPS-IIa  (2014)</a:t>
            </a: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40822" y="5328247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03399"/>
                </a:solidFill>
              </a:rPr>
              <a:t>ALPS-IIc  (2017)</a:t>
            </a: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438" y="6255095"/>
            <a:ext cx="907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003399"/>
                </a:solidFill>
              </a:rPr>
              <a:t>ALPS-II Technical Design Report, </a:t>
            </a:r>
            <a:r>
              <a:rPr lang="en-US" b="1">
                <a:solidFill>
                  <a:srgbClr val="003399"/>
                </a:solidFill>
              </a:rPr>
              <a:t>arXiv:1302.5647</a:t>
            </a:r>
          </a:p>
        </p:txBody>
      </p:sp>
    </p:spTree>
    <p:extLst>
      <p:ext uri="{BB962C8B-B14F-4D97-AF65-F5344CB8AC3E}">
        <p14:creationId xmlns:p14="http://schemas.microsoft.com/office/powerpoint/2010/main" val="16936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Next Generation Axion Helioscope (</a:t>
            </a:r>
            <a:r>
              <a:rPr lang="en-US" smtClean="0"/>
              <a:t>IAXO)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2274" y="5392734"/>
            <a:ext cx="89628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• Irastorza et al.: Towards a new generation axion helioscope, arXiv:1103.5334</a:t>
            </a:r>
          </a:p>
          <a:p>
            <a:r>
              <a:rPr lang="en-US" sz="2000"/>
              <a:t>• Armengaud </a:t>
            </a:r>
            <a:r>
              <a:rPr lang="en-US" sz="2000" smtClean="0"/>
              <a:t>et al.:</a:t>
            </a:r>
          </a:p>
          <a:p>
            <a:r>
              <a:rPr lang="en-US" sz="2000" smtClean="0"/>
              <a:t>   Conceptual </a:t>
            </a:r>
            <a:r>
              <a:rPr lang="en-US" sz="2000"/>
              <a:t>Design of the International </a:t>
            </a:r>
            <a:r>
              <a:rPr lang="en-US" sz="2000" smtClean="0"/>
              <a:t>Axion Observatory </a:t>
            </a:r>
            <a:r>
              <a:rPr lang="en-US" sz="2000"/>
              <a:t>(IAXO</a:t>
            </a:r>
            <a:r>
              <a:rPr lang="en-US" sz="2000" smtClean="0"/>
              <a:t>), arXiv:</a:t>
            </a:r>
            <a:r>
              <a:rPr lang="en-US" sz="2000"/>
              <a:t>1401.3233</a:t>
            </a:r>
            <a:r>
              <a:rPr lang="en-US" sz="2000" smtClean="0"/>
              <a:t> </a:t>
            </a:r>
            <a:endParaRPr lang="en-US" sz="20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42" y="863627"/>
            <a:ext cx="2618620" cy="2618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4"/>
              <p:cNvSpPr>
                <a:spLocks noChangeArrowheads="1"/>
              </p:cNvSpPr>
              <p:nvPr/>
            </p:nvSpPr>
            <p:spPr bwMode="auto">
              <a:xfrm>
                <a:off x="210567" y="3527997"/>
                <a:ext cx="2741715" cy="1968123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none" lIns="86402" tIns="43201" rIns="86402" bIns="43201"/>
              <a:lstStyle/>
              <a:p>
                <a:pPr algn="l"/>
                <a:endParaRPr lang="en-US" sz="800" smtClean="0">
                  <a:solidFill>
                    <a:srgbClr val="003399"/>
                  </a:solidFill>
                </a:endParaRPr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</a:rPr>
                  <a:t>Need 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new magnet w/</a:t>
                </a:r>
                <a:endParaRPr lang="en-US" sz="1000">
                  <a:solidFill>
                    <a:srgbClr val="003399"/>
                  </a:solidFill>
                  <a:effectLst/>
                </a:endParaRPr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–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Much bigger 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aperture:</a:t>
                </a:r>
                <a:endParaRPr lang="en-US" sz="2000">
                  <a:solidFill>
                    <a:srgbClr val="003399"/>
                  </a:solidFill>
                  <a:effectLst/>
                </a:endParaRP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~1 </m:t>
                    </m:r>
                    <m:r>
                      <m:rPr>
                        <m:nor/>
                      </m:rPr>
                      <a:rPr lang="en-US" sz="2000" i="0" smtClean="0">
                        <a:solidFill>
                          <a:srgbClr val="003399"/>
                        </a:solidFill>
                        <a:effectLst/>
                      </a:rPr>
                      <m:t>m</m:t>
                    </m:r>
                    <m:r>
                      <a:rPr lang="en-US" sz="2400" i="1" baseline="30000">
                        <a:solidFill>
                          <a:srgbClr val="003399"/>
                        </a:solidFill>
                        <a:latin typeface="Cambria Math"/>
                      </a:rPr>
                      <m:t>2</m:t>
                    </m:r>
                    <m:r>
                      <a:rPr lang="en-US" sz="2000" i="1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 </m:t>
                    </m:r>
                  </m:oMath>
                </a14:m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 per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bore</a:t>
                </a:r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–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Lighter 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(no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iron yoke)</a:t>
                </a:r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–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Bores at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T</a:t>
                </a:r>
                <a:r>
                  <a:rPr lang="en-US" sz="2400" baseline="-25000" smtClean="0">
                    <a:solidFill>
                      <a:srgbClr val="003399"/>
                    </a:solidFill>
                  </a:rPr>
                  <a:t>room</a:t>
                </a:r>
                <a:endParaRPr lang="en-US" sz="2400" baseline="-25000">
                  <a:solidFill>
                    <a:srgbClr val="003399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0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0567" y="3527997"/>
                <a:ext cx="2741715" cy="1968123"/>
              </a:xfrm>
              <a:prstGeom prst="rect">
                <a:avLst/>
              </a:prstGeom>
              <a:blipFill rotWithShape="1">
                <a:blip r:embed="rId3"/>
                <a:stretch>
                  <a:fillRect l="-2673" r="-445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282" y="864096"/>
            <a:ext cx="6148751" cy="38451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193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Parameter Space for Axion-Like Particles (ALPs)</a:t>
            </a:r>
            <a:endParaRPr lang="en-US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42" y="792163"/>
            <a:ext cx="7632000" cy="5759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8161" y="1439707"/>
            <a:ext cx="41761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- Improvement by</a:t>
            </a:r>
          </a:p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  a factor of 30</a:t>
            </a:r>
          </a:p>
          <a:p>
            <a:endParaRPr lang="en-US" sz="800" b="1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- Leaping into </a:t>
            </a:r>
          </a:p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  uncharted territory</a:t>
            </a:r>
          </a:p>
        </p:txBody>
      </p:sp>
      <p:sp>
        <p:nvSpPr>
          <p:cNvPr id="5" name="Oval 4"/>
          <p:cNvSpPr/>
          <p:nvPr/>
        </p:nvSpPr>
        <p:spPr>
          <a:xfrm>
            <a:off x="1800122" y="3600007"/>
            <a:ext cx="2880400" cy="792110"/>
          </a:xfrm>
          <a:prstGeom prst="ellipse">
            <a:avLst/>
          </a:prstGeom>
          <a:solidFill>
            <a:schemeClr val="tx2">
              <a:lumMod val="40000"/>
              <a:lumOff val="60000"/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Pushing generic</a:t>
            </a:r>
          </a:p>
          <a:p>
            <a:pPr algn="ctr"/>
            <a:r>
              <a:rPr lang="en-US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ALP frontier</a:t>
            </a:r>
            <a:endParaRPr 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 rot="18983267">
            <a:off x="4651351" y="3550432"/>
            <a:ext cx="1504621" cy="708575"/>
          </a:xfrm>
          <a:prstGeom prst="ellipse">
            <a:avLst/>
          </a:prstGeom>
          <a:solidFill>
            <a:schemeClr val="tx2">
              <a:lumMod val="40000"/>
              <a:lumOff val="60000"/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QCD Axion</a:t>
            </a:r>
          </a:p>
          <a:p>
            <a:pPr algn="ctr"/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meV frontier</a:t>
            </a: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162" y="4464127"/>
            <a:ext cx="1410505" cy="116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2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Bullet Cluster</a:t>
            </a:r>
            <a:endParaRPr lang="en-US"/>
          </a:p>
        </p:txBody>
      </p:sp>
      <p:pic>
        <p:nvPicPr>
          <p:cNvPr id="8" name="Picture 5" descr="C:\Users\Georg Raffelt\Desktop\1e06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" y="-2508"/>
            <a:ext cx="9217025" cy="69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6022198"/>
              </p:ext>
            </p:extLst>
          </p:nvPr>
        </p:nvGraphicFramePr>
        <p:xfrm>
          <a:off x="1083120" y="1381135"/>
          <a:ext cx="7049284" cy="3898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04056" y="935637"/>
            <a:ext cx="3384376" cy="100799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pPr defTabSz="921018"/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Dark 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70%</a:t>
            </a:r>
            <a:endParaRPr 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21018"/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Cosmological Constant)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6912769" y="4463624"/>
            <a:ext cx="1800200" cy="86399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pPr defTabSz="921018"/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Neutrinos</a:t>
            </a:r>
          </a:p>
          <a:p>
            <a:pPr defTabSz="921018"/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0.1</a:t>
            </a: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-</a:t>
            </a: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0.4%</a:t>
            </a:r>
            <a:endParaRPr 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286888" y="5039622"/>
            <a:ext cx="1872208" cy="863997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pPr defTabSz="921018"/>
            <a:r>
              <a:rPr lang="en-US" sz="2400" b="1"/>
              <a:t>Dark Matter</a:t>
            </a:r>
          </a:p>
          <a:p>
            <a:pPr defTabSz="921018"/>
            <a:r>
              <a:rPr lang="en-US" sz="2400" b="1" smtClean="0"/>
              <a:t>25%</a:t>
            </a:r>
            <a:endParaRPr lang="en-US" sz="2400" b="1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504056" y="4679623"/>
            <a:ext cx="2880320" cy="122849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pPr defTabSz="921018"/>
            <a:r>
              <a:rPr lang="en-US" sz="2400" b="1"/>
              <a:t>Ordinary </a:t>
            </a:r>
            <a:r>
              <a:rPr lang="en-US" sz="2400" b="1" smtClean="0"/>
              <a:t>Matter  5%</a:t>
            </a:r>
            <a:endParaRPr lang="en-US" sz="2400" b="1"/>
          </a:p>
          <a:p>
            <a:pPr defTabSz="921018"/>
            <a:r>
              <a:rPr lang="en-US" sz="2400" b="1"/>
              <a:t>(of this only about</a:t>
            </a:r>
          </a:p>
          <a:p>
            <a:pPr defTabSz="921018"/>
            <a:r>
              <a:rPr lang="en-US" sz="2400" b="1"/>
              <a:t> 10% luminous)</a:t>
            </a:r>
          </a:p>
        </p:txBody>
      </p:sp>
    </p:spTree>
    <p:extLst>
      <p:ext uri="{BB962C8B-B14F-4D97-AF65-F5344CB8AC3E}">
        <p14:creationId xmlns:p14="http://schemas.microsoft.com/office/powerpoint/2010/main" val="163941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Bullet Cluster</a:t>
            </a:r>
            <a:endParaRPr lang="en-US"/>
          </a:p>
        </p:txBody>
      </p:sp>
      <p:pic>
        <p:nvPicPr>
          <p:cNvPr id="8" name="Picture 5" descr="C:\Users\Georg Raffelt\Desktop\1e06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" y="-2508"/>
            <a:ext cx="9217025" cy="69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7107887"/>
              </p:ext>
            </p:extLst>
          </p:nvPr>
        </p:nvGraphicFramePr>
        <p:xfrm>
          <a:off x="1083120" y="1381135"/>
          <a:ext cx="7049284" cy="3898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04056" y="935637"/>
            <a:ext cx="3384376" cy="100799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pPr defTabSz="921018"/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Dark 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70%</a:t>
            </a:r>
            <a:endParaRPr 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21018"/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Cosmological Constant)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6912769" y="4463624"/>
            <a:ext cx="1800200" cy="86399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pPr defTabSz="921018"/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Neutrinos</a:t>
            </a:r>
          </a:p>
          <a:p>
            <a:pPr defTabSz="921018"/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0.1</a:t>
            </a: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-</a:t>
            </a: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0.4%</a:t>
            </a:r>
            <a:endParaRPr 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286888" y="5039622"/>
            <a:ext cx="1872208" cy="863997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pPr defTabSz="921018"/>
            <a:r>
              <a:rPr lang="en-US" sz="2400" b="1"/>
              <a:t>Dark Matter</a:t>
            </a:r>
          </a:p>
          <a:p>
            <a:pPr defTabSz="921018"/>
            <a:r>
              <a:rPr lang="en-US" sz="2400" b="1" smtClean="0"/>
              <a:t>25%</a:t>
            </a:r>
            <a:endParaRPr lang="en-US" sz="2400" b="1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504056" y="4679623"/>
            <a:ext cx="2880320" cy="122849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pPr defTabSz="921018"/>
            <a:r>
              <a:rPr lang="en-US" sz="2400" b="1"/>
              <a:t>Ordinary </a:t>
            </a:r>
            <a:r>
              <a:rPr lang="en-US" sz="2400" b="1" smtClean="0"/>
              <a:t>Matter  5%</a:t>
            </a:r>
            <a:endParaRPr lang="en-US" sz="2400" b="1"/>
          </a:p>
          <a:p>
            <a:pPr defTabSz="921018"/>
            <a:r>
              <a:rPr lang="en-US" sz="2400" b="1"/>
              <a:t>(of this only about</a:t>
            </a:r>
          </a:p>
          <a:p>
            <a:pPr defTabSz="921018"/>
            <a:r>
              <a:rPr lang="en-US" sz="2400" b="1"/>
              <a:t> 10% luminous)</a:t>
            </a:r>
          </a:p>
        </p:txBody>
      </p:sp>
    </p:spTree>
    <p:extLst>
      <p:ext uri="{BB962C8B-B14F-4D97-AF65-F5344CB8AC3E}">
        <p14:creationId xmlns:p14="http://schemas.microsoft.com/office/powerpoint/2010/main" val="46863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36" y="3167947"/>
            <a:ext cx="2565076" cy="15753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Creation of Cosmological Axions by Re-alignment 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5"/>
              <p:cNvSpPr txBox="1">
                <a:spLocks noChangeArrowheads="1"/>
              </p:cNvSpPr>
              <p:nvPr/>
            </p:nvSpPr>
            <p:spPr bwMode="auto">
              <a:xfrm>
                <a:off x="144015" y="863627"/>
                <a:ext cx="4032697" cy="1612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156" tIns="46078" rIns="92156" bIns="46078"/>
              <a:lstStyle>
                <a:lvl1pPr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1pPr>
                <a:lvl2pPr marL="742950" indent="-28575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2pPr>
                <a:lvl3pPr marL="11430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3pPr>
                <a:lvl4pPr marL="16002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4pPr>
                <a:lvl5pPr marL="20574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5pPr>
                <a:lvl6pPr marL="25146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6pPr>
                <a:lvl7pPr marL="29718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7pPr>
                <a:lvl8pPr marL="34290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8pPr>
                <a:lvl9pPr marL="38862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𝑻</m:t>
                    </m:r>
                    <m:r>
                      <a:rPr lang="en-US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 ~ 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sym typeface="Symbol" pitchFamily="18" charset="2"/>
                          </a:rPr>
                          <m:t>𝒇</m:t>
                        </m:r>
                      </m:e>
                      <m:sub>
                        <m:r>
                          <a:rPr lang="en-US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sym typeface="Symbol" pitchFamily="18" charset="2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US" b="1">
                    <a:solidFill>
                      <a:schemeClr val="accent2">
                        <a:lumMod val="75000"/>
                      </a:schemeClr>
                    </a:solidFill>
                  </a:rPr>
                  <a:t> (very early universe)</a:t>
                </a:r>
                <a:endParaRPr lang="de-DE" b="1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algn="l" eaLnBrk="1" hangingPunct="1"/>
                <a:endParaRPr lang="en-US" sz="700" smtClean="0">
                  <a:solidFill>
                    <a:schemeClr val="accent1">
                      <a:lumMod val="75000"/>
                    </a:schemeClr>
                  </a:solidFill>
                  <a:effectLst/>
                  <a:latin typeface="+mn-lt"/>
                </a:endParaRPr>
              </a:p>
              <a:p>
                <a:pPr algn="l" eaLnBrk="1" hangingPunct="1">
                  <a:buFontTx/>
                  <a:buChar char="•"/>
                </a:pPr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 U</a:t>
                </a:r>
                <a:r>
                  <a:rPr lang="en-US" baseline="-2500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PQ</a:t>
                </a: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(1) spontaneously broken</a:t>
                </a:r>
              </a:p>
              <a:p>
                <a:pPr algn="l" eaLnBrk="1" hangingPunct="1"/>
                <a:endParaRPr lang="en-US" sz="400">
                  <a:solidFill>
                    <a:schemeClr val="accent1">
                      <a:lumMod val="75000"/>
                    </a:schemeClr>
                  </a:solidFill>
                  <a:latin typeface="+mn-lt"/>
                </a:endParaRPr>
              </a:p>
              <a:p>
                <a:pPr algn="l" eaLnBrk="1" hangingPunct="1">
                  <a:buFontTx/>
                  <a:buChar char="•"/>
                </a:pP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 </a:t>
                </a:r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Higgs </a:t>
                </a: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field settles in </a:t>
                </a:r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 </a:t>
                </a: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“Mexican hat”</a:t>
                </a:r>
              </a:p>
              <a:p>
                <a:pPr algn="l" eaLnBrk="1" hangingPunct="1"/>
                <a:endParaRPr lang="en-US" sz="400">
                  <a:solidFill>
                    <a:schemeClr val="accent1">
                      <a:lumMod val="75000"/>
                    </a:schemeClr>
                  </a:solidFill>
                  <a:latin typeface="+mn-lt"/>
                </a:endParaRPr>
              </a:p>
              <a:p>
                <a:pPr algn="l" eaLnBrk="1" hangingPunct="1">
                  <a:buFontTx/>
                  <a:buChar char="•"/>
                </a:pPr>
                <a:r>
                  <a:rPr lang="de-DE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 Axion field sits fixed </a:t>
                </a:r>
                <a:r>
                  <a:rPr lang="de-DE" smtClean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at 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</a:rPr>
                      <m:t>𝑎</m:t>
                    </m:r>
                    <m:r>
                      <a:rPr lang="de-DE" i="1" baseline="-25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𝑖</m:t>
                    </m:r>
                    <m:r>
                      <a:rPr lang="de-DE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</a:rPr>
                      <m:t> =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</a:rPr>
                      <m:t>Θ</m:t>
                    </m:r>
                    <m:r>
                      <a:rPr lang="de-DE" i="1" baseline="-25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𝑖</m:t>
                    </m:r>
                    <m:r>
                      <a:rPr lang="de-DE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mbria Math"/>
                      </a:rPr>
                      <m:t> </m:t>
                    </m:r>
                  </m:oMath>
                </a14:m>
                <a:endParaRPr lang="de-DE">
                  <a:solidFill>
                    <a:schemeClr val="accent1">
                      <a:lumMod val="75000"/>
                    </a:schemeClr>
                  </a:solidFill>
                  <a:effectLst/>
                  <a:latin typeface="+mn-lt"/>
                </a:endParaRPr>
              </a:p>
            </p:txBody>
          </p:sp>
        </mc:Choice>
        <mc:Fallback xmlns="">
          <p:sp>
            <p:nvSpPr>
              <p:cNvPr id="5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15" y="863627"/>
                <a:ext cx="4032697" cy="1612446"/>
              </a:xfrm>
              <a:prstGeom prst="rect">
                <a:avLst/>
              </a:prstGeom>
              <a:blipFill rotWithShape="1">
                <a:blip r:embed="rId3"/>
                <a:stretch>
                  <a:fillRect l="-1664" t="-2273" r="-1513" b="-265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6989279" y="889497"/>
            <a:ext cx="2108701" cy="1684493"/>
            <a:chOff x="2976" y="2410"/>
            <a:chExt cx="1317" cy="1053"/>
          </a:xfrm>
        </p:grpSpPr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2976" y="2410"/>
              <a:ext cx="1317" cy="1053"/>
              <a:chOff x="2976" y="2410"/>
              <a:chExt cx="1317" cy="1053"/>
            </a:xfrm>
          </p:grpSpPr>
          <p:grpSp>
            <p:nvGrpSpPr>
              <p:cNvPr id="10" name="Group 8"/>
              <p:cNvGrpSpPr>
                <a:grpSpLocks/>
              </p:cNvGrpSpPr>
              <p:nvPr/>
            </p:nvGrpSpPr>
            <p:grpSpPr bwMode="auto">
              <a:xfrm>
                <a:off x="2976" y="2492"/>
                <a:ext cx="1248" cy="971"/>
                <a:chOff x="3552" y="624"/>
                <a:chExt cx="1248" cy="1008"/>
              </a:xfrm>
            </p:grpSpPr>
            <p:sp>
              <p:nvSpPr>
                <p:cNvPr id="13" name="Line 9"/>
                <p:cNvSpPr>
                  <a:spLocks noChangeShapeType="1"/>
                </p:cNvSpPr>
                <p:nvPr/>
              </p:nvSpPr>
              <p:spPr bwMode="auto">
                <a:xfrm>
                  <a:off x="3552" y="1536"/>
                  <a:ext cx="1248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" name="Line 10"/>
                <p:cNvSpPr>
                  <a:spLocks noChangeShapeType="1"/>
                </p:cNvSpPr>
                <p:nvPr/>
              </p:nvSpPr>
              <p:spPr bwMode="auto">
                <a:xfrm flipH="1" flipV="1">
                  <a:off x="4176" y="624"/>
                  <a:ext cx="0" cy="100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 Box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001" y="3082"/>
                    <a:ext cx="292" cy="28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7530" tIns="48765" rIns="97530" bIns="48765">
                    <a:spAutoFit/>
                  </a:bodyPr>
                  <a:lstStyle>
                    <a:lvl1pPr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1pPr>
                    <a:lvl2pPr marL="742950" indent="-28575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2pPr>
                    <a:lvl3pPr marL="1143000" indent="-22860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3pPr>
                    <a:lvl4pPr marL="1600200" indent="-22860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4pPr>
                    <a:lvl5pPr marL="2057400" indent="-22860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5pPr>
                    <a:lvl6pPr marL="25146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6pPr>
                    <a:lvl7pPr marL="29718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7pPr>
                    <a:lvl8pPr marL="34290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8pPr>
                    <a:lvl9pPr marL="38862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9pPr>
                  </a:lstStyle>
                  <a:p>
                    <a:pPr algn="l" eaLnBrk="1" hangingPunct="1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3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oMath>
                      </m:oMathPara>
                    </a14:m>
                    <a:endParaRPr lang="de-DE" sz="230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" name="Text 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4001" y="3082"/>
                    <a:ext cx="292" cy="283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00" y="2410"/>
                    <a:ext cx="559" cy="28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7530" tIns="48765" rIns="97530" bIns="48765">
                    <a:spAutoFit/>
                  </a:bodyPr>
                  <a:lstStyle>
                    <a:lvl1pPr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1pPr>
                    <a:lvl2pPr marL="742950" indent="-28575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2pPr>
                    <a:lvl3pPr marL="1143000" indent="-22860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3pPr>
                    <a:lvl4pPr marL="1600200" indent="-22860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4pPr>
                    <a:lvl5pPr marL="2057400" indent="-22860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5pPr>
                    <a:lvl6pPr marL="25146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6pPr>
                    <a:lvl7pPr marL="29718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7pPr>
                    <a:lvl8pPr marL="34290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8pPr>
                    <a:lvl9pPr marL="38862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9pPr>
                  </a:lstStyle>
                  <a:p>
                    <a:pPr algn="l" eaLnBrk="1" hangingPunct="1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3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𝑉</m:t>
                          </m:r>
                          <m:r>
                            <a:rPr lang="en-US" sz="23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sz="23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  <m:r>
                            <a:rPr lang="en-US" sz="23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)</m:t>
                          </m:r>
                        </m:oMath>
                      </m:oMathPara>
                    </a14:m>
                    <a:endParaRPr lang="de-DE" sz="2300" i="1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Text 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3600" y="2410"/>
                    <a:ext cx="559" cy="283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b="-18919"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8" name="Line 13"/>
            <p:cNvSpPr>
              <a:spLocks noChangeShapeType="1"/>
            </p:cNvSpPr>
            <p:nvPr/>
          </p:nvSpPr>
          <p:spPr bwMode="auto">
            <a:xfrm>
              <a:off x="3049" y="3345"/>
              <a:ext cx="1008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14"/>
            <p:cNvSpPr>
              <a:spLocks noChangeAspect="1" noChangeArrowheads="1"/>
            </p:cNvSpPr>
            <p:nvPr/>
          </p:nvSpPr>
          <p:spPr bwMode="auto">
            <a:xfrm>
              <a:off x="3184" y="3260"/>
              <a:ext cx="96" cy="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8" name="Group 18"/>
          <p:cNvGrpSpPr>
            <a:grpSpLocks/>
          </p:cNvGrpSpPr>
          <p:nvPr/>
        </p:nvGrpSpPr>
        <p:grpSpPr bwMode="auto">
          <a:xfrm>
            <a:off x="6989278" y="3226437"/>
            <a:ext cx="1998222" cy="1553994"/>
            <a:chOff x="3552" y="624"/>
            <a:chExt cx="1248" cy="1008"/>
          </a:xfrm>
        </p:grpSpPr>
        <p:sp>
          <p:nvSpPr>
            <p:cNvPr id="19" name="Line 19"/>
            <p:cNvSpPr>
              <a:spLocks noChangeShapeType="1"/>
            </p:cNvSpPr>
            <p:nvPr/>
          </p:nvSpPr>
          <p:spPr bwMode="auto">
            <a:xfrm>
              <a:off x="3552" y="1536"/>
              <a:ext cx="12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 flipH="1" flipV="1">
              <a:off x="4176" y="624"/>
              <a:ext cx="0" cy="10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1" name="Group 21"/>
          <p:cNvGrpSpPr>
            <a:grpSpLocks/>
          </p:cNvGrpSpPr>
          <p:nvPr/>
        </p:nvGrpSpPr>
        <p:grpSpPr bwMode="auto">
          <a:xfrm>
            <a:off x="7296812" y="3596936"/>
            <a:ext cx="1399656" cy="1006497"/>
            <a:chOff x="3744" y="2208"/>
            <a:chExt cx="874" cy="509"/>
          </a:xfrm>
        </p:grpSpPr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3744" y="2208"/>
              <a:ext cx="442" cy="509"/>
            </a:xfrm>
            <a:custGeom>
              <a:avLst/>
              <a:gdLst>
                <a:gd name="T0" fmla="*/ 0 w 442"/>
                <a:gd name="T1" fmla="*/ 0 h 509"/>
                <a:gd name="T2" fmla="*/ 442 w 442"/>
                <a:gd name="T3" fmla="*/ 509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42" h="509">
                  <a:moveTo>
                    <a:pt x="0" y="0"/>
                  </a:moveTo>
                  <a:cubicBezTo>
                    <a:pt x="87" y="226"/>
                    <a:pt x="260" y="509"/>
                    <a:pt x="442" y="509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 flipH="1">
              <a:off x="4176" y="2208"/>
              <a:ext cx="442" cy="509"/>
            </a:xfrm>
            <a:custGeom>
              <a:avLst/>
              <a:gdLst>
                <a:gd name="T0" fmla="*/ 0 w 442"/>
                <a:gd name="T1" fmla="*/ 0 h 509"/>
                <a:gd name="T2" fmla="*/ 442 w 442"/>
                <a:gd name="T3" fmla="*/ 509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42" h="509">
                  <a:moveTo>
                    <a:pt x="0" y="0"/>
                  </a:moveTo>
                  <a:cubicBezTo>
                    <a:pt x="87" y="226"/>
                    <a:pt x="260" y="509"/>
                    <a:pt x="442" y="509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" name="Oval 24"/>
          <p:cNvSpPr>
            <a:spLocks noChangeAspect="1" noChangeArrowheads="1"/>
          </p:cNvSpPr>
          <p:nvPr/>
        </p:nvSpPr>
        <p:spPr bwMode="auto">
          <a:xfrm>
            <a:off x="7748362" y="3956935"/>
            <a:ext cx="154517" cy="1485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>
            <a:off x="7461830" y="4022934"/>
            <a:ext cx="108012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 Box 26"/>
              <p:cNvSpPr txBox="1">
                <a:spLocks noChangeArrowheads="1"/>
              </p:cNvSpPr>
              <p:nvPr/>
            </p:nvSpPr>
            <p:spPr bwMode="auto">
              <a:xfrm>
                <a:off x="8630460" y="4171434"/>
                <a:ext cx="457020" cy="44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156" tIns="46078" rIns="92156" bIns="46078">
                <a:spAutoFit/>
              </a:bodyPr>
              <a:lstStyle>
                <a:lvl1pPr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1pPr>
                <a:lvl2pPr marL="742950" indent="-28575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2pPr>
                <a:lvl3pPr marL="11430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3pPr>
                <a:lvl4pPr marL="16002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4pPr>
                <a:lvl5pPr marL="20574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5pPr>
                <a:lvl6pPr marL="25146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6pPr>
                <a:lvl7pPr marL="29718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7pPr>
                <a:lvl8pPr marL="34290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8pPr>
                <a:lvl9pPr marL="38862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9pPr>
              </a:lstStyle>
              <a:p>
                <a:pPr algn="l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de-DE" sz="23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 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30460" y="4171434"/>
                <a:ext cx="457020" cy="44699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27"/>
              <p:cNvSpPr txBox="1">
                <a:spLocks noChangeArrowheads="1"/>
              </p:cNvSpPr>
              <p:nvPr/>
            </p:nvSpPr>
            <p:spPr bwMode="auto">
              <a:xfrm>
                <a:off x="7988390" y="3095937"/>
                <a:ext cx="891433" cy="44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156" tIns="46078" rIns="92156" bIns="46078">
                <a:spAutoFit/>
              </a:bodyPr>
              <a:lstStyle>
                <a:lvl1pPr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1pPr>
                <a:lvl2pPr marL="742950" indent="-28575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2pPr>
                <a:lvl3pPr marL="11430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3pPr>
                <a:lvl4pPr marL="16002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4pPr>
                <a:lvl5pPr marL="20574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5pPr>
                <a:lvl6pPr marL="25146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6pPr>
                <a:lvl7pPr marL="29718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7pPr>
                <a:lvl8pPr marL="34290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8pPr>
                <a:lvl9pPr marL="38862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9pPr>
              </a:lstStyle>
              <a:p>
                <a:pPr algn="l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𝑉</m:t>
                      </m:r>
                      <m:r>
                        <a:rPr lang="en-US" sz="23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23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𝑎</m:t>
                      </m:r>
                      <m:r>
                        <a:rPr lang="en-US" sz="23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de-DE" sz="23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Text 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88390" y="3095937"/>
                <a:ext cx="891433" cy="446999"/>
              </a:xfrm>
              <a:prstGeom prst="rect">
                <a:avLst/>
              </a:prstGeom>
              <a:blipFill rotWithShape="1">
                <a:blip r:embed="rId7"/>
                <a:stretch>
                  <a:fillRect b="-2054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 Box 28"/>
              <p:cNvSpPr txBox="1">
                <a:spLocks noChangeArrowheads="1"/>
              </p:cNvSpPr>
              <p:nvPr/>
            </p:nvSpPr>
            <p:spPr bwMode="auto">
              <a:xfrm>
                <a:off x="7565342" y="4733932"/>
                <a:ext cx="1047309" cy="4478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156" tIns="46078" rIns="92156" bIns="46078">
                <a:spAutoFit/>
              </a:bodyPr>
              <a:lstStyle>
                <a:lvl1pPr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1pPr>
                <a:lvl2pPr marL="742950" indent="-28575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2pPr>
                <a:lvl3pPr marL="11430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3pPr>
                <a:lvl4pPr marL="16002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4pPr>
                <a:lvl5pPr marL="20574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5pPr>
                <a:lvl6pPr marL="25146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6pPr>
                <a:lvl7pPr marL="29718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7pPr>
                <a:lvl8pPr marL="34290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8pPr>
                <a:lvl9pPr marL="38862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9pPr>
              </a:lstStyle>
              <a:p>
                <a:pPr algn="l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3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3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Θ</m:t>
                          </m:r>
                        </m:e>
                      </m:acc>
                      <m:r>
                        <a:rPr lang="en-US" sz="23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de-DE" sz="23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Text 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65342" y="4733932"/>
                <a:ext cx="1047309" cy="447833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 Box 33"/>
              <p:cNvSpPr txBox="1">
                <a:spLocks noChangeArrowheads="1"/>
              </p:cNvSpPr>
              <p:nvPr/>
            </p:nvSpPr>
            <p:spPr bwMode="auto">
              <a:xfrm>
                <a:off x="144016" y="2879907"/>
                <a:ext cx="4536506" cy="2520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156" tIns="46078" rIns="92156" bIns="46078"/>
              <a:lstStyle>
                <a:lvl1pPr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1pPr>
                <a:lvl2pPr marL="742950" indent="-28575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2pPr>
                <a:lvl3pPr marL="11430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3pPr>
                <a:lvl4pPr marL="16002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4pPr>
                <a:lvl5pPr marL="20574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5pPr>
                <a:lvl6pPr marL="25146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6pPr>
                <a:lvl7pPr marL="29718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7pPr>
                <a:lvl8pPr marL="34290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8pPr>
                <a:lvl9pPr marL="38862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𝑻</m:t>
                    </m:r>
                    <m:r>
                      <a:rPr lang="en-US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 ~ </m:t>
                    </m:r>
                    <m:r>
                      <a:rPr lang="en-US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𝟏</m:t>
                    </m:r>
                    <m:r>
                      <a:rPr lang="en-US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US" b="1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m:t>GeV</m:t>
                    </m:r>
                    <m:r>
                      <a:rPr lang="en-US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b="1">
                    <a:solidFill>
                      <a:schemeClr val="accent2">
                        <a:lumMod val="75000"/>
                      </a:schemeClr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𝑯</m:t>
                    </m:r>
                    <m:r>
                      <a:rPr lang="en-US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 ~ </m:t>
                    </m:r>
                    <m:sSup>
                      <m:sSupPr>
                        <m:ctrlPr>
                          <a:rPr lang="en-US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en-US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𝟗</m:t>
                        </m:r>
                      </m:sup>
                    </m:sSup>
                  </m:oMath>
                </a14:m>
                <a:r>
                  <a:rPr lang="en-US" b="1">
                    <a:solidFill>
                      <a:schemeClr val="accent2">
                        <a:lumMod val="75000"/>
                      </a:schemeClr>
                    </a:solidFill>
                  </a:rPr>
                  <a:t> eV)</a:t>
                </a:r>
                <a:endParaRPr lang="de-DE" b="1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algn="l" eaLnBrk="1" hangingPunct="1"/>
                <a:endParaRPr lang="en-US" sz="800" smtClean="0">
                  <a:solidFill>
                    <a:schemeClr val="accent1">
                      <a:lumMod val="75000"/>
                    </a:schemeClr>
                  </a:solidFill>
                  <a:effectLst/>
                  <a:latin typeface="+mn-lt"/>
                </a:endParaRPr>
              </a:p>
              <a:p>
                <a:pPr algn="l" eaLnBrk="1" hangingPunct="1">
                  <a:buFontTx/>
                  <a:buChar char="•"/>
                </a:pPr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 Axion mass turns on quickly</a:t>
                </a:r>
              </a:p>
              <a:p>
                <a:pPr algn="l" eaLnBrk="1" hangingPunct="1"/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   by thermal </a:t>
                </a:r>
                <a:r>
                  <a:rPr lang="de-DE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instanton gas</a:t>
                </a:r>
              </a:p>
              <a:p>
                <a:pPr algn="l" eaLnBrk="1" hangingPunct="1"/>
                <a:endParaRPr lang="de-DE" sz="500">
                  <a:solidFill>
                    <a:schemeClr val="accent1">
                      <a:lumMod val="75000"/>
                    </a:schemeClr>
                  </a:solidFill>
                  <a:latin typeface="+mn-lt"/>
                </a:endParaRPr>
              </a:p>
              <a:p>
                <a:pPr algn="l" eaLnBrk="1" hangingPunct="1">
                  <a:buFontTx/>
                  <a:buChar char="•"/>
                </a:pP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 Field starts oscillating when</a:t>
                </a:r>
                <a:endParaRPr lang="en-US" smtClean="0">
                  <a:solidFill>
                    <a:schemeClr val="accent1">
                      <a:lumMod val="75000"/>
                    </a:schemeClr>
                  </a:solidFill>
                  <a:effectLst/>
                  <a:latin typeface="+mn-lt"/>
                </a:endParaRPr>
              </a:p>
              <a:p>
                <a:pPr algn="l" eaLnBrk="1" hangingPunct="1"/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 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</a:rPr>
                      <m:t>𝑚</m:t>
                    </m:r>
                    <m:r>
                      <a:rPr lang="en-US" i="1" baseline="-25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𝑎</m:t>
                    </m:r>
                    <m:r>
                      <a:rPr lang="en-US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</a:rPr>
                      <m:t> </m:t>
                    </m:r>
                    <m:r>
                      <a:rPr lang="en-US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≳</m:t>
                    </m:r>
                    <m:r>
                      <a:rPr lang="en-US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</a:rPr>
                      <m:t> 3</m:t>
                    </m:r>
                    <m:r>
                      <a:rPr lang="en-US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</a:rPr>
                      <m:t>𝐻</m:t>
                    </m:r>
                  </m:oMath>
                </a14:m>
                <a:endParaRPr lang="en-US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n-lt"/>
                </a:endParaRPr>
              </a:p>
              <a:p>
                <a:pPr algn="l" eaLnBrk="1" hangingPunct="1"/>
                <a:endParaRPr lang="en-US" sz="500">
                  <a:solidFill>
                    <a:schemeClr val="accent1">
                      <a:lumMod val="75000"/>
                    </a:schemeClr>
                  </a:solidFill>
                  <a:latin typeface="+mn-lt"/>
                </a:endParaRPr>
              </a:p>
              <a:p>
                <a:pPr algn="l" eaLnBrk="1" hangingPunct="1">
                  <a:buFontTx/>
                  <a:buChar char="•"/>
                </a:pP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 Classical field </a:t>
                </a:r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oscillations (axions </a:t>
                </a: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at rest)</a:t>
                </a:r>
              </a:p>
              <a:p>
                <a:pPr algn="l" eaLnBrk="1" hangingPunct="1"/>
                <a:endParaRPr lang="de-DE">
                  <a:solidFill>
                    <a:schemeClr val="accent1">
                      <a:lumMod val="75000"/>
                    </a:schemeClr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33" name="Text 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16" y="2879907"/>
                <a:ext cx="4536506" cy="2520350"/>
              </a:xfrm>
              <a:prstGeom prst="rect">
                <a:avLst/>
              </a:prstGeom>
              <a:blipFill rotWithShape="1">
                <a:blip r:embed="rId9"/>
                <a:stretch>
                  <a:fillRect l="-1478" t="-966" r="-134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 Box 34"/>
          <p:cNvSpPr txBox="1">
            <a:spLocks noChangeArrowheads="1"/>
          </p:cNvSpPr>
          <p:nvPr/>
        </p:nvSpPr>
        <p:spPr bwMode="auto">
          <a:xfrm>
            <a:off x="144016" y="5472267"/>
            <a:ext cx="8928993" cy="863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b="1" smtClean="0">
                <a:ln w="3175">
                  <a:noFill/>
                </a:ln>
                <a:solidFill>
                  <a:srgbClr val="953737"/>
                </a:solidFill>
                <a:latin typeface="+mn-lt"/>
              </a:rPr>
              <a:t>Axions are born as nonrelativistic, classical field oscillations</a:t>
            </a:r>
          </a:p>
          <a:p>
            <a:pPr algn="ctr">
              <a:defRPr/>
            </a:pPr>
            <a:r>
              <a:rPr lang="en-US" b="1" smtClean="0">
                <a:ln w="3175">
                  <a:noFill/>
                </a:ln>
                <a:solidFill>
                  <a:srgbClr val="953737"/>
                </a:solidFill>
                <a:latin typeface="+mn-lt"/>
              </a:rPr>
              <a:t>Very small mass, yet cold dark matter</a:t>
            </a:r>
            <a:endParaRPr lang="de-DE" b="1" smtClean="0">
              <a:ln w="3175">
                <a:noFill/>
              </a:ln>
              <a:solidFill>
                <a:srgbClr val="953737"/>
              </a:solidFill>
              <a:latin typeface="+mn-lt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36" y="1007646"/>
            <a:ext cx="2565076" cy="1583513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>
          <a:xfrm flipH="1">
            <a:off x="5904693" y="4320107"/>
            <a:ext cx="223064" cy="14402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88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Axion Cosmology in PLB 120 (1983)</a:t>
            </a:r>
          </a:p>
        </p:txBody>
      </p:sp>
      <p:grpSp>
        <p:nvGrpSpPr>
          <p:cNvPr id="21" name="Group 3"/>
          <p:cNvGrpSpPr>
            <a:grpSpLocks/>
          </p:cNvGrpSpPr>
          <p:nvPr/>
        </p:nvGrpSpPr>
        <p:grpSpPr bwMode="auto">
          <a:xfrm>
            <a:off x="144016" y="791997"/>
            <a:ext cx="6624737" cy="3167989"/>
            <a:chOff x="96" y="480"/>
            <a:chExt cx="4416" cy="2112"/>
          </a:xfrm>
        </p:grpSpPr>
        <p:pic>
          <p:nvPicPr>
            <p:cNvPr id="22" name="Picture 4" descr="C:\Users\Georg Raffelt\Desktop\a000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0" t="18214" b="15938"/>
            <a:stretch>
              <a:fillRect/>
            </a:stretch>
          </p:blipFill>
          <p:spPr bwMode="auto">
            <a:xfrm>
              <a:off x="96" y="480"/>
              <a:ext cx="4416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5"/>
            <p:cNvSpPr>
              <a:spLocks noChangeArrowheads="1"/>
            </p:cNvSpPr>
            <p:nvPr/>
          </p:nvSpPr>
          <p:spPr bwMode="auto">
            <a:xfrm>
              <a:off x="96" y="480"/>
              <a:ext cx="4416" cy="21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" name="Group 6"/>
          <p:cNvGrpSpPr>
            <a:grpSpLocks/>
          </p:cNvGrpSpPr>
          <p:nvPr/>
        </p:nvGrpSpPr>
        <p:grpSpPr bwMode="auto">
          <a:xfrm>
            <a:off x="1423809" y="2087992"/>
            <a:ext cx="6624737" cy="3167989"/>
            <a:chOff x="912" y="1344"/>
            <a:chExt cx="4416" cy="2112"/>
          </a:xfrm>
        </p:grpSpPr>
        <p:pic>
          <p:nvPicPr>
            <p:cNvPr id="25" name="Picture 7" descr="C:\Users\Georg Raffelt\Desktop\a000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0" t="18214" b="15938"/>
            <a:stretch>
              <a:fillRect/>
            </a:stretch>
          </p:blipFill>
          <p:spPr bwMode="auto">
            <a:xfrm>
              <a:off x="912" y="1344"/>
              <a:ext cx="4416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8"/>
            <p:cNvSpPr>
              <a:spLocks noChangeArrowheads="1"/>
            </p:cNvSpPr>
            <p:nvPr/>
          </p:nvSpPr>
          <p:spPr bwMode="auto">
            <a:xfrm>
              <a:off x="912" y="1344"/>
              <a:ext cx="4416" cy="21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7" name="Group 9"/>
          <p:cNvGrpSpPr>
            <a:grpSpLocks/>
          </p:cNvGrpSpPr>
          <p:nvPr/>
        </p:nvGrpSpPr>
        <p:grpSpPr bwMode="auto">
          <a:xfrm>
            <a:off x="2448272" y="3383988"/>
            <a:ext cx="6624737" cy="3167989"/>
            <a:chOff x="1632" y="2208"/>
            <a:chExt cx="4416" cy="2112"/>
          </a:xfrm>
        </p:grpSpPr>
        <p:pic>
          <p:nvPicPr>
            <p:cNvPr id="28" name="Picture 10" descr="C:\Users\Georg Raffelt\Desktop\a000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0" t="18214" b="15938"/>
            <a:stretch>
              <a:fillRect/>
            </a:stretch>
          </p:blipFill>
          <p:spPr bwMode="auto">
            <a:xfrm>
              <a:off x="1632" y="2208"/>
              <a:ext cx="4416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ctangle 11"/>
            <p:cNvSpPr>
              <a:spLocks noChangeArrowheads="1"/>
            </p:cNvSpPr>
            <p:nvPr/>
          </p:nvSpPr>
          <p:spPr bwMode="auto">
            <a:xfrm>
              <a:off x="1632" y="2208"/>
              <a:ext cx="4416" cy="21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802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/>
              <p:cNvSpPr/>
              <p:nvPr/>
            </p:nvSpPr>
            <p:spPr>
              <a:xfrm>
                <a:off x="228599" y="5472267"/>
                <a:ext cx="8772525" cy="1079346"/>
              </a:xfrm>
              <a:prstGeom prst="roundRect">
                <a:avLst>
                  <a:gd name="adj" fmla="val 1755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latin typeface="Cambria Math"/>
                            </a:rPr>
                            <m:t>𝛺</m:t>
                          </m:r>
                        </m:e>
                        <m:sub>
                          <m:r>
                            <a:rPr lang="en-US" sz="2400" b="0" i="1">
                              <a:latin typeface="Cambria Math"/>
                            </a:rPr>
                            <m:t>𝑎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>
                              <a:latin typeface="Cambria Math"/>
                            </a:rPr>
                            <m:t>h</m:t>
                          </m:r>
                        </m:e>
                        <m:sup>
                          <m:r>
                            <a:rPr lang="en-US" sz="2400" b="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b="0" i="1">
                          <a:latin typeface="Cambria Math"/>
                        </a:rPr>
                        <m:t>=0.20 </m:t>
                      </m:r>
                      <m:sSubSup>
                        <m:sSub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 b="0" i="0">
                              <a:latin typeface="Cambria Math"/>
                            </a:rPr>
                            <m:t>Θ</m:t>
                          </m:r>
                        </m:e>
                        <m:sub>
                          <m:r>
                            <a:rPr lang="en-US" sz="2400" b="0" i="1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sz="2400" b="0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400" b="0" i="1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12</m:t>
                                      </m:r>
                                    </m:sup>
                                  </m:sSup>
                                  <m:r>
                                    <m:rPr>
                                      <m:nor/>
                                    </m:rPr>
                                    <a:rPr lang="en-US" sz="2400"/>
                                    <m:t>GeV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>
                              <a:latin typeface="Cambria Math"/>
                            </a:rPr>
                            <m:t>1.184</m:t>
                          </m:r>
                        </m:sup>
                      </m:sSup>
                      <m:r>
                        <a:rPr lang="en-US" sz="2400" b="0" i="1">
                          <a:latin typeface="Cambria Math"/>
                        </a:rPr>
                        <m:t>=0.11 </m:t>
                      </m:r>
                      <m:sSubSup>
                        <m:sSub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 b="0" i="0">
                              <a:latin typeface="Cambria Math"/>
                            </a:rPr>
                            <m:t>Θ</m:t>
                          </m:r>
                        </m:e>
                        <m:sub>
                          <m:r>
                            <a:rPr lang="en-US" sz="2400" b="0" i="1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sz="2400" b="0" i="1">
                              <a:latin typeface="Cambria Math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>
                                      <a:latin typeface="Cambria Math"/>
                                    </a:rPr>
                                    <m:t>10 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400" b="0" i="0">
                                      <a:latin typeface="Cambria Math"/>
                                    </a:rPr>
                                    <m:t>μ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400"/>
                                    <m:t>eV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>
                              <a:latin typeface="Cambria Math"/>
                            </a:rPr>
                            <m:t>1.184</m:t>
                          </m:r>
                        </m:sup>
                      </m:sSup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30" name="Rounded 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9" y="5472267"/>
                <a:ext cx="8772525" cy="1079346"/>
              </a:xfrm>
              <a:prstGeom prst="roundRect">
                <a:avLst>
                  <a:gd name="adj" fmla="val 17554"/>
                </a:avLst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Cold Axion Populations</a:t>
            </a:r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503942" y="1799757"/>
            <a:ext cx="288040" cy="43206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03942" y="2231817"/>
            <a:ext cx="288040" cy="36005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91982" y="2591867"/>
            <a:ext cx="792110" cy="14402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584092" y="2087797"/>
            <a:ext cx="0" cy="64809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1188037" y="1799757"/>
            <a:ext cx="396055" cy="28804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91982" y="1799757"/>
            <a:ext cx="396055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188037" y="1511717"/>
            <a:ext cx="396055" cy="28804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584092" y="1511717"/>
            <a:ext cx="0" cy="57608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584092" y="1511717"/>
            <a:ext cx="864120" cy="14402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448212" y="1655737"/>
            <a:ext cx="144020" cy="43206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584092" y="2087797"/>
            <a:ext cx="1008140" cy="32404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584092" y="2735887"/>
            <a:ext cx="288040" cy="57608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1872132" y="2591867"/>
            <a:ext cx="360050" cy="72010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1584092" y="2411842"/>
            <a:ext cx="648090" cy="18002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232182" y="2591867"/>
            <a:ext cx="288040" cy="43206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2520222" y="2591867"/>
            <a:ext cx="360050" cy="43206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 flipV="1">
            <a:off x="2592232" y="2087797"/>
            <a:ext cx="288040" cy="50407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2448212" y="1439707"/>
            <a:ext cx="504070" cy="21603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952282" y="1439707"/>
            <a:ext cx="432060" cy="57608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2592232" y="2015787"/>
            <a:ext cx="792110" cy="7201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384342" y="2015787"/>
            <a:ext cx="366165" cy="15041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3564368" y="2159807"/>
            <a:ext cx="186139" cy="43206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2880273" y="2591867"/>
            <a:ext cx="684094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2520222" y="3023927"/>
            <a:ext cx="576080" cy="43206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3089926" y="3095937"/>
            <a:ext cx="369635" cy="360051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3456352" y="2591867"/>
            <a:ext cx="108015" cy="50407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1872132" y="3311967"/>
            <a:ext cx="1224170" cy="14402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287912" y="2591867"/>
            <a:ext cx="504070" cy="43206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284931" y="3023927"/>
            <a:ext cx="444815" cy="50407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729746" y="3275963"/>
            <a:ext cx="458291" cy="25203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1188037" y="3275962"/>
            <a:ext cx="684095" cy="3600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803048" y="2060037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0.37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665876" y="1718222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1.12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555517" y="2489322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2.01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169946" y="2222292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0.63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746026" y="2726362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3.14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880272" y="2125897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1.93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2602006" y="1655737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0.01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944142" y="2910442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1.57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729746" y="2807897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0.17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/>
              <p:cNvSpPr txBox="1"/>
              <p:nvPr/>
            </p:nvSpPr>
            <p:spPr>
              <a:xfrm>
                <a:off x="4032429" y="719607"/>
                <a:ext cx="5184723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Scenario 2 or B</a:t>
                </a:r>
              </a:p>
              <a:p>
                <a:endParaRPr lang="en-US" sz="4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•  Cosmic inflation first</a:t>
                </a:r>
              </a:p>
              <a:p>
                <a:endParaRPr lang="en-US" sz="4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•  PQ symmetry breaking at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𝑇</m:t>
                    </m:r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∼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endParaRPr lang="en-US" sz="20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4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•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Every causal patch has different random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endParaRPr lang="en-US" sz="20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4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•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Topological defects at interfaces</a:t>
                </a:r>
              </a:p>
              <a:p>
                <a:endParaRPr lang="en-US" sz="4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• Axion dark matter from </a:t>
                </a:r>
                <a:endParaRPr lang="en-US" sz="2000" smtClean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- average re-alignment</a:t>
                </a:r>
              </a:p>
              <a:p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- cosmic-string (CS) &amp; domain-wall (DW) decay</a:t>
                </a:r>
                <a:endParaRPr lang="en-US" sz="200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2" name="TextBox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2429" y="719607"/>
                <a:ext cx="5184723" cy="2862322"/>
              </a:xfrm>
              <a:prstGeom prst="rect">
                <a:avLst/>
              </a:prstGeom>
              <a:blipFill rotWithShape="1">
                <a:blip r:embed="rId3"/>
                <a:stretch>
                  <a:fillRect l="-1175" t="-1064" r="-470" b="-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>
            <a:spLocks noChangeAspect="1"/>
          </p:cNvSpPr>
          <p:nvPr/>
        </p:nvSpPr>
        <p:spPr>
          <a:xfrm>
            <a:off x="2395272" y="1583747"/>
            <a:ext cx="144000" cy="1440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c 4"/>
          <p:cNvSpPr>
            <a:spLocks noChangeAspect="1"/>
          </p:cNvSpPr>
          <p:nvPr/>
        </p:nvSpPr>
        <p:spPr>
          <a:xfrm>
            <a:off x="2287272" y="1475737"/>
            <a:ext cx="360000" cy="360000"/>
          </a:xfrm>
          <a:prstGeom prst="arc">
            <a:avLst>
              <a:gd name="adj1" fmla="val 16200000"/>
              <a:gd name="adj2" fmla="val 12269441"/>
            </a:avLst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89892" y="1070375"/>
                <a:ext cx="105419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Random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mtClean="0"/>
                  <a:t> values</a:t>
                </a:r>
                <a:endParaRPr lang="en-US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892" y="1070375"/>
                <a:ext cx="1054199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4624" t="-4717" r="-5202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 47"/>
          <p:cNvSpPr/>
          <p:nvPr/>
        </p:nvSpPr>
        <p:spPr>
          <a:xfrm>
            <a:off x="2097561" y="791617"/>
            <a:ext cx="14120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Cosmic axion</a:t>
            </a:r>
          </a:p>
          <a:p>
            <a:r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string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4032432" y="3527997"/>
                <a:ext cx="5184723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Scenario 1 or A</a:t>
                </a:r>
              </a:p>
              <a:p>
                <a:endParaRPr lang="en-US" sz="4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•  Cosmic inflation after PQ symmetry breaking</a:t>
                </a:r>
              </a:p>
              <a:p>
                <a:endParaRPr lang="en-US" sz="4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•  All axions from re-alignment of one random</a:t>
                </a:r>
              </a:p>
              <a:p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in our patch of the universe</a:t>
                </a:r>
              </a:p>
              <a:p>
                <a:endParaRPr lang="en-US" sz="4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• Allows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if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≪1</m:t>
                    </m:r>
                  </m:oMath>
                </a14:m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(“anthropic” case)</a:t>
                </a: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2432" y="3527997"/>
                <a:ext cx="5184723" cy="1815882"/>
              </a:xfrm>
              <a:prstGeom prst="rect">
                <a:avLst/>
              </a:prstGeom>
              <a:blipFill rotWithShape="1">
                <a:blip r:embed="rId5"/>
                <a:stretch>
                  <a:fillRect l="-1175" t="-1678" b="-5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 flipH="1">
            <a:off x="228600" y="3275962"/>
            <a:ext cx="1868961" cy="1362421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376202" y="3293964"/>
            <a:ext cx="1427448" cy="1344419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215902" y="4338110"/>
                <a:ext cx="3600500" cy="7201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=1.57</m:t>
                      </m:r>
                    </m:oMath>
                  </m:oMathPara>
                </a14:m>
                <a:endPara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02" y="4338110"/>
                <a:ext cx="3600500" cy="720100"/>
              </a:xfrm>
              <a:prstGeom prst="ellipse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940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Production by Domain Wall and String Decay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1" y="718803"/>
            <a:ext cx="4968691" cy="58328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185162" y="647597"/>
                <a:ext cx="3887402" cy="5904016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sz="2000" smtClean="0">
                    <a:solidFill>
                      <a:srgbClr val="003399"/>
                    </a:solidFill>
                  </a:rPr>
                  <a:t>Recent numerical studies of collapse</a:t>
                </a:r>
              </a:p>
              <a:p>
                <a:r>
                  <a:rPr lang="en-US" sz="2000">
                    <a:solidFill>
                      <a:srgbClr val="003399"/>
                    </a:solidFill>
                  </a:rPr>
                  <a:t>o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f string-domain wall system</a:t>
                </a:r>
              </a:p>
              <a:p>
                <a:endParaRPr lang="en-US" sz="80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h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8.4±3.0</m:t>
                          </m:r>
                        </m:e>
                      </m:d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12</m:t>
                                      </m:r>
                                    </m:sup>
                                  </m:sSup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GeV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1.19</m:t>
                          </m:r>
                        </m:sup>
                      </m:sSup>
                    </m:oMath>
                  </m:oMathPara>
                </a14:m>
                <a:endParaRPr lang="en-US" sz="2000" b="0" smtClean="0">
                  <a:solidFill>
                    <a:schemeClr val="tx1"/>
                  </a:solidFill>
                </a:endParaRPr>
              </a:p>
              <a:p>
                <a:endParaRPr lang="en-US" sz="400" b="0" smtClean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           ×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∗,1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70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−0.41</m:t>
                          </m:r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Λ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400 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MeV</m:t>
                              </m:r>
                            </m:den>
                          </m:f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2000" b="0" smtClean="0">
                  <a:solidFill>
                    <a:schemeClr val="tx1"/>
                  </a:solidFill>
                </a:endParaRPr>
              </a:p>
              <a:p>
                <a:endParaRPr lang="en-US" sz="800" smtClean="0">
                  <a:solidFill>
                    <a:srgbClr val="003399"/>
                  </a:solidFill>
                </a:endParaRPr>
              </a:p>
              <a:p>
                <a:r>
                  <a:rPr lang="en-US" sz="2000" smtClean="0">
                    <a:solidFill>
                      <a:srgbClr val="003399"/>
                    </a:solidFill>
                  </a:rPr>
                  <a:t>Implies a CDM axion mass of</a:t>
                </a:r>
              </a:p>
              <a:p>
                <a:endParaRPr lang="en-US" sz="800" smtClean="0">
                  <a:solidFill>
                    <a:srgbClr val="0033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∼300 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𝜇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C00000"/>
                          </a:solidFill>
                          <a:latin typeface="Cambria Math"/>
                        </a:rPr>
                        <m:t>eV</m:t>
                      </m:r>
                    </m:oMath>
                  </m:oMathPara>
                </a14:m>
                <a:endParaRPr lang="en-US" sz="2000" smtClean="0">
                  <a:solidFill>
                    <a:srgbClr val="003399"/>
                  </a:solidFill>
                </a:endParaRPr>
              </a:p>
              <a:p>
                <a:endParaRPr lang="en-US" sz="800" smtClean="0">
                  <a:solidFill>
                    <a:srgbClr val="003399"/>
                  </a:solidFill>
                </a:endParaRPr>
              </a:p>
              <a:p>
                <a:r>
                  <a:rPr lang="en-US" sz="2000" smtClean="0"/>
                  <a:t>Hiramatsu</a:t>
                </a:r>
                <a:r>
                  <a:rPr lang="en-US" sz="2000"/>
                  <a:t>, Kawasaki, </a:t>
                </a:r>
                <a:r>
                  <a:rPr lang="en-US" sz="2000" smtClean="0"/>
                  <a:t>Saikawa</a:t>
                </a:r>
                <a:r>
                  <a:rPr lang="en-US" sz="2000"/>
                  <a:t> </a:t>
                </a:r>
                <a:r>
                  <a:rPr lang="en-US" sz="2000" smtClean="0"/>
                  <a:t>&amp;</a:t>
                </a:r>
                <a:endParaRPr lang="en-US" sz="2000"/>
              </a:p>
              <a:p>
                <a:r>
                  <a:rPr lang="en-US" sz="2000"/>
                  <a:t>Sekiguchi, arXiv:1202.5851 (2012</a:t>
                </a:r>
                <a:r>
                  <a:rPr lang="en-US" sz="2000" smtClean="0"/>
                  <a:t>)</a:t>
                </a:r>
              </a:p>
              <a:p>
                <a:endParaRPr lang="en-US" sz="2000"/>
              </a:p>
              <a:p>
                <a:r>
                  <a:rPr lang="en-US" sz="2000" smtClean="0">
                    <a:solidFill>
                      <a:srgbClr val="003399"/>
                    </a:solidFill>
                  </a:rPr>
                  <a:t>More recently by the same group</a:t>
                </a:r>
              </a:p>
              <a:p>
                <a:endParaRPr lang="en-US" sz="800" smtClean="0">
                  <a:solidFill>
                    <a:srgbClr val="0033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/>
                        </a:rPr>
                        <m:t>∼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90</m:t>
                      </m:r>
                      <m:r>
                        <a:rPr lang="en-US" sz="2000" b="0" i="0" smtClean="0">
                          <a:solidFill>
                            <a:srgbClr val="C00000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140 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/>
                        </a:rPr>
                        <m:t>𝜇</m:t>
                      </m:r>
                      <m:r>
                        <m:rPr>
                          <m:sty m:val="p"/>
                        </m:rPr>
                        <a:rPr lang="en-US" sz="2000">
                          <a:solidFill>
                            <a:srgbClr val="C00000"/>
                          </a:solidFill>
                          <a:latin typeface="Cambria Math"/>
                        </a:rPr>
                        <m:t>eV</m:t>
                      </m:r>
                    </m:oMath>
                  </m:oMathPara>
                </a14:m>
                <a:endParaRPr lang="en-US" sz="2000">
                  <a:solidFill>
                    <a:srgbClr val="003399"/>
                  </a:solidFill>
                </a:endParaRPr>
              </a:p>
              <a:p>
                <a:endParaRPr lang="en-US" sz="800">
                  <a:solidFill>
                    <a:srgbClr val="003399"/>
                  </a:solidFill>
                </a:endParaRPr>
              </a:p>
              <a:p>
                <a:r>
                  <a:rPr lang="en-US" sz="2000" smtClean="0"/>
                  <a:t>Kawasaki</a:t>
                </a:r>
                <a:r>
                  <a:rPr lang="en-US" sz="2000"/>
                  <a:t>, Saikawa </a:t>
                </a:r>
                <a:r>
                  <a:rPr lang="en-US" sz="2000" smtClean="0"/>
                  <a:t>&amp; Sekiguchi,</a:t>
                </a:r>
              </a:p>
              <a:p>
                <a:r>
                  <a:rPr lang="en-US" sz="2000" smtClean="0"/>
                  <a:t>arXiv:1412.0789 (PRD 2015)</a:t>
                </a:r>
                <a:endParaRPr lang="en-US" sz="2000" smtClean="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162" y="647597"/>
                <a:ext cx="3887402" cy="5904016"/>
              </a:xfrm>
              <a:prstGeom prst="rect">
                <a:avLst/>
              </a:prstGeom>
              <a:blipFill rotWithShape="1">
                <a:blip r:embed="rId3"/>
                <a:stretch>
                  <a:fillRect l="-1727" t="-516" r="-3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706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Dark Matter Parameters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15902" y="2377120"/>
            <a:ext cx="9001250" cy="718817"/>
            <a:chOff x="215902" y="1945060"/>
            <a:chExt cx="9001250" cy="718817"/>
          </a:xfrm>
        </p:grpSpPr>
        <p:grpSp>
          <p:nvGrpSpPr>
            <p:cNvPr id="34" name="Group 34"/>
            <p:cNvGrpSpPr>
              <a:grpSpLocks/>
            </p:cNvGrpSpPr>
            <p:nvPr/>
          </p:nvGrpSpPr>
          <p:grpSpPr bwMode="auto">
            <a:xfrm>
              <a:off x="1728192" y="2447878"/>
              <a:ext cx="576064" cy="214499"/>
              <a:chOff x="2880" y="3360"/>
              <a:chExt cx="2400" cy="240"/>
            </a:xfrm>
          </p:grpSpPr>
          <p:sp>
            <p:nvSpPr>
              <p:cNvPr id="374" name="Line 3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5" name="Line 3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6" name="Line 3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7" name="Line 3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8" name="Line 3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9" name="Line 4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" name="Line 4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1" name="Line 4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2" name="Line 4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3" name="Line 4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4" name="Line 4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5" name="Group 46"/>
            <p:cNvGrpSpPr>
              <a:grpSpLocks/>
            </p:cNvGrpSpPr>
            <p:nvPr/>
          </p:nvGrpSpPr>
          <p:grpSpPr bwMode="auto">
            <a:xfrm>
              <a:off x="2304256" y="2447878"/>
              <a:ext cx="576064" cy="214499"/>
              <a:chOff x="2880" y="3360"/>
              <a:chExt cx="2400" cy="240"/>
            </a:xfrm>
          </p:grpSpPr>
          <p:sp>
            <p:nvSpPr>
              <p:cNvPr id="363" name="Line 4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4" name="Line 4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5" name="Line 4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6" name="Line 5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7" name="Line 5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8" name="Line 5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9" name="Line 5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0" name="Line 5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1" name="Line 5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2" name="Line 5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3" name="Line 5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6" name="Group 58"/>
            <p:cNvGrpSpPr>
              <a:grpSpLocks/>
            </p:cNvGrpSpPr>
            <p:nvPr/>
          </p:nvGrpSpPr>
          <p:grpSpPr bwMode="auto">
            <a:xfrm>
              <a:off x="2880321" y="2447878"/>
              <a:ext cx="576064" cy="214499"/>
              <a:chOff x="2880" y="3360"/>
              <a:chExt cx="2400" cy="240"/>
            </a:xfrm>
          </p:grpSpPr>
          <p:sp>
            <p:nvSpPr>
              <p:cNvPr id="352" name="Line 5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3" name="Line 6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4" name="Line 6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5" name="Line 6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6" name="Line 6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7" name="Line 6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" name="Line 6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" name="Line 6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0" name="Line 6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1" name="Line 6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2" name="Line 6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7" name="Group 70"/>
            <p:cNvGrpSpPr>
              <a:grpSpLocks/>
            </p:cNvGrpSpPr>
            <p:nvPr/>
          </p:nvGrpSpPr>
          <p:grpSpPr bwMode="auto">
            <a:xfrm>
              <a:off x="3456385" y="2447878"/>
              <a:ext cx="576064" cy="214499"/>
              <a:chOff x="2880" y="3360"/>
              <a:chExt cx="2400" cy="240"/>
            </a:xfrm>
          </p:grpSpPr>
          <p:sp>
            <p:nvSpPr>
              <p:cNvPr id="341" name="Line 7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2" name="Line 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3" name="Line 7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4" name="Line 7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5" name="Line 7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6" name="Line 7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7" name="Line 7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8" name="Line 7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9" name="Line 7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0" name="Line 8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1" name="Line 8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8" name="Group 82"/>
            <p:cNvGrpSpPr>
              <a:grpSpLocks/>
            </p:cNvGrpSpPr>
            <p:nvPr/>
          </p:nvGrpSpPr>
          <p:grpSpPr bwMode="auto">
            <a:xfrm>
              <a:off x="4032449" y="2447878"/>
              <a:ext cx="576064" cy="214499"/>
              <a:chOff x="2880" y="3360"/>
              <a:chExt cx="2400" cy="240"/>
            </a:xfrm>
          </p:grpSpPr>
          <p:sp>
            <p:nvSpPr>
              <p:cNvPr id="330" name="Line 8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1" name="Line 8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2" name="Line 8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3" name="Line 8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4" name="Line 8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5" name="Line 8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6" name="Line 8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7" name="Line 9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8" name="Line 9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9" name="Line 9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0" name="Line 9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9" name="Group 94"/>
            <p:cNvGrpSpPr>
              <a:grpSpLocks/>
            </p:cNvGrpSpPr>
            <p:nvPr/>
          </p:nvGrpSpPr>
          <p:grpSpPr bwMode="auto">
            <a:xfrm>
              <a:off x="4608513" y="2447878"/>
              <a:ext cx="576064" cy="214499"/>
              <a:chOff x="2880" y="3360"/>
              <a:chExt cx="2400" cy="240"/>
            </a:xfrm>
          </p:grpSpPr>
          <p:sp>
            <p:nvSpPr>
              <p:cNvPr id="319" name="Line 9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0" name="Line 9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1" name="Line 9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2" name="Line 9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3" name="Line 9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4" name="Line 10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5" name="Line 10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6" name="Line 10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7" name="Line 10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8" name="Line 10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9" name="Line 10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0" name="Group 106"/>
            <p:cNvGrpSpPr>
              <a:grpSpLocks/>
            </p:cNvGrpSpPr>
            <p:nvPr/>
          </p:nvGrpSpPr>
          <p:grpSpPr bwMode="auto">
            <a:xfrm>
              <a:off x="5184577" y="2447878"/>
              <a:ext cx="576064" cy="214499"/>
              <a:chOff x="2880" y="3360"/>
              <a:chExt cx="2400" cy="240"/>
            </a:xfrm>
          </p:grpSpPr>
          <p:sp>
            <p:nvSpPr>
              <p:cNvPr id="308" name="Line 10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" name="Line 10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0" name="Line 10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1" name="Line 11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2" name="Line 11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3" name="Line 11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4" name="Line 11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5" name="Line 11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6" name="Line 11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7" name="Line 11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8" name="Line 11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1" name="Group 118"/>
            <p:cNvGrpSpPr>
              <a:grpSpLocks/>
            </p:cNvGrpSpPr>
            <p:nvPr/>
          </p:nvGrpSpPr>
          <p:grpSpPr bwMode="auto">
            <a:xfrm>
              <a:off x="5760641" y="2447878"/>
              <a:ext cx="576064" cy="214499"/>
              <a:chOff x="2880" y="3360"/>
              <a:chExt cx="2400" cy="240"/>
            </a:xfrm>
          </p:grpSpPr>
          <p:sp>
            <p:nvSpPr>
              <p:cNvPr id="297" name="Line 11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8" name="Line 12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9" name="Line 12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0" name="Line 12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1" name="Line 12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2" name="Line 12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3" name="Line 12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4" name="Line 12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5" name="Line 12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6" name="Line 12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" name="Line 12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2" name="Group 130"/>
            <p:cNvGrpSpPr>
              <a:grpSpLocks/>
            </p:cNvGrpSpPr>
            <p:nvPr/>
          </p:nvGrpSpPr>
          <p:grpSpPr bwMode="auto">
            <a:xfrm>
              <a:off x="6336705" y="2447878"/>
              <a:ext cx="576064" cy="214499"/>
              <a:chOff x="2880" y="3360"/>
              <a:chExt cx="2400" cy="240"/>
            </a:xfrm>
          </p:grpSpPr>
          <p:sp>
            <p:nvSpPr>
              <p:cNvPr id="286" name="Line 13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7" name="Line 13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8" name="Line 13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9" name="Line 13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0" name="Line 13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1" name="Line 13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2" name="Line 13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3" name="Line 13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4" name="Line 13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5" name="Line 14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6" name="Line 14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3" name="Group 142"/>
            <p:cNvGrpSpPr>
              <a:grpSpLocks/>
            </p:cNvGrpSpPr>
            <p:nvPr/>
          </p:nvGrpSpPr>
          <p:grpSpPr bwMode="auto">
            <a:xfrm>
              <a:off x="6912769" y="2447878"/>
              <a:ext cx="576064" cy="214499"/>
              <a:chOff x="2880" y="3360"/>
              <a:chExt cx="2400" cy="240"/>
            </a:xfrm>
          </p:grpSpPr>
          <p:sp>
            <p:nvSpPr>
              <p:cNvPr id="275" name="Line 14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6" name="Line 14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7" name="Line 14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8" name="Line 14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9" name="Line 14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0" name="Line 14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" name="Line 14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2" name="Line 15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3" name="Line 15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4" name="Line 15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5" name="Line 15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4" name="Group 154"/>
            <p:cNvGrpSpPr>
              <a:grpSpLocks/>
            </p:cNvGrpSpPr>
            <p:nvPr/>
          </p:nvGrpSpPr>
          <p:grpSpPr bwMode="auto">
            <a:xfrm>
              <a:off x="7488833" y="2447878"/>
              <a:ext cx="576064" cy="214499"/>
              <a:chOff x="2880" y="3360"/>
              <a:chExt cx="2400" cy="240"/>
            </a:xfrm>
          </p:grpSpPr>
          <p:sp>
            <p:nvSpPr>
              <p:cNvPr id="264" name="Line 15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" name="Line 15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6" name="Line 15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7" name="Line 15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8" name="Line 15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9" name="Line 16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0" name="Line 16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1" name="Line 16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2" name="Line 16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3" name="Line 16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4" name="Line 16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5" name="Group 166"/>
            <p:cNvGrpSpPr>
              <a:grpSpLocks/>
            </p:cNvGrpSpPr>
            <p:nvPr/>
          </p:nvGrpSpPr>
          <p:grpSpPr bwMode="auto">
            <a:xfrm>
              <a:off x="1152128" y="2447878"/>
              <a:ext cx="576064" cy="214499"/>
              <a:chOff x="2880" y="3360"/>
              <a:chExt cx="2400" cy="240"/>
            </a:xfrm>
          </p:grpSpPr>
          <p:sp>
            <p:nvSpPr>
              <p:cNvPr id="253" name="Line 16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4" name="Line 16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5" name="Line 16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6" name="Line 17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7" name="Line 17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8" name="Line 17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9" name="Line 17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0" name="Line 17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1" name="Line 17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2" name="Line 17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3" name="Line 17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6" name="Group 178"/>
            <p:cNvGrpSpPr>
              <a:grpSpLocks/>
            </p:cNvGrpSpPr>
            <p:nvPr/>
          </p:nvGrpSpPr>
          <p:grpSpPr bwMode="auto">
            <a:xfrm>
              <a:off x="576064" y="2449130"/>
              <a:ext cx="576064" cy="214499"/>
              <a:chOff x="2880" y="3360"/>
              <a:chExt cx="2400" cy="240"/>
            </a:xfrm>
          </p:grpSpPr>
          <p:sp>
            <p:nvSpPr>
              <p:cNvPr id="242" name="Line 17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3" name="Line 18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4" name="Line 18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5" name="Line 18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6" name="Line 18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7" name="Line 18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8" name="Line 18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9" name="Line 18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0" name="Line 18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1" name="Line 18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2" name="Line 18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7" name="Line 190"/>
            <p:cNvSpPr>
              <a:spLocks noChangeShapeType="1"/>
            </p:cNvSpPr>
            <p:nvPr/>
          </p:nvSpPr>
          <p:spPr bwMode="auto">
            <a:xfrm>
              <a:off x="288032" y="2447878"/>
              <a:ext cx="288032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8" name="Line 191"/>
            <p:cNvSpPr>
              <a:spLocks noChangeShapeType="1"/>
            </p:cNvSpPr>
            <p:nvPr/>
          </p:nvSpPr>
          <p:spPr bwMode="auto">
            <a:xfrm>
              <a:off x="8640961" y="2447878"/>
              <a:ext cx="36004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8" name="Text Box 354"/>
            <p:cNvSpPr txBox="1">
              <a:spLocks noChangeArrowheads="1"/>
            </p:cNvSpPr>
            <p:nvPr/>
          </p:nvSpPr>
          <p:spPr bwMode="auto">
            <a:xfrm>
              <a:off x="712876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0" name="Text Box 356"/>
            <p:cNvSpPr txBox="1">
              <a:spLocks noChangeArrowheads="1"/>
            </p:cNvSpPr>
            <p:nvPr/>
          </p:nvSpPr>
          <p:spPr bwMode="auto">
            <a:xfrm>
              <a:off x="540062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1" name="Text Box 357"/>
            <p:cNvSpPr txBox="1">
              <a:spLocks noChangeArrowheads="1"/>
            </p:cNvSpPr>
            <p:nvPr/>
          </p:nvSpPr>
          <p:spPr bwMode="auto">
            <a:xfrm>
              <a:off x="367238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Symbol" panose="05050102010706020507" pitchFamily="18" charset="2"/>
                </a:rPr>
                <a:t>m</a:t>
              </a:r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2" name="Text Box 358"/>
            <p:cNvSpPr txBox="1">
              <a:spLocks noChangeArrowheads="1"/>
            </p:cNvSpPr>
            <p:nvPr/>
          </p:nvSpPr>
          <p:spPr bwMode="auto">
            <a:xfrm>
              <a:off x="8497152" y="1945060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>
              <a:noAutofit/>
            </a:bodyPr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i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</a:t>
              </a:r>
              <a:r>
                <a:rPr lang="en-US" sz="2800" b="1" i="1" baseline="-2500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a</a:t>
              </a:r>
              <a:endParaRPr lang="de-DE" sz="2800" b="1" i="1" baseline="-25000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grpSp>
          <p:nvGrpSpPr>
            <p:cNvPr id="74" name="Group 371"/>
            <p:cNvGrpSpPr>
              <a:grpSpLocks/>
            </p:cNvGrpSpPr>
            <p:nvPr/>
          </p:nvGrpSpPr>
          <p:grpSpPr bwMode="auto">
            <a:xfrm>
              <a:off x="8064897" y="2449378"/>
              <a:ext cx="576064" cy="214499"/>
              <a:chOff x="2880" y="3360"/>
              <a:chExt cx="2400" cy="240"/>
            </a:xfrm>
          </p:grpSpPr>
          <p:sp>
            <p:nvSpPr>
              <p:cNvPr id="77" name="Line 3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8" name="Line 37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9" name="Line 37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0" name="Line 37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1" name="Line 37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" name="Line 37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3" name="Line 37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4" name="Line 37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5" name="Line 38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6" name="Line 381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7" name="Line 38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75" name="Text Box 383"/>
            <p:cNvSpPr txBox="1">
              <a:spLocks noChangeArrowheads="1"/>
            </p:cNvSpPr>
            <p:nvPr/>
          </p:nvSpPr>
          <p:spPr bwMode="auto">
            <a:xfrm>
              <a:off x="194414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neV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396" name="Text Box 383"/>
            <p:cNvSpPr txBox="1">
              <a:spLocks noChangeArrowheads="1"/>
            </p:cNvSpPr>
            <p:nvPr/>
          </p:nvSpPr>
          <p:spPr bwMode="auto">
            <a:xfrm>
              <a:off x="21590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p</a:t>
              </a:r>
              <a:r>
                <a:rPr lang="en-US" sz="2400" b="1" smtClean="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</p:grpSp>
      <p:sp>
        <p:nvSpPr>
          <p:cNvPr id="51" name="Text Box 194"/>
          <p:cNvSpPr txBox="1">
            <a:spLocks noChangeArrowheads="1"/>
          </p:cNvSpPr>
          <p:nvPr/>
        </p:nvSpPr>
        <p:spPr bwMode="auto">
          <a:xfrm>
            <a:off x="5832782" y="143181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9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52" name="Text Box 195"/>
          <p:cNvSpPr txBox="1">
            <a:spLocks noChangeArrowheads="1"/>
          </p:cNvSpPr>
          <p:nvPr/>
        </p:nvSpPr>
        <p:spPr bwMode="auto">
          <a:xfrm>
            <a:off x="4104442" y="143181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12</a:t>
            </a:r>
            <a:endParaRPr lang="de-DE" sz="32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53" name="Text Box 196"/>
          <p:cNvSpPr txBox="1">
            <a:spLocks noChangeArrowheads="1"/>
          </p:cNvSpPr>
          <p:nvPr/>
        </p:nvSpPr>
        <p:spPr bwMode="auto">
          <a:xfrm>
            <a:off x="71882" y="1367697"/>
            <a:ext cx="533885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i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</a:t>
            </a:r>
            <a:r>
              <a:rPr lang="en-US" sz="2800" b="1" i="1" baseline="-25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  <a:endParaRPr lang="de-DE" sz="2400" b="1" i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grpSp>
        <p:nvGrpSpPr>
          <p:cNvPr id="54" name="Group 197"/>
          <p:cNvGrpSpPr>
            <a:grpSpLocks/>
          </p:cNvGrpSpPr>
          <p:nvPr/>
        </p:nvGrpSpPr>
        <p:grpSpPr bwMode="auto">
          <a:xfrm flipH="1">
            <a:off x="6768876" y="1871767"/>
            <a:ext cx="576064" cy="214499"/>
            <a:chOff x="2880" y="3360"/>
            <a:chExt cx="2400" cy="240"/>
          </a:xfrm>
        </p:grpSpPr>
        <p:sp>
          <p:nvSpPr>
            <p:cNvPr id="231" name="Line 19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2" name="Line 19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3" name="Line 20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4" name="Line 20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5" name="Line 20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6" name="Line 20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7" name="Line 20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8" name="Line 20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9" name="Line 20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0" name="Line 20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1" name="Line 20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5" name="Group 209"/>
          <p:cNvGrpSpPr>
            <a:grpSpLocks/>
          </p:cNvGrpSpPr>
          <p:nvPr/>
        </p:nvGrpSpPr>
        <p:grpSpPr bwMode="auto">
          <a:xfrm flipH="1">
            <a:off x="6192812" y="1871767"/>
            <a:ext cx="576064" cy="214499"/>
            <a:chOff x="2880" y="3360"/>
            <a:chExt cx="2400" cy="240"/>
          </a:xfrm>
        </p:grpSpPr>
        <p:sp>
          <p:nvSpPr>
            <p:cNvPr id="220" name="Line 21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1" name="Line 21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2" name="Line 21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3" name="Line 21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4" name="Line 21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5" name="Line 21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6" name="Line 21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7" name="Line 21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8" name="Line 21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9" name="Line 219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0" name="Line 22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6" name="Group 221"/>
          <p:cNvGrpSpPr>
            <a:grpSpLocks/>
          </p:cNvGrpSpPr>
          <p:nvPr/>
        </p:nvGrpSpPr>
        <p:grpSpPr bwMode="auto">
          <a:xfrm flipH="1">
            <a:off x="5616748" y="1871767"/>
            <a:ext cx="576064" cy="214499"/>
            <a:chOff x="2880" y="3360"/>
            <a:chExt cx="2400" cy="240"/>
          </a:xfrm>
        </p:grpSpPr>
        <p:sp>
          <p:nvSpPr>
            <p:cNvPr id="209" name="Line 22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0" name="Line 22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1" name="Line 22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2" name="Line 22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" name="Line 22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4" name="Line 22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5" name="Line 22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" name="Line 22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7" name="Line 23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8" name="Line 231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" name="Line 23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7" name="Group 233"/>
          <p:cNvGrpSpPr>
            <a:grpSpLocks/>
          </p:cNvGrpSpPr>
          <p:nvPr/>
        </p:nvGrpSpPr>
        <p:grpSpPr bwMode="auto">
          <a:xfrm flipH="1">
            <a:off x="5048185" y="1871767"/>
            <a:ext cx="576064" cy="208499"/>
            <a:chOff x="2880" y="3360"/>
            <a:chExt cx="2400" cy="240"/>
          </a:xfrm>
        </p:grpSpPr>
        <p:sp>
          <p:nvSpPr>
            <p:cNvPr id="198" name="Line 234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9" name="Line 235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0" name="Line 236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1" name="Line 237"/>
            <p:cNvSpPr>
              <a:spLocks noChangeShapeType="1"/>
            </p:cNvSpPr>
            <p:nvPr/>
          </p:nvSpPr>
          <p:spPr bwMode="auto">
            <a:xfrm>
              <a:off x="360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2" name="Line 238"/>
            <p:cNvSpPr>
              <a:spLocks noChangeShapeType="1"/>
            </p:cNvSpPr>
            <p:nvPr/>
          </p:nvSpPr>
          <p:spPr bwMode="auto">
            <a:xfrm>
              <a:off x="4024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3" name="Line 239"/>
            <p:cNvSpPr>
              <a:spLocks noChangeShapeType="1"/>
            </p:cNvSpPr>
            <p:nvPr/>
          </p:nvSpPr>
          <p:spPr bwMode="auto">
            <a:xfrm>
              <a:off x="4324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4" name="Line 240"/>
            <p:cNvSpPr>
              <a:spLocks noChangeShapeType="1"/>
            </p:cNvSpPr>
            <p:nvPr/>
          </p:nvSpPr>
          <p:spPr bwMode="auto">
            <a:xfrm>
              <a:off x="455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5" name="Line 241"/>
            <p:cNvSpPr>
              <a:spLocks noChangeShapeType="1"/>
            </p:cNvSpPr>
            <p:nvPr/>
          </p:nvSpPr>
          <p:spPr bwMode="auto">
            <a:xfrm>
              <a:off x="4749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6" name="Line 242"/>
            <p:cNvSpPr>
              <a:spLocks noChangeShapeType="1"/>
            </p:cNvSpPr>
            <p:nvPr/>
          </p:nvSpPr>
          <p:spPr bwMode="auto">
            <a:xfrm>
              <a:off x="5049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7" name="Line 243"/>
            <p:cNvSpPr>
              <a:spLocks noChangeShapeType="1"/>
            </p:cNvSpPr>
            <p:nvPr/>
          </p:nvSpPr>
          <p:spPr bwMode="auto">
            <a:xfrm>
              <a:off x="5168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8" name="Line 244"/>
            <p:cNvSpPr>
              <a:spLocks noChangeShapeType="1"/>
            </p:cNvSpPr>
            <p:nvPr/>
          </p:nvSpPr>
          <p:spPr bwMode="auto">
            <a:xfrm>
              <a:off x="490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8" name="Group 245"/>
          <p:cNvGrpSpPr>
            <a:grpSpLocks/>
          </p:cNvGrpSpPr>
          <p:nvPr/>
        </p:nvGrpSpPr>
        <p:grpSpPr bwMode="auto">
          <a:xfrm flipH="1">
            <a:off x="4464620" y="1871767"/>
            <a:ext cx="576064" cy="214499"/>
            <a:chOff x="2880" y="3360"/>
            <a:chExt cx="2400" cy="240"/>
          </a:xfrm>
        </p:grpSpPr>
        <p:sp>
          <p:nvSpPr>
            <p:cNvPr id="187" name="Line 246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8" name="Line 247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9" name="Line 248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0" name="Line 249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1" name="Line 250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2" name="Line 251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3" name="Line 252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4" name="Line 253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" name="Line 254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6" name="Line 255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7" name="Line 256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9" name="Group 257"/>
          <p:cNvGrpSpPr>
            <a:grpSpLocks/>
          </p:cNvGrpSpPr>
          <p:nvPr/>
        </p:nvGrpSpPr>
        <p:grpSpPr bwMode="auto">
          <a:xfrm flipH="1">
            <a:off x="3888556" y="1871767"/>
            <a:ext cx="576064" cy="214499"/>
            <a:chOff x="2880" y="3360"/>
            <a:chExt cx="2400" cy="240"/>
          </a:xfrm>
        </p:grpSpPr>
        <p:sp>
          <p:nvSpPr>
            <p:cNvPr id="176" name="Line 25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" name="Line 25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8" name="Line 26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9" name="Line 26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0" name="Line 26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1" name="Line 26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2" name="Line 26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3" name="Line 26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" name="Line 26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" name="Line 26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" name="Line 26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0" name="Group 269"/>
          <p:cNvGrpSpPr>
            <a:grpSpLocks/>
          </p:cNvGrpSpPr>
          <p:nvPr/>
        </p:nvGrpSpPr>
        <p:grpSpPr bwMode="auto">
          <a:xfrm flipH="1">
            <a:off x="3312492" y="1871767"/>
            <a:ext cx="576064" cy="214499"/>
            <a:chOff x="2880" y="3360"/>
            <a:chExt cx="2400" cy="240"/>
          </a:xfrm>
        </p:grpSpPr>
        <p:sp>
          <p:nvSpPr>
            <p:cNvPr id="165" name="Line 27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6" name="Line 27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7" name="Line 27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8" name="Line 27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9" name="Line 27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0" name="Line 27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1" name="Line 27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2" name="Line 27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3" name="Line 27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" name="Line 27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5" name="Line 28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1" name="Group 281"/>
          <p:cNvGrpSpPr>
            <a:grpSpLocks/>
          </p:cNvGrpSpPr>
          <p:nvPr/>
        </p:nvGrpSpPr>
        <p:grpSpPr bwMode="auto">
          <a:xfrm flipH="1">
            <a:off x="2736428" y="1871767"/>
            <a:ext cx="576064" cy="214499"/>
            <a:chOff x="2880" y="3360"/>
            <a:chExt cx="2400" cy="240"/>
          </a:xfrm>
        </p:grpSpPr>
        <p:sp>
          <p:nvSpPr>
            <p:cNvPr id="154" name="Line 28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" name="Line 28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" name="Line 28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" name="Line 28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" name="Line 28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9" name="Line 28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0" name="Line 28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" name="Line 28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2" name="Line 29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" name="Line 29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4" name="Line 29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2" name="Group 293"/>
          <p:cNvGrpSpPr>
            <a:grpSpLocks/>
          </p:cNvGrpSpPr>
          <p:nvPr/>
        </p:nvGrpSpPr>
        <p:grpSpPr bwMode="auto">
          <a:xfrm flipH="1">
            <a:off x="2160363" y="1871767"/>
            <a:ext cx="576064" cy="214499"/>
            <a:chOff x="2880" y="3360"/>
            <a:chExt cx="2400" cy="240"/>
          </a:xfrm>
        </p:grpSpPr>
        <p:sp>
          <p:nvSpPr>
            <p:cNvPr id="143" name="Line 294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4" name="Line 295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5" name="Line 296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" name="Line 297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" name="Line 298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" name="Line 299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9" name="Line 300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0" name="Line 301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" name="Line 302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" name="Line 303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" name="Line 304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3" name="Group 305"/>
          <p:cNvGrpSpPr>
            <a:grpSpLocks/>
          </p:cNvGrpSpPr>
          <p:nvPr/>
        </p:nvGrpSpPr>
        <p:grpSpPr bwMode="auto">
          <a:xfrm flipH="1">
            <a:off x="1584299" y="1871767"/>
            <a:ext cx="576064" cy="214499"/>
            <a:chOff x="2880" y="3360"/>
            <a:chExt cx="2400" cy="240"/>
          </a:xfrm>
        </p:grpSpPr>
        <p:sp>
          <p:nvSpPr>
            <p:cNvPr id="132" name="Line 306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" name="Line 307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4" name="Line 308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5" name="Line 309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6" name="Line 310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" name="Line 311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8" name="Line 312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9" name="Line 313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0" name="Line 314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" name="Line 315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2" name="Line 316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4" name="Group 317"/>
          <p:cNvGrpSpPr>
            <a:grpSpLocks/>
          </p:cNvGrpSpPr>
          <p:nvPr/>
        </p:nvGrpSpPr>
        <p:grpSpPr bwMode="auto">
          <a:xfrm flipH="1">
            <a:off x="1008235" y="1871767"/>
            <a:ext cx="576064" cy="214499"/>
            <a:chOff x="2880" y="3360"/>
            <a:chExt cx="2400" cy="240"/>
          </a:xfrm>
        </p:grpSpPr>
        <p:sp>
          <p:nvSpPr>
            <p:cNvPr id="121" name="Line 31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" name="Line 31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" name="Line 32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" name="Line 32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" name="Line 32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6" name="Line 32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7" name="Line 32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8" name="Line 32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9" name="Line 32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0" name="Line 32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" name="Line 32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5" name="Group 329"/>
          <p:cNvGrpSpPr>
            <a:grpSpLocks/>
          </p:cNvGrpSpPr>
          <p:nvPr/>
        </p:nvGrpSpPr>
        <p:grpSpPr bwMode="auto">
          <a:xfrm flipH="1">
            <a:off x="7344940" y="1871767"/>
            <a:ext cx="576064" cy="214499"/>
            <a:chOff x="2880" y="3360"/>
            <a:chExt cx="2400" cy="240"/>
          </a:xfrm>
        </p:grpSpPr>
        <p:sp>
          <p:nvSpPr>
            <p:cNvPr id="110" name="Line 33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" name="Line 33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" name="Line 33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" name="Line 33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" name="Line 33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" name="Line 33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6" name="Line 33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" name="Line 33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8" name="Line 33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9" name="Line 33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" name="Line 34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6" name="Group 341"/>
          <p:cNvGrpSpPr>
            <a:grpSpLocks/>
          </p:cNvGrpSpPr>
          <p:nvPr/>
        </p:nvGrpSpPr>
        <p:grpSpPr bwMode="auto">
          <a:xfrm flipH="1">
            <a:off x="7921004" y="1871767"/>
            <a:ext cx="576064" cy="214499"/>
            <a:chOff x="2880" y="3360"/>
            <a:chExt cx="2400" cy="240"/>
          </a:xfrm>
        </p:grpSpPr>
        <p:sp>
          <p:nvSpPr>
            <p:cNvPr id="99" name="Line 34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0" name="Line 34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" name="Line 34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" name="Line 34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" name="Line 34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" name="Line 34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" name="Line 34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" name="Line 34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" name="Line 35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" name="Line 35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" name="Line 35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7" name="Line 353"/>
          <p:cNvSpPr>
            <a:spLocks noChangeShapeType="1"/>
          </p:cNvSpPr>
          <p:nvPr/>
        </p:nvSpPr>
        <p:spPr bwMode="auto">
          <a:xfrm flipH="1">
            <a:off x="143892" y="1871767"/>
            <a:ext cx="360040" cy="0"/>
          </a:xfrm>
          <a:prstGeom prst="line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grpSp>
        <p:nvGrpSpPr>
          <p:cNvPr id="73" name="Group 359"/>
          <p:cNvGrpSpPr>
            <a:grpSpLocks/>
          </p:cNvGrpSpPr>
          <p:nvPr/>
        </p:nvGrpSpPr>
        <p:grpSpPr bwMode="auto">
          <a:xfrm flipH="1">
            <a:off x="8497068" y="1871767"/>
            <a:ext cx="576064" cy="214499"/>
            <a:chOff x="2880" y="3360"/>
            <a:chExt cx="2400" cy="240"/>
          </a:xfrm>
        </p:grpSpPr>
        <p:sp>
          <p:nvSpPr>
            <p:cNvPr id="88" name="Line 36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Line 36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Line 36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Line 36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Line 36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Line 36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Line 36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Line 36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6" name="Line 36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7" name="Line 36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8" name="Line 37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85" name="Group 317"/>
          <p:cNvGrpSpPr>
            <a:grpSpLocks/>
          </p:cNvGrpSpPr>
          <p:nvPr/>
        </p:nvGrpSpPr>
        <p:grpSpPr bwMode="auto">
          <a:xfrm flipH="1">
            <a:off x="431948" y="1871767"/>
            <a:ext cx="576064" cy="214499"/>
            <a:chOff x="2880" y="3360"/>
            <a:chExt cx="2400" cy="240"/>
          </a:xfrm>
        </p:grpSpPr>
        <p:sp>
          <p:nvSpPr>
            <p:cNvPr id="386" name="Line 31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7" name="Line 31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8" name="Line 32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9" name="Line 32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0" name="Line 32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1" name="Line 32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2" name="Line 32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3" name="Line 32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" name="Line 32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5" name="Line 32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7" name="Line 32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98" name="Text Box 194"/>
          <p:cNvSpPr txBox="1">
            <a:spLocks noChangeArrowheads="1"/>
          </p:cNvSpPr>
          <p:nvPr/>
        </p:nvSpPr>
        <p:spPr bwMode="auto">
          <a:xfrm>
            <a:off x="237620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15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399" name="Text Box 194"/>
          <p:cNvSpPr txBox="1">
            <a:spLocks noChangeArrowheads="1"/>
          </p:cNvSpPr>
          <p:nvPr/>
        </p:nvSpPr>
        <p:spPr bwMode="auto">
          <a:xfrm>
            <a:off x="64796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18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0" name="Text Box 194"/>
          <p:cNvSpPr txBox="1">
            <a:spLocks noChangeArrowheads="1"/>
          </p:cNvSpPr>
          <p:nvPr/>
        </p:nvSpPr>
        <p:spPr bwMode="auto">
          <a:xfrm>
            <a:off x="756102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6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1" name="Text Box 196"/>
          <p:cNvSpPr txBox="1">
            <a:spLocks noChangeArrowheads="1"/>
          </p:cNvSpPr>
          <p:nvPr/>
        </p:nvSpPr>
        <p:spPr bwMode="auto">
          <a:xfrm>
            <a:off x="8409140" y="1431756"/>
            <a:ext cx="719973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GeV</a:t>
            </a:r>
            <a:endParaRPr lang="de-DE" sz="2400" b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3" name="Text Box 196"/>
          <p:cNvSpPr txBox="1">
            <a:spLocks noChangeArrowheads="1"/>
          </p:cNvSpPr>
          <p:nvPr/>
        </p:nvSpPr>
        <p:spPr bwMode="auto">
          <a:xfrm>
            <a:off x="151392" y="703705"/>
            <a:ext cx="1206268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i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r>
              <a:rPr lang="en-US" sz="2800" b="1" baseline="-25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Planck</a:t>
            </a:r>
            <a:endParaRPr lang="de-DE" sz="2400" b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99651" y="1127363"/>
            <a:ext cx="26" cy="21603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1" name="Group 34"/>
          <p:cNvGrpSpPr>
            <a:grpSpLocks/>
          </p:cNvGrpSpPr>
          <p:nvPr/>
        </p:nvGrpSpPr>
        <p:grpSpPr bwMode="auto">
          <a:xfrm>
            <a:off x="1512042" y="3886795"/>
            <a:ext cx="576064" cy="214499"/>
            <a:chOff x="2880" y="3360"/>
            <a:chExt cx="2400" cy="240"/>
          </a:xfrm>
        </p:grpSpPr>
        <p:sp>
          <p:nvSpPr>
            <p:cNvPr id="576" name="Line 3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7" name="Line 3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8" name="Line 3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9" name="Line 3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0" name="Line 3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1" name="Line 4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2" name="Line 4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3" name="Line 4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4" name="Line 4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5" name="Line 4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6" name="Line 4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2" name="Group 46"/>
          <p:cNvGrpSpPr>
            <a:grpSpLocks/>
          </p:cNvGrpSpPr>
          <p:nvPr/>
        </p:nvGrpSpPr>
        <p:grpSpPr bwMode="auto">
          <a:xfrm>
            <a:off x="2088106" y="3886795"/>
            <a:ext cx="576064" cy="214499"/>
            <a:chOff x="2880" y="3360"/>
            <a:chExt cx="2400" cy="240"/>
          </a:xfrm>
        </p:grpSpPr>
        <p:sp>
          <p:nvSpPr>
            <p:cNvPr id="565" name="Line 4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6" name="Line 4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7" name="Line 4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8" name="Line 5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9" name="Line 5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0" name="Line 5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1" name="Line 5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2" name="Line 5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3" name="Line 5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4" name="Line 5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5" name="Line 5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3" name="Group 58"/>
          <p:cNvGrpSpPr>
            <a:grpSpLocks/>
          </p:cNvGrpSpPr>
          <p:nvPr/>
        </p:nvGrpSpPr>
        <p:grpSpPr bwMode="auto">
          <a:xfrm>
            <a:off x="2664171" y="3886795"/>
            <a:ext cx="576064" cy="214499"/>
            <a:chOff x="2880" y="3360"/>
            <a:chExt cx="2400" cy="240"/>
          </a:xfrm>
        </p:grpSpPr>
        <p:sp>
          <p:nvSpPr>
            <p:cNvPr id="554" name="Line 5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5" name="Line 6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6" name="Line 6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7" name="Line 6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" name="Line 6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9" name="Line 6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0" name="Line 6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1" name="Line 6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2" name="Line 6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3" name="Line 6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4" name="Line 6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4" name="Group 70"/>
          <p:cNvGrpSpPr>
            <a:grpSpLocks/>
          </p:cNvGrpSpPr>
          <p:nvPr/>
        </p:nvGrpSpPr>
        <p:grpSpPr bwMode="auto">
          <a:xfrm>
            <a:off x="3240235" y="3886795"/>
            <a:ext cx="576064" cy="214499"/>
            <a:chOff x="2880" y="3360"/>
            <a:chExt cx="2400" cy="240"/>
          </a:xfrm>
        </p:grpSpPr>
        <p:sp>
          <p:nvSpPr>
            <p:cNvPr id="543" name="Line 71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4" name="Line 72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5" name="Line 73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6" name="Line 74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7" name="Line 75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8" name="Line 76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9" name="Line 77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0" name="Line 78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1" name="Line 79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2" name="Line 80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3" name="Line 81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5" name="Group 82"/>
          <p:cNvGrpSpPr>
            <a:grpSpLocks/>
          </p:cNvGrpSpPr>
          <p:nvPr/>
        </p:nvGrpSpPr>
        <p:grpSpPr bwMode="auto">
          <a:xfrm>
            <a:off x="3816299" y="3886795"/>
            <a:ext cx="576064" cy="214499"/>
            <a:chOff x="2880" y="3360"/>
            <a:chExt cx="2400" cy="240"/>
          </a:xfrm>
        </p:grpSpPr>
        <p:sp>
          <p:nvSpPr>
            <p:cNvPr id="532" name="Line 83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3" name="Line 84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4" name="Line 85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5" name="Line 86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6" name="Line 87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7" name="Line 88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8" name="Line 89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9" name="Line 90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0" name="Line 91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1" name="Line 92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2" name="Line 93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6" name="Group 94"/>
          <p:cNvGrpSpPr>
            <a:grpSpLocks/>
          </p:cNvGrpSpPr>
          <p:nvPr/>
        </p:nvGrpSpPr>
        <p:grpSpPr bwMode="auto">
          <a:xfrm>
            <a:off x="4392363" y="3886795"/>
            <a:ext cx="576064" cy="214499"/>
            <a:chOff x="2880" y="3360"/>
            <a:chExt cx="2400" cy="240"/>
          </a:xfrm>
        </p:grpSpPr>
        <p:sp>
          <p:nvSpPr>
            <p:cNvPr id="521" name="Line 9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2" name="Line 9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3" name="Line 9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4" name="Line 9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5" name="Line 9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6" name="Line 10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7" name="Line 10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8" name="Line 10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9" name="Line 10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0" name="Line 10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1" name="Line 10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7" name="Group 106"/>
          <p:cNvGrpSpPr>
            <a:grpSpLocks/>
          </p:cNvGrpSpPr>
          <p:nvPr/>
        </p:nvGrpSpPr>
        <p:grpSpPr bwMode="auto">
          <a:xfrm>
            <a:off x="4968427" y="3886795"/>
            <a:ext cx="576064" cy="214499"/>
            <a:chOff x="2880" y="3360"/>
            <a:chExt cx="2400" cy="240"/>
          </a:xfrm>
        </p:grpSpPr>
        <p:sp>
          <p:nvSpPr>
            <p:cNvPr id="510" name="Line 10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1" name="Line 10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2" name="Line 10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3" name="Line 11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4" name="Line 11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5" name="Line 11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6" name="Line 11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7" name="Line 11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8" name="Line 11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9" name="Line 11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0" name="Line 11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8" name="Group 118"/>
          <p:cNvGrpSpPr>
            <a:grpSpLocks/>
          </p:cNvGrpSpPr>
          <p:nvPr/>
        </p:nvGrpSpPr>
        <p:grpSpPr bwMode="auto">
          <a:xfrm>
            <a:off x="5544491" y="3886795"/>
            <a:ext cx="576064" cy="214499"/>
            <a:chOff x="2880" y="3360"/>
            <a:chExt cx="2400" cy="240"/>
          </a:xfrm>
        </p:grpSpPr>
        <p:sp>
          <p:nvSpPr>
            <p:cNvPr id="499" name="Line 11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0" name="Line 12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1" name="Line 12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2" name="Line 12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3" name="Line 12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4" name="Line 12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5" name="Line 12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6" name="Line 12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7" name="Line 12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8" name="Line 12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9" name="Line 12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9" name="Group 130"/>
          <p:cNvGrpSpPr>
            <a:grpSpLocks/>
          </p:cNvGrpSpPr>
          <p:nvPr/>
        </p:nvGrpSpPr>
        <p:grpSpPr bwMode="auto">
          <a:xfrm>
            <a:off x="6120555" y="3886795"/>
            <a:ext cx="576064" cy="214499"/>
            <a:chOff x="2880" y="3360"/>
            <a:chExt cx="2400" cy="240"/>
          </a:xfrm>
        </p:grpSpPr>
        <p:sp>
          <p:nvSpPr>
            <p:cNvPr id="488" name="Line 131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9" name="Line 132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0" name="Line 133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1" name="Line 134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2" name="Line 135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3" name="Line 136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4" name="Line 137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5" name="Line 138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6" name="Line 139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7" name="Line 140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8" name="Line 141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0" name="Group 142"/>
          <p:cNvGrpSpPr>
            <a:grpSpLocks/>
          </p:cNvGrpSpPr>
          <p:nvPr/>
        </p:nvGrpSpPr>
        <p:grpSpPr bwMode="auto">
          <a:xfrm>
            <a:off x="6696619" y="3886795"/>
            <a:ext cx="576064" cy="214499"/>
            <a:chOff x="2880" y="3360"/>
            <a:chExt cx="2400" cy="240"/>
          </a:xfrm>
        </p:grpSpPr>
        <p:sp>
          <p:nvSpPr>
            <p:cNvPr id="477" name="Line 143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8" name="Line 144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9" name="Line 145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0" name="Line 146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1" name="Line 147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2" name="Line 148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3" name="Line 149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" name="Line 150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5" name="Line 151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6" name="Line 152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7" name="Line 153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1" name="Group 154"/>
          <p:cNvGrpSpPr>
            <a:grpSpLocks/>
          </p:cNvGrpSpPr>
          <p:nvPr/>
        </p:nvGrpSpPr>
        <p:grpSpPr bwMode="auto">
          <a:xfrm>
            <a:off x="7272683" y="3886795"/>
            <a:ext cx="576064" cy="214499"/>
            <a:chOff x="2880" y="3360"/>
            <a:chExt cx="2400" cy="240"/>
          </a:xfrm>
        </p:grpSpPr>
        <p:sp>
          <p:nvSpPr>
            <p:cNvPr id="466" name="Line 15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7" name="Line 15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8" name="Line 15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9" name="Line 15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0" name="Line 15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1" name="Line 16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2" name="Line 16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3" name="Line 16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4" name="Line 16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5" name="Line 16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6" name="Line 16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2" name="Group 166"/>
          <p:cNvGrpSpPr>
            <a:grpSpLocks/>
          </p:cNvGrpSpPr>
          <p:nvPr/>
        </p:nvGrpSpPr>
        <p:grpSpPr bwMode="auto">
          <a:xfrm>
            <a:off x="935978" y="3886795"/>
            <a:ext cx="576064" cy="214499"/>
            <a:chOff x="2880" y="3360"/>
            <a:chExt cx="2400" cy="240"/>
          </a:xfrm>
        </p:grpSpPr>
        <p:sp>
          <p:nvSpPr>
            <p:cNvPr id="455" name="Line 16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6" name="Line 16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7" name="Line 16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8" name="Line 17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9" name="Line 17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0" name="Line 17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1" name="Line 17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2" name="Line 17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3" name="Line 17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4" name="Line 17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5" name="Line 17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3" name="Group 178"/>
          <p:cNvGrpSpPr>
            <a:grpSpLocks/>
          </p:cNvGrpSpPr>
          <p:nvPr/>
        </p:nvGrpSpPr>
        <p:grpSpPr bwMode="auto">
          <a:xfrm>
            <a:off x="359914" y="3888047"/>
            <a:ext cx="576064" cy="214499"/>
            <a:chOff x="2880" y="3360"/>
            <a:chExt cx="2400" cy="240"/>
          </a:xfrm>
        </p:grpSpPr>
        <p:sp>
          <p:nvSpPr>
            <p:cNvPr id="444" name="Line 17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5" name="Line 18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6" name="Line 18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" name="Line 18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8" name="Line 18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9" name="Line 18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0" name="Line 18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1" name="Line 18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2" name="Line 18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3" name="Line 18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4" name="Line 18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25" name="Line 191"/>
          <p:cNvSpPr>
            <a:spLocks noChangeShapeType="1"/>
          </p:cNvSpPr>
          <p:nvPr/>
        </p:nvSpPr>
        <p:spPr bwMode="auto">
          <a:xfrm>
            <a:off x="8424811" y="3886795"/>
            <a:ext cx="360040" cy="0"/>
          </a:xfrm>
          <a:prstGeom prst="line">
            <a:avLst/>
          </a:prstGeom>
          <a:noFill/>
          <a:ln w="25400">
            <a:solidFill>
              <a:schemeClr val="accent3">
                <a:lumMod val="50000"/>
              </a:schemeClr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7" name="Text Box 356"/>
          <p:cNvSpPr txBox="1">
            <a:spLocks noChangeArrowheads="1"/>
          </p:cNvSpPr>
          <p:nvPr/>
        </p:nvSpPr>
        <p:spPr bwMode="auto">
          <a:xfrm>
            <a:off x="403253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GHz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429" name="Text Box 358"/>
          <p:cNvSpPr txBox="1">
            <a:spLocks noChangeArrowheads="1"/>
          </p:cNvSpPr>
          <p:nvPr/>
        </p:nvSpPr>
        <p:spPr bwMode="auto">
          <a:xfrm>
            <a:off x="8209112" y="3383977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>
            <a:no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i="1" smtClean="0">
                <a:solidFill>
                  <a:schemeClr val="accent3">
                    <a:lumMod val="50000"/>
                  </a:schemeClr>
                </a:solidFill>
                <a:effectLst/>
                <a:latin typeface="Symbol" panose="05050102010706020507" pitchFamily="18" charset="2"/>
              </a:rPr>
              <a:t>n</a:t>
            </a:r>
            <a:r>
              <a:rPr lang="en-US" sz="2800" b="1" i="1" baseline="-25000" smtClean="0">
                <a:solidFill>
                  <a:schemeClr val="accent3">
                    <a:lumMod val="50000"/>
                  </a:schemeClr>
                </a:solidFill>
                <a:effectLst/>
                <a:latin typeface="+mj-lt"/>
              </a:rPr>
              <a:t>a</a:t>
            </a:r>
            <a:endParaRPr lang="de-DE" sz="2800" b="1" i="1" baseline="-25000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grpSp>
        <p:nvGrpSpPr>
          <p:cNvPr id="430" name="Group 371"/>
          <p:cNvGrpSpPr>
            <a:grpSpLocks/>
          </p:cNvGrpSpPr>
          <p:nvPr/>
        </p:nvGrpSpPr>
        <p:grpSpPr bwMode="auto">
          <a:xfrm>
            <a:off x="7848747" y="3888295"/>
            <a:ext cx="576064" cy="214499"/>
            <a:chOff x="2880" y="3360"/>
            <a:chExt cx="2400" cy="240"/>
          </a:xfrm>
        </p:grpSpPr>
        <p:sp>
          <p:nvSpPr>
            <p:cNvPr id="433" name="Line 37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4" name="Line 37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5" name="Line 37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6" name="Line 37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7" name="Line 37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8" name="Line 37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9" name="Line 37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0" name="Line 37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1" name="Line 38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2" name="Line 38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3" name="Line 38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88" name="Text Box 356"/>
          <p:cNvSpPr txBox="1">
            <a:spLocks noChangeArrowheads="1"/>
          </p:cNvSpPr>
          <p:nvPr/>
        </p:nvSpPr>
        <p:spPr bwMode="auto">
          <a:xfrm>
            <a:off x="576077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+mj-lt"/>
              </a:rPr>
              <a:t>T</a:t>
            </a:r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89" name="Text Box 383"/>
          <p:cNvSpPr txBox="1">
            <a:spLocks noChangeArrowheads="1"/>
          </p:cNvSpPr>
          <p:nvPr/>
        </p:nvSpPr>
        <p:spPr bwMode="auto">
          <a:xfrm>
            <a:off x="230429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MHz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90" name="Text Box 383"/>
          <p:cNvSpPr txBox="1">
            <a:spLocks noChangeArrowheads="1"/>
          </p:cNvSpPr>
          <p:nvPr/>
        </p:nvSpPr>
        <p:spPr bwMode="auto">
          <a:xfrm>
            <a:off x="57595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+mj-lt"/>
              </a:rPr>
              <a:t>k</a:t>
            </a:r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91" name="Rectangle 590"/>
          <p:cNvSpPr>
            <a:spLocks noChangeArrowheads="1"/>
          </p:cNvSpPr>
          <p:nvPr/>
        </p:nvSpPr>
        <p:spPr bwMode="auto">
          <a:xfrm>
            <a:off x="6336360" y="4464217"/>
            <a:ext cx="2736203" cy="151203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 defTabSz="921018">
              <a:lnSpc>
                <a:spcPct val="80000"/>
              </a:lnSpc>
              <a:defRPr/>
            </a:pPr>
            <a:r>
              <a:rPr lang="de-DE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Astrophysical Bounds</a:t>
            </a:r>
          </a:p>
          <a:p>
            <a:pPr algn="ctr" defTabSz="921018">
              <a:lnSpc>
                <a:spcPct val="80000"/>
              </a:lnSpc>
              <a:defRPr/>
            </a:pPr>
            <a:endParaRPr lang="de-DE" sz="7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921018">
              <a:lnSpc>
                <a:spcPct val="80000"/>
              </a:lnSpc>
              <a:defRPr/>
            </a:pPr>
            <a:r>
              <a:rPr lang="de-DE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(Energy loss of stars)</a:t>
            </a:r>
            <a:endParaRPr lang="de-DE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2" name="Rectangle 591"/>
              <p:cNvSpPr>
                <a:spLocks noChangeArrowheads="1"/>
              </p:cNvSpPr>
              <p:nvPr/>
            </p:nvSpPr>
            <p:spPr bwMode="auto">
              <a:xfrm>
                <a:off x="143054" y="4464217"/>
                <a:ext cx="4321566" cy="64800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92156" tIns="46078" rIns="92156" bIns="46078" anchor="ctr"/>
              <a:lstStyle/>
              <a:p>
                <a:pPr algn="ctr" defTabSz="921018">
                  <a:lnSpc>
                    <a:spcPct val="80000"/>
                  </a:lnSpc>
                  <a:defRPr/>
                </a:pPr>
                <a:r>
                  <a:rPr lang="de-DE" sz="20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Too much dark matter in</a:t>
                </a:r>
              </a:p>
              <a:p>
                <a:pPr algn="ctr" defTabSz="921018">
                  <a:lnSpc>
                    <a:spcPct val="80000"/>
                  </a:lnSpc>
                  <a:defRPr/>
                </a:pPr>
                <a:r>
                  <a:rPr lang="de-DE" sz="20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re-aligment scenario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1" i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𝚯</m:t>
                        </m:r>
                      </m:e>
                      <m:sub>
                        <m:r>
                          <a:rPr lang="en-US" sz="2000" b="1" i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𝐢</m:t>
                        </m:r>
                      </m:sub>
                    </m:sSub>
                    <m:r>
                      <a:rPr lang="en-US" sz="2000" b="1" i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r>
                      <a:rPr lang="en-US" sz="2000" b="1" i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𝟏</m:t>
                    </m:r>
                  </m:oMath>
                </a14:m>
                <a:endParaRPr lang="de-DE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92" name="Rectangle 59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054" y="4464217"/>
                <a:ext cx="4321566" cy="648000"/>
              </a:xfrm>
              <a:prstGeom prst="rect">
                <a:avLst/>
              </a:prstGeom>
              <a:blipFill rotWithShape="1">
                <a:blip r:embed="rId2"/>
                <a:stretch>
                  <a:fillRect t="-7339" b="-15596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7" name="Rectangle 586"/>
          <p:cNvSpPr>
            <a:spLocks noChangeArrowheads="1"/>
          </p:cNvSpPr>
          <p:nvPr/>
        </p:nvSpPr>
        <p:spPr bwMode="auto">
          <a:xfrm>
            <a:off x="151393" y="5328247"/>
            <a:ext cx="4961190" cy="64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 defTabSz="921018">
              <a:lnSpc>
                <a:spcPct val="80000"/>
              </a:lnSpc>
              <a:defRPr/>
            </a:pPr>
            <a:r>
              <a:rPr lang="de-DE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 much dark matter in</a:t>
            </a:r>
          </a:p>
          <a:p>
            <a:pPr algn="ctr" defTabSz="921018">
              <a:lnSpc>
                <a:spcPct val="80000"/>
              </a:lnSpc>
              <a:defRPr/>
            </a:pPr>
            <a:r>
              <a:rPr lang="de-DE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cosmic string and domain wall scenario</a:t>
            </a:r>
            <a:endParaRPr lang="de-DE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3" name="Rectangle 592"/>
          <p:cNvSpPr>
            <a:spLocks noChangeArrowheads="1"/>
          </p:cNvSpPr>
          <p:nvPr/>
        </p:nvSpPr>
        <p:spPr bwMode="auto">
          <a:xfrm>
            <a:off x="4464492" y="4464217"/>
            <a:ext cx="288000" cy="648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 defTabSz="921018">
              <a:lnSpc>
                <a:spcPct val="80000"/>
              </a:lnSpc>
              <a:defRPr/>
            </a:pPr>
            <a:r>
              <a:rPr lang="de-DE" sz="3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de-DE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4" name="Text Box 356"/>
          <p:cNvSpPr txBox="1">
            <a:spLocks noChangeArrowheads="1"/>
          </p:cNvSpPr>
          <p:nvPr/>
        </p:nvSpPr>
        <p:spPr bwMode="auto">
          <a:xfrm>
            <a:off x="4752632" y="4464189"/>
            <a:ext cx="720000" cy="64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+mj-lt"/>
              </a:rPr>
              <a:t>A</a:t>
            </a:r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xion</a:t>
            </a:r>
          </a:p>
          <a:p>
            <a:pPr eaLnBrk="1" hangingPunct="1"/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effectLst/>
                <a:latin typeface="+mj-lt"/>
              </a:rPr>
              <a:t>DM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95" name="Rectangle 594"/>
          <p:cNvSpPr>
            <a:spLocks noChangeArrowheads="1"/>
          </p:cNvSpPr>
          <p:nvPr/>
        </p:nvSpPr>
        <p:spPr bwMode="auto">
          <a:xfrm>
            <a:off x="5112582" y="5328337"/>
            <a:ext cx="346586" cy="648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 defTabSz="921018">
              <a:lnSpc>
                <a:spcPct val="80000"/>
              </a:lnSpc>
              <a:defRPr/>
            </a:pPr>
            <a:r>
              <a:rPr lang="de-DE" sz="3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de-DE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6" name="Text Box 356"/>
          <p:cNvSpPr txBox="1">
            <a:spLocks noChangeArrowheads="1"/>
          </p:cNvSpPr>
          <p:nvPr/>
        </p:nvSpPr>
        <p:spPr bwMode="auto">
          <a:xfrm>
            <a:off x="5472732" y="5328309"/>
            <a:ext cx="720000" cy="64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+mj-lt"/>
              </a:rPr>
              <a:t>A</a:t>
            </a:r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xion</a:t>
            </a:r>
          </a:p>
          <a:p>
            <a:pPr eaLnBrk="1" hangingPunct="1"/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effectLst/>
                <a:latin typeface="+mj-lt"/>
              </a:rPr>
              <a:t>DM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686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Galactic WIMP vs Axion Dark Matter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61122" y="791677"/>
            <a:ext cx="8496112" cy="50401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000" b="1" smtClean="0">
                <a:solidFill>
                  <a:schemeClr val="accent3">
                    <a:lumMod val="50000"/>
                  </a:schemeClr>
                </a:solidFill>
              </a:rPr>
              <a:t>Local dark matter density around  0.3 GeV/cm</a:t>
            </a:r>
            <a:r>
              <a:rPr lang="en-US" sz="2000" b="1" baseline="30000" smtClean="0">
                <a:solidFill>
                  <a:schemeClr val="accent3">
                    <a:lumMod val="50000"/>
                  </a:schemeClr>
                </a:solidFill>
              </a:rPr>
              <a:t>3</a:t>
            </a:r>
            <a:endParaRPr lang="en-US" sz="2000" b="1" baseline="30000">
              <a:solidFill>
                <a:schemeClr val="accent3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9790" y="1439707"/>
                <a:ext cx="4176712" cy="5040468"/>
              </a:xfrm>
              <a:prstGeom prst="rect">
                <a:avLst/>
              </a:prstGeom>
              <a:noFill/>
              <a:ln>
                <a:solidFill>
                  <a:schemeClr val="tx2">
                    <a:lumMod val="75000"/>
                  </a:schemeClr>
                </a:solidFill>
              </a:ln>
            </p:spPr>
            <p:txBody>
              <a:bodyPr wrap="none" rtlCol="0">
                <a:noAutofit/>
              </a:bodyPr>
              <a:lstStyle/>
              <a:p>
                <a:endParaRPr lang="en-US" sz="400" b="1" smtClean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r>
                  <a:rPr lang="en-US" sz="2000" b="1" smtClean="0">
                    <a:solidFill>
                      <a:schemeClr val="accent6">
                        <a:lumMod val="50000"/>
                      </a:schemeClr>
                    </a:solidFill>
                  </a:rPr>
                  <a:t>WIMPs:  Typical mass 100 GeV</a:t>
                </a:r>
              </a:p>
              <a:p>
                <a:endParaRPr lang="en-US" sz="600" b="1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• Local number density:</a:t>
                </a:r>
              </a:p>
              <a:p>
                <a:endParaRPr lang="en-US" sz="600" b="1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    </m:t>
                    </m:r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𝟑𝟎𝟎𝟎</m:t>
                    </m:r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1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𝐦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𝟑</m:t>
                        </m:r>
                      </m:sup>
                    </m:sSup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𝟏𝟎𝟎</m:t>
                        </m:r>
                        <m: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sz="2000" b="1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𝐆𝐞𝐕</m:t>
                        </m:r>
                      </m:num>
                      <m:den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000" b="1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𝐖𝐈𝐌𝐏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</a:p>
              <a:p>
                <a:endParaRPr lang="en-US" sz="600" b="1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   </a:t>
                </a:r>
                <a:r>
                  <a:rPr lang="en-US" sz="2000" b="1" smtClean="0">
                    <a:solidFill>
                      <a:schemeClr val="accent2">
                        <a:lumMod val="75000"/>
                      </a:schemeClr>
                    </a:solidFill>
                  </a:rPr>
                  <a:t>Dilute gas of particles</a:t>
                </a:r>
                <a:endParaRPr lang="en-US" sz="2000" b="1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790" y="1439707"/>
                <a:ext cx="4176712" cy="5040468"/>
              </a:xfrm>
              <a:prstGeom prst="rect">
                <a:avLst/>
              </a:prstGeom>
              <a:blipFill rotWithShape="1">
                <a:blip r:embed="rId2"/>
                <a:stretch>
                  <a:fillRect l="-1310"/>
                </a:stretch>
              </a:blipFill>
              <a:ln>
                <a:solidFill>
                  <a:schemeClr val="tx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9" name="TextBox 398"/>
              <p:cNvSpPr txBox="1"/>
              <p:nvPr/>
            </p:nvSpPr>
            <p:spPr>
              <a:xfrm>
                <a:off x="4680522" y="1439707"/>
                <a:ext cx="4176712" cy="5043317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none" rtlCol="0">
                <a:noAutofit/>
              </a:bodyPr>
              <a:lstStyle/>
              <a:p>
                <a:endParaRPr lang="en-US" sz="400" b="1" smtClean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r>
                  <a:rPr lang="en-US" sz="2000" b="1" smtClean="0">
                    <a:solidFill>
                      <a:schemeClr val="accent6">
                        <a:lumMod val="50000"/>
                      </a:schemeClr>
                    </a:solidFill>
                  </a:rPr>
                  <a:t>Axions:  Typical mass 10 </a:t>
                </a:r>
                <a:r>
                  <a:rPr lang="en-US" sz="2000" b="1" smtClean="0">
                    <a:solidFill>
                      <a:schemeClr val="accent6">
                        <a:lumMod val="50000"/>
                      </a:schemeClr>
                    </a:solidFill>
                    <a:latin typeface="Symbol" panose="05050102010706020507" pitchFamily="18" charset="2"/>
                  </a:rPr>
                  <a:t>m</a:t>
                </a:r>
                <a:r>
                  <a:rPr lang="en-US" sz="2000" b="1" smtClean="0">
                    <a:solidFill>
                      <a:schemeClr val="accent6">
                        <a:lumMod val="50000"/>
                      </a:schemeClr>
                    </a:solidFill>
                  </a:rPr>
                  <a:t>eV</a:t>
                </a:r>
              </a:p>
              <a:p>
                <a:endParaRPr lang="en-US" sz="600" b="1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• Local </a:t>
                </a:r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number density:</a:t>
                </a:r>
              </a:p>
              <a:p>
                <a:endParaRPr lang="en-US" sz="700" b="1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    </m:t>
                    </m:r>
                    <m:r>
                      <a:rPr lang="en-US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𝟑</m:t>
                    </m:r>
                    <m:r>
                      <a:rPr lang="en-US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×</m:t>
                    </m:r>
                    <m:r>
                      <a:rPr lang="en-US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𝟏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𝟎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𝟏𝟗</m:t>
                        </m:r>
                      </m:sup>
                    </m:sSup>
                    <m:r>
                      <a:rPr lang="en-US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𝐦</m:t>
                        </m:r>
                      </m:e>
                      <m:sup>
                        <m:r>
                          <a:rPr lang="en-US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𝟑</m:t>
                        </m:r>
                      </m:sup>
                    </m:sSup>
                    <m:r>
                      <a:rPr lang="en-US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𝟏𝟎</m:t>
                        </m:r>
                        <m:r>
                          <a:rPr lang="en-US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b="1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𝛍</m:t>
                        </m:r>
                        <m:r>
                          <a:rPr lang="en-US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𝐞𝐕</m:t>
                        </m:r>
                      </m:num>
                      <m:den>
                        <m:sSub>
                          <m:sSubPr>
                            <m:ctrlPr>
                              <a:rPr lang="en-US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𝒂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b="1" smtClean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</a:p>
              <a:p>
                <a:endParaRPr lang="en-US" sz="600" b="1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• 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Typical galactic virial velocity:</a:t>
                </a:r>
              </a:p>
              <a:p>
                <a:endParaRPr lang="en-US" sz="600" b="1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/>
                      </a:rPr>
                      <m:t>  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  <m:t>𝒗</m:t>
                        </m:r>
                      </m:e>
                      <m:sub>
                        <m:r>
                          <a:rPr lang="en-US" sz="2000" b="1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  <m:t>𝐠𝐚𝐥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/>
                      </a:rPr>
                      <m:t>∼</m:t>
                    </m:r>
                    <m:r>
                      <a:rPr lang="en-US" sz="2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/>
                      </a:rPr>
                      <m:t>𝟏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  <m:t>𝟎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  <m:t>𝟑</m:t>
                        </m:r>
                      </m:sup>
                    </m:sSup>
                    <m:r>
                      <a:rPr lang="en-US" sz="2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/>
                      </a:rPr>
                      <m:t> </m:t>
                    </m:r>
                    <m:r>
                      <a:rPr lang="en-US" sz="2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/>
                      </a:rPr>
                      <m:t>𝒄</m:t>
                    </m:r>
                  </m:oMath>
                </a14:m>
                <a:endParaRPr lang="en-US" sz="2000" b="1" smtClean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endParaRPr lang="en-US" sz="600" b="1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• Typical de Broglie wavelength</a:t>
                </a:r>
              </a:p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   (“localisation”)</a:t>
                </a:r>
              </a:p>
              <a:p>
                <a:endParaRPr lang="en-US" sz="600" b="1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    </m:t>
                    </m:r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𝝀</m:t>
                    </m:r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∼</m:t>
                    </m:r>
                    <m:f>
                      <m:fPr>
                        <m:ctrlPr>
                          <a:rPr lang="en-US" sz="20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𝝅</m:t>
                        </m:r>
                      </m:num>
                      <m:den>
                        <m:sSub>
                          <m:sSubPr>
                            <m:ctrlPr>
                              <a:rPr lang="en-US" sz="20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𝒂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𝒗</m:t>
                            </m:r>
                          </m:e>
                          <m:sub>
                            <m:r>
                              <a:rPr lang="en-US" sz="2000" b="1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𝐠𝐚𝐥</m:t>
                            </m:r>
                          </m:sub>
                        </m:sSub>
                      </m:den>
                    </m:f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∼</m:t>
                    </m:r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𝟏𝟎𝟎</m:t>
                    </m:r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 </m:t>
                    </m:r>
                    <m:r>
                      <a:rPr lang="en-US" sz="2000" b="1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𝐦</m:t>
                    </m:r>
                    <m:r>
                      <a:rPr lang="en-US" sz="2000" b="1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20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𝟏𝟎</m:t>
                        </m:r>
                        <m:r>
                          <a:rPr lang="en-US" sz="20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sz="20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𝛍</m:t>
                        </m:r>
                        <m:r>
                          <a:rPr lang="en-US" sz="20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𝐞𝐕</m:t>
                        </m:r>
                      </m:num>
                      <m:den>
                        <m:sSub>
                          <m:sSubPr>
                            <m:ctrlPr>
                              <a:rPr lang="en-US" sz="20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𝒂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b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</a:p>
              <a:p>
                <a:endParaRPr lang="en-US" sz="600" b="1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• 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Minimal occupation number</a:t>
                </a:r>
              </a:p>
              <a:p>
                <a:endParaRPr lang="en-US" sz="600" b="1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    </m:t>
                    </m:r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𝒇</m:t>
                    </m:r>
                    <m:r>
                      <a:rPr lang="en-US" sz="2000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∼</m:t>
                    </m:r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𝟏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𝟎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𝟐𝟓</m:t>
                        </m:r>
                      </m:sup>
                    </m:sSup>
                    <m:r>
                      <a:rPr lang="en-US" sz="2000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b="1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000" b="1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/>
                                  </a:rPr>
                                  <m:t>𝟏𝟎</m:t>
                                </m:r>
                                <m:r>
                                  <a:rPr lang="en-US" sz="2000" b="1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sz="2000" b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/>
                                  </a:rPr>
                                  <m:t>𝛍</m:t>
                                </m:r>
                                <m:r>
                                  <a:rPr lang="en-US" sz="2000" b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/>
                                  </a:rPr>
                                  <m:t>𝐞𝐕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2000" b="1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sz="2000" b="1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𝒂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𝟒</m:t>
                        </m:r>
                      </m:sup>
                    </m:sSup>
                  </m:oMath>
                </a14:m>
                <a:r>
                  <a:rPr lang="en-US" sz="2000" b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</a:p>
              <a:p>
                <a:endParaRPr lang="en-US" sz="600" b="1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   </a:t>
                </a:r>
                <a:r>
                  <a:rPr lang="en-US" sz="2000" b="1" smtClean="0">
                    <a:solidFill>
                      <a:schemeClr val="accent2">
                        <a:lumMod val="75000"/>
                      </a:schemeClr>
                    </a:solidFill>
                  </a:rPr>
                  <a:t>Highly degenerate Bose gas!</a:t>
                </a:r>
              </a:p>
            </p:txBody>
          </p:sp>
        </mc:Choice>
        <mc:Fallback xmlns="">
          <p:sp>
            <p:nvSpPr>
              <p:cNvPr id="399" name="TextBox 3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522" y="1439707"/>
                <a:ext cx="4176712" cy="5043317"/>
              </a:xfrm>
              <a:prstGeom prst="rect">
                <a:avLst/>
              </a:prstGeom>
              <a:blipFill rotWithShape="1">
                <a:blip r:embed="rId3"/>
                <a:stretch>
                  <a:fillRect l="-1456" b="-483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839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Dark Matter Driving Oscillators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>
                <a:spLocks noChangeArrowheads="1"/>
              </p:cNvSpPr>
              <p:nvPr/>
            </p:nvSpPr>
            <p:spPr bwMode="auto">
              <a:xfrm>
                <a:off x="215902" y="3095937"/>
                <a:ext cx="8785220" cy="1440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/>
              <a:lstStyle/>
              <a:p>
                <a:pPr algn="l"/>
                <a:r>
                  <a:rPr lang="en-US" sz="2000" smtClean="0">
                    <a:solidFill>
                      <a:schemeClr val="tx2"/>
                    </a:solidFill>
                    <a:effectLst/>
                  </a:rPr>
                  <a:t>Assume axions are the galactic dark matter: </a:t>
                </a:r>
                <a:r>
                  <a:rPr lang="en-US" sz="2000" smtClean="0">
                    <a:solidFill>
                      <a:schemeClr val="tx2"/>
                    </a:solidFill>
                    <a:effectLst/>
                    <a:sym typeface="Symbol" pitchFamily="18" charset="2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  <a:sym typeface="Symbol" pitchFamily="18" charset="2"/>
                          </a:rPr>
                          <m:t>𝜌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  <a:sym typeface="Symbol" pitchFamily="18" charset="2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  <a:sym typeface="Symbol" pitchFamily="18" charset="2"/>
                      </a:rPr>
                      <m:t> </m:t>
                    </m:r>
                    <m:r>
                      <a:rPr lang="en-US" sz="20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  <a:sym typeface="Symbol" pitchFamily="18" charset="2"/>
                      </a:rPr>
                      <m:t>~</m:t>
                    </m:r>
                  </m:oMath>
                </a14:m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sym typeface="Symbol" pitchFamily="18" charset="2"/>
                  </a:rPr>
                  <a:t> 300 MeV/cm</a:t>
                </a:r>
                <a:r>
                  <a:rPr lang="en-US" sz="2400" baseline="3000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Symbol" pitchFamily="18" charset="2"/>
                  </a:rPr>
                  <a:t>3</a:t>
                </a:r>
              </a:p>
              <a:p>
                <a:pPr algn="l"/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sz="2000" b="0">
                    <a:solidFill>
                      <a:schemeClr val="tx2"/>
                    </a:solidFill>
                    <a:effectLst/>
                  </a:rPr>
                  <a:t> </a:t>
                </a:r>
                <a:r>
                  <a:rPr lang="en-US" sz="2000" b="0" smtClean="0">
                    <a:solidFill>
                      <a:schemeClr val="tx2"/>
                    </a:solidFill>
                    <a:effectLst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2</m:t>
                        </m:r>
                      </m:den>
                    </m:f>
                    <m:sSubSup>
                      <m:sSubSupPr>
                        <m:ctrlP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𝑎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2</m:t>
                        </m:r>
                      </m:sup>
                    </m:sSubSup>
                    <m:sSubSup>
                      <m:sSubSupPr>
                        <m:ctrlP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Φ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𝑎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2</m:t>
                        </m:r>
                      </m:sup>
                    </m:sSubSup>
                    <m:r>
                      <a:rPr lang="en-US" sz="20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sSubSupPr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𝑎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2</m:t>
                        </m:r>
                      </m:sup>
                    </m:sSubSup>
                    <m:sSup>
                      <m:sSupPr>
                        <m:ctrlP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  <m:t>Θ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𝑎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</a:rPr>
                      <m:t>∼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Θ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𝜋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𝜋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</a:rPr>
                      <m:t>∼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Θ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2</m:t>
                        </m:r>
                      </m:sup>
                    </m:sSup>
                    <m:sSubSup>
                      <m:sSubSupPr>
                        <m:ctrlP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Λ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0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rPr>
                          <m:t>QCD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4</m:t>
                        </m:r>
                      </m:sup>
                    </m:sSubSup>
                  </m:oMath>
                </a14:m>
                <a:endParaRPr lang="en-US" sz="2000" b="0" i="0" smtClean="0">
                  <a:solidFill>
                    <a:schemeClr val="tx2"/>
                  </a:solidFill>
                  <a:effectLst/>
                  <a:latin typeface="Cambria Math"/>
                </a:endParaRPr>
              </a:p>
              <a:p>
                <a:endParaRPr lang="en-US" sz="800" b="0" smtClean="0">
                  <a:solidFill>
                    <a:schemeClr val="tx2"/>
                  </a:solidFill>
                  <a:effectLst/>
                </a:endParaRPr>
              </a:p>
              <a:p>
                <a:r>
                  <a:rPr lang="en-US" sz="2000" b="0" smtClean="0">
                    <a:solidFill>
                      <a:schemeClr val="tx2"/>
                    </a:solidFill>
                    <a:effectLst/>
                  </a:rPr>
                  <a:t>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mbria Math"/>
                      </a:rPr>
                      <m:t>Θ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sz="2000" b="0" i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mbria Math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mbria Math"/>
                      </a:rPr>
                      <m:t>𝑎</m:t>
                    </m:r>
                    <m:d>
                      <m:d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/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mbria Math"/>
                      </a:rPr>
                      <m:t>∼3×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latin typeface="Cambria Math"/>
                          </a:rPr>
                          <m:t>−19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mbria Math"/>
                      </a:rPr>
                      <m:t>cos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endParaRPr lang="en-US" sz="2000">
                  <a:solidFill>
                    <a:schemeClr val="tx2"/>
                  </a:solidFill>
                  <a:effectLst/>
                </a:endParaRPr>
              </a:p>
              <a:p>
                <a:pPr algn="l"/>
                <a:endParaRPr lang="en-US" sz="800" smtClean="0">
                  <a:solidFill>
                    <a:schemeClr val="tx2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5902" y="3095937"/>
                <a:ext cx="8785220" cy="1440200"/>
              </a:xfrm>
              <a:prstGeom prst="rect">
                <a:avLst/>
              </a:prstGeom>
              <a:blipFill rotWithShape="1">
                <a:blip r:embed="rId2"/>
                <a:stretch>
                  <a:fillRect l="-763" t="-466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1"/>
          <p:cNvGrpSpPr/>
          <p:nvPr/>
        </p:nvGrpSpPr>
        <p:grpSpPr>
          <a:xfrm>
            <a:off x="431932" y="791617"/>
            <a:ext cx="4011975" cy="2304319"/>
            <a:chOff x="431932" y="863627"/>
            <a:chExt cx="4011975" cy="2304319"/>
          </a:xfrm>
        </p:grpSpPr>
        <p:pic>
          <p:nvPicPr>
            <p:cNvPr id="3" name="Picture 2"/>
            <p:cNvPicPr preferRelativeResize="0"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05" t="536" r="34137" b="-536"/>
            <a:stretch/>
          </p:blipFill>
          <p:spPr>
            <a:xfrm>
              <a:off x="772610" y="1079656"/>
              <a:ext cx="2736000" cy="1451767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2140532" y="863627"/>
              <a:ext cx="0" cy="18722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440609" y="2525640"/>
              <a:ext cx="3716793" cy="57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72932" y="2520156"/>
              <a:ext cx="0" cy="2157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925092" y="1121903"/>
              <a:ext cx="216030" cy="53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3168615" y="2706281"/>
                  <a:ext cx="67217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8615" y="2706281"/>
                  <a:ext cx="672172" cy="46166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431932" y="2706281"/>
                  <a:ext cx="67217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1932" y="2706281"/>
                  <a:ext cx="672172" cy="46166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1143652" y="863627"/>
                  <a:ext cx="931024" cy="5165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/>
                              </a:rPr>
                              <m:t>Λ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/>
                              </a:rPr>
                              <m:t>QCD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/>
                              </a:rPr>
                              <m:t>4</m:t>
                            </m:r>
                          </m:sup>
                        </m:sSubSup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3652" y="863627"/>
                  <a:ext cx="931024" cy="51655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94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Connector 22"/>
            <p:cNvCxnSpPr/>
            <p:nvPr/>
          </p:nvCxnSpPr>
          <p:spPr>
            <a:xfrm>
              <a:off x="3509312" y="2519856"/>
              <a:ext cx="0" cy="2157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72932" y="1079656"/>
              <a:ext cx="0" cy="1482605"/>
            </a:xfrm>
            <a:prstGeom prst="line">
              <a:avLst/>
            </a:prstGeom>
            <a:ln w="38100">
              <a:solidFill>
                <a:srgbClr val="557D7D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3503693" y="1063890"/>
              <a:ext cx="4914" cy="1505845"/>
            </a:xfrm>
            <a:prstGeom prst="line">
              <a:avLst/>
            </a:prstGeom>
            <a:ln w="38100">
              <a:solidFill>
                <a:srgbClr val="557D7D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1512082" y="2010944"/>
              <a:ext cx="1224170" cy="4824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3007808" y="1924269"/>
                  <a:ext cx="1436099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i="0" smtClean="0">
                            <a:latin typeface="Cambria Math"/>
                          </a:rPr>
                          <m:t>Θ</m:t>
                        </m:r>
                        <m:r>
                          <a:rPr lang="en-US" sz="2400" b="0" i="0" smtClean="0">
                            <a:latin typeface="Cambria Math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/>
                          </a:rPr>
                          <m:t>𝑎</m:t>
                        </m:r>
                        <m:r>
                          <a:rPr lang="en-US" sz="2400" b="0" i="0" smtClean="0">
                            <a:latin typeface="Cambria Math"/>
                          </a:rPr>
                          <m:t>/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/>
                              </a:rPr>
                              <m:t>f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7808" y="1924269"/>
                  <a:ext cx="1436099" cy="46166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17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Oval 3"/>
            <p:cNvSpPr>
              <a:spLocks noChangeAspect="1"/>
            </p:cNvSpPr>
            <p:nvPr/>
          </p:nvSpPr>
          <p:spPr>
            <a:xfrm>
              <a:off x="1800122" y="1871767"/>
              <a:ext cx="288380" cy="28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4608512" y="719607"/>
            <a:ext cx="43926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Oscillating axion field (DM)</a:t>
            </a:r>
          </a:p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  <a:sym typeface="Symbol"/>
              </a:rPr>
              <a:t>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 Oscillating 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</a:rPr>
              <a:t>Q</a:t>
            </a:r>
            <a:r>
              <a:rPr lang="en-US" sz="1600" b="1" smtClean="0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</a:rPr>
              <a:t> 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term</a:t>
            </a:r>
          </a:p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•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  Drives oscillating neutron EDM</a:t>
            </a:r>
          </a:p>
          <a:p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•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  Drives oscillating E-field in</a:t>
            </a:r>
          </a:p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    microwave cavity w/ B-field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76112" y="4536137"/>
            <a:ext cx="1152000" cy="2016280"/>
            <a:chOff x="1584252" y="3311967"/>
            <a:chExt cx="1152000" cy="2016280"/>
          </a:xfrm>
        </p:grpSpPr>
        <p:cxnSp>
          <p:nvCxnSpPr>
            <p:cNvPr id="24" name="Straight Arrow Connector 23"/>
            <p:cNvCxnSpPr/>
            <p:nvPr/>
          </p:nvCxnSpPr>
          <p:spPr>
            <a:xfrm>
              <a:off x="2160332" y="3311967"/>
              <a:ext cx="0" cy="2016280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1584252" y="3744177"/>
              <a:ext cx="1152000" cy="1152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65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</a:t>
              </a:r>
              <a:endParaRPr lang="en-US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853287" y="5032684"/>
                <a:ext cx="1791709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smtClean="0">
                    <a:solidFill>
                      <a:schemeClr val="accent2">
                        <a:lumMod val="75000"/>
                      </a:schemeClr>
                    </a:solidFill>
                  </a:rPr>
                  <a:t>Neutron EDM</a:t>
                </a:r>
              </a:p>
              <a:p>
                <a:r>
                  <a:rPr lang="en-US" sz="2000" b="1" smtClean="0">
                    <a:solidFill>
                      <a:schemeClr val="accent2">
                        <a:lumMod val="75000"/>
                      </a:schemeClr>
                    </a:solidFill>
                  </a:rPr>
                  <a:t>oscillating with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𝝎</m:t>
                      </m:r>
                      <m:r>
                        <a:rPr lang="en-US" sz="20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𝒎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𝒂</m:t>
                          </m:r>
                        </m:sub>
                      </m:sSub>
                    </m:oMath>
                  </m:oMathPara>
                </a14:m>
                <a:endParaRPr lang="en-US" sz="2000" b="1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3287" y="5032684"/>
                <a:ext cx="1791709" cy="1015663"/>
              </a:xfrm>
              <a:prstGeom prst="rect">
                <a:avLst/>
              </a:prstGeom>
              <a:blipFill rotWithShape="1">
                <a:blip r:embed="rId8"/>
                <a:stretch>
                  <a:fillRect l="-3401" t="-3012" r="-3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/>
          <p:cNvCxnSpPr/>
          <p:nvPr/>
        </p:nvCxnSpPr>
        <p:spPr>
          <a:xfrm>
            <a:off x="6912832" y="4896187"/>
            <a:ext cx="0" cy="129618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552782" y="4536137"/>
            <a:ext cx="0" cy="2016280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328612" y="5040207"/>
            <a:ext cx="10615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External</a:t>
            </a:r>
          </a:p>
          <a:p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static</a:t>
            </a:r>
          </a:p>
          <a:p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B-field</a:t>
            </a:r>
            <a:endParaRPr lang="en-US" sz="20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7137403" y="4868928"/>
                <a:ext cx="1791709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smtClean="0">
                    <a:solidFill>
                      <a:schemeClr val="accent2">
                        <a:lumMod val="75000"/>
                      </a:schemeClr>
                    </a:solidFill>
                  </a:rPr>
                  <a:t>Axion-induced</a:t>
                </a:r>
              </a:p>
              <a:p>
                <a:r>
                  <a:rPr lang="en-US" sz="2000" b="1" smtClean="0">
                    <a:solidFill>
                      <a:schemeClr val="accent2">
                        <a:lumMod val="75000"/>
                      </a:schemeClr>
                    </a:solidFill>
                  </a:rPr>
                  <a:t>electric field</a:t>
                </a:r>
              </a:p>
              <a:p>
                <a:r>
                  <a:rPr lang="en-US" sz="2000" b="1" smtClean="0">
                    <a:solidFill>
                      <a:schemeClr val="accent2">
                        <a:lumMod val="75000"/>
                      </a:schemeClr>
                    </a:solidFill>
                  </a:rPr>
                  <a:t>oscillating with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1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𝝎</m:t>
                      </m:r>
                      <m:r>
                        <a:rPr lang="en-US" sz="2000" b="1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𝒎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𝒂</m:t>
                          </m:r>
                        </m:sub>
                      </m:sSub>
                    </m:oMath>
                  </m:oMathPara>
                </a14:m>
                <a:endParaRPr lang="en-US" sz="2000" b="1" smtClean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7403" y="4868928"/>
                <a:ext cx="1791709" cy="1323439"/>
              </a:xfrm>
              <a:prstGeom prst="rect">
                <a:avLst/>
              </a:prstGeom>
              <a:blipFill rotWithShape="1">
                <a:blip r:embed="rId9"/>
                <a:stretch>
                  <a:fillRect l="-3741" t="-2304" r="-2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972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Conversion of Units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-1"/>
            <a:ext cx="9217025" cy="69119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50182" y="719607"/>
            <a:ext cx="6129114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FF00"/>
                </a:solidFill>
              </a:rPr>
              <a:t>Axion mass in </a:t>
            </a:r>
            <a:r>
              <a:rPr lang="en-US" sz="4000" b="1" smtClean="0">
                <a:solidFill>
                  <a:srgbClr val="FFFF00"/>
                </a:solidFill>
                <a:latin typeface="Symbol" panose="05050102010706020507" pitchFamily="18" charset="2"/>
              </a:rPr>
              <a:t>m</a:t>
            </a:r>
            <a:r>
              <a:rPr lang="en-US" sz="4000" b="1" smtClean="0">
                <a:solidFill>
                  <a:srgbClr val="FFFF00"/>
                </a:solidFill>
              </a:rPr>
              <a:t>eV  </a:t>
            </a:r>
          </a:p>
          <a:p>
            <a:pPr algn="ctr"/>
            <a:r>
              <a:rPr lang="en-US" sz="4000" b="1" smtClean="0">
                <a:solidFill>
                  <a:srgbClr val="FFFF00"/>
                </a:solidFill>
                <a:latin typeface="Symbol" panose="05050102010706020507" pitchFamily="18" charset="2"/>
              </a:rPr>
              <a:t>= </a:t>
            </a:r>
          </a:p>
          <a:p>
            <a:pPr algn="ctr"/>
            <a:r>
              <a:rPr lang="en-US" sz="4000" b="1" smtClean="0">
                <a:solidFill>
                  <a:srgbClr val="FFFF00"/>
                </a:solidFill>
              </a:rPr>
              <a:t>4 </a:t>
            </a:r>
            <a:r>
              <a:rPr lang="en-US" sz="4000" b="1" smtClean="0">
                <a:solidFill>
                  <a:srgbClr val="FFFF00"/>
                </a:solidFill>
                <a:latin typeface="Symbol" panose="05050102010706020507" pitchFamily="18" charset="2"/>
                <a:sym typeface="Symbol"/>
              </a:rPr>
              <a:t></a:t>
            </a:r>
            <a:r>
              <a:rPr lang="en-US" sz="4000" b="1" smtClean="0">
                <a:solidFill>
                  <a:srgbClr val="FFFF00"/>
                </a:solidFill>
              </a:rPr>
              <a:t> (Cycle frequency in GHz)</a:t>
            </a:r>
            <a:endParaRPr lang="en-US" sz="4000" b="1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15809" y="3704489"/>
            <a:ext cx="3401893" cy="249299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400" b="1" i="1" smtClean="0">
                <a:solidFill>
                  <a:schemeClr val="bg1"/>
                </a:solidFill>
              </a:rPr>
              <a:t>m</a:t>
            </a:r>
            <a:r>
              <a:rPr lang="en-US" sz="6000" b="1" i="1" baseline="-25000" smtClean="0">
                <a:solidFill>
                  <a:schemeClr val="bg1"/>
                </a:solidFill>
              </a:rPr>
              <a:t>a</a:t>
            </a:r>
            <a:r>
              <a:rPr lang="en-US" sz="4400" b="1" smtClean="0">
                <a:solidFill>
                  <a:schemeClr val="bg1"/>
                </a:solidFill>
              </a:rPr>
              <a:t> </a:t>
            </a:r>
            <a:r>
              <a:rPr lang="en-US" sz="4400" b="1">
                <a:solidFill>
                  <a:schemeClr val="bg1"/>
                </a:solidFill>
                <a:latin typeface="Symbol" panose="05050102010706020507" pitchFamily="18" charset="2"/>
              </a:rPr>
              <a:t>=</a:t>
            </a:r>
            <a:r>
              <a:rPr lang="en-US" sz="4400" b="1" smtClean="0">
                <a:solidFill>
                  <a:schemeClr val="bg1"/>
                </a:solidFill>
              </a:rPr>
              <a:t> 100 </a:t>
            </a:r>
            <a:r>
              <a:rPr lang="en-US" sz="4400" b="1" smtClean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US" sz="4400" b="1" smtClean="0">
                <a:solidFill>
                  <a:schemeClr val="bg1"/>
                </a:solidFill>
              </a:rPr>
              <a:t>eV</a:t>
            </a:r>
          </a:p>
          <a:p>
            <a:pPr algn="ctr"/>
            <a:endParaRPr lang="en-US" sz="2000" b="1" smtClean="0">
              <a:solidFill>
                <a:schemeClr val="bg1"/>
              </a:solidFill>
            </a:endParaRPr>
          </a:p>
          <a:p>
            <a:pPr algn="ctr"/>
            <a:r>
              <a:rPr lang="en-US" sz="2800" b="1" smtClean="0">
                <a:solidFill>
                  <a:schemeClr val="bg1"/>
                </a:solidFill>
              </a:rPr>
              <a:t>corresponds to</a:t>
            </a:r>
          </a:p>
          <a:p>
            <a:pPr algn="ctr"/>
            <a:endParaRPr lang="en-US" sz="1600" b="1" i="1" smtClean="0">
              <a:solidFill>
                <a:schemeClr val="bg1"/>
              </a:solidFill>
              <a:latin typeface="Symbol" panose="05050102010706020507" pitchFamily="18" charset="2"/>
            </a:endParaRPr>
          </a:p>
          <a:p>
            <a:pPr algn="ctr"/>
            <a:r>
              <a:rPr lang="en-US" sz="4400" b="1" i="1" smtClean="0">
                <a:solidFill>
                  <a:schemeClr val="bg1"/>
                </a:solidFill>
                <a:latin typeface="Symbol" panose="05050102010706020507" pitchFamily="18" charset="2"/>
              </a:rPr>
              <a:t>n</a:t>
            </a:r>
            <a:r>
              <a:rPr lang="en-US" sz="6000" b="1" i="1" baseline="-25000" smtClean="0">
                <a:solidFill>
                  <a:schemeClr val="bg1"/>
                </a:solidFill>
              </a:rPr>
              <a:t>a</a:t>
            </a:r>
            <a:r>
              <a:rPr lang="en-US" sz="4400" b="1" smtClean="0">
                <a:solidFill>
                  <a:schemeClr val="bg1"/>
                </a:solidFill>
              </a:rPr>
              <a:t> </a:t>
            </a:r>
            <a:r>
              <a:rPr lang="en-US" sz="4400" b="1">
                <a:solidFill>
                  <a:schemeClr val="bg1"/>
                </a:solidFill>
                <a:latin typeface="Symbol" panose="05050102010706020507" pitchFamily="18" charset="2"/>
              </a:rPr>
              <a:t>=</a:t>
            </a:r>
            <a:r>
              <a:rPr lang="en-US" sz="4400" b="1">
                <a:solidFill>
                  <a:schemeClr val="bg1"/>
                </a:solidFill>
              </a:rPr>
              <a:t> 25 </a:t>
            </a:r>
            <a:r>
              <a:rPr lang="en-US" sz="4400" b="1" smtClean="0">
                <a:solidFill>
                  <a:schemeClr val="bg1"/>
                </a:solidFill>
              </a:rPr>
              <a:t>GHz</a:t>
            </a:r>
            <a:endParaRPr lang="en-US" sz="4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Maxwell’s Equations with Axions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19972" y="1151694"/>
                <a:ext cx="8121839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ℒ</m:t>
                      </m:r>
                      <m:r>
                        <a:rPr lang="en-US" sz="24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𝜇𝜈</m:t>
                          </m:r>
                        </m:sub>
                      </m:sSub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𝐹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𝜇𝜈</m:t>
                          </m:r>
                        </m:sup>
                      </m:sSup>
                      <m:r>
                        <a:rPr lang="en-US" sz="2400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𝜇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𝜕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𝜇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𝑎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𝜕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𝜇</m:t>
                          </m:r>
                        </m:sup>
                      </m:sSup>
                      <m:r>
                        <a:rPr lang="en-US" sz="2400" b="0" i="1" smtClean="0">
                          <a:latin typeface="Cambria Math"/>
                        </a:rPr>
                        <m:t>𝑎</m:t>
                      </m:r>
                      <m:r>
                        <a:rPr lang="en-US" sz="24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sz="24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𝛾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4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𝜇𝜈</m:t>
                          </m:r>
                        </m:sub>
                      </m:sSub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24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𝜇𝜈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en-US" sz="2400" b="0" smtClean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72" y="1151694"/>
                <a:ext cx="8121839" cy="78380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87338" y="647597"/>
            <a:ext cx="6905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Lagrangian for electromagnetic (EM) and axion fields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7912" y="2015814"/>
            <a:ext cx="4152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Maxwell equations with axions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112193" y="2936117"/>
                <a:ext cx="3086229" cy="491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𝛁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⋅</m:t>
                      </m:r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𝑬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en-US" sz="24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  <m:r>
                            <a:rPr lang="en-US" sz="24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/>
                          <a:ea typeface="Cambria Math"/>
                        </a:rPr>
                        <m:t>𝑩</m:t>
                      </m:r>
                      <m:r>
                        <a:rPr lang="en-US" sz="24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/>
                          <a:ea typeface="Cambria Math"/>
                        </a:rPr>
                        <m:t>⋅</m:t>
                      </m:r>
                      <m:r>
                        <a:rPr lang="en-US" sz="2400" b="1" i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/>
                          <a:ea typeface="Cambria Math"/>
                        </a:rPr>
                        <m:t>𝛁</m:t>
                      </m:r>
                      <m:r>
                        <a:rPr lang="en-US" sz="24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/>
                          <a:ea typeface="Cambria Math"/>
                        </a:rPr>
                        <m:t>𝑎</m:t>
                      </m:r>
                    </m:oMath>
                  </m:oMathPara>
                </a14:m>
                <a:endParaRPr lang="en-US" sz="2400" smtClean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2193" y="2936117"/>
                <a:ext cx="3086229" cy="491160"/>
              </a:xfrm>
              <a:prstGeom prst="rect">
                <a:avLst/>
              </a:prstGeom>
              <a:blipFill rotWithShape="1">
                <a:blip r:embed="rId3"/>
                <a:stretch>
                  <a:fillRect l="-394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410467" y="3444791"/>
                <a:ext cx="4926285" cy="5112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𝛁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𝑩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−</m:t>
                      </m:r>
                      <m:acc>
                        <m:accPr>
                          <m:chr m:val="̇"/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𝑬</m:t>
                          </m:r>
                        </m:e>
                      </m:acc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𝑱</m:t>
                      </m:r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𝑩</m:t>
                          </m:r>
                          <m:acc>
                            <m:accPr>
                              <m:chr m:val="̇"/>
                              <m:ctrlPr>
                                <a:rPr lang="en-US" sz="24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  <m:r>
                            <a:rPr lang="en-US" sz="24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24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𝑬</m:t>
                          </m:r>
                          <m:r>
                            <a:rPr lang="en-US" sz="24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lang="en-US" sz="2400" b="1" i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𝛁</m:t>
                          </m:r>
                          <m:r>
                            <a:rPr lang="en-US" sz="24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en-US" sz="2400" smtClean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0467" y="3444791"/>
                <a:ext cx="4926285" cy="51123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19972" y="2490279"/>
                <a:ext cx="14686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𝛁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⋅</m:t>
                      </m:r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𝑩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sz="2400" smtClean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72" y="2490279"/>
                <a:ext cx="1468672" cy="461665"/>
              </a:xfrm>
              <a:prstGeom prst="rect">
                <a:avLst/>
              </a:prstGeom>
              <a:blipFill rotWithShape="1">
                <a:blip r:embed="rId5"/>
                <a:stretch>
                  <a:fillRect l="-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024962" y="2478738"/>
                <a:ext cx="2159630" cy="473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𝛁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𝑬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+</m:t>
                      </m:r>
                      <m:acc>
                        <m:accPr>
                          <m:chr m:val="̇"/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𝑩</m:t>
                          </m:r>
                        </m:e>
                      </m:acc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sz="2400" smtClean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4962" y="2478738"/>
                <a:ext cx="2159630" cy="473206"/>
              </a:xfrm>
              <a:prstGeom prst="rect">
                <a:avLst/>
              </a:prstGeom>
              <a:blipFill rotWithShape="1">
                <a:blip r:embed="rId6"/>
                <a:stretch>
                  <a:fillRect l="-565" t="-3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21232" y="3965556"/>
                <a:ext cx="3773662" cy="4985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sz="240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</m:acc>
                      <m:r>
                        <a:rPr lang="en-US" sz="2400" b="0" i="0" smtClean="0">
                          <a:latin typeface="Cambria Math"/>
                          <a:ea typeface="Cambria Math"/>
                        </a:rPr>
                        <m:t>−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latin typeface="Cambria Math"/>
                              <a:ea typeface="Cambria Math"/>
                            </a:rPr>
                            <m:t>𝛁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  <m:r>
                            <a:rPr lang="en-US" sz="24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/>
                          <a:ea typeface="Cambria Math"/>
                        </a:rPr>
                        <m:t>𝑬</m:t>
                      </m:r>
                      <m:r>
                        <a:rPr lang="en-US" sz="24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/>
                          <a:ea typeface="Cambria Math"/>
                        </a:rPr>
                        <m:t>⋅</m:t>
                      </m:r>
                      <m:r>
                        <a:rPr lang="en-US" sz="2400" b="1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/>
                          <a:ea typeface="Cambria Math"/>
                        </a:rPr>
                        <m:t>𝑩</m:t>
                      </m:r>
                    </m:oMath>
                  </m:oMathPara>
                </a14:m>
                <a:endParaRPr lang="en-US" sz="2400" b="1" smtClean="0">
                  <a:solidFill>
                    <a:schemeClr val="accent3">
                      <a:lumMod val="50000"/>
                    </a:schemeClr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232" y="3965556"/>
                <a:ext cx="3773662" cy="498598"/>
              </a:xfrm>
              <a:prstGeom prst="rect">
                <a:avLst/>
              </a:prstGeom>
              <a:blipFill rotWithShape="1">
                <a:blip r:embed="rId7"/>
                <a:stretch>
                  <a:fillRect b="-6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87912" y="4608174"/>
            <a:ext cx="7664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Crucial source term by DM axions in strong external B-field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00819" y="5112217"/>
                <a:ext cx="7530395" cy="5112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/>
                        <a:ea typeface="Cambria Math"/>
                      </a:rPr>
                      <m:t>𝛁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×</m:t>
                    </m:r>
                    <m:r>
                      <a:rPr lang="en-US" sz="2400" b="1" i="1" smtClean="0">
                        <a:latin typeface="Cambria Math"/>
                        <a:ea typeface="Cambria Math"/>
                      </a:rPr>
                      <m:t>𝑯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−</m:t>
                    </m:r>
                    <m:acc>
                      <m:accPr>
                        <m:chr m:val="̇"/>
                        <m:ctrlPr>
                          <a:rPr lang="en-US" sz="2400" b="0" i="1" smtClean="0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US" sz="2400" b="1" i="1" smtClean="0">
                            <a:latin typeface="Cambria Math"/>
                            <a:ea typeface="Cambria Math"/>
                          </a:rPr>
                          <m:t>𝑫</m:t>
                        </m:r>
                      </m:e>
                    </m:acc>
                    <m:r>
                      <a:rPr lang="en-US" sz="2400" b="0" i="1" smtClean="0">
                        <a:latin typeface="Cambria Math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  <m:t>𝑱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  <m:t>𝑎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𝑔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𝑎</m:t>
                        </m:r>
                        <m: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𝛾</m:t>
                        </m:r>
                      </m:sub>
                    </m:sSub>
                    <m:sSub>
                      <m:sSubPr>
                        <m:ctrlPr>
                          <a:rPr lang="en-US" sz="24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𝑩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ext</m:t>
                        </m:r>
                      </m:sub>
                    </m:sSub>
                    <m:acc>
                      <m:accPr>
                        <m:chr m:val="̇"/>
                        <m:ctrlPr>
                          <a:rPr lang="en-US" sz="24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2400" smtClean="0">
                    <a:solidFill>
                      <a:schemeClr val="accent2">
                        <a:lumMod val="75000"/>
                      </a:schemeClr>
                    </a:solidFill>
                  </a:rPr>
                  <a:t>       </a:t>
                </a:r>
                <a:r>
                  <a:rPr lang="en-US" sz="2400" b="1" smtClean="0">
                    <a:solidFill>
                      <a:schemeClr val="accent6">
                        <a:lumMod val="75000"/>
                      </a:schemeClr>
                    </a:solidFill>
                  </a:rPr>
                  <a:t>modified law of Amp</a:t>
                </a:r>
                <a:r>
                  <a:rPr lang="en-US" sz="2400" b="1">
                    <a:solidFill>
                      <a:schemeClr val="accent6">
                        <a:lumMod val="75000"/>
                      </a:schemeClr>
                    </a:solidFill>
                  </a:rPr>
                  <a:t>ère</a:t>
                </a:r>
                <a:r>
                  <a:rPr lang="en-US" sz="2400"/>
                  <a:t> </a:t>
                </a:r>
                <a:r>
                  <a:rPr lang="en-US" sz="2400" b="1" smtClean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819" y="5112217"/>
                <a:ext cx="7530395" cy="511230"/>
              </a:xfrm>
              <a:prstGeom prst="rect">
                <a:avLst/>
              </a:prstGeom>
              <a:blipFill rotWithShape="1">
                <a:blip r:embed="rId8"/>
                <a:stretch>
                  <a:fillRect t="-4819" b="-22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2184525" y="2490279"/>
            <a:ext cx="667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and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710909" y="6011582"/>
                <a:ext cx="1424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𝐻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/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𝜇</m:t>
                      </m:r>
                    </m:oMath>
                  </m:oMathPara>
                </a14:m>
                <a:endParaRPr lang="en-US" sz="240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909" y="6011582"/>
                <a:ext cx="1424749" cy="461665"/>
              </a:xfrm>
              <a:prstGeom prst="rect">
                <a:avLst/>
              </a:prstGeom>
              <a:blipFill rotWithShape="1">
                <a:blip r:embed="rId9"/>
                <a:stretch>
                  <a:fillRect l="-1288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2375928" y="6018742"/>
                <a:ext cx="122309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𝐷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𝜖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𝐸</m:t>
                      </m:r>
                    </m:oMath>
                  </m:oMathPara>
                </a14:m>
                <a:endParaRPr lang="en-US" sz="240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928" y="6018742"/>
                <a:ext cx="1223092" cy="461665"/>
              </a:xfrm>
              <a:prstGeom prst="rect">
                <a:avLst/>
              </a:prstGeom>
              <a:blipFill rotWithShape="1">
                <a:blip r:embed="rId10"/>
                <a:stretch>
                  <a:fillRect l="-1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287912" y="5586682"/>
            <a:ext cx="6974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Macroscopic fields in permeable and dielectric 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media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3599020" y="2913057"/>
            <a:ext cx="5079270" cy="902980"/>
            <a:chOff x="3599020" y="2913057"/>
            <a:chExt cx="5079270" cy="902980"/>
          </a:xfrm>
        </p:grpSpPr>
        <p:sp>
          <p:nvSpPr>
            <p:cNvPr id="16" name="TextBox 15"/>
            <p:cNvSpPr txBox="1"/>
            <p:nvPr/>
          </p:nvSpPr>
          <p:spPr>
            <a:xfrm>
              <a:off x="6433765" y="2913057"/>
              <a:ext cx="224452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solidFill>
                    <a:schemeClr val="accent3">
                      <a:lumMod val="50000"/>
                    </a:schemeClr>
                  </a:solidFill>
                </a:rPr>
                <a:t>negligible, small</a:t>
              </a:r>
            </a:p>
            <a:p>
              <a:r>
                <a:rPr lang="en-US" sz="2400" b="1" smtClean="0">
                  <a:solidFill>
                    <a:schemeClr val="accent3">
                      <a:lumMod val="50000"/>
                    </a:schemeClr>
                  </a:solidFill>
                </a:rPr>
                <a:t>axion gradient</a:t>
              </a:r>
              <a:endParaRPr lang="en-US" sz="2400" b="1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3599020" y="3023927"/>
              <a:ext cx="1513562" cy="378057"/>
            </a:xfrm>
            <a:prstGeom prst="straightConnector1">
              <a:avLst/>
            </a:prstGeom>
            <a:ln w="28575">
              <a:solidFill>
                <a:schemeClr val="accent3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4949512" y="3581974"/>
              <a:ext cx="1080150" cy="234063"/>
            </a:xfrm>
            <a:prstGeom prst="straightConnector1">
              <a:avLst/>
            </a:prstGeom>
            <a:ln w="28575">
              <a:solidFill>
                <a:schemeClr val="accent3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3240322" y="3744054"/>
            <a:ext cx="5522165" cy="830997"/>
            <a:chOff x="3240322" y="3744054"/>
            <a:chExt cx="5522165" cy="830997"/>
          </a:xfrm>
        </p:grpSpPr>
        <p:sp>
          <p:nvSpPr>
            <p:cNvPr id="22" name="TextBox 21"/>
            <p:cNvSpPr txBox="1"/>
            <p:nvPr/>
          </p:nvSpPr>
          <p:spPr>
            <a:xfrm>
              <a:off x="6480772" y="3744054"/>
              <a:ext cx="22817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solidFill>
                    <a:schemeClr val="accent3">
                      <a:lumMod val="50000"/>
                    </a:schemeClr>
                  </a:solidFill>
                </a:rPr>
                <a:t>backreaction on</a:t>
              </a:r>
            </a:p>
            <a:p>
              <a:r>
                <a:rPr lang="en-US" sz="2400" b="1" smtClean="0">
                  <a:solidFill>
                    <a:schemeClr val="accent3">
                      <a:lumMod val="50000"/>
                    </a:schemeClr>
                  </a:solidFill>
                </a:rPr>
                <a:t>DM axions small</a:t>
              </a:r>
              <a:endParaRPr lang="en-US" sz="2400" b="1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3240322" y="4104077"/>
              <a:ext cx="1080150" cy="234063"/>
            </a:xfrm>
            <a:prstGeom prst="straightConnector1">
              <a:avLst/>
            </a:prstGeom>
            <a:ln w="28575">
              <a:solidFill>
                <a:schemeClr val="accent3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2097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/>
              <p:cNvSpPr/>
              <p:nvPr/>
            </p:nvSpPr>
            <p:spPr>
              <a:xfrm>
                <a:off x="719972" y="5256785"/>
                <a:ext cx="7777080" cy="1079602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=1.3×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−12</m:t>
                          </m:r>
                        </m:sup>
                      </m:sSup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Volts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meter</m:t>
                          </m:r>
                        </m:den>
                      </m:f>
                      <m:r>
                        <a:rPr lang="en-US" sz="2400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  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ext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10 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Tesla</m:t>
                          </m:r>
                        </m:den>
                      </m:f>
                      <m:sSub>
                        <m:sSub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𝑎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DM</m:t>
                          </m:r>
                        </m:sub>
                        <m:sup>
                          <m:f>
                            <m:fPr>
                              <m:type m:val="lin"/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</m:oMath>
                  </m:oMathPara>
                </a14:m>
                <a:endParaRPr lang="en-US"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Cambria Math"/>
                </a:endParaRPr>
              </a:p>
            </p:txBody>
          </p:sp>
        </mc:Choice>
        <mc:Fallback xmlns="">
          <p:sp>
            <p:nvSpPr>
              <p:cNvPr id="3" name="Rounded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72" y="5256785"/>
                <a:ext cx="7777080" cy="1079602"/>
              </a:xfrm>
              <a:prstGeom prst="round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Axion-Induced Electric Field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87912" y="719607"/>
            <a:ext cx="7816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Oscillating DM axion field in homogeneous external B-field 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03942" y="1109262"/>
                <a:ext cx="3139706" cy="806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𝑬</m:t>
                      </m:r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𝑡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)=−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𝑩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ext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ϵ</m:t>
                          </m:r>
                        </m:den>
                      </m:f>
                    </m:oMath>
                  </m:oMathPara>
                </a14:m>
                <a:endParaRPr lang="en-US" sz="2400" b="1" smtClean="0">
                  <a:solidFill>
                    <a:schemeClr val="tx1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42" y="1109262"/>
                <a:ext cx="3139706" cy="80624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600372" y="1325292"/>
                <a:ext cx="51749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𝝐</m:t>
                    </m:r>
                  </m:oMath>
                </a14:m>
                <a:r>
                  <a:rPr lang="en-US" sz="2400" b="1" smtClean="0">
                    <a:solidFill>
                      <a:schemeClr val="accent1">
                        <a:lumMod val="75000"/>
                      </a:schemeClr>
                    </a:solidFill>
                  </a:rPr>
                  <a:t> is dielectric constant,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𝝐</m:t>
                    </m:r>
                    <m:r>
                      <a:rPr lang="en-US" sz="24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=</m:t>
                    </m:r>
                    <m:r>
                      <a:rPr lang="en-US" sz="24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𝟏</m:t>
                    </m:r>
                  </m:oMath>
                </a14:m>
                <a:r>
                  <a:rPr lang="en-US" sz="2400" b="1" smtClean="0">
                    <a:solidFill>
                      <a:schemeClr val="accent1">
                        <a:lumMod val="75000"/>
                      </a:schemeClr>
                    </a:solidFill>
                  </a:rPr>
                  <a:t> in vacuo  </a:t>
                </a:r>
                <a:endParaRPr lang="en-US" sz="2400" b="1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372" y="1325292"/>
                <a:ext cx="5174943" cy="461665"/>
              </a:xfrm>
              <a:prstGeom prst="rect">
                <a:avLst/>
              </a:prstGeom>
              <a:blipFill rotWithShape="1">
                <a:blip r:embed="rId4"/>
                <a:stretch>
                  <a:fillRect t="-10526" r="-824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02490" y="1829362"/>
                <a:ext cx="6482352" cy="7895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  <m:r>
                            <m:rPr>
                              <m:sty m:val="p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γ</m:t>
                          </m:r>
                        </m:sub>
                      </m:sSub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=2.04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−16</m:t>
                          </m:r>
                        </m:sup>
                      </m:sSup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Ge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V</m:t>
                          </m:r>
                        </m:e>
                        <m:sup>
                          <m: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p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𝜇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eV</m:t>
                          </m:r>
                        </m:den>
                      </m:f>
                      <m:sSub>
                        <m:sSubPr>
                          <m:ctrlPr>
                            <a:rPr lang="en-US" sz="24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  </m:t>
                          </m:r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𝑎</m:t>
                          </m:r>
                          <m:r>
                            <m:rPr>
                              <m:sty m:val="p"/>
                            </m:rPr>
                            <a:rPr lang="en-US" sz="2400" i="1">
                              <a:latin typeface="Cambria Math"/>
                              <a:ea typeface="Cambria Math"/>
                            </a:rPr>
                            <m:t>γ</m:t>
                          </m:r>
                        </m:sub>
                      </m:sSub>
                    </m:oMath>
                  </m:oMathPara>
                </a14:m>
                <a:endParaRPr lang="en-US" sz="2400" b="0" smtClean="0">
                  <a:solidFill>
                    <a:schemeClr val="tx1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490" y="1829362"/>
                <a:ext cx="6482352" cy="78957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03942" y="2621472"/>
                <a:ext cx="2659702" cy="491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𝐸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𝑁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−1.92</m:t>
                      </m:r>
                    </m:oMath>
                  </m:oMathPara>
                </a14:m>
                <a:endParaRPr lang="en-US" sz="2400" b="0" smtClean="0">
                  <a:solidFill>
                    <a:schemeClr val="tx1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42" y="2621472"/>
                <a:ext cx="2659702" cy="491160"/>
              </a:xfrm>
              <a:prstGeom prst="rect">
                <a:avLst/>
              </a:prstGeom>
              <a:blipFill rotWithShape="1">
                <a:blip r:embed="rId6"/>
                <a:stretch>
                  <a:fillRect l="-688" t="-116049" b="-1740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64242" y="3672017"/>
                <a:ext cx="3854901" cy="839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DM</m:t>
                          </m:r>
                        </m:sub>
                      </m:sSub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300 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MeV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c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m</m:t>
                              </m:r>
                            </m:e>
                            <m:sup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b="0" smtClean="0">
                  <a:solidFill>
                    <a:schemeClr val="tx1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242" y="3672017"/>
                <a:ext cx="3854901" cy="83939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87912" y="3210352"/>
                <a:ext cx="80550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chemeClr val="accent1">
                        <a:lumMod val="75000"/>
                      </a:schemeClr>
                    </a:solidFill>
                  </a:rPr>
                  <a:t>Local dark-matter density (fudge 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𝒇</m:t>
                        </m:r>
                      </m:e>
                      <m:sub>
                        <m:r>
                          <a:rPr lang="en-US" sz="24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𝐃𝐌</m:t>
                        </m:r>
                      </m:sub>
                    </m:sSub>
                  </m:oMath>
                </a14:m>
                <a:r>
                  <a:rPr lang="en-US" sz="2400" b="1" smtClean="0">
                    <a:solidFill>
                      <a:schemeClr val="accent1">
                        <a:lumMod val="75000"/>
                      </a:schemeClr>
                    </a:solidFill>
                  </a:rPr>
                  <a:t> for uncertainties)</a:t>
                </a:r>
                <a:endParaRPr lang="en-US" sz="2400" b="1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12" y="3210352"/>
                <a:ext cx="8055090" cy="461665"/>
              </a:xfrm>
              <a:prstGeom prst="rect">
                <a:avLst/>
              </a:prstGeom>
              <a:blipFill rotWithShape="1">
                <a:blip r:embed="rId8"/>
                <a:stretch>
                  <a:fillRect l="-1135" t="-10667" r="-22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049322" y="4608147"/>
                <a:ext cx="73694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chemeClr val="accent2">
                        <a:lumMod val="75000"/>
                      </a:schemeClr>
                    </a:solidFill>
                  </a:rPr>
                  <a:t>Homogeneous electric field, oscillating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𝑬</m:t>
                        </m:r>
                      </m:e>
                      <m:sub>
                        <m:r>
                          <a:rPr lang="en-US" sz="2400" b="1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𝟎</m:t>
                        </m:r>
                      </m:sub>
                    </m:sSub>
                    <m:r>
                      <a:rPr lang="en-US" sz="2400" b="1" i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𝐜𝐨𝐬</m:t>
                    </m:r>
                    <m:r>
                      <a:rPr lang="en-US" sz="24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sz="2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𝒎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𝒂</m:t>
                        </m:r>
                      </m:sub>
                    </m:sSub>
                    <m:r>
                      <a:rPr lang="en-US" sz="24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𝒕</m:t>
                    </m:r>
                    <m:r>
                      <a:rPr lang="en-US" sz="24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sz="2400" b="1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322" y="4608147"/>
                <a:ext cx="7369453" cy="461665"/>
              </a:xfrm>
              <a:prstGeom prst="rect">
                <a:avLst/>
              </a:prstGeom>
              <a:blipFill rotWithShape="1">
                <a:blip r:embed="rId9"/>
                <a:stretch>
                  <a:fillRect l="-1241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3610149" y="2591867"/>
            <a:ext cx="5153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Model-dependent ratio of integers E/N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85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roup 383"/>
          <p:cNvGrpSpPr/>
          <p:nvPr/>
        </p:nvGrpSpPr>
        <p:grpSpPr>
          <a:xfrm>
            <a:off x="4147129" y="1252252"/>
            <a:ext cx="3135278" cy="801164"/>
            <a:chOff x="4075721" y="1252937"/>
            <a:chExt cx="3135278" cy="801164"/>
          </a:xfrm>
        </p:grpSpPr>
        <p:sp>
          <p:nvSpPr>
            <p:cNvPr id="385" name="Rectangle 384"/>
            <p:cNvSpPr/>
            <p:nvPr/>
          </p:nvSpPr>
          <p:spPr>
            <a:xfrm>
              <a:off x="4075721" y="1548362"/>
              <a:ext cx="3069780" cy="50573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TextBox 385"/>
            <p:cNvSpPr txBox="1"/>
            <p:nvPr/>
          </p:nvSpPr>
          <p:spPr>
            <a:xfrm>
              <a:off x="4966002" y="1252937"/>
              <a:ext cx="2244997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mtClean="0">
                  <a:solidFill>
                    <a:schemeClr val="accent1">
                      <a:lumMod val="75000"/>
                    </a:schemeClr>
                  </a:solidFill>
                </a:rPr>
                <a:t>Cosmic rays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High- and Low-Energy Frontiers in Particle Physics</a:t>
            </a:r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19972" y="2087797"/>
            <a:ext cx="1343176" cy="720100"/>
            <a:chOff x="32127" y="2231817"/>
            <a:chExt cx="1343176" cy="720100"/>
          </a:xfrm>
        </p:grpSpPr>
        <p:cxnSp>
          <p:nvCxnSpPr>
            <p:cNvPr id="1280" name="Straight Arrow Connector 1279"/>
            <p:cNvCxnSpPr/>
            <p:nvPr/>
          </p:nvCxnSpPr>
          <p:spPr>
            <a:xfrm>
              <a:off x="32127" y="2591867"/>
              <a:ext cx="1343176" cy="3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8" name="Oval 1267"/>
            <p:cNvSpPr>
              <a:spLocks noChangeAspect="1"/>
            </p:cNvSpPr>
            <p:nvPr/>
          </p:nvSpPr>
          <p:spPr>
            <a:xfrm>
              <a:off x="215962" y="2375897"/>
              <a:ext cx="432000" cy="432000"/>
            </a:xfrm>
            <a:prstGeom prst="ellipse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69" name="Oval 1268"/>
            <p:cNvSpPr>
              <a:spLocks noChangeAspect="1"/>
            </p:cNvSpPr>
            <p:nvPr/>
          </p:nvSpPr>
          <p:spPr>
            <a:xfrm>
              <a:off x="575952" y="2519917"/>
              <a:ext cx="432000" cy="43200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70" name="Oval 1269"/>
            <p:cNvSpPr>
              <a:spLocks noChangeAspect="1"/>
            </p:cNvSpPr>
            <p:nvPr/>
          </p:nvSpPr>
          <p:spPr>
            <a:xfrm>
              <a:off x="768189" y="2231817"/>
              <a:ext cx="432000" cy="43200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1259" name="Oval 1258"/>
          <p:cNvSpPr>
            <a:spLocks noChangeAspect="1"/>
          </p:cNvSpPr>
          <p:nvPr/>
        </p:nvSpPr>
        <p:spPr>
          <a:xfrm>
            <a:off x="3109002" y="2231877"/>
            <a:ext cx="432000" cy="432000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60" name="Oval 1259"/>
          <p:cNvSpPr>
            <a:spLocks noChangeAspect="1"/>
          </p:cNvSpPr>
          <p:nvPr/>
        </p:nvSpPr>
        <p:spPr>
          <a:xfrm>
            <a:off x="3672442" y="2231877"/>
            <a:ext cx="432000" cy="43200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61" name="Oval 1260"/>
          <p:cNvSpPr>
            <a:spLocks noChangeAspect="1"/>
          </p:cNvSpPr>
          <p:nvPr/>
        </p:nvSpPr>
        <p:spPr>
          <a:xfrm>
            <a:off x="3960482" y="2231877"/>
            <a:ext cx="432000" cy="432000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74" name="Oval 1273"/>
          <p:cNvSpPr>
            <a:spLocks noChangeAspect="1"/>
          </p:cNvSpPr>
          <p:nvPr/>
        </p:nvSpPr>
        <p:spPr>
          <a:xfrm>
            <a:off x="3261592" y="2862644"/>
            <a:ext cx="432000" cy="432000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5" name="Group 14"/>
          <p:cNvGrpSpPr/>
          <p:nvPr/>
        </p:nvGrpSpPr>
        <p:grpSpPr>
          <a:xfrm>
            <a:off x="215902" y="791637"/>
            <a:ext cx="8887471" cy="1224150"/>
            <a:chOff x="215902" y="791637"/>
            <a:chExt cx="8887471" cy="12241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9" name="TextBox 468"/>
                <p:cNvSpPr txBox="1"/>
                <p:nvPr/>
              </p:nvSpPr>
              <p:spPr>
                <a:xfrm>
                  <a:off x="8128519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27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469" name="TextBox 4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8519" y="1511787"/>
                  <a:ext cx="648000" cy="360000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0" name="TextBox 469"/>
            <p:cNvSpPr txBox="1"/>
            <p:nvPr/>
          </p:nvSpPr>
          <p:spPr>
            <a:xfrm>
              <a:off x="8637050" y="1525282"/>
              <a:ext cx="4042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/>
                <a:t>eV</a:t>
              </a:r>
              <a:endParaRPr lang="en-US" sz="1600"/>
            </a:p>
          </p:txBody>
        </p:sp>
        <p:sp>
          <p:nvSpPr>
            <p:cNvPr id="471" name="TextBox 470"/>
            <p:cNvSpPr txBox="1"/>
            <p:nvPr/>
          </p:nvSpPr>
          <p:spPr>
            <a:xfrm>
              <a:off x="8312772" y="791637"/>
              <a:ext cx="790601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Planck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mass</a:t>
              </a:r>
              <a:endParaRPr lang="en-US"/>
            </a:p>
          </p:txBody>
        </p:sp>
        <p:sp>
          <p:nvSpPr>
            <p:cNvPr id="472" name="TextBox 471"/>
            <p:cNvSpPr txBox="1"/>
            <p:nvPr/>
          </p:nvSpPr>
          <p:spPr>
            <a:xfrm>
              <a:off x="7642345" y="792183"/>
              <a:ext cx="649217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GUT</a:t>
              </a:r>
            </a:p>
            <a:p>
              <a:pPr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3" name="TextBox 472"/>
            <p:cNvSpPr txBox="1"/>
            <p:nvPr/>
          </p:nvSpPr>
          <p:spPr>
            <a:xfrm>
              <a:off x="4358105" y="792183"/>
              <a:ext cx="133055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Electroweak</a:t>
              </a:r>
            </a:p>
            <a:p>
              <a:pPr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4" name="TextBox 473"/>
            <p:cNvSpPr txBox="1"/>
            <p:nvPr/>
          </p:nvSpPr>
          <p:spPr>
            <a:xfrm>
              <a:off x="3671255" y="791637"/>
              <a:ext cx="649217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mtClean="0"/>
                <a:t>QCD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5" name="TextBox 474"/>
            <p:cNvSpPr txBox="1"/>
            <p:nvPr/>
          </p:nvSpPr>
          <p:spPr>
            <a:xfrm>
              <a:off x="588652" y="792183"/>
              <a:ext cx="142186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mtClean="0"/>
                <a:t>Cosmological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constant</a:t>
              </a:r>
            </a:p>
          </p:txBody>
        </p:sp>
        <p:cxnSp>
          <p:nvCxnSpPr>
            <p:cNvPr id="480" name="Straight Arrow Connector 479"/>
            <p:cNvCxnSpPr/>
            <p:nvPr/>
          </p:nvCxnSpPr>
          <p:spPr>
            <a:xfrm>
              <a:off x="129605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Arrow Connector 480"/>
            <p:cNvCxnSpPr/>
            <p:nvPr/>
          </p:nvCxnSpPr>
          <p:spPr>
            <a:xfrm>
              <a:off x="3960422" y="1295707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Straight Arrow Connector 481"/>
            <p:cNvCxnSpPr/>
            <p:nvPr/>
          </p:nvCxnSpPr>
          <p:spPr>
            <a:xfrm>
              <a:off x="469322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Arrow Connector 482"/>
            <p:cNvCxnSpPr/>
            <p:nvPr/>
          </p:nvCxnSpPr>
          <p:spPr>
            <a:xfrm>
              <a:off x="796758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Arrow Connector 483"/>
            <p:cNvCxnSpPr/>
            <p:nvPr/>
          </p:nvCxnSpPr>
          <p:spPr>
            <a:xfrm>
              <a:off x="8706732" y="1293948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9" name="TextBox 1248"/>
                <p:cNvSpPr txBox="1"/>
                <p:nvPr/>
              </p:nvSpPr>
              <p:spPr>
                <a:xfrm>
                  <a:off x="739794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24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49" name="TextBox 12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7942" y="1511737"/>
                  <a:ext cx="648000" cy="360000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0" name="TextBox 1249"/>
                <p:cNvSpPr txBox="1"/>
                <p:nvPr/>
              </p:nvSpPr>
              <p:spPr>
                <a:xfrm>
                  <a:off x="6695125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21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0" name="TextBox 12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5125" y="1511787"/>
                  <a:ext cx="648000" cy="360000"/>
                </a:xfrm>
                <a:prstGeom prst="rect">
                  <a:avLst/>
                </a:prstGeom>
                <a:blipFill rotWithShape="1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1" name="TextBox 1250"/>
                <p:cNvSpPr txBox="1"/>
                <p:nvPr/>
              </p:nvSpPr>
              <p:spPr>
                <a:xfrm>
                  <a:off x="5967267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18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1" name="TextBox 12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7267" y="1511737"/>
                  <a:ext cx="648000" cy="360000"/>
                </a:xfrm>
                <a:prstGeom prst="rect">
                  <a:avLst/>
                </a:prstGeom>
                <a:blipFill rotWithShape="1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2" name="TextBox 1251"/>
                <p:cNvSpPr txBox="1"/>
                <p:nvPr/>
              </p:nvSpPr>
              <p:spPr>
                <a:xfrm>
                  <a:off x="52566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15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2" name="TextBox 12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66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3" name="TextBox 1252"/>
                <p:cNvSpPr txBox="1"/>
                <p:nvPr/>
              </p:nvSpPr>
              <p:spPr>
                <a:xfrm>
                  <a:off x="45365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12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3" name="TextBox 12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65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4" name="TextBox 1253"/>
                <p:cNvSpPr txBox="1"/>
                <p:nvPr/>
              </p:nvSpPr>
              <p:spPr>
                <a:xfrm>
                  <a:off x="38164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9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4" name="TextBox 12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64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5" name="TextBox 1254"/>
                <p:cNvSpPr txBox="1"/>
                <p:nvPr/>
              </p:nvSpPr>
              <p:spPr>
                <a:xfrm>
                  <a:off x="30836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6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5" name="TextBox 12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36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6" name="TextBox 1255"/>
                <p:cNvSpPr txBox="1"/>
                <p:nvPr/>
              </p:nvSpPr>
              <p:spPr>
                <a:xfrm>
                  <a:off x="23762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6" name="TextBox 12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62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7" name="TextBox 1256"/>
                <p:cNvSpPr txBox="1"/>
                <p:nvPr/>
              </p:nvSpPr>
              <p:spPr>
                <a:xfrm>
                  <a:off x="16561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/>
                          </a:rPr>
                          <m:t>1</m:t>
                        </m:r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7" name="TextBox 12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61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8" name="TextBox 1257"/>
                <p:cNvSpPr txBox="1"/>
                <p:nvPr/>
              </p:nvSpPr>
              <p:spPr>
                <a:xfrm>
                  <a:off x="9360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8" name="TextBox 12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0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 13"/>
            <p:cNvGrpSpPr/>
            <p:nvPr/>
          </p:nvGrpSpPr>
          <p:grpSpPr>
            <a:xfrm>
              <a:off x="287912" y="1871767"/>
              <a:ext cx="8641200" cy="144020"/>
              <a:chOff x="287912" y="1871767"/>
              <a:chExt cx="8641200" cy="144020"/>
            </a:xfrm>
          </p:grpSpPr>
          <p:sp>
            <p:nvSpPr>
              <p:cNvPr id="71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15912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55914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817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6911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55319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2513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3912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1992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96527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67130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95910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2171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0911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9531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6513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791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5991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36522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07125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935912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96171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949115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9353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0513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919119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9992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7652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4712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289112" y="1871767"/>
                <a:ext cx="864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1761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2019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189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175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0453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159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1401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1167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0873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4161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441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429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4155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2853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399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3801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356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3273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6561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6819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669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655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5253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6393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6201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5967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5673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8962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9220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9094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8956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7654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8794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8602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8368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8074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0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1362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1620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1494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3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1356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4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0054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5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1194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6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1002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0768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0474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3762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4020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3894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2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3756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2454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3594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3402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3168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2874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6163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6421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6295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2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6157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4855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5995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5803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5569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5275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8563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8821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8695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8557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7255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839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820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7969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7675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0963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1221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1095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095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9655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079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060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0369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0075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3351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3609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3483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3345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2043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3183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2991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2757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246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5750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6008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5882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5745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4443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5583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5391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5157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4863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8150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8408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8283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8145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6843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7983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7791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7557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7263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0565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082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0697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0559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9257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0397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0205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9971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9677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2965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3223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3097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2959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1657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279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2605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2371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2077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5365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562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5497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5359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4057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5197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5005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4771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4477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7766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8024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7898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7760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6458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7598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7406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7172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6878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0166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0424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0298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0160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8858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9998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9806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9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9572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0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9278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2566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2824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2698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2560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1258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2398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2206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1972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1678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4954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5212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5086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4948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3646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4786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4594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4360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4066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7353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7611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7485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7348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6046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7186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6994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6760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6466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9753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0011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9886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9748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8446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9586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9394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9160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8866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2155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2413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2287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2149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084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1987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1795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1561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126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4554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4812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4686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4549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3247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4387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4195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3961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3667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6954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7212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7087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6949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5647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6787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6595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6361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6067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9356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9614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9488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9350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8048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9188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8996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8762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8468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1755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2013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1887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1750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0448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1588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1396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1162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0868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4155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4413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4288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4150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2848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3988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3796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3562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3268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6557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6815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6689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6551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5249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6389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6197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596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5669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8956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9214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9088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8951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7649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8789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8597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8363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806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1356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1614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1489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1351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0049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1189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0997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0763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0469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3771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4029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390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376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2463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360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3411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3177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2883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6171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642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630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6165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4863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600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5811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557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5283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8571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8829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870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856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7263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8403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8211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7977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7683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3" name="TextBox 1362"/>
                <p:cNvSpPr txBox="1"/>
                <p:nvPr/>
              </p:nvSpPr>
              <p:spPr>
                <a:xfrm>
                  <a:off x="215902" y="151171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−6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363" name="TextBox 13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902" y="1511717"/>
                  <a:ext cx="648000" cy="360000"/>
                </a:xfrm>
                <a:prstGeom prst="rect">
                  <a:avLst/>
                </a:prstGeom>
                <a:blipFill rotWithShape="1"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65" name="Oval 1364"/>
          <p:cNvSpPr>
            <a:spLocks noChangeAspect="1"/>
          </p:cNvSpPr>
          <p:nvPr/>
        </p:nvSpPr>
        <p:spPr>
          <a:xfrm>
            <a:off x="3344196" y="3240017"/>
            <a:ext cx="432000" cy="432000"/>
          </a:xfrm>
          <a:prstGeom prst="ellipse">
            <a:avLst/>
          </a:prstGeom>
          <a:blipFill dpi="0"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6" name="Oval 1365"/>
          <p:cNvSpPr>
            <a:spLocks noChangeAspect="1"/>
          </p:cNvSpPr>
          <p:nvPr/>
        </p:nvSpPr>
        <p:spPr>
          <a:xfrm>
            <a:off x="3672310" y="3086472"/>
            <a:ext cx="432000" cy="432000"/>
          </a:xfrm>
          <a:prstGeom prst="ellipse">
            <a:avLst/>
          </a:prstGeom>
          <a:blipFill dpi="0"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7" name="Oval 1366"/>
          <p:cNvSpPr>
            <a:spLocks noChangeAspect="1"/>
          </p:cNvSpPr>
          <p:nvPr/>
        </p:nvSpPr>
        <p:spPr>
          <a:xfrm>
            <a:off x="3954132" y="2879967"/>
            <a:ext cx="432000" cy="432000"/>
          </a:xfrm>
          <a:prstGeom prst="ellipse">
            <a:avLst/>
          </a:prstGeom>
          <a:blipFill dpi="0"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8" name="Oval 1367"/>
          <p:cNvSpPr>
            <a:spLocks noChangeAspect="1"/>
          </p:cNvSpPr>
          <p:nvPr/>
        </p:nvSpPr>
        <p:spPr>
          <a:xfrm>
            <a:off x="4061653" y="3240017"/>
            <a:ext cx="432000" cy="432000"/>
          </a:xfrm>
          <a:prstGeom prst="ellipse">
            <a:avLst/>
          </a:prstGeom>
          <a:blipFill dpi="0"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9" name="Oval 1368"/>
          <p:cNvSpPr>
            <a:spLocks noChangeAspect="1"/>
          </p:cNvSpPr>
          <p:nvPr/>
        </p:nvSpPr>
        <p:spPr>
          <a:xfrm>
            <a:off x="4451852" y="3095937"/>
            <a:ext cx="432000" cy="432000"/>
          </a:xfrm>
          <a:prstGeom prst="ellipse">
            <a:avLst/>
          </a:prstGeom>
          <a:blipFill dpi="0"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1" name="Group 10"/>
          <p:cNvGrpSpPr/>
          <p:nvPr/>
        </p:nvGrpSpPr>
        <p:grpSpPr>
          <a:xfrm>
            <a:off x="4350290" y="2087797"/>
            <a:ext cx="514512" cy="1070898"/>
            <a:chOff x="3974284" y="1817020"/>
            <a:chExt cx="514512" cy="1070898"/>
          </a:xfrm>
        </p:grpSpPr>
        <p:sp>
          <p:nvSpPr>
            <p:cNvPr id="358" name="Oval 357"/>
            <p:cNvSpPr>
              <a:spLocks noChangeAspect="1"/>
            </p:cNvSpPr>
            <p:nvPr/>
          </p:nvSpPr>
          <p:spPr>
            <a:xfrm>
              <a:off x="3974284" y="1817020"/>
              <a:ext cx="432120" cy="432120"/>
            </a:xfrm>
            <a:prstGeom prst="ellipse">
              <a:avLst/>
            </a:prstGeom>
            <a:blipFill dpi="0" rotWithShape="1"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59" name="Oval 358"/>
            <p:cNvSpPr>
              <a:spLocks noChangeAspect="1"/>
            </p:cNvSpPr>
            <p:nvPr/>
          </p:nvSpPr>
          <p:spPr>
            <a:xfrm>
              <a:off x="4016079" y="2135954"/>
              <a:ext cx="432060" cy="432060"/>
            </a:xfrm>
            <a:prstGeom prst="ellipse">
              <a:avLst/>
            </a:prstGeom>
            <a:blipFill dpi="0" rotWithShape="1"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57" name="Oval 356"/>
            <p:cNvSpPr>
              <a:spLocks noChangeAspect="1"/>
            </p:cNvSpPr>
            <p:nvPr/>
          </p:nvSpPr>
          <p:spPr>
            <a:xfrm>
              <a:off x="4056736" y="2455858"/>
              <a:ext cx="432060" cy="432060"/>
            </a:xfrm>
            <a:prstGeom prst="ellipse">
              <a:avLst/>
            </a:prstGeom>
            <a:blipFill dpi="0" rotWithShape="1"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1459" name="Group 1458"/>
          <p:cNvGrpSpPr/>
          <p:nvPr/>
        </p:nvGrpSpPr>
        <p:grpSpPr>
          <a:xfrm>
            <a:off x="4536502" y="2160017"/>
            <a:ext cx="3449407" cy="1996632"/>
            <a:chOff x="4536502" y="2160017"/>
            <a:chExt cx="3449407" cy="1996632"/>
          </a:xfrm>
        </p:grpSpPr>
        <p:pic>
          <p:nvPicPr>
            <p:cNvPr id="1460" name="Picture 1459"/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92" b="592"/>
            <a:stretch/>
          </p:blipFill>
          <p:spPr>
            <a:xfrm>
              <a:off x="5215371" y="2160017"/>
              <a:ext cx="2585545" cy="1512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61" name="Right Arrow 1460"/>
            <p:cNvSpPr/>
            <p:nvPr/>
          </p:nvSpPr>
          <p:spPr>
            <a:xfrm>
              <a:off x="4536502" y="3672017"/>
              <a:ext cx="552108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2" name="TextBox 1461"/>
            <p:cNvSpPr txBox="1"/>
            <p:nvPr/>
          </p:nvSpPr>
          <p:spPr>
            <a:xfrm>
              <a:off x="5106275" y="3672017"/>
              <a:ext cx="2879634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smtClean="0">
                  <a:solidFill>
                    <a:schemeClr val="accent1">
                      <a:lumMod val="50000"/>
                    </a:schemeClr>
                  </a:solidFill>
                </a:rPr>
                <a:t>High-Energy Frontier</a:t>
              </a:r>
              <a:endParaRPr lang="en-US" sz="25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463" name="TextBox 1462"/>
            <p:cNvSpPr txBox="1"/>
            <p:nvPr/>
          </p:nvSpPr>
          <p:spPr>
            <a:xfrm>
              <a:off x="6912832" y="2160017"/>
              <a:ext cx="8739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solidFill>
                    <a:schemeClr val="bg1"/>
                  </a:solidFill>
                </a:rPr>
                <a:t>CERN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92775" y="2892121"/>
            <a:ext cx="2803527" cy="1264528"/>
            <a:chOff x="292775" y="2892121"/>
            <a:chExt cx="2803527" cy="1264528"/>
          </a:xfrm>
        </p:grpSpPr>
        <p:grpSp>
          <p:nvGrpSpPr>
            <p:cNvPr id="756" name="Group 755"/>
            <p:cNvGrpSpPr/>
            <p:nvPr/>
          </p:nvGrpSpPr>
          <p:grpSpPr>
            <a:xfrm>
              <a:off x="420167" y="3672017"/>
              <a:ext cx="2676135" cy="484632"/>
              <a:chOff x="647962" y="3672017"/>
              <a:chExt cx="2676135" cy="484632"/>
            </a:xfrm>
          </p:grpSpPr>
          <p:sp>
            <p:nvSpPr>
              <p:cNvPr id="757" name="Right Arrow 756"/>
              <p:cNvSpPr/>
              <p:nvPr/>
            </p:nvSpPr>
            <p:spPr>
              <a:xfrm flipH="1">
                <a:off x="647962" y="3672017"/>
                <a:ext cx="552108" cy="48463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8" name="TextBox 757"/>
              <p:cNvSpPr txBox="1"/>
              <p:nvPr/>
            </p:nvSpPr>
            <p:spPr>
              <a:xfrm>
                <a:off x="1239680" y="3672017"/>
                <a:ext cx="2084417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00" smtClean="0">
                    <a:solidFill>
                      <a:schemeClr val="accent1">
                        <a:lumMod val="50000"/>
                      </a:schemeClr>
                    </a:solidFill>
                  </a:rPr>
                  <a:t>Low-E Frontier</a:t>
                </a:r>
                <a:endParaRPr lang="en-US" sz="250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759" name="TextBox 758"/>
            <p:cNvSpPr txBox="1"/>
            <p:nvPr/>
          </p:nvSpPr>
          <p:spPr>
            <a:xfrm>
              <a:off x="292775" y="2892121"/>
              <a:ext cx="233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smtClean="0">
                  <a:solidFill>
                    <a:schemeClr val="accent1">
                      <a:lumMod val="50000"/>
                    </a:schemeClr>
                  </a:solidFill>
                </a:rPr>
                <a:t>“Intensity Frontier”</a:t>
              </a:r>
            </a:p>
            <a:p>
              <a:r>
                <a:rPr lang="en-US" sz="2000" b="1" smtClean="0">
                  <a:solidFill>
                    <a:schemeClr val="accent1">
                      <a:lumMod val="50000"/>
                    </a:schemeClr>
                  </a:solidFill>
                </a:rPr>
                <a:t>(feeble interactions)</a:t>
              </a:r>
              <a:endParaRPr lang="en-US" sz="2000" b="1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382" name="TextBox 381"/>
          <p:cNvSpPr txBox="1"/>
          <p:nvPr/>
        </p:nvSpPr>
        <p:spPr>
          <a:xfrm>
            <a:off x="8389697" y="2303877"/>
            <a:ext cx="648000" cy="360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1600" smtClean="0"/>
              <a:t>22 </a:t>
            </a:r>
            <a:r>
              <a:rPr lang="en-US" sz="1600" smtClean="0">
                <a:latin typeface="Symbol" panose="05050102010706020507" pitchFamily="18" charset="2"/>
              </a:rPr>
              <a:t>m</a:t>
            </a:r>
            <a:r>
              <a:rPr lang="en-US" sz="1600" smtClean="0"/>
              <a:t>g</a:t>
            </a:r>
            <a:endParaRPr lang="en-US" sz="1600"/>
          </a:p>
        </p:txBody>
      </p:sp>
      <p:cxnSp>
        <p:nvCxnSpPr>
          <p:cNvPr id="383" name="Straight Arrow Connector 382"/>
          <p:cNvCxnSpPr/>
          <p:nvPr/>
        </p:nvCxnSpPr>
        <p:spPr>
          <a:xfrm flipV="1">
            <a:off x="8713082" y="2167668"/>
            <a:ext cx="0" cy="21548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21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Experimental Tests of Invisible Axions</a:t>
            </a:r>
            <a:endParaRPr lang="en-US"/>
          </a:p>
        </p:txBody>
      </p:sp>
      <p:pic>
        <p:nvPicPr>
          <p:cNvPr id="3" name="Picture 3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0"/>
            <a:ext cx="9217153" cy="260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7912" y="2807897"/>
            <a:ext cx="468065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/>
              <a:t>Magnet — N</a:t>
            </a:r>
            <a:endParaRPr lang="en-US" sz="2000"/>
          </a:p>
        </p:txBody>
      </p:sp>
      <p:sp>
        <p:nvSpPr>
          <p:cNvPr id="8" name="Rectangle 7"/>
          <p:cNvSpPr/>
          <p:nvPr/>
        </p:nvSpPr>
        <p:spPr>
          <a:xfrm>
            <a:off x="287912" y="6024380"/>
            <a:ext cx="468065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/>
              <a:t>S</a:t>
            </a:r>
            <a:endParaRPr lang="en-US" sz="20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7" y="4114775"/>
            <a:ext cx="4681537" cy="952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7338" y="3345090"/>
            <a:ext cx="4681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Axion field homogeneous on these scales</a:t>
            </a:r>
            <a:endParaRPr lang="en-US" sz="2000"/>
          </a:p>
        </p:txBody>
      </p:sp>
      <p:sp>
        <p:nvSpPr>
          <p:cNvPr id="14" name="Rectangle 13"/>
          <p:cNvSpPr/>
          <p:nvPr/>
        </p:nvSpPr>
        <p:spPr>
          <a:xfrm>
            <a:off x="2592232" y="3889220"/>
            <a:ext cx="647856" cy="12961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87912" y="5257410"/>
            <a:ext cx="4681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rgbClr val="C00000"/>
                </a:solidFill>
              </a:rPr>
              <a:t>Use cavity to achieve large overlap integral</a:t>
            </a:r>
          </a:p>
          <a:p>
            <a:pPr algn="ctr"/>
            <a:r>
              <a:rPr lang="en-US" sz="2000" smtClean="0">
                <a:solidFill>
                  <a:srgbClr val="C00000"/>
                </a:solidFill>
              </a:rPr>
              <a:t>between photon and axion waves</a:t>
            </a:r>
            <a:endParaRPr lang="en-US" sz="2000">
              <a:solidFill>
                <a:srgbClr val="C00000"/>
              </a:solidFill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5184710" y="3359592"/>
            <a:ext cx="3744402" cy="11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l"/>
            <a:r>
              <a:rPr lang="en-US" sz="2000" smtClean="0">
                <a:solidFill>
                  <a:srgbClr val="003399"/>
                </a:solidFill>
                <a:effectLst/>
              </a:rPr>
              <a:t>Primakoff effect:</a:t>
            </a:r>
          </a:p>
          <a:p>
            <a:pPr algn="l"/>
            <a:endParaRPr lang="en-US" sz="700">
              <a:solidFill>
                <a:srgbClr val="003399"/>
              </a:solidFill>
            </a:endParaRP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Axion-photon transition in external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static E or B </a:t>
            </a:r>
            <a:r>
              <a:rPr lang="en-US" sz="2000" smtClean="0">
                <a:solidFill>
                  <a:srgbClr val="003399"/>
                </a:solidFill>
                <a:effectLst/>
              </a:rPr>
              <a:t>field</a:t>
            </a:r>
            <a:endParaRPr lang="en-US" sz="2000">
              <a:solidFill>
                <a:srgbClr val="003399"/>
              </a:solidFill>
              <a:effectLst/>
            </a:endParaRPr>
          </a:p>
        </p:txBody>
      </p:sp>
      <p:pic>
        <p:nvPicPr>
          <p:cNvPr id="17" name="Picture 6" descr="C:\Users\Georg Raffelt\Desktop\axiontalk\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674" y="4665460"/>
            <a:ext cx="2376258" cy="123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27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Landscape of Cavity Experiments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1" y="6698905"/>
            <a:ext cx="9217026" cy="213562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pPr algn="ctr"/>
            <a:r>
              <a:rPr lang="en-US" sz="1200" b="1" smtClean="0">
                <a:solidFill>
                  <a:srgbClr val="FFFFFF"/>
                </a:solidFill>
              </a:rPr>
              <a:t>Adapted from Javier Redondo</a:t>
            </a:r>
            <a:endParaRPr lang="en-US" sz="1200" b="1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9" y="647597"/>
            <a:ext cx="8929113" cy="597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5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ADMX Reach</a:t>
            </a:r>
            <a:endParaRPr lang="en-US"/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" y="467"/>
            <a:ext cx="921600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7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Latest Axion Dark Matter Limits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4" y="2102154"/>
            <a:ext cx="8872752" cy="43062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5952" y="719607"/>
            <a:ext cx="84435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008000"/>
                </a:solidFill>
              </a:rPr>
              <a:t>Brubaker et al. (ADMX HF), arXiv:1610.02580</a:t>
            </a:r>
          </a:p>
          <a:p>
            <a:r>
              <a:rPr lang="en-US" sz="2400" b="1" smtClean="0">
                <a:solidFill>
                  <a:srgbClr val="008000"/>
                </a:solidFill>
              </a:rPr>
              <a:t>First </a:t>
            </a:r>
            <a:r>
              <a:rPr lang="en-US" sz="2400" b="1">
                <a:solidFill>
                  <a:srgbClr val="008000"/>
                </a:solidFill>
              </a:rPr>
              <a:t>results from a microwave cavity axion search at 24 </a:t>
            </a:r>
            <a:r>
              <a:rPr lang="en-US" sz="2400" b="1" smtClean="0">
                <a:solidFill>
                  <a:srgbClr val="008000"/>
                </a:solidFill>
              </a:rPr>
              <a:t>micro-eV</a:t>
            </a:r>
            <a:endParaRPr lang="en-US" sz="2400" b="1">
              <a:solidFill>
                <a:srgbClr val="008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168901" y="1550604"/>
            <a:ext cx="0" cy="825233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855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662" y="719607"/>
            <a:ext cx="3384000" cy="568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Center for Axion and Precision Physics (CAPP)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3892" y="3848917"/>
            <a:ext cx="540075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The </a:t>
            </a:r>
            <a:r>
              <a:rPr lang="en-US" sz="2000"/>
              <a:t>plan is to launch a competitive Axion Dark Matter Experiment in Korea, participate in state-of-the-art axion experiments around the world, play a leading role in the proposed proton electric-dipole-moment (EDM) experiment and take a significant role in storage-ring precision physics involving EDM and muon </a:t>
            </a:r>
            <a:r>
              <a:rPr lang="en-US" sz="2000" smtClean="0"/>
              <a:t>g–2 experiments.</a:t>
            </a:r>
          </a:p>
          <a:p>
            <a:endParaRPr lang="en-US" sz="500" smtClean="0"/>
          </a:p>
          <a:p>
            <a:r>
              <a:rPr lang="en-US" sz="2000" smtClean="0"/>
              <a:t>http://capp.ibs.re.kr</a:t>
            </a:r>
            <a:endParaRPr lang="en-US" sz="20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3" y="719138"/>
            <a:ext cx="5400179" cy="30241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/>
          <p:cNvSpPr>
            <a:spLocks noChangeAspect="1"/>
          </p:cNvSpPr>
          <p:nvPr/>
        </p:nvSpPr>
        <p:spPr>
          <a:xfrm>
            <a:off x="7632932" y="4968197"/>
            <a:ext cx="1440000" cy="144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736" y="5080898"/>
            <a:ext cx="1392848" cy="11998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53153" y="3282362"/>
            <a:ext cx="169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15 Oct 2013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6441" y="791617"/>
            <a:ext cx="1633781" cy="622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400" dirty="0" err="1" smtClean="0">
                <a:solidFill>
                  <a:schemeClr val="bg1"/>
                </a:solidFill>
              </a:rPr>
              <a:t>Yannis</a:t>
            </a:r>
            <a:endParaRPr lang="en-US" sz="2400" dirty="0">
              <a:solidFill>
                <a:schemeClr val="bg1"/>
              </a:solidFill>
            </a:endParaRPr>
          </a:p>
          <a:p>
            <a:pPr algn="ctr">
              <a:lnSpc>
                <a:spcPts val="2000"/>
              </a:lnSpc>
            </a:pPr>
            <a:r>
              <a:rPr lang="en-US" sz="2400" dirty="0" err="1" smtClean="0">
                <a:solidFill>
                  <a:schemeClr val="bg1"/>
                </a:solidFill>
              </a:rPr>
              <a:t>Semertzidis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12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Nobel Dreams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28" y="-493"/>
            <a:ext cx="9217153" cy="69327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142" y="-493"/>
            <a:ext cx="5256729" cy="691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5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Improvements to ADMX</a:t>
            </a:r>
            <a:endParaRPr lang="en-US"/>
          </a:p>
        </p:txBody>
      </p:sp>
      <p:pic>
        <p:nvPicPr>
          <p:cNvPr id="3" name="Picture 2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3"/>
            <a:ext cx="9217025" cy="648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552417"/>
            <a:ext cx="921702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Gianpaolo Carosi, Fermilab, May 2007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23677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EM Wave Emission at a Dielectric Interface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" y="1295687"/>
            <a:ext cx="6846840" cy="52567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43442" y="710082"/>
                <a:ext cx="8140498" cy="4696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smtClean="0">
                    <a:solidFill>
                      <a:schemeClr val="accent1">
                        <a:lumMod val="75000"/>
                      </a:schemeClr>
                    </a:solidFill>
                  </a:rPr>
                  <a:t>Continuity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∥</m:t>
                        </m:r>
                      </m:sub>
                    </m:sSub>
                  </m:oMath>
                </a14:m>
                <a:r>
                  <a:rPr lang="en-US" sz="2400" smtClean="0">
                    <a:solidFill>
                      <a:schemeClr val="accent1">
                        <a:lumMod val="7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∥</m:t>
                        </m:r>
                      </m:sub>
                    </m:sSub>
                  </m:oMath>
                </a14:m>
                <a:r>
                  <a:rPr lang="en-US" sz="2400" smtClean="0">
                    <a:solidFill>
                      <a:schemeClr val="accent1">
                        <a:lumMod val="75000"/>
                      </a:schemeClr>
                    </a:solidFill>
                  </a:rPr>
                  <a:t> at interface requires EM wave emission</a:t>
                </a:r>
                <a:endParaRPr lang="en-US" sz="24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442" y="710082"/>
                <a:ext cx="8140498" cy="469616"/>
              </a:xfrm>
              <a:prstGeom prst="rect">
                <a:avLst/>
              </a:prstGeom>
              <a:blipFill rotWithShape="1">
                <a:blip r:embed="rId3"/>
                <a:stretch>
                  <a:fillRect l="-1123" t="-8974"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Arrow 5"/>
          <p:cNvSpPr/>
          <p:nvPr/>
        </p:nvSpPr>
        <p:spPr>
          <a:xfrm>
            <a:off x="6048712" y="2951917"/>
            <a:ext cx="978408" cy="772672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flipH="1">
            <a:off x="374782" y="3177472"/>
            <a:ext cx="978408" cy="268602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904692" y="3795842"/>
                <a:ext cx="3235566" cy="9221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𝛾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4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US" sz="240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4692" y="3795842"/>
                <a:ext cx="3235566" cy="92217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824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Dielectric Haloscope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 flipV="1">
            <a:off x="719992" y="3312027"/>
            <a:ext cx="144000" cy="288006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flipV="1">
            <a:off x="864012" y="5184287"/>
            <a:ext cx="144000" cy="216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flipV="1">
            <a:off x="864012" y="5616347"/>
            <a:ext cx="144000" cy="216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flipV="1">
            <a:off x="864012" y="4752227"/>
            <a:ext cx="144000" cy="216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flipV="1">
            <a:off x="863992" y="4320167"/>
            <a:ext cx="144000" cy="216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flipV="1">
            <a:off x="864012" y="3888107"/>
            <a:ext cx="144000" cy="216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flipV="1">
            <a:off x="864012" y="3456047"/>
            <a:ext cx="144000" cy="216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367436" y="5616347"/>
            <a:ext cx="3817782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 flipV="1">
            <a:off x="940008" y="3312027"/>
            <a:ext cx="216000" cy="28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863992" y="6048407"/>
            <a:ext cx="4321226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9" idx="0"/>
          </p:cNvCxnSpPr>
          <p:nvPr/>
        </p:nvCxnSpPr>
        <p:spPr>
          <a:xfrm>
            <a:off x="936012" y="5832347"/>
            <a:ext cx="4249206" cy="30"/>
          </a:xfrm>
          <a:prstGeom prst="straightConnector1">
            <a:avLst/>
          </a:prstGeom>
          <a:ln w="28575" cmpd="sng">
            <a:solidFill>
              <a:schemeClr val="tx2">
                <a:lumMod val="60000"/>
                <a:lumOff val="40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9" idx="4"/>
          </p:cNvCxnSpPr>
          <p:nvPr/>
        </p:nvCxnSpPr>
        <p:spPr>
          <a:xfrm flipH="1">
            <a:off x="936012" y="5616347"/>
            <a:ext cx="360050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872132" y="5184287"/>
            <a:ext cx="3313066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940008" y="5400287"/>
            <a:ext cx="4245190" cy="30"/>
          </a:xfrm>
          <a:prstGeom prst="straightConnector1">
            <a:avLst/>
          </a:prstGeom>
          <a:ln w="28575" cmpd="sng">
            <a:solidFill>
              <a:schemeClr val="tx2">
                <a:lumMod val="60000"/>
                <a:lumOff val="40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7" idx="4"/>
          </p:cNvCxnSpPr>
          <p:nvPr/>
        </p:nvCxnSpPr>
        <p:spPr>
          <a:xfrm flipH="1">
            <a:off x="936012" y="5184287"/>
            <a:ext cx="864120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376192" y="4752227"/>
            <a:ext cx="2809006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935406" y="4968227"/>
            <a:ext cx="4249186" cy="30"/>
          </a:xfrm>
          <a:prstGeom prst="straightConnector1">
            <a:avLst/>
          </a:prstGeom>
          <a:ln w="28575" cmpd="sng">
            <a:solidFill>
              <a:schemeClr val="tx2">
                <a:lumMod val="60000"/>
                <a:lumOff val="40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0" idx="4"/>
          </p:cNvCxnSpPr>
          <p:nvPr/>
        </p:nvCxnSpPr>
        <p:spPr>
          <a:xfrm flipH="1">
            <a:off x="936012" y="4752227"/>
            <a:ext cx="1368180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880262" y="4320167"/>
            <a:ext cx="2304936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1" idx="0"/>
          </p:cNvCxnSpPr>
          <p:nvPr/>
        </p:nvCxnSpPr>
        <p:spPr>
          <a:xfrm>
            <a:off x="935992" y="4536167"/>
            <a:ext cx="4249186" cy="30"/>
          </a:xfrm>
          <a:prstGeom prst="straightConnector1">
            <a:avLst/>
          </a:prstGeom>
          <a:ln w="28575" cmpd="sng">
            <a:solidFill>
              <a:schemeClr val="tx2">
                <a:lumMod val="60000"/>
                <a:lumOff val="40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936032" y="4320167"/>
            <a:ext cx="1872230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384342" y="3888107"/>
            <a:ext cx="1800856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2" idx="0"/>
          </p:cNvCxnSpPr>
          <p:nvPr/>
        </p:nvCxnSpPr>
        <p:spPr>
          <a:xfrm>
            <a:off x="936012" y="4104107"/>
            <a:ext cx="4249186" cy="30"/>
          </a:xfrm>
          <a:prstGeom prst="straightConnector1">
            <a:avLst/>
          </a:prstGeom>
          <a:ln w="28575" cmpd="sng">
            <a:solidFill>
              <a:schemeClr val="tx2">
                <a:lumMod val="60000"/>
                <a:lumOff val="40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936032" y="3888107"/>
            <a:ext cx="2376300" cy="521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3888402" y="3456047"/>
            <a:ext cx="1296796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3" idx="0"/>
          </p:cNvCxnSpPr>
          <p:nvPr/>
        </p:nvCxnSpPr>
        <p:spPr>
          <a:xfrm>
            <a:off x="936012" y="3672047"/>
            <a:ext cx="4249186" cy="30"/>
          </a:xfrm>
          <a:prstGeom prst="straightConnector1">
            <a:avLst/>
          </a:prstGeom>
          <a:ln w="28575" cmpd="sng">
            <a:solidFill>
              <a:schemeClr val="tx2">
                <a:lumMod val="60000"/>
                <a:lumOff val="40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936002" y="3456047"/>
            <a:ext cx="2880371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 flipV="1">
            <a:off x="1296062" y="3312027"/>
            <a:ext cx="72000" cy="2880000"/>
          </a:xfrm>
          <a:prstGeom prst="rect">
            <a:avLst/>
          </a:prstGeom>
          <a:solidFill>
            <a:schemeClr val="bg1">
              <a:lumMod val="65000"/>
              <a:alpha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 flipV="1">
            <a:off x="1800132" y="3312427"/>
            <a:ext cx="72000" cy="2880000"/>
          </a:xfrm>
          <a:prstGeom prst="rect">
            <a:avLst/>
          </a:prstGeom>
          <a:solidFill>
            <a:schemeClr val="bg1">
              <a:lumMod val="65000"/>
              <a:alpha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 flipV="1">
            <a:off x="2304192" y="3312027"/>
            <a:ext cx="72000" cy="2880000"/>
          </a:xfrm>
          <a:prstGeom prst="rect">
            <a:avLst/>
          </a:prstGeom>
          <a:solidFill>
            <a:schemeClr val="bg1">
              <a:lumMod val="65000"/>
              <a:alpha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flipV="1">
            <a:off x="2808262" y="3312427"/>
            <a:ext cx="72000" cy="2880000"/>
          </a:xfrm>
          <a:prstGeom prst="rect">
            <a:avLst/>
          </a:prstGeom>
          <a:solidFill>
            <a:schemeClr val="bg1">
              <a:lumMod val="65000"/>
              <a:alpha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flipV="1">
            <a:off x="3312332" y="3312027"/>
            <a:ext cx="72000" cy="2880000"/>
          </a:xfrm>
          <a:prstGeom prst="rect">
            <a:avLst/>
          </a:prstGeom>
          <a:solidFill>
            <a:schemeClr val="bg1">
              <a:lumMod val="65000"/>
              <a:alpha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flipV="1">
            <a:off x="3816402" y="3312427"/>
            <a:ext cx="72000" cy="2880000"/>
          </a:xfrm>
          <a:prstGeom prst="rect">
            <a:avLst/>
          </a:prstGeom>
          <a:solidFill>
            <a:schemeClr val="bg1">
              <a:lumMod val="65000"/>
              <a:alpha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1008012" y="3672077"/>
            <a:ext cx="165600" cy="3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986380" y="5616347"/>
            <a:ext cx="288000" cy="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1008012" y="5616347"/>
            <a:ext cx="288038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1490452" y="5184287"/>
            <a:ext cx="288000" cy="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1512084" y="5184287"/>
            <a:ext cx="288038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 flipV="1">
            <a:off x="1994522" y="4752227"/>
            <a:ext cx="288000" cy="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 flipV="1">
            <a:off x="2016154" y="4752227"/>
            <a:ext cx="288038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2498592" y="4320167"/>
            <a:ext cx="288000" cy="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2520224" y="4320167"/>
            <a:ext cx="288038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3002662" y="3888107"/>
            <a:ext cx="288000" cy="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3024294" y="3888107"/>
            <a:ext cx="288038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 flipV="1">
            <a:off x="3506732" y="3456047"/>
            <a:ext cx="288000" cy="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 flipV="1">
            <a:off x="3528364" y="3456047"/>
            <a:ext cx="288038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rapezoid 52"/>
          <p:cNvSpPr/>
          <p:nvPr/>
        </p:nvSpPr>
        <p:spPr>
          <a:xfrm rot="5400000">
            <a:off x="7273122" y="4320047"/>
            <a:ext cx="2592000" cy="864000"/>
          </a:xfrm>
          <a:prstGeom prst="trapezoid">
            <a:avLst>
              <a:gd name="adj" fmla="val 111410"/>
            </a:avLst>
          </a:prstGeom>
          <a:solidFill>
            <a:schemeClr val="tx1">
              <a:lumMod val="50000"/>
              <a:lumOff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3406012" y="3888107"/>
            <a:ext cx="288000" cy="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3384342" y="3888107"/>
            <a:ext cx="288038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2901942" y="4320167"/>
            <a:ext cx="288000" cy="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2880272" y="4320167"/>
            <a:ext cx="288038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397872" y="4752227"/>
            <a:ext cx="288000" cy="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2376202" y="4752227"/>
            <a:ext cx="288038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1893802" y="5184287"/>
            <a:ext cx="288000" cy="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1872132" y="5184287"/>
            <a:ext cx="288038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1389732" y="5616347"/>
            <a:ext cx="288000" cy="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1368062" y="5616347"/>
            <a:ext cx="288038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287912" y="6192427"/>
            <a:ext cx="1008000" cy="432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Mirror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568478" y="6192427"/>
            <a:ext cx="2304000" cy="432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Dielectric </a:t>
            </a: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Disks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920972" y="6192427"/>
            <a:ext cx="1296000" cy="432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Receiver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494361" y="2591927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chemeClr val="accent3">
                    <a:lumMod val="75000"/>
                  </a:schemeClr>
                </a:solidFill>
              </a:rPr>
              <a:t>B</a:t>
            </a:r>
            <a:r>
              <a:rPr lang="en-US" sz="2800" baseline="-25000" smtClean="0">
                <a:solidFill>
                  <a:schemeClr val="accent3">
                    <a:lumMod val="75000"/>
                  </a:schemeClr>
                </a:solidFill>
              </a:rPr>
              <a:t>e</a:t>
            </a:r>
            <a:endParaRPr lang="en-US" sz="2800" baseline="-2500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 flipV="1">
            <a:off x="575952" y="2591927"/>
            <a:ext cx="3744520" cy="504070"/>
            <a:chOff x="2342296" y="935013"/>
            <a:chExt cx="3744520" cy="721972"/>
          </a:xfrm>
        </p:grpSpPr>
        <p:cxnSp>
          <p:nvCxnSpPr>
            <p:cNvPr id="69" name="Straight Arrow Connector 68"/>
            <p:cNvCxnSpPr/>
            <p:nvPr/>
          </p:nvCxnSpPr>
          <p:spPr>
            <a:xfrm>
              <a:off x="4646616" y="935013"/>
              <a:ext cx="0" cy="720724"/>
            </a:xfrm>
            <a:prstGeom prst="straightConnector1">
              <a:avLst/>
            </a:prstGeom>
            <a:ln w="38100"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4358576" y="935013"/>
              <a:ext cx="0" cy="720724"/>
            </a:xfrm>
            <a:prstGeom prst="straightConnector1">
              <a:avLst/>
            </a:prstGeom>
            <a:ln w="38100"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4070536" y="935013"/>
              <a:ext cx="0" cy="720724"/>
            </a:xfrm>
            <a:prstGeom prst="straightConnector1">
              <a:avLst/>
            </a:prstGeom>
            <a:ln w="38100"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>
              <a:off x="3782496" y="935637"/>
              <a:ext cx="0" cy="720724"/>
            </a:xfrm>
            <a:prstGeom prst="straightConnector1">
              <a:avLst/>
            </a:prstGeom>
            <a:ln w="38100"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3494456" y="935637"/>
              <a:ext cx="0" cy="720724"/>
            </a:xfrm>
            <a:prstGeom prst="straightConnector1">
              <a:avLst/>
            </a:prstGeom>
            <a:ln w="38100"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3206416" y="935637"/>
              <a:ext cx="0" cy="720724"/>
            </a:xfrm>
            <a:prstGeom prst="straightConnector1">
              <a:avLst/>
            </a:prstGeom>
            <a:ln w="38100"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>
              <a:off x="2918376" y="935637"/>
              <a:ext cx="0" cy="720724"/>
            </a:xfrm>
            <a:prstGeom prst="straightConnector1">
              <a:avLst/>
            </a:prstGeom>
            <a:ln w="38100"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6086816" y="935637"/>
              <a:ext cx="0" cy="720724"/>
            </a:xfrm>
            <a:prstGeom prst="straightConnector1">
              <a:avLst/>
            </a:prstGeom>
            <a:ln w="38100"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5798776" y="936261"/>
              <a:ext cx="0" cy="720724"/>
            </a:xfrm>
            <a:prstGeom prst="straightConnector1">
              <a:avLst/>
            </a:prstGeom>
            <a:ln w="38100"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>
              <a:off x="5510736" y="936261"/>
              <a:ext cx="0" cy="720724"/>
            </a:xfrm>
            <a:prstGeom prst="straightConnector1">
              <a:avLst/>
            </a:prstGeom>
            <a:ln w="38100"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>
              <a:off x="5222696" y="936261"/>
              <a:ext cx="0" cy="720724"/>
            </a:xfrm>
            <a:prstGeom prst="straightConnector1">
              <a:avLst/>
            </a:prstGeom>
            <a:ln w="38100"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>
              <a:off x="4934656" y="936261"/>
              <a:ext cx="0" cy="720724"/>
            </a:xfrm>
            <a:prstGeom prst="straightConnector1">
              <a:avLst/>
            </a:prstGeom>
            <a:ln w="38100"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2630336" y="935637"/>
              <a:ext cx="0" cy="720724"/>
            </a:xfrm>
            <a:prstGeom prst="straightConnector1">
              <a:avLst/>
            </a:prstGeom>
            <a:ln w="38100"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>
              <a:off x="2342296" y="935637"/>
              <a:ext cx="0" cy="720724"/>
            </a:xfrm>
            <a:prstGeom prst="straightConnector1">
              <a:avLst/>
            </a:prstGeom>
            <a:ln w="38100"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3" name="Straight Arrow Connector 82"/>
          <p:cNvCxnSpPr/>
          <p:nvPr/>
        </p:nvCxnSpPr>
        <p:spPr>
          <a:xfrm>
            <a:off x="1008012" y="4104107"/>
            <a:ext cx="165600" cy="3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1008012" y="4536167"/>
            <a:ext cx="165600" cy="3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1008012" y="4968257"/>
            <a:ext cx="165600" cy="3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1008012" y="5400287"/>
            <a:ext cx="165600" cy="3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1008012" y="5832347"/>
            <a:ext cx="165600" cy="3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936002" y="3672047"/>
            <a:ext cx="216018" cy="3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936002" y="4104107"/>
            <a:ext cx="216018" cy="3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>
            <a:off x="936002" y="4536167"/>
            <a:ext cx="216018" cy="3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936002" y="4968227"/>
            <a:ext cx="216018" cy="3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>
            <a:off x="936002" y="5400287"/>
            <a:ext cx="216018" cy="3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936014" y="5832377"/>
            <a:ext cx="216018" cy="3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>
            <a:off x="1008012" y="6048377"/>
            <a:ext cx="165600" cy="3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936002" y="6048377"/>
            <a:ext cx="216018" cy="3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/>
          <p:cNvSpPr/>
          <p:nvPr/>
        </p:nvSpPr>
        <p:spPr>
          <a:xfrm flipV="1">
            <a:off x="719972" y="791617"/>
            <a:ext cx="143628" cy="15842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ight Arrow 96"/>
          <p:cNvSpPr/>
          <p:nvPr/>
        </p:nvSpPr>
        <p:spPr>
          <a:xfrm>
            <a:off x="863992" y="863600"/>
            <a:ext cx="5905001" cy="1439864"/>
          </a:xfrm>
          <a:prstGeom prst="rightArrow">
            <a:avLst>
              <a:gd name="adj1" fmla="val 59127"/>
              <a:gd name="adj2" fmla="val 50000"/>
            </a:avLst>
          </a:prstGeom>
          <a:solidFill>
            <a:schemeClr val="tx2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/>
              <p:cNvSpPr txBox="1"/>
              <p:nvPr/>
            </p:nvSpPr>
            <p:spPr>
              <a:xfrm>
                <a:off x="1008012" y="1154669"/>
                <a:ext cx="5040363" cy="735779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Power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Area</m:t>
                          </m:r>
                        </m:den>
                      </m:f>
                      <m:r>
                        <a:rPr lang="en-US" sz="2000" b="0" i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=2.2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×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−27</m:t>
                          </m:r>
                        </m:sup>
                      </m:sSup>
                      <m:f>
                        <m:f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W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m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𝑎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𝛾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DM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solidFill>
                                            <a:schemeClr val="bg1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ext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10 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T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b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8" name="TextBox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012" y="1154669"/>
                <a:ext cx="5040363" cy="73577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239230" y="4040693"/>
            <a:ext cx="2736500" cy="140418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20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Signal boosted by</a:t>
            </a:r>
          </a:p>
          <a:p>
            <a:endParaRPr lang="en-US" sz="400" b="1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20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• Many emitting surfaces</a:t>
            </a:r>
          </a:p>
          <a:p>
            <a:endParaRPr lang="en-US" sz="400" b="1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2000" b="1">
                <a:solidFill>
                  <a:schemeClr val="tx2">
                    <a:lumMod val="60000"/>
                    <a:lumOff val="40000"/>
                  </a:schemeClr>
                </a:solidFill>
              </a:rPr>
              <a:t>• </a:t>
            </a:r>
            <a:r>
              <a:rPr lang="en-US" sz="20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Quasi-resonances</a:t>
            </a:r>
          </a:p>
          <a:p>
            <a:r>
              <a:rPr lang="en-US" sz="2000" b="1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between surfaces</a:t>
            </a:r>
            <a:endParaRPr lang="en-US" sz="2000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54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Boost Factor Example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" y="2816298"/>
            <a:ext cx="4108581" cy="25923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74" y="2616171"/>
            <a:ext cx="4890078" cy="28818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8920" y="1463548"/>
            <a:ext cx="8538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Sample configuration: </a:t>
            </a:r>
          </a:p>
          <a:p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20 disks, thickness 1 mm, refractive index 5, mirror on one side</a:t>
            </a:r>
          </a:p>
          <a:p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Bandwidth 50 MHz centered on 25 GHz (axion mass 100 </a:t>
            </a:r>
            <a:r>
              <a:rPr lang="en-US" sz="2400" smtClean="0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eV)</a:t>
            </a:r>
            <a:endParaRPr lang="en-US" sz="24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87" name="TextBox 586"/>
          <p:cNvSpPr txBox="1"/>
          <p:nvPr/>
        </p:nvSpPr>
        <p:spPr>
          <a:xfrm>
            <a:off x="519393" y="5505390"/>
            <a:ext cx="73140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Response function can be designed and shifted by</a:t>
            </a:r>
          </a:p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adjusting distances between disks, keeping all else fixed</a:t>
            </a:r>
            <a:endParaRPr lang="en-US" sz="24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92" name="TextBox 591"/>
          <p:cNvSpPr txBox="1"/>
          <p:nvPr/>
        </p:nvSpPr>
        <p:spPr>
          <a:xfrm>
            <a:off x="503942" y="1007647"/>
            <a:ext cx="8538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</a:rPr>
              <a:t>Boost factor:  Outgoing E-field amplitude vs. simple mirror</a:t>
            </a:r>
          </a:p>
        </p:txBody>
      </p:sp>
    </p:spTree>
    <p:extLst>
      <p:ext uri="{BB962C8B-B14F-4D97-AF65-F5344CB8AC3E}">
        <p14:creationId xmlns:p14="http://schemas.microsoft.com/office/powerpoint/2010/main" val="370985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Oval 395"/>
          <p:cNvSpPr>
            <a:spLocks noChangeAspect="1"/>
          </p:cNvSpPr>
          <p:nvPr/>
        </p:nvSpPr>
        <p:spPr>
          <a:xfrm>
            <a:off x="3672442" y="2231877"/>
            <a:ext cx="432000" cy="432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High- and Low-Energy Frontiers in Particle Physics</a:t>
            </a:r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19972" y="2087797"/>
            <a:ext cx="1343176" cy="720100"/>
            <a:chOff x="32127" y="2231817"/>
            <a:chExt cx="1343176" cy="720100"/>
          </a:xfrm>
        </p:grpSpPr>
        <p:cxnSp>
          <p:nvCxnSpPr>
            <p:cNvPr id="1280" name="Straight Arrow Connector 1279"/>
            <p:cNvCxnSpPr/>
            <p:nvPr/>
          </p:nvCxnSpPr>
          <p:spPr>
            <a:xfrm>
              <a:off x="32127" y="2591867"/>
              <a:ext cx="1343176" cy="3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8" name="Oval 1267"/>
            <p:cNvSpPr>
              <a:spLocks noChangeAspect="1"/>
            </p:cNvSpPr>
            <p:nvPr/>
          </p:nvSpPr>
          <p:spPr>
            <a:xfrm>
              <a:off x="215962" y="2375897"/>
              <a:ext cx="432000" cy="43200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69" name="Oval 1268"/>
            <p:cNvSpPr>
              <a:spLocks noChangeAspect="1"/>
            </p:cNvSpPr>
            <p:nvPr/>
          </p:nvSpPr>
          <p:spPr>
            <a:xfrm>
              <a:off x="575952" y="2519917"/>
              <a:ext cx="432000" cy="43200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70" name="Oval 1269"/>
            <p:cNvSpPr>
              <a:spLocks noChangeAspect="1"/>
            </p:cNvSpPr>
            <p:nvPr/>
          </p:nvSpPr>
          <p:spPr>
            <a:xfrm>
              <a:off x="768189" y="2231817"/>
              <a:ext cx="432000" cy="432000"/>
            </a:xfrm>
            <a:prstGeom prst="ellipse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1259" name="Oval 1258"/>
          <p:cNvSpPr>
            <a:spLocks noChangeAspect="1"/>
          </p:cNvSpPr>
          <p:nvPr/>
        </p:nvSpPr>
        <p:spPr>
          <a:xfrm>
            <a:off x="3109002" y="2231877"/>
            <a:ext cx="432000" cy="43200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61" name="Oval 1260"/>
          <p:cNvSpPr>
            <a:spLocks noChangeAspect="1"/>
          </p:cNvSpPr>
          <p:nvPr/>
        </p:nvSpPr>
        <p:spPr>
          <a:xfrm>
            <a:off x="3960482" y="2231877"/>
            <a:ext cx="432000" cy="432000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74" name="Oval 1273"/>
          <p:cNvSpPr>
            <a:spLocks noChangeAspect="1"/>
          </p:cNvSpPr>
          <p:nvPr/>
        </p:nvSpPr>
        <p:spPr>
          <a:xfrm>
            <a:off x="3261592" y="2862644"/>
            <a:ext cx="432000" cy="432000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5" name="Group 14"/>
          <p:cNvGrpSpPr/>
          <p:nvPr/>
        </p:nvGrpSpPr>
        <p:grpSpPr>
          <a:xfrm>
            <a:off x="215902" y="791637"/>
            <a:ext cx="8887471" cy="1224150"/>
            <a:chOff x="215902" y="791637"/>
            <a:chExt cx="8887471" cy="12241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9" name="TextBox 468"/>
                <p:cNvSpPr txBox="1"/>
                <p:nvPr/>
              </p:nvSpPr>
              <p:spPr>
                <a:xfrm>
                  <a:off x="8128519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27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469" name="TextBox 4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8519" y="1511787"/>
                  <a:ext cx="648000" cy="360000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0" name="TextBox 469"/>
            <p:cNvSpPr txBox="1"/>
            <p:nvPr/>
          </p:nvSpPr>
          <p:spPr>
            <a:xfrm>
              <a:off x="8637050" y="1525282"/>
              <a:ext cx="4042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/>
                <a:t>eV</a:t>
              </a:r>
              <a:endParaRPr lang="en-US" sz="1600"/>
            </a:p>
          </p:txBody>
        </p:sp>
        <p:sp>
          <p:nvSpPr>
            <p:cNvPr id="471" name="TextBox 470"/>
            <p:cNvSpPr txBox="1"/>
            <p:nvPr/>
          </p:nvSpPr>
          <p:spPr>
            <a:xfrm>
              <a:off x="8312772" y="791637"/>
              <a:ext cx="790601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Planck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mass</a:t>
              </a:r>
              <a:endParaRPr lang="en-US"/>
            </a:p>
          </p:txBody>
        </p:sp>
        <p:sp>
          <p:nvSpPr>
            <p:cNvPr id="472" name="TextBox 471"/>
            <p:cNvSpPr txBox="1"/>
            <p:nvPr/>
          </p:nvSpPr>
          <p:spPr>
            <a:xfrm>
              <a:off x="7642345" y="792183"/>
              <a:ext cx="649217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GUT</a:t>
              </a:r>
            </a:p>
            <a:p>
              <a:pPr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3" name="TextBox 472"/>
            <p:cNvSpPr txBox="1"/>
            <p:nvPr/>
          </p:nvSpPr>
          <p:spPr>
            <a:xfrm>
              <a:off x="4358105" y="792183"/>
              <a:ext cx="133055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Electroweak</a:t>
              </a:r>
            </a:p>
            <a:p>
              <a:pPr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4" name="TextBox 473"/>
            <p:cNvSpPr txBox="1"/>
            <p:nvPr/>
          </p:nvSpPr>
          <p:spPr>
            <a:xfrm>
              <a:off x="3671255" y="791637"/>
              <a:ext cx="649217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mtClean="0"/>
                <a:t>QCD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5" name="TextBox 474"/>
            <p:cNvSpPr txBox="1"/>
            <p:nvPr/>
          </p:nvSpPr>
          <p:spPr>
            <a:xfrm>
              <a:off x="588652" y="792183"/>
              <a:ext cx="142186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mtClean="0"/>
                <a:t>Cosmological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constant</a:t>
              </a:r>
            </a:p>
          </p:txBody>
        </p:sp>
        <p:cxnSp>
          <p:nvCxnSpPr>
            <p:cNvPr id="480" name="Straight Arrow Connector 479"/>
            <p:cNvCxnSpPr/>
            <p:nvPr/>
          </p:nvCxnSpPr>
          <p:spPr>
            <a:xfrm>
              <a:off x="129605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Arrow Connector 480"/>
            <p:cNvCxnSpPr/>
            <p:nvPr/>
          </p:nvCxnSpPr>
          <p:spPr>
            <a:xfrm>
              <a:off x="3960422" y="1295707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Straight Arrow Connector 481"/>
            <p:cNvCxnSpPr/>
            <p:nvPr/>
          </p:nvCxnSpPr>
          <p:spPr>
            <a:xfrm>
              <a:off x="469322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Arrow Connector 482"/>
            <p:cNvCxnSpPr/>
            <p:nvPr/>
          </p:nvCxnSpPr>
          <p:spPr>
            <a:xfrm>
              <a:off x="796758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Arrow Connector 483"/>
            <p:cNvCxnSpPr/>
            <p:nvPr/>
          </p:nvCxnSpPr>
          <p:spPr>
            <a:xfrm>
              <a:off x="8706732" y="1293948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9" name="TextBox 1248"/>
                <p:cNvSpPr txBox="1"/>
                <p:nvPr/>
              </p:nvSpPr>
              <p:spPr>
                <a:xfrm>
                  <a:off x="739794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24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49" name="TextBox 12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7942" y="1511737"/>
                  <a:ext cx="648000" cy="360000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0" name="TextBox 1249"/>
                <p:cNvSpPr txBox="1"/>
                <p:nvPr/>
              </p:nvSpPr>
              <p:spPr>
                <a:xfrm>
                  <a:off x="6695125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21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0" name="TextBox 12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5125" y="1511787"/>
                  <a:ext cx="648000" cy="360000"/>
                </a:xfrm>
                <a:prstGeom prst="rect">
                  <a:avLst/>
                </a:prstGeom>
                <a:blipFill rotWithShape="1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1" name="TextBox 1250"/>
                <p:cNvSpPr txBox="1"/>
                <p:nvPr/>
              </p:nvSpPr>
              <p:spPr>
                <a:xfrm>
                  <a:off x="5967267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18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1" name="TextBox 12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7267" y="1511737"/>
                  <a:ext cx="648000" cy="360000"/>
                </a:xfrm>
                <a:prstGeom prst="rect">
                  <a:avLst/>
                </a:prstGeom>
                <a:blipFill rotWithShape="1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2" name="TextBox 1251"/>
                <p:cNvSpPr txBox="1"/>
                <p:nvPr/>
              </p:nvSpPr>
              <p:spPr>
                <a:xfrm>
                  <a:off x="52566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15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2" name="TextBox 12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66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3" name="TextBox 1252"/>
                <p:cNvSpPr txBox="1"/>
                <p:nvPr/>
              </p:nvSpPr>
              <p:spPr>
                <a:xfrm>
                  <a:off x="45365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12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3" name="TextBox 12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65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4" name="TextBox 1253"/>
                <p:cNvSpPr txBox="1"/>
                <p:nvPr/>
              </p:nvSpPr>
              <p:spPr>
                <a:xfrm>
                  <a:off x="38164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9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4" name="TextBox 12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64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5" name="TextBox 1254"/>
                <p:cNvSpPr txBox="1"/>
                <p:nvPr/>
              </p:nvSpPr>
              <p:spPr>
                <a:xfrm>
                  <a:off x="30836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6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5" name="TextBox 12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36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6" name="TextBox 1255"/>
                <p:cNvSpPr txBox="1"/>
                <p:nvPr/>
              </p:nvSpPr>
              <p:spPr>
                <a:xfrm>
                  <a:off x="23762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6" name="TextBox 12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62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7" name="TextBox 1256"/>
                <p:cNvSpPr txBox="1"/>
                <p:nvPr/>
              </p:nvSpPr>
              <p:spPr>
                <a:xfrm>
                  <a:off x="16561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/>
                          </a:rPr>
                          <m:t>1</m:t>
                        </m:r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7" name="TextBox 12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61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8" name="TextBox 1257"/>
                <p:cNvSpPr txBox="1"/>
                <p:nvPr/>
              </p:nvSpPr>
              <p:spPr>
                <a:xfrm>
                  <a:off x="9360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8" name="TextBox 12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0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 13"/>
            <p:cNvGrpSpPr/>
            <p:nvPr/>
          </p:nvGrpSpPr>
          <p:grpSpPr>
            <a:xfrm>
              <a:off x="287912" y="1871767"/>
              <a:ext cx="8641200" cy="144020"/>
              <a:chOff x="287912" y="1871767"/>
              <a:chExt cx="8641200" cy="144020"/>
            </a:xfrm>
          </p:grpSpPr>
          <p:sp>
            <p:nvSpPr>
              <p:cNvPr id="71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15912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55914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817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6911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55319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2513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3912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1992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96527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67130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95910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2171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0911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9531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6513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791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5991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36522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07125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935912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96171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949115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9353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0513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919119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9992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7652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4712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289112" y="1871767"/>
                <a:ext cx="864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1761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2019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189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175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0453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159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1401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1167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0873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4161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441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429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4155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2853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399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3801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356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3273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6561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6819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669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655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5253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6393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6201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5967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5673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8962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9220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9094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8956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7654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8794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8602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8368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8074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0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1362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1620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1494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3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1356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4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0054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5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1194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6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1002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0768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0474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3762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4020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3894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2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3756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2454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3594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3402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3168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2874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6163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6421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6295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2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6157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4855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5995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5803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5569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5275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8563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8821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8695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8557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7255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839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820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7969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7675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0963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1221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1095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095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9655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079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060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0369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0075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3351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3609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3483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3345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2043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3183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2991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2757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246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5750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6008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5882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5745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4443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5583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5391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5157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4863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8150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8408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8283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8145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6843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7983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7791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7557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7263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0565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082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0697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0559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9257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0397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0205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9971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9677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2965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3223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3097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2959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1657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279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2605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2371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2077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5365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562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5497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5359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4057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5197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5005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4771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4477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7766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8024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7898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7760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6458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7598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7406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7172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6878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0166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0424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0298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0160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8858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9998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9806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9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9572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0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9278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2566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2824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2698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2560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1258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2398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2206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1972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1678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4954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5212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5086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4948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3646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4786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4594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4360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4066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7353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7611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7485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7348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6046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7186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6994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6760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6466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9753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0011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9886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9748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8446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9586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9394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9160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8866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2155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2413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2287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2149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084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1987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1795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1561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126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4554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4812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4686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4549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3247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4387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4195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3961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3667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6954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7212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7087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6949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5647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6787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6595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6361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6067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9356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9614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9488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9350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8048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9188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8996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8762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8468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1755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2013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1887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1750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0448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1588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1396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1162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0868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4155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4413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4288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4150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2848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3988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3796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3562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3268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6557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6815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6689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6551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5249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6389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6197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596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5669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8956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9214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9088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8951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7649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8789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8597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8363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806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1356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1614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1489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1351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0049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1189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0997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0763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0469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3771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4029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390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376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2463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360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3411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3177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2883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6171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642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630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6165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4863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600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5811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557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5283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8571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8829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870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856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7263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8403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8211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7977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7683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3" name="TextBox 1362"/>
                <p:cNvSpPr txBox="1"/>
                <p:nvPr/>
              </p:nvSpPr>
              <p:spPr>
                <a:xfrm>
                  <a:off x="215902" y="151171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−6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363" name="TextBox 13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902" y="1511717"/>
                  <a:ext cx="648000" cy="360000"/>
                </a:xfrm>
                <a:prstGeom prst="rect">
                  <a:avLst/>
                </a:prstGeom>
                <a:blipFill rotWithShape="1"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65" name="Oval 1364"/>
          <p:cNvSpPr>
            <a:spLocks noChangeAspect="1"/>
          </p:cNvSpPr>
          <p:nvPr/>
        </p:nvSpPr>
        <p:spPr>
          <a:xfrm>
            <a:off x="3344196" y="3240017"/>
            <a:ext cx="432000" cy="432000"/>
          </a:xfrm>
          <a:prstGeom prst="ellipse">
            <a:avLst/>
          </a:prstGeom>
          <a:blipFill dpi="0"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6" name="Oval 1365"/>
          <p:cNvSpPr>
            <a:spLocks noChangeAspect="1"/>
          </p:cNvSpPr>
          <p:nvPr/>
        </p:nvSpPr>
        <p:spPr>
          <a:xfrm>
            <a:off x="3672310" y="3086472"/>
            <a:ext cx="432000" cy="432000"/>
          </a:xfrm>
          <a:prstGeom prst="ellipse">
            <a:avLst/>
          </a:prstGeom>
          <a:blipFill dpi="0"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7" name="Oval 1366"/>
          <p:cNvSpPr>
            <a:spLocks noChangeAspect="1"/>
          </p:cNvSpPr>
          <p:nvPr/>
        </p:nvSpPr>
        <p:spPr>
          <a:xfrm>
            <a:off x="3954132" y="2879967"/>
            <a:ext cx="432000" cy="432000"/>
          </a:xfrm>
          <a:prstGeom prst="ellipse">
            <a:avLst/>
          </a:prstGeom>
          <a:blipFill dpi="0"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8" name="Oval 1367"/>
          <p:cNvSpPr>
            <a:spLocks noChangeAspect="1"/>
          </p:cNvSpPr>
          <p:nvPr/>
        </p:nvSpPr>
        <p:spPr>
          <a:xfrm>
            <a:off x="4061653" y="3240017"/>
            <a:ext cx="432000" cy="432000"/>
          </a:xfrm>
          <a:prstGeom prst="ellipse">
            <a:avLst/>
          </a:prstGeom>
          <a:blipFill dpi="0"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9" name="Oval 1368"/>
          <p:cNvSpPr>
            <a:spLocks noChangeAspect="1"/>
          </p:cNvSpPr>
          <p:nvPr/>
        </p:nvSpPr>
        <p:spPr>
          <a:xfrm>
            <a:off x="4451852" y="3095937"/>
            <a:ext cx="432000" cy="432000"/>
          </a:xfrm>
          <a:prstGeom prst="ellipse">
            <a:avLst/>
          </a:prstGeom>
          <a:blipFill dpi="0"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1" name="Group 10"/>
          <p:cNvGrpSpPr/>
          <p:nvPr/>
        </p:nvGrpSpPr>
        <p:grpSpPr>
          <a:xfrm>
            <a:off x="4350290" y="2087797"/>
            <a:ext cx="514512" cy="1070898"/>
            <a:chOff x="3974284" y="1817020"/>
            <a:chExt cx="514512" cy="1070898"/>
          </a:xfrm>
        </p:grpSpPr>
        <p:sp>
          <p:nvSpPr>
            <p:cNvPr id="358" name="Oval 357"/>
            <p:cNvSpPr>
              <a:spLocks noChangeAspect="1"/>
            </p:cNvSpPr>
            <p:nvPr/>
          </p:nvSpPr>
          <p:spPr>
            <a:xfrm>
              <a:off x="3974284" y="1817020"/>
              <a:ext cx="432120" cy="432120"/>
            </a:xfrm>
            <a:prstGeom prst="ellipse">
              <a:avLst/>
            </a:prstGeom>
            <a:blipFill dpi="0" rotWithShape="1"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59" name="Oval 358"/>
            <p:cNvSpPr>
              <a:spLocks noChangeAspect="1"/>
            </p:cNvSpPr>
            <p:nvPr/>
          </p:nvSpPr>
          <p:spPr>
            <a:xfrm>
              <a:off x="4016079" y="2135954"/>
              <a:ext cx="432060" cy="432060"/>
            </a:xfrm>
            <a:prstGeom prst="ellipse">
              <a:avLst/>
            </a:prstGeom>
            <a:blipFill dpi="0" rotWithShape="1"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57" name="Oval 356"/>
            <p:cNvSpPr>
              <a:spLocks noChangeAspect="1"/>
            </p:cNvSpPr>
            <p:nvPr/>
          </p:nvSpPr>
          <p:spPr>
            <a:xfrm>
              <a:off x="4056736" y="2455858"/>
              <a:ext cx="432060" cy="432060"/>
            </a:xfrm>
            <a:prstGeom prst="ellipse">
              <a:avLst/>
            </a:prstGeom>
            <a:blipFill dpi="0" rotWithShape="1"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36092" y="2231817"/>
            <a:ext cx="8141076" cy="2097815"/>
            <a:chOff x="936092" y="2231817"/>
            <a:chExt cx="8141076" cy="2097815"/>
          </a:xfrm>
        </p:grpSpPr>
        <p:pic>
          <p:nvPicPr>
            <p:cNvPr id="398" name="Picture 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3262" y="2303827"/>
              <a:ext cx="1383906" cy="1409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9" name="TextBox 398"/>
                <p:cNvSpPr txBox="1"/>
                <p:nvPr/>
              </p:nvSpPr>
              <p:spPr>
                <a:xfrm>
                  <a:off x="3535721" y="3600067"/>
                  <a:ext cx="1080000" cy="432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  <m:t>𝑫</m:t>
                            </m:r>
                          </m:sub>
                        </m:sSub>
                      </m:oMath>
                    </m:oMathPara>
                  </a14:m>
                  <a:endParaRPr lang="en-US" sz="2400" b="1">
                    <a:solidFill>
                      <a:schemeClr val="accent3">
                        <a:lumMod val="50000"/>
                      </a:schemeClr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399" name="TextBox 3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5721" y="3600067"/>
                  <a:ext cx="1080000" cy="432000"/>
                </a:xfrm>
                <a:prstGeom prst="rect">
                  <a:avLst/>
                </a:prstGeom>
                <a:blipFill rotWithShape="1">
                  <a:blip r:embed="rId37"/>
                  <a:stretch>
                    <a:fillRect b="-571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0" name="TextBox 399"/>
                <p:cNvSpPr txBox="1"/>
                <p:nvPr/>
              </p:nvSpPr>
              <p:spPr>
                <a:xfrm>
                  <a:off x="936092" y="3321492"/>
                  <a:ext cx="1081366" cy="10081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b="1" i="1" smtClean="0">
                                <a:solidFill>
                                  <a:srgbClr val="953737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2400" b="1" i="1" smtClean="0">
                                    <a:solidFill>
                                      <a:srgbClr val="953737"/>
                                    </a:solidFill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400" b="1" i="1">
                                    <a:solidFill>
                                      <a:srgbClr val="953737"/>
                                    </a:solidFill>
                                    <a:latin typeface="Cambria Math"/>
                                  </a:rPr>
                                  <m:t>𝒎</m:t>
                                </m:r>
                              </m:e>
                              <m:sub>
                                <m:r>
                                  <a:rPr lang="en-US" sz="2400" b="1" i="1">
                                    <a:solidFill>
                                      <a:srgbClr val="953737"/>
                                    </a:solidFill>
                                    <a:latin typeface="Cambria Math"/>
                                  </a:rPr>
                                  <m:t>𝑫</m:t>
                                </m:r>
                              </m:sub>
                              <m:sup>
                                <m:r>
                                  <a:rPr lang="en-US" sz="2400" b="1" i="1">
                                    <a:solidFill>
                                      <a:srgbClr val="953737"/>
                                    </a:solidFill>
                                    <a:latin typeface="Cambria Math"/>
                                  </a:rPr>
                                  <m:t>𝟐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2400" b="1" i="1" smtClean="0">
                                <a:solidFill>
                                  <a:srgbClr val="953737"/>
                                </a:solidFill>
                                <a:latin typeface="Cambria Math"/>
                              </a:rPr>
                              <m:t>𝑴</m:t>
                            </m:r>
                          </m:den>
                        </m:f>
                        <m:r>
                          <a:rPr lang="en-US" sz="2400" b="1" i="1" smtClean="0">
                            <a:solidFill>
                              <a:srgbClr val="953737"/>
                            </a:solidFill>
                            <a:effectLst/>
                            <a:latin typeface="Cambria Math"/>
                          </a:rPr>
                          <m:t> </m:t>
                        </m:r>
                      </m:oMath>
                    </m:oMathPara>
                  </a14:m>
                  <a:endParaRPr lang="en-US" sz="2400" b="1">
                    <a:solidFill>
                      <a:srgbClr val="953737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400" name="TextBox 39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092" y="3321492"/>
                  <a:ext cx="1081366" cy="1008140"/>
                </a:xfrm>
                <a:prstGeom prst="rect">
                  <a:avLst/>
                </a:prstGeom>
                <a:blipFill rotWithShape="1">
                  <a:blip r:embed="rId3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1" name="TextBox 400"/>
                <p:cNvSpPr txBox="1"/>
                <p:nvPr/>
              </p:nvSpPr>
              <p:spPr>
                <a:xfrm>
                  <a:off x="5976702" y="3600007"/>
                  <a:ext cx="1080000" cy="432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rgbClr val="953737"/>
                            </a:solidFill>
                            <a:effectLst/>
                            <a:latin typeface="Cambria Math"/>
                          </a:rPr>
                          <m:t>𝑴</m:t>
                        </m:r>
                      </m:oMath>
                    </m:oMathPara>
                  </a14:m>
                  <a:endParaRPr lang="en-US" sz="2400" b="1">
                    <a:solidFill>
                      <a:srgbClr val="953737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401" name="TextBox 40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6702" y="3600007"/>
                  <a:ext cx="1080000" cy="432000"/>
                </a:xfrm>
                <a:prstGeom prst="rect">
                  <a:avLst/>
                </a:prstGeom>
                <a:blipFill rotWithShape="1">
                  <a:blip r:embed="rId3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02" name="Group 401"/>
            <p:cNvGrpSpPr/>
            <p:nvPr/>
          </p:nvGrpSpPr>
          <p:grpSpPr>
            <a:xfrm>
              <a:off x="5501704" y="2231817"/>
              <a:ext cx="1987208" cy="432394"/>
              <a:chOff x="5573714" y="2375503"/>
              <a:chExt cx="1987208" cy="432394"/>
            </a:xfrm>
          </p:grpSpPr>
          <p:cxnSp>
            <p:nvCxnSpPr>
              <p:cNvPr id="404" name="Straight Arrow Connector 403"/>
              <p:cNvCxnSpPr/>
              <p:nvPr/>
            </p:nvCxnSpPr>
            <p:spPr>
              <a:xfrm>
                <a:off x="5573714" y="2591867"/>
                <a:ext cx="1987208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5" name="Oval 404"/>
              <p:cNvSpPr>
                <a:spLocks noChangeAspect="1"/>
              </p:cNvSpPr>
              <p:nvPr/>
            </p:nvSpPr>
            <p:spPr>
              <a:xfrm>
                <a:off x="5832682" y="2375503"/>
                <a:ext cx="432000" cy="432000"/>
              </a:xfrm>
              <a:prstGeom prst="ellipse">
                <a:avLst/>
              </a:prstGeom>
              <a:blipFill dpi="0" rotWithShape="1"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06" name="Oval 405"/>
              <p:cNvSpPr>
                <a:spLocks noChangeAspect="1"/>
              </p:cNvSpPr>
              <p:nvPr/>
            </p:nvSpPr>
            <p:spPr>
              <a:xfrm>
                <a:off x="6336812" y="2375503"/>
                <a:ext cx="432000" cy="432000"/>
              </a:xfrm>
              <a:prstGeom prst="ellipse">
                <a:avLst/>
              </a:prstGeom>
              <a:blipFill dpi="0" rotWithShape="1">
                <a:blip r:embed="rId4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07" name="Oval 406"/>
              <p:cNvSpPr>
                <a:spLocks noChangeAspect="1"/>
              </p:cNvSpPr>
              <p:nvPr/>
            </p:nvSpPr>
            <p:spPr>
              <a:xfrm>
                <a:off x="6840882" y="2375897"/>
                <a:ext cx="432000" cy="432000"/>
              </a:xfrm>
              <a:prstGeom prst="ellipse">
                <a:avLst/>
              </a:prstGeom>
              <a:blipFill dpi="0" rotWithShape="1">
                <a:blip r:embed="rId4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403" name="TextBox 402"/>
            <p:cNvSpPr txBox="1"/>
            <p:nvPr/>
          </p:nvSpPr>
          <p:spPr>
            <a:xfrm>
              <a:off x="5544196" y="2663877"/>
              <a:ext cx="2160746" cy="93612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mtClean="0">
                  <a:solidFill>
                    <a:srgbClr val="953737"/>
                  </a:solidFill>
                </a:rPr>
                <a:t>Heavy right-handed</a:t>
              </a:r>
            </a:p>
            <a:p>
              <a:r>
                <a:rPr lang="en-US" smtClean="0">
                  <a:solidFill>
                    <a:srgbClr val="953737"/>
                  </a:solidFill>
                </a:rPr>
                <a:t>neutrinos</a:t>
              </a:r>
            </a:p>
            <a:p>
              <a:r>
                <a:rPr lang="en-US" smtClean="0">
                  <a:solidFill>
                    <a:srgbClr val="953737"/>
                  </a:solidFill>
                </a:rPr>
                <a:t>(see-saw mechanism)</a:t>
              </a:r>
              <a:endParaRPr lang="en-US">
                <a:solidFill>
                  <a:srgbClr val="953737"/>
                </a:solidFill>
              </a:endParaRPr>
            </a:p>
          </p:txBody>
        </p:sp>
      </p:grpSp>
      <p:grpSp>
        <p:nvGrpSpPr>
          <p:cNvPr id="408" name="Group 407"/>
          <p:cNvGrpSpPr/>
          <p:nvPr/>
        </p:nvGrpSpPr>
        <p:grpSpPr>
          <a:xfrm>
            <a:off x="4176572" y="4104077"/>
            <a:ext cx="3312340" cy="648090"/>
            <a:chOff x="4176572" y="4572172"/>
            <a:chExt cx="3312340" cy="648090"/>
          </a:xfrm>
        </p:grpSpPr>
        <p:cxnSp>
          <p:nvCxnSpPr>
            <p:cNvPr id="409" name="Straight Arrow Connector 408"/>
            <p:cNvCxnSpPr/>
            <p:nvPr/>
          </p:nvCxnSpPr>
          <p:spPr>
            <a:xfrm>
              <a:off x="4176572" y="4896217"/>
              <a:ext cx="864000" cy="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" name="Oval 409"/>
            <p:cNvSpPr>
              <a:spLocks noChangeAspect="1"/>
            </p:cNvSpPr>
            <p:nvPr/>
          </p:nvSpPr>
          <p:spPr>
            <a:xfrm>
              <a:off x="4392482" y="4680217"/>
              <a:ext cx="432000" cy="432000"/>
            </a:xfrm>
            <a:prstGeom prst="ellipse">
              <a:avLst/>
            </a:prstGeom>
            <a:blipFill dpi="0" rotWithShape="1"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11" name="TextBox 410"/>
            <p:cNvSpPr txBox="1"/>
            <p:nvPr/>
          </p:nvSpPr>
          <p:spPr>
            <a:xfrm>
              <a:off x="5184592" y="4572172"/>
              <a:ext cx="2304320" cy="64809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r>
                <a:rPr lang="en-US" smtClean="0">
                  <a:solidFill>
                    <a:schemeClr val="accent1">
                      <a:lumMod val="75000"/>
                    </a:schemeClr>
                  </a:solidFill>
                </a:rPr>
                <a:t>WIMP dark matter</a:t>
              </a:r>
            </a:p>
            <a:p>
              <a:r>
                <a:rPr lang="en-US" smtClean="0">
                  <a:solidFill>
                    <a:schemeClr val="accent1">
                      <a:lumMod val="75000"/>
                    </a:schemeClr>
                  </a:solidFill>
                </a:rPr>
                <a:t>(related to EW scale, perhaps SUSY?)</a:t>
              </a: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5465" y="4968197"/>
            <a:ext cx="7855507" cy="1507300"/>
            <a:chOff x="65465" y="4968197"/>
            <a:chExt cx="7855507" cy="1507300"/>
          </a:xfrm>
        </p:grpSpPr>
        <p:cxnSp>
          <p:nvCxnSpPr>
            <p:cNvPr id="412" name="Straight Arrow Connector 411"/>
            <p:cNvCxnSpPr/>
            <p:nvPr/>
          </p:nvCxnSpPr>
          <p:spPr>
            <a:xfrm>
              <a:off x="144012" y="5400257"/>
              <a:ext cx="864000" cy="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3" name="Oval 412"/>
            <p:cNvSpPr>
              <a:spLocks noChangeAspect="1"/>
            </p:cNvSpPr>
            <p:nvPr/>
          </p:nvSpPr>
          <p:spPr>
            <a:xfrm>
              <a:off x="359982" y="5184287"/>
              <a:ext cx="432000" cy="432000"/>
            </a:xfrm>
            <a:prstGeom prst="ellipse">
              <a:avLst/>
            </a:prstGeom>
            <a:blipFill dpi="0" rotWithShape="1"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414" name="Straight Arrow Connector 413"/>
            <p:cNvCxnSpPr/>
            <p:nvPr/>
          </p:nvCxnSpPr>
          <p:spPr>
            <a:xfrm>
              <a:off x="6254734" y="5400257"/>
              <a:ext cx="1666238" cy="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7884" y="4968197"/>
              <a:ext cx="1310018" cy="732557"/>
            </a:xfrm>
            <a:prstGeom prst="rect">
              <a:avLst/>
            </a:prstGeom>
          </p:spPr>
        </p:pic>
        <p:sp>
          <p:nvSpPr>
            <p:cNvPr id="417" name="TextBox 416"/>
            <p:cNvSpPr txBox="1"/>
            <p:nvPr/>
          </p:nvSpPr>
          <p:spPr>
            <a:xfrm>
              <a:off x="1080022" y="5112217"/>
              <a:ext cx="5010684" cy="540585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r>
                <a:rPr lang="en-US" smtClean="0">
                  <a:solidFill>
                    <a:schemeClr val="accent6">
                      <a:lumMod val="50000"/>
                    </a:schemeClr>
                  </a:solidFill>
                </a:rPr>
                <a:t>Axion dark matter</a:t>
              </a:r>
              <a:r>
                <a:rPr lang="en-US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mtClean="0">
                  <a:solidFill>
                    <a:schemeClr val="accent6">
                      <a:lumMod val="50000"/>
                    </a:schemeClr>
                  </a:solidFill>
                </a:rPr>
                <a:t>(related to Peccei-Quinn symmetry)</a:t>
              </a:r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8" name="TextBox 417"/>
                <p:cNvSpPr txBox="1"/>
                <p:nvPr/>
              </p:nvSpPr>
              <p:spPr>
                <a:xfrm>
                  <a:off x="6884317" y="5760307"/>
                  <a:ext cx="578941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𝒇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𝒂</m:t>
                            </m:r>
                          </m:sub>
                        </m:sSub>
                      </m:oMath>
                    </m:oMathPara>
                  </a14:m>
                  <a:endParaRPr lang="en-US" sz="2400" b="1" smtClean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18" name="TextBox 4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4317" y="5760307"/>
                  <a:ext cx="578941" cy="461665"/>
                </a:xfrm>
                <a:prstGeom prst="rect">
                  <a:avLst/>
                </a:prstGeom>
                <a:blipFill rotWithShape="1">
                  <a:blip r:embed="rId46"/>
                  <a:stretch>
                    <a:fillRect l="-2105" b="-1710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9" name="TextBox 418"/>
                <p:cNvSpPr txBox="1"/>
                <p:nvPr/>
              </p:nvSpPr>
              <p:spPr>
                <a:xfrm>
                  <a:off x="65465" y="5616287"/>
                  <a:ext cx="1873462" cy="8592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𝒂</m:t>
                            </m:r>
                          </m:sub>
                        </m:sSub>
                        <m:r>
                          <a:rPr lang="en-US" sz="24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/>
                          </a:rPr>
                          <m:t>∼</m:t>
                        </m:r>
                        <m:f>
                          <m:fPr>
                            <m:ctrlPr>
                              <a:rPr lang="en-US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b="1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𝒎</m:t>
                                </m:r>
                              </m:e>
                              <m:sub>
                                <m:r>
                                  <a:rPr lang="en-US" sz="2400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𝝅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400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lang="en-US" sz="2400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𝝅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400" b="1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lang="en-US" sz="2400" b="1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𝒂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2400" b="1" smtClean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19" name="TextBox 4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65" y="5616287"/>
                  <a:ext cx="1873462" cy="859210"/>
                </a:xfrm>
                <a:prstGeom prst="rect">
                  <a:avLst/>
                </a:prstGeom>
                <a:blipFill rotWithShape="1">
                  <a:blip r:embed="rId4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0" name="TextBox 419"/>
                <p:cNvSpPr txBox="1"/>
                <p:nvPr/>
              </p:nvSpPr>
              <p:spPr>
                <a:xfrm>
                  <a:off x="3600372" y="5760307"/>
                  <a:ext cx="1159163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4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𝝅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, </m:t>
                            </m:r>
                            <m:r>
                              <a:rPr lang="en-US" sz="24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𝒇</m:t>
                            </m:r>
                          </m:e>
                          <m:sub>
                            <m:r>
                              <a:rPr lang="en-US" sz="24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𝝅</m:t>
                            </m:r>
                          </m:sub>
                        </m:sSub>
                      </m:oMath>
                    </m:oMathPara>
                  </a14:m>
                  <a:endParaRPr lang="en-US" sz="2400" b="1" smtClean="0">
                    <a:solidFill>
                      <a:schemeClr val="accent3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20" name="TextBox 4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0372" y="5760307"/>
                  <a:ext cx="1159163" cy="461665"/>
                </a:xfrm>
                <a:prstGeom prst="rect">
                  <a:avLst/>
                </a:prstGeom>
                <a:blipFill rotWithShape="1">
                  <a:blip r:embed="rId48"/>
                  <a:stretch>
                    <a:fillRect b="-1710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69213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Example for E-Field Distribution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2" y="1007647"/>
            <a:ext cx="8106184" cy="23422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2" y="3811982"/>
            <a:ext cx="8061063" cy="2308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56352" y="834022"/>
            <a:ext cx="256326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E-field distribution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20744" y="3642412"/>
            <a:ext cx="394806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Energy flow (Poynting vector)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7654198" y="4680157"/>
            <a:ext cx="1440200" cy="9332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</a:t>
            </a:r>
            <a:endParaRPr lang="en-US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90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MADMAX:  Layered Dielectric Haloscope at MPP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719607"/>
            <a:ext cx="4032118" cy="25215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3537494"/>
            <a:ext cx="4032118" cy="30149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32682" y="3527997"/>
            <a:ext cx="229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First Prototype at MPP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680522" y="1079657"/>
            <a:ext cx="453265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•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Coherent superposition from many disks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•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Resonances between disks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•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Adjusting distances: 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   - Shift frequency-dependent response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   - Scan over axion masses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40322" y="735509"/>
            <a:ext cx="93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3">
                    <a:lumMod val="50000"/>
                  </a:schemeClr>
                </a:solidFill>
              </a:rPr>
              <a:t>10 Tesla</a:t>
            </a:r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552" y="3960057"/>
            <a:ext cx="4032560" cy="22179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553" y="3960057"/>
            <a:ext cx="4032559" cy="22179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68332" y="1163881"/>
            <a:ext cx="1037984" cy="58771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25 GHz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adiation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44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Reach of Axion Dark Matter Searches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69" y="647597"/>
            <a:ext cx="5256730" cy="50464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62059" y="3239957"/>
            <a:ext cx="17469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2">
                    <a:lumMod val="75000"/>
                  </a:schemeClr>
                </a:solidFill>
              </a:rPr>
              <a:t>Axion </a:t>
            </a:r>
          </a:p>
          <a:p>
            <a:r>
              <a:rPr lang="en-US" sz="2400" b="1" smtClean="0">
                <a:solidFill>
                  <a:schemeClr val="accent2">
                    <a:lumMod val="75000"/>
                  </a:schemeClr>
                </a:solidFill>
              </a:rPr>
              <a:t>Dark Matter</a:t>
            </a:r>
            <a:endParaRPr lang="en-US" sz="2400" b="1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042008" y="3644345"/>
            <a:ext cx="374497" cy="3175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47963" y="5760307"/>
            <a:ext cx="7921362" cy="8309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2400" smtClean="0"/>
              <a:t>Caldwell et al. (MADMAX Working Group), arXiv:1611.05865</a:t>
            </a:r>
            <a:endParaRPr lang="en-US" sz="2400"/>
          </a:p>
          <a:p>
            <a:r>
              <a:rPr lang="en-US" sz="2400" smtClean="0"/>
              <a:t>Millar</a:t>
            </a:r>
            <a:r>
              <a:rPr lang="en-US" sz="2400"/>
              <a:t>, </a:t>
            </a:r>
            <a:r>
              <a:rPr lang="en-US" sz="2400" smtClean="0"/>
              <a:t>Raffelt</a:t>
            </a:r>
            <a:r>
              <a:rPr lang="en-US" sz="2400"/>
              <a:t>, </a:t>
            </a:r>
            <a:r>
              <a:rPr lang="en-US" sz="2400" smtClean="0"/>
              <a:t>Redondo </a:t>
            </a:r>
            <a:r>
              <a:rPr lang="en-US" sz="2400"/>
              <a:t>&amp; </a:t>
            </a:r>
            <a:r>
              <a:rPr lang="en-US" sz="2400" smtClean="0"/>
              <a:t>Steffen, </a:t>
            </a:r>
            <a:r>
              <a:rPr lang="en-US" sz="2400"/>
              <a:t>arXiv:1612.07057</a:t>
            </a:r>
          </a:p>
          <a:p>
            <a:endParaRPr lang="en-US" sz="2400"/>
          </a:p>
        </p:txBody>
      </p:sp>
      <p:sp>
        <p:nvSpPr>
          <p:cNvPr id="7" name="TextBox 6"/>
          <p:cNvSpPr txBox="1"/>
          <p:nvPr/>
        </p:nvSpPr>
        <p:spPr>
          <a:xfrm>
            <a:off x="6468763" y="2199918"/>
            <a:ext cx="1459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MADMAX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256602" y="2453298"/>
            <a:ext cx="1166608" cy="9351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00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Searches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15902" y="2377120"/>
            <a:ext cx="9001250" cy="718817"/>
            <a:chOff x="215902" y="1945060"/>
            <a:chExt cx="9001250" cy="718817"/>
          </a:xfrm>
        </p:grpSpPr>
        <p:grpSp>
          <p:nvGrpSpPr>
            <p:cNvPr id="34" name="Group 34"/>
            <p:cNvGrpSpPr>
              <a:grpSpLocks/>
            </p:cNvGrpSpPr>
            <p:nvPr/>
          </p:nvGrpSpPr>
          <p:grpSpPr bwMode="auto">
            <a:xfrm>
              <a:off x="1728192" y="2447878"/>
              <a:ext cx="576064" cy="214499"/>
              <a:chOff x="2880" y="3360"/>
              <a:chExt cx="2400" cy="240"/>
            </a:xfrm>
          </p:grpSpPr>
          <p:sp>
            <p:nvSpPr>
              <p:cNvPr id="374" name="Line 3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5" name="Line 3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6" name="Line 3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7" name="Line 3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8" name="Line 3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9" name="Line 4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" name="Line 4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1" name="Line 4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2" name="Line 4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3" name="Line 4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4" name="Line 4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5" name="Group 46"/>
            <p:cNvGrpSpPr>
              <a:grpSpLocks/>
            </p:cNvGrpSpPr>
            <p:nvPr/>
          </p:nvGrpSpPr>
          <p:grpSpPr bwMode="auto">
            <a:xfrm>
              <a:off x="2304256" y="2447878"/>
              <a:ext cx="576064" cy="214499"/>
              <a:chOff x="2880" y="3360"/>
              <a:chExt cx="2400" cy="240"/>
            </a:xfrm>
          </p:grpSpPr>
          <p:sp>
            <p:nvSpPr>
              <p:cNvPr id="363" name="Line 4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4" name="Line 4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5" name="Line 4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6" name="Line 5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7" name="Line 5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8" name="Line 5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9" name="Line 5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0" name="Line 5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1" name="Line 5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2" name="Line 5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3" name="Line 5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6" name="Group 58"/>
            <p:cNvGrpSpPr>
              <a:grpSpLocks/>
            </p:cNvGrpSpPr>
            <p:nvPr/>
          </p:nvGrpSpPr>
          <p:grpSpPr bwMode="auto">
            <a:xfrm>
              <a:off x="2880321" y="2447878"/>
              <a:ext cx="576064" cy="214499"/>
              <a:chOff x="2880" y="3360"/>
              <a:chExt cx="2400" cy="240"/>
            </a:xfrm>
          </p:grpSpPr>
          <p:sp>
            <p:nvSpPr>
              <p:cNvPr id="352" name="Line 5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3" name="Line 6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4" name="Line 6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5" name="Line 6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6" name="Line 6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7" name="Line 6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" name="Line 6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" name="Line 6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0" name="Line 6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1" name="Line 6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2" name="Line 6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7" name="Group 70"/>
            <p:cNvGrpSpPr>
              <a:grpSpLocks/>
            </p:cNvGrpSpPr>
            <p:nvPr/>
          </p:nvGrpSpPr>
          <p:grpSpPr bwMode="auto">
            <a:xfrm>
              <a:off x="3456385" y="2447878"/>
              <a:ext cx="576064" cy="214499"/>
              <a:chOff x="2880" y="3360"/>
              <a:chExt cx="2400" cy="240"/>
            </a:xfrm>
          </p:grpSpPr>
          <p:sp>
            <p:nvSpPr>
              <p:cNvPr id="341" name="Line 7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2" name="Line 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3" name="Line 7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4" name="Line 7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5" name="Line 7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6" name="Line 7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7" name="Line 7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8" name="Line 7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9" name="Line 7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0" name="Line 8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1" name="Line 8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8" name="Group 82"/>
            <p:cNvGrpSpPr>
              <a:grpSpLocks/>
            </p:cNvGrpSpPr>
            <p:nvPr/>
          </p:nvGrpSpPr>
          <p:grpSpPr bwMode="auto">
            <a:xfrm>
              <a:off x="4032449" y="2447878"/>
              <a:ext cx="576064" cy="214499"/>
              <a:chOff x="2880" y="3360"/>
              <a:chExt cx="2400" cy="240"/>
            </a:xfrm>
          </p:grpSpPr>
          <p:sp>
            <p:nvSpPr>
              <p:cNvPr id="330" name="Line 8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1" name="Line 8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2" name="Line 8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3" name="Line 8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4" name="Line 8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5" name="Line 8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6" name="Line 8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7" name="Line 9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8" name="Line 9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9" name="Line 9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0" name="Line 9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9" name="Group 94"/>
            <p:cNvGrpSpPr>
              <a:grpSpLocks/>
            </p:cNvGrpSpPr>
            <p:nvPr/>
          </p:nvGrpSpPr>
          <p:grpSpPr bwMode="auto">
            <a:xfrm>
              <a:off x="4608513" y="2447878"/>
              <a:ext cx="576064" cy="214499"/>
              <a:chOff x="2880" y="3360"/>
              <a:chExt cx="2400" cy="240"/>
            </a:xfrm>
          </p:grpSpPr>
          <p:sp>
            <p:nvSpPr>
              <p:cNvPr id="319" name="Line 9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0" name="Line 9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1" name="Line 9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2" name="Line 9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3" name="Line 9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4" name="Line 10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5" name="Line 10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6" name="Line 10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7" name="Line 10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8" name="Line 10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9" name="Line 10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0" name="Group 106"/>
            <p:cNvGrpSpPr>
              <a:grpSpLocks/>
            </p:cNvGrpSpPr>
            <p:nvPr/>
          </p:nvGrpSpPr>
          <p:grpSpPr bwMode="auto">
            <a:xfrm>
              <a:off x="5184577" y="2447878"/>
              <a:ext cx="576064" cy="214499"/>
              <a:chOff x="2880" y="3360"/>
              <a:chExt cx="2400" cy="240"/>
            </a:xfrm>
          </p:grpSpPr>
          <p:sp>
            <p:nvSpPr>
              <p:cNvPr id="308" name="Line 10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" name="Line 10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0" name="Line 10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1" name="Line 11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2" name="Line 11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3" name="Line 11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4" name="Line 11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5" name="Line 11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6" name="Line 11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7" name="Line 11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8" name="Line 11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1" name="Group 118"/>
            <p:cNvGrpSpPr>
              <a:grpSpLocks/>
            </p:cNvGrpSpPr>
            <p:nvPr/>
          </p:nvGrpSpPr>
          <p:grpSpPr bwMode="auto">
            <a:xfrm>
              <a:off x="5760641" y="2447878"/>
              <a:ext cx="576064" cy="214499"/>
              <a:chOff x="2880" y="3360"/>
              <a:chExt cx="2400" cy="240"/>
            </a:xfrm>
          </p:grpSpPr>
          <p:sp>
            <p:nvSpPr>
              <p:cNvPr id="297" name="Line 11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8" name="Line 12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9" name="Line 12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0" name="Line 12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1" name="Line 12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2" name="Line 12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3" name="Line 12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4" name="Line 12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5" name="Line 12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6" name="Line 12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" name="Line 12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2" name="Group 130"/>
            <p:cNvGrpSpPr>
              <a:grpSpLocks/>
            </p:cNvGrpSpPr>
            <p:nvPr/>
          </p:nvGrpSpPr>
          <p:grpSpPr bwMode="auto">
            <a:xfrm>
              <a:off x="6336705" y="2447878"/>
              <a:ext cx="576064" cy="214499"/>
              <a:chOff x="2880" y="3360"/>
              <a:chExt cx="2400" cy="240"/>
            </a:xfrm>
          </p:grpSpPr>
          <p:sp>
            <p:nvSpPr>
              <p:cNvPr id="286" name="Line 13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7" name="Line 13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8" name="Line 13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9" name="Line 13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0" name="Line 13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1" name="Line 13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2" name="Line 13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3" name="Line 13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4" name="Line 13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5" name="Line 14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6" name="Line 14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3" name="Group 142"/>
            <p:cNvGrpSpPr>
              <a:grpSpLocks/>
            </p:cNvGrpSpPr>
            <p:nvPr/>
          </p:nvGrpSpPr>
          <p:grpSpPr bwMode="auto">
            <a:xfrm>
              <a:off x="6912769" y="2447878"/>
              <a:ext cx="576064" cy="214499"/>
              <a:chOff x="2880" y="3360"/>
              <a:chExt cx="2400" cy="240"/>
            </a:xfrm>
          </p:grpSpPr>
          <p:sp>
            <p:nvSpPr>
              <p:cNvPr id="275" name="Line 14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6" name="Line 14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7" name="Line 14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8" name="Line 14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9" name="Line 14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0" name="Line 14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" name="Line 14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2" name="Line 15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3" name="Line 15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4" name="Line 15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5" name="Line 15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4" name="Group 154"/>
            <p:cNvGrpSpPr>
              <a:grpSpLocks/>
            </p:cNvGrpSpPr>
            <p:nvPr/>
          </p:nvGrpSpPr>
          <p:grpSpPr bwMode="auto">
            <a:xfrm>
              <a:off x="7488833" y="2447878"/>
              <a:ext cx="576064" cy="214499"/>
              <a:chOff x="2880" y="3360"/>
              <a:chExt cx="2400" cy="240"/>
            </a:xfrm>
          </p:grpSpPr>
          <p:sp>
            <p:nvSpPr>
              <p:cNvPr id="264" name="Line 15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" name="Line 15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6" name="Line 15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7" name="Line 15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8" name="Line 15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9" name="Line 16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0" name="Line 16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1" name="Line 16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2" name="Line 16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3" name="Line 16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4" name="Line 16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5" name="Group 166"/>
            <p:cNvGrpSpPr>
              <a:grpSpLocks/>
            </p:cNvGrpSpPr>
            <p:nvPr/>
          </p:nvGrpSpPr>
          <p:grpSpPr bwMode="auto">
            <a:xfrm>
              <a:off x="1152128" y="2447878"/>
              <a:ext cx="576064" cy="214499"/>
              <a:chOff x="2880" y="3360"/>
              <a:chExt cx="2400" cy="240"/>
            </a:xfrm>
          </p:grpSpPr>
          <p:sp>
            <p:nvSpPr>
              <p:cNvPr id="253" name="Line 16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4" name="Line 16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5" name="Line 16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6" name="Line 17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7" name="Line 17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8" name="Line 17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9" name="Line 17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0" name="Line 17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1" name="Line 17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2" name="Line 17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3" name="Line 17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6" name="Group 178"/>
            <p:cNvGrpSpPr>
              <a:grpSpLocks/>
            </p:cNvGrpSpPr>
            <p:nvPr/>
          </p:nvGrpSpPr>
          <p:grpSpPr bwMode="auto">
            <a:xfrm>
              <a:off x="576064" y="2449130"/>
              <a:ext cx="576064" cy="214499"/>
              <a:chOff x="2880" y="3360"/>
              <a:chExt cx="2400" cy="240"/>
            </a:xfrm>
          </p:grpSpPr>
          <p:sp>
            <p:nvSpPr>
              <p:cNvPr id="242" name="Line 17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3" name="Line 18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4" name="Line 18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5" name="Line 18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6" name="Line 18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7" name="Line 18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8" name="Line 18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9" name="Line 18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0" name="Line 18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1" name="Line 18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2" name="Line 18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7" name="Line 190"/>
            <p:cNvSpPr>
              <a:spLocks noChangeShapeType="1"/>
            </p:cNvSpPr>
            <p:nvPr/>
          </p:nvSpPr>
          <p:spPr bwMode="auto">
            <a:xfrm>
              <a:off x="288032" y="2447878"/>
              <a:ext cx="288032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8" name="Line 191"/>
            <p:cNvSpPr>
              <a:spLocks noChangeShapeType="1"/>
            </p:cNvSpPr>
            <p:nvPr/>
          </p:nvSpPr>
          <p:spPr bwMode="auto">
            <a:xfrm>
              <a:off x="8640961" y="2447878"/>
              <a:ext cx="36004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8" name="Text Box 354"/>
            <p:cNvSpPr txBox="1">
              <a:spLocks noChangeArrowheads="1"/>
            </p:cNvSpPr>
            <p:nvPr/>
          </p:nvSpPr>
          <p:spPr bwMode="auto">
            <a:xfrm>
              <a:off x="712876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0" name="Text Box 356"/>
            <p:cNvSpPr txBox="1">
              <a:spLocks noChangeArrowheads="1"/>
            </p:cNvSpPr>
            <p:nvPr/>
          </p:nvSpPr>
          <p:spPr bwMode="auto">
            <a:xfrm>
              <a:off x="540062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1" name="Text Box 357"/>
            <p:cNvSpPr txBox="1">
              <a:spLocks noChangeArrowheads="1"/>
            </p:cNvSpPr>
            <p:nvPr/>
          </p:nvSpPr>
          <p:spPr bwMode="auto">
            <a:xfrm>
              <a:off x="367238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Symbol" panose="05050102010706020507" pitchFamily="18" charset="2"/>
                </a:rPr>
                <a:t>m</a:t>
              </a:r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2" name="Text Box 358"/>
            <p:cNvSpPr txBox="1">
              <a:spLocks noChangeArrowheads="1"/>
            </p:cNvSpPr>
            <p:nvPr/>
          </p:nvSpPr>
          <p:spPr bwMode="auto">
            <a:xfrm>
              <a:off x="8497152" y="1945060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>
              <a:noAutofit/>
            </a:bodyPr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i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</a:t>
              </a:r>
              <a:r>
                <a:rPr lang="en-US" sz="2800" b="1" i="1" baseline="-2500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a</a:t>
              </a:r>
              <a:endParaRPr lang="de-DE" sz="2800" b="1" i="1" baseline="-25000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grpSp>
          <p:nvGrpSpPr>
            <p:cNvPr id="74" name="Group 371"/>
            <p:cNvGrpSpPr>
              <a:grpSpLocks/>
            </p:cNvGrpSpPr>
            <p:nvPr/>
          </p:nvGrpSpPr>
          <p:grpSpPr bwMode="auto">
            <a:xfrm>
              <a:off x="8064897" y="2449378"/>
              <a:ext cx="576064" cy="214499"/>
              <a:chOff x="2880" y="3360"/>
              <a:chExt cx="2400" cy="240"/>
            </a:xfrm>
          </p:grpSpPr>
          <p:sp>
            <p:nvSpPr>
              <p:cNvPr id="77" name="Line 3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8" name="Line 37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9" name="Line 37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0" name="Line 37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1" name="Line 37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" name="Line 37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3" name="Line 37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4" name="Line 37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5" name="Line 38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6" name="Line 381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7" name="Line 38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75" name="Text Box 383"/>
            <p:cNvSpPr txBox="1">
              <a:spLocks noChangeArrowheads="1"/>
            </p:cNvSpPr>
            <p:nvPr/>
          </p:nvSpPr>
          <p:spPr bwMode="auto">
            <a:xfrm>
              <a:off x="194414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neV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396" name="Text Box 383"/>
            <p:cNvSpPr txBox="1">
              <a:spLocks noChangeArrowheads="1"/>
            </p:cNvSpPr>
            <p:nvPr/>
          </p:nvSpPr>
          <p:spPr bwMode="auto">
            <a:xfrm>
              <a:off x="21590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p</a:t>
              </a:r>
              <a:r>
                <a:rPr lang="en-US" sz="2400" b="1" smtClean="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</p:grpSp>
      <p:sp>
        <p:nvSpPr>
          <p:cNvPr id="51" name="Text Box 194"/>
          <p:cNvSpPr txBox="1">
            <a:spLocks noChangeArrowheads="1"/>
          </p:cNvSpPr>
          <p:nvPr/>
        </p:nvSpPr>
        <p:spPr bwMode="auto">
          <a:xfrm>
            <a:off x="5832782" y="143181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9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52" name="Text Box 195"/>
          <p:cNvSpPr txBox="1">
            <a:spLocks noChangeArrowheads="1"/>
          </p:cNvSpPr>
          <p:nvPr/>
        </p:nvSpPr>
        <p:spPr bwMode="auto">
          <a:xfrm>
            <a:off x="4104442" y="143181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12</a:t>
            </a:r>
            <a:endParaRPr lang="de-DE" sz="32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53" name="Text Box 196"/>
          <p:cNvSpPr txBox="1">
            <a:spLocks noChangeArrowheads="1"/>
          </p:cNvSpPr>
          <p:nvPr/>
        </p:nvSpPr>
        <p:spPr bwMode="auto">
          <a:xfrm>
            <a:off x="71882" y="1367697"/>
            <a:ext cx="533885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i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</a:t>
            </a:r>
            <a:r>
              <a:rPr lang="en-US" sz="2800" b="1" i="1" baseline="-25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  <a:endParaRPr lang="de-DE" sz="2400" b="1" i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grpSp>
        <p:nvGrpSpPr>
          <p:cNvPr id="54" name="Group 197"/>
          <p:cNvGrpSpPr>
            <a:grpSpLocks/>
          </p:cNvGrpSpPr>
          <p:nvPr/>
        </p:nvGrpSpPr>
        <p:grpSpPr bwMode="auto">
          <a:xfrm flipH="1">
            <a:off x="6768876" y="1871767"/>
            <a:ext cx="576064" cy="214499"/>
            <a:chOff x="2880" y="3360"/>
            <a:chExt cx="2400" cy="240"/>
          </a:xfrm>
        </p:grpSpPr>
        <p:sp>
          <p:nvSpPr>
            <p:cNvPr id="231" name="Line 19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2" name="Line 19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3" name="Line 20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4" name="Line 20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5" name="Line 20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6" name="Line 20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7" name="Line 20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8" name="Line 20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9" name="Line 20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0" name="Line 20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1" name="Line 20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5" name="Group 209"/>
          <p:cNvGrpSpPr>
            <a:grpSpLocks/>
          </p:cNvGrpSpPr>
          <p:nvPr/>
        </p:nvGrpSpPr>
        <p:grpSpPr bwMode="auto">
          <a:xfrm flipH="1">
            <a:off x="6192812" y="1871767"/>
            <a:ext cx="576064" cy="214499"/>
            <a:chOff x="2880" y="3360"/>
            <a:chExt cx="2400" cy="240"/>
          </a:xfrm>
        </p:grpSpPr>
        <p:sp>
          <p:nvSpPr>
            <p:cNvPr id="220" name="Line 21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1" name="Line 21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2" name="Line 21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3" name="Line 21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4" name="Line 21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5" name="Line 21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6" name="Line 21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7" name="Line 21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8" name="Line 21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9" name="Line 219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0" name="Line 22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6" name="Group 221"/>
          <p:cNvGrpSpPr>
            <a:grpSpLocks/>
          </p:cNvGrpSpPr>
          <p:nvPr/>
        </p:nvGrpSpPr>
        <p:grpSpPr bwMode="auto">
          <a:xfrm flipH="1">
            <a:off x="5616748" y="1871767"/>
            <a:ext cx="576064" cy="214499"/>
            <a:chOff x="2880" y="3360"/>
            <a:chExt cx="2400" cy="240"/>
          </a:xfrm>
        </p:grpSpPr>
        <p:sp>
          <p:nvSpPr>
            <p:cNvPr id="209" name="Line 22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0" name="Line 22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1" name="Line 22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2" name="Line 22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" name="Line 22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4" name="Line 22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5" name="Line 22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" name="Line 22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7" name="Line 23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8" name="Line 231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" name="Line 23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7" name="Group 233"/>
          <p:cNvGrpSpPr>
            <a:grpSpLocks/>
          </p:cNvGrpSpPr>
          <p:nvPr/>
        </p:nvGrpSpPr>
        <p:grpSpPr bwMode="auto">
          <a:xfrm flipH="1">
            <a:off x="5048185" y="1871767"/>
            <a:ext cx="576064" cy="208499"/>
            <a:chOff x="2880" y="3360"/>
            <a:chExt cx="2400" cy="240"/>
          </a:xfrm>
        </p:grpSpPr>
        <p:sp>
          <p:nvSpPr>
            <p:cNvPr id="198" name="Line 234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9" name="Line 235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0" name="Line 236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1" name="Line 237"/>
            <p:cNvSpPr>
              <a:spLocks noChangeShapeType="1"/>
            </p:cNvSpPr>
            <p:nvPr/>
          </p:nvSpPr>
          <p:spPr bwMode="auto">
            <a:xfrm>
              <a:off x="360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2" name="Line 238"/>
            <p:cNvSpPr>
              <a:spLocks noChangeShapeType="1"/>
            </p:cNvSpPr>
            <p:nvPr/>
          </p:nvSpPr>
          <p:spPr bwMode="auto">
            <a:xfrm>
              <a:off x="4024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3" name="Line 239"/>
            <p:cNvSpPr>
              <a:spLocks noChangeShapeType="1"/>
            </p:cNvSpPr>
            <p:nvPr/>
          </p:nvSpPr>
          <p:spPr bwMode="auto">
            <a:xfrm>
              <a:off x="4324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4" name="Line 240"/>
            <p:cNvSpPr>
              <a:spLocks noChangeShapeType="1"/>
            </p:cNvSpPr>
            <p:nvPr/>
          </p:nvSpPr>
          <p:spPr bwMode="auto">
            <a:xfrm>
              <a:off x="455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5" name="Line 241"/>
            <p:cNvSpPr>
              <a:spLocks noChangeShapeType="1"/>
            </p:cNvSpPr>
            <p:nvPr/>
          </p:nvSpPr>
          <p:spPr bwMode="auto">
            <a:xfrm>
              <a:off x="4749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6" name="Line 242"/>
            <p:cNvSpPr>
              <a:spLocks noChangeShapeType="1"/>
            </p:cNvSpPr>
            <p:nvPr/>
          </p:nvSpPr>
          <p:spPr bwMode="auto">
            <a:xfrm>
              <a:off x="5049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7" name="Line 243"/>
            <p:cNvSpPr>
              <a:spLocks noChangeShapeType="1"/>
            </p:cNvSpPr>
            <p:nvPr/>
          </p:nvSpPr>
          <p:spPr bwMode="auto">
            <a:xfrm>
              <a:off x="5168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8" name="Line 244"/>
            <p:cNvSpPr>
              <a:spLocks noChangeShapeType="1"/>
            </p:cNvSpPr>
            <p:nvPr/>
          </p:nvSpPr>
          <p:spPr bwMode="auto">
            <a:xfrm>
              <a:off x="490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8" name="Group 245"/>
          <p:cNvGrpSpPr>
            <a:grpSpLocks/>
          </p:cNvGrpSpPr>
          <p:nvPr/>
        </p:nvGrpSpPr>
        <p:grpSpPr bwMode="auto">
          <a:xfrm flipH="1">
            <a:off x="4464620" y="1871767"/>
            <a:ext cx="576064" cy="214499"/>
            <a:chOff x="2880" y="3360"/>
            <a:chExt cx="2400" cy="240"/>
          </a:xfrm>
        </p:grpSpPr>
        <p:sp>
          <p:nvSpPr>
            <p:cNvPr id="187" name="Line 246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8" name="Line 247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9" name="Line 248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0" name="Line 249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1" name="Line 250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2" name="Line 251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3" name="Line 252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4" name="Line 253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" name="Line 254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6" name="Line 255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7" name="Line 256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9" name="Group 257"/>
          <p:cNvGrpSpPr>
            <a:grpSpLocks/>
          </p:cNvGrpSpPr>
          <p:nvPr/>
        </p:nvGrpSpPr>
        <p:grpSpPr bwMode="auto">
          <a:xfrm flipH="1">
            <a:off x="3888556" y="1871767"/>
            <a:ext cx="576064" cy="214499"/>
            <a:chOff x="2880" y="3360"/>
            <a:chExt cx="2400" cy="240"/>
          </a:xfrm>
        </p:grpSpPr>
        <p:sp>
          <p:nvSpPr>
            <p:cNvPr id="176" name="Line 25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" name="Line 25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8" name="Line 26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9" name="Line 26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0" name="Line 26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1" name="Line 26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2" name="Line 26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3" name="Line 26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" name="Line 26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" name="Line 26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" name="Line 26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0" name="Group 269"/>
          <p:cNvGrpSpPr>
            <a:grpSpLocks/>
          </p:cNvGrpSpPr>
          <p:nvPr/>
        </p:nvGrpSpPr>
        <p:grpSpPr bwMode="auto">
          <a:xfrm flipH="1">
            <a:off x="3312492" y="1871767"/>
            <a:ext cx="576064" cy="214499"/>
            <a:chOff x="2880" y="3360"/>
            <a:chExt cx="2400" cy="240"/>
          </a:xfrm>
        </p:grpSpPr>
        <p:sp>
          <p:nvSpPr>
            <p:cNvPr id="165" name="Line 27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6" name="Line 27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7" name="Line 27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8" name="Line 27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9" name="Line 27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0" name="Line 27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1" name="Line 27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2" name="Line 27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3" name="Line 27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" name="Line 27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5" name="Line 28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1" name="Group 281"/>
          <p:cNvGrpSpPr>
            <a:grpSpLocks/>
          </p:cNvGrpSpPr>
          <p:nvPr/>
        </p:nvGrpSpPr>
        <p:grpSpPr bwMode="auto">
          <a:xfrm flipH="1">
            <a:off x="2736428" y="1871767"/>
            <a:ext cx="576064" cy="214499"/>
            <a:chOff x="2880" y="3360"/>
            <a:chExt cx="2400" cy="240"/>
          </a:xfrm>
        </p:grpSpPr>
        <p:sp>
          <p:nvSpPr>
            <p:cNvPr id="154" name="Line 28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" name="Line 28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" name="Line 28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" name="Line 28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" name="Line 28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9" name="Line 28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0" name="Line 28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" name="Line 28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2" name="Line 29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" name="Line 29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4" name="Line 29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2" name="Group 293"/>
          <p:cNvGrpSpPr>
            <a:grpSpLocks/>
          </p:cNvGrpSpPr>
          <p:nvPr/>
        </p:nvGrpSpPr>
        <p:grpSpPr bwMode="auto">
          <a:xfrm flipH="1">
            <a:off x="2160363" y="1871767"/>
            <a:ext cx="576064" cy="214499"/>
            <a:chOff x="2880" y="3360"/>
            <a:chExt cx="2400" cy="240"/>
          </a:xfrm>
        </p:grpSpPr>
        <p:sp>
          <p:nvSpPr>
            <p:cNvPr id="143" name="Line 294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4" name="Line 295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5" name="Line 296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" name="Line 297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" name="Line 298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" name="Line 299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9" name="Line 300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0" name="Line 301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" name="Line 302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" name="Line 303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" name="Line 304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3" name="Group 305"/>
          <p:cNvGrpSpPr>
            <a:grpSpLocks/>
          </p:cNvGrpSpPr>
          <p:nvPr/>
        </p:nvGrpSpPr>
        <p:grpSpPr bwMode="auto">
          <a:xfrm flipH="1">
            <a:off x="1584299" y="1871767"/>
            <a:ext cx="576064" cy="214499"/>
            <a:chOff x="2880" y="3360"/>
            <a:chExt cx="2400" cy="240"/>
          </a:xfrm>
        </p:grpSpPr>
        <p:sp>
          <p:nvSpPr>
            <p:cNvPr id="132" name="Line 306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" name="Line 307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4" name="Line 308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5" name="Line 309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6" name="Line 310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" name="Line 311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8" name="Line 312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9" name="Line 313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0" name="Line 314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" name="Line 315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2" name="Line 316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4" name="Group 317"/>
          <p:cNvGrpSpPr>
            <a:grpSpLocks/>
          </p:cNvGrpSpPr>
          <p:nvPr/>
        </p:nvGrpSpPr>
        <p:grpSpPr bwMode="auto">
          <a:xfrm flipH="1">
            <a:off x="1008235" y="1871767"/>
            <a:ext cx="576064" cy="214499"/>
            <a:chOff x="2880" y="3360"/>
            <a:chExt cx="2400" cy="240"/>
          </a:xfrm>
        </p:grpSpPr>
        <p:sp>
          <p:nvSpPr>
            <p:cNvPr id="121" name="Line 31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" name="Line 31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" name="Line 32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" name="Line 32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" name="Line 32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6" name="Line 32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7" name="Line 32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8" name="Line 32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9" name="Line 32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0" name="Line 32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" name="Line 32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5" name="Group 329"/>
          <p:cNvGrpSpPr>
            <a:grpSpLocks/>
          </p:cNvGrpSpPr>
          <p:nvPr/>
        </p:nvGrpSpPr>
        <p:grpSpPr bwMode="auto">
          <a:xfrm flipH="1">
            <a:off x="7344940" y="1871767"/>
            <a:ext cx="576064" cy="214499"/>
            <a:chOff x="2880" y="3360"/>
            <a:chExt cx="2400" cy="240"/>
          </a:xfrm>
        </p:grpSpPr>
        <p:sp>
          <p:nvSpPr>
            <p:cNvPr id="110" name="Line 33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" name="Line 33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" name="Line 33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" name="Line 33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" name="Line 33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" name="Line 33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6" name="Line 33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" name="Line 33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8" name="Line 33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9" name="Line 33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" name="Line 34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6" name="Group 341"/>
          <p:cNvGrpSpPr>
            <a:grpSpLocks/>
          </p:cNvGrpSpPr>
          <p:nvPr/>
        </p:nvGrpSpPr>
        <p:grpSpPr bwMode="auto">
          <a:xfrm flipH="1">
            <a:off x="7921004" y="1871767"/>
            <a:ext cx="576064" cy="214499"/>
            <a:chOff x="2880" y="3360"/>
            <a:chExt cx="2400" cy="240"/>
          </a:xfrm>
        </p:grpSpPr>
        <p:sp>
          <p:nvSpPr>
            <p:cNvPr id="99" name="Line 34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0" name="Line 34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" name="Line 34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" name="Line 34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" name="Line 34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" name="Line 34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" name="Line 34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" name="Line 34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" name="Line 35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" name="Line 35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" name="Line 35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7" name="Line 353"/>
          <p:cNvSpPr>
            <a:spLocks noChangeShapeType="1"/>
          </p:cNvSpPr>
          <p:nvPr/>
        </p:nvSpPr>
        <p:spPr bwMode="auto">
          <a:xfrm flipH="1">
            <a:off x="143892" y="1871767"/>
            <a:ext cx="360040" cy="0"/>
          </a:xfrm>
          <a:prstGeom prst="line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grpSp>
        <p:nvGrpSpPr>
          <p:cNvPr id="73" name="Group 359"/>
          <p:cNvGrpSpPr>
            <a:grpSpLocks/>
          </p:cNvGrpSpPr>
          <p:nvPr/>
        </p:nvGrpSpPr>
        <p:grpSpPr bwMode="auto">
          <a:xfrm flipH="1">
            <a:off x="8497068" y="1871767"/>
            <a:ext cx="576064" cy="214499"/>
            <a:chOff x="2880" y="3360"/>
            <a:chExt cx="2400" cy="240"/>
          </a:xfrm>
        </p:grpSpPr>
        <p:sp>
          <p:nvSpPr>
            <p:cNvPr id="88" name="Line 36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Line 36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Line 36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Line 36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Line 36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Line 36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Line 36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Line 36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6" name="Line 36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7" name="Line 36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8" name="Line 37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85" name="Group 317"/>
          <p:cNvGrpSpPr>
            <a:grpSpLocks/>
          </p:cNvGrpSpPr>
          <p:nvPr/>
        </p:nvGrpSpPr>
        <p:grpSpPr bwMode="auto">
          <a:xfrm flipH="1">
            <a:off x="431948" y="1871767"/>
            <a:ext cx="576064" cy="214499"/>
            <a:chOff x="2880" y="3360"/>
            <a:chExt cx="2400" cy="240"/>
          </a:xfrm>
        </p:grpSpPr>
        <p:sp>
          <p:nvSpPr>
            <p:cNvPr id="386" name="Line 31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7" name="Line 31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8" name="Line 32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9" name="Line 32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0" name="Line 32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1" name="Line 32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2" name="Line 32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3" name="Line 32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" name="Line 32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5" name="Line 32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7" name="Line 32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98" name="Text Box 194"/>
          <p:cNvSpPr txBox="1">
            <a:spLocks noChangeArrowheads="1"/>
          </p:cNvSpPr>
          <p:nvPr/>
        </p:nvSpPr>
        <p:spPr bwMode="auto">
          <a:xfrm>
            <a:off x="237620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15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399" name="Text Box 194"/>
          <p:cNvSpPr txBox="1">
            <a:spLocks noChangeArrowheads="1"/>
          </p:cNvSpPr>
          <p:nvPr/>
        </p:nvSpPr>
        <p:spPr bwMode="auto">
          <a:xfrm>
            <a:off x="64796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18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0" name="Text Box 194"/>
          <p:cNvSpPr txBox="1">
            <a:spLocks noChangeArrowheads="1"/>
          </p:cNvSpPr>
          <p:nvPr/>
        </p:nvSpPr>
        <p:spPr bwMode="auto">
          <a:xfrm>
            <a:off x="756102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6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1" name="Text Box 196"/>
          <p:cNvSpPr txBox="1">
            <a:spLocks noChangeArrowheads="1"/>
          </p:cNvSpPr>
          <p:nvPr/>
        </p:nvSpPr>
        <p:spPr bwMode="auto">
          <a:xfrm>
            <a:off x="8409140" y="1431756"/>
            <a:ext cx="719973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GeV</a:t>
            </a:r>
            <a:endParaRPr lang="de-DE" sz="2400" b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3" name="Text Box 196"/>
          <p:cNvSpPr txBox="1">
            <a:spLocks noChangeArrowheads="1"/>
          </p:cNvSpPr>
          <p:nvPr/>
        </p:nvSpPr>
        <p:spPr bwMode="auto">
          <a:xfrm>
            <a:off x="151392" y="703705"/>
            <a:ext cx="1206268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i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r>
              <a:rPr lang="en-US" sz="2800" b="1" baseline="-25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Planck</a:t>
            </a:r>
            <a:endParaRPr lang="de-DE" sz="2400" b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99651" y="1127363"/>
            <a:ext cx="26" cy="21603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1" name="Group 34"/>
          <p:cNvGrpSpPr>
            <a:grpSpLocks/>
          </p:cNvGrpSpPr>
          <p:nvPr/>
        </p:nvGrpSpPr>
        <p:grpSpPr bwMode="auto">
          <a:xfrm>
            <a:off x="1512042" y="3886795"/>
            <a:ext cx="576064" cy="214499"/>
            <a:chOff x="2880" y="3360"/>
            <a:chExt cx="2400" cy="240"/>
          </a:xfrm>
        </p:grpSpPr>
        <p:sp>
          <p:nvSpPr>
            <p:cNvPr id="576" name="Line 3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7" name="Line 3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8" name="Line 3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9" name="Line 3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0" name="Line 3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1" name="Line 4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2" name="Line 4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3" name="Line 4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4" name="Line 4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5" name="Line 4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6" name="Line 4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2" name="Group 46"/>
          <p:cNvGrpSpPr>
            <a:grpSpLocks/>
          </p:cNvGrpSpPr>
          <p:nvPr/>
        </p:nvGrpSpPr>
        <p:grpSpPr bwMode="auto">
          <a:xfrm>
            <a:off x="2088106" y="3886795"/>
            <a:ext cx="576064" cy="214499"/>
            <a:chOff x="2880" y="3360"/>
            <a:chExt cx="2400" cy="240"/>
          </a:xfrm>
        </p:grpSpPr>
        <p:sp>
          <p:nvSpPr>
            <p:cNvPr id="565" name="Line 4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6" name="Line 4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7" name="Line 4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8" name="Line 5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9" name="Line 5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0" name="Line 5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1" name="Line 5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2" name="Line 5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3" name="Line 5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4" name="Line 5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5" name="Line 5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3" name="Group 58"/>
          <p:cNvGrpSpPr>
            <a:grpSpLocks/>
          </p:cNvGrpSpPr>
          <p:nvPr/>
        </p:nvGrpSpPr>
        <p:grpSpPr bwMode="auto">
          <a:xfrm>
            <a:off x="2664171" y="3886795"/>
            <a:ext cx="576064" cy="214499"/>
            <a:chOff x="2880" y="3360"/>
            <a:chExt cx="2400" cy="240"/>
          </a:xfrm>
        </p:grpSpPr>
        <p:sp>
          <p:nvSpPr>
            <p:cNvPr id="554" name="Line 5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5" name="Line 6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6" name="Line 6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7" name="Line 6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" name="Line 6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9" name="Line 6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0" name="Line 6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1" name="Line 6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2" name="Line 6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3" name="Line 6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4" name="Line 6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4" name="Group 70"/>
          <p:cNvGrpSpPr>
            <a:grpSpLocks/>
          </p:cNvGrpSpPr>
          <p:nvPr/>
        </p:nvGrpSpPr>
        <p:grpSpPr bwMode="auto">
          <a:xfrm>
            <a:off x="3240235" y="3886795"/>
            <a:ext cx="576064" cy="214499"/>
            <a:chOff x="2880" y="3360"/>
            <a:chExt cx="2400" cy="240"/>
          </a:xfrm>
        </p:grpSpPr>
        <p:sp>
          <p:nvSpPr>
            <p:cNvPr id="543" name="Line 71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4" name="Line 72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5" name="Line 73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6" name="Line 74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7" name="Line 75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8" name="Line 76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9" name="Line 77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0" name="Line 78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1" name="Line 79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2" name="Line 80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3" name="Line 81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5" name="Group 82"/>
          <p:cNvGrpSpPr>
            <a:grpSpLocks/>
          </p:cNvGrpSpPr>
          <p:nvPr/>
        </p:nvGrpSpPr>
        <p:grpSpPr bwMode="auto">
          <a:xfrm>
            <a:off x="3816299" y="3886795"/>
            <a:ext cx="576064" cy="214499"/>
            <a:chOff x="2880" y="3360"/>
            <a:chExt cx="2400" cy="240"/>
          </a:xfrm>
        </p:grpSpPr>
        <p:sp>
          <p:nvSpPr>
            <p:cNvPr id="532" name="Line 83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3" name="Line 84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4" name="Line 85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5" name="Line 86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6" name="Line 87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7" name="Line 88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8" name="Line 89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9" name="Line 90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0" name="Line 91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1" name="Line 92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2" name="Line 93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6" name="Group 94"/>
          <p:cNvGrpSpPr>
            <a:grpSpLocks/>
          </p:cNvGrpSpPr>
          <p:nvPr/>
        </p:nvGrpSpPr>
        <p:grpSpPr bwMode="auto">
          <a:xfrm>
            <a:off x="4392363" y="3886795"/>
            <a:ext cx="576064" cy="214499"/>
            <a:chOff x="2880" y="3360"/>
            <a:chExt cx="2400" cy="240"/>
          </a:xfrm>
        </p:grpSpPr>
        <p:sp>
          <p:nvSpPr>
            <p:cNvPr id="521" name="Line 9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2" name="Line 9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3" name="Line 9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4" name="Line 9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5" name="Line 9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6" name="Line 10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7" name="Line 10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8" name="Line 10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9" name="Line 10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0" name="Line 10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1" name="Line 10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7" name="Group 106"/>
          <p:cNvGrpSpPr>
            <a:grpSpLocks/>
          </p:cNvGrpSpPr>
          <p:nvPr/>
        </p:nvGrpSpPr>
        <p:grpSpPr bwMode="auto">
          <a:xfrm>
            <a:off x="4968427" y="3886795"/>
            <a:ext cx="576064" cy="214499"/>
            <a:chOff x="2880" y="3360"/>
            <a:chExt cx="2400" cy="240"/>
          </a:xfrm>
        </p:grpSpPr>
        <p:sp>
          <p:nvSpPr>
            <p:cNvPr id="510" name="Line 10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1" name="Line 10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2" name="Line 10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3" name="Line 11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4" name="Line 11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5" name="Line 11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6" name="Line 11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7" name="Line 11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8" name="Line 11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9" name="Line 11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0" name="Line 11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8" name="Group 118"/>
          <p:cNvGrpSpPr>
            <a:grpSpLocks/>
          </p:cNvGrpSpPr>
          <p:nvPr/>
        </p:nvGrpSpPr>
        <p:grpSpPr bwMode="auto">
          <a:xfrm>
            <a:off x="5544491" y="3886795"/>
            <a:ext cx="576064" cy="214499"/>
            <a:chOff x="2880" y="3360"/>
            <a:chExt cx="2400" cy="240"/>
          </a:xfrm>
        </p:grpSpPr>
        <p:sp>
          <p:nvSpPr>
            <p:cNvPr id="499" name="Line 11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0" name="Line 12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1" name="Line 12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2" name="Line 12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3" name="Line 12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4" name="Line 12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5" name="Line 12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6" name="Line 12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7" name="Line 12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8" name="Line 12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9" name="Line 12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9" name="Group 130"/>
          <p:cNvGrpSpPr>
            <a:grpSpLocks/>
          </p:cNvGrpSpPr>
          <p:nvPr/>
        </p:nvGrpSpPr>
        <p:grpSpPr bwMode="auto">
          <a:xfrm>
            <a:off x="6120555" y="3886795"/>
            <a:ext cx="576064" cy="214499"/>
            <a:chOff x="2880" y="3360"/>
            <a:chExt cx="2400" cy="240"/>
          </a:xfrm>
        </p:grpSpPr>
        <p:sp>
          <p:nvSpPr>
            <p:cNvPr id="488" name="Line 131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9" name="Line 132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0" name="Line 133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1" name="Line 134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2" name="Line 135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3" name="Line 136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4" name="Line 137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5" name="Line 138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6" name="Line 139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7" name="Line 140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8" name="Line 141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0" name="Group 142"/>
          <p:cNvGrpSpPr>
            <a:grpSpLocks/>
          </p:cNvGrpSpPr>
          <p:nvPr/>
        </p:nvGrpSpPr>
        <p:grpSpPr bwMode="auto">
          <a:xfrm>
            <a:off x="6696619" y="3886795"/>
            <a:ext cx="576064" cy="214499"/>
            <a:chOff x="2880" y="3360"/>
            <a:chExt cx="2400" cy="240"/>
          </a:xfrm>
        </p:grpSpPr>
        <p:sp>
          <p:nvSpPr>
            <p:cNvPr id="477" name="Line 143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8" name="Line 144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9" name="Line 145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0" name="Line 146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1" name="Line 147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2" name="Line 148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3" name="Line 149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" name="Line 150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5" name="Line 151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6" name="Line 152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7" name="Line 153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1" name="Group 154"/>
          <p:cNvGrpSpPr>
            <a:grpSpLocks/>
          </p:cNvGrpSpPr>
          <p:nvPr/>
        </p:nvGrpSpPr>
        <p:grpSpPr bwMode="auto">
          <a:xfrm>
            <a:off x="7272683" y="3886795"/>
            <a:ext cx="576064" cy="214499"/>
            <a:chOff x="2880" y="3360"/>
            <a:chExt cx="2400" cy="240"/>
          </a:xfrm>
        </p:grpSpPr>
        <p:sp>
          <p:nvSpPr>
            <p:cNvPr id="466" name="Line 15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7" name="Line 15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8" name="Line 15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9" name="Line 15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0" name="Line 15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1" name="Line 16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2" name="Line 16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3" name="Line 16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4" name="Line 16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5" name="Line 16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6" name="Line 16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2" name="Group 166"/>
          <p:cNvGrpSpPr>
            <a:grpSpLocks/>
          </p:cNvGrpSpPr>
          <p:nvPr/>
        </p:nvGrpSpPr>
        <p:grpSpPr bwMode="auto">
          <a:xfrm>
            <a:off x="935978" y="3886795"/>
            <a:ext cx="576064" cy="214499"/>
            <a:chOff x="2880" y="3360"/>
            <a:chExt cx="2400" cy="240"/>
          </a:xfrm>
        </p:grpSpPr>
        <p:sp>
          <p:nvSpPr>
            <p:cNvPr id="455" name="Line 16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6" name="Line 16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7" name="Line 16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8" name="Line 17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9" name="Line 17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0" name="Line 17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1" name="Line 17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2" name="Line 17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3" name="Line 17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4" name="Line 17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5" name="Line 17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3" name="Group 178"/>
          <p:cNvGrpSpPr>
            <a:grpSpLocks/>
          </p:cNvGrpSpPr>
          <p:nvPr/>
        </p:nvGrpSpPr>
        <p:grpSpPr bwMode="auto">
          <a:xfrm>
            <a:off x="359914" y="3888047"/>
            <a:ext cx="576064" cy="214499"/>
            <a:chOff x="2880" y="3360"/>
            <a:chExt cx="2400" cy="240"/>
          </a:xfrm>
        </p:grpSpPr>
        <p:sp>
          <p:nvSpPr>
            <p:cNvPr id="444" name="Line 17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5" name="Line 18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6" name="Line 18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" name="Line 18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8" name="Line 18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9" name="Line 18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0" name="Line 18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1" name="Line 18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2" name="Line 18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3" name="Line 18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4" name="Line 18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25" name="Line 191"/>
          <p:cNvSpPr>
            <a:spLocks noChangeShapeType="1"/>
          </p:cNvSpPr>
          <p:nvPr/>
        </p:nvSpPr>
        <p:spPr bwMode="auto">
          <a:xfrm>
            <a:off x="8424811" y="3886795"/>
            <a:ext cx="360040" cy="0"/>
          </a:xfrm>
          <a:prstGeom prst="line">
            <a:avLst/>
          </a:prstGeom>
          <a:noFill/>
          <a:ln w="25400">
            <a:solidFill>
              <a:schemeClr val="accent3">
                <a:lumMod val="50000"/>
              </a:schemeClr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7" name="Text Box 356"/>
          <p:cNvSpPr txBox="1">
            <a:spLocks noChangeArrowheads="1"/>
          </p:cNvSpPr>
          <p:nvPr/>
        </p:nvSpPr>
        <p:spPr bwMode="auto">
          <a:xfrm>
            <a:off x="403253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GHz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429" name="Text Box 358"/>
          <p:cNvSpPr txBox="1">
            <a:spLocks noChangeArrowheads="1"/>
          </p:cNvSpPr>
          <p:nvPr/>
        </p:nvSpPr>
        <p:spPr bwMode="auto">
          <a:xfrm>
            <a:off x="8209112" y="3383977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>
            <a:no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i="1" smtClean="0">
                <a:solidFill>
                  <a:schemeClr val="accent3">
                    <a:lumMod val="50000"/>
                  </a:schemeClr>
                </a:solidFill>
                <a:effectLst/>
                <a:latin typeface="Symbol" panose="05050102010706020507" pitchFamily="18" charset="2"/>
              </a:rPr>
              <a:t>n</a:t>
            </a:r>
            <a:r>
              <a:rPr lang="en-US" sz="2800" b="1" i="1" baseline="-25000" smtClean="0">
                <a:solidFill>
                  <a:schemeClr val="accent3">
                    <a:lumMod val="50000"/>
                  </a:schemeClr>
                </a:solidFill>
                <a:effectLst/>
                <a:latin typeface="+mj-lt"/>
              </a:rPr>
              <a:t>a</a:t>
            </a:r>
            <a:endParaRPr lang="de-DE" sz="2800" b="1" i="1" baseline="-25000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grpSp>
        <p:nvGrpSpPr>
          <p:cNvPr id="430" name="Group 371"/>
          <p:cNvGrpSpPr>
            <a:grpSpLocks/>
          </p:cNvGrpSpPr>
          <p:nvPr/>
        </p:nvGrpSpPr>
        <p:grpSpPr bwMode="auto">
          <a:xfrm>
            <a:off x="7848747" y="3888295"/>
            <a:ext cx="576064" cy="214499"/>
            <a:chOff x="2880" y="3360"/>
            <a:chExt cx="2400" cy="240"/>
          </a:xfrm>
        </p:grpSpPr>
        <p:sp>
          <p:nvSpPr>
            <p:cNvPr id="433" name="Line 37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4" name="Line 37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5" name="Line 37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6" name="Line 37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7" name="Line 37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8" name="Line 37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9" name="Line 37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0" name="Line 37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1" name="Line 38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2" name="Line 38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3" name="Line 38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88" name="Text Box 356"/>
          <p:cNvSpPr txBox="1">
            <a:spLocks noChangeArrowheads="1"/>
          </p:cNvSpPr>
          <p:nvPr/>
        </p:nvSpPr>
        <p:spPr bwMode="auto">
          <a:xfrm>
            <a:off x="576077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+mj-lt"/>
              </a:rPr>
              <a:t>T</a:t>
            </a:r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89" name="Text Box 383"/>
          <p:cNvSpPr txBox="1">
            <a:spLocks noChangeArrowheads="1"/>
          </p:cNvSpPr>
          <p:nvPr/>
        </p:nvSpPr>
        <p:spPr bwMode="auto">
          <a:xfrm>
            <a:off x="230429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MHz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90" name="Text Box 383"/>
          <p:cNvSpPr txBox="1">
            <a:spLocks noChangeArrowheads="1"/>
          </p:cNvSpPr>
          <p:nvPr/>
        </p:nvSpPr>
        <p:spPr bwMode="auto">
          <a:xfrm>
            <a:off x="57595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+mj-lt"/>
              </a:rPr>
              <a:t>k</a:t>
            </a:r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91" name="Rectangle 590"/>
          <p:cNvSpPr>
            <a:spLocks noChangeArrowheads="1"/>
          </p:cNvSpPr>
          <p:nvPr/>
        </p:nvSpPr>
        <p:spPr bwMode="auto">
          <a:xfrm>
            <a:off x="6336360" y="4783971"/>
            <a:ext cx="2736203" cy="64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 defTabSz="921018">
              <a:lnSpc>
                <a:spcPct val="80000"/>
              </a:lnSpc>
              <a:defRPr/>
            </a:pPr>
            <a:r>
              <a:rPr lang="de-DE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Astrophysical Bounds</a:t>
            </a:r>
          </a:p>
          <a:p>
            <a:pPr algn="ctr" defTabSz="921018">
              <a:lnSpc>
                <a:spcPct val="80000"/>
              </a:lnSpc>
              <a:defRPr/>
            </a:pPr>
            <a:r>
              <a:rPr lang="de-DE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(Energy loss of stars)</a:t>
            </a:r>
            <a:endParaRPr lang="de-DE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464498" y="5112217"/>
            <a:ext cx="1512204" cy="1512210"/>
            <a:chOff x="4464498" y="5112217"/>
            <a:chExt cx="1512204" cy="1512210"/>
          </a:xfrm>
        </p:grpSpPr>
        <p:pic>
          <p:nvPicPr>
            <p:cNvPr id="602" name="Picture 60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4498" y="5457034"/>
              <a:ext cx="1512204" cy="1167393"/>
            </a:xfrm>
            <a:prstGeom prst="rect">
              <a:avLst/>
            </a:prstGeom>
          </p:spPr>
        </p:pic>
        <p:cxnSp>
          <p:nvCxnSpPr>
            <p:cNvPr id="603" name="Straight Arrow Connector 602"/>
            <p:cNvCxnSpPr/>
            <p:nvPr/>
          </p:nvCxnSpPr>
          <p:spPr>
            <a:xfrm>
              <a:off x="5010600" y="5112217"/>
              <a:ext cx="390022" cy="0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5800878" y="4139044"/>
            <a:ext cx="1471984" cy="796816"/>
            <a:chOff x="5800878" y="4139044"/>
            <a:chExt cx="1471984" cy="796816"/>
          </a:xfrm>
        </p:grpSpPr>
        <p:pic>
          <p:nvPicPr>
            <p:cNvPr id="605" name="Picture 60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0878" y="4139044"/>
              <a:ext cx="797627" cy="661280"/>
            </a:xfrm>
            <a:prstGeom prst="rect">
              <a:avLst/>
            </a:prstGeom>
          </p:spPr>
        </p:pic>
        <p:sp>
          <p:nvSpPr>
            <p:cNvPr id="606" name="Rectangle 27"/>
            <p:cNvSpPr>
              <a:spLocks noChangeArrowheads="1"/>
            </p:cNvSpPr>
            <p:nvPr/>
          </p:nvSpPr>
          <p:spPr bwMode="auto">
            <a:xfrm>
              <a:off x="6552782" y="4359862"/>
              <a:ext cx="720080" cy="575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6402" tIns="43201" rIns="86402" bIns="43201" anchor="ctr"/>
            <a:lstStyle/>
            <a:p>
              <a:pPr>
                <a:defRPr/>
              </a:pPr>
              <a:r>
                <a:rPr lang="en-US" b="1" smtClean="0">
                  <a:solidFill>
                    <a:schemeClr val="accent1">
                      <a:lumMod val="75000"/>
                    </a:schemeClr>
                  </a:solidFill>
                </a:rPr>
                <a:t>IAXO</a:t>
              </a:r>
              <a:endParaRPr lang="en-US" b="1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419155" y="4817766"/>
            <a:ext cx="1253794" cy="902335"/>
            <a:chOff x="5419155" y="4817766"/>
            <a:chExt cx="1253794" cy="902335"/>
          </a:xfrm>
        </p:grpSpPr>
        <p:pic>
          <p:nvPicPr>
            <p:cNvPr id="608" name="Picture 60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072" y="4817766"/>
              <a:ext cx="562640" cy="654501"/>
            </a:xfrm>
            <a:prstGeom prst="rect">
              <a:avLst/>
            </a:prstGeom>
          </p:spPr>
        </p:pic>
        <p:sp>
          <p:nvSpPr>
            <p:cNvPr id="610" name="Rectangle 27"/>
            <p:cNvSpPr>
              <a:spLocks noChangeArrowheads="1"/>
            </p:cNvSpPr>
            <p:nvPr/>
          </p:nvSpPr>
          <p:spPr bwMode="auto">
            <a:xfrm>
              <a:off x="5419155" y="5370234"/>
              <a:ext cx="1253794" cy="349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6402" tIns="43201" rIns="86402" bIns="43201" anchor="ctr"/>
            <a:lstStyle/>
            <a:p>
              <a:pPr>
                <a:defRPr/>
              </a:pPr>
              <a:r>
                <a:rPr lang="en-US" b="1" smtClean="0">
                  <a:solidFill>
                    <a:schemeClr val="accent1">
                      <a:lumMod val="75000"/>
                    </a:schemeClr>
                  </a:solidFill>
                </a:rPr>
                <a:t>ARIADNE</a:t>
              </a:r>
              <a:endParaRPr lang="en-US" b="1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611" name="Group 610"/>
          <p:cNvGrpSpPr/>
          <p:nvPr/>
        </p:nvGrpSpPr>
        <p:grpSpPr>
          <a:xfrm>
            <a:off x="936002" y="4536302"/>
            <a:ext cx="1205339" cy="719935"/>
            <a:chOff x="7987960" y="2949407"/>
            <a:chExt cx="1205339" cy="719935"/>
          </a:xfrm>
        </p:grpSpPr>
        <p:sp>
          <p:nvSpPr>
            <p:cNvPr id="613" name="Rectangle 28"/>
            <p:cNvSpPr>
              <a:spLocks noChangeArrowheads="1"/>
            </p:cNvSpPr>
            <p:nvPr/>
          </p:nvSpPr>
          <p:spPr bwMode="auto">
            <a:xfrm>
              <a:off x="8489781" y="3021252"/>
              <a:ext cx="703518" cy="575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6402" tIns="43201" rIns="86402" bIns="43201" anchor="ctr"/>
            <a:lstStyle/>
            <a:p>
              <a:pPr algn="ctr">
                <a:defRPr/>
              </a:pPr>
              <a:r>
                <a:rPr lang="en-US" b="1" smtClean="0">
                  <a:solidFill>
                    <a:schemeClr val="accent1">
                      <a:lumMod val="75000"/>
                    </a:schemeClr>
                  </a:solidFill>
                </a:rPr>
                <a:t>CASPEr</a:t>
              </a:r>
            </a:p>
          </p:txBody>
        </p:sp>
        <p:pic>
          <p:nvPicPr>
            <p:cNvPr id="614" name="Picture 6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7960" y="2949407"/>
              <a:ext cx="419338" cy="719935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04192" y="4153546"/>
            <a:ext cx="1586911" cy="958671"/>
            <a:chOff x="3404192" y="4153546"/>
            <a:chExt cx="1586911" cy="958671"/>
          </a:xfrm>
        </p:grpSpPr>
        <p:cxnSp>
          <p:nvCxnSpPr>
            <p:cNvPr id="598" name="Straight Arrow Connector 597"/>
            <p:cNvCxnSpPr/>
            <p:nvPr/>
          </p:nvCxnSpPr>
          <p:spPr>
            <a:xfrm>
              <a:off x="4176667" y="5112217"/>
              <a:ext cx="791895" cy="0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99" name="Picture 59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6452" y="4153546"/>
              <a:ext cx="814651" cy="81465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404192" y="4248097"/>
              <a:ext cx="84427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solidFill>
                    <a:schemeClr val="accent1">
                      <a:lumMod val="75000"/>
                    </a:schemeClr>
                  </a:solidFill>
                </a:rPr>
                <a:t>Taking</a:t>
              </a:r>
            </a:p>
            <a:p>
              <a:r>
                <a:rPr lang="en-US" sz="2000" smtClean="0">
                  <a:solidFill>
                    <a:schemeClr val="accent1">
                      <a:lumMod val="75000"/>
                    </a:schemeClr>
                  </a:solidFill>
                </a:rPr>
                <a:t>data</a:t>
              </a:r>
              <a:endParaRPr lang="en-US" sz="20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718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" y="1439707"/>
            <a:ext cx="9073978" cy="45678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and Axion-Like Particle Searches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8" y="719607"/>
            <a:ext cx="1512654" cy="30344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872" y="5036757"/>
            <a:ext cx="1767840" cy="15148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658" y="5036757"/>
            <a:ext cx="2362794" cy="15148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031" y="719607"/>
            <a:ext cx="2519779" cy="14111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392" y="730693"/>
            <a:ext cx="1778477" cy="7090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856" y="5040207"/>
            <a:ext cx="2696795" cy="15122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662" y="719607"/>
            <a:ext cx="807482" cy="14267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607030" y="647597"/>
            <a:ext cx="25197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smtClean="0">
                <a:solidFill>
                  <a:schemeClr val="bg1"/>
                </a:solidFill>
              </a:rPr>
              <a:t>Center for Axion &amp; Precision Physics (KAIST, Korea)</a:t>
            </a:r>
            <a:endParaRPr lang="en-US" sz="1500" b="1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07" y="2992419"/>
            <a:ext cx="16932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Axion Dark Matter</a:t>
            </a:r>
          </a:p>
          <a:p>
            <a:r>
              <a:rPr lang="en-US" sz="15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</a:t>
            </a:r>
          </a:p>
          <a:p>
            <a:r>
              <a:rPr lang="en-US" sz="15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(UW, Seattle)</a:t>
            </a:r>
            <a:endParaRPr lang="en-US" sz="15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80541" y="2583172"/>
            <a:ext cx="1019831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smtClean="0">
                <a:solidFill>
                  <a:schemeClr val="bg1"/>
                </a:solidFill>
              </a:rPr>
              <a:t>ADMX-HF</a:t>
            </a:r>
          </a:p>
          <a:p>
            <a:r>
              <a:rPr lang="en-US" sz="1600" b="1" smtClean="0">
                <a:solidFill>
                  <a:schemeClr val="bg1"/>
                </a:solidFill>
              </a:rPr>
              <a:t>(Yale)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88662" y="722539"/>
            <a:ext cx="807482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WISP</a:t>
            </a:r>
          </a:p>
          <a:p>
            <a:r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DMX</a:t>
            </a:r>
          </a:p>
          <a:p>
            <a:r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DESY</a:t>
            </a:r>
            <a:r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2162176" y="2130724"/>
            <a:ext cx="223284" cy="388639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4" idx="3"/>
          </p:cNvCxnSpPr>
          <p:nvPr/>
        </p:nvCxnSpPr>
        <p:spPr>
          <a:xfrm>
            <a:off x="1584092" y="2236831"/>
            <a:ext cx="578083" cy="106319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4752532" y="1492833"/>
            <a:ext cx="936130" cy="797157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" idx="0"/>
          </p:cNvCxnSpPr>
          <p:nvPr/>
        </p:nvCxnSpPr>
        <p:spPr>
          <a:xfrm>
            <a:off x="4589821" y="1439707"/>
            <a:ext cx="162711" cy="7971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7" idx="2"/>
          </p:cNvCxnSpPr>
          <p:nvPr/>
        </p:nvCxnSpPr>
        <p:spPr>
          <a:xfrm flipH="1">
            <a:off x="7416902" y="2130724"/>
            <a:ext cx="450019" cy="397829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408762" y="5040207"/>
            <a:ext cx="271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CASPEr, perhaps @ HIM (Mainz)</a:t>
            </a:r>
            <a:endParaRPr lang="en-US" b="1"/>
          </a:p>
        </p:txBody>
      </p:sp>
      <p:cxnSp>
        <p:nvCxnSpPr>
          <p:cNvPr id="42" name="Straight Arrow Connector 41"/>
          <p:cNvCxnSpPr/>
          <p:nvPr/>
        </p:nvCxnSpPr>
        <p:spPr>
          <a:xfrm flipH="1" flipV="1">
            <a:off x="4752532" y="2343150"/>
            <a:ext cx="3132720" cy="2791149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725135" y="6236045"/>
            <a:ext cx="1495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CAST @ CERN</a:t>
            </a:r>
            <a:endParaRPr lang="en-US" b="1"/>
          </a:p>
        </p:txBody>
      </p:sp>
      <p:sp>
        <p:nvSpPr>
          <p:cNvPr id="47" name="TextBox 46"/>
          <p:cNvSpPr txBox="1"/>
          <p:nvPr/>
        </p:nvSpPr>
        <p:spPr>
          <a:xfrm>
            <a:off x="4280780" y="5040207"/>
            <a:ext cx="1546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IAXO Proposal</a:t>
            </a:r>
          </a:p>
          <a:p>
            <a:r>
              <a:rPr lang="en-US" b="1" smtClean="0"/>
              <a:t>(CERN)</a:t>
            </a:r>
            <a:endParaRPr lang="en-US" b="1"/>
          </a:p>
        </p:txBody>
      </p:sp>
      <p:cxnSp>
        <p:nvCxnSpPr>
          <p:cNvPr id="48" name="Straight Arrow Connector 47"/>
          <p:cNvCxnSpPr/>
          <p:nvPr/>
        </p:nvCxnSpPr>
        <p:spPr>
          <a:xfrm flipH="1" flipV="1">
            <a:off x="4752532" y="2447847"/>
            <a:ext cx="412260" cy="258891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6" idx="0"/>
          </p:cNvCxnSpPr>
          <p:nvPr/>
        </p:nvCxnSpPr>
        <p:spPr>
          <a:xfrm flipV="1">
            <a:off x="2995055" y="2447847"/>
            <a:ext cx="1757477" cy="258891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873" y="954687"/>
            <a:ext cx="996449" cy="115913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18638" y="607537"/>
            <a:ext cx="1133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ARIADNE</a:t>
            </a:r>
            <a:endParaRPr lang="en-US" sz="200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091" y="3985683"/>
            <a:ext cx="526471" cy="55045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339522" y="4464127"/>
            <a:ext cx="808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bg1"/>
                </a:solidFill>
              </a:rPr>
              <a:t>H.E.S.S.</a:t>
            </a: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402" y="2655337"/>
            <a:ext cx="523121" cy="34954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3697807" y="2375837"/>
            <a:ext cx="766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bg1"/>
                </a:solidFill>
              </a:rPr>
              <a:t>MAGIC</a:t>
            </a: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9538">
            <a:off x="22435" y="4926548"/>
            <a:ext cx="1969407" cy="551756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 rot="20010227">
            <a:off x="278422" y="5535060"/>
            <a:ext cx="1097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Fermi LAT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03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8" y="64665"/>
            <a:ext cx="9217024" cy="582932"/>
          </a:xfrm>
          <a:noFill/>
          <a:ln>
            <a:noFill/>
          </a:ln>
        </p:spPr>
        <p:txBody>
          <a:bodyPr/>
          <a:lstStyle/>
          <a:p>
            <a:r>
              <a:rPr lang="en-US" smtClean="0"/>
              <a:t> Pie Chart</a:t>
            </a:r>
            <a:r>
              <a:rPr lang="en-US" baseline="0" smtClean="0"/>
              <a:t> of </a:t>
            </a:r>
            <a:r>
              <a:rPr lang="en-US" smtClean="0"/>
              <a:t>Dark Matter of the Universe</a:t>
            </a:r>
            <a:endParaRPr lang="en-US" dirty="0"/>
          </a:p>
        </p:txBody>
      </p:sp>
      <p:pic>
        <p:nvPicPr>
          <p:cNvPr id="3" name="Picture 3" descr="C:\Users\Georg Raffelt\Desktop\sky.jpg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3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025327"/>
              </p:ext>
            </p:extLst>
          </p:nvPr>
        </p:nvGraphicFramePr>
        <p:xfrm>
          <a:off x="1083120" y="1381135"/>
          <a:ext cx="7049284" cy="3898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04056" y="935637"/>
            <a:ext cx="3384376" cy="100799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pPr defTabSz="921018"/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Dark 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70%</a:t>
            </a:r>
            <a:endParaRPr 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21018"/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Cosmological Constant)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912769" y="4463624"/>
            <a:ext cx="1800200" cy="86399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pPr defTabSz="921018"/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Neutrinos</a:t>
            </a:r>
          </a:p>
          <a:p>
            <a:pPr defTabSz="921018"/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0.1</a:t>
            </a: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-</a:t>
            </a: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0.4%</a:t>
            </a:r>
            <a:endParaRPr 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286888" y="5039622"/>
            <a:ext cx="1872208" cy="863997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pPr defTabSz="921018"/>
            <a:r>
              <a:rPr lang="en-US" sz="2400" b="1"/>
              <a:t>Dark Matter</a:t>
            </a:r>
          </a:p>
          <a:p>
            <a:pPr defTabSz="921018"/>
            <a:r>
              <a:rPr lang="en-US" sz="2400" b="1" smtClean="0"/>
              <a:t>25%</a:t>
            </a:r>
            <a:endParaRPr lang="en-US" sz="2400" b="1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504056" y="4679623"/>
            <a:ext cx="2880320" cy="122849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pPr defTabSz="921018"/>
            <a:r>
              <a:rPr lang="en-US" sz="2400" b="1"/>
              <a:t>Ordinary </a:t>
            </a:r>
            <a:r>
              <a:rPr lang="en-US" sz="2400" b="1" smtClean="0"/>
              <a:t>Matter  5%</a:t>
            </a:r>
            <a:endParaRPr lang="en-US" sz="2400" b="1"/>
          </a:p>
          <a:p>
            <a:pPr defTabSz="921018"/>
            <a:r>
              <a:rPr lang="en-US" sz="2400" b="1"/>
              <a:t>(of this only about</a:t>
            </a:r>
          </a:p>
          <a:p>
            <a:pPr defTabSz="921018"/>
            <a:r>
              <a:rPr lang="en-US" sz="2400" b="1"/>
              <a:t> 10% luminous)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887" y="935637"/>
            <a:ext cx="1905845" cy="30244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9576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Oval 395"/>
          <p:cNvSpPr>
            <a:spLocks noChangeAspect="1"/>
          </p:cNvSpPr>
          <p:nvPr/>
        </p:nvSpPr>
        <p:spPr>
          <a:xfrm>
            <a:off x="3672442" y="2231877"/>
            <a:ext cx="432000" cy="432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High- and Low-Energy Frontiers in Particle Physics</a:t>
            </a:r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19972" y="2087797"/>
            <a:ext cx="1343176" cy="720100"/>
            <a:chOff x="32127" y="2231817"/>
            <a:chExt cx="1343176" cy="720100"/>
          </a:xfrm>
        </p:grpSpPr>
        <p:cxnSp>
          <p:nvCxnSpPr>
            <p:cNvPr id="1280" name="Straight Arrow Connector 1279"/>
            <p:cNvCxnSpPr/>
            <p:nvPr/>
          </p:nvCxnSpPr>
          <p:spPr>
            <a:xfrm>
              <a:off x="32127" y="2591867"/>
              <a:ext cx="1343176" cy="3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8" name="Oval 1267"/>
            <p:cNvSpPr>
              <a:spLocks noChangeAspect="1"/>
            </p:cNvSpPr>
            <p:nvPr/>
          </p:nvSpPr>
          <p:spPr>
            <a:xfrm>
              <a:off x="215962" y="2375897"/>
              <a:ext cx="432000" cy="43200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69" name="Oval 1268"/>
            <p:cNvSpPr>
              <a:spLocks noChangeAspect="1"/>
            </p:cNvSpPr>
            <p:nvPr/>
          </p:nvSpPr>
          <p:spPr>
            <a:xfrm>
              <a:off x="575952" y="2519917"/>
              <a:ext cx="432000" cy="43200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70" name="Oval 1269"/>
            <p:cNvSpPr>
              <a:spLocks noChangeAspect="1"/>
            </p:cNvSpPr>
            <p:nvPr/>
          </p:nvSpPr>
          <p:spPr>
            <a:xfrm>
              <a:off x="768189" y="2231817"/>
              <a:ext cx="432000" cy="432000"/>
            </a:xfrm>
            <a:prstGeom prst="ellipse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1259" name="Oval 1258"/>
          <p:cNvSpPr>
            <a:spLocks noChangeAspect="1"/>
          </p:cNvSpPr>
          <p:nvPr/>
        </p:nvSpPr>
        <p:spPr>
          <a:xfrm>
            <a:off x="3109002" y="2231877"/>
            <a:ext cx="432000" cy="43200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61" name="Oval 1260"/>
          <p:cNvSpPr>
            <a:spLocks noChangeAspect="1"/>
          </p:cNvSpPr>
          <p:nvPr/>
        </p:nvSpPr>
        <p:spPr>
          <a:xfrm>
            <a:off x="3960482" y="2231877"/>
            <a:ext cx="432000" cy="432000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74" name="Oval 1273"/>
          <p:cNvSpPr>
            <a:spLocks noChangeAspect="1"/>
          </p:cNvSpPr>
          <p:nvPr/>
        </p:nvSpPr>
        <p:spPr>
          <a:xfrm>
            <a:off x="3261592" y="2862644"/>
            <a:ext cx="432000" cy="432000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5" name="Group 14"/>
          <p:cNvGrpSpPr/>
          <p:nvPr/>
        </p:nvGrpSpPr>
        <p:grpSpPr>
          <a:xfrm>
            <a:off x="215902" y="791637"/>
            <a:ext cx="8887471" cy="1224150"/>
            <a:chOff x="215902" y="791637"/>
            <a:chExt cx="8887471" cy="12241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9" name="TextBox 468"/>
                <p:cNvSpPr txBox="1"/>
                <p:nvPr/>
              </p:nvSpPr>
              <p:spPr>
                <a:xfrm>
                  <a:off x="8128519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27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469" name="TextBox 4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8519" y="1511787"/>
                  <a:ext cx="648000" cy="360000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0" name="TextBox 469"/>
            <p:cNvSpPr txBox="1"/>
            <p:nvPr/>
          </p:nvSpPr>
          <p:spPr>
            <a:xfrm>
              <a:off x="8637050" y="1525282"/>
              <a:ext cx="4042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/>
                <a:t>eV</a:t>
              </a:r>
              <a:endParaRPr lang="en-US" sz="1600"/>
            </a:p>
          </p:txBody>
        </p:sp>
        <p:sp>
          <p:nvSpPr>
            <p:cNvPr id="471" name="TextBox 470"/>
            <p:cNvSpPr txBox="1"/>
            <p:nvPr/>
          </p:nvSpPr>
          <p:spPr>
            <a:xfrm>
              <a:off x="8312772" y="791637"/>
              <a:ext cx="790601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Planck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mass</a:t>
              </a:r>
              <a:endParaRPr lang="en-US"/>
            </a:p>
          </p:txBody>
        </p:sp>
        <p:sp>
          <p:nvSpPr>
            <p:cNvPr id="472" name="TextBox 471"/>
            <p:cNvSpPr txBox="1"/>
            <p:nvPr/>
          </p:nvSpPr>
          <p:spPr>
            <a:xfrm>
              <a:off x="7642345" y="792183"/>
              <a:ext cx="649217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GUT</a:t>
              </a:r>
            </a:p>
            <a:p>
              <a:pPr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3" name="TextBox 472"/>
            <p:cNvSpPr txBox="1"/>
            <p:nvPr/>
          </p:nvSpPr>
          <p:spPr>
            <a:xfrm>
              <a:off x="4358105" y="792183"/>
              <a:ext cx="133055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Electroweak</a:t>
              </a:r>
            </a:p>
            <a:p>
              <a:pPr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4" name="TextBox 473"/>
            <p:cNvSpPr txBox="1"/>
            <p:nvPr/>
          </p:nvSpPr>
          <p:spPr>
            <a:xfrm>
              <a:off x="3671255" y="791637"/>
              <a:ext cx="649217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mtClean="0"/>
                <a:t>QCD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5" name="TextBox 474"/>
            <p:cNvSpPr txBox="1"/>
            <p:nvPr/>
          </p:nvSpPr>
          <p:spPr>
            <a:xfrm>
              <a:off x="588652" y="792183"/>
              <a:ext cx="142186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mtClean="0"/>
                <a:t>Cosmological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constant</a:t>
              </a:r>
            </a:p>
          </p:txBody>
        </p:sp>
        <p:cxnSp>
          <p:nvCxnSpPr>
            <p:cNvPr id="480" name="Straight Arrow Connector 479"/>
            <p:cNvCxnSpPr/>
            <p:nvPr/>
          </p:nvCxnSpPr>
          <p:spPr>
            <a:xfrm>
              <a:off x="129605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Arrow Connector 480"/>
            <p:cNvCxnSpPr/>
            <p:nvPr/>
          </p:nvCxnSpPr>
          <p:spPr>
            <a:xfrm>
              <a:off x="3960422" y="1295707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Straight Arrow Connector 481"/>
            <p:cNvCxnSpPr/>
            <p:nvPr/>
          </p:nvCxnSpPr>
          <p:spPr>
            <a:xfrm>
              <a:off x="469322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Arrow Connector 482"/>
            <p:cNvCxnSpPr/>
            <p:nvPr/>
          </p:nvCxnSpPr>
          <p:spPr>
            <a:xfrm>
              <a:off x="796758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Arrow Connector 483"/>
            <p:cNvCxnSpPr/>
            <p:nvPr/>
          </p:nvCxnSpPr>
          <p:spPr>
            <a:xfrm>
              <a:off x="8706732" y="1293948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9" name="TextBox 1248"/>
                <p:cNvSpPr txBox="1"/>
                <p:nvPr/>
              </p:nvSpPr>
              <p:spPr>
                <a:xfrm>
                  <a:off x="739794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24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49" name="TextBox 12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7942" y="1511737"/>
                  <a:ext cx="648000" cy="360000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0" name="TextBox 1249"/>
                <p:cNvSpPr txBox="1"/>
                <p:nvPr/>
              </p:nvSpPr>
              <p:spPr>
                <a:xfrm>
                  <a:off x="6695125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21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0" name="TextBox 12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5125" y="1511787"/>
                  <a:ext cx="648000" cy="360000"/>
                </a:xfrm>
                <a:prstGeom prst="rect">
                  <a:avLst/>
                </a:prstGeom>
                <a:blipFill rotWithShape="1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1" name="TextBox 1250"/>
                <p:cNvSpPr txBox="1"/>
                <p:nvPr/>
              </p:nvSpPr>
              <p:spPr>
                <a:xfrm>
                  <a:off x="5967267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18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1" name="TextBox 12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7267" y="1511737"/>
                  <a:ext cx="648000" cy="360000"/>
                </a:xfrm>
                <a:prstGeom prst="rect">
                  <a:avLst/>
                </a:prstGeom>
                <a:blipFill rotWithShape="1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2" name="TextBox 1251"/>
                <p:cNvSpPr txBox="1"/>
                <p:nvPr/>
              </p:nvSpPr>
              <p:spPr>
                <a:xfrm>
                  <a:off x="52566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15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2" name="TextBox 12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66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3" name="TextBox 1252"/>
                <p:cNvSpPr txBox="1"/>
                <p:nvPr/>
              </p:nvSpPr>
              <p:spPr>
                <a:xfrm>
                  <a:off x="45365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12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3" name="TextBox 12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65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4" name="TextBox 1253"/>
                <p:cNvSpPr txBox="1"/>
                <p:nvPr/>
              </p:nvSpPr>
              <p:spPr>
                <a:xfrm>
                  <a:off x="38164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9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4" name="TextBox 12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64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5" name="TextBox 1254"/>
                <p:cNvSpPr txBox="1"/>
                <p:nvPr/>
              </p:nvSpPr>
              <p:spPr>
                <a:xfrm>
                  <a:off x="30836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6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5" name="TextBox 12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36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6" name="TextBox 1255"/>
                <p:cNvSpPr txBox="1"/>
                <p:nvPr/>
              </p:nvSpPr>
              <p:spPr>
                <a:xfrm>
                  <a:off x="23762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6" name="TextBox 12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62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7" name="TextBox 1256"/>
                <p:cNvSpPr txBox="1"/>
                <p:nvPr/>
              </p:nvSpPr>
              <p:spPr>
                <a:xfrm>
                  <a:off x="16561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/>
                          </a:rPr>
                          <m:t>1</m:t>
                        </m:r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7" name="TextBox 12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61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8" name="TextBox 1257"/>
                <p:cNvSpPr txBox="1"/>
                <p:nvPr/>
              </p:nvSpPr>
              <p:spPr>
                <a:xfrm>
                  <a:off x="9360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8" name="TextBox 12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0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 13"/>
            <p:cNvGrpSpPr/>
            <p:nvPr/>
          </p:nvGrpSpPr>
          <p:grpSpPr>
            <a:xfrm>
              <a:off x="287912" y="1871767"/>
              <a:ext cx="8641200" cy="144020"/>
              <a:chOff x="287912" y="1871767"/>
              <a:chExt cx="8641200" cy="144020"/>
            </a:xfrm>
          </p:grpSpPr>
          <p:sp>
            <p:nvSpPr>
              <p:cNvPr id="71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15912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55914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817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6911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55319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2513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3912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1992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96527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67130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95910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2171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0911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9531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6513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791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5991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36522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07125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935912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96171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949115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9353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0513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919119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9992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7652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4712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289112" y="1871767"/>
                <a:ext cx="864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1761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2019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189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175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0453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159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1401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1167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0873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4161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441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429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4155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2853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399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3801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356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3273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6561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6819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669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655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5253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6393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6201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5967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5673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8962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9220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9094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8956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7654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8794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8602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8368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8074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0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1362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1620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1494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3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1356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4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0054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5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1194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6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1002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0768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0474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3762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4020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3894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2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3756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2454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3594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3402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3168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2874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6163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6421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6295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2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6157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4855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5995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5803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5569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5275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8563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8821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8695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8557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7255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839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820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7969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7675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0963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1221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1095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095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9655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079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060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0369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0075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3351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3609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3483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3345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2043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3183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2991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2757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246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5750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6008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5882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5745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4443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5583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5391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5157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4863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8150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8408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8283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8145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6843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7983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7791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7557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7263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0565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082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0697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0559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9257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0397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0205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9971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9677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2965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3223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3097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2959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1657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279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2605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2371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2077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5365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562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5497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5359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4057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5197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5005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4771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4477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7766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8024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7898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7760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6458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7598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7406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7172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6878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0166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0424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0298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0160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8858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9998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9806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9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9572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0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9278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2566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2824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2698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2560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1258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2398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2206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1972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1678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4954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5212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5086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4948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3646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4786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4594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4360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4066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7353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7611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7485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7348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6046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7186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6994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6760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6466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9753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0011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9886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9748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8446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9586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9394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9160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8866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2155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2413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2287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2149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084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1987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1795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1561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126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4554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4812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4686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4549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3247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4387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4195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3961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3667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6954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7212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7087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6949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5647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6787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6595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6361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6067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9356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9614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9488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9350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8048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9188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8996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8762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8468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1755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2013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1887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1750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0448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1588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1396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1162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0868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4155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4413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4288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4150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2848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3988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3796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3562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3268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6557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6815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6689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6551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5249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6389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6197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596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5669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8956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9214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9088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8951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7649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8789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8597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8363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806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1356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1614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1489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1351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0049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1189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0997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0763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0469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3771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4029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390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376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2463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360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3411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3177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2883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6171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642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630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6165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4863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600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5811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557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5283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8571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8829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870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856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7263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8403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8211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7977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7683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3" name="TextBox 1362"/>
                <p:cNvSpPr txBox="1"/>
                <p:nvPr/>
              </p:nvSpPr>
              <p:spPr>
                <a:xfrm>
                  <a:off x="215902" y="151171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−6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363" name="TextBox 13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902" y="1511717"/>
                  <a:ext cx="648000" cy="360000"/>
                </a:xfrm>
                <a:prstGeom prst="rect">
                  <a:avLst/>
                </a:prstGeom>
                <a:blipFill rotWithShape="1"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65" name="Oval 1364"/>
          <p:cNvSpPr>
            <a:spLocks noChangeAspect="1"/>
          </p:cNvSpPr>
          <p:nvPr/>
        </p:nvSpPr>
        <p:spPr>
          <a:xfrm>
            <a:off x="3344196" y="3240017"/>
            <a:ext cx="432000" cy="432000"/>
          </a:xfrm>
          <a:prstGeom prst="ellipse">
            <a:avLst/>
          </a:prstGeom>
          <a:blipFill dpi="0"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6" name="Oval 1365"/>
          <p:cNvSpPr>
            <a:spLocks noChangeAspect="1"/>
          </p:cNvSpPr>
          <p:nvPr/>
        </p:nvSpPr>
        <p:spPr>
          <a:xfrm>
            <a:off x="3672310" y="3086472"/>
            <a:ext cx="432000" cy="432000"/>
          </a:xfrm>
          <a:prstGeom prst="ellipse">
            <a:avLst/>
          </a:prstGeom>
          <a:blipFill dpi="0"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7" name="Oval 1366"/>
          <p:cNvSpPr>
            <a:spLocks noChangeAspect="1"/>
          </p:cNvSpPr>
          <p:nvPr/>
        </p:nvSpPr>
        <p:spPr>
          <a:xfrm>
            <a:off x="3954132" y="2879967"/>
            <a:ext cx="432000" cy="432000"/>
          </a:xfrm>
          <a:prstGeom prst="ellipse">
            <a:avLst/>
          </a:prstGeom>
          <a:blipFill dpi="0"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8" name="Oval 1367"/>
          <p:cNvSpPr>
            <a:spLocks noChangeAspect="1"/>
          </p:cNvSpPr>
          <p:nvPr/>
        </p:nvSpPr>
        <p:spPr>
          <a:xfrm>
            <a:off x="4061653" y="3240017"/>
            <a:ext cx="432000" cy="432000"/>
          </a:xfrm>
          <a:prstGeom prst="ellipse">
            <a:avLst/>
          </a:prstGeom>
          <a:blipFill dpi="0"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9" name="Oval 1368"/>
          <p:cNvSpPr>
            <a:spLocks noChangeAspect="1"/>
          </p:cNvSpPr>
          <p:nvPr/>
        </p:nvSpPr>
        <p:spPr>
          <a:xfrm>
            <a:off x="4451852" y="3095937"/>
            <a:ext cx="432000" cy="432000"/>
          </a:xfrm>
          <a:prstGeom prst="ellipse">
            <a:avLst/>
          </a:prstGeom>
          <a:blipFill dpi="0"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1" name="Group 10"/>
          <p:cNvGrpSpPr/>
          <p:nvPr/>
        </p:nvGrpSpPr>
        <p:grpSpPr>
          <a:xfrm>
            <a:off x="4350290" y="2087797"/>
            <a:ext cx="514512" cy="1070898"/>
            <a:chOff x="3974284" y="1817020"/>
            <a:chExt cx="514512" cy="1070898"/>
          </a:xfrm>
        </p:grpSpPr>
        <p:sp>
          <p:nvSpPr>
            <p:cNvPr id="358" name="Oval 357"/>
            <p:cNvSpPr>
              <a:spLocks noChangeAspect="1"/>
            </p:cNvSpPr>
            <p:nvPr/>
          </p:nvSpPr>
          <p:spPr>
            <a:xfrm>
              <a:off x="3974284" y="1817020"/>
              <a:ext cx="432120" cy="432120"/>
            </a:xfrm>
            <a:prstGeom prst="ellipse">
              <a:avLst/>
            </a:prstGeom>
            <a:blipFill dpi="0" rotWithShape="1"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59" name="Oval 358"/>
            <p:cNvSpPr>
              <a:spLocks noChangeAspect="1"/>
            </p:cNvSpPr>
            <p:nvPr/>
          </p:nvSpPr>
          <p:spPr>
            <a:xfrm>
              <a:off x="4016079" y="2135954"/>
              <a:ext cx="432060" cy="432060"/>
            </a:xfrm>
            <a:prstGeom prst="ellipse">
              <a:avLst/>
            </a:prstGeom>
            <a:blipFill dpi="0" rotWithShape="1"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57" name="Oval 356"/>
            <p:cNvSpPr>
              <a:spLocks noChangeAspect="1"/>
            </p:cNvSpPr>
            <p:nvPr/>
          </p:nvSpPr>
          <p:spPr>
            <a:xfrm>
              <a:off x="4056736" y="2455858"/>
              <a:ext cx="432060" cy="432060"/>
            </a:xfrm>
            <a:prstGeom prst="ellipse">
              <a:avLst/>
            </a:prstGeom>
            <a:blipFill dpi="0" rotWithShape="1"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5465" y="4968197"/>
            <a:ext cx="7855507" cy="1507300"/>
            <a:chOff x="65465" y="4968197"/>
            <a:chExt cx="7855507" cy="1507300"/>
          </a:xfrm>
        </p:grpSpPr>
        <p:cxnSp>
          <p:nvCxnSpPr>
            <p:cNvPr id="412" name="Straight Arrow Connector 411"/>
            <p:cNvCxnSpPr/>
            <p:nvPr/>
          </p:nvCxnSpPr>
          <p:spPr>
            <a:xfrm>
              <a:off x="144012" y="5400257"/>
              <a:ext cx="864000" cy="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3" name="Oval 412"/>
            <p:cNvSpPr>
              <a:spLocks noChangeAspect="1"/>
            </p:cNvSpPr>
            <p:nvPr/>
          </p:nvSpPr>
          <p:spPr>
            <a:xfrm>
              <a:off x="359982" y="5184287"/>
              <a:ext cx="432000" cy="432000"/>
            </a:xfrm>
            <a:prstGeom prst="ellipse">
              <a:avLst/>
            </a:prstGeom>
            <a:blipFill dpi="0" rotWithShape="1"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414" name="Straight Arrow Connector 413"/>
            <p:cNvCxnSpPr/>
            <p:nvPr/>
          </p:nvCxnSpPr>
          <p:spPr>
            <a:xfrm>
              <a:off x="6254734" y="5400257"/>
              <a:ext cx="1666238" cy="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7884" y="4968197"/>
              <a:ext cx="1310018" cy="732557"/>
            </a:xfrm>
            <a:prstGeom prst="rect">
              <a:avLst/>
            </a:prstGeom>
          </p:spPr>
        </p:pic>
        <p:sp>
          <p:nvSpPr>
            <p:cNvPr id="417" name="TextBox 416"/>
            <p:cNvSpPr txBox="1"/>
            <p:nvPr/>
          </p:nvSpPr>
          <p:spPr>
            <a:xfrm>
              <a:off x="1080022" y="5112217"/>
              <a:ext cx="5010684" cy="540585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r>
                <a:rPr lang="en-US" smtClean="0">
                  <a:solidFill>
                    <a:schemeClr val="accent6">
                      <a:lumMod val="50000"/>
                    </a:schemeClr>
                  </a:solidFill>
                </a:rPr>
                <a:t>Axion dark matter</a:t>
              </a:r>
              <a:r>
                <a:rPr lang="en-US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mtClean="0">
                  <a:solidFill>
                    <a:schemeClr val="accent6">
                      <a:lumMod val="50000"/>
                    </a:schemeClr>
                  </a:solidFill>
                </a:rPr>
                <a:t>(related to Peccei-Quinn symmetry)</a:t>
              </a:r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8" name="TextBox 417"/>
                <p:cNvSpPr txBox="1"/>
                <p:nvPr/>
              </p:nvSpPr>
              <p:spPr>
                <a:xfrm>
                  <a:off x="6884317" y="5760307"/>
                  <a:ext cx="578941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𝒇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𝒂</m:t>
                            </m:r>
                          </m:sub>
                        </m:sSub>
                      </m:oMath>
                    </m:oMathPara>
                  </a14:m>
                  <a:endParaRPr lang="en-US" sz="2400" b="1" smtClean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18" name="TextBox 4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4317" y="5760307"/>
                  <a:ext cx="578941" cy="461665"/>
                </a:xfrm>
                <a:prstGeom prst="rect">
                  <a:avLst/>
                </a:prstGeom>
                <a:blipFill rotWithShape="1">
                  <a:blip r:embed="rId46"/>
                  <a:stretch>
                    <a:fillRect l="-2105" b="-1710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9" name="TextBox 418"/>
                <p:cNvSpPr txBox="1"/>
                <p:nvPr/>
              </p:nvSpPr>
              <p:spPr>
                <a:xfrm>
                  <a:off x="65465" y="5616287"/>
                  <a:ext cx="1873462" cy="8592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𝒂</m:t>
                            </m:r>
                          </m:sub>
                        </m:sSub>
                        <m:r>
                          <a:rPr lang="en-US" sz="24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/>
                          </a:rPr>
                          <m:t>∼</m:t>
                        </m:r>
                        <m:f>
                          <m:fPr>
                            <m:ctrlPr>
                              <a:rPr lang="en-US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b="1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𝒎</m:t>
                                </m:r>
                              </m:e>
                              <m:sub>
                                <m:r>
                                  <a:rPr lang="en-US" sz="2400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𝝅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400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lang="en-US" sz="2400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𝝅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400" b="1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lang="en-US" sz="2400" b="1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𝒂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2400" b="1" smtClean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19" name="TextBox 4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65" y="5616287"/>
                  <a:ext cx="1873462" cy="859210"/>
                </a:xfrm>
                <a:prstGeom prst="rect">
                  <a:avLst/>
                </a:prstGeom>
                <a:blipFill rotWithShape="1">
                  <a:blip r:embed="rId4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0" name="TextBox 419"/>
                <p:cNvSpPr txBox="1"/>
                <p:nvPr/>
              </p:nvSpPr>
              <p:spPr>
                <a:xfrm>
                  <a:off x="3600372" y="5760307"/>
                  <a:ext cx="1159163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4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𝝅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, </m:t>
                            </m:r>
                            <m:r>
                              <a:rPr lang="en-US" sz="24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𝒇</m:t>
                            </m:r>
                          </m:e>
                          <m:sub>
                            <m:r>
                              <a:rPr lang="en-US" sz="24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𝝅</m:t>
                            </m:r>
                          </m:sub>
                        </m:sSub>
                      </m:oMath>
                    </m:oMathPara>
                  </a14:m>
                  <a:endParaRPr lang="en-US" sz="2400" b="1" smtClean="0">
                    <a:solidFill>
                      <a:schemeClr val="accent3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20" name="TextBox 4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0372" y="5760307"/>
                  <a:ext cx="1159163" cy="461665"/>
                </a:xfrm>
                <a:prstGeom prst="rect">
                  <a:avLst/>
                </a:prstGeom>
                <a:blipFill rotWithShape="1">
                  <a:blip r:embed="rId48"/>
                  <a:stretch>
                    <a:fillRect b="-1710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7" name="Group 396"/>
          <p:cNvGrpSpPr/>
          <p:nvPr/>
        </p:nvGrpSpPr>
        <p:grpSpPr>
          <a:xfrm>
            <a:off x="287912" y="2879907"/>
            <a:ext cx="8767955" cy="1728240"/>
            <a:chOff x="287912" y="2735887"/>
            <a:chExt cx="8767955" cy="1728240"/>
          </a:xfrm>
        </p:grpSpPr>
        <p:sp>
          <p:nvSpPr>
            <p:cNvPr id="415" name="Rectangle 414"/>
            <p:cNvSpPr/>
            <p:nvPr/>
          </p:nvSpPr>
          <p:spPr>
            <a:xfrm>
              <a:off x="1488110" y="3888127"/>
              <a:ext cx="4799390" cy="57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Experimental &amp; Astro Limits</a:t>
              </a:r>
              <a:endPara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6" name="Rectangle 415"/>
            <p:cNvSpPr/>
            <p:nvPr/>
          </p:nvSpPr>
          <p:spPr>
            <a:xfrm>
              <a:off x="6277302" y="3888047"/>
              <a:ext cx="2076124" cy="5760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Allowed  </a:t>
              </a:r>
              <a:r>
                <a:rPr lang="en-US" sz="2400" b="1" i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</a:t>
              </a:r>
              <a:r>
                <a:rPr lang="en-US" sz="2800" b="1" i="1" baseline="-2500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421" name="Rectangle 420"/>
            <p:cNvSpPr/>
            <p:nvPr/>
          </p:nvSpPr>
          <p:spPr>
            <a:xfrm>
              <a:off x="287912" y="3888047"/>
              <a:ext cx="1200198" cy="5760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AxDM</a:t>
              </a:r>
            </a:p>
          </p:txBody>
        </p:sp>
        <p:sp>
          <p:nvSpPr>
            <p:cNvPr id="422" name="Rectangle 421"/>
            <p:cNvSpPr/>
            <p:nvPr/>
          </p:nvSpPr>
          <p:spPr>
            <a:xfrm>
              <a:off x="8353425" y="3888047"/>
              <a:ext cx="575687" cy="57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SR</a:t>
              </a:r>
              <a:endPara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23" name="TextBox 422"/>
            <p:cNvSpPr txBox="1"/>
            <p:nvPr/>
          </p:nvSpPr>
          <p:spPr>
            <a:xfrm>
              <a:off x="7200872" y="2735887"/>
              <a:ext cx="18549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b="1" smtClean="0">
                  <a:solidFill>
                    <a:schemeClr val="accent1">
                      <a:lumMod val="75000"/>
                    </a:schemeClr>
                  </a:solidFill>
                </a:rPr>
                <a:t>Black Hole</a:t>
              </a:r>
            </a:p>
            <a:p>
              <a:pPr algn="r"/>
              <a:r>
                <a:rPr lang="en-US" sz="2000" b="1" smtClean="0">
                  <a:solidFill>
                    <a:schemeClr val="accent1">
                      <a:lumMod val="75000"/>
                    </a:schemeClr>
                  </a:solidFill>
                </a:rPr>
                <a:t>Super-Radiance</a:t>
              </a:r>
              <a:endParaRPr lang="en-US" sz="2000" b="1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424" name="Straight Arrow Connector 423"/>
            <p:cNvCxnSpPr/>
            <p:nvPr/>
          </p:nvCxnSpPr>
          <p:spPr>
            <a:xfrm>
              <a:off x="8641072" y="3455987"/>
              <a:ext cx="0" cy="36924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708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Super-Radiance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1" y="6696437"/>
            <a:ext cx="9217026" cy="213562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Masha </a:t>
            </a:r>
            <a:r>
              <a:rPr lang="en-US" sz="1200" b="1" smtClean="0">
                <a:solidFill>
                  <a:schemeClr val="bg1"/>
                </a:solidFill>
              </a:rPr>
              <a:t>Baryakhtar, Talk at Invisibles </a:t>
            </a:r>
            <a:r>
              <a:rPr lang="en-US" sz="1200" b="1">
                <a:solidFill>
                  <a:schemeClr val="bg1"/>
                </a:solidFill>
              </a:rPr>
              <a:t>2016, https://indico.cern.ch/event/464402/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3"/>
            <a:ext cx="9217025" cy="658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1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Super-Radiance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" y="0"/>
            <a:ext cx="9216687" cy="69119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" y="6696437"/>
            <a:ext cx="9217026" cy="213562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Masha </a:t>
            </a:r>
            <a:r>
              <a:rPr lang="en-US" sz="1200" b="1" smtClean="0">
                <a:solidFill>
                  <a:schemeClr val="bg1"/>
                </a:solidFill>
              </a:rPr>
              <a:t>Baryakhtar, Talk at Invisibles </a:t>
            </a:r>
            <a:r>
              <a:rPr lang="en-US" sz="1200" b="1">
                <a:solidFill>
                  <a:schemeClr val="bg1"/>
                </a:solidFill>
              </a:rPr>
              <a:t>2016, https://indico.cern.ch/event/464402/</a:t>
            </a:r>
          </a:p>
        </p:txBody>
      </p:sp>
    </p:spTree>
    <p:extLst>
      <p:ext uri="{BB962C8B-B14F-4D97-AF65-F5344CB8AC3E}">
        <p14:creationId xmlns:p14="http://schemas.microsoft.com/office/powerpoint/2010/main" val="160885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5105365"/>
            <a:ext cx="9217024" cy="45719"/>
          </a:xfrm>
        </p:spPr>
        <p:txBody>
          <a:bodyPr/>
          <a:lstStyle/>
          <a:p>
            <a:r>
              <a:rPr lang="en-US" smtClean="0"/>
              <a:t>Gravitational Wave Signals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1" y="6696437"/>
            <a:ext cx="9217026" cy="213562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Masha Baryakhtar, Talk at Invisibles 2016, https://indico.cern.ch/event/464402/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" y="-215538"/>
            <a:ext cx="9216687" cy="6911975"/>
          </a:xfrm>
          <a:prstGeom prst="rect">
            <a:avLst/>
          </a:prstGeom>
        </p:spPr>
      </p:pic>
      <p:sp>
        <p:nvSpPr>
          <p:cNvPr id="3" name="Rectangle 1">
            <a:hlinkClick r:id="rId3"/>
          </p:cNvPr>
          <p:cNvSpPr>
            <a:spLocks noChangeArrowheads="1"/>
          </p:cNvSpPr>
          <p:nvPr/>
        </p:nvSpPr>
        <p:spPr bwMode="auto">
          <a:xfrm>
            <a:off x="0" y="5256237"/>
            <a:ext cx="92170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Arvanitaki,</a:t>
            </a:r>
            <a:r>
              <a:rPr kumimoji="0" lang="en-US" altLang="en-US" sz="20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</a:t>
            </a:r>
            <a:r>
              <a:rPr kumimoji="0" lang="en-US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Baryakhtar, Dimopoulos,</a:t>
            </a:r>
            <a:r>
              <a:rPr kumimoji="0" lang="en-US" altLang="en-US" sz="20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</a:t>
            </a:r>
            <a:r>
              <a:rPr kumimoji="0" lang="en-US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Dubovsky</a:t>
            </a:r>
            <a:r>
              <a:rPr kumimoji="0" lang="en-US" altLang="en-US" sz="20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&amp;</a:t>
            </a:r>
            <a:r>
              <a:rPr lang="en-US" altLang="en-US" sz="2000">
                <a:cs typeface="Arial" charset="0"/>
              </a:rPr>
              <a:t> </a:t>
            </a:r>
            <a:r>
              <a:rPr kumimoji="0" lang="en-US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Lasenby, </a:t>
            </a:r>
            <a:r>
              <a:rPr lang="en-US" sz="2000"/>
              <a:t>arXiv:1604.03958</a:t>
            </a:r>
            <a:endParaRPr kumimoji="0" lang="en-US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57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GQUALITY" val="95"/>
  <p:tag name="BASENAME" val="a"/>
  <p:tag name="SAVETOFOLDER" val="C:\Users\Georg Raffelt\Desktop\"/>
  <p:tag name="IMAGEWIDTH" val="200"/>
  <p:tag name="IMAGEHEIGHT" val="150"/>
  <p:tag name="EXPORTRANGE" val="SlideRange"/>
  <p:tag name="EXPORTSLIDERANGE" val="1"/>
  <p:tag name="SIZEBY" val="PIXELS"/>
  <p:tag name="EXPORTAS" val="PNG"/>
  <p:tag name="NUMBERFORMAT" val="00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879</TotalTime>
  <Words>3656</Words>
  <Application>Microsoft Office PowerPoint</Application>
  <PresentationFormat>Custom</PresentationFormat>
  <Paragraphs>702</Paragraphs>
  <Slides>55</Slides>
  <Notes>4</Notes>
  <HiddenSlides>1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Dark Matter</vt:lpstr>
      <vt:lpstr>Bullet Cluster</vt:lpstr>
      <vt:lpstr>Bullet Cluster</vt:lpstr>
      <vt:lpstr>High- and Low-Energy Frontiers in Particle Physics</vt:lpstr>
      <vt:lpstr>High- and Low-Energy Frontiers in Particle Physics</vt:lpstr>
      <vt:lpstr>High- and Low-Energy Frontiers in Particle Physics</vt:lpstr>
      <vt:lpstr>Super-Radiance</vt:lpstr>
      <vt:lpstr>Super-Radiance</vt:lpstr>
      <vt:lpstr>Gravitational Wave Signals</vt:lpstr>
      <vt:lpstr>CP Violation in Particle Physics</vt:lpstr>
      <vt:lpstr>The CP Problem of Strong Interactions</vt:lpstr>
      <vt:lpstr>Strong CP Problem</vt:lpstr>
      <vt:lpstr>38 Years of Axions</vt:lpstr>
      <vt:lpstr>The Cleansing Axion</vt:lpstr>
      <vt:lpstr>Phenomenological Axion Properties</vt:lpstr>
      <vt:lpstr>Sanduleak -69 202</vt:lpstr>
      <vt:lpstr>Supernova 1987A Energy-Loss Argument</vt:lpstr>
      <vt:lpstr>Axion Bounds</vt:lpstr>
      <vt:lpstr>Experimental Tests of Invisible Axions</vt:lpstr>
      <vt:lpstr>Search for Solar Axions</vt:lpstr>
      <vt:lpstr>CERN Axion Solar Telescope (CAST)</vt:lpstr>
      <vt:lpstr>LHC Magnet Mounted as a Telescope to Follow the Sun</vt:lpstr>
      <vt:lpstr>Parameter Space for Axion-Like Particles (ALPs)</vt:lpstr>
      <vt:lpstr>Parameter Space for Axion-Like Particles (ALPs)</vt:lpstr>
      <vt:lpstr>Parameter Space for Axion-Like Particles (ALPs)</vt:lpstr>
      <vt:lpstr>Any Light Particle Search II (ALPS-II) at DESY</vt:lpstr>
      <vt:lpstr>Next Generation Axion Helioscope (IAXO)</vt:lpstr>
      <vt:lpstr>Parameter Space for Axion-Like Particles (ALPs)</vt:lpstr>
      <vt:lpstr>Bullet Cluster</vt:lpstr>
      <vt:lpstr>Creation of Cosmological Axions by Re-alignment </vt:lpstr>
      <vt:lpstr>Axion Cosmology in PLB 120 (1983)</vt:lpstr>
      <vt:lpstr>Cold Axion Populations</vt:lpstr>
      <vt:lpstr>Axion Production by Domain Wall and String Decay</vt:lpstr>
      <vt:lpstr>Axion Dark Matter Parameters</vt:lpstr>
      <vt:lpstr>Galactic WIMP vs Axion Dark Matter</vt:lpstr>
      <vt:lpstr>Axion Dark Matter Driving Oscillators</vt:lpstr>
      <vt:lpstr>Conversion of Units</vt:lpstr>
      <vt:lpstr>Maxwell’s Equations with Axions</vt:lpstr>
      <vt:lpstr>Axion-Induced Electric Field</vt:lpstr>
      <vt:lpstr>Experimental Tests of Invisible Axions</vt:lpstr>
      <vt:lpstr>Landscape of Cavity Experiments</vt:lpstr>
      <vt:lpstr>ADMX Reach</vt:lpstr>
      <vt:lpstr>Latest Axion Dark Matter Limits</vt:lpstr>
      <vt:lpstr>Center for Axion and Precision Physics (CAPP)</vt:lpstr>
      <vt:lpstr>Nobel Dreams</vt:lpstr>
      <vt:lpstr>Improvements to ADMX</vt:lpstr>
      <vt:lpstr>EM Wave Emission at a Dielectric Interface</vt:lpstr>
      <vt:lpstr>Dielectric Haloscope</vt:lpstr>
      <vt:lpstr>Boost Factor Example</vt:lpstr>
      <vt:lpstr>Example for E-Field Distribution</vt:lpstr>
      <vt:lpstr>MADMAX:  Layered Dielectric Haloscope at MPP</vt:lpstr>
      <vt:lpstr>Reach of Axion Dark Matter Searches</vt:lpstr>
      <vt:lpstr>Axion Searches</vt:lpstr>
      <vt:lpstr>Axion and Axion-Like Particle Searches</vt:lpstr>
      <vt:lpstr> Pie Chart of Dark Matter of the Universe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White Dwarfs Need Axion Cooling?</dc:title>
  <dc:creator>Georg Raffelt</dc:creator>
  <cp:lastModifiedBy>Georg Raffelt</cp:lastModifiedBy>
  <cp:revision>471</cp:revision>
  <cp:lastPrinted>2011-04-10T14:40:34Z</cp:lastPrinted>
  <dcterms:created xsi:type="dcterms:W3CDTF">2006-08-16T00:00:00Z</dcterms:created>
  <dcterms:modified xsi:type="dcterms:W3CDTF">2017-01-24T09:57:18Z</dcterms:modified>
</cp:coreProperties>
</file>