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5"/>
  </p:notesMasterIdLst>
  <p:sldIdLst>
    <p:sldId id="452" r:id="rId3"/>
    <p:sldId id="429" r:id="rId4"/>
    <p:sldId id="430" r:id="rId5"/>
    <p:sldId id="431" r:id="rId6"/>
    <p:sldId id="401" r:id="rId7"/>
    <p:sldId id="257" r:id="rId8"/>
    <p:sldId id="259" r:id="rId9"/>
    <p:sldId id="284" r:id="rId10"/>
    <p:sldId id="271" r:id="rId11"/>
    <p:sldId id="272" r:id="rId12"/>
    <p:sldId id="279" r:id="rId13"/>
    <p:sldId id="280" r:id="rId14"/>
    <p:sldId id="273" r:id="rId15"/>
    <p:sldId id="355" r:id="rId16"/>
    <p:sldId id="457" r:id="rId17"/>
    <p:sldId id="368" r:id="rId18"/>
    <p:sldId id="370" r:id="rId19"/>
    <p:sldId id="375" r:id="rId20"/>
    <p:sldId id="409" r:id="rId21"/>
    <p:sldId id="410" r:id="rId22"/>
    <p:sldId id="408" r:id="rId23"/>
    <p:sldId id="378" r:id="rId24"/>
    <p:sldId id="286" r:id="rId25"/>
    <p:sldId id="464" r:id="rId26"/>
    <p:sldId id="289" r:id="rId27"/>
    <p:sldId id="381" r:id="rId28"/>
    <p:sldId id="383" r:id="rId29"/>
    <p:sldId id="291" r:id="rId30"/>
    <p:sldId id="432" r:id="rId31"/>
    <p:sldId id="458" r:id="rId32"/>
    <p:sldId id="473" r:id="rId33"/>
    <p:sldId id="455" r:id="rId34"/>
    <p:sldId id="462" r:id="rId35"/>
    <p:sldId id="463" r:id="rId36"/>
    <p:sldId id="456" r:id="rId37"/>
    <p:sldId id="474" r:id="rId38"/>
    <p:sldId id="296" r:id="rId39"/>
    <p:sldId id="297" r:id="rId40"/>
    <p:sldId id="301" r:id="rId41"/>
    <p:sldId id="460" r:id="rId42"/>
    <p:sldId id="386" r:id="rId43"/>
    <p:sldId id="396" r:id="rId44"/>
    <p:sldId id="411" r:id="rId45"/>
    <p:sldId id="412" r:id="rId46"/>
    <p:sldId id="417" r:id="rId47"/>
    <p:sldId id="321" r:id="rId48"/>
    <p:sldId id="392" r:id="rId49"/>
    <p:sldId id="323" r:id="rId50"/>
    <p:sldId id="466" r:id="rId51"/>
    <p:sldId id="434" r:id="rId52"/>
    <p:sldId id="325" r:id="rId53"/>
    <p:sldId id="436" r:id="rId54"/>
    <p:sldId id="326" r:id="rId55"/>
    <p:sldId id="468" r:id="rId56"/>
    <p:sldId id="469" r:id="rId57"/>
    <p:sldId id="470" r:id="rId58"/>
    <p:sldId id="461" r:id="rId59"/>
    <p:sldId id="333" r:id="rId60"/>
    <p:sldId id="334" r:id="rId61"/>
    <p:sldId id="421" r:id="rId62"/>
    <p:sldId id="338" r:id="rId63"/>
    <p:sldId id="422" r:id="rId64"/>
    <p:sldId id="335" r:id="rId65"/>
    <p:sldId id="423" r:id="rId66"/>
    <p:sldId id="336" r:id="rId67"/>
    <p:sldId id="424" r:id="rId68"/>
    <p:sldId id="339" r:id="rId69"/>
    <p:sldId id="337" r:id="rId70"/>
    <p:sldId id="340" r:id="rId71"/>
    <p:sldId id="467" r:id="rId72"/>
    <p:sldId id="437" r:id="rId73"/>
    <p:sldId id="438" r:id="rId74"/>
    <p:sldId id="442" r:id="rId75"/>
    <p:sldId id="444" r:id="rId76"/>
    <p:sldId id="445" r:id="rId77"/>
    <p:sldId id="446" r:id="rId78"/>
    <p:sldId id="447" r:id="rId79"/>
    <p:sldId id="448" r:id="rId80"/>
    <p:sldId id="415" r:id="rId81"/>
    <p:sldId id="453" r:id="rId82"/>
    <p:sldId id="472" r:id="rId83"/>
    <p:sldId id="471" r:id="rId84"/>
    <p:sldId id="449" r:id="rId85"/>
    <p:sldId id="450" r:id="rId86"/>
    <p:sldId id="414" r:id="rId87"/>
    <p:sldId id="359" r:id="rId88"/>
    <p:sldId id="425" r:id="rId89"/>
    <p:sldId id="426" r:id="rId90"/>
    <p:sldId id="427" r:id="rId91"/>
    <p:sldId id="362" r:id="rId92"/>
    <p:sldId id="394" r:id="rId93"/>
    <p:sldId id="395"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0033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2540" autoAdjust="0"/>
  </p:normalViewPr>
  <p:slideViewPr>
    <p:cSldViewPr>
      <p:cViewPr>
        <p:scale>
          <a:sx n="60" d="100"/>
          <a:sy n="60" d="100"/>
        </p:scale>
        <p:origin x="-1560" y="-174"/>
      </p:cViewPr>
      <p:guideLst>
        <p:guide orient="horz" pos="2160"/>
        <p:guide pos="2880"/>
      </p:guideLst>
    </p:cSldViewPr>
  </p:slideViewPr>
  <p:notesTextViewPr>
    <p:cViewPr>
      <p:scale>
        <a:sx n="1" d="1"/>
        <a:sy n="1" d="1"/>
      </p:scale>
      <p:origin x="0" y="0"/>
    </p:cViewPr>
  </p:notesTextViewPr>
  <p:sorterViewPr>
    <p:cViewPr>
      <p:scale>
        <a:sx n="50" d="100"/>
        <a:sy n="50" d="100"/>
      </p:scale>
      <p:origin x="0" y="20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PE-823\Desktop\Social%20&amp;%20Economic%20Empowerment\Rajpusht-%20SBCC\Materials_for_slides\AppendixC_Modified.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Sheet4!$B$5</c:f>
              <c:strCache>
                <c:ptCount val="1"/>
                <c:pt idx="0">
                  <c:v>% Under nourished</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Sheet4!$A$6:$A$9</c:f>
              <c:strCache>
                <c:ptCount val="4"/>
                <c:pt idx="0">
                  <c:v>Time 1</c:v>
                </c:pt>
                <c:pt idx="1">
                  <c:v>Time 2</c:v>
                </c:pt>
                <c:pt idx="2">
                  <c:v>Time 3</c:v>
                </c:pt>
                <c:pt idx="3">
                  <c:v>Time 4</c:v>
                </c:pt>
              </c:strCache>
            </c:strRef>
          </c:cat>
          <c:val>
            <c:numRef>
              <c:f>Sheet4!$B$6:$B$9</c:f>
              <c:numCache>
                <c:formatCode>General</c:formatCode>
                <c:ptCount val="4"/>
                <c:pt idx="0">
                  <c:v>21.7</c:v>
                </c:pt>
                <c:pt idx="1">
                  <c:v>17.2</c:v>
                </c:pt>
                <c:pt idx="2">
                  <c:v>16.3</c:v>
                </c:pt>
                <c:pt idx="3">
                  <c:v>14.5</c:v>
                </c:pt>
              </c:numCache>
            </c:numRef>
          </c:val>
          <c:smooth val="0"/>
        </c:ser>
        <c:ser>
          <c:idx val="1"/>
          <c:order val="1"/>
          <c:tx>
            <c:strRef>
              <c:f>Sheet4!$C$5</c:f>
              <c:strCache>
                <c:ptCount val="1"/>
                <c:pt idx="0">
                  <c:v>% Stunted</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Sheet4!$A$6:$A$9</c:f>
              <c:strCache>
                <c:ptCount val="4"/>
                <c:pt idx="0">
                  <c:v>Time 1</c:v>
                </c:pt>
                <c:pt idx="1">
                  <c:v>Time 2</c:v>
                </c:pt>
                <c:pt idx="2">
                  <c:v>Time 3</c:v>
                </c:pt>
                <c:pt idx="3">
                  <c:v>Time 4</c:v>
                </c:pt>
              </c:strCache>
            </c:strRef>
          </c:cat>
          <c:val>
            <c:numRef>
              <c:f>Sheet4!$C$6:$C$9</c:f>
              <c:numCache>
                <c:formatCode>General</c:formatCode>
                <c:ptCount val="4"/>
                <c:pt idx="0">
                  <c:v>61.9</c:v>
                </c:pt>
                <c:pt idx="1">
                  <c:v>54.2</c:v>
                </c:pt>
                <c:pt idx="2">
                  <c:v>47.9</c:v>
                </c:pt>
                <c:pt idx="3">
                  <c:v>38.4</c:v>
                </c:pt>
              </c:numCache>
            </c:numRef>
          </c:val>
          <c:smooth val="0"/>
        </c:ser>
        <c:ser>
          <c:idx val="2"/>
          <c:order val="2"/>
          <c:tx>
            <c:strRef>
              <c:f>Sheet4!$D$5</c:f>
              <c:strCache>
                <c:ptCount val="1"/>
                <c:pt idx="0">
                  <c:v>% Wasted</c:v>
                </c:pt>
              </c:strCache>
            </c:strRef>
          </c:tx>
          <c:spPr>
            <a:ln w="28575" cap="rnd">
              <a:solidFill>
                <a:schemeClr val="accent6"/>
              </a:solidFill>
              <a:round/>
            </a:ln>
            <a:effectLst/>
          </c:spPr>
          <c:marker>
            <c:symbol val="none"/>
          </c:marker>
          <c:dLbls>
            <c:dLbl>
              <c:idx val="0"/>
              <c:layout>
                <c:manualLayout>
                  <c:x val="-3.9037378392217117E-2"/>
                  <c:y val="-6.944444444444444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170035197213251E-2"/>
                  <c:y val="-5.092592592592601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Sheet4!$A$6:$A$9</c:f>
              <c:strCache>
                <c:ptCount val="4"/>
                <c:pt idx="0">
                  <c:v>Time 1</c:v>
                </c:pt>
                <c:pt idx="1">
                  <c:v>Time 2</c:v>
                </c:pt>
                <c:pt idx="2">
                  <c:v>Time 3</c:v>
                </c:pt>
                <c:pt idx="3">
                  <c:v>Time 4</c:v>
                </c:pt>
              </c:strCache>
            </c:strRef>
          </c:cat>
          <c:val>
            <c:numRef>
              <c:f>Sheet4!$D$6:$D$9</c:f>
              <c:numCache>
                <c:formatCode>General</c:formatCode>
                <c:ptCount val="4"/>
                <c:pt idx="0">
                  <c:v>20</c:v>
                </c:pt>
                <c:pt idx="1">
                  <c:v>17.100000000000001</c:v>
                </c:pt>
                <c:pt idx="2">
                  <c:v>20</c:v>
                </c:pt>
                <c:pt idx="3">
                  <c:v>21</c:v>
                </c:pt>
              </c:numCache>
            </c:numRef>
          </c:val>
          <c:smooth val="0"/>
        </c:ser>
        <c:ser>
          <c:idx val="3"/>
          <c:order val="3"/>
          <c:tx>
            <c:strRef>
              <c:f>Sheet4!$E$5</c:f>
              <c:strCache>
                <c:ptCount val="1"/>
                <c:pt idx="0">
                  <c:v>% U5 Mortality</c:v>
                </c:pt>
              </c:strCache>
            </c:strRef>
          </c:tx>
          <c:spPr>
            <a:ln w="28575" cap="rnd">
              <a:solidFill>
                <a:schemeClr val="accent2">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Sheet4!$A$6:$A$9</c:f>
              <c:strCache>
                <c:ptCount val="4"/>
                <c:pt idx="0">
                  <c:v>Time 1</c:v>
                </c:pt>
                <c:pt idx="1">
                  <c:v>Time 2</c:v>
                </c:pt>
                <c:pt idx="2">
                  <c:v>Time 3</c:v>
                </c:pt>
                <c:pt idx="3">
                  <c:v>Time 4</c:v>
                </c:pt>
              </c:strCache>
            </c:strRef>
          </c:cat>
          <c:val>
            <c:numRef>
              <c:f>Sheet4!$E$6:$E$9</c:f>
              <c:numCache>
                <c:formatCode>General</c:formatCode>
                <c:ptCount val="4"/>
                <c:pt idx="0">
                  <c:v>11.9</c:v>
                </c:pt>
                <c:pt idx="1">
                  <c:v>9.1</c:v>
                </c:pt>
                <c:pt idx="2">
                  <c:v>6.6</c:v>
                </c:pt>
                <c:pt idx="3">
                  <c:v>4.8</c:v>
                </c:pt>
              </c:numCache>
            </c:numRef>
          </c:val>
          <c:smooth val="0"/>
        </c:ser>
        <c:dLbls>
          <c:dLblPos val="ctr"/>
          <c:showLegendKey val="0"/>
          <c:showVal val="1"/>
          <c:showCatName val="0"/>
          <c:showSerName val="0"/>
          <c:showPercent val="0"/>
          <c:showBubbleSize val="0"/>
        </c:dLbls>
        <c:marker val="1"/>
        <c:smooth val="0"/>
        <c:axId val="68640128"/>
        <c:axId val="68650112"/>
      </c:lineChart>
      <c:catAx>
        <c:axId val="6864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650112"/>
        <c:crosses val="autoZero"/>
        <c:auto val="1"/>
        <c:lblAlgn val="ctr"/>
        <c:lblOffset val="100"/>
        <c:noMultiLvlLbl val="0"/>
      </c:catAx>
      <c:valAx>
        <c:axId val="686501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640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Sheet1!$A$2</c:f>
              <c:strCache>
                <c:ptCount val="1"/>
                <c:pt idx="0">
                  <c:v>India</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Stunting</c:v>
                </c:pt>
                <c:pt idx="1">
                  <c:v>Underweight</c:v>
                </c:pt>
                <c:pt idx="2">
                  <c:v>Wasting </c:v>
                </c:pt>
                <c:pt idx="3">
                  <c:v>SAM</c:v>
                </c:pt>
              </c:strCache>
            </c:strRef>
          </c:cat>
          <c:val>
            <c:numRef>
              <c:f>Sheet1!$B$2:$E$2</c:f>
              <c:numCache>
                <c:formatCode>General</c:formatCode>
                <c:ptCount val="4"/>
                <c:pt idx="0">
                  <c:v>38</c:v>
                </c:pt>
                <c:pt idx="1">
                  <c:v>36</c:v>
                </c:pt>
                <c:pt idx="2">
                  <c:v>21</c:v>
                </c:pt>
                <c:pt idx="3">
                  <c:v>7.5</c:v>
                </c:pt>
              </c:numCache>
            </c:numRef>
          </c:val>
        </c:ser>
        <c:ser>
          <c:idx val="1"/>
          <c:order val="1"/>
          <c:tx>
            <c:strRef>
              <c:f>Sheet1!$A$3</c:f>
              <c:strCache>
                <c:ptCount val="1"/>
                <c:pt idx="0">
                  <c:v>Rajasthan</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Stunting</c:v>
                </c:pt>
                <c:pt idx="1">
                  <c:v>Underweight</c:v>
                </c:pt>
                <c:pt idx="2">
                  <c:v>Wasting </c:v>
                </c:pt>
                <c:pt idx="3">
                  <c:v>SAM</c:v>
                </c:pt>
              </c:strCache>
            </c:strRef>
          </c:cat>
          <c:val>
            <c:numRef>
              <c:f>Sheet1!$B$3:$E$3</c:f>
              <c:numCache>
                <c:formatCode>General</c:formatCode>
                <c:ptCount val="4"/>
                <c:pt idx="0">
                  <c:v>39</c:v>
                </c:pt>
                <c:pt idx="1">
                  <c:v>36.700000000000003</c:v>
                </c:pt>
                <c:pt idx="2">
                  <c:v>23</c:v>
                </c:pt>
                <c:pt idx="3">
                  <c:v>8.6</c:v>
                </c:pt>
              </c:numCache>
            </c:numRef>
          </c:val>
        </c:ser>
        <c:dLbls>
          <c:dLblPos val="outEnd"/>
          <c:showLegendKey val="0"/>
          <c:showVal val="1"/>
          <c:showCatName val="0"/>
          <c:showSerName val="0"/>
          <c:showPercent val="0"/>
          <c:showBubbleSize val="0"/>
        </c:dLbls>
        <c:gapWidth val="150"/>
        <c:axId val="112295936"/>
        <c:axId val="112298240"/>
      </c:barChart>
      <c:catAx>
        <c:axId val="112295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298240"/>
        <c:crosses val="autoZero"/>
        <c:auto val="1"/>
        <c:lblAlgn val="ctr"/>
        <c:lblOffset val="100"/>
        <c:noMultiLvlLbl val="0"/>
      </c:catAx>
      <c:valAx>
        <c:axId val="112298240"/>
        <c:scaling>
          <c:orientation val="minMax"/>
          <c:max val="5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 children under five years</a:t>
                </a:r>
              </a:p>
            </c:rich>
          </c:tx>
          <c:layout/>
          <c:overlay val="0"/>
          <c:spPr>
            <a:noFill/>
            <a:ln>
              <a:noFill/>
            </a:ln>
            <a:effectLst/>
          </c:sp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295936"/>
        <c:crosses val="autoZero"/>
        <c:crossBetween val="between"/>
      </c:valAx>
      <c:spPr>
        <a:noFill/>
        <a:ln>
          <a:noFill/>
        </a:ln>
        <a:effectLst/>
      </c:spPr>
    </c:plotArea>
    <c:legend>
      <c:legendPos val="r"/>
      <c:layout>
        <c:manualLayout>
          <c:xMode val="edge"/>
          <c:yMode val="edge"/>
          <c:x val="0.78374540682414706"/>
          <c:y val="0.20347149314669"/>
          <c:w val="0.14403237095363081"/>
          <c:h val="0.15625109361329836"/>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002060"/>
      </a:solidFill>
    </a:ln>
    <a:effectLst/>
  </c:spPr>
  <c:txPr>
    <a:bodyPr/>
    <a:lstStyle/>
    <a:p>
      <a:pPr>
        <a:defRPr sz="12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A1088-F98A-4990-BEC4-DE5F5C3EFF98}"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IN"/>
        </a:p>
      </dgm:t>
    </dgm:pt>
    <dgm:pt modelId="{9C19D4A4-8D77-4B30-8215-9825F4B599BA}">
      <dgm:prSet phldrT="[Text]" custT="1"/>
      <dgm:spPr/>
      <dgm:t>
        <a:bodyPr/>
        <a:lstStyle/>
        <a:p>
          <a:r>
            <a:rPr lang="en-US" sz="2000" b="0" dirty="0" smtClean="0">
              <a:solidFill>
                <a:schemeClr val="tx1"/>
              </a:solidFill>
            </a:rPr>
            <a:t>Government policies, mass media</a:t>
          </a:r>
          <a:endParaRPr lang="en-IN" sz="2000" b="0" dirty="0">
            <a:solidFill>
              <a:schemeClr val="tx1"/>
            </a:solidFill>
          </a:endParaRPr>
        </a:p>
      </dgm:t>
    </dgm:pt>
    <dgm:pt modelId="{B5A33837-4BEB-4432-A19B-F18C7F73BC75}" type="parTrans" cxnId="{10F10145-4D7E-49A8-8113-FC20E425AAC7}">
      <dgm:prSet/>
      <dgm:spPr/>
      <dgm:t>
        <a:bodyPr/>
        <a:lstStyle/>
        <a:p>
          <a:endParaRPr lang="en-IN" sz="2400" b="0">
            <a:solidFill>
              <a:schemeClr val="tx1"/>
            </a:solidFill>
          </a:endParaRPr>
        </a:p>
      </dgm:t>
    </dgm:pt>
    <dgm:pt modelId="{B1B68C1B-DA3B-4CF1-858E-6A16960F9AB9}" type="sibTrans" cxnId="{10F10145-4D7E-49A8-8113-FC20E425AAC7}">
      <dgm:prSet/>
      <dgm:spPr/>
      <dgm:t>
        <a:bodyPr/>
        <a:lstStyle/>
        <a:p>
          <a:endParaRPr lang="en-IN" sz="2400" b="0">
            <a:solidFill>
              <a:schemeClr val="tx1"/>
            </a:solidFill>
          </a:endParaRPr>
        </a:p>
      </dgm:t>
    </dgm:pt>
    <dgm:pt modelId="{FEBC3714-4008-4CFA-A535-60ED6088F3CF}">
      <dgm:prSet phldrT="[Text]" custT="1"/>
      <dgm:spPr/>
      <dgm:t>
        <a:bodyPr/>
        <a:lstStyle/>
        <a:p>
          <a:r>
            <a:rPr lang="en-US" sz="2000" b="0" dirty="0" smtClean="0">
              <a:solidFill>
                <a:schemeClr val="tx1"/>
              </a:solidFill>
            </a:rPr>
            <a:t>Community: Leaders, service providers, influencers </a:t>
          </a:r>
          <a:endParaRPr lang="en-IN" sz="2000" b="0" dirty="0">
            <a:solidFill>
              <a:schemeClr val="tx1"/>
            </a:solidFill>
          </a:endParaRPr>
        </a:p>
      </dgm:t>
    </dgm:pt>
    <dgm:pt modelId="{44DF89EF-A126-4AA7-9807-A0932160703C}" type="parTrans" cxnId="{57403701-FE61-4725-A59E-B311A4DB7DB7}">
      <dgm:prSet/>
      <dgm:spPr/>
      <dgm:t>
        <a:bodyPr/>
        <a:lstStyle/>
        <a:p>
          <a:endParaRPr lang="en-IN" sz="2400" b="0">
            <a:solidFill>
              <a:schemeClr val="tx1"/>
            </a:solidFill>
          </a:endParaRPr>
        </a:p>
      </dgm:t>
    </dgm:pt>
    <dgm:pt modelId="{30B73BEA-6CFC-4DC0-BB79-A19C416A6DA3}" type="sibTrans" cxnId="{57403701-FE61-4725-A59E-B311A4DB7DB7}">
      <dgm:prSet/>
      <dgm:spPr/>
      <dgm:t>
        <a:bodyPr/>
        <a:lstStyle/>
        <a:p>
          <a:endParaRPr lang="en-IN" sz="2400" b="0">
            <a:solidFill>
              <a:schemeClr val="tx1"/>
            </a:solidFill>
          </a:endParaRPr>
        </a:p>
      </dgm:t>
    </dgm:pt>
    <dgm:pt modelId="{DB35E853-6EC4-4ECB-A627-587A0518AD76}">
      <dgm:prSet phldrT="[Text]" custT="1"/>
      <dgm:spPr/>
      <dgm:t>
        <a:bodyPr/>
        <a:lstStyle/>
        <a:p>
          <a:r>
            <a:rPr lang="en-US" sz="2000" b="0" dirty="0" smtClean="0">
              <a:solidFill>
                <a:schemeClr val="tx1"/>
              </a:solidFill>
            </a:rPr>
            <a:t>Family: Partners, peers</a:t>
          </a:r>
          <a:endParaRPr lang="en-IN" sz="2000" b="0" dirty="0">
            <a:solidFill>
              <a:schemeClr val="tx1"/>
            </a:solidFill>
          </a:endParaRPr>
        </a:p>
      </dgm:t>
    </dgm:pt>
    <dgm:pt modelId="{28EFE1C6-365B-4574-A210-CFA16111E420}" type="parTrans" cxnId="{25BBF962-C7BD-4AEA-8DFE-CD6E2619EE4A}">
      <dgm:prSet/>
      <dgm:spPr/>
      <dgm:t>
        <a:bodyPr/>
        <a:lstStyle/>
        <a:p>
          <a:endParaRPr lang="en-IN" sz="2400" b="0">
            <a:solidFill>
              <a:schemeClr val="tx1"/>
            </a:solidFill>
          </a:endParaRPr>
        </a:p>
      </dgm:t>
    </dgm:pt>
    <dgm:pt modelId="{961BBC9D-1EFE-45C8-BEEB-95B9164DA547}" type="sibTrans" cxnId="{25BBF962-C7BD-4AEA-8DFE-CD6E2619EE4A}">
      <dgm:prSet/>
      <dgm:spPr/>
      <dgm:t>
        <a:bodyPr/>
        <a:lstStyle/>
        <a:p>
          <a:endParaRPr lang="en-IN" sz="2400" b="0">
            <a:solidFill>
              <a:schemeClr val="tx1"/>
            </a:solidFill>
          </a:endParaRPr>
        </a:p>
      </dgm:t>
    </dgm:pt>
    <dgm:pt modelId="{7C4D0183-5893-4A85-B952-2F30C1B43C84}">
      <dgm:prSet phldrT="[Text]" custT="1"/>
      <dgm:spPr/>
      <dgm:t>
        <a:bodyPr/>
        <a:lstStyle/>
        <a:p>
          <a:r>
            <a:rPr lang="en-US" sz="2000" b="0" dirty="0" smtClean="0">
              <a:solidFill>
                <a:schemeClr val="tx1"/>
              </a:solidFill>
            </a:rPr>
            <a:t>Self</a:t>
          </a:r>
          <a:endParaRPr lang="en-IN" sz="2000" b="0" dirty="0">
            <a:solidFill>
              <a:schemeClr val="tx1"/>
            </a:solidFill>
          </a:endParaRPr>
        </a:p>
      </dgm:t>
    </dgm:pt>
    <dgm:pt modelId="{22D32E97-92B3-40EC-8211-A0176AEE68A9}" type="parTrans" cxnId="{DDCF2E53-5777-4B90-8D26-F298261E5C03}">
      <dgm:prSet/>
      <dgm:spPr/>
      <dgm:t>
        <a:bodyPr/>
        <a:lstStyle/>
        <a:p>
          <a:endParaRPr lang="en-IN" sz="2400" b="0">
            <a:solidFill>
              <a:schemeClr val="tx1"/>
            </a:solidFill>
          </a:endParaRPr>
        </a:p>
      </dgm:t>
    </dgm:pt>
    <dgm:pt modelId="{847CA7B3-3483-41C7-B143-EF270071B3BD}" type="sibTrans" cxnId="{DDCF2E53-5777-4B90-8D26-F298261E5C03}">
      <dgm:prSet/>
      <dgm:spPr/>
      <dgm:t>
        <a:bodyPr/>
        <a:lstStyle/>
        <a:p>
          <a:endParaRPr lang="en-IN" sz="2400" b="0">
            <a:solidFill>
              <a:schemeClr val="tx1"/>
            </a:solidFill>
          </a:endParaRPr>
        </a:p>
      </dgm:t>
    </dgm:pt>
    <dgm:pt modelId="{66999EC1-103D-4F80-B635-BB13AF059719}" type="pres">
      <dgm:prSet presAssocID="{2EFA1088-F98A-4990-BEC4-DE5F5C3EFF98}" presName="Name0" presStyleCnt="0">
        <dgm:presLayoutVars>
          <dgm:chMax val="7"/>
          <dgm:resizeHandles val="exact"/>
        </dgm:presLayoutVars>
      </dgm:prSet>
      <dgm:spPr/>
      <dgm:t>
        <a:bodyPr/>
        <a:lstStyle/>
        <a:p>
          <a:endParaRPr lang="en-IN"/>
        </a:p>
      </dgm:t>
    </dgm:pt>
    <dgm:pt modelId="{15F4EFA8-39CD-4BBE-B2AC-9661AEABFFC8}" type="pres">
      <dgm:prSet presAssocID="{2EFA1088-F98A-4990-BEC4-DE5F5C3EFF98}" presName="comp1" presStyleCnt="0"/>
      <dgm:spPr/>
    </dgm:pt>
    <dgm:pt modelId="{2C558DC3-B69B-4D8F-8D0B-319613199431}" type="pres">
      <dgm:prSet presAssocID="{2EFA1088-F98A-4990-BEC4-DE5F5C3EFF98}" presName="circle1" presStyleLbl="node1" presStyleIdx="0" presStyleCnt="4"/>
      <dgm:spPr/>
      <dgm:t>
        <a:bodyPr/>
        <a:lstStyle/>
        <a:p>
          <a:endParaRPr lang="en-IN"/>
        </a:p>
      </dgm:t>
    </dgm:pt>
    <dgm:pt modelId="{606079D3-1C8F-42C7-B116-3612F19F48BB}" type="pres">
      <dgm:prSet presAssocID="{2EFA1088-F98A-4990-BEC4-DE5F5C3EFF98}" presName="c1text" presStyleLbl="node1" presStyleIdx="0" presStyleCnt="4">
        <dgm:presLayoutVars>
          <dgm:bulletEnabled val="1"/>
        </dgm:presLayoutVars>
      </dgm:prSet>
      <dgm:spPr/>
      <dgm:t>
        <a:bodyPr/>
        <a:lstStyle/>
        <a:p>
          <a:endParaRPr lang="en-IN"/>
        </a:p>
      </dgm:t>
    </dgm:pt>
    <dgm:pt modelId="{E5E76CC9-3F92-4242-99C8-84F00F7CDB8A}" type="pres">
      <dgm:prSet presAssocID="{2EFA1088-F98A-4990-BEC4-DE5F5C3EFF98}" presName="comp2" presStyleCnt="0"/>
      <dgm:spPr/>
    </dgm:pt>
    <dgm:pt modelId="{A3ED7B21-13C4-4B2A-A528-8A2C1EDD6427}" type="pres">
      <dgm:prSet presAssocID="{2EFA1088-F98A-4990-BEC4-DE5F5C3EFF98}" presName="circle2" presStyleLbl="node1" presStyleIdx="1" presStyleCnt="4" custScaleX="114583" custScaleY="102232"/>
      <dgm:spPr/>
      <dgm:t>
        <a:bodyPr/>
        <a:lstStyle/>
        <a:p>
          <a:endParaRPr lang="en-IN"/>
        </a:p>
      </dgm:t>
    </dgm:pt>
    <dgm:pt modelId="{59153686-6448-4D76-B45F-F6BF4649B8E6}" type="pres">
      <dgm:prSet presAssocID="{2EFA1088-F98A-4990-BEC4-DE5F5C3EFF98}" presName="c2text" presStyleLbl="node1" presStyleIdx="1" presStyleCnt="4">
        <dgm:presLayoutVars>
          <dgm:bulletEnabled val="1"/>
        </dgm:presLayoutVars>
      </dgm:prSet>
      <dgm:spPr/>
      <dgm:t>
        <a:bodyPr/>
        <a:lstStyle/>
        <a:p>
          <a:endParaRPr lang="en-IN"/>
        </a:p>
      </dgm:t>
    </dgm:pt>
    <dgm:pt modelId="{19BB8A95-D740-4A2B-9AC1-4F1A934DEEA8}" type="pres">
      <dgm:prSet presAssocID="{2EFA1088-F98A-4990-BEC4-DE5F5C3EFF98}" presName="comp3" presStyleCnt="0"/>
      <dgm:spPr/>
    </dgm:pt>
    <dgm:pt modelId="{94BE633D-A8C6-4704-B8BF-CEBC28C575A2}" type="pres">
      <dgm:prSet presAssocID="{2EFA1088-F98A-4990-BEC4-DE5F5C3EFF98}" presName="circle3" presStyleLbl="node1" presStyleIdx="2" presStyleCnt="4" custScaleX="97222" custScaleY="88988"/>
      <dgm:spPr/>
      <dgm:t>
        <a:bodyPr/>
        <a:lstStyle/>
        <a:p>
          <a:endParaRPr lang="en-IN"/>
        </a:p>
      </dgm:t>
    </dgm:pt>
    <dgm:pt modelId="{E22AE95C-9401-4FFD-9DC8-834D0CA1C563}" type="pres">
      <dgm:prSet presAssocID="{2EFA1088-F98A-4990-BEC4-DE5F5C3EFF98}" presName="c3text" presStyleLbl="node1" presStyleIdx="2" presStyleCnt="4">
        <dgm:presLayoutVars>
          <dgm:bulletEnabled val="1"/>
        </dgm:presLayoutVars>
      </dgm:prSet>
      <dgm:spPr/>
      <dgm:t>
        <a:bodyPr/>
        <a:lstStyle/>
        <a:p>
          <a:endParaRPr lang="en-IN"/>
        </a:p>
      </dgm:t>
    </dgm:pt>
    <dgm:pt modelId="{543BFC33-F38C-4704-9526-DF075B36F6D7}" type="pres">
      <dgm:prSet presAssocID="{2EFA1088-F98A-4990-BEC4-DE5F5C3EFF98}" presName="comp4" presStyleCnt="0"/>
      <dgm:spPr/>
    </dgm:pt>
    <dgm:pt modelId="{DBE8733F-F090-4D89-A6AC-F87E3F65B9CF}" type="pres">
      <dgm:prSet presAssocID="{2EFA1088-F98A-4990-BEC4-DE5F5C3EFF98}" presName="circle4" presStyleLbl="node1" presStyleIdx="3" presStyleCnt="4"/>
      <dgm:spPr/>
      <dgm:t>
        <a:bodyPr/>
        <a:lstStyle/>
        <a:p>
          <a:endParaRPr lang="en-IN"/>
        </a:p>
      </dgm:t>
    </dgm:pt>
    <dgm:pt modelId="{94080133-2230-4B2C-8979-632AE706CD84}" type="pres">
      <dgm:prSet presAssocID="{2EFA1088-F98A-4990-BEC4-DE5F5C3EFF98}" presName="c4text" presStyleLbl="node1" presStyleIdx="3" presStyleCnt="4">
        <dgm:presLayoutVars>
          <dgm:bulletEnabled val="1"/>
        </dgm:presLayoutVars>
      </dgm:prSet>
      <dgm:spPr/>
      <dgm:t>
        <a:bodyPr/>
        <a:lstStyle/>
        <a:p>
          <a:endParaRPr lang="en-IN"/>
        </a:p>
      </dgm:t>
    </dgm:pt>
  </dgm:ptLst>
  <dgm:cxnLst>
    <dgm:cxn modelId="{48DF8E8D-8F44-4544-9A15-47A6F33780DC}" type="presOf" srcId="{DB35E853-6EC4-4ECB-A627-587A0518AD76}" destId="{94BE633D-A8C6-4704-B8BF-CEBC28C575A2}" srcOrd="0" destOrd="0" presId="urn:microsoft.com/office/officeart/2005/8/layout/venn2"/>
    <dgm:cxn modelId="{DB4EE4A2-B557-42BD-AA35-87F2253FAED4}" type="presOf" srcId="{FEBC3714-4008-4CFA-A535-60ED6088F3CF}" destId="{A3ED7B21-13C4-4B2A-A528-8A2C1EDD6427}" srcOrd="0" destOrd="0" presId="urn:microsoft.com/office/officeart/2005/8/layout/venn2"/>
    <dgm:cxn modelId="{DDCF2E53-5777-4B90-8D26-F298261E5C03}" srcId="{2EFA1088-F98A-4990-BEC4-DE5F5C3EFF98}" destId="{7C4D0183-5893-4A85-B952-2F30C1B43C84}" srcOrd="3" destOrd="0" parTransId="{22D32E97-92B3-40EC-8211-A0176AEE68A9}" sibTransId="{847CA7B3-3483-41C7-B143-EF270071B3BD}"/>
    <dgm:cxn modelId="{10F10145-4D7E-49A8-8113-FC20E425AAC7}" srcId="{2EFA1088-F98A-4990-BEC4-DE5F5C3EFF98}" destId="{9C19D4A4-8D77-4B30-8215-9825F4B599BA}" srcOrd="0" destOrd="0" parTransId="{B5A33837-4BEB-4432-A19B-F18C7F73BC75}" sibTransId="{B1B68C1B-DA3B-4CF1-858E-6A16960F9AB9}"/>
    <dgm:cxn modelId="{25BBF962-C7BD-4AEA-8DFE-CD6E2619EE4A}" srcId="{2EFA1088-F98A-4990-BEC4-DE5F5C3EFF98}" destId="{DB35E853-6EC4-4ECB-A627-587A0518AD76}" srcOrd="2" destOrd="0" parTransId="{28EFE1C6-365B-4574-A210-CFA16111E420}" sibTransId="{961BBC9D-1EFE-45C8-BEEB-95B9164DA547}"/>
    <dgm:cxn modelId="{7C49AE04-5F54-4B5F-816F-BD49C249D349}" type="presOf" srcId="{2EFA1088-F98A-4990-BEC4-DE5F5C3EFF98}" destId="{66999EC1-103D-4F80-B635-BB13AF059719}" srcOrd="0" destOrd="0" presId="urn:microsoft.com/office/officeart/2005/8/layout/venn2"/>
    <dgm:cxn modelId="{16289C24-815D-4078-957F-FC38FCECC217}" type="presOf" srcId="{9C19D4A4-8D77-4B30-8215-9825F4B599BA}" destId="{606079D3-1C8F-42C7-B116-3612F19F48BB}" srcOrd="1" destOrd="0" presId="urn:microsoft.com/office/officeart/2005/8/layout/venn2"/>
    <dgm:cxn modelId="{68C56B80-5734-4118-876F-65703295F186}" type="presOf" srcId="{DB35E853-6EC4-4ECB-A627-587A0518AD76}" destId="{E22AE95C-9401-4FFD-9DC8-834D0CA1C563}" srcOrd="1" destOrd="0" presId="urn:microsoft.com/office/officeart/2005/8/layout/venn2"/>
    <dgm:cxn modelId="{57403701-FE61-4725-A59E-B311A4DB7DB7}" srcId="{2EFA1088-F98A-4990-BEC4-DE5F5C3EFF98}" destId="{FEBC3714-4008-4CFA-A535-60ED6088F3CF}" srcOrd="1" destOrd="0" parTransId="{44DF89EF-A126-4AA7-9807-A0932160703C}" sibTransId="{30B73BEA-6CFC-4DC0-BB79-A19C416A6DA3}"/>
    <dgm:cxn modelId="{093620BC-018B-4FBE-A775-FC38A80633C4}" type="presOf" srcId="{7C4D0183-5893-4A85-B952-2F30C1B43C84}" destId="{94080133-2230-4B2C-8979-632AE706CD84}" srcOrd="1" destOrd="0" presId="urn:microsoft.com/office/officeart/2005/8/layout/venn2"/>
    <dgm:cxn modelId="{8931800A-A89A-4608-8494-B9E2E987201F}" type="presOf" srcId="{7C4D0183-5893-4A85-B952-2F30C1B43C84}" destId="{DBE8733F-F090-4D89-A6AC-F87E3F65B9CF}" srcOrd="0" destOrd="0" presId="urn:microsoft.com/office/officeart/2005/8/layout/venn2"/>
    <dgm:cxn modelId="{0CEC8742-C2A7-478B-80FB-246F75DB9C61}" type="presOf" srcId="{FEBC3714-4008-4CFA-A535-60ED6088F3CF}" destId="{59153686-6448-4D76-B45F-F6BF4649B8E6}" srcOrd="1" destOrd="0" presId="urn:microsoft.com/office/officeart/2005/8/layout/venn2"/>
    <dgm:cxn modelId="{96BE9FC8-8E4C-4576-9096-914CFAC2EA59}" type="presOf" srcId="{9C19D4A4-8D77-4B30-8215-9825F4B599BA}" destId="{2C558DC3-B69B-4D8F-8D0B-319613199431}" srcOrd="0" destOrd="0" presId="urn:microsoft.com/office/officeart/2005/8/layout/venn2"/>
    <dgm:cxn modelId="{6F7B2349-A2B7-4D41-A78E-4FBE6AA82701}" type="presParOf" srcId="{66999EC1-103D-4F80-B635-BB13AF059719}" destId="{15F4EFA8-39CD-4BBE-B2AC-9661AEABFFC8}" srcOrd="0" destOrd="0" presId="urn:microsoft.com/office/officeart/2005/8/layout/venn2"/>
    <dgm:cxn modelId="{2477EED5-8144-4F57-B735-D1321776F7AB}" type="presParOf" srcId="{15F4EFA8-39CD-4BBE-B2AC-9661AEABFFC8}" destId="{2C558DC3-B69B-4D8F-8D0B-319613199431}" srcOrd="0" destOrd="0" presId="urn:microsoft.com/office/officeart/2005/8/layout/venn2"/>
    <dgm:cxn modelId="{AF78A328-2EE9-4B8F-A13A-53311297073B}" type="presParOf" srcId="{15F4EFA8-39CD-4BBE-B2AC-9661AEABFFC8}" destId="{606079D3-1C8F-42C7-B116-3612F19F48BB}" srcOrd="1" destOrd="0" presId="urn:microsoft.com/office/officeart/2005/8/layout/venn2"/>
    <dgm:cxn modelId="{A5BE34FC-932E-495D-845D-53B0BA7F8942}" type="presParOf" srcId="{66999EC1-103D-4F80-B635-BB13AF059719}" destId="{E5E76CC9-3F92-4242-99C8-84F00F7CDB8A}" srcOrd="1" destOrd="0" presId="urn:microsoft.com/office/officeart/2005/8/layout/venn2"/>
    <dgm:cxn modelId="{D1E1E2A0-9071-4DDF-9178-6A937B0DB3EF}" type="presParOf" srcId="{E5E76CC9-3F92-4242-99C8-84F00F7CDB8A}" destId="{A3ED7B21-13C4-4B2A-A528-8A2C1EDD6427}" srcOrd="0" destOrd="0" presId="urn:microsoft.com/office/officeart/2005/8/layout/venn2"/>
    <dgm:cxn modelId="{C3984707-56F9-4063-92D7-0ADD596017C1}" type="presParOf" srcId="{E5E76CC9-3F92-4242-99C8-84F00F7CDB8A}" destId="{59153686-6448-4D76-B45F-F6BF4649B8E6}" srcOrd="1" destOrd="0" presId="urn:microsoft.com/office/officeart/2005/8/layout/venn2"/>
    <dgm:cxn modelId="{60AE9ABD-4F1D-45D6-8D0F-F4DBBFF907A9}" type="presParOf" srcId="{66999EC1-103D-4F80-B635-BB13AF059719}" destId="{19BB8A95-D740-4A2B-9AC1-4F1A934DEEA8}" srcOrd="2" destOrd="0" presId="urn:microsoft.com/office/officeart/2005/8/layout/venn2"/>
    <dgm:cxn modelId="{0A4999E2-9C32-4C48-A4BD-3AC143D862B7}" type="presParOf" srcId="{19BB8A95-D740-4A2B-9AC1-4F1A934DEEA8}" destId="{94BE633D-A8C6-4704-B8BF-CEBC28C575A2}" srcOrd="0" destOrd="0" presId="urn:microsoft.com/office/officeart/2005/8/layout/venn2"/>
    <dgm:cxn modelId="{5D168550-8376-4CF8-866B-F9ABDA332261}" type="presParOf" srcId="{19BB8A95-D740-4A2B-9AC1-4F1A934DEEA8}" destId="{E22AE95C-9401-4FFD-9DC8-834D0CA1C563}" srcOrd="1" destOrd="0" presId="urn:microsoft.com/office/officeart/2005/8/layout/venn2"/>
    <dgm:cxn modelId="{2641C32F-CE81-41D7-8962-1CB7EA79B0B8}" type="presParOf" srcId="{66999EC1-103D-4F80-B635-BB13AF059719}" destId="{543BFC33-F38C-4704-9526-DF075B36F6D7}" srcOrd="3" destOrd="0" presId="urn:microsoft.com/office/officeart/2005/8/layout/venn2"/>
    <dgm:cxn modelId="{1C64DA59-ACA9-43A8-A2E8-B588D0E26FF3}" type="presParOf" srcId="{543BFC33-F38C-4704-9526-DF075B36F6D7}" destId="{DBE8733F-F090-4D89-A6AC-F87E3F65B9CF}" srcOrd="0" destOrd="0" presId="urn:microsoft.com/office/officeart/2005/8/layout/venn2"/>
    <dgm:cxn modelId="{37F4CFB6-CF81-42C9-83D5-0E2490C4EBA6}" type="presParOf" srcId="{543BFC33-F38C-4704-9526-DF075B36F6D7}" destId="{94080133-2230-4B2C-8979-632AE706CD84}"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58DC3-B69B-4D8F-8D0B-319613199431}">
      <dsp:nvSpPr>
        <dsp:cNvPr id="0" name=""/>
        <dsp:cNvSpPr/>
      </dsp:nvSpPr>
      <dsp:spPr>
        <a:xfrm>
          <a:off x="1260140" y="-27001"/>
          <a:ext cx="6048671" cy="60486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solidFill>
            </a:rPr>
            <a:t>Government policies, mass media</a:t>
          </a:r>
          <a:endParaRPr lang="en-IN" sz="2000" b="0" kern="1200" dirty="0">
            <a:solidFill>
              <a:schemeClr val="tx1"/>
            </a:solidFill>
          </a:endParaRPr>
        </a:p>
      </dsp:txBody>
      <dsp:txXfrm>
        <a:off x="3438871" y="275432"/>
        <a:ext cx="1691208" cy="907300"/>
      </dsp:txXfrm>
    </dsp:sp>
    <dsp:sp modelId="{A3ED7B21-13C4-4B2A-A528-8A2C1EDD6427}">
      <dsp:nvSpPr>
        <dsp:cNvPr id="0" name=""/>
        <dsp:cNvSpPr/>
      </dsp:nvSpPr>
      <dsp:spPr>
        <a:xfrm>
          <a:off x="1512176" y="1128730"/>
          <a:ext cx="5544599" cy="4946942"/>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solidFill>
            </a:rPr>
            <a:t>Community: Leaders, service providers, influencers </a:t>
          </a:r>
          <a:endParaRPr lang="en-IN" sz="2000" b="0" kern="1200" dirty="0">
            <a:solidFill>
              <a:schemeClr val="tx1"/>
            </a:solidFill>
          </a:endParaRPr>
        </a:p>
      </dsp:txBody>
      <dsp:txXfrm>
        <a:off x="3315557" y="1425547"/>
        <a:ext cx="1937837" cy="890449"/>
      </dsp:txXfrm>
    </dsp:sp>
    <dsp:sp modelId="{94BE633D-A8C6-4704-B8BF-CEBC28C575A2}">
      <dsp:nvSpPr>
        <dsp:cNvPr id="0" name=""/>
        <dsp:cNvSpPr/>
      </dsp:nvSpPr>
      <dsp:spPr>
        <a:xfrm>
          <a:off x="2520284" y="2592291"/>
          <a:ext cx="3528383" cy="3229555"/>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solidFill>
            </a:rPr>
            <a:t>Family: Partners, peers</a:t>
          </a:r>
          <a:endParaRPr lang="en-IN" sz="2000" b="0" kern="1200" dirty="0">
            <a:solidFill>
              <a:schemeClr val="tx1"/>
            </a:solidFill>
          </a:endParaRPr>
        </a:p>
      </dsp:txBody>
      <dsp:txXfrm>
        <a:off x="3462362" y="2834508"/>
        <a:ext cx="1644226" cy="726649"/>
      </dsp:txXfrm>
    </dsp:sp>
    <dsp:sp modelId="{DBE8733F-F090-4D89-A6AC-F87E3F65B9CF}">
      <dsp:nvSpPr>
        <dsp:cNvPr id="0" name=""/>
        <dsp:cNvSpPr/>
      </dsp:nvSpPr>
      <dsp:spPr>
        <a:xfrm>
          <a:off x="3074741" y="3602201"/>
          <a:ext cx="2419468" cy="241946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solidFill>
            </a:rPr>
            <a:t>Self</a:t>
          </a:r>
          <a:endParaRPr lang="en-IN" sz="2000" b="0" kern="1200" dirty="0">
            <a:solidFill>
              <a:schemeClr val="tx1"/>
            </a:solidFill>
          </a:endParaRPr>
        </a:p>
      </dsp:txBody>
      <dsp:txXfrm>
        <a:off x="3429064" y="4207069"/>
        <a:ext cx="1710822" cy="120973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DBC69C-F71A-4960-A68B-11BF8B3933CE}" type="datetimeFigureOut">
              <a:rPr lang="en-IN" smtClean="0"/>
              <a:t>12-01-2018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582FBF-81EE-4620-962A-8759B2D60DF9}" type="slidenum">
              <a:rPr lang="en-IN" smtClean="0"/>
              <a:t>‹#›</a:t>
            </a:fld>
            <a:endParaRPr lang="en-IN"/>
          </a:p>
        </p:txBody>
      </p:sp>
    </p:spTree>
    <p:extLst>
      <p:ext uri="{BB962C8B-B14F-4D97-AF65-F5344CB8AC3E}">
        <p14:creationId xmlns:p14="http://schemas.microsoft.com/office/powerpoint/2010/main" val="423961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Keep the original PMNS. Remove boxes just now. Will animate later on</a:t>
            </a:r>
          </a:p>
        </p:txBody>
      </p:sp>
      <p:sp>
        <p:nvSpPr>
          <p:cNvPr id="15364" name="Slide Number Placeholder 3"/>
          <p:cNvSpPr>
            <a:spLocks noGrp="1"/>
          </p:cNvSpPr>
          <p:nvPr>
            <p:ph type="sldNum" sz="quarter" idx="5"/>
          </p:nvPr>
        </p:nvSpPr>
        <p:spPr bwMode="auto">
          <a:ln>
            <a:miter lim="800000"/>
            <a:headEnd/>
            <a:tailEnd/>
          </a:ln>
        </p:spPr>
        <p:txBody>
          <a:bodyPr/>
          <a:lstStyle/>
          <a:p>
            <a:pPr>
              <a:defRPr/>
            </a:pPr>
            <a:fld id="{402DDF62-9337-40AD-9065-D387A6A86C6E}" type="slidenum">
              <a:rPr lang="en-US" altLang="en-US">
                <a:solidFill>
                  <a:prstClr val="black"/>
                </a:solidFill>
              </a:rPr>
              <a:pPr>
                <a:defRPr/>
              </a:pPr>
              <a:t>13</a:t>
            </a:fld>
            <a:endParaRPr lang="en-US"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3C1E-DE55-46BB-B6E9-59CE840EE060}" type="slidenum">
              <a:rPr lang="en-US" smtClean="0"/>
              <a:t>58</a:t>
            </a:fld>
            <a:endParaRPr lang="en-US" dirty="0"/>
          </a:p>
        </p:txBody>
      </p:sp>
    </p:spTree>
    <p:extLst>
      <p:ext uri="{BB962C8B-B14F-4D97-AF65-F5344CB8AC3E}">
        <p14:creationId xmlns:p14="http://schemas.microsoft.com/office/powerpoint/2010/main" val="2726786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3C1E-DE55-46BB-B6E9-59CE840EE060}" type="slidenum">
              <a:rPr lang="en-US" smtClean="0"/>
              <a:t>68</a:t>
            </a:fld>
            <a:endParaRPr lang="en-US"/>
          </a:p>
        </p:txBody>
      </p:sp>
    </p:spTree>
    <p:extLst>
      <p:ext uri="{BB962C8B-B14F-4D97-AF65-F5344CB8AC3E}">
        <p14:creationId xmlns:p14="http://schemas.microsoft.com/office/powerpoint/2010/main" val="262506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BA241C-6686-44A4-87BB-29945987374B}" type="slidenum">
              <a:rPr lang="de-CH" smtClean="0">
                <a:solidFill>
                  <a:srgbClr val="000000"/>
                </a:solidFill>
              </a:rPr>
              <a:pPr>
                <a:defRPr/>
              </a:pPr>
              <a:t>84</a:t>
            </a:fld>
            <a:endParaRPr lang="de-CH">
              <a:solidFill>
                <a:srgbClr val="000000"/>
              </a:solidFill>
            </a:endParaRPr>
          </a:p>
        </p:txBody>
      </p:sp>
    </p:spTree>
    <p:extLst>
      <p:ext uri="{BB962C8B-B14F-4D97-AF65-F5344CB8AC3E}">
        <p14:creationId xmlns:p14="http://schemas.microsoft.com/office/powerpoint/2010/main" val="311532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EFE01DE5-BD14-4DCE-A85D-5E648F91F254}" type="slidenum">
              <a:rPr lang="en-US" smtClean="0"/>
              <a:t>32</a:t>
            </a:fld>
            <a:endParaRPr lang="en-US"/>
          </a:p>
        </p:txBody>
      </p:sp>
    </p:spTree>
    <p:extLst>
      <p:ext uri="{BB962C8B-B14F-4D97-AF65-F5344CB8AC3E}">
        <p14:creationId xmlns:p14="http://schemas.microsoft.com/office/powerpoint/2010/main" val="207299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xmlns="" id="{B80DA721-BCA0-448A-8023-3731CA2DD013}"/>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xmlns="" id="{DE2239A0-568A-488F-9573-72CEE61BB1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de-DE" b="1" dirty="0"/>
              <a:t>Using </a:t>
            </a:r>
            <a:r>
              <a:rPr lang="en-US" altLang="de-DE" b="1" dirty="0" err="1"/>
              <a:t>Optifood</a:t>
            </a:r>
            <a:r>
              <a:rPr lang="en-US" altLang="de-DE" b="1" dirty="0"/>
              <a:t> as a tool:</a:t>
            </a:r>
          </a:p>
          <a:p>
            <a:pPr eaLnBrk="1" hangingPunct="1"/>
            <a:r>
              <a:rPr lang="en-US" altLang="de-DE" dirty="0"/>
              <a:t>The </a:t>
            </a:r>
            <a:r>
              <a:rPr lang="en-US" altLang="de-DE" dirty="0" err="1"/>
              <a:t>optifood</a:t>
            </a:r>
            <a:r>
              <a:rPr lang="en-US" altLang="de-DE" dirty="0"/>
              <a:t> analysis revealed that we could close the nutrient gap by promoting certain food patterns (ex slide above). We used </a:t>
            </a:r>
            <a:r>
              <a:rPr lang="en-US" altLang="de-DE" dirty="0" err="1"/>
              <a:t>Optifoods</a:t>
            </a:r>
            <a:r>
              <a:rPr lang="en-US" altLang="de-DE" dirty="0"/>
              <a:t> recommendations and selected affordable non-meal items that were good sources of protein. Foods were eliminated if they were specific to a season (i.e., green garbanzos), too expensive (custards, etc.) or customary (</a:t>
            </a:r>
            <a:r>
              <a:rPr lang="en-US" altLang="de-DE" dirty="0" err="1"/>
              <a:t>ladoos</a:t>
            </a:r>
            <a:r>
              <a:rPr lang="en-US" altLang="de-DE" dirty="0"/>
              <a:t> at lactation) because women would receive these items regardless of the dietary advice. </a:t>
            </a:r>
          </a:p>
          <a:p>
            <a:pPr eaLnBrk="1" hangingPunct="1"/>
            <a:endParaRPr lang="en-US" altLang="de-DE" dirty="0"/>
          </a:p>
          <a:p>
            <a:pPr eaLnBrk="1" hangingPunct="1"/>
            <a:endParaRPr lang="en-US" altLang="de-DE" b="1" dirty="0"/>
          </a:p>
          <a:p>
            <a:pPr eaLnBrk="1" hangingPunct="1"/>
            <a:endParaRPr lang="en-US" altLang="de-DE" b="1" dirty="0"/>
          </a:p>
          <a:p>
            <a:pPr eaLnBrk="1" hangingPunct="1"/>
            <a:endParaRPr lang="en-US" altLang="de-DE" b="1" dirty="0"/>
          </a:p>
        </p:txBody>
      </p:sp>
      <p:sp>
        <p:nvSpPr>
          <p:cNvPr id="7172" name="Slide Number Placeholder 3">
            <a:extLst>
              <a:ext uri="{FF2B5EF4-FFF2-40B4-BE49-F238E27FC236}">
                <a16:creationId xmlns:a16="http://schemas.microsoft.com/office/drawing/2014/main" xmlns="" id="{FEA47E0F-3C3F-470D-9DBB-178934734A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480DEA7-D0C5-47E6-9F64-0EC78562B511}" type="slidenum">
              <a:rPr lang="de-CH" altLang="en-US"/>
              <a:pPr/>
              <a:t>33</a:t>
            </a:fld>
            <a:endParaRPr lang="de-CH" altLang="en-US"/>
          </a:p>
        </p:txBody>
      </p:sp>
    </p:spTree>
    <p:extLst>
      <p:ext uri="{BB962C8B-B14F-4D97-AF65-F5344CB8AC3E}">
        <p14:creationId xmlns:p14="http://schemas.microsoft.com/office/powerpoint/2010/main" val="106607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IN" sz="1200" b="0" i="0" kern="1200" smtClean="0">
                <a:solidFill>
                  <a:schemeClr val="tx1"/>
                </a:solidFill>
                <a:effectLst/>
                <a:latin typeface="+mn-lt"/>
                <a:ea typeface="+mn-ea"/>
                <a:cs typeface="+mn-cs"/>
              </a:rPr>
              <a:t>I recommend following the 80/20 rule: 80% of what we want to ask in surveys is “nice-to-know” and 20% is “need-to-know.” So, how do you get to the 20% of information you need to know?</a:t>
            </a:r>
            <a:endParaRPr lang="en-IN"/>
          </a:p>
        </p:txBody>
      </p:sp>
      <p:sp>
        <p:nvSpPr>
          <p:cNvPr id="4" name="Slide Number Placeholder 3"/>
          <p:cNvSpPr>
            <a:spLocks noGrp="1"/>
          </p:cNvSpPr>
          <p:nvPr>
            <p:ph type="sldNum" sz="quarter" idx="10"/>
          </p:nvPr>
        </p:nvSpPr>
        <p:spPr/>
        <p:txBody>
          <a:bodyPr/>
          <a:lstStyle/>
          <a:p>
            <a:fld id="{67582FBF-81EE-4620-962A-8759B2D60DF9}" type="slidenum">
              <a:rPr lang="en-IN" smtClean="0"/>
              <a:t>34</a:t>
            </a:fld>
            <a:endParaRPr lang="en-IN"/>
          </a:p>
        </p:txBody>
      </p:sp>
    </p:spTree>
    <p:extLst>
      <p:ext uri="{BB962C8B-B14F-4D97-AF65-F5344CB8AC3E}">
        <p14:creationId xmlns:p14="http://schemas.microsoft.com/office/powerpoint/2010/main" val="3068628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IN" sz="1200" b="0" i="1" kern="1200" dirty="0" smtClean="0">
                <a:solidFill>
                  <a:schemeClr val="tx1"/>
                </a:solidFill>
                <a:effectLst/>
                <a:latin typeface="+mn-lt"/>
                <a:ea typeface="+mn-ea"/>
                <a:cs typeface="+mn-cs"/>
              </a:rPr>
              <a:t>A lord of ancient China once asked his physician, a member of a family of healers, which of them was the most skilled in the art.</a:t>
            </a:r>
            <a:endParaRPr lang="en-IN" sz="1200" b="0" i="0" kern="1200" dirty="0" smtClean="0">
              <a:solidFill>
                <a:schemeClr val="tx1"/>
              </a:solidFill>
              <a:effectLst/>
              <a:latin typeface="+mn-lt"/>
              <a:ea typeface="+mn-ea"/>
              <a:cs typeface="+mn-cs"/>
            </a:endParaRPr>
          </a:p>
          <a:p>
            <a:r>
              <a:rPr lang="en-IN" sz="1200" b="0" i="1" kern="1200" dirty="0" smtClean="0">
                <a:solidFill>
                  <a:schemeClr val="tx1"/>
                </a:solidFill>
                <a:effectLst/>
                <a:latin typeface="+mn-lt"/>
                <a:ea typeface="+mn-ea"/>
                <a:cs typeface="+mn-cs"/>
              </a:rPr>
              <a:t>The well-known healer replied, “I puncture veins, prescribe potions, and massage skin, so from time to time my name gets out and is heard among the lords.”</a:t>
            </a:r>
            <a:endParaRPr lang="en-IN" sz="1200" b="0" i="0" kern="1200" dirty="0" smtClean="0">
              <a:solidFill>
                <a:schemeClr val="tx1"/>
              </a:solidFill>
              <a:effectLst/>
              <a:latin typeface="+mn-lt"/>
              <a:ea typeface="+mn-ea"/>
              <a:cs typeface="+mn-cs"/>
            </a:endParaRPr>
          </a:p>
          <a:p>
            <a:r>
              <a:rPr lang="en-IN" sz="1200" b="0" i="1" kern="1200" dirty="0" smtClean="0">
                <a:solidFill>
                  <a:schemeClr val="tx1"/>
                </a:solidFill>
                <a:effectLst/>
                <a:latin typeface="+mn-lt"/>
                <a:ea typeface="+mn-ea"/>
                <a:cs typeface="+mn-cs"/>
              </a:rPr>
              <a:t>“My elder brother cures sickness when it is still extremely minute, so his name gets around only in his own </a:t>
            </a:r>
            <a:r>
              <a:rPr lang="en-IN" sz="1200" b="0" i="1" kern="1200" dirty="0" err="1" smtClean="0">
                <a:solidFill>
                  <a:schemeClr val="tx1"/>
                </a:solidFill>
                <a:effectLst/>
                <a:latin typeface="+mn-lt"/>
                <a:ea typeface="+mn-ea"/>
                <a:cs typeface="+mn-cs"/>
              </a:rPr>
              <a:t>neighborhood</a:t>
            </a:r>
            <a:r>
              <a:rPr lang="en-IN" sz="1200" b="0" i="1" kern="1200" dirty="0" smtClean="0">
                <a:solidFill>
                  <a:schemeClr val="tx1"/>
                </a:solidFill>
                <a:effectLst/>
                <a:latin typeface="+mn-lt"/>
                <a:ea typeface="+mn-ea"/>
                <a:cs typeface="+mn-cs"/>
              </a:rPr>
              <a:t>.</a:t>
            </a:r>
            <a:endParaRPr lang="en-IN" sz="1200" b="0" i="0" kern="1200" dirty="0" smtClean="0">
              <a:solidFill>
                <a:schemeClr val="tx1"/>
              </a:solidFill>
              <a:effectLst/>
              <a:latin typeface="+mn-lt"/>
              <a:ea typeface="+mn-ea"/>
              <a:cs typeface="+mn-cs"/>
            </a:endParaRPr>
          </a:p>
          <a:p>
            <a:r>
              <a:rPr lang="en-IN" sz="1200" b="0" i="1" kern="1200" dirty="0" smtClean="0">
                <a:solidFill>
                  <a:schemeClr val="tx1"/>
                </a:solidFill>
                <a:effectLst/>
                <a:latin typeface="+mn-lt"/>
                <a:ea typeface="+mn-ea"/>
                <a:cs typeface="+mn-cs"/>
              </a:rPr>
              <a:t>“My eldest brother sees the spirit of sickness and removes it before it takes shape, so his name does not get out of the house.</a:t>
            </a:r>
            <a:endParaRPr lang="en-IN" sz="1200" b="0" i="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67582FBF-81EE-4620-962A-8759B2D60DF9}" type="slidenum">
              <a:rPr lang="en-IN" smtClean="0"/>
              <a:t>39</a:t>
            </a:fld>
            <a:endParaRPr lang="en-IN"/>
          </a:p>
        </p:txBody>
      </p:sp>
    </p:spTree>
    <p:extLst>
      <p:ext uri="{BB962C8B-B14F-4D97-AF65-F5344CB8AC3E}">
        <p14:creationId xmlns:p14="http://schemas.microsoft.com/office/powerpoint/2010/main" val="163611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3C1E-DE55-46BB-B6E9-59CE840EE060}" type="slidenum">
              <a:rPr lang="en-US" smtClean="0"/>
              <a:t>40</a:t>
            </a:fld>
            <a:endParaRPr lang="en-US" dirty="0"/>
          </a:p>
        </p:txBody>
      </p:sp>
    </p:spTree>
    <p:extLst>
      <p:ext uri="{BB962C8B-B14F-4D97-AF65-F5344CB8AC3E}">
        <p14:creationId xmlns:p14="http://schemas.microsoft.com/office/powerpoint/2010/main" val="210368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3C1E-DE55-46BB-B6E9-59CE840EE060}" type="slidenum">
              <a:rPr lang="en-US" smtClean="0"/>
              <a:t>43</a:t>
            </a:fld>
            <a:endParaRPr lang="en-US"/>
          </a:p>
        </p:txBody>
      </p:sp>
    </p:spTree>
    <p:extLst>
      <p:ext uri="{BB962C8B-B14F-4D97-AF65-F5344CB8AC3E}">
        <p14:creationId xmlns:p14="http://schemas.microsoft.com/office/powerpoint/2010/main" val="360988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3C1E-DE55-46BB-B6E9-59CE840EE060}" type="slidenum">
              <a:rPr lang="en-US" smtClean="0"/>
              <a:t>53</a:t>
            </a:fld>
            <a:endParaRPr lang="en-US" dirty="0"/>
          </a:p>
        </p:txBody>
      </p:sp>
    </p:spTree>
    <p:extLst>
      <p:ext uri="{BB962C8B-B14F-4D97-AF65-F5344CB8AC3E}">
        <p14:creationId xmlns:p14="http://schemas.microsoft.com/office/powerpoint/2010/main" val="397148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3C1E-DE55-46BB-B6E9-59CE840EE060}" type="slidenum">
              <a:rPr lang="en-US" smtClean="0"/>
              <a:t>57</a:t>
            </a:fld>
            <a:endParaRPr lang="en-US" dirty="0"/>
          </a:p>
        </p:txBody>
      </p:sp>
    </p:spTree>
    <p:extLst>
      <p:ext uri="{BB962C8B-B14F-4D97-AF65-F5344CB8AC3E}">
        <p14:creationId xmlns:p14="http://schemas.microsoft.com/office/powerpoint/2010/main" val="210368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DA80DAB-B00F-4D1D-9C21-5D2E57D68903}" type="datetimeFigureOut">
              <a:rPr lang="en-IN" smtClean="0"/>
              <a:t>12-01-2018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2483286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A80DAB-B00F-4D1D-9C21-5D2E57D68903}" type="datetimeFigureOut">
              <a:rPr lang="en-IN" smtClean="0"/>
              <a:t>12-01-2018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384085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A80DAB-B00F-4D1D-9C21-5D2E57D68903}" type="datetimeFigureOut">
              <a:rPr lang="en-IN" smtClean="0"/>
              <a:t>12-01-2018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3716398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137091-5927-4955-A4AF-D21231501A03}" type="datetimeFigureOut">
              <a:rPr lang="en-US">
                <a:solidFill>
                  <a:prstClr val="black">
                    <a:tint val="75000"/>
                  </a:prstClr>
                </a:solidFill>
              </a:rPr>
              <a:pPr>
                <a:def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F7B9C4-705E-4B9E-90BF-5158297371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5522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04C34F-6FC0-41F2-8BEF-ED2B07A27C3F}" type="datetimeFigureOut">
              <a:rPr lang="en-US">
                <a:solidFill>
                  <a:prstClr val="black">
                    <a:tint val="75000"/>
                  </a:prstClr>
                </a:solidFill>
              </a:rPr>
              <a:pPr>
                <a:def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44D20E-97E4-4942-9A07-ED78B1AD6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2088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EFAACC-92E7-4610-B079-1840CB786ECB}" type="datetimeFigureOut">
              <a:rPr lang="en-US">
                <a:solidFill>
                  <a:prstClr val="black">
                    <a:tint val="75000"/>
                  </a:prstClr>
                </a:solidFill>
              </a:rPr>
              <a:pPr>
                <a:def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BB5494-D807-48CC-B9D8-6B3EA80BE4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9192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026CAC-1A85-4177-AF6E-252DE540E73E}" type="datetimeFigureOut">
              <a:rPr lang="en-US">
                <a:solidFill>
                  <a:prstClr val="black">
                    <a:tint val="75000"/>
                  </a:prstClr>
                </a:solidFill>
              </a:rPr>
              <a:pPr>
                <a:defRPr/>
              </a:pPr>
              <a:t>1/12/2018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5FB3F3-EF02-4638-A1DE-DFE327F6CD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564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1EA4EE2-2269-4FE1-BA8C-772EB039EB00}" type="datetimeFigureOut">
              <a:rPr lang="en-US">
                <a:solidFill>
                  <a:prstClr val="black">
                    <a:tint val="75000"/>
                  </a:prstClr>
                </a:solidFill>
              </a:rPr>
              <a:pPr>
                <a:defRPr/>
              </a:pPr>
              <a:t>1/12/2018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D96640F-90B1-4108-8EAB-C7B844310A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179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C488A0-17D0-4726-B645-EFB71483C0E6}" type="datetimeFigureOut">
              <a:rPr lang="en-US">
                <a:solidFill>
                  <a:prstClr val="black">
                    <a:tint val="75000"/>
                  </a:prstClr>
                </a:solidFill>
              </a:rPr>
              <a:pPr>
                <a:defRPr/>
              </a:pPr>
              <a:t>1/12/2018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6E8118D-27D4-494A-86EF-C51E09B642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815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D70A50-B4CB-4BEE-9FAE-5556F7987171}" type="datetimeFigureOut">
              <a:rPr lang="en-US">
                <a:solidFill>
                  <a:prstClr val="black">
                    <a:tint val="75000"/>
                  </a:prstClr>
                </a:solidFill>
              </a:rPr>
              <a:pPr>
                <a:defRPr/>
              </a:pPr>
              <a:t>1/12/2018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43EF75E-2FC2-4B24-ACF0-56DF8959D6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575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94D653-37A6-4F0B-BFD0-104EEED24D5F}" type="datetimeFigureOut">
              <a:rPr lang="en-US">
                <a:solidFill>
                  <a:prstClr val="black">
                    <a:tint val="75000"/>
                  </a:prstClr>
                </a:solidFill>
              </a:rPr>
              <a:pPr>
                <a:defRPr/>
              </a:pPr>
              <a:t>1/12/2018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715CE0-BA07-4170-9D85-37AA1B2460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39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A80DAB-B00F-4D1D-9C21-5D2E57D68903}" type="datetimeFigureOut">
              <a:rPr lang="en-IN" smtClean="0"/>
              <a:t>12-01-2018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2484128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22A59C-D271-4AFA-86DB-248DBE37771A}" type="datetimeFigureOut">
              <a:rPr lang="en-US">
                <a:solidFill>
                  <a:prstClr val="black">
                    <a:tint val="75000"/>
                  </a:prstClr>
                </a:solidFill>
              </a:rPr>
              <a:pPr>
                <a:defRPr/>
              </a:pPr>
              <a:t>1/12/2018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EFA72B-1F7A-457B-820B-18D5E8B3D9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962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54C2A2-177B-4ABA-8499-4E2129BE738F}" type="datetimeFigureOut">
              <a:rPr lang="en-US">
                <a:solidFill>
                  <a:prstClr val="black">
                    <a:tint val="75000"/>
                  </a:prstClr>
                </a:solidFill>
              </a:rPr>
              <a:pPr>
                <a:def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592FE3-4029-4CE1-892B-9B9F47EFF7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896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4E8DAC-4C39-46EC-A781-490F510A6CC0}" type="datetimeFigureOut">
              <a:rPr lang="en-US">
                <a:solidFill>
                  <a:prstClr val="black">
                    <a:tint val="75000"/>
                  </a:prstClr>
                </a:solidFill>
              </a:rPr>
              <a:pPr>
                <a:def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88BFBF-9AC6-450B-9CB0-A3E906082B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728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D683659C-2FC5-184D-A1F0-5868F28B7311}"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2B9E4-58D7-D444-887E-0920DFD9B606}" type="slidenum">
              <a:rPr lang="en-US" smtClean="0"/>
              <a:t>‹#›</a:t>
            </a:fld>
            <a:endParaRPr lang="en-US"/>
          </a:p>
        </p:txBody>
      </p:sp>
    </p:spTree>
    <p:extLst>
      <p:ext uri="{BB962C8B-B14F-4D97-AF65-F5344CB8AC3E}">
        <p14:creationId xmlns:p14="http://schemas.microsoft.com/office/powerpoint/2010/main" val="302844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80DAB-B00F-4D1D-9C21-5D2E57D68903}" type="datetimeFigureOut">
              <a:rPr lang="en-IN" smtClean="0"/>
              <a:t>12-01-2018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256211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CDA80DAB-B00F-4D1D-9C21-5D2E57D68903}" type="datetimeFigureOut">
              <a:rPr lang="en-IN" smtClean="0"/>
              <a:t>12-01-2018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420672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DA80DAB-B00F-4D1D-9C21-5D2E57D68903}" type="datetimeFigureOut">
              <a:rPr lang="en-IN" smtClean="0"/>
              <a:t>12-01-2018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381744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DA80DAB-B00F-4D1D-9C21-5D2E57D68903}" type="datetimeFigureOut">
              <a:rPr lang="en-IN" smtClean="0"/>
              <a:t>12-01-2018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412038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80DAB-B00F-4D1D-9C21-5D2E57D68903}" type="datetimeFigureOut">
              <a:rPr lang="en-IN" smtClean="0"/>
              <a:t>12-01-2018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55308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80DAB-B00F-4D1D-9C21-5D2E57D68903}" type="datetimeFigureOut">
              <a:rPr lang="en-IN" smtClean="0"/>
              <a:t>12-01-2018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337969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80DAB-B00F-4D1D-9C21-5D2E57D68903}" type="datetimeFigureOut">
              <a:rPr lang="en-IN" smtClean="0"/>
              <a:t>12-01-2018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994D08A-5DFC-46D8-A95E-78AA2B2CB955}" type="slidenum">
              <a:rPr lang="en-IN" smtClean="0"/>
              <a:t>‹#›</a:t>
            </a:fld>
            <a:endParaRPr lang="en-IN"/>
          </a:p>
        </p:txBody>
      </p:sp>
    </p:spTree>
    <p:extLst>
      <p:ext uri="{BB962C8B-B14F-4D97-AF65-F5344CB8AC3E}">
        <p14:creationId xmlns:p14="http://schemas.microsoft.com/office/powerpoint/2010/main" val="98771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80DAB-B00F-4D1D-9C21-5D2E57D68903}" type="datetimeFigureOut">
              <a:rPr lang="en-IN" smtClean="0"/>
              <a:t>12-01-2018</a:t>
            </a:fld>
            <a:endParaRPr lang="en-IN"/>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4D08A-5DFC-46D8-A95E-78AA2B2CB955}" type="slidenum">
              <a:rPr lang="en-IN" smtClean="0"/>
              <a:t>‹#›</a:t>
            </a:fld>
            <a:endParaRPr lang="en-IN"/>
          </a:p>
        </p:txBody>
      </p:sp>
    </p:spTree>
    <p:extLst>
      <p:ext uri="{BB962C8B-B14F-4D97-AF65-F5344CB8AC3E}">
        <p14:creationId xmlns:p14="http://schemas.microsoft.com/office/powerpoint/2010/main" val="3749109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1B059BB-9CA3-4515-8BFE-BC6BB5DBE953}" type="datetimeFigureOut">
              <a:rPr lang="en-US">
                <a:solidFill>
                  <a:prstClr val="black">
                    <a:tint val="75000"/>
                  </a:prstClr>
                </a:solidFill>
              </a:rPr>
              <a:pPr>
                <a:defRPr/>
              </a:pPr>
              <a:t>1/12/2018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112DC05-CB91-4B92-BBAE-C0476BB60F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392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package" Target="../embeddings/Microsoft_PowerPoint_Presentation1.pptx"/><Relationship Id="rId7"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hyperlink" Target="http://www.123rf.com/photo_9431753_vector-illustration-of-black-silhouette-of-expectant-mother.html" TargetMode="External"/><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4.emf"/><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jpeg"/><Relationship Id="rId3" Type="http://schemas.openxmlformats.org/officeDocument/2006/relationships/image" Target="../media/image20.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3.jpeg"/><Relationship Id="rId11" Type="http://schemas.openxmlformats.org/officeDocument/2006/relationships/image" Target="../media/image4.png"/><Relationship Id="rId5" Type="http://schemas.openxmlformats.org/officeDocument/2006/relationships/image" Target="../media/image22.jpeg"/><Relationship Id="rId10" Type="http://schemas.openxmlformats.org/officeDocument/2006/relationships/image" Target="../media/image25.jpeg"/><Relationship Id="rId4" Type="http://schemas.openxmlformats.org/officeDocument/2006/relationships/image" Target="../media/image21.jpeg"/><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twitter.com/bibekdebroy/status/389958737425088512" TargetMode="External"/><Relationship Id="rId2" Type="http://schemas.openxmlformats.org/officeDocument/2006/relationships/hyperlink" Target="https://twitter.com/OfficeOfRG" TargetMode="External"/><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7.wdp"/><Relationship Id="rId26" Type="http://schemas.openxmlformats.org/officeDocument/2006/relationships/image" Target="../media/image63.png"/><Relationship Id="rId3" Type="http://schemas.openxmlformats.org/officeDocument/2006/relationships/image" Target="../media/image47.png"/><Relationship Id="rId21" Type="http://schemas.microsoft.com/office/2007/relationships/hdphoto" Target="../media/hdphoto8.wdp"/><Relationship Id="rId7" Type="http://schemas.microsoft.com/office/2007/relationships/hdphoto" Target="../media/hdphoto3.wdp"/><Relationship Id="rId12" Type="http://schemas.openxmlformats.org/officeDocument/2006/relationships/image" Target="../media/image52.png"/><Relationship Id="rId17" Type="http://schemas.openxmlformats.org/officeDocument/2006/relationships/image" Target="../media/image56.png"/><Relationship Id="rId25" Type="http://schemas.openxmlformats.org/officeDocument/2006/relationships/image" Target="../media/image62.jpeg"/><Relationship Id="rId2" Type="http://schemas.openxmlformats.org/officeDocument/2006/relationships/slideLayout" Target="../slideLayouts/slideLayout18.xml"/><Relationship Id="rId16" Type="http://schemas.microsoft.com/office/2007/relationships/hdphoto" Target="../media/hdphoto6.wdp"/><Relationship Id="rId20" Type="http://schemas.openxmlformats.org/officeDocument/2006/relationships/image" Target="../media/image58.png"/><Relationship Id="rId1" Type="http://schemas.openxmlformats.org/officeDocument/2006/relationships/tags" Target="../tags/tag1.xml"/><Relationship Id="rId6" Type="http://schemas.openxmlformats.org/officeDocument/2006/relationships/image" Target="../media/image49.png"/><Relationship Id="rId11" Type="http://schemas.microsoft.com/office/2007/relationships/hdphoto" Target="../media/hdphoto5.wdp"/><Relationship Id="rId24" Type="http://schemas.openxmlformats.org/officeDocument/2006/relationships/image" Target="../media/image61.jpe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51.png"/><Relationship Id="rId19" Type="http://schemas.openxmlformats.org/officeDocument/2006/relationships/image" Target="../media/image57.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54.jpeg"/><Relationship Id="rId22" Type="http://schemas.openxmlformats.org/officeDocument/2006/relationships/image" Target="../media/image59.png"/><Relationship Id="rId27"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 Id="rId5" Type="http://schemas.openxmlformats.org/officeDocument/2006/relationships/image" Target="../media/image93.jpeg"/><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8.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www.brainyquote.com/quotes/authors/s/soren_kierkegaard.html" TargetMode="External"/><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Undernutrition in India what is mi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29" y="44625"/>
            <a:ext cx="8078919" cy="5377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20999" y="5445232"/>
            <a:ext cx="6155852" cy="1323439"/>
          </a:xfrm>
          <a:prstGeom prst="rect">
            <a:avLst/>
          </a:prstGeom>
          <a:noFill/>
        </p:spPr>
        <p:txBody>
          <a:bodyPr wrap="none" rtlCol="0">
            <a:spAutoFit/>
          </a:bodyPr>
          <a:lstStyle/>
          <a:p>
            <a:pPr algn="ctr"/>
            <a:r>
              <a:rPr lang="en-US" sz="2800" dirty="0" smtClean="0">
                <a:latin typeface="Baskerville Old Face" pitchFamily="18" charset="0"/>
              </a:rPr>
              <a:t>Undernutrition: Is food the only solution?</a:t>
            </a:r>
          </a:p>
          <a:p>
            <a:pPr algn="ctr"/>
            <a:endParaRPr lang="en-US" sz="2800" dirty="0" smtClean="0">
              <a:latin typeface="Baskerville Old Face" pitchFamily="18" charset="0"/>
            </a:endParaRPr>
          </a:p>
          <a:p>
            <a:pPr algn="ctr"/>
            <a:r>
              <a:rPr lang="en-US" sz="2400" dirty="0" err="1" smtClean="0">
                <a:latin typeface="Baskerville Old Face" pitchFamily="18" charset="0"/>
              </a:rPr>
              <a:t>Prachi</a:t>
            </a:r>
            <a:r>
              <a:rPr lang="en-US" sz="2400" dirty="0" smtClean="0">
                <a:latin typeface="Baskerville Old Face" pitchFamily="18" charset="0"/>
              </a:rPr>
              <a:t> </a:t>
            </a:r>
            <a:r>
              <a:rPr lang="en-US" sz="2400" dirty="0" err="1" smtClean="0">
                <a:latin typeface="Baskerville Old Face" pitchFamily="18" charset="0"/>
              </a:rPr>
              <a:t>Katre</a:t>
            </a:r>
            <a:r>
              <a:rPr lang="en-US" sz="2400" dirty="0" smtClean="0">
                <a:latin typeface="Baskerville Old Face" pitchFamily="18" charset="0"/>
              </a:rPr>
              <a:t> </a:t>
            </a:r>
          </a:p>
        </p:txBody>
      </p:sp>
    </p:spTree>
    <p:extLst>
      <p:ext uri="{BB962C8B-B14F-4D97-AF65-F5344CB8AC3E}">
        <p14:creationId xmlns:p14="http://schemas.microsoft.com/office/powerpoint/2010/main" val="3710821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p:txBody>
          <a:bodyPr/>
          <a:lstStyle/>
          <a:p>
            <a:endParaRPr lang="en-IN" smtClean="0"/>
          </a:p>
        </p:txBody>
      </p:sp>
      <p:sp>
        <p:nvSpPr>
          <p:cNvPr id="3" name="Subtitle 2"/>
          <p:cNvSpPr>
            <a:spLocks noGrp="1"/>
          </p:cNvSpPr>
          <p:nvPr>
            <p:ph type="subTitle" idx="1"/>
          </p:nvPr>
        </p:nvSpPr>
        <p:spPr/>
        <p:txBody>
          <a:bodyPr/>
          <a:lstStyle/>
          <a:p>
            <a:pPr>
              <a:defRPr/>
            </a:pPr>
            <a:endParaRPr lang="en-IN"/>
          </a:p>
        </p:txBody>
      </p:sp>
      <p:pic>
        <p:nvPicPr>
          <p:cNvPr id="430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61963"/>
            <a:ext cx="8991600"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p:cNvSpPr txBox="1">
            <a:spLocks noChangeArrowheads="1"/>
          </p:cNvSpPr>
          <p:nvPr/>
        </p:nvSpPr>
        <p:spPr bwMode="auto">
          <a:xfrm>
            <a:off x="6324610" y="6172200"/>
            <a:ext cx="27156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IN" b="1"/>
              <a:t>Katre P, Yajnik CS 2015</a:t>
            </a:r>
          </a:p>
        </p:txBody>
      </p:sp>
      <p:sp>
        <p:nvSpPr>
          <p:cNvPr id="7" name="TextBox 6"/>
          <p:cNvSpPr txBox="1">
            <a:spLocks noChangeArrowheads="1"/>
          </p:cNvSpPr>
          <p:nvPr/>
        </p:nvSpPr>
        <p:spPr bwMode="auto">
          <a:xfrm>
            <a:off x="457200" y="3670306"/>
            <a:ext cx="2895600" cy="1138773"/>
          </a:xfrm>
          <a:prstGeom prst="rect">
            <a:avLst/>
          </a:prstGeom>
          <a:solidFill>
            <a:srgbClr val="FFCCFF"/>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2000" b="1" dirty="0" smtClean="0">
                <a:latin typeface="Comic Sans MS" panose="030F0702030302020204" pitchFamily="66" charset="0"/>
                <a:cs typeface="+mn-cs"/>
              </a:rPr>
              <a:t>First report of central obesity in Indians</a:t>
            </a:r>
          </a:p>
          <a:p>
            <a:pPr eaLnBrk="1" hangingPunct="1">
              <a:defRPr/>
            </a:pPr>
            <a:endParaRPr lang="en-US" altLang="en-US" sz="800" b="1" dirty="0" smtClean="0">
              <a:latin typeface="Comic Sans MS" panose="030F0702030302020204" pitchFamily="66" charset="0"/>
              <a:cs typeface="+mn-cs"/>
            </a:endParaRPr>
          </a:p>
        </p:txBody>
      </p:sp>
      <p:sp>
        <p:nvSpPr>
          <p:cNvPr id="8" name="TextBox 7"/>
          <p:cNvSpPr txBox="1">
            <a:spLocks noChangeArrowheads="1"/>
          </p:cNvSpPr>
          <p:nvPr/>
        </p:nvSpPr>
        <p:spPr bwMode="auto">
          <a:xfrm>
            <a:off x="1676400" y="762016"/>
            <a:ext cx="4572000" cy="1661993"/>
          </a:xfrm>
          <a:prstGeom prst="rect">
            <a:avLst/>
          </a:prstGeom>
          <a:solidFill>
            <a:srgbClr val="FFCCFF"/>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cs typeface="Arial" charset="0"/>
              </a:defRPr>
            </a:lvl1pPr>
            <a:lvl2pPr marL="1143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r>
              <a:rPr lang="en-US" altLang="en-US" sz="2000" b="1">
                <a:latin typeface="Comic Sans MS" pitchFamily="66" charset="0"/>
                <a:ea typeface="ＭＳ Ｐゴシック" pitchFamily="34" charset="-128"/>
              </a:rPr>
              <a:t>Thin-fat Indian baby: the smallest baby in the world is also the fattest, and shows all risk factors for future diabetes and CVD in the cord blood</a:t>
            </a:r>
          </a:p>
          <a:p>
            <a:pPr lvl="1" eaLnBrk="1" hangingPunct="1"/>
            <a:endParaRPr lang="en-US" altLang="en-US" sz="200" b="1">
              <a:latin typeface="Comic Sans MS" pitchFamily="66" charset="0"/>
              <a:ea typeface="ＭＳ Ｐゴシック" pitchFamily="34" charset="-128"/>
            </a:endParaRPr>
          </a:p>
        </p:txBody>
      </p:sp>
      <p:sp>
        <p:nvSpPr>
          <p:cNvPr id="9" name="Rectangle 8"/>
          <p:cNvSpPr>
            <a:spLocks noChangeArrowheads="1"/>
          </p:cNvSpPr>
          <p:nvPr/>
        </p:nvSpPr>
        <p:spPr bwMode="auto">
          <a:xfrm>
            <a:off x="4419600" y="3657604"/>
            <a:ext cx="2571750" cy="1615827"/>
          </a:xfrm>
          <a:prstGeom prst="rect">
            <a:avLst/>
          </a:prstGeom>
          <a:solidFill>
            <a:srgbClr val="FFCCFF"/>
          </a:solidFill>
          <a:ln w="9525">
            <a:solidFill>
              <a:schemeClr val="tx1"/>
            </a:solidFill>
            <a:miter lim="800000"/>
            <a:headEnd/>
            <a:tailEnd/>
          </a:ln>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eaLnBrk="1" hangingPunct="1">
              <a:defRPr/>
            </a:pPr>
            <a:r>
              <a:rPr lang="en-US" altLang="en-US" sz="2000" b="1" dirty="0" smtClean="0">
                <a:latin typeface="Comic Sans MS" panose="030F0702030302020204" pitchFamily="66" charset="0"/>
                <a:cs typeface="+mn-cs"/>
              </a:rPr>
              <a:t>Maternal imbalance </a:t>
            </a:r>
          </a:p>
          <a:p>
            <a:pPr marL="0" lvl="1" eaLnBrk="1" hangingPunct="1">
              <a:defRPr/>
            </a:pPr>
            <a:r>
              <a:rPr lang="en-US" altLang="en-US" sz="1900" b="1" dirty="0" smtClean="0">
                <a:latin typeface="Comic Sans MS" panose="030F0702030302020204" pitchFamily="66" charset="0"/>
                <a:cs typeface="+mn-cs"/>
              </a:rPr>
              <a:t>(vitB12/folate/</a:t>
            </a:r>
            <a:r>
              <a:rPr lang="en-US" altLang="en-US" sz="1900" b="1" dirty="0" err="1" smtClean="0">
                <a:latin typeface="Comic Sans MS" panose="030F0702030302020204" pitchFamily="66" charset="0"/>
                <a:cs typeface="+mn-cs"/>
              </a:rPr>
              <a:t>Hcy</a:t>
            </a:r>
            <a:r>
              <a:rPr lang="en-US" altLang="en-US" sz="1900" b="1" dirty="0" smtClean="0">
                <a:latin typeface="Comic Sans MS" panose="030F0702030302020204" pitchFamily="66" charset="0"/>
                <a:cs typeface="+mn-cs"/>
              </a:rPr>
              <a:t>) </a:t>
            </a:r>
            <a:r>
              <a:rPr lang="en-US" altLang="en-US" sz="2000" b="1" dirty="0" smtClean="0">
                <a:latin typeface="Comic Sans MS" panose="030F0702030302020204" pitchFamily="66" charset="0"/>
                <a:cs typeface="+mn-cs"/>
              </a:rPr>
              <a:t>predicts baby’s phenotype</a:t>
            </a:r>
          </a:p>
          <a:p>
            <a:pPr marL="0" lvl="1" eaLnBrk="1" hangingPunct="1">
              <a:defRPr/>
            </a:pPr>
            <a:endParaRPr lang="en-US" altLang="en-US" sz="2000" b="1" dirty="0" smtClean="0">
              <a:latin typeface="Comic Sans MS" panose="030F0702030302020204" pitchFamily="66" charset="0"/>
              <a:cs typeface="+mn-cs"/>
            </a:endParaRPr>
          </a:p>
        </p:txBody>
      </p:sp>
      <p:sp>
        <p:nvSpPr>
          <p:cNvPr id="10" name="Rectangle 9"/>
          <p:cNvSpPr>
            <a:spLocks noChangeArrowheads="1"/>
          </p:cNvSpPr>
          <p:nvPr/>
        </p:nvSpPr>
        <p:spPr bwMode="auto">
          <a:xfrm>
            <a:off x="6324600" y="762004"/>
            <a:ext cx="2514600" cy="1631216"/>
          </a:xfrm>
          <a:prstGeom prst="rect">
            <a:avLst/>
          </a:prstGeom>
          <a:solidFill>
            <a:srgbClr val="FFCCFF"/>
          </a:solidFill>
          <a:ln w="9525">
            <a:solidFill>
              <a:schemeClr val="tx1"/>
            </a:solidFill>
            <a:miter lim="800000"/>
            <a:headEnd/>
            <a:tailEnd/>
          </a:ln>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eaLnBrk="1" hangingPunct="1">
              <a:defRPr/>
            </a:pPr>
            <a:endParaRPr lang="en-US" altLang="en-US" sz="2000" b="1" dirty="0" smtClean="0">
              <a:latin typeface="Comic Sans MS" panose="030F0702030302020204" pitchFamily="66" charset="0"/>
              <a:cs typeface="+mn-cs"/>
            </a:endParaRPr>
          </a:p>
          <a:p>
            <a:pPr marL="0" indent="0" eaLnBrk="1" hangingPunct="1">
              <a:defRPr/>
            </a:pPr>
            <a:r>
              <a:rPr lang="en-US" altLang="en-US" sz="2000" b="1" dirty="0" smtClean="0">
                <a:latin typeface="Comic Sans MS" panose="030F0702030302020204" pitchFamily="66" charset="0"/>
                <a:cs typeface="+mn-cs"/>
              </a:rPr>
              <a:t>First adolescent nutritional intervention </a:t>
            </a:r>
          </a:p>
          <a:p>
            <a:pPr marL="0" indent="0" eaLnBrk="1" hangingPunct="1">
              <a:defRPr/>
            </a:pPr>
            <a:endParaRPr lang="en-US" altLang="en-US" sz="2000" b="1" dirty="0" smtClean="0">
              <a:latin typeface="Comic Sans MS" panose="030F0702030302020204" pitchFamily="66" charset="0"/>
              <a:cs typeface="+mn-cs"/>
            </a:endParaRPr>
          </a:p>
        </p:txBody>
      </p:sp>
      <p:sp>
        <p:nvSpPr>
          <p:cNvPr id="11" name="Rectangle 10"/>
          <p:cNvSpPr>
            <a:spLocks noChangeArrowheads="1"/>
          </p:cNvSpPr>
          <p:nvPr/>
        </p:nvSpPr>
        <p:spPr bwMode="auto">
          <a:xfrm>
            <a:off x="7048500" y="3657600"/>
            <a:ext cx="1790700" cy="1631950"/>
          </a:xfrm>
          <a:prstGeom prst="rect">
            <a:avLst/>
          </a:prstGeom>
          <a:solidFill>
            <a:srgbClr val="FFCCFF"/>
          </a:solidFill>
          <a:ln w="9525">
            <a:solidFill>
              <a:schemeClr val="tx1"/>
            </a:solidFill>
            <a:miter lim="800000"/>
            <a:headEnd/>
            <a:tailEnd/>
          </a:ln>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eaLnBrk="1" hangingPunct="1">
              <a:defRPr/>
            </a:pPr>
            <a:endParaRPr lang="en-US" altLang="en-US" sz="2000" b="1" dirty="0" smtClean="0">
              <a:latin typeface="Comic Sans MS" panose="030F0702030302020204" pitchFamily="66" charset="0"/>
              <a:cs typeface="+mn-cs"/>
            </a:endParaRPr>
          </a:p>
          <a:p>
            <a:pPr marL="0" indent="0" eaLnBrk="1" hangingPunct="1">
              <a:defRPr/>
            </a:pPr>
            <a:r>
              <a:rPr lang="en-US" altLang="en-US" sz="2000" b="1" dirty="0" smtClean="0">
                <a:latin typeface="Comic Sans MS" panose="030F0702030302020204" pitchFamily="66" charset="0"/>
                <a:cs typeface="+mn-cs"/>
              </a:rPr>
              <a:t>Fetal </a:t>
            </a:r>
            <a:r>
              <a:rPr lang="en-US" altLang="en-US" sz="2000" b="1" dirty="0" err="1" smtClean="0">
                <a:latin typeface="Comic Sans MS" panose="030F0702030302020204" pitchFamily="66" charset="0"/>
                <a:cs typeface="+mn-cs"/>
              </a:rPr>
              <a:t>overnutrition</a:t>
            </a:r>
            <a:endParaRPr lang="en-US" altLang="en-US" sz="2000" b="1" dirty="0" smtClean="0">
              <a:latin typeface="Comic Sans MS" panose="030F0702030302020204" pitchFamily="66" charset="0"/>
              <a:cs typeface="+mn-cs"/>
            </a:endParaRPr>
          </a:p>
          <a:p>
            <a:pPr marL="0" indent="0" eaLnBrk="1" hangingPunct="1">
              <a:defRPr/>
            </a:pPr>
            <a:endParaRPr lang="en-US" altLang="en-US" sz="2000" b="1" dirty="0" smtClean="0">
              <a:latin typeface="Comic Sans MS" panose="030F0702030302020204" pitchFamily="66" charset="0"/>
              <a:cs typeface="+mn-cs"/>
            </a:endParaRPr>
          </a:p>
          <a:p>
            <a:pPr marL="0" indent="0" eaLnBrk="1" hangingPunct="1">
              <a:defRPr/>
            </a:pPr>
            <a:endParaRPr lang="en-US" altLang="en-US" sz="2000" b="1" dirty="0" smtClean="0">
              <a:latin typeface="Comic Sans MS" panose="030F0702030302020204" pitchFamily="66" charset="0"/>
              <a:cs typeface="+mn-cs"/>
            </a:endParaRPr>
          </a:p>
        </p:txBody>
      </p:sp>
      <p:sp>
        <p:nvSpPr>
          <p:cNvPr id="43019" name="TextBox 1"/>
          <p:cNvSpPr txBox="1">
            <a:spLocks noChangeArrowheads="1"/>
          </p:cNvSpPr>
          <p:nvPr/>
        </p:nvSpPr>
        <p:spPr bwMode="auto">
          <a:xfrm>
            <a:off x="1308109" y="19051"/>
            <a:ext cx="6388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rgbClr val="C00000"/>
                </a:solidFill>
                <a:latin typeface="Comic Sans MS" pitchFamily="66" charset="0"/>
              </a:rPr>
              <a:t>Studies in Diabetes Unit- 25 years</a:t>
            </a:r>
          </a:p>
        </p:txBody>
      </p:sp>
    </p:spTree>
    <p:extLst>
      <p:ext uri="{BB962C8B-B14F-4D97-AF65-F5344CB8AC3E}">
        <p14:creationId xmlns:p14="http://schemas.microsoft.com/office/powerpoint/2010/main" val="38594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11560" y="1412776"/>
            <a:ext cx="8229600" cy="2736850"/>
          </a:xfrm>
        </p:spPr>
        <p:txBody>
          <a:bodyPr/>
          <a:lstStyle/>
          <a:p>
            <a:r>
              <a:rPr lang="en-US" dirty="0" smtClean="0">
                <a:latin typeface="Baskerville Old Face" pitchFamily="18" charset="0"/>
              </a:rPr>
              <a:t/>
            </a:r>
            <a:br>
              <a:rPr lang="en-US" dirty="0" smtClean="0">
                <a:latin typeface="Baskerville Old Face" pitchFamily="18" charset="0"/>
              </a:rPr>
            </a:br>
            <a:r>
              <a:rPr lang="en-US" dirty="0" smtClean="0">
                <a:latin typeface="Baskerville Old Face" pitchFamily="18" charset="0"/>
              </a:rPr>
              <a:t/>
            </a:r>
            <a:br>
              <a:rPr lang="en-US" dirty="0" smtClean="0">
                <a:latin typeface="Baskerville Old Face" pitchFamily="18" charset="0"/>
              </a:rPr>
            </a:br>
            <a:r>
              <a:rPr lang="en-US" b="1" dirty="0" smtClean="0">
                <a:solidFill>
                  <a:srgbClr val="C00000"/>
                </a:solidFill>
                <a:latin typeface="Baskerville Old Face" pitchFamily="18" charset="0"/>
              </a:rPr>
              <a:t>Observation to intervention</a:t>
            </a:r>
            <a:r>
              <a:rPr lang="en-US" dirty="0" smtClean="0">
                <a:latin typeface="Baskerville Old Face" pitchFamily="18" charset="0"/>
              </a:rPr>
              <a:t/>
            </a:r>
            <a:br>
              <a:rPr lang="en-US" dirty="0" smtClean="0">
                <a:latin typeface="Baskerville Old Face" pitchFamily="18" charset="0"/>
              </a:rPr>
            </a:br>
            <a:r>
              <a:rPr lang="en-US" dirty="0" smtClean="0">
                <a:latin typeface="Baskerville Old Face" pitchFamily="18" charset="0"/>
              </a:rPr>
              <a:t/>
            </a:r>
            <a:br>
              <a:rPr lang="en-US" dirty="0" smtClean="0">
                <a:latin typeface="Baskerville Old Face" pitchFamily="18" charset="0"/>
              </a:rPr>
            </a:br>
            <a:endParaRPr lang="en-US" sz="3600" dirty="0" smtClean="0">
              <a:latin typeface="Baskerville Old Face" pitchFamily="18" charset="0"/>
            </a:endParaRPr>
          </a:p>
        </p:txBody>
      </p:sp>
    </p:spTree>
    <p:extLst>
      <p:ext uri="{BB962C8B-B14F-4D97-AF65-F5344CB8AC3E}">
        <p14:creationId xmlns:p14="http://schemas.microsoft.com/office/powerpoint/2010/main" val="2421664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6"/>
          <p:cNvSpPr>
            <a:spLocks noChangeArrowheads="1"/>
          </p:cNvSpPr>
          <p:nvPr/>
        </p:nvSpPr>
        <p:spPr bwMode="auto">
          <a:xfrm>
            <a:off x="533400" y="493713"/>
            <a:ext cx="81534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3200" b="1" dirty="0">
                <a:solidFill>
                  <a:srgbClr val="C00000"/>
                </a:solidFill>
                <a:latin typeface="Baskerville Old Face" pitchFamily="18" charset="0"/>
              </a:rPr>
              <a:t>Pune Rural Intervention in Young Adolescents (PRIYA</a:t>
            </a:r>
            <a:r>
              <a:rPr lang="en-US" altLang="en-US" sz="3200" b="1" dirty="0" smtClean="0">
                <a:solidFill>
                  <a:srgbClr val="C00000"/>
                </a:solidFill>
                <a:latin typeface="Baskerville Old Face" pitchFamily="18" charset="0"/>
              </a:rPr>
              <a:t>)- 2012</a:t>
            </a:r>
            <a:endParaRPr lang="en-US" altLang="en-US" sz="3200" b="1" dirty="0">
              <a:solidFill>
                <a:srgbClr val="C00000"/>
              </a:solidFill>
              <a:latin typeface="Baskerville Old Face" pitchFamily="18" charset="0"/>
            </a:endParaRPr>
          </a:p>
          <a:p>
            <a:pPr algn="ctr"/>
            <a:endParaRPr lang="en-US" altLang="en-US" sz="3200" b="1" dirty="0">
              <a:solidFill>
                <a:srgbClr val="C00000"/>
              </a:solidFill>
              <a:latin typeface="Comic Sans MS" pitchFamily="66" charset="0"/>
            </a:endParaRPr>
          </a:p>
        </p:txBody>
      </p:sp>
      <p:sp>
        <p:nvSpPr>
          <p:cNvPr id="7172" name="Rectangle 27"/>
          <p:cNvSpPr>
            <a:spLocks noChangeArrowheads="1"/>
          </p:cNvSpPr>
          <p:nvPr/>
        </p:nvSpPr>
        <p:spPr bwMode="auto">
          <a:xfrm>
            <a:off x="9"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solidFill>
                <a:srgbClr val="000000"/>
              </a:solidFill>
              <a:latin typeface="Calibri" pitchFamily="34" charset="0"/>
            </a:endParaRPr>
          </a:p>
        </p:txBody>
      </p:sp>
      <p:graphicFrame>
        <p:nvGraphicFramePr>
          <p:cNvPr id="7170" name="Object 9"/>
          <p:cNvGraphicFramePr>
            <a:graphicFrameLocks noChangeAspect="1"/>
          </p:cNvGraphicFramePr>
          <p:nvPr>
            <p:extLst>
              <p:ext uri="{D42A27DB-BD31-4B8C-83A1-F6EECF244321}">
                <p14:modId xmlns:p14="http://schemas.microsoft.com/office/powerpoint/2010/main" val="3013853640"/>
              </p:ext>
            </p:extLst>
          </p:nvPr>
        </p:nvGraphicFramePr>
        <p:xfrm>
          <a:off x="179391" y="1268413"/>
          <a:ext cx="8836025" cy="5257800"/>
        </p:xfrm>
        <a:graphic>
          <a:graphicData uri="http://schemas.openxmlformats.org/presentationml/2006/ole">
            <mc:AlternateContent xmlns:mc="http://schemas.openxmlformats.org/markup-compatibility/2006">
              <mc:Choice xmlns:v="urn:schemas-microsoft-com:vml" Requires="v">
                <p:oleObj spid="_x0000_s4148" name="Presentation" r:id="rId3" imgW="2990014" imgH="1779904" progId="PowerPoint.Show.12">
                  <p:embed/>
                </p:oleObj>
              </mc:Choice>
              <mc:Fallback>
                <p:oleObj name="Presentation" r:id="rId3" imgW="2990014" imgH="1779904" progId="PowerPoint.Show.12">
                  <p:embed/>
                  <p:pic>
                    <p:nvPicPr>
                      <p:cNvPr id="0" name=""/>
                      <p:cNvPicPr>
                        <a:picLocks noChangeAspect="1" noChangeArrowheads="1"/>
                      </p:cNvPicPr>
                      <p:nvPr/>
                    </p:nvPicPr>
                    <p:blipFill>
                      <a:blip r:embed="rId4"/>
                      <a:srcRect/>
                      <a:stretch>
                        <a:fillRect/>
                      </a:stretch>
                    </p:blipFill>
                    <p:spPr bwMode="auto">
                      <a:xfrm>
                        <a:off x="179391" y="1268413"/>
                        <a:ext cx="8836025" cy="5257800"/>
                      </a:xfrm>
                      <a:prstGeom prst="rect">
                        <a:avLst/>
                      </a:prstGeom>
                      <a:solidFill>
                        <a:srgbClr val="FFCC99"/>
                      </a:solidFill>
                      <a:ln w="3175">
                        <a:solidFill>
                          <a:srgbClr val="000000"/>
                        </a:solidFill>
                        <a:miter lim="800000"/>
                        <a:headEnd/>
                        <a:tailEnd/>
                      </a:ln>
                    </p:spPr>
                  </p:pic>
                </p:oleObj>
              </mc:Fallback>
            </mc:AlternateContent>
          </a:graphicData>
        </a:graphic>
      </p:graphicFrame>
      <p:pic>
        <p:nvPicPr>
          <p:cNvPr id="2053" name="Picture 36"/>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1905000" y="1417638"/>
            <a:ext cx="788988" cy="944562"/>
          </a:xfrm>
          <a:prstGeom prst="rect">
            <a:avLst/>
          </a:prstGeom>
          <a:noFill/>
          <a:ln w="9525">
            <a:noFill/>
            <a:miter lim="800000"/>
            <a:headEnd/>
            <a:tailEnd/>
          </a:ln>
        </p:spPr>
      </p:pic>
      <p:pic>
        <p:nvPicPr>
          <p:cNvPr id="7174" name="Picture 23" descr="Young Pregnant Woman : Vector illustration of black silhouette of expectant moth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6635" y="1339850"/>
            <a:ext cx="6635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9"/>
          <p:cNvPicPr>
            <a:picLocks noChangeAspect="1" noChangeArrowheads="1"/>
          </p:cNvPicPr>
          <p:nvPr/>
        </p:nvPicPr>
        <p:blipFill>
          <a:blip r:embed="rId8" cstate="print">
            <a:duotone>
              <a:prstClr val="black"/>
              <a:schemeClr val="accent3">
                <a:tint val="45000"/>
                <a:satMod val="400000"/>
              </a:schemeClr>
            </a:duotone>
          </a:blip>
          <a:srcRect/>
          <a:stretch>
            <a:fillRect/>
          </a:stretch>
        </p:blipFill>
        <p:spPr bwMode="auto">
          <a:xfrm>
            <a:off x="4953000" y="1371600"/>
            <a:ext cx="990600" cy="1031875"/>
          </a:xfrm>
          <a:prstGeom prst="rect">
            <a:avLst/>
          </a:prstGeom>
          <a:noFill/>
          <a:ln w="9525">
            <a:noFill/>
            <a:miter lim="800000"/>
            <a:headEnd/>
            <a:tailEnd/>
          </a:ln>
        </p:spPr>
      </p:pic>
      <p:pic>
        <p:nvPicPr>
          <p:cNvPr id="7176" name="Picture 23" descr="FOAD 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4498" y="1289050"/>
            <a:ext cx="14065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2776538" y="1773238"/>
            <a:ext cx="57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16400" y="1773238"/>
            <a:ext cx="57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16625" y="1773238"/>
            <a:ext cx="57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18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6" y="4475183"/>
            <a:ext cx="284321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3" descr="Young Pregnant Woman : Vector illustration of black silhouette of expectant moth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23" y="1341440"/>
            <a:ext cx="6635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1336675" y="1773238"/>
            <a:ext cx="57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83" name="TextBox 1"/>
          <p:cNvSpPr txBox="1">
            <a:spLocks noChangeArrowheads="1"/>
          </p:cNvSpPr>
          <p:nvPr/>
        </p:nvSpPr>
        <p:spPr bwMode="auto">
          <a:xfrm>
            <a:off x="1047750" y="2051050"/>
            <a:ext cx="571500"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t>F0</a:t>
            </a:r>
          </a:p>
        </p:txBody>
      </p:sp>
      <p:sp>
        <p:nvSpPr>
          <p:cNvPr id="7184" name="TextBox 18"/>
          <p:cNvSpPr txBox="1">
            <a:spLocks noChangeArrowheads="1"/>
          </p:cNvSpPr>
          <p:nvPr/>
        </p:nvSpPr>
        <p:spPr bwMode="auto">
          <a:xfrm>
            <a:off x="2484438" y="2060575"/>
            <a:ext cx="571500"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t>F1</a:t>
            </a:r>
          </a:p>
        </p:txBody>
      </p:sp>
      <p:sp>
        <p:nvSpPr>
          <p:cNvPr id="7185" name="TextBox 19"/>
          <p:cNvSpPr txBox="1">
            <a:spLocks noChangeArrowheads="1"/>
          </p:cNvSpPr>
          <p:nvPr/>
        </p:nvSpPr>
        <p:spPr bwMode="auto">
          <a:xfrm>
            <a:off x="5945188" y="2060575"/>
            <a:ext cx="571500"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t>F2</a:t>
            </a:r>
          </a:p>
        </p:txBody>
      </p:sp>
    </p:spTree>
    <p:extLst>
      <p:ext uri="{BB962C8B-B14F-4D97-AF65-F5344CB8AC3E}">
        <p14:creationId xmlns:p14="http://schemas.microsoft.com/office/powerpoint/2010/main" val="3598238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
          <p:cNvGrpSpPr>
            <a:grpSpLocks/>
          </p:cNvGrpSpPr>
          <p:nvPr/>
        </p:nvGrpSpPr>
        <p:grpSpPr bwMode="auto">
          <a:xfrm>
            <a:off x="0" y="0"/>
            <a:ext cx="9144000" cy="6884988"/>
            <a:chOff x="0" y="0"/>
            <a:chExt cx="9144000" cy="6884988"/>
          </a:xfrm>
        </p:grpSpPr>
        <p:grpSp>
          <p:nvGrpSpPr>
            <p:cNvPr id="48133" name="Group 2"/>
            <p:cNvGrpSpPr>
              <a:grpSpLocks/>
            </p:cNvGrpSpPr>
            <p:nvPr/>
          </p:nvGrpSpPr>
          <p:grpSpPr bwMode="auto">
            <a:xfrm>
              <a:off x="0" y="0"/>
              <a:ext cx="9144000" cy="6858000"/>
              <a:chOff x="0" y="0"/>
              <a:chExt cx="5760" cy="4320"/>
            </a:xfrm>
          </p:grpSpPr>
          <p:pic>
            <p:nvPicPr>
              <p:cNvPr id="48137" name="Picture 3" descr="111-1195_IMG"/>
              <p:cNvPicPr>
                <a:picLocks noChangeAspect="1" noChangeArrowheads="1"/>
              </p:cNvPicPr>
              <p:nvPr/>
            </p:nvPicPr>
            <p:blipFill>
              <a:blip r:embed="rId3">
                <a:extLst>
                  <a:ext uri="{28A0092B-C50C-407E-A947-70E740481C1C}">
                    <a14:useLocalDpi xmlns:a14="http://schemas.microsoft.com/office/drawing/2010/main" val="0"/>
                  </a:ext>
                </a:extLst>
              </a:blip>
              <a:srcRect l="13043" t="2899" r="15218"/>
              <a:stretch>
                <a:fillRect/>
              </a:stretch>
            </p:blipFill>
            <p:spPr bwMode="auto">
              <a:xfrm>
                <a:off x="3648" y="3408"/>
                <a:ext cx="899"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5" descr="117-1712_IMG"/>
              <p:cNvPicPr>
                <a:picLocks noChangeAspect="1" noChangeArrowheads="1"/>
              </p:cNvPicPr>
              <p:nvPr/>
            </p:nvPicPr>
            <p:blipFill>
              <a:blip r:embed="rId4">
                <a:extLst>
                  <a:ext uri="{28A0092B-C50C-407E-A947-70E740481C1C}">
                    <a14:useLocalDpi xmlns:a14="http://schemas.microsoft.com/office/drawing/2010/main" val="0"/>
                  </a:ext>
                </a:extLst>
              </a:blip>
              <a:srcRect t="10001" b="47501"/>
              <a:stretch>
                <a:fillRect/>
              </a:stretch>
            </p:blipFill>
            <p:spPr bwMode="auto">
              <a:xfrm>
                <a:off x="0" y="0"/>
                <a:ext cx="5760"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6" descr="117-1715_IMG"/>
              <p:cNvPicPr>
                <a:picLocks noChangeAspect="1" noChangeArrowheads="1"/>
              </p:cNvPicPr>
              <p:nvPr/>
            </p:nvPicPr>
            <p:blipFill>
              <a:blip r:embed="rId5">
                <a:extLst>
                  <a:ext uri="{28A0092B-C50C-407E-A947-70E740481C1C}">
                    <a14:useLocalDpi xmlns:a14="http://schemas.microsoft.com/office/drawing/2010/main" val="0"/>
                  </a:ext>
                </a:extLst>
              </a:blip>
              <a:srcRect l="43576" t="36572" r="21011" b="6285"/>
              <a:stretch>
                <a:fillRect/>
              </a:stretch>
            </p:blipFill>
            <p:spPr bwMode="auto">
              <a:xfrm>
                <a:off x="4967" y="0"/>
                <a:ext cx="793"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7" descr="117-1716_IMG"/>
              <p:cNvPicPr>
                <a:picLocks noChangeAspect="1" noChangeArrowheads="1"/>
              </p:cNvPicPr>
              <p:nvPr/>
            </p:nvPicPr>
            <p:blipFill>
              <a:blip r:embed="rId6">
                <a:extLst>
                  <a:ext uri="{28A0092B-C50C-407E-A947-70E740481C1C}">
                    <a14:useLocalDpi xmlns:a14="http://schemas.microsoft.com/office/drawing/2010/main" val="0"/>
                  </a:ext>
                </a:extLst>
              </a:blip>
              <a:srcRect l="19827" t="3448" r="34914" b="22414"/>
              <a:stretch>
                <a:fillRect/>
              </a:stretch>
            </p:blipFill>
            <p:spPr bwMode="auto">
              <a:xfrm>
                <a:off x="0" y="0"/>
                <a:ext cx="782"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Rectangle 8"/>
              <p:cNvSpPr>
                <a:spLocks noChangeArrowheads="1"/>
              </p:cNvSpPr>
              <p:nvPr/>
            </p:nvSpPr>
            <p:spPr bwMode="auto">
              <a:xfrm>
                <a:off x="1392" y="296"/>
                <a:ext cx="289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2800" b="1" dirty="0">
                    <a:solidFill>
                      <a:srgbClr val="000000"/>
                    </a:solidFill>
                    <a:latin typeface="Baskerville Old Face" pitchFamily="18" charset="0"/>
                    <a:cs typeface="Arial" charset="0"/>
                  </a:rPr>
                  <a:t>Pune Maternal Nutrition Study</a:t>
                </a:r>
              </a:p>
            </p:txBody>
          </p:sp>
          <p:sp>
            <p:nvSpPr>
              <p:cNvPr id="48142" name="AutoShape 9"/>
              <p:cNvSpPr>
                <a:spLocks noChangeArrowheads="1"/>
              </p:cNvSpPr>
              <p:nvPr/>
            </p:nvSpPr>
            <p:spPr bwMode="auto">
              <a:xfrm>
                <a:off x="48" y="1200"/>
                <a:ext cx="5712" cy="336"/>
              </a:xfrm>
              <a:prstGeom prst="rightArrow">
                <a:avLst>
                  <a:gd name="adj1" fmla="val 66667"/>
                  <a:gd name="adj2" fmla="val 131042"/>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43" name="Text Box 10"/>
              <p:cNvSpPr txBox="1">
                <a:spLocks noChangeArrowheads="1"/>
              </p:cNvSpPr>
              <p:nvPr/>
            </p:nvSpPr>
            <p:spPr bwMode="auto">
              <a:xfrm>
                <a:off x="12" y="1246"/>
                <a:ext cx="108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solidFill>
                      <a:srgbClr val="000000"/>
                    </a:solidFill>
                    <a:latin typeface="Calibri" pitchFamily="34" charset="0"/>
                  </a:rPr>
                  <a:t>Preconception</a:t>
                </a:r>
                <a:endParaRPr lang="en-AU" altLang="en-US" sz="2000" b="1">
                  <a:solidFill>
                    <a:srgbClr val="000000"/>
                  </a:solidFill>
                  <a:latin typeface="Calibri" pitchFamily="34" charset="0"/>
                </a:endParaRPr>
              </a:p>
            </p:txBody>
          </p:sp>
          <p:sp>
            <p:nvSpPr>
              <p:cNvPr id="48144" name="Text Box 11"/>
              <p:cNvSpPr txBox="1">
                <a:spLocks noChangeArrowheads="1"/>
              </p:cNvSpPr>
              <p:nvPr/>
            </p:nvSpPr>
            <p:spPr bwMode="auto">
              <a:xfrm>
                <a:off x="1147" y="1246"/>
                <a:ext cx="92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solidFill>
                      <a:srgbClr val="000000"/>
                    </a:solidFill>
                    <a:latin typeface="Calibri" pitchFamily="34" charset="0"/>
                  </a:rPr>
                  <a:t>Intrauterine</a:t>
                </a:r>
                <a:endParaRPr lang="en-AU" altLang="en-US" sz="2000" b="1">
                  <a:solidFill>
                    <a:srgbClr val="000000"/>
                  </a:solidFill>
                  <a:latin typeface="Calibri" pitchFamily="34" charset="0"/>
                </a:endParaRPr>
              </a:p>
            </p:txBody>
          </p:sp>
          <p:sp>
            <p:nvSpPr>
              <p:cNvPr id="48145" name="Text Box 12"/>
              <p:cNvSpPr txBox="1">
                <a:spLocks noChangeArrowheads="1"/>
              </p:cNvSpPr>
              <p:nvPr/>
            </p:nvSpPr>
            <p:spPr bwMode="auto">
              <a:xfrm>
                <a:off x="2148" y="1248"/>
                <a:ext cx="44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solidFill>
                      <a:srgbClr val="000000"/>
                    </a:solidFill>
                    <a:latin typeface="Calibri" pitchFamily="34" charset="0"/>
                  </a:rPr>
                  <a:t>Birth</a:t>
                </a:r>
                <a:endParaRPr lang="en-AU" altLang="en-US" sz="2000" b="1">
                  <a:solidFill>
                    <a:srgbClr val="000000"/>
                  </a:solidFill>
                  <a:latin typeface="Calibri" pitchFamily="34" charset="0"/>
                </a:endParaRPr>
              </a:p>
            </p:txBody>
          </p:sp>
          <p:sp>
            <p:nvSpPr>
              <p:cNvPr id="48146" name="Text Box 13"/>
              <p:cNvSpPr txBox="1">
                <a:spLocks noChangeArrowheads="1"/>
              </p:cNvSpPr>
              <p:nvPr/>
            </p:nvSpPr>
            <p:spPr bwMode="auto">
              <a:xfrm>
                <a:off x="2812" y="1246"/>
                <a:ext cx="74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solidFill>
                      <a:srgbClr val="000000"/>
                    </a:solidFill>
                    <a:latin typeface="Calibri" pitchFamily="34" charset="0"/>
                  </a:rPr>
                  <a:t>Postnatal</a:t>
                </a:r>
                <a:endParaRPr lang="en-AU" altLang="en-US" sz="2000" b="1">
                  <a:solidFill>
                    <a:srgbClr val="000000"/>
                  </a:solidFill>
                  <a:latin typeface="Calibri" pitchFamily="34" charset="0"/>
                </a:endParaRPr>
              </a:p>
            </p:txBody>
          </p:sp>
          <p:sp>
            <p:nvSpPr>
              <p:cNvPr id="48147" name="Text Box 14"/>
              <p:cNvSpPr txBox="1">
                <a:spLocks noChangeArrowheads="1"/>
              </p:cNvSpPr>
              <p:nvPr/>
            </p:nvSpPr>
            <p:spPr bwMode="auto">
              <a:xfrm>
                <a:off x="3738" y="1246"/>
                <a:ext cx="7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solidFill>
                      <a:srgbClr val="000000"/>
                    </a:solidFill>
                    <a:latin typeface="Calibri" pitchFamily="34" charset="0"/>
                  </a:rPr>
                  <a:t>6 and12 y</a:t>
                </a:r>
                <a:endParaRPr lang="en-AU" altLang="en-US" sz="2000" b="1">
                  <a:solidFill>
                    <a:srgbClr val="000000"/>
                  </a:solidFill>
                  <a:latin typeface="Calibri" pitchFamily="34" charset="0"/>
                </a:endParaRPr>
              </a:p>
            </p:txBody>
          </p:sp>
          <p:sp>
            <p:nvSpPr>
              <p:cNvPr id="48148" name="Text Box 15"/>
              <p:cNvSpPr txBox="1">
                <a:spLocks noChangeArrowheads="1"/>
              </p:cNvSpPr>
              <p:nvPr/>
            </p:nvSpPr>
            <p:spPr bwMode="auto">
              <a:xfrm>
                <a:off x="4912" y="1248"/>
                <a:ext cx="39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solidFill>
                      <a:srgbClr val="000000"/>
                    </a:solidFill>
                    <a:latin typeface="Calibri" pitchFamily="34" charset="0"/>
                  </a:rPr>
                  <a:t>18 y</a:t>
                </a:r>
                <a:endParaRPr lang="en-AU" altLang="en-US" sz="2000" b="1">
                  <a:solidFill>
                    <a:srgbClr val="000000"/>
                  </a:solidFill>
                  <a:latin typeface="Calibri" pitchFamily="34" charset="0"/>
                </a:endParaRPr>
              </a:p>
            </p:txBody>
          </p:sp>
          <p:sp>
            <p:nvSpPr>
              <p:cNvPr id="48149" name="Text Box 16"/>
              <p:cNvSpPr txBox="1">
                <a:spLocks noChangeArrowheads="1"/>
              </p:cNvSpPr>
              <p:nvPr/>
            </p:nvSpPr>
            <p:spPr bwMode="auto">
              <a:xfrm>
                <a:off x="836" y="1632"/>
                <a:ext cx="1167" cy="1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600" b="1">
                    <a:solidFill>
                      <a:srgbClr val="C0504D"/>
                    </a:solidFill>
                    <a:latin typeface="Calibri" pitchFamily="34" charset="0"/>
                  </a:rPr>
                  <a:t>Maternal</a:t>
                </a:r>
              </a:p>
              <a:p>
                <a:pPr algn="ctr" eaLnBrk="1" fontAlgn="base" hangingPunct="1">
                  <a:spcBef>
                    <a:spcPct val="0"/>
                  </a:spcBef>
                  <a:spcAft>
                    <a:spcPct val="0"/>
                  </a:spcAft>
                </a:pPr>
                <a:r>
                  <a:rPr lang="en-US" altLang="en-US" sz="1600" b="1">
                    <a:solidFill>
                      <a:srgbClr val="000000"/>
                    </a:solidFill>
                    <a:latin typeface="Calibri" pitchFamily="34" charset="0"/>
                  </a:rPr>
                  <a:t>Size</a:t>
                </a:r>
                <a:r>
                  <a:rPr lang="en-US" altLang="en-US" sz="1600" b="1">
                    <a:solidFill>
                      <a:srgbClr val="C0504D"/>
                    </a:solidFill>
                    <a:latin typeface="Calibri" pitchFamily="34" charset="0"/>
                  </a:rPr>
                  <a:t> </a:t>
                </a:r>
              </a:p>
              <a:p>
                <a:pPr algn="ctr" eaLnBrk="1" fontAlgn="base" hangingPunct="1">
                  <a:spcBef>
                    <a:spcPct val="0"/>
                  </a:spcBef>
                  <a:spcAft>
                    <a:spcPct val="0"/>
                  </a:spcAft>
                </a:pPr>
                <a:r>
                  <a:rPr lang="en-US" altLang="en-US" sz="1600" b="1">
                    <a:solidFill>
                      <a:srgbClr val="C0504D"/>
                    </a:solidFill>
                    <a:latin typeface="Calibri" pitchFamily="34" charset="0"/>
                  </a:rPr>
                  <a:t>   N</a:t>
                </a:r>
                <a:r>
                  <a:rPr lang="en-US" altLang="en-US" sz="1600" b="1">
                    <a:solidFill>
                      <a:srgbClr val="000000"/>
                    </a:solidFill>
                    <a:latin typeface="Calibri" pitchFamily="34" charset="0"/>
                  </a:rPr>
                  <a:t>utrition</a:t>
                </a:r>
              </a:p>
              <a:p>
                <a:pPr algn="ctr" eaLnBrk="1" fontAlgn="base" hangingPunct="1">
                  <a:spcBef>
                    <a:spcPct val="0"/>
                  </a:spcBef>
                  <a:spcAft>
                    <a:spcPct val="0"/>
                  </a:spcAft>
                </a:pPr>
                <a:r>
                  <a:rPr lang="en-US" altLang="en-US" sz="1600" b="1">
                    <a:solidFill>
                      <a:srgbClr val="000000"/>
                    </a:solidFill>
                    <a:latin typeface="Calibri" pitchFamily="34" charset="0"/>
                  </a:rPr>
                  <a:t>   Metabolism</a:t>
                </a:r>
              </a:p>
              <a:p>
                <a:pPr algn="ctr" eaLnBrk="1" fontAlgn="base" hangingPunct="1">
                  <a:spcBef>
                    <a:spcPct val="0"/>
                  </a:spcBef>
                  <a:spcAft>
                    <a:spcPct val="0"/>
                  </a:spcAft>
                </a:pPr>
                <a:r>
                  <a:rPr lang="en-US" altLang="en-US" sz="1600" b="1">
                    <a:solidFill>
                      <a:srgbClr val="0070C0"/>
                    </a:solidFill>
                    <a:latin typeface="Calibri" pitchFamily="34" charset="0"/>
                  </a:rPr>
                  <a:t>Paternal</a:t>
                </a:r>
                <a:r>
                  <a:rPr lang="en-US" altLang="en-US" sz="1600" b="1">
                    <a:solidFill>
                      <a:srgbClr val="000000"/>
                    </a:solidFill>
                    <a:latin typeface="Calibri" pitchFamily="34" charset="0"/>
                  </a:rPr>
                  <a:t> size  </a:t>
                </a:r>
              </a:p>
              <a:p>
                <a:pPr algn="ctr" eaLnBrk="1" fontAlgn="base" hangingPunct="1">
                  <a:spcBef>
                    <a:spcPct val="0"/>
                  </a:spcBef>
                  <a:spcAft>
                    <a:spcPct val="0"/>
                  </a:spcAft>
                </a:pPr>
                <a:r>
                  <a:rPr lang="en-US" altLang="en-US" sz="1600" b="1">
                    <a:solidFill>
                      <a:srgbClr val="000000"/>
                    </a:solidFill>
                    <a:latin typeface="Calibri" pitchFamily="34" charset="0"/>
                  </a:rPr>
                  <a:t>Metabolic variables</a:t>
                </a:r>
              </a:p>
              <a:p>
                <a:pPr algn="ctr" eaLnBrk="1" fontAlgn="base" hangingPunct="1">
                  <a:spcBef>
                    <a:spcPct val="0"/>
                  </a:spcBef>
                  <a:spcAft>
                    <a:spcPct val="0"/>
                  </a:spcAft>
                </a:pPr>
                <a:r>
                  <a:rPr lang="en-US" altLang="en-US" sz="1600" b="1">
                    <a:solidFill>
                      <a:srgbClr val="000000"/>
                    </a:solidFill>
                    <a:latin typeface="Calibri" pitchFamily="34" charset="0"/>
                  </a:rPr>
                  <a:t>Fetal growth (USG)</a:t>
                </a:r>
              </a:p>
              <a:p>
                <a:pPr algn="ctr" eaLnBrk="1" fontAlgn="base" hangingPunct="1">
                  <a:spcBef>
                    <a:spcPct val="0"/>
                  </a:spcBef>
                  <a:spcAft>
                    <a:spcPct val="0"/>
                  </a:spcAft>
                </a:pPr>
                <a:r>
                  <a:rPr lang="en-US" altLang="en-US" sz="1600" b="1">
                    <a:solidFill>
                      <a:srgbClr val="CC0000"/>
                    </a:solidFill>
                    <a:latin typeface="Calibri" pitchFamily="34" charset="0"/>
                  </a:rPr>
                  <a:t>814</a:t>
                </a:r>
              </a:p>
            </p:txBody>
          </p:sp>
          <p:sp>
            <p:nvSpPr>
              <p:cNvPr id="48150" name="Text Box 17"/>
              <p:cNvSpPr txBox="1">
                <a:spLocks noChangeArrowheads="1"/>
              </p:cNvSpPr>
              <p:nvPr/>
            </p:nvSpPr>
            <p:spPr bwMode="auto">
              <a:xfrm>
                <a:off x="3648" y="1632"/>
                <a:ext cx="912" cy="16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600" b="1">
                    <a:solidFill>
                      <a:srgbClr val="C0504D"/>
                    </a:solidFill>
                    <a:latin typeface="Calibri" pitchFamily="34" charset="0"/>
                  </a:rPr>
                  <a:t>Children</a:t>
                </a:r>
              </a:p>
              <a:p>
                <a:pPr algn="ctr" eaLnBrk="1" fontAlgn="base" hangingPunct="1">
                  <a:spcBef>
                    <a:spcPct val="0"/>
                  </a:spcBef>
                  <a:spcAft>
                    <a:spcPct val="0"/>
                  </a:spcAft>
                </a:pPr>
                <a:r>
                  <a:rPr lang="en-US" altLang="en-US" sz="1600" b="1">
                    <a:solidFill>
                      <a:srgbClr val="C0504D"/>
                    </a:solidFill>
                    <a:latin typeface="Calibri" pitchFamily="34" charset="0"/>
                  </a:rPr>
                  <a:t>&amp; parents </a:t>
                </a:r>
              </a:p>
              <a:p>
                <a:pPr algn="ctr" eaLnBrk="1" fontAlgn="base" hangingPunct="1">
                  <a:spcBef>
                    <a:spcPct val="0"/>
                  </a:spcBef>
                  <a:spcAft>
                    <a:spcPct val="0"/>
                  </a:spcAft>
                </a:pPr>
                <a:r>
                  <a:rPr lang="en-US" altLang="en-US" sz="1600" b="1">
                    <a:solidFill>
                      <a:srgbClr val="C0504D"/>
                    </a:solidFill>
                    <a:latin typeface="Calibri" pitchFamily="34" charset="0"/>
                  </a:rPr>
                  <a:t>   </a:t>
                </a:r>
                <a:r>
                  <a:rPr lang="en-US" altLang="en-US" sz="1600" b="1">
                    <a:solidFill>
                      <a:srgbClr val="000000"/>
                    </a:solidFill>
                    <a:latin typeface="Calibri" pitchFamily="34" charset="0"/>
                  </a:rPr>
                  <a:t>Size, body</a:t>
                </a:r>
              </a:p>
              <a:p>
                <a:pPr algn="ctr" eaLnBrk="1" fontAlgn="base" hangingPunct="1">
                  <a:spcBef>
                    <a:spcPct val="0"/>
                  </a:spcBef>
                  <a:spcAft>
                    <a:spcPct val="0"/>
                  </a:spcAft>
                </a:pPr>
                <a:r>
                  <a:rPr lang="en-US" altLang="en-US" sz="1600" b="1">
                    <a:solidFill>
                      <a:srgbClr val="000000"/>
                    </a:solidFill>
                    <a:latin typeface="Calibri" pitchFamily="34" charset="0"/>
                  </a:rPr>
                  <a:t>composition</a:t>
                </a:r>
              </a:p>
              <a:p>
                <a:pPr algn="ctr" eaLnBrk="1" fontAlgn="base" hangingPunct="1">
                  <a:spcBef>
                    <a:spcPct val="0"/>
                  </a:spcBef>
                  <a:spcAft>
                    <a:spcPct val="0"/>
                  </a:spcAft>
                </a:pPr>
                <a:r>
                  <a:rPr lang="en-US" altLang="en-US" sz="1600" b="1">
                    <a:solidFill>
                      <a:srgbClr val="000000"/>
                    </a:solidFill>
                    <a:latin typeface="Calibri" pitchFamily="34" charset="0"/>
                  </a:rPr>
                  <a:t>IR </a:t>
                </a:r>
              </a:p>
              <a:p>
                <a:pPr algn="ctr" eaLnBrk="1" fontAlgn="base" hangingPunct="1">
                  <a:spcBef>
                    <a:spcPct val="0"/>
                  </a:spcBef>
                  <a:spcAft>
                    <a:spcPct val="0"/>
                  </a:spcAft>
                </a:pPr>
                <a:r>
                  <a:rPr lang="en-US" altLang="en-US" sz="1600" b="1">
                    <a:solidFill>
                      <a:srgbClr val="000000"/>
                    </a:solidFill>
                    <a:latin typeface="Calibri" pitchFamily="34" charset="0"/>
                  </a:rPr>
                  <a:t>   CVD risk markers</a:t>
                </a:r>
              </a:p>
              <a:p>
                <a:pPr algn="ctr" eaLnBrk="1" fontAlgn="base" hangingPunct="1">
                  <a:spcBef>
                    <a:spcPct val="0"/>
                  </a:spcBef>
                  <a:spcAft>
                    <a:spcPct val="0"/>
                  </a:spcAft>
                </a:pPr>
                <a:r>
                  <a:rPr lang="en-US" altLang="en-US" sz="1600" b="1">
                    <a:solidFill>
                      <a:srgbClr val="000000"/>
                    </a:solidFill>
                    <a:latin typeface="Calibri" pitchFamily="34" charset="0"/>
                  </a:rPr>
                  <a:t>Cognition</a:t>
                </a:r>
              </a:p>
              <a:p>
                <a:pPr algn="ctr" eaLnBrk="1" fontAlgn="base" hangingPunct="1">
                  <a:spcBef>
                    <a:spcPct val="0"/>
                  </a:spcBef>
                  <a:spcAft>
                    <a:spcPct val="0"/>
                  </a:spcAft>
                </a:pPr>
                <a:r>
                  <a:rPr lang="en-US" altLang="en-US" sz="1600" b="1">
                    <a:solidFill>
                      <a:srgbClr val="CC0000"/>
                    </a:solidFill>
                    <a:latin typeface="Calibri" pitchFamily="34" charset="0"/>
                  </a:rPr>
                  <a:t>698/723</a:t>
                </a:r>
              </a:p>
              <a:p>
                <a:pPr algn="ctr" eaLnBrk="1" fontAlgn="base" hangingPunct="1">
                  <a:spcBef>
                    <a:spcPct val="0"/>
                  </a:spcBef>
                  <a:spcAft>
                    <a:spcPct val="0"/>
                  </a:spcAft>
                </a:pPr>
                <a:r>
                  <a:rPr lang="en-US" altLang="en-US" sz="1600" b="1">
                    <a:solidFill>
                      <a:srgbClr val="CC0000"/>
                    </a:solidFill>
                    <a:latin typeface="Calibri" pitchFamily="34" charset="0"/>
                  </a:rPr>
                  <a:t>(96%) </a:t>
                </a:r>
                <a:r>
                  <a:rPr lang="en-US" altLang="en-US" sz="1600" b="1">
                    <a:solidFill>
                      <a:srgbClr val="000000"/>
                    </a:solidFill>
                    <a:latin typeface="Calibri" pitchFamily="34" charset="0"/>
                  </a:rPr>
                  <a:t>  </a:t>
                </a:r>
              </a:p>
            </p:txBody>
          </p:sp>
          <p:sp>
            <p:nvSpPr>
              <p:cNvPr id="48151" name="Text Box 18"/>
              <p:cNvSpPr txBox="1">
                <a:spLocks noChangeArrowheads="1"/>
              </p:cNvSpPr>
              <p:nvPr/>
            </p:nvSpPr>
            <p:spPr bwMode="auto">
              <a:xfrm>
                <a:off x="48" y="1632"/>
                <a:ext cx="720" cy="8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600" b="1">
                    <a:solidFill>
                      <a:srgbClr val="000000"/>
                    </a:solidFill>
                    <a:latin typeface="Calibri" pitchFamily="34" charset="0"/>
                  </a:rPr>
                  <a:t> </a:t>
                </a:r>
                <a:r>
                  <a:rPr lang="en-US" altLang="en-US" sz="1600" b="1">
                    <a:solidFill>
                      <a:srgbClr val="C0504D"/>
                    </a:solidFill>
                    <a:latin typeface="Calibri" pitchFamily="34" charset="0"/>
                  </a:rPr>
                  <a:t>Maternal</a:t>
                </a:r>
              </a:p>
              <a:p>
                <a:pPr algn="ctr" eaLnBrk="1" fontAlgn="base" hangingPunct="1">
                  <a:spcBef>
                    <a:spcPct val="0"/>
                  </a:spcBef>
                  <a:spcAft>
                    <a:spcPct val="0"/>
                  </a:spcAft>
                </a:pPr>
                <a:r>
                  <a:rPr lang="en-US" altLang="en-US" sz="1600" b="1">
                    <a:solidFill>
                      <a:srgbClr val="000000"/>
                    </a:solidFill>
                    <a:latin typeface="Calibri" pitchFamily="34" charset="0"/>
                  </a:rPr>
                  <a:t>Size</a:t>
                </a:r>
              </a:p>
              <a:p>
                <a:pPr algn="ctr" eaLnBrk="1" fontAlgn="base" hangingPunct="1">
                  <a:spcBef>
                    <a:spcPct val="0"/>
                  </a:spcBef>
                  <a:spcAft>
                    <a:spcPct val="0"/>
                  </a:spcAft>
                </a:pPr>
                <a:r>
                  <a:rPr lang="en-US" altLang="en-US" sz="1600" b="1">
                    <a:solidFill>
                      <a:srgbClr val="000000"/>
                    </a:solidFill>
                    <a:latin typeface="Calibri" pitchFamily="34" charset="0"/>
                  </a:rPr>
                  <a:t>Hemo-</a:t>
                </a:r>
              </a:p>
              <a:p>
                <a:pPr algn="ctr" eaLnBrk="1" fontAlgn="base" hangingPunct="1">
                  <a:spcBef>
                    <a:spcPct val="0"/>
                  </a:spcBef>
                  <a:spcAft>
                    <a:spcPct val="0"/>
                  </a:spcAft>
                </a:pPr>
                <a:r>
                  <a:rPr lang="en-US" altLang="en-US" sz="1600" b="1">
                    <a:solidFill>
                      <a:srgbClr val="000000"/>
                    </a:solidFill>
                    <a:latin typeface="Calibri" pitchFamily="34" charset="0"/>
                  </a:rPr>
                  <a:t>globin</a:t>
                </a:r>
              </a:p>
              <a:p>
                <a:pPr algn="ctr" eaLnBrk="1" fontAlgn="base" hangingPunct="1">
                  <a:spcBef>
                    <a:spcPct val="0"/>
                  </a:spcBef>
                  <a:spcAft>
                    <a:spcPct val="0"/>
                  </a:spcAft>
                </a:pPr>
                <a:r>
                  <a:rPr lang="en-US" altLang="en-US" sz="1600" b="1">
                    <a:solidFill>
                      <a:srgbClr val="CC0000"/>
                    </a:solidFill>
                    <a:latin typeface="Calibri" pitchFamily="34" charset="0"/>
                  </a:rPr>
                  <a:t>2675</a:t>
                </a:r>
                <a:endParaRPr lang="en-AU" altLang="en-US" sz="1600" b="1">
                  <a:solidFill>
                    <a:srgbClr val="CC0000"/>
                  </a:solidFill>
                  <a:latin typeface="Calibri" pitchFamily="34" charset="0"/>
                </a:endParaRPr>
              </a:p>
            </p:txBody>
          </p:sp>
          <p:sp>
            <p:nvSpPr>
              <p:cNvPr id="48152" name="Text Box 19"/>
              <p:cNvSpPr txBox="1">
                <a:spLocks noChangeArrowheads="1"/>
              </p:cNvSpPr>
              <p:nvPr/>
            </p:nvSpPr>
            <p:spPr bwMode="auto">
              <a:xfrm>
                <a:off x="2064" y="1632"/>
                <a:ext cx="699"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600" b="1">
                    <a:solidFill>
                      <a:srgbClr val="C0504D"/>
                    </a:solidFill>
                    <a:latin typeface="Calibri" pitchFamily="34" charset="0"/>
                  </a:rPr>
                  <a:t>Size</a:t>
                </a:r>
                <a:r>
                  <a:rPr lang="en-US" altLang="en-US" sz="1600" b="1">
                    <a:solidFill>
                      <a:srgbClr val="000000"/>
                    </a:solidFill>
                    <a:latin typeface="Calibri" pitchFamily="34" charset="0"/>
                  </a:rPr>
                  <a:t> </a:t>
                </a:r>
              </a:p>
              <a:p>
                <a:pPr algn="ctr" eaLnBrk="1" fontAlgn="base" hangingPunct="1">
                  <a:spcBef>
                    <a:spcPct val="0"/>
                  </a:spcBef>
                  <a:spcAft>
                    <a:spcPct val="0"/>
                  </a:spcAft>
                </a:pPr>
                <a:r>
                  <a:rPr lang="en-US" altLang="en-US" sz="1600" b="1">
                    <a:solidFill>
                      <a:srgbClr val="000000"/>
                    </a:solidFill>
                    <a:latin typeface="Calibri" pitchFamily="34" charset="0"/>
                  </a:rPr>
                  <a:t>Phenotype</a:t>
                </a:r>
              </a:p>
              <a:p>
                <a:pPr algn="ctr" eaLnBrk="1" fontAlgn="base" hangingPunct="1">
                  <a:spcBef>
                    <a:spcPct val="0"/>
                  </a:spcBef>
                  <a:spcAft>
                    <a:spcPct val="0"/>
                  </a:spcAft>
                </a:pPr>
                <a:r>
                  <a:rPr lang="en-US" altLang="en-US" sz="1600" b="1">
                    <a:solidFill>
                      <a:srgbClr val="CC0000"/>
                    </a:solidFill>
                    <a:latin typeface="Calibri" pitchFamily="34" charset="0"/>
                  </a:rPr>
                  <a:t>770</a:t>
                </a:r>
                <a:endParaRPr lang="en-AU" altLang="en-US" sz="1600" b="1">
                  <a:solidFill>
                    <a:srgbClr val="CC0000"/>
                  </a:solidFill>
                  <a:latin typeface="Calibri" pitchFamily="34" charset="0"/>
                </a:endParaRPr>
              </a:p>
            </p:txBody>
          </p:sp>
          <p:sp>
            <p:nvSpPr>
              <p:cNvPr id="48153" name="Text Box 20"/>
              <p:cNvSpPr txBox="1">
                <a:spLocks noChangeArrowheads="1"/>
              </p:cNvSpPr>
              <p:nvPr/>
            </p:nvSpPr>
            <p:spPr bwMode="auto">
              <a:xfrm>
                <a:off x="2892" y="1632"/>
                <a:ext cx="620"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600" b="1">
                    <a:solidFill>
                      <a:srgbClr val="C0504D"/>
                    </a:solidFill>
                    <a:latin typeface="Calibri" pitchFamily="34" charset="0"/>
                  </a:rPr>
                  <a:t>Growth</a:t>
                </a:r>
                <a:r>
                  <a:rPr lang="en-US" altLang="en-US" sz="1600" b="1">
                    <a:solidFill>
                      <a:srgbClr val="000000"/>
                    </a:solidFill>
                    <a:latin typeface="Calibri" pitchFamily="34" charset="0"/>
                  </a:rPr>
                  <a:t> </a:t>
                </a:r>
              </a:p>
              <a:p>
                <a:pPr algn="ctr" eaLnBrk="1" fontAlgn="base" hangingPunct="1">
                  <a:spcBef>
                    <a:spcPct val="0"/>
                  </a:spcBef>
                  <a:spcAft>
                    <a:spcPct val="0"/>
                  </a:spcAft>
                </a:pPr>
                <a:r>
                  <a:rPr lang="en-US" altLang="en-US" sz="1600" b="1">
                    <a:solidFill>
                      <a:srgbClr val="000000"/>
                    </a:solidFill>
                    <a:latin typeface="Calibri" pitchFamily="34" charset="0"/>
                  </a:rPr>
                  <a:t>every </a:t>
                </a:r>
              </a:p>
              <a:p>
                <a:pPr algn="ctr" eaLnBrk="1" fontAlgn="base" hangingPunct="1">
                  <a:spcBef>
                    <a:spcPct val="0"/>
                  </a:spcBef>
                  <a:spcAft>
                    <a:spcPct val="0"/>
                  </a:spcAft>
                </a:pPr>
                <a:r>
                  <a:rPr lang="en-US" altLang="en-US" sz="1600" b="1">
                    <a:solidFill>
                      <a:srgbClr val="000000"/>
                    </a:solidFill>
                    <a:latin typeface="Calibri" pitchFamily="34" charset="0"/>
                  </a:rPr>
                  <a:t>6 months</a:t>
                </a:r>
              </a:p>
              <a:p>
                <a:pPr algn="ctr" eaLnBrk="1" fontAlgn="base" hangingPunct="1">
                  <a:spcBef>
                    <a:spcPct val="0"/>
                  </a:spcBef>
                  <a:spcAft>
                    <a:spcPct val="0"/>
                  </a:spcAft>
                </a:pPr>
                <a:r>
                  <a:rPr lang="en-US" altLang="en-US" sz="1600" b="1">
                    <a:solidFill>
                      <a:srgbClr val="CC0000"/>
                    </a:solidFill>
                    <a:latin typeface="Calibri" pitchFamily="34" charset="0"/>
                  </a:rPr>
                  <a:t>743</a:t>
                </a:r>
                <a:endParaRPr lang="en-AU" altLang="en-US" sz="1600" b="1">
                  <a:solidFill>
                    <a:srgbClr val="CC0000"/>
                  </a:solidFill>
                  <a:latin typeface="Calibri" pitchFamily="34" charset="0"/>
                </a:endParaRPr>
              </a:p>
            </p:txBody>
          </p:sp>
          <p:sp>
            <p:nvSpPr>
              <p:cNvPr id="48154" name="Text Box 21"/>
              <p:cNvSpPr txBox="1">
                <a:spLocks noChangeArrowheads="1"/>
              </p:cNvSpPr>
              <p:nvPr/>
            </p:nvSpPr>
            <p:spPr bwMode="auto">
              <a:xfrm>
                <a:off x="4704" y="1632"/>
                <a:ext cx="912" cy="16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600" b="1">
                    <a:solidFill>
                      <a:srgbClr val="C0504D"/>
                    </a:solidFill>
                    <a:latin typeface="Calibri" pitchFamily="34" charset="0"/>
                  </a:rPr>
                  <a:t>Children</a:t>
                </a:r>
              </a:p>
              <a:p>
                <a:pPr algn="ctr" eaLnBrk="1" fontAlgn="base" hangingPunct="1">
                  <a:spcBef>
                    <a:spcPct val="0"/>
                  </a:spcBef>
                  <a:spcAft>
                    <a:spcPct val="0"/>
                  </a:spcAft>
                </a:pPr>
                <a:r>
                  <a:rPr lang="en-US" altLang="en-US" sz="1600" b="1">
                    <a:solidFill>
                      <a:srgbClr val="C0504D"/>
                    </a:solidFill>
                    <a:latin typeface="Calibri" pitchFamily="34" charset="0"/>
                  </a:rPr>
                  <a:t>&amp; parents </a:t>
                </a:r>
              </a:p>
              <a:p>
                <a:pPr algn="ctr" eaLnBrk="1" fontAlgn="base" hangingPunct="1">
                  <a:spcBef>
                    <a:spcPct val="0"/>
                  </a:spcBef>
                  <a:spcAft>
                    <a:spcPct val="0"/>
                  </a:spcAft>
                </a:pPr>
                <a:r>
                  <a:rPr lang="en-US" altLang="en-US" sz="1600" b="1">
                    <a:solidFill>
                      <a:srgbClr val="000000"/>
                    </a:solidFill>
                    <a:latin typeface="Calibri" pitchFamily="34" charset="0"/>
                  </a:rPr>
                  <a:t>   Size, body</a:t>
                </a:r>
              </a:p>
              <a:p>
                <a:pPr algn="ctr" eaLnBrk="1" fontAlgn="base" hangingPunct="1">
                  <a:spcBef>
                    <a:spcPct val="0"/>
                  </a:spcBef>
                  <a:spcAft>
                    <a:spcPct val="0"/>
                  </a:spcAft>
                </a:pPr>
                <a:r>
                  <a:rPr lang="en-US" altLang="en-US" sz="1600" b="1">
                    <a:solidFill>
                      <a:srgbClr val="000000"/>
                    </a:solidFill>
                    <a:latin typeface="Calibri" pitchFamily="34" charset="0"/>
                  </a:rPr>
                  <a:t>composition</a:t>
                </a:r>
              </a:p>
              <a:p>
                <a:pPr algn="ctr" eaLnBrk="1" fontAlgn="base" hangingPunct="1">
                  <a:spcBef>
                    <a:spcPct val="0"/>
                  </a:spcBef>
                  <a:spcAft>
                    <a:spcPct val="0"/>
                  </a:spcAft>
                </a:pPr>
                <a:r>
                  <a:rPr lang="en-US" altLang="en-US" sz="1600" b="1">
                    <a:solidFill>
                      <a:srgbClr val="000000"/>
                    </a:solidFill>
                    <a:latin typeface="Calibri" pitchFamily="34" charset="0"/>
                  </a:rPr>
                  <a:t>IR</a:t>
                </a:r>
              </a:p>
              <a:p>
                <a:pPr algn="ctr" eaLnBrk="1" fontAlgn="base" hangingPunct="1">
                  <a:spcBef>
                    <a:spcPct val="0"/>
                  </a:spcBef>
                  <a:spcAft>
                    <a:spcPct val="0"/>
                  </a:spcAft>
                </a:pPr>
                <a:r>
                  <a:rPr lang="en-US" altLang="en-US" sz="1600" b="1">
                    <a:solidFill>
                      <a:srgbClr val="000000"/>
                    </a:solidFill>
                    <a:latin typeface="Calibri" pitchFamily="34" charset="0"/>
                  </a:rPr>
                  <a:t>CVD risk markers </a:t>
                </a:r>
              </a:p>
              <a:p>
                <a:pPr algn="ctr" eaLnBrk="1" fontAlgn="base" hangingPunct="1">
                  <a:spcBef>
                    <a:spcPct val="0"/>
                  </a:spcBef>
                  <a:spcAft>
                    <a:spcPct val="0"/>
                  </a:spcAft>
                </a:pPr>
                <a:r>
                  <a:rPr lang="en-US" altLang="en-US" sz="1600" b="1">
                    <a:solidFill>
                      <a:srgbClr val="000000"/>
                    </a:solidFill>
                    <a:latin typeface="Calibri" pitchFamily="34" charset="0"/>
                  </a:rPr>
                  <a:t>Genetics and Epigenetics</a:t>
                </a:r>
              </a:p>
              <a:p>
                <a:pPr algn="ctr" eaLnBrk="1" fontAlgn="base" hangingPunct="1">
                  <a:spcBef>
                    <a:spcPct val="0"/>
                  </a:spcBef>
                  <a:spcAft>
                    <a:spcPct val="0"/>
                  </a:spcAft>
                </a:pPr>
                <a:r>
                  <a:rPr lang="en-US" altLang="en-US" sz="1600" b="1">
                    <a:solidFill>
                      <a:srgbClr val="C00000"/>
                    </a:solidFill>
                    <a:latin typeface="Calibri" pitchFamily="34" charset="0"/>
                  </a:rPr>
                  <a:t>n=663/690</a:t>
                </a:r>
              </a:p>
            </p:txBody>
          </p:sp>
          <p:sp>
            <p:nvSpPr>
              <p:cNvPr id="48155" name="AutoShape 22"/>
              <p:cNvSpPr>
                <a:spLocks noChangeArrowheads="1"/>
              </p:cNvSpPr>
              <p:nvPr/>
            </p:nvSpPr>
            <p:spPr bwMode="auto">
              <a:xfrm>
                <a:off x="336" y="1488"/>
                <a:ext cx="96" cy="144"/>
              </a:xfrm>
              <a:prstGeom prst="downArrow">
                <a:avLst>
                  <a:gd name="adj1" fmla="val 50000"/>
                  <a:gd name="adj2" fmla="val 37500"/>
                </a:avLst>
              </a:prstGeom>
              <a:solidFill>
                <a:srgbClr val="B46873"/>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56" name="AutoShape 23"/>
              <p:cNvSpPr>
                <a:spLocks noChangeArrowheads="1"/>
              </p:cNvSpPr>
              <p:nvPr/>
            </p:nvSpPr>
            <p:spPr bwMode="auto">
              <a:xfrm>
                <a:off x="1344" y="1488"/>
                <a:ext cx="96" cy="144"/>
              </a:xfrm>
              <a:prstGeom prst="downArrow">
                <a:avLst>
                  <a:gd name="adj1" fmla="val 50000"/>
                  <a:gd name="adj2" fmla="val 37500"/>
                </a:avLst>
              </a:prstGeom>
              <a:solidFill>
                <a:srgbClr val="B46873"/>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57" name="AutoShape 24"/>
              <p:cNvSpPr>
                <a:spLocks noChangeArrowheads="1"/>
              </p:cNvSpPr>
              <p:nvPr/>
            </p:nvSpPr>
            <p:spPr bwMode="auto">
              <a:xfrm>
                <a:off x="2352" y="1488"/>
                <a:ext cx="96" cy="144"/>
              </a:xfrm>
              <a:prstGeom prst="downArrow">
                <a:avLst>
                  <a:gd name="adj1" fmla="val 50000"/>
                  <a:gd name="adj2" fmla="val 37500"/>
                </a:avLst>
              </a:prstGeom>
              <a:solidFill>
                <a:srgbClr val="B46873"/>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58" name="AutoShape 25"/>
              <p:cNvSpPr>
                <a:spLocks noChangeArrowheads="1"/>
              </p:cNvSpPr>
              <p:nvPr/>
            </p:nvSpPr>
            <p:spPr bwMode="auto">
              <a:xfrm>
                <a:off x="3120" y="1488"/>
                <a:ext cx="96" cy="144"/>
              </a:xfrm>
              <a:prstGeom prst="downArrow">
                <a:avLst>
                  <a:gd name="adj1" fmla="val 50000"/>
                  <a:gd name="adj2" fmla="val 37500"/>
                </a:avLst>
              </a:prstGeom>
              <a:solidFill>
                <a:srgbClr val="B46873"/>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59" name="AutoShape 26"/>
              <p:cNvSpPr>
                <a:spLocks noChangeArrowheads="1"/>
              </p:cNvSpPr>
              <p:nvPr/>
            </p:nvSpPr>
            <p:spPr bwMode="auto">
              <a:xfrm>
                <a:off x="4032" y="1488"/>
                <a:ext cx="96" cy="144"/>
              </a:xfrm>
              <a:prstGeom prst="downArrow">
                <a:avLst>
                  <a:gd name="adj1" fmla="val 50000"/>
                  <a:gd name="adj2" fmla="val 37500"/>
                </a:avLst>
              </a:prstGeom>
              <a:solidFill>
                <a:srgbClr val="B46873"/>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60" name="AutoShape 27"/>
              <p:cNvSpPr>
                <a:spLocks noChangeArrowheads="1"/>
              </p:cNvSpPr>
              <p:nvPr/>
            </p:nvSpPr>
            <p:spPr bwMode="auto">
              <a:xfrm>
                <a:off x="5040" y="1488"/>
                <a:ext cx="96" cy="144"/>
              </a:xfrm>
              <a:prstGeom prst="downArrow">
                <a:avLst>
                  <a:gd name="adj1" fmla="val 50000"/>
                  <a:gd name="adj2" fmla="val 37500"/>
                </a:avLst>
              </a:prstGeom>
              <a:solidFill>
                <a:srgbClr val="B46873"/>
              </a:solidFill>
              <a:ln w="9525">
                <a:solidFill>
                  <a:schemeClr val="tx1"/>
                </a:solidFill>
                <a:miter lim="800000"/>
                <a:headEnd/>
                <a:tailEnd/>
              </a:ln>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61" name="Rectangle 28"/>
              <p:cNvSpPr>
                <a:spLocks noChangeArrowheads="1"/>
              </p:cNvSpPr>
              <p:nvPr/>
            </p:nvSpPr>
            <p:spPr bwMode="auto">
              <a:xfrm>
                <a:off x="0" y="432"/>
                <a:ext cx="5760" cy="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ltLang="en-US">
                  <a:solidFill>
                    <a:srgbClr val="000000"/>
                  </a:solidFill>
                  <a:cs typeface="Arial" charset="0"/>
                </a:endParaRPr>
              </a:p>
            </p:txBody>
          </p:sp>
          <p:sp>
            <p:nvSpPr>
              <p:cNvPr id="48162" name="Text Box 29"/>
              <p:cNvSpPr txBox="1">
                <a:spLocks noChangeArrowheads="1"/>
              </p:cNvSpPr>
              <p:nvPr/>
            </p:nvSpPr>
            <p:spPr bwMode="auto">
              <a:xfrm>
                <a:off x="192" y="998"/>
                <a:ext cx="37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600" b="1">
                    <a:solidFill>
                      <a:srgbClr val="000000"/>
                    </a:solidFill>
                    <a:latin typeface="Calibri" pitchFamily="34" charset="0"/>
                  </a:rPr>
                  <a:t>1993</a:t>
                </a:r>
              </a:p>
            </p:txBody>
          </p:sp>
          <p:sp>
            <p:nvSpPr>
              <p:cNvPr id="48163" name="Text Box 30"/>
              <p:cNvSpPr txBox="1">
                <a:spLocks noChangeArrowheads="1"/>
              </p:cNvSpPr>
              <p:nvPr/>
            </p:nvSpPr>
            <p:spPr bwMode="auto">
              <a:xfrm>
                <a:off x="2055" y="988"/>
                <a:ext cx="55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600" b="1">
                    <a:solidFill>
                      <a:srgbClr val="000000"/>
                    </a:solidFill>
                    <a:latin typeface="Calibri" pitchFamily="34" charset="0"/>
                  </a:rPr>
                  <a:t>1994-96</a:t>
                </a:r>
              </a:p>
            </p:txBody>
          </p:sp>
          <p:sp>
            <p:nvSpPr>
              <p:cNvPr id="48164" name="Text Box 31"/>
              <p:cNvSpPr txBox="1">
                <a:spLocks noChangeArrowheads="1"/>
              </p:cNvSpPr>
              <p:nvPr/>
            </p:nvSpPr>
            <p:spPr bwMode="auto">
              <a:xfrm>
                <a:off x="3783" y="864"/>
                <a:ext cx="55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600" b="1">
                    <a:solidFill>
                      <a:srgbClr val="000000"/>
                    </a:solidFill>
                    <a:latin typeface="Calibri" pitchFamily="34" charset="0"/>
                  </a:rPr>
                  <a:t>2000-03</a:t>
                </a:r>
              </a:p>
              <a:p>
                <a:pPr eaLnBrk="1" fontAlgn="base" hangingPunct="1">
                  <a:spcBef>
                    <a:spcPct val="0"/>
                  </a:spcBef>
                  <a:spcAft>
                    <a:spcPct val="0"/>
                  </a:spcAft>
                </a:pPr>
                <a:r>
                  <a:rPr lang="en-US" altLang="en-US" sz="1600" b="1">
                    <a:solidFill>
                      <a:srgbClr val="000000"/>
                    </a:solidFill>
                    <a:latin typeface="Calibri" pitchFamily="34" charset="0"/>
                  </a:rPr>
                  <a:t>2006-08</a:t>
                </a:r>
              </a:p>
            </p:txBody>
          </p:sp>
          <p:sp>
            <p:nvSpPr>
              <p:cNvPr id="48165" name="Text Box 32"/>
              <p:cNvSpPr txBox="1">
                <a:spLocks noChangeArrowheads="1"/>
              </p:cNvSpPr>
              <p:nvPr/>
            </p:nvSpPr>
            <p:spPr bwMode="auto">
              <a:xfrm>
                <a:off x="4901" y="1008"/>
                <a:ext cx="37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600" b="1">
                    <a:solidFill>
                      <a:srgbClr val="000000"/>
                    </a:solidFill>
                    <a:latin typeface="Calibri" pitchFamily="34" charset="0"/>
                  </a:rPr>
                  <a:t>2013</a:t>
                </a:r>
              </a:p>
            </p:txBody>
          </p:sp>
          <p:pic>
            <p:nvPicPr>
              <p:cNvPr id="48166" name="Picture 34" descr="anthro of neonate"/>
              <p:cNvPicPr>
                <a:picLocks noChangeAspect="1" noChangeArrowheads="1"/>
              </p:cNvPicPr>
              <p:nvPr/>
            </p:nvPicPr>
            <p:blipFill>
              <a:blip r:embed="rId7">
                <a:extLst>
                  <a:ext uri="{28A0092B-C50C-407E-A947-70E740481C1C}">
                    <a14:useLocalDpi xmlns:a14="http://schemas.microsoft.com/office/drawing/2010/main" val="0"/>
                  </a:ext>
                </a:extLst>
              </a:blip>
              <a:srcRect l="26668" t="10413" r="20000" b="23576"/>
              <a:stretch>
                <a:fillRect/>
              </a:stretch>
            </p:blipFill>
            <p:spPr bwMode="auto">
              <a:xfrm>
                <a:off x="2016" y="2496"/>
                <a:ext cx="76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7" name="Picture 35"/>
              <p:cNvPicPr>
                <a:picLocks noChangeAspect="1" noChangeArrowheads="1"/>
              </p:cNvPicPr>
              <p:nvPr/>
            </p:nvPicPr>
            <p:blipFill>
              <a:blip r:embed="rId8">
                <a:extLst>
                  <a:ext uri="{28A0092B-C50C-407E-A947-70E740481C1C}">
                    <a14:useLocalDpi xmlns:a14="http://schemas.microsoft.com/office/drawing/2010/main" val="0"/>
                  </a:ext>
                </a:extLst>
              </a:blip>
              <a:srcRect l="29773" t="10811" r="21068"/>
              <a:stretch>
                <a:fillRect/>
              </a:stretch>
            </p:blipFill>
            <p:spPr bwMode="auto">
              <a:xfrm>
                <a:off x="48" y="2496"/>
                <a:ext cx="740"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8" name="Picture 36" descr="slide3"/>
              <p:cNvPicPr>
                <a:picLocks noChangeAspect="1" noChangeArrowheads="1"/>
              </p:cNvPicPr>
              <p:nvPr/>
            </p:nvPicPr>
            <p:blipFill>
              <a:blip r:embed="rId9" cstate="print">
                <a:extLst>
                  <a:ext uri="{28A0092B-C50C-407E-A947-70E740481C1C}">
                    <a14:useLocalDpi xmlns:a14="http://schemas.microsoft.com/office/drawing/2010/main" val="0"/>
                  </a:ext>
                </a:extLst>
              </a:blip>
              <a:srcRect l="6667" t="9718" r="6667"/>
              <a:stretch>
                <a:fillRect/>
              </a:stretch>
            </p:blipFill>
            <p:spPr bwMode="auto">
              <a:xfrm>
                <a:off x="2160" y="3456"/>
                <a:ext cx="1248"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9" name="Picture 37" descr="slide5"/>
              <p:cNvPicPr>
                <a:picLocks noChangeAspect="1" noChangeArrowheads="1"/>
              </p:cNvPicPr>
              <p:nvPr/>
            </p:nvPicPr>
            <p:blipFill>
              <a:blip r:embed="rId10" cstate="print">
                <a:extLst>
                  <a:ext uri="{28A0092B-C50C-407E-A947-70E740481C1C}">
                    <a14:useLocalDpi xmlns:a14="http://schemas.microsoft.com/office/drawing/2010/main" val="0"/>
                  </a:ext>
                </a:extLst>
              </a:blip>
              <a:srcRect l="11301" t="2325" r="13646" b="20930"/>
              <a:stretch>
                <a:fillRect/>
              </a:stretch>
            </p:blipFill>
            <p:spPr bwMode="auto">
              <a:xfrm>
                <a:off x="2864" y="2352"/>
                <a:ext cx="70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134" name="Picture 33"/>
            <p:cNvPicPr>
              <a:picLocks noChangeAspect="1" noChangeArrowheads="1"/>
            </p:cNvPicPr>
            <p:nvPr/>
          </p:nvPicPr>
          <p:blipFill>
            <a:blip r:embed="rId11">
              <a:extLst>
                <a:ext uri="{28A0092B-C50C-407E-A947-70E740481C1C}">
                  <a14:useLocalDpi xmlns:a14="http://schemas.microsoft.com/office/drawing/2010/main" val="0"/>
                </a:ext>
              </a:extLst>
            </a:blip>
            <a:srcRect l="10588" r="9412"/>
            <a:stretch>
              <a:fillRect/>
            </a:stretch>
          </p:blipFill>
          <p:spPr bwMode="auto">
            <a:xfrm>
              <a:off x="1590675" y="4713288"/>
              <a:ext cx="12192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4" descr="slide12"/>
            <p:cNvPicPr>
              <a:picLocks noChangeAspect="1" noChangeArrowheads="1"/>
            </p:cNvPicPr>
            <p:nvPr/>
          </p:nvPicPr>
          <p:blipFill>
            <a:blip r:embed="rId12" cstate="print">
              <a:extLst>
                <a:ext uri="{28A0092B-C50C-407E-A947-70E740481C1C}">
                  <a14:useLocalDpi xmlns:a14="http://schemas.microsoft.com/office/drawing/2010/main" val="0"/>
                </a:ext>
              </a:extLst>
            </a:blip>
            <a:srcRect t="15625" r="17857"/>
            <a:stretch>
              <a:fillRect/>
            </a:stretch>
          </p:blipFill>
          <p:spPr bwMode="auto">
            <a:xfrm>
              <a:off x="1327150" y="5751513"/>
              <a:ext cx="17526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39" descr="C:\Users\prachi_katre\Desktop\Talks 2013\pics for p\int photo\Picture 50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8850" y="5562600"/>
              <a:ext cx="17637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250951" y="4437063"/>
            <a:ext cx="5137150" cy="368300"/>
          </a:xfrm>
          <a:prstGeom prst="rect">
            <a:avLst/>
          </a:prstGeom>
          <a:solidFill>
            <a:schemeClr val="accent1">
              <a:lumMod val="40000"/>
              <a:lumOff val="60000"/>
            </a:schemeClr>
          </a:solidFill>
          <a:ln>
            <a:solidFill>
              <a:schemeClr val="tx1"/>
            </a:solidFill>
          </a:ln>
        </p:spPr>
        <p:txBody>
          <a:bodyPr>
            <a:spAutoFit/>
          </a:bodyPr>
          <a:lstStyle/>
          <a:p>
            <a:pPr algn="ctr" fontAlgn="base">
              <a:spcBef>
                <a:spcPct val="0"/>
              </a:spcBef>
              <a:spcAft>
                <a:spcPct val="0"/>
              </a:spcAft>
              <a:defRPr/>
            </a:pPr>
            <a:r>
              <a:rPr lang="en-US" dirty="0">
                <a:solidFill>
                  <a:prstClr val="black"/>
                </a:solidFill>
                <a:latin typeface="Comic Sans MS" panose="030F0702030302020204" pitchFamily="66" charset="0"/>
                <a:cs typeface="Arial" charset="0"/>
              </a:rPr>
              <a:t>Bio Bank: DNA, Plasma, Urine, Buccal swabs</a:t>
            </a:r>
          </a:p>
        </p:txBody>
      </p:sp>
      <p:sp>
        <p:nvSpPr>
          <p:cNvPr id="46" name="TextBox 45"/>
          <p:cNvSpPr txBox="1"/>
          <p:nvPr/>
        </p:nvSpPr>
        <p:spPr>
          <a:xfrm>
            <a:off x="6323015" y="5108586"/>
            <a:ext cx="1735137" cy="1477328"/>
          </a:xfrm>
          <a:prstGeom prst="rect">
            <a:avLst/>
          </a:prstGeom>
          <a:solidFill>
            <a:schemeClr val="accent1">
              <a:lumMod val="40000"/>
              <a:lumOff val="60000"/>
            </a:schemeClr>
          </a:solidFill>
          <a:ln>
            <a:solidFill>
              <a:schemeClr val="tx1"/>
            </a:solidFill>
          </a:ln>
        </p:spPr>
        <p:txBody>
          <a:bodyPr>
            <a:spAutoFit/>
          </a:bodyPr>
          <a:lstStyle/>
          <a:p>
            <a:pPr algn="ctr" fontAlgn="base">
              <a:spcBef>
                <a:spcPct val="0"/>
              </a:spcBef>
              <a:spcAft>
                <a:spcPct val="0"/>
              </a:spcAft>
              <a:defRPr/>
            </a:pPr>
            <a:r>
              <a:rPr lang="en-US" dirty="0">
                <a:solidFill>
                  <a:prstClr val="black"/>
                </a:solidFill>
                <a:latin typeface="Comic Sans MS" panose="030F0702030302020204" pitchFamily="66" charset="0"/>
                <a:cs typeface="Arial" charset="0"/>
              </a:rPr>
              <a:t>Bio Bank: DNA, RNA, Plasma, Urine, Buccal swabs, Microbiota</a:t>
            </a:r>
          </a:p>
        </p:txBody>
      </p:sp>
    </p:spTree>
    <p:extLst>
      <p:ext uri="{BB962C8B-B14F-4D97-AF65-F5344CB8AC3E}">
        <p14:creationId xmlns:p14="http://schemas.microsoft.com/office/powerpoint/2010/main" val="40389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48130"/>
                                        </p:tgtEl>
                                        <p:attrNameLst>
                                          <p:attrName>style.opacity</p:attrName>
                                        </p:attrNameLst>
                                      </p:cBhvr>
                                      <p:to>
                                        <p:strVal val="0.5"/>
                                      </p:to>
                                    </p:set>
                                    <p:animEffect filter="image" prLst="opacity: 0.5">
                                      <p:cBhvr rctx="IE">
                                        <p:cTn id="7" dur="indefinite"/>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5"/>
          <p:cNvSpPr>
            <a:spLocks noGrp="1"/>
          </p:cNvSpPr>
          <p:nvPr>
            <p:ph idx="1"/>
          </p:nvPr>
        </p:nvSpPr>
        <p:spPr>
          <a:xfrm>
            <a:off x="446856" y="2780929"/>
            <a:ext cx="8013576" cy="3960440"/>
          </a:xfrm>
        </p:spPr>
        <p:txBody>
          <a:bodyPr>
            <a:normAutofit/>
          </a:bodyPr>
          <a:lstStyle/>
          <a:p>
            <a:r>
              <a:rPr lang="en-US" sz="2800" dirty="0" smtClean="0">
                <a:latin typeface="Baskerville Old Face" pitchFamily="18" charset="0"/>
              </a:rPr>
              <a:t>Life begins before ‘birth’</a:t>
            </a:r>
          </a:p>
          <a:p>
            <a:r>
              <a:rPr lang="en-US" sz="2800" dirty="0" smtClean="0">
                <a:latin typeface="Baskerville Old Face" pitchFamily="18" charset="0"/>
              </a:rPr>
              <a:t>The most important period in life is the first 1000 days (270 + 365x2)</a:t>
            </a:r>
          </a:p>
          <a:p>
            <a:r>
              <a:rPr lang="en-US" sz="2800" dirty="0" smtClean="0">
                <a:latin typeface="Baskerville Old Face" pitchFamily="18" charset="0"/>
              </a:rPr>
              <a:t>Intrauterine ‘environment’ is the  major challenge </a:t>
            </a:r>
          </a:p>
          <a:p>
            <a:r>
              <a:rPr lang="en-US" sz="2800" dirty="0" smtClean="0">
                <a:latin typeface="Baskerville Old Face" pitchFamily="18" charset="0"/>
              </a:rPr>
              <a:t>Health of the young girls influences the health of the next generation</a:t>
            </a:r>
          </a:p>
          <a:p>
            <a:r>
              <a:rPr lang="en-US" sz="2800" dirty="0" smtClean="0">
                <a:latin typeface="Baskerville Old Face" pitchFamily="18" charset="0"/>
              </a:rPr>
              <a:t>Susceptibility to NCDs: Genetic + Epigenetic</a:t>
            </a:r>
          </a:p>
          <a:p>
            <a:r>
              <a:rPr lang="en-US" sz="2800" dirty="0" smtClean="0">
                <a:latin typeface="Baskerville Old Face" pitchFamily="18" charset="0"/>
              </a:rPr>
              <a:t>Primordial prevention may be the best</a:t>
            </a:r>
            <a:endParaRPr lang="en-US" dirty="0" smtClean="0">
              <a:latin typeface="Baskerville Old Face" pitchFamily="18" charset="0"/>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11560" y="156142"/>
            <a:ext cx="7992888" cy="255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542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2"/>
          <p:cNvGrpSpPr>
            <a:grpSpLocks/>
          </p:cNvGrpSpPr>
          <p:nvPr/>
        </p:nvGrpSpPr>
        <p:grpSpPr bwMode="auto">
          <a:xfrm>
            <a:off x="228600" y="1524001"/>
            <a:ext cx="8534400" cy="2796619"/>
            <a:chOff x="228600" y="1916113"/>
            <a:chExt cx="8534400" cy="2796619"/>
          </a:xfrm>
        </p:grpSpPr>
        <p:grpSp>
          <p:nvGrpSpPr>
            <p:cNvPr id="5125" name="Group 8"/>
            <p:cNvGrpSpPr>
              <a:grpSpLocks/>
            </p:cNvGrpSpPr>
            <p:nvPr/>
          </p:nvGrpSpPr>
          <p:grpSpPr bwMode="auto">
            <a:xfrm>
              <a:off x="228600" y="1916113"/>
              <a:ext cx="8534400" cy="2732087"/>
              <a:chOff x="228600" y="1916113"/>
              <a:chExt cx="8534400" cy="2732087"/>
            </a:xfrm>
          </p:grpSpPr>
          <p:grpSp>
            <p:nvGrpSpPr>
              <p:cNvPr id="5127" name="Group 7"/>
              <p:cNvGrpSpPr>
                <a:grpSpLocks/>
              </p:cNvGrpSpPr>
              <p:nvPr/>
            </p:nvGrpSpPr>
            <p:grpSpPr bwMode="auto">
              <a:xfrm>
                <a:off x="228600" y="2552700"/>
                <a:ext cx="8534400" cy="2095500"/>
                <a:chOff x="228600" y="2552700"/>
                <a:chExt cx="8534400" cy="2095500"/>
              </a:xfrm>
            </p:grpSpPr>
            <p:pic>
              <p:nvPicPr>
                <p:cNvPr id="51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2552700"/>
                  <a:ext cx="41021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8" name="TextBox 4"/>
              <p:cNvSpPr txBox="1">
                <a:spLocks noChangeArrowheads="1"/>
              </p:cNvSpPr>
              <p:nvPr/>
            </p:nvSpPr>
            <p:spPr bwMode="auto">
              <a:xfrm>
                <a:off x="6019800" y="1916113"/>
                <a:ext cx="13072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2400" b="1">
                    <a:solidFill>
                      <a:srgbClr val="000000"/>
                    </a:solidFill>
                  </a:rPr>
                  <a:t>Diabetes</a:t>
                </a:r>
              </a:p>
            </p:txBody>
          </p:sp>
        </p:grpSp>
        <p:sp>
          <p:nvSpPr>
            <p:cNvPr id="5126" name="TextBox 6"/>
            <p:cNvSpPr txBox="1">
              <a:spLocks noChangeArrowheads="1"/>
            </p:cNvSpPr>
            <p:nvPr/>
          </p:nvSpPr>
          <p:spPr bwMode="auto">
            <a:xfrm>
              <a:off x="6248400" y="4343400"/>
              <a:ext cx="2333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a:solidFill>
                    <a:srgbClr val="000000"/>
                  </a:solidFill>
                </a:rPr>
                <a:t>www.worldmapper.org</a:t>
              </a:r>
            </a:p>
          </p:txBody>
        </p:sp>
      </p:grpSp>
      <p:sp>
        <p:nvSpPr>
          <p:cNvPr id="5123" name="TextBox 3"/>
          <p:cNvSpPr txBox="1">
            <a:spLocks noChangeArrowheads="1"/>
          </p:cNvSpPr>
          <p:nvPr/>
        </p:nvSpPr>
        <p:spPr bwMode="auto">
          <a:xfrm>
            <a:off x="642543" y="1600200"/>
            <a:ext cx="3313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n-US" altLang="en-US" sz="2000" b="1">
                <a:solidFill>
                  <a:srgbClr val="000000"/>
                </a:solidFill>
              </a:rPr>
              <a:t>LBW, Under 5 undernutrition </a:t>
            </a:r>
          </a:p>
        </p:txBody>
      </p:sp>
      <p:sp>
        <p:nvSpPr>
          <p:cNvPr id="13" name="TextBox 12"/>
          <p:cNvSpPr txBox="1"/>
          <p:nvPr/>
        </p:nvSpPr>
        <p:spPr>
          <a:xfrm>
            <a:off x="990600" y="5105420"/>
            <a:ext cx="7162800" cy="461963"/>
          </a:xfrm>
          <a:prstGeom prst="rect">
            <a:avLst/>
          </a:prstGeom>
          <a:noFill/>
        </p:spPr>
        <p:txBody>
          <a:bodyPr>
            <a:spAutoFit/>
          </a:bodyPr>
          <a:lstStyle/>
          <a:p>
            <a:pPr algn="ctr" eaLnBrk="1" hangingPunct="1">
              <a:defRPr/>
            </a:pPr>
            <a:r>
              <a:rPr lang="en-IN" sz="2400" b="1" dirty="0" err="1">
                <a:solidFill>
                  <a:schemeClr val="accent2">
                    <a:lumMod val="75000"/>
                  </a:schemeClr>
                </a:solidFill>
                <a:latin typeface="Comic Sans MS" pitchFamily="66" charset="0"/>
              </a:rPr>
              <a:t>Lifecourse</a:t>
            </a:r>
            <a:r>
              <a:rPr lang="en-IN" sz="2400" b="1" dirty="0">
                <a:solidFill>
                  <a:schemeClr val="accent2">
                    <a:lumMod val="75000"/>
                  </a:schemeClr>
                </a:solidFill>
                <a:latin typeface="Comic Sans MS" pitchFamily="66" charset="0"/>
              </a:rPr>
              <a:t> history of nutrition important !</a:t>
            </a:r>
          </a:p>
        </p:txBody>
      </p:sp>
    </p:spTree>
    <p:extLst>
      <p:ext uri="{BB962C8B-B14F-4D97-AF65-F5344CB8AC3E}">
        <p14:creationId xmlns:p14="http://schemas.microsoft.com/office/powerpoint/2010/main" val="3046754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9457" y="2018751"/>
            <a:ext cx="3168352" cy="3108543"/>
          </a:xfrm>
          <a:prstGeom prst="rect">
            <a:avLst/>
          </a:prstGeom>
        </p:spPr>
        <p:txBody>
          <a:bodyPr wrap="square">
            <a:spAutoFit/>
          </a:bodyPr>
          <a:lstStyle/>
          <a:p>
            <a:r>
              <a:rPr lang="en-IN" sz="2800" dirty="0">
                <a:latin typeface="Baskerville Old Face" pitchFamily="18" charset="0"/>
              </a:rPr>
              <a:t>In January 2012, PM </a:t>
            </a:r>
            <a:r>
              <a:rPr lang="en-IN" sz="2800" dirty="0" err="1">
                <a:latin typeface="Baskerville Old Face" pitchFamily="18" charset="0"/>
              </a:rPr>
              <a:t>Manmohan</a:t>
            </a:r>
            <a:r>
              <a:rPr lang="en-IN" sz="2800" dirty="0">
                <a:latin typeface="Baskerville Old Face" pitchFamily="18" charset="0"/>
              </a:rPr>
              <a:t> Singh declared half of India’s children were malnourished and that was a </a:t>
            </a:r>
            <a:r>
              <a:rPr lang="en-IN" sz="2800" dirty="0" smtClean="0">
                <a:latin typeface="Baskerville Old Face" pitchFamily="18" charset="0"/>
              </a:rPr>
              <a:t>‘</a:t>
            </a:r>
            <a:r>
              <a:rPr lang="en-IN" sz="2800" dirty="0" smtClean="0">
                <a:solidFill>
                  <a:srgbClr val="C00000"/>
                </a:solidFill>
                <a:latin typeface="Baskerville Old Face" pitchFamily="18" charset="0"/>
              </a:rPr>
              <a:t>national shame’.</a:t>
            </a:r>
            <a:endParaRPr lang="en-IN" sz="2800" dirty="0">
              <a:solidFill>
                <a:srgbClr val="C00000"/>
              </a:solidFill>
              <a:latin typeface="Baskerville Old Face" pitchFamily="18" charset="0"/>
            </a:endParaRPr>
          </a:p>
        </p:txBody>
      </p:sp>
      <p:pic>
        <p:nvPicPr>
          <p:cNvPr id="20482" name="Picture 2" descr="http://2.bp.blogspot.com/-ioPSfHafN8k/U04MZw_-lcI/AAAAAAAABXA/5MMUZxKNknM/s1600/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764704"/>
            <a:ext cx="5067026" cy="5616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43638" y="6285251"/>
            <a:ext cx="1833835" cy="369332"/>
          </a:xfrm>
          <a:prstGeom prst="rect">
            <a:avLst/>
          </a:prstGeom>
          <a:noFill/>
        </p:spPr>
        <p:txBody>
          <a:bodyPr wrap="none" rtlCol="0">
            <a:spAutoFit/>
          </a:bodyPr>
          <a:lstStyle/>
          <a:p>
            <a:r>
              <a:rPr lang="en-US" dirty="0" smtClean="0"/>
              <a:t>Source: TOI, 2012</a:t>
            </a:r>
            <a:endParaRPr lang="en-IN" dirty="0"/>
          </a:p>
        </p:txBody>
      </p:sp>
    </p:spTree>
    <p:extLst>
      <p:ext uri="{BB962C8B-B14F-4D97-AF65-F5344CB8AC3E}">
        <p14:creationId xmlns:p14="http://schemas.microsoft.com/office/powerpoint/2010/main" val="1849076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50"/>
            <a:ext cx="9036496" cy="954107"/>
          </a:xfrm>
          <a:prstGeom prst="rect">
            <a:avLst/>
          </a:prstGeom>
        </p:spPr>
        <p:txBody>
          <a:bodyPr wrap="square">
            <a:spAutoFit/>
          </a:bodyPr>
          <a:lstStyle/>
          <a:p>
            <a:pPr fontAlgn="base"/>
            <a:r>
              <a:rPr lang="en-IN" sz="2800" dirty="0" smtClean="0">
                <a:latin typeface="Baskerville Old Face" pitchFamily="18" charset="0"/>
              </a:rPr>
              <a:t>India home to a quarter of the world’s hungry: Global Hunger Index report: Oct 15, 2013, 05.10 AM IST</a:t>
            </a:r>
            <a:endParaRPr lang="en-IN" sz="2800" dirty="0">
              <a:latin typeface="Baskerville Old Face" pitchFamily="18" charset="0"/>
            </a:endParaRPr>
          </a:p>
        </p:txBody>
      </p:sp>
      <p:pic>
        <p:nvPicPr>
          <p:cNvPr id="21506" name="Picture 2" descr="https://timesofindia.indiatimes.com/photo/24172235.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484784"/>
            <a:ext cx="9009016" cy="512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90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f.orfonline.org/wp-content/uploads/2017/06/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9"/>
            <a:ext cx="7571451" cy="44297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6055558"/>
            <a:ext cx="8640960" cy="538609"/>
          </a:xfrm>
          <a:prstGeom prst="rect">
            <a:avLst/>
          </a:prstGeom>
        </p:spPr>
        <p:txBody>
          <a:bodyPr wrap="square">
            <a:spAutoFit/>
          </a:bodyPr>
          <a:lstStyle/>
          <a:p>
            <a:pPr lvl="0" fontAlgn="base">
              <a:spcBef>
                <a:spcPct val="0"/>
              </a:spcBef>
              <a:spcAft>
                <a:spcPct val="0"/>
              </a:spcAft>
            </a:pPr>
            <a:r>
              <a:rPr lang="en-IN" b="1" dirty="0"/>
              <a:t>Source:</a:t>
            </a:r>
            <a:r>
              <a:rPr lang="en-IN" dirty="0"/>
              <a:t> NFHS - 4, 2015-16; Note: Data on anaemia pertain to children aged 6-59 months</a:t>
            </a:r>
            <a:r>
              <a:rPr lang="en-IN" dirty="0" smtClean="0"/>
              <a:t>.</a:t>
            </a:r>
          </a:p>
          <a:p>
            <a:pPr lvl="0" fontAlgn="base">
              <a:spcBef>
                <a:spcPct val="0"/>
              </a:spcBef>
              <a:spcAft>
                <a:spcPct val="0"/>
              </a:spcAft>
            </a:pPr>
            <a:r>
              <a:rPr kumimoji="0" lang="en-US" sz="1100" b="0" i="0" u="none" strike="noStrike" cap="none" normalizeH="0" baseline="0" dirty="0" smtClean="0">
                <a:ln>
                  <a:noFill/>
                </a:ln>
                <a:solidFill>
                  <a:schemeClr val="tx1"/>
                </a:solidFill>
                <a:effectLst/>
                <a:latin typeface="Arial" pitchFamily="34" charset="0"/>
                <a:cs typeface="Arial" pitchFamily="34" charset="0"/>
              </a:rPr>
              <a:t>http://rchiips.org/nfhs/</a:t>
            </a:r>
          </a:p>
        </p:txBody>
      </p:sp>
      <p:sp>
        <p:nvSpPr>
          <p:cNvPr id="4" name="TextBox 3"/>
          <p:cNvSpPr txBox="1"/>
          <p:nvPr/>
        </p:nvSpPr>
        <p:spPr>
          <a:xfrm>
            <a:off x="611561" y="332656"/>
            <a:ext cx="7488832" cy="954107"/>
          </a:xfrm>
          <a:prstGeom prst="rect">
            <a:avLst/>
          </a:prstGeom>
          <a:noFill/>
        </p:spPr>
        <p:txBody>
          <a:bodyPr wrap="square" rtlCol="0">
            <a:spAutoFit/>
          </a:bodyPr>
          <a:lstStyle/>
          <a:p>
            <a:pPr lvl="0" algn="ctr"/>
            <a:r>
              <a:rPr kumimoji="0" lang="en-US" sz="2800" i="0" u="none" strike="noStrike" cap="none" normalizeH="0" baseline="0" dirty="0" smtClean="0">
                <a:ln>
                  <a:noFill/>
                </a:ln>
                <a:solidFill>
                  <a:srgbClr val="C00000"/>
                </a:solidFill>
                <a:effectLst/>
                <a:latin typeface="Baskerville Old Face" pitchFamily="18" charset="0"/>
                <a:cs typeface="Arial" pitchFamily="34" charset="0"/>
              </a:rPr>
              <a:t>Nutrition and Anemia Status of Children in India</a:t>
            </a:r>
            <a:endParaRPr kumimoji="0" lang="en-US" sz="1600" i="0" u="none" strike="noStrike" cap="none" normalizeH="0" baseline="0" dirty="0" smtClean="0">
              <a:ln>
                <a:noFill/>
              </a:ln>
              <a:solidFill>
                <a:srgbClr val="C00000"/>
              </a:solidFill>
              <a:effectLst/>
              <a:latin typeface="Baskerville Old Face" pitchFamily="18" charset="0"/>
              <a:cs typeface="Arial" pitchFamily="34" charset="0"/>
            </a:endParaRPr>
          </a:p>
          <a:p>
            <a:pPr algn="ctr"/>
            <a:endParaRPr lang="en-IN" sz="2800" dirty="0">
              <a:solidFill>
                <a:srgbClr val="C00000"/>
              </a:solidFill>
              <a:latin typeface="Baskerville Old Face" pitchFamily="18" charset="0"/>
            </a:endParaRPr>
          </a:p>
        </p:txBody>
      </p:sp>
    </p:spTree>
    <p:extLst>
      <p:ext uri="{BB962C8B-B14F-4D97-AF65-F5344CB8AC3E}">
        <p14:creationId xmlns:p14="http://schemas.microsoft.com/office/powerpoint/2010/main" val="2603494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58" y="2918559"/>
            <a:ext cx="7886700" cy="1095944"/>
          </a:xfrm>
        </p:spPr>
        <p:txBody>
          <a:bodyPr>
            <a:normAutofit fontScale="90000"/>
          </a:bodyPr>
          <a:lstStyle/>
          <a:p>
            <a:r>
              <a:rPr lang="en-US" b="0" dirty="0">
                <a:solidFill>
                  <a:srgbClr val="C00000"/>
                </a:solidFill>
                <a:latin typeface="Baskerville Old Face" pitchFamily="18" charset="0"/>
              </a:rPr>
              <a:t>The Undernutrition Landscape</a:t>
            </a:r>
            <a:endParaRPr lang="en-IN" dirty="0">
              <a:solidFill>
                <a:srgbClr val="C00000"/>
              </a:solidFill>
            </a:endParaRPr>
          </a:p>
        </p:txBody>
      </p:sp>
      <p:sp>
        <p:nvSpPr>
          <p:cNvPr id="3" name="Text Placeholder 2"/>
          <p:cNvSpPr>
            <a:spLocks noGrp="1"/>
          </p:cNvSpPr>
          <p:nvPr>
            <p:ph type="body" idx="1"/>
          </p:nvPr>
        </p:nvSpPr>
        <p:spPr>
          <a:xfrm>
            <a:off x="501058" y="4014503"/>
            <a:ext cx="7886700" cy="1500187"/>
          </a:xfrm>
        </p:spPr>
        <p:txBody>
          <a:bodyPr/>
          <a:lstStyle/>
          <a:p>
            <a:r>
              <a:rPr lang="en-US" dirty="0">
                <a:solidFill>
                  <a:schemeClr val="tx1"/>
                </a:solidFill>
                <a:latin typeface="Baskerville Old Face" pitchFamily="18" charset="0"/>
              </a:rPr>
              <a:t>Undernutrition in India - where do we stand in the global context?</a:t>
            </a:r>
            <a:br>
              <a:rPr lang="en-US" dirty="0">
                <a:solidFill>
                  <a:schemeClr val="tx1"/>
                </a:solidFill>
                <a:latin typeface="Baskerville Old Face" pitchFamily="18" charset="0"/>
              </a:rPr>
            </a:br>
            <a:endParaRPr lang="en-IN" dirty="0">
              <a:latin typeface="Baskerville Old Face" pitchFamily="18" charset="0"/>
            </a:endParaRPr>
          </a:p>
          <a:p>
            <a:endParaRPr lang="en-IN" dirty="0">
              <a:latin typeface="Baskerville Old Face" pitchFamily="18" charset="0"/>
            </a:endParaRPr>
          </a:p>
        </p:txBody>
      </p:sp>
    </p:spTree>
    <p:extLst>
      <p:ext uri="{BB962C8B-B14F-4D97-AF65-F5344CB8AC3E}">
        <p14:creationId xmlns:p14="http://schemas.microsoft.com/office/powerpoint/2010/main" val="2165285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fontScale="90000"/>
          </a:bodyPr>
          <a:lstStyle/>
          <a:p>
            <a:r>
              <a:rPr lang="en-US" b="0" dirty="0" smtClean="0">
                <a:solidFill>
                  <a:schemeClr val="tx1">
                    <a:lumMod val="50000"/>
                    <a:lumOff val="50000"/>
                  </a:schemeClr>
                </a:solidFill>
                <a:latin typeface="Baskerville Old Face" pitchFamily="18" charset="0"/>
              </a:rPr>
              <a:t>What is undernutrition?</a:t>
            </a:r>
            <a:r>
              <a:rPr lang="en-US" b="0" dirty="0">
                <a:solidFill>
                  <a:schemeClr val="tx1">
                    <a:lumMod val="50000"/>
                    <a:lumOff val="50000"/>
                  </a:schemeClr>
                </a:solidFill>
                <a:latin typeface="Baskerville Old Face" pitchFamily="18" charset="0"/>
              </a:rPr>
              <a:t/>
            </a:r>
            <a:br>
              <a:rPr lang="en-US" b="0" dirty="0">
                <a:solidFill>
                  <a:schemeClr val="tx1">
                    <a:lumMod val="50000"/>
                    <a:lumOff val="50000"/>
                  </a:schemeClr>
                </a:solidFill>
                <a:latin typeface="Baskerville Old Face" pitchFamily="18" charset="0"/>
              </a:rPr>
            </a:br>
            <a:endParaRPr lang="en-IN" b="0" dirty="0">
              <a:solidFill>
                <a:schemeClr val="tx1">
                  <a:lumMod val="50000"/>
                  <a:lumOff val="50000"/>
                </a:schemeClr>
              </a:solidFill>
              <a:latin typeface="Baskerville Old Face" pitchFamily="18" charset="0"/>
            </a:endParaRPr>
          </a:p>
        </p:txBody>
      </p:sp>
      <p:sp>
        <p:nvSpPr>
          <p:cNvPr id="3" name="Content Placeholder 2"/>
          <p:cNvSpPr>
            <a:spLocks noGrp="1"/>
          </p:cNvSpPr>
          <p:nvPr>
            <p:ph idx="1"/>
          </p:nvPr>
        </p:nvSpPr>
        <p:spPr>
          <a:xfrm>
            <a:off x="611560" y="764704"/>
            <a:ext cx="8335838" cy="4351338"/>
          </a:xfrm>
        </p:spPr>
        <p:txBody>
          <a:bodyPr/>
          <a:lstStyle/>
          <a:p>
            <a:pPr marL="0" indent="0">
              <a:buNone/>
            </a:pPr>
            <a:r>
              <a:rPr lang="en-US" sz="2400" dirty="0" smtClean="0">
                <a:latin typeface="Baskerville Old Face" pitchFamily="18" charset="0"/>
              </a:rPr>
              <a:t>Undernutrition</a:t>
            </a:r>
            <a:r>
              <a:rPr lang="en-US" sz="2400" dirty="0">
                <a:latin typeface="Baskerville Old Face" pitchFamily="18" charset="0"/>
              </a:rPr>
              <a:t> is a lack of quantity or quality of food </a:t>
            </a:r>
            <a:r>
              <a:rPr lang="en-US" sz="2400" dirty="0" smtClean="0">
                <a:latin typeface="Baskerville Old Face" pitchFamily="18" charset="0"/>
              </a:rPr>
              <a:t>required for optimal </a:t>
            </a:r>
            <a:r>
              <a:rPr lang="en-US" sz="2400" dirty="0">
                <a:latin typeface="Baskerville Old Face" pitchFamily="18" charset="0"/>
              </a:rPr>
              <a:t>growth and health</a:t>
            </a:r>
            <a:r>
              <a:rPr lang="en-US" sz="2400" dirty="0" smtClean="0">
                <a:latin typeface="Baskerville Old Face" pitchFamily="18" charset="0"/>
              </a:rPr>
              <a:t>.</a:t>
            </a:r>
          </a:p>
          <a:p>
            <a:pPr marL="0" indent="0">
              <a:buNone/>
            </a:pPr>
            <a:endParaRPr lang="en-IN" sz="2400" dirty="0" smtClean="0">
              <a:latin typeface="Baskerville Old Face" pitchFamily="18" charset="0"/>
            </a:endParaRPr>
          </a:p>
          <a:p>
            <a:pPr marL="0" indent="0">
              <a:buNone/>
            </a:pPr>
            <a:r>
              <a:rPr lang="en-IN" sz="2400" dirty="0" smtClean="0">
                <a:latin typeface="Baskerville Old Face" pitchFamily="18" charset="0"/>
              </a:rPr>
              <a:t>Undernutrition includes: Undernourished people (insufficient calorie intake), </a:t>
            </a:r>
            <a:r>
              <a:rPr lang="en-IN" sz="2400" dirty="0">
                <a:latin typeface="Baskerville Old Face" pitchFamily="18" charset="0"/>
              </a:rPr>
              <a:t>being underweight for one’s age, too short for one’s age (stunted), dangerously thin (wasted), and deficient in vitamins and minerals (micronutrient malnutrition).</a:t>
            </a:r>
            <a:r>
              <a:rPr lang="en-US" sz="2400" dirty="0" smtClean="0">
                <a:latin typeface="Baskerville Old Face" pitchFamily="18" charset="0"/>
              </a:rPr>
              <a:t> </a:t>
            </a:r>
            <a:endParaRPr lang="en-US" dirty="0" smtClean="0">
              <a:solidFill>
                <a:schemeClr val="tx1"/>
              </a:solidFill>
              <a:latin typeface="Baskerville Old Face" pitchFamily="18" charset="0"/>
            </a:endParaRPr>
          </a:p>
        </p:txBody>
      </p:sp>
      <p:pic>
        <p:nvPicPr>
          <p:cNvPr id="4" name="Picture 2" descr="http://epaper.timesofindia.com/Repository/getimage.dll?path=TOIPU/2011/11/10/22/Img/Pc0220800.jpg"/>
          <p:cNvPicPr>
            <a:picLocks noChangeAspect="1" noChangeArrowheads="1"/>
          </p:cNvPicPr>
          <p:nvPr/>
        </p:nvPicPr>
        <p:blipFill>
          <a:blip r:embed="rId2"/>
          <a:srcRect/>
          <a:stretch>
            <a:fillRect/>
          </a:stretch>
        </p:blipFill>
        <p:spPr bwMode="auto">
          <a:xfrm>
            <a:off x="1061649" y="3440652"/>
            <a:ext cx="6462683" cy="3444732"/>
          </a:xfrm>
          <a:prstGeom prst="rect">
            <a:avLst/>
          </a:prstGeom>
          <a:noFill/>
        </p:spPr>
      </p:pic>
      <p:sp>
        <p:nvSpPr>
          <p:cNvPr id="5" name="TextBox 4"/>
          <p:cNvSpPr txBox="1"/>
          <p:nvPr/>
        </p:nvSpPr>
        <p:spPr>
          <a:xfrm>
            <a:off x="7452320" y="6360384"/>
            <a:ext cx="1476686" cy="338554"/>
          </a:xfrm>
          <a:prstGeom prst="rect">
            <a:avLst/>
          </a:prstGeom>
          <a:noFill/>
        </p:spPr>
        <p:txBody>
          <a:bodyPr wrap="none" rtlCol="0">
            <a:spAutoFit/>
          </a:bodyPr>
          <a:lstStyle/>
          <a:p>
            <a:r>
              <a:rPr lang="en-US" sz="1600" dirty="0" smtClean="0">
                <a:latin typeface="Baskerville Old Face" pitchFamily="18" charset="0"/>
              </a:rPr>
              <a:t>Pic –TOI, 2012</a:t>
            </a:r>
            <a:endParaRPr lang="en-IN" sz="1600" dirty="0">
              <a:latin typeface="Baskerville Old Face" pitchFamily="18" charset="0"/>
            </a:endParaRPr>
          </a:p>
        </p:txBody>
      </p:sp>
    </p:spTree>
    <p:extLst>
      <p:ext uri="{BB962C8B-B14F-4D97-AF65-F5344CB8AC3E}">
        <p14:creationId xmlns:p14="http://schemas.microsoft.com/office/powerpoint/2010/main" val="4014458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061392493"/>
              </p:ext>
            </p:extLst>
          </p:nvPr>
        </p:nvGraphicFramePr>
        <p:xfrm>
          <a:off x="286127" y="1256389"/>
          <a:ext cx="8100900" cy="32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86127" y="4509124"/>
            <a:ext cx="8100900" cy="2246769"/>
          </a:xfrm>
          <a:prstGeom prst="rect">
            <a:avLst/>
          </a:prstGeom>
          <a:noFill/>
        </p:spPr>
        <p:txBody>
          <a:bodyPr wrap="square">
            <a:spAutoFit/>
          </a:bodyPr>
          <a:lstStyle/>
          <a:p>
            <a:pPr marL="257168" indent="-257168">
              <a:buFont typeface="Arial" panose="020B0604020202020204" pitchFamily="34" charset="0"/>
              <a:buChar char="•"/>
            </a:pPr>
            <a:r>
              <a:rPr lang="en-US" sz="2000" dirty="0">
                <a:latin typeface="Baskerville Old Face" pitchFamily="18" charset="0"/>
              </a:rPr>
              <a:t>India is amongst the highest burden countries globally in prevalence of undernourished children</a:t>
            </a:r>
          </a:p>
          <a:p>
            <a:pPr marL="257168" indent="-257168">
              <a:buFont typeface="Arial" panose="020B0604020202020204" pitchFamily="34" charset="0"/>
              <a:buChar char="•"/>
            </a:pPr>
            <a:r>
              <a:rPr lang="en-US" sz="2000" dirty="0">
                <a:latin typeface="Baskerville Old Face" pitchFamily="18" charset="0"/>
              </a:rPr>
              <a:t>India ranks even below Sub-Saharan Africa in prevalence of wasted children under five!</a:t>
            </a:r>
          </a:p>
          <a:p>
            <a:pPr marL="257168" indent="-257168">
              <a:buFont typeface="Arial" panose="020B0604020202020204" pitchFamily="34" charset="0"/>
              <a:buChar char="•"/>
            </a:pPr>
            <a:r>
              <a:rPr lang="en-US" sz="2000" dirty="0">
                <a:latin typeface="Baskerville Old Face" pitchFamily="18" charset="0"/>
              </a:rPr>
              <a:t>36% of India’s children under five are underweight (NFHS 4</a:t>
            </a:r>
            <a:r>
              <a:rPr lang="en-US" sz="2000" dirty="0" smtClean="0">
                <a:latin typeface="Baskerville Old Face" pitchFamily="18" charset="0"/>
              </a:rPr>
              <a:t>)</a:t>
            </a:r>
            <a:endParaRPr lang="en-US" sz="2000" i="1" dirty="0">
              <a:latin typeface="Baskerville Old Face" pitchFamily="18" charset="0"/>
            </a:endParaRPr>
          </a:p>
          <a:p>
            <a:pPr marL="257168" indent="-257168">
              <a:buFont typeface="Arial" panose="020B0604020202020204" pitchFamily="34" charset="0"/>
              <a:buChar char="•"/>
            </a:pPr>
            <a:endParaRPr lang="en-US" sz="2000" i="1" dirty="0">
              <a:latin typeface="Baskerville Old Face" pitchFamily="18" charset="0"/>
            </a:endParaRPr>
          </a:p>
          <a:p>
            <a:r>
              <a:rPr lang="en-US" sz="2000" i="1" dirty="0">
                <a:latin typeface="Baskerville Old Face" pitchFamily="18" charset="0"/>
              </a:rPr>
              <a:t>*</a:t>
            </a:r>
            <a:r>
              <a:rPr lang="en-US" sz="1600" dirty="0">
                <a:latin typeface="Baskerville Old Face" pitchFamily="18" charset="0"/>
              </a:rPr>
              <a:t>Global Hunger Index 2016</a:t>
            </a:r>
          </a:p>
        </p:txBody>
      </p:sp>
      <p:sp>
        <p:nvSpPr>
          <p:cNvPr id="5" name="Subtitle 2"/>
          <p:cNvSpPr txBox="1">
            <a:spLocks/>
          </p:cNvSpPr>
          <p:nvPr/>
        </p:nvSpPr>
        <p:spPr>
          <a:xfrm>
            <a:off x="318756" y="332657"/>
            <a:ext cx="8465717" cy="71053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rgbClr val="C00000"/>
                </a:solidFill>
                <a:latin typeface="Baskerville Old Face" pitchFamily="18" charset="0"/>
              </a:rPr>
              <a:t>India ranks 101 out of 119 countries*</a:t>
            </a:r>
          </a:p>
          <a:p>
            <a:pPr algn="l"/>
            <a:endParaRPr lang="en-US" dirty="0">
              <a:solidFill>
                <a:srgbClr val="C00000"/>
              </a:solidFill>
              <a:latin typeface="Baskerville Old Face" pitchFamily="18" charset="0"/>
            </a:endParaRPr>
          </a:p>
          <a:p>
            <a:pPr algn="l"/>
            <a:endParaRPr lang="en-US" dirty="0">
              <a:solidFill>
                <a:srgbClr val="C00000"/>
              </a:solidFill>
              <a:latin typeface="Baskerville Old Face" pitchFamily="18" charset="0"/>
            </a:endParaRPr>
          </a:p>
        </p:txBody>
      </p:sp>
    </p:spTree>
    <p:extLst>
      <p:ext uri="{BB962C8B-B14F-4D97-AF65-F5344CB8AC3E}">
        <p14:creationId xmlns:p14="http://schemas.microsoft.com/office/powerpoint/2010/main" val="3722428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solidFill>
                  <a:srgbClr val="C00000"/>
                </a:solidFill>
                <a:latin typeface="Baskerville Old Face" pitchFamily="18" charset="0"/>
              </a:rPr>
              <a:t>Hunger Politics!</a:t>
            </a:r>
            <a:endParaRPr lang="en-IN" dirty="0">
              <a:solidFill>
                <a:srgbClr val="C00000"/>
              </a:solidFill>
              <a:latin typeface="Baskerville Old Face" pitchFamily="18"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3"/>
            <a:ext cx="6753944" cy="483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461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58046" y="424409"/>
            <a:ext cx="8562426"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fontAlgn="base">
              <a:spcBef>
                <a:spcPct val="0"/>
              </a:spcBef>
              <a:spcAft>
                <a:spcPct val="0"/>
              </a:spcAft>
              <a:buFont typeface="Wingdings" pitchFamily="2" charset="2"/>
              <a:buChar char="Ø"/>
            </a:pPr>
            <a:r>
              <a:rPr kumimoji="0" lang="en-US" sz="2000" b="0" i="0" u="none" strike="noStrike" cap="none" normalizeH="0" baseline="0" dirty="0" smtClean="0">
                <a:ln>
                  <a:noFill/>
                </a:ln>
                <a:solidFill>
                  <a:srgbClr val="222222"/>
                </a:solidFill>
                <a:effectLst/>
                <a:latin typeface="Baskerville Old Face" pitchFamily="18" charset="0"/>
                <a:ea typeface="Times New Roman" pitchFamily="18" charset="0"/>
                <a:cs typeface="Times New Roman" pitchFamily="18" charset="0"/>
              </a:rPr>
              <a:t>Congress Vice President Rahul Gandhi took a dig at the government.</a:t>
            </a:r>
            <a:endParaRPr kumimoji="0" lang="en-US" sz="2000" b="0" i="0" u="none" strike="noStrike" cap="none" normalizeH="0" baseline="0" dirty="0" smtClean="0">
              <a:ln>
                <a:noFill/>
              </a:ln>
              <a:solidFill>
                <a:schemeClr val="tx1"/>
              </a:solidFill>
              <a:effectLst/>
              <a:latin typeface="Baskerville Old Face"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Helvetica" pitchFamily="34" charset="0"/>
                <a:ea typeface="Times New Roman" pitchFamily="18" charset="0"/>
                <a:cs typeface="Times New Roman" pitchFamily="18" charset="0"/>
              </a:rPr>
              <a:t>Office of RG</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sng" strike="noStrike" cap="none" normalizeH="0" baseline="0" dirty="0" smtClean="0">
                <a:ln>
                  <a:noFill/>
                </a:ln>
                <a:solidFill>
                  <a:srgbClr val="0000FF"/>
                </a:solidFill>
                <a:effectLst/>
                <a:latin typeface="Calibri" pitchFamily="34" charset="0"/>
                <a:ea typeface="Calibri" pitchFamily="34" charset="0"/>
                <a:cs typeface="MS Gothic" pitchFamily="49" charset="-128"/>
                <a:hlinkClick r:id="rId2"/>
              </a:rPr>
              <a:t>✔</a:t>
            </a:r>
            <a:r>
              <a:rPr kumimoji="0" lang="en-US" sz="2000" b="0" i="0" u="sng" strike="noStrike" cap="none" normalizeH="0" baseline="0" dirty="0" smtClean="0">
                <a:ln>
                  <a:noFill/>
                </a:ln>
                <a:solidFill>
                  <a:srgbClr val="697882"/>
                </a:solidFill>
                <a:effectLst/>
                <a:latin typeface="Helvetica" pitchFamily="34" charset="0"/>
                <a:ea typeface="Times New Roman" pitchFamily="18" charset="0"/>
                <a:cs typeface="Times New Roman" pitchFamily="18" charset="0"/>
                <a:hlinkClick r:id="rId2"/>
              </a:rPr>
              <a:t>@</a:t>
            </a:r>
            <a:r>
              <a:rPr kumimoji="0" lang="en-US" sz="2000" b="0" i="0" u="sng" strike="noStrike" cap="none" normalizeH="0" baseline="0" dirty="0" err="1" smtClean="0">
                <a:ln>
                  <a:noFill/>
                </a:ln>
                <a:solidFill>
                  <a:srgbClr val="697882"/>
                </a:solidFill>
                <a:effectLst/>
                <a:latin typeface="Helvetica" pitchFamily="34" charset="0"/>
                <a:ea typeface="Times New Roman" pitchFamily="18" charset="0"/>
                <a:cs typeface="Times New Roman" pitchFamily="18" charset="0"/>
                <a:hlinkClick r:id="rId2"/>
              </a:rPr>
              <a:t>OfficeOfRG</a:t>
            </a:r>
            <a:endParaRPr kumimoji="0" lang="hi-IN" sz="2000" b="0" i="0" u="none" strike="noStrike" cap="none" normalizeH="0" baseline="0" dirty="0" smtClean="0">
              <a:ln>
                <a:noFill/>
              </a:ln>
              <a:solidFill>
                <a:srgbClr val="1C2022"/>
              </a:solidFill>
              <a:effectLst/>
              <a:latin typeface="Mangal" pitchFamily="18" charset="0"/>
              <a:ea typeface="Times New Roman" pitchFamily="18" charset="0"/>
              <a:cs typeface="Mangal"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i-IN" sz="2000" b="0" i="0" u="none" strike="noStrike" cap="none" normalizeH="0" baseline="0" dirty="0" smtClean="0">
                <a:ln>
                  <a:noFill/>
                </a:ln>
                <a:solidFill>
                  <a:srgbClr val="1C2022"/>
                </a:solidFill>
                <a:effectLst/>
                <a:latin typeface="Mangal" pitchFamily="18" charset="0"/>
                <a:ea typeface="Times New Roman" pitchFamily="18" charset="0"/>
                <a:cs typeface="Mangal" pitchFamily="18" charset="0"/>
              </a:rPr>
              <a:t>भूख है तो सब्र कर</a:t>
            </a:r>
            <a:r>
              <a:rPr kumimoji="0" lang="en-US" sz="2000" b="0" i="0" u="none" strike="noStrike" cap="none" normalizeH="0" baseline="0" dirty="0" smtClean="0">
                <a:ln>
                  <a:noFill/>
                </a:ln>
                <a:solidFill>
                  <a:srgbClr val="1C2022"/>
                </a:solidFill>
                <a:effectLst/>
                <a:latin typeface="Helvetica" pitchFamily="34" charset="0"/>
                <a:ea typeface="Times New Roman" pitchFamily="18" charset="0"/>
                <a:cs typeface="Times New Roman" pitchFamily="18" charset="0"/>
              </a:rPr>
              <a:t>, </a:t>
            </a:r>
            <a:r>
              <a:rPr kumimoji="0" lang="hi-IN" sz="2000" b="0" i="0" u="none" strike="noStrike" cap="none" normalizeH="0" baseline="0" dirty="0" smtClean="0">
                <a:ln>
                  <a:noFill/>
                </a:ln>
                <a:solidFill>
                  <a:srgbClr val="1C2022"/>
                </a:solidFill>
                <a:effectLst/>
                <a:latin typeface="Mangal" pitchFamily="18" charset="0"/>
                <a:ea typeface="Times New Roman" pitchFamily="18" charset="0"/>
                <a:cs typeface="Mangal" pitchFamily="18" charset="0"/>
              </a:rPr>
              <a:t>रोटी नहीं तो क्या हुआ</a:t>
            </a:r>
            <a:r>
              <a:rPr kumimoji="0" lang="en-US" sz="2000" b="0" i="0" u="none" strike="noStrike" cap="none" normalizeH="0" baseline="0" dirty="0" smtClean="0">
                <a:ln>
                  <a:noFill/>
                </a:ln>
                <a:solidFill>
                  <a:srgbClr val="1C2022"/>
                </a:solidFill>
                <a:effectLst/>
                <a:latin typeface="Helvetica" pitchFamily="34" charset="0"/>
                <a:ea typeface="Times New Roman" pitchFamily="18" charset="0"/>
                <a:cs typeface="Times New Roman" pitchFamily="18" charset="0"/>
              </a:rPr>
              <a:t> </a:t>
            </a:r>
            <a:r>
              <a:rPr kumimoji="0" lang="hi-IN" sz="2000" b="0" i="0" u="none" strike="noStrike" cap="none" normalizeH="0" baseline="0" dirty="0" smtClean="0">
                <a:ln>
                  <a:noFill/>
                </a:ln>
                <a:solidFill>
                  <a:srgbClr val="1C2022"/>
                </a:solidFill>
                <a:effectLst/>
                <a:latin typeface="Mangal" pitchFamily="18" charset="0"/>
                <a:ea typeface="Times New Roman" pitchFamily="18" charset="0"/>
                <a:cs typeface="Mangal" pitchFamily="18" charset="0"/>
              </a:rPr>
              <a:t>आजकल दिल्ली में है जेरे-बहस ये मुद्दआ</a:t>
            </a:r>
            <a:r>
              <a:rPr kumimoji="0" lang="en-US" sz="2000" b="0" i="0" u="none" strike="noStrike" cap="none" normalizeH="0" baseline="0" dirty="0" smtClean="0">
                <a:ln>
                  <a:noFill/>
                </a:ln>
                <a:solidFill>
                  <a:srgbClr val="1C2022"/>
                </a:solidFill>
                <a:effectLst/>
                <a:latin typeface="Helvetica" pitchFamily="34" charset="0"/>
                <a:ea typeface="Times New Roman" pitchFamily="18" charset="0"/>
                <a:cs typeface="Times New Roman" pitchFamily="18" charset="0"/>
              </a:rPr>
              <a:t> -</a:t>
            </a:r>
            <a:r>
              <a:rPr kumimoji="0" lang="hi-IN" sz="2000" b="0" i="0" u="none" strike="noStrike" cap="none" normalizeH="0" baseline="0" dirty="0" smtClean="0">
                <a:ln>
                  <a:noFill/>
                </a:ln>
                <a:solidFill>
                  <a:srgbClr val="1C2022"/>
                </a:solidFill>
                <a:effectLst/>
                <a:latin typeface="Mangal" pitchFamily="18" charset="0"/>
                <a:ea typeface="Times New Roman" pitchFamily="18" charset="0"/>
                <a:cs typeface="Mangal" pitchFamily="18" charset="0"/>
              </a:rPr>
              <a:t> दुष्यंत कुमार</a:t>
            </a:r>
            <a:endParaRPr kumimoji="0" lang="hi-IN"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247008" y="2204999"/>
            <a:ext cx="8896992" cy="1200329"/>
          </a:xfrm>
          <a:prstGeom prst="rect">
            <a:avLst/>
          </a:prstGeom>
        </p:spPr>
        <p:txBody>
          <a:bodyPr wrap="square">
            <a:spAutoFit/>
          </a:bodyPr>
          <a:lstStyle/>
          <a:p>
            <a:pPr marL="285750" indent="-285750">
              <a:buFont typeface="Wingdings" pitchFamily="2" charset="2"/>
              <a:buChar char="Ø"/>
            </a:pPr>
            <a:r>
              <a:rPr lang="en-IN" dirty="0" smtClean="0">
                <a:latin typeface="Baskerville Old Face" pitchFamily="18" charset="0"/>
              </a:rPr>
              <a:t> </a:t>
            </a:r>
            <a:r>
              <a:rPr lang="en-IN" dirty="0" err="1" smtClean="0">
                <a:latin typeface="Baskerville Old Face" pitchFamily="18" charset="0"/>
              </a:rPr>
              <a:t>Bibek</a:t>
            </a:r>
            <a:r>
              <a:rPr lang="en-IN" dirty="0" smtClean="0">
                <a:latin typeface="Baskerville Old Face" pitchFamily="18" charset="0"/>
              </a:rPr>
              <a:t> </a:t>
            </a:r>
            <a:r>
              <a:rPr lang="en-IN" dirty="0" err="1" smtClean="0">
                <a:latin typeface="Baskerville Old Face" pitchFamily="18" charset="0"/>
              </a:rPr>
              <a:t>Debroy</a:t>
            </a:r>
            <a:r>
              <a:rPr lang="en-IN" dirty="0" smtClean="0">
                <a:latin typeface="Baskerville Old Face" pitchFamily="18" charset="0"/>
              </a:rPr>
              <a:t>, the current chairman of Prime Minister </a:t>
            </a:r>
            <a:r>
              <a:rPr lang="en-IN" dirty="0" err="1" smtClean="0">
                <a:latin typeface="Baskerville Old Face" pitchFamily="18" charset="0"/>
              </a:rPr>
              <a:t>Narendra</a:t>
            </a:r>
            <a:r>
              <a:rPr lang="en-IN" dirty="0" smtClean="0">
                <a:latin typeface="Baskerville Old Face" pitchFamily="18" charset="0"/>
              </a:rPr>
              <a:t> </a:t>
            </a:r>
            <a:r>
              <a:rPr lang="en-IN" dirty="0" err="1" smtClean="0">
                <a:latin typeface="Baskerville Old Face" pitchFamily="18" charset="0"/>
              </a:rPr>
              <a:t>Modi’s</a:t>
            </a:r>
            <a:r>
              <a:rPr lang="en-IN" dirty="0" smtClean="0">
                <a:latin typeface="Baskerville Old Face" pitchFamily="18" charset="0"/>
              </a:rPr>
              <a:t> Economic Advisory Council, questioning his stance on the issue since he had </a:t>
            </a:r>
            <a:r>
              <a:rPr lang="en-IN" u="sng" dirty="0" smtClean="0">
                <a:latin typeface="Baskerville Old Face" pitchFamily="18" charset="0"/>
                <a:hlinkClick r:id="rId3"/>
              </a:rPr>
              <a:t>tweeted</a:t>
            </a:r>
            <a:r>
              <a:rPr lang="en-IN" dirty="0" smtClean="0">
                <a:latin typeface="Baskerville Old Face" pitchFamily="18" charset="0"/>
              </a:rPr>
              <a:t> about the Global Hunger Index report in 2013. However, many pointed out </a:t>
            </a:r>
            <a:r>
              <a:rPr lang="en-IN" b="1" dirty="0" smtClean="0">
                <a:solidFill>
                  <a:srgbClr val="C00000"/>
                </a:solidFill>
                <a:latin typeface="Baskerville Old Face" pitchFamily="18" charset="0"/>
              </a:rPr>
              <a:t>that the fact about India falling 45 ranks is incorrect</a:t>
            </a:r>
            <a:endParaRPr lang="en-IN" b="1" dirty="0">
              <a:solidFill>
                <a:srgbClr val="C00000"/>
              </a:solidFill>
              <a:latin typeface="Baskerville Old Face" pitchFamily="18" charset="0"/>
            </a:endParaRPr>
          </a:p>
        </p:txBody>
      </p:sp>
      <p:pic>
        <p:nvPicPr>
          <p:cNvPr id="29698" name="Picture 2" descr="Image result for Indian Politicians post on hunger ind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48" y="3432386"/>
            <a:ext cx="4641617" cy="304751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Image result for Indian Politicians post on hunger ind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818" y="3657245"/>
            <a:ext cx="4208185" cy="315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995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And I woke up to this!</a:t>
            </a:r>
            <a:endParaRPr lang="en-IN" dirty="0">
              <a:latin typeface="Baskerville Old Face" pitchFamily="18" charset="0"/>
            </a:endParaRPr>
          </a:p>
        </p:txBody>
      </p:sp>
      <p:sp>
        <p:nvSpPr>
          <p:cNvPr id="3" name="TextBox 2"/>
          <p:cNvSpPr txBox="1"/>
          <p:nvPr/>
        </p:nvSpPr>
        <p:spPr>
          <a:xfrm>
            <a:off x="323529" y="1415390"/>
            <a:ext cx="8208911" cy="1938992"/>
          </a:xfrm>
          <a:prstGeom prst="rect">
            <a:avLst/>
          </a:prstGeom>
          <a:noFill/>
        </p:spPr>
        <p:txBody>
          <a:bodyPr wrap="square" rtlCol="0">
            <a:spAutoFit/>
          </a:bodyPr>
          <a:lstStyle/>
          <a:p>
            <a:r>
              <a:rPr lang="en-US" sz="2400" dirty="0" smtClean="0">
                <a:solidFill>
                  <a:srgbClr val="C00000"/>
                </a:solidFill>
                <a:latin typeface="Baskerville Old Face" pitchFamily="18" charset="0"/>
              </a:rPr>
              <a:t>Lack of improvement in India's undernutrition is not clear</a:t>
            </a:r>
            <a:r>
              <a:rPr lang="en-US" sz="2400" dirty="0" smtClean="0">
                <a:latin typeface="Baskerville Old Face" pitchFamily="18" charset="0"/>
              </a:rPr>
              <a:t>; factors which correlate include: low social status of women, factors affecting women's health and nutrition, which is making babies born more underweight</a:t>
            </a:r>
          </a:p>
          <a:p>
            <a:endParaRPr lang="en-US" sz="2400" dirty="0">
              <a:latin typeface="Baskerville Old Face" pitchFamily="18" charset="0"/>
            </a:endParaRPr>
          </a:p>
        </p:txBody>
      </p:sp>
      <p:sp>
        <p:nvSpPr>
          <p:cNvPr id="4" name="TextBox 3"/>
          <p:cNvSpPr txBox="1"/>
          <p:nvPr/>
        </p:nvSpPr>
        <p:spPr>
          <a:xfrm>
            <a:off x="215516" y="3433137"/>
            <a:ext cx="8424936" cy="1200329"/>
          </a:xfrm>
          <a:prstGeom prst="rect">
            <a:avLst/>
          </a:prstGeom>
          <a:noFill/>
        </p:spPr>
        <p:txBody>
          <a:bodyPr wrap="square" rtlCol="0">
            <a:spAutoFit/>
          </a:bodyPr>
          <a:lstStyle/>
          <a:p>
            <a:r>
              <a:rPr lang="en-US" sz="2400" dirty="0" smtClean="0">
                <a:latin typeface="Baskerville Old Face" pitchFamily="18" charset="0"/>
              </a:rPr>
              <a:t>A very trusted newspaper gave headlines as:  </a:t>
            </a:r>
            <a:r>
              <a:rPr lang="en-US" sz="2400" i="1" dirty="0" smtClean="0">
                <a:solidFill>
                  <a:srgbClr val="C00000"/>
                </a:solidFill>
                <a:latin typeface="Baskerville Old Face" pitchFamily="18" charset="0"/>
              </a:rPr>
              <a:t>The way forward requires a reorientation in Indian research  to join policy and practice and  change the current tenor of policy discussions</a:t>
            </a:r>
            <a:endParaRPr lang="en-IN" sz="2400" i="1" dirty="0">
              <a:solidFill>
                <a:srgbClr val="C00000"/>
              </a:solidFill>
              <a:latin typeface="Baskerville Old Face" pitchFamily="18" charset="0"/>
            </a:endParaRPr>
          </a:p>
        </p:txBody>
      </p:sp>
    </p:spTree>
    <p:extLst>
      <p:ext uri="{BB962C8B-B14F-4D97-AF65-F5344CB8AC3E}">
        <p14:creationId xmlns:p14="http://schemas.microsoft.com/office/powerpoint/2010/main" val="843982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p:txBody>
          <a:bodyPr/>
          <a:lstStyle/>
          <a:p>
            <a:r>
              <a:rPr lang="en-IN" b="1" dirty="0" smtClean="0">
                <a:solidFill>
                  <a:schemeClr val="accent2"/>
                </a:solidFill>
                <a:latin typeface="Baskerville Old Face" pitchFamily="18" charset="0"/>
              </a:rPr>
              <a:t>Elephant and an ostrich</a:t>
            </a:r>
          </a:p>
        </p:txBody>
      </p:sp>
      <p:pic>
        <p:nvPicPr>
          <p:cNvPr id="59395" name="Content Placeholder 3" descr="untitled.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49800" y="1905000"/>
            <a:ext cx="4008438" cy="2667000"/>
          </a:xfrm>
        </p:spPr>
      </p:pic>
      <p:pic>
        <p:nvPicPr>
          <p:cNvPr id="59396" name="Picture 5" descr="elepha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4" y="1905000"/>
            <a:ext cx="42243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395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783" y="349384"/>
            <a:ext cx="8783778" cy="584775"/>
          </a:xfrm>
          <a:prstGeom prst="rect">
            <a:avLst/>
          </a:prstGeom>
        </p:spPr>
        <p:txBody>
          <a:bodyPr wrap="square">
            <a:spAutoFit/>
          </a:bodyPr>
          <a:lstStyle/>
          <a:p>
            <a:r>
              <a:rPr lang="en-IN" sz="3200" dirty="0">
                <a:latin typeface="Baskerville Old Face" pitchFamily="18" charset="0"/>
              </a:rPr>
              <a:t> </a:t>
            </a:r>
            <a:r>
              <a:rPr lang="en-US" sz="3200" dirty="0" smtClean="0">
                <a:latin typeface="Baskerville Old Face" pitchFamily="18" charset="0"/>
              </a:rPr>
              <a:t>What was the government doing ?</a:t>
            </a:r>
            <a:endParaRPr lang="en-US" sz="3200" dirty="0">
              <a:latin typeface="Baskerville Old Face" pitchFamily="18" charset="0"/>
            </a:endParaRPr>
          </a:p>
        </p:txBody>
      </p:sp>
      <p:sp>
        <p:nvSpPr>
          <p:cNvPr id="3" name="Rectangle 2"/>
          <p:cNvSpPr/>
          <p:nvPr/>
        </p:nvSpPr>
        <p:spPr>
          <a:xfrm>
            <a:off x="323529" y="1340768"/>
            <a:ext cx="8568952" cy="3970318"/>
          </a:xfrm>
          <a:prstGeom prst="rect">
            <a:avLst/>
          </a:prstGeom>
        </p:spPr>
        <p:txBody>
          <a:bodyPr wrap="square">
            <a:spAutoFit/>
          </a:bodyPr>
          <a:lstStyle/>
          <a:p>
            <a:pPr marL="457200" indent="-457200">
              <a:buFont typeface="Wingdings" pitchFamily="2" charset="2"/>
              <a:buChar char="Ø"/>
            </a:pPr>
            <a:r>
              <a:rPr lang="en-IN" sz="2800" dirty="0">
                <a:latin typeface="Baskerville Old Face" pitchFamily="18" charset="0"/>
              </a:rPr>
              <a:t> India has implemented a “</a:t>
            </a:r>
            <a:r>
              <a:rPr lang="en-IN" sz="2800" b="1" dirty="0">
                <a:latin typeface="Baskerville Old Face" pitchFamily="18" charset="0"/>
              </a:rPr>
              <a:t>massive scale-up”</a:t>
            </a:r>
            <a:r>
              <a:rPr lang="en-IN" sz="2800" dirty="0">
                <a:latin typeface="Baskerville Old Face" pitchFamily="18" charset="0"/>
              </a:rPr>
              <a:t> of two national programs that address nutrition - the Integrated Child Development Services and the National Health Mission - but these have yet to achieve adequate coverage</a:t>
            </a:r>
            <a:r>
              <a:rPr lang="en-IN" sz="2800" dirty="0" smtClean="0">
                <a:latin typeface="Baskerville Old Face" pitchFamily="18" charset="0"/>
              </a:rPr>
              <a:t>.</a:t>
            </a:r>
          </a:p>
          <a:p>
            <a:endParaRPr lang="en-US" sz="2800" dirty="0">
              <a:latin typeface="Baskerville Old Face" pitchFamily="18" charset="0"/>
            </a:endParaRPr>
          </a:p>
          <a:p>
            <a:pPr marL="457200" indent="-457200">
              <a:buFont typeface="Wingdings" pitchFamily="2" charset="2"/>
              <a:buChar char="Ø"/>
            </a:pPr>
            <a:r>
              <a:rPr lang="en-IN" sz="2800" b="1" dirty="0" smtClean="0">
                <a:latin typeface="Baskerville Old Face" pitchFamily="18" charset="0"/>
              </a:rPr>
              <a:t> 20 programs were functional by Government to </a:t>
            </a:r>
            <a:r>
              <a:rPr lang="en-IN" sz="2800" b="1" dirty="0">
                <a:latin typeface="Baskerville Old Face" pitchFamily="18" charset="0"/>
              </a:rPr>
              <a:t>Combat Malnutrition</a:t>
            </a:r>
            <a:endParaRPr lang="en-IN" sz="2800" dirty="0" smtClean="0">
              <a:latin typeface="Baskerville Old Face" pitchFamily="18" charset="0"/>
            </a:endParaRPr>
          </a:p>
          <a:p>
            <a:endParaRPr lang="en-US" sz="2800" dirty="0">
              <a:latin typeface="Baskerville Old Face" pitchFamily="18" charset="0"/>
            </a:endParaRPr>
          </a:p>
        </p:txBody>
      </p:sp>
    </p:spTree>
    <p:extLst>
      <p:ext uri="{BB962C8B-B14F-4D97-AF65-F5344CB8AC3E}">
        <p14:creationId xmlns:p14="http://schemas.microsoft.com/office/powerpoint/2010/main" val="2011398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51522" y="128679"/>
            <a:ext cx="8691291" cy="6812810"/>
            <a:chOff x="545910" y="269121"/>
            <a:chExt cx="11588388" cy="6812810"/>
          </a:xfrm>
        </p:grpSpPr>
        <p:sp>
          <p:nvSpPr>
            <p:cNvPr id="2" name="Oval 1"/>
            <p:cNvSpPr/>
            <p:nvPr/>
          </p:nvSpPr>
          <p:spPr>
            <a:xfrm>
              <a:off x="889426" y="1201052"/>
              <a:ext cx="1179053" cy="948365"/>
            </a:xfrm>
            <a:prstGeom prst="ellipse">
              <a:avLst/>
            </a:prstGeom>
            <a:blipFill rotWithShape="1">
              <a:blip r:embed="rId2"/>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3" name="Oval 2"/>
            <p:cNvSpPr/>
            <p:nvPr/>
          </p:nvSpPr>
          <p:spPr>
            <a:xfrm>
              <a:off x="2531525" y="1228335"/>
              <a:ext cx="1179053" cy="948365"/>
            </a:xfrm>
            <a:prstGeom prst="ellipse">
              <a:avLst/>
            </a:prstGeom>
            <a:blipFill rotWithShape="1">
              <a:blip r:embed="rId3"/>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4" name="Oval 3"/>
            <p:cNvSpPr/>
            <p:nvPr/>
          </p:nvSpPr>
          <p:spPr>
            <a:xfrm>
              <a:off x="4719544" y="1228335"/>
              <a:ext cx="1179053" cy="948365"/>
            </a:xfrm>
            <a:prstGeom prst="ellipse">
              <a:avLst/>
            </a:prstGeom>
            <a:blipFill rotWithShape="1">
              <a:blip r:embed="rId4"/>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5" name="Oval 4"/>
            <p:cNvSpPr/>
            <p:nvPr/>
          </p:nvSpPr>
          <p:spPr>
            <a:xfrm>
              <a:off x="6435807" y="1188683"/>
              <a:ext cx="1167205" cy="960734"/>
            </a:xfrm>
            <a:prstGeom prst="ellipse">
              <a:avLst/>
            </a:prstGeom>
            <a:blipFill rotWithShape="1">
              <a:blip r:embed="rId5"/>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6" name="Oval 5"/>
            <p:cNvSpPr/>
            <p:nvPr/>
          </p:nvSpPr>
          <p:spPr>
            <a:xfrm>
              <a:off x="8276701" y="1187411"/>
              <a:ext cx="1179053" cy="948365"/>
            </a:xfrm>
            <a:prstGeom prst="ellipse">
              <a:avLst/>
            </a:prstGeom>
            <a:blipFill rotWithShape="1">
              <a:blip r:embed="rId6"/>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7" name="Oval 6"/>
            <p:cNvSpPr/>
            <p:nvPr/>
          </p:nvSpPr>
          <p:spPr>
            <a:xfrm>
              <a:off x="10642144" y="1187411"/>
              <a:ext cx="1179053" cy="948365"/>
            </a:xfrm>
            <a:prstGeom prst="ellipse">
              <a:avLst/>
            </a:prstGeom>
            <a:blipFill rotWithShape="1">
              <a:blip r:embed="rId7"/>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0" name="TextBox 9"/>
            <p:cNvSpPr txBox="1"/>
            <p:nvPr/>
          </p:nvSpPr>
          <p:spPr>
            <a:xfrm>
              <a:off x="545910" y="2204864"/>
              <a:ext cx="1631755" cy="3046988"/>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NHM</a:t>
              </a:r>
            </a:p>
            <a:p>
              <a:r>
                <a:rPr lang="en-US" sz="1600" dirty="0" smtClean="0">
                  <a:solidFill>
                    <a:srgbClr val="C00000"/>
                  </a:solidFill>
                  <a:latin typeface="Baskerville Old Face" pitchFamily="18" charset="0"/>
                </a:rPr>
                <a:t>Contraception education &amp; supply</a:t>
              </a:r>
            </a:p>
            <a:p>
              <a:r>
                <a:rPr lang="en-US" sz="1600" dirty="0" smtClean="0">
                  <a:solidFill>
                    <a:srgbClr val="C00000"/>
                  </a:solidFill>
                  <a:latin typeface="Baskerville Old Face" pitchFamily="18" charset="0"/>
                </a:rPr>
                <a:t>Family planning support</a:t>
              </a:r>
              <a:endParaRPr lang="en-US" sz="1600" dirty="0">
                <a:solidFill>
                  <a:srgbClr val="C00000"/>
                </a:solidFill>
                <a:latin typeface="Baskerville Old Face" pitchFamily="18" charset="0"/>
              </a:endParaRPr>
            </a:p>
            <a:p>
              <a:r>
                <a:rPr lang="en-US" sz="1600" dirty="0" smtClean="0">
                  <a:solidFill>
                    <a:srgbClr val="C00000"/>
                  </a:solidFill>
                  <a:latin typeface="Baskerville Old Face" pitchFamily="18" charset="0"/>
                </a:rPr>
                <a:t>Mission </a:t>
              </a:r>
              <a:r>
                <a:rPr lang="en-US" sz="1600" dirty="0" err="1">
                  <a:solidFill>
                    <a:srgbClr val="C00000"/>
                  </a:solidFill>
                  <a:latin typeface="Baskerville Old Face" pitchFamily="18" charset="0"/>
                </a:rPr>
                <a:t>Parivar</a:t>
              </a:r>
              <a:r>
                <a:rPr lang="en-US" sz="1600" dirty="0">
                  <a:solidFill>
                    <a:srgbClr val="C00000"/>
                  </a:solidFill>
                  <a:latin typeface="Baskerville Old Face" pitchFamily="18" charset="0"/>
                </a:rPr>
                <a:t> </a:t>
              </a:r>
              <a:r>
                <a:rPr lang="en-US" sz="1600" dirty="0" err="1">
                  <a:solidFill>
                    <a:srgbClr val="C00000"/>
                  </a:solidFill>
                  <a:latin typeface="Baskerville Old Face" pitchFamily="18" charset="0"/>
                </a:rPr>
                <a:t>Vikas</a:t>
              </a:r>
              <a:endParaRPr lang="en-IN" sz="1600" dirty="0">
                <a:solidFill>
                  <a:srgbClr val="C00000"/>
                </a:solidFill>
                <a:latin typeface="Baskerville Old Face" pitchFamily="18" charset="0"/>
              </a:endParaRPr>
            </a:p>
            <a:p>
              <a:r>
                <a:rPr lang="en-US" sz="1600" dirty="0" smtClean="0">
                  <a:solidFill>
                    <a:srgbClr val="C00000"/>
                  </a:solidFill>
                  <a:latin typeface="Baskerville Old Face" pitchFamily="18" charset="0"/>
                </a:rPr>
                <a:t> </a:t>
              </a:r>
              <a:endParaRPr lang="en-IN" sz="1600" dirty="0">
                <a:solidFill>
                  <a:srgbClr val="C00000"/>
                </a:solidFill>
                <a:latin typeface="Baskerville Old Face" pitchFamily="18" charset="0"/>
              </a:endParaRPr>
            </a:p>
          </p:txBody>
        </p:sp>
        <p:sp>
          <p:nvSpPr>
            <p:cNvPr id="11" name="TextBox 10"/>
            <p:cNvSpPr txBox="1"/>
            <p:nvPr/>
          </p:nvSpPr>
          <p:spPr>
            <a:xfrm>
              <a:off x="2442149" y="2215030"/>
              <a:ext cx="1815951" cy="2923877"/>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ICDS</a:t>
              </a:r>
            </a:p>
            <a:p>
              <a:pPr marL="171450" indent="-171450">
                <a:buFont typeface="Arial" panose="020B0604020202020204" pitchFamily="34" charset="0"/>
                <a:buChar char="•"/>
              </a:pPr>
              <a:r>
                <a:rPr lang="en-US" sz="1600" dirty="0" smtClean="0">
                  <a:solidFill>
                    <a:srgbClr val="C00000"/>
                  </a:solidFill>
                  <a:latin typeface="Baskerville Old Face" pitchFamily="18" charset="0"/>
                </a:rPr>
                <a:t>THR</a:t>
              </a:r>
            </a:p>
            <a:p>
              <a:pPr marL="171450" indent="-171450">
                <a:buFont typeface="Arial" panose="020B0604020202020204" pitchFamily="34" charset="0"/>
                <a:buChar char="•"/>
              </a:pPr>
              <a:r>
                <a:rPr lang="en-US" sz="1600" dirty="0" smtClean="0">
                  <a:solidFill>
                    <a:srgbClr val="C00000"/>
                  </a:solidFill>
                  <a:latin typeface="Baskerville Old Face" pitchFamily="18" charset="0"/>
                </a:rPr>
                <a:t>PMMVY – </a:t>
              </a:r>
              <a:r>
                <a:rPr lang="en-US" sz="2000" dirty="0" smtClean="0">
                  <a:solidFill>
                    <a:srgbClr val="C00000"/>
                  </a:solidFill>
                  <a:latin typeface="Baskerville Old Face" pitchFamily="18" charset="0"/>
                </a:rPr>
                <a:t>cash benefits </a:t>
              </a:r>
              <a:endParaRPr lang="en-US" sz="1600" dirty="0" smtClean="0">
                <a:solidFill>
                  <a:srgbClr val="C00000"/>
                </a:solidFill>
                <a:latin typeface="Baskerville Old Face" pitchFamily="18" charset="0"/>
              </a:endParaRPr>
            </a:p>
            <a:p>
              <a:pPr marL="171450" indent="-171450">
                <a:buFont typeface="Arial" panose="020B0604020202020204" pitchFamily="34" charset="0"/>
                <a:buChar char="•"/>
              </a:pPr>
              <a:r>
                <a:rPr lang="en-US" sz="1600" dirty="0" smtClean="0">
                  <a:solidFill>
                    <a:srgbClr val="C00000"/>
                  </a:solidFill>
                  <a:latin typeface="Baskerville Old Face" pitchFamily="18" charset="0"/>
                </a:rPr>
                <a:t>Community events: God </a:t>
              </a:r>
              <a:r>
                <a:rPr lang="en-US" sz="1600" dirty="0" err="1" smtClean="0">
                  <a:solidFill>
                    <a:srgbClr val="C00000"/>
                  </a:solidFill>
                  <a:latin typeface="Baskerville Old Face" pitchFamily="18" charset="0"/>
                </a:rPr>
                <a:t>Bharai</a:t>
              </a:r>
              <a:r>
                <a:rPr lang="en-US" sz="1600" dirty="0" smtClean="0">
                  <a:solidFill>
                    <a:srgbClr val="C00000"/>
                  </a:solidFill>
                  <a:latin typeface="Baskerville Old Face" pitchFamily="18" charset="0"/>
                </a:rPr>
                <a:t>, VHND</a:t>
              </a:r>
              <a:endParaRPr lang="en-US" sz="1600" dirty="0">
                <a:solidFill>
                  <a:srgbClr val="C00000"/>
                </a:solidFill>
                <a:latin typeface="Baskerville Old Face" pitchFamily="18" charset="0"/>
              </a:endParaRPr>
            </a:p>
            <a:p>
              <a:pPr marL="171450" indent="-171450">
                <a:buFont typeface="Arial" panose="020B0604020202020204" pitchFamily="34" charset="0"/>
                <a:buChar char="•"/>
              </a:pPr>
              <a:r>
                <a:rPr lang="en-US" sz="1600" dirty="0" smtClean="0">
                  <a:solidFill>
                    <a:srgbClr val="C00000"/>
                  </a:solidFill>
                  <a:latin typeface="Baskerville Old Face" pitchFamily="18" charset="0"/>
                </a:rPr>
                <a:t>Community mobilization </a:t>
              </a:r>
              <a:endParaRPr lang="en-IN" sz="1600" dirty="0">
                <a:solidFill>
                  <a:srgbClr val="C00000"/>
                </a:solidFill>
                <a:latin typeface="Baskerville Old Face" pitchFamily="18" charset="0"/>
              </a:endParaRPr>
            </a:p>
          </p:txBody>
        </p:sp>
        <p:sp>
          <p:nvSpPr>
            <p:cNvPr id="12" name="TextBox 11"/>
            <p:cNvSpPr txBox="1"/>
            <p:nvPr/>
          </p:nvSpPr>
          <p:spPr>
            <a:xfrm>
              <a:off x="2325846" y="5753489"/>
              <a:ext cx="2048553" cy="1200329"/>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NHM </a:t>
              </a:r>
            </a:p>
            <a:p>
              <a:pPr marL="285750" indent="-285750">
                <a:buFont typeface="Arial" pitchFamily="34" charset="0"/>
                <a:buChar char="•"/>
              </a:pPr>
              <a:r>
                <a:rPr lang="en-US" sz="1400" dirty="0" smtClean="0">
                  <a:solidFill>
                    <a:srgbClr val="C00000"/>
                  </a:solidFill>
                  <a:latin typeface="Baskerville Old Face" pitchFamily="18" charset="0"/>
                </a:rPr>
                <a:t>JSSK; JSY</a:t>
              </a:r>
              <a:endParaRPr lang="en-US" sz="1400" dirty="0">
                <a:solidFill>
                  <a:srgbClr val="C00000"/>
                </a:solidFill>
                <a:latin typeface="Baskerville Old Face" pitchFamily="18" charset="0"/>
              </a:endParaRPr>
            </a:p>
            <a:p>
              <a:pPr marL="285750" indent="-285750">
                <a:buFont typeface="Arial" pitchFamily="34" charset="0"/>
                <a:buChar char="•"/>
              </a:pPr>
              <a:r>
                <a:rPr lang="en-US" sz="1400" dirty="0">
                  <a:solidFill>
                    <a:srgbClr val="C00000"/>
                  </a:solidFill>
                  <a:latin typeface="Baskerville Old Face" pitchFamily="18" charset="0"/>
                </a:rPr>
                <a:t>Community events: </a:t>
              </a:r>
              <a:r>
                <a:rPr lang="en-US" sz="1400" dirty="0" smtClean="0">
                  <a:solidFill>
                    <a:srgbClr val="C00000"/>
                  </a:solidFill>
                  <a:latin typeface="Baskerville Old Face" pitchFamily="18" charset="0"/>
                </a:rPr>
                <a:t>VHND</a:t>
              </a:r>
            </a:p>
            <a:p>
              <a:pPr marL="285750" indent="-285750">
                <a:buFont typeface="Arial" pitchFamily="34" charset="0"/>
                <a:buChar char="•"/>
              </a:pPr>
              <a:r>
                <a:rPr lang="en-US" sz="1400" dirty="0" smtClean="0">
                  <a:solidFill>
                    <a:srgbClr val="C00000"/>
                  </a:solidFill>
                  <a:latin typeface="Baskerville Old Face" pitchFamily="18" charset="0"/>
                </a:rPr>
                <a:t>ANCs</a:t>
              </a:r>
              <a:endParaRPr lang="en-US" sz="1400" dirty="0">
                <a:solidFill>
                  <a:srgbClr val="C00000"/>
                </a:solidFill>
                <a:latin typeface="Baskerville Old Face" pitchFamily="18" charset="0"/>
              </a:endParaRPr>
            </a:p>
          </p:txBody>
        </p:sp>
        <p:sp>
          <p:nvSpPr>
            <p:cNvPr id="13" name="TextBox 12"/>
            <p:cNvSpPr txBox="1"/>
            <p:nvPr/>
          </p:nvSpPr>
          <p:spPr>
            <a:xfrm>
              <a:off x="4580078" y="2228660"/>
              <a:ext cx="1693580" cy="2554545"/>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ICDS</a:t>
              </a:r>
            </a:p>
            <a:p>
              <a:pPr marL="171450" indent="-171450">
                <a:buFont typeface="Arial" panose="020B0604020202020204" pitchFamily="34" charset="0"/>
                <a:buChar char="•"/>
              </a:pPr>
              <a:r>
                <a:rPr lang="en-US" sz="1600" dirty="0" smtClean="0">
                  <a:solidFill>
                    <a:srgbClr val="C00000"/>
                  </a:solidFill>
                  <a:latin typeface="Baskerville Old Face" pitchFamily="18" charset="0"/>
                </a:rPr>
                <a:t>THR;</a:t>
              </a:r>
            </a:p>
            <a:p>
              <a:pPr marL="171450" indent="-171450">
                <a:buFont typeface="Arial" panose="020B0604020202020204" pitchFamily="34" charset="0"/>
                <a:buChar char="•"/>
              </a:pPr>
              <a:r>
                <a:rPr lang="en-US" sz="1600" dirty="0" smtClean="0">
                  <a:solidFill>
                    <a:srgbClr val="C00000"/>
                  </a:solidFill>
                  <a:latin typeface="Baskerville Old Face" pitchFamily="18" charset="0"/>
                </a:rPr>
                <a:t>PMMVY – cash benefits</a:t>
              </a:r>
            </a:p>
            <a:p>
              <a:pPr marL="171450" indent="-171450">
                <a:buFont typeface="Arial" panose="020B0604020202020204" pitchFamily="34" charset="0"/>
                <a:buChar char="•"/>
              </a:pPr>
              <a:r>
                <a:rPr lang="en-US" sz="1600" dirty="0" smtClean="0">
                  <a:solidFill>
                    <a:srgbClr val="C00000"/>
                  </a:solidFill>
                  <a:latin typeface="Baskerville Old Face" pitchFamily="18" charset="0"/>
                </a:rPr>
                <a:t>Nutrition advice </a:t>
              </a:r>
            </a:p>
            <a:p>
              <a:pPr marL="171450" indent="-171450">
                <a:buFont typeface="Arial" panose="020B0604020202020204" pitchFamily="34" charset="0"/>
                <a:buChar char="•"/>
              </a:pPr>
              <a:r>
                <a:rPr lang="en-US" sz="1600" dirty="0" smtClean="0">
                  <a:solidFill>
                    <a:srgbClr val="C00000"/>
                  </a:solidFill>
                  <a:latin typeface="Baskerville Old Face" pitchFamily="18" charset="0"/>
                </a:rPr>
                <a:t>Family planning - spacing </a:t>
              </a:r>
              <a:endParaRPr lang="en-IN" sz="1600" dirty="0">
                <a:solidFill>
                  <a:srgbClr val="C00000"/>
                </a:solidFill>
                <a:latin typeface="Baskerville Old Face" pitchFamily="18" charset="0"/>
              </a:endParaRPr>
            </a:p>
          </p:txBody>
        </p:sp>
        <p:sp>
          <p:nvSpPr>
            <p:cNvPr id="14" name="TextBox 13"/>
            <p:cNvSpPr txBox="1"/>
            <p:nvPr/>
          </p:nvSpPr>
          <p:spPr>
            <a:xfrm>
              <a:off x="4675614" y="5269901"/>
              <a:ext cx="1693581" cy="1569660"/>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NHM </a:t>
              </a:r>
            </a:p>
            <a:p>
              <a:pPr marL="171450" indent="-171450">
                <a:buFont typeface="Arial" panose="020B0604020202020204" pitchFamily="34" charset="0"/>
                <a:buChar char="•"/>
              </a:pPr>
              <a:r>
                <a:rPr lang="en-US" sz="1600" dirty="0" smtClean="0">
                  <a:solidFill>
                    <a:srgbClr val="C00000"/>
                  </a:solidFill>
                  <a:latin typeface="Baskerville Old Face" pitchFamily="18" charset="0"/>
                </a:rPr>
                <a:t>JSSK ; JSY</a:t>
              </a:r>
              <a:endParaRPr lang="en-US" sz="1600" dirty="0">
                <a:solidFill>
                  <a:srgbClr val="C00000"/>
                </a:solidFill>
                <a:latin typeface="Baskerville Old Face" pitchFamily="18" charset="0"/>
              </a:endParaRPr>
            </a:p>
            <a:p>
              <a:pPr marL="171450" indent="-171450">
                <a:buFont typeface="Arial" panose="020B0604020202020204" pitchFamily="34" charset="0"/>
                <a:buChar char="•"/>
              </a:pPr>
              <a:r>
                <a:rPr lang="en-US" sz="1600" dirty="0">
                  <a:solidFill>
                    <a:srgbClr val="C00000"/>
                  </a:solidFill>
                  <a:latin typeface="Baskerville Old Face" pitchFamily="18" charset="0"/>
                </a:rPr>
                <a:t>Community events: </a:t>
              </a:r>
              <a:r>
                <a:rPr lang="en-US" sz="1600" dirty="0" smtClean="0">
                  <a:solidFill>
                    <a:srgbClr val="C00000"/>
                  </a:solidFill>
                  <a:latin typeface="Baskerville Old Face" pitchFamily="18" charset="0"/>
                </a:rPr>
                <a:t>VHND</a:t>
              </a:r>
            </a:p>
            <a:p>
              <a:pPr marL="171450" indent="-171450">
                <a:buFont typeface="Arial" panose="020B0604020202020204" pitchFamily="34" charset="0"/>
                <a:buChar char="•"/>
              </a:pPr>
              <a:r>
                <a:rPr lang="en-US" sz="1600" dirty="0" smtClean="0">
                  <a:solidFill>
                    <a:srgbClr val="C00000"/>
                  </a:solidFill>
                  <a:latin typeface="Baskerville Old Face" pitchFamily="18" charset="0"/>
                </a:rPr>
                <a:t>ANCs</a:t>
              </a:r>
              <a:endParaRPr lang="en-US" sz="1600" dirty="0">
                <a:solidFill>
                  <a:srgbClr val="C00000"/>
                </a:solidFill>
                <a:latin typeface="Baskerville Old Face" pitchFamily="18" charset="0"/>
              </a:endParaRPr>
            </a:p>
          </p:txBody>
        </p:sp>
        <p:sp>
          <p:nvSpPr>
            <p:cNvPr id="15" name="TextBox 14"/>
            <p:cNvSpPr txBox="1"/>
            <p:nvPr/>
          </p:nvSpPr>
          <p:spPr>
            <a:xfrm>
              <a:off x="8238825" y="2201290"/>
              <a:ext cx="1920213" cy="2062103"/>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ICDS</a:t>
              </a:r>
            </a:p>
            <a:p>
              <a:pPr marL="171450" indent="-171450">
                <a:buFont typeface="Arial" panose="020B0604020202020204" pitchFamily="34" charset="0"/>
                <a:buChar char="•"/>
              </a:pPr>
              <a:r>
                <a:rPr lang="en-US" sz="1600" dirty="0" smtClean="0">
                  <a:solidFill>
                    <a:srgbClr val="C00000"/>
                  </a:solidFill>
                  <a:latin typeface="Baskerville Old Face" pitchFamily="18" charset="0"/>
                </a:rPr>
                <a:t>THR; Hot cooked meal</a:t>
              </a:r>
            </a:p>
            <a:p>
              <a:pPr marL="171450" indent="-171450">
                <a:buFont typeface="Arial" panose="020B0604020202020204" pitchFamily="34" charset="0"/>
                <a:buChar char="•"/>
              </a:pPr>
              <a:r>
                <a:rPr lang="en-US" sz="1600" dirty="0" smtClean="0">
                  <a:solidFill>
                    <a:srgbClr val="C00000"/>
                  </a:solidFill>
                  <a:latin typeface="Baskerville Old Face" pitchFamily="18" charset="0"/>
                </a:rPr>
                <a:t>Pre school education</a:t>
              </a:r>
            </a:p>
            <a:p>
              <a:pPr marL="171450" indent="-171450">
                <a:buFont typeface="Arial" panose="020B0604020202020204" pitchFamily="34" charset="0"/>
                <a:buChar char="•"/>
              </a:pPr>
              <a:r>
                <a:rPr lang="en-US" sz="1600" dirty="0" smtClean="0">
                  <a:solidFill>
                    <a:srgbClr val="C00000"/>
                  </a:solidFill>
                  <a:latin typeface="Baskerville Old Face" pitchFamily="18" charset="0"/>
                </a:rPr>
                <a:t>Health Checkups &amp; referrals</a:t>
              </a:r>
              <a:endParaRPr lang="en-IN" sz="1600" dirty="0">
                <a:solidFill>
                  <a:srgbClr val="C00000"/>
                </a:solidFill>
                <a:latin typeface="Baskerville Old Face" pitchFamily="18" charset="0"/>
              </a:endParaRPr>
            </a:p>
          </p:txBody>
        </p:sp>
        <p:sp>
          <p:nvSpPr>
            <p:cNvPr id="16" name="TextBox 15"/>
            <p:cNvSpPr txBox="1"/>
            <p:nvPr/>
          </p:nvSpPr>
          <p:spPr>
            <a:xfrm>
              <a:off x="8238825" y="4426167"/>
              <a:ext cx="1920213" cy="2308324"/>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NHM</a:t>
              </a:r>
            </a:p>
            <a:p>
              <a:pPr marL="177800" indent="-177800">
                <a:buFont typeface="Arial" pitchFamily="34" charset="0"/>
                <a:buChar char="•"/>
              </a:pPr>
              <a:r>
                <a:rPr lang="en-US" sz="1600" dirty="0" smtClean="0">
                  <a:solidFill>
                    <a:srgbClr val="C00000"/>
                  </a:solidFill>
                  <a:latin typeface="Baskerville Old Face" pitchFamily="18" charset="0"/>
                </a:rPr>
                <a:t>Immunization- Mission </a:t>
              </a:r>
              <a:r>
                <a:rPr lang="en-US" sz="1600" dirty="0" err="1" smtClean="0">
                  <a:solidFill>
                    <a:srgbClr val="C00000"/>
                  </a:solidFill>
                  <a:latin typeface="Baskerville Old Face" pitchFamily="18" charset="0"/>
                </a:rPr>
                <a:t>Indradhanush</a:t>
              </a:r>
              <a:endParaRPr lang="en-US" sz="1600" dirty="0" smtClean="0">
                <a:solidFill>
                  <a:srgbClr val="C00000"/>
                </a:solidFill>
                <a:latin typeface="Baskerville Old Face" pitchFamily="18" charset="0"/>
              </a:endParaRPr>
            </a:p>
            <a:p>
              <a:pPr marL="177800" indent="-177800">
                <a:buFont typeface="Arial" pitchFamily="34" charset="0"/>
                <a:buChar char="•"/>
              </a:pPr>
              <a:r>
                <a:rPr lang="en-US" sz="1600" dirty="0" smtClean="0">
                  <a:solidFill>
                    <a:srgbClr val="C00000"/>
                  </a:solidFill>
                  <a:latin typeface="Baskerville Old Face" pitchFamily="18" charset="0"/>
                </a:rPr>
                <a:t>Vitamin A, IFA</a:t>
              </a:r>
            </a:p>
            <a:p>
              <a:pPr marL="177800" indent="-177800">
                <a:buFont typeface="Arial" pitchFamily="34" charset="0"/>
                <a:buChar char="•"/>
              </a:pPr>
              <a:r>
                <a:rPr lang="en-US" sz="1600" dirty="0" smtClean="0">
                  <a:solidFill>
                    <a:srgbClr val="C00000"/>
                  </a:solidFill>
                  <a:latin typeface="Baskerville Old Face" pitchFamily="18" charset="0"/>
                </a:rPr>
                <a:t>SAM referral</a:t>
              </a:r>
            </a:p>
            <a:p>
              <a:pPr marL="177800" indent="-177800">
                <a:buFont typeface="Arial" pitchFamily="34" charset="0"/>
                <a:buChar char="•"/>
              </a:pPr>
              <a:r>
                <a:rPr lang="en-US" sz="1600" dirty="0" smtClean="0">
                  <a:solidFill>
                    <a:srgbClr val="C00000"/>
                  </a:solidFill>
                  <a:latin typeface="Baskerville Old Face" pitchFamily="18" charset="0"/>
                </a:rPr>
                <a:t>RBSK</a:t>
              </a:r>
              <a:endParaRPr lang="en-IN" sz="1600" dirty="0">
                <a:solidFill>
                  <a:srgbClr val="C00000"/>
                </a:solidFill>
                <a:latin typeface="Baskerville Old Face" pitchFamily="18" charset="0"/>
              </a:endParaRPr>
            </a:p>
          </p:txBody>
        </p:sp>
        <p:sp>
          <p:nvSpPr>
            <p:cNvPr id="17" name="TextBox 16"/>
            <p:cNvSpPr txBox="1"/>
            <p:nvPr/>
          </p:nvSpPr>
          <p:spPr>
            <a:xfrm>
              <a:off x="10305265" y="2201290"/>
              <a:ext cx="1804847" cy="2062103"/>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SABLA</a:t>
              </a:r>
            </a:p>
            <a:p>
              <a:r>
                <a:rPr lang="en-US" sz="1600" dirty="0" smtClean="0">
                  <a:solidFill>
                    <a:srgbClr val="C00000"/>
                  </a:solidFill>
                  <a:latin typeface="Baskerville Old Face" pitchFamily="18" charset="0"/>
                </a:rPr>
                <a:t>Nutrition - SNP (out of school)</a:t>
              </a:r>
            </a:p>
            <a:p>
              <a:endParaRPr lang="en-US" sz="1600" dirty="0" smtClean="0">
                <a:solidFill>
                  <a:srgbClr val="C00000"/>
                </a:solidFill>
                <a:latin typeface="Baskerville Old Face" pitchFamily="18" charset="0"/>
              </a:endParaRPr>
            </a:p>
            <a:p>
              <a:r>
                <a:rPr lang="en-US" sz="1600" dirty="0" smtClean="0">
                  <a:solidFill>
                    <a:srgbClr val="C00000"/>
                  </a:solidFill>
                  <a:latin typeface="Baskerville Old Face" pitchFamily="18" charset="0"/>
                </a:rPr>
                <a:t>Non Nutrition – IFA, ARSH  (in school)</a:t>
              </a:r>
            </a:p>
          </p:txBody>
        </p:sp>
        <p:sp>
          <p:nvSpPr>
            <p:cNvPr id="18" name="TextBox 17"/>
            <p:cNvSpPr txBox="1"/>
            <p:nvPr/>
          </p:nvSpPr>
          <p:spPr>
            <a:xfrm>
              <a:off x="10310095" y="4281164"/>
              <a:ext cx="1824203" cy="2800767"/>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RKSK</a:t>
              </a:r>
            </a:p>
            <a:p>
              <a:r>
                <a:rPr lang="en-US" sz="1600" dirty="0" smtClean="0">
                  <a:solidFill>
                    <a:srgbClr val="C00000"/>
                  </a:solidFill>
                  <a:latin typeface="Baskerville Old Face" pitchFamily="18" charset="0"/>
                </a:rPr>
                <a:t>In School</a:t>
              </a:r>
              <a:endParaRPr lang="en-US" sz="1600" dirty="0">
                <a:solidFill>
                  <a:srgbClr val="C00000"/>
                </a:solidFill>
                <a:latin typeface="Baskerville Old Face" pitchFamily="18" charset="0"/>
              </a:endParaRPr>
            </a:p>
            <a:p>
              <a:pPr marL="171450" indent="-171450">
                <a:buFont typeface="Arial" panose="020B0604020202020204" pitchFamily="34" charset="0"/>
                <a:buChar char="•"/>
              </a:pPr>
              <a:r>
                <a:rPr lang="en-US" sz="1600" dirty="0" smtClean="0">
                  <a:solidFill>
                    <a:srgbClr val="C00000"/>
                  </a:solidFill>
                  <a:latin typeface="Baskerville Old Face" pitchFamily="18" charset="0"/>
                </a:rPr>
                <a:t>WIFS; Menstrual Hygiene scheme</a:t>
              </a:r>
              <a:endParaRPr lang="en-US" sz="1600" dirty="0">
                <a:solidFill>
                  <a:srgbClr val="C00000"/>
                </a:solidFill>
                <a:latin typeface="Baskerville Old Face" pitchFamily="18" charset="0"/>
              </a:endParaRPr>
            </a:p>
            <a:p>
              <a:pPr marL="171450" indent="-171450">
                <a:buFont typeface="Arial" panose="020B0604020202020204" pitchFamily="34" charset="0"/>
                <a:buChar char="•"/>
              </a:pPr>
              <a:r>
                <a:rPr lang="en-US" sz="1600" dirty="0" smtClean="0">
                  <a:solidFill>
                    <a:srgbClr val="C00000"/>
                  </a:solidFill>
                  <a:latin typeface="Baskerville Old Face" pitchFamily="18" charset="0"/>
                </a:rPr>
                <a:t>Peer educator</a:t>
              </a:r>
            </a:p>
            <a:p>
              <a:r>
                <a:rPr lang="en-US" sz="1600" dirty="0" err="1" smtClean="0">
                  <a:solidFill>
                    <a:srgbClr val="C00000"/>
                  </a:solidFill>
                  <a:latin typeface="Baskerville Old Face" pitchFamily="18" charset="0"/>
                </a:rPr>
                <a:t>Ujala</a:t>
              </a:r>
              <a:r>
                <a:rPr lang="en-US" sz="1600" dirty="0" smtClean="0">
                  <a:solidFill>
                    <a:srgbClr val="C00000"/>
                  </a:solidFill>
                  <a:latin typeface="Baskerville Old Face" pitchFamily="18" charset="0"/>
                </a:rPr>
                <a:t>)</a:t>
              </a:r>
            </a:p>
            <a:p>
              <a:pPr marL="171450" indent="-171450">
                <a:buFont typeface="Arial" panose="020B0604020202020204" pitchFamily="34" charset="0"/>
                <a:buChar char="•"/>
              </a:pPr>
              <a:r>
                <a:rPr lang="en-US" sz="1600" dirty="0" smtClean="0">
                  <a:solidFill>
                    <a:srgbClr val="C00000"/>
                  </a:solidFill>
                  <a:latin typeface="Baskerville Old Face" pitchFamily="18" charset="0"/>
                </a:rPr>
                <a:t>Peer educator</a:t>
              </a:r>
            </a:p>
          </p:txBody>
        </p:sp>
        <p:sp>
          <p:nvSpPr>
            <p:cNvPr id="19" name="Rectangle 18"/>
            <p:cNvSpPr/>
            <p:nvPr/>
          </p:nvSpPr>
          <p:spPr>
            <a:xfrm>
              <a:off x="3445142" y="269121"/>
              <a:ext cx="5174921" cy="584775"/>
            </a:xfrm>
            <a:prstGeom prst="rect">
              <a:avLst/>
            </a:prstGeom>
          </p:spPr>
          <p:txBody>
            <a:bodyPr wrap="none">
              <a:spAutoFit/>
            </a:bodyPr>
            <a:lstStyle/>
            <a:p>
              <a:pPr algn="ctr"/>
              <a:r>
                <a:rPr lang="en-US" sz="3200" dirty="0" smtClean="0">
                  <a:solidFill>
                    <a:schemeClr val="tx1">
                      <a:lumMod val="65000"/>
                      <a:lumOff val="35000"/>
                    </a:schemeClr>
                  </a:solidFill>
                  <a:latin typeface="Baskerville Old Face" pitchFamily="18" charset="0"/>
                </a:rPr>
                <a:t>Government programs</a:t>
              </a:r>
              <a:endParaRPr lang="en-US" sz="3200" dirty="0">
                <a:solidFill>
                  <a:srgbClr val="FF0000"/>
                </a:solidFill>
                <a:latin typeface="Baskerville Old Face" pitchFamily="18" charset="0"/>
              </a:endParaRPr>
            </a:p>
          </p:txBody>
        </p:sp>
      </p:grpSp>
      <p:sp>
        <p:nvSpPr>
          <p:cNvPr id="21" name="TextBox 20"/>
          <p:cNvSpPr txBox="1"/>
          <p:nvPr/>
        </p:nvSpPr>
        <p:spPr>
          <a:xfrm>
            <a:off x="4796875" y="2093774"/>
            <a:ext cx="1198268" cy="2308324"/>
          </a:xfrm>
          <a:prstGeom prst="rect">
            <a:avLst/>
          </a:prstGeom>
          <a:noFill/>
          <a:ln>
            <a:solidFill>
              <a:schemeClr val="tx1"/>
            </a:solidFill>
          </a:ln>
        </p:spPr>
        <p:txBody>
          <a:bodyPr wrap="square" rtlCol="0">
            <a:spAutoFit/>
          </a:bodyPr>
          <a:lstStyle/>
          <a:p>
            <a:r>
              <a:rPr lang="en-US" sz="1600" b="1" dirty="0" smtClean="0">
                <a:solidFill>
                  <a:srgbClr val="C00000"/>
                </a:solidFill>
                <a:latin typeface="Baskerville Old Face" pitchFamily="18" charset="0"/>
              </a:rPr>
              <a:t>NHM</a:t>
            </a:r>
          </a:p>
          <a:p>
            <a:r>
              <a:rPr lang="en-US" sz="1600" dirty="0" smtClean="0">
                <a:solidFill>
                  <a:srgbClr val="C00000"/>
                </a:solidFill>
                <a:latin typeface="Baskerville Old Face" pitchFamily="18" charset="0"/>
              </a:rPr>
              <a:t>Immunization- Mission </a:t>
            </a:r>
            <a:r>
              <a:rPr lang="en-US" sz="1600" dirty="0" err="1" smtClean="0">
                <a:solidFill>
                  <a:srgbClr val="C00000"/>
                </a:solidFill>
                <a:latin typeface="Baskerville Old Face" pitchFamily="18" charset="0"/>
              </a:rPr>
              <a:t>Indradhanush</a:t>
            </a:r>
            <a:endParaRPr lang="en-US" sz="1600" dirty="0">
              <a:solidFill>
                <a:srgbClr val="C00000"/>
              </a:solidFill>
              <a:latin typeface="Baskerville Old Face" pitchFamily="18" charset="0"/>
            </a:endParaRPr>
          </a:p>
          <a:p>
            <a:r>
              <a:rPr lang="en-US" sz="1600" dirty="0" smtClean="0">
                <a:solidFill>
                  <a:srgbClr val="C00000"/>
                </a:solidFill>
                <a:latin typeface="Baskerville Old Face" pitchFamily="18" charset="0"/>
              </a:rPr>
              <a:t>Vitamin A,</a:t>
            </a:r>
          </a:p>
          <a:p>
            <a:r>
              <a:rPr lang="en-US" sz="1600" dirty="0" smtClean="0">
                <a:solidFill>
                  <a:srgbClr val="C00000"/>
                </a:solidFill>
                <a:latin typeface="Baskerville Old Face" pitchFamily="18" charset="0"/>
              </a:rPr>
              <a:t>SAM referral</a:t>
            </a:r>
          </a:p>
          <a:p>
            <a:r>
              <a:rPr lang="en-US" sz="1600" dirty="0" smtClean="0">
                <a:solidFill>
                  <a:srgbClr val="C00000"/>
                </a:solidFill>
                <a:latin typeface="Baskerville Old Face" pitchFamily="18" charset="0"/>
              </a:rPr>
              <a:t>RBSK</a:t>
            </a:r>
            <a:endParaRPr lang="en-IN" sz="1600" dirty="0">
              <a:solidFill>
                <a:srgbClr val="C00000"/>
              </a:solidFill>
              <a:latin typeface="Baskerville Old Face" pitchFamily="18" charset="0"/>
            </a:endParaRPr>
          </a:p>
        </p:txBody>
      </p:sp>
      <p:sp>
        <p:nvSpPr>
          <p:cNvPr id="8" name="Oval 7"/>
          <p:cNvSpPr/>
          <p:nvPr/>
        </p:nvSpPr>
        <p:spPr>
          <a:xfrm>
            <a:off x="1690493" y="2564904"/>
            <a:ext cx="1560326" cy="97162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3403219" y="5111410"/>
            <a:ext cx="1560326" cy="97162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52497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Old Face" pitchFamily="18" charset="0"/>
              </a:rPr>
              <a:t>It defies logic!</a:t>
            </a:r>
            <a:endParaRPr lang="en-IN" dirty="0">
              <a:latin typeface="Baskerville Old Face" pitchFamily="18" charset="0"/>
            </a:endParaRPr>
          </a:p>
        </p:txBody>
      </p:sp>
      <p:sp>
        <p:nvSpPr>
          <p:cNvPr id="3" name="Subtitle 2"/>
          <p:cNvSpPr>
            <a:spLocks noGrp="1"/>
          </p:cNvSpPr>
          <p:nvPr>
            <p:ph type="subTitle" idx="1"/>
          </p:nvPr>
        </p:nvSpPr>
        <p:spPr>
          <a:xfrm>
            <a:off x="179512" y="3886200"/>
            <a:ext cx="8136904" cy="1752600"/>
          </a:xfrm>
        </p:spPr>
        <p:txBody>
          <a:bodyPr>
            <a:normAutofit/>
          </a:bodyPr>
          <a:lstStyle/>
          <a:p>
            <a:r>
              <a:rPr lang="en-US" sz="3600" dirty="0" smtClean="0">
                <a:latin typeface="Baskerville Old Face" pitchFamily="18" charset="0"/>
              </a:rPr>
              <a:t>Something was missing…………………</a:t>
            </a:r>
            <a:endParaRPr lang="en-IN" sz="3600" dirty="0">
              <a:latin typeface="Baskerville Old Face" pitchFamily="18" charset="0"/>
            </a:endParaRPr>
          </a:p>
        </p:txBody>
      </p:sp>
    </p:spTree>
    <p:extLst>
      <p:ext uri="{BB962C8B-B14F-4D97-AF65-F5344CB8AC3E}">
        <p14:creationId xmlns:p14="http://schemas.microsoft.com/office/powerpoint/2010/main" val="625355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50000"/>
                    <a:lumOff val="50000"/>
                  </a:schemeClr>
                </a:solidFill>
                <a:latin typeface="Baskerville Old Face" pitchFamily="18" charset="0"/>
              </a:rPr>
              <a:t>Impact Factor!</a:t>
            </a:r>
            <a:endParaRPr lang="en-IN" dirty="0">
              <a:solidFill>
                <a:schemeClr val="tx1">
                  <a:lumMod val="50000"/>
                  <a:lumOff val="50000"/>
                </a:schemeClr>
              </a:solidFill>
              <a:latin typeface="Baskerville Old Face" pitchFamily="18" charset="0"/>
            </a:endParaRPr>
          </a:p>
        </p:txBody>
      </p:sp>
      <p:sp>
        <p:nvSpPr>
          <p:cNvPr id="3" name="TextBox 2"/>
          <p:cNvSpPr txBox="1"/>
          <p:nvPr/>
        </p:nvSpPr>
        <p:spPr>
          <a:xfrm>
            <a:off x="251520" y="1268760"/>
            <a:ext cx="8784976" cy="2308324"/>
          </a:xfrm>
          <a:prstGeom prst="rect">
            <a:avLst/>
          </a:prstGeom>
          <a:noFill/>
        </p:spPr>
        <p:txBody>
          <a:bodyPr wrap="square" rtlCol="0">
            <a:spAutoFit/>
          </a:bodyPr>
          <a:lstStyle/>
          <a:p>
            <a:endParaRPr lang="en-US" sz="3600" dirty="0">
              <a:latin typeface="Baskerville Old Face" pitchFamily="18" charset="0"/>
            </a:endParaRPr>
          </a:p>
          <a:p>
            <a:endParaRPr lang="en-US" sz="3600" dirty="0" smtClean="0">
              <a:latin typeface="Baskerville Old Face" pitchFamily="18" charset="0"/>
            </a:endParaRPr>
          </a:p>
          <a:p>
            <a:r>
              <a:rPr lang="en-US" sz="3600" dirty="0" smtClean="0">
                <a:latin typeface="Baskerville Old Face" pitchFamily="18" charset="0"/>
              </a:rPr>
              <a:t>What was the ‘impact’ of impact factors??????</a:t>
            </a:r>
          </a:p>
          <a:p>
            <a:endParaRPr lang="en-IN" sz="3600" dirty="0">
              <a:latin typeface="Baskerville Old Face" pitchFamily="18" charset="0"/>
            </a:endParaRPr>
          </a:p>
        </p:txBody>
      </p:sp>
    </p:spTree>
    <p:extLst>
      <p:ext uri="{BB962C8B-B14F-4D97-AF65-F5344CB8AC3E}">
        <p14:creationId xmlns:p14="http://schemas.microsoft.com/office/powerpoint/2010/main" val="3909932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chemeClr val="tx1">
                    <a:lumMod val="65000"/>
                    <a:lumOff val="35000"/>
                  </a:schemeClr>
                </a:solidFill>
                <a:latin typeface="Baskerville Old Face" pitchFamily="18" charset="0"/>
              </a:rPr>
              <a:t>Project by: Government of Rajasthan</a:t>
            </a:r>
            <a:br>
              <a:rPr lang="en-US" dirty="0" smtClean="0">
                <a:solidFill>
                  <a:schemeClr val="tx1">
                    <a:lumMod val="65000"/>
                    <a:lumOff val="35000"/>
                  </a:schemeClr>
                </a:solidFill>
                <a:latin typeface="Baskerville Old Face" pitchFamily="18" charset="0"/>
              </a:rPr>
            </a:br>
            <a:endParaRPr lang="en-IN"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solidFill>
                  <a:srgbClr val="C00000"/>
                </a:solidFill>
                <a:latin typeface="Baskerville Old Face" pitchFamily="18" charset="0"/>
              </a:rPr>
              <a:t>By 2022:</a:t>
            </a:r>
          </a:p>
          <a:p>
            <a:r>
              <a:rPr lang="en-US" dirty="0" smtClean="0">
                <a:solidFill>
                  <a:srgbClr val="C00000"/>
                </a:solidFill>
                <a:latin typeface="Baskerville Old Face" pitchFamily="18" charset="0"/>
              </a:rPr>
              <a:t>Achieve a 40% reduction in the number of children under-5 who are stunted;</a:t>
            </a:r>
          </a:p>
          <a:p>
            <a:r>
              <a:rPr lang="en-US" dirty="0" smtClean="0">
                <a:solidFill>
                  <a:srgbClr val="C00000"/>
                </a:solidFill>
                <a:latin typeface="Baskerville Old Face" pitchFamily="18" charset="0"/>
              </a:rPr>
              <a:t>Achieve a 50% reduction of anemia in women of reproductive age;</a:t>
            </a:r>
          </a:p>
          <a:p>
            <a:r>
              <a:rPr lang="en-US" dirty="0" smtClean="0">
                <a:solidFill>
                  <a:srgbClr val="C00000"/>
                </a:solidFill>
                <a:latin typeface="Baskerville Old Face" pitchFamily="18" charset="0"/>
              </a:rPr>
              <a:t>Achieve a 30% reduction in low birth weight;</a:t>
            </a:r>
          </a:p>
          <a:p>
            <a:r>
              <a:rPr lang="en-US" dirty="0" smtClean="0">
                <a:solidFill>
                  <a:srgbClr val="C00000"/>
                </a:solidFill>
                <a:latin typeface="Baskerville Old Face" pitchFamily="18" charset="0"/>
              </a:rPr>
              <a:t>Increase the rate of exclusive breastfeeding in the first 6 months up to at least 50%;</a:t>
            </a:r>
          </a:p>
          <a:p>
            <a:r>
              <a:rPr lang="en-US" dirty="0" smtClean="0">
                <a:solidFill>
                  <a:srgbClr val="C00000"/>
                </a:solidFill>
                <a:latin typeface="Baskerville Old Face" pitchFamily="18" charset="0"/>
              </a:rPr>
              <a:t>Reduce and maintain childhood wasting to less than 5%.</a:t>
            </a:r>
          </a:p>
          <a:p>
            <a:pPr marL="0" indent="0">
              <a:buNone/>
            </a:pPr>
            <a:endParaRPr lang="en-IN" dirty="0" smtClean="0">
              <a:solidFill>
                <a:schemeClr val="tx1">
                  <a:lumMod val="65000"/>
                  <a:lumOff val="35000"/>
                </a:schemeClr>
              </a:solidFill>
              <a:latin typeface="Baskerville Old Face" pitchFamily="18" charset="0"/>
            </a:endParaRPr>
          </a:p>
          <a:p>
            <a:pPr marL="0" indent="0">
              <a:buNone/>
            </a:pPr>
            <a:r>
              <a:rPr lang="en-IN" dirty="0" smtClean="0">
                <a:solidFill>
                  <a:schemeClr val="tx1">
                    <a:lumMod val="65000"/>
                    <a:lumOff val="35000"/>
                  </a:schemeClr>
                </a:solidFill>
                <a:latin typeface="Baskerville Old Face" pitchFamily="18" charset="0"/>
              </a:rPr>
              <a:t>Based on World Health Assembly targets for maternal, infant and young child nutrition, state-level projections were made of nutritional indicators for Rajasthan to be achieved by 2022.</a:t>
            </a:r>
          </a:p>
          <a:p>
            <a:pPr marL="0" indent="0">
              <a:buNone/>
            </a:pPr>
            <a:endParaRPr lang="en-US" dirty="0" smtClean="0">
              <a:solidFill>
                <a:srgbClr val="C00000"/>
              </a:solidFill>
              <a:latin typeface="Baskerville Old Face" pitchFamily="18" charset="0"/>
            </a:endParaRPr>
          </a:p>
          <a:p>
            <a:endParaRPr lang="en-IN" dirty="0">
              <a:latin typeface="Baskerville Old Face" pitchFamily="18" charset="0"/>
            </a:endParaRPr>
          </a:p>
        </p:txBody>
      </p:sp>
    </p:spTree>
    <p:extLst>
      <p:ext uri="{BB962C8B-B14F-4D97-AF65-F5344CB8AC3E}">
        <p14:creationId xmlns:p14="http://schemas.microsoft.com/office/powerpoint/2010/main" val="2187628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tx1">
                    <a:lumMod val="50000"/>
                    <a:lumOff val="50000"/>
                  </a:schemeClr>
                </a:solidFill>
                <a:latin typeface="Baskerville Old Face" pitchFamily="18" charset="0"/>
              </a:rPr>
              <a:t>Indicators of undernutrition</a:t>
            </a:r>
            <a:endParaRPr lang="en-IN" dirty="0">
              <a:solidFill>
                <a:schemeClr val="tx1">
                  <a:lumMod val="50000"/>
                  <a:lumOff val="50000"/>
                </a:schemeClr>
              </a:solidFill>
              <a:latin typeface="Baskerville Old Face" pitchFamily="18" charset="0"/>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C00000"/>
                </a:solidFill>
                <a:latin typeface="Baskerville Old Face" pitchFamily="18" charset="0"/>
              </a:rPr>
              <a:t>Married women</a:t>
            </a:r>
          </a:p>
          <a:p>
            <a:pPr marL="457200" lvl="1" indent="0">
              <a:buNone/>
            </a:pPr>
            <a:r>
              <a:rPr lang="en-US" dirty="0" smtClean="0">
                <a:solidFill>
                  <a:schemeClr val="tx1"/>
                </a:solidFill>
                <a:latin typeface="Baskerville Old Face" pitchFamily="18" charset="0"/>
              </a:rPr>
              <a:t>Anemia</a:t>
            </a:r>
          </a:p>
          <a:p>
            <a:pPr>
              <a:buFont typeface="Wingdings" pitchFamily="2" charset="2"/>
              <a:buChar char="§"/>
            </a:pPr>
            <a:r>
              <a:rPr lang="en-US" dirty="0" smtClean="0">
                <a:solidFill>
                  <a:srgbClr val="C00000"/>
                </a:solidFill>
                <a:latin typeface="Baskerville Old Face" pitchFamily="18" charset="0"/>
              </a:rPr>
              <a:t>Pregnant women</a:t>
            </a:r>
          </a:p>
          <a:p>
            <a:pPr marL="457200" lvl="1" indent="0">
              <a:buNone/>
            </a:pPr>
            <a:r>
              <a:rPr lang="en-US" dirty="0" smtClean="0">
                <a:solidFill>
                  <a:schemeClr val="tx1"/>
                </a:solidFill>
                <a:latin typeface="Baskerville Old Face" pitchFamily="18" charset="0"/>
              </a:rPr>
              <a:t>Anemia</a:t>
            </a:r>
          </a:p>
          <a:p>
            <a:pPr marL="457200" lvl="1" indent="0">
              <a:buNone/>
            </a:pPr>
            <a:r>
              <a:rPr lang="en-US" dirty="0" smtClean="0">
                <a:solidFill>
                  <a:schemeClr val="tx1"/>
                </a:solidFill>
                <a:latin typeface="Baskerville Old Face" pitchFamily="18" charset="0"/>
              </a:rPr>
              <a:t>BMI</a:t>
            </a:r>
          </a:p>
          <a:p>
            <a:pPr marL="457200" lvl="1" indent="0">
              <a:buNone/>
            </a:pPr>
            <a:r>
              <a:rPr lang="en-US" dirty="0" smtClean="0">
                <a:solidFill>
                  <a:schemeClr val="tx1"/>
                </a:solidFill>
                <a:latin typeface="Baskerville Old Face" pitchFamily="18" charset="0"/>
              </a:rPr>
              <a:t>Low weight gain</a:t>
            </a:r>
          </a:p>
          <a:p>
            <a:pPr>
              <a:buFont typeface="Wingdings" pitchFamily="2" charset="2"/>
              <a:buChar char="§"/>
            </a:pPr>
            <a:r>
              <a:rPr lang="en-US" dirty="0" smtClean="0">
                <a:solidFill>
                  <a:srgbClr val="C00000"/>
                </a:solidFill>
                <a:latin typeface="Baskerville Old Face" pitchFamily="18" charset="0"/>
              </a:rPr>
              <a:t>Lactating women</a:t>
            </a:r>
          </a:p>
          <a:p>
            <a:pPr marL="457200" lvl="1" indent="0">
              <a:buNone/>
            </a:pPr>
            <a:r>
              <a:rPr lang="en-US" dirty="0" smtClean="0">
                <a:solidFill>
                  <a:schemeClr val="tx1"/>
                </a:solidFill>
                <a:latin typeface="Baskerville Old Face" pitchFamily="18" charset="0"/>
              </a:rPr>
              <a:t>Anemia</a:t>
            </a:r>
          </a:p>
          <a:p>
            <a:pPr marL="457200" lvl="1" indent="0">
              <a:buNone/>
            </a:pPr>
            <a:r>
              <a:rPr lang="en-US" dirty="0" smtClean="0">
                <a:solidFill>
                  <a:schemeClr val="tx1"/>
                </a:solidFill>
                <a:latin typeface="Baskerville Old Face" pitchFamily="18" charset="0"/>
              </a:rPr>
              <a:t>BMI</a:t>
            </a:r>
          </a:p>
          <a:p>
            <a:pPr marL="457200" lvl="1" indent="0">
              <a:buNone/>
            </a:pPr>
            <a:r>
              <a:rPr lang="en-US" dirty="0" smtClean="0">
                <a:solidFill>
                  <a:schemeClr val="tx1"/>
                </a:solidFill>
                <a:latin typeface="Baskerville Old Face" pitchFamily="18" charset="0"/>
              </a:rPr>
              <a:t>	</a:t>
            </a:r>
          </a:p>
          <a:p>
            <a:pPr lvl="1">
              <a:buFont typeface="Wingdings" pitchFamily="2" charset="2"/>
              <a:buChar char="§"/>
            </a:pPr>
            <a:endParaRPr lang="en-US" dirty="0" smtClean="0">
              <a:solidFill>
                <a:schemeClr val="tx1"/>
              </a:solidFill>
              <a:latin typeface="Baskerville Old Face" pitchFamily="18" charset="0"/>
            </a:endParaRPr>
          </a:p>
          <a:p>
            <a:pPr marL="457200" lvl="1" indent="0">
              <a:buNone/>
            </a:pPr>
            <a:endParaRPr lang="en-US" dirty="0">
              <a:solidFill>
                <a:schemeClr val="tx1"/>
              </a:solidFill>
              <a:latin typeface="Baskerville Old Face" pitchFamily="18" charset="0"/>
            </a:endParaRPr>
          </a:p>
        </p:txBody>
      </p:sp>
    </p:spTree>
    <p:extLst>
      <p:ext uri="{BB962C8B-B14F-4D97-AF65-F5344CB8AC3E}">
        <p14:creationId xmlns:p14="http://schemas.microsoft.com/office/powerpoint/2010/main" val="1497505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C00000"/>
                </a:solidFill>
                <a:latin typeface="Baskerville Old Face" pitchFamily="18" charset="0"/>
              </a:rPr>
              <a:t>The Undernutrition Landscape</a:t>
            </a:r>
            <a:endParaRPr lang="en-IN" dirty="0">
              <a:solidFill>
                <a:srgbClr val="C00000"/>
              </a:solidFill>
            </a:endParaRPr>
          </a:p>
        </p:txBody>
      </p:sp>
      <p:sp>
        <p:nvSpPr>
          <p:cNvPr id="3" name="Text Placeholder 2"/>
          <p:cNvSpPr>
            <a:spLocks noGrp="1"/>
          </p:cNvSpPr>
          <p:nvPr>
            <p:ph type="body" idx="1"/>
          </p:nvPr>
        </p:nvSpPr>
        <p:spPr/>
        <p:txBody>
          <a:bodyPr/>
          <a:lstStyle/>
          <a:p>
            <a:r>
              <a:rPr lang="en-US" sz="2800" dirty="0">
                <a:solidFill>
                  <a:schemeClr val="tx1"/>
                </a:solidFill>
                <a:latin typeface="Baskerville Old Face" pitchFamily="18" charset="0"/>
              </a:rPr>
              <a:t>Prevalence of undernutrition in Rajasthan</a:t>
            </a:r>
            <a:endParaRPr lang="en-IN" sz="2800" dirty="0">
              <a:latin typeface="Baskerville Old Face" pitchFamily="18" charset="0"/>
            </a:endParaRPr>
          </a:p>
          <a:p>
            <a:endParaRPr lang="en-IN" dirty="0"/>
          </a:p>
        </p:txBody>
      </p:sp>
    </p:spTree>
    <p:extLst>
      <p:ext uri="{BB962C8B-B14F-4D97-AF65-F5344CB8AC3E}">
        <p14:creationId xmlns:p14="http://schemas.microsoft.com/office/powerpoint/2010/main" val="3336849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p:cNvSpPr>
          <p:nvPr/>
        </p:nvSpPr>
        <p:spPr>
          <a:xfrm>
            <a:off x="1761994" y="194844"/>
            <a:ext cx="6842454" cy="747897"/>
          </a:xfrm>
          <a:prstGeom prst="rect">
            <a:avLst/>
          </a:prstGeom>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Gill Sans" charset="0"/>
                <a:ea typeface="Gill Sans" charset="0"/>
                <a:cs typeface="Gill Sans" charset="0"/>
              </a:defRPr>
            </a:lvl1pPr>
          </a:lstStyle>
          <a:p>
            <a:r>
              <a:rPr lang="en-US" b="0" dirty="0" smtClean="0">
                <a:latin typeface="Baskerville Old Face" pitchFamily="18" charset="0"/>
              </a:rPr>
              <a:t>Undernutrition </a:t>
            </a:r>
            <a:r>
              <a:rPr lang="en-US" b="0" dirty="0">
                <a:latin typeface="Baskerville Old Face" pitchFamily="18" charset="0"/>
              </a:rPr>
              <a:t>in Rajasthan</a:t>
            </a:r>
            <a:endParaRPr lang="en-IN" b="0" dirty="0">
              <a:latin typeface="Baskerville Old Face" pitchFamily="18" charset="0"/>
            </a:endParaRPr>
          </a:p>
          <a:p>
            <a:endParaRPr lang="en-IN" b="0" dirty="0"/>
          </a:p>
        </p:txBody>
      </p:sp>
      <p:sp>
        <p:nvSpPr>
          <p:cNvPr id="118" name="Subtitle 2"/>
          <p:cNvSpPr txBox="1">
            <a:spLocks/>
          </p:cNvSpPr>
          <p:nvPr/>
        </p:nvSpPr>
        <p:spPr>
          <a:xfrm>
            <a:off x="726743" y="4806437"/>
            <a:ext cx="8340189" cy="2019065"/>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ln>
                  <a:noFill/>
                </a:ln>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ln>
                  <a:noFill/>
                </a:ln>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ln>
                  <a:noFill/>
                </a:ln>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ln>
                  <a:noFill/>
                </a:ln>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rgbClr val="FF0000"/>
                </a:solidFill>
                <a:latin typeface="Baskerville Old Face" pitchFamily="18" charset="0"/>
              </a:rPr>
              <a:t>Rajasthan ranks 23 out of the 29 states in India on key NFHS 4 nutrition indicators* </a:t>
            </a:r>
          </a:p>
          <a:p>
            <a:r>
              <a:rPr lang="en-US" sz="1800" dirty="0" smtClean="0">
                <a:solidFill>
                  <a:schemeClr val="tx1"/>
                </a:solidFill>
                <a:latin typeface="Baskerville Old Face" pitchFamily="18" charset="0"/>
              </a:rPr>
              <a:t>It is one of highest burden states in India with most key nutritional indicators poorer than India average</a:t>
            </a:r>
          </a:p>
          <a:p>
            <a:r>
              <a:rPr lang="en-US" sz="1800" dirty="0" smtClean="0">
                <a:solidFill>
                  <a:schemeClr val="tx1"/>
                </a:solidFill>
                <a:latin typeface="Baskerville Old Face" pitchFamily="18" charset="0"/>
              </a:rPr>
              <a:t>36.3% children are born with birth weight &lt;2.5 kg in Rajasthan – AHS 2013</a:t>
            </a:r>
          </a:p>
          <a:p>
            <a:r>
              <a:rPr lang="en-US" sz="1800" dirty="0" smtClean="0">
                <a:solidFill>
                  <a:schemeClr val="tx1"/>
                </a:solidFill>
                <a:latin typeface="Baskerville Old Face" pitchFamily="18" charset="0"/>
              </a:rPr>
              <a:t>51 children in Rajasthan die before the age of 5; per 1000 live births – NFHS 4</a:t>
            </a:r>
          </a:p>
          <a:p>
            <a:r>
              <a:rPr lang="en-US" sz="1800" dirty="0" smtClean="0">
                <a:solidFill>
                  <a:srgbClr val="FF0000"/>
                </a:solidFill>
                <a:latin typeface="Baskerville Old Face" pitchFamily="18" charset="0"/>
              </a:rPr>
              <a:t>Adolescent Anemia in Rajasthan is 83.7%  among girls of 10-17 years - AHS 2013</a:t>
            </a:r>
          </a:p>
          <a:p>
            <a:endParaRPr lang="en-US" sz="1800" dirty="0" smtClean="0">
              <a:solidFill>
                <a:srgbClr val="FF0000"/>
              </a:solidFill>
              <a:latin typeface="Baskerville Old Face" pitchFamily="18" charset="0"/>
            </a:endParaRPr>
          </a:p>
          <a:p>
            <a:endParaRPr lang="en-US" sz="1800" dirty="0" smtClean="0">
              <a:solidFill>
                <a:srgbClr val="FF0000"/>
              </a:solidFill>
              <a:latin typeface="Baskerville Old Face" pitchFamily="18" charset="0"/>
            </a:endParaRPr>
          </a:p>
          <a:p>
            <a:endParaRPr lang="en-US" sz="1800" dirty="0">
              <a:latin typeface="Baskerville Old Face" pitchFamily="18" charset="0"/>
            </a:endParaRPr>
          </a:p>
        </p:txBody>
      </p:sp>
      <p:graphicFrame>
        <p:nvGraphicFramePr>
          <p:cNvPr id="5" name="Chart 4"/>
          <p:cNvGraphicFramePr/>
          <p:nvPr>
            <p:extLst>
              <p:ext uri="{D42A27DB-BD31-4B8C-83A1-F6EECF244321}">
                <p14:modId xmlns:p14="http://schemas.microsoft.com/office/powerpoint/2010/main" val="3404921185"/>
              </p:ext>
            </p:extLst>
          </p:nvPr>
        </p:nvGraphicFramePr>
        <p:xfrm>
          <a:off x="1115616" y="942741"/>
          <a:ext cx="7113532" cy="35062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0167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134803" y="4900698"/>
            <a:ext cx="3573986" cy="19539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259722" y="134383"/>
            <a:ext cx="7886700" cy="7572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tx1">
                    <a:lumMod val="50000"/>
                    <a:lumOff val="50000"/>
                  </a:schemeClr>
                </a:solidFill>
                <a:latin typeface="Baskerville Old Face" pitchFamily="18" charset="0"/>
              </a:rPr>
              <a:t>If Rajasthan were 10 children…</a:t>
            </a:r>
            <a:endParaRPr lang="en-US" dirty="0">
              <a:solidFill>
                <a:schemeClr val="tx1">
                  <a:lumMod val="50000"/>
                  <a:lumOff val="50000"/>
                </a:schemeClr>
              </a:solidFill>
              <a:latin typeface="Baskerville Old Face" pitchFamily="18" charset="0"/>
            </a:endParaRPr>
          </a:p>
        </p:txBody>
      </p:sp>
      <p:grpSp>
        <p:nvGrpSpPr>
          <p:cNvPr id="40" name="Group 39"/>
          <p:cNvGrpSpPr/>
          <p:nvPr/>
        </p:nvGrpSpPr>
        <p:grpSpPr>
          <a:xfrm>
            <a:off x="6077655" y="1060242"/>
            <a:ext cx="2918740" cy="1280160"/>
            <a:chOff x="7990121" y="2189416"/>
            <a:chExt cx="3891653" cy="1280160"/>
          </a:xfrm>
        </p:grpSpPr>
        <p:grpSp>
          <p:nvGrpSpPr>
            <p:cNvPr id="29" name="Group 28"/>
            <p:cNvGrpSpPr/>
            <p:nvPr/>
          </p:nvGrpSpPr>
          <p:grpSpPr>
            <a:xfrm>
              <a:off x="7990121" y="2189416"/>
              <a:ext cx="3500916" cy="1280160"/>
              <a:chOff x="785064" y="1031176"/>
              <a:chExt cx="3500916" cy="1280160"/>
            </a:xfrm>
          </p:grpSpPr>
          <p:pic>
            <p:nvPicPr>
              <p:cNvPr id="30" name="Picture 29"/>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1411" r="30035"/>
              <a:stretch/>
            </p:blipFill>
            <p:spPr bwMode="auto">
              <a:xfrm>
                <a:off x="78506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7544" r="30288"/>
              <a:stretch/>
            </p:blipFill>
            <p:spPr bwMode="auto">
              <a:xfrm>
                <a:off x="112953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1411" r="30035"/>
              <a:stretch/>
            </p:blipFill>
            <p:spPr bwMode="auto">
              <a:xfrm>
                <a:off x="153690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228874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263321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304058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338505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379242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11341948" y="218941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40"/>
          <p:cNvSpPr/>
          <p:nvPr/>
        </p:nvSpPr>
        <p:spPr>
          <a:xfrm>
            <a:off x="3720211" y="1262720"/>
            <a:ext cx="2369144" cy="1200329"/>
          </a:xfrm>
          <a:prstGeom prst="rect">
            <a:avLst/>
          </a:prstGeom>
        </p:spPr>
        <p:txBody>
          <a:bodyPr wrap="square">
            <a:spAutoFit/>
          </a:bodyPr>
          <a:lstStyle/>
          <a:p>
            <a:pPr algn="r"/>
            <a:r>
              <a:rPr lang="en-US" sz="2400" dirty="0" smtClean="0">
                <a:solidFill>
                  <a:srgbClr val="9E0038"/>
                </a:solidFill>
                <a:latin typeface="Baskerville Old Face" pitchFamily="18" charset="0"/>
                <a:cs typeface="Arial" panose="020B0604020202020204" pitchFamily="34" charset="0"/>
              </a:rPr>
              <a:t>About 4 children below 5 years  would be stunted</a:t>
            </a:r>
            <a:endParaRPr lang="en-US" sz="2400" dirty="0">
              <a:solidFill>
                <a:srgbClr val="9E0038"/>
              </a:solidFill>
              <a:latin typeface="Baskerville Old Face" pitchFamily="18" charset="0"/>
              <a:cs typeface="Arial" panose="020B0604020202020204" pitchFamily="34" charset="0"/>
            </a:endParaRPr>
          </a:p>
        </p:txBody>
      </p:sp>
      <p:grpSp>
        <p:nvGrpSpPr>
          <p:cNvPr id="42" name="Group 41"/>
          <p:cNvGrpSpPr/>
          <p:nvPr/>
        </p:nvGrpSpPr>
        <p:grpSpPr>
          <a:xfrm>
            <a:off x="6065606" y="2770094"/>
            <a:ext cx="2872041" cy="1344980"/>
            <a:chOff x="7251278" y="2137045"/>
            <a:chExt cx="3829388" cy="1344980"/>
          </a:xfrm>
        </p:grpSpPr>
        <p:grpSp>
          <p:nvGrpSpPr>
            <p:cNvPr id="43" name="Group 42"/>
            <p:cNvGrpSpPr/>
            <p:nvPr/>
          </p:nvGrpSpPr>
          <p:grpSpPr>
            <a:xfrm>
              <a:off x="7251278" y="2146104"/>
              <a:ext cx="3468434" cy="1335921"/>
              <a:chOff x="46221" y="987864"/>
              <a:chExt cx="3468434" cy="1335921"/>
            </a:xfrm>
          </p:grpSpPr>
          <p:pic>
            <p:nvPicPr>
              <p:cNvPr id="45" name="Picture 44"/>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31411" r="30035"/>
              <a:stretch/>
            </p:blipFill>
            <p:spPr bwMode="auto">
              <a:xfrm>
                <a:off x="78506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112953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31411" r="30035"/>
              <a:stretch/>
            </p:blipFill>
            <p:spPr bwMode="auto">
              <a:xfrm>
                <a:off x="46221" y="1043625"/>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27544" r="30288"/>
              <a:stretch/>
            </p:blipFill>
            <p:spPr bwMode="auto">
              <a:xfrm>
                <a:off x="389852" y="1012163"/>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1528127"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1847069" y="1012163"/>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2291017" y="1012163"/>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2598909" y="996923"/>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3021099" y="987864"/>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 name="Picture 43"/>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10540840" y="2137045"/>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Rectangle 53"/>
          <p:cNvSpPr/>
          <p:nvPr/>
        </p:nvSpPr>
        <p:spPr>
          <a:xfrm>
            <a:off x="3813392" y="3073712"/>
            <a:ext cx="2236476" cy="830997"/>
          </a:xfrm>
          <a:prstGeom prst="rect">
            <a:avLst/>
          </a:prstGeom>
        </p:spPr>
        <p:txBody>
          <a:bodyPr wrap="square">
            <a:spAutoFit/>
          </a:bodyPr>
          <a:lstStyle/>
          <a:p>
            <a:pPr algn="r"/>
            <a:r>
              <a:rPr lang="en-US" sz="2400" dirty="0" smtClean="0">
                <a:solidFill>
                  <a:schemeClr val="accent6">
                    <a:lumMod val="50000"/>
                  </a:schemeClr>
                </a:solidFill>
                <a:latin typeface="Baskerville Old Face" pitchFamily="18" charset="0"/>
                <a:cs typeface="Arial" panose="020B0604020202020204" pitchFamily="34" charset="0"/>
              </a:rPr>
              <a:t>Nearly 4 would be underweight</a:t>
            </a:r>
            <a:endParaRPr lang="en-US" sz="2400" dirty="0">
              <a:solidFill>
                <a:schemeClr val="accent6">
                  <a:lumMod val="50000"/>
                </a:schemeClr>
              </a:solidFill>
              <a:latin typeface="Baskerville Old Face" pitchFamily="18" charset="0"/>
              <a:cs typeface="Arial" panose="020B0604020202020204" pitchFamily="34" charset="0"/>
            </a:endParaRPr>
          </a:p>
        </p:txBody>
      </p:sp>
      <p:grpSp>
        <p:nvGrpSpPr>
          <p:cNvPr id="55" name="Group 54"/>
          <p:cNvGrpSpPr/>
          <p:nvPr/>
        </p:nvGrpSpPr>
        <p:grpSpPr>
          <a:xfrm>
            <a:off x="6017882" y="4412097"/>
            <a:ext cx="2920655" cy="1280160"/>
            <a:chOff x="7596831" y="2189416"/>
            <a:chExt cx="3894206" cy="1280160"/>
          </a:xfrm>
        </p:grpSpPr>
        <p:grpSp>
          <p:nvGrpSpPr>
            <p:cNvPr id="56" name="Group 55"/>
            <p:cNvGrpSpPr/>
            <p:nvPr/>
          </p:nvGrpSpPr>
          <p:grpSpPr>
            <a:xfrm>
              <a:off x="7990121" y="2189416"/>
              <a:ext cx="3500916" cy="1280160"/>
              <a:chOff x="785064" y="1031176"/>
              <a:chExt cx="3500916" cy="1280160"/>
            </a:xfrm>
          </p:grpSpPr>
          <p:pic>
            <p:nvPicPr>
              <p:cNvPr id="58" name="Picture 57"/>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31411" r="30035"/>
              <a:stretch/>
            </p:blipFill>
            <p:spPr bwMode="auto">
              <a:xfrm>
                <a:off x="78506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27544" r="30288"/>
              <a:stretch/>
            </p:blipFill>
            <p:spPr bwMode="auto">
              <a:xfrm>
                <a:off x="112953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153690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188137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228874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263321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304058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rotWithShape="1">
              <a:blip r:embed="rId4">
                <a:biLevel thresh="75000"/>
                <a:extLst>
                  <a:ext uri="{28A0092B-C50C-407E-A947-70E740481C1C}">
                    <a14:useLocalDpi xmlns:a14="http://schemas.microsoft.com/office/drawing/2010/main" val="0"/>
                  </a:ext>
                </a:extLst>
              </a:blip>
              <a:srcRect l="27544" r="30288"/>
              <a:stretch/>
            </p:blipFill>
            <p:spPr bwMode="auto">
              <a:xfrm>
                <a:off x="3385051" y="103117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rotWithShape="1">
              <a:blip r:embed="rId3">
                <a:biLevel thresh="75000"/>
                <a:extLst>
                  <a:ext uri="{28A0092B-C50C-407E-A947-70E740481C1C}">
                    <a14:useLocalDpi xmlns:a14="http://schemas.microsoft.com/office/drawing/2010/main" val="0"/>
                  </a:ext>
                </a:extLst>
              </a:blip>
              <a:srcRect l="31411" r="30035"/>
              <a:stretch/>
            </p:blipFill>
            <p:spPr bwMode="auto">
              <a:xfrm>
                <a:off x="3792424" y="1031176"/>
                <a:ext cx="49355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Picture 56"/>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27544" r="30288"/>
            <a:stretch/>
          </p:blipFill>
          <p:spPr bwMode="auto">
            <a:xfrm>
              <a:off x="7596831" y="2189416"/>
              <a:ext cx="539826"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 name="Picture 66"/>
          <p:cNvPicPr>
            <a:picLocks noChangeAspect="1"/>
          </p:cNvPicPr>
          <p:nvPr/>
        </p:nvPicPr>
        <p:blipFill rotWithShape="1">
          <a:blip r:embed="rId4">
            <a:biLevel thresh="75000"/>
            <a:extLst>
              <a:ext uri="{28A0092B-C50C-407E-A947-70E740481C1C}">
                <a14:useLocalDpi xmlns:a14="http://schemas.microsoft.com/office/drawing/2010/main" val="0"/>
              </a:ext>
            </a:extLst>
          </a:blip>
          <a:srcRect l="42358" r="30288"/>
          <a:stretch/>
        </p:blipFill>
        <p:spPr bwMode="auto">
          <a:xfrm>
            <a:off x="6713438" y="4412097"/>
            <a:ext cx="262631"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67"/>
          <p:cNvSpPr/>
          <p:nvPr/>
        </p:nvSpPr>
        <p:spPr>
          <a:xfrm>
            <a:off x="3840395" y="4637675"/>
            <a:ext cx="2209240" cy="1200329"/>
          </a:xfrm>
          <a:prstGeom prst="rect">
            <a:avLst/>
          </a:prstGeom>
        </p:spPr>
        <p:txBody>
          <a:bodyPr wrap="square">
            <a:spAutoFit/>
          </a:bodyPr>
          <a:lstStyle/>
          <a:p>
            <a:pPr algn="r"/>
            <a:r>
              <a:rPr lang="en-US" sz="2400" dirty="0" smtClean="0">
                <a:solidFill>
                  <a:schemeClr val="accent4">
                    <a:lumMod val="50000"/>
                  </a:schemeClr>
                </a:solidFill>
                <a:latin typeface="Baskerville Old Face" pitchFamily="18" charset="0"/>
                <a:cs typeface="Arial" panose="020B0604020202020204" pitchFamily="34" charset="0"/>
              </a:rPr>
              <a:t>Little more than 2 would be severely wasted </a:t>
            </a:r>
            <a:endParaRPr lang="en-US" sz="2400" dirty="0">
              <a:solidFill>
                <a:schemeClr val="accent4">
                  <a:lumMod val="50000"/>
                </a:schemeClr>
              </a:solidFill>
              <a:latin typeface="Baskerville Old Face" pitchFamily="18" charset="0"/>
              <a:cs typeface="Arial" panose="020B0604020202020204" pitchFamily="34" charset="0"/>
            </a:endParaRPr>
          </a:p>
        </p:txBody>
      </p:sp>
      <p:pic>
        <p:nvPicPr>
          <p:cNvPr id="82" name="Picture 81"/>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27544" r="43082"/>
          <a:stretch/>
        </p:blipFill>
        <p:spPr bwMode="auto">
          <a:xfrm>
            <a:off x="6876960" y="2819623"/>
            <a:ext cx="282028"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7544" r="30288"/>
          <a:stretch/>
        </p:blipFill>
        <p:spPr bwMode="auto">
          <a:xfrm>
            <a:off x="6899884" y="1060242"/>
            <a:ext cx="404870"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a:xfrm>
            <a:off x="125686" y="922664"/>
            <a:ext cx="3594526" cy="1813538"/>
          </a:xfrm>
          <a:prstGeom prst="rect">
            <a:avLst/>
          </a:prstGeom>
          <a:solidFill>
            <a:schemeClr val="bg2">
              <a:lumMod val="90000"/>
            </a:schemeClr>
          </a:solidFill>
          <a:ln>
            <a:solidFill>
              <a:schemeClr val="tx2">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5" name="Oval 84"/>
          <p:cNvSpPr/>
          <p:nvPr/>
        </p:nvSpPr>
        <p:spPr>
          <a:xfrm>
            <a:off x="291841" y="1383566"/>
            <a:ext cx="1241685" cy="1188720"/>
          </a:xfrm>
          <a:prstGeom prst="ellipse">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43.7</a:t>
            </a:r>
          </a:p>
          <a:p>
            <a:pPr algn="ctr"/>
            <a:r>
              <a:rPr lang="en-US" sz="1100" dirty="0" smtClean="0"/>
              <a:t>NFHS 2005-06</a:t>
            </a:r>
            <a:endParaRPr lang="en-US" sz="1100" dirty="0"/>
          </a:p>
        </p:txBody>
      </p:sp>
      <p:sp>
        <p:nvSpPr>
          <p:cNvPr id="86" name="Oval 85"/>
          <p:cNvSpPr/>
          <p:nvPr/>
        </p:nvSpPr>
        <p:spPr>
          <a:xfrm>
            <a:off x="1533527" y="1658639"/>
            <a:ext cx="875807" cy="100584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39.1</a:t>
            </a:r>
          </a:p>
          <a:p>
            <a:pPr algn="ctr"/>
            <a:r>
              <a:rPr lang="en-US" sz="1100" dirty="0" smtClean="0"/>
              <a:t>NFHS 2015-16</a:t>
            </a:r>
            <a:endParaRPr lang="en-US" sz="3200" dirty="0"/>
          </a:p>
        </p:txBody>
      </p:sp>
      <p:sp>
        <p:nvSpPr>
          <p:cNvPr id="87" name="Rectangle 86"/>
          <p:cNvSpPr/>
          <p:nvPr/>
        </p:nvSpPr>
        <p:spPr>
          <a:xfrm>
            <a:off x="147424" y="2864155"/>
            <a:ext cx="3573986" cy="19539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981" y="4919676"/>
            <a:ext cx="1250407" cy="369332"/>
          </a:xfrm>
          <a:prstGeom prst="rect">
            <a:avLst/>
          </a:prstGeom>
        </p:spPr>
        <p:txBody>
          <a:bodyPr wrap="none">
            <a:spAutoFit/>
          </a:bodyPr>
          <a:lstStyle/>
          <a:p>
            <a:pPr algn="r"/>
            <a:r>
              <a:rPr lang="en-US" dirty="0" smtClean="0"/>
              <a:t>Wasted (%)</a:t>
            </a:r>
            <a:endParaRPr lang="en-US" dirty="0"/>
          </a:p>
        </p:txBody>
      </p:sp>
      <p:sp>
        <p:nvSpPr>
          <p:cNvPr id="89" name="Oval 88"/>
          <p:cNvSpPr/>
          <p:nvPr/>
        </p:nvSpPr>
        <p:spPr>
          <a:xfrm>
            <a:off x="216250" y="5494983"/>
            <a:ext cx="1200651" cy="1271660"/>
          </a:xfrm>
          <a:prstGeom prst="ellipse">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20.4</a:t>
            </a:r>
          </a:p>
          <a:p>
            <a:pPr algn="ctr"/>
            <a:r>
              <a:rPr lang="en-US" sz="1100" dirty="0" smtClean="0"/>
              <a:t>NFHS 2005-06</a:t>
            </a:r>
            <a:endParaRPr lang="en-US" sz="1100" dirty="0"/>
          </a:p>
        </p:txBody>
      </p:sp>
      <p:sp>
        <p:nvSpPr>
          <p:cNvPr id="90" name="Oval 89"/>
          <p:cNvSpPr/>
          <p:nvPr/>
        </p:nvSpPr>
        <p:spPr>
          <a:xfrm>
            <a:off x="1435547" y="4950464"/>
            <a:ext cx="1261223" cy="148360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23.0</a:t>
            </a:r>
          </a:p>
          <a:p>
            <a:pPr algn="ctr"/>
            <a:r>
              <a:rPr lang="en-US" sz="1100" dirty="0" smtClean="0"/>
              <a:t>NFHS 2015-16</a:t>
            </a:r>
            <a:endParaRPr lang="en-US" sz="3200" dirty="0"/>
          </a:p>
        </p:txBody>
      </p:sp>
      <p:sp>
        <p:nvSpPr>
          <p:cNvPr id="91" name="Rectangle 90"/>
          <p:cNvSpPr/>
          <p:nvPr/>
        </p:nvSpPr>
        <p:spPr>
          <a:xfrm>
            <a:off x="325807" y="2839506"/>
            <a:ext cx="1768689" cy="369332"/>
          </a:xfrm>
          <a:prstGeom prst="rect">
            <a:avLst/>
          </a:prstGeom>
        </p:spPr>
        <p:txBody>
          <a:bodyPr wrap="none">
            <a:spAutoFit/>
          </a:bodyPr>
          <a:lstStyle/>
          <a:p>
            <a:pPr algn="r"/>
            <a:r>
              <a:rPr lang="en-US" dirty="0" smtClean="0"/>
              <a:t>Underweight (%)</a:t>
            </a:r>
            <a:endParaRPr lang="en-US" dirty="0"/>
          </a:p>
        </p:txBody>
      </p:sp>
      <p:sp>
        <p:nvSpPr>
          <p:cNvPr id="92" name="Oval 91"/>
          <p:cNvSpPr/>
          <p:nvPr/>
        </p:nvSpPr>
        <p:spPr>
          <a:xfrm>
            <a:off x="151519" y="3256892"/>
            <a:ext cx="1265384" cy="1422312"/>
          </a:xfrm>
          <a:prstGeom prst="ellipse">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39.9</a:t>
            </a:r>
          </a:p>
          <a:p>
            <a:pPr algn="ctr"/>
            <a:r>
              <a:rPr lang="en-US" sz="1100" dirty="0" smtClean="0"/>
              <a:t>NFHS 2005-06</a:t>
            </a:r>
            <a:endParaRPr lang="en-US" sz="1100" dirty="0"/>
          </a:p>
        </p:txBody>
      </p:sp>
      <p:sp>
        <p:nvSpPr>
          <p:cNvPr id="93" name="Oval 92"/>
          <p:cNvSpPr/>
          <p:nvPr/>
        </p:nvSpPr>
        <p:spPr>
          <a:xfrm>
            <a:off x="1416906" y="3513327"/>
            <a:ext cx="992429" cy="1203494"/>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36.7</a:t>
            </a:r>
          </a:p>
          <a:p>
            <a:pPr algn="ctr"/>
            <a:r>
              <a:rPr lang="en-US" sz="1100" dirty="0" smtClean="0"/>
              <a:t>NFHS 2015-16</a:t>
            </a:r>
            <a:endParaRPr lang="en-US" sz="3200" dirty="0"/>
          </a:p>
        </p:txBody>
      </p:sp>
      <p:sp>
        <p:nvSpPr>
          <p:cNvPr id="94" name="Rounded Rectangle 93"/>
          <p:cNvSpPr/>
          <p:nvPr/>
        </p:nvSpPr>
        <p:spPr>
          <a:xfrm>
            <a:off x="2696768" y="1246406"/>
            <a:ext cx="1012023" cy="1216640"/>
          </a:xfrm>
          <a:prstGeom prst="roundRect">
            <a:avLst/>
          </a:prstGeom>
          <a:solidFill>
            <a:srgbClr val="FFE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38.4</a:t>
            </a:r>
            <a:endParaRPr lang="en-US" sz="3200" dirty="0">
              <a:solidFill>
                <a:schemeClr val="tx1"/>
              </a:solidFill>
            </a:endParaRPr>
          </a:p>
          <a:p>
            <a:pPr algn="ctr"/>
            <a:r>
              <a:rPr lang="en-US" sz="800" dirty="0">
                <a:solidFill>
                  <a:schemeClr val="tx1"/>
                </a:solidFill>
              </a:rPr>
              <a:t>India, </a:t>
            </a:r>
            <a:endParaRPr lang="en-US" sz="800" dirty="0" smtClean="0">
              <a:solidFill>
                <a:schemeClr val="tx1"/>
              </a:solidFill>
            </a:endParaRPr>
          </a:p>
          <a:p>
            <a:pPr algn="ctr"/>
            <a:r>
              <a:rPr lang="en-US" sz="800" dirty="0" smtClean="0">
                <a:solidFill>
                  <a:schemeClr val="tx1"/>
                </a:solidFill>
              </a:rPr>
              <a:t>NFHS 2015-16</a:t>
            </a:r>
            <a:endParaRPr lang="en-US" sz="800" dirty="0">
              <a:solidFill>
                <a:schemeClr val="tx1"/>
              </a:solidFill>
            </a:endParaRPr>
          </a:p>
        </p:txBody>
      </p:sp>
      <p:sp>
        <p:nvSpPr>
          <p:cNvPr id="95" name="Rounded Rectangle 94"/>
          <p:cNvSpPr/>
          <p:nvPr/>
        </p:nvSpPr>
        <p:spPr>
          <a:xfrm>
            <a:off x="2540508" y="3199867"/>
            <a:ext cx="1180902" cy="1093229"/>
          </a:xfrm>
          <a:prstGeom prst="roundRect">
            <a:avLst/>
          </a:prstGeom>
          <a:solidFill>
            <a:srgbClr val="FFE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35.7</a:t>
            </a:r>
            <a:endParaRPr lang="en-US" sz="3200" dirty="0">
              <a:solidFill>
                <a:schemeClr val="tx1"/>
              </a:solidFill>
            </a:endParaRPr>
          </a:p>
          <a:p>
            <a:pPr algn="ctr"/>
            <a:r>
              <a:rPr lang="en-US" sz="800" dirty="0">
                <a:solidFill>
                  <a:schemeClr val="tx1"/>
                </a:solidFill>
              </a:rPr>
              <a:t>India, </a:t>
            </a:r>
            <a:endParaRPr lang="en-US" sz="800" dirty="0" smtClean="0">
              <a:solidFill>
                <a:schemeClr val="tx1"/>
              </a:solidFill>
            </a:endParaRPr>
          </a:p>
          <a:p>
            <a:pPr algn="ctr"/>
            <a:r>
              <a:rPr lang="en-US" sz="800" dirty="0" smtClean="0">
                <a:solidFill>
                  <a:schemeClr val="tx1"/>
                </a:solidFill>
              </a:rPr>
              <a:t>NFHS 2015-16</a:t>
            </a:r>
            <a:endParaRPr lang="en-US" sz="800" dirty="0">
              <a:solidFill>
                <a:schemeClr val="tx1"/>
              </a:solidFill>
            </a:endParaRPr>
          </a:p>
        </p:txBody>
      </p:sp>
      <p:sp>
        <p:nvSpPr>
          <p:cNvPr id="96" name="Rounded Rectangle 95"/>
          <p:cNvSpPr/>
          <p:nvPr/>
        </p:nvSpPr>
        <p:spPr>
          <a:xfrm>
            <a:off x="2770047" y="5511881"/>
            <a:ext cx="770567" cy="731520"/>
          </a:xfrm>
          <a:prstGeom prst="roundRect">
            <a:avLst/>
          </a:prstGeom>
          <a:solidFill>
            <a:srgbClr val="FFE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21</a:t>
            </a:r>
            <a:endParaRPr lang="en-US" sz="3200" dirty="0">
              <a:solidFill>
                <a:schemeClr val="tx1"/>
              </a:solidFill>
            </a:endParaRPr>
          </a:p>
          <a:p>
            <a:pPr algn="ctr"/>
            <a:r>
              <a:rPr lang="en-US" sz="800" dirty="0">
                <a:solidFill>
                  <a:schemeClr val="tx1"/>
                </a:solidFill>
              </a:rPr>
              <a:t>India, </a:t>
            </a:r>
            <a:r>
              <a:rPr lang="en-US" sz="800" dirty="0" smtClean="0">
                <a:solidFill>
                  <a:schemeClr val="tx1"/>
                </a:solidFill>
              </a:rPr>
              <a:t>NFHS 2015-16</a:t>
            </a:r>
            <a:endParaRPr lang="en-US" sz="800" dirty="0">
              <a:solidFill>
                <a:schemeClr val="tx1"/>
              </a:solidFill>
            </a:endParaRPr>
          </a:p>
        </p:txBody>
      </p:sp>
      <p:sp>
        <p:nvSpPr>
          <p:cNvPr id="97" name="Rectangle 96"/>
          <p:cNvSpPr/>
          <p:nvPr/>
        </p:nvSpPr>
        <p:spPr>
          <a:xfrm>
            <a:off x="491202" y="864215"/>
            <a:ext cx="2278841" cy="646331"/>
          </a:xfrm>
          <a:prstGeom prst="rect">
            <a:avLst/>
          </a:prstGeom>
        </p:spPr>
        <p:txBody>
          <a:bodyPr wrap="square">
            <a:spAutoFit/>
          </a:bodyPr>
          <a:lstStyle/>
          <a:p>
            <a:pPr algn="r"/>
            <a:r>
              <a:rPr lang="en-US" dirty="0" smtClean="0"/>
              <a:t>Children &lt;5 years who are stunted (%)</a:t>
            </a:r>
            <a:endParaRPr lang="en-US" dirty="0"/>
          </a:p>
        </p:txBody>
      </p:sp>
    </p:spTree>
    <p:extLst>
      <p:ext uri="{BB962C8B-B14F-4D97-AF65-F5344CB8AC3E}">
        <p14:creationId xmlns:p14="http://schemas.microsoft.com/office/powerpoint/2010/main" val="2039047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2F981710-C9C2-48F4-83DC-997ED0F01D6F}"/>
              </a:ext>
            </a:extLst>
          </p:cNvPr>
          <p:cNvGraphicFramePr>
            <a:graphicFrameLocks noGrp="1"/>
          </p:cNvGraphicFramePr>
          <p:nvPr>
            <p:extLst>
              <p:ext uri="{D42A27DB-BD31-4B8C-83A1-F6EECF244321}">
                <p14:modId xmlns:p14="http://schemas.microsoft.com/office/powerpoint/2010/main" val="245714427"/>
              </p:ext>
            </p:extLst>
          </p:nvPr>
        </p:nvGraphicFramePr>
        <p:xfrm>
          <a:off x="176646" y="2996952"/>
          <a:ext cx="8582891" cy="3799456"/>
        </p:xfrm>
        <a:graphic>
          <a:graphicData uri="http://schemas.openxmlformats.org/drawingml/2006/table">
            <a:tbl>
              <a:tblPr/>
              <a:tblGrid>
                <a:gridCol w="2335741">
                  <a:extLst>
                    <a:ext uri="{9D8B030D-6E8A-4147-A177-3AD203B41FA5}">
                      <a16:colId xmlns:a16="http://schemas.microsoft.com/office/drawing/2014/main" xmlns="" val="2728696966"/>
                    </a:ext>
                  </a:extLst>
                </a:gridCol>
                <a:gridCol w="1459306">
                  <a:extLst>
                    <a:ext uri="{9D8B030D-6E8A-4147-A177-3AD203B41FA5}">
                      <a16:colId xmlns:a16="http://schemas.microsoft.com/office/drawing/2014/main" xmlns="" val="1100941992"/>
                    </a:ext>
                  </a:extLst>
                </a:gridCol>
                <a:gridCol w="1463562">
                  <a:extLst>
                    <a:ext uri="{9D8B030D-6E8A-4147-A177-3AD203B41FA5}">
                      <a16:colId xmlns:a16="http://schemas.microsoft.com/office/drawing/2014/main" xmlns="" val="2408809983"/>
                    </a:ext>
                  </a:extLst>
                </a:gridCol>
                <a:gridCol w="1555034">
                  <a:extLst>
                    <a:ext uri="{9D8B030D-6E8A-4147-A177-3AD203B41FA5}">
                      <a16:colId xmlns:a16="http://schemas.microsoft.com/office/drawing/2014/main" xmlns="" val="3021822332"/>
                    </a:ext>
                  </a:extLst>
                </a:gridCol>
                <a:gridCol w="1769248">
                  <a:extLst>
                    <a:ext uri="{9D8B030D-6E8A-4147-A177-3AD203B41FA5}">
                      <a16:colId xmlns:a16="http://schemas.microsoft.com/office/drawing/2014/main" xmlns="" val="1120527933"/>
                    </a:ext>
                  </a:extLst>
                </a:gridCol>
              </a:tblGrid>
              <a:tr h="30438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Recommendation</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cap="none" normalizeH="0" baseline="0">
                          <a:ln>
                            <a:noFill/>
                          </a:ln>
                          <a:solidFill>
                            <a:srgbClr val="FFFFFF"/>
                          </a:solidFill>
                          <a:effectLst/>
                          <a:latin typeface="Calibri" panose="020F0502020204030204" pitchFamily="34" charset="0"/>
                          <a:cs typeface="Arial" panose="020B0604020202020204" pitchFamily="34" charset="0"/>
                        </a:rPr>
                        <a:t>Serving size</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cap="none" normalizeH="0" baseline="0">
                          <a:ln>
                            <a:noFill/>
                          </a:ln>
                          <a:solidFill>
                            <a:srgbClr val="FFFFFF"/>
                          </a:solidFill>
                          <a:effectLst/>
                          <a:latin typeface="Calibri" panose="020F0502020204030204" pitchFamily="34" charset="0"/>
                          <a:cs typeface="Arial" panose="020B0604020202020204" pitchFamily="34" charset="0"/>
                        </a:rPr>
                        <a:t>Frequency</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439114194"/>
                  </a:ext>
                </a:extLst>
              </a:tr>
              <a:tr h="4704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Current average women (g)</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1" i="0" u="none" strike="noStrike" cap="none" normalizeH="0" baseline="0">
                          <a:ln>
                            <a:noFill/>
                          </a:ln>
                          <a:solidFill>
                            <a:srgbClr val="000000"/>
                          </a:solidFill>
                          <a:effectLst/>
                          <a:latin typeface="Calibri" panose="020F0502020204030204" pitchFamily="34" charset="0"/>
                          <a:cs typeface="Arial" panose="020B0604020202020204" pitchFamily="34" charset="0"/>
                        </a:rPr>
                        <a:t>Target g/serving</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Diff to bridge per serving</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Diff to bridge (g)</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992395863"/>
                  </a:ext>
                </a:extLst>
              </a:tr>
              <a:tr h="27671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Cereals/millets</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110</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134</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24</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1 serving/day</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2079422835"/>
                  </a:ext>
                </a:extLst>
              </a:tr>
              <a:tr h="4704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Green gram/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Bengal gram/Red Gram</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23</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30</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7</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1 serving/day</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633168139"/>
                  </a:ext>
                </a:extLst>
              </a:tr>
              <a:tr h="42367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Guava/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4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Kinnow</a:t>
                      </a: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r>
                        <a:rPr kumimoji="0" lang="en-US" altLang="de-DE" sz="14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Ziziphus</a:t>
                      </a: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r>
                        <a:rPr kumimoji="0" lang="en-US" altLang="de-DE" sz="14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ber</a:t>
                      </a: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26</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One whole fruit</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43</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2.25 servings/week</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2147841012"/>
                  </a:ext>
                </a:extLst>
              </a:tr>
              <a:tr h="4704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groundnut </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0</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80</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80</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3 servings/week</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3179305990"/>
                  </a:ext>
                </a:extLst>
              </a:tr>
              <a:tr h="4704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milk/buttermilk </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154</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200ml</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46</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2.23 servings/day</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2058535971"/>
                  </a:ext>
                </a:extLst>
              </a:tr>
              <a:tr h="66411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vegetables,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including GLVs and potatoes </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69</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150</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a:ln>
                            <a:noFill/>
                          </a:ln>
                          <a:solidFill>
                            <a:srgbClr val="000000"/>
                          </a:solidFill>
                          <a:effectLst/>
                          <a:latin typeface="Calibri" panose="020F0502020204030204" pitchFamily="34" charset="0"/>
                          <a:cs typeface="Arial" panose="020B0604020202020204" pitchFamily="34" charset="0"/>
                        </a:rPr>
                        <a:t>81</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2.5 servings/day</a:t>
                      </a:r>
                    </a:p>
                  </a:txBody>
                  <a:tcPr marL="68580" marR="68580"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676727410"/>
                  </a:ext>
                </a:extLst>
              </a:tr>
            </a:tbl>
          </a:graphicData>
        </a:graphic>
      </p:graphicFrame>
      <p:sp>
        <p:nvSpPr>
          <p:cNvPr id="7" name="Text Placeholder 5">
            <a:extLst>
              <a:ext uri="{FF2B5EF4-FFF2-40B4-BE49-F238E27FC236}">
                <a16:creationId xmlns:a16="http://schemas.microsoft.com/office/drawing/2014/main" xmlns="" id="{749B0E56-BDFB-463C-9465-7D4BC6E074C3}"/>
              </a:ext>
            </a:extLst>
          </p:cNvPr>
          <p:cNvSpPr txBox="1">
            <a:spLocks/>
          </p:cNvSpPr>
          <p:nvPr/>
        </p:nvSpPr>
        <p:spPr>
          <a:xfrm>
            <a:off x="249213" y="548680"/>
            <a:ext cx="8582891" cy="2008902"/>
          </a:xfrm>
          <a:prstGeom prst="rect">
            <a:avLst/>
          </a:prstGeom>
        </p:spPr>
        <p:txBody>
          <a:bodyPr vert="horz" lIns="68598" tIns="34299" rIns="68598" bIns="3429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Bef>
                <a:spcPct val="0"/>
              </a:spcBef>
              <a:buNone/>
            </a:pPr>
            <a:r>
              <a:rPr lang="en-US" sz="2800" dirty="0">
                <a:latin typeface="Baskerville Old Face" pitchFamily="18" charset="0"/>
                <a:ea typeface="+mj-ea"/>
                <a:cs typeface="+mj-cs"/>
              </a:rPr>
              <a:t>The six common messages across all target groups were to:</a:t>
            </a:r>
            <a:endParaRPr lang="en-GB" sz="2800" dirty="0">
              <a:latin typeface="Baskerville Old Face" pitchFamily="18" charset="0"/>
              <a:ea typeface="+mj-ea"/>
              <a:cs typeface="+mj-cs"/>
            </a:endParaRPr>
          </a:p>
          <a:p>
            <a:pPr lvl="1"/>
            <a:r>
              <a:rPr lang="en-US" sz="1800" dirty="0">
                <a:latin typeface="Baskerville Old Face" pitchFamily="18" charset="0"/>
                <a:ea typeface="Verdana" charset="0"/>
                <a:cs typeface="Verdana" charset="0"/>
              </a:rPr>
              <a:t>eat one serving of seasonal fruit every day. </a:t>
            </a:r>
            <a:endParaRPr lang="en-GB" sz="1800" dirty="0">
              <a:latin typeface="Baskerville Old Face" pitchFamily="18" charset="0"/>
              <a:ea typeface="Verdana" charset="0"/>
              <a:cs typeface="Verdana" charset="0"/>
            </a:endParaRPr>
          </a:p>
          <a:p>
            <a:pPr lvl="1"/>
            <a:r>
              <a:rPr lang="en-US" sz="1800" dirty="0">
                <a:latin typeface="Baskerville Old Face" pitchFamily="18" charset="0"/>
                <a:ea typeface="Verdana" charset="0"/>
                <a:cs typeface="Verdana" charset="0"/>
              </a:rPr>
              <a:t>eat four servings of vegetables every day including GLV if possible</a:t>
            </a:r>
            <a:endParaRPr lang="en-GB" sz="1800" dirty="0">
              <a:latin typeface="Baskerville Old Face" pitchFamily="18" charset="0"/>
              <a:ea typeface="Verdana" charset="0"/>
              <a:cs typeface="Verdana" charset="0"/>
            </a:endParaRPr>
          </a:p>
          <a:p>
            <a:pPr lvl="1"/>
            <a:r>
              <a:rPr lang="en-US" sz="1800" dirty="0">
                <a:latin typeface="Baskerville Old Face" pitchFamily="18" charset="0"/>
                <a:ea typeface="Verdana" charset="0"/>
                <a:cs typeface="Verdana" charset="0"/>
              </a:rPr>
              <a:t>eat one egg three times in a week subjected to eating habits</a:t>
            </a:r>
            <a:endParaRPr lang="en-GB" sz="1800" dirty="0">
              <a:latin typeface="Baskerville Old Face" pitchFamily="18" charset="0"/>
              <a:ea typeface="Verdana" charset="0"/>
              <a:cs typeface="Verdana" charset="0"/>
            </a:endParaRPr>
          </a:p>
          <a:p>
            <a:pPr lvl="1"/>
            <a:r>
              <a:rPr lang="en-US" sz="1800" dirty="0">
                <a:latin typeface="Baskerville Old Face" pitchFamily="18" charset="0"/>
                <a:ea typeface="Verdana" charset="0"/>
                <a:cs typeface="Verdana" charset="0"/>
              </a:rPr>
              <a:t>eat one serving of pulses and products every day</a:t>
            </a:r>
            <a:endParaRPr lang="en-GB" sz="1800" dirty="0">
              <a:latin typeface="Baskerville Old Face" pitchFamily="18" charset="0"/>
              <a:ea typeface="Verdana" charset="0"/>
              <a:cs typeface="Verdana" charset="0"/>
            </a:endParaRPr>
          </a:p>
          <a:p>
            <a:pPr lvl="1"/>
            <a:r>
              <a:rPr lang="en-US" sz="1800" dirty="0">
                <a:latin typeface="Baskerville Old Face" pitchFamily="18" charset="0"/>
                <a:ea typeface="Verdana" charset="0"/>
                <a:cs typeface="Verdana" charset="0"/>
              </a:rPr>
              <a:t>eat one serving of groundnut twice in a week</a:t>
            </a:r>
            <a:endParaRPr lang="en-GB" sz="1800" dirty="0">
              <a:latin typeface="Baskerville Old Face" pitchFamily="18" charset="0"/>
              <a:ea typeface="Verdana" charset="0"/>
              <a:cs typeface="Verdana" charset="0"/>
            </a:endParaRPr>
          </a:p>
          <a:p>
            <a:pPr lvl="1"/>
            <a:r>
              <a:rPr lang="en-US" sz="1800" dirty="0">
                <a:latin typeface="Baskerville Old Face" pitchFamily="18" charset="0"/>
                <a:ea typeface="Verdana" charset="0"/>
                <a:cs typeface="Verdana" charset="0"/>
              </a:rPr>
              <a:t>eat five servings of milk, buttermilk, and curd every day</a:t>
            </a:r>
          </a:p>
        </p:txBody>
      </p:sp>
      <p:sp>
        <p:nvSpPr>
          <p:cNvPr id="2" name="TextBox 1"/>
          <p:cNvSpPr txBox="1"/>
          <p:nvPr/>
        </p:nvSpPr>
        <p:spPr>
          <a:xfrm>
            <a:off x="2195736" y="0"/>
            <a:ext cx="5692584" cy="584775"/>
          </a:xfrm>
          <a:prstGeom prst="rect">
            <a:avLst/>
          </a:prstGeom>
          <a:noFill/>
        </p:spPr>
        <p:txBody>
          <a:bodyPr wrap="none" rtlCol="0">
            <a:spAutoFit/>
          </a:bodyPr>
          <a:lstStyle/>
          <a:p>
            <a:r>
              <a:rPr lang="en-US" sz="3200" dirty="0" smtClean="0">
                <a:solidFill>
                  <a:srgbClr val="C00000"/>
                </a:solidFill>
                <a:latin typeface="Baskerville Old Face" pitchFamily="18" charset="0"/>
              </a:rPr>
              <a:t>Researchers said……………………….</a:t>
            </a:r>
            <a:endParaRPr lang="en-IN" sz="3200" dirty="0">
              <a:solidFill>
                <a:srgbClr val="C00000"/>
              </a:solidFill>
              <a:latin typeface="Baskerville Old Face" pitchFamily="18" charset="0"/>
            </a:endParaRPr>
          </a:p>
        </p:txBody>
      </p:sp>
      <p:sp>
        <p:nvSpPr>
          <p:cNvPr id="6" name="Multiply 5"/>
          <p:cNvSpPr/>
          <p:nvPr/>
        </p:nvSpPr>
        <p:spPr>
          <a:xfrm>
            <a:off x="683568" y="584775"/>
            <a:ext cx="6696744" cy="5652537"/>
          </a:xfrm>
          <a:prstGeom prst="mathMultiply">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540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080943"/>
            <a:ext cx="7907867"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Isosceles Triangle 2"/>
          <p:cNvSpPr/>
          <p:nvPr/>
        </p:nvSpPr>
        <p:spPr>
          <a:xfrm>
            <a:off x="4131736" y="4233359"/>
            <a:ext cx="999069" cy="186265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rapezoid 3"/>
          <p:cNvSpPr/>
          <p:nvPr/>
        </p:nvSpPr>
        <p:spPr>
          <a:xfrm>
            <a:off x="660410" y="1185334"/>
            <a:ext cx="2641597" cy="2760143"/>
          </a:xfrm>
          <a:prstGeom prst="trapezoi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Nice</a:t>
            </a:r>
          </a:p>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a:t>
            </a:r>
          </a:p>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Know</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rapezoid 5"/>
          <p:cNvSpPr/>
          <p:nvPr/>
        </p:nvSpPr>
        <p:spPr>
          <a:xfrm>
            <a:off x="5875878" y="1185334"/>
            <a:ext cx="2641597" cy="2760143"/>
          </a:xfrm>
          <a:prstGeom prst="trapezoi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Need</a:t>
            </a:r>
          </a:p>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a:t>
            </a:r>
          </a:p>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Know</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75000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Giving face to the numbers!</a:t>
            </a:r>
            <a:endParaRPr lang="en-IN" dirty="0">
              <a:latin typeface="Baskerville Old Face" pitchFamily="18" charset="0"/>
            </a:endParaRPr>
          </a:p>
        </p:txBody>
      </p:sp>
      <p:pic>
        <p:nvPicPr>
          <p:cNvPr id="4" name="Content Placeholder 3" descr="C:\Users\hooma vora\Desktop\photos- report\DSC03079.JPG"/>
          <p:cNvPicPr>
            <a:picLocks noGrp="1"/>
          </p:cNvPicPr>
          <p:nvPr>
            <p:ph idx="1"/>
          </p:nvPr>
        </p:nvPicPr>
        <p:blipFill rotWithShape="1">
          <a:blip r:embed="rId2" cstate="print"/>
          <a:srcRect l="22002" r="16912" b="438"/>
          <a:stretch/>
        </p:blipFill>
        <p:spPr bwMode="auto">
          <a:xfrm>
            <a:off x="2721156" y="1600204"/>
            <a:ext cx="3701692" cy="4525963"/>
          </a:xfrm>
          <a:prstGeom prst="rect">
            <a:avLst/>
          </a:prstGeom>
          <a:noFill/>
          <a:ln w="9525">
            <a:noFill/>
            <a:miter lim="800000"/>
            <a:headEnd/>
            <a:tailEnd/>
          </a:ln>
        </p:spPr>
      </p:pic>
    </p:spTree>
    <p:extLst>
      <p:ext uri="{BB962C8B-B14F-4D97-AF65-F5344CB8AC3E}">
        <p14:creationId xmlns:p14="http://schemas.microsoft.com/office/powerpoint/2010/main" val="1992660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C81C84B7-739A-4802-AC4E-0FD1F558A8CA}"/>
              </a:ext>
            </a:extLst>
          </p:cNvPr>
          <p:cNvSpPr/>
          <p:nvPr/>
        </p:nvSpPr>
        <p:spPr>
          <a:xfrm>
            <a:off x="2540113" y="1438689"/>
            <a:ext cx="4822049" cy="4979650"/>
          </a:xfrm>
          <a:prstGeom prst="ellipse">
            <a:avLst/>
          </a:prstGeom>
          <a:noFill/>
          <a:ln w="381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defTabSz="685783"/>
            <a:endParaRPr lang="en-US" sz="1051" dirty="0">
              <a:solidFill>
                <a:srgbClr val="000000"/>
              </a:solidFill>
              <a:latin typeface="Arial" pitchFamily="34" charset="0"/>
              <a:cs typeface="Arial" pitchFamily="34" charset="0"/>
            </a:endParaRPr>
          </a:p>
        </p:txBody>
      </p:sp>
      <p:pic>
        <p:nvPicPr>
          <p:cNvPr id="1028" name="Picture 4" descr="Related image">
            <a:extLst>
              <a:ext uri="{FF2B5EF4-FFF2-40B4-BE49-F238E27FC236}">
                <a16:creationId xmlns="" xmlns:a16="http://schemas.microsoft.com/office/drawing/2014/main" id="{FFD26965-5ED4-415D-B81C-135D387ABB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926"/>
                    </a14:imgEffect>
                    <a14:imgEffect>
                      <a14:saturation sat="159000"/>
                    </a14:imgEffect>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4156138" y="777432"/>
            <a:ext cx="922640" cy="13225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vector-magz.com/wp-content/uploads/2013/08/baby-silhouette.png">
            <a:extLst>
              <a:ext uri="{FF2B5EF4-FFF2-40B4-BE49-F238E27FC236}">
                <a16:creationId xmlns="" xmlns:a16="http://schemas.microsoft.com/office/drawing/2014/main" id="{CCE31FAE-2C37-454A-8FB3-38BA86A4499C}"/>
              </a:ext>
            </a:extLst>
          </p:cNvPr>
          <p:cNvPicPr>
            <a:picLocks noChangeAspect="1" noChangeArrowheads="1"/>
          </p:cNvPicPr>
          <p:nvPr>
            <p:custDataLst>
              <p:tags r:id="rId1"/>
            </p:custDataLst>
          </p:nvPr>
        </p:nvPicPr>
        <p:blipFill>
          <a:blip r:embed="rId5" cstate="print"/>
          <a:srcRect/>
          <a:stretch>
            <a:fillRect/>
          </a:stretch>
        </p:blipFill>
        <p:spPr bwMode="auto">
          <a:xfrm>
            <a:off x="6010542" y="2365618"/>
            <a:ext cx="639568" cy="911283"/>
          </a:xfrm>
          <a:prstGeom prst="rect">
            <a:avLst/>
          </a:prstGeom>
          <a:noFill/>
        </p:spPr>
      </p:pic>
      <p:pic>
        <p:nvPicPr>
          <p:cNvPr id="1036" name="Picture 12" descr="Related image">
            <a:extLst>
              <a:ext uri="{FF2B5EF4-FFF2-40B4-BE49-F238E27FC236}">
                <a16:creationId xmlns="" xmlns:a16="http://schemas.microsoft.com/office/drawing/2014/main" id="{B2A8915B-5EB7-4005-A263-C117FCA8A20E}"/>
              </a:ext>
            </a:extLst>
          </p:cNvPr>
          <p:cNvPicPr>
            <a:picLocks noChangeAspect="1" noChangeArrowheads="1"/>
          </p:cNvPicPr>
          <p:nvPr/>
        </p:nvPicPr>
        <p:blipFill rotWithShape="1">
          <a:blip r:embed="rId6">
            <a:graysc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20623" t="10582" r="24836" b="7151"/>
          <a:stretch/>
        </p:blipFill>
        <p:spPr bwMode="auto">
          <a:xfrm>
            <a:off x="2540112" y="1961869"/>
            <a:ext cx="626453" cy="1422785"/>
          </a:xfrm>
          <a:prstGeom prst="rect">
            <a:avLst/>
          </a:prstGeom>
          <a:noFill/>
          <a:extLst>
            <a:ext uri="{909E8E84-426E-40DD-AFC4-6F175D3DCCD1}">
              <a14:hiddenFill xmlns:a14="http://schemas.microsoft.com/office/drawing/2010/main">
                <a:solidFill>
                  <a:srgbClr val="FFFFFF"/>
                </a:solidFill>
              </a14:hiddenFill>
            </a:ext>
          </a:extLst>
        </p:spPr>
      </p:pic>
      <p:sp>
        <p:nvSpPr>
          <p:cNvPr id="19" name="Triangle 32">
            <a:extLst>
              <a:ext uri="{FF2B5EF4-FFF2-40B4-BE49-F238E27FC236}">
                <a16:creationId xmlns="" xmlns:a16="http://schemas.microsoft.com/office/drawing/2014/main" id="{4D3C2075-3639-421C-9EAE-D10F8E4167B5}"/>
              </a:ext>
            </a:extLst>
          </p:cNvPr>
          <p:cNvSpPr/>
          <p:nvPr/>
        </p:nvSpPr>
        <p:spPr>
          <a:xfrm>
            <a:off x="2430449" y="4291659"/>
            <a:ext cx="231398" cy="171019"/>
          </a:xfrm>
          <a:prstGeom prst="triangle">
            <a:avLst/>
          </a:prstGeom>
          <a:solidFill>
            <a:srgbClr val="7C984A"/>
          </a:solidFill>
          <a:ln w="9525" cap="flat" cmpd="sng" algn="ctr">
            <a:solidFill>
              <a:srgbClr val="797B7E"/>
            </a:solidFill>
            <a:prstDash val="solid"/>
          </a:ln>
          <a:effectLst/>
        </p:spPr>
        <p:txBody>
          <a:bodyPr tIns="67500" bIns="67500" rtlCol="0" anchor="ctr" anchorCtr="0"/>
          <a:lstStyle/>
          <a:p>
            <a:pPr algn="ctr" defTabSz="685783"/>
            <a:endParaRPr lang="en-US" sz="1051" kern="0" dirty="0">
              <a:solidFill>
                <a:srgbClr val="000000"/>
              </a:solidFill>
              <a:latin typeface="Arial" pitchFamily="34" charset="0"/>
              <a:cs typeface="Arial" pitchFamily="34" charset="0"/>
            </a:endParaRPr>
          </a:p>
        </p:txBody>
      </p:sp>
      <p:sp>
        <p:nvSpPr>
          <p:cNvPr id="20" name="Triangle 32">
            <a:extLst>
              <a:ext uri="{FF2B5EF4-FFF2-40B4-BE49-F238E27FC236}">
                <a16:creationId xmlns="" xmlns:a16="http://schemas.microsoft.com/office/drawing/2014/main" id="{5C4E26AF-EBFB-45B7-9454-88D6893C3283}"/>
              </a:ext>
            </a:extLst>
          </p:cNvPr>
          <p:cNvSpPr/>
          <p:nvPr/>
        </p:nvSpPr>
        <p:spPr>
          <a:xfrm rot="4169680">
            <a:off x="3457821" y="1686065"/>
            <a:ext cx="331702" cy="119304"/>
          </a:xfrm>
          <a:prstGeom prst="triangle">
            <a:avLst/>
          </a:prstGeom>
          <a:solidFill>
            <a:srgbClr val="7C984A"/>
          </a:solidFill>
          <a:ln w="9525" cap="flat" cmpd="sng" algn="ctr">
            <a:solidFill>
              <a:srgbClr val="797B7E"/>
            </a:solidFill>
            <a:prstDash val="solid"/>
          </a:ln>
          <a:effectLst/>
        </p:spPr>
        <p:txBody>
          <a:bodyPr tIns="67500" bIns="67500" rtlCol="0" anchor="ctr" anchorCtr="0"/>
          <a:lstStyle/>
          <a:p>
            <a:pPr algn="ctr" defTabSz="685783"/>
            <a:endParaRPr lang="en-US" sz="1051" kern="0" dirty="0">
              <a:solidFill>
                <a:srgbClr val="000000"/>
              </a:solidFill>
              <a:latin typeface="Arial" pitchFamily="34" charset="0"/>
              <a:cs typeface="Arial" pitchFamily="34" charset="0"/>
            </a:endParaRPr>
          </a:p>
        </p:txBody>
      </p:sp>
      <p:sp>
        <p:nvSpPr>
          <p:cNvPr id="21" name="Triangle 32">
            <a:extLst>
              <a:ext uri="{FF2B5EF4-FFF2-40B4-BE49-F238E27FC236}">
                <a16:creationId xmlns="" xmlns:a16="http://schemas.microsoft.com/office/drawing/2014/main" id="{FCE5CBCE-AD9B-4FA1-BA5E-8FF153C849F7}"/>
              </a:ext>
            </a:extLst>
          </p:cNvPr>
          <p:cNvSpPr/>
          <p:nvPr/>
        </p:nvSpPr>
        <p:spPr>
          <a:xfrm rot="7936363">
            <a:off x="6181373" y="1824326"/>
            <a:ext cx="331702" cy="119304"/>
          </a:xfrm>
          <a:prstGeom prst="triangle">
            <a:avLst/>
          </a:prstGeom>
          <a:solidFill>
            <a:srgbClr val="7C984A"/>
          </a:solidFill>
          <a:ln w="9525" cap="flat" cmpd="sng" algn="ctr">
            <a:solidFill>
              <a:srgbClr val="797B7E"/>
            </a:solidFill>
            <a:prstDash val="solid"/>
          </a:ln>
          <a:effectLst/>
        </p:spPr>
        <p:txBody>
          <a:bodyPr tIns="67500" bIns="67500" rtlCol="0" anchor="ctr" anchorCtr="0"/>
          <a:lstStyle/>
          <a:p>
            <a:pPr algn="ctr" defTabSz="685783"/>
            <a:endParaRPr lang="en-US" sz="1051" kern="0" dirty="0">
              <a:solidFill>
                <a:srgbClr val="000000"/>
              </a:solidFill>
              <a:latin typeface="Arial" pitchFamily="34" charset="0"/>
              <a:cs typeface="Arial" pitchFamily="34" charset="0"/>
            </a:endParaRPr>
          </a:p>
        </p:txBody>
      </p:sp>
      <p:sp>
        <p:nvSpPr>
          <p:cNvPr id="22" name="Triangle 32">
            <a:extLst>
              <a:ext uri="{FF2B5EF4-FFF2-40B4-BE49-F238E27FC236}">
                <a16:creationId xmlns="" xmlns:a16="http://schemas.microsoft.com/office/drawing/2014/main" id="{65AE975B-2580-4301-A0BA-2D70C8309E1D}"/>
              </a:ext>
            </a:extLst>
          </p:cNvPr>
          <p:cNvSpPr/>
          <p:nvPr/>
        </p:nvSpPr>
        <p:spPr>
          <a:xfrm rot="11007055">
            <a:off x="7246463" y="3960442"/>
            <a:ext cx="231398" cy="171019"/>
          </a:xfrm>
          <a:prstGeom prst="triangle">
            <a:avLst/>
          </a:prstGeom>
          <a:solidFill>
            <a:srgbClr val="7C984A"/>
          </a:solidFill>
          <a:ln w="9525" cap="flat" cmpd="sng" algn="ctr">
            <a:solidFill>
              <a:srgbClr val="797B7E"/>
            </a:solidFill>
            <a:prstDash val="solid"/>
          </a:ln>
          <a:effectLst/>
        </p:spPr>
        <p:txBody>
          <a:bodyPr tIns="67500" bIns="67500" rtlCol="0" anchor="ctr" anchorCtr="0"/>
          <a:lstStyle/>
          <a:p>
            <a:pPr algn="ctr" defTabSz="685783"/>
            <a:endParaRPr lang="en-US" sz="1051" kern="0" dirty="0">
              <a:solidFill>
                <a:srgbClr val="000000"/>
              </a:solidFill>
              <a:latin typeface="Arial" pitchFamily="34" charset="0"/>
              <a:cs typeface="Arial" pitchFamily="34" charset="0"/>
            </a:endParaRPr>
          </a:p>
        </p:txBody>
      </p:sp>
      <p:sp>
        <p:nvSpPr>
          <p:cNvPr id="23" name="Triangle 32">
            <a:extLst>
              <a:ext uri="{FF2B5EF4-FFF2-40B4-BE49-F238E27FC236}">
                <a16:creationId xmlns="" xmlns:a16="http://schemas.microsoft.com/office/drawing/2014/main" id="{8E6058EE-897D-4B32-BEDB-89CBBDCD0475}"/>
              </a:ext>
            </a:extLst>
          </p:cNvPr>
          <p:cNvSpPr/>
          <p:nvPr/>
        </p:nvSpPr>
        <p:spPr>
          <a:xfrm rot="14327902">
            <a:off x="5440761" y="6531450"/>
            <a:ext cx="331702" cy="119304"/>
          </a:xfrm>
          <a:prstGeom prst="triangle">
            <a:avLst/>
          </a:prstGeom>
          <a:solidFill>
            <a:srgbClr val="7C984A"/>
          </a:solidFill>
          <a:ln w="9525" cap="flat" cmpd="sng" algn="ctr">
            <a:solidFill>
              <a:srgbClr val="797B7E"/>
            </a:solidFill>
            <a:prstDash val="solid"/>
          </a:ln>
          <a:effectLst/>
        </p:spPr>
        <p:txBody>
          <a:bodyPr tIns="67500" bIns="67500" rtlCol="0" anchor="ctr" anchorCtr="0"/>
          <a:lstStyle/>
          <a:p>
            <a:pPr algn="ctr" defTabSz="685783"/>
            <a:endParaRPr lang="en-US" sz="1051" kern="0" dirty="0">
              <a:solidFill>
                <a:srgbClr val="000000"/>
              </a:solidFill>
              <a:latin typeface="Arial" pitchFamily="34" charset="0"/>
              <a:cs typeface="Arial" pitchFamily="34" charset="0"/>
            </a:endParaRPr>
          </a:p>
        </p:txBody>
      </p:sp>
      <p:sp>
        <p:nvSpPr>
          <p:cNvPr id="24" name="Triangle 32">
            <a:extLst>
              <a:ext uri="{FF2B5EF4-FFF2-40B4-BE49-F238E27FC236}">
                <a16:creationId xmlns="" xmlns:a16="http://schemas.microsoft.com/office/drawing/2014/main" id="{4F628CA3-B5C3-4B0F-A9D9-3F2C5EC373BD}"/>
              </a:ext>
            </a:extLst>
          </p:cNvPr>
          <p:cNvSpPr/>
          <p:nvPr/>
        </p:nvSpPr>
        <p:spPr>
          <a:xfrm rot="18156352">
            <a:off x="3508995" y="5946249"/>
            <a:ext cx="331702" cy="119304"/>
          </a:xfrm>
          <a:prstGeom prst="triangle">
            <a:avLst/>
          </a:prstGeom>
          <a:solidFill>
            <a:srgbClr val="7C984A"/>
          </a:solidFill>
          <a:ln w="9525" cap="flat" cmpd="sng" algn="ctr">
            <a:solidFill>
              <a:srgbClr val="797B7E"/>
            </a:solidFill>
            <a:prstDash val="solid"/>
          </a:ln>
          <a:effectLst/>
        </p:spPr>
        <p:txBody>
          <a:bodyPr tIns="67500" bIns="67500" rtlCol="0" anchor="ctr" anchorCtr="0"/>
          <a:lstStyle/>
          <a:p>
            <a:pPr algn="ctr" defTabSz="685783"/>
            <a:endParaRPr lang="en-US" sz="1051" kern="0" dirty="0">
              <a:solidFill>
                <a:srgbClr val="000000"/>
              </a:solidFill>
              <a:latin typeface="Arial" pitchFamily="34" charset="0"/>
              <a:cs typeface="Arial" pitchFamily="34" charset="0"/>
            </a:endParaRPr>
          </a:p>
        </p:txBody>
      </p:sp>
      <p:grpSp>
        <p:nvGrpSpPr>
          <p:cNvPr id="9" name="Group 8"/>
          <p:cNvGrpSpPr/>
          <p:nvPr/>
        </p:nvGrpSpPr>
        <p:grpSpPr>
          <a:xfrm>
            <a:off x="6669376" y="2234092"/>
            <a:ext cx="2223104" cy="1296013"/>
            <a:chOff x="9204744" y="2164149"/>
            <a:chExt cx="2437928" cy="1206851"/>
          </a:xfrm>
        </p:grpSpPr>
        <p:sp>
          <p:nvSpPr>
            <p:cNvPr id="49" name="Rectangle 48">
              <a:extLst>
                <a:ext uri="{FF2B5EF4-FFF2-40B4-BE49-F238E27FC236}">
                  <a16:creationId xmlns="" xmlns:a16="http://schemas.microsoft.com/office/drawing/2014/main" id="{AF5C960C-66E8-4742-92D2-65D1DF39D427}"/>
                </a:ext>
              </a:extLst>
            </p:cNvPr>
            <p:cNvSpPr/>
            <p:nvPr/>
          </p:nvSpPr>
          <p:spPr>
            <a:xfrm>
              <a:off x="9204744" y="2164149"/>
              <a:ext cx="2437928" cy="98595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rgbClr val="C00000"/>
                </a:solidFill>
                <a:latin typeface="Baskerville Old Face" pitchFamily="18" charset="0"/>
              </a:endParaRPr>
            </a:p>
          </p:txBody>
        </p:sp>
        <p:sp>
          <p:nvSpPr>
            <p:cNvPr id="54" name="TextBox 53">
              <a:extLst>
                <a:ext uri="{FF2B5EF4-FFF2-40B4-BE49-F238E27FC236}">
                  <a16:creationId xmlns="" xmlns:a16="http://schemas.microsoft.com/office/drawing/2014/main" id="{59AB178A-C35F-421F-B007-2850CA608409}"/>
                </a:ext>
              </a:extLst>
            </p:cNvPr>
            <p:cNvSpPr txBox="1"/>
            <p:nvPr/>
          </p:nvSpPr>
          <p:spPr>
            <a:xfrm>
              <a:off x="9708195" y="2225332"/>
              <a:ext cx="1833044" cy="644855"/>
            </a:xfrm>
            <a:prstGeom prst="rect">
              <a:avLst/>
            </a:prstGeom>
            <a:noFill/>
          </p:spPr>
          <p:txBody>
            <a:bodyPr wrap="square" rtlCol="0">
              <a:spAutoFit/>
            </a:bodyPr>
            <a:lstStyle/>
            <a:p>
              <a:r>
                <a:rPr lang="en-US" sz="1300" dirty="0" smtClean="0">
                  <a:solidFill>
                    <a:srgbClr val="C00000"/>
                  </a:solidFill>
                  <a:latin typeface="Baskerville Old Face" pitchFamily="18" charset="0"/>
                </a:rPr>
                <a:t>Timely initiation of Complimentary </a:t>
              </a:r>
              <a:r>
                <a:rPr lang="en-US" sz="1300" dirty="0">
                  <a:solidFill>
                    <a:srgbClr val="C00000"/>
                  </a:solidFill>
                  <a:latin typeface="Baskerville Old Face" pitchFamily="18" charset="0"/>
                </a:rPr>
                <a:t>feeding  </a:t>
              </a:r>
            </a:p>
          </p:txBody>
        </p:sp>
        <p:sp>
          <p:nvSpPr>
            <p:cNvPr id="55" name="TextBox 54">
              <a:extLst>
                <a:ext uri="{FF2B5EF4-FFF2-40B4-BE49-F238E27FC236}">
                  <a16:creationId xmlns="" xmlns:a16="http://schemas.microsoft.com/office/drawing/2014/main" id="{F49B5332-CE57-4813-A4BD-0ECC6F387348}"/>
                </a:ext>
              </a:extLst>
            </p:cNvPr>
            <p:cNvSpPr txBox="1"/>
            <p:nvPr/>
          </p:nvSpPr>
          <p:spPr>
            <a:xfrm>
              <a:off x="9729055" y="2726145"/>
              <a:ext cx="1834393" cy="644855"/>
            </a:xfrm>
            <a:prstGeom prst="rect">
              <a:avLst/>
            </a:prstGeom>
            <a:noFill/>
          </p:spPr>
          <p:txBody>
            <a:bodyPr wrap="square" rtlCol="0">
              <a:spAutoFit/>
            </a:bodyPr>
            <a:lstStyle/>
            <a:p>
              <a:r>
                <a:rPr lang="en-US" sz="1300" dirty="0">
                  <a:solidFill>
                    <a:srgbClr val="C00000"/>
                  </a:solidFill>
                  <a:latin typeface="Baskerville Old Face" pitchFamily="18" charset="0"/>
                </a:rPr>
                <a:t>Child dietary </a:t>
              </a:r>
              <a:r>
                <a:rPr lang="en-US" sz="1300" dirty="0" smtClean="0">
                  <a:solidFill>
                    <a:srgbClr val="C00000"/>
                  </a:solidFill>
                  <a:latin typeface="Baskerville Old Face" pitchFamily="18" charset="0"/>
                </a:rPr>
                <a:t>diversity</a:t>
              </a:r>
            </a:p>
            <a:p>
              <a:r>
                <a:rPr lang="en-US" sz="1300" dirty="0" smtClean="0">
                  <a:solidFill>
                    <a:srgbClr val="C00000"/>
                  </a:solidFill>
                  <a:latin typeface="Baskerville Old Face" pitchFamily="18" charset="0"/>
                </a:rPr>
                <a:t>Vitamin A</a:t>
              </a:r>
              <a:endParaRPr lang="en-US" sz="1300" dirty="0">
                <a:solidFill>
                  <a:srgbClr val="C00000"/>
                </a:solidFill>
                <a:latin typeface="Baskerville Old Face" pitchFamily="18" charset="0"/>
              </a:endParaRPr>
            </a:p>
          </p:txBody>
        </p:sp>
        <p:pic>
          <p:nvPicPr>
            <p:cNvPr id="56" name="Picture 40" descr="Image result for child complimentary feeding icon">
              <a:extLst>
                <a:ext uri="{FF2B5EF4-FFF2-40B4-BE49-F238E27FC236}">
                  <a16:creationId xmlns="" xmlns:a16="http://schemas.microsoft.com/office/drawing/2014/main" id="{31118FDE-C769-4DB9-9506-8D03D153B84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261367" y="2196988"/>
              <a:ext cx="384740" cy="34907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4" descr="Related image">
              <a:extLst>
                <a:ext uri="{FF2B5EF4-FFF2-40B4-BE49-F238E27FC236}">
                  <a16:creationId xmlns="" xmlns:a16="http://schemas.microsoft.com/office/drawing/2014/main" id="{3CBB6F29-9E9D-4CB5-B954-AA419E71D48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291733" y="2729519"/>
              <a:ext cx="404668" cy="314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097000" y="6041630"/>
            <a:ext cx="1759951" cy="1016234"/>
            <a:chOff x="7954431" y="5913534"/>
            <a:chExt cx="2469277" cy="1446305"/>
          </a:xfrm>
        </p:grpSpPr>
        <p:sp>
          <p:nvSpPr>
            <p:cNvPr id="41" name="Rectangle 40">
              <a:extLst>
                <a:ext uri="{FF2B5EF4-FFF2-40B4-BE49-F238E27FC236}">
                  <a16:creationId xmlns="" xmlns:a16="http://schemas.microsoft.com/office/drawing/2014/main" id="{2B5F3C1A-2140-48A0-ACBF-E8694A576873}"/>
                </a:ext>
              </a:extLst>
            </p:cNvPr>
            <p:cNvSpPr/>
            <p:nvPr/>
          </p:nvSpPr>
          <p:spPr>
            <a:xfrm>
              <a:off x="7954431" y="5913534"/>
              <a:ext cx="2469277" cy="11680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rgbClr val="C00000"/>
                </a:solidFill>
                <a:latin typeface="Baskerville Old Face" pitchFamily="18" charset="0"/>
              </a:endParaRPr>
            </a:p>
          </p:txBody>
        </p:sp>
        <p:pic>
          <p:nvPicPr>
            <p:cNvPr id="5122" name="Picture 2" descr="Image result for early pregnancy icon">
              <a:extLst>
                <a:ext uri="{FF2B5EF4-FFF2-40B4-BE49-F238E27FC236}">
                  <a16:creationId xmlns="" xmlns:a16="http://schemas.microsoft.com/office/drawing/2014/main" id="{BAEB3892-73FB-443E-8524-83A5E83777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65488" y="5980920"/>
              <a:ext cx="293642" cy="50156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 xmlns:a16="http://schemas.microsoft.com/office/drawing/2014/main" id="{E49EFD9C-9D78-47A1-BEFB-6284FB7B19D2}"/>
                </a:ext>
              </a:extLst>
            </p:cNvPr>
            <p:cNvSpPr txBox="1"/>
            <p:nvPr/>
          </p:nvSpPr>
          <p:spPr>
            <a:xfrm>
              <a:off x="8467033" y="6054600"/>
              <a:ext cx="1799093" cy="1270281"/>
            </a:xfrm>
            <a:prstGeom prst="rect">
              <a:avLst/>
            </a:prstGeom>
            <a:noFill/>
          </p:spPr>
          <p:txBody>
            <a:bodyPr wrap="square" rtlCol="0">
              <a:spAutoFit/>
            </a:bodyPr>
            <a:lstStyle/>
            <a:p>
              <a:r>
                <a:rPr lang="en-US" sz="1300" dirty="0" smtClean="0">
                  <a:solidFill>
                    <a:srgbClr val="C00000"/>
                  </a:solidFill>
                  <a:latin typeface="Baskerville Old Face" pitchFamily="18" charset="0"/>
                </a:rPr>
                <a:t>Delay Early </a:t>
              </a:r>
              <a:r>
                <a:rPr lang="en-US" sz="1300" dirty="0">
                  <a:solidFill>
                    <a:srgbClr val="C00000"/>
                  </a:solidFill>
                  <a:latin typeface="Baskerville Old Face" pitchFamily="18" charset="0"/>
                </a:rPr>
                <a:t>pregnancy</a:t>
              </a:r>
            </a:p>
          </p:txBody>
        </p:sp>
        <p:pic>
          <p:nvPicPr>
            <p:cNvPr id="5128" name="Picture 8" descr="Image result for contraceptive icon">
              <a:extLst>
                <a:ext uri="{FF2B5EF4-FFF2-40B4-BE49-F238E27FC236}">
                  <a16:creationId xmlns="" xmlns:a16="http://schemas.microsoft.com/office/drawing/2014/main" id="{2F90412D-919A-454C-9244-DFB9BCF602D9}"/>
                </a:ext>
              </a:extLst>
            </p:cNvPr>
            <p:cNvPicPr>
              <a:picLocks noChangeAspect="1" noChangeArrowheads="1"/>
            </p:cNvPicPr>
            <p:nvPr/>
          </p:nvPicPr>
          <p:blipFill>
            <a:blip r:embed="rId1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062723" y="6580711"/>
              <a:ext cx="450109" cy="45011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 xmlns:a16="http://schemas.microsoft.com/office/drawing/2014/main" id="{37BA1068-FF1D-4122-B1E4-386A2F4F9AE8}"/>
                </a:ext>
              </a:extLst>
            </p:cNvPr>
            <p:cNvSpPr txBox="1"/>
            <p:nvPr/>
          </p:nvSpPr>
          <p:spPr>
            <a:xfrm>
              <a:off x="8583402" y="6658994"/>
              <a:ext cx="1799093" cy="700845"/>
            </a:xfrm>
            <a:prstGeom prst="rect">
              <a:avLst/>
            </a:prstGeom>
            <a:noFill/>
          </p:spPr>
          <p:txBody>
            <a:bodyPr wrap="square" rtlCol="0">
              <a:spAutoFit/>
            </a:bodyPr>
            <a:lstStyle/>
            <a:p>
              <a:r>
                <a:rPr lang="en-US" sz="1300" dirty="0">
                  <a:solidFill>
                    <a:srgbClr val="C00000"/>
                  </a:solidFill>
                  <a:latin typeface="Baskerville Old Face" pitchFamily="18" charset="0"/>
                </a:rPr>
                <a:t>Birth spacing </a:t>
              </a:r>
            </a:p>
          </p:txBody>
        </p:sp>
      </p:grpSp>
      <p:grpSp>
        <p:nvGrpSpPr>
          <p:cNvPr id="8" name="Group 7"/>
          <p:cNvGrpSpPr/>
          <p:nvPr/>
        </p:nvGrpSpPr>
        <p:grpSpPr>
          <a:xfrm>
            <a:off x="353021" y="4777965"/>
            <a:ext cx="2271609" cy="1593128"/>
            <a:chOff x="402166" y="4765412"/>
            <a:chExt cx="2392766" cy="1648026"/>
          </a:xfrm>
        </p:grpSpPr>
        <p:sp>
          <p:nvSpPr>
            <p:cNvPr id="42" name="Rectangle 41">
              <a:extLst>
                <a:ext uri="{FF2B5EF4-FFF2-40B4-BE49-F238E27FC236}">
                  <a16:creationId xmlns="" xmlns:a16="http://schemas.microsoft.com/office/drawing/2014/main" id="{5081D277-3342-4284-A0AC-09994DA8FF18}"/>
                </a:ext>
              </a:extLst>
            </p:cNvPr>
            <p:cNvSpPr/>
            <p:nvPr/>
          </p:nvSpPr>
          <p:spPr>
            <a:xfrm>
              <a:off x="402166" y="4765412"/>
              <a:ext cx="2243432" cy="138524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rgbClr val="C00000"/>
                </a:solidFill>
                <a:latin typeface="Baskerville Old Face" pitchFamily="18" charset="0"/>
              </a:endParaRPr>
            </a:p>
          </p:txBody>
        </p:sp>
        <p:sp>
          <p:nvSpPr>
            <p:cNvPr id="47" name="TextBox 46">
              <a:extLst>
                <a:ext uri="{FF2B5EF4-FFF2-40B4-BE49-F238E27FC236}">
                  <a16:creationId xmlns="" xmlns:a16="http://schemas.microsoft.com/office/drawing/2014/main" id="{B3928C02-B88B-4BC6-8C10-CEE186B32531}"/>
                </a:ext>
              </a:extLst>
            </p:cNvPr>
            <p:cNvSpPr txBox="1"/>
            <p:nvPr/>
          </p:nvSpPr>
          <p:spPr>
            <a:xfrm>
              <a:off x="900299" y="5283181"/>
              <a:ext cx="1717156" cy="1130257"/>
            </a:xfrm>
            <a:prstGeom prst="rect">
              <a:avLst/>
            </a:prstGeom>
            <a:noFill/>
          </p:spPr>
          <p:txBody>
            <a:bodyPr wrap="square" rtlCol="0">
              <a:spAutoFit/>
            </a:bodyPr>
            <a:lstStyle/>
            <a:p>
              <a:r>
                <a:rPr lang="en-US" sz="1300" dirty="0">
                  <a:solidFill>
                    <a:srgbClr val="C00000"/>
                  </a:solidFill>
                  <a:latin typeface="Baskerville Old Face" pitchFamily="18" charset="0"/>
                </a:rPr>
                <a:t>Iron Folic Acid tablets </a:t>
              </a:r>
              <a:r>
                <a:rPr lang="en-US" sz="1300" dirty="0" smtClean="0">
                  <a:solidFill>
                    <a:srgbClr val="C00000"/>
                  </a:solidFill>
                  <a:latin typeface="Baskerville Old Face" pitchFamily="18" charset="0"/>
                </a:rPr>
                <a:t>and Calcium supplementation</a:t>
              </a:r>
              <a:endParaRPr lang="en-US" sz="1300" dirty="0">
                <a:solidFill>
                  <a:srgbClr val="C00000"/>
                </a:solidFill>
                <a:latin typeface="Baskerville Old Face" pitchFamily="18" charset="0"/>
              </a:endParaRPr>
            </a:p>
          </p:txBody>
        </p:sp>
        <p:pic>
          <p:nvPicPr>
            <p:cNvPr id="48" name="Picture 4" descr="Image result for iron folic acid icon">
              <a:extLst>
                <a:ext uri="{FF2B5EF4-FFF2-40B4-BE49-F238E27FC236}">
                  <a16:creationId xmlns="" xmlns:a16="http://schemas.microsoft.com/office/drawing/2014/main" id="{9C1DDFAD-292B-422F-98FA-FA5A73A4F9A1}"/>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78" t="5360" r="3858" b="7473"/>
            <a:stretch/>
          </p:blipFill>
          <p:spPr bwMode="auto">
            <a:xfrm>
              <a:off x="507576" y="5350949"/>
              <a:ext cx="352800" cy="29803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 xmlns:a16="http://schemas.microsoft.com/office/drawing/2014/main" id="{B275DC4C-8113-4D73-9938-7F359875B153}"/>
                </a:ext>
              </a:extLst>
            </p:cNvPr>
            <p:cNvSpPr txBox="1"/>
            <p:nvPr/>
          </p:nvSpPr>
          <p:spPr>
            <a:xfrm>
              <a:off x="995841" y="4911470"/>
              <a:ext cx="1799091" cy="509412"/>
            </a:xfrm>
            <a:prstGeom prst="rect">
              <a:avLst/>
            </a:prstGeom>
            <a:noFill/>
          </p:spPr>
          <p:txBody>
            <a:bodyPr wrap="square" rtlCol="0">
              <a:spAutoFit/>
            </a:bodyPr>
            <a:lstStyle/>
            <a:p>
              <a:r>
                <a:rPr lang="en-US" sz="1300" dirty="0">
                  <a:solidFill>
                    <a:srgbClr val="C00000"/>
                  </a:solidFill>
                  <a:latin typeface="Baskerville Old Face" pitchFamily="18" charset="0"/>
                </a:rPr>
                <a:t>Dietary diversity</a:t>
              </a:r>
            </a:p>
          </p:txBody>
        </p:sp>
        <p:pic>
          <p:nvPicPr>
            <p:cNvPr id="61" name="Picture 44" descr="Related image">
              <a:extLst>
                <a:ext uri="{FF2B5EF4-FFF2-40B4-BE49-F238E27FC236}">
                  <a16:creationId xmlns="" xmlns:a16="http://schemas.microsoft.com/office/drawing/2014/main" id="{94027B4C-4CE1-4DF6-ACB3-30044E1C96B8}"/>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60589" y="4838096"/>
              <a:ext cx="439708" cy="3767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2884FE27-C22B-4109-ABEB-0FDA4F63238C}"/>
              </a:ext>
            </a:extLst>
          </p:cNvPr>
          <p:cNvGrpSpPr/>
          <p:nvPr/>
        </p:nvGrpSpPr>
        <p:grpSpPr>
          <a:xfrm>
            <a:off x="757450" y="2151953"/>
            <a:ext cx="1741413" cy="1437409"/>
            <a:chOff x="561492" y="1658814"/>
            <a:chExt cx="2392767" cy="1335316"/>
          </a:xfrm>
        </p:grpSpPr>
        <p:sp>
          <p:nvSpPr>
            <p:cNvPr id="44" name="Rectangle 43">
              <a:extLst>
                <a:ext uri="{FF2B5EF4-FFF2-40B4-BE49-F238E27FC236}">
                  <a16:creationId xmlns="" xmlns:a16="http://schemas.microsoft.com/office/drawing/2014/main" id="{75F3BDA5-8CCF-4287-8FE0-8F4566B5D34D}"/>
                </a:ext>
              </a:extLst>
            </p:cNvPr>
            <p:cNvSpPr/>
            <p:nvPr/>
          </p:nvSpPr>
          <p:spPr>
            <a:xfrm>
              <a:off x="561492" y="1658814"/>
              <a:ext cx="2392767" cy="133531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rgbClr val="C00000"/>
                </a:solidFill>
                <a:latin typeface="Baskerville Old Face" pitchFamily="18" charset="0"/>
              </a:endParaRPr>
            </a:p>
          </p:txBody>
        </p:sp>
        <p:sp>
          <p:nvSpPr>
            <p:cNvPr id="59" name="TextBox 58">
              <a:extLst>
                <a:ext uri="{FF2B5EF4-FFF2-40B4-BE49-F238E27FC236}">
                  <a16:creationId xmlns="" xmlns:a16="http://schemas.microsoft.com/office/drawing/2014/main" id="{2438C8D6-C393-4990-A9CC-3BAB48A4F455}"/>
                </a:ext>
              </a:extLst>
            </p:cNvPr>
            <p:cNvSpPr txBox="1"/>
            <p:nvPr/>
          </p:nvSpPr>
          <p:spPr>
            <a:xfrm>
              <a:off x="1086295" y="2104217"/>
              <a:ext cx="1799091" cy="457467"/>
            </a:xfrm>
            <a:prstGeom prst="rect">
              <a:avLst/>
            </a:prstGeom>
            <a:noFill/>
          </p:spPr>
          <p:txBody>
            <a:bodyPr wrap="square" rtlCol="0">
              <a:spAutoFit/>
            </a:bodyPr>
            <a:lstStyle/>
            <a:p>
              <a:r>
                <a:rPr lang="en-US" sz="1300" dirty="0">
                  <a:solidFill>
                    <a:srgbClr val="C00000"/>
                  </a:solidFill>
                  <a:latin typeface="Baskerville Old Face" pitchFamily="18" charset="0"/>
                </a:rPr>
                <a:t>Early initiation of BF</a:t>
              </a:r>
            </a:p>
          </p:txBody>
        </p:sp>
        <p:sp>
          <p:nvSpPr>
            <p:cNvPr id="62" name="TextBox 61">
              <a:extLst>
                <a:ext uri="{FF2B5EF4-FFF2-40B4-BE49-F238E27FC236}">
                  <a16:creationId xmlns="" xmlns:a16="http://schemas.microsoft.com/office/drawing/2014/main" id="{D235EEF1-A080-48FB-814D-CC19C186FF12}"/>
                </a:ext>
              </a:extLst>
            </p:cNvPr>
            <p:cNvSpPr txBox="1"/>
            <p:nvPr/>
          </p:nvSpPr>
          <p:spPr>
            <a:xfrm>
              <a:off x="1129088" y="1709594"/>
              <a:ext cx="1799091" cy="271621"/>
            </a:xfrm>
            <a:prstGeom prst="rect">
              <a:avLst/>
            </a:prstGeom>
            <a:noFill/>
          </p:spPr>
          <p:txBody>
            <a:bodyPr wrap="square" rtlCol="0">
              <a:spAutoFit/>
            </a:bodyPr>
            <a:lstStyle/>
            <a:p>
              <a:r>
                <a:rPr lang="en-US" sz="1300" dirty="0">
                  <a:solidFill>
                    <a:srgbClr val="C00000"/>
                  </a:solidFill>
                  <a:latin typeface="Baskerville Old Face" pitchFamily="18" charset="0"/>
                </a:rPr>
                <a:t>Dietary diversity</a:t>
              </a:r>
            </a:p>
          </p:txBody>
        </p:sp>
        <p:pic>
          <p:nvPicPr>
            <p:cNvPr id="63" name="Picture 44" descr="Related image">
              <a:extLst>
                <a:ext uri="{FF2B5EF4-FFF2-40B4-BE49-F238E27FC236}">
                  <a16:creationId xmlns="" xmlns:a16="http://schemas.microsoft.com/office/drawing/2014/main" id="{FDF7CCF1-6761-4B94-9950-DC8DBB230015}"/>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93116" y="1691045"/>
              <a:ext cx="477907" cy="4095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BC4E0D9-3382-48EE-A219-AD4B76FD1D87}"/>
                </a:ext>
              </a:extLst>
            </p:cNvPr>
            <p:cNvPicPr>
              <a:picLocks noChangeAspect="1"/>
            </p:cNvPicPr>
            <p:nvPr/>
          </p:nvPicPr>
          <p:blipFill>
            <a:blip r:embed="rId19"/>
            <a:stretch>
              <a:fillRect/>
            </a:stretch>
          </p:blipFill>
          <p:spPr>
            <a:xfrm>
              <a:off x="579520" y="2132947"/>
              <a:ext cx="397908" cy="397909"/>
            </a:xfrm>
            <a:prstGeom prst="rect">
              <a:avLst/>
            </a:prstGeom>
          </p:spPr>
        </p:pic>
      </p:grpSp>
      <p:sp>
        <p:nvSpPr>
          <p:cNvPr id="12" name="AutoShape 2" descr="Image result for immunization icon"/>
          <p:cNvSpPr>
            <a:spLocks noChangeAspect="1" noChangeArrowheads="1"/>
          </p:cNvSpPr>
          <p:nvPr/>
        </p:nvSpPr>
        <p:spPr bwMode="auto">
          <a:xfrm>
            <a:off x="225188" y="1783689"/>
            <a:ext cx="205548" cy="2946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5225549" y="554574"/>
            <a:ext cx="1886731" cy="1256526"/>
            <a:chOff x="5290112" y="1692341"/>
            <a:chExt cx="2036757" cy="1299822"/>
          </a:xfrm>
        </p:grpSpPr>
        <p:grpSp>
          <p:nvGrpSpPr>
            <p:cNvPr id="43" name="Group 42">
              <a:extLst>
                <a:ext uri="{FF2B5EF4-FFF2-40B4-BE49-F238E27FC236}">
                  <a16:creationId xmlns="" xmlns:a16="http://schemas.microsoft.com/office/drawing/2014/main" id="{2A8B7277-D7B5-47D8-B361-FDA76E631B56}"/>
                </a:ext>
              </a:extLst>
            </p:cNvPr>
            <p:cNvGrpSpPr/>
            <p:nvPr/>
          </p:nvGrpSpPr>
          <p:grpSpPr>
            <a:xfrm>
              <a:off x="5290112" y="1692341"/>
              <a:ext cx="2036757" cy="1299822"/>
              <a:chOff x="5292083" y="116632"/>
              <a:chExt cx="2502741" cy="1311362"/>
            </a:xfrm>
          </p:grpSpPr>
          <p:sp>
            <p:nvSpPr>
              <p:cNvPr id="27" name="Rectangle 26">
                <a:extLst>
                  <a:ext uri="{FF2B5EF4-FFF2-40B4-BE49-F238E27FC236}">
                    <a16:creationId xmlns="" xmlns:a16="http://schemas.microsoft.com/office/drawing/2014/main" id="{30657F95-49D0-44CF-B715-4D9C9AD2F37D}"/>
                  </a:ext>
                </a:extLst>
              </p:cNvPr>
              <p:cNvSpPr/>
              <p:nvPr/>
            </p:nvSpPr>
            <p:spPr>
              <a:xfrm>
                <a:off x="5292083" y="116632"/>
                <a:ext cx="2392767" cy="106655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rgbClr val="C00000"/>
                  </a:solidFill>
                  <a:latin typeface="Baskerville Old Face" pitchFamily="18" charset="0"/>
                </a:endParaRPr>
              </a:p>
            </p:txBody>
          </p:sp>
          <p:sp>
            <p:nvSpPr>
              <p:cNvPr id="28" name="TextBox 27">
                <a:extLst>
                  <a:ext uri="{FF2B5EF4-FFF2-40B4-BE49-F238E27FC236}">
                    <a16:creationId xmlns="" xmlns:a16="http://schemas.microsoft.com/office/drawing/2014/main" id="{072C42E6-B619-4BF7-B98B-35D5C629660E}"/>
                  </a:ext>
                </a:extLst>
              </p:cNvPr>
              <p:cNvSpPr txBox="1"/>
              <p:nvPr/>
            </p:nvSpPr>
            <p:spPr>
              <a:xfrm>
                <a:off x="5851394" y="271385"/>
                <a:ext cx="1755225" cy="722719"/>
              </a:xfrm>
              <a:prstGeom prst="rect">
                <a:avLst/>
              </a:prstGeom>
              <a:noFill/>
            </p:spPr>
            <p:txBody>
              <a:bodyPr wrap="square" rtlCol="0">
                <a:spAutoFit/>
              </a:bodyPr>
              <a:lstStyle/>
              <a:p>
                <a:r>
                  <a:rPr lang="en-US" sz="1300" dirty="0">
                    <a:solidFill>
                      <a:srgbClr val="C00000"/>
                    </a:solidFill>
                    <a:latin typeface="Baskerville Old Face" pitchFamily="18" charset="0"/>
                  </a:rPr>
                  <a:t>Exclusive breastfeeding</a:t>
                </a:r>
              </a:p>
            </p:txBody>
          </p:sp>
          <p:sp>
            <p:nvSpPr>
              <p:cNvPr id="29" name="TextBox 28">
                <a:extLst>
                  <a:ext uri="{FF2B5EF4-FFF2-40B4-BE49-F238E27FC236}">
                    <a16:creationId xmlns="" xmlns:a16="http://schemas.microsoft.com/office/drawing/2014/main" id="{8159874B-2121-4CFC-9B02-AF56DD190FFB}"/>
                  </a:ext>
                </a:extLst>
              </p:cNvPr>
              <p:cNvSpPr txBox="1"/>
              <p:nvPr/>
            </p:nvSpPr>
            <p:spPr>
              <a:xfrm>
                <a:off x="5851394" y="705275"/>
                <a:ext cx="1943430" cy="722719"/>
              </a:xfrm>
              <a:prstGeom prst="rect">
                <a:avLst/>
              </a:prstGeom>
              <a:noFill/>
            </p:spPr>
            <p:txBody>
              <a:bodyPr wrap="square" rtlCol="0">
                <a:spAutoFit/>
              </a:bodyPr>
              <a:lstStyle/>
              <a:p>
                <a:r>
                  <a:rPr lang="en-US" sz="1300" dirty="0">
                    <a:solidFill>
                      <a:srgbClr val="C00000"/>
                    </a:solidFill>
                    <a:latin typeface="Baskerville Old Face" pitchFamily="18" charset="0"/>
                  </a:rPr>
                  <a:t>Complete Immunization </a:t>
                </a:r>
              </a:p>
            </p:txBody>
          </p:sp>
          <p:pic>
            <p:nvPicPr>
              <p:cNvPr id="33" name="Picture 32">
                <a:extLst>
                  <a:ext uri="{FF2B5EF4-FFF2-40B4-BE49-F238E27FC236}">
                    <a16:creationId xmlns="" xmlns:a16="http://schemas.microsoft.com/office/drawing/2014/main" id="{989AB40C-0139-4126-9593-4DA1D9E509A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saturation sat="33000"/>
                        </a14:imgEffect>
                      </a14:imgLayer>
                    </a14:imgProps>
                  </a:ext>
                  <a:ext uri="{28A0092B-C50C-407E-A947-70E740481C1C}">
                    <a14:useLocalDpi xmlns:a14="http://schemas.microsoft.com/office/drawing/2010/main" val="0"/>
                  </a:ext>
                </a:extLst>
              </a:blip>
              <a:srcRect l="5334" t="3112" r="9778" b="1556"/>
              <a:stretch/>
            </p:blipFill>
            <p:spPr>
              <a:xfrm>
                <a:off x="5371977" y="146300"/>
                <a:ext cx="396023" cy="444748"/>
              </a:xfrm>
              <a:prstGeom prst="rect">
                <a:avLst/>
              </a:prstGeom>
            </p:spPr>
          </p:pic>
        </p:grpSp>
        <p:pic>
          <p:nvPicPr>
            <p:cNvPr id="13" name="Picture 12"/>
            <p:cNvPicPr>
              <a:picLocks noChangeAspect="1"/>
            </p:cNvPicPr>
            <p:nvPr/>
          </p:nvPicPr>
          <p:blipFill>
            <a:blip r:embed="rId22"/>
            <a:stretch>
              <a:fillRect/>
            </a:stretch>
          </p:blipFill>
          <p:spPr>
            <a:xfrm>
              <a:off x="5355134" y="2195983"/>
              <a:ext cx="397072" cy="536247"/>
            </a:xfrm>
            <a:prstGeom prst="rect">
              <a:avLst/>
            </a:prstGeom>
          </p:spPr>
        </p:pic>
      </p:grpSp>
      <p:pic>
        <p:nvPicPr>
          <p:cNvPr id="31" name="Picture 6" descr="Image result for indian married couple ic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38368" y="6005901"/>
            <a:ext cx="548633" cy="11376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6767488" y="4821181"/>
            <a:ext cx="1625886" cy="1032114"/>
            <a:chOff x="9148474" y="4090640"/>
            <a:chExt cx="2410970" cy="1067678"/>
          </a:xfrm>
        </p:grpSpPr>
        <p:sp>
          <p:nvSpPr>
            <p:cNvPr id="35" name="Rectangle 34">
              <a:extLst>
                <a:ext uri="{FF2B5EF4-FFF2-40B4-BE49-F238E27FC236}">
                  <a16:creationId xmlns="" xmlns:a16="http://schemas.microsoft.com/office/drawing/2014/main" id="{EF37C046-146F-4D96-A0A2-335BE81CDECD}"/>
                </a:ext>
              </a:extLst>
            </p:cNvPr>
            <p:cNvSpPr/>
            <p:nvPr/>
          </p:nvSpPr>
          <p:spPr>
            <a:xfrm>
              <a:off x="9148474" y="4090640"/>
              <a:ext cx="2220111" cy="95056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rgbClr val="C00000"/>
                </a:solidFill>
                <a:latin typeface="Baskerville Old Face" pitchFamily="18" charset="0"/>
              </a:endParaRPr>
            </a:p>
          </p:txBody>
        </p:sp>
        <p:sp>
          <p:nvSpPr>
            <p:cNvPr id="46" name="TextBox 45">
              <a:extLst>
                <a:ext uri="{FF2B5EF4-FFF2-40B4-BE49-F238E27FC236}">
                  <a16:creationId xmlns="" xmlns:a16="http://schemas.microsoft.com/office/drawing/2014/main" id="{BC889C92-5CAD-485B-9E1D-88965FB4BC54}"/>
                </a:ext>
              </a:extLst>
            </p:cNvPr>
            <p:cNvSpPr txBox="1"/>
            <p:nvPr/>
          </p:nvSpPr>
          <p:spPr>
            <a:xfrm>
              <a:off x="9760353" y="4648907"/>
              <a:ext cx="1799091" cy="509411"/>
            </a:xfrm>
            <a:prstGeom prst="rect">
              <a:avLst/>
            </a:prstGeom>
            <a:noFill/>
          </p:spPr>
          <p:txBody>
            <a:bodyPr wrap="square" rtlCol="0">
              <a:spAutoFit/>
            </a:bodyPr>
            <a:lstStyle/>
            <a:p>
              <a:r>
                <a:rPr lang="en-US" sz="1300" dirty="0">
                  <a:solidFill>
                    <a:srgbClr val="C00000"/>
                  </a:solidFill>
                  <a:latin typeface="Baskerville Old Face" pitchFamily="18" charset="0"/>
                </a:rPr>
                <a:t>Iron Folic Acid tablets </a:t>
              </a:r>
            </a:p>
          </p:txBody>
        </p:sp>
        <p:pic>
          <p:nvPicPr>
            <p:cNvPr id="5124" name="Picture 4" descr="Image result for iron folic acid icon">
              <a:extLst>
                <a:ext uri="{FF2B5EF4-FFF2-40B4-BE49-F238E27FC236}">
                  <a16:creationId xmlns="" xmlns:a16="http://schemas.microsoft.com/office/drawing/2014/main" id="{690BA753-7E37-49F4-9B2F-7F6050EBBEB4}"/>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50078" t="5360" r="3858" b="7473"/>
            <a:stretch/>
          </p:blipFill>
          <p:spPr bwMode="auto">
            <a:xfrm>
              <a:off x="9248202" y="4698689"/>
              <a:ext cx="396181" cy="34251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 xmlns:a16="http://schemas.microsoft.com/office/drawing/2014/main" id="{B595894E-0821-4049-B2D9-0F7924BAD1DE}"/>
                </a:ext>
              </a:extLst>
            </p:cNvPr>
            <p:cNvSpPr txBox="1"/>
            <p:nvPr/>
          </p:nvSpPr>
          <p:spPr>
            <a:xfrm>
              <a:off x="9710048" y="4233120"/>
              <a:ext cx="1799091" cy="509411"/>
            </a:xfrm>
            <a:prstGeom prst="rect">
              <a:avLst/>
            </a:prstGeom>
            <a:noFill/>
          </p:spPr>
          <p:txBody>
            <a:bodyPr wrap="square" rtlCol="0">
              <a:spAutoFit/>
            </a:bodyPr>
            <a:lstStyle/>
            <a:p>
              <a:r>
                <a:rPr lang="en-US" sz="1300" dirty="0" smtClean="0">
                  <a:solidFill>
                    <a:srgbClr val="C00000"/>
                  </a:solidFill>
                  <a:latin typeface="Baskerville Old Face" pitchFamily="18" charset="0"/>
                </a:rPr>
                <a:t>Delay Early </a:t>
              </a:r>
              <a:r>
                <a:rPr lang="en-US" sz="1300" dirty="0">
                  <a:solidFill>
                    <a:srgbClr val="C00000"/>
                  </a:solidFill>
                  <a:latin typeface="Baskerville Old Face" pitchFamily="18" charset="0"/>
                </a:rPr>
                <a:t>marriage</a:t>
              </a:r>
            </a:p>
          </p:txBody>
        </p:sp>
        <p:pic>
          <p:nvPicPr>
            <p:cNvPr id="32" name="Picture 8" descr="Image result for indian child marriage icon black and white"/>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5151" b="18459"/>
            <a:stretch/>
          </p:blipFill>
          <p:spPr bwMode="auto">
            <a:xfrm>
              <a:off x="9264352" y="4107252"/>
              <a:ext cx="395403" cy="562552"/>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p:cNvPicPr>
            <a:picLocks noChangeAspect="1"/>
          </p:cNvPicPr>
          <p:nvPr/>
        </p:nvPicPr>
        <p:blipFill rotWithShape="1">
          <a:blip r:embed="rId26"/>
          <a:srcRect l="12820" r="28312"/>
          <a:stretch/>
        </p:blipFill>
        <p:spPr>
          <a:xfrm>
            <a:off x="2636508" y="4967869"/>
            <a:ext cx="623554" cy="1288142"/>
          </a:xfrm>
          <a:prstGeom prst="rect">
            <a:avLst/>
          </a:prstGeom>
        </p:spPr>
      </p:pic>
      <p:pic>
        <p:nvPicPr>
          <p:cNvPr id="51" name="Picture 50"/>
          <p:cNvPicPr>
            <a:picLocks noChangeAspect="1"/>
          </p:cNvPicPr>
          <p:nvPr/>
        </p:nvPicPr>
        <p:blipFill rotWithShape="1">
          <a:blip r:embed="rId27">
            <a:grayscl/>
          </a:blip>
          <a:srcRect l="12875" t="9680" r="9500"/>
          <a:stretch/>
        </p:blipFill>
        <p:spPr>
          <a:xfrm>
            <a:off x="6005752" y="4953484"/>
            <a:ext cx="618220" cy="1035744"/>
          </a:xfrm>
          <a:prstGeom prst="rect">
            <a:avLst/>
          </a:prstGeom>
        </p:spPr>
      </p:pic>
      <p:sp>
        <p:nvSpPr>
          <p:cNvPr id="34" name="Rectangle 33"/>
          <p:cNvSpPr/>
          <p:nvPr/>
        </p:nvSpPr>
        <p:spPr>
          <a:xfrm>
            <a:off x="2055108" y="-101367"/>
            <a:ext cx="4855817" cy="646331"/>
          </a:xfrm>
          <a:prstGeom prst="rect">
            <a:avLst/>
          </a:prstGeom>
        </p:spPr>
        <p:txBody>
          <a:bodyPr wrap="none">
            <a:spAutoFit/>
          </a:bodyPr>
          <a:lstStyle/>
          <a:p>
            <a:pPr algn="ctr"/>
            <a:r>
              <a:rPr lang="en-US" sz="3600" dirty="0" smtClean="0">
                <a:solidFill>
                  <a:schemeClr val="tx1">
                    <a:lumMod val="65000"/>
                    <a:lumOff val="35000"/>
                  </a:schemeClr>
                </a:solidFill>
                <a:latin typeface="Baskerville Old Face" pitchFamily="18" charset="0"/>
              </a:rPr>
              <a:t>What should happen…….</a:t>
            </a:r>
            <a:endParaRPr lang="en-US" sz="3600" dirty="0">
              <a:solidFill>
                <a:srgbClr val="FF0000"/>
              </a:solidFill>
              <a:latin typeface="Baskerville Old Face" pitchFamily="18" charset="0"/>
            </a:endParaRPr>
          </a:p>
        </p:txBody>
      </p:sp>
      <p:sp>
        <p:nvSpPr>
          <p:cNvPr id="58" name="TextBox 57">
            <a:extLst>
              <a:ext uri="{FF2B5EF4-FFF2-40B4-BE49-F238E27FC236}">
                <a16:creationId xmlns="" xmlns:a16="http://schemas.microsoft.com/office/drawing/2014/main" id="{2438C8D6-C393-4990-A9CC-3BAB48A4F455}"/>
              </a:ext>
            </a:extLst>
          </p:cNvPr>
          <p:cNvSpPr txBox="1"/>
          <p:nvPr/>
        </p:nvSpPr>
        <p:spPr>
          <a:xfrm>
            <a:off x="1251328" y="3030679"/>
            <a:ext cx="1085474" cy="492443"/>
          </a:xfrm>
          <a:prstGeom prst="rect">
            <a:avLst/>
          </a:prstGeom>
          <a:noFill/>
        </p:spPr>
        <p:txBody>
          <a:bodyPr wrap="square" rtlCol="0">
            <a:spAutoFit/>
          </a:bodyPr>
          <a:lstStyle/>
          <a:p>
            <a:r>
              <a:rPr lang="en-US" sz="1300" dirty="0" smtClean="0">
                <a:solidFill>
                  <a:srgbClr val="C00000"/>
                </a:solidFill>
                <a:latin typeface="Baskerville Old Face" pitchFamily="18" charset="0"/>
              </a:rPr>
              <a:t>Hygiene and sanitation</a:t>
            </a:r>
            <a:endParaRPr lang="en-US" sz="1300" dirty="0">
              <a:solidFill>
                <a:srgbClr val="C00000"/>
              </a:solidFill>
              <a:latin typeface="Baskerville Old Face" pitchFamily="18" charset="0"/>
            </a:endParaRPr>
          </a:p>
        </p:txBody>
      </p:sp>
      <p:pic>
        <p:nvPicPr>
          <p:cNvPr id="64"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10510" y="3069755"/>
            <a:ext cx="328882" cy="43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25188" y="3928514"/>
            <a:ext cx="3589279" cy="312935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3711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77" y="627829"/>
            <a:ext cx="7886700" cy="4877721"/>
          </a:xfrm>
        </p:spPr>
        <p:txBody>
          <a:bodyPr>
            <a:normAutofit fontScale="92500" lnSpcReduction="20000"/>
          </a:bodyPr>
          <a:lstStyle/>
          <a:p>
            <a:pPr marL="0" indent="0">
              <a:lnSpc>
                <a:spcPct val="100000"/>
              </a:lnSpc>
              <a:buNone/>
            </a:pPr>
            <a:r>
              <a:rPr lang="en-US" sz="3200" dirty="0" smtClean="0">
                <a:solidFill>
                  <a:schemeClr val="tx1">
                    <a:lumMod val="50000"/>
                    <a:lumOff val="50000"/>
                  </a:schemeClr>
                </a:solidFill>
                <a:latin typeface="Baskerville Old Face" pitchFamily="18" charset="0"/>
                <a:cs typeface="Arial" pitchFamily="34" charset="0"/>
              </a:rPr>
              <a:t>“Thirty spokes surround the hub:</a:t>
            </a:r>
            <a:br>
              <a:rPr lang="en-US" sz="3200" dirty="0" smtClean="0">
                <a:solidFill>
                  <a:schemeClr val="tx1">
                    <a:lumMod val="50000"/>
                    <a:lumOff val="50000"/>
                  </a:schemeClr>
                </a:solidFill>
                <a:latin typeface="Baskerville Old Face" pitchFamily="18" charset="0"/>
                <a:cs typeface="Arial" pitchFamily="34" charset="0"/>
              </a:rPr>
            </a:br>
            <a:r>
              <a:rPr lang="en-US" sz="3200" dirty="0" smtClean="0">
                <a:solidFill>
                  <a:schemeClr val="tx1">
                    <a:lumMod val="50000"/>
                    <a:lumOff val="50000"/>
                  </a:schemeClr>
                </a:solidFill>
                <a:latin typeface="Baskerville Old Face" pitchFamily="18" charset="0"/>
                <a:cs typeface="Arial" pitchFamily="34" charset="0"/>
              </a:rPr>
              <a:t>it is the gaps between them that make the wheel useful.</a:t>
            </a:r>
            <a:br>
              <a:rPr lang="en-US" sz="3200" dirty="0" smtClean="0">
                <a:solidFill>
                  <a:schemeClr val="tx1">
                    <a:lumMod val="50000"/>
                    <a:lumOff val="50000"/>
                  </a:schemeClr>
                </a:solidFill>
                <a:latin typeface="Baskerville Old Face" pitchFamily="18" charset="0"/>
                <a:cs typeface="Arial" pitchFamily="34" charset="0"/>
              </a:rPr>
            </a:br>
            <a:r>
              <a:rPr lang="en-US" sz="3200" dirty="0" smtClean="0">
                <a:solidFill>
                  <a:schemeClr val="tx1">
                    <a:lumMod val="50000"/>
                    <a:lumOff val="50000"/>
                  </a:schemeClr>
                </a:solidFill>
                <a:latin typeface="Baskerville Old Face" pitchFamily="18" charset="0"/>
                <a:cs typeface="Arial" pitchFamily="34" charset="0"/>
              </a:rPr>
              <a:t>One hollows clay, making it into pots:</a:t>
            </a:r>
            <a:br>
              <a:rPr lang="en-US" sz="3200" dirty="0" smtClean="0">
                <a:solidFill>
                  <a:schemeClr val="tx1">
                    <a:lumMod val="50000"/>
                    <a:lumOff val="50000"/>
                  </a:schemeClr>
                </a:solidFill>
                <a:latin typeface="Baskerville Old Face" pitchFamily="18" charset="0"/>
                <a:cs typeface="Arial" pitchFamily="34" charset="0"/>
              </a:rPr>
            </a:br>
            <a:r>
              <a:rPr lang="en-US" sz="3200" dirty="0" smtClean="0">
                <a:solidFill>
                  <a:schemeClr val="tx1">
                    <a:lumMod val="50000"/>
                    <a:lumOff val="50000"/>
                  </a:schemeClr>
                </a:solidFill>
                <a:latin typeface="Baskerville Old Face" pitchFamily="18" charset="0"/>
                <a:cs typeface="Arial" pitchFamily="34" charset="0"/>
              </a:rPr>
              <a:t>it is the empty space that makes the pot useful.</a:t>
            </a:r>
            <a:br>
              <a:rPr lang="en-US" sz="3200" dirty="0" smtClean="0">
                <a:solidFill>
                  <a:schemeClr val="tx1">
                    <a:lumMod val="50000"/>
                    <a:lumOff val="50000"/>
                  </a:schemeClr>
                </a:solidFill>
                <a:latin typeface="Baskerville Old Face" pitchFamily="18" charset="0"/>
                <a:cs typeface="Arial" pitchFamily="34" charset="0"/>
              </a:rPr>
            </a:br>
            <a:r>
              <a:rPr lang="en-US" sz="3200" dirty="0" smtClean="0">
                <a:solidFill>
                  <a:schemeClr val="tx1">
                    <a:lumMod val="50000"/>
                    <a:lumOff val="50000"/>
                  </a:schemeClr>
                </a:solidFill>
                <a:latin typeface="Baskerville Old Face" pitchFamily="18" charset="0"/>
                <a:cs typeface="Arial" pitchFamily="34" charset="0"/>
              </a:rPr>
              <a:t>One cuts holes into walls for doors and windows:</a:t>
            </a:r>
            <a:br>
              <a:rPr lang="en-US" sz="3200" dirty="0" smtClean="0">
                <a:solidFill>
                  <a:schemeClr val="tx1">
                    <a:lumMod val="50000"/>
                    <a:lumOff val="50000"/>
                  </a:schemeClr>
                </a:solidFill>
                <a:latin typeface="Baskerville Old Face" pitchFamily="18" charset="0"/>
                <a:cs typeface="Arial" pitchFamily="34" charset="0"/>
              </a:rPr>
            </a:br>
            <a:r>
              <a:rPr lang="en-US" sz="3200" dirty="0" smtClean="0">
                <a:solidFill>
                  <a:schemeClr val="tx1">
                    <a:lumMod val="50000"/>
                    <a:lumOff val="50000"/>
                  </a:schemeClr>
                </a:solidFill>
                <a:latin typeface="Baskerville Old Face" pitchFamily="18" charset="0"/>
                <a:cs typeface="Arial" pitchFamily="34" charset="0"/>
              </a:rPr>
              <a:t>it is the holes that make the chamber useful.</a:t>
            </a:r>
          </a:p>
          <a:p>
            <a:pPr marL="0" indent="0">
              <a:lnSpc>
                <a:spcPct val="100000"/>
              </a:lnSpc>
              <a:buNone/>
            </a:pPr>
            <a:r>
              <a:rPr lang="en-US" sz="3200" dirty="0" smtClean="0">
                <a:solidFill>
                  <a:schemeClr val="tx1">
                    <a:lumMod val="50000"/>
                    <a:lumOff val="50000"/>
                  </a:schemeClr>
                </a:solidFill>
                <a:latin typeface="Baskerville Old Face" pitchFamily="18" charset="0"/>
                <a:cs typeface="Arial" pitchFamily="34" charset="0"/>
              </a:rPr>
              <a:t/>
            </a:r>
            <a:br>
              <a:rPr lang="en-US" sz="3200" dirty="0" smtClean="0">
                <a:solidFill>
                  <a:schemeClr val="tx1">
                    <a:lumMod val="50000"/>
                    <a:lumOff val="50000"/>
                  </a:schemeClr>
                </a:solidFill>
                <a:latin typeface="Baskerville Old Face" pitchFamily="18" charset="0"/>
                <a:cs typeface="Arial" pitchFamily="34" charset="0"/>
              </a:rPr>
            </a:br>
            <a:r>
              <a:rPr lang="en-US" sz="3200" dirty="0" smtClean="0">
                <a:solidFill>
                  <a:srgbClr val="C00000"/>
                </a:solidFill>
                <a:latin typeface="Baskerville Old Face" pitchFamily="18" charset="0"/>
                <a:cs typeface="Arial" pitchFamily="34" charset="0"/>
              </a:rPr>
              <a:t>Therefore, what exists, serves for possession.</a:t>
            </a:r>
            <a:br>
              <a:rPr lang="en-US" sz="3200" dirty="0" smtClean="0">
                <a:solidFill>
                  <a:srgbClr val="C00000"/>
                </a:solidFill>
                <a:latin typeface="Baskerville Old Face" pitchFamily="18" charset="0"/>
                <a:cs typeface="Arial" pitchFamily="34" charset="0"/>
              </a:rPr>
            </a:br>
            <a:r>
              <a:rPr lang="en-US" sz="3200" dirty="0" smtClean="0">
                <a:solidFill>
                  <a:srgbClr val="C00000"/>
                </a:solidFill>
                <a:latin typeface="Baskerville Old Face" pitchFamily="18" charset="0"/>
                <a:cs typeface="Arial" pitchFamily="34" charset="0"/>
              </a:rPr>
              <a:t>What does not exist, serves for usefulness.”</a:t>
            </a:r>
          </a:p>
          <a:p>
            <a:pPr marL="0" indent="0">
              <a:lnSpc>
                <a:spcPct val="100000"/>
              </a:lnSpc>
              <a:buNone/>
            </a:pPr>
            <a:endParaRPr lang="en-US" sz="3200" dirty="0" smtClean="0">
              <a:solidFill>
                <a:schemeClr val="tx1">
                  <a:lumMod val="50000"/>
                  <a:lumOff val="50000"/>
                </a:schemeClr>
              </a:solidFill>
              <a:latin typeface="Baskerville Old Face" pitchFamily="18" charset="0"/>
              <a:cs typeface="Arial" pitchFamily="34" charset="0"/>
            </a:endParaRPr>
          </a:p>
          <a:p>
            <a:pPr marL="0" indent="0">
              <a:buNone/>
            </a:pPr>
            <a:r>
              <a:rPr lang="en-US" sz="3200" dirty="0" smtClean="0">
                <a:solidFill>
                  <a:schemeClr val="tx1">
                    <a:lumMod val="50000"/>
                    <a:lumOff val="50000"/>
                  </a:schemeClr>
                </a:solidFill>
                <a:latin typeface="Baskerville Old Face" pitchFamily="18" charset="0"/>
                <a:cs typeface="Arial" pitchFamily="34" charset="0"/>
              </a:rPr>
              <a:t>- Lao Tzu, Dao De Jing, 6</a:t>
            </a:r>
            <a:r>
              <a:rPr lang="en-US" sz="3200" baseline="30000" dirty="0" smtClean="0">
                <a:solidFill>
                  <a:schemeClr val="tx1">
                    <a:lumMod val="50000"/>
                    <a:lumOff val="50000"/>
                  </a:schemeClr>
                </a:solidFill>
                <a:latin typeface="Baskerville Old Face" pitchFamily="18" charset="0"/>
                <a:cs typeface="Arial" pitchFamily="34" charset="0"/>
              </a:rPr>
              <a:t>th</a:t>
            </a:r>
            <a:r>
              <a:rPr lang="en-US" sz="3200" dirty="0" smtClean="0">
                <a:solidFill>
                  <a:schemeClr val="tx1">
                    <a:lumMod val="50000"/>
                    <a:lumOff val="50000"/>
                  </a:schemeClr>
                </a:solidFill>
                <a:latin typeface="Baskerville Old Face" pitchFamily="18" charset="0"/>
                <a:cs typeface="Arial" pitchFamily="34" charset="0"/>
              </a:rPr>
              <a:t> Century BCE</a:t>
            </a:r>
          </a:p>
          <a:p>
            <a:pPr marL="0" indent="0">
              <a:buNone/>
            </a:pPr>
            <a:endParaRPr lang="en-US" dirty="0" smtClean="0">
              <a:latin typeface="Baskerville Old Face" pitchFamily="18" charset="0"/>
              <a:cs typeface="Arial" pitchFamily="34" charset="0"/>
            </a:endParaRPr>
          </a:p>
          <a:p>
            <a:pPr marL="0" indent="0">
              <a:buNone/>
            </a:pPr>
            <a:endParaRPr lang="en-US" dirty="0" smtClean="0">
              <a:latin typeface="Baskerville Old Face" pitchFamily="18" charset="0"/>
              <a:cs typeface="Arial" pitchFamily="34" charset="0"/>
            </a:endParaRPr>
          </a:p>
          <a:p>
            <a:pPr marL="0" indent="0">
              <a:buNone/>
            </a:pPr>
            <a:endParaRPr lang="en-US" dirty="0" smtClean="0">
              <a:latin typeface="Baskerville Old Face" pitchFamily="18" charset="0"/>
              <a:cs typeface="Arial" pitchFamily="34" charset="0"/>
            </a:endParaRPr>
          </a:p>
          <a:p>
            <a:pPr marL="514350" indent="-514350">
              <a:buFont typeface="+mj-lt"/>
              <a:buAutoNum type="arabicPeriod"/>
            </a:pPr>
            <a:endParaRPr lang="en-US" dirty="0">
              <a:latin typeface="Baskerville Old Face" pitchFamily="18" charset="0"/>
              <a:cs typeface="Arial" pitchFamily="34" charset="0"/>
            </a:endParaRPr>
          </a:p>
          <a:p>
            <a:endParaRPr lang="en-US" dirty="0">
              <a:latin typeface="Baskerville Old Face" pitchFamily="18" charset="0"/>
            </a:endParaRPr>
          </a:p>
        </p:txBody>
      </p:sp>
    </p:spTree>
    <p:extLst>
      <p:ext uri="{BB962C8B-B14F-4D97-AF65-F5344CB8AC3E}">
        <p14:creationId xmlns:p14="http://schemas.microsoft.com/office/powerpoint/2010/main" val="3115773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01005"/>
            <a:ext cx="9036496" cy="1507916"/>
          </a:xfrm>
        </p:spPr>
        <p:txBody>
          <a:bodyPr>
            <a:normAutofit/>
          </a:bodyPr>
          <a:lstStyle/>
          <a:p>
            <a:r>
              <a:rPr lang="en-US" sz="3600" b="0" dirty="0">
                <a:solidFill>
                  <a:srgbClr val="C00000"/>
                </a:solidFill>
                <a:latin typeface="Baskerville Old Face" pitchFamily="18" charset="0"/>
              </a:rPr>
              <a:t>The power of the </a:t>
            </a:r>
            <a:r>
              <a:rPr lang="en-US" sz="3600" b="0" dirty="0" smtClean="0">
                <a:solidFill>
                  <a:srgbClr val="C00000"/>
                </a:solidFill>
                <a:latin typeface="Baskerville Old Face" pitchFamily="18" charset="0"/>
              </a:rPr>
              <a:t>non-existent </a:t>
            </a:r>
            <a:endParaRPr lang="en-IN" sz="3600" dirty="0">
              <a:solidFill>
                <a:srgbClr val="C00000"/>
              </a:solidFill>
            </a:endParaRPr>
          </a:p>
        </p:txBody>
      </p:sp>
      <p:sp>
        <p:nvSpPr>
          <p:cNvPr id="3" name="Text Placeholder 2"/>
          <p:cNvSpPr>
            <a:spLocks noGrp="1"/>
          </p:cNvSpPr>
          <p:nvPr>
            <p:ph type="body" idx="1"/>
          </p:nvPr>
        </p:nvSpPr>
        <p:spPr>
          <a:xfrm>
            <a:off x="336929" y="2348888"/>
            <a:ext cx="8555553" cy="1635867"/>
          </a:xfrm>
        </p:spPr>
        <p:txBody>
          <a:bodyPr/>
          <a:lstStyle/>
          <a:p>
            <a:r>
              <a:rPr lang="en-US" sz="2400" dirty="0">
                <a:solidFill>
                  <a:schemeClr val="tx1">
                    <a:lumMod val="65000"/>
                    <a:lumOff val="35000"/>
                  </a:schemeClr>
                </a:solidFill>
                <a:latin typeface="Baskerville Old Face" pitchFamily="18" charset="0"/>
              </a:rPr>
              <a:t>An enquiry into the </a:t>
            </a:r>
            <a:r>
              <a:rPr lang="en-US" sz="2400" dirty="0" smtClean="0">
                <a:solidFill>
                  <a:schemeClr val="tx1">
                    <a:lumMod val="65000"/>
                    <a:lumOff val="35000"/>
                  </a:schemeClr>
                </a:solidFill>
                <a:latin typeface="Baskerville Old Face" pitchFamily="18" charset="0"/>
              </a:rPr>
              <a:t>causes </a:t>
            </a:r>
            <a:r>
              <a:rPr lang="en-US" sz="2400" dirty="0">
                <a:solidFill>
                  <a:schemeClr val="tx1">
                    <a:lumMod val="65000"/>
                    <a:lumOff val="35000"/>
                  </a:schemeClr>
                </a:solidFill>
                <a:latin typeface="Baskerville Old Face" pitchFamily="18" charset="0"/>
              </a:rPr>
              <a:t>and contours of </a:t>
            </a:r>
            <a:r>
              <a:rPr lang="en-US" sz="2400" dirty="0" smtClean="0">
                <a:solidFill>
                  <a:schemeClr val="tx1">
                    <a:lumMod val="65000"/>
                    <a:lumOff val="35000"/>
                  </a:schemeClr>
                </a:solidFill>
                <a:latin typeface="Baskerville Old Face" pitchFamily="18" charset="0"/>
              </a:rPr>
              <a:t>undernutrition, and </a:t>
            </a:r>
            <a:r>
              <a:rPr lang="en-US" sz="2400" dirty="0">
                <a:solidFill>
                  <a:schemeClr val="tx1">
                    <a:lumMod val="65000"/>
                    <a:lumOff val="35000"/>
                  </a:schemeClr>
                </a:solidFill>
                <a:latin typeface="Baskerville Old Face" pitchFamily="18" charset="0"/>
              </a:rPr>
              <a:t>a way forward for combatting it</a:t>
            </a:r>
            <a:r>
              <a:rPr lang="en-US" sz="2400" dirty="0" smtClean="0">
                <a:solidFill>
                  <a:schemeClr val="tx1">
                    <a:lumMod val="65000"/>
                    <a:lumOff val="35000"/>
                  </a:schemeClr>
                </a:solidFill>
                <a:latin typeface="Baskerville Old Face" pitchFamily="18" charset="0"/>
              </a:rPr>
              <a:t>.</a:t>
            </a:r>
          </a:p>
          <a:p>
            <a:endParaRPr lang="en-IN" dirty="0"/>
          </a:p>
        </p:txBody>
      </p:sp>
    </p:spTree>
    <p:extLst>
      <p:ext uri="{BB962C8B-B14F-4D97-AF65-F5344CB8AC3E}">
        <p14:creationId xmlns:p14="http://schemas.microsoft.com/office/powerpoint/2010/main" val="856227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1719594"/>
            <a:ext cx="7886700" cy="1382547"/>
          </a:xfrm>
        </p:spPr>
        <p:txBody>
          <a:bodyPr>
            <a:normAutofit fontScale="90000"/>
          </a:bodyPr>
          <a:lstStyle/>
          <a:p>
            <a:r>
              <a:rPr lang="en-US" sz="4400" b="0" dirty="0" smtClean="0">
                <a:solidFill>
                  <a:srgbClr val="C00000"/>
                </a:solidFill>
                <a:latin typeface="Baskerville Old Face" pitchFamily="18" charset="0"/>
              </a:rPr>
              <a:t>The Three </a:t>
            </a:r>
            <a:r>
              <a:rPr lang="en-US" sz="4400" b="0" dirty="0">
                <a:solidFill>
                  <a:srgbClr val="C00000"/>
                </a:solidFill>
                <a:latin typeface="Baskerville Old Face" pitchFamily="18" charset="0"/>
              </a:rPr>
              <a:t>C</a:t>
            </a:r>
            <a:r>
              <a:rPr lang="en-US" sz="4400" b="0" dirty="0" smtClean="0">
                <a:solidFill>
                  <a:srgbClr val="C00000"/>
                </a:solidFill>
                <a:latin typeface="Baskerville Old Face" pitchFamily="18" charset="0"/>
              </a:rPr>
              <a:t>hinese Doctor Brothers</a:t>
            </a:r>
            <a:endParaRPr lang="en-IN" sz="4400" b="0" dirty="0">
              <a:solidFill>
                <a:srgbClr val="C00000"/>
              </a:solidFill>
              <a:latin typeface="Baskerville Old Face" pitchFamily="18" charset="0"/>
            </a:endParaRPr>
          </a:p>
        </p:txBody>
      </p:sp>
      <p:pic>
        <p:nvPicPr>
          <p:cNvPr id="6146" name="Picture 2" descr="https://lh5.googleusercontent.com/-ALJK8mFfAqk/UvzgFj7-NfI/AAAAAAAASgA/D4-XFVjW0HI/s500/atozen_3_brot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068968"/>
            <a:ext cx="5715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0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solidFill>
                  <a:schemeClr val="tx1">
                    <a:lumMod val="50000"/>
                    <a:lumOff val="50000"/>
                  </a:schemeClr>
                </a:solidFill>
                <a:latin typeface="Baskerville Old Face" pitchFamily="18" charset="0"/>
              </a:rPr>
              <a:t>Indicators of undernutrition</a:t>
            </a:r>
            <a:r>
              <a:rPr lang="en-US" b="0" dirty="0">
                <a:solidFill>
                  <a:schemeClr val="tx1">
                    <a:lumMod val="50000"/>
                    <a:lumOff val="50000"/>
                  </a:schemeClr>
                </a:solidFill>
                <a:latin typeface="Baskerville Old Face" pitchFamily="18" charset="0"/>
              </a:rPr>
              <a:t/>
            </a:r>
            <a:br>
              <a:rPr lang="en-US" b="0" dirty="0">
                <a:solidFill>
                  <a:schemeClr val="tx1">
                    <a:lumMod val="50000"/>
                    <a:lumOff val="50000"/>
                  </a:schemeClr>
                </a:solidFill>
                <a:latin typeface="Baskerville Old Face" pitchFamily="18" charset="0"/>
              </a:rPr>
            </a:br>
            <a:endParaRPr lang="en-IN" b="0" dirty="0">
              <a:solidFill>
                <a:schemeClr val="tx1">
                  <a:lumMod val="50000"/>
                  <a:lumOff val="50000"/>
                </a:schemeClr>
              </a:solidFill>
              <a:latin typeface="Baskerville Old Face" pitchFamily="18" charset="0"/>
            </a:endParaRPr>
          </a:p>
        </p:txBody>
      </p:sp>
      <p:sp>
        <p:nvSpPr>
          <p:cNvPr id="3" name="Content Placeholder 2"/>
          <p:cNvSpPr>
            <a:spLocks noGrp="1"/>
          </p:cNvSpPr>
          <p:nvPr>
            <p:ph idx="1"/>
          </p:nvPr>
        </p:nvSpPr>
        <p:spPr>
          <a:xfrm>
            <a:off x="628650" y="1566133"/>
            <a:ext cx="7980920" cy="5107622"/>
          </a:xfrm>
        </p:spPr>
        <p:txBody>
          <a:bodyPr>
            <a:noAutofit/>
          </a:bodyPr>
          <a:lstStyle/>
          <a:p>
            <a:pPr marL="457200" lvl="1" indent="-457200">
              <a:buFont typeface="Wingdings" pitchFamily="2" charset="2"/>
              <a:buChar char="§"/>
            </a:pPr>
            <a:r>
              <a:rPr lang="en-US" sz="2800" dirty="0" smtClean="0">
                <a:solidFill>
                  <a:srgbClr val="C00000"/>
                </a:solidFill>
                <a:latin typeface="Baskerville Old Face" pitchFamily="18" charset="0"/>
              </a:rPr>
              <a:t>Children	</a:t>
            </a:r>
            <a:r>
              <a:rPr lang="en-US" dirty="0" smtClean="0">
                <a:solidFill>
                  <a:schemeClr val="tx1"/>
                </a:solidFill>
                <a:latin typeface="Baskerville Old Face" pitchFamily="18" charset="0"/>
              </a:rPr>
              <a:t/>
            </a:r>
            <a:br>
              <a:rPr lang="en-US" dirty="0" smtClean="0">
                <a:solidFill>
                  <a:schemeClr val="tx1"/>
                </a:solidFill>
                <a:latin typeface="Baskerville Old Face" pitchFamily="18" charset="0"/>
              </a:rPr>
            </a:br>
            <a:r>
              <a:rPr lang="en-US" dirty="0" smtClean="0">
                <a:solidFill>
                  <a:schemeClr val="tx1"/>
                </a:solidFill>
                <a:latin typeface="Baskerville Old Face" pitchFamily="18" charset="0"/>
              </a:rPr>
              <a:t>Low birth-weight</a:t>
            </a:r>
            <a:br>
              <a:rPr lang="en-US" dirty="0" smtClean="0">
                <a:solidFill>
                  <a:schemeClr val="tx1"/>
                </a:solidFill>
                <a:latin typeface="Baskerville Old Face" pitchFamily="18" charset="0"/>
              </a:rPr>
            </a:br>
            <a:r>
              <a:rPr lang="en-US" dirty="0" smtClean="0">
                <a:solidFill>
                  <a:schemeClr val="tx1"/>
                </a:solidFill>
                <a:latin typeface="Baskerville Old Face" pitchFamily="18" charset="0"/>
              </a:rPr>
              <a:t>Stunting</a:t>
            </a:r>
            <a:r>
              <a:rPr lang="en-US" dirty="0">
                <a:solidFill>
                  <a:schemeClr val="tx1"/>
                </a:solidFill>
                <a:latin typeface="Baskerville Old Face" pitchFamily="18" charset="0"/>
              </a:rPr>
              <a:t/>
            </a:r>
            <a:br>
              <a:rPr lang="en-US" dirty="0">
                <a:solidFill>
                  <a:schemeClr val="tx1"/>
                </a:solidFill>
                <a:latin typeface="Baskerville Old Face" pitchFamily="18" charset="0"/>
              </a:rPr>
            </a:br>
            <a:r>
              <a:rPr lang="en-US" dirty="0" smtClean="0">
                <a:solidFill>
                  <a:schemeClr val="tx1"/>
                </a:solidFill>
                <a:latin typeface="Baskerville Old Face" pitchFamily="18" charset="0"/>
              </a:rPr>
              <a:t>Wasting</a:t>
            </a:r>
            <a:r>
              <a:rPr lang="en-US" dirty="0">
                <a:solidFill>
                  <a:schemeClr val="tx1"/>
                </a:solidFill>
                <a:latin typeface="Baskerville Old Face" pitchFamily="18" charset="0"/>
              </a:rPr>
              <a:t/>
            </a:r>
            <a:br>
              <a:rPr lang="en-US" dirty="0">
                <a:solidFill>
                  <a:schemeClr val="tx1"/>
                </a:solidFill>
                <a:latin typeface="Baskerville Old Face" pitchFamily="18" charset="0"/>
              </a:rPr>
            </a:br>
            <a:r>
              <a:rPr lang="en-US" dirty="0" smtClean="0">
                <a:solidFill>
                  <a:schemeClr val="tx1"/>
                </a:solidFill>
                <a:latin typeface="Baskerville Old Face" pitchFamily="18" charset="0"/>
              </a:rPr>
              <a:t>Infant mortality</a:t>
            </a:r>
          </a:p>
          <a:p>
            <a:pPr marL="0" lvl="1" indent="0">
              <a:buNone/>
            </a:pPr>
            <a:endParaRPr lang="en-US" dirty="0" smtClean="0">
              <a:solidFill>
                <a:schemeClr val="tx1"/>
              </a:solidFill>
              <a:latin typeface="Baskerville Old Face" pitchFamily="18" charset="0"/>
            </a:endParaRPr>
          </a:p>
          <a:p>
            <a:pPr marL="457200" lvl="1" indent="-457200">
              <a:buFont typeface="Wingdings" pitchFamily="2" charset="2"/>
              <a:buChar char="§"/>
            </a:pPr>
            <a:r>
              <a:rPr lang="en-US" sz="2800" dirty="0" smtClean="0">
                <a:solidFill>
                  <a:srgbClr val="C00000"/>
                </a:solidFill>
                <a:latin typeface="Baskerville Old Face" pitchFamily="18" charset="0"/>
              </a:rPr>
              <a:t>Adolescents </a:t>
            </a:r>
            <a:r>
              <a:rPr lang="en-US" dirty="0" smtClean="0">
                <a:solidFill>
                  <a:schemeClr val="tx1"/>
                </a:solidFill>
                <a:latin typeface="Baskerville Old Face" pitchFamily="18" charset="0"/>
              </a:rPr>
              <a:t/>
            </a:r>
            <a:br>
              <a:rPr lang="en-US" dirty="0" smtClean="0">
                <a:solidFill>
                  <a:schemeClr val="tx1"/>
                </a:solidFill>
                <a:latin typeface="Baskerville Old Face" pitchFamily="18" charset="0"/>
              </a:rPr>
            </a:br>
            <a:r>
              <a:rPr lang="en-US" dirty="0" smtClean="0">
                <a:solidFill>
                  <a:schemeClr val="tx1"/>
                </a:solidFill>
                <a:latin typeface="Baskerville Old Face" pitchFamily="18" charset="0"/>
              </a:rPr>
              <a:t>Anemia</a:t>
            </a:r>
            <a:br>
              <a:rPr lang="en-US" dirty="0" smtClean="0">
                <a:solidFill>
                  <a:schemeClr val="tx1"/>
                </a:solidFill>
                <a:latin typeface="Baskerville Old Face" pitchFamily="18" charset="0"/>
              </a:rPr>
            </a:br>
            <a:r>
              <a:rPr lang="en-US" dirty="0" smtClean="0">
                <a:solidFill>
                  <a:schemeClr val="tx1"/>
                </a:solidFill>
                <a:latin typeface="Baskerville Old Face" pitchFamily="18" charset="0"/>
              </a:rPr>
              <a:t>BMI</a:t>
            </a:r>
            <a:br>
              <a:rPr lang="en-US" dirty="0" smtClean="0">
                <a:solidFill>
                  <a:schemeClr val="tx1"/>
                </a:solidFill>
                <a:latin typeface="Baskerville Old Face" pitchFamily="18" charset="0"/>
              </a:rPr>
            </a:br>
            <a:r>
              <a:rPr lang="en-US" dirty="0">
                <a:solidFill>
                  <a:schemeClr val="tx1"/>
                </a:solidFill>
                <a:latin typeface="Baskerville Old Face" pitchFamily="18" charset="0"/>
              </a:rPr>
              <a:t>	</a:t>
            </a:r>
            <a:r>
              <a:rPr lang="en-US" dirty="0" smtClean="0">
                <a:solidFill>
                  <a:schemeClr val="tx1"/>
                </a:solidFill>
                <a:latin typeface="Baskerville Old Face" pitchFamily="18" charset="0"/>
              </a:rPr>
              <a:t>	</a:t>
            </a:r>
            <a:r>
              <a:rPr lang="en-US" dirty="0">
                <a:solidFill>
                  <a:schemeClr val="tx1"/>
                </a:solidFill>
                <a:latin typeface="Baskerville Old Face" pitchFamily="18" charset="0"/>
              </a:rPr>
              <a:t>	</a:t>
            </a:r>
            <a:r>
              <a:rPr lang="en-US" dirty="0" smtClean="0">
                <a:solidFill>
                  <a:schemeClr val="tx1"/>
                </a:solidFill>
                <a:latin typeface="Baskerville Old Face" pitchFamily="18" charset="0"/>
              </a:rPr>
              <a:t>	</a:t>
            </a:r>
          </a:p>
          <a:p>
            <a:pPr marL="0" indent="0">
              <a:buNone/>
            </a:pPr>
            <a:endParaRPr lang="en-IN" dirty="0">
              <a:solidFill>
                <a:schemeClr val="tx1"/>
              </a:solidFill>
              <a:latin typeface="Baskerville Old Face" pitchFamily="18" charset="0"/>
            </a:endParaRPr>
          </a:p>
          <a:p>
            <a:pPr marL="914400" lvl="2" indent="0">
              <a:buNone/>
            </a:pPr>
            <a:endParaRPr lang="en-US" sz="2800" dirty="0" smtClean="0">
              <a:latin typeface="Baskerville Old Face" pitchFamily="18" charset="0"/>
            </a:endParaRPr>
          </a:p>
        </p:txBody>
      </p:sp>
    </p:spTree>
    <p:extLst>
      <p:ext uri="{BB962C8B-B14F-4D97-AF65-F5344CB8AC3E}">
        <p14:creationId xmlns:p14="http://schemas.microsoft.com/office/powerpoint/2010/main" val="20700665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5" y="72981"/>
            <a:ext cx="8637212" cy="954107"/>
          </a:xfrm>
          <a:prstGeom prst="rect">
            <a:avLst/>
          </a:prstGeom>
          <a:noFill/>
        </p:spPr>
        <p:txBody>
          <a:bodyPr wrap="square" rtlCol="0">
            <a:spAutoFit/>
          </a:bodyPr>
          <a:lstStyle/>
          <a:p>
            <a:pPr algn="ctr"/>
            <a:r>
              <a:rPr lang="en-US" sz="2800" dirty="0">
                <a:latin typeface="Baskerville Old Face" pitchFamily="18" charset="0"/>
                <a:ea typeface="Verdana" panose="020B0604030504040204" pitchFamily="34" charset="0"/>
                <a:cs typeface="Verdana" panose="020B0604030504040204" pitchFamily="34" charset="0"/>
              </a:rPr>
              <a:t>We interviewed pregnant and lactating </a:t>
            </a:r>
            <a:r>
              <a:rPr lang="en-US" sz="2800" dirty="0" smtClean="0">
                <a:latin typeface="Baskerville Old Face" pitchFamily="18" charset="0"/>
                <a:ea typeface="Verdana" panose="020B0604030504040204" pitchFamily="34" charset="0"/>
                <a:cs typeface="Verdana" panose="020B0604030504040204" pitchFamily="34" charset="0"/>
              </a:rPr>
              <a:t>women and	 </a:t>
            </a:r>
            <a:r>
              <a:rPr lang="en-US" sz="2800" dirty="0">
                <a:latin typeface="Baskerville Old Face" pitchFamily="18" charset="0"/>
                <a:ea typeface="Verdana" panose="020B0604030504040204" pitchFamily="34" charset="0"/>
                <a:cs typeface="Verdana" panose="020B0604030504040204" pitchFamily="34" charset="0"/>
              </a:rPr>
              <a:t>frontline workers</a:t>
            </a:r>
          </a:p>
        </p:txBody>
      </p:sp>
      <p:pic>
        <p:nvPicPr>
          <p:cNvPr id="8" name="Picture 7"/>
          <p:cNvPicPr>
            <a:picLocks noChangeAspect="1"/>
          </p:cNvPicPr>
          <p:nvPr/>
        </p:nvPicPr>
        <p:blipFill>
          <a:blip r:embed="rId3"/>
          <a:stretch>
            <a:fillRect/>
          </a:stretch>
        </p:blipFill>
        <p:spPr>
          <a:xfrm>
            <a:off x="826199" y="1263674"/>
            <a:ext cx="5643874" cy="221139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15641626"/>
              </p:ext>
            </p:extLst>
          </p:nvPr>
        </p:nvGraphicFramePr>
        <p:xfrm>
          <a:off x="2879075" y="3996021"/>
          <a:ext cx="3429000" cy="21945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xmlns="" val="20000"/>
                    </a:ext>
                  </a:extLst>
                </a:gridCol>
              </a:tblGrid>
              <a:tr h="370840">
                <a:tc>
                  <a:txBody>
                    <a:bodyPr/>
                    <a:lstStyle/>
                    <a:p>
                      <a:pPr algn="ctr"/>
                      <a:r>
                        <a:rPr lang="en-US" sz="2200" b="0" dirty="0">
                          <a:solidFill>
                            <a:schemeClr val="tx1"/>
                          </a:solidFill>
                          <a:latin typeface="Baskerville Old Face" pitchFamily="18" charset="0"/>
                          <a:ea typeface="Verdana" panose="020B0604030504040204" pitchFamily="34" charset="0"/>
                          <a:cs typeface="Verdana" panose="020B0604030504040204" pitchFamily="34" charset="0"/>
                        </a:rPr>
                        <a:t> Formative Research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pPr marL="285750" lvl="0" indent="-285750">
                        <a:buFont typeface="Arial" panose="020B0604020202020204" pitchFamily="34" charset="0"/>
                        <a:buChar char="•"/>
                      </a:pPr>
                      <a:r>
                        <a:rPr lang="en-US" sz="2200" dirty="0">
                          <a:latin typeface="Baskerville Old Face" pitchFamily="18" charset="0"/>
                          <a:ea typeface="Verdana" panose="020B0604030504040204" pitchFamily="34" charset="0"/>
                          <a:cs typeface="Verdana" panose="020B0604030504040204" pitchFamily="34" charset="0"/>
                        </a:rPr>
                        <a:t>32 </a:t>
                      </a:r>
                      <a:r>
                        <a:rPr lang="en-US" sz="2200" dirty="0" smtClean="0">
                          <a:latin typeface="Baskerville Old Face" pitchFamily="18" charset="0"/>
                          <a:ea typeface="Verdana" panose="020B0604030504040204" pitchFamily="34" charset="0"/>
                          <a:cs typeface="Verdana" panose="020B0604030504040204" pitchFamily="34" charset="0"/>
                        </a:rPr>
                        <a:t>Pregnant and Lactating women FGD’s</a:t>
                      </a:r>
                      <a:endParaRPr lang="en-US" sz="2200" dirty="0">
                        <a:latin typeface="Baskerville Old Face" pitchFamily="18"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pPr>
                      <a:r>
                        <a:rPr lang="en-US" sz="2200" b="0" dirty="0">
                          <a:solidFill>
                            <a:schemeClr val="tx1"/>
                          </a:solidFill>
                          <a:latin typeface="Baskerville Old Face" pitchFamily="18" charset="0"/>
                          <a:ea typeface="Verdana" panose="020B0604030504040204" pitchFamily="34" charset="0"/>
                          <a:cs typeface="Verdana" panose="020B0604030504040204" pitchFamily="34" charset="0"/>
                        </a:rPr>
                        <a:t>8 focus group discussions with </a:t>
                      </a:r>
                      <a:r>
                        <a:rPr lang="en-US" sz="2200" b="0" dirty="0" smtClean="0">
                          <a:solidFill>
                            <a:schemeClr val="tx1"/>
                          </a:solidFill>
                          <a:latin typeface="Baskerville Old Face" pitchFamily="18" charset="0"/>
                          <a:ea typeface="Verdana" panose="020B0604030504040204" pitchFamily="34" charset="0"/>
                          <a:cs typeface="Verdana" panose="020B0604030504040204" pitchFamily="34" charset="0"/>
                        </a:rPr>
                        <a:t>:</a:t>
                      </a:r>
                      <a:endParaRPr lang="en-US" sz="2200" b="0" dirty="0">
                        <a:solidFill>
                          <a:schemeClr val="tx1"/>
                        </a:solidFill>
                        <a:latin typeface="Baskerville Old Face" pitchFamily="18" charset="0"/>
                        <a:ea typeface="Verdana" panose="020B0604030504040204" pitchFamily="34" charset="0"/>
                        <a:cs typeface="Verdana" panose="020B0604030504040204" pitchFamily="34" charset="0"/>
                      </a:endParaRPr>
                    </a:p>
                    <a:p>
                      <a:pPr marL="285750" lvl="1" indent="-285750">
                        <a:buFont typeface="Arial" panose="020B0604020202020204" pitchFamily="34" charset="0"/>
                        <a:buChar char="•"/>
                      </a:pPr>
                      <a:r>
                        <a:rPr lang="en-US" sz="2200" b="0" dirty="0" smtClean="0">
                          <a:solidFill>
                            <a:schemeClr val="tx1"/>
                          </a:solidFill>
                          <a:latin typeface="Baskerville Old Face" pitchFamily="18" charset="0"/>
                          <a:ea typeface="Verdana" panose="020B0604030504040204" pitchFamily="34" charset="0"/>
                          <a:cs typeface="Verdana" panose="020B0604030504040204" pitchFamily="34" charset="0"/>
                        </a:rPr>
                        <a:t>frontline </a:t>
                      </a:r>
                      <a:r>
                        <a:rPr lang="en-US" sz="2200" b="0" dirty="0">
                          <a:solidFill>
                            <a:schemeClr val="tx1"/>
                          </a:solidFill>
                          <a:latin typeface="Baskerville Old Face" pitchFamily="18" charset="0"/>
                          <a:ea typeface="Verdana" panose="020B0604030504040204" pitchFamily="34" charset="0"/>
                          <a:cs typeface="Verdana" panose="020B0604030504040204" pitchFamily="34" charset="0"/>
                        </a:rPr>
                        <a:t>workers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7343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ABC\Downloads\IMG_57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03914"/>
            <a:ext cx="5076056" cy="36540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71400"/>
            <a:ext cx="8229600" cy="1143000"/>
          </a:xfrm>
        </p:spPr>
        <p:txBody>
          <a:bodyPr>
            <a:normAutofit/>
          </a:bodyPr>
          <a:lstStyle/>
          <a:p>
            <a:r>
              <a:rPr lang="en-US" dirty="0" smtClean="0">
                <a:latin typeface="Baskerville Old Face" pitchFamily="18" charset="0"/>
              </a:rPr>
              <a:t>Set out on the field</a:t>
            </a:r>
            <a:endParaRPr lang="en-IN" dirty="0">
              <a:latin typeface="Baskerville Old Face" pitchFamily="18" charset="0"/>
            </a:endParaRPr>
          </a:p>
        </p:txBody>
      </p:sp>
      <p:pic>
        <p:nvPicPr>
          <p:cNvPr id="7172" name="Picture 4" descr="C:\Users\ABC\Downloads\IMG_58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91"/>
          <a:stretch/>
        </p:blipFill>
        <p:spPr bwMode="auto">
          <a:xfrm rot="10800000" flipV="1">
            <a:off x="4788028" y="836716"/>
            <a:ext cx="4355975" cy="372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6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466_resize.JPG"/>
          <p:cNvPicPr>
            <a:picLocks noChangeAspect="1"/>
          </p:cNvPicPr>
          <p:nvPr/>
        </p:nvPicPr>
        <p:blipFill>
          <a:blip r:embed="rId2" cstate="email"/>
          <a:srcRect/>
          <a:stretch>
            <a:fillRect/>
          </a:stretch>
        </p:blipFill>
        <p:spPr>
          <a:xfrm>
            <a:off x="-1524000" y="0"/>
            <a:ext cx="12192000" cy="6858000"/>
          </a:xfrm>
          <a:prstGeom prst="rect">
            <a:avLst/>
          </a:prstGeom>
        </p:spPr>
      </p:pic>
      <p:sp>
        <p:nvSpPr>
          <p:cNvPr id="7" name="Text Placeholder 1"/>
          <p:cNvSpPr txBox="1">
            <a:spLocks/>
          </p:cNvSpPr>
          <p:nvPr/>
        </p:nvSpPr>
        <p:spPr>
          <a:xfrm>
            <a:off x="1478526" y="5400477"/>
            <a:ext cx="8296541" cy="344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50"/>
              </a:spcBef>
              <a:buFont typeface="Arial" panose="020B0604020202020204" pitchFamily="34" charset="0"/>
              <a:buChar char="•"/>
              <a:defRPr sz="1800" b="1" kern="1200">
                <a:solidFill>
                  <a:schemeClr val="tx1"/>
                </a:solidFill>
                <a:latin typeface="+mn-lt"/>
                <a:ea typeface="+mn-ea"/>
                <a:cs typeface="+mn-cs"/>
              </a:defRPr>
            </a:lvl1pPr>
            <a:lvl2pPr marL="0" indent="0" algn="l" defTabSz="914400" rtl="0" eaLnBrk="1" latinLnBrk="0" hangingPunct="1">
              <a:lnSpc>
                <a:spcPct val="90000"/>
              </a:lnSpc>
              <a:spcBef>
                <a:spcPts val="150"/>
              </a:spcBef>
              <a:buFont typeface="Arial" panose="020B0604020202020204" pitchFamily="34" charset="0"/>
              <a:buNone/>
              <a:defRPr sz="165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The pregnant and </a:t>
            </a:r>
          </a:p>
          <a:p>
            <a:pPr marL="0" indent="0">
              <a:buFont typeface="Arial" panose="020B0604020202020204" pitchFamily="34" charset="0"/>
              <a:buNone/>
            </a:pPr>
            <a:r>
              <a:rPr lang="en-GB"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lactating </a:t>
            </a:r>
            <a:r>
              <a:rPr lang="en-GB"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woman (PLW)</a:t>
            </a:r>
            <a:endParaRPr lang="en-GB" sz="3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98060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542857517"/>
              </p:ext>
            </p:extLst>
          </p:nvPr>
        </p:nvGraphicFramePr>
        <p:xfrm>
          <a:off x="179514" y="79630"/>
          <a:ext cx="3866579" cy="6949770"/>
        </p:xfrm>
        <a:graphic>
          <a:graphicData uri="http://schemas.openxmlformats.org/drawingml/2006/table">
            <a:tbl>
              <a:tblPr firstRow="1" bandRow="1">
                <a:tableStyleId>{5C22544A-7EE6-4342-B048-85BDC9FD1C3A}</a:tableStyleId>
              </a:tblPr>
              <a:tblGrid>
                <a:gridCol w="3866579">
                  <a:extLst>
                    <a:ext uri="{9D8B030D-6E8A-4147-A177-3AD203B41FA5}">
                      <a16:colId xmlns:a16="http://schemas.microsoft.com/office/drawing/2014/main" xmlns="" val="20000"/>
                    </a:ext>
                  </a:extLst>
                </a:gridCol>
              </a:tblGrid>
              <a:tr h="579450">
                <a:tc>
                  <a:txBody>
                    <a:bodyPr/>
                    <a:lstStyle/>
                    <a:p>
                      <a:pPr algn="ctr"/>
                      <a:r>
                        <a:rPr lang="en-US" sz="2800" b="0" i="0" dirty="0">
                          <a:solidFill>
                            <a:schemeClr val="tx1"/>
                          </a:solidFill>
                          <a:latin typeface="Baskerville Old Face" pitchFamily="18" charset="0"/>
                          <a:ea typeface="Verdana" panose="020B0604030504040204" pitchFamily="34" charset="0"/>
                          <a:cs typeface="Verdana" panose="020B0604030504040204" pitchFamily="34" charset="0"/>
                        </a:rPr>
                        <a:t>HER behaviors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57224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dirty="0">
                          <a:latin typeface="Baskerville Old Face" pitchFamily="18" charset="0"/>
                          <a:ea typeface="Verdana" panose="020B0604030504040204" pitchFamily="34" charset="0"/>
                          <a:cs typeface="Verdana" panose="020B0604030504040204" pitchFamily="34" charset="0"/>
                        </a:rPr>
                        <a:t>3 types of segments exist: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0" dirty="0">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2000" b="0" dirty="0">
                          <a:latin typeface="Baskerville Old Face" pitchFamily="18" charset="0"/>
                          <a:ea typeface="Verdana" panose="020B0604030504040204" pitchFamily="34" charset="0"/>
                          <a:cs typeface="Verdana" panose="020B0604030504040204" pitchFamily="34" charset="0"/>
                        </a:rPr>
                        <a:t>PLW who </a:t>
                      </a:r>
                      <a:r>
                        <a:rPr lang="en-US" sz="2000" b="0" dirty="0">
                          <a:solidFill>
                            <a:srgbClr val="C00000"/>
                          </a:solidFill>
                          <a:latin typeface="Baskerville Old Face" pitchFamily="18" charset="0"/>
                          <a:ea typeface="Verdana" panose="020B0604030504040204" pitchFamily="34" charset="0"/>
                          <a:cs typeface="Verdana" panose="020B0604030504040204" pitchFamily="34" charset="0"/>
                        </a:rPr>
                        <a:t>sacrifice,</a:t>
                      </a:r>
                      <a:r>
                        <a:rPr lang="en-US" sz="2000" b="0" dirty="0">
                          <a:latin typeface="Baskerville Old Face" pitchFamily="18" charset="0"/>
                          <a:ea typeface="Verdana" panose="020B0604030504040204" pitchFamily="34" charset="0"/>
                          <a:cs typeface="Verdana" panose="020B0604030504040204" pitchFamily="34" charset="0"/>
                        </a:rPr>
                        <a:t> put others in front of her needs/ desires, be </a:t>
                      </a:r>
                      <a:r>
                        <a:rPr lang="en-US" sz="2000" b="0" dirty="0">
                          <a:solidFill>
                            <a:srgbClr val="C00000"/>
                          </a:solidFill>
                          <a:latin typeface="Baskerville Old Face" pitchFamily="18" charset="0"/>
                          <a:ea typeface="Verdana" panose="020B0604030504040204" pitchFamily="34" charset="0"/>
                          <a:cs typeface="Verdana" panose="020B0604030504040204" pitchFamily="34" charset="0"/>
                        </a:rPr>
                        <a:t>invisible, who doesn’t really have a voice in </a:t>
                      </a:r>
                      <a:r>
                        <a:rPr lang="en-US" sz="2000" b="0" dirty="0">
                          <a:latin typeface="Baskerville Old Face" pitchFamily="18" charset="0"/>
                          <a:ea typeface="Verdana" panose="020B0604030504040204" pitchFamily="34" charset="0"/>
                          <a:cs typeface="Verdana" panose="020B0604030504040204" pitchFamily="34" charset="0"/>
                        </a:rPr>
                        <a:t>the decision making.</a:t>
                      </a:r>
                    </a:p>
                    <a:p>
                      <a:pPr marL="304810" indent="-304810">
                        <a:buFont typeface="Arial" panose="020B0604020202020204" pitchFamily="34" charset="0"/>
                        <a:buChar char="•"/>
                      </a:pPr>
                      <a:endParaRPr lang="en-US" sz="2000" b="0" dirty="0">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2000" b="0" dirty="0">
                          <a:latin typeface="Baskerville Old Face" pitchFamily="18" charset="0"/>
                          <a:ea typeface="Verdana" panose="020B0604030504040204" pitchFamily="34" charset="0"/>
                          <a:cs typeface="Verdana" panose="020B0604030504040204" pitchFamily="34" charset="0"/>
                        </a:rPr>
                        <a:t>There exist an emerging trend of a PLW who is </a:t>
                      </a:r>
                      <a:r>
                        <a:rPr lang="en-US" sz="2000" b="0" dirty="0">
                          <a:solidFill>
                            <a:srgbClr val="C00000"/>
                          </a:solidFill>
                          <a:latin typeface="Baskerville Old Face" pitchFamily="18" charset="0"/>
                          <a:ea typeface="Verdana" panose="020B0604030504040204" pitchFamily="34" charset="0"/>
                          <a:cs typeface="Verdana" panose="020B0604030504040204" pitchFamily="34" charset="0"/>
                        </a:rPr>
                        <a:t>‘Finding a voice’. </a:t>
                      </a:r>
                      <a:r>
                        <a:rPr lang="en-US" sz="2000" b="0" dirty="0">
                          <a:latin typeface="Baskerville Old Face" pitchFamily="18" charset="0"/>
                          <a:ea typeface="Verdana" panose="020B0604030504040204" pitchFamily="34" charset="0"/>
                          <a:cs typeface="Verdana" panose="020B0604030504040204" pitchFamily="34" charset="0"/>
                        </a:rPr>
                        <a:t>While operating in the traditional domain, she desires for a better position, which mainly translates into some  expression of </a:t>
                      </a:r>
                      <a:r>
                        <a:rPr lang="en-US" sz="2000" b="0" dirty="0">
                          <a:solidFill>
                            <a:srgbClr val="C00000"/>
                          </a:solidFill>
                          <a:latin typeface="Baskerville Old Face" pitchFamily="18" charset="0"/>
                          <a:ea typeface="Verdana" panose="020B0604030504040204" pitchFamily="34" charset="0"/>
                          <a:cs typeface="Verdana" panose="020B0604030504040204" pitchFamily="34" charset="0"/>
                        </a:rPr>
                        <a:t>discontentment, but doesn’t change her reality much</a:t>
                      </a:r>
                    </a:p>
                    <a:p>
                      <a:pPr marL="0" indent="0">
                        <a:buNone/>
                      </a:pPr>
                      <a:endParaRPr lang="en-US" sz="2000" b="0" dirty="0">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2000" b="0" dirty="0">
                          <a:latin typeface="Baskerville Old Face" pitchFamily="18" charset="0"/>
                          <a:ea typeface="Verdana" panose="020B0604030504040204" pitchFamily="34" charset="0"/>
                          <a:cs typeface="Verdana" panose="020B0604030504040204" pitchFamily="34" charset="0"/>
                        </a:rPr>
                        <a:t>Only few </a:t>
                      </a:r>
                      <a:r>
                        <a:rPr lang="en-US" sz="2000" b="0" dirty="0">
                          <a:solidFill>
                            <a:srgbClr val="C00000"/>
                          </a:solidFill>
                          <a:latin typeface="Baskerville Old Face" pitchFamily="18" charset="0"/>
                          <a:ea typeface="Verdana" panose="020B0604030504040204" pitchFamily="34" charset="0"/>
                          <a:cs typeface="Verdana" panose="020B0604030504040204" pitchFamily="34" charset="0"/>
                        </a:rPr>
                        <a:t>outliers ‘smart negotiators’ exist. </a:t>
                      </a:r>
                      <a:r>
                        <a:rPr lang="en-US" sz="2000" b="0" dirty="0">
                          <a:latin typeface="Baskerville Old Face" pitchFamily="18" charset="0"/>
                          <a:ea typeface="Verdana" panose="020B0604030504040204" pitchFamily="34" charset="0"/>
                          <a:cs typeface="Verdana" panose="020B0604030504040204" pitchFamily="34" charset="0"/>
                        </a:rPr>
                        <a:t>Their level of agency is limited to wining small concessions (study further, work). </a:t>
                      </a:r>
                    </a:p>
                    <a:p>
                      <a:pPr marL="0" indent="0">
                        <a:buFont typeface="Arial" panose="020B0604020202020204" pitchFamily="34" charset="0"/>
                        <a:buNone/>
                      </a:pPr>
                      <a:endParaRPr lang="en-US" sz="1200" b="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98888571"/>
              </p:ext>
            </p:extLst>
          </p:nvPr>
        </p:nvGraphicFramePr>
        <p:xfrm>
          <a:off x="4572000" y="144016"/>
          <a:ext cx="4248472" cy="6669360"/>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xmlns="" val="20000"/>
                    </a:ext>
                  </a:extLst>
                </a:gridCol>
              </a:tblGrid>
              <a:tr h="542484">
                <a:tc>
                  <a:txBody>
                    <a:bodyPr/>
                    <a:lstStyle/>
                    <a:p>
                      <a:pPr algn="ctr"/>
                      <a:r>
                        <a:rPr lang="en-US" sz="2800" b="0" i="0" dirty="0">
                          <a:solidFill>
                            <a:schemeClr val="tx1"/>
                          </a:solidFill>
                          <a:latin typeface="Baskerville Old Face" pitchFamily="18" charset="0"/>
                          <a:ea typeface="Verdana" panose="020B0604030504040204" pitchFamily="34" charset="0"/>
                          <a:cs typeface="Verdana" panose="020B0604030504040204" pitchFamily="34" charset="0"/>
                        </a:rPr>
                        <a:t>HER emotions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6126876">
                <a:tc>
                  <a:txBody>
                    <a:bodyPr/>
                    <a:lstStyle/>
                    <a:p>
                      <a:pPr marL="0" indent="0">
                        <a:buNone/>
                      </a:pPr>
                      <a:r>
                        <a:rPr lang="en-US" sz="1800" b="0" i="1" dirty="0">
                          <a:latin typeface="Baskerville Old Face" pitchFamily="18" charset="0"/>
                          <a:ea typeface="Verdana" panose="020B0604030504040204" pitchFamily="34" charset="0"/>
                          <a:cs typeface="Verdana" panose="020B0604030504040204" pitchFamily="34" charset="0"/>
                        </a:rPr>
                        <a:t>Her emotional state: </a:t>
                      </a:r>
                      <a:r>
                        <a:rPr lang="en-US" sz="1800" b="0" dirty="0">
                          <a:latin typeface="Baskerville Old Face" pitchFamily="18" charset="0"/>
                          <a:ea typeface="Verdana" panose="020B0604030504040204" pitchFamily="34" charset="0"/>
                          <a:cs typeface="Verdana" panose="020B0604030504040204" pitchFamily="34" charset="0"/>
                        </a:rPr>
                        <a:t>Expected to view pregnancy as a normal condition but feels far from normal </a:t>
                      </a:r>
                    </a:p>
                    <a:p>
                      <a:pPr marL="0" indent="0">
                        <a:buNone/>
                      </a:pPr>
                      <a:endParaRPr lang="en-US" sz="1800" b="0" dirty="0">
                        <a:latin typeface="Baskerville Old Face" pitchFamily="18" charset="0"/>
                        <a:ea typeface="Verdana" panose="020B0604030504040204" pitchFamily="34" charset="0"/>
                        <a:cs typeface="Verdana" panose="020B0604030504040204" pitchFamily="34" charset="0"/>
                      </a:endParaRPr>
                    </a:p>
                    <a:p>
                      <a:pPr marL="0" indent="0">
                        <a:buNone/>
                      </a:pPr>
                      <a:r>
                        <a:rPr lang="en-US" sz="1800" b="0" dirty="0">
                          <a:latin typeface="Baskerville Old Face" pitchFamily="18" charset="0"/>
                          <a:ea typeface="Verdana" panose="020B0604030504040204" pitchFamily="34" charset="0"/>
                          <a:cs typeface="Verdana" panose="020B0604030504040204" pitchFamily="34" charset="0"/>
                        </a:rPr>
                        <a:t>She feels:</a:t>
                      </a:r>
                    </a:p>
                    <a:p>
                      <a:pPr marL="304810" marR="0" lvl="0" indent="-3048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Lack of emotional support. </a:t>
                      </a:r>
                      <a:r>
                        <a:rPr lang="en-US" sz="1800" b="0" dirty="0">
                          <a:latin typeface="Baskerville Old Face" pitchFamily="18" charset="0"/>
                          <a:ea typeface="Verdana" panose="020B0604030504040204" pitchFamily="34" charset="0"/>
                          <a:cs typeface="Verdana" panose="020B0604030504040204" pitchFamily="34" charset="0"/>
                        </a:rPr>
                        <a:t>She must continue </a:t>
                      </a: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daily chores and with marginal changes in diet. Somewhat aware of what she must eat, does not always get it </a:t>
                      </a:r>
                    </a:p>
                    <a:p>
                      <a:pPr marL="304810" indent="-304810">
                        <a:buFont typeface="Arial" panose="020B0604020202020204" pitchFamily="34" charset="0"/>
                        <a:buChar char="•"/>
                      </a:pPr>
                      <a:endParaRPr lang="en-US" sz="1800" b="0" dirty="0">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Fear of delivery</a:t>
                      </a:r>
                      <a:r>
                        <a:rPr lang="en-US" sz="1800" b="0" dirty="0">
                          <a:latin typeface="Baskerville Old Face" pitchFamily="18" charset="0"/>
                          <a:ea typeface="Verdana" panose="020B0604030504040204" pitchFamily="34" charset="0"/>
                          <a:cs typeface="Verdana" panose="020B0604030504040204" pitchFamily="34" charset="0"/>
                        </a:rPr>
                        <a:t>, child’s well being, gender and </a:t>
                      </a:r>
                      <a:r>
                        <a:rPr lang="en-US" sz="1800" b="0" dirty="0" smtClean="0">
                          <a:latin typeface="Baskerville Old Face" pitchFamily="18" charset="0"/>
                          <a:ea typeface="Verdana" panose="020B0604030504040204" pitchFamily="34" charset="0"/>
                          <a:cs typeface="Verdana" panose="020B0604030504040204" pitchFamily="34" charset="0"/>
                        </a:rPr>
                        <a:t>future. </a:t>
                      </a:r>
                      <a:r>
                        <a:rPr lang="en-US" sz="1800" b="0" dirty="0" smtClean="0">
                          <a:solidFill>
                            <a:srgbClr val="C00000"/>
                          </a:solidFill>
                          <a:latin typeface="Baskerville Old Face" pitchFamily="18" charset="0"/>
                          <a:ea typeface="Verdana" panose="020B0604030504040204" pitchFamily="34" charset="0"/>
                          <a:cs typeface="Verdana" panose="020B0604030504040204" pitchFamily="34" charset="0"/>
                        </a:rPr>
                        <a:t>Guilty </a:t>
                      </a: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about adding </a:t>
                      </a:r>
                      <a:r>
                        <a:rPr lang="en-US" sz="1800" b="0" dirty="0">
                          <a:latin typeface="Baskerville Old Face" pitchFamily="18" charset="0"/>
                          <a:ea typeface="Verdana" panose="020B0604030504040204" pitchFamily="34" charset="0"/>
                          <a:cs typeface="Verdana" panose="020B0604030504040204" pitchFamily="34" charset="0"/>
                        </a:rPr>
                        <a:t>to the  monetary burden. </a:t>
                      </a:r>
                    </a:p>
                    <a:p>
                      <a:pPr marL="304810" indent="-304810">
                        <a:buFont typeface="Arial" panose="020B0604020202020204" pitchFamily="34" charset="0"/>
                        <a:buChar char="•"/>
                      </a:pPr>
                      <a:endParaRPr lang="en-US" sz="1800" b="0" dirty="0">
                        <a:latin typeface="Baskerville Old Face" pitchFamily="18" charset="0"/>
                        <a:ea typeface="Verdana" panose="020B0604030504040204" pitchFamily="34" charset="0"/>
                        <a:cs typeface="Verdana" panose="020B0604030504040204" pitchFamily="34" charset="0"/>
                      </a:endParaRPr>
                    </a:p>
                    <a:p>
                      <a:pPr marL="304810" marR="0" lvl="0" indent="-3048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She finds exciting occasional smuggling </a:t>
                      </a:r>
                      <a:r>
                        <a:rPr lang="en-US" sz="1800" b="0" dirty="0">
                          <a:latin typeface="Baskerville Old Face" pitchFamily="18" charset="0"/>
                          <a:ea typeface="Verdana" panose="020B0604030504040204" pitchFamily="34" charset="0"/>
                          <a:cs typeface="Verdana" panose="020B0604030504040204" pitchFamily="34" charset="0"/>
                        </a:rPr>
                        <a:t>in of goodies and fruits by her husband. It reiterates husband’s care/ feels romantic</a:t>
                      </a:r>
                    </a:p>
                    <a:p>
                      <a:pPr marL="304810" indent="-304810">
                        <a:buFont typeface="Arial" panose="020B0604020202020204" pitchFamily="34" charset="0"/>
                        <a:buChar char="•"/>
                      </a:pPr>
                      <a:endParaRPr lang="en-US" sz="1800" b="0" i="1" kern="1200" dirty="0">
                        <a:solidFill>
                          <a:schemeClr val="dk1"/>
                        </a:solidFill>
                        <a:effectLst/>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1800" b="0" i="1" kern="1200" dirty="0">
                          <a:solidFill>
                            <a:srgbClr val="C00000"/>
                          </a:solidFill>
                          <a:effectLst/>
                          <a:latin typeface="Baskerville Old Face" pitchFamily="18" charset="0"/>
                          <a:ea typeface="Verdana" panose="020B0604030504040204" pitchFamily="34" charset="0"/>
                          <a:cs typeface="Verdana" panose="020B0604030504040204" pitchFamily="34" charset="0"/>
                        </a:rPr>
                        <a:t>Highly motivated by a tangible positive benefit (gain) for the child, along with learning new information</a:t>
                      </a:r>
                      <a:r>
                        <a:rPr lang="en-US" sz="1800" b="0" kern="1200" dirty="0">
                          <a:solidFill>
                            <a:srgbClr val="C00000"/>
                          </a:solidFill>
                          <a:effectLst/>
                          <a:latin typeface="Baskerville Old Face" pitchFamily="18" charset="0"/>
                          <a:ea typeface="Verdana" panose="020B0604030504040204" pitchFamily="34" charset="0"/>
                          <a:cs typeface="Verdana" panose="020B0604030504040204" pitchFamily="34" charset="0"/>
                        </a:rPr>
                        <a:t>. </a:t>
                      </a:r>
                      <a:endParaRPr lang="en-US" sz="1800" b="0" dirty="0">
                        <a:solidFill>
                          <a:srgbClr val="C00000"/>
                        </a:solidFill>
                        <a:latin typeface="Baskerville Old Face" pitchFamily="18" charset="0"/>
                        <a:ea typeface="Verdana" panose="020B0604030504040204" pitchFamily="34" charset="0"/>
                        <a:cs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913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815"/>
            <a:ext cx="8229600" cy="1143000"/>
          </a:xfrm>
        </p:spPr>
        <p:txBody>
          <a:bodyPr/>
          <a:lstStyle/>
          <a:p>
            <a:r>
              <a:rPr lang="en-US" dirty="0" smtClean="0">
                <a:solidFill>
                  <a:schemeClr val="tx1">
                    <a:lumMod val="50000"/>
                    <a:lumOff val="50000"/>
                  </a:schemeClr>
                </a:solidFill>
                <a:latin typeface="Baskerville Old Face" pitchFamily="18" charset="0"/>
              </a:rPr>
              <a:t>Oh! She already knew</a:t>
            </a:r>
            <a:endParaRPr lang="en-IN" dirty="0">
              <a:solidFill>
                <a:schemeClr val="tx1">
                  <a:lumMod val="50000"/>
                  <a:lumOff val="50000"/>
                </a:schemeClr>
              </a:solidFill>
              <a:latin typeface="Baskerville Old Face" pitchFamily="18" charset="0"/>
            </a:endParaRPr>
          </a:p>
        </p:txBody>
      </p:sp>
      <p:sp>
        <p:nvSpPr>
          <p:cNvPr id="3" name="Content Placeholder 2"/>
          <p:cNvSpPr>
            <a:spLocks noGrp="1"/>
          </p:cNvSpPr>
          <p:nvPr>
            <p:ph idx="1"/>
          </p:nvPr>
        </p:nvSpPr>
        <p:spPr>
          <a:xfrm>
            <a:off x="467544" y="1340768"/>
            <a:ext cx="8208912" cy="5184576"/>
          </a:xfrm>
        </p:spPr>
        <p:txBody>
          <a:bodyPr>
            <a:normAutofit/>
          </a:bodyPr>
          <a:lstStyle/>
          <a:p>
            <a:r>
              <a:rPr lang="en-US" dirty="0" smtClean="0">
                <a:solidFill>
                  <a:srgbClr val="C00000"/>
                </a:solidFill>
                <a:latin typeface="Baskerville Old Face" pitchFamily="18" charset="0"/>
              </a:rPr>
              <a:t>Eating  more and well is important</a:t>
            </a:r>
          </a:p>
          <a:p>
            <a:r>
              <a:rPr lang="en-US" dirty="0" smtClean="0">
                <a:solidFill>
                  <a:srgbClr val="C00000"/>
                </a:solidFill>
                <a:latin typeface="Baskerville Old Face" pitchFamily="18" charset="0"/>
              </a:rPr>
              <a:t>Aware about government schemes and ration </a:t>
            </a:r>
            <a:r>
              <a:rPr lang="en-US" dirty="0" smtClean="0">
                <a:solidFill>
                  <a:srgbClr val="C00000"/>
                </a:solidFill>
                <a:latin typeface="Baskerville Old Face" pitchFamily="18" charset="0"/>
              </a:rPr>
              <a:t>services </a:t>
            </a:r>
            <a:endParaRPr lang="en-US" dirty="0" smtClean="0">
              <a:solidFill>
                <a:srgbClr val="C00000"/>
              </a:solidFill>
              <a:latin typeface="Baskerville Old Face" pitchFamily="18" charset="0"/>
            </a:endParaRPr>
          </a:p>
          <a:p>
            <a:r>
              <a:rPr lang="en-US" dirty="0" smtClean="0">
                <a:solidFill>
                  <a:srgbClr val="C00000"/>
                </a:solidFill>
                <a:latin typeface="Baskerville Old Face" pitchFamily="18" charset="0"/>
              </a:rPr>
              <a:t>Iron folic acid tablet consumption is must</a:t>
            </a:r>
          </a:p>
          <a:p>
            <a:r>
              <a:rPr lang="en-US" dirty="0" smtClean="0">
                <a:solidFill>
                  <a:srgbClr val="C00000"/>
                </a:solidFill>
                <a:latin typeface="Baskerville Old Face" pitchFamily="18" charset="0"/>
              </a:rPr>
              <a:t>Child should be breast fed for 6 months</a:t>
            </a:r>
          </a:p>
          <a:p>
            <a:endParaRPr lang="en-US" dirty="0" smtClean="0">
              <a:latin typeface="Baskerville Old Face" pitchFamily="18" charset="0"/>
            </a:endParaRPr>
          </a:p>
          <a:p>
            <a:pPr marL="0" indent="0">
              <a:buNone/>
            </a:pPr>
            <a:endParaRPr lang="en-IN" dirty="0">
              <a:latin typeface="Baskerville Old Face" pitchFamily="18" charset="0"/>
            </a:endParaRPr>
          </a:p>
        </p:txBody>
      </p:sp>
    </p:spTree>
    <p:extLst>
      <p:ext uri="{BB962C8B-B14F-4D97-AF65-F5344CB8AC3E}">
        <p14:creationId xmlns:p14="http://schemas.microsoft.com/office/powerpoint/2010/main" val="3227703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78622015"/>
              </p:ext>
            </p:extLst>
          </p:nvPr>
        </p:nvGraphicFramePr>
        <p:xfrm>
          <a:off x="-1044624" y="548680"/>
          <a:ext cx="856895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Brace 4"/>
          <p:cNvSpPr/>
          <p:nvPr/>
        </p:nvSpPr>
        <p:spPr>
          <a:xfrm>
            <a:off x="5724129" y="697050"/>
            <a:ext cx="1224136" cy="5612270"/>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6" name="TextBox 5"/>
          <p:cNvSpPr txBox="1"/>
          <p:nvPr/>
        </p:nvSpPr>
        <p:spPr>
          <a:xfrm>
            <a:off x="1475656" y="-27384"/>
            <a:ext cx="5846472" cy="584775"/>
          </a:xfrm>
          <a:prstGeom prst="rect">
            <a:avLst/>
          </a:prstGeom>
          <a:noFill/>
        </p:spPr>
        <p:txBody>
          <a:bodyPr wrap="none" rtlCol="0">
            <a:spAutoFit/>
          </a:bodyPr>
          <a:lstStyle/>
          <a:p>
            <a:r>
              <a:rPr lang="en-US" sz="3200" dirty="0" smtClean="0">
                <a:latin typeface="Baskerville Old Face" pitchFamily="18" charset="0"/>
              </a:rPr>
              <a:t>Socio Ecological Model for change</a:t>
            </a:r>
            <a:endParaRPr lang="en-IN" sz="3200" dirty="0">
              <a:latin typeface="Baskerville Old Face" pitchFamily="18" charset="0"/>
            </a:endParaRPr>
          </a:p>
        </p:txBody>
      </p:sp>
      <p:sp>
        <p:nvSpPr>
          <p:cNvPr id="7" name="TextBox 6"/>
          <p:cNvSpPr txBox="1"/>
          <p:nvPr/>
        </p:nvSpPr>
        <p:spPr>
          <a:xfrm>
            <a:off x="6839934" y="692696"/>
            <a:ext cx="2268570" cy="6555641"/>
          </a:xfrm>
          <a:prstGeom prst="rect">
            <a:avLst/>
          </a:prstGeom>
          <a:noFill/>
        </p:spPr>
        <p:txBody>
          <a:bodyPr wrap="none" rtlCol="0">
            <a:spAutoFit/>
          </a:bodyPr>
          <a:lstStyle/>
          <a:p>
            <a:pPr marL="285750" indent="-285750">
              <a:lnSpc>
                <a:spcPct val="200000"/>
              </a:lnSpc>
              <a:buFont typeface="Wingdings" pitchFamily="2" charset="2"/>
              <a:buChar char="Ø"/>
            </a:pPr>
            <a:r>
              <a:rPr lang="en-US" sz="2000" dirty="0" smtClean="0">
                <a:latin typeface="Baskerville Old Face" pitchFamily="18" charset="0"/>
              </a:rPr>
              <a:t>Information</a:t>
            </a:r>
          </a:p>
          <a:p>
            <a:pPr>
              <a:lnSpc>
                <a:spcPct val="200000"/>
              </a:lnSpc>
            </a:pPr>
            <a:r>
              <a:rPr lang="en-US" sz="2000" dirty="0" smtClean="0">
                <a:latin typeface="Baskerville Old Face" pitchFamily="18" charset="0"/>
              </a:rPr>
              <a:t>Knowledge</a:t>
            </a:r>
          </a:p>
          <a:p>
            <a:pPr marL="285750" indent="-285750">
              <a:lnSpc>
                <a:spcPct val="200000"/>
              </a:lnSpc>
              <a:buFont typeface="Wingdings" pitchFamily="2" charset="2"/>
              <a:buChar char="Ø"/>
            </a:pPr>
            <a:r>
              <a:rPr lang="en-US" sz="2000" dirty="0" smtClean="0">
                <a:latin typeface="Baskerville Old Face" pitchFamily="18" charset="0"/>
              </a:rPr>
              <a:t>Motivation</a:t>
            </a:r>
          </a:p>
          <a:p>
            <a:pPr>
              <a:lnSpc>
                <a:spcPct val="200000"/>
              </a:lnSpc>
            </a:pPr>
            <a:r>
              <a:rPr lang="en-US" sz="2000" dirty="0" smtClean="0">
                <a:latin typeface="Baskerville Old Face" pitchFamily="18" charset="0"/>
              </a:rPr>
              <a:t>Attitudes and beliefs</a:t>
            </a:r>
          </a:p>
          <a:p>
            <a:pPr marL="285750" indent="-285750">
              <a:lnSpc>
                <a:spcPct val="200000"/>
              </a:lnSpc>
              <a:buFont typeface="Wingdings" pitchFamily="2" charset="2"/>
              <a:buChar char="Ø"/>
            </a:pPr>
            <a:r>
              <a:rPr lang="en-US" sz="2000" dirty="0" smtClean="0">
                <a:latin typeface="Baskerville Old Face" pitchFamily="18" charset="0"/>
              </a:rPr>
              <a:t>Ability to act</a:t>
            </a:r>
          </a:p>
          <a:p>
            <a:pPr>
              <a:lnSpc>
                <a:spcPct val="200000"/>
              </a:lnSpc>
            </a:pPr>
            <a:r>
              <a:rPr lang="en-US" sz="2000" dirty="0" smtClean="0">
                <a:latin typeface="Baskerville Old Face" pitchFamily="18" charset="0"/>
              </a:rPr>
              <a:t>Skills and access</a:t>
            </a:r>
            <a:endParaRPr lang="en-US" sz="2000" dirty="0">
              <a:latin typeface="Baskerville Old Face" pitchFamily="18" charset="0"/>
            </a:endParaRPr>
          </a:p>
          <a:p>
            <a:pPr marL="285750" indent="-285750">
              <a:lnSpc>
                <a:spcPct val="200000"/>
              </a:lnSpc>
              <a:buFont typeface="Wingdings" pitchFamily="2" charset="2"/>
              <a:buChar char="Ø"/>
            </a:pPr>
            <a:r>
              <a:rPr lang="en-US" sz="2000" dirty="0" smtClean="0">
                <a:latin typeface="Baskerville Old Face" pitchFamily="18" charset="0"/>
              </a:rPr>
              <a:t>Norms</a:t>
            </a:r>
          </a:p>
          <a:p>
            <a:pPr>
              <a:lnSpc>
                <a:spcPct val="150000"/>
              </a:lnSpc>
            </a:pPr>
            <a:r>
              <a:rPr lang="en-US" sz="2000" dirty="0" smtClean="0">
                <a:latin typeface="Baskerville Old Face" pitchFamily="18" charset="0"/>
              </a:rPr>
              <a:t>socio cultural factors</a:t>
            </a:r>
          </a:p>
          <a:p>
            <a:pPr>
              <a:lnSpc>
                <a:spcPct val="150000"/>
              </a:lnSpc>
            </a:pPr>
            <a:r>
              <a:rPr lang="en-US" sz="2000" dirty="0" smtClean="0">
                <a:latin typeface="Baskerville Old Face" pitchFamily="18" charset="0"/>
              </a:rPr>
              <a:t>gender</a:t>
            </a:r>
          </a:p>
          <a:p>
            <a:pPr>
              <a:lnSpc>
                <a:spcPct val="200000"/>
              </a:lnSpc>
            </a:pPr>
            <a:endParaRPr lang="en-US" sz="2000" dirty="0">
              <a:latin typeface="Baskerville Old Face" pitchFamily="18" charset="0"/>
            </a:endParaRPr>
          </a:p>
          <a:p>
            <a:pPr>
              <a:lnSpc>
                <a:spcPct val="200000"/>
              </a:lnSpc>
            </a:pPr>
            <a:endParaRPr lang="en-IN" sz="2000" dirty="0">
              <a:latin typeface="Baskerville Old Face" pitchFamily="18" charset="0"/>
            </a:endParaRPr>
          </a:p>
        </p:txBody>
      </p:sp>
    </p:spTree>
    <p:extLst>
      <p:ext uri="{BB962C8B-B14F-4D97-AF65-F5344CB8AC3E}">
        <p14:creationId xmlns:p14="http://schemas.microsoft.com/office/powerpoint/2010/main" val="19870369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79" y="37580"/>
            <a:ext cx="7794885" cy="864423"/>
          </a:xfrm>
        </p:spPr>
        <p:txBody>
          <a:bodyPr>
            <a:normAutofit/>
          </a:bodyPr>
          <a:lstStyle/>
          <a:p>
            <a:r>
              <a:rPr lang="en-US" sz="2800" dirty="0" smtClean="0">
                <a:latin typeface="Baskerville Old Face" pitchFamily="18" charset="0"/>
              </a:rPr>
              <a:t>Direct and Indirect Causes- based on field study</a:t>
            </a:r>
            <a:endParaRPr lang="en-IN" sz="2800" dirty="0">
              <a:latin typeface="Baskerville Old Face" pitchFamily="18" charset="0"/>
            </a:endParaRPr>
          </a:p>
        </p:txBody>
      </p:sp>
      <p:grpSp>
        <p:nvGrpSpPr>
          <p:cNvPr id="4" name="Group 3"/>
          <p:cNvGrpSpPr/>
          <p:nvPr/>
        </p:nvGrpSpPr>
        <p:grpSpPr>
          <a:xfrm>
            <a:off x="0" y="866712"/>
            <a:ext cx="9252520" cy="5586624"/>
            <a:chOff x="-1558514" y="762713"/>
            <a:chExt cx="12440140" cy="5742790"/>
          </a:xfrm>
        </p:grpSpPr>
        <p:sp>
          <p:nvSpPr>
            <p:cNvPr id="5" name="TextBox 4"/>
            <p:cNvSpPr txBox="1"/>
            <p:nvPr/>
          </p:nvSpPr>
          <p:spPr>
            <a:xfrm>
              <a:off x="2555472" y="762713"/>
              <a:ext cx="3310911" cy="379656"/>
            </a:xfrm>
            <a:prstGeom prst="rect">
              <a:avLst/>
            </a:prstGeom>
            <a:noFill/>
          </p:spPr>
          <p:txBody>
            <a:bodyPr wrap="none" rtlCol="0">
              <a:spAutoFit/>
            </a:bodyPr>
            <a:lstStyle/>
            <a:p>
              <a:r>
                <a:rPr lang="en-US" b="1" dirty="0" smtClean="0">
                  <a:solidFill>
                    <a:srgbClr val="C00000"/>
                  </a:solidFill>
                  <a:latin typeface="Baskerville Old Face" pitchFamily="18" charset="0"/>
                </a:rPr>
                <a:t>UNDERNUTRITION </a:t>
              </a:r>
              <a:r>
                <a:rPr lang="en-US" dirty="0" smtClean="0">
                  <a:solidFill>
                    <a:srgbClr val="C00000"/>
                  </a:solidFill>
                  <a:latin typeface="Baskerville Old Face" pitchFamily="18" charset="0"/>
                </a:rPr>
                <a:t> </a:t>
              </a:r>
              <a:endParaRPr lang="en-IN" dirty="0">
                <a:solidFill>
                  <a:srgbClr val="C00000"/>
                </a:solidFill>
                <a:latin typeface="Baskerville Old Face" pitchFamily="18" charset="0"/>
              </a:endParaRPr>
            </a:p>
          </p:txBody>
        </p:sp>
        <p:sp>
          <p:nvSpPr>
            <p:cNvPr id="6" name="TextBox 5"/>
            <p:cNvSpPr txBox="1"/>
            <p:nvPr/>
          </p:nvSpPr>
          <p:spPr>
            <a:xfrm>
              <a:off x="-1044830" y="1708827"/>
              <a:ext cx="5278662" cy="379656"/>
            </a:xfrm>
            <a:prstGeom prst="rect">
              <a:avLst/>
            </a:prstGeom>
            <a:solidFill>
              <a:schemeClr val="tx2">
                <a:lumMod val="40000"/>
                <a:lumOff val="60000"/>
              </a:schemeClr>
            </a:solidFill>
            <a:ln>
              <a:solidFill>
                <a:schemeClr val="bg1"/>
              </a:solidFill>
            </a:ln>
          </p:spPr>
          <p:txBody>
            <a:bodyPr wrap="none" rtlCol="0">
              <a:spAutoFit/>
            </a:bodyPr>
            <a:lstStyle/>
            <a:p>
              <a:r>
                <a:rPr lang="en-US" dirty="0" smtClean="0">
                  <a:latin typeface="Baskerville Old Face" pitchFamily="18" charset="0"/>
                </a:rPr>
                <a:t>Insufficient supply of Protein and Energy</a:t>
              </a:r>
              <a:endParaRPr lang="en-IN" dirty="0">
                <a:latin typeface="Baskerville Old Face" pitchFamily="18" charset="0"/>
              </a:endParaRPr>
            </a:p>
          </p:txBody>
        </p:sp>
        <p:sp>
          <p:nvSpPr>
            <p:cNvPr id="7" name="TextBox 6"/>
            <p:cNvSpPr txBox="1"/>
            <p:nvPr/>
          </p:nvSpPr>
          <p:spPr>
            <a:xfrm>
              <a:off x="5265292" y="1691516"/>
              <a:ext cx="3787222" cy="379656"/>
            </a:xfrm>
            <a:prstGeom prst="rect">
              <a:avLst/>
            </a:prstGeom>
            <a:solidFill>
              <a:schemeClr val="tx2">
                <a:lumMod val="40000"/>
                <a:lumOff val="60000"/>
              </a:schemeClr>
            </a:solidFill>
            <a:ln>
              <a:solidFill>
                <a:schemeClr val="bg1"/>
              </a:solidFill>
            </a:ln>
          </p:spPr>
          <p:txBody>
            <a:bodyPr wrap="none" rtlCol="0">
              <a:spAutoFit/>
            </a:bodyPr>
            <a:lstStyle/>
            <a:p>
              <a:r>
                <a:rPr lang="en-US" dirty="0" smtClean="0">
                  <a:latin typeface="Baskerville Old Face" pitchFamily="18" charset="0"/>
                </a:rPr>
                <a:t>Recurrent infectious diseases</a:t>
              </a:r>
              <a:endParaRPr lang="en-IN" dirty="0">
                <a:latin typeface="Baskerville Old Face" pitchFamily="18" charset="0"/>
              </a:endParaRPr>
            </a:p>
          </p:txBody>
        </p:sp>
        <p:sp>
          <p:nvSpPr>
            <p:cNvPr id="8" name="TextBox 7"/>
            <p:cNvSpPr txBox="1"/>
            <p:nvPr/>
          </p:nvSpPr>
          <p:spPr>
            <a:xfrm>
              <a:off x="-1082704" y="2954258"/>
              <a:ext cx="2274230" cy="379656"/>
            </a:xfrm>
            <a:prstGeom prst="rect">
              <a:avLst/>
            </a:prstGeom>
            <a:solidFill>
              <a:schemeClr val="accent3">
                <a:lumMod val="40000"/>
                <a:lumOff val="60000"/>
              </a:schemeClr>
            </a:solidFill>
            <a:ln>
              <a:solidFill>
                <a:schemeClr val="bg1"/>
              </a:solidFill>
            </a:ln>
          </p:spPr>
          <p:txBody>
            <a:bodyPr wrap="none" rtlCol="0">
              <a:spAutoFit/>
            </a:bodyPr>
            <a:lstStyle/>
            <a:p>
              <a:r>
                <a:rPr lang="en-US" dirty="0" smtClean="0">
                  <a:latin typeface="Baskerville Old Face" pitchFamily="18" charset="0"/>
                </a:rPr>
                <a:t>Insufficient food</a:t>
              </a:r>
              <a:endParaRPr lang="en-IN" dirty="0">
                <a:latin typeface="Baskerville Old Face" pitchFamily="18" charset="0"/>
              </a:endParaRPr>
            </a:p>
          </p:txBody>
        </p:sp>
        <p:sp>
          <p:nvSpPr>
            <p:cNvPr id="9" name="TextBox 8"/>
            <p:cNvSpPr txBox="1"/>
            <p:nvPr/>
          </p:nvSpPr>
          <p:spPr>
            <a:xfrm>
              <a:off x="1883834" y="2951140"/>
              <a:ext cx="4578202" cy="379656"/>
            </a:xfrm>
            <a:prstGeom prst="rect">
              <a:avLst/>
            </a:prstGeom>
            <a:solidFill>
              <a:schemeClr val="accent3">
                <a:lumMod val="40000"/>
                <a:lumOff val="60000"/>
              </a:schemeClr>
            </a:solidFill>
            <a:ln>
              <a:solidFill>
                <a:schemeClr val="bg1"/>
              </a:solidFill>
            </a:ln>
          </p:spPr>
          <p:txBody>
            <a:bodyPr wrap="none" rtlCol="0">
              <a:spAutoFit/>
            </a:bodyPr>
            <a:lstStyle/>
            <a:p>
              <a:r>
                <a:rPr lang="en-US" dirty="0" smtClean="0">
                  <a:latin typeface="Baskerville Old Face" pitchFamily="18" charset="0"/>
                </a:rPr>
                <a:t>Insufficient maternal and child care</a:t>
              </a:r>
              <a:endParaRPr lang="en-IN" dirty="0">
                <a:latin typeface="Baskerville Old Face" pitchFamily="18" charset="0"/>
              </a:endParaRPr>
            </a:p>
          </p:txBody>
        </p:sp>
        <p:sp>
          <p:nvSpPr>
            <p:cNvPr id="10" name="TextBox 9"/>
            <p:cNvSpPr txBox="1"/>
            <p:nvPr/>
          </p:nvSpPr>
          <p:spPr>
            <a:xfrm>
              <a:off x="6748120" y="2961561"/>
              <a:ext cx="2720369" cy="379656"/>
            </a:xfrm>
            <a:prstGeom prst="rect">
              <a:avLst/>
            </a:prstGeom>
            <a:solidFill>
              <a:schemeClr val="accent3">
                <a:lumMod val="40000"/>
                <a:lumOff val="60000"/>
              </a:schemeClr>
            </a:solidFill>
            <a:ln>
              <a:solidFill>
                <a:schemeClr val="bg1"/>
              </a:solidFill>
            </a:ln>
          </p:spPr>
          <p:txBody>
            <a:bodyPr wrap="none" rtlCol="0">
              <a:spAutoFit/>
            </a:bodyPr>
            <a:lstStyle/>
            <a:p>
              <a:r>
                <a:rPr lang="en-US" dirty="0" smtClean="0">
                  <a:latin typeface="Baskerville Old Face" pitchFamily="18" charset="0"/>
                </a:rPr>
                <a:t>Ill or unhealthy </a:t>
              </a:r>
              <a:r>
                <a:rPr lang="en-US" dirty="0" err="1" smtClean="0">
                  <a:latin typeface="Baskerville Old Face" pitchFamily="18" charset="0"/>
                </a:rPr>
                <a:t>env</a:t>
              </a:r>
              <a:r>
                <a:rPr lang="en-US" dirty="0" smtClean="0">
                  <a:latin typeface="Baskerville Old Face" pitchFamily="18" charset="0"/>
                </a:rPr>
                <a:t>.</a:t>
              </a:r>
              <a:endParaRPr lang="en-IN" dirty="0">
                <a:latin typeface="Baskerville Old Face" pitchFamily="18" charset="0"/>
              </a:endParaRPr>
            </a:p>
          </p:txBody>
        </p:sp>
        <p:sp>
          <p:nvSpPr>
            <p:cNvPr id="11" name="TextBox 10"/>
            <p:cNvSpPr txBox="1"/>
            <p:nvPr/>
          </p:nvSpPr>
          <p:spPr>
            <a:xfrm>
              <a:off x="5205713" y="4737768"/>
              <a:ext cx="1542406" cy="379656"/>
            </a:xfrm>
            <a:prstGeom prst="rect">
              <a:avLst/>
            </a:prstGeom>
            <a:solidFill>
              <a:schemeClr val="accent4">
                <a:lumMod val="20000"/>
                <a:lumOff val="80000"/>
              </a:schemeClr>
            </a:solidFill>
            <a:ln w="38100">
              <a:solidFill>
                <a:schemeClr val="bg1"/>
              </a:solidFill>
            </a:ln>
          </p:spPr>
          <p:txBody>
            <a:bodyPr wrap="square" rtlCol="0">
              <a:spAutoFit/>
            </a:bodyPr>
            <a:lstStyle/>
            <a:p>
              <a:r>
                <a:rPr lang="en-US" dirty="0" smtClean="0">
                  <a:latin typeface="Baskerville Old Face" pitchFamily="18" charset="0"/>
                </a:rPr>
                <a:t>Poverty</a:t>
              </a:r>
              <a:endParaRPr lang="en-IN" dirty="0">
                <a:latin typeface="Baskerville Old Face" pitchFamily="18" charset="0"/>
              </a:endParaRPr>
            </a:p>
          </p:txBody>
        </p:sp>
        <p:sp>
          <p:nvSpPr>
            <p:cNvPr id="12" name="TextBox 11"/>
            <p:cNvSpPr txBox="1"/>
            <p:nvPr/>
          </p:nvSpPr>
          <p:spPr>
            <a:xfrm>
              <a:off x="-913459" y="4567853"/>
              <a:ext cx="2869082" cy="949140"/>
            </a:xfrm>
            <a:prstGeom prst="rect">
              <a:avLst/>
            </a:prstGeom>
            <a:solidFill>
              <a:schemeClr val="accent4">
                <a:lumMod val="20000"/>
                <a:lumOff val="80000"/>
              </a:schemeClr>
            </a:solidFill>
            <a:ln w="38100">
              <a:solidFill>
                <a:schemeClr val="bg1"/>
              </a:solidFill>
            </a:ln>
          </p:spPr>
          <p:txBody>
            <a:bodyPr wrap="none" rtlCol="0">
              <a:spAutoFit/>
            </a:bodyPr>
            <a:lstStyle/>
            <a:p>
              <a:r>
                <a:rPr lang="en-US" dirty="0" smtClean="0">
                  <a:latin typeface="Baskerville Old Face" pitchFamily="18" charset="0"/>
                </a:rPr>
                <a:t>Lack of knowledge</a:t>
              </a:r>
            </a:p>
            <a:p>
              <a:r>
                <a:rPr lang="en-US" dirty="0" smtClean="0">
                  <a:latin typeface="Baskerville Old Face" pitchFamily="18" charset="0"/>
                </a:rPr>
                <a:t>And specific Advises </a:t>
              </a:r>
            </a:p>
            <a:p>
              <a:endParaRPr lang="en-IN" dirty="0">
                <a:latin typeface="Baskerville Old Face" pitchFamily="18" charset="0"/>
              </a:endParaRPr>
            </a:p>
          </p:txBody>
        </p:sp>
        <p:sp>
          <p:nvSpPr>
            <p:cNvPr id="13" name="TextBox 12"/>
            <p:cNvSpPr txBox="1"/>
            <p:nvPr/>
          </p:nvSpPr>
          <p:spPr>
            <a:xfrm>
              <a:off x="7225544" y="4787896"/>
              <a:ext cx="2369855" cy="949140"/>
            </a:xfrm>
            <a:prstGeom prst="rect">
              <a:avLst/>
            </a:prstGeom>
            <a:solidFill>
              <a:schemeClr val="accent4">
                <a:lumMod val="20000"/>
                <a:lumOff val="80000"/>
              </a:schemeClr>
            </a:solidFill>
            <a:ln w="57150">
              <a:solidFill>
                <a:schemeClr val="bg1"/>
              </a:solidFill>
            </a:ln>
          </p:spPr>
          <p:txBody>
            <a:bodyPr wrap="square" rtlCol="0">
              <a:spAutoFit/>
            </a:bodyPr>
            <a:lstStyle/>
            <a:p>
              <a:r>
                <a:rPr lang="en-US" dirty="0" smtClean="0">
                  <a:latin typeface="Baskerville Old Face" pitchFamily="18" charset="0"/>
                </a:rPr>
                <a:t>Climate</a:t>
              </a:r>
            </a:p>
            <a:p>
              <a:r>
                <a:rPr lang="en-US" dirty="0" smtClean="0">
                  <a:latin typeface="Baskerville Old Face" pitchFamily="18" charset="0"/>
                </a:rPr>
                <a:t>Less food production</a:t>
              </a:r>
              <a:endParaRPr lang="en-IN" dirty="0">
                <a:latin typeface="Baskerville Old Face" pitchFamily="18" charset="0"/>
              </a:endParaRPr>
            </a:p>
          </p:txBody>
        </p:sp>
        <p:sp>
          <p:nvSpPr>
            <p:cNvPr id="14" name="TextBox 13"/>
            <p:cNvSpPr txBox="1"/>
            <p:nvPr/>
          </p:nvSpPr>
          <p:spPr>
            <a:xfrm>
              <a:off x="2088514" y="6125847"/>
              <a:ext cx="2610450" cy="379656"/>
            </a:xfrm>
            <a:prstGeom prst="rect">
              <a:avLst/>
            </a:prstGeom>
            <a:solidFill>
              <a:srgbClr val="FFCC66"/>
            </a:solidFill>
            <a:ln w="38100">
              <a:solidFill>
                <a:schemeClr val="bg1"/>
              </a:solidFill>
            </a:ln>
          </p:spPr>
          <p:txBody>
            <a:bodyPr wrap="none" rtlCol="0">
              <a:spAutoFit/>
            </a:bodyPr>
            <a:lstStyle/>
            <a:p>
              <a:r>
                <a:rPr lang="en-US" dirty="0" smtClean="0">
                  <a:latin typeface="Baskerville Old Face" pitchFamily="18" charset="0"/>
                </a:rPr>
                <a:t>Customs and belief</a:t>
              </a:r>
              <a:endParaRPr lang="en-IN" dirty="0">
                <a:latin typeface="Baskerville Old Face" pitchFamily="18" charset="0"/>
              </a:endParaRPr>
            </a:p>
          </p:txBody>
        </p:sp>
        <p:cxnSp>
          <p:nvCxnSpPr>
            <p:cNvPr id="15" name="Straight Arrow Connector 14"/>
            <p:cNvCxnSpPr/>
            <p:nvPr/>
          </p:nvCxnSpPr>
          <p:spPr>
            <a:xfrm flipV="1">
              <a:off x="1561496" y="2060850"/>
              <a:ext cx="0" cy="1080118"/>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01956" y="4567853"/>
              <a:ext cx="2143783" cy="1233882"/>
            </a:xfrm>
            <a:prstGeom prst="rect">
              <a:avLst/>
            </a:prstGeom>
            <a:solidFill>
              <a:schemeClr val="accent4">
                <a:lumMod val="20000"/>
                <a:lumOff val="80000"/>
              </a:schemeClr>
            </a:solidFill>
            <a:ln w="28575">
              <a:solidFill>
                <a:schemeClr val="bg1"/>
              </a:solidFill>
            </a:ln>
          </p:spPr>
          <p:txBody>
            <a:bodyPr wrap="square" rtlCol="0">
              <a:spAutoFit/>
            </a:bodyPr>
            <a:lstStyle/>
            <a:p>
              <a:r>
                <a:rPr lang="en-US" dirty="0" smtClean="0">
                  <a:latin typeface="Baskerville Old Face" pitchFamily="18" charset="0"/>
                </a:rPr>
                <a:t>Lack of empowerment</a:t>
              </a:r>
            </a:p>
            <a:p>
              <a:r>
                <a:rPr lang="en-US" dirty="0" smtClean="0">
                  <a:latin typeface="Baskerville Old Face" pitchFamily="18" charset="0"/>
                </a:rPr>
                <a:t>Decision making</a:t>
              </a:r>
              <a:endParaRPr lang="en-IN" dirty="0">
                <a:latin typeface="Baskerville Old Face" pitchFamily="18" charset="0"/>
              </a:endParaRPr>
            </a:p>
          </p:txBody>
        </p:sp>
        <p:cxnSp>
          <p:nvCxnSpPr>
            <p:cNvPr id="18" name="Straight Arrow Connector 17"/>
            <p:cNvCxnSpPr/>
            <p:nvPr/>
          </p:nvCxnSpPr>
          <p:spPr>
            <a:xfrm flipH="1">
              <a:off x="4376333" y="1882295"/>
              <a:ext cx="798997"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360429" y="2276872"/>
              <a:ext cx="121496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58514" y="3932998"/>
              <a:ext cx="124401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699408" y="2051462"/>
              <a:ext cx="0" cy="899677"/>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281390" y="3144087"/>
              <a:ext cx="560212" cy="7303"/>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955695" y="2051462"/>
              <a:ext cx="0" cy="899677"/>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82331" y="5949280"/>
              <a:ext cx="1225614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947696" y="3341217"/>
              <a:ext cx="0" cy="1318717"/>
            </a:xfrm>
            <a:prstGeom prst="straightConnector1">
              <a:avLst/>
            </a:prstGeom>
            <a:ln w="28575">
              <a:solidFill>
                <a:schemeClr val="accent6">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222216" y="3341217"/>
              <a:ext cx="1717897" cy="1396552"/>
            </a:xfrm>
            <a:prstGeom prst="straightConnector1">
              <a:avLst/>
            </a:prstGeom>
            <a:ln w="28575">
              <a:solidFill>
                <a:srgbClr val="00B05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779617" y="3341217"/>
              <a:ext cx="0" cy="1080118"/>
            </a:xfrm>
            <a:prstGeom prst="straightConnector1">
              <a:avLst/>
            </a:prstGeom>
            <a:ln w="28575">
              <a:solidFill>
                <a:srgbClr val="00B05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1294265" y="3314106"/>
              <a:ext cx="3881065" cy="1423662"/>
            </a:xfrm>
            <a:prstGeom prst="straightConnector1">
              <a:avLst/>
            </a:prstGeom>
            <a:ln w="28575">
              <a:solidFill>
                <a:srgbClr val="00B0F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699408" y="3427416"/>
              <a:ext cx="0" cy="1232518"/>
            </a:xfrm>
            <a:prstGeom prst="straightConnector1">
              <a:avLst/>
            </a:prstGeom>
            <a:ln w="28575">
              <a:solidFill>
                <a:srgbClr val="00B0F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520839" y="3379957"/>
              <a:ext cx="1261889" cy="1153792"/>
            </a:xfrm>
            <a:prstGeom prst="straightConnector1">
              <a:avLst/>
            </a:prstGeom>
            <a:ln w="28575">
              <a:solidFill>
                <a:schemeClr val="accent6">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232645" y="3544612"/>
              <a:ext cx="1298522" cy="1119480"/>
            </a:xfrm>
            <a:prstGeom prst="straightConnector1">
              <a:avLst/>
            </a:prstGeom>
            <a:ln w="28575">
              <a:solidFill>
                <a:schemeClr val="bg2">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278410" y="6310512"/>
              <a:ext cx="3162244" cy="516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312459" y="3314106"/>
              <a:ext cx="0" cy="298368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8" idx="1"/>
            </p:cNvCxnSpPr>
            <p:nvPr/>
          </p:nvCxnSpPr>
          <p:spPr>
            <a:xfrm flipV="1">
              <a:off x="-1352095" y="3144086"/>
              <a:ext cx="269391" cy="170120"/>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561496" y="1142369"/>
              <a:ext cx="1180577" cy="540059"/>
            </a:xfrm>
            <a:prstGeom prst="straightConnector1">
              <a:avLst/>
            </a:prstGeom>
            <a:ln w="28575">
              <a:solidFill>
                <a:schemeClr val="tx2">
                  <a:lumMod val="60000"/>
                  <a:lumOff val="4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310761" y="970367"/>
              <a:ext cx="964442" cy="738460"/>
            </a:xfrm>
            <a:prstGeom prst="straightConnector1">
              <a:avLst/>
            </a:prstGeom>
            <a:ln w="28575">
              <a:solidFill>
                <a:schemeClr val="tx2">
                  <a:lumMod val="60000"/>
                  <a:lumOff val="40000"/>
                </a:schemeClr>
              </a:solidFill>
              <a:prstDash val="lg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552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latin typeface="Baskerville Old Face" pitchFamily="18" charset="0"/>
              </a:rPr>
              <a:t>Now in 2018</a:t>
            </a:r>
            <a:br>
              <a:rPr lang="en-US" dirty="0" smtClean="0">
                <a:solidFill>
                  <a:schemeClr val="tx1"/>
                </a:solidFill>
                <a:latin typeface="Baskerville Old Face" pitchFamily="18" charset="0"/>
              </a:rPr>
            </a:br>
            <a:endParaRPr lang="en-IN" dirty="0"/>
          </a:p>
        </p:txBody>
      </p:sp>
      <p:sp>
        <p:nvSpPr>
          <p:cNvPr id="3" name="Content Placeholder 2"/>
          <p:cNvSpPr>
            <a:spLocks noGrp="1"/>
          </p:cNvSpPr>
          <p:nvPr>
            <p:ph idx="1"/>
          </p:nvPr>
        </p:nvSpPr>
        <p:spPr/>
        <p:txBody>
          <a:bodyPr/>
          <a:lstStyle/>
          <a:p>
            <a:pPr marL="0" indent="0">
              <a:buNone/>
            </a:pPr>
            <a:r>
              <a:rPr lang="en-US" dirty="0" smtClean="0">
                <a:latin typeface="Baskerville Old Face" pitchFamily="18" charset="0"/>
              </a:rPr>
              <a:t>“It </a:t>
            </a:r>
            <a:r>
              <a:rPr lang="en-US" dirty="0" smtClean="0">
                <a:latin typeface="Baskerville Old Face" pitchFamily="18" charset="0"/>
              </a:rPr>
              <a:t>was about </a:t>
            </a:r>
            <a:r>
              <a:rPr lang="en-US" dirty="0" smtClean="0">
                <a:latin typeface="Baskerville Old Face" pitchFamily="18" charset="0"/>
              </a:rPr>
              <a:t>people, </a:t>
            </a:r>
            <a:r>
              <a:rPr lang="en-US" dirty="0" smtClean="0">
                <a:latin typeface="Baskerville Old Face" pitchFamily="18" charset="0"/>
              </a:rPr>
              <a:t>not about numbers</a:t>
            </a:r>
          </a:p>
          <a:p>
            <a:pPr marL="0" indent="0">
              <a:buNone/>
            </a:pPr>
            <a:r>
              <a:rPr lang="en-IN" dirty="0" smtClean="0">
                <a:latin typeface="Baskerville Old Face" pitchFamily="18" charset="0"/>
              </a:rPr>
              <a:t>“Nutrition </a:t>
            </a:r>
            <a:r>
              <a:rPr lang="en-IN" dirty="0">
                <a:latin typeface="Baskerville Old Face" pitchFamily="18" charset="0"/>
              </a:rPr>
              <a:t>practices are social </a:t>
            </a:r>
            <a:r>
              <a:rPr lang="en-IN" dirty="0" smtClean="0">
                <a:latin typeface="Baskerville Old Face" pitchFamily="18" charset="0"/>
              </a:rPr>
              <a:t>behaviours… there is a method/secret ingredient which I'm missing”</a:t>
            </a:r>
          </a:p>
        </p:txBody>
      </p:sp>
    </p:spTree>
    <p:extLst>
      <p:ext uri="{BB962C8B-B14F-4D97-AF65-F5344CB8AC3E}">
        <p14:creationId xmlns:p14="http://schemas.microsoft.com/office/powerpoint/2010/main" val="2732592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969" y="72981"/>
            <a:ext cx="8637212" cy="1569660"/>
          </a:xfrm>
          <a:prstGeom prst="rect">
            <a:avLst/>
          </a:prstGeom>
          <a:noFill/>
        </p:spPr>
        <p:txBody>
          <a:bodyPr wrap="square" rtlCol="0">
            <a:spAutoFit/>
          </a:bodyPr>
          <a:lstStyle/>
          <a:p>
            <a:r>
              <a:rPr lang="en-US" sz="3200" dirty="0">
                <a:latin typeface="Baskerville Old Face" pitchFamily="18" charset="0"/>
                <a:ea typeface="Verdana" panose="020B0604030504040204" pitchFamily="34" charset="0"/>
                <a:cs typeface="Verdana" panose="020B0604030504040204" pitchFamily="34" charset="0"/>
              </a:rPr>
              <a:t>We examined food access for women, motivations and benefits of eating more during pregnancy &amp; lactation</a:t>
            </a:r>
          </a:p>
        </p:txBody>
      </p:sp>
      <p:sp>
        <p:nvSpPr>
          <p:cNvPr id="4" name="Rectangle 3"/>
          <p:cNvSpPr/>
          <p:nvPr/>
        </p:nvSpPr>
        <p:spPr>
          <a:xfrm>
            <a:off x="336746" y="1642641"/>
            <a:ext cx="8020870" cy="5262979"/>
          </a:xfrm>
          <a:prstGeom prst="rect">
            <a:avLst/>
          </a:prstGeom>
        </p:spPr>
        <p:txBody>
          <a:bodyPr wrap="square">
            <a:spAutoFit/>
          </a:bodyPr>
          <a:lstStyle/>
          <a:p>
            <a:r>
              <a:rPr lang="en-US" altLang="en-US" sz="2400" dirty="0" smtClean="0">
                <a:latin typeface="Baskerville Old Face" pitchFamily="18" charset="0"/>
                <a:ea typeface="Verdana" panose="020B0604030504040204" pitchFamily="34" charset="0"/>
                <a:cs typeface="Verdana" panose="020B0604030504040204" pitchFamily="34" charset="0"/>
                <a:sym typeface="Arial" panose="020B0604020202020204" pitchFamily="34" charset="0"/>
              </a:rPr>
              <a:t>The Challenge</a:t>
            </a:r>
          </a:p>
          <a:p>
            <a:pPr marL="457200" indent="-285750">
              <a:buFont typeface="Arial" panose="020B0604020202020204" pitchFamily="34" charset="0"/>
              <a:buChar char="•"/>
            </a:pPr>
            <a:r>
              <a:rPr lang="en-US" sz="2400" dirty="0" smtClean="0">
                <a:latin typeface="Baskerville Old Face" pitchFamily="18" charset="0"/>
                <a:ea typeface="Verdana" panose="020B0604030504040204" pitchFamily="34" charset="0"/>
                <a:cs typeface="Verdana" panose="020B0604030504040204" pitchFamily="34" charset="0"/>
              </a:rPr>
              <a:t>Pregnant and lactating women (PLW) have higher calorie, protein and micronutrient needs. </a:t>
            </a:r>
          </a:p>
          <a:p>
            <a:pPr marL="171450" indent="0"/>
            <a:endParaRPr lang="en-US" sz="2400" dirty="0" smtClean="0">
              <a:latin typeface="Baskerville Old Face" pitchFamily="18" charset="0"/>
              <a:ea typeface="Verdana" panose="020B0604030504040204" pitchFamily="34" charset="0"/>
              <a:cs typeface="Verdana" panose="020B0604030504040204" pitchFamily="34" charset="0"/>
            </a:endParaRPr>
          </a:p>
          <a:p>
            <a:pPr marL="457200" indent="-285750">
              <a:buFont typeface="Arial" panose="020B0604020202020204" pitchFamily="34" charset="0"/>
              <a:buChar char="•"/>
            </a:pPr>
            <a:r>
              <a:rPr lang="en-US" sz="2400" dirty="0" smtClean="0">
                <a:latin typeface="Baskerville Old Face" pitchFamily="18" charset="0"/>
                <a:ea typeface="Verdana" panose="020B0604030504040204" pitchFamily="34" charset="0"/>
                <a:cs typeface="Verdana" panose="020B0604030504040204" pitchFamily="34" charset="0"/>
              </a:rPr>
              <a:t>Current gaps in dietary intake of pregnant women in Rajasthan are as high as</a:t>
            </a:r>
          </a:p>
          <a:p>
            <a:pPr marL="1027112" lvl="1">
              <a:buFont typeface="Courier New" panose="02070309020205020404" pitchFamily="49" charset="0"/>
              <a:buChar char="o"/>
            </a:pPr>
            <a:r>
              <a:rPr lang="en-US" sz="2400" dirty="0" smtClean="0">
                <a:solidFill>
                  <a:srgbClr val="C00000"/>
                </a:solidFill>
                <a:latin typeface="Baskerville Old Face" pitchFamily="18" charset="0"/>
                <a:ea typeface="Verdana" panose="020B0604030504040204" pitchFamily="34" charset="0"/>
                <a:cs typeface="Verdana" panose="020B0604030504040204" pitchFamily="34" charset="0"/>
              </a:rPr>
              <a:t>50% to 70% in micronutrients</a:t>
            </a:r>
          </a:p>
          <a:p>
            <a:pPr marL="1027112" lvl="1">
              <a:buFont typeface="Courier New" panose="02070309020205020404" pitchFamily="49" charset="0"/>
              <a:buChar char="o"/>
            </a:pPr>
            <a:r>
              <a:rPr lang="en-US" sz="2400" dirty="0" smtClean="0">
                <a:solidFill>
                  <a:srgbClr val="C00000"/>
                </a:solidFill>
                <a:latin typeface="Baskerville Old Face" pitchFamily="18" charset="0"/>
                <a:ea typeface="Verdana" panose="020B0604030504040204" pitchFamily="34" charset="0"/>
                <a:cs typeface="Verdana" panose="020B0604030504040204" pitchFamily="34" charset="0"/>
              </a:rPr>
              <a:t>50% in fat</a:t>
            </a:r>
          </a:p>
          <a:p>
            <a:pPr marL="1027112" lvl="1">
              <a:buFont typeface="Courier New" panose="02070309020205020404" pitchFamily="49" charset="0"/>
              <a:buChar char="o"/>
            </a:pPr>
            <a:r>
              <a:rPr lang="en-US" sz="2400" dirty="0" smtClean="0">
                <a:solidFill>
                  <a:srgbClr val="C00000"/>
                </a:solidFill>
                <a:latin typeface="Baskerville Old Face" pitchFamily="18" charset="0"/>
                <a:ea typeface="Verdana" panose="020B0604030504040204" pitchFamily="34" charset="0"/>
                <a:cs typeface="Verdana" panose="020B0604030504040204" pitchFamily="34" charset="0"/>
              </a:rPr>
              <a:t>38% in protein</a:t>
            </a:r>
          </a:p>
          <a:p>
            <a:pPr marL="1027112" lvl="1">
              <a:buFont typeface="Courier New" panose="02070309020205020404" pitchFamily="49" charset="0"/>
              <a:buChar char="o"/>
            </a:pPr>
            <a:r>
              <a:rPr lang="en-US" sz="2400" dirty="0" smtClean="0">
                <a:solidFill>
                  <a:srgbClr val="C00000"/>
                </a:solidFill>
                <a:latin typeface="Baskerville Old Face" pitchFamily="18" charset="0"/>
                <a:ea typeface="Verdana" panose="020B0604030504040204" pitchFamily="34" charset="0"/>
                <a:cs typeface="Verdana" panose="020B0604030504040204" pitchFamily="34" charset="0"/>
              </a:rPr>
              <a:t>27% in energy</a:t>
            </a:r>
          </a:p>
          <a:p>
            <a:pPr marL="457200" indent="-285750">
              <a:buFont typeface="Arial" panose="020B0604020202020204" pitchFamily="34" charset="0"/>
              <a:buChar char="•"/>
            </a:pPr>
            <a:r>
              <a:rPr lang="en-US" sz="2400" dirty="0" smtClean="0">
                <a:latin typeface="Baskerville Old Face" pitchFamily="18" charset="0"/>
                <a:ea typeface="Verdana" panose="020B0604030504040204" pitchFamily="34" charset="0"/>
                <a:cs typeface="Verdana" panose="020B0604030504040204" pitchFamily="34" charset="0"/>
              </a:rPr>
              <a:t>To improve dietary intakes among PLW, one might rely on a cash-based transfer (CBT), but the cash creates other challenges, such as ensuring that the cash is used for food rather than on other expenses </a:t>
            </a:r>
            <a:endParaRPr lang="en-US" sz="2400" dirty="0">
              <a:latin typeface="Baskerville Old Face"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322049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1561" y="2420896"/>
            <a:ext cx="8170167" cy="1500187"/>
          </a:xfrm>
        </p:spPr>
        <p:txBody>
          <a:bodyPr>
            <a:normAutofit lnSpcReduction="10000"/>
          </a:bodyPr>
          <a:lstStyle/>
          <a:p>
            <a:r>
              <a:rPr lang="en-US" sz="3200" dirty="0" smtClean="0">
                <a:solidFill>
                  <a:schemeClr val="tx1"/>
                </a:solidFill>
                <a:latin typeface="Baskerville Old Face" pitchFamily="18" charset="0"/>
              </a:rPr>
              <a:t>After hearing many many hours of focus group discussion and many hours of transcripts which were recorded …………….</a:t>
            </a:r>
            <a:endParaRPr lang="en-IN" sz="3200" dirty="0">
              <a:solidFill>
                <a:schemeClr val="tx1"/>
              </a:solidFill>
              <a:latin typeface="Baskerville Old Face" pitchFamily="18" charset="0"/>
            </a:endParaRPr>
          </a:p>
        </p:txBody>
      </p:sp>
    </p:spTree>
    <p:extLst>
      <p:ext uri="{BB962C8B-B14F-4D97-AF65-F5344CB8AC3E}">
        <p14:creationId xmlns:p14="http://schemas.microsoft.com/office/powerpoint/2010/main" val="3140579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damiensden.files.wordpress.com/2008/06/blindmen_elephant_sm.gif"/>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a:stretch>
            <a:fillRect/>
          </a:stretch>
        </p:blipFill>
        <p:spPr bwMode="auto">
          <a:xfrm>
            <a:off x="762000" y="762003"/>
            <a:ext cx="76962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7"/>
          <p:cNvSpPr txBox="1">
            <a:spLocks noChangeArrowheads="1"/>
          </p:cNvSpPr>
          <p:nvPr/>
        </p:nvSpPr>
        <p:spPr bwMode="auto">
          <a:xfrm>
            <a:off x="2667000" y="990603"/>
            <a:ext cx="990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b="1" dirty="0">
              <a:solidFill>
                <a:srgbClr val="FF0000"/>
              </a:solidFill>
            </a:endParaRPr>
          </a:p>
        </p:txBody>
      </p:sp>
      <p:sp>
        <p:nvSpPr>
          <p:cNvPr id="68616" name="TextBox 9"/>
          <p:cNvSpPr txBox="1">
            <a:spLocks noChangeArrowheads="1"/>
          </p:cNvSpPr>
          <p:nvPr/>
        </p:nvSpPr>
        <p:spPr bwMode="auto">
          <a:xfrm>
            <a:off x="5486400" y="2362208"/>
            <a:ext cx="990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dirty="0">
                <a:solidFill>
                  <a:srgbClr val="FF0000"/>
                </a:solidFill>
              </a:rPr>
              <a:t>Its Liver!</a:t>
            </a:r>
          </a:p>
        </p:txBody>
      </p:sp>
      <p:sp>
        <p:nvSpPr>
          <p:cNvPr id="13" name="Rectangular Callout 12"/>
          <p:cNvSpPr/>
          <p:nvPr/>
        </p:nvSpPr>
        <p:spPr>
          <a:xfrm>
            <a:off x="6553200" y="5181600"/>
            <a:ext cx="1143000" cy="838200"/>
          </a:xfrm>
          <a:prstGeom prst="wedgeRectCallout">
            <a:avLst>
              <a:gd name="adj1" fmla="val -100833"/>
              <a:gd name="adj2" fmla="val -8178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0000"/>
                </a:solidFill>
              </a:rPr>
              <a:t>Its Muscles!</a:t>
            </a:r>
          </a:p>
        </p:txBody>
      </p:sp>
      <p:sp>
        <p:nvSpPr>
          <p:cNvPr id="2" name="TextBox 1"/>
          <p:cNvSpPr txBox="1"/>
          <p:nvPr/>
        </p:nvSpPr>
        <p:spPr>
          <a:xfrm>
            <a:off x="2502024" y="874747"/>
            <a:ext cx="1637928" cy="707886"/>
          </a:xfrm>
          <a:prstGeom prst="rect">
            <a:avLst/>
          </a:prstGeom>
          <a:solidFill>
            <a:srgbClr val="FFFF00"/>
          </a:solidFill>
        </p:spPr>
        <p:txBody>
          <a:bodyPr wrap="square" rtlCol="0">
            <a:spAutoFit/>
          </a:bodyPr>
          <a:lstStyle/>
          <a:p>
            <a:r>
              <a:rPr lang="en-US" sz="2000" b="1" dirty="0" smtClean="0"/>
              <a:t>Government policies</a:t>
            </a:r>
            <a:endParaRPr lang="en-IN" sz="2000" b="1" dirty="0"/>
          </a:p>
        </p:txBody>
      </p:sp>
      <p:sp>
        <p:nvSpPr>
          <p:cNvPr id="11" name="TextBox 10"/>
          <p:cNvSpPr txBox="1"/>
          <p:nvPr/>
        </p:nvSpPr>
        <p:spPr>
          <a:xfrm>
            <a:off x="864096" y="2792281"/>
            <a:ext cx="1259632" cy="830997"/>
          </a:xfrm>
          <a:prstGeom prst="rect">
            <a:avLst/>
          </a:prstGeom>
          <a:solidFill>
            <a:srgbClr val="FFFF00"/>
          </a:solidFill>
          <a:ln>
            <a:noFill/>
          </a:ln>
        </p:spPr>
        <p:txBody>
          <a:bodyPr wrap="square" rtlCol="0">
            <a:spAutoFit/>
          </a:bodyPr>
          <a:lstStyle/>
          <a:p>
            <a:r>
              <a:rPr lang="en-US" sz="1600" b="1" dirty="0" smtClean="0"/>
              <a:t>Lack of  funds</a:t>
            </a:r>
          </a:p>
          <a:p>
            <a:r>
              <a:rPr lang="en-US" sz="1600" b="1" dirty="0"/>
              <a:t>f</a:t>
            </a:r>
            <a:r>
              <a:rPr lang="en-US" sz="1600" b="1" dirty="0" smtClean="0"/>
              <a:t>or research</a:t>
            </a:r>
            <a:endParaRPr lang="en-IN" sz="1600" b="1" dirty="0"/>
          </a:p>
        </p:txBody>
      </p:sp>
      <p:sp>
        <p:nvSpPr>
          <p:cNvPr id="12" name="TextBox 11"/>
          <p:cNvSpPr txBox="1"/>
          <p:nvPr/>
        </p:nvSpPr>
        <p:spPr>
          <a:xfrm>
            <a:off x="2267745" y="5301212"/>
            <a:ext cx="1259632" cy="923330"/>
          </a:xfrm>
          <a:prstGeom prst="rect">
            <a:avLst/>
          </a:prstGeom>
          <a:solidFill>
            <a:srgbClr val="FFFF00"/>
          </a:solidFill>
          <a:ln>
            <a:noFill/>
          </a:ln>
        </p:spPr>
        <p:txBody>
          <a:bodyPr wrap="square" rtlCol="0">
            <a:spAutoFit/>
          </a:bodyPr>
          <a:lstStyle/>
          <a:p>
            <a:r>
              <a:rPr lang="en-US" b="1" dirty="0" smtClean="0"/>
              <a:t>GHI, NFHS Data is incorrect</a:t>
            </a:r>
            <a:endParaRPr lang="en-IN" b="1" dirty="0"/>
          </a:p>
        </p:txBody>
      </p:sp>
      <p:sp>
        <p:nvSpPr>
          <p:cNvPr id="14" name="TextBox 13"/>
          <p:cNvSpPr txBox="1"/>
          <p:nvPr/>
        </p:nvSpPr>
        <p:spPr>
          <a:xfrm>
            <a:off x="4499996" y="5445228"/>
            <a:ext cx="1423399" cy="923330"/>
          </a:xfrm>
          <a:prstGeom prst="rect">
            <a:avLst/>
          </a:prstGeom>
          <a:solidFill>
            <a:srgbClr val="FFFF00"/>
          </a:solidFill>
          <a:ln>
            <a:noFill/>
          </a:ln>
        </p:spPr>
        <p:txBody>
          <a:bodyPr wrap="square" rtlCol="0">
            <a:spAutoFit/>
          </a:bodyPr>
          <a:lstStyle/>
          <a:p>
            <a:r>
              <a:rPr lang="en-US" b="1" dirty="0" smtClean="0"/>
              <a:t>Inadequate access to health</a:t>
            </a:r>
            <a:endParaRPr lang="en-IN" b="1" dirty="0"/>
          </a:p>
        </p:txBody>
      </p:sp>
      <p:sp>
        <p:nvSpPr>
          <p:cNvPr id="15" name="TextBox 14"/>
          <p:cNvSpPr txBox="1"/>
          <p:nvPr/>
        </p:nvSpPr>
        <p:spPr>
          <a:xfrm>
            <a:off x="5508108" y="2145634"/>
            <a:ext cx="1689425" cy="1200329"/>
          </a:xfrm>
          <a:prstGeom prst="rect">
            <a:avLst/>
          </a:prstGeom>
          <a:solidFill>
            <a:srgbClr val="FFFF00"/>
          </a:solidFill>
          <a:ln>
            <a:noFill/>
          </a:ln>
        </p:spPr>
        <p:txBody>
          <a:bodyPr wrap="square" rtlCol="0">
            <a:spAutoFit/>
          </a:bodyPr>
          <a:lstStyle/>
          <a:p>
            <a:r>
              <a:rPr lang="en-US" b="1" dirty="0" smtClean="0"/>
              <a:t>Lack of convergence in government departments</a:t>
            </a:r>
            <a:endParaRPr lang="en-IN" b="1" dirty="0"/>
          </a:p>
        </p:txBody>
      </p:sp>
      <p:sp>
        <p:nvSpPr>
          <p:cNvPr id="16" name="TextBox 15"/>
          <p:cNvSpPr txBox="1"/>
          <p:nvPr/>
        </p:nvSpPr>
        <p:spPr>
          <a:xfrm>
            <a:off x="7335892" y="2746106"/>
            <a:ext cx="1108271" cy="923330"/>
          </a:xfrm>
          <a:prstGeom prst="rect">
            <a:avLst/>
          </a:prstGeom>
          <a:solidFill>
            <a:srgbClr val="FFFF00"/>
          </a:solidFill>
          <a:ln>
            <a:noFill/>
          </a:ln>
        </p:spPr>
        <p:txBody>
          <a:bodyPr wrap="square" rtlCol="0">
            <a:spAutoFit/>
          </a:bodyPr>
          <a:lstStyle/>
          <a:p>
            <a:r>
              <a:rPr lang="en-US" b="1" dirty="0" smtClean="0"/>
              <a:t>Women empowerment</a:t>
            </a:r>
            <a:endParaRPr lang="en-IN" b="1" dirty="0"/>
          </a:p>
        </p:txBody>
      </p:sp>
      <p:sp>
        <p:nvSpPr>
          <p:cNvPr id="17" name="TextBox 16"/>
          <p:cNvSpPr txBox="1"/>
          <p:nvPr/>
        </p:nvSpPr>
        <p:spPr>
          <a:xfrm>
            <a:off x="6553204" y="5181600"/>
            <a:ext cx="1384991" cy="923330"/>
          </a:xfrm>
          <a:prstGeom prst="rect">
            <a:avLst/>
          </a:prstGeom>
          <a:solidFill>
            <a:srgbClr val="FFFF00"/>
          </a:solidFill>
          <a:ln>
            <a:noFill/>
          </a:ln>
        </p:spPr>
        <p:txBody>
          <a:bodyPr wrap="square" rtlCol="0">
            <a:spAutoFit/>
          </a:bodyPr>
          <a:lstStyle/>
          <a:p>
            <a:r>
              <a:rPr lang="en-US" b="1" dirty="0" smtClean="0"/>
              <a:t>Poor Public distribution system</a:t>
            </a:r>
            <a:endParaRPr lang="en-IN" b="1" dirty="0"/>
          </a:p>
        </p:txBody>
      </p:sp>
      <p:sp>
        <p:nvSpPr>
          <p:cNvPr id="3" name="TextBox 2"/>
          <p:cNvSpPr txBox="1"/>
          <p:nvPr/>
        </p:nvSpPr>
        <p:spPr>
          <a:xfrm>
            <a:off x="2030867" y="148528"/>
            <a:ext cx="5825634" cy="646331"/>
          </a:xfrm>
          <a:prstGeom prst="rect">
            <a:avLst/>
          </a:prstGeom>
          <a:noFill/>
        </p:spPr>
        <p:txBody>
          <a:bodyPr wrap="none" rtlCol="0">
            <a:spAutoFit/>
          </a:bodyPr>
          <a:lstStyle/>
          <a:p>
            <a:r>
              <a:rPr lang="en-US" sz="3600" dirty="0" smtClean="0">
                <a:solidFill>
                  <a:srgbClr val="C00000"/>
                </a:solidFill>
                <a:latin typeface="Baskerville Old Face" pitchFamily="18" charset="0"/>
              </a:rPr>
              <a:t> 6 Blind men and an Elephant!</a:t>
            </a:r>
            <a:endParaRPr lang="en-IN" sz="3600" dirty="0">
              <a:solidFill>
                <a:srgbClr val="C00000"/>
              </a:solidFill>
              <a:latin typeface="Baskerville Old Face" pitchFamily="18" charset="0"/>
            </a:endParaRPr>
          </a:p>
        </p:txBody>
      </p:sp>
    </p:spTree>
    <p:extLst>
      <p:ext uri="{BB962C8B-B14F-4D97-AF65-F5344CB8AC3E}">
        <p14:creationId xmlns:p14="http://schemas.microsoft.com/office/powerpoint/2010/main" val="2416251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askerville Old Face" pitchFamily="18" charset="0"/>
              </a:rPr>
              <a:t>It was time to hear, what was not said……… Quotes from field</a:t>
            </a:r>
            <a:endParaRPr lang="en-IN" dirty="0">
              <a:latin typeface="Baskerville Old Face" pitchFamily="18" charset="0"/>
            </a:endParaRPr>
          </a:p>
        </p:txBody>
      </p:sp>
      <p:sp>
        <p:nvSpPr>
          <p:cNvPr id="3" name="Content Placeholder 2"/>
          <p:cNvSpPr>
            <a:spLocks noGrp="1"/>
          </p:cNvSpPr>
          <p:nvPr>
            <p:ph idx="1"/>
          </p:nvPr>
        </p:nvSpPr>
        <p:spPr>
          <a:xfrm>
            <a:off x="251520" y="1484784"/>
            <a:ext cx="8686800" cy="5257796"/>
          </a:xfrm>
        </p:spPr>
        <p:txBody>
          <a:bodyPr>
            <a:normAutofit fontScale="92500" lnSpcReduction="20000"/>
          </a:bodyPr>
          <a:lstStyle/>
          <a:p>
            <a:pPr>
              <a:lnSpc>
                <a:spcPct val="120000"/>
              </a:lnSpc>
            </a:pPr>
            <a:r>
              <a:rPr lang="en-US" i="1" dirty="0" smtClean="0">
                <a:latin typeface="Baskerville Old Face" pitchFamily="18" charset="0"/>
              </a:rPr>
              <a:t>“ </a:t>
            </a:r>
            <a:r>
              <a:rPr lang="en-US" i="1" dirty="0" err="1" smtClean="0">
                <a:latin typeface="Baskerville Old Face" pitchFamily="18" charset="0"/>
              </a:rPr>
              <a:t>Mujhe</a:t>
            </a:r>
            <a:r>
              <a:rPr lang="en-US" i="1" dirty="0" smtClean="0">
                <a:latin typeface="Baskerville Old Face" pitchFamily="18" charset="0"/>
              </a:rPr>
              <a:t> </a:t>
            </a:r>
            <a:r>
              <a:rPr lang="en-US" i="1" dirty="0" err="1" smtClean="0">
                <a:latin typeface="Baskerville Old Face" pitchFamily="18" charset="0"/>
              </a:rPr>
              <a:t>pata</a:t>
            </a:r>
            <a:r>
              <a:rPr lang="en-US" i="1" dirty="0" smtClean="0">
                <a:latin typeface="Baskerville Old Face" pitchFamily="18" charset="0"/>
              </a:rPr>
              <a:t> </a:t>
            </a:r>
            <a:r>
              <a:rPr lang="en-US" i="1" dirty="0" err="1" smtClean="0">
                <a:latin typeface="Baskerville Old Face" pitchFamily="18" charset="0"/>
              </a:rPr>
              <a:t>hei</a:t>
            </a:r>
            <a:r>
              <a:rPr lang="en-US" i="1" dirty="0" smtClean="0">
                <a:latin typeface="Baskerville Old Face" pitchFamily="18" charset="0"/>
              </a:rPr>
              <a:t> </a:t>
            </a:r>
            <a:r>
              <a:rPr lang="en-US" i="1" dirty="0" err="1" smtClean="0">
                <a:latin typeface="Baskerville Old Face" pitchFamily="18" charset="0"/>
              </a:rPr>
              <a:t>achha</a:t>
            </a:r>
            <a:r>
              <a:rPr lang="en-US" i="1" dirty="0" smtClean="0">
                <a:latin typeface="Baskerville Old Face" pitchFamily="18" charset="0"/>
              </a:rPr>
              <a:t> </a:t>
            </a:r>
            <a:r>
              <a:rPr lang="en-US" i="1" dirty="0" err="1" smtClean="0">
                <a:latin typeface="Baskerville Old Face" pitchFamily="18" charset="0"/>
              </a:rPr>
              <a:t>aur</a:t>
            </a:r>
            <a:r>
              <a:rPr lang="en-US" i="1" dirty="0" smtClean="0">
                <a:latin typeface="Baskerville Old Face" pitchFamily="18" charset="0"/>
              </a:rPr>
              <a:t> </a:t>
            </a:r>
            <a:r>
              <a:rPr lang="en-US" i="1" dirty="0" err="1" smtClean="0">
                <a:latin typeface="Baskerville Old Face" pitchFamily="18" charset="0"/>
              </a:rPr>
              <a:t>zyada</a:t>
            </a:r>
            <a:r>
              <a:rPr lang="en-US" i="1" dirty="0" smtClean="0">
                <a:latin typeface="Baskerville Old Face" pitchFamily="18" charset="0"/>
              </a:rPr>
              <a:t> </a:t>
            </a:r>
            <a:r>
              <a:rPr lang="en-US" i="1" dirty="0" err="1" smtClean="0">
                <a:latin typeface="Baskerville Old Face" pitchFamily="18" charset="0"/>
              </a:rPr>
              <a:t>khana</a:t>
            </a:r>
            <a:r>
              <a:rPr lang="en-US" i="1" dirty="0" smtClean="0">
                <a:latin typeface="Baskerville Old Face" pitchFamily="18" charset="0"/>
              </a:rPr>
              <a:t> </a:t>
            </a:r>
            <a:r>
              <a:rPr lang="en-US" i="1" dirty="0" err="1" smtClean="0">
                <a:latin typeface="Baskerville Old Face" pitchFamily="18" charset="0"/>
              </a:rPr>
              <a:t>chaiheye</a:t>
            </a:r>
            <a:r>
              <a:rPr lang="en-US" i="1" dirty="0" smtClean="0">
                <a:latin typeface="Baskerville Old Face" pitchFamily="18" charset="0"/>
              </a:rPr>
              <a:t>, par </a:t>
            </a:r>
            <a:r>
              <a:rPr lang="en-US" i="1" dirty="0" err="1" smtClean="0">
                <a:latin typeface="Baskerville Old Face" pitchFamily="18" charset="0"/>
              </a:rPr>
              <a:t>kya</a:t>
            </a:r>
            <a:r>
              <a:rPr lang="en-US" i="1" dirty="0" smtClean="0">
                <a:latin typeface="Baskerville Old Face" pitchFamily="18" charset="0"/>
              </a:rPr>
              <a:t> </a:t>
            </a:r>
            <a:r>
              <a:rPr lang="en-US" i="1" dirty="0" err="1" smtClean="0">
                <a:latin typeface="Baskerville Old Face" pitchFamily="18" charset="0"/>
              </a:rPr>
              <a:t>achha</a:t>
            </a:r>
            <a:r>
              <a:rPr lang="en-US" i="1" dirty="0" smtClean="0">
                <a:latin typeface="Baskerville Old Face" pitchFamily="18" charset="0"/>
              </a:rPr>
              <a:t> </a:t>
            </a:r>
            <a:r>
              <a:rPr lang="en-US" i="1" dirty="0" err="1" smtClean="0">
                <a:latin typeface="Baskerville Old Face" pitchFamily="18" charset="0"/>
              </a:rPr>
              <a:t>hei</a:t>
            </a:r>
            <a:r>
              <a:rPr lang="en-US" i="1" dirty="0" smtClean="0">
                <a:latin typeface="Baskerville Old Face" pitchFamily="18" charset="0"/>
              </a:rPr>
              <a:t> </a:t>
            </a:r>
            <a:r>
              <a:rPr lang="en-US" i="1" dirty="0" err="1" smtClean="0">
                <a:latin typeface="Baskerville Old Face" pitchFamily="18" charset="0"/>
              </a:rPr>
              <a:t>yeh</a:t>
            </a:r>
            <a:r>
              <a:rPr lang="en-US" i="1" dirty="0" smtClean="0">
                <a:latin typeface="Baskerville Old Face" pitchFamily="18" charset="0"/>
              </a:rPr>
              <a:t> </a:t>
            </a:r>
            <a:r>
              <a:rPr lang="en-US" i="1" dirty="0" err="1" smtClean="0">
                <a:latin typeface="Baskerville Old Face" pitchFamily="18" charset="0"/>
              </a:rPr>
              <a:t>pata</a:t>
            </a:r>
            <a:r>
              <a:rPr lang="en-US" i="1" dirty="0" smtClean="0">
                <a:latin typeface="Baskerville Old Face" pitchFamily="18" charset="0"/>
              </a:rPr>
              <a:t> </a:t>
            </a:r>
            <a:r>
              <a:rPr lang="en-US" i="1" dirty="0" err="1" smtClean="0">
                <a:latin typeface="Baskerville Old Face" pitchFamily="18" charset="0"/>
              </a:rPr>
              <a:t>nahi</a:t>
            </a:r>
            <a:r>
              <a:rPr lang="en-US" i="1" dirty="0" smtClean="0">
                <a:latin typeface="Baskerville Old Face" pitchFamily="18" charset="0"/>
              </a:rPr>
              <a:t>” “do </a:t>
            </a:r>
            <a:r>
              <a:rPr lang="en-US" i="1" dirty="0" err="1" smtClean="0">
                <a:latin typeface="Baskerville Old Face" pitchFamily="18" charset="0"/>
              </a:rPr>
              <a:t>waqt</a:t>
            </a:r>
            <a:r>
              <a:rPr lang="en-US" i="1" dirty="0" smtClean="0">
                <a:latin typeface="Baskerville Old Face" pitchFamily="18" charset="0"/>
              </a:rPr>
              <a:t> </a:t>
            </a:r>
            <a:r>
              <a:rPr lang="en-US" i="1" dirty="0" err="1" smtClean="0">
                <a:latin typeface="Baskerville Old Face" pitchFamily="18" charset="0"/>
              </a:rPr>
              <a:t>ka</a:t>
            </a:r>
            <a:r>
              <a:rPr lang="en-US" i="1" dirty="0" smtClean="0">
                <a:latin typeface="Baskerville Old Face" pitchFamily="18" charset="0"/>
              </a:rPr>
              <a:t> </a:t>
            </a:r>
            <a:r>
              <a:rPr lang="en-US" i="1" dirty="0" err="1" smtClean="0">
                <a:latin typeface="Baskerville Old Face" pitchFamily="18" charset="0"/>
              </a:rPr>
              <a:t>khana</a:t>
            </a:r>
            <a:r>
              <a:rPr lang="en-US" i="1" dirty="0" smtClean="0">
                <a:latin typeface="Baskerville Old Face" pitchFamily="18" charset="0"/>
              </a:rPr>
              <a:t> boring ho </a:t>
            </a:r>
            <a:r>
              <a:rPr lang="en-US" i="1" dirty="0" err="1" smtClean="0">
                <a:latin typeface="Baskerville Old Face" pitchFamily="18" charset="0"/>
              </a:rPr>
              <a:t>jyata</a:t>
            </a:r>
            <a:r>
              <a:rPr lang="en-US" i="1" dirty="0" smtClean="0">
                <a:latin typeface="Baskerville Old Face" pitchFamily="18" charset="0"/>
              </a:rPr>
              <a:t> </a:t>
            </a:r>
            <a:r>
              <a:rPr lang="en-US" i="1" dirty="0" err="1" smtClean="0">
                <a:latin typeface="Baskerville Old Face" pitchFamily="18" charset="0"/>
              </a:rPr>
              <a:t>hei</a:t>
            </a:r>
            <a:r>
              <a:rPr lang="en-US" i="1" dirty="0">
                <a:latin typeface="Baskerville Old Face" pitchFamily="18" charset="0"/>
              </a:rPr>
              <a:t> </a:t>
            </a:r>
            <a:r>
              <a:rPr lang="en-US" i="1" dirty="0" smtClean="0">
                <a:latin typeface="Baskerville Old Face" pitchFamily="18" charset="0"/>
              </a:rPr>
              <a:t>in </a:t>
            </a:r>
            <a:r>
              <a:rPr lang="en-US" i="1" dirty="0" err="1" smtClean="0">
                <a:latin typeface="Baskerville Old Face" pitchFamily="18" charset="0"/>
              </a:rPr>
              <a:t>dino</a:t>
            </a:r>
            <a:r>
              <a:rPr lang="en-US" i="1" dirty="0" smtClean="0">
                <a:latin typeface="Baskerville Old Face" pitchFamily="18" charset="0"/>
              </a:rPr>
              <a:t> </a:t>
            </a:r>
            <a:r>
              <a:rPr lang="en-US" i="1" dirty="0" err="1" smtClean="0">
                <a:latin typeface="Baskerville Old Face" pitchFamily="18" charset="0"/>
              </a:rPr>
              <a:t>mein</a:t>
            </a:r>
            <a:r>
              <a:rPr lang="en-US" i="1" dirty="0" smtClean="0">
                <a:latin typeface="Baskerville Old Face" pitchFamily="18" charset="0"/>
              </a:rPr>
              <a:t>”</a:t>
            </a:r>
          </a:p>
          <a:p>
            <a:pPr>
              <a:lnSpc>
                <a:spcPct val="120000"/>
              </a:lnSpc>
            </a:pPr>
            <a:r>
              <a:rPr lang="en-US" i="1" dirty="0" smtClean="0">
                <a:latin typeface="Baskerville Old Face" pitchFamily="18" charset="0"/>
              </a:rPr>
              <a:t>“</a:t>
            </a:r>
            <a:r>
              <a:rPr lang="en-US" i="1" dirty="0" err="1" smtClean="0">
                <a:latin typeface="Baskerville Old Face" pitchFamily="18" charset="0"/>
              </a:rPr>
              <a:t>Bada</a:t>
            </a:r>
            <a:r>
              <a:rPr lang="en-US" i="1" dirty="0" smtClean="0">
                <a:latin typeface="Baskerville Old Face" pitchFamily="18" charset="0"/>
              </a:rPr>
              <a:t> </a:t>
            </a:r>
            <a:r>
              <a:rPr lang="en-US" i="1" dirty="0" err="1" smtClean="0">
                <a:latin typeface="Baskerville Old Face" pitchFamily="18" charset="0"/>
              </a:rPr>
              <a:t>parivaar</a:t>
            </a:r>
            <a:r>
              <a:rPr lang="en-US" i="1" dirty="0" smtClean="0">
                <a:latin typeface="Baskerville Old Face" pitchFamily="18" charset="0"/>
              </a:rPr>
              <a:t> </a:t>
            </a:r>
            <a:r>
              <a:rPr lang="en-US" i="1" dirty="0" err="1" smtClean="0">
                <a:latin typeface="Baskerville Old Face" pitchFamily="18" charset="0"/>
              </a:rPr>
              <a:t>hein</a:t>
            </a:r>
            <a:r>
              <a:rPr lang="en-US" i="1" dirty="0" smtClean="0">
                <a:latin typeface="Baskerville Old Face" pitchFamily="18" charset="0"/>
              </a:rPr>
              <a:t> </a:t>
            </a:r>
            <a:r>
              <a:rPr lang="en-US" i="1" dirty="0" err="1" smtClean="0">
                <a:latin typeface="Baskerville Old Face" pitchFamily="18" charset="0"/>
              </a:rPr>
              <a:t>yaha</a:t>
            </a:r>
            <a:r>
              <a:rPr lang="en-US" i="1" dirty="0" smtClean="0">
                <a:latin typeface="Baskerville Old Face" pitchFamily="18" charset="0"/>
              </a:rPr>
              <a:t>, </a:t>
            </a:r>
            <a:r>
              <a:rPr lang="en-US" i="1" dirty="0" err="1" smtClean="0">
                <a:latin typeface="Baskerville Old Face" pitchFamily="18" charset="0"/>
              </a:rPr>
              <a:t>mein</a:t>
            </a:r>
            <a:r>
              <a:rPr lang="en-US" i="1" dirty="0" smtClean="0">
                <a:latin typeface="Baskerville Old Face" pitchFamily="18" charset="0"/>
              </a:rPr>
              <a:t> </a:t>
            </a:r>
            <a:r>
              <a:rPr lang="en-US" i="1" dirty="0" err="1" smtClean="0">
                <a:latin typeface="Baskerville Old Face" pitchFamily="18" charset="0"/>
              </a:rPr>
              <a:t>nahi</a:t>
            </a:r>
            <a:r>
              <a:rPr lang="en-US" i="1" dirty="0" smtClean="0">
                <a:latin typeface="Baskerville Old Face" pitchFamily="18" charset="0"/>
              </a:rPr>
              <a:t> decide </a:t>
            </a:r>
            <a:r>
              <a:rPr lang="en-US" i="1" dirty="0" err="1" smtClean="0">
                <a:latin typeface="Baskerville Old Face" pitchFamily="18" charset="0"/>
              </a:rPr>
              <a:t>karti</a:t>
            </a:r>
            <a:r>
              <a:rPr lang="en-US" i="1" dirty="0" smtClean="0">
                <a:latin typeface="Baskerville Old Face" pitchFamily="18" charset="0"/>
              </a:rPr>
              <a:t>”</a:t>
            </a:r>
          </a:p>
          <a:p>
            <a:pPr>
              <a:lnSpc>
                <a:spcPct val="120000"/>
              </a:lnSpc>
            </a:pPr>
            <a:r>
              <a:rPr lang="en-US" i="1" dirty="0" smtClean="0">
                <a:latin typeface="Baskerville Old Face" pitchFamily="18" charset="0"/>
              </a:rPr>
              <a:t>“</a:t>
            </a:r>
            <a:r>
              <a:rPr lang="en-US" i="1" dirty="0" err="1" smtClean="0">
                <a:latin typeface="Baskerville Old Face" pitchFamily="18" charset="0"/>
              </a:rPr>
              <a:t>Inko</a:t>
            </a:r>
            <a:r>
              <a:rPr lang="en-US" i="1" dirty="0" smtClean="0">
                <a:latin typeface="Baskerville Old Face" pitchFamily="18" charset="0"/>
              </a:rPr>
              <a:t> </a:t>
            </a:r>
            <a:r>
              <a:rPr lang="en-US" i="1" dirty="0" err="1" smtClean="0">
                <a:latin typeface="Baskerville Old Face" pitchFamily="18" charset="0"/>
              </a:rPr>
              <a:t>boliti</a:t>
            </a:r>
            <a:r>
              <a:rPr lang="en-US" i="1" dirty="0" smtClean="0">
                <a:latin typeface="Baskerville Old Face" pitchFamily="18" charset="0"/>
              </a:rPr>
              <a:t> </a:t>
            </a:r>
            <a:r>
              <a:rPr lang="en-US" i="1" dirty="0" err="1" smtClean="0">
                <a:latin typeface="Baskerville Old Face" pitchFamily="18" charset="0"/>
              </a:rPr>
              <a:t>hun</a:t>
            </a:r>
            <a:r>
              <a:rPr lang="en-US" i="1" dirty="0" smtClean="0">
                <a:latin typeface="Baskerville Old Face" pitchFamily="18" charset="0"/>
              </a:rPr>
              <a:t> tab lake </a:t>
            </a:r>
            <a:r>
              <a:rPr lang="en-US" i="1" dirty="0" err="1" smtClean="0">
                <a:latin typeface="Baskerville Old Face" pitchFamily="18" charset="0"/>
              </a:rPr>
              <a:t>dete</a:t>
            </a:r>
            <a:r>
              <a:rPr lang="en-US" i="1" dirty="0" smtClean="0">
                <a:latin typeface="Baskerville Old Face" pitchFamily="18" charset="0"/>
              </a:rPr>
              <a:t> </a:t>
            </a:r>
            <a:r>
              <a:rPr lang="en-US" i="1" dirty="0" err="1" smtClean="0">
                <a:latin typeface="Baskerville Old Face" pitchFamily="18" charset="0"/>
              </a:rPr>
              <a:t>hei</a:t>
            </a:r>
            <a:r>
              <a:rPr lang="en-US" i="1" dirty="0" smtClean="0">
                <a:latin typeface="Baskerville Old Face" pitchFamily="18" charset="0"/>
              </a:rPr>
              <a:t>, par mil </a:t>
            </a:r>
            <a:r>
              <a:rPr lang="en-US" i="1" dirty="0" err="1" smtClean="0">
                <a:latin typeface="Baskerville Old Face" pitchFamily="18" charset="0"/>
              </a:rPr>
              <a:t>baat</a:t>
            </a:r>
            <a:r>
              <a:rPr lang="en-US" i="1" dirty="0" smtClean="0">
                <a:latin typeface="Baskerville Old Face" pitchFamily="18" charset="0"/>
              </a:rPr>
              <a:t> </a:t>
            </a:r>
            <a:r>
              <a:rPr lang="en-US" i="1" dirty="0" err="1" smtClean="0">
                <a:latin typeface="Baskerville Old Face" pitchFamily="18" charset="0"/>
              </a:rPr>
              <a:t>ke</a:t>
            </a:r>
            <a:r>
              <a:rPr lang="en-US" i="1" dirty="0">
                <a:latin typeface="Baskerville Old Face" pitchFamily="18" charset="0"/>
              </a:rPr>
              <a:t> </a:t>
            </a:r>
            <a:r>
              <a:rPr lang="en-US" i="1" dirty="0" err="1" smtClean="0">
                <a:latin typeface="Baskerville Old Face" pitchFamily="18" charset="0"/>
              </a:rPr>
              <a:t>khana</a:t>
            </a:r>
            <a:r>
              <a:rPr lang="en-US" i="1" dirty="0" smtClean="0">
                <a:latin typeface="Baskerville Old Face" pitchFamily="18" charset="0"/>
              </a:rPr>
              <a:t> </a:t>
            </a:r>
            <a:r>
              <a:rPr lang="en-US" i="1" dirty="0" err="1" smtClean="0">
                <a:latin typeface="Baskerville Old Face" pitchFamily="18" charset="0"/>
              </a:rPr>
              <a:t>hota</a:t>
            </a:r>
            <a:r>
              <a:rPr lang="en-US" i="1" dirty="0" smtClean="0">
                <a:latin typeface="Baskerville Old Face" pitchFamily="18" charset="0"/>
              </a:rPr>
              <a:t> </a:t>
            </a:r>
            <a:r>
              <a:rPr lang="en-US" i="1" dirty="0" err="1" smtClean="0">
                <a:latin typeface="Baskerville Old Face" pitchFamily="18" charset="0"/>
              </a:rPr>
              <a:t>hei</a:t>
            </a:r>
            <a:r>
              <a:rPr lang="en-US" i="1" dirty="0" smtClean="0">
                <a:latin typeface="Baskerville Old Face" pitchFamily="18" charset="0"/>
              </a:rPr>
              <a:t>”</a:t>
            </a:r>
          </a:p>
          <a:p>
            <a:pPr>
              <a:lnSpc>
                <a:spcPct val="120000"/>
              </a:lnSpc>
            </a:pPr>
            <a:r>
              <a:rPr lang="en-US" i="1" dirty="0" smtClean="0">
                <a:latin typeface="Baskerville Old Face" pitchFamily="18" charset="0"/>
              </a:rPr>
              <a:t>“ </a:t>
            </a:r>
            <a:r>
              <a:rPr lang="en-US" i="1" dirty="0" err="1" smtClean="0">
                <a:latin typeface="Baskerville Old Face" pitchFamily="18" charset="0"/>
              </a:rPr>
              <a:t>Whoh</a:t>
            </a:r>
            <a:r>
              <a:rPr lang="en-US" i="1" dirty="0" smtClean="0">
                <a:latin typeface="Baskerville Old Face" pitchFamily="18" charset="0"/>
              </a:rPr>
              <a:t> </a:t>
            </a:r>
            <a:r>
              <a:rPr lang="en-US" i="1" dirty="0" smtClean="0">
                <a:latin typeface="Baskerville Old Face" pitchFamily="18" charset="0"/>
              </a:rPr>
              <a:t>le </a:t>
            </a:r>
            <a:r>
              <a:rPr lang="en-US" i="1" dirty="0" err="1" smtClean="0">
                <a:latin typeface="Baskerville Old Face" pitchFamily="18" charset="0"/>
              </a:rPr>
              <a:t>jate</a:t>
            </a:r>
            <a:r>
              <a:rPr lang="en-US" i="1" dirty="0" smtClean="0">
                <a:latin typeface="Baskerville Old Face" pitchFamily="18" charset="0"/>
              </a:rPr>
              <a:t> </a:t>
            </a:r>
            <a:r>
              <a:rPr lang="en-US" i="1" dirty="0" err="1" smtClean="0">
                <a:latin typeface="Baskerville Old Face" pitchFamily="18" charset="0"/>
              </a:rPr>
              <a:t>hein</a:t>
            </a:r>
            <a:r>
              <a:rPr lang="en-US" i="1" dirty="0" smtClean="0">
                <a:latin typeface="Baskerville Old Face" pitchFamily="18" charset="0"/>
              </a:rPr>
              <a:t> to </a:t>
            </a:r>
            <a:r>
              <a:rPr lang="en-US" i="1" dirty="0" err="1" smtClean="0">
                <a:latin typeface="Baskerville Old Face" pitchFamily="18" charset="0"/>
              </a:rPr>
              <a:t>jaati</a:t>
            </a:r>
            <a:r>
              <a:rPr lang="en-US" i="1" dirty="0" smtClean="0">
                <a:latin typeface="Baskerville Old Face" pitchFamily="18" charset="0"/>
              </a:rPr>
              <a:t> </a:t>
            </a:r>
            <a:r>
              <a:rPr lang="en-US" i="1" dirty="0" err="1" smtClean="0">
                <a:latin typeface="Baskerville Old Face" pitchFamily="18" charset="0"/>
              </a:rPr>
              <a:t>hun</a:t>
            </a:r>
            <a:r>
              <a:rPr lang="en-US" i="1" dirty="0" smtClean="0">
                <a:latin typeface="Baskerville Old Face" pitchFamily="18" charset="0"/>
              </a:rPr>
              <a:t>, check up </a:t>
            </a:r>
            <a:r>
              <a:rPr lang="en-US" i="1" dirty="0" err="1" smtClean="0">
                <a:latin typeface="Baskerville Old Face" pitchFamily="18" charset="0"/>
              </a:rPr>
              <a:t>ke</a:t>
            </a:r>
            <a:r>
              <a:rPr lang="en-US" i="1" dirty="0" smtClean="0">
                <a:latin typeface="Baskerville Old Face" pitchFamily="18" charset="0"/>
              </a:rPr>
              <a:t> </a:t>
            </a:r>
            <a:r>
              <a:rPr lang="en-US" i="1" dirty="0" err="1" smtClean="0">
                <a:latin typeface="Baskerville Old Face" pitchFamily="18" charset="0"/>
              </a:rPr>
              <a:t>liye</a:t>
            </a:r>
            <a:r>
              <a:rPr lang="en-US" i="1" dirty="0" smtClean="0">
                <a:latin typeface="Baskerville Old Face" pitchFamily="18" charset="0"/>
              </a:rPr>
              <a:t>”</a:t>
            </a:r>
          </a:p>
          <a:p>
            <a:pPr>
              <a:lnSpc>
                <a:spcPct val="120000"/>
              </a:lnSpc>
            </a:pPr>
            <a:r>
              <a:rPr lang="en-US" i="1" dirty="0" smtClean="0">
                <a:latin typeface="Baskerville Old Face" pitchFamily="18" charset="0"/>
              </a:rPr>
              <a:t>“</a:t>
            </a:r>
            <a:r>
              <a:rPr lang="en-US" i="1" dirty="0" err="1" smtClean="0">
                <a:latin typeface="Baskerville Old Face" pitchFamily="18" charset="0"/>
              </a:rPr>
              <a:t>Saas</a:t>
            </a:r>
            <a:r>
              <a:rPr lang="en-US" i="1" dirty="0" smtClean="0">
                <a:latin typeface="Baskerville Old Face" pitchFamily="18" charset="0"/>
              </a:rPr>
              <a:t> </a:t>
            </a:r>
            <a:r>
              <a:rPr lang="en-US" i="1" dirty="0" err="1" smtClean="0">
                <a:latin typeface="Baskerville Old Face" pitchFamily="18" charset="0"/>
              </a:rPr>
              <a:t>batati</a:t>
            </a:r>
            <a:r>
              <a:rPr lang="en-US" i="1" dirty="0" smtClean="0">
                <a:latin typeface="Baskerville Old Face" pitchFamily="18" charset="0"/>
              </a:rPr>
              <a:t> </a:t>
            </a:r>
            <a:r>
              <a:rPr lang="en-US" i="1" dirty="0" err="1" smtClean="0">
                <a:latin typeface="Baskerville Old Face" pitchFamily="18" charset="0"/>
              </a:rPr>
              <a:t>hei</a:t>
            </a:r>
            <a:r>
              <a:rPr lang="en-US" i="1" dirty="0" smtClean="0">
                <a:latin typeface="Baskerville Old Face" pitchFamily="18" charset="0"/>
              </a:rPr>
              <a:t> </a:t>
            </a:r>
            <a:r>
              <a:rPr lang="en-US" i="1" dirty="0" err="1" smtClean="0">
                <a:latin typeface="Baskerville Old Face" pitchFamily="18" charset="0"/>
              </a:rPr>
              <a:t>kya</a:t>
            </a:r>
            <a:r>
              <a:rPr lang="en-US" i="1" dirty="0" smtClean="0">
                <a:latin typeface="Baskerville Old Face" pitchFamily="18" charset="0"/>
              </a:rPr>
              <a:t> </a:t>
            </a:r>
            <a:r>
              <a:rPr lang="en-US" i="1" dirty="0" err="1" smtClean="0">
                <a:latin typeface="Baskerville Old Face" pitchFamily="18" charset="0"/>
              </a:rPr>
              <a:t>kahu</a:t>
            </a:r>
            <a:r>
              <a:rPr lang="en-US" i="1" dirty="0" smtClean="0">
                <a:latin typeface="Baskerville Old Face" pitchFamily="18" charset="0"/>
              </a:rPr>
              <a:t> </a:t>
            </a:r>
            <a:r>
              <a:rPr lang="en-US" i="1" dirty="0" err="1" smtClean="0">
                <a:latin typeface="Baskerville Old Face" pitchFamily="18" charset="0"/>
              </a:rPr>
              <a:t>kya</a:t>
            </a:r>
            <a:r>
              <a:rPr lang="en-US" i="1" dirty="0" smtClean="0">
                <a:latin typeface="Baskerville Old Face" pitchFamily="18" charset="0"/>
              </a:rPr>
              <a:t> </a:t>
            </a:r>
            <a:r>
              <a:rPr lang="en-US" i="1" dirty="0" err="1" smtClean="0">
                <a:latin typeface="Baskerville Old Face" pitchFamily="18" charset="0"/>
              </a:rPr>
              <a:t>nahi</a:t>
            </a:r>
            <a:r>
              <a:rPr lang="en-US" i="1" dirty="0" smtClean="0">
                <a:latin typeface="Baskerville Old Face" pitchFamily="18" charset="0"/>
              </a:rPr>
              <a:t>”</a:t>
            </a:r>
          </a:p>
          <a:p>
            <a:pPr>
              <a:lnSpc>
                <a:spcPct val="120000"/>
              </a:lnSpc>
            </a:pPr>
            <a:r>
              <a:rPr lang="en-US" i="1" dirty="0" smtClean="0">
                <a:latin typeface="Baskerville Old Face" pitchFamily="18" charset="0"/>
              </a:rPr>
              <a:t>“</a:t>
            </a:r>
            <a:r>
              <a:rPr lang="en-US" i="1" dirty="0" err="1" smtClean="0">
                <a:latin typeface="Baskerville Old Face" pitchFamily="18" charset="0"/>
              </a:rPr>
              <a:t>Yeh</a:t>
            </a:r>
            <a:r>
              <a:rPr lang="en-US" i="1" dirty="0" smtClean="0">
                <a:latin typeface="Baskerville Old Face" pitchFamily="18" charset="0"/>
              </a:rPr>
              <a:t> </a:t>
            </a:r>
            <a:r>
              <a:rPr lang="en-US" i="1" dirty="0" err="1" smtClean="0">
                <a:latin typeface="Baskerville Old Face" pitchFamily="18" charset="0"/>
              </a:rPr>
              <a:t>kabhi</a:t>
            </a:r>
            <a:r>
              <a:rPr lang="en-US" i="1" dirty="0" smtClean="0">
                <a:latin typeface="Baskerville Old Face" pitchFamily="18" charset="0"/>
              </a:rPr>
              <a:t> </a:t>
            </a:r>
            <a:r>
              <a:rPr lang="en-US" i="1" dirty="0" err="1" smtClean="0">
                <a:latin typeface="Baskerville Old Face" pitchFamily="18" charset="0"/>
              </a:rPr>
              <a:t>kabhi</a:t>
            </a:r>
            <a:r>
              <a:rPr lang="en-US" i="1" dirty="0" smtClean="0">
                <a:latin typeface="Baskerville Old Face" pitchFamily="18" charset="0"/>
              </a:rPr>
              <a:t> </a:t>
            </a:r>
            <a:r>
              <a:rPr lang="en-US" i="1" dirty="0" err="1" smtClean="0">
                <a:latin typeface="Baskerville Old Face" pitchFamily="18" charset="0"/>
              </a:rPr>
              <a:t>kuch</a:t>
            </a:r>
            <a:r>
              <a:rPr lang="en-US" i="1" dirty="0" smtClean="0">
                <a:latin typeface="Baskerville Old Face" pitchFamily="18" charset="0"/>
              </a:rPr>
              <a:t> </a:t>
            </a:r>
            <a:r>
              <a:rPr lang="en-US" i="1" dirty="0" err="1" smtClean="0">
                <a:latin typeface="Baskerville Old Face" pitchFamily="18" charset="0"/>
              </a:rPr>
              <a:t>chori</a:t>
            </a:r>
            <a:r>
              <a:rPr lang="en-US" i="1" dirty="0" smtClean="0">
                <a:latin typeface="Baskerville Old Face" pitchFamily="18" charset="0"/>
              </a:rPr>
              <a:t> </a:t>
            </a:r>
            <a:r>
              <a:rPr lang="en-US" i="1" dirty="0" err="1" smtClean="0">
                <a:latin typeface="Baskerville Old Face" pitchFamily="18" charset="0"/>
              </a:rPr>
              <a:t>chupke</a:t>
            </a:r>
            <a:r>
              <a:rPr lang="en-US" i="1" dirty="0" smtClean="0">
                <a:latin typeface="Baskerville Old Face" pitchFamily="18" charset="0"/>
              </a:rPr>
              <a:t> </a:t>
            </a:r>
            <a:r>
              <a:rPr lang="en-US" i="1" dirty="0" err="1" smtClean="0">
                <a:latin typeface="Baskerville Old Face" pitchFamily="18" charset="0"/>
              </a:rPr>
              <a:t>leke</a:t>
            </a:r>
            <a:r>
              <a:rPr lang="en-US" i="1" dirty="0" smtClean="0">
                <a:latin typeface="Baskerville Old Face" pitchFamily="18" charset="0"/>
              </a:rPr>
              <a:t> </a:t>
            </a:r>
            <a:r>
              <a:rPr lang="en-US" i="1" dirty="0" err="1" smtClean="0">
                <a:latin typeface="Baskerville Old Face" pitchFamily="18" charset="0"/>
              </a:rPr>
              <a:t>aate</a:t>
            </a:r>
            <a:r>
              <a:rPr lang="en-US" i="1" dirty="0" smtClean="0">
                <a:latin typeface="Baskerville Old Face" pitchFamily="18" charset="0"/>
              </a:rPr>
              <a:t> </a:t>
            </a:r>
            <a:r>
              <a:rPr lang="en-US" i="1" dirty="0" err="1" smtClean="0">
                <a:latin typeface="Baskerville Old Face" pitchFamily="18" charset="0"/>
              </a:rPr>
              <a:t>hein</a:t>
            </a:r>
            <a:r>
              <a:rPr lang="en-US" i="1" dirty="0" smtClean="0">
                <a:latin typeface="Baskerville Old Face" pitchFamily="18" charset="0"/>
              </a:rPr>
              <a:t> </a:t>
            </a:r>
            <a:r>
              <a:rPr lang="en-US" i="1" dirty="0" err="1" smtClean="0">
                <a:latin typeface="Baskerville Old Face" pitchFamily="18" charset="0"/>
              </a:rPr>
              <a:t>khane</a:t>
            </a:r>
            <a:r>
              <a:rPr lang="en-US" i="1" dirty="0" smtClean="0">
                <a:latin typeface="Baskerville Old Face" pitchFamily="18" charset="0"/>
              </a:rPr>
              <a:t> </a:t>
            </a:r>
            <a:r>
              <a:rPr lang="en-US" i="1" dirty="0" err="1" smtClean="0">
                <a:latin typeface="Baskerville Old Face" pitchFamily="18" charset="0"/>
              </a:rPr>
              <a:t>ko</a:t>
            </a:r>
            <a:r>
              <a:rPr lang="en-US" i="1" dirty="0" smtClean="0">
                <a:latin typeface="Baskerville Old Face" pitchFamily="18" charset="0"/>
              </a:rPr>
              <a:t>, </a:t>
            </a:r>
            <a:r>
              <a:rPr lang="en-US" i="1" dirty="0" err="1" smtClean="0">
                <a:latin typeface="Baskerville Old Face" pitchFamily="18" charset="0"/>
              </a:rPr>
              <a:t>bahut</a:t>
            </a:r>
            <a:r>
              <a:rPr lang="en-US" i="1" dirty="0" smtClean="0">
                <a:latin typeface="Baskerville Old Face" pitchFamily="18" charset="0"/>
              </a:rPr>
              <a:t> </a:t>
            </a:r>
            <a:r>
              <a:rPr lang="en-US" i="1" dirty="0" err="1" smtClean="0">
                <a:latin typeface="Baskerville Old Face" pitchFamily="18" charset="0"/>
              </a:rPr>
              <a:t>achha</a:t>
            </a:r>
            <a:r>
              <a:rPr lang="en-US" i="1" dirty="0" smtClean="0">
                <a:latin typeface="Baskerville Old Face" pitchFamily="18" charset="0"/>
              </a:rPr>
              <a:t> </a:t>
            </a:r>
            <a:r>
              <a:rPr lang="en-US" i="1" dirty="0" err="1" smtClean="0">
                <a:latin typeface="Baskerville Old Face" pitchFamily="18" charset="0"/>
              </a:rPr>
              <a:t>lagta</a:t>
            </a:r>
            <a:r>
              <a:rPr lang="en-US" i="1" dirty="0" smtClean="0">
                <a:latin typeface="Baskerville Old Face" pitchFamily="18" charset="0"/>
              </a:rPr>
              <a:t> </a:t>
            </a:r>
            <a:r>
              <a:rPr lang="en-US" i="1" dirty="0" err="1" smtClean="0">
                <a:latin typeface="Baskerville Old Face" pitchFamily="18" charset="0"/>
              </a:rPr>
              <a:t>hein</a:t>
            </a:r>
            <a:r>
              <a:rPr lang="en-US" i="1" dirty="0" smtClean="0">
                <a:latin typeface="Baskerville Old Face" pitchFamily="18" charset="0"/>
              </a:rPr>
              <a:t>”</a:t>
            </a:r>
          </a:p>
          <a:p>
            <a:pPr>
              <a:lnSpc>
                <a:spcPct val="120000"/>
              </a:lnSpc>
            </a:pPr>
            <a:endParaRPr lang="en-US" dirty="0" smtClean="0">
              <a:latin typeface="Baskerville Old Face" pitchFamily="18" charset="0"/>
            </a:endParaRPr>
          </a:p>
          <a:p>
            <a:endParaRPr lang="en-IN" dirty="0">
              <a:latin typeface="Baskerville Old Face" pitchFamily="18" charset="0"/>
            </a:endParaRPr>
          </a:p>
        </p:txBody>
      </p:sp>
    </p:spTree>
    <p:extLst>
      <p:ext uri="{BB962C8B-B14F-4D97-AF65-F5344CB8AC3E}">
        <p14:creationId xmlns:p14="http://schemas.microsoft.com/office/powerpoint/2010/main" val="23181113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1130799" y="3429002"/>
            <a:ext cx="7885373" cy="344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50"/>
              </a:spcBef>
              <a:buFont typeface="Arial" panose="020B0604020202020204" pitchFamily="34" charset="0"/>
              <a:buChar char="•"/>
              <a:defRPr sz="1800" b="1" kern="1200">
                <a:solidFill>
                  <a:schemeClr val="tx1"/>
                </a:solidFill>
                <a:latin typeface="+mn-lt"/>
                <a:ea typeface="+mn-ea"/>
                <a:cs typeface="+mn-cs"/>
              </a:defRPr>
            </a:lvl1pPr>
            <a:lvl2pPr marL="0" indent="0" algn="l" defTabSz="914400" rtl="0" eaLnBrk="1" latinLnBrk="0" hangingPunct="1">
              <a:lnSpc>
                <a:spcPct val="90000"/>
              </a:lnSpc>
              <a:spcBef>
                <a:spcPts val="150"/>
              </a:spcBef>
              <a:buFont typeface="Arial" panose="020B0604020202020204" pitchFamily="34" charset="0"/>
              <a:buNone/>
              <a:defRPr sz="165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The HUSBAND</a:t>
            </a:r>
          </a:p>
          <a:p>
            <a:pPr marL="0" indent="0">
              <a:buFont typeface="Arial" panose="020B0604020202020204" pitchFamily="34" charset="0"/>
              <a:buNone/>
            </a:pPr>
            <a:r>
              <a:rPr lang="en-US" sz="2000" b="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DSC_0399_resize.JPG">
            <a:extLst>
              <a:ext uri="{FF2B5EF4-FFF2-40B4-BE49-F238E27FC236}">
                <a16:creationId xmlns:a16="http://schemas.microsoft.com/office/drawing/2014/main" xmlns="" id="{A978E462-439C-48AE-BB21-D492C814FFA8}"/>
              </a:ext>
            </a:extLst>
          </p:cNvPr>
          <p:cNvPicPr>
            <a:picLocks noChangeAspect="1"/>
          </p:cNvPicPr>
          <p:nvPr/>
        </p:nvPicPr>
        <p:blipFill>
          <a:blip r:embed="rId2" cstate="email"/>
          <a:srcRect/>
          <a:stretch>
            <a:fillRect/>
          </a:stretch>
        </p:blipFill>
        <p:spPr>
          <a:xfrm>
            <a:off x="-324544" y="0"/>
            <a:ext cx="10616877" cy="6858000"/>
          </a:xfrm>
          <a:prstGeom prst="rect">
            <a:avLst/>
          </a:prstGeom>
        </p:spPr>
      </p:pic>
      <p:sp>
        <p:nvSpPr>
          <p:cNvPr id="8" name="Rounded Rectangle 19">
            <a:extLst>
              <a:ext uri="{FF2B5EF4-FFF2-40B4-BE49-F238E27FC236}">
                <a16:creationId xmlns:a16="http://schemas.microsoft.com/office/drawing/2014/main" xmlns="" id="{00335BF2-3872-4EDE-8204-5CD33CF064D6}"/>
              </a:ext>
            </a:extLst>
          </p:cNvPr>
          <p:cNvSpPr/>
          <p:nvPr/>
        </p:nvSpPr>
        <p:spPr>
          <a:xfrm>
            <a:off x="806256" y="4143680"/>
            <a:ext cx="8625778" cy="230965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a16="http://schemas.microsoft.com/office/drawing/2014/main" xmlns="" id="{1F328456-8B46-4F52-969F-35F9F062AA6D}"/>
              </a:ext>
            </a:extLst>
          </p:cNvPr>
          <p:cNvSpPr txBox="1">
            <a:spLocks/>
          </p:cNvSpPr>
          <p:nvPr/>
        </p:nvSpPr>
        <p:spPr>
          <a:xfrm>
            <a:off x="1223121" y="4171200"/>
            <a:ext cx="7885373" cy="344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50"/>
              </a:spcBef>
              <a:buFont typeface="Arial" panose="020B0604020202020204" pitchFamily="34" charset="0"/>
              <a:buChar char="•"/>
              <a:defRPr sz="1800" b="1" kern="1200">
                <a:solidFill>
                  <a:schemeClr val="tx1"/>
                </a:solidFill>
                <a:latin typeface="+mn-lt"/>
                <a:ea typeface="+mn-ea"/>
                <a:cs typeface="+mn-cs"/>
              </a:defRPr>
            </a:lvl1pPr>
            <a:lvl2pPr marL="0" indent="0" algn="l" defTabSz="914400" rtl="0" eaLnBrk="1" latinLnBrk="0" hangingPunct="1">
              <a:lnSpc>
                <a:spcPct val="90000"/>
              </a:lnSpc>
              <a:spcBef>
                <a:spcPts val="150"/>
              </a:spcBef>
              <a:buFont typeface="Arial" panose="020B0604020202020204" pitchFamily="34" charset="0"/>
              <a:buNone/>
              <a:defRPr sz="165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chemeClr val="bg1"/>
                </a:solidFill>
                <a:latin typeface="Baskerville Old Face" pitchFamily="18" charset="0"/>
                <a:ea typeface="Verdana" panose="020B0604030504040204" pitchFamily="34" charset="0"/>
                <a:cs typeface="Verdana" panose="020B0604030504040204" pitchFamily="34" charset="0"/>
              </a:rPr>
              <a:t>The HUSBAND</a:t>
            </a:r>
          </a:p>
          <a:p>
            <a:pPr marL="0" indent="0">
              <a:buFont typeface="Arial" panose="020B0604020202020204" pitchFamily="34" charset="0"/>
              <a:buNone/>
            </a:pPr>
            <a:r>
              <a:rPr lang="en-US" sz="2000" b="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200" b="0" dirty="0">
                <a:solidFill>
                  <a:schemeClr val="bg1"/>
                </a:solidFill>
                <a:latin typeface="Baskerville Old Face" pitchFamily="18" charset="0"/>
                <a:ea typeface="Verdana" panose="020B0604030504040204" pitchFamily="34" charset="0"/>
                <a:cs typeface="Verdana" panose="020B0604030504040204" pitchFamily="34" charset="0"/>
              </a:rPr>
              <a:t>We recommend husbands as the primary target for </a:t>
            </a:r>
            <a:r>
              <a:rPr lang="en-US" sz="3200" b="0" dirty="0" smtClean="0">
                <a:solidFill>
                  <a:schemeClr val="bg1"/>
                </a:solidFill>
                <a:latin typeface="Baskerville Old Face" pitchFamily="18" charset="0"/>
                <a:ea typeface="Verdana" panose="020B0604030504040204" pitchFamily="34" charset="0"/>
                <a:cs typeface="Verdana" panose="020B0604030504040204" pitchFamily="34" charset="0"/>
              </a:rPr>
              <a:t>communication </a:t>
            </a:r>
            <a:r>
              <a:rPr lang="en-US" sz="3200" b="0" dirty="0">
                <a:solidFill>
                  <a:schemeClr val="bg1"/>
                </a:solidFill>
                <a:latin typeface="Baskerville Old Face" pitchFamily="18" charset="0"/>
                <a:ea typeface="Verdana" panose="020B0604030504040204" pitchFamily="34" charset="0"/>
                <a:cs typeface="Verdana" panose="020B0604030504040204" pitchFamily="34" charset="0"/>
              </a:rPr>
              <a:t>strategy;</a:t>
            </a:r>
          </a:p>
          <a:p>
            <a:pPr marL="0" indent="0">
              <a:buFont typeface="Arial" panose="020B0604020202020204" pitchFamily="34" charset="0"/>
              <a:buNone/>
            </a:pPr>
            <a:r>
              <a:rPr lang="en-US" b="0" dirty="0">
                <a:solidFill>
                  <a:schemeClr val="bg1"/>
                </a:solidFill>
                <a:latin typeface="Baskerville Old Face" pitchFamily="18" charset="0"/>
                <a:ea typeface="Verdana" panose="020B0604030504040204" pitchFamily="34" charset="0"/>
                <a:cs typeface="Verdana" panose="020B0604030504040204" pitchFamily="34" charset="0"/>
              </a:rPr>
              <a:t>secondary audience PLW and their mothers-in-law</a:t>
            </a:r>
            <a:endParaRPr lang="en-US" dirty="0">
              <a:latin typeface="Baskerville Old Face" pitchFamily="18" charset="0"/>
              <a:ea typeface="Verdana" panose="020B0604030504040204" pitchFamily="34" charset="0"/>
              <a:cs typeface="Verdana" panose="020B0604030504040204" pitchFamily="34" charset="0"/>
            </a:endParaRPr>
          </a:p>
          <a:p>
            <a:pPr marL="0" indent="0">
              <a:buNone/>
            </a:pP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052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Jaipur Jan 2017\DSC_168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53017" y="0"/>
            <a:ext cx="9505499" cy="6858000"/>
          </a:xfrm>
          <a:prstGeom prst="rect">
            <a:avLst/>
          </a:prstGeom>
          <a:solidFill>
            <a:schemeClr val="accent1"/>
          </a:solidFill>
        </p:spPr>
      </p:pic>
      <p:sp>
        <p:nvSpPr>
          <p:cNvPr id="3" name="Rectangle 1295"/>
          <p:cNvSpPr>
            <a:spLocks noChangeArrowheads="1"/>
          </p:cNvSpPr>
          <p:nvPr>
            <p:custDataLst>
              <p:tags r:id="rId1"/>
            </p:custDataLst>
          </p:nvPr>
        </p:nvSpPr>
        <p:spPr bwMode="auto">
          <a:xfrm>
            <a:off x="-253015" y="3789040"/>
            <a:ext cx="6025553" cy="1872208"/>
          </a:xfrm>
          <a:prstGeom prst="rect">
            <a:avLst/>
          </a:prstGeom>
          <a:solidFill>
            <a:schemeClr val="accent1"/>
          </a:solidFill>
          <a:ln w="9525" algn="ctr">
            <a:noFill/>
            <a:miter lim="800000"/>
            <a:headEnd/>
            <a:tailEnd/>
          </a:ln>
          <a:effectLst/>
          <a:extLst/>
        </p:spPr>
        <p:txBody>
          <a:bodyPr lIns="128016" tIns="128016" rIns="128016" bIns="128016"/>
          <a:lstStyle/>
          <a:p>
            <a:pPr algn="ctr"/>
            <a:r>
              <a:rPr lang="en-US" sz="3200" i="1" dirty="0" smtClean="0">
                <a:latin typeface="Baskerville Old Face" pitchFamily="18" charset="0"/>
                <a:ea typeface="Verdana" panose="020B0604030504040204" pitchFamily="34" charset="0"/>
                <a:cs typeface="Verdana" panose="020B0604030504040204" pitchFamily="34" charset="0"/>
              </a:rPr>
              <a:t>“</a:t>
            </a:r>
            <a:r>
              <a:rPr lang="en-US" sz="2400" i="1" dirty="0" smtClean="0">
                <a:latin typeface="Baskerville Old Face" pitchFamily="18" charset="0"/>
                <a:ea typeface="Verdana" panose="020B0604030504040204" pitchFamily="34" charset="0"/>
                <a:cs typeface="Verdana" panose="020B0604030504040204" pitchFamily="34" charset="0"/>
              </a:rPr>
              <a:t>They </a:t>
            </a:r>
            <a:r>
              <a:rPr lang="en-US" sz="2400" i="1" dirty="0">
                <a:latin typeface="Baskerville Old Face" pitchFamily="18" charset="0"/>
                <a:ea typeface="Verdana" panose="020B0604030504040204" pitchFamily="34" charset="0"/>
                <a:cs typeface="Verdana" panose="020B0604030504040204" pitchFamily="34" charset="0"/>
              </a:rPr>
              <a:t>keep us out saying it is womanly thing, our mothers ask us not to interfere. </a:t>
            </a:r>
            <a:r>
              <a:rPr lang="en-US" sz="2400" i="1" dirty="0" smtClean="0">
                <a:latin typeface="Baskerville Old Face" pitchFamily="18" charset="0"/>
                <a:ea typeface="Verdana" panose="020B0604030504040204" pitchFamily="34" charset="0"/>
                <a:cs typeface="Verdana" panose="020B0604030504040204" pitchFamily="34" charset="0"/>
              </a:rPr>
              <a:t>The </a:t>
            </a:r>
            <a:r>
              <a:rPr lang="en-US" sz="2400" i="1" dirty="0">
                <a:latin typeface="Baskerville Old Face" pitchFamily="18" charset="0"/>
                <a:ea typeface="Verdana" panose="020B0604030504040204" pitchFamily="34" charset="0"/>
                <a:cs typeface="Verdana" panose="020B0604030504040204" pitchFamily="34" charset="0"/>
              </a:rPr>
              <a:t>doctors give very generic advises, which even </a:t>
            </a:r>
            <a:r>
              <a:rPr lang="en-US" sz="2400" i="1" dirty="0" smtClean="0">
                <a:latin typeface="Baskerville Old Face" pitchFamily="18" charset="0"/>
                <a:ea typeface="Verdana" panose="020B0604030504040204" pitchFamily="34" charset="0"/>
                <a:cs typeface="Verdana" panose="020B0604030504040204" pitchFamily="34" charset="0"/>
              </a:rPr>
              <a:t>our </a:t>
            </a:r>
            <a:r>
              <a:rPr lang="en-US" sz="2400" i="1" dirty="0" smtClean="0">
                <a:latin typeface="Baskerville Old Face" pitchFamily="18" charset="0"/>
                <a:ea typeface="Verdana" panose="020B0604030504040204" pitchFamily="34" charset="0"/>
                <a:cs typeface="Verdana" panose="020B0604030504040204" pitchFamily="34" charset="0"/>
              </a:rPr>
              <a:t>mothers </a:t>
            </a:r>
            <a:r>
              <a:rPr lang="en-US" sz="2400" i="1" dirty="0">
                <a:latin typeface="Baskerville Old Face" pitchFamily="18" charset="0"/>
                <a:ea typeface="Verdana" panose="020B0604030504040204" pitchFamily="34" charset="0"/>
                <a:cs typeface="Verdana" panose="020B0604030504040204" pitchFamily="34" charset="0"/>
              </a:rPr>
              <a:t>are aware </a:t>
            </a:r>
            <a:r>
              <a:rPr lang="en-US" sz="2400" i="1" dirty="0" smtClean="0">
                <a:latin typeface="Baskerville Old Face" pitchFamily="18" charset="0"/>
                <a:ea typeface="Verdana" panose="020B0604030504040204" pitchFamily="34" charset="0"/>
                <a:cs typeface="Verdana" panose="020B0604030504040204" pitchFamily="34" charset="0"/>
              </a:rPr>
              <a:t>about</a:t>
            </a:r>
            <a:r>
              <a:rPr lang="en-US" sz="3200" i="1" dirty="0" smtClean="0">
                <a:latin typeface="Baskerville Old Face" pitchFamily="18" charset="0"/>
                <a:ea typeface="Verdana" panose="020B0604030504040204" pitchFamily="34" charset="0"/>
                <a:cs typeface="Verdana" panose="020B0604030504040204" pitchFamily="34" charset="0"/>
              </a:rPr>
              <a:t>”.</a:t>
            </a:r>
            <a:endParaRPr lang="en-US" sz="1200" i="1" dirty="0">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3517080" y="5661248"/>
            <a:ext cx="5976664" cy="1446550"/>
          </a:xfrm>
          <a:prstGeom prst="rect">
            <a:avLst/>
          </a:prstGeom>
          <a:solidFill>
            <a:schemeClr val="accent1"/>
          </a:solidFill>
        </p:spPr>
        <p:txBody>
          <a:bodyPr wrap="square">
            <a:spAutoFit/>
          </a:bodyPr>
          <a:lstStyle/>
          <a:p>
            <a:pPr algn="ctr"/>
            <a:r>
              <a:rPr lang="en-IN" sz="3200" i="1" dirty="0" smtClean="0">
                <a:latin typeface="Baskerville Old Face" pitchFamily="18" charset="0"/>
                <a:ea typeface="Verdana" panose="020B0604030504040204" pitchFamily="34" charset="0"/>
                <a:cs typeface="Verdana" panose="020B0604030504040204" pitchFamily="34" charset="0"/>
              </a:rPr>
              <a:t>“</a:t>
            </a:r>
            <a:r>
              <a:rPr lang="en-IN" sz="2400" i="1" dirty="0" smtClean="0">
                <a:latin typeface="Baskerville Old Face" pitchFamily="18" charset="0"/>
                <a:ea typeface="Verdana" panose="020B0604030504040204" pitchFamily="34" charset="0"/>
                <a:cs typeface="Verdana" panose="020B0604030504040204" pitchFamily="34" charset="0"/>
              </a:rPr>
              <a:t>They </a:t>
            </a:r>
            <a:r>
              <a:rPr lang="en-IN" sz="2400" i="1" dirty="0">
                <a:latin typeface="Baskerville Old Face" pitchFamily="18" charset="0"/>
                <a:ea typeface="Verdana" panose="020B0604030504040204" pitchFamily="34" charset="0"/>
                <a:cs typeface="Verdana" panose="020B0604030504040204" pitchFamily="34" charset="0"/>
              </a:rPr>
              <a:t>do not tell us such advises and then when things go wrong we need to spend</a:t>
            </a:r>
            <a:r>
              <a:rPr lang="en-IN" sz="3200" i="1" dirty="0" smtClean="0">
                <a:latin typeface="Baskerville Old Face" pitchFamily="18" charset="0"/>
                <a:ea typeface="Verdana" panose="020B0604030504040204" pitchFamily="34" charset="0"/>
                <a:cs typeface="Verdana" panose="020B0604030504040204" pitchFamily="34" charset="0"/>
              </a:rPr>
              <a:t>.”</a:t>
            </a:r>
            <a:endParaRPr lang="en-IN" sz="2400" i="1" dirty="0">
              <a:latin typeface="Baskerville Old Face" pitchFamily="18" charset="0"/>
              <a:ea typeface="Verdana" panose="020B0604030504040204" pitchFamily="34" charset="0"/>
              <a:cs typeface="Verdana" panose="020B0604030504040204" pitchFamily="34" charset="0"/>
            </a:endParaRPr>
          </a:p>
          <a:p>
            <a:pPr algn="ctr"/>
            <a:endParaRPr lang="en-US" sz="2400" dirty="0">
              <a:latin typeface="Baskerville Old Face" pitchFamily="18" charset="0"/>
              <a:ea typeface="Verdana" panose="020B0604030504040204" pitchFamily="34" charset="0"/>
              <a:cs typeface="Verdana" panose="020B0604030504040204" pitchFamily="34" charset="0"/>
            </a:endParaRPr>
          </a:p>
        </p:txBody>
      </p:sp>
      <p:sp>
        <p:nvSpPr>
          <p:cNvPr id="5" name="Rectangle 4"/>
          <p:cNvSpPr/>
          <p:nvPr/>
        </p:nvSpPr>
        <p:spPr>
          <a:xfrm>
            <a:off x="539552" y="1140216"/>
            <a:ext cx="8247052"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latin typeface="Baskerville Old Face" pitchFamily="18" charset="0"/>
                <a:ea typeface="Verdana" panose="020B0604030504040204" pitchFamily="34" charset="0"/>
                <a:cs typeface="Verdana" panose="020B0604030504040204" pitchFamily="34" charset="0"/>
              </a:rPr>
              <a:t>The husband wants to be involved, is the principle manager of financial resources and is the common influencer in single and joint families</a:t>
            </a:r>
            <a:endParaRPr lang="en-US" sz="3600" dirty="0">
              <a:latin typeface="Baskerville Old Face"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5942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350" y="908720"/>
            <a:ext cx="8445114" cy="5262979"/>
          </a:xfrm>
          <a:prstGeom prst="rect">
            <a:avLst/>
          </a:prstGeom>
        </p:spPr>
        <p:txBody>
          <a:bodyPr wrap="square">
            <a:spAutoFit/>
          </a:bodyPr>
          <a:lstStyle/>
          <a:p>
            <a:pPr marL="457200" indent="-285750">
              <a:buFont typeface="Arial" panose="020B0604020202020204" pitchFamily="34" charset="0"/>
              <a:buChar char="•"/>
            </a:pPr>
            <a:r>
              <a:rPr lang="en-US" sz="2000" dirty="0" smtClean="0">
                <a:latin typeface="Baskerville Old Face" pitchFamily="18" charset="0"/>
                <a:ea typeface="Verdana" panose="020B0604030504040204" pitchFamily="34" charset="0"/>
                <a:cs typeface="Verdana" panose="020B0604030504040204" pitchFamily="34" charset="0"/>
              </a:rPr>
              <a:t>AGE: 18-25 years. A young man, a first- or  second-time father. </a:t>
            </a:r>
          </a:p>
          <a:p>
            <a:pPr marL="171450" indent="0"/>
            <a:endParaRPr lang="en-US" sz="2000" dirty="0" smtClean="0">
              <a:latin typeface="Baskerville Old Face" pitchFamily="18" charset="0"/>
              <a:ea typeface="Verdana" panose="020B0604030504040204" pitchFamily="34" charset="0"/>
              <a:cs typeface="Verdana" panose="020B0604030504040204" pitchFamily="34" charset="0"/>
            </a:endParaRPr>
          </a:p>
          <a:p>
            <a:pPr marL="457200" indent="-285750">
              <a:buFont typeface="Arial" panose="020B0604020202020204" pitchFamily="34" charset="0"/>
              <a:buChar char="•"/>
            </a:pPr>
            <a:r>
              <a:rPr lang="en-US" sz="2000" dirty="0" smtClean="0">
                <a:latin typeface="Baskerville Old Face" pitchFamily="18" charset="0"/>
                <a:ea typeface="Verdana" panose="020B0604030504040204" pitchFamily="34" charset="0"/>
                <a:cs typeface="Verdana" panose="020B0604030504040204" pitchFamily="34" charset="0"/>
              </a:rPr>
              <a:t>RATIONALE: he is the principle manager of financial resources. According to IIHMR data, </a:t>
            </a:r>
            <a:r>
              <a:rPr lang="en-US" sz="2000" dirty="0" smtClean="0">
                <a:solidFill>
                  <a:schemeClr val="accent2"/>
                </a:solidFill>
                <a:latin typeface="Baskerville Old Face" pitchFamily="18" charset="0"/>
                <a:ea typeface="Verdana" panose="020B0604030504040204" pitchFamily="34" charset="0"/>
                <a:cs typeface="Verdana" panose="020B0604030504040204" pitchFamily="34" charset="0"/>
              </a:rPr>
              <a:t>50% of the households are single-family homes</a:t>
            </a:r>
          </a:p>
          <a:p>
            <a:pPr marL="457200" indent="-285750">
              <a:buFont typeface="Arial" panose="020B0604020202020204" pitchFamily="34" charset="0"/>
              <a:buChar char="•"/>
            </a:pPr>
            <a:endParaRPr lang="en-US" sz="2000" dirty="0" smtClean="0">
              <a:latin typeface="Baskerville Old Face" pitchFamily="18" charset="0"/>
              <a:ea typeface="Verdana" panose="020B0604030504040204" pitchFamily="34" charset="0"/>
              <a:cs typeface="Verdana" panose="020B0604030504040204" pitchFamily="34" charset="0"/>
            </a:endParaRPr>
          </a:p>
          <a:p>
            <a:pPr marL="457200" indent="-285750">
              <a:buFont typeface="Arial" panose="020B0604020202020204" pitchFamily="34" charset="0"/>
              <a:buChar char="•"/>
            </a:pPr>
            <a:r>
              <a:rPr lang="en-US" sz="2000" dirty="0" smtClean="0">
                <a:latin typeface="Baskerville Old Face" pitchFamily="18" charset="0"/>
                <a:ea typeface="Verdana" panose="020B0604030504040204" pitchFamily="34" charset="0"/>
                <a:cs typeface="Verdana" panose="020B0604030504040204" pitchFamily="34" charset="0"/>
              </a:rPr>
              <a:t>BEHAVIORAL CHARACTERISTICS: </a:t>
            </a:r>
            <a:r>
              <a:rPr lang="en-US" sz="2000" dirty="0" smtClean="0">
                <a:solidFill>
                  <a:schemeClr val="accent2"/>
                </a:solidFill>
                <a:latin typeface="Baskerville Old Face" pitchFamily="18" charset="0"/>
                <a:ea typeface="Verdana" panose="020B0604030504040204" pitchFamily="34" charset="0"/>
                <a:cs typeface="Verdana" panose="020B0604030504040204" pitchFamily="34" charset="0"/>
              </a:rPr>
              <a:t>The Quiet Supporter</a:t>
            </a:r>
            <a:r>
              <a:rPr lang="en-US" sz="2000" dirty="0" smtClean="0">
                <a:latin typeface="Baskerville Old Face" pitchFamily="18" charset="0"/>
                <a:ea typeface="Verdana" panose="020B0604030504040204" pitchFamily="34" charset="0"/>
                <a:cs typeface="Verdana" panose="020B0604030504040204" pitchFamily="34" charset="0"/>
              </a:rPr>
              <a:t>. He is still the provider, protector and a medium to the outside world. He is balancing the </a:t>
            </a:r>
            <a:r>
              <a:rPr lang="en-US" sz="2000" b="1" dirty="0" smtClean="0">
                <a:latin typeface="Baskerville Old Face" pitchFamily="18" charset="0"/>
                <a:ea typeface="Verdana" panose="020B0604030504040204" pitchFamily="34" charset="0"/>
                <a:cs typeface="Verdana" panose="020B0604030504040204" pitchFamily="34" charset="0"/>
              </a:rPr>
              <a:t>demands of the patriarchy </a:t>
            </a:r>
            <a:r>
              <a:rPr lang="en-US" sz="2000" dirty="0" smtClean="0">
                <a:latin typeface="Baskerville Old Face" pitchFamily="18" charset="0"/>
                <a:ea typeface="Verdana" panose="020B0604030504040204" pitchFamily="34" charset="0"/>
                <a:cs typeface="Verdana" panose="020B0604030504040204" pitchFamily="34" charset="0"/>
              </a:rPr>
              <a:t>with being more emotionally available to their wives, though </a:t>
            </a:r>
            <a:r>
              <a:rPr lang="en-US" sz="2000" b="1" dirty="0" smtClean="0">
                <a:latin typeface="Baskerville Old Face" pitchFamily="18" charset="0"/>
                <a:ea typeface="Verdana" panose="020B0604030504040204" pitchFamily="34" charset="0"/>
                <a:cs typeface="Verdana" panose="020B0604030504040204" pitchFamily="34" charset="0"/>
              </a:rPr>
              <a:t>mostly on the sly</a:t>
            </a:r>
            <a:r>
              <a:rPr lang="en-US" sz="2000" dirty="0" smtClean="0">
                <a:latin typeface="Baskerville Old Face" pitchFamily="18" charset="0"/>
                <a:ea typeface="Verdana" panose="020B0604030504040204" pitchFamily="34" charset="0"/>
                <a:cs typeface="Verdana" panose="020B0604030504040204" pitchFamily="34" charset="0"/>
              </a:rPr>
              <a:t>. He is </a:t>
            </a:r>
            <a:r>
              <a:rPr lang="en-US" sz="2000" b="1" dirty="0" smtClean="0">
                <a:latin typeface="Baskerville Old Face" pitchFamily="18" charset="0"/>
                <a:ea typeface="Verdana" panose="020B0604030504040204" pitchFamily="34" charset="0"/>
                <a:cs typeface="Verdana" panose="020B0604030504040204" pitchFamily="34" charset="0"/>
              </a:rPr>
              <a:t>occasionally smuggling in goodies </a:t>
            </a:r>
            <a:r>
              <a:rPr lang="en-US" sz="2000" dirty="0" smtClean="0">
                <a:latin typeface="Baskerville Old Face" pitchFamily="18" charset="0"/>
                <a:ea typeface="Verdana" panose="020B0604030504040204" pitchFamily="34" charset="0"/>
                <a:cs typeface="Verdana" panose="020B0604030504040204" pitchFamily="34" charset="0"/>
              </a:rPr>
              <a:t>and fruits, is </a:t>
            </a:r>
            <a:r>
              <a:rPr lang="en-US" sz="2000" b="1" dirty="0" smtClean="0">
                <a:latin typeface="Baskerville Old Face" pitchFamily="18" charset="0"/>
                <a:ea typeface="Verdana" panose="020B0604030504040204" pitchFamily="34" charset="0"/>
                <a:cs typeface="Verdana" panose="020B0604030504040204" pitchFamily="34" charset="0"/>
              </a:rPr>
              <a:t>accompanying his wife to the doctor (though may not enter)</a:t>
            </a:r>
            <a:r>
              <a:rPr lang="en-US" sz="2000" dirty="0" smtClean="0">
                <a:latin typeface="Baskerville Old Face" pitchFamily="18" charset="0"/>
                <a:ea typeface="Verdana" panose="020B0604030504040204" pitchFamily="34" charset="0"/>
                <a:cs typeface="Verdana" panose="020B0604030504040204" pitchFamily="34" charset="0"/>
              </a:rPr>
              <a:t>. </a:t>
            </a:r>
            <a:endParaRPr lang="en-US" sz="2000" dirty="0" smtClean="0">
              <a:solidFill>
                <a:schemeClr val="accent2"/>
              </a:solidFill>
              <a:latin typeface="Baskerville Old Face" pitchFamily="18" charset="0"/>
              <a:ea typeface="Verdana" panose="020B0604030504040204" pitchFamily="34" charset="0"/>
              <a:cs typeface="Verdana" panose="020B0604030504040204" pitchFamily="34" charset="0"/>
            </a:endParaRPr>
          </a:p>
          <a:p>
            <a:pPr marL="171450" indent="0"/>
            <a:endParaRPr lang="en-US" sz="2000" dirty="0" smtClean="0">
              <a:latin typeface="Baskerville Old Face" pitchFamily="18" charset="0"/>
              <a:ea typeface="Verdana" panose="020B0604030504040204" pitchFamily="34" charset="0"/>
              <a:cs typeface="Verdana" panose="020B0604030504040204" pitchFamily="34" charset="0"/>
            </a:endParaRPr>
          </a:p>
          <a:p>
            <a:pPr marL="457200" indent="-285750">
              <a:buFont typeface="Arial" panose="020B0604020202020204" pitchFamily="34" charset="0"/>
              <a:buChar char="•"/>
            </a:pPr>
            <a:r>
              <a:rPr lang="en-US" sz="2000" dirty="0" smtClean="0">
                <a:latin typeface="Baskerville Old Face" pitchFamily="18" charset="0"/>
                <a:ea typeface="Verdana" panose="020B0604030504040204" pitchFamily="34" charset="0"/>
                <a:cs typeface="Verdana" panose="020B0604030504040204" pitchFamily="34" charset="0"/>
              </a:rPr>
              <a:t>Husbands want to be involved and show positive reactions to suggestions where they are needed</a:t>
            </a:r>
          </a:p>
          <a:p>
            <a:pPr marL="457200" indent="-285750">
              <a:buFont typeface="Arial" panose="020B0604020202020204" pitchFamily="34" charset="0"/>
              <a:buChar char="•"/>
            </a:pPr>
            <a:r>
              <a:rPr lang="en-US" sz="2000" dirty="0" smtClean="0">
                <a:latin typeface="Baskerville Old Face" pitchFamily="18" charset="0"/>
                <a:ea typeface="Verdana" panose="020B0604030504040204" pitchFamily="34" charset="0"/>
                <a:cs typeface="Verdana" panose="020B0604030504040204" pitchFamily="34" charset="0"/>
              </a:rPr>
              <a:t>They desire prevention rather than curative strategies. </a:t>
            </a:r>
          </a:p>
          <a:p>
            <a:pPr marL="457200" indent="-285750">
              <a:buFont typeface="Arial" panose="020B0604020202020204" pitchFamily="34" charset="0"/>
              <a:buChar char="•"/>
            </a:pPr>
            <a:r>
              <a:rPr lang="en-US" sz="2000" b="1" dirty="0" smtClean="0">
                <a:latin typeface="Baskerville Old Face" pitchFamily="18" charset="0"/>
                <a:ea typeface="Verdana" panose="020B0604030504040204" pitchFamily="34" charset="0"/>
                <a:cs typeface="Verdana" panose="020B0604030504040204" pitchFamily="34" charset="0"/>
              </a:rPr>
              <a:t>Opportunities for husband involvement – </a:t>
            </a:r>
          </a:p>
          <a:p>
            <a:pPr marL="1027112" lvl="1">
              <a:buFont typeface="Courier New" panose="02070309020205020404" pitchFamily="49" charset="0"/>
              <a:buChar char="o"/>
            </a:pPr>
            <a:r>
              <a:rPr lang="en-US" b="1" dirty="0" smtClean="0">
                <a:latin typeface="Baskerville Old Face" pitchFamily="18" charset="0"/>
                <a:ea typeface="Verdana" panose="020B0604030504040204" pitchFamily="34" charset="0"/>
                <a:cs typeface="Verdana" panose="020B0604030504040204" pitchFamily="34" charset="0"/>
              </a:rPr>
              <a:t>at ANC check ups </a:t>
            </a:r>
          </a:p>
          <a:p>
            <a:pPr marL="1027112" lvl="1">
              <a:buFont typeface="Courier New" panose="02070309020205020404" pitchFamily="49" charset="0"/>
              <a:buChar char="o"/>
            </a:pPr>
            <a:r>
              <a:rPr lang="en-US" b="1" dirty="0" smtClean="0">
                <a:latin typeface="Baskerville Old Face" pitchFamily="18" charset="0"/>
                <a:ea typeface="Verdana" panose="020B0604030504040204" pitchFamily="34" charset="0"/>
                <a:cs typeface="Verdana" panose="020B0604030504040204" pitchFamily="34" charset="0"/>
              </a:rPr>
              <a:t>track food purchases by keeping receipts</a:t>
            </a:r>
            <a:endParaRPr lang="en-US" sz="2000" b="1" dirty="0">
              <a:latin typeface="Baskerville Old Face" pitchFamily="18" charset="0"/>
              <a:ea typeface="Verdana" panose="020B0604030504040204" pitchFamily="34" charset="0"/>
              <a:cs typeface="Verdana" panose="020B0604030504040204" pitchFamily="34" charset="0"/>
            </a:endParaRPr>
          </a:p>
        </p:txBody>
      </p:sp>
      <p:sp>
        <p:nvSpPr>
          <p:cNvPr id="3" name="Rectangle 2"/>
          <p:cNvSpPr/>
          <p:nvPr/>
        </p:nvSpPr>
        <p:spPr>
          <a:xfrm>
            <a:off x="3019172" y="44626"/>
            <a:ext cx="3497047" cy="584775"/>
          </a:xfrm>
          <a:prstGeom prst="rect">
            <a:avLst/>
          </a:prstGeom>
        </p:spPr>
        <p:txBody>
          <a:bodyPr wrap="square">
            <a:spAutoFit/>
          </a:bodyPr>
          <a:lstStyle/>
          <a:p>
            <a:pPr algn="ctr"/>
            <a:r>
              <a:rPr lang="en-US" sz="3200" i="0" dirty="0" smtClean="0">
                <a:solidFill>
                  <a:schemeClr val="tx1"/>
                </a:solidFill>
                <a:latin typeface="Baskerville Old Face" pitchFamily="18" charset="0"/>
                <a:ea typeface="Verdana" panose="020B0604030504040204" pitchFamily="34" charset="0"/>
                <a:cs typeface="Verdana" panose="020B0604030504040204" pitchFamily="34" charset="0"/>
              </a:rPr>
              <a:t>His behaviors</a:t>
            </a:r>
            <a:endParaRPr lang="en-US" sz="3200" i="0" dirty="0">
              <a:solidFill>
                <a:schemeClr val="tx1"/>
              </a:solidFill>
              <a:latin typeface="Baskerville Old Face"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265574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170124_16283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0"/>
            <a:ext cx="12192000" cy="6858000"/>
          </a:xfrm>
          <a:prstGeom prst="rect">
            <a:avLst/>
          </a:prstGeom>
        </p:spPr>
      </p:pic>
      <p:sp>
        <p:nvSpPr>
          <p:cNvPr id="6" name="Text Placeholder 1"/>
          <p:cNvSpPr txBox="1">
            <a:spLocks/>
          </p:cNvSpPr>
          <p:nvPr/>
        </p:nvSpPr>
        <p:spPr>
          <a:xfrm>
            <a:off x="2058081" y="4563350"/>
            <a:ext cx="7885373" cy="344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50"/>
              </a:spcBef>
              <a:buFont typeface="Arial" panose="020B0604020202020204" pitchFamily="34" charset="0"/>
              <a:buChar char="•"/>
              <a:defRPr sz="1800" b="1" kern="1200">
                <a:solidFill>
                  <a:schemeClr val="tx1"/>
                </a:solidFill>
                <a:latin typeface="+mn-lt"/>
                <a:ea typeface="+mn-ea"/>
                <a:cs typeface="+mn-cs"/>
              </a:defRPr>
            </a:lvl1pPr>
            <a:lvl2pPr marL="0" indent="0" algn="l" defTabSz="914400" rtl="0" eaLnBrk="1" latinLnBrk="0" hangingPunct="1">
              <a:lnSpc>
                <a:spcPct val="90000"/>
              </a:lnSpc>
              <a:spcBef>
                <a:spcPts val="150"/>
              </a:spcBef>
              <a:buFont typeface="Arial" panose="020B0604020202020204" pitchFamily="34" charset="0"/>
              <a:buNone/>
              <a:defRPr sz="165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The mother-in-law</a:t>
            </a:r>
          </a:p>
          <a:p>
            <a:pPr marL="0" indent="0">
              <a:buFont typeface="Arial" panose="020B0604020202020204" pitchFamily="34" charset="0"/>
              <a:buNone/>
            </a:pP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3129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4"/>
            <a:ext cx="8229600" cy="5141164"/>
          </a:xfrm>
        </p:spPr>
        <p:txBody>
          <a:bodyPr>
            <a:normAutofit/>
          </a:bodyPr>
          <a:lstStyle/>
          <a:p>
            <a:pPr marL="304810" indent="-304810">
              <a:buFont typeface="Arial" panose="020B0604020202020204" pitchFamily="34" charset="0"/>
              <a:buChar char="•"/>
            </a:pPr>
            <a:r>
              <a:rPr lang="en-US" sz="2000" dirty="0">
                <a:latin typeface="Baskerville Old Face" pitchFamily="18" charset="0"/>
                <a:ea typeface="Verdana" panose="020B0604030504040204" pitchFamily="34" charset="0"/>
                <a:cs typeface="Verdana" panose="020B0604030504040204" pitchFamily="34" charset="0"/>
              </a:rPr>
              <a:t>The ‘Staunch Traditionalist’ exist, but a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strong trend of a mother-in-law (MIL) </a:t>
            </a:r>
            <a:r>
              <a:rPr lang="en-US" sz="2000" dirty="0">
                <a:latin typeface="Baskerville Old Face" pitchFamily="18" charset="0"/>
                <a:ea typeface="Verdana" panose="020B0604030504040204" pitchFamily="34" charset="0"/>
                <a:cs typeface="Verdana" panose="020B0604030504040204" pitchFamily="34" charset="0"/>
              </a:rPr>
              <a:t>who is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Firm, but starting to give in</a:t>
            </a:r>
            <a:r>
              <a:rPr lang="en-US" sz="2000" dirty="0">
                <a:latin typeface="Baskerville Old Face" pitchFamily="18" charset="0"/>
                <a:ea typeface="Verdana" panose="020B0604030504040204" pitchFamily="34" charset="0"/>
                <a:cs typeface="Verdana" panose="020B0604030504040204" pitchFamily="34" charset="0"/>
              </a:rPr>
              <a:t>’ is emerging. </a:t>
            </a:r>
          </a:p>
          <a:p>
            <a:endParaRPr lang="en-US" sz="2000" dirty="0">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2000" dirty="0">
                <a:latin typeface="Baskerville Old Face" pitchFamily="18" charset="0"/>
                <a:ea typeface="Verdana" panose="020B0604030504040204" pitchFamily="34" charset="0"/>
                <a:cs typeface="Verdana" panose="020B0604030504040204" pitchFamily="34" charset="0"/>
              </a:rPr>
              <a:t>She still </a:t>
            </a:r>
            <a:r>
              <a:rPr lang="en-US" sz="2000" b="1" dirty="0">
                <a:latin typeface="Baskerville Old Face" pitchFamily="18" charset="0"/>
                <a:ea typeface="Verdana" panose="020B0604030504040204" pitchFamily="34" charset="0"/>
                <a:cs typeface="Verdana" panose="020B0604030504040204" pitchFamily="34" charset="0"/>
              </a:rPr>
              <a:t>holds the kitchen reins</a:t>
            </a:r>
            <a:r>
              <a:rPr lang="en-US" sz="2000" dirty="0">
                <a:latin typeface="Baskerville Old Face" pitchFamily="18" charset="0"/>
                <a:ea typeface="Verdana" panose="020B0604030504040204" pitchFamily="34" charset="0"/>
                <a:cs typeface="Verdana" panose="020B0604030504040204" pitchFamily="34" charset="0"/>
              </a:rPr>
              <a:t>, even while her sons brings in fruits &amp; supplements for his wife. However, given the strong patriarchal system, if the need be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she will heed to her son’s decision.</a:t>
            </a:r>
          </a:p>
          <a:p>
            <a:endParaRPr lang="en-US" sz="2000" b="1" dirty="0">
              <a:latin typeface="Baskerville Old Face" pitchFamily="18" charset="0"/>
              <a:ea typeface="Verdana" panose="020B0604030504040204" pitchFamily="34" charset="0"/>
              <a:cs typeface="Verdana" panose="020B0604030504040204" pitchFamily="34" charset="0"/>
            </a:endParaRPr>
          </a:p>
          <a:p>
            <a:pPr marL="304810" indent="-304810">
              <a:buFont typeface="Arial" panose="020B0604020202020204" pitchFamily="34" charset="0"/>
              <a:buChar char="•"/>
            </a:pPr>
            <a:r>
              <a:rPr lang="en-US" sz="2000" dirty="0">
                <a:latin typeface="Baskerville Old Face" pitchFamily="18" charset="0"/>
                <a:ea typeface="Verdana" panose="020B0604030504040204" pitchFamily="34" charset="0"/>
                <a:cs typeface="Verdana" panose="020B0604030504040204" pitchFamily="34" charset="0"/>
              </a:rPr>
              <a:t>MIL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wants her daughter-in-law to stay active and healthy</a:t>
            </a:r>
            <a:r>
              <a:rPr lang="en-US" sz="2000" dirty="0">
                <a:latin typeface="Baskerville Old Face" pitchFamily="18" charset="0"/>
                <a:ea typeface="Verdana" panose="020B0604030504040204" pitchFamily="34" charset="0"/>
                <a:cs typeface="Verdana" panose="020B0604030504040204" pitchFamily="34" charset="0"/>
              </a:rPr>
              <a:t>, so she supports measures that assist in this objective. </a:t>
            </a:r>
            <a:endParaRPr lang="en-US" sz="2000" dirty="0" smtClean="0">
              <a:latin typeface="Baskerville Old Face" pitchFamily="18"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2000" b="1" dirty="0" smtClean="0">
                <a:solidFill>
                  <a:schemeClr val="accent2"/>
                </a:solidFill>
                <a:latin typeface="Baskerville Old Face" pitchFamily="18" charset="0"/>
                <a:ea typeface="Verdana" panose="020B0604030504040204" pitchFamily="34" charset="0"/>
                <a:cs typeface="Verdana" panose="020B0604030504040204" pitchFamily="34" charset="0"/>
              </a:rPr>
              <a:t>Eating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more </a:t>
            </a:r>
            <a:r>
              <a:rPr lang="en-US" sz="2000" dirty="0">
                <a:latin typeface="Baskerville Old Face" pitchFamily="18" charset="0"/>
                <a:ea typeface="Verdana" panose="020B0604030504040204" pitchFamily="34" charset="0"/>
                <a:cs typeface="Verdana" panose="020B0604030504040204" pitchFamily="34" charset="0"/>
              </a:rPr>
              <a:t>associated with: indulgent, over eating, lethargy.</a:t>
            </a:r>
          </a:p>
          <a:p>
            <a:pPr marL="171450" indent="-171450">
              <a:buFont typeface="Arial" panose="020B0604020202020204" pitchFamily="34" charset="0"/>
              <a:buChar char="•"/>
            </a:pPr>
            <a:endParaRPr lang="en-US" sz="2000" dirty="0">
              <a:latin typeface="Baskerville Old Face" pitchFamily="18"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Anytime foods concept was new</a:t>
            </a:r>
            <a:r>
              <a:rPr lang="en-US" sz="2000" dirty="0">
                <a:latin typeface="Baskerville Old Face" pitchFamily="18" charset="0"/>
                <a:ea typeface="Verdana" panose="020B0604030504040204" pitchFamily="34" charset="0"/>
                <a:cs typeface="Verdana" panose="020B0604030504040204" pitchFamily="34" charset="0"/>
              </a:rPr>
              <a:t>. </a:t>
            </a:r>
            <a:endParaRPr lang="en-US" sz="2000" dirty="0" smtClean="0">
              <a:latin typeface="Baskerville Old Face" pitchFamily="18"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US" sz="2000" dirty="0">
              <a:latin typeface="Baskerville Old Face" pitchFamily="18"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2000" dirty="0" smtClean="0">
                <a:latin typeface="Baskerville Old Face" pitchFamily="18" charset="0"/>
                <a:ea typeface="Verdana" panose="020B0604030504040204" pitchFamily="34" charset="0"/>
                <a:cs typeface="Verdana" panose="020B0604030504040204" pitchFamily="34" charset="0"/>
              </a:rPr>
              <a:t>The </a:t>
            </a:r>
            <a:r>
              <a:rPr lang="en-US" sz="2000" dirty="0">
                <a:latin typeface="Baskerville Old Face" pitchFamily="18" charset="0"/>
                <a:ea typeface="Verdana" panose="020B0604030504040204" pitchFamily="34" charset="0"/>
                <a:cs typeface="Verdana" panose="020B0604030504040204" pitchFamily="34" charset="0"/>
              </a:rPr>
              <a:t>idea that the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baby was hungry</a:t>
            </a:r>
            <a:r>
              <a:rPr lang="en-US" sz="2000" dirty="0">
                <a:solidFill>
                  <a:schemeClr val="accent2"/>
                </a:solidFill>
                <a:latin typeface="Baskerville Old Face" pitchFamily="18" charset="0"/>
                <a:ea typeface="Verdana" panose="020B0604030504040204" pitchFamily="34" charset="0"/>
                <a:cs typeface="Verdana" panose="020B0604030504040204" pitchFamily="34" charset="0"/>
              </a:rPr>
              <a:t> </a:t>
            </a:r>
            <a:r>
              <a:rPr lang="en-US" sz="2000" b="1" dirty="0">
                <a:solidFill>
                  <a:schemeClr val="accent2"/>
                </a:solidFill>
                <a:latin typeface="Baskerville Old Face" pitchFamily="18" charset="0"/>
                <a:ea typeface="Verdana" panose="020B0604030504040204" pitchFamily="34" charset="0"/>
                <a:cs typeface="Verdana" panose="020B0604030504040204" pitchFamily="34" charset="0"/>
              </a:rPr>
              <a:t>in womb</a:t>
            </a:r>
            <a:r>
              <a:rPr lang="en-US" sz="2000" dirty="0">
                <a:solidFill>
                  <a:schemeClr val="accent2"/>
                </a:solidFill>
                <a:latin typeface="Baskerville Old Face" pitchFamily="18" charset="0"/>
                <a:ea typeface="Verdana" panose="020B0604030504040204" pitchFamily="34" charset="0"/>
                <a:cs typeface="Verdana" panose="020B0604030504040204" pitchFamily="34" charset="0"/>
              </a:rPr>
              <a:t> </a:t>
            </a:r>
            <a:r>
              <a:rPr lang="en-US" sz="2000" dirty="0">
                <a:latin typeface="Baskerville Old Face" pitchFamily="18" charset="0"/>
                <a:ea typeface="Verdana" panose="020B0604030504040204" pitchFamily="34" charset="0"/>
                <a:cs typeface="Verdana" panose="020B0604030504040204" pitchFamily="34" charset="0"/>
              </a:rPr>
              <a:t>was new and exciting</a:t>
            </a:r>
          </a:p>
          <a:p>
            <a:pPr marL="304810" indent="-304810">
              <a:buFont typeface="Arial" panose="020B0604020202020204" pitchFamily="34" charset="0"/>
              <a:buChar char="•"/>
            </a:pPr>
            <a:endParaRPr lang="en-US" sz="2000" dirty="0">
              <a:latin typeface="Baskerville Old Face" pitchFamily="18" charset="0"/>
              <a:ea typeface="Verdana" panose="020B0604030504040204" pitchFamily="34" charset="0"/>
              <a:cs typeface="Verdana" panose="020B0604030504040204" pitchFamily="34" charset="0"/>
            </a:endParaRPr>
          </a:p>
          <a:p>
            <a:endParaRPr lang="en-IN" sz="1400" dirty="0"/>
          </a:p>
        </p:txBody>
      </p:sp>
      <p:sp>
        <p:nvSpPr>
          <p:cNvPr id="4" name="Title 3"/>
          <p:cNvSpPr txBox="1">
            <a:spLocks noGrp="1"/>
          </p:cNvSpPr>
          <p:nvPr>
            <p:ph type="title"/>
          </p:nvPr>
        </p:nvSpPr>
        <p:spPr>
          <a:xfrm>
            <a:off x="457200" y="369084"/>
            <a:ext cx="8229600" cy="954107"/>
          </a:xfrm>
          <a:prstGeom prst="rect">
            <a:avLst/>
          </a:prstGeom>
          <a:noFill/>
        </p:spPr>
        <p:txBody>
          <a:bodyPr wrap="square" rtlCol="0">
            <a:spAutoFit/>
          </a:bodyPr>
          <a:lstStyle/>
          <a:p>
            <a:r>
              <a:rPr lang="en-US" sz="2800" dirty="0">
                <a:latin typeface="Baskerville Old Face" pitchFamily="18" charset="0"/>
                <a:ea typeface="Verdana" panose="020B0604030504040204" pitchFamily="34" charset="0"/>
                <a:cs typeface="Verdana" panose="020B0604030504040204" pitchFamily="34" charset="0"/>
              </a:rPr>
              <a:t>The mother-in-law is a strong supporter of her son and she will help him step into his responsibilities of a father</a:t>
            </a:r>
          </a:p>
        </p:txBody>
      </p:sp>
    </p:spTree>
    <p:extLst>
      <p:ext uri="{BB962C8B-B14F-4D97-AF65-F5344CB8AC3E}">
        <p14:creationId xmlns:p14="http://schemas.microsoft.com/office/powerpoint/2010/main" val="14450964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eeta.jain\Desktop\IMG_20170301_105245817_BURST000_COVER_TO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837127"/>
            <a:ext cx="9489585" cy="5337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txBox="1">
            <a:spLocks/>
          </p:cNvSpPr>
          <p:nvPr/>
        </p:nvSpPr>
        <p:spPr>
          <a:xfrm>
            <a:off x="2251257" y="4032110"/>
            <a:ext cx="8296541" cy="344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50"/>
              </a:spcBef>
              <a:buFont typeface="Arial" panose="020B0604020202020204" pitchFamily="34" charset="0"/>
              <a:buChar char="•"/>
              <a:defRPr sz="1800" b="1" kern="1200">
                <a:solidFill>
                  <a:schemeClr val="tx1"/>
                </a:solidFill>
                <a:latin typeface="+mn-lt"/>
                <a:ea typeface="+mn-ea"/>
                <a:cs typeface="+mn-cs"/>
              </a:defRPr>
            </a:lvl1pPr>
            <a:lvl2pPr marL="0" indent="0" algn="l" defTabSz="914400" rtl="0" eaLnBrk="1" latinLnBrk="0" hangingPunct="1">
              <a:lnSpc>
                <a:spcPct val="90000"/>
              </a:lnSpc>
              <a:spcBef>
                <a:spcPts val="150"/>
              </a:spcBef>
              <a:buFont typeface="Arial" panose="020B0604020202020204" pitchFamily="34" charset="0"/>
              <a:buNone/>
              <a:defRPr sz="165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The frontline workers</a:t>
            </a: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ontent Placeholder 7"/>
          <p:cNvSpPr txBox="1">
            <a:spLocks/>
          </p:cNvSpPr>
          <p:nvPr/>
        </p:nvSpPr>
        <p:spPr>
          <a:xfrm>
            <a:off x="364792" y="4500765"/>
            <a:ext cx="8760000" cy="4392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dirty="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n-US" sz="1600" dirty="0">
                <a:latin typeface="Verdana" panose="020B0604030504040204" pitchFamily="34" charset="0"/>
                <a:ea typeface="Verdana" panose="020B0604030504040204" pitchFamily="34" charset="0"/>
                <a:cs typeface="Verdana" panose="020B0604030504040204" pitchFamily="34" charset="0"/>
              </a:rPr>
              <a:t>PLW is mostly favorably inclined towards FLWs, she trusts them, and their interest in her well-being makes her feel special. </a:t>
            </a: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n-US" sz="1600" dirty="0" smtClean="0">
                <a:latin typeface="Verdana" panose="020B0604030504040204" pitchFamily="34" charset="0"/>
                <a:ea typeface="Verdana" panose="020B0604030504040204" pitchFamily="34" charset="0"/>
                <a:cs typeface="Verdana" panose="020B0604030504040204" pitchFamily="34" charset="0"/>
              </a:rPr>
              <a:t>She </a:t>
            </a:r>
            <a:r>
              <a:rPr lang="en-US" sz="1600" dirty="0">
                <a:latin typeface="Verdana" panose="020B0604030504040204" pitchFamily="34" charset="0"/>
                <a:ea typeface="Verdana" panose="020B0604030504040204" pitchFamily="34" charset="0"/>
                <a:cs typeface="Verdana" panose="020B0604030504040204" pitchFamily="34" charset="0"/>
              </a:rPr>
              <a:t>feels FLWs follow contemporary practices and such interactions offer an opportunity for new learning. ANMs are relatively </a:t>
            </a:r>
            <a:r>
              <a:rPr lang="en-US" sz="1600" b="1" dirty="0">
                <a:latin typeface="Verdana" panose="020B0604030504040204" pitchFamily="34" charset="0"/>
                <a:ea typeface="Verdana" panose="020B0604030504040204" pitchFamily="34" charset="0"/>
                <a:cs typeface="Verdana" panose="020B0604030504040204" pitchFamily="34" charset="0"/>
              </a:rPr>
              <a:t>more trusted, respected. </a:t>
            </a:r>
          </a:p>
        </p:txBody>
      </p:sp>
    </p:spTree>
    <p:extLst>
      <p:ext uri="{BB962C8B-B14F-4D97-AF65-F5344CB8AC3E}">
        <p14:creationId xmlns:p14="http://schemas.microsoft.com/office/powerpoint/2010/main" val="28027583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969" y="72981"/>
            <a:ext cx="8637212" cy="954107"/>
          </a:xfrm>
          <a:prstGeom prst="rect">
            <a:avLst/>
          </a:prstGeom>
          <a:noFill/>
        </p:spPr>
        <p:txBody>
          <a:bodyPr wrap="square" rtlCol="0">
            <a:spAutoFit/>
          </a:bodyPr>
          <a:lstStyle/>
          <a:p>
            <a:r>
              <a:rPr lang="en-US" sz="2800" dirty="0">
                <a:latin typeface="Baskerville Old Face" pitchFamily="18" charset="0"/>
                <a:ea typeface="Verdana" panose="020B0604030504040204" pitchFamily="34" charset="0"/>
                <a:cs typeface="Verdana" panose="020B0604030504040204" pitchFamily="34" charset="0"/>
              </a:rPr>
              <a:t>We interviewed pregnant and lactating women, their husbands, mothers-in-law and frontline workers</a:t>
            </a:r>
          </a:p>
        </p:txBody>
      </p:sp>
      <p:pic>
        <p:nvPicPr>
          <p:cNvPr id="8" name="Picture 7"/>
          <p:cNvPicPr>
            <a:picLocks noChangeAspect="1"/>
          </p:cNvPicPr>
          <p:nvPr/>
        </p:nvPicPr>
        <p:blipFill>
          <a:blip r:embed="rId3"/>
          <a:stretch>
            <a:fillRect/>
          </a:stretch>
        </p:blipFill>
        <p:spPr>
          <a:xfrm>
            <a:off x="826199" y="1263674"/>
            <a:ext cx="5643874" cy="221139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104252473"/>
              </p:ext>
            </p:extLst>
          </p:nvPr>
        </p:nvGraphicFramePr>
        <p:xfrm>
          <a:off x="699752" y="3834756"/>
          <a:ext cx="3429000" cy="15595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xmlns="" val="20000"/>
                    </a:ext>
                  </a:extLst>
                </a:gridCol>
              </a:tblGrid>
              <a:tr h="370840">
                <a:tc>
                  <a:txBody>
                    <a:bodyPr/>
                    <a:lstStyle/>
                    <a:p>
                      <a:pPr algn="ctr"/>
                      <a:r>
                        <a:rPr lang="en-US" sz="1800" b="0" dirty="0">
                          <a:solidFill>
                            <a:schemeClr val="tx1"/>
                          </a:solidFill>
                          <a:latin typeface="Baskerville Old Face" pitchFamily="18" charset="0"/>
                          <a:ea typeface="Verdana" panose="020B0604030504040204" pitchFamily="34" charset="0"/>
                          <a:cs typeface="Verdana" panose="020B0604030504040204" pitchFamily="34" charset="0"/>
                        </a:rPr>
                        <a:t> Formative Research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pPr marL="285750" lvl="0" indent="-285750">
                        <a:buFont typeface="Arial" panose="020B0604020202020204" pitchFamily="34" charset="0"/>
                        <a:buChar char="•"/>
                      </a:pPr>
                      <a:r>
                        <a:rPr lang="en-US" sz="1800" dirty="0">
                          <a:latin typeface="Baskerville Old Face" pitchFamily="18" charset="0"/>
                          <a:ea typeface="Verdana" panose="020B0604030504040204" pitchFamily="34" charset="0"/>
                          <a:cs typeface="Verdana" panose="020B0604030504040204" pitchFamily="34" charset="0"/>
                        </a:rPr>
                        <a:t>32 PLW interviews</a:t>
                      </a:r>
                    </a:p>
                    <a:p>
                      <a:pPr marL="285750" lvl="0" indent="-285750">
                        <a:buFont typeface="Arial" panose="020B0604020202020204" pitchFamily="34" charset="0"/>
                        <a:buChar char="•"/>
                      </a:pPr>
                      <a:r>
                        <a:rPr lang="en-US" sz="1800" b="0" dirty="0">
                          <a:solidFill>
                            <a:schemeClr val="tx1"/>
                          </a:solidFill>
                          <a:latin typeface="Baskerville Old Face" pitchFamily="18" charset="0"/>
                          <a:ea typeface="Verdana" panose="020B0604030504040204" pitchFamily="34" charset="0"/>
                          <a:cs typeface="Verdana" panose="020B0604030504040204" pitchFamily="34" charset="0"/>
                        </a:rPr>
                        <a:t>8 focus group discussions with each group:</a:t>
                      </a:r>
                    </a:p>
                    <a:p>
                      <a:pPr marL="742950" lvl="1" indent="-285750">
                        <a:buFont typeface="Arial" panose="020B0604020202020204" pitchFamily="34" charset="0"/>
                        <a:buChar char="•"/>
                      </a:pPr>
                      <a:r>
                        <a:rPr lang="en-US" sz="1800" b="0" dirty="0" smtClean="0">
                          <a:solidFill>
                            <a:schemeClr val="tx1"/>
                          </a:solidFill>
                          <a:latin typeface="Baskerville Old Face" pitchFamily="18" charset="0"/>
                          <a:ea typeface="Verdana" panose="020B0604030504040204" pitchFamily="34" charset="0"/>
                          <a:cs typeface="Verdana" panose="020B0604030504040204" pitchFamily="34" charset="0"/>
                        </a:rPr>
                        <a:t>frontline </a:t>
                      </a:r>
                      <a:r>
                        <a:rPr lang="en-US" sz="1800" b="0" dirty="0">
                          <a:solidFill>
                            <a:schemeClr val="tx1"/>
                          </a:solidFill>
                          <a:latin typeface="Baskerville Old Face" pitchFamily="18" charset="0"/>
                          <a:ea typeface="Verdana" panose="020B0604030504040204" pitchFamily="34" charset="0"/>
                          <a:cs typeface="Verdana" panose="020B0604030504040204" pitchFamily="34" charset="0"/>
                        </a:rPr>
                        <a:t>workers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463333572"/>
              </p:ext>
            </p:extLst>
          </p:nvPr>
        </p:nvGraphicFramePr>
        <p:xfrm>
          <a:off x="4587965" y="3475065"/>
          <a:ext cx="3429000" cy="29311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xmlns="" val="20000"/>
                    </a:ext>
                  </a:extLst>
                </a:gridCol>
              </a:tblGrid>
              <a:tr h="370840">
                <a:tc>
                  <a:txBody>
                    <a:bodyPr/>
                    <a:lstStyle/>
                    <a:p>
                      <a:pPr algn="ct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 Validation</a:t>
                      </a:r>
                      <a:r>
                        <a:rPr lang="en-US" sz="1800" b="0" baseline="0" dirty="0">
                          <a:solidFill>
                            <a:srgbClr val="C00000"/>
                          </a:solidFill>
                          <a:latin typeface="Baskerville Old Face" pitchFamily="18" charset="0"/>
                          <a:ea typeface="Verdana" panose="020B0604030504040204" pitchFamily="34" charset="0"/>
                          <a:cs typeface="Verdana" panose="020B0604030504040204" pitchFamily="34" charset="0"/>
                        </a:rPr>
                        <a:t> Phase</a:t>
                      </a:r>
                      <a:endParaRPr lang="en-US" sz="1800" b="0" dirty="0">
                        <a:solidFill>
                          <a:srgbClr val="C00000"/>
                        </a:solidFill>
                        <a:latin typeface="Baskerville Old Face" pitchFamily="18"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pPr marL="285750" lvl="0" indent="-285750">
                        <a:buFont typeface="Arial" panose="020B0604020202020204" pitchFamily="34" charset="0"/>
                        <a:buChar char="•"/>
                      </a:pPr>
                      <a:r>
                        <a:rPr lang="en-US" sz="1800" dirty="0">
                          <a:solidFill>
                            <a:srgbClr val="C00000"/>
                          </a:solidFill>
                          <a:latin typeface="Baskerville Old Face" pitchFamily="18" charset="0"/>
                          <a:ea typeface="Verdana" panose="020B0604030504040204" pitchFamily="34" charset="0"/>
                          <a:cs typeface="Verdana" panose="020B0604030504040204" pitchFamily="34" charset="0"/>
                        </a:rPr>
                        <a:t>Key</a:t>
                      </a:r>
                      <a:r>
                        <a:rPr lang="en-US" sz="1800" baseline="0" dirty="0">
                          <a:solidFill>
                            <a:srgbClr val="C00000"/>
                          </a:solidFill>
                          <a:latin typeface="Baskerville Old Face" pitchFamily="18" charset="0"/>
                          <a:ea typeface="Verdana" panose="020B0604030504040204" pitchFamily="34" charset="0"/>
                          <a:cs typeface="Verdana" panose="020B0604030504040204" pitchFamily="34" charset="0"/>
                        </a:rPr>
                        <a:t> communication elements – creative material &amp; actual food products</a:t>
                      </a:r>
                      <a:endParaRPr lang="en-US" sz="1800" dirty="0">
                        <a:solidFill>
                          <a:srgbClr val="C00000"/>
                        </a:solidFill>
                        <a:latin typeface="Baskerville Old Face" pitchFamily="18"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pP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12 focus group discussions (1-2 hours) in 3 districts:</a:t>
                      </a:r>
                    </a:p>
                    <a:p>
                      <a:pPr marL="742950" lvl="1" indent="-285750">
                        <a:buFont typeface="Arial" panose="020B0604020202020204" pitchFamily="34" charset="0"/>
                        <a:buChar char="•"/>
                      </a:pP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PLW</a:t>
                      </a:r>
                    </a:p>
                    <a:p>
                      <a:pPr marL="742950" lvl="1" indent="-285750">
                        <a:buFont typeface="Arial" panose="020B0604020202020204" pitchFamily="34" charset="0"/>
                        <a:buChar char="•"/>
                      </a:pPr>
                      <a:r>
                        <a:rPr lang="en-US" sz="1800" b="1" dirty="0">
                          <a:solidFill>
                            <a:srgbClr val="C00000"/>
                          </a:solidFill>
                          <a:latin typeface="Baskerville Old Face" pitchFamily="18" charset="0"/>
                          <a:ea typeface="Verdana" panose="020B0604030504040204" pitchFamily="34" charset="0"/>
                          <a:cs typeface="Verdana" panose="020B0604030504040204" pitchFamily="34" charset="0"/>
                        </a:rPr>
                        <a:t>mothers-in-law</a:t>
                      </a:r>
                    </a:p>
                    <a:p>
                      <a:pPr marL="742950" lvl="1" indent="-285750">
                        <a:buFont typeface="Arial" panose="020B0604020202020204" pitchFamily="34" charset="0"/>
                        <a:buChar char="•"/>
                      </a:pPr>
                      <a:r>
                        <a:rPr lang="en-US" sz="1800" b="1" dirty="0">
                          <a:solidFill>
                            <a:srgbClr val="C00000"/>
                          </a:solidFill>
                          <a:latin typeface="Baskerville Old Face" pitchFamily="18" charset="0"/>
                          <a:ea typeface="Verdana" panose="020B0604030504040204" pitchFamily="34" charset="0"/>
                          <a:cs typeface="Verdana" panose="020B0604030504040204" pitchFamily="34" charset="0"/>
                        </a:rPr>
                        <a:t>husbands</a:t>
                      </a:r>
                    </a:p>
                    <a:p>
                      <a:pPr marL="742950" lvl="1" indent="-285750">
                        <a:buFont typeface="Arial" panose="020B0604020202020204" pitchFamily="34" charset="0"/>
                        <a:buChar char="•"/>
                      </a:pPr>
                      <a:r>
                        <a:rPr lang="en-US" sz="1800" b="0" dirty="0">
                          <a:solidFill>
                            <a:srgbClr val="C00000"/>
                          </a:solidFill>
                          <a:latin typeface="Baskerville Old Face" pitchFamily="18" charset="0"/>
                          <a:ea typeface="Verdana" panose="020B0604030504040204" pitchFamily="34" charset="0"/>
                          <a:cs typeface="Verdana" panose="020B0604030504040204" pitchFamily="34" charset="0"/>
                        </a:rPr>
                        <a:t>frontline workers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3" name="Oval 2"/>
          <p:cNvSpPr/>
          <p:nvPr/>
        </p:nvSpPr>
        <p:spPr>
          <a:xfrm>
            <a:off x="5148064" y="5445224"/>
            <a:ext cx="1872208"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7085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969" y="240406"/>
            <a:ext cx="8637212" cy="1077218"/>
          </a:xfrm>
          <a:prstGeom prst="rect">
            <a:avLst/>
          </a:prstGeom>
          <a:noFill/>
        </p:spPr>
        <p:txBody>
          <a:bodyPr wrap="square" rtlCol="0">
            <a:spAutoFit/>
          </a:bodyPr>
          <a:lstStyle/>
          <a:p>
            <a:r>
              <a:rPr lang="en-US" sz="3200" dirty="0">
                <a:latin typeface="Baskerville Old Face" pitchFamily="18" charset="0"/>
                <a:ea typeface="Verdana" panose="020B0604030504040204" pitchFamily="34" charset="0"/>
                <a:cs typeface="Verdana" panose="020B0604030504040204" pitchFamily="34" charset="0"/>
              </a:rPr>
              <a:t>Insights from formative research led to the development of five communication concepts</a:t>
            </a:r>
          </a:p>
        </p:txBody>
      </p:sp>
      <p:sp>
        <p:nvSpPr>
          <p:cNvPr id="2" name="Rectangle 1"/>
          <p:cNvSpPr/>
          <p:nvPr/>
        </p:nvSpPr>
        <p:spPr>
          <a:xfrm>
            <a:off x="263752" y="1429608"/>
            <a:ext cx="8648432" cy="4401205"/>
          </a:xfrm>
          <a:prstGeom prst="rect">
            <a:avLst/>
          </a:prstGeom>
        </p:spPr>
        <p:txBody>
          <a:bodyPr wrap="square">
            <a:spAutoFit/>
          </a:bodyPr>
          <a:lstStyle/>
          <a:p>
            <a:pPr marL="457200" lvl="0" indent="-457200">
              <a:buFont typeface="+mj-lt"/>
              <a:buAutoNum type="arabicPeriod"/>
            </a:pPr>
            <a:r>
              <a:rPr lang="en-US" sz="2000" dirty="0" smtClean="0">
                <a:solidFill>
                  <a:srgbClr val="C00000"/>
                </a:solidFill>
                <a:latin typeface="Baskerville Old Face" pitchFamily="18" charset="0"/>
                <a:ea typeface="Verdana" panose="020B0604030504040204" pitchFamily="34" charset="0"/>
                <a:cs typeface="Verdana" panose="020B0604030504040204" pitchFamily="34" charset="0"/>
              </a:rPr>
              <a:t>Use </a:t>
            </a:r>
            <a:r>
              <a:rPr lang="en-US" sz="2000" b="1" dirty="0" smtClean="0">
                <a:solidFill>
                  <a:srgbClr val="C00000"/>
                </a:solidFill>
                <a:latin typeface="Baskerville Old Face" pitchFamily="18" charset="0"/>
                <a:ea typeface="Verdana" panose="020B0604030504040204" pitchFamily="34" charset="0"/>
                <a:cs typeface="Verdana" panose="020B0604030504040204" pitchFamily="34" charset="0"/>
              </a:rPr>
              <a:t>accepted social roles </a:t>
            </a:r>
            <a:r>
              <a:rPr lang="en-US" sz="2000" dirty="0" smtClean="0">
                <a:latin typeface="Baskerville Old Face" pitchFamily="18" charset="0"/>
                <a:ea typeface="Verdana" panose="020B0604030504040204" pitchFamily="34" charset="0"/>
                <a:cs typeface="Verdana" panose="020B0604030504040204" pitchFamily="34" charset="0"/>
              </a:rPr>
              <a:t>of care and responsibility, because gatekeepers improve food access and sanction eating more for PLW. </a:t>
            </a:r>
          </a:p>
          <a:p>
            <a:pPr marL="457200" lvl="0" indent="-457200">
              <a:buFont typeface="+mj-lt"/>
              <a:buAutoNum type="arabicPeriod"/>
            </a:pPr>
            <a:endParaRPr lang="en-US" sz="2000" dirty="0" smtClean="0">
              <a:latin typeface="Baskerville Old Face" pitchFamily="18" charset="0"/>
              <a:ea typeface="Verdana" panose="020B0604030504040204" pitchFamily="34" charset="0"/>
              <a:cs typeface="Verdana" panose="020B0604030504040204" pitchFamily="34" charset="0"/>
            </a:endParaRPr>
          </a:p>
          <a:p>
            <a:pPr marL="457200" lvl="0" indent="-457200">
              <a:buFont typeface="+mj-lt"/>
              <a:buAutoNum type="arabicPeriod"/>
            </a:pPr>
            <a:r>
              <a:rPr lang="en-US" sz="2000" dirty="0" smtClean="0">
                <a:latin typeface="Baskerville Old Face" pitchFamily="18" charset="0"/>
                <a:ea typeface="Verdana" panose="020B0604030504040204" pitchFamily="34" charset="0"/>
                <a:cs typeface="Verdana" panose="020B0604030504040204" pitchFamily="34" charset="0"/>
              </a:rPr>
              <a:t>Use the </a:t>
            </a:r>
            <a:r>
              <a:rPr lang="en-US" sz="2000" b="1" dirty="0" smtClean="0">
                <a:solidFill>
                  <a:srgbClr val="C00000"/>
                </a:solidFill>
                <a:latin typeface="Baskerville Old Face" pitchFamily="18" charset="0"/>
                <a:ea typeface="Verdana" panose="020B0604030504040204" pitchFamily="34" charset="0"/>
                <a:cs typeface="Verdana" panose="020B0604030504040204" pitchFamily="34" charset="0"/>
              </a:rPr>
              <a:t>spousal bond </a:t>
            </a:r>
            <a:r>
              <a:rPr lang="en-US" sz="2000" dirty="0" smtClean="0">
                <a:latin typeface="Baskerville Old Face" pitchFamily="18" charset="0"/>
                <a:ea typeface="Verdana" panose="020B0604030504040204" pitchFamily="34" charset="0"/>
                <a:cs typeface="Verdana" panose="020B0604030504040204" pitchFamily="34" charset="0"/>
              </a:rPr>
              <a:t>to support and further encourage care for PLW. </a:t>
            </a:r>
          </a:p>
          <a:p>
            <a:pPr marL="457200" lvl="0" indent="-457200">
              <a:buFont typeface="+mj-lt"/>
              <a:buAutoNum type="arabicPeriod"/>
            </a:pPr>
            <a:endParaRPr lang="en-US" sz="2000" b="1" dirty="0" smtClean="0">
              <a:latin typeface="Baskerville Old Face" pitchFamily="18" charset="0"/>
              <a:ea typeface="Verdana" panose="020B0604030504040204" pitchFamily="34" charset="0"/>
              <a:cs typeface="Verdana" panose="020B0604030504040204" pitchFamily="34" charset="0"/>
            </a:endParaRPr>
          </a:p>
          <a:p>
            <a:pPr marL="457200" lvl="0" indent="-457200">
              <a:buFont typeface="+mj-lt"/>
              <a:buAutoNum type="arabicPeriod"/>
            </a:pPr>
            <a:r>
              <a:rPr lang="en-US" sz="2000" b="1" dirty="0" smtClean="0">
                <a:solidFill>
                  <a:srgbClr val="C00000"/>
                </a:solidFill>
                <a:latin typeface="Baskerville Old Face" pitchFamily="18" charset="0"/>
                <a:ea typeface="Verdana" panose="020B0604030504040204" pitchFamily="34" charset="0"/>
                <a:cs typeface="Verdana" panose="020B0604030504040204" pitchFamily="34" charset="0"/>
              </a:rPr>
              <a:t>Strong food sharing culture for meals </a:t>
            </a:r>
            <a:r>
              <a:rPr lang="en-US" sz="2000" dirty="0" smtClean="0">
                <a:solidFill>
                  <a:srgbClr val="C00000"/>
                </a:solidFill>
                <a:latin typeface="Baskerville Old Face" pitchFamily="18" charset="0"/>
                <a:ea typeface="Verdana" panose="020B0604030504040204" pitchFamily="34" charset="0"/>
                <a:cs typeface="Verdana" panose="020B0604030504040204" pitchFamily="34" charset="0"/>
              </a:rPr>
              <a:t>–</a:t>
            </a:r>
            <a:r>
              <a:rPr lang="en-US" sz="2000" b="1" dirty="0" smtClean="0">
                <a:solidFill>
                  <a:srgbClr val="C00000"/>
                </a:solidFill>
                <a:latin typeface="Baskerville Old Face" pitchFamily="18" charset="0"/>
                <a:ea typeface="Verdana" panose="020B0604030504040204" pitchFamily="34" charset="0"/>
                <a:cs typeface="Verdana" panose="020B0604030504040204" pitchFamily="34" charset="0"/>
              </a:rPr>
              <a:t>Promote foods that do not require cooking and sharin</a:t>
            </a:r>
            <a:r>
              <a:rPr lang="en-US" sz="2000" b="1" dirty="0" smtClean="0">
                <a:latin typeface="Baskerville Old Face" pitchFamily="18" charset="0"/>
                <a:ea typeface="Verdana" panose="020B0604030504040204" pitchFamily="34" charset="0"/>
                <a:cs typeface="Verdana" panose="020B0604030504040204" pitchFamily="34" charset="0"/>
              </a:rPr>
              <a:t>g </a:t>
            </a:r>
            <a:r>
              <a:rPr lang="en-US" sz="2000" dirty="0" smtClean="0">
                <a:latin typeface="Baskerville Old Face" pitchFamily="18" charset="0"/>
                <a:ea typeface="Verdana" panose="020B0604030504040204" pitchFamily="34" charset="0"/>
                <a:cs typeface="Verdana" panose="020B0604030504040204" pitchFamily="34" charset="0"/>
              </a:rPr>
              <a:t>through meals, foods that can be consumed in small portions, and are readily available in the home, at all seasons</a:t>
            </a:r>
          </a:p>
          <a:p>
            <a:pPr marL="457200" lvl="0" indent="-457200">
              <a:buFont typeface="+mj-lt"/>
              <a:buAutoNum type="arabicPeriod"/>
            </a:pPr>
            <a:endParaRPr lang="en-US" sz="2000" dirty="0" smtClean="0">
              <a:latin typeface="Baskerville Old Face" pitchFamily="18" charset="0"/>
              <a:ea typeface="Verdana" panose="020B0604030504040204" pitchFamily="34" charset="0"/>
              <a:cs typeface="Verdana" panose="020B0604030504040204" pitchFamily="34" charset="0"/>
            </a:endParaRPr>
          </a:p>
          <a:p>
            <a:pPr marL="457200" lvl="0" indent="-457200">
              <a:buFont typeface="+mj-lt"/>
              <a:buAutoNum type="arabicPeriod"/>
            </a:pPr>
            <a:r>
              <a:rPr lang="en-US" sz="2000" dirty="0" smtClean="0">
                <a:latin typeface="Baskerville Old Face" pitchFamily="18" charset="0"/>
                <a:ea typeface="Verdana" panose="020B0604030504040204" pitchFamily="34" charset="0"/>
                <a:cs typeface="Verdana" panose="020B0604030504040204" pitchFamily="34" charset="0"/>
              </a:rPr>
              <a:t>Major </a:t>
            </a:r>
            <a:r>
              <a:rPr lang="en-US" sz="2000" b="1" dirty="0" smtClean="0">
                <a:solidFill>
                  <a:srgbClr val="C00000"/>
                </a:solidFill>
                <a:latin typeface="Baskerville Old Face" pitchFamily="18" charset="0"/>
                <a:ea typeface="Verdana" panose="020B0604030504040204" pitchFamily="34" charset="0"/>
                <a:cs typeface="Verdana" panose="020B0604030504040204" pitchFamily="34" charset="0"/>
              </a:rPr>
              <a:t>pay-off is the child’s health</a:t>
            </a:r>
            <a:r>
              <a:rPr lang="en-US" sz="2000" dirty="0" smtClean="0">
                <a:latin typeface="Baskerville Old Face" pitchFamily="18" charset="0"/>
                <a:ea typeface="Verdana" panose="020B0604030504040204" pitchFamily="34" charset="0"/>
                <a:cs typeface="Verdana" panose="020B0604030504040204" pitchFamily="34" charset="0"/>
              </a:rPr>
              <a:t>. Focus on positive </a:t>
            </a:r>
            <a:r>
              <a:rPr lang="en-US" sz="2000" b="1" dirty="0" smtClean="0">
                <a:latin typeface="Baskerville Old Face" pitchFamily="18" charset="0"/>
                <a:ea typeface="Verdana" panose="020B0604030504040204" pitchFamily="34" charset="0"/>
                <a:cs typeface="Verdana" panose="020B0604030504040204" pitchFamily="34" charset="0"/>
              </a:rPr>
              <a:t>outcomes for the future</a:t>
            </a:r>
            <a:r>
              <a:rPr lang="en-US" sz="2000" dirty="0" smtClean="0">
                <a:latin typeface="Baskerville Old Face" pitchFamily="18" charset="0"/>
                <a:ea typeface="Verdana" panose="020B0604030504040204" pitchFamily="34" charset="0"/>
                <a:cs typeface="Verdana" panose="020B0604030504040204" pitchFamily="34" charset="0"/>
              </a:rPr>
              <a:t>. These factors improve motivation and self-efficacy for behavior change. </a:t>
            </a:r>
          </a:p>
          <a:p>
            <a:pPr marL="457200" lvl="0" indent="-457200">
              <a:buFont typeface="+mj-lt"/>
              <a:buAutoNum type="arabicPeriod"/>
            </a:pPr>
            <a:endParaRPr lang="en-US" sz="2000" dirty="0" smtClean="0">
              <a:latin typeface="Baskerville Old Face" pitchFamily="18" charset="0"/>
              <a:ea typeface="Verdana" panose="020B0604030504040204" pitchFamily="34" charset="0"/>
              <a:cs typeface="Verdana" panose="020B0604030504040204" pitchFamily="34" charset="0"/>
            </a:endParaRPr>
          </a:p>
          <a:p>
            <a:pPr marL="457200" lvl="0" indent="-457200">
              <a:buFont typeface="+mj-lt"/>
              <a:buAutoNum type="arabicPeriod"/>
            </a:pPr>
            <a:r>
              <a:rPr lang="en-US" sz="2000" b="1" dirty="0" smtClean="0">
                <a:solidFill>
                  <a:srgbClr val="C00000"/>
                </a:solidFill>
                <a:latin typeface="Baskerville Old Face" pitchFamily="18" charset="0"/>
                <a:ea typeface="Verdana" panose="020B0604030504040204" pitchFamily="34" charset="0"/>
                <a:cs typeface="Verdana" panose="020B0604030504040204" pitchFamily="34" charset="0"/>
              </a:rPr>
              <a:t>Framing of advice is critical </a:t>
            </a:r>
            <a:r>
              <a:rPr lang="en-US" sz="2000" dirty="0" smtClean="0">
                <a:latin typeface="Baskerville Old Face" pitchFamily="18" charset="0"/>
                <a:ea typeface="Verdana" panose="020B0604030504040204" pitchFamily="34" charset="0"/>
                <a:cs typeface="Verdana" panose="020B0604030504040204" pitchFamily="34" charset="0"/>
              </a:rPr>
              <a:t>for PLW to eat more – advice must be relevant, </a:t>
            </a:r>
            <a:r>
              <a:rPr lang="en-US" sz="2000" dirty="0" smtClean="0">
                <a:solidFill>
                  <a:srgbClr val="C00000"/>
                </a:solidFill>
                <a:latin typeface="Baskerville Old Face" pitchFamily="18" charset="0"/>
                <a:ea typeface="Verdana" panose="020B0604030504040204" pitchFamily="34" charset="0"/>
                <a:cs typeface="Verdana" panose="020B0604030504040204" pitchFamily="34" charset="0"/>
              </a:rPr>
              <a:t>actionable, informative, and aspirational</a:t>
            </a:r>
            <a:endParaRPr lang="en-US" sz="2000" dirty="0">
              <a:solidFill>
                <a:srgbClr val="C00000"/>
              </a:solidFill>
              <a:latin typeface="Baskerville Old Face"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714898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9379" y="0"/>
            <a:ext cx="2164623" cy="6858000"/>
          </a:xfrm>
          <a:prstGeom prst="rect">
            <a:avLst/>
          </a:prstGeom>
          <a:solidFill>
            <a:schemeClr val="tx1">
              <a:lumMod val="50000"/>
              <a:lumOff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043772" y="537298"/>
            <a:ext cx="2035834" cy="6217087"/>
          </a:xfrm>
          <a:prstGeom prst="rect">
            <a:avLst/>
          </a:prstGeom>
          <a:noFill/>
        </p:spPr>
        <p:txBody>
          <a:bodyPr wrap="square" rtlCol="0">
            <a:spAutoFit/>
          </a:bodyPr>
          <a:lstStyle/>
          <a:p>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The Key Visual and Concept</a:t>
            </a:r>
          </a:p>
          <a:p>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Image of a husband and wife in a loving embrace, offering her a fruit. </a:t>
            </a:r>
          </a:p>
          <a:p>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Key concept is to infuse a sense of responsibility into the husband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(of the mother-to-be)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to take care of her enhanced nutritional needs, so that the baby grows to become a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‘champion’. </a:t>
            </a:r>
          </a:p>
          <a:p>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A champion is a boy or girl with all-round growth - physical and mental - so that he/she excels in life</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descr="C:\Users\ABC\Downloads\Champion ki ma-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9166"/>
            <a:ext cx="6609130" cy="46723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1D732393-426B-4408-8580-3026AF619A34}"/>
              </a:ext>
            </a:extLst>
          </p:cNvPr>
          <p:cNvSpPr txBox="1"/>
          <p:nvPr/>
        </p:nvSpPr>
        <p:spPr>
          <a:xfrm>
            <a:off x="0" y="4653136"/>
            <a:ext cx="6788642" cy="1015663"/>
          </a:xfrm>
          <a:prstGeom prst="rect">
            <a:avLst/>
          </a:prstGeom>
          <a:noFill/>
        </p:spPr>
        <p:txBody>
          <a:bodyPr wrap="square" rtlCol="0">
            <a:spAutoFit/>
          </a:bodyPr>
          <a:lstStyle/>
          <a:p>
            <a:r>
              <a:rPr lang="en-US" sz="2000" dirty="0" smtClean="0">
                <a:solidFill>
                  <a:srgbClr val="C00000"/>
                </a:solidFill>
                <a:latin typeface="Baskerville Old Face" pitchFamily="18" charset="0"/>
                <a:ea typeface="Verdana" panose="020B0604030504040204" pitchFamily="34" charset="0"/>
                <a:cs typeface="Verdana" panose="020B0604030504040204" pitchFamily="34" charset="0"/>
              </a:rPr>
              <a:t>Strong </a:t>
            </a:r>
            <a:r>
              <a:rPr lang="en-US" sz="2000" dirty="0">
                <a:solidFill>
                  <a:srgbClr val="C00000"/>
                </a:solidFill>
                <a:latin typeface="Baskerville Old Face" pitchFamily="18" charset="0"/>
                <a:ea typeface="Verdana" panose="020B0604030504040204" pitchFamily="34" charset="0"/>
                <a:cs typeface="Verdana" panose="020B0604030504040204" pitchFamily="34" charset="0"/>
              </a:rPr>
              <a:t>acceptability among all groups to husband taking care of his wife. </a:t>
            </a:r>
            <a:endParaRPr lang="en-US" sz="2000" dirty="0" smtClean="0">
              <a:solidFill>
                <a:srgbClr val="C00000"/>
              </a:solidFill>
              <a:latin typeface="Baskerville Old Face" pitchFamily="18" charset="0"/>
              <a:ea typeface="Verdana" panose="020B0604030504040204" pitchFamily="34" charset="0"/>
              <a:cs typeface="Verdana" panose="020B0604030504040204" pitchFamily="34" charset="0"/>
            </a:endParaRPr>
          </a:p>
          <a:p>
            <a:r>
              <a:rPr lang="en-US" sz="2000" dirty="0" smtClean="0">
                <a:solidFill>
                  <a:srgbClr val="C00000"/>
                </a:solidFill>
                <a:latin typeface="Baskerville Old Face" pitchFamily="18" charset="0"/>
                <a:ea typeface="Verdana" panose="020B0604030504040204" pitchFamily="34" charset="0"/>
                <a:cs typeface="Verdana" panose="020B0604030504040204" pitchFamily="34" charset="0"/>
              </a:rPr>
              <a:t>Art</a:t>
            </a:r>
            <a:r>
              <a:rPr lang="en-US" sz="2000" dirty="0">
                <a:solidFill>
                  <a:srgbClr val="C00000"/>
                </a:solidFill>
                <a:latin typeface="Baskerville Old Face" pitchFamily="18" charset="0"/>
                <a:ea typeface="Verdana" panose="020B0604030504040204" pitchFamily="34" charset="0"/>
                <a:cs typeface="Verdana" panose="020B0604030504040204" pitchFamily="34" charset="0"/>
              </a:rPr>
              <a:t>, Royal Dress and jewelry were very well liked. </a:t>
            </a:r>
          </a:p>
        </p:txBody>
      </p:sp>
    </p:spTree>
    <p:extLst>
      <p:ext uri="{BB962C8B-B14F-4D97-AF65-F5344CB8AC3E}">
        <p14:creationId xmlns:p14="http://schemas.microsoft.com/office/powerpoint/2010/main" val="182967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71" y="116632"/>
            <a:ext cx="8147248" cy="1642194"/>
          </a:xfrm>
        </p:spPr>
        <p:txBody>
          <a:bodyPr>
            <a:normAutofit/>
          </a:bodyPr>
          <a:lstStyle/>
          <a:p>
            <a:r>
              <a:rPr lang="en-US" dirty="0" smtClean="0">
                <a:latin typeface="Baskerville Old Face" pitchFamily="18" charset="0"/>
              </a:rPr>
              <a:t>Back in 2004</a:t>
            </a:r>
            <a:endParaRPr lang="en-IN" dirty="0">
              <a:latin typeface="Baskerville Old Face" pitchFamily="18" charset="0"/>
            </a:endParaRPr>
          </a:p>
        </p:txBody>
      </p:sp>
      <p:sp>
        <p:nvSpPr>
          <p:cNvPr id="3" name="TextBox 2"/>
          <p:cNvSpPr txBox="1"/>
          <p:nvPr/>
        </p:nvSpPr>
        <p:spPr>
          <a:xfrm>
            <a:off x="488331" y="1834754"/>
            <a:ext cx="8352928" cy="4154984"/>
          </a:xfrm>
          <a:prstGeom prst="rect">
            <a:avLst/>
          </a:prstGeom>
          <a:noFill/>
        </p:spPr>
        <p:txBody>
          <a:bodyPr wrap="square" rtlCol="0">
            <a:spAutoFit/>
          </a:bodyPr>
          <a:lstStyle/>
          <a:p>
            <a:r>
              <a:rPr lang="en-US" sz="3200" dirty="0" smtClean="0">
                <a:latin typeface="Baskerville Old Face" pitchFamily="18" charset="0"/>
              </a:rPr>
              <a:t>“I would take the next 1000 children born, randomize them in two different groups and have  half of them eat nothing but fresh fruits and vegetables for the rest of their lives, and other half eat nothing but fried snacks and cola; and then I will measure  their susceptibility to NCD’s”</a:t>
            </a:r>
          </a:p>
          <a:p>
            <a:endParaRPr lang="en-US" sz="2400" i="1" dirty="0" smtClean="0">
              <a:latin typeface="Baskerville Old Face" pitchFamily="18" charset="0"/>
            </a:endParaRPr>
          </a:p>
          <a:p>
            <a:r>
              <a:rPr lang="en-US" sz="2400" i="1" dirty="0" smtClean="0">
                <a:latin typeface="Baskerville Old Face" pitchFamily="18" charset="0"/>
              </a:rPr>
              <a:t>Note to self: Imprison them and force them to stick to what you feed them</a:t>
            </a:r>
            <a:endParaRPr lang="en-IN" sz="2400" i="1" dirty="0">
              <a:latin typeface="Baskerville Old Face" pitchFamily="18" charset="0"/>
            </a:endParaRPr>
          </a:p>
        </p:txBody>
      </p:sp>
    </p:spTree>
    <p:extLst>
      <p:ext uri="{BB962C8B-B14F-4D97-AF65-F5344CB8AC3E}">
        <p14:creationId xmlns:p14="http://schemas.microsoft.com/office/powerpoint/2010/main" val="29408139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Old Face" pitchFamily="18" charset="0"/>
              </a:rPr>
              <a:t>Access and sanction for food</a:t>
            </a:r>
            <a:endParaRPr lang="en-IN" dirty="0">
              <a:latin typeface="Baskerville Old Face" pitchFamily="18" charset="0"/>
            </a:endParaRPr>
          </a:p>
        </p:txBody>
      </p:sp>
      <p:sp>
        <p:nvSpPr>
          <p:cNvPr id="3" name="Subtitle 2"/>
          <p:cNvSpPr>
            <a:spLocks noGrp="1"/>
          </p:cNvSpPr>
          <p:nvPr>
            <p:ph type="subTitle" idx="1"/>
          </p:nvPr>
        </p:nvSpPr>
        <p:spPr/>
        <p:txBody>
          <a:bodyPr/>
          <a:lstStyle/>
          <a:p>
            <a:r>
              <a:rPr lang="en-US" dirty="0" smtClean="0">
                <a:latin typeface="Baskerville Old Face" pitchFamily="18" charset="0"/>
              </a:rPr>
              <a:t>Solution: personalized treat box</a:t>
            </a:r>
            <a:endParaRPr lang="en-IN" dirty="0">
              <a:latin typeface="Baskerville Old Face" pitchFamily="18" charset="0"/>
            </a:endParaRPr>
          </a:p>
        </p:txBody>
      </p:sp>
    </p:spTree>
    <p:extLst>
      <p:ext uri="{BB962C8B-B14F-4D97-AF65-F5344CB8AC3E}">
        <p14:creationId xmlns:p14="http://schemas.microsoft.com/office/powerpoint/2010/main" val="2906459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C5A0BC8-FBCC-4207-A8D4-4713EBE4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563673" y="180304"/>
            <a:ext cx="3271233" cy="861774"/>
          </a:xfrm>
          <a:prstGeom prst="rect">
            <a:avLst/>
          </a:prstGeom>
          <a:noFill/>
        </p:spPr>
        <p:txBody>
          <a:bodyPr wrap="square" rtlCol="0">
            <a:spAutoFit/>
          </a:bodyPr>
          <a:lstStyle/>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TREAT BOX</a:t>
            </a:r>
          </a:p>
        </p:txBody>
      </p:sp>
      <p:sp>
        <p:nvSpPr>
          <p:cNvPr id="6" name="TextBox 5"/>
          <p:cNvSpPr txBox="1"/>
          <p:nvPr/>
        </p:nvSpPr>
        <p:spPr>
          <a:xfrm>
            <a:off x="-144786" y="5339350"/>
            <a:ext cx="3622082" cy="1492716"/>
          </a:xfrm>
          <a:prstGeom prst="rect">
            <a:avLst/>
          </a:prstGeom>
          <a:noFill/>
        </p:spPr>
        <p:txBody>
          <a:bodyPr wrap="square" rtlCol="0">
            <a:spAutoFit/>
          </a:bodyPr>
          <a:lstStyle/>
          <a:p>
            <a:pPr marL="800100" lvl="1" indent="-342900">
              <a:buFont typeface="Arial" panose="020B0604020202020204" pitchFamily="34" charset="0"/>
              <a:buChar char="•"/>
            </a:pP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Elevates</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low status foods </a:t>
            </a:r>
          </a:p>
          <a:p>
            <a:pPr marL="800100" lvl="1" indent="-342900">
              <a:buFont typeface="Arial" panose="020B0604020202020204" pitchFamily="34" charset="0"/>
              <a:buChar char="•"/>
            </a:pP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Reminder</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to eat more foods </a:t>
            </a:r>
          </a:p>
          <a:p>
            <a:pPr marL="800100" lvl="1" indent="-342900">
              <a:buFont typeface="Arial" panose="020B0604020202020204" pitchFamily="34" charset="0"/>
              <a:buChar char="•"/>
            </a:pP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Makes choices </a:t>
            </a: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manageable</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800100" lvl="1" indent="-342900">
              <a:buFont typeface="Arial" panose="020B0604020202020204" pitchFamily="34" charset="0"/>
              <a:buChar char="•"/>
            </a:pP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Advice becomes </a:t>
            </a: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actionable</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800100" lvl="1" indent="-342900">
              <a:buFont typeface="Arial" panose="020B0604020202020204" pitchFamily="34" charset="0"/>
              <a:buChar char="•"/>
            </a:pP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Enables food access </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to women  </a:t>
            </a:r>
          </a:p>
          <a:p>
            <a:endPar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09359" y="4616503"/>
            <a:ext cx="746975" cy="1631216"/>
          </a:xfrm>
          <a:prstGeom prst="rect">
            <a:avLst/>
          </a:prstGeom>
          <a:noFill/>
        </p:spPr>
        <p:txBody>
          <a:bodyPr wrap="square" rtlCol="0">
            <a:spAutoFit/>
          </a:bodyPr>
          <a:lstStyle/>
          <a:p>
            <a:r>
              <a:rPr lang="en-US" sz="10000" dirty="0">
                <a:solidFill>
                  <a:schemeClr val="bg1"/>
                </a:solidFill>
                <a:latin typeface="Arial" panose="020B0604020202020204" pitchFamily="34" charset="0"/>
                <a:cs typeface="Arial" panose="020B0604020202020204" pitchFamily="34" charset="0"/>
              </a:rPr>
              <a:t>“</a:t>
            </a:r>
          </a:p>
        </p:txBody>
      </p:sp>
      <p:sp>
        <p:nvSpPr>
          <p:cNvPr id="13" name="TextBox 12"/>
          <p:cNvSpPr txBox="1"/>
          <p:nvPr/>
        </p:nvSpPr>
        <p:spPr>
          <a:xfrm>
            <a:off x="3103816" y="5837065"/>
            <a:ext cx="746975" cy="1631216"/>
          </a:xfrm>
          <a:prstGeom prst="rect">
            <a:avLst/>
          </a:prstGeom>
          <a:noFill/>
        </p:spPr>
        <p:txBody>
          <a:bodyPr wrap="square" rtlCol="0">
            <a:spAutoFit/>
          </a:bodyPr>
          <a:lstStyle/>
          <a:p>
            <a:r>
              <a:rPr lang="en-US" sz="10000" dirty="0">
                <a:solidFill>
                  <a:schemeClr val="bg1"/>
                </a:solidFill>
                <a:latin typeface="Arial" panose="020B0604020202020204" pitchFamily="34" charset="0"/>
                <a:cs typeface="Arial" panose="020B0604020202020204" pitchFamily="34" charset="0"/>
              </a:rPr>
              <a:t>”</a:t>
            </a:r>
          </a:p>
        </p:txBody>
      </p:sp>
      <p:sp>
        <p:nvSpPr>
          <p:cNvPr id="7" name="TextBox 6"/>
          <p:cNvSpPr txBox="1"/>
          <p:nvPr/>
        </p:nvSpPr>
        <p:spPr>
          <a:xfrm>
            <a:off x="1043608" y="1988841"/>
            <a:ext cx="7344816" cy="1815882"/>
          </a:xfrm>
          <a:prstGeom prst="rect">
            <a:avLst/>
          </a:prstGeom>
          <a:solidFill>
            <a:schemeClr val="bg2"/>
          </a:solid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Treat Box </a:t>
            </a:r>
            <a:r>
              <a:rPr lang="en-US" sz="2800" dirty="0">
                <a:latin typeface="Verdana" panose="020B0604030504040204" pitchFamily="34" charset="0"/>
                <a:ea typeface="Verdana" panose="020B0604030504040204" pitchFamily="34" charset="0"/>
                <a:cs typeface="Verdana" panose="020B0604030504040204" pitchFamily="34" charset="0"/>
              </a:rPr>
              <a:t>for the PLW to store food away from kitchen, to eat when convenient for her. An intimate exchange between husband and wife</a:t>
            </a:r>
            <a:r>
              <a:rPr lang="en-US" sz="2800" dirty="0"/>
              <a:t>. </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110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Old Face" pitchFamily="18" charset="0"/>
              </a:rPr>
              <a:t>Husbands rarely visit PHC’s </a:t>
            </a:r>
            <a:br>
              <a:rPr lang="en-US" dirty="0" smtClean="0">
                <a:latin typeface="Baskerville Old Face" pitchFamily="18" charset="0"/>
              </a:rPr>
            </a:br>
            <a:r>
              <a:rPr lang="en-US" dirty="0" smtClean="0">
                <a:latin typeface="Baskerville Old Face" pitchFamily="18" charset="0"/>
              </a:rPr>
              <a:t>She Does not remember the diet advices</a:t>
            </a:r>
            <a:endParaRPr lang="en-IN" dirty="0">
              <a:latin typeface="Baskerville Old Face" pitchFamily="18" charset="0"/>
            </a:endParaRPr>
          </a:p>
        </p:txBody>
      </p:sp>
      <p:sp>
        <p:nvSpPr>
          <p:cNvPr id="3" name="Subtitle 2"/>
          <p:cNvSpPr>
            <a:spLocks noGrp="1"/>
          </p:cNvSpPr>
          <p:nvPr>
            <p:ph type="subTitle" idx="1"/>
          </p:nvPr>
        </p:nvSpPr>
        <p:spPr/>
        <p:txBody>
          <a:bodyPr/>
          <a:lstStyle/>
          <a:p>
            <a:r>
              <a:rPr lang="en-US" dirty="0" smtClean="0">
                <a:latin typeface="Baskerville Old Face" pitchFamily="18" charset="0"/>
              </a:rPr>
              <a:t>Solution: Passbook</a:t>
            </a:r>
            <a:endParaRPr lang="en-IN" dirty="0">
              <a:latin typeface="Baskerville Old Face" pitchFamily="18" charset="0"/>
            </a:endParaRPr>
          </a:p>
        </p:txBody>
      </p:sp>
    </p:spTree>
    <p:extLst>
      <p:ext uri="{BB962C8B-B14F-4D97-AF65-F5344CB8AC3E}">
        <p14:creationId xmlns:p14="http://schemas.microsoft.com/office/powerpoint/2010/main" val="18191078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BC03E02-3E64-4188-935A-838FE9C69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147" y="-479550"/>
            <a:ext cx="11429999" cy="8080501"/>
          </a:xfrm>
          <a:prstGeom prst="rect">
            <a:avLst/>
          </a:prstGeom>
        </p:spPr>
      </p:pic>
      <p:pic>
        <p:nvPicPr>
          <p:cNvPr id="7" name="Picture 6">
            <a:extLst>
              <a:ext uri="{FF2B5EF4-FFF2-40B4-BE49-F238E27FC236}">
                <a16:creationId xmlns:a16="http://schemas.microsoft.com/office/drawing/2014/main" xmlns="" id="{91A49F03-B0C4-4F4E-8754-CDC5A32CF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696" y="1048015"/>
            <a:ext cx="1671383" cy="2876285"/>
          </a:xfrm>
          <a:prstGeom prst="rect">
            <a:avLst/>
          </a:prstGeom>
        </p:spPr>
      </p:pic>
      <p:sp>
        <p:nvSpPr>
          <p:cNvPr id="8" name="TextBox 7"/>
          <p:cNvSpPr txBox="1"/>
          <p:nvPr/>
        </p:nvSpPr>
        <p:spPr>
          <a:xfrm>
            <a:off x="441764" y="4001570"/>
            <a:ext cx="3271233" cy="1354217"/>
          </a:xfrm>
          <a:prstGeom prst="rect">
            <a:avLst/>
          </a:prstGeom>
          <a:noFill/>
        </p:spPr>
        <p:txBody>
          <a:bodyPr wrap="square" rtlCol="0">
            <a:spAutoFit/>
          </a:bodyPr>
          <a:lstStyle/>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WELCOME Package</a:t>
            </a:r>
          </a:p>
        </p:txBody>
      </p:sp>
      <p:sp>
        <p:nvSpPr>
          <p:cNvPr id="9" name="TextBox 8"/>
          <p:cNvSpPr txBox="1"/>
          <p:nvPr/>
        </p:nvSpPr>
        <p:spPr>
          <a:xfrm>
            <a:off x="441762" y="5355782"/>
            <a:ext cx="2823952" cy="600164"/>
          </a:xfrm>
          <a:prstGeom prst="rect">
            <a:avLst/>
          </a:prstGeom>
          <a:noFill/>
        </p:spPr>
        <p:txBody>
          <a:bodyPr wrap="square" rtlCol="0">
            <a:spAutoFit/>
          </a:bodyPr>
          <a:lstStyle/>
          <a:p>
            <a:pPr lvl="1" algn="ct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Passbook and SD Card</a:t>
            </a:r>
          </a:p>
          <a:p>
            <a:pPr lvl="1" algn="ct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55395" y="6039799"/>
            <a:ext cx="4572000" cy="492443"/>
          </a:xfrm>
          <a:prstGeom prst="rect">
            <a:avLst/>
          </a:prstGeom>
        </p:spPr>
        <p:txBody>
          <a:bodyPr>
            <a:spAutoFit/>
          </a:bodyPr>
          <a:lstStyle/>
          <a:p>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“Passbook source of </a:t>
            </a: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much needed information </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opportunity for husband </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involvement” </a:t>
            </a:r>
          </a:p>
        </p:txBody>
      </p:sp>
      <p:sp>
        <p:nvSpPr>
          <p:cNvPr id="11" name="TextBox 10"/>
          <p:cNvSpPr txBox="1"/>
          <p:nvPr/>
        </p:nvSpPr>
        <p:spPr>
          <a:xfrm>
            <a:off x="590467" y="2486161"/>
            <a:ext cx="8522724" cy="2339102"/>
          </a:xfrm>
          <a:prstGeom prst="rect">
            <a:avLst/>
          </a:prstGeom>
          <a:solidFill>
            <a:schemeClr val="bg2"/>
          </a:solidFill>
        </p:spPr>
        <p:txBody>
          <a:bodyPr wrap="square" rtlCol="0">
            <a:spAutoFit/>
          </a:bodyPr>
          <a:lstStyle/>
          <a:p>
            <a:r>
              <a:rPr lang="en-US" sz="3200" b="1" dirty="0">
                <a:latin typeface="Baskerville Old Face" pitchFamily="18" charset="0"/>
                <a:ea typeface="Verdana" panose="020B0604030504040204" pitchFamily="34" charset="0"/>
                <a:cs typeface="Verdana" panose="020B0604030504040204" pitchFamily="34" charset="0"/>
              </a:rPr>
              <a:t>Passbook </a:t>
            </a:r>
            <a:r>
              <a:rPr lang="en-US" sz="3200" dirty="0">
                <a:latin typeface="Baskerville Old Face" pitchFamily="18" charset="0"/>
                <a:ea typeface="Verdana" panose="020B0604030504040204" pitchFamily="34" charset="0"/>
                <a:cs typeface="Verdana" panose="020B0604030504040204" pitchFamily="34" charset="0"/>
              </a:rPr>
              <a:t>- formal record of the PLW’s, and later the infant’s progress. Pledging through signature by both parents. Dispense information about nutrition and diet.</a:t>
            </a:r>
          </a:p>
          <a:p>
            <a:endParaRPr lang="en-US" dirty="0">
              <a:latin typeface="Baskerville Old Face"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389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Old Face" pitchFamily="18" charset="0"/>
              </a:rPr>
              <a:t>Each household had Mobile phones and television </a:t>
            </a:r>
            <a:endParaRPr lang="en-IN" dirty="0">
              <a:latin typeface="Baskerville Old Face" pitchFamily="18" charset="0"/>
            </a:endParaRPr>
          </a:p>
        </p:txBody>
      </p:sp>
      <p:sp>
        <p:nvSpPr>
          <p:cNvPr id="3" name="Subtitle 2"/>
          <p:cNvSpPr>
            <a:spLocks noGrp="1"/>
          </p:cNvSpPr>
          <p:nvPr>
            <p:ph type="subTitle" idx="1"/>
          </p:nvPr>
        </p:nvSpPr>
        <p:spPr/>
        <p:txBody>
          <a:bodyPr/>
          <a:lstStyle/>
          <a:p>
            <a:r>
              <a:rPr lang="en-US" dirty="0" smtClean="0">
                <a:latin typeface="Baskerville Old Face" pitchFamily="18" charset="0"/>
              </a:rPr>
              <a:t>Solution: short film on an SD card, on local radios and Television</a:t>
            </a:r>
            <a:endParaRPr lang="en-IN" dirty="0">
              <a:latin typeface="Baskerville Old Face" pitchFamily="18" charset="0"/>
            </a:endParaRPr>
          </a:p>
        </p:txBody>
      </p:sp>
    </p:spTree>
    <p:extLst>
      <p:ext uri="{BB962C8B-B14F-4D97-AF65-F5344CB8AC3E}">
        <p14:creationId xmlns:p14="http://schemas.microsoft.com/office/powerpoint/2010/main" val="1205146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51AE26E-C70C-489D-9AA7-30A83E630D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556"/>
          <a:stretch/>
        </p:blipFill>
        <p:spPr>
          <a:xfrm>
            <a:off x="265262" y="1588169"/>
            <a:ext cx="5508598" cy="392882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45957" y="240632"/>
            <a:ext cx="7339263" cy="861774"/>
          </a:xfrm>
          <a:prstGeom prst="rect">
            <a:avLst/>
          </a:prstGeom>
          <a:solidFill>
            <a:schemeClr val="bg1"/>
          </a:solidFill>
        </p:spPr>
        <p:txBody>
          <a:bodyPr wrap="square" rtlCol="0">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pPr algn="ctr"/>
            <a:r>
              <a:rPr lang="en-US" sz="3200" dirty="0">
                <a:latin typeface="Verdana" panose="020B0604030504040204" pitchFamily="34" charset="0"/>
                <a:ea typeface="Verdana" panose="020B0604030504040204" pitchFamily="34" charset="0"/>
                <a:cs typeface="Verdana" panose="020B0604030504040204" pitchFamily="34" charset="0"/>
              </a:rPr>
              <a:t>Movie: Story of </a:t>
            </a:r>
            <a:r>
              <a:rPr lang="en-US" sz="3200" dirty="0" err="1">
                <a:latin typeface="Verdana" panose="020B0604030504040204" pitchFamily="34" charset="0"/>
                <a:ea typeface="Verdana" panose="020B0604030504040204" pitchFamily="34" charset="0"/>
                <a:cs typeface="Verdana" panose="020B0604030504040204" pitchFamily="34" charset="0"/>
              </a:rPr>
              <a:t>Bhuvan</a:t>
            </a:r>
            <a:r>
              <a:rPr lang="en-US" sz="3200" dirty="0">
                <a:latin typeface="Verdana" panose="020B0604030504040204" pitchFamily="34" charset="0"/>
                <a:ea typeface="Verdana" panose="020B0604030504040204" pitchFamily="34" charset="0"/>
                <a:cs typeface="Verdana" panose="020B0604030504040204" pitchFamily="34" charset="0"/>
              </a:rPr>
              <a:t> &amp; </a:t>
            </a:r>
            <a:r>
              <a:rPr lang="en-US" sz="3200" dirty="0" err="1">
                <a:latin typeface="Verdana" panose="020B0604030504040204" pitchFamily="34" charset="0"/>
                <a:ea typeface="Verdana" panose="020B0604030504040204" pitchFamily="34" charset="0"/>
                <a:cs typeface="Verdana" panose="020B0604030504040204" pitchFamily="34" charset="0"/>
              </a:rPr>
              <a:t>Sarita</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xmlns="" id="{F4A759CE-C905-49CD-9CE6-590372C7AFD7}"/>
              </a:ext>
            </a:extLst>
          </p:cNvPr>
          <p:cNvSpPr txBox="1"/>
          <p:nvPr/>
        </p:nvSpPr>
        <p:spPr>
          <a:xfrm>
            <a:off x="5919545" y="2267924"/>
            <a:ext cx="2903621" cy="2800767"/>
          </a:xfrm>
          <a:prstGeom prst="rect">
            <a:avLst/>
          </a:prstGeom>
          <a:solidFill>
            <a:schemeClr val="bg1"/>
          </a:solidFill>
        </p:spPr>
        <p:txBody>
          <a:bodyPr wrap="squar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[A 3-minute video] A </a:t>
            </a:r>
            <a:r>
              <a:rPr lang="en-US" sz="1100" b="1" dirty="0">
                <a:latin typeface="Verdana" panose="020B0604030504040204" pitchFamily="34" charset="0"/>
                <a:ea typeface="Verdana" panose="020B0604030504040204" pitchFamily="34" charset="0"/>
                <a:cs typeface="Verdana" panose="020B0604030504040204" pitchFamily="34" charset="0"/>
              </a:rPr>
              <a:t>moral story </a:t>
            </a:r>
            <a:r>
              <a:rPr lang="en-US" sz="1100" dirty="0">
                <a:latin typeface="Verdana" panose="020B0604030504040204" pitchFamily="34" charset="0"/>
                <a:ea typeface="Verdana" panose="020B0604030504040204" pitchFamily="34" charset="0"/>
                <a:cs typeface="Verdana" panose="020B0604030504040204" pitchFamily="34" charset="0"/>
              </a:rPr>
              <a:t>that sets expectations for role/ responsibility of the husband in pregnancy.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err="1">
                <a:latin typeface="Verdana" panose="020B0604030504040204" pitchFamily="34" charset="0"/>
                <a:ea typeface="Verdana" panose="020B0604030504040204" pitchFamily="34" charset="0"/>
                <a:cs typeface="Verdana" panose="020B0604030504040204" pitchFamily="34" charset="0"/>
              </a:rPr>
              <a:t>Bhuvan</a:t>
            </a:r>
            <a:r>
              <a:rPr lang="en-US" sz="1100" dirty="0">
                <a:latin typeface="Verdana" panose="020B0604030504040204" pitchFamily="34" charset="0"/>
                <a:ea typeface="Verdana" panose="020B0604030504040204" pitchFamily="34" charset="0"/>
                <a:cs typeface="Verdana" panose="020B0604030504040204" pitchFamily="34" charset="0"/>
              </a:rPr>
              <a:t>, a not so responsible young man, hears about his wife’s pregnancy. All the people who shape his thinking - his mother, the village elder, the ASHA, the doctor - make him aware of his new-found responsibility, which is to take care of his wife’s nutritional needs, so that the baby can grow up to become a champion.</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2430386" y="5911045"/>
            <a:ext cx="5382127" cy="646331"/>
          </a:xfrm>
          <a:prstGeom prst="rect">
            <a:avLst/>
          </a:prstGeom>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Memorable</a:t>
            </a:r>
            <a:r>
              <a:rPr lang="en-US" dirty="0">
                <a:latin typeface="Verdana" panose="020B0604030504040204" pitchFamily="34" charset="0"/>
                <a:ea typeface="Verdana" panose="020B0604030504040204" pitchFamily="34" charset="0"/>
                <a:cs typeface="Verdana" panose="020B0604030504040204" pitchFamily="34" charset="0"/>
              </a:rPr>
              <a:t> story, raise </a:t>
            </a:r>
            <a:r>
              <a:rPr lang="en-US" b="1" dirty="0">
                <a:latin typeface="Verdana" panose="020B0604030504040204" pitchFamily="34" charset="0"/>
                <a:ea typeface="Verdana" panose="020B0604030504040204" pitchFamily="34" charset="0"/>
                <a:cs typeface="Verdana" panose="020B0604030504040204" pitchFamily="34" charset="0"/>
              </a:rPr>
              <a:t>awareness</a:t>
            </a:r>
            <a:r>
              <a:rPr lang="en-US" dirty="0">
                <a:latin typeface="Verdana" panose="020B0604030504040204" pitchFamily="34" charset="0"/>
                <a:ea typeface="Verdana" panose="020B0604030504040204" pitchFamily="34" charset="0"/>
                <a:cs typeface="Verdana" panose="020B0604030504040204" pitchFamily="34" charset="0"/>
              </a:rPr>
              <a:t>, </a:t>
            </a:r>
            <a:r>
              <a:rPr lang="en-US" b="1" dirty="0">
                <a:latin typeface="Verdana" panose="020B0604030504040204" pitchFamily="34" charset="0"/>
                <a:ea typeface="Verdana" panose="020B0604030504040204" pitchFamily="34" charset="0"/>
                <a:cs typeface="Verdana" panose="020B0604030504040204" pitchFamily="34" charset="0"/>
              </a:rPr>
              <a:t>training</a:t>
            </a:r>
            <a:r>
              <a:rPr lang="en-US" dirty="0">
                <a:latin typeface="Verdana" panose="020B0604030504040204" pitchFamily="34" charset="0"/>
                <a:ea typeface="Verdana" panose="020B0604030504040204" pitchFamily="34" charset="0"/>
                <a:cs typeface="Verdana" panose="020B0604030504040204" pitchFamily="34" charset="0"/>
              </a:rPr>
              <a:t> for husbands and mother-in-law. </a:t>
            </a:r>
          </a:p>
        </p:txBody>
      </p:sp>
      <p:sp>
        <p:nvSpPr>
          <p:cNvPr id="10" name="TextBox 9"/>
          <p:cNvSpPr txBox="1"/>
          <p:nvPr/>
        </p:nvSpPr>
        <p:spPr>
          <a:xfrm>
            <a:off x="1581511" y="5516989"/>
            <a:ext cx="746975" cy="1631216"/>
          </a:xfrm>
          <a:prstGeom prst="rect">
            <a:avLst/>
          </a:prstGeom>
          <a:noFill/>
        </p:spPr>
        <p:txBody>
          <a:bodyPr wrap="square" rtlCol="0">
            <a:spAutoFit/>
          </a:bodyPr>
          <a:lstStyle/>
          <a:p>
            <a:r>
              <a:rPr lang="en-US" sz="10000" dirty="0">
                <a:solidFill>
                  <a:schemeClr val="accent2"/>
                </a:solidFill>
                <a:latin typeface="Arial" panose="020B0604020202020204" pitchFamily="34" charset="0"/>
                <a:cs typeface="Arial" panose="020B0604020202020204" pitchFamily="34" charset="0"/>
              </a:rPr>
              <a:t>“</a:t>
            </a:r>
          </a:p>
        </p:txBody>
      </p:sp>
      <p:sp>
        <p:nvSpPr>
          <p:cNvPr id="11" name="TextBox 10"/>
          <p:cNvSpPr txBox="1"/>
          <p:nvPr/>
        </p:nvSpPr>
        <p:spPr>
          <a:xfrm>
            <a:off x="7338253" y="5911029"/>
            <a:ext cx="746975" cy="1631216"/>
          </a:xfrm>
          <a:prstGeom prst="rect">
            <a:avLst/>
          </a:prstGeom>
          <a:noFill/>
        </p:spPr>
        <p:txBody>
          <a:bodyPr wrap="square" rtlCol="0">
            <a:spAutoFit/>
          </a:bodyPr>
          <a:lstStyle/>
          <a:p>
            <a:r>
              <a:rPr lang="en-US" sz="10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10189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Old Face" pitchFamily="18" charset="0"/>
              </a:rPr>
              <a:t>Food options and diet advices are not tailored to the region, not doable and not aspirational</a:t>
            </a:r>
            <a:endParaRPr lang="en-IN" dirty="0">
              <a:latin typeface="Baskerville Old Face" pitchFamily="18" charset="0"/>
            </a:endParaRPr>
          </a:p>
        </p:txBody>
      </p:sp>
      <p:sp>
        <p:nvSpPr>
          <p:cNvPr id="3" name="Subtitle 2"/>
          <p:cNvSpPr>
            <a:spLocks noGrp="1"/>
          </p:cNvSpPr>
          <p:nvPr>
            <p:ph type="subTitle" idx="1"/>
          </p:nvPr>
        </p:nvSpPr>
        <p:spPr/>
        <p:txBody>
          <a:bodyPr/>
          <a:lstStyle/>
          <a:p>
            <a:r>
              <a:rPr lang="en-US" dirty="0" smtClean="0">
                <a:latin typeface="Baskerville Old Face" pitchFamily="18" charset="0"/>
              </a:rPr>
              <a:t>Solution: Simple local foods, aspirational advices </a:t>
            </a:r>
            <a:endParaRPr lang="en-IN" dirty="0">
              <a:latin typeface="Baskerville Old Face" pitchFamily="18" charset="0"/>
            </a:endParaRPr>
          </a:p>
        </p:txBody>
      </p:sp>
    </p:spTree>
    <p:extLst>
      <p:ext uri="{BB962C8B-B14F-4D97-AF65-F5344CB8AC3E}">
        <p14:creationId xmlns:p14="http://schemas.microsoft.com/office/powerpoint/2010/main" val="34015036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907" y="166255"/>
            <a:ext cx="8455319"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Metaphors in key messages - focus on brain/heart, eat two meals + snacks, eat because baby is hungry </a:t>
            </a:r>
          </a:p>
        </p:txBody>
      </p:sp>
      <p:pic>
        <p:nvPicPr>
          <p:cNvPr id="5" name="Picture 4">
            <a:extLst>
              <a:ext uri="{FF2B5EF4-FFF2-40B4-BE49-F238E27FC236}">
                <a16:creationId xmlns:a16="http://schemas.microsoft.com/office/drawing/2014/main" xmlns="" id="{EADBD1F9-7AEB-4731-83FF-4A250DE9B9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548" y="1212752"/>
            <a:ext cx="3047110" cy="4218476"/>
          </a:xfrm>
          <a:prstGeom prst="rect">
            <a:avLst/>
          </a:prstGeom>
        </p:spPr>
      </p:pic>
      <p:pic>
        <p:nvPicPr>
          <p:cNvPr id="6" name="Picture 2" descr="D:\CIFF Project\Validation Phase - Phase 3\Barmer FGD results\Barmer Photos\Food poster-A3-03.jpg">
            <a:extLst>
              <a:ext uri="{FF2B5EF4-FFF2-40B4-BE49-F238E27FC236}">
                <a16:creationId xmlns:a16="http://schemas.microsoft.com/office/drawing/2014/main" xmlns="" id="{7488E288-D17A-4D9B-B8BA-B7541E4843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714" y="1212752"/>
            <a:ext cx="3053204" cy="4227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CIFF Project\Validation Phase - Phase 3\Barmer FGD results\Barmer Photos\Food poster-A3-04.jpg">
            <a:extLst>
              <a:ext uri="{FF2B5EF4-FFF2-40B4-BE49-F238E27FC236}">
                <a16:creationId xmlns:a16="http://schemas.microsoft.com/office/drawing/2014/main" xmlns="" id="{14C428EF-822B-481F-ACAB-D1D7B969BC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484" y="1212752"/>
            <a:ext cx="3047011" cy="4218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E074D0C9-BF3E-4466-B804-C1C52E74AF3F}"/>
              </a:ext>
            </a:extLst>
          </p:cNvPr>
          <p:cNvSpPr txBox="1"/>
          <p:nvPr/>
        </p:nvSpPr>
        <p:spPr>
          <a:xfrm>
            <a:off x="288757" y="5630822"/>
            <a:ext cx="2802165" cy="600164"/>
          </a:xfrm>
          <a:prstGeom prst="rect">
            <a:avLst/>
          </a:prstGeom>
          <a:noFill/>
        </p:spPr>
        <p:txBody>
          <a:bodyPr wrap="square" rtlCol="0">
            <a:spAutoFit/>
          </a:bodyPr>
          <a:lstStyle/>
          <a:p>
            <a:r>
              <a:rPr lang="en-US" sz="1100" i="1" dirty="0">
                <a:latin typeface="Verdana" panose="020B0604030504040204" pitchFamily="34" charset="0"/>
                <a:ea typeface="Verdana" panose="020B0604030504040204" pitchFamily="34" charset="0"/>
                <a:cs typeface="Verdana" panose="020B0604030504040204" pitchFamily="34" charset="0"/>
              </a:rPr>
              <a:t>Think of it as two times food is for you and the rest of the food you eat is for your upcoming champion</a:t>
            </a:r>
          </a:p>
        </p:txBody>
      </p:sp>
      <p:sp>
        <p:nvSpPr>
          <p:cNvPr id="11" name="Rectangle 10">
            <a:extLst>
              <a:ext uri="{FF2B5EF4-FFF2-40B4-BE49-F238E27FC236}">
                <a16:creationId xmlns:a16="http://schemas.microsoft.com/office/drawing/2014/main" xmlns="" id="{399FBF4A-CFF5-466B-8965-B29FF910BFC7}"/>
              </a:ext>
            </a:extLst>
          </p:cNvPr>
          <p:cNvSpPr/>
          <p:nvPr/>
        </p:nvSpPr>
        <p:spPr>
          <a:xfrm>
            <a:off x="3118157" y="5630830"/>
            <a:ext cx="2838315" cy="600164"/>
          </a:xfrm>
          <a:prstGeom prst="rect">
            <a:avLst/>
          </a:prstGeom>
        </p:spPr>
        <p:txBody>
          <a:bodyPr wrap="square">
            <a:spAutoFit/>
          </a:bodyPr>
          <a:lstStyle/>
          <a:p>
            <a:r>
              <a:rPr lang="en-US" sz="1100" i="1" dirty="0">
                <a:latin typeface="Verdana" panose="020B0604030504040204" pitchFamily="34" charset="0"/>
                <a:ea typeface="Verdana" panose="020B0604030504040204" pitchFamily="34" charset="0"/>
                <a:cs typeface="Verdana" panose="020B0604030504040204" pitchFamily="34" charset="0"/>
              </a:rPr>
              <a:t>Now, you have to eat more to make your baby champion by brain and heart</a:t>
            </a:r>
          </a:p>
        </p:txBody>
      </p:sp>
      <p:sp>
        <p:nvSpPr>
          <p:cNvPr id="12" name="TextBox 11">
            <a:extLst>
              <a:ext uri="{FF2B5EF4-FFF2-40B4-BE49-F238E27FC236}">
                <a16:creationId xmlns:a16="http://schemas.microsoft.com/office/drawing/2014/main" xmlns="" id="{87B0BA43-3E04-49B6-9BEC-2A4BDAAC7764}"/>
              </a:ext>
            </a:extLst>
          </p:cNvPr>
          <p:cNvSpPr txBox="1"/>
          <p:nvPr/>
        </p:nvSpPr>
        <p:spPr>
          <a:xfrm>
            <a:off x="5956472" y="5635258"/>
            <a:ext cx="2694234" cy="769441"/>
          </a:xfrm>
          <a:prstGeom prst="rect">
            <a:avLst/>
          </a:prstGeom>
          <a:noFill/>
        </p:spPr>
        <p:txBody>
          <a:bodyPr wrap="square" rtlCol="0">
            <a:spAutoFit/>
          </a:bodyPr>
          <a:lstStyle/>
          <a:p>
            <a:r>
              <a:rPr lang="en-US" sz="1100" i="1" dirty="0">
                <a:latin typeface="Verdana" panose="020B0604030504040204" pitchFamily="34" charset="0"/>
                <a:ea typeface="Verdana" panose="020B0604030504040204" pitchFamily="34" charset="0"/>
                <a:cs typeface="Verdana" panose="020B0604030504040204" pitchFamily="34" charset="0"/>
              </a:rPr>
              <a:t>When you feel hungry think that your child is hungry, that is why everyday eat more and make the new comer a champion</a:t>
            </a:r>
            <a:endParaRPr lang="en-IN" sz="11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48089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60840" y="-1232322"/>
            <a:ext cx="7192633" cy="9413795"/>
            <a:chOff x="274968" y="933363"/>
            <a:chExt cx="4279513" cy="5924637"/>
          </a:xfrm>
        </p:grpSpPr>
        <p:pic>
          <p:nvPicPr>
            <p:cNvPr id="8" name="Picture 7">
              <a:extLst>
                <a:ext uri="{FF2B5EF4-FFF2-40B4-BE49-F238E27FC236}">
                  <a16:creationId xmlns:a16="http://schemas.microsoft.com/office/drawing/2014/main" xmlns="" id="{EADBD1F9-7AEB-4731-83FF-4A250DE9B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968" y="933363"/>
              <a:ext cx="4279513" cy="5924637"/>
            </a:xfrm>
            <a:prstGeom prst="rect">
              <a:avLst/>
            </a:prstGeom>
          </p:spPr>
        </p:pic>
        <p:sp>
          <p:nvSpPr>
            <p:cNvPr id="10" name="Rectangle 9"/>
            <p:cNvSpPr/>
            <p:nvPr/>
          </p:nvSpPr>
          <p:spPr>
            <a:xfrm>
              <a:off x="367552" y="1146221"/>
              <a:ext cx="3959749" cy="139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434849" y="4660006"/>
              <a:ext cx="3959749" cy="2197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p:cNvSpPr txBox="1"/>
          <p:nvPr/>
        </p:nvSpPr>
        <p:spPr>
          <a:xfrm>
            <a:off x="274969" y="222341"/>
            <a:ext cx="8637212" cy="1200329"/>
          </a:xfrm>
          <a:prstGeom prst="rect">
            <a:avLst/>
          </a:prstGeom>
          <a:noFill/>
        </p:spPr>
        <p:txBody>
          <a:bodyPr wrap="square" rtlCol="0">
            <a:spAutoFit/>
          </a:bodyPr>
          <a:lstStyle/>
          <a:p>
            <a:r>
              <a:rPr lang="en-US" sz="2400" dirty="0">
                <a:latin typeface="Baskerville Old Face" pitchFamily="18" charset="0"/>
                <a:ea typeface="Verdana" panose="020B0604030504040204" pitchFamily="34" charset="0"/>
                <a:cs typeface="Verdana" panose="020B0604030504040204" pitchFamily="34" charset="0"/>
              </a:rPr>
              <a:t>Based on qualitative and quantitative findings, we recommend 8 types of easily available, affordable, accessible snacks and foods for non-meal occasions</a:t>
            </a:r>
          </a:p>
        </p:txBody>
      </p:sp>
      <p:sp>
        <p:nvSpPr>
          <p:cNvPr id="9" name="Rectangle 8">
            <a:extLst>
              <a:ext uri="{FF2B5EF4-FFF2-40B4-BE49-F238E27FC236}">
                <a16:creationId xmlns:a16="http://schemas.microsoft.com/office/drawing/2014/main" xmlns="" id="{2E2DF7DD-29E6-40F3-AD2E-82D3CB7088F3}"/>
              </a:ext>
            </a:extLst>
          </p:cNvPr>
          <p:cNvSpPr/>
          <p:nvPr/>
        </p:nvSpPr>
        <p:spPr>
          <a:xfrm>
            <a:off x="1129549" y="4928410"/>
            <a:ext cx="6502400" cy="1354217"/>
          </a:xfrm>
          <a:prstGeom prst="rect">
            <a:avLst/>
          </a:prstGeom>
        </p:spPr>
        <p:txBody>
          <a:bodyPr>
            <a:spAutoFit/>
          </a:bodyPr>
          <a:lstStyle/>
          <a:p>
            <a:pPr lvl="0"/>
            <a:r>
              <a:rPr lang="en-IN" sz="1600" dirty="0">
                <a:latin typeface="Verdana" panose="020B0604030504040204" pitchFamily="34" charset="0"/>
                <a:ea typeface="Verdana" panose="020B0604030504040204" pitchFamily="34" charset="0"/>
                <a:cs typeface="Verdana" panose="020B0604030504040204" pitchFamily="34" charset="0"/>
              </a:rPr>
              <a:t>1 glass of milk </a:t>
            </a:r>
            <a:endParaRPr lang="en-US" sz="1600" dirty="0">
              <a:latin typeface="Verdana" panose="020B0604030504040204" pitchFamily="34" charset="0"/>
              <a:ea typeface="Verdana" panose="020B0604030504040204" pitchFamily="34" charset="0"/>
              <a:cs typeface="Verdana" panose="020B0604030504040204" pitchFamily="34" charset="0"/>
            </a:endParaRPr>
          </a:p>
          <a:p>
            <a:pPr lvl="0"/>
            <a:r>
              <a:rPr lang="en-IN" sz="1600" dirty="0">
                <a:latin typeface="Verdana" panose="020B0604030504040204" pitchFamily="34" charset="0"/>
                <a:ea typeface="Verdana" panose="020B0604030504040204" pitchFamily="34" charset="0"/>
                <a:cs typeface="Verdana" panose="020B0604030504040204" pitchFamily="34" charset="0"/>
              </a:rPr>
              <a:t>1 glass of your </a:t>
            </a:r>
            <a:r>
              <a:rPr lang="en-IN" sz="1600" dirty="0" err="1">
                <a:latin typeface="Verdana" panose="020B0604030504040204" pitchFamily="34" charset="0"/>
                <a:ea typeface="Verdana" panose="020B0604030504040204" pitchFamily="34" charset="0"/>
                <a:cs typeface="Verdana" panose="020B0604030504040204" pitchFamily="34" charset="0"/>
              </a:rPr>
              <a:t>favorite</a:t>
            </a:r>
            <a:r>
              <a:rPr lang="en-IN" sz="1600" dirty="0">
                <a:latin typeface="Verdana" panose="020B0604030504040204" pitchFamily="34" charset="0"/>
                <a:ea typeface="Verdana" panose="020B0604030504040204" pitchFamily="34" charset="0"/>
                <a:cs typeface="Verdana" panose="020B0604030504040204" pitchFamily="34" charset="0"/>
              </a:rPr>
              <a:t> Lassi</a:t>
            </a:r>
            <a:endParaRPr lang="en-US" sz="1600" dirty="0">
              <a:latin typeface="Verdana" panose="020B0604030504040204" pitchFamily="34" charset="0"/>
              <a:ea typeface="Verdana" panose="020B0604030504040204" pitchFamily="34" charset="0"/>
              <a:cs typeface="Verdana" panose="020B0604030504040204" pitchFamily="34" charset="0"/>
            </a:endParaRPr>
          </a:p>
          <a:p>
            <a:pPr lvl="0"/>
            <a:r>
              <a:rPr lang="en-IN" sz="1600" dirty="0">
                <a:latin typeface="Verdana" panose="020B0604030504040204" pitchFamily="34" charset="0"/>
                <a:ea typeface="Verdana" panose="020B0604030504040204" pitchFamily="34" charset="0"/>
                <a:cs typeface="Verdana" panose="020B0604030504040204" pitchFamily="34" charset="0"/>
              </a:rPr>
              <a:t>1 glass of </a:t>
            </a:r>
            <a:r>
              <a:rPr lang="en-IN" sz="1600" dirty="0" err="1">
                <a:latin typeface="Verdana" panose="020B0604030504040204" pitchFamily="34" charset="0"/>
                <a:ea typeface="Verdana" panose="020B0604030504040204" pitchFamily="34" charset="0"/>
                <a:cs typeface="Verdana" panose="020B0604030504040204" pitchFamily="34" charset="0"/>
              </a:rPr>
              <a:t>rabdi</a:t>
            </a:r>
            <a:r>
              <a:rPr lang="en-IN" sz="1600" dirty="0">
                <a:latin typeface="Verdana" panose="020B0604030504040204" pitchFamily="34" charset="0"/>
                <a:ea typeface="Verdana" panose="020B0604030504040204" pitchFamily="34" charset="0"/>
                <a:cs typeface="Verdana" panose="020B0604030504040204" pitchFamily="34" charset="0"/>
              </a:rPr>
              <a:t> </a:t>
            </a:r>
            <a:endParaRPr lang="en-US" sz="1600" dirty="0">
              <a:latin typeface="Verdana" panose="020B0604030504040204" pitchFamily="34" charset="0"/>
              <a:ea typeface="Verdana" panose="020B0604030504040204" pitchFamily="34" charset="0"/>
              <a:cs typeface="Verdana" panose="020B0604030504040204" pitchFamily="34" charset="0"/>
            </a:endParaRPr>
          </a:p>
          <a:p>
            <a:pPr lvl="0"/>
            <a:r>
              <a:rPr lang="en-IN" sz="1600" dirty="0">
                <a:latin typeface="Verdana" panose="020B0604030504040204" pitchFamily="34" charset="0"/>
                <a:ea typeface="Verdana" panose="020B0604030504040204" pitchFamily="34" charset="0"/>
                <a:cs typeface="Verdana" panose="020B0604030504040204" pitchFamily="34" charset="0"/>
              </a:rPr>
              <a:t>1 handful of </a:t>
            </a:r>
            <a:r>
              <a:rPr lang="en-IN" sz="1600" dirty="0" err="1">
                <a:latin typeface="Verdana" panose="020B0604030504040204" pitchFamily="34" charset="0"/>
                <a:ea typeface="Verdana" panose="020B0604030504040204" pitchFamily="34" charset="0"/>
                <a:cs typeface="Verdana" panose="020B0604030504040204" pitchFamily="34" charset="0"/>
              </a:rPr>
              <a:t>channa</a:t>
            </a:r>
            <a:endParaRPr lang="en-US" sz="1600" dirty="0">
              <a:latin typeface="Verdana" panose="020B0604030504040204" pitchFamily="34" charset="0"/>
              <a:ea typeface="Verdana" panose="020B0604030504040204" pitchFamily="34" charset="0"/>
              <a:cs typeface="Verdana" panose="020B0604030504040204" pitchFamily="34" charset="0"/>
            </a:endParaRPr>
          </a:p>
          <a:p>
            <a:pPr lvl="0"/>
            <a:r>
              <a:rPr lang="en-IN" sz="1600" dirty="0">
                <a:latin typeface="Verdana" panose="020B0604030504040204" pitchFamily="34" charset="0"/>
                <a:ea typeface="Verdana" panose="020B0604030504040204" pitchFamily="34" charset="0"/>
                <a:cs typeface="Verdana" panose="020B0604030504040204" pitchFamily="34" charset="0"/>
              </a:rPr>
              <a:t>1 Fruit (fresh) </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a:extLst>
              <a:ext uri="{FF2B5EF4-FFF2-40B4-BE49-F238E27FC236}">
                <a16:creationId xmlns:a16="http://schemas.microsoft.com/office/drawing/2014/main" xmlns="" id="{2E2DF7DD-29E6-40F3-AD2E-82D3CB7088F3}"/>
              </a:ext>
            </a:extLst>
          </p:cNvPr>
          <p:cNvSpPr/>
          <p:nvPr/>
        </p:nvSpPr>
        <p:spPr>
          <a:xfrm>
            <a:off x="4344043" y="4685740"/>
            <a:ext cx="6502400" cy="1077218"/>
          </a:xfrm>
          <a:prstGeom prst="rect">
            <a:avLst/>
          </a:prstGeom>
        </p:spPr>
        <p:txBody>
          <a:bodyPr>
            <a:spAutoFit/>
          </a:bodyPr>
          <a:lstStyle/>
          <a:p>
            <a:pPr lvl="0"/>
            <a:r>
              <a:rPr lang="en-IN" sz="1600" dirty="0">
                <a:latin typeface="Verdana" panose="020B0604030504040204" pitchFamily="34" charset="0"/>
                <a:ea typeface="Verdana" panose="020B0604030504040204" pitchFamily="34" charset="0"/>
                <a:cs typeface="Verdana" panose="020B0604030504040204" pitchFamily="34" charset="0"/>
              </a:rPr>
              <a:t> </a:t>
            </a:r>
            <a:endParaRPr lang="en-US" sz="1600" dirty="0">
              <a:latin typeface="Verdana" panose="020B0604030504040204" pitchFamily="34" charset="0"/>
              <a:ea typeface="Verdana" panose="020B0604030504040204" pitchFamily="34" charset="0"/>
              <a:cs typeface="Verdana" panose="020B0604030504040204" pitchFamily="34" charset="0"/>
            </a:endParaRPr>
          </a:p>
          <a:p>
            <a:pPr lvl="0"/>
            <a:r>
              <a:rPr lang="en-IN" sz="1600" dirty="0">
                <a:latin typeface="Verdana" panose="020B0604030504040204" pitchFamily="34" charset="0"/>
                <a:ea typeface="Verdana" panose="020B0604030504040204" pitchFamily="34" charset="0"/>
                <a:cs typeface="Verdana" panose="020B0604030504040204" pitchFamily="34" charset="0"/>
              </a:rPr>
              <a:t>1 handful of ground nuts</a:t>
            </a:r>
          </a:p>
          <a:p>
            <a:pPr lvl="0"/>
            <a:r>
              <a:rPr lang="en-IN" sz="1600" dirty="0">
                <a:latin typeface="Verdana" panose="020B0604030504040204" pitchFamily="34" charset="0"/>
                <a:ea typeface="Verdana" panose="020B0604030504040204" pitchFamily="34" charset="0"/>
                <a:cs typeface="Verdana" panose="020B0604030504040204" pitchFamily="34" charset="0"/>
              </a:rPr>
              <a:t>1 handful of dried fruit (raisins)</a:t>
            </a:r>
            <a:endParaRPr lang="en-US" sz="1600" dirty="0">
              <a:latin typeface="Verdana" panose="020B0604030504040204" pitchFamily="34" charset="0"/>
              <a:ea typeface="Verdana" panose="020B0604030504040204" pitchFamily="34" charset="0"/>
              <a:cs typeface="Verdana" panose="020B0604030504040204" pitchFamily="34" charset="0"/>
            </a:endParaRPr>
          </a:p>
          <a:p>
            <a:pPr lvl="0"/>
            <a:r>
              <a:rPr lang="en-IN" sz="1600" dirty="0">
                <a:latin typeface="Verdana" panose="020B0604030504040204" pitchFamily="34" charset="0"/>
                <a:ea typeface="Verdana" panose="020B0604030504040204" pitchFamily="34" charset="0"/>
                <a:cs typeface="Verdana" panose="020B0604030504040204" pitchFamily="34" charset="0"/>
              </a:rPr>
              <a:t>1 tea with biscuits or rusk or roti</a:t>
            </a:r>
          </a:p>
        </p:txBody>
      </p:sp>
    </p:spTree>
    <p:extLst>
      <p:ext uri="{BB962C8B-B14F-4D97-AF65-F5344CB8AC3E}">
        <p14:creationId xmlns:p14="http://schemas.microsoft.com/office/powerpoint/2010/main" val="30327193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95"/>
          <p:cNvSpPr>
            <a:spLocks noChangeArrowheads="1"/>
          </p:cNvSpPr>
          <p:nvPr>
            <p:custDataLst>
              <p:tags r:id="rId1"/>
            </p:custDataLst>
          </p:nvPr>
        </p:nvSpPr>
        <p:spPr bwMode="auto">
          <a:xfrm>
            <a:off x="704948" y="3482601"/>
            <a:ext cx="4043517" cy="2356833"/>
          </a:xfrm>
          <a:prstGeom prst="rect">
            <a:avLst/>
          </a:prstGeom>
          <a:noFill/>
          <a:ln w="9525" algn="ctr">
            <a:no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128016" rIns="128016" bIns="128016"/>
          <a:lstStyle/>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any other </a:t>
            </a:r>
            <a:r>
              <a:rPr lang="en-US" sz="1400" b="1" dirty="0">
                <a:latin typeface="Verdana" panose="020B0604030504040204" pitchFamily="34" charset="0"/>
                <a:ea typeface="Verdana" panose="020B0604030504040204" pitchFamily="34" charset="0"/>
                <a:cs typeface="Verdana" panose="020B0604030504040204" pitchFamily="34" charset="0"/>
              </a:rPr>
              <a:t>food taken outside meal</a:t>
            </a:r>
            <a:r>
              <a:rPr lang="en-US" sz="1400" dirty="0">
                <a:latin typeface="Verdana" panose="020B0604030504040204" pitchFamily="34" charset="0"/>
                <a:ea typeface="Verdana" panose="020B0604030504040204" pitchFamily="34" charset="0"/>
                <a:cs typeface="Verdana" panose="020B0604030504040204" pitchFamily="34" charset="0"/>
              </a:rPr>
              <a:t> was for the </a:t>
            </a:r>
            <a:r>
              <a:rPr lang="en-US" sz="1400" b="1" dirty="0">
                <a:latin typeface="Verdana" panose="020B0604030504040204" pitchFamily="34" charset="0"/>
                <a:ea typeface="Verdana" panose="020B0604030504040204" pitchFamily="34" charset="0"/>
                <a:cs typeface="Verdana" panose="020B0604030504040204" pitchFamily="34" charset="0"/>
              </a:rPr>
              <a:t>baby</a:t>
            </a:r>
            <a:r>
              <a:rPr lang="en-US" sz="1400" dirty="0">
                <a:latin typeface="Verdana" panose="020B0604030504040204" pitchFamily="34" charset="0"/>
                <a:ea typeface="Verdana" panose="020B0604030504040204" pitchFamily="34" charset="0"/>
                <a:cs typeface="Verdana" panose="020B0604030504040204" pitchFamily="34" charset="0"/>
              </a:rPr>
              <a:t> </a:t>
            </a:r>
          </a:p>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I never </a:t>
            </a:r>
            <a:r>
              <a:rPr lang="en-US" sz="1400" b="1" dirty="0">
                <a:latin typeface="Verdana" panose="020B0604030504040204" pitchFamily="34" charset="0"/>
                <a:ea typeface="Verdana" panose="020B0604030504040204" pitchFamily="34" charset="0"/>
                <a:cs typeface="Verdana" panose="020B0604030504040204" pitchFamily="34" charset="0"/>
              </a:rPr>
              <a:t>thought that baby is also hungry. </a:t>
            </a:r>
            <a:r>
              <a:rPr lang="en-US" sz="1400" dirty="0">
                <a:latin typeface="Verdana" panose="020B0604030504040204" pitchFamily="34" charset="0"/>
                <a:ea typeface="Verdana" panose="020B0604030504040204" pitchFamily="34" charset="0"/>
                <a:cs typeface="Verdana" panose="020B0604030504040204" pitchFamily="34" charset="0"/>
              </a:rPr>
              <a:t>If feeling hungry meant their child would be hungry – then </a:t>
            </a:r>
            <a:r>
              <a:rPr lang="en-US" sz="1400" b="1" dirty="0">
                <a:latin typeface="Verdana" panose="020B0604030504040204" pitchFamily="34" charset="0"/>
                <a:ea typeface="Verdana" panose="020B0604030504040204" pitchFamily="34" charset="0"/>
                <a:cs typeface="Verdana" panose="020B0604030504040204" pitchFamily="34" charset="0"/>
              </a:rPr>
              <a:t>unanimous agreement they would eat outside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b="1" dirty="0">
                <a:latin typeface="Verdana" panose="020B0604030504040204" pitchFamily="34" charset="0"/>
                <a:ea typeface="Verdana" panose="020B0604030504040204" pitchFamily="34" charset="0"/>
                <a:cs typeface="Verdana" panose="020B0604030504040204" pitchFamily="34" charset="0"/>
              </a:rPr>
              <a:t>meals</a:t>
            </a:r>
            <a:r>
              <a:rPr lang="en-US" sz="1400" dirty="0">
                <a:latin typeface="Verdana" panose="020B0604030504040204" pitchFamily="34" charset="0"/>
                <a:ea typeface="Verdana" panose="020B0604030504040204" pitchFamily="34" charset="0"/>
                <a:cs typeface="Verdana" panose="020B0604030504040204" pitchFamily="34" charset="0"/>
              </a:rPr>
              <a:t>.</a:t>
            </a:r>
          </a:p>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I did not know </a:t>
            </a:r>
            <a:r>
              <a:rPr lang="en-US" sz="1400" b="1" dirty="0">
                <a:latin typeface="Verdana" panose="020B0604030504040204" pitchFamily="34" charset="0"/>
                <a:ea typeface="Verdana" panose="020B0604030504040204" pitchFamily="34" charset="0"/>
                <a:cs typeface="Verdana" panose="020B0604030504040204" pitchFamily="34" charset="0"/>
              </a:rPr>
              <a:t>I could eat something (fruit) with tea</a:t>
            </a:r>
            <a:r>
              <a:rPr lang="en-US" sz="1400" dirty="0">
                <a:latin typeface="Verdana" panose="020B0604030504040204" pitchFamily="34" charset="0"/>
                <a:ea typeface="Verdana" panose="020B0604030504040204" pitchFamily="34" charset="0"/>
                <a:cs typeface="Verdana" panose="020B0604030504040204" pitchFamily="34" charset="0"/>
              </a:rPr>
              <a:t>.</a:t>
            </a:r>
          </a:p>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They can carry </a:t>
            </a:r>
            <a:r>
              <a:rPr lang="en-US" sz="1400" dirty="0" err="1">
                <a:latin typeface="Verdana" panose="020B0604030504040204" pitchFamily="34" charset="0"/>
                <a:ea typeface="Verdana" panose="020B0604030504040204" pitchFamily="34" charset="0"/>
                <a:cs typeface="Verdana" panose="020B0604030504040204" pitchFamily="34" charset="0"/>
              </a:rPr>
              <a:t>channa</a:t>
            </a:r>
            <a:r>
              <a:rPr lang="en-US" sz="1400" dirty="0">
                <a:latin typeface="Verdana" panose="020B0604030504040204" pitchFamily="34" charset="0"/>
                <a:ea typeface="Verdana" panose="020B0604030504040204" pitchFamily="34" charset="0"/>
                <a:cs typeface="Verdana" panose="020B0604030504040204" pitchFamily="34" charset="0"/>
              </a:rPr>
              <a:t> or any dry foods</a:t>
            </a:r>
          </a:p>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they can </a:t>
            </a:r>
            <a:r>
              <a:rPr lang="en-US" sz="1400" b="1" dirty="0">
                <a:latin typeface="Verdana" panose="020B0604030504040204" pitchFamily="34" charset="0"/>
                <a:ea typeface="Verdana" panose="020B0604030504040204" pitchFamily="34" charset="0"/>
                <a:cs typeface="Verdana" panose="020B0604030504040204" pitchFamily="34" charset="0"/>
              </a:rPr>
              <a:t>take time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b="1" dirty="0">
                <a:latin typeface="Verdana" panose="020B0604030504040204" pitchFamily="34" charset="0"/>
                <a:ea typeface="Verdana" panose="020B0604030504040204" pitchFamily="34" charset="0"/>
                <a:cs typeface="Verdana" panose="020B0604030504040204" pitchFamily="34" charset="0"/>
              </a:rPr>
              <a:t>out from chores</a:t>
            </a:r>
            <a:r>
              <a:rPr lang="en-US" sz="1400" dirty="0">
                <a:latin typeface="Verdana" panose="020B0604030504040204" pitchFamily="34" charset="0"/>
                <a:ea typeface="Verdana" panose="020B0604030504040204" pitchFamily="34" charset="0"/>
                <a:cs typeface="Verdana" panose="020B0604030504040204" pitchFamily="34" charset="0"/>
              </a:rPr>
              <a:t> to eat other food</a:t>
            </a:r>
          </a:p>
        </p:txBody>
      </p:sp>
      <p:sp>
        <p:nvSpPr>
          <p:cNvPr id="3" name="TextBox 2"/>
          <p:cNvSpPr txBox="1"/>
          <p:nvPr/>
        </p:nvSpPr>
        <p:spPr>
          <a:xfrm>
            <a:off x="189234" y="3088410"/>
            <a:ext cx="746975" cy="1631216"/>
          </a:xfrm>
          <a:prstGeom prst="rect">
            <a:avLst/>
          </a:prstGeom>
          <a:noFill/>
        </p:spPr>
        <p:txBody>
          <a:bodyPr wrap="square" rtlCol="0">
            <a:spAutoFit/>
          </a:bodyPr>
          <a:lstStyle/>
          <a:p>
            <a:r>
              <a:rPr lang="en-US" sz="10000" dirty="0">
                <a:solidFill>
                  <a:schemeClr val="accent2"/>
                </a:solidFill>
                <a:latin typeface="Arial" panose="020B0604020202020204" pitchFamily="34" charset="0"/>
                <a:cs typeface="Arial" panose="020B0604020202020204" pitchFamily="34" charset="0"/>
              </a:rPr>
              <a:t>“</a:t>
            </a:r>
          </a:p>
        </p:txBody>
      </p:sp>
      <p:sp>
        <p:nvSpPr>
          <p:cNvPr id="4" name="TextBox 3"/>
          <p:cNvSpPr txBox="1"/>
          <p:nvPr/>
        </p:nvSpPr>
        <p:spPr>
          <a:xfrm>
            <a:off x="3736123" y="5825924"/>
            <a:ext cx="746975" cy="1631216"/>
          </a:xfrm>
          <a:prstGeom prst="rect">
            <a:avLst/>
          </a:prstGeom>
          <a:noFill/>
        </p:spPr>
        <p:txBody>
          <a:bodyPr wrap="square" rtlCol="0">
            <a:spAutoFit/>
          </a:bodyPr>
          <a:lstStyle/>
          <a:p>
            <a:r>
              <a:rPr lang="en-US" sz="10000" dirty="0">
                <a:solidFill>
                  <a:schemeClr val="accent2"/>
                </a:solidFill>
                <a:latin typeface="Arial" panose="020B0604020202020204" pitchFamily="34" charset="0"/>
                <a:cs typeface="Arial" panose="020B0604020202020204" pitchFamily="34" charset="0"/>
              </a:rPr>
              <a:t>”</a:t>
            </a:r>
          </a:p>
        </p:txBody>
      </p:sp>
      <p:pic>
        <p:nvPicPr>
          <p:cNvPr id="5" name="Picture 4" descr="DSC_0466_resize.JPG"/>
          <p:cNvPicPr>
            <a:picLocks noChangeAspect="1"/>
          </p:cNvPicPr>
          <p:nvPr/>
        </p:nvPicPr>
        <p:blipFill>
          <a:blip r:embed="rId3" cstate="email"/>
          <a:srcRect/>
          <a:stretch>
            <a:fillRect/>
          </a:stretch>
        </p:blipFill>
        <p:spPr>
          <a:xfrm>
            <a:off x="906727" y="1286788"/>
            <a:ext cx="3202883" cy="1801622"/>
          </a:xfrm>
          <a:prstGeom prst="rect">
            <a:avLst/>
          </a:prstGeom>
        </p:spPr>
      </p:pic>
      <p:pic>
        <p:nvPicPr>
          <p:cNvPr id="8" name="Picture 2" descr="C:\Users\meeta.jain\Desktop\IMG_20170301_105245817_BURST000_COVER_TO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79787" y="1273584"/>
            <a:ext cx="3249831" cy="18280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212104" y="3488524"/>
            <a:ext cx="3931896" cy="2462213"/>
          </a:xfrm>
          <a:prstGeom prst="rect">
            <a:avLst/>
          </a:prstGeom>
        </p:spPr>
        <p:txBody>
          <a:bodyPr wrap="square">
            <a:spAutoFit/>
          </a:bodyPr>
          <a:lstStyle/>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all messages were </a:t>
            </a:r>
            <a:r>
              <a:rPr lang="en-US" sz="1400" b="1" dirty="0">
                <a:latin typeface="Verdana" panose="020B0604030504040204" pitchFamily="34" charset="0"/>
                <a:ea typeface="Verdana" panose="020B0604030504040204" pitchFamily="34" charset="0"/>
                <a:cs typeface="Verdana" panose="020B0604030504040204" pitchFamily="34" charset="0"/>
              </a:rPr>
              <a:t>very acceptable</a:t>
            </a:r>
            <a:r>
              <a:rPr lang="en-US" sz="1400" dirty="0">
                <a:latin typeface="Verdana" panose="020B0604030504040204" pitchFamily="34" charset="0"/>
                <a:ea typeface="Verdana" panose="020B0604030504040204" pitchFamily="34" charset="0"/>
                <a:cs typeface="Verdana" panose="020B0604030504040204" pitchFamily="34" charset="0"/>
              </a:rPr>
              <a:t>; appreciated the </a:t>
            </a:r>
            <a:r>
              <a:rPr lang="en-US" sz="1400" b="1" dirty="0">
                <a:latin typeface="Verdana" panose="020B0604030504040204" pitchFamily="34" charset="0"/>
                <a:ea typeface="Verdana" panose="020B0604030504040204" pitchFamily="34" charset="0"/>
                <a:cs typeface="Verdana" panose="020B0604030504040204" pitchFamily="34" charset="0"/>
              </a:rPr>
              <a:t>new, simple messages</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until now, only meal-based foods had been recommended, but all </a:t>
            </a:r>
            <a:r>
              <a:rPr lang="en-US" sz="1400" b="1" dirty="0">
                <a:latin typeface="Verdana" panose="020B0604030504040204" pitchFamily="34" charset="0"/>
                <a:ea typeface="Verdana" panose="020B0604030504040204" pitchFamily="34" charset="0"/>
                <a:cs typeface="Verdana" panose="020B0604030504040204" pitchFamily="34" charset="0"/>
              </a:rPr>
              <a:t>non-meal recommendations were doable </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greater exposure to messages would get women to eat more food. </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sharing of food items can be solved with some counselling</a:t>
            </a:r>
          </a:p>
        </p:txBody>
      </p:sp>
      <p:sp>
        <p:nvSpPr>
          <p:cNvPr id="10" name="TextBox 9"/>
          <p:cNvSpPr txBox="1"/>
          <p:nvPr/>
        </p:nvSpPr>
        <p:spPr>
          <a:xfrm>
            <a:off x="4694137" y="3029794"/>
            <a:ext cx="746975" cy="1631216"/>
          </a:xfrm>
          <a:prstGeom prst="rect">
            <a:avLst/>
          </a:prstGeom>
          <a:noFill/>
        </p:spPr>
        <p:txBody>
          <a:bodyPr wrap="square" rtlCol="0">
            <a:spAutoFit/>
          </a:bodyPr>
          <a:lstStyle/>
          <a:p>
            <a:r>
              <a:rPr lang="en-US" sz="10000" dirty="0">
                <a:solidFill>
                  <a:schemeClr val="accent2"/>
                </a:solidFill>
                <a:latin typeface="Arial" panose="020B0604020202020204" pitchFamily="34" charset="0"/>
                <a:cs typeface="Arial" panose="020B0604020202020204" pitchFamily="34" charset="0"/>
              </a:rPr>
              <a:t>“</a:t>
            </a:r>
          </a:p>
        </p:txBody>
      </p:sp>
      <p:sp>
        <p:nvSpPr>
          <p:cNvPr id="11" name="TextBox 10"/>
          <p:cNvSpPr txBox="1"/>
          <p:nvPr/>
        </p:nvSpPr>
        <p:spPr>
          <a:xfrm>
            <a:off x="8397033" y="5825924"/>
            <a:ext cx="746975" cy="1631216"/>
          </a:xfrm>
          <a:prstGeom prst="rect">
            <a:avLst/>
          </a:prstGeom>
          <a:noFill/>
        </p:spPr>
        <p:txBody>
          <a:bodyPr wrap="square" rtlCol="0">
            <a:spAutoFit/>
          </a:bodyPr>
          <a:lstStyle/>
          <a:p>
            <a:r>
              <a:rPr lang="en-US" sz="10000" dirty="0">
                <a:solidFill>
                  <a:schemeClr val="accent2"/>
                </a:solidFill>
                <a:latin typeface="Arial" panose="020B0604020202020204" pitchFamily="34" charset="0"/>
                <a:cs typeface="Arial" panose="020B0604020202020204" pitchFamily="34" charset="0"/>
              </a:rPr>
              <a:t>”</a:t>
            </a:r>
          </a:p>
        </p:txBody>
      </p:sp>
      <p:sp>
        <p:nvSpPr>
          <p:cNvPr id="16" name="TextBox 15"/>
          <p:cNvSpPr txBox="1"/>
          <p:nvPr/>
        </p:nvSpPr>
        <p:spPr>
          <a:xfrm>
            <a:off x="1024498" y="-173196"/>
            <a:ext cx="7339263" cy="1354217"/>
          </a:xfrm>
          <a:prstGeom prst="rect">
            <a:avLst/>
          </a:prstGeom>
          <a:solidFill>
            <a:schemeClr val="bg1"/>
          </a:solidFill>
        </p:spPr>
        <p:txBody>
          <a:bodyPr wrap="square" rtlCol="0">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pPr algn="ctr"/>
            <a:r>
              <a:rPr lang="en-US" sz="3200" dirty="0">
                <a:latin typeface="Verdana" panose="020B0604030504040204" pitchFamily="34" charset="0"/>
                <a:ea typeface="Verdana" panose="020B0604030504040204" pitchFamily="34" charset="0"/>
                <a:cs typeface="Verdana" panose="020B0604030504040204" pitchFamily="34" charset="0"/>
              </a:rPr>
              <a:t>Positive response to communication concepts by all  </a:t>
            </a:r>
          </a:p>
        </p:txBody>
      </p:sp>
    </p:spTree>
    <p:extLst>
      <p:ext uri="{BB962C8B-B14F-4D97-AF65-F5344CB8AC3E}">
        <p14:creationId xmlns:p14="http://schemas.microsoft.com/office/powerpoint/2010/main" val="2146140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476672"/>
            <a:ext cx="8964487" cy="1143000"/>
          </a:xfrm>
        </p:spPr>
        <p:txBody>
          <a:bodyPr>
            <a:normAutofit fontScale="90000"/>
          </a:bodyPr>
          <a:lstStyle/>
          <a:p>
            <a:r>
              <a:rPr lang="en-US" dirty="0" smtClean="0">
                <a:latin typeface="Baskerville Old Face" pitchFamily="18" charset="0"/>
              </a:rPr>
              <a:t>When I joined for job as a researcher in KEM Hospital and Research center, Pune</a:t>
            </a:r>
            <a:endParaRPr lang="en-IN" dirty="0">
              <a:latin typeface="Baskerville Old Face" pitchFamily="18" charset="0"/>
            </a:endParaRPr>
          </a:p>
        </p:txBody>
      </p:sp>
      <p:sp>
        <p:nvSpPr>
          <p:cNvPr id="4" name="TextBox 3"/>
          <p:cNvSpPr txBox="1"/>
          <p:nvPr/>
        </p:nvSpPr>
        <p:spPr>
          <a:xfrm>
            <a:off x="611562" y="2839580"/>
            <a:ext cx="7920880" cy="2677656"/>
          </a:xfrm>
          <a:prstGeom prst="rect">
            <a:avLst/>
          </a:prstGeom>
          <a:noFill/>
        </p:spPr>
        <p:txBody>
          <a:bodyPr wrap="square" rtlCol="0">
            <a:spAutoFit/>
          </a:bodyPr>
          <a:lstStyle/>
          <a:p>
            <a:pPr marL="285750" indent="-285750">
              <a:buFont typeface="Arial" pitchFamily="34" charset="0"/>
              <a:buChar char="•"/>
            </a:pPr>
            <a:r>
              <a:rPr lang="en-US" sz="2800" dirty="0" smtClean="0">
                <a:latin typeface="Baskerville Old Face" pitchFamily="18" charset="0"/>
              </a:rPr>
              <a:t>Nutrition research relies on observation studies and yes they are filled with uncertainties!</a:t>
            </a:r>
          </a:p>
          <a:p>
            <a:endParaRPr lang="en-US" sz="2800" dirty="0" smtClean="0">
              <a:latin typeface="Baskerville Old Face" pitchFamily="18" charset="0"/>
            </a:endParaRPr>
          </a:p>
          <a:p>
            <a:pPr marL="285750" indent="-285750">
              <a:buFont typeface="Arial" pitchFamily="34" charset="0"/>
              <a:buChar char="•"/>
            </a:pPr>
            <a:r>
              <a:rPr lang="en-US" sz="2800" dirty="0" smtClean="0">
                <a:latin typeface="Baskerville Old Face" pitchFamily="18" charset="0"/>
              </a:rPr>
              <a:t>So you observe, check intermittently, measure for blood parameters with their consents, study their incidences of NCDs.</a:t>
            </a:r>
            <a:endParaRPr lang="en-IN" sz="2800" dirty="0">
              <a:latin typeface="Baskerville Old Face" pitchFamily="18" charset="0"/>
            </a:endParaRPr>
          </a:p>
        </p:txBody>
      </p:sp>
    </p:spTree>
    <p:extLst>
      <p:ext uri="{BB962C8B-B14F-4D97-AF65-F5344CB8AC3E}">
        <p14:creationId xmlns:p14="http://schemas.microsoft.com/office/powerpoint/2010/main" val="29820433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Old Face" pitchFamily="18" charset="0"/>
              </a:rPr>
              <a:t>Movie</a:t>
            </a:r>
            <a:endParaRPr lang="en-IN" dirty="0">
              <a:latin typeface="Baskerville Old Face" pitchFamily="18" charset="0"/>
            </a:endParaRPr>
          </a:p>
        </p:txBody>
      </p:sp>
      <p:sp>
        <p:nvSpPr>
          <p:cNvPr id="3" name="Subtitle 2"/>
          <p:cNvSpPr>
            <a:spLocks noGrp="1"/>
          </p:cNvSpPr>
          <p:nvPr>
            <p:ph type="subTitle" idx="1"/>
          </p:nvPr>
        </p:nvSpPr>
        <p:spPr/>
        <p:txBody>
          <a:bodyPr/>
          <a:lstStyle/>
          <a:p>
            <a:endParaRPr lang="en-IN"/>
          </a:p>
        </p:txBody>
      </p:sp>
    </p:spTree>
    <p:extLst>
      <p:ext uri="{BB962C8B-B14F-4D97-AF65-F5344CB8AC3E}">
        <p14:creationId xmlns:p14="http://schemas.microsoft.com/office/powerpoint/2010/main" val="4754284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1520" y="332656"/>
            <a:ext cx="8460432" cy="598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95536" y="5733264"/>
            <a:ext cx="8748464" cy="1362075"/>
          </a:xfrm>
        </p:spPr>
        <p:txBody>
          <a:bodyPr>
            <a:normAutofit/>
          </a:bodyPr>
          <a:lstStyle/>
          <a:p>
            <a:r>
              <a:rPr lang="en-US" sz="3600" dirty="0" smtClean="0">
                <a:latin typeface="Baskerville Old Face" pitchFamily="18" charset="0"/>
              </a:rPr>
              <a:t>Behaviour change… the way forward</a:t>
            </a:r>
            <a:endParaRPr lang="en-IN" sz="3600" dirty="0">
              <a:latin typeface="Baskerville Old Face" pitchFamily="18" charset="0"/>
            </a:endParaRPr>
          </a:p>
        </p:txBody>
      </p:sp>
      <p:sp>
        <p:nvSpPr>
          <p:cNvPr id="3" name="Text Placeholder 2"/>
          <p:cNvSpPr>
            <a:spLocks noGrp="1"/>
          </p:cNvSpPr>
          <p:nvPr>
            <p:ph type="body" idx="1"/>
          </p:nvPr>
        </p:nvSpPr>
        <p:spPr>
          <a:xfrm>
            <a:off x="34210" y="0"/>
            <a:ext cx="7772400" cy="1500187"/>
          </a:xfrm>
        </p:spPr>
        <p:txBody>
          <a:bodyPr>
            <a:normAutofit/>
          </a:bodyPr>
          <a:lstStyle/>
          <a:p>
            <a:r>
              <a:rPr lang="en-US" sz="4800" dirty="0" smtClean="0">
                <a:solidFill>
                  <a:srgbClr val="C00000"/>
                </a:solidFill>
                <a:latin typeface="Baskerville Old Face" pitchFamily="18" charset="0"/>
              </a:rPr>
              <a:t>Secret Ingredient</a:t>
            </a:r>
            <a:endParaRPr lang="en-IN" sz="4800" dirty="0" smtClean="0">
              <a:solidFill>
                <a:srgbClr val="C00000"/>
              </a:solidFill>
              <a:latin typeface="Baskerville Old Face" pitchFamily="18" charset="0"/>
            </a:endParaRPr>
          </a:p>
          <a:p>
            <a:endParaRPr lang="en-IN" sz="4800" dirty="0"/>
          </a:p>
        </p:txBody>
      </p:sp>
    </p:spTree>
    <p:extLst>
      <p:ext uri="{BB962C8B-B14F-4D97-AF65-F5344CB8AC3E}">
        <p14:creationId xmlns:p14="http://schemas.microsoft.com/office/powerpoint/2010/main" val="18117848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factor….</a:t>
            </a:r>
            <a:endParaRPr lang="en-IN" dirty="0"/>
          </a:p>
        </p:txBody>
      </p:sp>
    </p:spTree>
    <p:extLst>
      <p:ext uri="{BB962C8B-B14F-4D97-AF65-F5344CB8AC3E}">
        <p14:creationId xmlns:p14="http://schemas.microsoft.com/office/powerpoint/2010/main" val="23567094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653136"/>
            <a:ext cx="5486400" cy="566738"/>
          </a:xfrm>
        </p:spPr>
        <p:txBody>
          <a:bodyPr/>
          <a:lstStyle/>
          <a:p>
            <a:r>
              <a:rPr lang="en-US" sz="2800" dirty="0" err="1" smtClean="0"/>
              <a:t>Nanji</a:t>
            </a:r>
            <a:r>
              <a:rPr lang="en-US" sz="2800" dirty="0" smtClean="0"/>
              <a:t>  </a:t>
            </a:r>
            <a:r>
              <a:rPr lang="en-US" sz="2800" dirty="0" err="1" smtClean="0"/>
              <a:t>Bai</a:t>
            </a:r>
            <a:r>
              <a:rPr lang="en-US" sz="2800" dirty="0" smtClean="0"/>
              <a:t>: a pregnant mother</a:t>
            </a:r>
            <a:endParaRPr lang="en-IN" sz="2800" dirty="0"/>
          </a:p>
        </p:txBody>
      </p:sp>
      <p:sp>
        <p:nvSpPr>
          <p:cNvPr id="4" name="Text Placeholder 3"/>
          <p:cNvSpPr>
            <a:spLocks noGrp="1"/>
          </p:cNvSpPr>
          <p:nvPr>
            <p:ph type="body" sz="half" idx="2"/>
          </p:nvPr>
        </p:nvSpPr>
        <p:spPr>
          <a:xfrm>
            <a:off x="467544" y="5157192"/>
            <a:ext cx="8568952" cy="1158006"/>
          </a:xfrm>
        </p:spPr>
        <p:txBody>
          <a:bodyPr/>
          <a:lstStyle/>
          <a:p>
            <a:r>
              <a:rPr lang="en-US" sz="3600" i="1" dirty="0" smtClean="0"/>
              <a:t>“ Madam </a:t>
            </a:r>
            <a:r>
              <a:rPr lang="en-US" sz="3600" i="1" dirty="0" err="1" smtClean="0"/>
              <a:t>ko</a:t>
            </a:r>
            <a:r>
              <a:rPr lang="en-US" sz="3600" i="1" dirty="0" smtClean="0"/>
              <a:t> </a:t>
            </a:r>
            <a:r>
              <a:rPr lang="en-US" sz="3600" i="1" dirty="0" err="1" smtClean="0"/>
              <a:t>batana</a:t>
            </a:r>
            <a:r>
              <a:rPr lang="en-US" sz="3600" i="1" dirty="0" smtClean="0"/>
              <a:t>; </a:t>
            </a:r>
            <a:r>
              <a:rPr lang="en-US" sz="3600" i="1" dirty="0" err="1" smtClean="0"/>
              <a:t>ab</a:t>
            </a:r>
            <a:r>
              <a:rPr lang="en-US" sz="3600" i="1" dirty="0" smtClean="0"/>
              <a:t> </a:t>
            </a:r>
            <a:r>
              <a:rPr lang="en-US" sz="3600" i="1" dirty="0" err="1" smtClean="0"/>
              <a:t>mein</a:t>
            </a:r>
            <a:r>
              <a:rPr lang="en-US" sz="3600" i="1" dirty="0" smtClean="0"/>
              <a:t> </a:t>
            </a:r>
            <a:r>
              <a:rPr lang="en-US" sz="3600" i="1" dirty="0" err="1" smtClean="0"/>
              <a:t>bablu</a:t>
            </a:r>
            <a:r>
              <a:rPr lang="en-US" sz="3600" i="1" dirty="0" smtClean="0"/>
              <a:t> </a:t>
            </a:r>
            <a:r>
              <a:rPr lang="en-US" sz="3600" i="1" dirty="0" err="1" smtClean="0"/>
              <a:t>ke</a:t>
            </a:r>
            <a:r>
              <a:rPr lang="en-US" sz="3600" i="1" dirty="0" smtClean="0"/>
              <a:t> papa </a:t>
            </a:r>
            <a:r>
              <a:rPr lang="en-US" sz="3600" i="1" dirty="0" err="1" smtClean="0"/>
              <a:t>ke</a:t>
            </a:r>
            <a:r>
              <a:rPr lang="en-US" sz="3600" i="1" dirty="0" smtClean="0"/>
              <a:t> </a:t>
            </a:r>
            <a:r>
              <a:rPr lang="en-US" sz="3600" i="1" dirty="0" err="1" smtClean="0"/>
              <a:t>saath</a:t>
            </a:r>
            <a:r>
              <a:rPr lang="en-US" sz="3600" i="1" dirty="0" smtClean="0"/>
              <a:t>  </a:t>
            </a:r>
            <a:r>
              <a:rPr lang="en-US" sz="3600" i="1" dirty="0" err="1" smtClean="0"/>
              <a:t>khane</a:t>
            </a:r>
            <a:r>
              <a:rPr lang="en-US" sz="3600" i="1" dirty="0" smtClean="0"/>
              <a:t> </a:t>
            </a:r>
            <a:r>
              <a:rPr lang="en-US" sz="3600" i="1" dirty="0" err="1" smtClean="0"/>
              <a:t>ka</a:t>
            </a:r>
            <a:r>
              <a:rPr lang="en-US" sz="3600" i="1" dirty="0" smtClean="0"/>
              <a:t> </a:t>
            </a:r>
            <a:r>
              <a:rPr lang="en-US" sz="3600" i="1" dirty="0" err="1" smtClean="0"/>
              <a:t>samaan</a:t>
            </a:r>
            <a:r>
              <a:rPr lang="en-US" sz="3600" i="1" dirty="0" smtClean="0"/>
              <a:t> </a:t>
            </a:r>
            <a:r>
              <a:rPr lang="en-US" sz="3600" i="1" dirty="0" err="1" smtClean="0"/>
              <a:t>kharidne</a:t>
            </a:r>
            <a:r>
              <a:rPr lang="en-US" sz="3600" i="1" dirty="0" smtClean="0"/>
              <a:t> </a:t>
            </a:r>
            <a:r>
              <a:rPr lang="en-US" sz="3600" i="1" dirty="0" err="1" smtClean="0"/>
              <a:t>jaati</a:t>
            </a:r>
            <a:r>
              <a:rPr lang="en-US" sz="3600" i="1" dirty="0" smtClean="0"/>
              <a:t> </a:t>
            </a:r>
            <a:r>
              <a:rPr lang="en-US" sz="3600" i="1" dirty="0" err="1" smtClean="0"/>
              <a:t>hun</a:t>
            </a:r>
            <a:r>
              <a:rPr lang="en-US" sz="3600" i="1" dirty="0" smtClean="0"/>
              <a:t>”</a:t>
            </a:r>
            <a:endParaRPr lang="en-IN" sz="3600" i="1" dirty="0"/>
          </a:p>
        </p:txBody>
      </p:sp>
      <p:pic>
        <p:nvPicPr>
          <p:cNvPr id="3686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1861" b="21861"/>
          <a:stretch>
            <a:fillRect/>
          </a:stretch>
        </p:blipFill>
        <p:spPr bwMode="auto">
          <a:xfrm>
            <a:off x="1792288" y="476672"/>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7251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797152"/>
            <a:ext cx="5486400" cy="566738"/>
          </a:xfrm>
        </p:spPr>
        <p:txBody>
          <a:bodyPr/>
          <a:lstStyle/>
          <a:p>
            <a:r>
              <a:rPr lang="en-US" sz="2800" dirty="0" err="1" smtClean="0"/>
              <a:t>Murari</a:t>
            </a:r>
            <a:r>
              <a:rPr lang="en-US" sz="2800" dirty="0" smtClean="0"/>
              <a:t> : Young father</a:t>
            </a:r>
            <a:endParaRPr lang="en-IN" sz="2800" dirty="0"/>
          </a:p>
        </p:txBody>
      </p:sp>
      <p:sp>
        <p:nvSpPr>
          <p:cNvPr id="4" name="Text Placeholder 3"/>
          <p:cNvSpPr>
            <a:spLocks noGrp="1"/>
          </p:cNvSpPr>
          <p:nvPr>
            <p:ph type="body" sz="half" idx="2"/>
          </p:nvPr>
        </p:nvSpPr>
        <p:spPr>
          <a:xfrm>
            <a:off x="107506" y="5367338"/>
            <a:ext cx="8928992" cy="1158006"/>
          </a:xfrm>
        </p:spPr>
        <p:txBody>
          <a:bodyPr/>
          <a:lstStyle/>
          <a:p>
            <a:r>
              <a:rPr lang="en-US" sz="3600" i="1" dirty="0" smtClean="0"/>
              <a:t>“ Mein </a:t>
            </a:r>
            <a:r>
              <a:rPr lang="en-US" sz="3600" i="1" dirty="0" err="1" smtClean="0"/>
              <a:t>toh</a:t>
            </a:r>
            <a:r>
              <a:rPr lang="en-US" sz="3600" i="1" dirty="0" smtClean="0"/>
              <a:t> </a:t>
            </a:r>
            <a:r>
              <a:rPr lang="en-US" sz="3600" i="1" dirty="0" err="1" smtClean="0"/>
              <a:t>aajkal</a:t>
            </a:r>
            <a:r>
              <a:rPr lang="en-US" sz="3600" i="1" dirty="0" smtClean="0"/>
              <a:t>, </a:t>
            </a:r>
            <a:r>
              <a:rPr lang="en-US" sz="3600" i="1" dirty="0" err="1" smtClean="0"/>
              <a:t>chotu</a:t>
            </a:r>
            <a:r>
              <a:rPr lang="en-US" sz="3600" i="1" dirty="0"/>
              <a:t> </a:t>
            </a:r>
            <a:r>
              <a:rPr lang="en-US" sz="3600" i="1" dirty="0" err="1" smtClean="0"/>
              <a:t>ko</a:t>
            </a:r>
            <a:r>
              <a:rPr lang="en-US" sz="3600" i="1" dirty="0" smtClean="0"/>
              <a:t> </a:t>
            </a:r>
            <a:r>
              <a:rPr lang="en-US" sz="3600" i="1" dirty="0" err="1" smtClean="0"/>
              <a:t>leke</a:t>
            </a:r>
            <a:r>
              <a:rPr lang="en-US" sz="3600" i="1" dirty="0" smtClean="0"/>
              <a:t> </a:t>
            </a:r>
            <a:r>
              <a:rPr lang="en-US" sz="3600" i="1" dirty="0" err="1" smtClean="0"/>
              <a:t>fal</a:t>
            </a:r>
            <a:r>
              <a:rPr lang="en-US" sz="3600" i="1" dirty="0" smtClean="0"/>
              <a:t> </a:t>
            </a:r>
            <a:r>
              <a:rPr lang="en-US" sz="3600" i="1" dirty="0" err="1" smtClean="0"/>
              <a:t>kharidne</a:t>
            </a:r>
            <a:r>
              <a:rPr lang="en-US" sz="3600" i="1" dirty="0" smtClean="0"/>
              <a:t> </a:t>
            </a:r>
            <a:r>
              <a:rPr lang="en-US" sz="3600" i="1" dirty="0" err="1" smtClean="0"/>
              <a:t>jaata</a:t>
            </a:r>
            <a:r>
              <a:rPr lang="en-US" sz="3600" i="1" dirty="0" smtClean="0"/>
              <a:t> </a:t>
            </a:r>
            <a:r>
              <a:rPr lang="en-US" sz="3600" i="1" dirty="0" err="1" smtClean="0"/>
              <a:t>hun</a:t>
            </a:r>
            <a:r>
              <a:rPr lang="en-US" sz="3600" i="1" dirty="0" smtClean="0"/>
              <a:t>; </a:t>
            </a:r>
            <a:r>
              <a:rPr lang="en-US" sz="3600" i="1" dirty="0" err="1" smtClean="0"/>
              <a:t>jugni</a:t>
            </a:r>
            <a:r>
              <a:rPr lang="en-US" sz="3600" i="1" dirty="0" smtClean="0"/>
              <a:t> </a:t>
            </a:r>
            <a:r>
              <a:rPr lang="en-US" sz="3600" i="1" dirty="0" err="1" smtClean="0"/>
              <a:t>ke</a:t>
            </a:r>
            <a:r>
              <a:rPr lang="en-US" sz="3600" i="1" dirty="0" smtClean="0"/>
              <a:t> </a:t>
            </a:r>
            <a:r>
              <a:rPr lang="en-US" sz="3600" i="1" dirty="0" err="1" smtClean="0"/>
              <a:t>liye</a:t>
            </a:r>
            <a:r>
              <a:rPr lang="en-US" sz="3600" i="1" dirty="0" smtClean="0"/>
              <a:t>”</a:t>
            </a:r>
            <a:endParaRPr lang="en-IN" sz="3600" i="1" dirty="0"/>
          </a:p>
        </p:txBody>
      </p:sp>
      <p:pic>
        <p:nvPicPr>
          <p:cNvPr id="6" name="Picture 4" descr="C:\Users\ABC\Downloads\IMG_0409.JPG"/>
          <p:cNvPicPr>
            <a:picLocks noGrp="1" noChangeAspect="1" noChangeArrowheads="1"/>
          </p:cNvPicPr>
          <p:nvPr>
            <p:ph type="pic"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832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797152"/>
            <a:ext cx="5486400" cy="566738"/>
          </a:xfrm>
        </p:spPr>
        <p:txBody>
          <a:bodyPr/>
          <a:lstStyle/>
          <a:p>
            <a:r>
              <a:rPr lang="en-US" sz="2800" dirty="0" err="1" smtClean="0"/>
              <a:t>Lal</a:t>
            </a:r>
            <a:r>
              <a:rPr lang="en-US" sz="2800" dirty="0" smtClean="0"/>
              <a:t> Chandra </a:t>
            </a:r>
            <a:r>
              <a:rPr lang="en-US" sz="2800" dirty="0" err="1" smtClean="0"/>
              <a:t>Chitralal</a:t>
            </a:r>
            <a:r>
              <a:rPr lang="en-US" sz="2800" dirty="0" smtClean="0"/>
              <a:t>: Grandfather</a:t>
            </a:r>
            <a:endParaRPr lang="en-IN" sz="2800" dirty="0"/>
          </a:p>
        </p:txBody>
      </p:sp>
      <p:sp>
        <p:nvSpPr>
          <p:cNvPr id="4" name="Text Placeholder 3"/>
          <p:cNvSpPr>
            <a:spLocks noGrp="1"/>
          </p:cNvSpPr>
          <p:nvPr>
            <p:ph type="body" sz="half" idx="2"/>
          </p:nvPr>
        </p:nvSpPr>
        <p:spPr>
          <a:xfrm>
            <a:off x="107506" y="5367338"/>
            <a:ext cx="8928992" cy="1158006"/>
          </a:xfrm>
        </p:spPr>
        <p:txBody>
          <a:bodyPr/>
          <a:lstStyle/>
          <a:p>
            <a:r>
              <a:rPr lang="en-US" sz="3600" i="1" dirty="0" smtClean="0"/>
              <a:t>“ </a:t>
            </a:r>
            <a:r>
              <a:rPr lang="en-US" sz="3600" i="1" dirty="0" err="1" smtClean="0"/>
              <a:t>Munna</a:t>
            </a:r>
            <a:r>
              <a:rPr lang="en-US" sz="3600" i="1" dirty="0" smtClean="0"/>
              <a:t> </a:t>
            </a:r>
            <a:r>
              <a:rPr lang="en-US" sz="3600" i="1" dirty="0" err="1" smtClean="0"/>
              <a:t>ko</a:t>
            </a:r>
            <a:r>
              <a:rPr lang="en-US" sz="3600" i="1" dirty="0" smtClean="0"/>
              <a:t> </a:t>
            </a:r>
            <a:r>
              <a:rPr lang="en-US" sz="3600" i="1" dirty="0" err="1" smtClean="0"/>
              <a:t>mein</a:t>
            </a:r>
            <a:r>
              <a:rPr lang="en-US" sz="3600" i="1" dirty="0" smtClean="0"/>
              <a:t> </a:t>
            </a:r>
            <a:r>
              <a:rPr lang="en-US" sz="3600" i="1" dirty="0" err="1" smtClean="0"/>
              <a:t>rakh</a:t>
            </a:r>
            <a:r>
              <a:rPr lang="en-US" sz="3600" i="1" dirty="0" smtClean="0"/>
              <a:t> </a:t>
            </a:r>
            <a:r>
              <a:rPr lang="en-US" sz="3600" i="1" dirty="0" err="1" smtClean="0"/>
              <a:t>leta</a:t>
            </a:r>
            <a:r>
              <a:rPr lang="en-US" sz="3600" i="1" dirty="0" smtClean="0"/>
              <a:t> </a:t>
            </a:r>
            <a:r>
              <a:rPr lang="en-US" sz="3600" i="1" dirty="0" err="1" smtClean="0"/>
              <a:t>hun</a:t>
            </a:r>
            <a:r>
              <a:rPr lang="en-US" sz="3600" i="1" dirty="0" smtClean="0"/>
              <a:t>, champion </a:t>
            </a:r>
            <a:r>
              <a:rPr lang="en-US" sz="3600" i="1" dirty="0" err="1" smtClean="0"/>
              <a:t>ki</a:t>
            </a:r>
            <a:r>
              <a:rPr lang="en-US" sz="3600" i="1" dirty="0" smtClean="0"/>
              <a:t> ma </a:t>
            </a:r>
            <a:r>
              <a:rPr lang="en-US" sz="3600" i="1" dirty="0" err="1" smtClean="0"/>
              <a:t>gayi</a:t>
            </a:r>
            <a:r>
              <a:rPr lang="en-US" sz="3600" i="1" dirty="0" smtClean="0"/>
              <a:t> </a:t>
            </a:r>
            <a:r>
              <a:rPr lang="en-US" sz="3600" i="1" dirty="0" err="1" smtClean="0"/>
              <a:t>hei</a:t>
            </a:r>
            <a:r>
              <a:rPr lang="en-US" sz="3600" i="1" dirty="0" smtClean="0"/>
              <a:t> </a:t>
            </a:r>
            <a:r>
              <a:rPr lang="en-US" sz="3600" i="1" dirty="0" err="1" smtClean="0"/>
              <a:t>munna</a:t>
            </a:r>
            <a:r>
              <a:rPr lang="en-US" sz="3600" i="1" dirty="0" smtClean="0"/>
              <a:t> </a:t>
            </a:r>
            <a:r>
              <a:rPr lang="en-US" sz="3600" i="1" dirty="0" err="1" smtClean="0"/>
              <a:t>ke</a:t>
            </a:r>
            <a:r>
              <a:rPr lang="en-US" sz="3600" i="1" dirty="0" smtClean="0"/>
              <a:t> </a:t>
            </a:r>
            <a:r>
              <a:rPr lang="en-US" sz="3600" i="1" dirty="0" err="1" smtClean="0"/>
              <a:t>baap</a:t>
            </a:r>
            <a:r>
              <a:rPr lang="en-US" sz="3600" i="1" dirty="0" smtClean="0"/>
              <a:t> </a:t>
            </a:r>
            <a:r>
              <a:rPr lang="en-US" sz="3600" i="1" dirty="0" err="1" smtClean="0"/>
              <a:t>ke</a:t>
            </a:r>
            <a:r>
              <a:rPr lang="en-US" sz="3600" i="1" dirty="0" smtClean="0"/>
              <a:t> </a:t>
            </a:r>
            <a:r>
              <a:rPr lang="en-US" sz="3600" i="1" dirty="0" err="1" smtClean="0"/>
              <a:t>saath</a:t>
            </a:r>
            <a:r>
              <a:rPr lang="en-US" sz="3600" i="1" dirty="0" smtClean="0"/>
              <a:t> </a:t>
            </a:r>
            <a:r>
              <a:rPr lang="en-US" sz="3600" i="1" dirty="0" err="1" smtClean="0"/>
              <a:t>asaptaal</a:t>
            </a:r>
            <a:r>
              <a:rPr lang="en-US" sz="3600" i="1" dirty="0" smtClean="0"/>
              <a:t>”</a:t>
            </a:r>
            <a:endParaRPr lang="en-IN" sz="3600" i="1" dirty="0"/>
          </a:p>
        </p:txBody>
      </p:sp>
      <p:pic>
        <p:nvPicPr>
          <p:cNvPr id="5" name="Picture 3" descr="C:\Users\ABC\Downloads\IMG_09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764704"/>
            <a:ext cx="5184576"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idx="1"/>
          </p:nvPr>
        </p:nvSpPr>
        <p:spPr/>
      </p:sp>
    </p:spTree>
    <p:extLst>
      <p:ext uri="{BB962C8B-B14F-4D97-AF65-F5344CB8AC3E}">
        <p14:creationId xmlns:p14="http://schemas.microsoft.com/office/powerpoint/2010/main" val="38905796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797152"/>
            <a:ext cx="5486400" cy="566738"/>
          </a:xfrm>
        </p:spPr>
        <p:txBody>
          <a:bodyPr/>
          <a:lstStyle/>
          <a:p>
            <a:r>
              <a:rPr lang="en-US" sz="2800" dirty="0" err="1" smtClean="0"/>
              <a:t>Vinod</a:t>
            </a:r>
            <a:r>
              <a:rPr lang="en-US" sz="2800" dirty="0" smtClean="0"/>
              <a:t> </a:t>
            </a:r>
            <a:r>
              <a:rPr lang="en-US" sz="2800" dirty="0" err="1" smtClean="0"/>
              <a:t>Babulal</a:t>
            </a:r>
            <a:r>
              <a:rPr lang="en-US" sz="2800" dirty="0" smtClean="0"/>
              <a:t>: Father to be</a:t>
            </a:r>
            <a:endParaRPr lang="en-IN" sz="2800" dirty="0"/>
          </a:p>
        </p:txBody>
      </p:sp>
      <p:sp>
        <p:nvSpPr>
          <p:cNvPr id="4" name="Text Placeholder 3"/>
          <p:cNvSpPr>
            <a:spLocks noGrp="1"/>
          </p:cNvSpPr>
          <p:nvPr>
            <p:ph type="body" sz="half" idx="2"/>
          </p:nvPr>
        </p:nvSpPr>
        <p:spPr>
          <a:xfrm>
            <a:off x="107506" y="5367338"/>
            <a:ext cx="8928992" cy="1158006"/>
          </a:xfrm>
        </p:spPr>
        <p:txBody>
          <a:bodyPr/>
          <a:lstStyle/>
          <a:p>
            <a:r>
              <a:rPr lang="en-US" sz="3600" i="1" dirty="0" smtClean="0"/>
              <a:t>“ </a:t>
            </a:r>
            <a:r>
              <a:rPr lang="en-US" sz="3600" i="1" dirty="0" err="1" smtClean="0"/>
              <a:t>Didi</a:t>
            </a:r>
            <a:r>
              <a:rPr lang="en-US" sz="3600" i="1" dirty="0" smtClean="0"/>
              <a:t>, </a:t>
            </a:r>
            <a:r>
              <a:rPr lang="en-US" sz="3600" i="1" dirty="0" err="1" smtClean="0"/>
              <a:t>apne</a:t>
            </a:r>
            <a:r>
              <a:rPr lang="en-US" sz="3600" i="1" dirty="0" smtClean="0"/>
              <a:t> laptop </a:t>
            </a:r>
            <a:r>
              <a:rPr lang="en-US" sz="3600" i="1" dirty="0" err="1" smtClean="0"/>
              <a:t>pe</a:t>
            </a:r>
            <a:r>
              <a:rPr lang="en-US" sz="3600" i="1" dirty="0" smtClean="0"/>
              <a:t> school </a:t>
            </a:r>
            <a:r>
              <a:rPr lang="en-US" sz="3600" i="1" dirty="0" err="1" smtClean="0"/>
              <a:t>mein</a:t>
            </a:r>
            <a:r>
              <a:rPr lang="en-US" sz="3600" i="1" dirty="0" smtClean="0"/>
              <a:t> </a:t>
            </a:r>
            <a:r>
              <a:rPr lang="en-US" sz="3600" i="1" dirty="0" err="1" smtClean="0"/>
              <a:t>sabko</a:t>
            </a:r>
            <a:r>
              <a:rPr lang="en-US" sz="3600" i="1" dirty="0" smtClean="0"/>
              <a:t> </a:t>
            </a:r>
            <a:r>
              <a:rPr lang="en-US" sz="3600" i="1" dirty="0" err="1" smtClean="0"/>
              <a:t>aapki</a:t>
            </a:r>
            <a:r>
              <a:rPr lang="en-US" sz="3600" i="1" dirty="0" smtClean="0"/>
              <a:t> picture </a:t>
            </a:r>
            <a:r>
              <a:rPr lang="en-US" sz="3600" i="1" dirty="0" err="1" smtClean="0"/>
              <a:t>dikhata</a:t>
            </a:r>
            <a:r>
              <a:rPr lang="en-US" sz="3600" i="1" dirty="0" smtClean="0"/>
              <a:t> </a:t>
            </a:r>
            <a:r>
              <a:rPr lang="en-US" sz="3600" i="1" dirty="0" err="1" smtClean="0"/>
              <a:t>hun</a:t>
            </a:r>
            <a:r>
              <a:rPr lang="en-US" sz="3600" i="1" dirty="0" smtClean="0"/>
              <a:t>”</a:t>
            </a:r>
            <a:endParaRPr lang="en-IN" sz="3600" i="1" dirty="0"/>
          </a:p>
        </p:txBody>
      </p:sp>
      <p:pic>
        <p:nvPicPr>
          <p:cNvPr id="6" name="Picture Placeholder 5" descr="C:\Users\ABC\Downloads\IMG_0012.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54868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9648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797152"/>
            <a:ext cx="5486400" cy="566738"/>
          </a:xfrm>
        </p:spPr>
        <p:txBody>
          <a:bodyPr/>
          <a:lstStyle/>
          <a:p>
            <a:r>
              <a:rPr lang="en-US" sz="2800" dirty="0" err="1" smtClean="0"/>
              <a:t>Kamla</a:t>
            </a:r>
            <a:r>
              <a:rPr lang="en-US" sz="2800" dirty="0" smtClean="0"/>
              <a:t> </a:t>
            </a:r>
            <a:r>
              <a:rPr lang="en-US" sz="2800" dirty="0" err="1" smtClean="0"/>
              <a:t>Ghisu</a:t>
            </a:r>
            <a:r>
              <a:rPr lang="en-US" sz="2800" dirty="0" smtClean="0"/>
              <a:t>- Front line worker</a:t>
            </a:r>
            <a:endParaRPr lang="en-IN" sz="2800" dirty="0"/>
          </a:p>
        </p:txBody>
      </p:sp>
      <p:sp>
        <p:nvSpPr>
          <p:cNvPr id="4" name="Text Placeholder 3"/>
          <p:cNvSpPr>
            <a:spLocks noGrp="1"/>
          </p:cNvSpPr>
          <p:nvPr>
            <p:ph type="body" sz="half" idx="2"/>
          </p:nvPr>
        </p:nvSpPr>
        <p:spPr>
          <a:xfrm>
            <a:off x="107506" y="5367338"/>
            <a:ext cx="8928992" cy="1158006"/>
          </a:xfrm>
        </p:spPr>
        <p:txBody>
          <a:bodyPr/>
          <a:lstStyle/>
          <a:p>
            <a:r>
              <a:rPr lang="en-US" sz="3600" i="1" dirty="0" smtClean="0"/>
              <a:t>“ Madam, </a:t>
            </a:r>
            <a:r>
              <a:rPr lang="en-US" sz="3600" i="1" dirty="0" err="1" smtClean="0"/>
              <a:t>ab</a:t>
            </a:r>
            <a:r>
              <a:rPr lang="en-US" sz="3600" i="1" dirty="0" smtClean="0"/>
              <a:t> </a:t>
            </a:r>
            <a:r>
              <a:rPr lang="en-US" sz="3600" i="1" dirty="0" err="1" smtClean="0"/>
              <a:t>toh</a:t>
            </a:r>
            <a:r>
              <a:rPr lang="en-US" sz="3600" i="1" dirty="0" smtClean="0"/>
              <a:t> </a:t>
            </a:r>
            <a:r>
              <a:rPr lang="en-US" sz="3600" i="1" dirty="0" err="1" smtClean="0"/>
              <a:t>aurate</a:t>
            </a:r>
            <a:r>
              <a:rPr lang="en-US" sz="3600" i="1" dirty="0" smtClean="0"/>
              <a:t> </a:t>
            </a:r>
            <a:r>
              <a:rPr lang="en-US" sz="3600" i="1" dirty="0" err="1" smtClean="0"/>
              <a:t>khud</a:t>
            </a:r>
            <a:r>
              <a:rPr lang="en-US" sz="3600" i="1" dirty="0" smtClean="0"/>
              <a:t> </a:t>
            </a:r>
            <a:r>
              <a:rPr lang="en-US" sz="3600" i="1" dirty="0" err="1" smtClean="0"/>
              <a:t>aa</a:t>
            </a:r>
            <a:r>
              <a:rPr lang="en-US" sz="3600" i="1" dirty="0" smtClean="0"/>
              <a:t> </a:t>
            </a:r>
            <a:r>
              <a:rPr lang="en-US" sz="3600" i="1" dirty="0" err="1" smtClean="0"/>
              <a:t>jati</a:t>
            </a:r>
            <a:r>
              <a:rPr lang="en-US" sz="3600" i="1" dirty="0" smtClean="0"/>
              <a:t> </a:t>
            </a:r>
            <a:r>
              <a:rPr lang="en-US" sz="3600" i="1" dirty="0" err="1" smtClean="0"/>
              <a:t>hei</a:t>
            </a:r>
            <a:r>
              <a:rPr lang="en-US" sz="3600" i="1" dirty="0" smtClean="0"/>
              <a:t> </a:t>
            </a:r>
            <a:r>
              <a:rPr lang="en-US" sz="3600" i="1" dirty="0" err="1" smtClean="0"/>
              <a:t>centre</a:t>
            </a:r>
            <a:r>
              <a:rPr lang="en-US" sz="3600" i="1" dirty="0" smtClean="0"/>
              <a:t> </a:t>
            </a:r>
            <a:r>
              <a:rPr lang="en-US" sz="3600" i="1" dirty="0" err="1" smtClean="0"/>
              <a:t>pe</a:t>
            </a:r>
            <a:r>
              <a:rPr lang="en-US" sz="3600" i="1" dirty="0" smtClean="0"/>
              <a:t>”</a:t>
            </a:r>
            <a:endParaRPr lang="en-IN" sz="3600" i="1" dirty="0"/>
          </a:p>
        </p:txBody>
      </p:sp>
      <p:sp>
        <p:nvSpPr>
          <p:cNvPr id="3" name="Picture Placeholder 2"/>
          <p:cNvSpPr>
            <a:spLocks noGrp="1"/>
          </p:cNvSpPr>
          <p:nvPr>
            <p:ph type="pic" idx="1"/>
          </p:nvPr>
        </p:nvSpPr>
        <p:spPr/>
      </p:sp>
      <p:pic>
        <p:nvPicPr>
          <p:cNvPr id="7" name="Picture 6" descr="C:\Users\ABC\Downloads\IMG_0343.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74" b="10670"/>
          <a:stretch/>
        </p:blipFill>
        <p:spPr bwMode="auto">
          <a:xfrm>
            <a:off x="1763688" y="620688"/>
            <a:ext cx="5544616" cy="424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621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BC\Desktop\Udaipur\DSC067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076056" cy="3807042"/>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ABC\Desktop\suvans dist.baran visit\20170622_1015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413"/>
          <a:stretch/>
        </p:blipFill>
        <p:spPr bwMode="auto">
          <a:xfrm>
            <a:off x="4932042" y="2797494"/>
            <a:ext cx="4208614" cy="406050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F:\Vadu field visit 12-12-2016\Photos from Nikon\DSC_68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873" y="0"/>
            <a:ext cx="4211959" cy="2797495"/>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F:\Vadu field visit 12-12-2016\Photos from Nikon\DSC_70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982" r="42530"/>
          <a:stretch/>
        </p:blipFill>
        <p:spPr bwMode="auto">
          <a:xfrm>
            <a:off x="-11313" y="3148315"/>
            <a:ext cx="4944182" cy="37841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23732" y="2375882"/>
            <a:ext cx="5112569" cy="2554545"/>
          </a:xfrm>
          <a:prstGeom prst="rect">
            <a:avLst/>
          </a:prstGeom>
          <a:solidFill>
            <a:srgbClr val="BA5C22"/>
          </a:solidFill>
        </p:spPr>
        <p:txBody>
          <a:bodyPr wrap="square" rtlCol="0">
            <a:spAutoFit/>
          </a:bodyPr>
          <a:lstStyle/>
          <a:p>
            <a:r>
              <a:rPr lang="en-US" sz="2000" dirty="0" smtClean="0">
                <a:solidFill>
                  <a:schemeClr val="bg1"/>
                </a:solidFill>
              </a:rPr>
              <a:t>Acknowledgments</a:t>
            </a:r>
          </a:p>
          <a:p>
            <a:endParaRPr lang="en-US" sz="2000" dirty="0">
              <a:solidFill>
                <a:schemeClr val="bg1"/>
              </a:solidFill>
            </a:endParaRPr>
          </a:p>
          <a:p>
            <a:pPr marL="342900" indent="-342900">
              <a:buAutoNum type="arabicPeriod"/>
            </a:pPr>
            <a:r>
              <a:rPr lang="en-US" sz="2000" dirty="0" smtClean="0">
                <a:solidFill>
                  <a:schemeClr val="bg1"/>
                </a:solidFill>
              </a:rPr>
              <a:t>Participants and their families</a:t>
            </a:r>
          </a:p>
          <a:p>
            <a:pPr marL="342900" indent="-342900">
              <a:buAutoNum type="arabicPeriod"/>
            </a:pPr>
            <a:r>
              <a:rPr lang="en-US" sz="2000" dirty="0" smtClean="0">
                <a:solidFill>
                  <a:schemeClr val="bg1"/>
                </a:solidFill>
              </a:rPr>
              <a:t>Team members (past and current)</a:t>
            </a:r>
          </a:p>
          <a:p>
            <a:pPr marL="342900" indent="-342900">
              <a:buAutoNum type="arabicPeriod"/>
            </a:pPr>
            <a:r>
              <a:rPr lang="en-US" sz="2000" dirty="0" smtClean="0">
                <a:solidFill>
                  <a:schemeClr val="bg1"/>
                </a:solidFill>
              </a:rPr>
              <a:t>Village authorities and Schools </a:t>
            </a:r>
          </a:p>
          <a:p>
            <a:pPr marL="342900" indent="-342900">
              <a:buAutoNum type="arabicPeriod"/>
            </a:pPr>
            <a:r>
              <a:rPr lang="en-US" sz="2000" dirty="0" smtClean="0">
                <a:solidFill>
                  <a:schemeClr val="bg1"/>
                </a:solidFill>
              </a:rPr>
              <a:t>Anganwadi Centers</a:t>
            </a:r>
          </a:p>
          <a:p>
            <a:pPr marL="342900" indent="-342900">
              <a:buAutoNum type="arabicPeriod"/>
            </a:pPr>
            <a:r>
              <a:rPr lang="en-US" sz="2000" dirty="0" smtClean="0">
                <a:solidFill>
                  <a:schemeClr val="bg1"/>
                </a:solidFill>
              </a:rPr>
              <a:t>NGO- Gram </a:t>
            </a:r>
            <a:r>
              <a:rPr lang="en-US" sz="2000" dirty="0" err="1" smtClean="0">
                <a:solidFill>
                  <a:schemeClr val="bg1"/>
                </a:solidFill>
              </a:rPr>
              <a:t>Bharti</a:t>
            </a:r>
            <a:r>
              <a:rPr lang="en-US" sz="2000" dirty="0" smtClean="0">
                <a:solidFill>
                  <a:schemeClr val="bg1"/>
                </a:solidFill>
              </a:rPr>
              <a:t> </a:t>
            </a:r>
            <a:r>
              <a:rPr lang="en-US" sz="2000" dirty="0" err="1" smtClean="0">
                <a:solidFill>
                  <a:schemeClr val="bg1"/>
                </a:solidFill>
              </a:rPr>
              <a:t>Samiti</a:t>
            </a:r>
            <a:endParaRPr lang="en-US" sz="2000" dirty="0" smtClean="0">
              <a:solidFill>
                <a:schemeClr val="bg1"/>
              </a:solidFill>
            </a:endParaRPr>
          </a:p>
          <a:p>
            <a:pPr marL="342900" indent="-342900">
              <a:buAutoNum type="arabicPeriod"/>
            </a:pPr>
            <a:r>
              <a:rPr lang="en-US" sz="2000" dirty="0" smtClean="0">
                <a:solidFill>
                  <a:schemeClr val="bg1"/>
                </a:solidFill>
              </a:rPr>
              <a:t>And many  </a:t>
            </a:r>
            <a:r>
              <a:rPr lang="en-US" sz="2000" dirty="0" err="1" smtClean="0">
                <a:solidFill>
                  <a:schemeClr val="bg1"/>
                </a:solidFill>
              </a:rPr>
              <a:t>many</a:t>
            </a:r>
            <a:r>
              <a:rPr lang="en-US" sz="2000" dirty="0" smtClean="0">
                <a:solidFill>
                  <a:schemeClr val="bg1"/>
                </a:solidFill>
              </a:rPr>
              <a:t> more</a:t>
            </a:r>
            <a:endParaRPr lang="en-IN" sz="2000" dirty="0">
              <a:solidFill>
                <a:schemeClr val="bg1"/>
              </a:solidFill>
            </a:endParaRPr>
          </a:p>
        </p:txBody>
      </p:sp>
    </p:spTree>
    <p:extLst>
      <p:ext uri="{BB962C8B-B14F-4D97-AF65-F5344CB8AC3E}">
        <p14:creationId xmlns:p14="http://schemas.microsoft.com/office/powerpoint/2010/main" val="6051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 are; what we eat!</a:t>
            </a:r>
            <a:br>
              <a:rPr lang="en-US" dirty="0" smtClean="0"/>
            </a:br>
            <a:r>
              <a:rPr lang="en-US" dirty="0" smtClean="0"/>
              <a:t>We eat; what we are!</a:t>
            </a:r>
            <a:endParaRPr lang="en-IN" dirty="0"/>
          </a:p>
        </p:txBody>
      </p:sp>
      <p:cxnSp>
        <p:nvCxnSpPr>
          <p:cNvPr id="5" name="Straight Connector 4"/>
          <p:cNvCxnSpPr/>
          <p:nvPr/>
        </p:nvCxnSpPr>
        <p:spPr>
          <a:xfrm>
            <a:off x="1691680" y="2542395"/>
            <a:ext cx="568863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717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63" y="-4823"/>
            <a:ext cx="8229600" cy="1143000"/>
          </a:xfrm>
        </p:spPr>
        <p:txBody>
          <a:bodyPr/>
          <a:lstStyle/>
          <a:p>
            <a:r>
              <a:rPr lang="en-US" dirty="0" smtClean="0">
                <a:latin typeface="Baskerville Old Face" pitchFamily="18" charset="0"/>
              </a:rPr>
              <a:t>Then in 2006</a:t>
            </a:r>
            <a:endParaRPr lang="en-IN" dirty="0">
              <a:latin typeface="Baskerville Old Face" pitchFamily="18" charset="0"/>
            </a:endParaRPr>
          </a:p>
        </p:txBody>
      </p:sp>
      <p:sp>
        <p:nvSpPr>
          <p:cNvPr id="3" name="TextBox 2"/>
          <p:cNvSpPr txBox="1"/>
          <p:nvPr/>
        </p:nvSpPr>
        <p:spPr>
          <a:xfrm>
            <a:off x="448656" y="980728"/>
            <a:ext cx="8454472" cy="5878532"/>
          </a:xfrm>
          <a:prstGeom prst="rect">
            <a:avLst/>
          </a:prstGeom>
          <a:noFill/>
        </p:spPr>
        <p:txBody>
          <a:bodyPr wrap="square" rtlCol="0">
            <a:spAutoFit/>
          </a:bodyPr>
          <a:lstStyle/>
          <a:p>
            <a:r>
              <a:rPr lang="en-US" sz="3200" dirty="0" smtClean="0">
                <a:latin typeface="Baskerville Old Face" pitchFamily="18" charset="0"/>
              </a:rPr>
              <a:t>I wanted a camera in every household kitchen which will record the food consumed, a stomach implant, a machine to suck 5 ml blood, a poop implant, which will measure poop, pee and electronically send the data/information to me</a:t>
            </a:r>
          </a:p>
          <a:p>
            <a:endParaRPr lang="en-US" dirty="0">
              <a:latin typeface="Baskerville Old Face" pitchFamily="18" charset="0"/>
            </a:endParaRPr>
          </a:p>
          <a:p>
            <a:endParaRPr lang="en-US" dirty="0" smtClean="0">
              <a:latin typeface="Baskerville Old Face" pitchFamily="18" charset="0"/>
            </a:endParaRPr>
          </a:p>
          <a:p>
            <a:r>
              <a:rPr lang="en-US" sz="2400" i="1" dirty="0" smtClean="0">
                <a:latin typeface="Baskerville Old Face" pitchFamily="18" charset="0"/>
              </a:rPr>
              <a:t>And so; I collected quantative and qualitative information and  analyzed data </a:t>
            </a:r>
          </a:p>
          <a:p>
            <a:r>
              <a:rPr lang="en-US" sz="2400" i="1" dirty="0" smtClean="0">
                <a:latin typeface="Baskerville Old Face" pitchFamily="18" charset="0"/>
              </a:rPr>
              <a:t>Cord blood, Placenta , Blood at all trimester in pregnancy</a:t>
            </a:r>
          </a:p>
          <a:p>
            <a:r>
              <a:rPr lang="en-US" sz="2400" i="1" dirty="0" smtClean="0">
                <a:latin typeface="Baskerville Old Face" pitchFamily="18" charset="0"/>
              </a:rPr>
              <a:t>Child and mothers anthropometry</a:t>
            </a:r>
          </a:p>
          <a:p>
            <a:r>
              <a:rPr lang="en-US" sz="2400" i="1" dirty="0" smtClean="0">
                <a:latin typeface="Baskerville Old Face" pitchFamily="18" charset="0"/>
              </a:rPr>
              <a:t>Diet patterns, physical activity</a:t>
            </a:r>
          </a:p>
          <a:p>
            <a:r>
              <a:rPr lang="en-US" sz="2400" i="1" dirty="0" err="1" smtClean="0">
                <a:latin typeface="Baskerville Old Face" pitchFamily="18" charset="0"/>
              </a:rPr>
              <a:t>Etc</a:t>
            </a:r>
            <a:r>
              <a:rPr lang="en-US" sz="2400" i="1" dirty="0" smtClean="0">
                <a:latin typeface="Baskerville Old Face" pitchFamily="18" charset="0"/>
              </a:rPr>
              <a:t> etc…….</a:t>
            </a:r>
            <a:r>
              <a:rPr lang="en-US" sz="2400" i="1" dirty="0" err="1" smtClean="0">
                <a:latin typeface="Baskerville Old Face" pitchFamily="18" charset="0"/>
              </a:rPr>
              <a:t>etc</a:t>
            </a:r>
            <a:endParaRPr lang="en-US" dirty="0" smtClean="0">
              <a:latin typeface="Baskerville Old Face" pitchFamily="18" charset="0"/>
            </a:endParaRPr>
          </a:p>
          <a:p>
            <a:endParaRPr lang="en-US" dirty="0">
              <a:latin typeface="Baskerville Old Face" pitchFamily="18" charset="0"/>
            </a:endParaRPr>
          </a:p>
          <a:p>
            <a:endParaRPr lang="en-IN" dirty="0">
              <a:latin typeface="Baskerville Old Face" pitchFamily="18" charset="0"/>
            </a:endParaRPr>
          </a:p>
        </p:txBody>
      </p:sp>
    </p:spTree>
    <p:extLst>
      <p:ext uri="{BB962C8B-B14F-4D97-AF65-F5344CB8AC3E}">
        <p14:creationId xmlns:p14="http://schemas.microsoft.com/office/powerpoint/2010/main" val="34450220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C:\Users\ABC\Desktop\suvans dist.baran visit\20170622_0857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23"/>
          <a:stretch/>
        </p:blipFill>
        <p:spPr bwMode="auto">
          <a:xfrm>
            <a:off x="5436100" y="2708922"/>
            <a:ext cx="3711005" cy="2365127"/>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C:\Users\ABC\Desktop\suvans dist.baran visit\20170622_1157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148" y="4026243"/>
            <a:ext cx="4031364" cy="302352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F:\Jaipur Jan 2017\DSC_16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135" y="-67357"/>
            <a:ext cx="4496378" cy="299744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D:\CIFF Project\Validation Phase - Phase 3\Udaipur Pictures\IMG_0316.JPG"/>
          <p:cNvPicPr>
            <a:picLocks noChangeAspect="1" noChangeArrowheads="1"/>
          </p:cNvPicPr>
          <p:nvPr/>
        </p:nvPicPr>
        <p:blipFill rotWithShape="1">
          <a:blip r:embed="rId5">
            <a:extLst>
              <a:ext uri="{28A0092B-C50C-407E-A947-70E740481C1C}">
                <a14:useLocalDpi xmlns:a14="http://schemas.microsoft.com/office/drawing/2010/main" val="0"/>
              </a:ext>
            </a:extLst>
          </a:blip>
          <a:srcRect l="10882" r="4467" b="25984"/>
          <a:stretch/>
        </p:blipFill>
        <p:spPr bwMode="auto">
          <a:xfrm>
            <a:off x="35496" y="-27384"/>
            <a:ext cx="4680521" cy="30693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555" name="Picture 3" descr="F:\Jaipur Jan 2017\DSC_16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430" y="1700813"/>
            <a:ext cx="2592288" cy="1728191"/>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F:\Vadu field visit 12-12-2016\Photos from Nikon\DSC_678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07" y="3066118"/>
            <a:ext cx="2518488" cy="379188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G:\JANE\Slides\11.jpg"/>
          <p:cNvPicPr>
            <a:picLocks noChangeAspect="1" noChangeArrowheads="1"/>
          </p:cNvPicPr>
          <p:nvPr/>
        </p:nvPicPr>
        <p:blipFill rotWithShape="1">
          <a:blip r:embed="rId8">
            <a:extLst>
              <a:ext uri="{28A0092B-C50C-407E-A947-70E740481C1C}">
                <a14:useLocalDpi xmlns:a14="http://schemas.microsoft.com/office/drawing/2010/main" val="0"/>
              </a:ext>
            </a:extLst>
          </a:blip>
          <a:srcRect t="22533" r="4782"/>
          <a:stretch/>
        </p:blipFill>
        <p:spPr bwMode="auto">
          <a:xfrm>
            <a:off x="2427317" y="2930095"/>
            <a:ext cx="2721831" cy="39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679" y="6396343"/>
            <a:ext cx="3351751" cy="461665"/>
          </a:xfrm>
          <a:prstGeom prst="rect">
            <a:avLst/>
          </a:prstGeom>
          <a:solidFill>
            <a:srgbClr val="FFFF00"/>
          </a:solidFill>
        </p:spPr>
        <p:txBody>
          <a:bodyPr wrap="square" rtlCol="0">
            <a:spAutoFit/>
          </a:bodyPr>
          <a:lstStyle/>
          <a:p>
            <a:r>
              <a:rPr lang="en-US" sz="2400" dirty="0" smtClean="0"/>
              <a:t>prachikatre@gmail.com</a:t>
            </a:r>
            <a:endParaRPr lang="en-IN" sz="2400" dirty="0"/>
          </a:p>
        </p:txBody>
      </p:sp>
    </p:spTree>
    <p:extLst>
      <p:ext uri="{BB962C8B-B14F-4D97-AF65-F5344CB8AC3E}">
        <p14:creationId xmlns:p14="http://schemas.microsoft.com/office/powerpoint/2010/main" val="13134166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Undernutrition in India what is mi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6" y="44624"/>
            <a:ext cx="8654983"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244" y="5794352"/>
            <a:ext cx="8329524" cy="954107"/>
          </a:xfrm>
          <a:prstGeom prst="rect">
            <a:avLst/>
          </a:prstGeom>
          <a:noFill/>
        </p:spPr>
        <p:txBody>
          <a:bodyPr wrap="none" rtlCol="0">
            <a:spAutoFit/>
          </a:bodyPr>
          <a:lstStyle/>
          <a:p>
            <a:pPr algn="ctr"/>
            <a:r>
              <a:rPr lang="en-US" sz="2800" dirty="0" smtClean="0">
                <a:latin typeface="Baskerville Old Face" pitchFamily="18" charset="0"/>
              </a:rPr>
              <a:t>My argument is;  </a:t>
            </a:r>
          </a:p>
          <a:p>
            <a:pPr algn="ctr"/>
            <a:r>
              <a:rPr lang="en-US" sz="2800" dirty="0" smtClean="0">
                <a:latin typeface="Baskerville Old Face" pitchFamily="18" charset="0"/>
              </a:rPr>
              <a:t>there will be no equality unless we address undernutrition</a:t>
            </a:r>
            <a:endParaRPr lang="en-IN" sz="2800" dirty="0">
              <a:latin typeface="Baskerville Old Face" pitchFamily="18" charset="0"/>
            </a:endParaRPr>
          </a:p>
        </p:txBody>
      </p:sp>
    </p:spTree>
    <p:extLst>
      <p:ext uri="{BB962C8B-B14F-4D97-AF65-F5344CB8AC3E}">
        <p14:creationId xmlns:p14="http://schemas.microsoft.com/office/powerpoint/2010/main" val="2649809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rachi_katre\Desktop\David Barker Talk\alchem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8" y="457200"/>
            <a:ext cx="36988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
          <p:cNvSpPr txBox="1">
            <a:spLocks noChangeArrowheads="1"/>
          </p:cNvSpPr>
          <p:nvPr/>
        </p:nvSpPr>
        <p:spPr bwMode="auto">
          <a:xfrm>
            <a:off x="4495800" y="381012"/>
            <a:ext cx="4267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4000" i="1">
                <a:solidFill>
                  <a:prstClr val="black"/>
                </a:solidFill>
                <a:latin typeface="Calibri" pitchFamily="34" charset="0"/>
              </a:rPr>
              <a:t>“When you want something, all the universe conspires in helping you to achieve it”.</a:t>
            </a:r>
          </a:p>
        </p:txBody>
      </p:sp>
    </p:spTree>
    <p:extLst>
      <p:ext uri="{BB962C8B-B14F-4D97-AF65-F5344CB8AC3E}">
        <p14:creationId xmlns:p14="http://schemas.microsoft.com/office/powerpoint/2010/main" val="2239175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D2C93F-D793-4D88-979D-986FE1054081}"/>
              </a:ext>
            </a:extLst>
          </p:cNvPr>
          <p:cNvSpPr>
            <a:spLocks noGrp="1"/>
          </p:cNvSpPr>
          <p:nvPr>
            <p:ph type="title"/>
          </p:nvPr>
        </p:nvSpPr>
        <p:spPr/>
        <p:txBody>
          <a:bodyPr>
            <a:normAutofit fontScale="90000"/>
          </a:bodyPr>
          <a:lstStyle/>
          <a:p>
            <a:r>
              <a:rPr lang="en-US" dirty="0">
                <a:solidFill>
                  <a:schemeClr val="tx1"/>
                </a:solidFill>
              </a:rPr>
              <a:t>Summary of Communication Elements</a:t>
            </a:r>
          </a:p>
        </p:txBody>
      </p:sp>
      <p:sp>
        <p:nvSpPr>
          <p:cNvPr id="3" name="Content Placeholder 2">
            <a:extLst>
              <a:ext uri="{FF2B5EF4-FFF2-40B4-BE49-F238E27FC236}">
                <a16:creationId xmlns:a16="http://schemas.microsoft.com/office/drawing/2014/main" xmlns="" id="{75688F39-AA39-4D4A-B742-AA31F610BBBB}"/>
              </a:ext>
            </a:extLst>
          </p:cNvPr>
          <p:cNvSpPr>
            <a:spLocks noGrp="1"/>
          </p:cNvSpPr>
          <p:nvPr>
            <p:ph idx="1"/>
          </p:nvPr>
        </p:nvSpPr>
        <p:spPr>
          <a:xfrm>
            <a:off x="500348" y="1329289"/>
            <a:ext cx="8144421" cy="4225975"/>
          </a:xfrm>
        </p:spPr>
        <p:txBody>
          <a:bodyPr>
            <a:normAutofit fontScale="92500" lnSpcReduction="10000"/>
          </a:bodyPr>
          <a:lstStyle/>
          <a:p>
            <a:pPr>
              <a:buFont typeface="Wingdings" panose="05000000000000000000" pitchFamily="2" charset="2"/>
              <a:buChar char="q"/>
            </a:pPr>
            <a:r>
              <a:rPr lang="en-US" sz="1547" dirty="0"/>
              <a:t>Communication elements are coherent and target audience comprehends their purpose. Suggestions for further linkages offered by participants</a:t>
            </a:r>
          </a:p>
          <a:p>
            <a:pPr>
              <a:buFont typeface="Wingdings" panose="05000000000000000000" pitchFamily="2" charset="2"/>
              <a:buChar char="q"/>
            </a:pPr>
            <a:endParaRPr lang="en-US" sz="1547" dirty="0"/>
          </a:p>
          <a:p>
            <a:pPr>
              <a:buFont typeface="Wingdings" panose="05000000000000000000" pitchFamily="2" charset="2"/>
              <a:buChar char="q"/>
            </a:pPr>
            <a:r>
              <a:rPr lang="en-US" sz="1547" dirty="0"/>
              <a:t>Presentation matters – food items suggested are relatively low price, low status. When placed in a gift box, they suddenly gain importance. </a:t>
            </a:r>
          </a:p>
          <a:p>
            <a:pPr>
              <a:buFont typeface="Wingdings" panose="05000000000000000000" pitchFamily="2" charset="2"/>
              <a:buChar char="q"/>
            </a:pPr>
            <a:endParaRPr lang="en-US" sz="1547" dirty="0"/>
          </a:p>
          <a:p>
            <a:pPr>
              <a:buFont typeface="Wingdings" panose="05000000000000000000" pitchFamily="2" charset="2"/>
              <a:buChar char="q"/>
            </a:pPr>
            <a:r>
              <a:rPr lang="en-US" sz="1547" dirty="0"/>
              <a:t>Gendered foods – less resistance to cheaper items, easily available at home and require no cooking. </a:t>
            </a:r>
          </a:p>
          <a:p>
            <a:pPr>
              <a:buFont typeface="Wingdings" panose="05000000000000000000" pitchFamily="2" charset="2"/>
              <a:buChar char="q"/>
            </a:pPr>
            <a:endParaRPr lang="en-US" sz="1547" dirty="0"/>
          </a:p>
          <a:p>
            <a:pPr>
              <a:buFont typeface="Wingdings" panose="05000000000000000000" pitchFamily="2" charset="2"/>
              <a:buChar char="q"/>
            </a:pPr>
            <a:r>
              <a:rPr lang="en-US" sz="1547" dirty="0"/>
              <a:t>Layering of messages is important for women (PLW, MIL) for understanding champion idea AND the need to eat more.</a:t>
            </a:r>
          </a:p>
          <a:p>
            <a:pPr>
              <a:buFont typeface="Wingdings" panose="05000000000000000000" pitchFamily="2" charset="2"/>
              <a:buChar char="q"/>
            </a:pPr>
            <a:endParaRPr lang="en-US" sz="1547" dirty="0"/>
          </a:p>
          <a:p>
            <a:pPr>
              <a:buFont typeface="Wingdings" panose="05000000000000000000" pitchFamily="2" charset="2"/>
              <a:buChar char="q"/>
            </a:pPr>
            <a:r>
              <a:rPr lang="en-US" sz="1547" dirty="0"/>
              <a:t>Interpersonal communication will be necessary to expand on the initial ideas presented in the communication strategy. </a:t>
            </a:r>
          </a:p>
          <a:p>
            <a:pPr lvl="1">
              <a:buFont typeface="Wingdings" panose="05000000000000000000" pitchFamily="2" charset="2"/>
              <a:buChar char="q"/>
            </a:pPr>
            <a:r>
              <a:rPr lang="en-US" sz="1547" dirty="0"/>
              <a:t>KOP – Male, MIL – social approval </a:t>
            </a:r>
          </a:p>
          <a:p>
            <a:pPr lvl="1">
              <a:buFont typeface="Wingdings" panose="05000000000000000000" pitchFamily="2" charset="2"/>
              <a:buChar char="q"/>
            </a:pPr>
            <a:r>
              <a:rPr lang="en-US" sz="1547" dirty="0"/>
              <a:t>FLW – expand on key concepts</a:t>
            </a:r>
          </a:p>
          <a:p>
            <a:pPr lvl="1">
              <a:buFont typeface="Wingdings" panose="05000000000000000000" pitchFamily="2" charset="2"/>
              <a:buChar char="q"/>
            </a:pPr>
            <a:endParaRPr lang="en-US" sz="1547" dirty="0"/>
          </a:p>
          <a:p>
            <a:pPr>
              <a:buFont typeface="Wingdings" panose="05000000000000000000" pitchFamily="2" charset="2"/>
              <a:buChar char="q"/>
            </a:pPr>
            <a:r>
              <a:rPr lang="en-US" sz="1547" dirty="0"/>
              <a:t>Community events – VHND, religious festivals to reinforce the normative idea of eating more and of husbands supporting their wives' nutrition</a:t>
            </a:r>
          </a:p>
        </p:txBody>
      </p:sp>
      <p:sp>
        <p:nvSpPr>
          <p:cNvPr id="6" name="Line 8">
            <a:extLst>
              <a:ext uri="{FF2B5EF4-FFF2-40B4-BE49-F238E27FC236}">
                <a16:creationId xmlns:a16="http://schemas.microsoft.com/office/drawing/2014/main" xmlns="" id="{447D4181-FE29-49D4-89BA-50D239E8239D}"/>
              </a:ext>
            </a:extLst>
          </p:cNvPr>
          <p:cNvSpPr>
            <a:spLocks noChangeShapeType="1"/>
          </p:cNvSpPr>
          <p:nvPr/>
        </p:nvSpPr>
        <p:spPr bwMode="auto">
          <a:xfrm>
            <a:off x="340446" y="1052231"/>
            <a:ext cx="8474273" cy="0"/>
          </a:xfrm>
          <a:prstGeom prst="line">
            <a:avLst/>
          </a:prstGeom>
          <a:noFill/>
          <a:ln w="41275"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281" tIns="32906" rIns="63281" bIns="32906" anchor="ctr"/>
          <a:lstStyle/>
          <a:p>
            <a:pPr fontAlgn="base">
              <a:spcBef>
                <a:spcPct val="0"/>
              </a:spcBef>
              <a:spcAft>
                <a:spcPct val="0"/>
              </a:spcAft>
            </a:pPr>
            <a:endParaRPr lang="en-US" sz="1687">
              <a:solidFill>
                <a:srgbClr val="000000"/>
              </a:solidFill>
              <a:latin typeface="Arial" charset="0"/>
            </a:endParaRPr>
          </a:p>
        </p:txBody>
      </p:sp>
    </p:spTree>
    <p:extLst>
      <p:ext uri="{BB962C8B-B14F-4D97-AF65-F5344CB8AC3E}">
        <p14:creationId xmlns:p14="http://schemas.microsoft.com/office/powerpoint/2010/main" val="1811482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05AA5B-B3FE-4F53-8449-3439FCF37553}"/>
              </a:ext>
            </a:extLst>
          </p:cNvPr>
          <p:cNvSpPr>
            <a:spLocks noGrp="1"/>
          </p:cNvSpPr>
          <p:nvPr>
            <p:ph type="title"/>
          </p:nvPr>
        </p:nvSpPr>
        <p:spPr>
          <a:xfrm>
            <a:off x="329284" y="208732"/>
            <a:ext cx="8484320" cy="1207740"/>
          </a:xfrm>
          <a:ln>
            <a:noFill/>
          </a:ln>
        </p:spPr>
        <p:txBody>
          <a:bodyPr/>
          <a:lstStyle/>
          <a:p>
            <a:endParaRPr lang="en-US" sz="2400" dirty="0">
              <a:solidFill>
                <a:schemeClr val="tx1"/>
              </a:solidFill>
            </a:endParaRPr>
          </a:p>
        </p:txBody>
      </p:sp>
      <p:sp>
        <p:nvSpPr>
          <p:cNvPr id="4" name="Line 8">
            <a:extLst>
              <a:ext uri="{FF2B5EF4-FFF2-40B4-BE49-F238E27FC236}">
                <a16:creationId xmlns:a16="http://schemas.microsoft.com/office/drawing/2014/main" xmlns="" id="{A7B96983-3101-4BCB-B929-0D463A7D6ADE}"/>
              </a:ext>
            </a:extLst>
          </p:cNvPr>
          <p:cNvSpPr>
            <a:spLocks noChangeShapeType="1"/>
          </p:cNvSpPr>
          <p:nvPr/>
        </p:nvSpPr>
        <p:spPr bwMode="auto">
          <a:xfrm>
            <a:off x="339336" y="1230064"/>
            <a:ext cx="8474273" cy="0"/>
          </a:xfrm>
          <a:prstGeom prst="line">
            <a:avLst/>
          </a:prstGeom>
          <a:noFill/>
          <a:ln w="41275"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281" tIns="32906" rIns="63281" bIns="32906" anchor="ctr"/>
          <a:lstStyle/>
          <a:p>
            <a:pPr fontAlgn="base">
              <a:spcBef>
                <a:spcPct val="0"/>
              </a:spcBef>
              <a:spcAft>
                <a:spcPct val="0"/>
              </a:spcAft>
            </a:pPr>
            <a:endParaRPr lang="en-US" sz="1687">
              <a:solidFill>
                <a:srgbClr val="FF9900"/>
              </a:solidFill>
              <a:latin typeface="Arial" charset="0"/>
            </a:endParaRPr>
          </a:p>
        </p:txBody>
      </p:sp>
      <p:sp>
        <p:nvSpPr>
          <p:cNvPr id="26" name="Rectangle 1183"/>
          <p:cNvSpPr>
            <a:spLocks noChangeArrowheads="1"/>
          </p:cNvSpPr>
          <p:nvPr/>
        </p:nvSpPr>
        <p:spPr bwMode="auto">
          <a:xfrm>
            <a:off x="6015797" y="1416597"/>
            <a:ext cx="2590801" cy="427036"/>
          </a:xfrm>
          <a:prstGeom prst="rect">
            <a:avLst/>
          </a:prstGeom>
          <a:noFill/>
          <a:ln>
            <a:noFill/>
          </a:ln>
        </p:spPr>
        <p:txBody>
          <a:bodyPr wrap="none" lIns="90000" tIns="46800" rIns="90000" bIns="46800" anchor="ctr"/>
          <a:lstStyle>
            <a:lvl1pPr>
              <a:buChar char="–"/>
              <a:defRPr sz="2400">
                <a:solidFill>
                  <a:schemeClr val="tx1"/>
                </a:solidFill>
                <a:latin typeface="Verdana" panose="020B0604030504040204" pitchFamily="34" charset="0"/>
                <a:ea typeface="MS PGothic" panose="020B0600070205080204" pitchFamily="34" charset="-128"/>
              </a:defRPr>
            </a:lvl1pPr>
            <a:lvl2pPr marL="742950" indent="-285750">
              <a:buChar char="–"/>
              <a:defRPr sz="2400">
                <a:solidFill>
                  <a:schemeClr val="tx1"/>
                </a:solidFill>
                <a:latin typeface="Verdana" panose="020B0604030504040204" pitchFamily="34" charset="0"/>
                <a:ea typeface="MS PGothic" panose="020B0600070205080204" pitchFamily="34" charset="-128"/>
              </a:defRPr>
            </a:lvl2pPr>
            <a:lvl3pPr marL="1143000" indent="-228600">
              <a:buChar char="–"/>
              <a:defRPr sz="2400">
                <a:solidFill>
                  <a:schemeClr val="tx1"/>
                </a:solidFill>
                <a:latin typeface="Verdana" panose="020B0604030504040204" pitchFamily="34" charset="0"/>
                <a:ea typeface="MS PGothic" panose="020B0600070205080204" pitchFamily="34" charset="-128"/>
              </a:defRPr>
            </a:lvl3pPr>
            <a:lvl4pPr marL="1600200" indent="-228600">
              <a:buChar char="–"/>
              <a:defRPr sz="2400">
                <a:solidFill>
                  <a:schemeClr val="tx1"/>
                </a:solidFill>
                <a:latin typeface="Verdana" panose="020B0604030504040204" pitchFamily="34" charset="0"/>
                <a:ea typeface="MS PGothic" panose="020B0600070205080204" pitchFamily="34" charset="-128"/>
              </a:defRPr>
            </a:lvl4pPr>
            <a:lvl5pPr marL="2057400" indent="-228600">
              <a:buChar char="–"/>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9pPr>
          </a:lstStyle>
          <a:p>
            <a:pPr algn="ctr" eaLnBrk="1" hangingPunct="1">
              <a:buFontTx/>
              <a:buNone/>
            </a:pPr>
            <a:r>
              <a:rPr lang="en-US" altLang="en-US" sz="1400" b="1" dirty="0">
                <a:solidFill>
                  <a:srgbClr val="FF9900"/>
                </a:solidFill>
                <a:ea typeface="Verdana" panose="020B0604030504040204" pitchFamily="34" charset="0"/>
                <a:cs typeface="Verdana" panose="020B0604030504040204" pitchFamily="34" charset="0"/>
              </a:rPr>
              <a:t>Behavior Outcomes</a:t>
            </a:r>
          </a:p>
        </p:txBody>
      </p:sp>
      <p:sp>
        <p:nvSpPr>
          <p:cNvPr id="27" name="Line 1255"/>
          <p:cNvSpPr>
            <a:spLocks noChangeShapeType="1"/>
          </p:cNvSpPr>
          <p:nvPr/>
        </p:nvSpPr>
        <p:spPr bwMode="auto">
          <a:xfrm>
            <a:off x="330404" y="3248526"/>
            <a:ext cx="8483203" cy="0"/>
          </a:xfrm>
          <a:prstGeom prst="line">
            <a:avLst/>
          </a:prstGeom>
          <a:noFill/>
          <a:ln w="3175" cap="rnd">
            <a:solidFill>
              <a:srgbClr val="FF9900"/>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p>
        </p:txBody>
      </p:sp>
      <p:sp>
        <p:nvSpPr>
          <p:cNvPr id="28" name="TextBox 27"/>
          <p:cNvSpPr txBox="1"/>
          <p:nvPr/>
        </p:nvSpPr>
        <p:spPr>
          <a:xfrm>
            <a:off x="257093" y="2176210"/>
            <a:ext cx="1905000" cy="430887"/>
          </a:xfrm>
          <a:prstGeom prst="rect">
            <a:avLst/>
          </a:prstGeom>
          <a:noFill/>
        </p:spPr>
        <p:txBody>
          <a:bodyPr wrap="square" rtlCol="0">
            <a:spAutoFit/>
          </a:bodyPr>
          <a:lstStyle/>
          <a:p>
            <a:pPr algn="ctr"/>
            <a:r>
              <a:rPr lang="en-US" sz="2200" dirty="0"/>
              <a:t>Husband</a:t>
            </a:r>
          </a:p>
        </p:txBody>
      </p:sp>
      <p:sp>
        <p:nvSpPr>
          <p:cNvPr id="29" name="TextBox 28"/>
          <p:cNvSpPr txBox="1"/>
          <p:nvPr/>
        </p:nvSpPr>
        <p:spPr>
          <a:xfrm>
            <a:off x="2518612" y="1864898"/>
            <a:ext cx="2719136" cy="1169551"/>
          </a:xfrm>
          <a:prstGeom prst="rect">
            <a:avLst/>
          </a:prstGeom>
          <a:noFill/>
        </p:spPr>
        <p:txBody>
          <a:bodyPr wrap="square" rtlCol="0">
            <a:spAutoFit/>
          </a:bodyPr>
          <a:lstStyle/>
          <a:p>
            <a:r>
              <a:rPr lang="en-US" sz="1400" dirty="0">
                <a:solidFill>
                  <a:schemeClr val="tx1">
                    <a:lumMod val="95000"/>
                    <a:lumOff val="5000"/>
                  </a:schemeClr>
                </a:solidFill>
              </a:rPr>
              <a:t>Openly demonstrates his support by ensuring that his wife has access to food resources to meet her dietary intake needs for pregnancy and lactation. </a:t>
            </a:r>
          </a:p>
        </p:txBody>
      </p:sp>
      <p:sp>
        <p:nvSpPr>
          <p:cNvPr id="31" name="Rectangle 1183"/>
          <p:cNvSpPr>
            <a:spLocks noChangeArrowheads="1"/>
          </p:cNvSpPr>
          <p:nvPr/>
        </p:nvSpPr>
        <p:spPr bwMode="auto">
          <a:xfrm>
            <a:off x="2358198" y="1419104"/>
            <a:ext cx="2590801" cy="427036"/>
          </a:xfrm>
          <a:prstGeom prst="rect">
            <a:avLst/>
          </a:prstGeom>
          <a:noFill/>
          <a:ln>
            <a:noFill/>
          </a:ln>
        </p:spPr>
        <p:txBody>
          <a:bodyPr wrap="none" lIns="90000" tIns="46800" rIns="90000" bIns="46800" anchor="ctr"/>
          <a:lstStyle>
            <a:lvl1pPr>
              <a:buChar char="–"/>
              <a:defRPr sz="2400">
                <a:solidFill>
                  <a:schemeClr val="tx1"/>
                </a:solidFill>
                <a:latin typeface="Verdana" panose="020B0604030504040204" pitchFamily="34" charset="0"/>
                <a:ea typeface="MS PGothic" panose="020B0600070205080204" pitchFamily="34" charset="-128"/>
              </a:defRPr>
            </a:lvl1pPr>
            <a:lvl2pPr marL="742950" indent="-285750">
              <a:buChar char="–"/>
              <a:defRPr sz="2400">
                <a:solidFill>
                  <a:schemeClr val="tx1"/>
                </a:solidFill>
                <a:latin typeface="Verdana" panose="020B0604030504040204" pitchFamily="34" charset="0"/>
                <a:ea typeface="MS PGothic" panose="020B0600070205080204" pitchFamily="34" charset="-128"/>
              </a:defRPr>
            </a:lvl2pPr>
            <a:lvl3pPr marL="1143000" indent="-228600">
              <a:buChar char="–"/>
              <a:defRPr sz="2400">
                <a:solidFill>
                  <a:schemeClr val="tx1"/>
                </a:solidFill>
                <a:latin typeface="Verdana" panose="020B0604030504040204" pitchFamily="34" charset="0"/>
                <a:ea typeface="MS PGothic" panose="020B0600070205080204" pitchFamily="34" charset="-128"/>
              </a:defRPr>
            </a:lvl3pPr>
            <a:lvl4pPr marL="1600200" indent="-228600">
              <a:buChar char="–"/>
              <a:defRPr sz="2400">
                <a:solidFill>
                  <a:schemeClr val="tx1"/>
                </a:solidFill>
                <a:latin typeface="Verdana" panose="020B0604030504040204" pitchFamily="34" charset="0"/>
                <a:ea typeface="MS PGothic" panose="020B0600070205080204" pitchFamily="34" charset="-128"/>
              </a:defRPr>
            </a:lvl4pPr>
            <a:lvl5pPr marL="2057400" indent="-228600">
              <a:buChar char="–"/>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buChar char="–"/>
              <a:defRPr sz="2400">
                <a:solidFill>
                  <a:schemeClr val="tx1"/>
                </a:solidFill>
                <a:latin typeface="Verdana" panose="020B0604030504040204" pitchFamily="34" charset="0"/>
                <a:ea typeface="MS PGothic" panose="020B0600070205080204" pitchFamily="34" charset="-128"/>
              </a:defRPr>
            </a:lvl9pPr>
          </a:lstStyle>
          <a:p>
            <a:pPr algn="ctr" eaLnBrk="1" hangingPunct="1">
              <a:buFontTx/>
              <a:buNone/>
            </a:pPr>
            <a:r>
              <a:rPr lang="en-US" altLang="en-US" sz="1400" b="1" dirty="0">
                <a:solidFill>
                  <a:srgbClr val="FF9900"/>
                </a:solidFill>
                <a:ea typeface="Verdana" panose="020B0604030504040204" pitchFamily="34" charset="0"/>
                <a:cs typeface="Verdana" panose="020B0604030504040204" pitchFamily="34" charset="0"/>
              </a:rPr>
              <a:t>Behavior Objectives</a:t>
            </a:r>
          </a:p>
        </p:txBody>
      </p:sp>
      <p:sp>
        <p:nvSpPr>
          <p:cNvPr id="32" name="Rectangle 31"/>
          <p:cNvSpPr/>
          <p:nvPr/>
        </p:nvSpPr>
        <p:spPr>
          <a:xfrm>
            <a:off x="6015790" y="1855447"/>
            <a:ext cx="2935706" cy="954107"/>
          </a:xfrm>
          <a:prstGeom prst="rect">
            <a:avLst/>
          </a:prstGeom>
        </p:spPr>
        <p:txBody>
          <a:bodyPr wrap="square">
            <a:spAutoFit/>
          </a:bodyPr>
          <a:lstStyle/>
          <a:p>
            <a:pPr>
              <a:defRPr/>
            </a:pPr>
            <a:r>
              <a:rPr lang="en-US" sz="1400" dirty="0">
                <a:solidFill>
                  <a:schemeClr val="tx1">
                    <a:lumMod val="95000"/>
                    <a:lumOff val="5000"/>
                  </a:schemeClr>
                </a:solidFill>
              </a:rPr>
              <a:t>Buys foods on shopping list, fills treat box; shows material from SD card to wife; signs passbook when weight of his wife or child has been taken </a:t>
            </a:r>
          </a:p>
        </p:txBody>
      </p:sp>
      <p:sp>
        <p:nvSpPr>
          <p:cNvPr id="33" name="TextBox 32"/>
          <p:cNvSpPr txBox="1"/>
          <p:nvPr/>
        </p:nvSpPr>
        <p:spPr>
          <a:xfrm>
            <a:off x="329282" y="3745833"/>
            <a:ext cx="1905000" cy="430887"/>
          </a:xfrm>
          <a:prstGeom prst="rect">
            <a:avLst/>
          </a:prstGeom>
          <a:noFill/>
        </p:spPr>
        <p:txBody>
          <a:bodyPr wrap="square" rtlCol="0">
            <a:spAutoFit/>
          </a:bodyPr>
          <a:lstStyle/>
          <a:p>
            <a:pPr algn="ctr"/>
            <a:r>
              <a:rPr lang="en-US" sz="2200" dirty="0"/>
              <a:t>Wife</a:t>
            </a:r>
          </a:p>
        </p:txBody>
      </p:sp>
      <p:sp>
        <p:nvSpPr>
          <p:cNvPr id="34" name="TextBox 33"/>
          <p:cNvSpPr txBox="1"/>
          <p:nvPr/>
        </p:nvSpPr>
        <p:spPr>
          <a:xfrm>
            <a:off x="2518612" y="3268651"/>
            <a:ext cx="2719136" cy="954107"/>
          </a:xfrm>
          <a:prstGeom prst="rect">
            <a:avLst/>
          </a:prstGeom>
          <a:noFill/>
        </p:spPr>
        <p:txBody>
          <a:bodyPr wrap="square" rtlCol="0">
            <a:spAutoFit/>
          </a:bodyPr>
          <a:lstStyle/>
          <a:p>
            <a:pPr marL="285750" lvl="0" indent="-285750">
              <a:buFontTx/>
              <a:buChar char="-"/>
              <a:defRPr/>
            </a:pPr>
            <a:r>
              <a:rPr lang="en-US" sz="1400" dirty="0">
                <a:solidFill>
                  <a:schemeClr val="tx1">
                    <a:lumMod val="95000"/>
                    <a:lumOff val="5000"/>
                  </a:schemeClr>
                </a:solidFill>
              </a:rPr>
              <a:t>Acts on the dietary advice</a:t>
            </a:r>
          </a:p>
          <a:p>
            <a:pPr lvl="0">
              <a:defRPr/>
            </a:pPr>
            <a:endParaRPr lang="en-US" sz="1400" dirty="0">
              <a:solidFill>
                <a:schemeClr val="tx1">
                  <a:lumMod val="95000"/>
                  <a:lumOff val="5000"/>
                </a:schemeClr>
              </a:solidFill>
            </a:endParaRPr>
          </a:p>
          <a:p>
            <a:pPr marL="285750" lvl="0" indent="-285750">
              <a:buFontTx/>
              <a:buChar char="-"/>
              <a:defRPr/>
            </a:pPr>
            <a:r>
              <a:rPr lang="en-US" sz="1400" dirty="0">
                <a:solidFill>
                  <a:schemeClr val="tx1">
                    <a:lumMod val="95000"/>
                    <a:lumOff val="5000"/>
                  </a:schemeClr>
                </a:solidFill>
              </a:rPr>
              <a:t>Reminds her husbands of the food she wants to eat.</a:t>
            </a:r>
          </a:p>
        </p:txBody>
      </p:sp>
      <p:sp>
        <p:nvSpPr>
          <p:cNvPr id="35" name="Rectangle 34"/>
          <p:cNvSpPr/>
          <p:nvPr/>
        </p:nvSpPr>
        <p:spPr>
          <a:xfrm>
            <a:off x="6015790" y="3264568"/>
            <a:ext cx="2935706" cy="1384995"/>
          </a:xfrm>
          <a:prstGeom prst="rect">
            <a:avLst/>
          </a:prstGeom>
        </p:spPr>
        <p:txBody>
          <a:bodyPr wrap="square">
            <a:spAutoFit/>
          </a:bodyPr>
          <a:lstStyle/>
          <a:p>
            <a:r>
              <a:rPr lang="en-US" sz="1400" dirty="0">
                <a:solidFill>
                  <a:schemeClr val="tx1">
                    <a:lumMod val="95000"/>
                    <a:lumOff val="5000"/>
                  </a:schemeClr>
                </a:solidFill>
              </a:rPr>
              <a:t>Consume the foods recommended, at least two each day; tells husband that the treat box needs to be filled; reminds husband of foods to be purchased and amount of food needed.</a:t>
            </a:r>
          </a:p>
        </p:txBody>
      </p:sp>
      <p:sp>
        <p:nvSpPr>
          <p:cNvPr id="36" name="Line 1255"/>
          <p:cNvSpPr>
            <a:spLocks noChangeShapeType="1"/>
          </p:cNvSpPr>
          <p:nvPr/>
        </p:nvSpPr>
        <p:spPr bwMode="auto">
          <a:xfrm>
            <a:off x="290294" y="4860763"/>
            <a:ext cx="8483203" cy="0"/>
          </a:xfrm>
          <a:prstGeom prst="line">
            <a:avLst/>
          </a:prstGeom>
          <a:noFill/>
          <a:ln w="3175" cap="rnd">
            <a:solidFill>
              <a:srgbClr val="FF9900"/>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p>
        </p:txBody>
      </p:sp>
      <p:sp>
        <p:nvSpPr>
          <p:cNvPr id="39" name="TextBox 38"/>
          <p:cNvSpPr txBox="1"/>
          <p:nvPr/>
        </p:nvSpPr>
        <p:spPr>
          <a:xfrm>
            <a:off x="329282" y="5148282"/>
            <a:ext cx="1905000" cy="430887"/>
          </a:xfrm>
          <a:prstGeom prst="rect">
            <a:avLst/>
          </a:prstGeom>
          <a:noFill/>
        </p:spPr>
        <p:txBody>
          <a:bodyPr wrap="square" rtlCol="0">
            <a:spAutoFit/>
          </a:bodyPr>
          <a:lstStyle/>
          <a:p>
            <a:pPr algn="ctr"/>
            <a:r>
              <a:rPr lang="en-US" sz="2200" dirty="0"/>
              <a:t>Mother-in-Law</a:t>
            </a:r>
          </a:p>
        </p:txBody>
      </p:sp>
      <p:sp>
        <p:nvSpPr>
          <p:cNvPr id="40" name="TextBox 39"/>
          <p:cNvSpPr txBox="1"/>
          <p:nvPr/>
        </p:nvSpPr>
        <p:spPr>
          <a:xfrm>
            <a:off x="2510593" y="4864852"/>
            <a:ext cx="2719136" cy="1384995"/>
          </a:xfrm>
          <a:prstGeom prst="rect">
            <a:avLst/>
          </a:prstGeom>
          <a:noFill/>
        </p:spPr>
        <p:txBody>
          <a:bodyPr wrap="square" rtlCol="0">
            <a:spAutoFit/>
          </a:bodyPr>
          <a:lstStyle/>
          <a:p>
            <a:r>
              <a:rPr lang="en-US" sz="1400" dirty="0">
                <a:solidFill>
                  <a:schemeClr val="tx1">
                    <a:lumMod val="95000"/>
                    <a:lumOff val="5000"/>
                  </a:schemeClr>
                </a:solidFill>
              </a:rPr>
              <a:t>- Supports her son to take care of his wife, such as buying food and being present at antenatal care (ANC). </a:t>
            </a:r>
          </a:p>
          <a:p>
            <a:r>
              <a:rPr lang="en-US" sz="1400" dirty="0">
                <a:solidFill>
                  <a:schemeClr val="tx1">
                    <a:lumMod val="95000"/>
                    <a:lumOff val="5000"/>
                  </a:schemeClr>
                </a:solidFill>
              </a:rPr>
              <a:t>- Supports her daughter-in-law to eat more. </a:t>
            </a:r>
          </a:p>
        </p:txBody>
      </p:sp>
      <p:sp>
        <p:nvSpPr>
          <p:cNvPr id="41" name="Rectangle 40"/>
          <p:cNvSpPr/>
          <p:nvPr/>
        </p:nvSpPr>
        <p:spPr>
          <a:xfrm>
            <a:off x="6007770" y="4860777"/>
            <a:ext cx="2935706" cy="1169551"/>
          </a:xfrm>
          <a:prstGeom prst="rect">
            <a:avLst/>
          </a:prstGeom>
        </p:spPr>
        <p:txBody>
          <a:bodyPr wrap="square">
            <a:spAutoFit/>
          </a:bodyPr>
          <a:lstStyle/>
          <a:p>
            <a:r>
              <a:rPr lang="en-US" sz="1400" dirty="0">
                <a:solidFill>
                  <a:schemeClr val="tx1">
                    <a:lumMod val="95000"/>
                    <a:lumOff val="5000"/>
                  </a:schemeClr>
                </a:solidFill>
              </a:rPr>
              <a:t>Reminds son to purchase food and to go to ANC; grants her daughter-in-law the permission to eat foods at meals, tea, and between meals. </a:t>
            </a:r>
          </a:p>
          <a:p>
            <a:endParaRPr lang="en-US" sz="1400" dirty="0">
              <a:solidFill>
                <a:schemeClr val="tx1">
                  <a:lumMod val="95000"/>
                  <a:lumOff val="5000"/>
                </a:schemeClr>
              </a:solidFill>
            </a:endParaRPr>
          </a:p>
        </p:txBody>
      </p:sp>
    </p:spTree>
    <p:extLst>
      <p:ext uri="{BB962C8B-B14F-4D97-AF65-F5344CB8AC3E}">
        <p14:creationId xmlns:p14="http://schemas.microsoft.com/office/powerpoint/2010/main" val="106275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p:bldP spid="33" grpId="0"/>
      <p:bldP spid="34" grpId="0"/>
      <p:bldP spid="35" grpId="0"/>
      <p:bldP spid="39" grpId="0"/>
      <p:bldP spid="40" grpId="0"/>
      <p:bldP spid="4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34474"/>
            <a:ext cx="7560840" cy="582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6635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nts and Settings\Samsung\My Documents\My Pictures\Gandhi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981200"/>
            <a:ext cx="4229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4724400" y="1371602"/>
            <a:ext cx="41148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latin typeface="Comic Sans MS" pitchFamily="66" charset="0"/>
              </a:rPr>
              <a:t>“Woman is the companion of man,....If by strength is meant moral power, then woman is immeasurably man's </a:t>
            </a:r>
            <a:r>
              <a:rPr lang="en-US" sz="2800" dirty="0" err="1">
                <a:latin typeface="Comic Sans MS" pitchFamily="66" charset="0"/>
              </a:rPr>
              <a:t>superior..If</a:t>
            </a:r>
            <a:r>
              <a:rPr lang="en-US" sz="2800" dirty="0">
                <a:latin typeface="Comic Sans MS" pitchFamily="66" charset="0"/>
              </a:rPr>
              <a:t> nonviolence is the law of our being, the future is with women“ </a:t>
            </a:r>
          </a:p>
          <a:p>
            <a:pPr eaLnBrk="1" hangingPunct="1"/>
            <a:endParaRPr lang="en-US" sz="2800" b="1" dirty="0">
              <a:latin typeface="Comic Sans MS" pitchFamily="66" charset="0"/>
            </a:endParaRPr>
          </a:p>
          <a:p>
            <a:pPr algn="r" eaLnBrk="1" hangingPunct="1"/>
            <a:r>
              <a:rPr lang="en-US" b="1" dirty="0">
                <a:latin typeface="Comic Sans MS" pitchFamily="66" charset="0"/>
              </a:rPr>
              <a:t>M K GANDHI</a:t>
            </a:r>
            <a:endParaRPr lang="en-US" dirty="0">
              <a:latin typeface="Comic Sans MS" pitchFamily="66" charset="0"/>
            </a:endParaRPr>
          </a:p>
          <a:p>
            <a:pPr eaLnBrk="1" hangingPunct="1"/>
            <a:endParaRPr lang="en-US" dirty="0">
              <a:latin typeface="Comic Sans MS" pitchFamily="66" charset="0"/>
            </a:endParaRPr>
          </a:p>
        </p:txBody>
      </p:sp>
      <p:pic>
        <p:nvPicPr>
          <p:cNvPr id="62468" name="Picture 1" descr="D:\c\DESKTOP\My Documents\My Pictures\Unit-Activities\Karandi9Dec2006 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876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8406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18" y="692696"/>
            <a:ext cx="8424936" cy="5355312"/>
          </a:xfrm>
          <a:prstGeom prst="rect">
            <a:avLst/>
          </a:prstGeom>
        </p:spPr>
        <p:txBody>
          <a:bodyPr wrap="square">
            <a:spAutoFit/>
          </a:bodyPr>
          <a:lstStyle/>
          <a:p>
            <a:pPr fontAlgn="base"/>
            <a:r>
              <a:rPr lang="en-IN" dirty="0"/>
              <a:t>Where is India in all this? The 2013 GHI says that in India the proportion of undernourished declined from about 21% of the population to 17.5%, the proportion of underweight children declined from 43.5% to about 40% and under-five mortality declined from 7.5% to about 6%. All this put together means that the hunger index for India declined from 24 to 21 between 2003-07 and 2008-12. The proportion of underweight children is an estimate done by IFPRI as the last survey was done in 2004-05.</a:t>
            </a:r>
          </a:p>
          <a:p>
            <a:pPr fontAlgn="base"/>
            <a:r>
              <a:rPr lang="en-IN" dirty="0" smtClean="0"/>
              <a:t/>
            </a:r>
            <a:br>
              <a:rPr lang="en-IN" dirty="0" smtClean="0"/>
            </a:br>
            <a:endParaRPr lang="en-IN" dirty="0"/>
          </a:p>
          <a:p>
            <a:r>
              <a:rPr lang="en-IN" dirty="0" smtClean="0"/>
              <a:t/>
            </a:r>
            <a:br>
              <a:rPr lang="en-IN" dirty="0" smtClean="0"/>
            </a:br>
            <a:r>
              <a:rPr lang="en-IN" dirty="0"/>
              <a:t>In other words, the proportions and the index for India are at best an approximation. Other surveys done more recently have shown trends that indicate that the nutritive value of food consumed per person is dipping. A recent survey of consumer expenditure said that nutritional intake measured in terms of calories declined from 2,153 kilocalories (Kcal) per person per day in 1993-94 to 2,020 in 2009-10 in rural areas and from 2,071 to 1,946 Kcal in urban areas. These shocking results are according to a report of the 66th round of survey done by the National Sample Survey Organisation (NSSO). Even between 2004-05 and 2009-10, the calorie intake per person per day dipped from 2,047 to 2,020 in rural areas and from 2,020 to 1,946 in urban areas</a:t>
            </a:r>
          </a:p>
        </p:txBody>
      </p:sp>
    </p:spTree>
    <p:extLst>
      <p:ext uri="{BB962C8B-B14F-4D97-AF65-F5344CB8AC3E}">
        <p14:creationId xmlns:p14="http://schemas.microsoft.com/office/powerpoint/2010/main" val="32060404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582346"/>
            <a:ext cx="4572000" cy="3693319"/>
          </a:xfrm>
          <a:prstGeom prst="rect">
            <a:avLst/>
          </a:prstGeom>
        </p:spPr>
        <p:txBody>
          <a:bodyPr>
            <a:spAutoFit/>
          </a:bodyPr>
          <a:lstStyle/>
          <a:p>
            <a:r>
              <a:rPr lang="en-IN" b="1" dirty="0"/>
              <a:t>What is GHI?</a:t>
            </a:r>
            <a:r>
              <a:rPr lang="en-IN" dirty="0"/>
              <a:t>GHI considers four parameters to for ranking countries:</a:t>
            </a:r>
          </a:p>
          <a:p>
            <a:r>
              <a:rPr lang="en-IN" b="1" dirty="0"/>
              <a:t>Undernourishment: </a:t>
            </a:r>
            <a:r>
              <a:rPr lang="en-IN" dirty="0"/>
              <a:t>share of the population that is undernourished, reflecting insufficient caloric intake;</a:t>
            </a:r>
          </a:p>
          <a:p>
            <a:r>
              <a:rPr lang="en-IN" b="1" dirty="0"/>
              <a:t>Child wasting: </a:t>
            </a:r>
            <a:r>
              <a:rPr lang="en-IN" dirty="0"/>
              <a:t>share of children under the age of five who are wasted (low weight-for-height), reflecting acute under-nutrition;</a:t>
            </a:r>
          </a:p>
          <a:p>
            <a:r>
              <a:rPr lang="en-IN" b="1" dirty="0"/>
              <a:t>Child stunting: </a:t>
            </a:r>
            <a:r>
              <a:rPr lang="en-IN" dirty="0"/>
              <a:t>share of children under the age of five who are stunted (low height-for-age), reflecting chronic under-nutrition; and</a:t>
            </a:r>
          </a:p>
          <a:p>
            <a:r>
              <a:rPr lang="en-IN" b="1" dirty="0"/>
              <a:t>Child mortality: </a:t>
            </a:r>
            <a:r>
              <a:rPr lang="en-IN" dirty="0"/>
              <a:t>mortality rate of children under age five</a:t>
            </a:r>
          </a:p>
        </p:txBody>
      </p:sp>
    </p:spTree>
    <p:extLst>
      <p:ext uri="{BB962C8B-B14F-4D97-AF65-F5344CB8AC3E}">
        <p14:creationId xmlns:p14="http://schemas.microsoft.com/office/powerpoint/2010/main" val="19709957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6" y="2060852"/>
            <a:ext cx="9144000" cy="3693319"/>
          </a:xfrm>
          <a:prstGeom prst="rect">
            <a:avLst/>
          </a:prstGeom>
        </p:spPr>
        <p:txBody>
          <a:bodyPr wrap="square">
            <a:spAutoFit/>
          </a:bodyPr>
          <a:lstStyle/>
          <a:p>
            <a:r>
              <a:rPr lang="en-IN" dirty="0"/>
              <a:t>Despite these caveats regarding the GHI data, India still continues in the "Alarming" category of countries classified by severity of hunger. That puts it in the category where the hunger index is between 20 and 29.9. Others in this category are Ethiopia, Sudan, Congo, Chad, Niger, and other African countries. These are places ravaged by resource wars and extreme poverty, and they make up the bottom most bunch in the Human Development Index rankings. Meanwhile, an October report on food prospects issued by FAO forecast a record cereal harvest for 2013 powered by a 7% increase in production over 2012. Wheat output is estimated at 705 million metric tons (MMT), a record. Coarse grains output is put at 1,288 MMT, another record. And rice output is estimated at 496 MMT, yet another record. Wheat prices have declined in international markets by 16% over last year, rice prices are down 23% and maize prices by 35%, according to FAO's price monitor in October quoting prices for September 2013. With huge production and declining prices worldwide, why the world's hungry are not getting enough food is a conundrum that policy makers and experts are groping to answer.</a:t>
            </a:r>
          </a:p>
        </p:txBody>
      </p:sp>
    </p:spTree>
    <p:extLst>
      <p:ext uri="{BB962C8B-B14F-4D97-AF65-F5344CB8AC3E}">
        <p14:creationId xmlns:p14="http://schemas.microsoft.com/office/powerpoint/2010/main" val="861341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ChangeArrowheads="1"/>
          </p:cNvSpPr>
          <p:nvPr/>
        </p:nvSpPr>
        <p:spPr bwMode="auto">
          <a:xfrm>
            <a:off x="1672963" y="328138"/>
            <a:ext cx="5856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Aft>
                <a:spcPct val="0"/>
              </a:spcAft>
            </a:pPr>
            <a:r>
              <a:rPr lang="en-US" altLang="en-US" sz="3600" b="1" dirty="0" smtClean="0">
                <a:solidFill>
                  <a:srgbClr val="C00000"/>
                </a:solidFill>
                <a:latin typeface="Baskerville Old Face" pitchFamily="18" charset="0"/>
                <a:cs typeface="Arial" pitchFamily="34" charset="0"/>
              </a:rPr>
              <a:t>Pune Maternal Nutrition Study</a:t>
            </a:r>
          </a:p>
        </p:txBody>
      </p:sp>
      <p:grpSp>
        <p:nvGrpSpPr>
          <p:cNvPr id="43" name="Group 42"/>
          <p:cNvGrpSpPr/>
          <p:nvPr/>
        </p:nvGrpSpPr>
        <p:grpSpPr>
          <a:xfrm>
            <a:off x="0" y="533400"/>
            <a:ext cx="9144000" cy="5943600"/>
            <a:chOff x="0" y="49213"/>
            <a:chExt cx="9144000" cy="5943600"/>
          </a:xfrm>
        </p:grpSpPr>
        <p:sp>
          <p:nvSpPr>
            <p:cNvPr id="17417" name="AutoShape 9"/>
            <p:cNvSpPr>
              <a:spLocks noChangeArrowheads="1"/>
            </p:cNvSpPr>
            <p:nvPr/>
          </p:nvSpPr>
          <p:spPr bwMode="auto">
            <a:xfrm>
              <a:off x="76200" y="1268413"/>
              <a:ext cx="9067800" cy="533400"/>
            </a:xfrm>
            <a:prstGeom prst="rightArrow">
              <a:avLst>
                <a:gd name="adj1" fmla="val 66667"/>
                <a:gd name="adj2" fmla="val 131042"/>
              </a:avLst>
            </a:prstGeom>
            <a:noFill/>
            <a:ln w="9525">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18" name="Text Box 10"/>
            <p:cNvSpPr txBox="1">
              <a:spLocks noChangeArrowheads="1"/>
            </p:cNvSpPr>
            <p:nvPr/>
          </p:nvSpPr>
          <p:spPr bwMode="auto">
            <a:xfrm>
              <a:off x="19050" y="1341438"/>
              <a:ext cx="1561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smtClean="0">
                  <a:solidFill>
                    <a:srgbClr val="C00000"/>
                  </a:solidFill>
                  <a:latin typeface="Calibri" pitchFamily="34" charset="0"/>
                </a:rPr>
                <a:t>Preconception</a:t>
              </a:r>
              <a:endParaRPr lang="en-AU" b="1" dirty="0" smtClean="0">
                <a:solidFill>
                  <a:srgbClr val="C00000"/>
                </a:solidFill>
                <a:latin typeface="Calibri" pitchFamily="34" charset="0"/>
              </a:endParaRPr>
            </a:p>
          </p:txBody>
        </p:sp>
        <p:sp>
          <p:nvSpPr>
            <p:cNvPr id="17419" name="Text Box 11"/>
            <p:cNvSpPr txBox="1">
              <a:spLocks noChangeArrowheads="1"/>
            </p:cNvSpPr>
            <p:nvPr/>
          </p:nvSpPr>
          <p:spPr bwMode="auto">
            <a:xfrm>
              <a:off x="1820863" y="1341438"/>
              <a:ext cx="1330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smtClean="0">
                  <a:solidFill>
                    <a:srgbClr val="C00000"/>
                  </a:solidFill>
                  <a:latin typeface="Calibri" pitchFamily="34" charset="0"/>
                </a:rPr>
                <a:t>Intrauterine</a:t>
              </a:r>
              <a:endParaRPr lang="en-AU" b="1" dirty="0" smtClean="0">
                <a:solidFill>
                  <a:srgbClr val="C00000"/>
                </a:solidFill>
                <a:latin typeface="Calibri" pitchFamily="34" charset="0"/>
              </a:endParaRPr>
            </a:p>
          </p:txBody>
        </p:sp>
        <p:sp>
          <p:nvSpPr>
            <p:cNvPr id="17420" name="Text Box 12"/>
            <p:cNvSpPr txBox="1">
              <a:spLocks noChangeArrowheads="1"/>
            </p:cNvSpPr>
            <p:nvPr/>
          </p:nvSpPr>
          <p:spPr bwMode="auto">
            <a:xfrm>
              <a:off x="3409950" y="1344613"/>
              <a:ext cx="655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smtClean="0">
                  <a:solidFill>
                    <a:srgbClr val="C00000"/>
                  </a:solidFill>
                  <a:latin typeface="Calibri" pitchFamily="34" charset="0"/>
                </a:rPr>
                <a:t>Birth</a:t>
              </a:r>
              <a:endParaRPr lang="en-AU" b="1" smtClean="0">
                <a:solidFill>
                  <a:srgbClr val="C00000"/>
                </a:solidFill>
                <a:latin typeface="Calibri" pitchFamily="34" charset="0"/>
              </a:endParaRPr>
            </a:p>
          </p:txBody>
        </p:sp>
        <p:sp>
          <p:nvSpPr>
            <p:cNvPr id="17421" name="Text Box 13"/>
            <p:cNvSpPr txBox="1">
              <a:spLocks noChangeArrowheads="1"/>
            </p:cNvSpPr>
            <p:nvPr/>
          </p:nvSpPr>
          <p:spPr bwMode="auto">
            <a:xfrm>
              <a:off x="4464050" y="1341438"/>
              <a:ext cx="1079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smtClean="0">
                  <a:solidFill>
                    <a:srgbClr val="C00000"/>
                  </a:solidFill>
                  <a:latin typeface="Calibri" pitchFamily="34" charset="0"/>
                </a:rPr>
                <a:t>Postnatal</a:t>
              </a:r>
              <a:endParaRPr lang="en-AU" b="1" smtClean="0">
                <a:solidFill>
                  <a:srgbClr val="C00000"/>
                </a:solidFill>
                <a:latin typeface="Calibri" pitchFamily="34" charset="0"/>
              </a:endParaRPr>
            </a:p>
          </p:txBody>
        </p:sp>
        <p:sp>
          <p:nvSpPr>
            <p:cNvPr id="17422" name="Text Box 14"/>
            <p:cNvSpPr txBox="1">
              <a:spLocks noChangeArrowheads="1"/>
            </p:cNvSpPr>
            <p:nvPr/>
          </p:nvSpPr>
          <p:spPr bwMode="auto">
            <a:xfrm>
              <a:off x="5934075" y="1341438"/>
              <a:ext cx="1111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smtClean="0">
                  <a:solidFill>
                    <a:srgbClr val="C00000"/>
                  </a:solidFill>
                  <a:latin typeface="Calibri" pitchFamily="34" charset="0"/>
                </a:rPr>
                <a:t>6 and12 y</a:t>
              </a:r>
              <a:endParaRPr lang="en-AU" b="1" dirty="0" smtClean="0">
                <a:solidFill>
                  <a:srgbClr val="C00000"/>
                </a:solidFill>
                <a:latin typeface="Calibri" pitchFamily="34" charset="0"/>
              </a:endParaRPr>
            </a:p>
          </p:txBody>
        </p:sp>
        <p:sp>
          <p:nvSpPr>
            <p:cNvPr id="17423" name="Text Box 15"/>
            <p:cNvSpPr txBox="1">
              <a:spLocks noChangeArrowheads="1"/>
            </p:cNvSpPr>
            <p:nvPr/>
          </p:nvSpPr>
          <p:spPr bwMode="auto">
            <a:xfrm>
              <a:off x="7797800" y="1344613"/>
              <a:ext cx="580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smtClean="0">
                  <a:solidFill>
                    <a:srgbClr val="C00000"/>
                  </a:solidFill>
                  <a:latin typeface="Calibri" pitchFamily="34" charset="0"/>
                </a:rPr>
                <a:t>18 y</a:t>
              </a:r>
              <a:endParaRPr lang="en-AU" b="1" dirty="0" smtClean="0">
                <a:solidFill>
                  <a:srgbClr val="C00000"/>
                </a:solidFill>
                <a:latin typeface="Calibri" pitchFamily="34" charset="0"/>
              </a:endParaRPr>
            </a:p>
          </p:txBody>
        </p:sp>
        <p:sp>
          <p:nvSpPr>
            <p:cNvPr id="17424" name="Text Box 16"/>
            <p:cNvSpPr txBox="1">
              <a:spLocks noChangeArrowheads="1"/>
            </p:cNvSpPr>
            <p:nvPr/>
          </p:nvSpPr>
          <p:spPr bwMode="auto">
            <a:xfrm>
              <a:off x="1326761" y="1954213"/>
              <a:ext cx="1853392" cy="20621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600" b="1" dirty="0" smtClean="0">
                  <a:solidFill>
                    <a:srgbClr val="0000CC"/>
                  </a:solidFill>
                  <a:latin typeface="Calibri" pitchFamily="34" charset="0"/>
                </a:rPr>
                <a:t>Maternal</a:t>
              </a:r>
            </a:p>
            <a:p>
              <a:pPr algn="ctr" eaLnBrk="1" fontAlgn="base" hangingPunct="1">
                <a:spcBef>
                  <a:spcPct val="0"/>
                </a:spcBef>
                <a:spcAft>
                  <a:spcPct val="0"/>
                </a:spcAft>
              </a:pPr>
              <a:r>
                <a:rPr lang="en-US" sz="1600" b="1" dirty="0" smtClean="0">
                  <a:solidFill>
                    <a:prstClr val="black"/>
                  </a:solidFill>
                  <a:latin typeface="Calibri" pitchFamily="34" charset="0"/>
                </a:rPr>
                <a:t>Size</a:t>
              </a:r>
              <a:r>
                <a:rPr lang="en-US" sz="1600" b="1" dirty="0" smtClean="0">
                  <a:solidFill>
                    <a:srgbClr val="C0504D"/>
                  </a:solidFill>
                  <a:latin typeface="Calibri" pitchFamily="34" charset="0"/>
                </a:rPr>
                <a:t> </a:t>
              </a:r>
            </a:p>
            <a:p>
              <a:pPr algn="ctr" eaLnBrk="1" fontAlgn="base" hangingPunct="1">
                <a:spcBef>
                  <a:spcPct val="0"/>
                </a:spcBef>
                <a:spcAft>
                  <a:spcPct val="0"/>
                </a:spcAft>
              </a:pPr>
              <a:r>
                <a:rPr lang="en-US" sz="1600" b="1" dirty="0" smtClean="0">
                  <a:solidFill>
                    <a:srgbClr val="C0504D"/>
                  </a:solidFill>
                  <a:latin typeface="Calibri" pitchFamily="34" charset="0"/>
                </a:rPr>
                <a:t>   </a:t>
              </a:r>
              <a:r>
                <a:rPr lang="en-US" sz="1600" b="1" dirty="0" smtClean="0">
                  <a:latin typeface="Calibri" pitchFamily="34" charset="0"/>
                </a:rPr>
                <a:t>N</a:t>
              </a:r>
              <a:r>
                <a:rPr lang="en-US" sz="1600" b="1" dirty="0" smtClean="0">
                  <a:solidFill>
                    <a:prstClr val="black"/>
                  </a:solidFill>
                  <a:latin typeface="Calibri" pitchFamily="34" charset="0"/>
                </a:rPr>
                <a:t>utrition</a:t>
              </a:r>
            </a:p>
            <a:p>
              <a:pPr algn="ctr" eaLnBrk="1" fontAlgn="base" hangingPunct="1">
                <a:spcBef>
                  <a:spcPct val="0"/>
                </a:spcBef>
                <a:spcAft>
                  <a:spcPct val="0"/>
                </a:spcAft>
              </a:pPr>
              <a:r>
                <a:rPr lang="en-US" sz="1600" b="1" dirty="0" smtClean="0">
                  <a:solidFill>
                    <a:prstClr val="black"/>
                  </a:solidFill>
                  <a:latin typeface="Calibri" pitchFamily="34" charset="0"/>
                </a:rPr>
                <a:t>   Metabolism</a:t>
              </a:r>
            </a:p>
            <a:p>
              <a:pPr algn="ctr" eaLnBrk="1" fontAlgn="base" hangingPunct="1">
                <a:spcBef>
                  <a:spcPct val="0"/>
                </a:spcBef>
                <a:spcAft>
                  <a:spcPct val="0"/>
                </a:spcAft>
              </a:pPr>
              <a:r>
                <a:rPr lang="en-US" sz="1600" b="1" dirty="0" smtClean="0">
                  <a:solidFill>
                    <a:srgbClr val="0000CC"/>
                  </a:solidFill>
                  <a:latin typeface="Calibri" pitchFamily="34" charset="0"/>
                </a:rPr>
                <a:t>Paternal </a:t>
              </a:r>
              <a:r>
                <a:rPr lang="en-US" sz="1600" b="1" dirty="0" smtClean="0">
                  <a:solidFill>
                    <a:prstClr val="black"/>
                  </a:solidFill>
                  <a:latin typeface="Calibri" pitchFamily="34" charset="0"/>
                </a:rPr>
                <a:t>size  </a:t>
              </a:r>
            </a:p>
            <a:p>
              <a:pPr algn="ctr" eaLnBrk="1" fontAlgn="base" hangingPunct="1">
                <a:spcBef>
                  <a:spcPct val="0"/>
                </a:spcBef>
                <a:spcAft>
                  <a:spcPct val="0"/>
                </a:spcAft>
              </a:pPr>
              <a:r>
                <a:rPr lang="en-US" sz="1600" b="1" dirty="0" smtClean="0">
                  <a:solidFill>
                    <a:prstClr val="black"/>
                  </a:solidFill>
                  <a:latin typeface="Calibri" pitchFamily="34" charset="0"/>
                </a:rPr>
                <a:t>Metabolic variables</a:t>
              </a:r>
            </a:p>
            <a:p>
              <a:pPr algn="ctr" eaLnBrk="1" fontAlgn="base" hangingPunct="1">
                <a:spcBef>
                  <a:spcPct val="0"/>
                </a:spcBef>
                <a:spcAft>
                  <a:spcPct val="0"/>
                </a:spcAft>
              </a:pPr>
              <a:r>
                <a:rPr lang="en-US" sz="1600" b="1" dirty="0" smtClean="0">
                  <a:solidFill>
                    <a:prstClr val="black"/>
                  </a:solidFill>
                  <a:latin typeface="Calibri" pitchFamily="34" charset="0"/>
                </a:rPr>
                <a:t>Fetal growth (USG)</a:t>
              </a:r>
            </a:p>
            <a:p>
              <a:pPr algn="ctr" eaLnBrk="1" fontAlgn="base" hangingPunct="1">
                <a:spcBef>
                  <a:spcPct val="0"/>
                </a:spcBef>
                <a:spcAft>
                  <a:spcPct val="0"/>
                </a:spcAft>
              </a:pPr>
              <a:r>
                <a:rPr lang="en-US" sz="1600" b="1" dirty="0" smtClean="0">
                  <a:solidFill>
                    <a:srgbClr val="CC0000"/>
                  </a:solidFill>
                  <a:latin typeface="Calibri" pitchFamily="34" charset="0"/>
                </a:rPr>
                <a:t>814</a:t>
              </a:r>
            </a:p>
          </p:txBody>
        </p:sp>
        <p:sp>
          <p:nvSpPr>
            <p:cNvPr id="17425" name="Text Box 17"/>
            <p:cNvSpPr txBox="1">
              <a:spLocks noChangeArrowheads="1"/>
            </p:cNvSpPr>
            <p:nvPr/>
          </p:nvSpPr>
          <p:spPr bwMode="auto">
            <a:xfrm>
              <a:off x="5538788" y="1954213"/>
              <a:ext cx="1776413"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600" b="1" dirty="0" smtClean="0">
                  <a:solidFill>
                    <a:srgbClr val="0000CC"/>
                  </a:solidFill>
                  <a:latin typeface="Calibri" pitchFamily="34" charset="0"/>
                </a:rPr>
                <a:t>Children &amp;  parents </a:t>
              </a:r>
            </a:p>
            <a:p>
              <a:pPr algn="ctr" eaLnBrk="1" fontAlgn="base" hangingPunct="1">
                <a:spcBef>
                  <a:spcPct val="0"/>
                </a:spcBef>
                <a:spcAft>
                  <a:spcPct val="0"/>
                </a:spcAft>
              </a:pPr>
              <a:r>
                <a:rPr lang="en-US" sz="1600" b="1" dirty="0" smtClean="0">
                  <a:solidFill>
                    <a:srgbClr val="C0504D"/>
                  </a:solidFill>
                  <a:latin typeface="Calibri" pitchFamily="34" charset="0"/>
                </a:rPr>
                <a:t>   </a:t>
              </a:r>
              <a:r>
                <a:rPr lang="en-US" sz="1600" b="1" dirty="0" smtClean="0">
                  <a:solidFill>
                    <a:prstClr val="black"/>
                  </a:solidFill>
                  <a:latin typeface="Calibri" pitchFamily="34" charset="0"/>
                </a:rPr>
                <a:t>Size, body</a:t>
              </a:r>
            </a:p>
            <a:p>
              <a:pPr algn="ctr" eaLnBrk="1" fontAlgn="base" hangingPunct="1">
                <a:spcBef>
                  <a:spcPct val="0"/>
                </a:spcBef>
                <a:spcAft>
                  <a:spcPct val="0"/>
                </a:spcAft>
              </a:pPr>
              <a:r>
                <a:rPr lang="en-US" sz="1600" b="1" dirty="0" smtClean="0">
                  <a:solidFill>
                    <a:prstClr val="black"/>
                  </a:solidFill>
                  <a:latin typeface="Calibri" pitchFamily="34" charset="0"/>
                </a:rPr>
                <a:t>composition</a:t>
              </a:r>
            </a:p>
            <a:p>
              <a:pPr algn="ctr" eaLnBrk="1" fontAlgn="base" hangingPunct="1">
                <a:spcBef>
                  <a:spcPct val="0"/>
                </a:spcBef>
                <a:spcAft>
                  <a:spcPct val="0"/>
                </a:spcAft>
              </a:pPr>
              <a:r>
                <a:rPr lang="en-US" sz="1600" b="1" dirty="0" smtClean="0">
                  <a:solidFill>
                    <a:prstClr val="black"/>
                  </a:solidFill>
                  <a:latin typeface="Calibri" pitchFamily="34" charset="0"/>
                </a:rPr>
                <a:t>IR </a:t>
              </a:r>
            </a:p>
            <a:p>
              <a:pPr algn="ctr" eaLnBrk="1" fontAlgn="base" hangingPunct="1">
                <a:spcBef>
                  <a:spcPct val="0"/>
                </a:spcBef>
                <a:spcAft>
                  <a:spcPct val="0"/>
                </a:spcAft>
              </a:pPr>
              <a:r>
                <a:rPr lang="en-US" sz="1600" b="1" dirty="0" smtClean="0">
                  <a:solidFill>
                    <a:prstClr val="black"/>
                  </a:solidFill>
                  <a:latin typeface="Calibri" pitchFamily="34" charset="0"/>
                </a:rPr>
                <a:t>   CVD risk markers</a:t>
              </a:r>
            </a:p>
            <a:p>
              <a:pPr algn="ctr" eaLnBrk="1" fontAlgn="base" hangingPunct="1">
                <a:spcBef>
                  <a:spcPct val="0"/>
                </a:spcBef>
                <a:spcAft>
                  <a:spcPct val="0"/>
                </a:spcAft>
              </a:pPr>
              <a:r>
                <a:rPr lang="en-US" sz="1600" b="1" dirty="0" smtClean="0">
                  <a:solidFill>
                    <a:prstClr val="black"/>
                  </a:solidFill>
                  <a:latin typeface="Calibri" pitchFamily="34" charset="0"/>
                </a:rPr>
                <a:t>Cognition</a:t>
              </a:r>
            </a:p>
            <a:p>
              <a:pPr algn="ctr" eaLnBrk="1" fontAlgn="base" hangingPunct="1">
                <a:spcBef>
                  <a:spcPct val="0"/>
                </a:spcBef>
                <a:spcAft>
                  <a:spcPct val="0"/>
                </a:spcAft>
              </a:pPr>
              <a:r>
                <a:rPr lang="en-US" sz="1600" b="1" dirty="0" smtClean="0">
                  <a:solidFill>
                    <a:srgbClr val="C00000"/>
                  </a:solidFill>
                  <a:latin typeface="Calibri" pitchFamily="34" charset="0"/>
                </a:rPr>
                <a:t>707</a:t>
              </a:r>
            </a:p>
            <a:p>
              <a:pPr algn="ctr" eaLnBrk="1" fontAlgn="base" hangingPunct="1">
                <a:spcBef>
                  <a:spcPct val="0"/>
                </a:spcBef>
                <a:spcAft>
                  <a:spcPct val="0"/>
                </a:spcAft>
              </a:pPr>
              <a:r>
                <a:rPr lang="en-US" sz="1600" b="1" dirty="0" smtClean="0">
                  <a:solidFill>
                    <a:prstClr val="black"/>
                  </a:solidFill>
                  <a:latin typeface="Calibri" pitchFamily="34" charset="0"/>
                </a:rPr>
                <a:t> </a:t>
              </a:r>
            </a:p>
          </p:txBody>
        </p:sp>
        <p:sp>
          <p:nvSpPr>
            <p:cNvPr id="17426" name="Text Box 18"/>
            <p:cNvSpPr txBox="1">
              <a:spLocks noChangeArrowheads="1"/>
            </p:cNvSpPr>
            <p:nvPr/>
          </p:nvSpPr>
          <p:spPr bwMode="auto">
            <a:xfrm>
              <a:off x="76200" y="1954213"/>
              <a:ext cx="1143000" cy="132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600" b="1" dirty="0" smtClean="0">
                  <a:solidFill>
                    <a:prstClr val="black"/>
                  </a:solidFill>
                  <a:latin typeface="Calibri" pitchFamily="34" charset="0"/>
                </a:rPr>
                <a:t> </a:t>
              </a:r>
              <a:r>
                <a:rPr lang="en-US" sz="1600" b="1" dirty="0" smtClean="0">
                  <a:solidFill>
                    <a:srgbClr val="0000CC"/>
                  </a:solidFill>
                  <a:latin typeface="Calibri" pitchFamily="34" charset="0"/>
                </a:rPr>
                <a:t>Maternal</a:t>
              </a:r>
            </a:p>
            <a:p>
              <a:pPr algn="ctr" eaLnBrk="1" fontAlgn="base" hangingPunct="1">
                <a:spcBef>
                  <a:spcPct val="0"/>
                </a:spcBef>
                <a:spcAft>
                  <a:spcPct val="0"/>
                </a:spcAft>
              </a:pPr>
              <a:r>
                <a:rPr lang="en-US" sz="1600" b="1" dirty="0" smtClean="0">
                  <a:solidFill>
                    <a:prstClr val="black"/>
                  </a:solidFill>
                  <a:latin typeface="Calibri" pitchFamily="34" charset="0"/>
                </a:rPr>
                <a:t>Size</a:t>
              </a:r>
            </a:p>
            <a:p>
              <a:pPr algn="ctr" eaLnBrk="1" fontAlgn="base" hangingPunct="1">
                <a:spcBef>
                  <a:spcPct val="0"/>
                </a:spcBef>
                <a:spcAft>
                  <a:spcPct val="0"/>
                </a:spcAft>
              </a:pPr>
              <a:r>
                <a:rPr lang="en-US" sz="1600" b="1" dirty="0" err="1" smtClean="0">
                  <a:solidFill>
                    <a:prstClr val="black"/>
                  </a:solidFill>
                  <a:latin typeface="Calibri" pitchFamily="34" charset="0"/>
                </a:rPr>
                <a:t>Hemo</a:t>
              </a:r>
              <a:r>
                <a:rPr lang="en-US" sz="1600" b="1" dirty="0" smtClean="0">
                  <a:solidFill>
                    <a:prstClr val="black"/>
                  </a:solidFill>
                  <a:latin typeface="Calibri" pitchFamily="34" charset="0"/>
                </a:rPr>
                <a:t>-</a:t>
              </a:r>
            </a:p>
            <a:p>
              <a:pPr algn="ctr" eaLnBrk="1" fontAlgn="base" hangingPunct="1">
                <a:spcBef>
                  <a:spcPct val="0"/>
                </a:spcBef>
                <a:spcAft>
                  <a:spcPct val="0"/>
                </a:spcAft>
              </a:pPr>
              <a:r>
                <a:rPr lang="en-US" sz="1600" b="1" dirty="0" smtClean="0">
                  <a:solidFill>
                    <a:prstClr val="black"/>
                  </a:solidFill>
                  <a:latin typeface="Calibri" pitchFamily="34" charset="0"/>
                </a:rPr>
                <a:t>globin</a:t>
              </a:r>
            </a:p>
            <a:p>
              <a:pPr algn="ctr" eaLnBrk="1" fontAlgn="base" hangingPunct="1">
                <a:spcBef>
                  <a:spcPct val="0"/>
                </a:spcBef>
                <a:spcAft>
                  <a:spcPct val="0"/>
                </a:spcAft>
              </a:pPr>
              <a:r>
                <a:rPr lang="en-US" sz="1600" b="1" dirty="0" smtClean="0">
                  <a:solidFill>
                    <a:srgbClr val="CC0000"/>
                  </a:solidFill>
                  <a:latin typeface="Calibri" pitchFamily="34" charset="0"/>
                </a:rPr>
                <a:t>2675</a:t>
              </a:r>
              <a:endParaRPr lang="en-AU" sz="1600" b="1" dirty="0" smtClean="0">
                <a:solidFill>
                  <a:srgbClr val="CC0000"/>
                </a:solidFill>
                <a:latin typeface="Calibri" pitchFamily="34" charset="0"/>
              </a:endParaRPr>
            </a:p>
          </p:txBody>
        </p:sp>
        <p:sp>
          <p:nvSpPr>
            <p:cNvPr id="17427" name="Text Box 19"/>
            <p:cNvSpPr txBox="1">
              <a:spLocks noChangeArrowheads="1"/>
            </p:cNvSpPr>
            <p:nvPr/>
          </p:nvSpPr>
          <p:spPr bwMode="auto">
            <a:xfrm>
              <a:off x="3275045" y="1954213"/>
              <a:ext cx="1109599"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600" b="1" dirty="0" smtClean="0">
                  <a:solidFill>
                    <a:srgbClr val="0000CC"/>
                  </a:solidFill>
                  <a:latin typeface="Calibri" pitchFamily="34" charset="0"/>
                </a:rPr>
                <a:t>Size </a:t>
              </a:r>
            </a:p>
            <a:p>
              <a:pPr algn="ctr" eaLnBrk="1" fontAlgn="base" hangingPunct="1">
                <a:spcBef>
                  <a:spcPct val="0"/>
                </a:spcBef>
                <a:spcAft>
                  <a:spcPct val="0"/>
                </a:spcAft>
              </a:pPr>
              <a:r>
                <a:rPr lang="en-US" sz="1600" b="1" dirty="0" smtClean="0">
                  <a:solidFill>
                    <a:prstClr val="black"/>
                  </a:solidFill>
                  <a:latin typeface="Calibri" pitchFamily="34" charset="0"/>
                </a:rPr>
                <a:t>Phenotype</a:t>
              </a:r>
            </a:p>
            <a:p>
              <a:pPr algn="ctr" eaLnBrk="1" fontAlgn="base" hangingPunct="1">
                <a:spcBef>
                  <a:spcPct val="0"/>
                </a:spcBef>
                <a:spcAft>
                  <a:spcPct val="0"/>
                </a:spcAft>
              </a:pPr>
              <a:r>
                <a:rPr lang="en-US" sz="1600" b="1" dirty="0" smtClean="0">
                  <a:solidFill>
                    <a:srgbClr val="CC0000"/>
                  </a:solidFill>
                  <a:latin typeface="Calibri" pitchFamily="34" charset="0"/>
                </a:rPr>
                <a:t>770</a:t>
              </a:r>
              <a:endParaRPr lang="en-AU" sz="1600" b="1" dirty="0" smtClean="0">
                <a:solidFill>
                  <a:srgbClr val="CC0000"/>
                </a:solidFill>
                <a:latin typeface="Calibri" pitchFamily="34" charset="0"/>
              </a:endParaRPr>
            </a:p>
          </p:txBody>
        </p:sp>
        <p:sp>
          <p:nvSpPr>
            <p:cNvPr id="17428" name="Text Box 20"/>
            <p:cNvSpPr txBox="1">
              <a:spLocks noChangeArrowheads="1"/>
            </p:cNvSpPr>
            <p:nvPr/>
          </p:nvSpPr>
          <p:spPr bwMode="auto">
            <a:xfrm>
              <a:off x="4495803" y="1954213"/>
              <a:ext cx="984244" cy="1077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600" b="1" dirty="0" smtClean="0">
                  <a:solidFill>
                    <a:srgbClr val="0000CC"/>
                  </a:solidFill>
                  <a:latin typeface="Calibri" pitchFamily="34" charset="0"/>
                </a:rPr>
                <a:t>Growth</a:t>
              </a:r>
              <a:r>
                <a:rPr lang="en-US" sz="1600" b="1" dirty="0" smtClean="0">
                  <a:solidFill>
                    <a:prstClr val="black"/>
                  </a:solidFill>
                  <a:latin typeface="Calibri" pitchFamily="34" charset="0"/>
                </a:rPr>
                <a:t> </a:t>
              </a:r>
            </a:p>
            <a:p>
              <a:pPr algn="ctr" eaLnBrk="1" fontAlgn="base" hangingPunct="1">
                <a:spcBef>
                  <a:spcPct val="0"/>
                </a:spcBef>
                <a:spcAft>
                  <a:spcPct val="0"/>
                </a:spcAft>
              </a:pPr>
              <a:r>
                <a:rPr lang="en-US" sz="1600" b="1" dirty="0" smtClean="0">
                  <a:solidFill>
                    <a:prstClr val="black"/>
                  </a:solidFill>
                  <a:latin typeface="Calibri" pitchFamily="34" charset="0"/>
                </a:rPr>
                <a:t>every </a:t>
              </a:r>
            </a:p>
            <a:p>
              <a:pPr algn="ctr" eaLnBrk="1" fontAlgn="base" hangingPunct="1">
                <a:spcBef>
                  <a:spcPct val="0"/>
                </a:spcBef>
                <a:spcAft>
                  <a:spcPct val="0"/>
                </a:spcAft>
              </a:pPr>
              <a:r>
                <a:rPr lang="en-US" sz="1600" b="1" dirty="0" smtClean="0">
                  <a:solidFill>
                    <a:prstClr val="black"/>
                  </a:solidFill>
                  <a:latin typeface="Calibri" pitchFamily="34" charset="0"/>
                </a:rPr>
                <a:t>6 months</a:t>
              </a:r>
            </a:p>
            <a:p>
              <a:pPr algn="ctr" eaLnBrk="1" fontAlgn="base" hangingPunct="1">
                <a:spcBef>
                  <a:spcPct val="0"/>
                </a:spcBef>
                <a:spcAft>
                  <a:spcPct val="0"/>
                </a:spcAft>
              </a:pPr>
              <a:r>
                <a:rPr lang="en-US" sz="1600" b="1" dirty="0" smtClean="0">
                  <a:solidFill>
                    <a:srgbClr val="CC0000"/>
                  </a:solidFill>
                  <a:latin typeface="Calibri" pitchFamily="34" charset="0"/>
                </a:rPr>
                <a:t>743</a:t>
              </a:r>
              <a:endParaRPr lang="en-AU" sz="1600" b="1" dirty="0" smtClean="0">
                <a:solidFill>
                  <a:srgbClr val="CC0000"/>
                </a:solidFill>
                <a:latin typeface="Calibri" pitchFamily="34" charset="0"/>
              </a:endParaRPr>
            </a:p>
          </p:txBody>
        </p:sp>
        <p:sp>
          <p:nvSpPr>
            <p:cNvPr id="17429" name="Text Box 21"/>
            <p:cNvSpPr txBox="1">
              <a:spLocks noChangeArrowheads="1"/>
            </p:cNvSpPr>
            <p:nvPr/>
          </p:nvSpPr>
          <p:spPr bwMode="auto">
            <a:xfrm>
              <a:off x="7362825" y="1954213"/>
              <a:ext cx="1752600"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600" b="1" dirty="0" smtClean="0">
                  <a:solidFill>
                    <a:srgbClr val="0000CC"/>
                  </a:solidFill>
                  <a:latin typeface="Calibri" pitchFamily="34" charset="0"/>
                </a:rPr>
                <a:t>Children &amp; parents </a:t>
              </a:r>
            </a:p>
            <a:p>
              <a:pPr algn="ctr" eaLnBrk="1" fontAlgn="base" hangingPunct="1">
                <a:spcBef>
                  <a:spcPct val="0"/>
                </a:spcBef>
                <a:spcAft>
                  <a:spcPct val="0"/>
                </a:spcAft>
              </a:pPr>
              <a:r>
                <a:rPr lang="en-US" sz="1600" b="1" dirty="0" smtClean="0">
                  <a:solidFill>
                    <a:prstClr val="black"/>
                  </a:solidFill>
                  <a:latin typeface="Calibri" pitchFamily="34" charset="0"/>
                </a:rPr>
                <a:t>   Size, body</a:t>
              </a:r>
            </a:p>
            <a:p>
              <a:pPr algn="ctr" eaLnBrk="1" fontAlgn="base" hangingPunct="1">
                <a:spcBef>
                  <a:spcPct val="0"/>
                </a:spcBef>
                <a:spcAft>
                  <a:spcPct val="0"/>
                </a:spcAft>
              </a:pPr>
              <a:r>
                <a:rPr lang="en-US" sz="1600" b="1" dirty="0" smtClean="0">
                  <a:solidFill>
                    <a:prstClr val="black"/>
                  </a:solidFill>
                  <a:latin typeface="Calibri" pitchFamily="34" charset="0"/>
                </a:rPr>
                <a:t>composition</a:t>
              </a:r>
            </a:p>
            <a:p>
              <a:pPr algn="ctr" eaLnBrk="1" fontAlgn="base" hangingPunct="1">
                <a:spcBef>
                  <a:spcPct val="0"/>
                </a:spcBef>
                <a:spcAft>
                  <a:spcPct val="0"/>
                </a:spcAft>
              </a:pPr>
              <a:r>
                <a:rPr lang="en-US" sz="1600" b="1" dirty="0" smtClean="0">
                  <a:solidFill>
                    <a:prstClr val="black"/>
                  </a:solidFill>
                  <a:latin typeface="Calibri" pitchFamily="34" charset="0"/>
                </a:rPr>
                <a:t>IR</a:t>
              </a:r>
            </a:p>
            <a:p>
              <a:pPr algn="ctr" eaLnBrk="1" fontAlgn="base" hangingPunct="1">
                <a:spcBef>
                  <a:spcPct val="0"/>
                </a:spcBef>
                <a:spcAft>
                  <a:spcPct val="0"/>
                </a:spcAft>
              </a:pPr>
              <a:r>
                <a:rPr lang="en-US" sz="1600" b="1" dirty="0" smtClean="0">
                  <a:solidFill>
                    <a:prstClr val="black"/>
                  </a:solidFill>
                  <a:latin typeface="Calibri" pitchFamily="34" charset="0"/>
                </a:rPr>
                <a:t>CVD risk markers </a:t>
              </a:r>
              <a:endParaRPr lang="en-US" sz="1600" b="1" dirty="0">
                <a:solidFill>
                  <a:prstClr val="black"/>
                </a:solidFill>
                <a:latin typeface="Calibri" pitchFamily="34" charset="0"/>
              </a:endParaRPr>
            </a:p>
            <a:p>
              <a:pPr algn="ctr" eaLnBrk="1" fontAlgn="base" hangingPunct="1">
                <a:spcBef>
                  <a:spcPct val="0"/>
                </a:spcBef>
                <a:spcAft>
                  <a:spcPct val="0"/>
                </a:spcAft>
              </a:pPr>
              <a:r>
                <a:rPr lang="en-US" sz="1600" b="1" dirty="0" smtClean="0">
                  <a:solidFill>
                    <a:prstClr val="black"/>
                  </a:solidFill>
                  <a:latin typeface="Calibri" pitchFamily="34" charset="0"/>
                </a:rPr>
                <a:t>Genetics and Epigenetics</a:t>
              </a:r>
            </a:p>
            <a:p>
              <a:pPr algn="ctr" eaLnBrk="1" fontAlgn="base" hangingPunct="1">
                <a:spcBef>
                  <a:spcPct val="0"/>
                </a:spcBef>
                <a:spcAft>
                  <a:spcPct val="0"/>
                </a:spcAft>
              </a:pPr>
              <a:r>
                <a:rPr lang="en-US" sz="1600" b="1" dirty="0" smtClean="0">
                  <a:solidFill>
                    <a:srgbClr val="C00000"/>
                  </a:solidFill>
                  <a:latin typeface="Calibri" pitchFamily="34" charset="0"/>
                </a:rPr>
                <a:t>663</a:t>
              </a:r>
            </a:p>
          </p:txBody>
        </p:sp>
        <p:sp>
          <p:nvSpPr>
            <p:cNvPr id="17430" name="AutoShape 22"/>
            <p:cNvSpPr>
              <a:spLocks noChangeArrowheads="1"/>
            </p:cNvSpPr>
            <p:nvPr/>
          </p:nvSpPr>
          <p:spPr bwMode="auto">
            <a:xfrm>
              <a:off x="533400" y="1725613"/>
              <a:ext cx="152400" cy="228600"/>
            </a:xfrm>
            <a:prstGeom prst="downArrow">
              <a:avLst>
                <a:gd name="adj1" fmla="val 50000"/>
                <a:gd name="adj2" fmla="val 37500"/>
              </a:avLst>
            </a:prstGeom>
            <a:solidFill>
              <a:schemeClr val="tx1"/>
            </a:solidFill>
            <a:ln w="6350">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1" name="AutoShape 23"/>
            <p:cNvSpPr>
              <a:spLocks noChangeArrowheads="1"/>
            </p:cNvSpPr>
            <p:nvPr/>
          </p:nvSpPr>
          <p:spPr bwMode="auto">
            <a:xfrm>
              <a:off x="2133600" y="1725613"/>
              <a:ext cx="152400" cy="228600"/>
            </a:xfrm>
            <a:prstGeom prst="downArrow">
              <a:avLst>
                <a:gd name="adj1" fmla="val 50000"/>
                <a:gd name="adj2" fmla="val 37500"/>
              </a:avLst>
            </a:prstGeom>
            <a:solidFill>
              <a:schemeClr val="tx1"/>
            </a:solidFill>
            <a:ln w="6350">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2" name="AutoShape 24"/>
            <p:cNvSpPr>
              <a:spLocks noChangeArrowheads="1"/>
            </p:cNvSpPr>
            <p:nvPr/>
          </p:nvSpPr>
          <p:spPr bwMode="auto">
            <a:xfrm>
              <a:off x="3733800" y="1725613"/>
              <a:ext cx="152400" cy="228600"/>
            </a:xfrm>
            <a:prstGeom prst="downArrow">
              <a:avLst>
                <a:gd name="adj1" fmla="val 50000"/>
                <a:gd name="adj2" fmla="val 37500"/>
              </a:avLst>
            </a:prstGeom>
            <a:solidFill>
              <a:schemeClr val="tx1"/>
            </a:solidFill>
            <a:ln w="6350">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3" name="AutoShape 25"/>
            <p:cNvSpPr>
              <a:spLocks noChangeArrowheads="1"/>
            </p:cNvSpPr>
            <p:nvPr/>
          </p:nvSpPr>
          <p:spPr bwMode="auto">
            <a:xfrm>
              <a:off x="4953000" y="1725613"/>
              <a:ext cx="152400" cy="228600"/>
            </a:xfrm>
            <a:prstGeom prst="downArrow">
              <a:avLst>
                <a:gd name="adj1" fmla="val 50000"/>
                <a:gd name="adj2" fmla="val 37500"/>
              </a:avLst>
            </a:prstGeom>
            <a:solidFill>
              <a:schemeClr val="tx1"/>
            </a:solidFill>
            <a:ln w="6350">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4" name="AutoShape 26"/>
            <p:cNvSpPr>
              <a:spLocks noChangeArrowheads="1"/>
            </p:cNvSpPr>
            <p:nvPr/>
          </p:nvSpPr>
          <p:spPr bwMode="auto">
            <a:xfrm>
              <a:off x="6400800" y="1725613"/>
              <a:ext cx="152400" cy="228600"/>
            </a:xfrm>
            <a:prstGeom prst="downArrow">
              <a:avLst>
                <a:gd name="adj1" fmla="val 50000"/>
                <a:gd name="adj2" fmla="val 37500"/>
              </a:avLst>
            </a:prstGeom>
            <a:solidFill>
              <a:schemeClr val="tx1"/>
            </a:solidFill>
            <a:ln w="6350">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5" name="AutoShape 27"/>
            <p:cNvSpPr>
              <a:spLocks noChangeArrowheads="1"/>
            </p:cNvSpPr>
            <p:nvPr/>
          </p:nvSpPr>
          <p:spPr bwMode="auto">
            <a:xfrm>
              <a:off x="8001000" y="1725613"/>
              <a:ext cx="152400" cy="228600"/>
            </a:xfrm>
            <a:prstGeom prst="downArrow">
              <a:avLst>
                <a:gd name="adj1" fmla="val 50000"/>
                <a:gd name="adj2" fmla="val 37500"/>
              </a:avLst>
            </a:prstGeom>
            <a:solidFill>
              <a:schemeClr val="tx1"/>
            </a:solidFill>
            <a:ln w="6350">
              <a:solidFill>
                <a:schemeClr val="tx1"/>
              </a:solidFill>
              <a:miter lim="800000"/>
              <a:headEnd/>
              <a:tailEnd/>
            </a:ln>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6" name="Rectangle 28"/>
            <p:cNvSpPr>
              <a:spLocks noChangeArrowheads="1"/>
            </p:cNvSpPr>
            <p:nvPr/>
          </p:nvSpPr>
          <p:spPr bwMode="auto">
            <a:xfrm>
              <a:off x="0" y="49213"/>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prstClr val="black"/>
                </a:solidFill>
                <a:cs typeface="Arial" pitchFamily="34" charset="0"/>
              </a:endParaRPr>
            </a:p>
          </p:txBody>
        </p:sp>
        <p:sp>
          <p:nvSpPr>
            <p:cNvPr id="17437" name="Text Box 29"/>
            <p:cNvSpPr txBox="1">
              <a:spLocks noChangeArrowheads="1"/>
            </p:cNvSpPr>
            <p:nvPr/>
          </p:nvSpPr>
          <p:spPr bwMode="auto">
            <a:xfrm>
              <a:off x="304800" y="947738"/>
              <a:ext cx="601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b="1" dirty="0" smtClean="0">
                  <a:solidFill>
                    <a:prstClr val="black"/>
                  </a:solidFill>
                  <a:latin typeface="Calibri" pitchFamily="34" charset="0"/>
                </a:rPr>
                <a:t>1993</a:t>
              </a:r>
            </a:p>
          </p:txBody>
        </p:sp>
        <p:sp>
          <p:nvSpPr>
            <p:cNvPr id="17438" name="Text Box 30"/>
            <p:cNvSpPr txBox="1">
              <a:spLocks noChangeArrowheads="1"/>
            </p:cNvSpPr>
            <p:nvPr/>
          </p:nvSpPr>
          <p:spPr bwMode="auto">
            <a:xfrm>
              <a:off x="3262313" y="931863"/>
              <a:ext cx="8723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b="1" smtClean="0">
                  <a:solidFill>
                    <a:prstClr val="black"/>
                  </a:solidFill>
                  <a:latin typeface="Calibri" pitchFamily="34" charset="0"/>
                </a:rPr>
                <a:t>1994-96</a:t>
              </a:r>
            </a:p>
          </p:txBody>
        </p:sp>
        <p:sp>
          <p:nvSpPr>
            <p:cNvPr id="17439" name="Text Box 31"/>
            <p:cNvSpPr txBox="1">
              <a:spLocks noChangeArrowheads="1"/>
            </p:cNvSpPr>
            <p:nvPr/>
          </p:nvSpPr>
          <p:spPr bwMode="auto">
            <a:xfrm>
              <a:off x="6005513" y="735013"/>
              <a:ext cx="8723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b="1" dirty="0" smtClean="0">
                  <a:solidFill>
                    <a:prstClr val="black"/>
                  </a:solidFill>
                  <a:latin typeface="Calibri" pitchFamily="34" charset="0"/>
                </a:rPr>
                <a:t>2000-03</a:t>
              </a:r>
            </a:p>
            <a:p>
              <a:pPr eaLnBrk="1" fontAlgn="base" hangingPunct="1">
                <a:spcBef>
                  <a:spcPct val="0"/>
                </a:spcBef>
                <a:spcAft>
                  <a:spcPct val="0"/>
                </a:spcAft>
              </a:pPr>
              <a:r>
                <a:rPr lang="en-US" sz="1600" b="1" dirty="0" smtClean="0">
                  <a:solidFill>
                    <a:prstClr val="black"/>
                  </a:solidFill>
                  <a:latin typeface="Calibri" pitchFamily="34" charset="0"/>
                </a:rPr>
                <a:t>2006-08</a:t>
              </a:r>
            </a:p>
          </p:txBody>
        </p:sp>
        <p:sp>
          <p:nvSpPr>
            <p:cNvPr id="17440" name="Text Box 32"/>
            <p:cNvSpPr txBox="1">
              <a:spLocks noChangeArrowheads="1"/>
            </p:cNvSpPr>
            <p:nvPr/>
          </p:nvSpPr>
          <p:spPr bwMode="auto">
            <a:xfrm>
              <a:off x="7780338" y="963613"/>
              <a:ext cx="601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b="1" dirty="0" smtClean="0">
                  <a:solidFill>
                    <a:prstClr val="black"/>
                  </a:solidFill>
                  <a:latin typeface="Calibri" pitchFamily="34" charset="0"/>
                </a:rPr>
                <a:t>2013</a:t>
              </a:r>
            </a:p>
          </p:txBody>
        </p:sp>
        <p:pic>
          <p:nvPicPr>
            <p:cNvPr id="17441"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l="10588" r="9412"/>
            <a:stretch>
              <a:fillRect/>
            </a:stretch>
          </p:blipFill>
          <p:spPr bwMode="auto">
            <a:xfrm>
              <a:off x="1349375" y="4087813"/>
              <a:ext cx="1470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34" descr="anthro of neonate"/>
            <p:cNvPicPr>
              <a:picLocks noChangeAspect="1" noChangeArrowheads="1"/>
            </p:cNvPicPr>
            <p:nvPr/>
          </p:nvPicPr>
          <p:blipFill>
            <a:blip r:embed="rId3" cstate="print">
              <a:extLst>
                <a:ext uri="{28A0092B-C50C-407E-A947-70E740481C1C}">
                  <a14:useLocalDpi xmlns:a14="http://schemas.microsoft.com/office/drawing/2010/main" val="0"/>
                </a:ext>
              </a:extLst>
            </a:blip>
            <a:srcRect l="26668" t="10413" r="20000" b="23576"/>
            <a:stretch>
              <a:fillRect/>
            </a:stretch>
          </p:blipFill>
          <p:spPr bwMode="auto">
            <a:xfrm>
              <a:off x="3276600" y="2944813"/>
              <a:ext cx="1044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l="29773" t="10811" r="21068"/>
            <a:stretch>
              <a:fillRect/>
            </a:stretch>
          </p:blipFill>
          <p:spPr bwMode="auto">
            <a:xfrm>
              <a:off x="76200" y="3325813"/>
              <a:ext cx="1066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36" descr="slide3"/>
            <p:cNvPicPr>
              <a:picLocks noChangeAspect="1" noChangeArrowheads="1"/>
            </p:cNvPicPr>
            <p:nvPr/>
          </p:nvPicPr>
          <p:blipFill>
            <a:blip r:embed="rId5" cstate="print">
              <a:extLst>
                <a:ext uri="{28A0092B-C50C-407E-A947-70E740481C1C}">
                  <a14:useLocalDpi xmlns:a14="http://schemas.microsoft.com/office/drawing/2010/main" val="0"/>
                </a:ext>
              </a:extLst>
            </a:blip>
            <a:srcRect l="6667" t="9718" r="6667"/>
            <a:stretch>
              <a:fillRect/>
            </a:stretch>
          </p:blipFill>
          <p:spPr bwMode="auto">
            <a:xfrm>
              <a:off x="3090863" y="4697413"/>
              <a:ext cx="2014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cstate="print"/>
            <a:srcRect/>
            <a:stretch>
              <a:fillRect/>
            </a:stretch>
          </p:blipFill>
          <p:spPr bwMode="auto">
            <a:xfrm>
              <a:off x="4349168" y="3128952"/>
              <a:ext cx="1127704" cy="1447800"/>
            </a:xfrm>
            <a:prstGeom prst="rect">
              <a:avLst/>
            </a:prstGeom>
            <a:noFill/>
            <a:ln w="9525">
              <a:noFill/>
              <a:miter lim="800000"/>
              <a:headEnd/>
              <a:tailEnd/>
            </a:ln>
            <a:effectLst/>
          </p:spPr>
        </p:pic>
      </p:grpSp>
      <p:pic>
        <p:nvPicPr>
          <p:cNvPr id="42" name="Picture 3" descr="111-1195_IMG"/>
          <p:cNvPicPr>
            <a:picLocks noChangeAspect="1" noChangeArrowheads="1"/>
          </p:cNvPicPr>
          <p:nvPr/>
        </p:nvPicPr>
        <p:blipFill>
          <a:blip r:embed="rId7" cstate="print">
            <a:extLst>
              <a:ext uri="{28A0092B-C50C-407E-A947-70E740481C1C}">
                <a14:useLocalDpi xmlns:a14="http://schemas.microsoft.com/office/drawing/2010/main" val="0"/>
              </a:ext>
            </a:extLst>
          </a:blip>
          <a:srcRect l="13043" t="2899" r="15218"/>
          <a:stretch>
            <a:fillRect/>
          </a:stretch>
        </p:blipFill>
        <p:spPr bwMode="auto">
          <a:xfrm>
            <a:off x="5791202" y="5105400"/>
            <a:ext cx="14271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 descr="slide12"/>
          <p:cNvPicPr>
            <a:picLocks noChangeAspect="1" noChangeArrowheads="1"/>
          </p:cNvPicPr>
          <p:nvPr/>
        </p:nvPicPr>
        <p:blipFill>
          <a:blip r:embed="rId8" cstate="print">
            <a:extLst>
              <a:ext uri="{28A0092B-C50C-407E-A947-70E740481C1C}">
                <a14:useLocalDpi xmlns:a14="http://schemas.microsoft.com/office/drawing/2010/main" val="0"/>
              </a:ext>
            </a:extLst>
          </a:blip>
          <a:srcRect t="15625" r="17857"/>
          <a:stretch>
            <a:fillRect/>
          </a:stretch>
        </p:blipFill>
        <p:spPr bwMode="auto">
          <a:xfrm>
            <a:off x="7315200" y="5410220"/>
            <a:ext cx="17526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 descr="117-1715_IMG"/>
          <p:cNvPicPr>
            <a:picLocks noChangeAspect="1" noChangeArrowheads="1"/>
          </p:cNvPicPr>
          <p:nvPr/>
        </p:nvPicPr>
        <p:blipFill>
          <a:blip r:embed="rId9" cstate="print">
            <a:extLst>
              <a:ext uri="{28A0092B-C50C-407E-A947-70E740481C1C}">
                <a14:useLocalDpi xmlns:a14="http://schemas.microsoft.com/office/drawing/2010/main" val="0"/>
              </a:ext>
            </a:extLst>
          </a:blip>
          <a:srcRect l="43576" t="36572" r="21011" b="6285"/>
          <a:stretch>
            <a:fillRect/>
          </a:stretch>
        </p:blipFill>
        <p:spPr bwMode="auto">
          <a:xfrm>
            <a:off x="7772400" y="172388"/>
            <a:ext cx="990600" cy="11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7" descr="117-1716_IMG"/>
          <p:cNvPicPr>
            <a:picLocks noChangeAspect="1" noChangeArrowheads="1"/>
          </p:cNvPicPr>
          <p:nvPr/>
        </p:nvPicPr>
        <p:blipFill>
          <a:blip r:embed="rId10" cstate="print">
            <a:extLst>
              <a:ext uri="{28A0092B-C50C-407E-A947-70E740481C1C}">
                <a14:useLocalDpi xmlns:a14="http://schemas.microsoft.com/office/drawing/2010/main" val="0"/>
              </a:ext>
            </a:extLst>
          </a:blip>
          <a:srcRect l="19827" t="3448" r="34914" b="22414"/>
          <a:stretch>
            <a:fillRect/>
          </a:stretch>
        </p:blipFill>
        <p:spPr bwMode="auto">
          <a:xfrm>
            <a:off x="141910" y="107950"/>
            <a:ext cx="1078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476873" y="974473"/>
            <a:ext cx="2052176" cy="55025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p:cNvSpPr/>
          <p:nvPr/>
        </p:nvSpPr>
        <p:spPr>
          <a:xfrm>
            <a:off x="7529051" y="974474"/>
            <a:ext cx="1538751" cy="58835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876762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paper.timesofindia.com/Repository/getimage.dll?path=TOIPU/2013/10/26/20/Img/Pc0201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33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8876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avvyscot.com/wp-content/uploads/2012/12/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990601"/>
            <a:ext cx="3729038"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1"/>
          <p:cNvSpPr>
            <a:spLocks noChangeArrowheads="1"/>
          </p:cNvSpPr>
          <p:nvPr/>
        </p:nvSpPr>
        <p:spPr bwMode="auto">
          <a:xfrm>
            <a:off x="214313" y="4143375"/>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a:latin typeface="Comic Sans MS" pitchFamily="66" charset="0"/>
              </a:rPr>
              <a:t>Life can only be understood backwards </a:t>
            </a:r>
          </a:p>
          <a:p>
            <a:pPr algn="ctr"/>
            <a:r>
              <a:rPr lang="en-US" sz="2400" dirty="0">
                <a:solidFill>
                  <a:srgbClr val="FF0000"/>
                </a:solidFill>
                <a:latin typeface="Comic Sans MS" pitchFamily="66" charset="0"/>
              </a:rPr>
              <a:t>But it must be lived forwards</a:t>
            </a:r>
            <a:r>
              <a:rPr lang="en-US" sz="2400" dirty="0">
                <a:latin typeface="Comic Sans MS" pitchFamily="66" charset="0"/>
              </a:rPr>
              <a:t>. </a:t>
            </a:r>
          </a:p>
          <a:p>
            <a:pPr algn="ctr"/>
            <a:r>
              <a:rPr lang="en-US" sz="2000" u="sng" dirty="0" err="1">
                <a:latin typeface="Comic Sans MS" pitchFamily="66" charset="0"/>
                <a:hlinkClick r:id="rId3"/>
              </a:rPr>
              <a:t>Soren</a:t>
            </a:r>
            <a:r>
              <a:rPr lang="en-US" sz="2000" u="sng" dirty="0">
                <a:latin typeface="Comic Sans MS" pitchFamily="66" charset="0"/>
                <a:hlinkClick r:id="rId3"/>
              </a:rPr>
              <a:t> Kierkegaard </a:t>
            </a:r>
            <a:endParaRPr lang="en-US" sz="2000" u="sng" dirty="0">
              <a:latin typeface="Comic Sans MS" pitchFamily="66" charset="0"/>
            </a:endParaRPr>
          </a:p>
          <a:p>
            <a:pPr algn="ctr"/>
            <a:endParaRPr lang="en-US" sz="2000" u="sng" dirty="0">
              <a:latin typeface="Comic Sans MS" pitchFamily="66" charset="0"/>
            </a:endParaRPr>
          </a:p>
        </p:txBody>
      </p:sp>
    </p:spTree>
    <p:extLst>
      <p:ext uri="{BB962C8B-B14F-4D97-AF65-F5344CB8AC3E}">
        <p14:creationId xmlns:p14="http://schemas.microsoft.com/office/powerpoint/2010/main" val="23683696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solidFill>
                  <a:schemeClr val="tx1">
                    <a:lumMod val="50000"/>
                    <a:lumOff val="50000"/>
                  </a:schemeClr>
                </a:solidFill>
                <a:latin typeface="Baskerville Old Face" pitchFamily="18" charset="0"/>
              </a:rPr>
              <a:t>The </a:t>
            </a:r>
            <a:r>
              <a:rPr lang="en-US" b="0" dirty="0" err="1">
                <a:solidFill>
                  <a:schemeClr val="tx1">
                    <a:lumMod val="50000"/>
                    <a:lumOff val="50000"/>
                  </a:schemeClr>
                </a:solidFill>
                <a:latin typeface="Baskerville Old Face" pitchFamily="18" charset="0"/>
              </a:rPr>
              <a:t>Matrushka</a:t>
            </a:r>
            <a:r>
              <a:rPr lang="en-US" b="0" dirty="0">
                <a:solidFill>
                  <a:schemeClr val="tx1">
                    <a:lumMod val="50000"/>
                    <a:lumOff val="50000"/>
                  </a:schemeClr>
                </a:solidFill>
                <a:latin typeface="Baskerville Old Face" pitchFamily="18" charset="0"/>
              </a:rPr>
              <a:t> Doll of undernutrition</a:t>
            </a:r>
            <a:endParaRPr lang="en-IN" b="0" dirty="0">
              <a:solidFill>
                <a:schemeClr val="tx1">
                  <a:lumMod val="50000"/>
                  <a:lumOff val="50000"/>
                </a:schemeClr>
              </a:solidFill>
              <a:latin typeface="Baskerville Old Face"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51" y="1842445"/>
            <a:ext cx="5280632" cy="433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28907" y="2224592"/>
            <a:ext cx="3022979" cy="3785652"/>
          </a:xfrm>
          <a:prstGeom prst="rect">
            <a:avLst/>
          </a:prstGeom>
          <a:noFill/>
        </p:spPr>
        <p:txBody>
          <a:bodyPr wrap="square" rtlCol="0">
            <a:spAutoFit/>
          </a:bodyPr>
          <a:lstStyle/>
          <a:p>
            <a:r>
              <a:rPr lang="en-US" sz="2000" dirty="0" smtClean="0">
                <a:latin typeface="Baskerville Old Face" pitchFamily="18" charset="0"/>
              </a:rPr>
              <a:t>Undernourished mothers have undernourished daughters, who go on to become undernourished mothers... in a vicious cycle.</a:t>
            </a:r>
          </a:p>
          <a:p>
            <a:endParaRPr lang="en-US" sz="2000" dirty="0">
              <a:latin typeface="Baskerville Old Face" pitchFamily="18" charset="0"/>
            </a:endParaRPr>
          </a:p>
          <a:p>
            <a:r>
              <a:rPr lang="en-US" sz="2000" dirty="0" smtClean="0">
                <a:latin typeface="Baskerville Old Face" pitchFamily="18" charset="0"/>
              </a:rPr>
              <a:t>In the context of undernutrition the old adage perhaps needs to be changed to ‘the girl-child is the mother of the woman’</a:t>
            </a:r>
          </a:p>
          <a:p>
            <a:endParaRPr lang="en-US" sz="2000" dirty="0" smtClean="0">
              <a:latin typeface="Baskerville Old Face" pitchFamily="18" charset="0"/>
            </a:endParaRPr>
          </a:p>
        </p:txBody>
      </p:sp>
    </p:spTree>
    <p:extLst>
      <p:ext uri="{BB962C8B-B14F-4D97-AF65-F5344CB8AC3E}">
        <p14:creationId xmlns:p14="http://schemas.microsoft.com/office/powerpoint/2010/main" val="13856370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blikBrHG0UCR0.k8T7Sqc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GbLryUQBkmoj9f1NqReS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GbLryUQBkmoj9f1NqReS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2248</TotalTime>
  <Words>4659</Words>
  <Application>Microsoft Office PowerPoint</Application>
  <PresentationFormat>On-screen Show (4:3)</PresentationFormat>
  <Paragraphs>693</Paragraphs>
  <Slides>92</Slides>
  <Notes>12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92</vt:i4>
      </vt:variant>
    </vt:vector>
  </HeadingPairs>
  <TitlesOfParts>
    <vt:vector size="95" baseType="lpstr">
      <vt:lpstr>Office Theme</vt:lpstr>
      <vt:lpstr>1_Office Theme</vt:lpstr>
      <vt:lpstr>Presentation</vt:lpstr>
      <vt:lpstr>PowerPoint Presentation</vt:lpstr>
      <vt:lpstr>What is undernutrition? </vt:lpstr>
      <vt:lpstr>Indicators of undernutrition</vt:lpstr>
      <vt:lpstr>Indicators of undernutrition </vt:lpstr>
      <vt:lpstr>PowerPoint Presentation</vt:lpstr>
      <vt:lpstr>Back in 2004</vt:lpstr>
      <vt:lpstr>When I joined for job as a researcher in KEM Hospital and Research center, Pune</vt:lpstr>
      <vt:lpstr>Then in 2006</vt:lpstr>
      <vt:lpstr>PowerPoint Presentation</vt:lpstr>
      <vt:lpstr>PowerPoint Presentation</vt:lpstr>
      <vt:lpstr>  Observation to intervention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Undernutrition Landscape</vt:lpstr>
      <vt:lpstr>PowerPoint Presentation</vt:lpstr>
      <vt:lpstr>Hunger Politics!</vt:lpstr>
      <vt:lpstr>PowerPoint Presentation</vt:lpstr>
      <vt:lpstr>And I woke up to this!</vt:lpstr>
      <vt:lpstr>Elephant and an ostrich</vt:lpstr>
      <vt:lpstr>PowerPoint Presentation</vt:lpstr>
      <vt:lpstr>PowerPoint Presentation</vt:lpstr>
      <vt:lpstr>It defies logic!</vt:lpstr>
      <vt:lpstr>Impact Factor!</vt:lpstr>
      <vt:lpstr>Project by: Government of Rajasthan </vt:lpstr>
      <vt:lpstr>The Undernutrition Landscape</vt:lpstr>
      <vt:lpstr>PowerPoint Presentation</vt:lpstr>
      <vt:lpstr>PowerPoint Presentation</vt:lpstr>
      <vt:lpstr>PowerPoint Presentation</vt:lpstr>
      <vt:lpstr>PowerPoint Presentation</vt:lpstr>
      <vt:lpstr>Giving face to the numbers!</vt:lpstr>
      <vt:lpstr>PowerPoint Presentation</vt:lpstr>
      <vt:lpstr>PowerPoint Presentation</vt:lpstr>
      <vt:lpstr>The power of the non-existent </vt:lpstr>
      <vt:lpstr>The Three Chinese Doctor Brothers</vt:lpstr>
      <vt:lpstr>PowerPoint Presentation</vt:lpstr>
      <vt:lpstr>Set out on the field</vt:lpstr>
      <vt:lpstr>PowerPoint Presentation</vt:lpstr>
      <vt:lpstr>PowerPoint Presentation</vt:lpstr>
      <vt:lpstr>Oh! She already knew</vt:lpstr>
      <vt:lpstr>PowerPoint Presentation</vt:lpstr>
      <vt:lpstr>Direct and Indirect Causes- based on field study</vt:lpstr>
      <vt:lpstr>Now in 2018 </vt:lpstr>
      <vt:lpstr>PowerPoint Presentation</vt:lpstr>
      <vt:lpstr>PowerPoint Presentation</vt:lpstr>
      <vt:lpstr>It was time to hear, what was not said……… Quotes from field</vt:lpstr>
      <vt:lpstr>PowerPoint Presentation</vt:lpstr>
      <vt:lpstr>PowerPoint Presentation</vt:lpstr>
      <vt:lpstr>PowerPoint Presentation</vt:lpstr>
      <vt:lpstr>PowerPoint Presentation</vt:lpstr>
      <vt:lpstr>The mother-in-law is a strong supporter of her son and she will help him step into his responsibilities of a father</vt:lpstr>
      <vt:lpstr>PowerPoint Presentation</vt:lpstr>
      <vt:lpstr>PowerPoint Presentation</vt:lpstr>
      <vt:lpstr>PowerPoint Presentation</vt:lpstr>
      <vt:lpstr>PowerPoint Presentation</vt:lpstr>
      <vt:lpstr>Access and sanction for food</vt:lpstr>
      <vt:lpstr>PowerPoint Presentation</vt:lpstr>
      <vt:lpstr>Husbands rarely visit PHC’s  She Does not remember the diet advices</vt:lpstr>
      <vt:lpstr>PowerPoint Presentation</vt:lpstr>
      <vt:lpstr>Each household had Mobile phones and television </vt:lpstr>
      <vt:lpstr>PowerPoint Presentation</vt:lpstr>
      <vt:lpstr>Food options and diet advices are not tailored to the region, not doable and not aspirational</vt:lpstr>
      <vt:lpstr>PowerPoint Presentation</vt:lpstr>
      <vt:lpstr>PowerPoint Presentation</vt:lpstr>
      <vt:lpstr>PowerPoint Presentation</vt:lpstr>
      <vt:lpstr>Movie</vt:lpstr>
      <vt:lpstr>Behaviour change… the way forward</vt:lpstr>
      <vt:lpstr>Impact factor….</vt:lpstr>
      <vt:lpstr>Nanji  Bai: a pregnant mother</vt:lpstr>
      <vt:lpstr>Murari : Young father</vt:lpstr>
      <vt:lpstr>Lal Chandra Chitralal: Grandfather</vt:lpstr>
      <vt:lpstr>Vinod Babulal: Father to be</vt:lpstr>
      <vt:lpstr>Kamla Ghisu- Front line worker</vt:lpstr>
      <vt:lpstr>PowerPoint Presentation</vt:lpstr>
      <vt:lpstr>We are; what we eat! We eat; what we are!</vt:lpstr>
      <vt:lpstr>PowerPoint Presentation</vt:lpstr>
      <vt:lpstr>PowerPoint Presentation</vt:lpstr>
      <vt:lpstr>PowerPoint Presentation</vt:lpstr>
      <vt:lpstr>Summary of Communication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Matrushka Doll of undernutrition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dc:creator>
  <cp:lastModifiedBy>ABC</cp:lastModifiedBy>
  <cp:revision>87</cp:revision>
  <dcterms:created xsi:type="dcterms:W3CDTF">2018-01-10T03:09:17Z</dcterms:created>
  <dcterms:modified xsi:type="dcterms:W3CDTF">2018-01-12T02:51:32Z</dcterms:modified>
</cp:coreProperties>
</file>