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36" r:id="rId2"/>
    <p:sldId id="524" r:id="rId3"/>
    <p:sldId id="465" r:id="rId4"/>
    <p:sldId id="423" r:id="rId5"/>
    <p:sldId id="468" r:id="rId6"/>
    <p:sldId id="479" r:id="rId7"/>
    <p:sldId id="481" r:id="rId8"/>
    <p:sldId id="475" r:id="rId9"/>
    <p:sldId id="534" r:id="rId10"/>
    <p:sldId id="535" r:id="rId11"/>
    <p:sldId id="538" r:id="rId12"/>
    <p:sldId id="539" r:id="rId13"/>
    <p:sldId id="547" r:id="rId14"/>
    <p:sldId id="550" r:id="rId15"/>
    <p:sldId id="552" r:id="rId16"/>
    <p:sldId id="551" r:id="rId17"/>
    <p:sldId id="544" r:id="rId18"/>
    <p:sldId id="563" r:id="rId19"/>
    <p:sldId id="557" r:id="rId20"/>
    <p:sldId id="556" r:id="rId21"/>
    <p:sldId id="558" r:id="rId22"/>
    <p:sldId id="559" r:id="rId23"/>
    <p:sldId id="406" r:id="rId24"/>
    <p:sldId id="429" r:id="rId25"/>
    <p:sldId id="442" r:id="rId26"/>
    <p:sldId id="554" r:id="rId27"/>
    <p:sldId id="555" r:id="rId28"/>
    <p:sldId id="562" r:id="rId29"/>
    <p:sldId id="548" r:id="rId30"/>
  </p:sldIdLst>
  <p:sldSz cx="9144000" cy="6858000" type="screen4x3"/>
  <p:notesSz cx="7099300" cy="10234613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  <a:srgbClr val="FFCC66"/>
    <a:srgbClr val="FFCC99"/>
    <a:srgbClr val="CC00FF"/>
    <a:srgbClr val="008000"/>
    <a:srgbClr val="000066"/>
    <a:srgbClr val="0033CC"/>
    <a:srgbClr val="6600CC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7" autoAdjust="0"/>
    <p:restoredTop sz="97826" autoAdjust="0"/>
  </p:normalViewPr>
  <p:slideViewPr>
    <p:cSldViewPr>
      <p:cViewPr varScale="1">
        <p:scale>
          <a:sx n="49" d="100"/>
          <a:sy n="49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noProof="0"/>
              <a:t>Click to edit Master text styles</a:t>
            </a:r>
          </a:p>
          <a:p>
            <a:pPr lvl="1"/>
            <a:r>
              <a:rPr lang="en-IN" noProof="0"/>
              <a:t>Second level</a:t>
            </a:r>
          </a:p>
          <a:p>
            <a:pPr lvl="2"/>
            <a:r>
              <a:rPr lang="en-IN" noProof="0"/>
              <a:t>Third level</a:t>
            </a:r>
          </a:p>
          <a:p>
            <a:pPr lvl="3"/>
            <a:r>
              <a:rPr lang="en-IN" noProof="0"/>
              <a:t>Fourth level</a:t>
            </a:r>
          </a:p>
          <a:p>
            <a:pPr lvl="4"/>
            <a:r>
              <a:rPr lang="en-IN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12C8B6-7807-4F4B-9562-842D9A79F24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7A9A4-11D4-45EA-B44C-E502EADA9369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1295" y="9722883"/>
            <a:ext cx="3076363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51B46674-E669-4E60-AF50-B4447E95F673}" type="slidenum">
              <a:rPr lang="en-US" sz="1300"/>
              <a:pPr algn="r"/>
              <a:t>1</a:t>
            </a:fld>
            <a:endParaRPr lang="en-US" sz="13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6987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3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C9EF0-D4B1-487B-A71F-05DA6AD2F15B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pitchFamily="34" charset="-128"/>
              </a:rPr>
              <a:t>283 stable or long-lived nuclear species we can find on Earth</a:t>
            </a:r>
          </a:p>
          <a:p>
            <a:pPr eaLnBrk="1" hangingPunct="1"/>
            <a:r>
              <a:rPr lang="en-US">
                <a:latin typeface="Arial" charset="0"/>
                <a:ea typeface="ＭＳ Ｐゴシック" pitchFamily="34" charset="-128"/>
              </a:rPr>
              <a:t>These are exciting times for nuclear physicists because it has become evident that it is now possible to create and accelerate beams of unstable nuclei and there are 6000 -7000 distinct nuclear species which live long enough to be candidate s for acceleration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6B83A-DB10-48A6-8E56-C85CDC839D4D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9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F07A-9B43-4605-AB39-C4615E0491E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45BA-7918-41D3-86AF-C706B09864C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2F84-21D0-44CC-A995-9B99255C54B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509E-3B9F-4B95-AFD0-5EDDDD9A4C1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E99E-7C55-4B01-90F3-F966EAA4F00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C8BD-84A5-4AE9-8FB5-5B7D2A99101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EBF3-58A8-4165-91CB-3750DD89D90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7AEF7-98CF-4683-A72E-300C9DD5945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4FDB-B7E1-47C4-9818-82476567797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30B-2BDA-49DB-8223-DBFEE624CB4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B5FA-9BEB-43D7-8A77-2EA57DAE706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/>
              <a:t>Click to edit Master text styles</a:t>
            </a:r>
          </a:p>
          <a:p>
            <a:pPr lvl="1"/>
            <a:r>
              <a:rPr lang="en-IN"/>
              <a:t>Second level</a:t>
            </a:r>
          </a:p>
          <a:p>
            <a:pPr lvl="2"/>
            <a:r>
              <a:rPr lang="en-IN"/>
              <a:t>Third level</a:t>
            </a:r>
          </a:p>
          <a:p>
            <a:pPr lvl="3"/>
            <a:r>
              <a:rPr lang="en-IN"/>
              <a:t>Fourth level</a:t>
            </a:r>
          </a:p>
          <a:p>
            <a:pPr lvl="4"/>
            <a:r>
              <a:rPr lang="en-I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FCEB57-A71D-460F-A1CE-C9F46725BE4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41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jpeg"/><Relationship Id="rId43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7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47713" y="346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030" name="TextBox 17"/>
          <p:cNvSpPr txBox="1">
            <a:spLocks noChangeArrowheads="1"/>
          </p:cNvSpPr>
          <p:nvPr/>
        </p:nvSpPr>
        <p:spPr bwMode="auto">
          <a:xfrm>
            <a:off x="1187276" y="2357517"/>
            <a:ext cx="67691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657600"/>
            <a:r>
              <a:rPr lang="en-US" sz="4800" dirty="0" err="1">
                <a:solidFill>
                  <a:srgbClr val="008000"/>
                </a:solidFill>
                <a:latin typeface="Bookman Old Style" pitchFamily="18" charset="0"/>
              </a:rPr>
              <a:t>Vivek</a:t>
            </a:r>
            <a:r>
              <a:rPr lang="en-US" sz="4800" dirty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Bookman Old Style" pitchFamily="18" charset="0"/>
              </a:rPr>
              <a:t>Parkar</a:t>
            </a:r>
            <a:endParaRPr lang="en-US" sz="4800" dirty="0">
              <a:solidFill>
                <a:srgbClr val="008000"/>
              </a:solidFill>
              <a:latin typeface="Bookman Old Style" pitchFamily="18" charset="0"/>
            </a:endParaRPr>
          </a:p>
          <a:p>
            <a:pPr algn="ctr" defTabSz="3657600"/>
            <a:endParaRPr lang="en-US" sz="1000" dirty="0">
              <a:latin typeface="Monotype Corsiva" pitchFamily="66" charset="0"/>
            </a:endParaRPr>
          </a:p>
          <a:p>
            <a:pPr algn="ctr" defTabSz="3657600"/>
            <a:r>
              <a:rPr lang="en-US" sz="4000" dirty="0">
                <a:solidFill>
                  <a:srgbClr val="990000"/>
                </a:solidFill>
                <a:latin typeface="Monotype Corsiva" pitchFamily="66" charset="0"/>
              </a:rPr>
              <a:t>Nuclear Physics Division</a:t>
            </a:r>
          </a:p>
          <a:p>
            <a:pPr algn="ctr" defTabSz="3657600"/>
            <a:r>
              <a:rPr lang="en-US" sz="4000" dirty="0">
                <a:latin typeface="Monotype Corsiva" pitchFamily="66" charset="0"/>
              </a:rPr>
              <a:t>BARC, Mumbai</a:t>
            </a:r>
            <a:endParaRPr lang="en-US" sz="4000" dirty="0">
              <a:latin typeface="Bookman Old Style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454400" y="2006600"/>
          <a:ext cx="914400" cy="198438"/>
        </p:xfrm>
        <a:graphic>
          <a:graphicData uri="http://schemas.openxmlformats.org/presentationml/2006/ole">
            <p:oleObj spid="_x0000_s1269" name="Equation" r:id="rId4" imgW="435285" imgH="677109" progId="">
              <p:embed/>
            </p:oleObj>
          </a:graphicData>
        </a:graphic>
      </p:graphicFrame>
      <p:pic>
        <p:nvPicPr>
          <p:cNvPr id="1031" name="Picture 11" descr="barc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54" y="2420888"/>
            <a:ext cx="1996643" cy="20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D82C9AF-AFA2-4B66-8922-76479A75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40" y="6093296"/>
            <a:ext cx="9008719" cy="476250"/>
          </a:xfrm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 (</a:t>
            </a:r>
            <a:r>
              <a:rPr lang="en-GB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Aswini</a:t>
            </a:r>
            <a:r>
              <a:rPr lang="en-GB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 </a:t>
            </a:r>
            <a:r>
              <a:rPr lang="en-GB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</a:t>
            </a:r>
            <a:r>
              <a:rPr lang="en-GB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Memorial) Award </a:t>
            </a:r>
            <a:r>
              <a:rPr lang="en-GB" sz="20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                                   </a:t>
            </a:r>
            <a:r>
              <a:rPr lang="en-GB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 2019</a:t>
            </a:r>
            <a:endParaRPr lang="en-IN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9">
            <a:extLst>
              <a:ext uri="{FF2B5EF4-FFF2-40B4-BE49-F238E27FC236}">
                <a16:creationId xmlns:a16="http://schemas.microsoft.com/office/drawing/2014/main" xmlns="" id="{EBC2DF5A-6F65-4781-B2E5-F33FF127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6632"/>
            <a:ext cx="8208912" cy="1464231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0" dirty="0">
                <a:solidFill>
                  <a:srgbClr val="0000FF"/>
                </a:solidFill>
                <a:latin typeface="Times New Roman" pitchFamily="18" charset="0"/>
                <a:ea typeface="+mj-ea"/>
              </a:rPr>
              <a:t>Reaction Dynamics around Coulomb barrier with weakly bound nuclei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 Box 5">
            <a:extLst>
              <a:ext uri="{FF2B5EF4-FFF2-40B4-BE49-F238E27FC236}">
                <a16:creationId xmlns:a16="http://schemas.microsoft.com/office/drawing/2014/main" xmlns="" id="{A1BA38DA-809D-4437-BF17-FD8D283BE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778" y="620688"/>
            <a:ext cx="4357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Off-beam intensities of characteristic </a:t>
            </a:r>
            <a:r>
              <a:rPr lang="en-US" sz="2400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-lines from </a:t>
            </a:r>
            <a:r>
              <a:rPr lang="en-US" sz="2400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decay of ER and half-life were measured</a:t>
            </a:r>
          </a:p>
        </p:txBody>
      </p:sp>
      <p:grpSp>
        <p:nvGrpSpPr>
          <p:cNvPr id="557" name="Group 6">
            <a:extLst>
              <a:ext uri="{FF2B5EF4-FFF2-40B4-BE49-F238E27FC236}">
                <a16:creationId xmlns:a16="http://schemas.microsoft.com/office/drawing/2014/main" xmlns="" id="{8F232568-5C2E-4904-9B0E-10DF15B45B61}"/>
              </a:ext>
            </a:extLst>
          </p:cNvPr>
          <p:cNvGrpSpPr>
            <a:grpSpLocks/>
          </p:cNvGrpSpPr>
          <p:nvPr/>
        </p:nvGrpSpPr>
        <p:grpSpPr bwMode="auto">
          <a:xfrm>
            <a:off x="4775612" y="2206623"/>
            <a:ext cx="4046569" cy="1008063"/>
            <a:chOff x="881" y="1296"/>
            <a:chExt cx="1758" cy="635"/>
          </a:xfrm>
        </p:grpSpPr>
        <p:sp>
          <p:nvSpPr>
            <p:cNvPr id="559" name="Line 7">
              <a:extLst>
                <a:ext uri="{FF2B5EF4-FFF2-40B4-BE49-F238E27FC236}">
                  <a16:creationId xmlns:a16="http://schemas.microsoft.com/office/drawing/2014/main" xmlns="" id="{88C6A98B-0A81-43AB-936D-E0F2BABC7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787"/>
              <a:ext cx="15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8">
              <a:extLst>
                <a:ext uri="{FF2B5EF4-FFF2-40B4-BE49-F238E27FC236}">
                  <a16:creationId xmlns:a16="http://schemas.microsoft.com/office/drawing/2014/main" xmlns="" id="{F2B91AD7-B2C0-4E27-87CE-25FEF0AA3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39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Line 9">
              <a:extLst>
                <a:ext uri="{FF2B5EF4-FFF2-40B4-BE49-F238E27FC236}">
                  <a16:creationId xmlns:a16="http://schemas.microsoft.com/office/drawing/2014/main" xmlns="" id="{D3E4ADA7-71B1-463F-BFD5-5B9479001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43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AutoShape 10">
              <a:extLst>
                <a:ext uri="{FF2B5EF4-FFF2-40B4-BE49-F238E27FC236}">
                  <a16:creationId xmlns:a16="http://schemas.microsoft.com/office/drawing/2014/main" xmlns="" id="{4001EFF3-C9CB-46E0-B7C7-EFD5C74D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43"/>
              <a:ext cx="96" cy="288"/>
            </a:xfrm>
            <a:prstGeom prst="rightBracket">
              <a:avLst>
                <a:gd name="adj" fmla="val 2083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Text Box 11">
              <a:extLst>
                <a:ext uri="{FF2B5EF4-FFF2-40B4-BE49-F238E27FC236}">
                  <a16:creationId xmlns:a16="http://schemas.microsoft.com/office/drawing/2014/main" xmlns="" id="{7EBDC63F-9549-47A4-895F-9725742AB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05"/>
              <a:ext cx="3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>
                  <a:latin typeface="Comic Sans MS" pitchFamily="66" charset="0"/>
                </a:rPr>
                <a:t>F.C.</a:t>
              </a:r>
            </a:p>
          </p:txBody>
        </p:sp>
        <p:sp>
          <p:nvSpPr>
            <p:cNvPr id="570" name="Text Box 12">
              <a:extLst>
                <a:ext uri="{FF2B5EF4-FFF2-40B4-BE49-F238E27FC236}">
                  <a16:creationId xmlns:a16="http://schemas.microsoft.com/office/drawing/2014/main" xmlns="" id="{BE0E4905-3058-4B76-8E74-F4F8A32D8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" y="1296"/>
              <a:ext cx="6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>
                  <a:latin typeface="Comic Sans MS" pitchFamily="66" charset="0"/>
                </a:rPr>
                <a:t>Target &amp;</a:t>
              </a:r>
            </a:p>
            <a:p>
              <a:pPr>
                <a:spcBef>
                  <a:spcPct val="20000"/>
                </a:spcBef>
              </a:pPr>
              <a:r>
                <a:rPr lang="en-US" sz="1600">
                  <a:latin typeface="Comic Sans MS" pitchFamily="66" charset="0"/>
                </a:rPr>
                <a:t>Catcher</a:t>
              </a:r>
            </a:p>
          </p:txBody>
        </p:sp>
        <p:sp>
          <p:nvSpPr>
            <p:cNvPr id="571" name="Text Box 13">
              <a:extLst>
                <a:ext uri="{FF2B5EF4-FFF2-40B4-BE49-F238E27FC236}">
                  <a16:creationId xmlns:a16="http://schemas.microsoft.com/office/drawing/2014/main" xmlns="" id="{D86A9081-85B6-4501-8895-404A9B0A1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" y="1595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dirty="0">
                  <a:latin typeface="Comic Sans MS" pitchFamily="66" charset="0"/>
                </a:rPr>
                <a:t>Beam</a:t>
              </a:r>
            </a:p>
          </p:txBody>
        </p:sp>
      </p:grpSp>
      <p:pic>
        <p:nvPicPr>
          <p:cNvPr id="572" name="Picture 5" descr="liptsept07 010">
            <a:extLst>
              <a:ext uri="{FF2B5EF4-FFF2-40B4-BE49-F238E27FC236}">
                <a16:creationId xmlns:a16="http://schemas.microsoft.com/office/drawing/2014/main" xmlns="" id="{10D89B33-92A2-45AD-9B87-2FCFCE45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4005" b="9079"/>
          <a:stretch>
            <a:fillRect/>
          </a:stretch>
        </p:blipFill>
        <p:spPr bwMode="auto">
          <a:xfrm>
            <a:off x="4678777" y="3466944"/>
            <a:ext cx="4357718" cy="32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6D2509-D173-4ADE-A736-1A294CFD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1" y="3358706"/>
            <a:ext cx="3364536" cy="3328031"/>
          </a:xfrm>
          <a:prstGeom prst="rect">
            <a:avLst/>
          </a:prstGeom>
        </p:spPr>
      </p:pic>
      <p:sp>
        <p:nvSpPr>
          <p:cNvPr id="573" name="Text Box 5">
            <a:extLst>
              <a:ext uri="{FF2B5EF4-FFF2-40B4-BE49-F238E27FC236}">
                <a16:creationId xmlns:a16="http://schemas.microsoft.com/office/drawing/2014/main" xmlns="" id="{F596CAE0-6F2D-4371-84FE-D4BE7351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90" y="764704"/>
            <a:ext cx="4108878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en-US" sz="2400" dirty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-ray measurements using Indian National Gamma Array (INGA) setup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 and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CsI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detectors added recently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6D8096-5C70-498D-BE6A-46593A8CA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6" t="11077" r="23380" b="44751"/>
          <a:stretch/>
        </p:blipFill>
        <p:spPr>
          <a:xfrm>
            <a:off x="2405043" y="5367797"/>
            <a:ext cx="1379454" cy="1318940"/>
          </a:xfrm>
          <a:prstGeom prst="rect">
            <a:avLst/>
          </a:prstGeom>
        </p:spPr>
      </p:pic>
      <p:sp>
        <p:nvSpPr>
          <p:cNvPr id="18" name="AutoShape 39">
            <a:extLst>
              <a:ext uri="{FF2B5EF4-FFF2-40B4-BE49-F238E27FC236}">
                <a16:creationId xmlns:a16="http://schemas.microsoft.com/office/drawing/2014/main" xmlns="" id="{B4278EDD-9AC8-43E0-AE4A-09E607DD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90" y="108032"/>
            <a:ext cx="3933296" cy="544830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altLang="en-US" sz="2600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measurements</a:t>
            </a:r>
          </a:p>
        </p:txBody>
      </p:sp>
      <p:sp>
        <p:nvSpPr>
          <p:cNvPr id="19" name="AutoShape 39">
            <a:extLst>
              <a:ext uri="{FF2B5EF4-FFF2-40B4-BE49-F238E27FC236}">
                <a16:creationId xmlns:a16="http://schemas.microsoft.com/office/drawing/2014/main" xmlns="" id="{82CD283B-6448-4BA7-92C3-D9E73F41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05" y="108032"/>
            <a:ext cx="3933296" cy="544830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 </a:t>
            </a:r>
            <a:r>
              <a:rPr lang="en-US" altLang="en-US" sz="2600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measurements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70822BA-39BD-409A-875F-E536523A3F92}"/>
              </a:ext>
            </a:extLst>
          </p:cNvPr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57628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1070658"/>
              </p:ext>
            </p:extLst>
          </p:nvPr>
        </p:nvGraphicFramePr>
        <p:xfrm>
          <a:off x="114484" y="3725652"/>
          <a:ext cx="3783149" cy="3093213"/>
        </p:xfrm>
        <a:graphic>
          <a:graphicData uri="http://schemas.openxmlformats.org/presentationml/2006/ole">
            <p:oleObj spid="_x0000_s178710" name="SPW 10.0 Graph" r:id="rId3" imgW="5583326" imgH="5775350" progId="">
              <p:embed/>
            </p:oleObj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339752" y="3997487"/>
            <a:ext cx="1237839" cy="40011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856824A7-8D7A-43E9-9B52-22A7467B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6049"/>
            <a:ext cx="515645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kern="0" dirty="0">
                <a:solidFill>
                  <a:srgbClr val="CC3399"/>
                </a:solidFill>
                <a:latin typeface="Times New Roman" pitchFamily="18" charset="0"/>
              </a:rPr>
              <a:t>Complete fusion cross-section for </a:t>
            </a:r>
            <a:r>
              <a:rPr lang="en-US" sz="1800" kern="0" baseline="30000" dirty="0">
                <a:solidFill>
                  <a:srgbClr val="CC3399"/>
                </a:solidFill>
                <a:latin typeface="Times New Roman" pitchFamily="18" charset="0"/>
              </a:rPr>
              <a:t>6,7</a:t>
            </a:r>
            <a:r>
              <a:rPr lang="en-US" sz="1800" kern="0" dirty="0">
                <a:solidFill>
                  <a:srgbClr val="CC3399"/>
                </a:solidFill>
                <a:latin typeface="Times New Roman" pitchFamily="18" charset="0"/>
              </a:rPr>
              <a:t>Li, </a:t>
            </a:r>
            <a:r>
              <a:rPr lang="en-US" sz="1800" kern="0" baseline="30000" dirty="0">
                <a:solidFill>
                  <a:srgbClr val="CC3399"/>
                </a:solidFill>
                <a:latin typeface="Times New Roman" pitchFamily="18" charset="0"/>
              </a:rPr>
              <a:t>9</a:t>
            </a:r>
            <a:r>
              <a:rPr lang="en-US" sz="1800" kern="0" dirty="0">
                <a:solidFill>
                  <a:srgbClr val="CC3399"/>
                </a:solidFill>
                <a:latin typeface="Times New Roman" pitchFamily="18" charset="0"/>
              </a:rPr>
              <a:t>Be, </a:t>
            </a:r>
            <a:r>
              <a:rPr lang="en-US" sz="1800" kern="0" baseline="30000" dirty="0">
                <a:solidFill>
                  <a:srgbClr val="CC3399"/>
                </a:solidFill>
                <a:latin typeface="Times New Roman" pitchFamily="18" charset="0"/>
              </a:rPr>
              <a:t>10,11</a:t>
            </a:r>
            <a:r>
              <a:rPr lang="en-US" sz="1800" kern="0" dirty="0">
                <a:solidFill>
                  <a:srgbClr val="CC3399"/>
                </a:solidFill>
                <a:latin typeface="Times New Roman" pitchFamily="18" charset="0"/>
              </a:rPr>
              <a:t>B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solidFill>
                  <a:srgbClr val="00B050"/>
                </a:solidFill>
                <a:latin typeface="Times New Roman" pitchFamily="18" charset="0"/>
              </a:rPr>
              <a:t>      E&gt;</a:t>
            </a:r>
            <a:r>
              <a:rPr lang="en-US" sz="1800" kern="0" dirty="0" err="1">
                <a:solidFill>
                  <a:srgbClr val="00B050"/>
                </a:solidFill>
                <a:latin typeface="Times New Roman" pitchFamily="18" charset="0"/>
              </a:rPr>
              <a:t>Vb</a:t>
            </a:r>
            <a:r>
              <a:rPr lang="en-US" sz="1800" kern="0" dirty="0">
                <a:solidFill>
                  <a:srgbClr val="00B050"/>
                </a:solidFill>
                <a:latin typeface="Times New Roman" pitchFamily="18" charset="0"/>
              </a:rPr>
              <a:t>   suppressed     E&lt;</a:t>
            </a:r>
            <a:r>
              <a:rPr lang="en-US" sz="1800" kern="0" dirty="0" err="1">
                <a:solidFill>
                  <a:srgbClr val="00B050"/>
                </a:solidFill>
                <a:latin typeface="Times New Roman" pitchFamily="18" charset="0"/>
              </a:rPr>
              <a:t>Vb</a:t>
            </a:r>
            <a:r>
              <a:rPr lang="en-US" sz="1800" kern="0" dirty="0">
                <a:solidFill>
                  <a:srgbClr val="00B050"/>
                </a:solidFill>
                <a:latin typeface="Times New Roman" pitchFamily="18" charset="0"/>
              </a:rPr>
              <a:t> enhanced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solidFill>
                  <a:srgbClr val="800000"/>
                </a:solidFill>
                <a:latin typeface="Times New Roman" pitchFamily="18" charset="0"/>
              </a:rPr>
              <a:t>      compared to tightly bound projectiles and  CC calculations</a:t>
            </a:r>
            <a:r>
              <a:rPr lang="en-US" sz="1800" kern="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100" kern="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kern="0" dirty="0">
                <a:latin typeface="Times New Roman" pitchFamily="18" charset="0"/>
              </a:rPr>
              <a:t>Breakup thresholds: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latin typeface="Times New Roman" pitchFamily="18" charset="0"/>
              </a:rPr>
              <a:t>		     </a:t>
            </a:r>
            <a:r>
              <a:rPr lang="en-US" sz="1800" kern="0" baseline="30000" dirty="0">
                <a:latin typeface="Times New Roman" pitchFamily="18" charset="0"/>
              </a:rPr>
              <a:t>6</a:t>
            </a:r>
            <a:r>
              <a:rPr lang="en-US" sz="1800" kern="0" dirty="0">
                <a:latin typeface="Times New Roman" pitchFamily="18" charset="0"/>
              </a:rPr>
              <a:t>Li (S</a:t>
            </a:r>
            <a:r>
              <a:rPr lang="en-US" sz="1800" kern="0" baseline="-25000" dirty="0">
                <a:latin typeface="Symbol" pitchFamily="18" charset="2"/>
              </a:rPr>
              <a:t>a</a:t>
            </a:r>
            <a:r>
              <a:rPr lang="en-US" sz="1800" kern="0" dirty="0">
                <a:latin typeface="Times New Roman" pitchFamily="18" charset="0"/>
              </a:rPr>
              <a:t> = 1.474 MeV)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latin typeface="Times New Roman" pitchFamily="18" charset="0"/>
              </a:rPr>
              <a:t>		     </a:t>
            </a:r>
            <a:r>
              <a:rPr lang="en-US" sz="1800" kern="0" baseline="30000" dirty="0">
                <a:latin typeface="Times New Roman" pitchFamily="18" charset="0"/>
              </a:rPr>
              <a:t>7</a:t>
            </a:r>
            <a:r>
              <a:rPr lang="en-US" sz="1800" kern="0" dirty="0">
                <a:latin typeface="Times New Roman" pitchFamily="18" charset="0"/>
              </a:rPr>
              <a:t>Li (S</a:t>
            </a:r>
            <a:r>
              <a:rPr lang="en-US" sz="1800" kern="0" baseline="-25000" dirty="0">
                <a:latin typeface="Symbol" pitchFamily="18" charset="2"/>
              </a:rPr>
              <a:t>a</a:t>
            </a:r>
            <a:r>
              <a:rPr lang="en-US" sz="1800" kern="0" dirty="0">
                <a:latin typeface="Times New Roman" pitchFamily="18" charset="0"/>
              </a:rPr>
              <a:t> = 2.467 MeV)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latin typeface="Times New Roman" pitchFamily="18" charset="0"/>
              </a:rPr>
              <a:t>		     </a:t>
            </a:r>
            <a:r>
              <a:rPr lang="en-US" sz="1800" kern="0" baseline="30000" dirty="0">
                <a:latin typeface="Times New Roman" pitchFamily="18" charset="0"/>
              </a:rPr>
              <a:t>9</a:t>
            </a:r>
            <a:r>
              <a:rPr lang="en-US" sz="1800" kern="0" dirty="0">
                <a:latin typeface="Times New Roman" pitchFamily="18" charset="0"/>
              </a:rPr>
              <a:t>Be (</a:t>
            </a:r>
            <a:r>
              <a:rPr lang="en-US" sz="1800" kern="0" dirty="0" err="1">
                <a:latin typeface="Times New Roman" pitchFamily="18" charset="0"/>
              </a:rPr>
              <a:t>S</a:t>
            </a:r>
            <a:r>
              <a:rPr lang="en-US" sz="1800" kern="0" baseline="-25000" dirty="0" err="1">
                <a:latin typeface="Symbol" pitchFamily="18" charset="2"/>
              </a:rPr>
              <a:t>aa</a:t>
            </a:r>
            <a:r>
              <a:rPr lang="en-US" sz="1800" kern="0" baseline="-25000" dirty="0">
                <a:latin typeface="Times New Roman" pitchFamily="18" charset="0"/>
              </a:rPr>
              <a:t> </a:t>
            </a:r>
            <a:r>
              <a:rPr lang="en-US" sz="1800" kern="0" dirty="0">
                <a:latin typeface="Times New Roman" pitchFamily="18" charset="0"/>
              </a:rPr>
              <a:t>= 1.573 MeV)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latin typeface="Times New Roman" pitchFamily="18" charset="0"/>
              </a:rPr>
              <a:t>		     </a:t>
            </a:r>
            <a:r>
              <a:rPr lang="en-US" sz="1800" kern="0" baseline="30000" dirty="0">
                <a:latin typeface="Times New Roman" pitchFamily="18" charset="0"/>
              </a:rPr>
              <a:t>10</a:t>
            </a:r>
            <a:r>
              <a:rPr lang="en-US" sz="1800" kern="0" dirty="0">
                <a:latin typeface="Times New Roman" pitchFamily="18" charset="0"/>
              </a:rPr>
              <a:t>B (S</a:t>
            </a:r>
            <a:r>
              <a:rPr lang="en-US" sz="1800" kern="0" baseline="-25000" dirty="0">
                <a:latin typeface="Symbol" pitchFamily="18" charset="2"/>
              </a:rPr>
              <a:t>a</a:t>
            </a:r>
            <a:r>
              <a:rPr lang="en-US" sz="1800" kern="0" dirty="0">
                <a:latin typeface="Times New Roman" pitchFamily="18" charset="0"/>
              </a:rPr>
              <a:t> = 4.5 MeV)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kern="0" dirty="0">
                <a:latin typeface="Times New Roman" pitchFamily="18" charset="0"/>
              </a:rPr>
              <a:t>		     </a:t>
            </a:r>
            <a:r>
              <a:rPr lang="en-US" sz="1800" kern="0" baseline="30000" dirty="0">
                <a:latin typeface="Times New Roman" pitchFamily="18" charset="0"/>
              </a:rPr>
              <a:t>11</a:t>
            </a:r>
            <a:r>
              <a:rPr lang="en-US" sz="1800" kern="0" dirty="0">
                <a:latin typeface="Times New Roman" pitchFamily="18" charset="0"/>
              </a:rPr>
              <a:t>B (S</a:t>
            </a:r>
            <a:r>
              <a:rPr lang="en-US" sz="1800" kern="0" baseline="-25000" dirty="0">
                <a:latin typeface="Symbol" pitchFamily="18" charset="2"/>
              </a:rPr>
              <a:t>a</a:t>
            </a:r>
            <a:r>
              <a:rPr lang="en-US" sz="1800" kern="0" dirty="0">
                <a:latin typeface="Times New Roman" pitchFamily="18" charset="0"/>
              </a:rPr>
              <a:t> = 8.66 MeV)</a:t>
            </a:r>
          </a:p>
        </p:txBody>
      </p:sp>
      <p:grpSp>
        <p:nvGrpSpPr>
          <p:cNvPr id="33" name="Group 7">
            <a:extLst>
              <a:ext uri="{FF2B5EF4-FFF2-40B4-BE49-F238E27FC236}">
                <a16:creationId xmlns:a16="http://schemas.microsoft.com/office/drawing/2014/main" xmlns="" id="{7C909CE6-7A1C-4CA8-B40B-A00C3B2A792E}"/>
              </a:ext>
            </a:extLst>
          </p:cNvPr>
          <p:cNvGrpSpPr>
            <a:grpSpLocks/>
          </p:cNvGrpSpPr>
          <p:nvPr/>
        </p:nvGrpSpPr>
        <p:grpSpPr bwMode="auto">
          <a:xfrm>
            <a:off x="5095056" y="960809"/>
            <a:ext cx="3581400" cy="3116263"/>
            <a:chOff x="96" y="1632"/>
            <a:chExt cx="2718" cy="2287"/>
          </a:xfrm>
        </p:grpSpPr>
        <p:graphicFrame>
          <p:nvGraphicFramePr>
            <p:cNvPr id="34" name="Object 8">
              <a:extLst>
                <a:ext uri="{FF2B5EF4-FFF2-40B4-BE49-F238E27FC236}">
                  <a16:creationId xmlns:a16="http://schemas.microsoft.com/office/drawing/2014/main" xmlns="" id="{B0312C7D-9E74-4A03-8469-0B00F58CE6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632"/>
            <a:ext cx="2718" cy="2044"/>
          </p:xfrm>
          <a:graphic>
            <a:graphicData uri="http://schemas.openxmlformats.org/presentationml/2006/ole">
              <p:oleObj spid="_x0000_s178711" name="SPW 10.0 Graph" r:id="rId4" imgW="5330038" imgH="6496812" progId="">
                <p:embed/>
              </p:oleObj>
            </a:graphicData>
          </a:graphic>
        </p:graphicFrame>
        <p:sp>
          <p:nvSpPr>
            <p:cNvPr id="35" name="Line 9">
              <a:extLst>
                <a:ext uri="{FF2B5EF4-FFF2-40B4-BE49-F238E27FC236}">
                  <a16:creationId xmlns:a16="http://schemas.microsoft.com/office/drawing/2014/main" xmlns="" id="{5A53CBA3-BFA1-4031-BC1C-FD1AFDD39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26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xmlns="" id="{694C4F03-CCF1-4888-9686-39117A9EC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3191"/>
              <a:ext cx="3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V</a:t>
              </a:r>
              <a:r>
                <a:rPr lang="en-US" baseline="-25000"/>
                <a:t>B</a:t>
              </a:r>
              <a:endParaRPr lang="en-IN" baseline="-25000"/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xmlns="" id="{E58DAFCF-A063-43C1-9122-4F61B5C27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3695"/>
              <a:ext cx="85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Ec.m. (MeV)</a:t>
              </a:r>
              <a:endParaRPr lang="en-IN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xmlns="" id="{F0DAEF3A-0A47-40A8-A5E8-3876B67D6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xmlns="" id="{2D75493B-4646-4FFA-8DD1-462A6AC4F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xmlns="" id="{59373806-6EC0-49BA-8830-E66636A79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xmlns="" id="{0DFE7C72-316C-4E96-9EE9-2A2F73356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26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xmlns="" id="{6B17E49F-DB16-4E84-B8A6-9F94BD7E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28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xmlns="" id="{EA17BCFC-4FE4-4CF4-8ACE-0A779996D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8">
              <a:extLst>
                <a:ext uri="{FF2B5EF4-FFF2-40B4-BE49-F238E27FC236}">
                  <a16:creationId xmlns:a16="http://schemas.microsoft.com/office/drawing/2014/main" xmlns="" id="{3F20871F-D2F9-49CA-AAD8-9D836F7FF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640"/>
              <a:ext cx="23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32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xmlns="" id="{607400B9-5225-475A-979A-97A43937F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xmlns="" id="{6660A0D6-240F-436F-9797-BA201FA79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3640"/>
              <a:ext cx="2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IN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 Box 20">
            <a:extLst>
              <a:ext uri="{FF2B5EF4-FFF2-40B4-BE49-F238E27FC236}">
                <a16:creationId xmlns:a16="http://schemas.microsoft.com/office/drawing/2014/main" xmlns="" id="{6D4CE84F-C5C6-43DB-AADB-D9C59BE80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451" y="2410489"/>
            <a:ext cx="1225015" cy="40011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Be+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Sn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27E5C454-51EA-426C-93A0-B227B973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633" y="4252681"/>
            <a:ext cx="5021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en-US" sz="16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Phys. Rev. C 79, 051601R (2009),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82, 044608 (2010),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82, 054601(2010),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83, 064606 (2011),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86, 024607 (2012),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88, 044617 (2013),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89, 024607 (2014),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96, 044616 (2017),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 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96, 034620 (2017),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ibid</a:t>
            </a:r>
            <a:r>
              <a:rPr lang="en-I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97, 014607 (2018), </a:t>
            </a:r>
            <a:r>
              <a:rPr lang="en-IN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ibid</a:t>
            </a:r>
            <a:r>
              <a:rPr lang="en-I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98, 014601 (2018)</a:t>
            </a:r>
            <a:endParaRPr lang="en-US" sz="16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2" name="AutoShape 39">
            <a:extLst>
              <a:ext uri="{FF2B5EF4-FFF2-40B4-BE49-F238E27FC236}">
                <a16:creationId xmlns:a16="http://schemas.microsoft.com/office/drawing/2014/main" xmlns="" id="{E45367F5-BB04-4817-973C-A8AAB94C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5747"/>
            <a:ext cx="8633980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Complete fusion involving weakly bound stable projectiles</a:t>
            </a:r>
          </a:p>
        </p:txBody>
      </p:sp>
    </p:spTree>
    <p:extLst>
      <p:ext uri="{BB962C8B-B14F-4D97-AF65-F5344CB8AC3E}">
        <p14:creationId xmlns:p14="http://schemas.microsoft.com/office/powerpoint/2010/main" xmlns="" val="125366236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D362189-D920-416B-81C4-89F6AD16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202996" cy="3550901"/>
          </a:xfrm>
          <a:prstGeom prst="rect">
            <a:avLst/>
          </a:prstGeom>
        </p:spPr>
      </p:pic>
      <p:sp>
        <p:nvSpPr>
          <p:cNvPr id="20" name="Text Box 24">
            <a:extLst>
              <a:ext uri="{FF2B5EF4-FFF2-40B4-BE49-F238E27FC236}">
                <a16:creationId xmlns:a16="http://schemas.microsoft.com/office/drawing/2014/main" xmlns="" id="{4FB3D7D6-8BB4-48A9-84A6-CFE6B231C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0" y="4941168"/>
            <a:ext cx="90179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IN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For a particular projectile, the suppression factor is independent of the product </a:t>
            </a:r>
            <a:r>
              <a:rPr lang="en-IN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IN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IN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q"/>
            </a:pPr>
            <a:endParaRPr lang="en-IN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I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Suppression increases with decreasing breakup threshold of the projectile</a:t>
            </a:r>
          </a:p>
          <a:p>
            <a:pPr algn="l">
              <a:buFont typeface="Wingdings" pitchFamily="2" charset="2"/>
              <a:buChar char="q"/>
            </a:pPr>
            <a:endParaRPr lang="en-IN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aseline="-25000" dirty="0">
                <a:latin typeface="Times New Roman" pitchFamily="18" charset="0"/>
                <a:cs typeface="Times New Roman" pitchFamily="18" charset="0"/>
              </a:rPr>
              <a:t>ICF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shows systematic exponential behaviour with </a:t>
            </a:r>
            <a:r>
              <a:rPr lang="en-GB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separation energy (Sα)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5E4BEFF-FC8B-4684-94E3-D6244872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08" y="1052736"/>
            <a:ext cx="4499950" cy="3219876"/>
          </a:xfrm>
          <a:prstGeom prst="rect">
            <a:avLst/>
          </a:prstGeom>
        </p:spPr>
      </p:pic>
      <p:sp>
        <p:nvSpPr>
          <p:cNvPr id="6" name="AutoShape 39">
            <a:extLst>
              <a:ext uri="{FF2B5EF4-FFF2-40B4-BE49-F238E27FC236}">
                <a16:creationId xmlns:a16="http://schemas.microsoft.com/office/drawing/2014/main" xmlns="" id="{7E6D8FE1-FCB7-4DF7-BE44-8500874F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188640"/>
            <a:ext cx="7560840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Systematics of complete fusion suppression factors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38683937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EF21D7-63CD-4F30-B746-53C00B563A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04698"/>
            <a:ext cx="3384376" cy="6008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C4EE28-9461-4F50-8BEC-4A94A4781E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725832"/>
            <a:ext cx="4114530" cy="3341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4E0CA5-4641-45BF-913B-1E459DF078B7}"/>
              </a:ext>
            </a:extLst>
          </p:cNvPr>
          <p:cNvSpPr txBox="1"/>
          <p:nvPr/>
        </p:nvSpPr>
        <p:spPr>
          <a:xfrm>
            <a:off x="3634880" y="4040583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ICF responsible for suppression: Loss of flux in CF is accumulated in ICF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t-capture &gt;&gt; </a:t>
            </a:r>
            <a:r>
              <a:rPr lang="en-IN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-capture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ICF (CF) dominates at below (above) energies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quantum mechanical coupled channel calculation for simultaneous explanation of CF, ICF and TF</a:t>
            </a:r>
          </a:p>
        </p:txBody>
      </p:sp>
      <p:sp>
        <p:nvSpPr>
          <p:cNvPr id="7" name="AutoShape 39">
            <a:extLst>
              <a:ext uri="{FF2B5EF4-FFF2-40B4-BE49-F238E27FC236}">
                <a16:creationId xmlns:a16="http://schemas.microsoft.com/office/drawing/2014/main" xmlns="" id="{B470E084-DCAB-4D5E-905C-890173ECD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0" y="116632"/>
            <a:ext cx="7487816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Suppression due to loss of flux : Incomplete fusion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39B98E34-C847-4C29-800E-3AA5E034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880" y="6223980"/>
            <a:ext cx="5185592" cy="58477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Phys. Rev. C 89, 034605 (2014), </a:t>
            </a:r>
            <a:r>
              <a:rPr lang="en-US" alt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ibid </a:t>
            </a: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 024609 (2016), </a:t>
            </a:r>
            <a:r>
              <a:rPr lang="en-US" alt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ibid</a:t>
            </a: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 014607 (2018), </a:t>
            </a:r>
            <a:r>
              <a:rPr lang="en-IN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ibid</a:t>
            </a:r>
            <a:r>
              <a:rPr lang="en-I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98, 014601 (2018)</a:t>
            </a:r>
            <a:endParaRPr lang="en-US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1774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53">
            <a:extLst>
              <a:ext uri="{FF2B5EF4-FFF2-40B4-BE49-F238E27FC236}">
                <a16:creationId xmlns:a16="http://schemas.microsoft.com/office/drawing/2014/main" xmlns="" id="{06BB6F98-AE37-44C6-B027-AEBEAE43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594" y="1316909"/>
            <a:ext cx="141570" cy="2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l-GR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xmlns="" id="{9B2A50DA-77B1-49A9-AEC6-EE036BC80521}"/>
              </a:ext>
            </a:extLst>
          </p:cNvPr>
          <p:cNvSpPr txBox="1"/>
          <p:nvPr/>
        </p:nvSpPr>
        <p:spPr>
          <a:xfrm>
            <a:off x="2819400" y="6477000"/>
            <a:ext cx="4114800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t-capture is dominant mechanism in </a:t>
            </a:r>
            <a:r>
              <a:rPr lang="en-IN" sz="14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</a:t>
            </a:r>
          </a:p>
        </p:txBody>
      </p:sp>
      <p:sp>
        <p:nvSpPr>
          <p:cNvPr id="584" name="Rectangle 575">
            <a:extLst>
              <a:ext uri="{FF2B5EF4-FFF2-40B4-BE49-F238E27FC236}">
                <a16:creationId xmlns:a16="http://schemas.microsoft.com/office/drawing/2014/main" xmlns="" id="{6A51C4DE-BD35-47FE-A970-29AE0F172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1382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DejaVu Sans" charset="0"/>
              </a:rPr>
              <a:t> </a:t>
            </a:r>
            <a:r>
              <a:rPr lang="el-G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+ </a:t>
            </a:r>
            <a:r>
              <a:rPr lang="el-GR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altLang="en-US" sz="1600" b="1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l-G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</p:txBody>
      </p:sp>
      <p:sp>
        <p:nvSpPr>
          <p:cNvPr id="587" name="Text Box 1168">
            <a:extLst>
              <a:ext uri="{FF2B5EF4-FFF2-40B4-BE49-F238E27FC236}">
                <a16:creationId xmlns:a16="http://schemas.microsoft.com/office/drawing/2014/main" xmlns="" id="{F540EE2C-63E3-4341-8DB4-06D88308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667000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b="1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l-G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161FC0-B06F-4DE4-897A-71873B74A0FB}"/>
              </a:ext>
            </a:extLst>
          </p:cNvPr>
          <p:cNvSpPr/>
          <p:nvPr/>
        </p:nvSpPr>
        <p:spPr>
          <a:xfrm>
            <a:off x="1143000" y="2286000"/>
            <a:ext cx="2060848" cy="40011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-a</a:t>
            </a:r>
            <a:r>
              <a:rPr lang="en-I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I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I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17" name="Text Box 576">
            <a:extLst>
              <a:ext uri="{FF2B5EF4-FFF2-40B4-BE49-F238E27FC236}">
                <a16:creationId xmlns:a16="http://schemas.microsoft.com/office/drawing/2014/main" xmlns="" id="{F5C767CC-73A3-4021-BD09-44401A4B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4146550"/>
            <a:ext cx="1123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 + </a:t>
            </a:r>
            <a:r>
              <a:rPr lang="el-GR" altLang="en-US" sz="1600" b="1" baseline="33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l-GR" altLang="en-US" sz="1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</a:p>
        </p:txBody>
      </p:sp>
      <p:pic>
        <p:nvPicPr>
          <p:cNvPr id="1118" name="Picture 577">
            <a:extLst>
              <a:ext uri="{FF2B5EF4-FFF2-40B4-BE49-F238E27FC236}">
                <a16:creationId xmlns:a16="http://schemas.microsoft.com/office/drawing/2014/main" xmlns="" id="{03866679-7B0D-4259-A93A-F7B63E76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10" t="9966" r="19676" b="9966"/>
          <a:stretch>
            <a:fillRect/>
          </a:stretch>
        </p:blipFill>
        <p:spPr bwMode="auto">
          <a:xfrm>
            <a:off x="7054850" y="4316413"/>
            <a:ext cx="13906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9" name="Text Box 578">
            <a:extLst>
              <a:ext uri="{FF2B5EF4-FFF2-40B4-BE49-F238E27FC236}">
                <a16:creationId xmlns:a16="http://schemas.microsoft.com/office/drawing/2014/main" xmlns="" id="{87960329-70E9-4812-87BC-7A4961A7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088" y="5775325"/>
            <a:ext cx="1687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INGA detectors </a:t>
            </a:r>
          </a:p>
        </p:txBody>
      </p:sp>
      <p:grpSp>
        <p:nvGrpSpPr>
          <p:cNvPr id="1120" name="Group 579">
            <a:extLst>
              <a:ext uri="{FF2B5EF4-FFF2-40B4-BE49-F238E27FC236}">
                <a16:creationId xmlns:a16="http://schemas.microsoft.com/office/drawing/2014/main" xmlns="" id="{40C7985F-7934-4C6F-AF98-1229FCEFFDC3}"/>
              </a:ext>
            </a:extLst>
          </p:cNvPr>
          <p:cNvGrpSpPr>
            <a:grpSpLocks/>
          </p:cNvGrpSpPr>
          <p:nvPr/>
        </p:nvGrpSpPr>
        <p:grpSpPr bwMode="auto">
          <a:xfrm>
            <a:off x="5245100" y="5216525"/>
            <a:ext cx="193675" cy="155575"/>
            <a:chOff x="3616" y="3286"/>
            <a:chExt cx="122" cy="98"/>
          </a:xfrm>
        </p:grpSpPr>
        <p:grpSp>
          <p:nvGrpSpPr>
            <p:cNvPr id="1121" name="Group 580">
              <a:extLst>
                <a:ext uri="{FF2B5EF4-FFF2-40B4-BE49-F238E27FC236}">
                  <a16:creationId xmlns:a16="http://schemas.microsoft.com/office/drawing/2014/main" xmlns="" id="{A8D27BCD-3B18-4225-BBE7-500852570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7" y="3286"/>
              <a:ext cx="61" cy="53"/>
              <a:chOff x="3627" y="3286"/>
              <a:chExt cx="61" cy="53"/>
            </a:xfrm>
          </p:grpSpPr>
          <p:pic>
            <p:nvPicPr>
              <p:cNvPr id="1131" name="Picture 581">
                <a:extLst>
                  <a:ext uri="{FF2B5EF4-FFF2-40B4-BE49-F238E27FC236}">
                    <a16:creationId xmlns:a16="http://schemas.microsoft.com/office/drawing/2014/main" xmlns="" id="{E7E5B46C-82FA-40FB-8786-B13CCFFC4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7" y="3286"/>
                <a:ext cx="6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32" name="Text Box 582">
                <a:extLst>
                  <a:ext uri="{FF2B5EF4-FFF2-40B4-BE49-F238E27FC236}">
                    <a16:creationId xmlns:a16="http://schemas.microsoft.com/office/drawing/2014/main" xmlns="" id="{8291D70B-68D4-4445-A41D-3B8C492FA6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0" y="3296"/>
                <a:ext cx="3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22" name="Group 583">
              <a:extLst>
                <a:ext uri="{FF2B5EF4-FFF2-40B4-BE49-F238E27FC236}">
                  <a16:creationId xmlns:a16="http://schemas.microsoft.com/office/drawing/2014/main" xmlns="" id="{1C995A1E-1229-4599-8353-5B9431063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" y="3318"/>
              <a:ext cx="58" cy="62"/>
              <a:chOff x="3616" y="3318"/>
              <a:chExt cx="58" cy="62"/>
            </a:xfrm>
          </p:grpSpPr>
          <p:pic>
            <p:nvPicPr>
              <p:cNvPr id="1129" name="Picture 584">
                <a:extLst>
                  <a:ext uri="{FF2B5EF4-FFF2-40B4-BE49-F238E27FC236}">
                    <a16:creationId xmlns:a16="http://schemas.microsoft.com/office/drawing/2014/main" xmlns="" id="{CA10B802-2A0B-47C9-BEAC-CA2A21BA3C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6" y="3318"/>
                <a:ext cx="58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30" name="Text Box 585">
                <a:extLst>
                  <a:ext uri="{FF2B5EF4-FFF2-40B4-BE49-F238E27FC236}">
                    <a16:creationId xmlns:a16="http://schemas.microsoft.com/office/drawing/2014/main" xmlns="" id="{0520CFF8-CCD2-4695-ACCF-6D32C2042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7" y="3330"/>
                <a:ext cx="3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23" name="Group 586">
              <a:extLst>
                <a:ext uri="{FF2B5EF4-FFF2-40B4-BE49-F238E27FC236}">
                  <a16:creationId xmlns:a16="http://schemas.microsoft.com/office/drawing/2014/main" xmlns="" id="{E7601B24-C3A6-4F51-8E2D-1FDAE96CA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3" y="3331"/>
              <a:ext cx="58" cy="53"/>
              <a:chOff x="3653" y="3331"/>
              <a:chExt cx="58" cy="53"/>
            </a:xfrm>
          </p:grpSpPr>
          <p:pic>
            <p:nvPicPr>
              <p:cNvPr id="1127" name="Picture 587">
                <a:extLst>
                  <a:ext uri="{FF2B5EF4-FFF2-40B4-BE49-F238E27FC236}">
                    <a16:creationId xmlns:a16="http://schemas.microsoft.com/office/drawing/2014/main" xmlns="" id="{2F20C9FC-FA5D-46B8-92BB-CD9C5A73B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3" y="3331"/>
                <a:ext cx="58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28" name="Text Box 588">
                <a:extLst>
                  <a:ext uri="{FF2B5EF4-FFF2-40B4-BE49-F238E27FC236}">
                    <a16:creationId xmlns:a16="http://schemas.microsoft.com/office/drawing/2014/main" xmlns="" id="{CBCC6D16-0F31-4917-8123-B0DB9D68A5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4" y="3342"/>
                <a:ext cx="3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24" name="Group 589">
              <a:extLst>
                <a:ext uri="{FF2B5EF4-FFF2-40B4-BE49-F238E27FC236}">
                  <a16:creationId xmlns:a16="http://schemas.microsoft.com/office/drawing/2014/main" xmlns="" id="{50E598C1-B1FE-4507-A735-A7E5E02B2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0" y="3296"/>
              <a:ext cx="58" cy="62"/>
              <a:chOff x="3680" y="3296"/>
              <a:chExt cx="58" cy="62"/>
            </a:xfrm>
          </p:grpSpPr>
          <p:pic>
            <p:nvPicPr>
              <p:cNvPr id="1125" name="Picture 590">
                <a:extLst>
                  <a:ext uri="{FF2B5EF4-FFF2-40B4-BE49-F238E27FC236}">
                    <a16:creationId xmlns:a16="http://schemas.microsoft.com/office/drawing/2014/main" xmlns="" id="{395E7A02-192C-4383-91EE-D49DA8CBD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" y="3296"/>
                <a:ext cx="58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26" name="Text Box 591">
                <a:extLst>
                  <a:ext uri="{FF2B5EF4-FFF2-40B4-BE49-F238E27FC236}">
                    <a16:creationId xmlns:a16="http://schemas.microsoft.com/office/drawing/2014/main" xmlns="" id="{60C2CA9A-6AF0-4357-8C83-38B9A1615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0" y="3307"/>
                <a:ext cx="3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</p:grpSp>
      <p:grpSp>
        <p:nvGrpSpPr>
          <p:cNvPr id="1133" name="Group 592">
            <a:extLst>
              <a:ext uri="{FF2B5EF4-FFF2-40B4-BE49-F238E27FC236}">
                <a16:creationId xmlns:a16="http://schemas.microsoft.com/office/drawing/2014/main" xmlns="" id="{2EF53169-7317-4750-8B00-BCE6E3FA35CD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5380038"/>
            <a:ext cx="168275" cy="158750"/>
            <a:chOff x="3592" y="3389"/>
            <a:chExt cx="106" cy="100"/>
          </a:xfrm>
        </p:grpSpPr>
        <p:grpSp>
          <p:nvGrpSpPr>
            <p:cNvPr id="1134" name="Group 593">
              <a:extLst>
                <a:ext uri="{FF2B5EF4-FFF2-40B4-BE49-F238E27FC236}">
                  <a16:creationId xmlns:a16="http://schemas.microsoft.com/office/drawing/2014/main" xmlns="" id="{65D4B5B6-CEA5-48B1-BB06-FDDE7A3D5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2" y="3389"/>
              <a:ext cx="57" cy="55"/>
              <a:chOff x="3592" y="3389"/>
              <a:chExt cx="57" cy="55"/>
            </a:xfrm>
          </p:grpSpPr>
          <p:pic>
            <p:nvPicPr>
              <p:cNvPr id="1141" name="Picture 594">
                <a:extLst>
                  <a:ext uri="{FF2B5EF4-FFF2-40B4-BE49-F238E27FC236}">
                    <a16:creationId xmlns:a16="http://schemas.microsoft.com/office/drawing/2014/main" xmlns="" id="{AAED3515-7F1F-4667-974B-BE6EE1EFEA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" y="3389"/>
                <a:ext cx="57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42" name="Text Box 595">
                <a:extLst>
                  <a:ext uri="{FF2B5EF4-FFF2-40B4-BE49-F238E27FC236}">
                    <a16:creationId xmlns:a16="http://schemas.microsoft.com/office/drawing/2014/main" xmlns="" id="{FE168C64-1D21-436C-A482-29BA978C22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3" y="3399"/>
                <a:ext cx="3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35" name="Group 596">
              <a:extLst>
                <a:ext uri="{FF2B5EF4-FFF2-40B4-BE49-F238E27FC236}">
                  <a16:creationId xmlns:a16="http://schemas.microsoft.com/office/drawing/2014/main" xmlns="" id="{C3C9CAEB-3B42-40CA-BD49-F94C1AEF9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8" y="3415"/>
              <a:ext cx="60" cy="64"/>
              <a:chOff x="3638" y="3415"/>
              <a:chExt cx="60" cy="64"/>
            </a:xfrm>
          </p:grpSpPr>
          <p:pic>
            <p:nvPicPr>
              <p:cNvPr id="1139" name="Picture 597">
                <a:extLst>
                  <a:ext uri="{FF2B5EF4-FFF2-40B4-BE49-F238E27FC236}">
                    <a16:creationId xmlns:a16="http://schemas.microsoft.com/office/drawing/2014/main" xmlns="" id="{A5FE2055-6325-4F4A-BB5C-B6A82D0A7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8" y="3415"/>
                <a:ext cx="60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40" name="Text Box 598">
                <a:extLst>
                  <a:ext uri="{FF2B5EF4-FFF2-40B4-BE49-F238E27FC236}">
                    <a16:creationId xmlns:a16="http://schemas.microsoft.com/office/drawing/2014/main" xmlns="" id="{8FA9EBD8-A1C1-4635-9B50-4235A49BF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0" y="3426"/>
                <a:ext cx="36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36" name="Group 599">
              <a:extLst>
                <a:ext uri="{FF2B5EF4-FFF2-40B4-BE49-F238E27FC236}">
                  <a16:creationId xmlns:a16="http://schemas.microsoft.com/office/drawing/2014/main" xmlns="" id="{4E606AB0-303C-4FB4-B81D-18B3E7E64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5" y="3435"/>
              <a:ext cx="57" cy="54"/>
              <a:chOff x="3595" y="3435"/>
              <a:chExt cx="57" cy="54"/>
            </a:xfrm>
          </p:grpSpPr>
          <p:pic>
            <p:nvPicPr>
              <p:cNvPr id="1137" name="Picture 600">
                <a:extLst>
                  <a:ext uri="{FF2B5EF4-FFF2-40B4-BE49-F238E27FC236}">
                    <a16:creationId xmlns:a16="http://schemas.microsoft.com/office/drawing/2014/main" xmlns="" id="{6BD5814C-290F-4351-9778-7DEAF351E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5" y="3435"/>
                <a:ext cx="57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38" name="Text Box 601">
                <a:extLst>
                  <a:ext uri="{FF2B5EF4-FFF2-40B4-BE49-F238E27FC236}">
                    <a16:creationId xmlns:a16="http://schemas.microsoft.com/office/drawing/2014/main" xmlns="" id="{18A206BD-28D3-44A8-AB31-583BB5522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5" y="3446"/>
                <a:ext cx="36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</p:grpSp>
      <p:sp>
        <p:nvSpPr>
          <p:cNvPr id="1143" name="AutoShape 602">
            <a:extLst>
              <a:ext uri="{FF2B5EF4-FFF2-40B4-BE49-F238E27FC236}">
                <a16:creationId xmlns:a16="http://schemas.microsoft.com/office/drawing/2014/main" xmlns="" id="{90F2A829-0D60-4807-8AD8-966A09793720}"/>
              </a:ext>
            </a:extLst>
          </p:cNvPr>
          <p:cNvSpPr>
            <a:spLocks/>
          </p:cNvSpPr>
          <p:nvPr/>
        </p:nvSpPr>
        <p:spPr bwMode="auto">
          <a:xfrm>
            <a:off x="4814888" y="4824413"/>
            <a:ext cx="1570037" cy="519112"/>
          </a:xfrm>
          <a:custGeom>
            <a:avLst/>
            <a:gdLst>
              <a:gd name="T0" fmla="*/ 0 w 5221514"/>
              <a:gd name="T1" fmla="*/ 170105 h 876299"/>
              <a:gd name="T2" fmla="*/ 271 w 5221514"/>
              <a:gd name="T3" fmla="*/ 179158 h 876299"/>
              <a:gd name="T4" fmla="*/ 362 w 5221514"/>
              <a:gd name="T5" fmla="*/ 152002 h 876299"/>
              <a:gd name="T6" fmla="*/ 464 w 5221514"/>
              <a:gd name="T7" fmla="*/ 25270 h 876299"/>
              <a:gd name="T8" fmla="*/ 481 w 5221514"/>
              <a:gd name="T9" fmla="*/ 377 h 876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1514"/>
              <a:gd name="T16" fmla="*/ 0 h 876299"/>
              <a:gd name="T17" fmla="*/ 5221514 w 5221514"/>
              <a:gd name="T18" fmla="*/ 876299 h 876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1514" h="876299">
                <a:moveTo>
                  <a:pt x="0" y="818242"/>
                </a:moveTo>
                <a:cubicBezTo>
                  <a:pt x="1138464" y="847270"/>
                  <a:pt x="2276929" y="876299"/>
                  <a:pt x="2928258" y="861785"/>
                </a:cubicBezTo>
                <a:cubicBezTo>
                  <a:pt x="3579587" y="847271"/>
                  <a:pt x="3561444" y="854528"/>
                  <a:pt x="3907972" y="731157"/>
                </a:cubicBezTo>
                <a:cubicBezTo>
                  <a:pt x="4254500" y="607786"/>
                  <a:pt x="4793344" y="243114"/>
                  <a:pt x="5007429" y="121557"/>
                </a:cubicBezTo>
                <a:cubicBezTo>
                  <a:pt x="5221514" y="0"/>
                  <a:pt x="5207000" y="907"/>
                  <a:pt x="5192486" y="181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144" name="Group 603">
            <a:extLst>
              <a:ext uri="{FF2B5EF4-FFF2-40B4-BE49-F238E27FC236}">
                <a16:creationId xmlns:a16="http://schemas.microsoft.com/office/drawing/2014/main" xmlns="" id="{FD3176DD-1193-40AD-A5F2-29A51C53DE3A}"/>
              </a:ext>
            </a:extLst>
          </p:cNvPr>
          <p:cNvGrpSpPr>
            <a:grpSpLocks/>
          </p:cNvGrpSpPr>
          <p:nvPr/>
        </p:nvGrpSpPr>
        <p:grpSpPr bwMode="auto">
          <a:xfrm>
            <a:off x="6110288" y="4930775"/>
            <a:ext cx="193675" cy="157163"/>
            <a:chOff x="4161" y="3106"/>
            <a:chExt cx="122" cy="99"/>
          </a:xfrm>
        </p:grpSpPr>
        <p:grpSp>
          <p:nvGrpSpPr>
            <p:cNvPr id="1145" name="Group 604">
              <a:extLst>
                <a:ext uri="{FF2B5EF4-FFF2-40B4-BE49-F238E27FC236}">
                  <a16:creationId xmlns:a16="http://schemas.microsoft.com/office/drawing/2014/main" xmlns="" id="{1F3709F8-C729-480B-83EC-BAAD7053A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1" y="3106"/>
              <a:ext cx="61" cy="54"/>
              <a:chOff x="4171" y="3106"/>
              <a:chExt cx="61" cy="54"/>
            </a:xfrm>
          </p:grpSpPr>
          <p:pic>
            <p:nvPicPr>
              <p:cNvPr id="1155" name="Picture 605">
                <a:extLst>
                  <a:ext uri="{FF2B5EF4-FFF2-40B4-BE49-F238E27FC236}">
                    <a16:creationId xmlns:a16="http://schemas.microsoft.com/office/drawing/2014/main" xmlns="" id="{C25436D8-BB90-460C-87FB-FE671EBB81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" y="3106"/>
                <a:ext cx="6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56" name="Text Box 606">
                <a:extLst>
                  <a:ext uri="{FF2B5EF4-FFF2-40B4-BE49-F238E27FC236}">
                    <a16:creationId xmlns:a16="http://schemas.microsoft.com/office/drawing/2014/main" xmlns="" id="{EDE6398B-7E1F-4B23-B261-C12BB6BD5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4" y="3118"/>
                <a:ext cx="3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46" name="Group 607">
              <a:extLst>
                <a:ext uri="{FF2B5EF4-FFF2-40B4-BE49-F238E27FC236}">
                  <a16:creationId xmlns:a16="http://schemas.microsoft.com/office/drawing/2014/main" xmlns="" id="{7C34D3C5-1753-4B85-A409-DEC094E17B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1" y="3141"/>
              <a:ext cx="58" cy="60"/>
              <a:chOff x="4161" y="3141"/>
              <a:chExt cx="58" cy="60"/>
            </a:xfrm>
          </p:grpSpPr>
          <p:pic>
            <p:nvPicPr>
              <p:cNvPr id="1153" name="Picture 608">
                <a:extLst>
                  <a:ext uri="{FF2B5EF4-FFF2-40B4-BE49-F238E27FC236}">
                    <a16:creationId xmlns:a16="http://schemas.microsoft.com/office/drawing/2014/main" xmlns="" id="{DE98D96E-6B31-4A17-A7AF-493CBCD0D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3141"/>
                <a:ext cx="58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54" name="Text Box 609">
                <a:extLst>
                  <a:ext uri="{FF2B5EF4-FFF2-40B4-BE49-F238E27FC236}">
                    <a16:creationId xmlns:a16="http://schemas.microsoft.com/office/drawing/2014/main" xmlns="" id="{E7D3437B-A7F4-45CE-9B86-86D977B466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2" y="3151"/>
                <a:ext cx="3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47" name="Group 610">
              <a:extLst>
                <a:ext uri="{FF2B5EF4-FFF2-40B4-BE49-F238E27FC236}">
                  <a16:creationId xmlns:a16="http://schemas.microsoft.com/office/drawing/2014/main" xmlns="" id="{53F625EB-AAB2-49E4-8095-29890054F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8" y="3151"/>
              <a:ext cx="58" cy="54"/>
              <a:chOff x="4198" y="3151"/>
              <a:chExt cx="58" cy="54"/>
            </a:xfrm>
          </p:grpSpPr>
          <p:pic>
            <p:nvPicPr>
              <p:cNvPr id="1151" name="Picture 611">
                <a:extLst>
                  <a:ext uri="{FF2B5EF4-FFF2-40B4-BE49-F238E27FC236}">
                    <a16:creationId xmlns:a16="http://schemas.microsoft.com/office/drawing/2014/main" xmlns="" id="{E3699F58-BF97-407D-9B69-384E87136C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" y="3151"/>
                <a:ext cx="58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52" name="Text Box 612">
                <a:extLst>
                  <a:ext uri="{FF2B5EF4-FFF2-40B4-BE49-F238E27FC236}">
                    <a16:creationId xmlns:a16="http://schemas.microsoft.com/office/drawing/2014/main" xmlns="" id="{28FF4CE8-C8DD-4C9F-94FD-DC4BAC019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9" y="3162"/>
                <a:ext cx="3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48" name="Group 613">
              <a:extLst>
                <a:ext uri="{FF2B5EF4-FFF2-40B4-BE49-F238E27FC236}">
                  <a16:creationId xmlns:a16="http://schemas.microsoft.com/office/drawing/2014/main" xmlns="" id="{0A81DD12-4CAD-442A-8380-81286A84E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5" y="3119"/>
              <a:ext cx="58" cy="60"/>
              <a:chOff x="4225" y="3119"/>
              <a:chExt cx="58" cy="60"/>
            </a:xfrm>
          </p:grpSpPr>
          <p:pic>
            <p:nvPicPr>
              <p:cNvPr id="1149" name="Picture 614">
                <a:extLst>
                  <a:ext uri="{FF2B5EF4-FFF2-40B4-BE49-F238E27FC236}">
                    <a16:creationId xmlns:a16="http://schemas.microsoft.com/office/drawing/2014/main" xmlns="" id="{C2C17830-81DD-4D0C-A107-789496E01C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5" y="3119"/>
                <a:ext cx="58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50" name="Text Box 615">
                <a:extLst>
                  <a:ext uri="{FF2B5EF4-FFF2-40B4-BE49-F238E27FC236}">
                    <a16:creationId xmlns:a16="http://schemas.microsoft.com/office/drawing/2014/main" xmlns="" id="{7C7DC00C-2F8E-40FC-B6E2-130A198AE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5" y="3129"/>
                <a:ext cx="3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</p:grpSp>
      <p:pic>
        <p:nvPicPr>
          <p:cNvPr id="1157" name="Picture 616">
            <a:extLst>
              <a:ext uri="{FF2B5EF4-FFF2-40B4-BE49-F238E27FC236}">
                <a16:creationId xmlns:a16="http://schemas.microsoft.com/office/drawing/2014/main" xmlns="" id="{75B80876-7042-4604-A06E-EB4C6532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90" t="10004" r="12361" b="70142"/>
          <a:stretch>
            <a:fillRect/>
          </a:stretch>
        </p:blipFill>
        <p:spPr bwMode="auto">
          <a:xfrm>
            <a:off x="6475413" y="5327650"/>
            <a:ext cx="5222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58" name="Group 617">
            <a:extLst>
              <a:ext uri="{FF2B5EF4-FFF2-40B4-BE49-F238E27FC236}">
                <a16:creationId xmlns:a16="http://schemas.microsoft.com/office/drawing/2014/main" xmlns="" id="{31A7630D-6004-4804-BF10-34270B269915}"/>
              </a:ext>
            </a:extLst>
          </p:cNvPr>
          <p:cNvGrpSpPr>
            <a:grpSpLocks/>
          </p:cNvGrpSpPr>
          <p:nvPr/>
        </p:nvGrpSpPr>
        <p:grpSpPr bwMode="auto">
          <a:xfrm>
            <a:off x="4625975" y="5070475"/>
            <a:ext cx="569913" cy="523875"/>
            <a:chOff x="3226" y="3194"/>
            <a:chExt cx="359" cy="330"/>
          </a:xfrm>
        </p:grpSpPr>
        <p:grpSp>
          <p:nvGrpSpPr>
            <p:cNvPr id="1159" name="Group 618">
              <a:extLst>
                <a:ext uri="{FF2B5EF4-FFF2-40B4-BE49-F238E27FC236}">
                  <a16:creationId xmlns:a16="http://schemas.microsoft.com/office/drawing/2014/main" xmlns="" id="{046CA514-2DB3-4DF3-9336-1080DC253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6" y="3194"/>
              <a:ext cx="359" cy="330"/>
              <a:chOff x="3226" y="3194"/>
              <a:chExt cx="359" cy="330"/>
            </a:xfrm>
          </p:grpSpPr>
          <p:pic>
            <p:nvPicPr>
              <p:cNvPr id="1191" name="Picture 619">
                <a:extLst>
                  <a:ext uri="{FF2B5EF4-FFF2-40B4-BE49-F238E27FC236}">
                    <a16:creationId xmlns:a16="http://schemas.microsoft.com/office/drawing/2014/main" xmlns="" id="{0BAC83A1-0145-4C5A-A39B-7989A914AB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" y="3194"/>
                <a:ext cx="35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92" name="Text Box 620">
                <a:extLst>
                  <a:ext uri="{FF2B5EF4-FFF2-40B4-BE49-F238E27FC236}">
                    <a16:creationId xmlns:a16="http://schemas.microsoft.com/office/drawing/2014/main" xmlns="" id="{8F5A9280-F464-464A-A1EA-95B22804CE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1" y="3245"/>
                <a:ext cx="24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160" name="Group 621">
              <a:extLst>
                <a:ext uri="{FF2B5EF4-FFF2-40B4-BE49-F238E27FC236}">
                  <a16:creationId xmlns:a16="http://schemas.microsoft.com/office/drawing/2014/main" xmlns="" id="{02DFD16F-D1A1-4687-B05F-99BD1D101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6" y="3285"/>
              <a:ext cx="141" cy="136"/>
              <a:chOff x="3316" y="3285"/>
              <a:chExt cx="141" cy="136"/>
            </a:xfrm>
          </p:grpSpPr>
          <p:grpSp>
            <p:nvGrpSpPr>
              <p:cNvPr id="1161" name="Group 622">
                <a:extLst>
                  <a:ext uri="{FF2B5EF4-FFF2-40B4-BE49-F238E27FC236}">
                    <a16:creationId xmlns:a16="http://schemas.microsoft.com/office/drawing/2014/main" xmlns="" id="{A31C34D4-1F7B-412D-989B-E1FC9E226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0" y="3343"/>
                <a:ext cx="57" cy="50"/>
                <a:chOff x="3400" y="3343"/>
                <a:chExt cx="57" cy="50"/>
              </a:xfrm>
            </p:grpSpPr>
            <p:pic>
              <p:nvPicPr>
                <p:cNvPr id="1189" name="Picture 623">
                  <a:extLst>
                    <a:ext uri="{FF2B5EF4-FFF2-40B4-BE49-F238E27FC236}">
                      <a16:creationId xmlns:a16="http://schemas.microsoft.com/office/drawing/2014/main" xmlns="" id="{8FC201E2-B8AF-4895-8B22-AC062B703D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0" y="3343"/>
                  <a:ext cx="57" cy="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0" name="Text Box 624">
                  <a:extLst>
                    <a:ext uri="{FF2B5EF4-FFF2-40B4-BE49-F238E27FC236}">
                      <a16:creationId xmlns:a16="http://schemas.microsoft.com/office/drawing/2014/main" xmlns="" id="{F1DFC78B-6A6E-4AE9-8CEC-C5D44BF0A9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1" y="3353"/>
                  <a:ext cx="36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2" name="Group 625">
                <a:extLst>
                  <a:ext uri="{FF2B5EF4-FFF2-40B4-BE49-F238E27FC236}">
                    <a16:creationId xmlns:a16="http://schemas.microsoft.com/office/drawing/2014/main" xmlns="" id="{B44E3956-416B-4595-AE3B-F139BC8FDA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7" y="3362"/>
                <a:ext cx="57" cy="59"/>
                <a:chOff x="3357" y="3362"/>
                <a:chExt cx="57" cy="59"/>
              </a:xfrm>
            </p:grpSpPr>
            <p:pic>
              <p:nvPicPr>
                <p:cNvPr id="1187" name="Picture 626">
                  <a:extLst>
                    <a:ext uri="{FF2B5EF4-FFF2-40B4-BE49-F238E27FC236}">
                      <a16:creationId xmlns:a16="http://schemas.microsoft.com/office/drawing/2014/main" xmlns="" id="{C37E13D2-AF5D-4707-A060-F6D44339F9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7" y="3362"/>
                  <a:ext cx="57" cy="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8" name="Text Box 627">
                  <a:extLst>
                    <a:ext uri="{FF2B5EF4-FFF2-40B4-BE49-F238E27FC236}">
                      <a16:creationId xmlns:a16="http://schemas.microsoft.com/office/drawing/2014/main" xmlns="" id="{2B57F8EC-2F2B-4973-8F3F-074B56AD3E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3373"/>
                  <a:ext cx="35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3" name="Group 628">
                <a:extLst>
                  <a:ext uri="{FF2B5EF4-FFF2-40B4-BE49-F238E27FC236}">
                    <a16:creationId xmlns:a16="http://schemas.microsoft.com/office/drawing/2014/main" xmlns="" id="{9EA5F09D-3869-49ED-992C-B140BD8AB8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9" y="3297"/>
                <a:ext cx="57" cy="52"/>
                <a:chOff x="3329" y="3297"/>
                <a:chExt cx="57" cy="52"/>
              </a:xfrm>
            </p:grpSpPr>
            <p:pic>
              <p:nvPicPr>
                <p:cNvPr id="1185" name="Picture 629">
                  <a:extLst>
                    <a:ext uri="{FF2B5EF4-FFF2-40B4-BE49-F238E27FC236}">
                      <a16:creationId xmlns:a16="http://schemas.microsoft.com/office/drawing/2014/main" xmlns="" id="{5DB953EC-8E0F-4956-B9B8-5A09694F03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9" y="3297"/>
                  <a:ext cx="57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6" name="Text Box 630">
                  <a:extLst>
                    <a:ext uri="{FF2B5EF4-FFF2-40B4-BE49-F238E27FC236}">
                      <a16:creationId xmlns:a16="http://schemas.microsoft.com/office/drawing/2014/main" xmlns="" id="{4BBDA7DA-1859-4C3C-8662-4401388CE6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0" y="3309"/>
                  <a:ext cx="36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4" name="Group 631">
                <a:extLst>
                  <a:ext uri="{FF2B5EF4-FFF2-40B4-BE49-F238E27FC236}">
                    <a16:creationId xmlns:a16="http://schemas.microsoft.com/office/drawing/2014/main" xmlns="" id="{FB495202-5535-4B2D-89D7-34A9AF3D02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2" y="3320"/>
                <a:ext cx="59" cy="59"/>
                <a:chOff x="3352" y="3320"/>
                <a:chExt cx="59" cy="59"/>
              </a:xfrm>
            </p:grpSpPr>
            <p:pic>
              <p:nvPicPr>
                <p:cNvPr id="1183" name="Picture 632">
                  <a:extLst>
                    <a:ext uri="{FF2B5EF4-FFF2-40B4-BE49-F238E27FC236}">
                      <a16:creationId xmlns:a16="http://schemas.microsoft.com/office/drawing/2014/main" xmlns="" id="{59B54304-A7CD-4476-992E-307F1E64A3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" y="3320"/>
                  <a:ext cx="59" cy="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4" name="Text Box 633">
                  <a:extLst>
                    <a:ext uri="{FF2B5EF4-FFF2-40B4-BE49-F238E27FC236}">
                      <a16:creationId xmlns:a16="http://schemas.microsoft.com/office/drawing/2014/main" xmlns="" id="{E47C653D-1D0F-4117-A1F2-45E4DE0945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3330"/>
                  <a:ext cx="36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5" name="Group 634">
                <a:extLst>
                  <a:ext uri="{FF2B5EF4-FFF2-40B4-BE49-F238E27FC236}">
                    <a16:creationId xmlns:a16="http://schemas.microsoft.com/office/drawing/2014/main" xmlns="" id="{EC6E88DB-E9D0-40E9-A478-2DE9448F2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6" y="3331"/>
                <a:ext cx="59" cy="59"/>
                <a:chOff x="3316" y="3331"/>
                <a:chExt cx="59" cy="59"/>
              </a:xfrm>
            </p:grpSpPr>
            <p:pic>
              <p:nvPicPr>
                <p:cNvPr id="1181" name="Picture 635">
                  <a:extLst>
                    <a:ext uri="{FF2B5EF4-FFF2-40B4-BE49-F238E27FC236}">
                      <a16:creationId xmlns:a16="http://schemas.microsoft.com/office/drawing/2014/main" xmlns="" id="{1950C83F-86AA-4B64-B102-8C03548B70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6" y="3331"/>
                  <a:ext cx="59" cy="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2" name="Text Box 636">
                  <a:extLst>
                    <a:ext uri="{FF2B5EF4-FFF2-40B4-BE49-F238E27FC236}">
                      <a16:creationId xmlns:a16="http://schemas.microsoft.com/office/drawing/2014/main" xmlns="" id="{9E21F441-209D-48FC-9956-8CEFCE6DD0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7" y="3341"/>
                  <a:ext cx="35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6" name="Group 637">
                <a:extLst>
                  <a:ext uri="{FF2B5EF4-FFF2-40B4-BE49-F238E27FC236}">
                    <a16:creationId xmlns:a16="http://schemas.microsoft.com/office/drawing/2014/main" xmlns="" id="{60E32F8A-3D4B-435B-A37A-77D9EDE02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2" y="3350"/>
                <a:ext cx="59" cy="50"/>
                <a:chOff x="3352" y="3350"/>
                <a:chExt cx="59" cy="50"/>
              </a:xfrm>
            </p:grpSpPr>
            <p:pic>
              <p:nvPicPr>
                <p:cNvPr id="1179" name="Picture 638">
                  <a:extLst>
                    <a:ext uri="{FF2B5EF4-FFF2-40B4-BE49-F238E27FC236}">
                      <a16:creationId xmlns:a16="http://schemas.microsoft.com/office/drawing/2014/main" xmlns="" id="{FA4042F3-3E7B-442D-9B21-BF959DC67D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" y="3350"/>
                  <a:ext cx="59" cy="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0" name="Text Box 639">
                  <a:extLst>
                    <a:ext uri="{FF2B5EF4-FFF2-40B4-BE49-F238E27FC236}">
                      <a16:creationId xmlns:a16="http://schemas.microsoft.com/office/drawing/2014/main" xmlns="" id="{7439E7CE-B70C-40A8-BAF9-34D0831B7D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3360"/>
                  <a:ext cx="36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7" name="Group 640">
                <a:extLst>
                  <a:ext uri="{FF2B5EF4-FFF2-40B4-BE49-F238E27FC236}">
                    <a16:creationId xmlns:a16="http://schemas.microsoft.com/office/drawing/2014/main" xmlns="" id="{DBD44FA4-AFF1-41B0-B91F-392E07AE4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5" y="3285"/>
                <a:ext cx="58" cy="50"/>
                <a:chOff x="3365" y="3285"/>
                <a:chExt cx="58" cy="50"/>
              </a:xfrm>
            </p:grpSpPr>
            <p:pic>
              <p:nvPicPr>
                <p:cNvPr id="1177" name="Picture 641">
                  <a:extLst>
                    <a:ext uri="{FF2B5EF4-FFF2-40B4-BE49-F238E27FC236}">
                      <a16:creationId xmlns:a16="http://schemas.microsoft.com/office/drawing/2014/main" xmlns="" id="{DC3F39D2-FCAC-4840-B80A-EE398A6B71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5" y="3285"/>
                  <a:ext cx="58" cy="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8" name="Text Box 642">
                  <a:extLst>
                    <a:ext uri="{FF2B5EF4-FFF2-40B4-BE49-F238E27FC236}">
                      <a16:creationId xmlns:a16="http://schemas.microsoft.com/office/drawing/2014/main" xmlns="" id="{6971E7DA-C4FC-4D69-80E0-EB17CACFF1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3295"/>
                  <a:ext cx="35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8" name="Group 643">
                <a:extLst>
                  <a:ext uri="{FF2B5EF4-FFF2-40B4-BE49-F238E27FC236}">
                    <a16:creationId xmlns:a16="http://schemas.microsoft.com/office/drawing/2014/main" xmlns="" id="{C19329AE-2FB5-44AA-8E6E-0E157915B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8" y="3312"/>
                <a:ext cx="58" cy="59"/>
                <a:chOff x="3398" y="3312"/>
                <a:chExt cx="58" cy="59"/>
              </a:xfrm>
            </p:grpSpPr>
            <p:pic>
              <p:nvPicPr>
                <p:cNvPr id="1175" name="Picture 644">
                  <a:extLst>
                    <a:ext uri="{FF2B5EF4-FFF2-40B4-BE49-F238E27FC236}">
                      <a16:creationId xmlns:a16="http://schemas.microsoft.com/office/drawing/2014/main" xmlns="" id="{454E40F2-D190-4DE8-8FE0-37435F376D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8" y="3312"/>
                  <a:ext cx="58" cy="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6" name="Text Box 645">
                  <a:extLst>
                    <a:ext uri="{FF2B5EF4-FFF2-40B4-BE49-F238E27FC236}">
                      <a16:creationId xmlns:a16="http://schemas.microsoft.com/office/drawing/2014/main" xmlns="" id="{37F9F13F-FAF2-4379-89C7-BA38B6A40D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0" y="3323"/>
                  <a:ext cx="35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69" name="Group 646">
                <a:extLst>
                  <a:ext uri="{FF2B5EF4-FFF2-40B4-BE49-F238E27FC236}">
                    <a16:creationId xmlns:a16="http://schemas.microsoft.com/office/drawing/2014/main" xmlns="" id="{6A3EC426-F823-49B0-AE66-B10DDE1B3E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3345"/>
                <a:ext cx="59" cy="59"/>
                <a:chOff x="3378" y="3345"/>
                <a:chExt cx="59" cy="59"/>
              </a:xfrm>
            </p:grpSpPr>
            <p:pic>
              <p:nvPicPr>
                <p:cNvPr id="1173" name="Picture 647">
                  <a:extLst>
                    <a:ext uri="{FF2B5EF4-FFF2-40B4-BE49-F238E27FC236}">
                      <a16:creationId xmlns:a16="http://schemas.microsoft.com/office/drawing/2014/main" xmlns="" id="{70514EF7-B20F-4AE1-AB77-0901EE909F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8" y="3345"/>
                  <a:ext cx="59" cy="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4" name="Text Box 648">
                  <a:extLst>
                    <a:ext uri="{FF2B5EF4-FFF2-40B4-BE49-F238E27FC236}">
                      <a16:creationId xmlns:a16="http://schemas.microsoft.com/office/drawing/2014/main" xmlns="" id="{E8C188AC-7F36-40CC-99EB-1A8168AF9E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1" y="3355"/>
                  <a:ext cx="35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170" name="Group 649">
                <a:extLst>
                  <a:ext uri="{FF2B5EF4-FFF2-40B4-BE49-F238E27FC236}">
                    <a16:creationId xmlns:a16="http://schemas.microsoft.com/office/drawing/2014/main" xmlns="" id="{D90095C2-7C09-4C1D-875C-80236C858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2" y="3316"/>
                <a:ext cx="59" cy="52"/>
                <a:chOff x="3352" y="3316"/>
                <a:chExt cx="59" cy="52"/>
              </a:xfrm>
            </p:grpSpPr>
            <p:pic>
              <p:nvPicPr>
                <p:cNvPr id="1171" name="Picture 650">
                  <a:extLst>
                    <a:ext uri="{FF2B5EF4-FFF2-40B4-BE49-F238E27FC236}">
                      <a16:creationId xmlns:a16="http://schemas.microsoft.com/office/drawing/2014/main" xmlns="" id="{64DE1047-2D1C-4C6A-A280-DEBF5BFD99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" y="3316"/>
                  <a:ext cx="59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2" name="Text Box 651">
                  <a:extLst>
                    <a:ext uri="{FF2B5EF4-FFF2-40B4-BE49-F238E27FC236}">
                      <a16:creationId xmlns:a16="http://schemas.microsoft.com/office/drawing/2014/main" xmlns="" id="{C009DD03-1C33-486C-85DC-90A56BF47F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3328"/>
                  <a:ext cx="36" cy="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</p:grpSp>
      </p:grpSp>
      <p:sp>
        <p:nvSpPr>
          <p:cNvPr id="1193" name="Text Box 652">
            <a:extLst>
              <a:ext uri="{FF2B5EF4-FFF2-40B4-BE49-F238E27FC236}">
                <a16:creationId xmlns:a16="http://schemas.microsoft.com/office/drawing/2014/main" xmlns="" id="{649BFF38-C131-450B-8365-2BA6B6FC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891088"/>
            <a:ext cx="522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baseline="3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194" name="Text Box 653">
            <a:extLst>
              <a:ext uri="{FF2B5EF4-FFF2-40B4-BE49-F238E27FC236}">
                <a16:creationId xmlns:a16="http://schemas.microsoft.com/office/drawing/2014/main" xmlns="" id="{38EAE938-EADA-4481-8646-B13248AE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4899025"/>
            <a:ext cx="287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1195" name="Text Box 654">
            <a:extLst>
              <a:ext uri="{FF2B5EF4-FFF2-40B4-BE49-F238E27FC236}">
                <a16:creationId xmlns:a16="http://schemas.microsoft.com/office/drawing/2014/main" xmlns="" id="{B1C03BE2-02DA-46D1-AE3F-6D506BD8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5438775"/>
            <a:ext cx="287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96" name="Text Box 655">
            <a:extLst>
              <a:ext uri="{FF2B5EF4-FFF2-40B4-BE49-F238E27FC236}">
                <a16:creationId xmlns:a16="http://schemas.microsoft.com/office/drawing/2014/main" xmlns="" id="{86F6F40D-65BE-4329-8722-4B4C0A1F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718050"/>
            <a:ext cx="2873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1197" name="Text Box 656">
            <a:extLst>
              <a:ext uri="{FF2B5EF4-FFF2-40B4-BE49-F238E27FC236}">
                <a16:creationId xmlns:a16="http://schemas.microsoft.com/office/drawing/2014/main" xmlns="" id="{209ED63E-CF46-488C-A44C-34D0CB47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6042025"/>
            <a:ext cx="638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baseline="3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l-G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</a:p>
        </p:txBody>
      </p:sp>
      <p:sp>
        <p:nvSpPr>
          <p:cNvPr id="1198" name="Text Box 657">
            <a:extLst>
              <a:ext uri="{FF2B5EF4-FFF2-40B4-BE49-F238E27FC236}">
                <a16:creationId xmlns:a16="http://schemas.microsoft.com/office/drawing/2014/main" xmlns="" id="{12FF15C6-41B2-4E64-AA90-0AA288A4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6042025"/>
            <a:ext cx="638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600" baseline="3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l-G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</a:p>
        </p:txBody>
      </p:sp>
      <p:grpSp>
        <p:nvGrpSpPr>
          <p:cNvPr id="1199" name="Group 658">
            <a:extLst>
              <a:ext uri="{FF2B5EF4-FFF2-40B4-BE49-F238E27FC236}">
                <a16:creationId xmlns:a16="http://schemas.microsoft.com/office/drawing/2014/main" xmlns="" id="{2138E866-D7C4-46B9-9F08-3C602488C51C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5461000"/>
            <a:ext cx="563562" cy="563563"/>
            <a:chOff x="3643" y="3440"/>
            <a:chExt cx="355" cy="355"/>
          </a:xfrm>
        </p:grpSpPr>
        <p:grpSp>
          <p:nvGrpSpPr>
            <p:cNvPr id="1200" name="Group 659">
              <a:extLst>
                <a:ext uri="{FF2B5EF4-FFF2-40B4-BE49-F238E27FC236}">
                  <a16:creationId xmlns:a16="http://schemas.microsoft.com/office/drawing/2014/main" xmlns="" id="{7103C86F-32C8-4CC5-826C-099F94486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3624"/>
              <a:ext cx="46" cy="51"/>
              <a:chOff x="3816" y="3624"/>
              <a:chExt cx="46" cy="51"/>
            </a:xfrm>
          </p:grpSpPr>
          <p:pic>
            <p:nvPicPr>
              <p:cNvPr id="1418" name="Picture 660">
                <a:extLst>
                  <a:ext uri="{FF2B5EF4-FFF2-40B4-BE49-F238E27FC236}">
                    <a16:creationId xmlns:a16="http://schemas.microsoft.com/office/drawing/2014/main" xmlns="" id="{0B747254-6034-4A2F-8CDF-762D94A01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" y="3624"/>
                <a:ext cx="4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419" name="Text Box 661">
                <a:extLst>
                  <a:ext uri="{FF2B5EF4-FFF2-40B4-BE49-F238E27FC236}">
                    <a16:creationId xmlns:a16="http://schemas.microsoft.com/office/drawing/2014/main" xmlns="" id="{45A579D9-36A3-4CBF-8BE3-DF850B9B4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5" y="3633"/>
                <a:ext cx="28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201" name="Group 662">
              <a:extLst>
                <a:ext uri="{FF2B5EF4-FFF2-40B4-BE49-F238E27FC236}">
                  <a16:creationId xmlns:a16="http://schemas.microsoft.com/office/drawing/2014/main" xmlns="" id="{5D0FB48A-27AE-43AB-B245-CA41F8D4B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5" y="3705"/>
              <a:ext cx="46" cy="51"/>
              <a:chOff x="3695" y="3705"/>
              <a:chExt cx="46" cy="51"/>
            </a:xfrm>
          </p:grpSpPr>
          <p:pic>
            <p:nvPicPr>
              <p:cNvPr id="1416" name="Picture 663">
                <a:extLst>
                  <a:ext uri="{FF2B5EF4-FFF2-40B4-BE49-F238E27FC236}">
                    <a16:creationId xmlns:a16="http://schemas.microsoft.com/office/drawing/2014/main" xmlns="" id="{08317513-AD81-4CD5-A161-300039340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" y="3705"/>
                <a:ext cx="4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417" name="Text Box 664">
                <a:extLst>
                  <a:ext uri="{FF2B5EF4-FFF2-40B4-BE49-F238E27FC236}">
                    <a16:creationId xmlns:a16="http://schemas.microsoft.com/office/drawing/2014/main" xmlns="" id="{91AAE415-4B5F-4CC7-932D-C30B41C9A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4" y="3713"/>
                <a:ext cx="29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202" name="Group 665">
              <a:extLst>
                <a:ext uri="{FF2B5EF4-FFF2-40B4-BE49-F238E27FC236}">
                  <a16:creationId xmlns:a16="http://schemas.microsoft.com/office/drawing/2014/main" xmlns="" id="{094842F6-6E36-4B9E-B78C-BCCCC5081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" y="3679"/>
              <a:ext cx="48" cy="43"/>
              <a:chOff x="3675" y="3679"/>
              <a:chExt cx="48" cy="43"/>
            </a:xfrm>
          </p:grpSpPr>
          <p:pic>
            <p:nvPicPr>
              <p:cNvPr id="1414" name="Picture 666">
                <a:extLst>
                  <a:ext uri="{FF2B5EF4-FFF2-40B4-BE49-F238E27FC236}">
                    <a16:creationId xmlns:a16="http://schemas.microsoft.com/office/drawing/2014/main" xmlns="" id="{D477926C-E428-42E1-BF70-EF51A7E5FB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" y="3679"/>
                <a:ext cx="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415" name="Text Box 667">
                <a:extLst>
                  <a:ext uri="{FF2B5EF4-FFF2-40B4-BE49-F238E27FC236}">
                    <a16:creationId xmlns:a16="http://schemas.microsoft.com/office/drawing/2014/main" xmlns="" id="{2C959749-7C08-44AE-81FD-050C45734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" y="3687"/>
                <a:ext cx="29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203" name="Group 668">
              <a:extLst>
                <a:ext uri="{FF2B5EF4-FFF2-40B4-BE49-F238E27FC236}">
                  <a16:creationId xmlns:a16="http://schemas.microsoft.com/office/drawing/2014/main" xmlns="" id="{17DF72BB-B13D-4317-B87B-48EB171A3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8" y="3521"/>
              <a:ext cx="48" cy="43"/>
              <a:chOff x="3938" y="3521"/>
              <a:chExt cx="48" cy="43"/>
            </a:xfrm>
          </p:grpSpPr>
          <p:pic>
            <p:nvPicPr>
              <p:cNvPr id="1412" name="Picture 669">
                <a:extLst>
                  <a:ext uri="{FF2B5EF4-FFF2-40B4-BE49-F238E27FC236}">
                    <a16:creationId xmlns:a16="http://schemas.microsoft.com/office/drawing/2014/main" xmlns="" id="{B2283632-420C-4655-BD21-FC844E40E0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" y="3521"/>
                <a:ext cx="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413" name="Text Box 670">
                <a:extLst>
                  <a:ext uri="{FF2B5EF4-FFF2-40B4-BE49-F238E27FC236}">
                    <a16:creationId xmlns:a16="http://schemas.microsoft.com/office/drawing/2014/main" xmlns="" id="{2C86D102-ED89-4363-9335-F338C3BF6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" y="3530"/>
                <a:ext cx="29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204" name="Group 671">
              <a:extLst>
                <a:ext uri="{FF2B5EF4-FFF2-40B4-BE49-F238E27FC236}">
                  <a16:creationId xmlns:a16="http://schemas.microsoft.com/office/drawing/2014/main" xmlns="" id="{B093CB43-700E-4545-A0A7-8F51FDAF6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" y="3440"/>
              <a:ext cx="355" cy="355"/>
              <a:chOff x="3643" y="3440"/>
              <a:chExt cx="355" cy="355"/>
            </a:xfrm>
          </p:grpSpPr>
          <p:grpSp>
            <p:nvGrpSpPr>
              <p:cNvPr id="1208" name="Group 672">
                <a:extLst>
                  <a:ext uri="{FF2B5EF4-FFF2-40B4-BE49-F238E27FC236}">
                    <a16:creationId xmlns:a16="http://schemas.microsoft.com/office/drawing/2014/main" xmlns="" id="{B7154E6F-EDDA-44B2-AD98-7226F0CE2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5" y="3464"/>
                <a:ext cx="48" cy="49"/>
                <a:chOff x="3865" y="3464"/>
                <a:chExt cx="48" cy="49"/>
              </a:xfrm>
            </p:grpSpPr>
            <p:pic>
              <p:nvPicPr>
                <p:cNvPr id="1410" name="Picture 673">
                  <a:extLst>
                    <a:ext uri="{FF2B5EF4-FFF2-40B4-BE49-F238E27FC236}">
                      <a16:creationId xmlns:a16="http://schemas.microsoft.com/office/drawing/2014/main" xmlns="" id="{06CF456A-083C-4F7D-BBE2-03B312543F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5" y="3464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1" name="Text Box 674">
                  <a:extLst>
                    <a:ext uri="{FF2B5EF4-FFF2-40B4-BE49-F238E27FC236}">
                      <a16:creationId xmlns:a16="http://schemas.microsoft.com/office/drawing/2014/main" xmlns="" id="{6002541A-39A6-4573-A59D-654728048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5" y="347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09" name="Group 675">
                <a:extLst>
                  <a:ext uri="{FF2B5EF4-FFF2-40B4-BE49-F238E27FC236}">
                    <a16:creationId xmlns:a16="http://schemas.microsoft.com/office/drawing/2014/main" xmlns="" id="{7AF77FB8-5E74-44D9-A622-7D3B71A6E9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9" y="3442"/>
                <a:ext cx="46" cy="49"/>
                <a:chOff x="3799" y="3442"/>
                <a:chExt cx="46" cy="49"/>
              </a:xfrm>
            </p:grpSpPr>
            <p:pic>
              <p:nvPicPr>
                <p:cNvPr id="1408" name="Picture 676">
                  <a:extLst>
                    <a:ext uri="{FF2B5EF4-FFF2-40B4-BE49-F238E27FC236}">
                      <a16:creationId xmlns:a16="http://schemas.microsoft.com/office/drawing/2014/main" xmlns="" id="{27307D9B-DC3F-405E-85E7-3E5069FD67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9" y="3442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9" name="Text Box 677">
                  <a:extLst>
                    <a:ext uri="{FF2B5EF4-FFF2-40B4-BE49-F238E27FC236}">
                      <a16:creationId xmlns:a16="http://schemas.microsoft.com/office/drawing/2014/main" xmlns="" id="{64D3E6C4-79CD-4233-9E32-1242A6E198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8" y="345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0" name="Group 678">
                <a:extLst>
                  <a:ext uri="{FF2B5EF4-FFF2-40B4-BE49-F238E27FC236}">
                    <a16:creationId xmlns:a16="http://schemas.microsoft.com/office/drawing/2014/main" xmlns="" id="{3BB836DE-44AB-47FC-BD75-6226F22279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3" y="3529"/>
                <a:ext cx="46" cy="49"/>
                <a:chOff x="3933" y="3529"/>
                <a:chExt cx="46" cy="49"/>
              </a:xfrm>
            </p:grpSpPr>
            <p:pic>
              <p:nvPicPr>
                <p:cNvPr id="1406" name="Picture 679">
                  <a:extLst>
                    <a:ext uri="{FF2B5EF4-FFF2-40B4-BE49-F238E27FC236}">
                      <a16:creationId xmlns:a16="http://schemas.microsoft.com/office/drawing/2014/main" xmlns="" id="{0EACC001-F2FD-41FE-AEC8-BF410CB08E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3" y="3529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7" name="Text Box 680">
                  <a:extLst>
                    <a:ext uri="{FF2B5EF4-FFF2-40B4-BE49-F238E27FC236}">
                      <a16:creationId xmlns:a16="http://schemas.microsoft.com/office/drawing/2014/main" xmlns="" id="{E9CE3ECC-0BAE-4726-8AC8-BA5D4F847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1" y="35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1" name="Group 681">
                <a:extLst>
                  <a:ext uri="{FF2B5EF4-FFF2-40B4-BE49-F238E27FC236}">
                    <a16:creationId xmlns:a16="http://schemas.microsoft.com/office/drawing/2014/main" xmlns="" id="{3B1F1D34-29B2-4185-8F09-71DBAC9AE6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0" y="3616"/>
                <a:ext cx="48" cy="49"/>
                <a:chOff x="3950" y="3616"/>
                <a:chExt cx="48" cy="49"/>
              </a:xfrm>
            </p:grpSpPr>
            <p:pic>
              <p:nvPicPr>
                <p:cNvPr id="1404" name="Picture 682">
                  <a:extLst>
                    <a:ext uri="{FF2B5EF4-FFF2-40B4-BE49-F238E27FC236}">
                      <a16:creationId xmlns:a16="http://schemas.microsoft.com/office/drawing/2014/main" xmlns="" id="{87858210-781C-4AD0-A1A9-6BAB58D47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0" y="3616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5" name="Text Box 683">
                  <a:extLst>
                    <a:ext uri="{FF2B5EF4-FFF2-40B4-BE49-F238E27FC236}">
                      <a16:creationId xmlns:a16="http://schemas.microsoft.com/office/drawing/2014/main" xmlns="" id="{B2B413A3-940B-45A9-97C6-57CFCE3CBE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0" y="362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2" name="Group 684">
                <a:extLst>
                  <a:ext uri="{FF2B5EF4-FFF2-40B4-BE49-F238E27FC236}">
                    <a16:creationId xmlns:a16="http://schemas.microsoft.com/office/drawing/2014/main" xmlns="" id="{CFE7563A-4A81-4DC7-BEFF-F38F76F04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9" y="3485"/>
                <a:ext cx="48" cy="44"/>
                <a:chOff x="3909" y="3485"/>
                <a:chExt cx="48" cy="44"/>
              </a:xfrm>
            </p:grpSpPr>
            <p:pic>
              <p:nvPicPr>
                <p:cNvPr id="1402" name="Picture 685">
                  <a:extLst>
                    <a:ext uri="{FF2B5EF4-FFF2-40B4-BE49-F238E27FC236}">
                      <a16:creationId xmlns:a16="http://schemas.microsoft.com/office/drawing/2014/main" xmlns="" id="{67103E2E-763C-423A-8065-AC5CAA87FD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9" y="3485"/>
                  <a:ext cx="48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" name="Text Box 686">
                  <a:extLst>
                    <a:ext uri="{FF2B5EF4-FFF2-40B4-BE49-F238E27FC236}">
                      <a16:creationId xmlns:a16="http://schemas.microsoft.com/office/drawing/2014/main" xmlns="" id="{666CD16A-E32C-4F90-99F3-FBF8AB0870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9" y="34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3" name="Group 687">
                <a:extLst>
                  <a:ext uri="{FF2B5EF4-FFF2-40B4-BE49-F238E27FC236}">
                    <a16:creationId xmlns:a16="http://schemas.microsoft.com/office/drawing/2014/main" xmlns="" id="{5D65554C-5EA3-4255-B61F-6A9CBA01ED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7" y="3663"/>
                <a:ext cx="46" cy="44"/>
                <a:chOff x="3937" y="3663"/>
                <a:chExt cx="46" cy="44"/>
              </a:xfrm>
            </p:grpSpPr>
            <p:pic>
              <p:nvPicPr>
                <p:cNvPr id="1400" name="Picture 688">
                  <a:extLst>
                    <a:ext uri="{FF2B5EF4-FFF2-40B4-BE49-F238E27FC236}">
                      <a16:creationId xmlns:a16="http://schemas.microsoft.com/office/drawing/2014/main" xmlns="" id="{0827AF0D-99FC-4865-A9D5-2F9A44CDD0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7" y="3663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1" name="Text Box 689">
                  <a:extLst>
                    <a:ext uri="{FF2B5EF4-FFF2-40B4-BE49-F238E27FC236}">
                      <a16:creationId xmlns:a16="http://schemas.microsoft.com/office/drawing/2014/main" xmlns="" id="{3DDB273E-4908-45E3-8334-285750B3B6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5" y="367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4" name="Group 690">
                <a:extLst>
                  <a:ext uri="{FF2B5EF4-FFF2-40B4-BE49-F238E27FC236}">
                    <a16:creationId xmlns:a16="http://schemas.microsoft.com/office/drawing/2014/main" xmlns="" id="{106EACC1-BFC8-41AC-BF21-1FA63A6C48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9" y="3746"/>
                <a:ext cx="46" cy="42"/>
                <a:chOff x="3799" y="3746"/>
                <a:chExt cx="46" cy="42"/>
              </a:xfrm>
            </p:grpSpPr>
            <p:pic>
              <p:nvPicPr>
                <p:cNvPr id="1398" name="Picture 691">
                  <a:extLst>
                    <a:ext uri="{FF2B5EF4-FFF2-40B4-BE49-F238E27FC236}">
                      <a16:creationId xmlns:a16="http://schemas.microsoft.com/office/drawing/2014/main" xmlns="" id="{F94B6719-C188-4CA9-8ABC-FEA1B15B4E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9" y="3746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9" name="Text Box 692">
                  <a:extLst>
                    <a:ext uri="{FF2B5EF4-FFF2-40B4-BE49-F238E27FC236}">
                      <a16:creationId xmlns:a16="http://schemas.microsoft.com/office/drawing/2014/main" xmlns="" id="{CFE90470-C05C-49EE-B61B-54B77180E9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8" y="375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5" name="Group 693">
                <a:extLst>
                  <a:ext uri="{FF2B5EF4-FFF2-40B4-BE49-F238E27FC236}">
                    <a16:creationId xmlns:a16="http://schemas.microsoft.com/office/drawing/2014/main" xmlns="" id="{F09580FE-3E90-42B0-B9AA-A7E7C31F6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3714"/>
                <a:ext cx="46" cy="42"/>
                <a:chOff x="3715" y="3714"/>
                <a:chExt cx="46" cy="42"/>
              </a:xfrm>
            </p:grpSpPr>
            <p:pic>
              <p:nvPicPr>
                <p:cNvPr id="1396" name="Picture 694">
                  <a:extLst>
                    <a:ext uri="{FF2B5EF4-FFF2-40B4-BE49-F238E27FC236}">
                      <a16:creationId xmlns:a16="http://schemas.microsoft.com/office/drawing/2014/main" xmlns="" id="{CAB48DDA-3FFA-4616-B4B9-5DA6DBEEB1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5" y="3714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7" name="Text Box 695">
                  <a:extLst>
                    <a:ext uri="{FF2B5EF4-FFF2-40B4-BE49-F238E27FC236}">
                      <a16:creationId xmlns:a16="http://schemas.microsoft.com/office/drawing/2014/main" xmlns="" id="{A5C1AF98-80B2-4350-B72F-03606CFA6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3" y="372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6" name="Group 696">
                <a:extLst>
                  <a:ext uri="{FF2B5EF4-FFF2-40B4-BE49-F238E27FC236}">
                    <a16:creationId xmlns:a16="http://schemas.microsoft.com/office/drawing/2014/main" xmlns="" id="{AC286153-EBA4-4EB9-8492-00573F05C7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4" y="3651"/>
                <a:ext cx="46" cy="49"/>
                <a:chOff x="3664" y="3651"/>
                <a:chExt cx="46" cy="49"/>
              </a:xfrm>
            </p:grpSpPr>
            <p:pic>
              <p:nvPicPr>
                <p:cNvPr id="1394" name="Picture 697">
                  <a:extLst>
                    <a:ext uri="{FF2B5EF4-FFF2-40B4-BE49-F238E27FC236}">
                      <a16:creationId xmlns:a16="http://schemas.microsoft.com/office/drawing/2014/main" xmlns="" id="{02968682-D8E4-4D1E-8644-008545DF0D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4" y="3651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5" name="Text Box 698">
                  <a:extLst>
                    <a:ext uri="{FF2B5EF4-FFF2-40B4-BE49-F238E27FC236}">
                      <a16:creationId xmlns:a16="http://schemas.microsoft.com/office/drawing/2014/main" xmlns="" id="{84528A6C-5E4D-40FB-9BA1-FB428AA63E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" y="366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7" name="Group 699">
                <a:extLst>
                  <a:ext uri="{FF2B5EF4-FFF2-40B4-BE49-F238E27FC236}">
                    <a16:creationId xmlns:a16="http://schemas.microsoft.com/office/drawing/2014/main" xmlns="" id="{268A7EFE-5FA8-406C-9229-3968B10E95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9" y="3620"/>
                <a:ext cx="46" cy="42"/>
                <a:chOff x="3649" y="3620"/>
                <a:chExt cx="46" cy="42"/>
              </a:xfrm>
            </p:grpSpPr>
            <p:pic>
              <p:nvPicPr>
                <p:cNvPr id="1392" name="Picture 700">
                  <a:extLst>
                    <a:ext uri="{FF2B5EF4-FFF2-40B4-BE49-F238E27FC236}">
                      <a16:creationId xmlns:a16="http://schemas.microsoft.com/office/drawing/2014/main" xmlns="" id="{4D2C26C3-27CC-4AE5-A968-C0D99A7854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9" y="3620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3" name="Text Box 701">
                  <a:extLst>
                    <a:ext uri="{FF2B5EF4-FFF2-40B4-BE49-F238E27FC236}">
                      <a16:creationId xmlns:a16="http://schemas.microsoft.com/office/drawing/2014/main" xmlns="" id="{E3041271-3CC7-4736-8812-C8A05CF9B7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8" y="362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8" name="Group 702">
                <a:extLst>
                  <a:ext uri="{FF2B5EF4-FFF2-40B4-BE49-F238E27FC236}">
                    <a16:creationId xmlns:a16="http://schemas.microsoft.com/office/drawing/2014/main" xmlns="" id="{FE6CF3DC-0AF0-41F2-8370-C1527F9DA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5" y="3739"/>
                <a:ext cx="46" cy="49"/>
                <a:chOff x="3755" y="3739"/>
                <a:chExt cx="46" cy="49"/>
              </a:xfrm>
            </p:grpSpPr>
            <p:pic>
              <p:nvPicPr>
                <p:cNvPr id="1390" name="Picture 703">
                  <a:extLst>
                    <a:ext uri="{FF2B5EF4-FFF2-40B4-BE49-F238E27FC236}">
                      <a16:creationId xmlns:a16="http://schemas.microsoft.com/office/drawing/2014/main" xmlns="" id="{071DBC0E-78FA-4C3F-84A9-CDD95DF933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5" y="3739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1" name="Text Box 704">
                  <a:extLst>
                    <a:ext uri="{FF2B5EF4-FFF2-40B4-BE49-F238E27FC236}">
                      <a16:creationId xmlns:a16="http://schemas.microsoft.com/office/drawing/2014/main" xmlns="" id="{3D40D07F-AC1B-4922-93A5-0B92B1116E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4" y="374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19" name="Group 705">
                <a:extLst>
                  <a:ext uri="{FF2B5EF4-FFF2-40B4-BE49-F238E27FC236}">
                    <a16:creationId xmlns:a16="http://schemas.microsoft.com/office/drawing/2014/main" xmlns="" id="{FACAB3B6-73E0-45AD-B8A8-CCDC21FF2D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3" y="3583"/>
                <a:ext cx="46" cy="49"/>
                <a:chOff x="3643" y="3583"/>
                <a:chExt cx="46" cy="49"/>
              </a:xfrm>
            </p:grpSpPr>
            <p:pic>
              <p:nvPicPr>
                <p:cNvPr id="1388" name="Picture 706">
                  <a:extLst>
                    <a:ext uri="{FF2B5EF4-FFF2-40B4-BE49-F238E27FC236}">
                      <a16:creationId xmlns:a16="http://schemas.microsoft.com/office/drawing/2014/main" xmlns="" id="{64A845DC-D07A-4872-84B0-41F1FA885B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3" y="3583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9" name="Text Box 707">
                  <a:extLst>
                    <a:ext uri="{FF2B5EF4-FFF2-40B4-BE49-F238E27FC236}">
                      <a16:creationId xmlns:a16="http://schemas.microsoft.com/office/drawing/2014/main" xmlns="" id="{F9FC7BDE-567C-44D2-B0A8-7B4309CCF8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1" y="359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0" name="Group 708">
                <a:extLst>
                  <a:ext uri="{FF2B5EF4-FFF2-40B4-BE49-F238E27FC236}">
                    <a16:creationId xmlns:a16="http://schemas.microsoft.com/office/drawing/2014/main" xmlns="" id="{4EF30635-449C-4BBA-A443-F6B548188D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9" y="3702"/>
                <a:ext cx="48" cy="49"/>
                <a:chOff x="3909" y="3702"/>
                <a:chExt cx="48" cy="49"/>
              </a:xfrm>
            </p:grpSpPr>
            <p:pic>
              <p:nvPicPr>
                <p:cNvPr id="1386" name="Picture 709">
                  <a:extLst>
                    <a:ext uri="{FF2B5EF4-FFF2-40B4-BE49-F238E27FC236}">
                      <a16:creationId xmlns:a16="http://schemas.microsoft.com/office/drawing/2014/main" xmlns="" id="{27BF5B2C-1B84-45F5-89B5-9E8706F872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9" y="3702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7" name="Text Box 710">
                  <a:extLst>
                    <a:ext uri="{FF2B5EF4-FFF2-40B4-BE49-F238E27FC236}">
                      <a16:creationId xmlns:a16="http://schemas.microsoft.com/office/drawing/2014/main" xmlns="" id="{26BCFE2B-DB55-4324-8778-AA7F7C59A5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9" y="371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1" name="Group 711">
                <a:extLst>
                  <a:ext uri="{FF2B5EF4-FFF2-40B4-BE49-F238E27FC236}">
                    <a16:creationId xmlns:a16="http://schemas.microsoft.com/office/drawing/2014/main" xmlns="" id="{AE2B53C0-7C24-4AFC-95AC-065FB7120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7" y="3508"/>
                <a:ext cx="46" cy="49"/>
                <a:chOff x="3667" y="3508"/>
                <a:chExt cx="46" cy="49"/>
              </a:xfrm>
            </p:grpSpPr>
            <p:pic>
              <p:nvPicPr>
                <p:cNvPr id="1384" name="Picture 712">
                  <a:extLst>
                    <a:ext uri="{FF2B5EF4-FFF2-40B4-BE49-F238E27FC236}">
                      <a16:creationId xmlns:a16="http://schemas.microsoft.com/office/drawing/2014/main" xmlns="" id="{ECB79B47-2444-4816-AD1D-D24A4A9099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7" y="3508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5" name="Text Box 713">
                  <a:extLst>
                    <a:ext uri="{FF2B5EF4-FFF2-40B4-BE49-F238E27FC236}">
                      <a16:creationId xmlns:a16="http://schemas.microsoft.com/office/drawing/2014/main" xmlns="" id="{873D930C-1E95-4550-9201-23D1FF14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6" y="351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2" name="Group 714">
                <a:extLst>
                  <a:ext uri="{FF2B5EF4-FFF2-40B4-BE49-F238E27FC236}">
                    <a16:creationId xmlns:a16="http://schemas.microsoft.com/office/drawing/2014/main" xmlns="" id="{3A043444-7123-4D76-AC3E-DB4F1B0F5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2" y="3480"/>
                <a:ext cx="48" cy="42"/>
                <a:chOff x="3692" y="3480"/>
                <a:chExt cx="48" cy="42"/>
              </a:xfrm>
            </p:grpSpPr>
            <p:pic>
              <p:nvPicPr>
                <p:cNvPr id="1382" name="Picture 715">
                  <a:extLst>
                    <a:ext uri="{FF2B5EF4-FFF2-40B4-BE49-F238E27FC236}">
                      <a16:creationId xmlns:a16="http://schemas.microsoft.com/office/drawing/2014/main" xmlns="" id="{9B22DC57-47DB-46AC-8398-B49F0192C4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2" y="348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" name="Text Box 716">
                  <a:extLst>
                    <a:ext uri="{FF2B5EF4-FFF2-40B4-BE49-F238E27FC236}">
                      <a16:creationId xmlns:a16="http://schemas.microsoft.com/office/drawing/2014/main" xmlns="" id="{6FAC65EC-E368-4019-83BE-FCF4B036D7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1" y="348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3" name="Group 717">
                <a:extLst>
                  <a:ext uri="{FF2B5EF4-FFF2-40B4-BE49-F238E27FC236}">
                    <a16:creationId xmlns:a16="http://schemas.microsoft.com/office/drawing/2014/main" xmlns="" id="{DA5C8FBB-6642-424F-B95A-0B1BBA1AB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3539"/>
                <a:ext cx="48" cy="42"/>
                <a:chOff x="3648" y="3539"/>
                <a:chExt cx="48" cy="42"/>
              </a:xfrm>
            </p:grpSpPr>
            <p:pic>
              <p:nvPicPr>
                <p:cNvPr id="1380" name="Picture 718">
                  <a:extLst>
                    <a:ext uri="{FF2B5EF4-FFF2-40B4-BE49-F238E27FC236}">
                      <a16:creationId xmlns:a16="http://schemas.microsoft.com/office/drawing/2014/main" xmlns="" id="{E3E7F6F6-2814-4B75-B2E8-4ABAA03C5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8" y="3539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1" name="Text Box 719">
                  <a:extLst>
                    <a:ext uri="{FF2B5EF4-FFF2-40B4-BE49-F238E27FC236}">
                      <a16:creationId xmlns:a16="http://schemas.microsoft.com/office/drawing/2014/main" xmlns="" id="{327B80D9-62C0-4DCB-8536-6028A3622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7" y="354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4" name="Group 720">
                <a:extLst>
                  <a:ext uri="{FF2B5EF4-FFF2-40B4-BE49-F238E27FC236}">
                    <a16:creationId xmlns:a16="http://schemas.microsoft.com/office/drawing/2014/main" xmlns="" id="{7144D533-C595-4ECA-BDBE-4D5660681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9" y="3567"/>
                <a:ext cx="46" cy="42"/>
                <a:chOff x="3949" y="3567"/>
                <a:chExt cx="46" cy="42"/>
              </a:xfrm>
            </p:grpSpPr>
            <p:pic>
              <p:nvPicPr>
                <p:cNvPr id="1378" name="Picture 721">
                  <a:extLst>
                    <a:ext uri="{FF2B5EF4-FFF2-40B4-BE49-F238E27FC236}">
                      <a16:creationId xmlns:a16="http://schemas.microsoft.com/office/drawing/2014/main" xmlns="" id="{322E1777-E256-4FDB-BA2D-AC2964066B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9" y="356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9" name="Text Box 722">
                  <a:extLst>
                    <a:ext uri="{FF2B5EF4-FFF2-40B4-BE49-F238E27FC236}">
                      <a16:creationId xmlns:a16="http://schemas.microsoft.com/office/drawing/2014/main" xmlns="" id="{9C4995FC-B013-44D1-8B1D-92DC1CC174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7" y="357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5" name="Group 723">
                <a:extLst>
                  <a:ext uri="{FF2B5EF4-FFF2-40B4-BE49-F238E27FC236}">
                    <a16:creationId xmlns:a16="http://schemas.microsoft.com/office/drawing/2014/main" xmlns="" id="{D643EF72-4827-4F97-AAE6-C2068581B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3" y="3442"/>
                <a:ext cx="46" cy="44"/>
                <a:chOff x="3843" y="3442"/>
                <a:chExt cx="46" cy="44"/>
              </a:xfrm>
            </p:grpSpPr>
            <p:pic>
              <p:nvPicPr>
                <p:cNvPr id="1376" name="Picture 724">
                  <a:extLst>
                    <a:ext uri="{FF2B5EF4-FFF2-40B4-BE49-F238E27FC236}">
                      <a16:creationId xmlns:a16="http://schemas.microsoft.com/office/drawing/2014/main" xmlns="" id="{88656653-37A3-437F-B292-F99E446E76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3" y="3442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7" name="Text Box 725">
                  <a:extLst>
                    <a:ext uri="{FF2B5EF4-FFF2-40B4-BE49-F238E27FC236}">
                      <a16:creationId xmlns:a16="http://schemas.microsoft.com/office/drawing/2014/main" xmlns="" id="{BAC15C6F-0541-4ACB-A434-519C7582A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3" y="345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6" name="Group 726">
                <a:extLst>
                  <a:ext uri="{FF2B5EF4-FFF2-40B4-BE49-F238E27FC236}">
                    <a16:creationId xmlns:a16="http://schemas.microsoft.com/office/drawing/2014/main" xmlns="" id="{372565F8-A12B-4D4E-837E-28871078EF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3" y="3746"/>
                <a:ext cx="46" cy="49"/>
                <a:chOff x="3843" y="3746"/>
                <a:chExt cx="46" cy="49"/>
              </a:xfrm>
            </p:grpSpPr>
            <p:pic>
              <p:nvPicPr>
                <p:cNvPr id="1374" name="Picture 727">
                  <a:extLst>
                    <a:ext uri="{FF2B5EF4-FFF2-40B4-BE49-F238E27FC236}">
                      <a16:creationId xmlns:a16="http://schemas.microsoft.com/office/drawing/2014/main" xmlns="" id="{05874355-ABD5-4EE4-A73E-B134906DB9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3" y="3746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5" name="Text Box 728">
                  <a:extLst>
                    <a:ext uri="{FF2B5EF4-FFF2-40B4-BE49-F238E27FC236}">
                      <a16:creationId xmlns:a16="http://schemas.microsoft.com/office/drawing/2014/main" xmlns="" id="{3B4AB249-0575-4D32-9159-C31B599420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3" y="375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7" name="Group 729">
                <a:extLst>
                  <a:ext uri="{FF2B5EF4-FFF2-40B4-BE49-F238E27FC236}">
                    <a16:creationId xmlns:a16="http://schemas.microsoft.com/office/drawing/2014/main" xmlns="" id="{B8E06CD3-9464-4DF2-9A67-FCA77B2E5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2" y="3727"/>
                <a:ext cx="46" cy="42"/>
                <a:chOff x="3872" y="3727"/>
                <a:chExt cx="46" cy="42"/>
              </a:xfrm>
            </p:grpSpPr>
            <p:pic>
              <p:nvPicPr>
                <p:cNvPr id="1372" name="Picture 730">
                  <a:extLst>
                    <a:ext uri="{FF2B5EF4-FFF2-40B4-BE49-F238E27FC236}">
                      <a16:creationId xmlns:a16="http://schemas.microsoft.com/office/drawing/2014/main" xmlns="" id="{140EA354-5EF0-4459-B09C-FE17BD7C85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2" y="372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3" name="Text Box 731">
                  <a:extLst>
                    <a:ext uri="{FF2B5EF4-FFF2-40B4-BE49-F238E27FC236}">
                      <a16:creationId xmlns:a16="http://schemas.microsoft.com/office/drawing/2014/main" xmlns="" id="{F302DF9F-CA18-4F5E-9546-4E60CC389A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2" y="373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8" name="Group 732">
                <a:extLst>
                  <a:ext uri="{FF2B5EF4-FFF2-40B4-BE49-F238E27FC236}">
                    <a16:creationId xmlns:a16="http://schemas.microsoft.com/office/drawing/2014/main" xmlns="" id="{53232035-923A-42FD-94DA-E867E76D4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6" y="3440"/>
                <a:ext cx="48" cy="42"/>
                <a:chOff x="3766" y="3440"/>
                <a:chExt cx="48" cy="42"/>
              </a:xfrm>
            </p:grpSpPr>
            <p:pic>
              <p:nvPicPr>
                <p:cNvPr id="1370" name="Picture 733">
                  <a:extLst>
                    <a:ext uri="{FF2B5EF4-FFF2-40B4-BE49-F238E27FC236}">
                      <a16:creationId xmlns:a16="http://schemas.microsoft.com/office/drawing/2014/main" xmlns="" id="{5EBB8C55-3862-4A2F-A9D7-0E05994D1A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6" y="344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1" name="Text Box 734">
                  <a:extLst>
                    <a:ext uri="{FF2B5EF4-FFF2-40B4-BE49-F238E27FC236}">
                      <a16:creationId xmlns:a16="http://schemas.microsoft.com/office/drawing/2014/main" xmlns="" id="{0C2B8E83-3B71-4603-A03E-CDCAD40284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5" y="344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29" name="Group 735">
                <a:extLst>
                  <a:ext uri="{FF2B5EF4-FFF2-40B4-BE49-F238E27FC236}">
                    <a16:creationId xmlns:a16="http://schemas.microsoft.com/office/drawing/2014/main" xmlns="" id="{C77D96F7-ACD3-4473-A2AA-34E20E99BF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3" y="3454"/>
                <a:ext cx="46" cy="49"/>
                <a:chOff x="3723" y="3454"/>
                <a:chExt cx="46" cy="49"/>
              </a:xfrm>
            </p:grpSpPr>
            <p:pic>
              <p:nvPicPr>
                <p:cNvPr id="1368" name="Picture 736">
                  <a:extLst>
                    <a:ext uri="{FF2B5EF4-FFF2-40B4-BE49-F238E27FC236}">
                      <a16:creationId xmlns:a16="http://schemas.microsoft.com/office/drawing/2014/main" xmlns="" id="{2E47C280-47F2-4EE2-9872-EBB016B2DA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3" y="3454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9" name="Text Box 737">
                  <a:extLst>
                    <a:ext uri="{FF2B5EF4-FFF2-40B4-BE49-F238E27FC236}">
                      <a16:creationId xmlns:a16="http://schemas.microsoft.com/office/drawing/2014/main" xmlns="" id="{73C7CE3B-3227-4239-91A6-9995C954A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" y="346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0" name="Group 738">
                <a:extLst>
                  <a:ext uri="{FF2B5EF4-FFF2-40B4-BE49-F238E27FC236}">
                    <a16:creationId xmlns:a16="http://schemas.microsoft.com/office/drawing/2014/main" xmlns="" id="{D6F5CDAC-5AAD-4F47-A201-4663047FEC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1" y="3485"/>
                <a:ext cx="46" cy="49"/>
                <a:chOff x="3711" y="3485"/>
                <a:chExt cx="46" cy="49"/>
              </a:xfrm>
            </p:grpSpPr>
            <p:pic>
              <p:nvPicPr>
                <p:cNvPr id="1366" name="Picture 739">
                  <a:extLst>
                    <a:ext uri="{FF2B5EF4-FFF2-40B4-BE49-F238E27FC236}">
                      <a16:creationId xmlns:a16="http://schemas.microsoft.com/office/drawing/2014/main" xmlns="" id="{CED11201-D057-446D-890D-1B23CB9155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1" y="348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7" name="Text Box 740">
                  <a:extLst>
                    <a:ext uri="{FF2B5EF4-FFF2-40B4-BE49-F238E27FC236}">
                      <a16:creationId xmlns:a16="http://schemas.microsoft.com/office/drawing/2014/main" xmlns="" id="{D77CABFA-21FB-48A5-B446-1F9444EDDC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0" y="34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1" name="Group 741">
                <a:extLst>
                  <a:ext uri="{FF2B5EF4-FFF2-40B4-BE49-F238E27FC236}">
                    <a16:creationId xmlns:a16="http://schemas.microsoft.com/office/drawing/2014/main" xmlns="" id="{5B06EC49-8440-40B4-9E47-DB734357AB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4" y="3536"/>
                <a:ext cx="48" cy="42"/>
                <a:chOff x="3684" y="3536"/>
                <a:chExt cx="48" cy="42"/>
              </a:xfrm>
            </p:grpSpPr>
            <p:pic>
              <p:nvPicPr>
                <p:cNvPr id="1364" name="Picture 742">
                  <a:extLst>
                    <a:ext uri="{FF2B5EF4-FFF2-40B4-BE49-F238E27FC236}">
                      <a16:creationId xmlns:a16="http://schemas.microsoft.com/office/drawing/2014/main" xmlns="" id="{72F1A888-ACD1-49F3-859F-3E8B8C213C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4" y="3536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5" name="Text Box 743">
                  <a:extLst>
                    <a:ext uri="{FF2B5EF4-FFF2-40B4-BE49-F238E27FC236}">
                      <a16:creationId xmlns:a16="http://schemas.microsoft.com/office/drawing/2014/main" xmlns="" id="{6B49E0FC-37D7-47DA-ACA8-04414E9CE5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4" y="354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2" name="Group 744">
                <a:extLst>
                  <a:ext uri="{FF2B5EF4-FFF2-40B4-BE49-F238E27FC236}">
                    <a16:creationId xmlns:a16="http://schemas.microsoft.com/office/drawing/2014/main" xmlns="" id="{A1297CEE-D0C0-44EB-A5C4-31643BB5C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580"/>
                <a:ext cx="48" cy="49"/>
                <a:chOff x="3672" y="3580"/>
                <a:chExt cx="48" cy="49"/>
              </a:xfrm>
            </p:grpSpPr>
            <p:pic>
              <p:nvPicPr>
                <p:cNvPr id="1362" name="Picture 745">
                  <a:extLst>
                    <a:ext uri="{FF2B5EF4-FFF2-40B4-BE49-F238E27FC236}">
                      <a16:creationId xmlns:a16="http://schemas.microsoft.com/office/drawing/2014/main" xmlns="" id="{E342ADFB-C133-4D57-AAD0-346D7B4BAB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2" y="3580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3" name="Text Box 746">
                  <a:extLst>
                    <a:ext uri="{FF2B5EF4-FFF2-40B4-BE49-F238E27FC236}">
                      <a16:creationId xmlns:a16="http://schemas.microsoft.com/office/drawing/2014/main" xmlns="" id="{EB8B13D1-A158-4C26-984E-93B5D435F0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2" y="358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3" name="Group 747">
                <a:extLst>
                  <a:ext uri="{FF2B5EF4-FFF2-40B4-BE49-F238E27FC236}">
                    <a16:creationId xmlns:a16="http://schemas.microsoft.com/office/drawing/2014/main" xmlns="" id="{9A8322CC-3485-428F-9724-46F833832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4" y="3620"/>
                <a:ext cx="48" cy="42"/>
                <a:chOff x="3684" y="3620"/>
                <a:chExt cx="48" cy="42"/>
              </a:xfrm>
            </p:grpSpPr>
            <p:pic>
              <p:nvPicPr>
                <p:cNvPr id="1360" name="Picture 748">
                  <a:extLst>
                    <a:ext uri="{FF2B5EF4-FFF2-40B4-BE49-F238E27FC236}">
                      <a16:creationId xmlns:a16="http://schemas.microsoft.com/office/drawing/2014/main" xmlns="" id="{21166A9B-80AC-4F52-9C96-52B48207C1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4" y="362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1" name="Text Box 749">
                  <a:extLst>
                    <a:ext uri="{FF2B5EF4-FFF2-40B4-BE49-F238E27FC236}">
                      <a16:creationId xmlns:a16="http://schemas.microsoft.com/office/drawing/2014/main" xmlns="" id="{68AD830D-4257-43FF-B9E4-FAC6C3608F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4" y="362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4" name="Group 750">
                <a:extLst>
                  <a:ext uri="{FF2B5EF4-FFF2-40B4-BE49-F238E27FC236}">
                    <a16:creationId xmlns:a16="http://schemas.microsoft.com/office/drawing/2014/main" xmlns="" id="{B852777F-1A1B-4B66-9532-1BD2F64D28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0" y="3679"/>
                <a:ext cx="48" cy="42"/>
                <a:chOff x="3720" y="3679"/>
                <a:chExt cx="48" cy="42"/>
              </a:xfrm>
            </p:grpSpPr>
            <p:pic>
              <p:nvPicPr>
                <p:cNvPr id="1358" name="Picture 751">
                  <a:extLst>
                    <a:ext uri="{FF2B5EF4-FFF2-40B4-BE49-F238E27FC236}">
                      <a16:creationId xmlns:a16="http://schemas.microsoft.com/office/drawing/2014/main" xmlns="" id="{FB615AC4-38F5-434A-B09F-DAD7F96AD0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0" y="3679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9" name="Text Box 752">
                  <a:extLst>
                    <a:ext uri="{FF2B5EF4-FFF2-40B4-BE49-F238E27FC236}">
                      <a16:creationId xmlns:a16="http://schemas.microsoft.com/office/drawing/2014/main" xmlns="" id="{5AC270EA-E269-4E7D-8A36-E0C91037E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9" y="368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5" name="Group 753">
                <a:extLst>
                  <a:ext uri="{FF2B5EF4-FFF2-40B4-BE49-F238E27FC236}">
                    <a16:creationId xmlns:a16="http://schemas.microsoft.com/office/drawing/2014/main" xmlns="" id="{1CF2F48F-BF6A-47E0-A3A9-5BDB1ECB8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1" y="3704"/>
                <a:ext cx="48" cy="44"/>
                <a:chOff x="3791" y="3704"/>
                <a:chExt cx="48" cy="44"/>
              </a:xfrm>
            </p:grpSpPr>
            <p:pic>
              <p:nvPicPr>
                <p:cNvPr id="1356" name="Picture 754">
                  <a:extLst>
                    <a:ext uri="{FF2B5EF4-FFF2-40B4-BE49-F238E27FC236}">
                      <a16:creationId xmlns:a16="http://schemas.microsoft.com/office/drawing/2014/main" xmlns="" id="{2542F774-6448-4D3C-8F26-18985737C5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1" y="3704"/>
                  <a:ext cx="48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7" name="Text Box 755">
                  <a:extLst>
                    <a:ext uri="{FF2B5EF4-FFF2-40B4-BE49-F238E27FC236}">
                      <a16:creationId xmlns:a16="http://schemas.microsoft.com/office/drawing/2014/main" xmlns="" id="{6580D8D1-68CD-4C75-AAB7-E7601D267E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0" y="371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6" name="Group 756">
                <a:extLst>
                  <a:ext uri="{FF2B5EF4-FFF2-40B4-BE49-F238E27FC236}">
                    <a16:creationId xmlns:a16="http://schemas.microsoft.com/office/drawing/2014/main" xmlns="" id="{543CD69A-13D3-466A-9DE4-D996955C6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2" y="3468"/>
                <a:ext cx="48" cy="42"/>
                <a:chOff x="3762" y="3468"/>
                <a:chExt cx="48" cy="42"/>
              </a:xfrm>
            </p:grpSpPr>
            <p:pic>
              <p:nvPicPr>
                <p:cNvPr id="1354" name="Picture 757">
                  <a:extLst>
                    <a:ext uri="{FF2B5EF4-FFF2-40B4-BE49-F238E27FC236}">
                      <a16:creationId xmlns:a16="http://schemas.microsoft.com/office/drawing/2014/main" xmlns="" id="{46CA8DE4-96B1-40A5-8F78-7817831DD7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2" y="3468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5" name="Text Box 758">
                  <a:extLst>
                    <a:ext uri="{FF2B5EF4-FFF2-40B4-BE49-F238E27FC236}">
                      <a16:creationId xmlns:a16="http://schemas.microsoft.com/office/drawing/2014/main" xmlns="" id="{EBD27F7E-F4D0-4B99-8C32-116218ECBD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2" y="347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7" name="Group 759">
                <a:extLst>
                  <a:ext uri="{FF2B5EF4-FFF2-40B4-BE49-F238E27FC236}">
                    <a16:creationId xmlns:a16="http://schemas.microsoft.com/office/drawing/2014/main" xmlns="" id="{9620FA85-A093-4F38-8462-EFF86A1A2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3" y="3485"/>
                <a:ext cx="46" cy="44"/>
                <a:chOff x="3843" y="3485"/>
                <a:chExt cx="46" cy="44"/>
              </a:xfrm>
            </p:grpSpPr>
            <p:pic>
              <p:nvPicPr>
                <p:cNvPr id="1352" name="Picture 760">
                  <a:extLst>
                    <a:ext uri="{FF2B5EF4-FFF2-40B4-BE49-F238E27FC236}">
                      <a16:creationId xmlns:a16="http://schemas.microsoft.com/office/drawing/2014/main" xmlns="" id="{DAD2099B-A57A-4075-A3EF-6840426AF6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3" y="3485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3" name="Text Box 761">
                  <a:extLst>
                    <a:ext uri="{FF2B5EF4-FFF2-40B4-BE49-F238E27FC236}">
                      <a16:creationId xmlns:a16="http://schemas.microsoft.com/office/drawing/2014/main" xmlns="" id="{58E28A9A-345A-4D96-8F03-854777B2A9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3" y="34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8" name="Group 762">
                <a:extLst>
                  <a:ext uri="{FF2B5EF4-FFF2-40B4-BE49-F238E27FC236}">
                    <a16:creationId xmlns:a16="http://schemas.microsoft.com/office/drawing/2014/main" xmlns="" id="{E651B61E-E29C-49F0-8C68-A69A79082D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" y="3656"/>
                <a:ext cx="48" cy="49"/>
                <a:chOff x="3704" y="3656"/>
                <a:chExt cx="48" cy="49"/>
              </a:xfrm>
            </p:grpSpPr>
            <p:pic>
              <p:nvPicPr>
                <p:cNvPr id="1350" name="Picture 763">
                  <a:extLst>
                    <a:ext uri="{FF2B5EF4-FFF2-40B4-BE49-F238E27FC236}">
                      <a16:creationId xmlns:a16="http://schemas.microsoft.com/office/drawing/2014/main" xmlns="" id="{1059F5F9-C5BC-4D55-BF9B-EF1BB3C7FD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4" y="3656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1" name="Text Box 764">
                  <a:extLst>
                    <a:ext uri="{FF2B5EF4-FFF2-40B4-BE49-F238E27FC236}">
                      <a16:creationId xmlns:a16="http://schemas.microsoft.com/office/drawing/2014/main" xmlns="" id="{41D3EDD2-38DD-41A9-AE26-6FF9545B94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4" y="366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39" name="Group 765">
                <a:extLst>
                  <a:ext uri="{FF2B5EF4-FFF2-40B4-BE49-F238E27FC236}">
                    <a16:creationId xmlns:a16="http://schemas.microsoft.com/office/drawing/2014/main" xmlns="" id="{4C04900A-5B6C-469B-A8D7-3497456F5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2" y="3695"/>
                <a:ext cx="46" cy="49"/>
                <a:chOff x="3752" y="3695"/>
                <a:chExt cx="46" cy="49"/>
              </a:xfrm>
            </p:grpSpPr>
            <p:pic>
              <p:nvPicPr>
                <p:cNvPr id="1348" name="Picture 766">
                  <a:extLst>
                    <a:ext uri="{FF2B5EF4-FFF2-40B4-BE49-F238E27FC236}">
                      <a16:creationId xmlns:a16="http://schemas.microsoft.com/office/drawing/2014/main" xmlns="" id="{9D211B35-A26A-4F7E-B205-8CC0BB3F11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2" y="369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9" name="Text Box 767">
                  <a:extLst>
                    <a:ext uri="{FF2B5EF4-FFF2-40B4-BE49-F238E27FC236}">
                      <a16:creationId xmlns:a16="http://schemas.microsoft.com/office/drawing/2014/main" xmlns="" id="{57E23755-CC5E-4AB8-9AD1-5D582FF579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1" y="370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0" name="Group 768">
                <a:extLst>
                  <a:ext uri="{FF2B5EF4-FFF2-40B4-BE49-F238E27FC236}">
                    <a16:creationId xmlns:a16="http://schemas.microsoft.com/office/drawing/2014/main" xmlns="" id="{DD658764-2307-4AAE-A677-464E0CC53C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1" y="3704"/>
                <a:ext cx="48" cy="49"/>
                <a:chOff x="3831" y="3704"/>
                <a:chExt cx="48" cy="49"/>
              </a:xfrm>
            </p:grpSpPr>
            <p:pic>
              <p:nvPicPr>
                <p:cNvPr id="1346" name="Picture 769">
                  <a:extLst>
                    <a:ext uri="{FF2B5EF4-FFF2-40B4-BE49-F238E27FC236}">
                      <a16:creationId xmlns:a16="http://schemas.microsoft.com/office/drawing/2014/main" xmlns="" id="{83FCA179-6063-4693-A4F5-7E148D65CA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1" y="3704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7" name="Text Box 770">
                  <a:extLst>
                    <a:ext uri="{FF2B5EF4-FFF2-40B4-BE49-F238E27FC236}">
                      <a16:creationId xmlns:a16="http://schemas.microsoft.com/office/drawing/2014/main" xmlns="" id="{F7EA0193-C3FB-4166-85AC-A231275E1C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1" y="371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1" name="Group 771">
                <a:extLst>
                  <a:ext uri="{FF2B5EF4-FFF2-40B4-BE49-F238E27FC236}">
                    <a16:creationId xmlns:a16="http://schemas.microsoft.com/office/drawing/2014/main" xmlns="" id="{8B362E76-48E5-4CF1-993C-54B5CF52B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7" y="3623"/>
                <a:ext cx="46" cy="49"/>
                <a:chOff x="3727" y="3623"/>
                <a:chExt cx="46" cy="49"/>
              </a:xfrm>
            </p:grpSpPr>
            <p:pic>
              <p:nvPicPr>
                <p:cNvPr id="1344" name="Picture 772">
                  <a:extLst>
                    <a:ext uri="{FF2B5EF4-FFF2-40B4-BE49-F238E27FC236}">
                      <a16:creationId xmlns:a16="http://schemas.microsoft.com/office/drawing/2014/main" xmlns="" id="{4BCA89C2-18E8-4D9A-AA88-CB4A92C340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7" y="3623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5" name="Text Box 773">
                  <a:extLst>
                    <a:ext uri="{FF2B5EF4-FFF2-40B4-BE49-F238E27FC236}">
                      <a16:creationId xmlns:a16="http://schemas.microsoft.com/office/drawing/2014/main" xmlns="" id="{E917E908-87C2-4128-8F64-7AA2470F50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63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2" name="Group 774">
                <a:extLst>
                  <a:ext uri="{FF2B5EF4-FFF2-40B4-BE49-F238E27FC236}">
                    <a16:creationId xmlns:a16="http://schemas.microsoft.com/office/drawing/2014/main" xmlns="" id="{15BA3ABE-F2EA-464C-84F6-AAA818215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1" y="3667"/>
                <a:ext cx="46" cy="49"/>
                <a:chOff x="3771" y="3667"/>
                <a:chExt cx="46" cy="49"/>
              </a:xfrm>
            </p:grpSpPr>
            <p:pic>
              <p:nvPicPr>
                <p:cNvPr id="1342" name="Picture 775">
                  <a:extLst>
                    <a:ext uri="{FF2B5EF4-FFF2-40B4-BE49-F238E27FC236}">
                      <a16:creationId xmlns:a16="http://schemas.microsoft.com/office/drawing/2014/main" xmlns="" id="{97280ECE-14E2-4DB0-86A1-E32E8455B2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1" y="3667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3" name="Text Box 776">
                  <a:extLst>
                    <a:ext uri="{FF2B5EF4-FFF2-40B4-BE49-F238E27FC236}">
                      <a16:creationId xmlns:a16="http://schemas.microsoft.com/office/drawing/2014/main" xmlns="" id="{0D7F14F9-F785-473B-847F-B70798B77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0" y="367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3" name="Group 777">
                <a:extLst>
                  <a:ext uri="{FF2B5EF4-FFF2-40B4-BE49-F238E27FC236}">
                    <a16:creationId xmlns:a16="http://schemas.microsoft.com/office/drawing/2014/main" xmlns="" id="{076FA90D-BAF7-4F10-8902-26B4D5A9D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8" y="3686"/>
                <a:ext cx="48" cy="49"/>
                <a:chOff x="3868" y="3686"/>
                <a:chExt cx="48" cy="49"/>
              </a:xfrm>
            </p:grpSpPr>
            <p:pic>
              <p:nvPicPr>
                <p:cNvPr id="1340" name="Picture 778">
                  <a:extLst>
                    <a:ext uri="{FF2B5EF4-FFF2-40B4-BE49-F238E27FC236}">
                      <a16:creationId xmlns:a16="http://schemas.microsoft.com/office/drawing/2014/main" xmlns="" id="{F7CAB0C6-9E2D-446D-A0BD-10C9507D58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8" y="3686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1" name="Text Box 779">
                  <a:extLst>
                    <a:ext uri="{FF2B5EF4-FFF2-40B4-BE49-F238E27FC236}">
                      <a16:creationId xmlns:a16="http://schemas.microsoft.com/office/drawing/2014/main" xmlns="" id="{D8F1BFCC-81D4-4D09-9A23-067F73425B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7" y="36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4" name="Group 780">
                <a:extLst>
                  <a:ext uri="{FF2B5EF4-FFF2-40B4-BE49-F238E27FC236}">
                    <a16:creationId xmlns:a16="http://schemas.microsoft.com/office/drawing/2014/main" xmlns="" id="{E6EF05CC-BF91-4DF1-9F6B-0E65C16EA7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1" y="3580"/>
                <a:ext cx="46" cy="42"/>
                <a:chOff x="3711" y="3580"/>
                <a:chExt cx="46" cy="42"/>
              </a:xfrm>
            </p:grpSpPr>
            <p:pic>
              <p:nvPicPr>
                <p:cNvPr id="1338" name="Picture 781">
                  <a:extLst>
                    <a:ext uri="{FF2B5EF4-FFF2-40B4-BE49-F238E27FC236}">
                      <a16:creationId xmlns:a16="http://schemas.microsoft.com/office/drawing/2014/main" xmlns="" id="{5E8D5EEF-1FEC-4228-A24F-FFAAF28CDB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1" y="3580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9" name="Text Box 782">
                  <a:extLst>
                    <a:ext uri="{FF2B5EF4-FFF2-40B4-BE49-F238E27FC236}">
                      <a16:creationId xmlns:a16="http://schemas.microsoft.com/office/drawing/2014/main" xmlns="" id="{0C771C03-08E9-460A-B641-E7EC6BF6C5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0" y="358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5" name="Group 783">
                <a:extLst>
                  <a:ext uri="{FF2B5EF4-FFF2-40B4-BE49-F238E27FC236}">
                    <a16:creationId xmlns:a16="http://schemas.microsoft.com/office/drawing/2014/main" xmlns="" id="{1D86A377-F0C0-4F03-8D53-DC5DAD3F31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3" y="3647"/>
                <a:ext cx="46" cy="42"/>
                <a:chOff x="3743" y="3647"/>
                <a:chExt cx="46" cy="42"/>
              </a:xfrm>
            </p:grpSpPr>
            <p:pic>
              <p:nvPicPr>
                <p:cNvPr id="1336" name="Picture 784">
                  <a:extLst>
                    <a:ext uri="{FF2B5EF4-FFF2-40B4-BE49-F238E27FC236}">
                      <a16:creationId xmlns:a16="http://schemas.microsoft.com/office/drawing/2014/main" xmlns="" id="{1FDDDAE6-A02A-4856-9D2A-D9343A92B3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3" y="364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7" name="Text Box 785">
                  <a:extLst>
                    <a:ext uri="{FF2B5EF4-FFF2-40B4-BE49-F238E27FC236}">
                      <a16:creationId xmlns:a16="http://schemas.microsoft.com/office/drawing/2014/main" xmlns="" id="{C4845665-5F6C-4BA9-B9EF-F190075E82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52" y="365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6" name="Group 786">
                <a:extLst>
                  <a:ext uri="{FF2B5EF4-FFF2-40B4-BE49-F238E27FC236}">
                    <a16:creationId xmlns:a16="http://schemas.microsoft.com/office/drawing/2014/main" xmlns="" id="{4934B354-C1A6-4DEE-91B1-AC15E60CC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9" y="3592"/>
                <a:ext cx="46" cy="42"/>
                <a:chOff x="3769" y="3592"/>
                <a:chExt cx="46" cy="42"/>
              </a:xfrm>
            </p:grpSpPr>
            <p:pic>
              <p:nvPicPr>
                <p:cNvPr id="1334" name="Picture 787">
                  <a:extLst>
                    <a:ext uri="{FF2B5EF4-FFF2-40B4-BE49-F238E27FC236}">
                      <a16:creationId xmlns:a16="http://schemas.microsoft.com/office/drawing/2014/main" xmlns="" id="{05626CAD-15F0-4B8D-AF80-8FAA59B29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9" y="3592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5" name="Text Box 788">
                  <a:extLst>
                    <a:ext uri="{FF2B5EF4-FFF2-40B4-BE49-F238E27FC236}">
                      <a16:creationId xmlns:a16="http://schemas.microsoft.com/office/drawing/2014/main" xmlns="" id="{69D7E16D-E18E-497D-92D0-AD9D712210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8" y="360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7" name="Group 789">
                <a:extLst>
                  <a:ext uri="{FF2B5EF4-FFF2-40B4-BE49-F238E27FC236}">
                    <a16:creationId xmlns:a16="http://schemas.microsoft.com/office/drawing/2014/main" xmlns="" id="{F059FCE4-CDEF-4FE9-A20A-B95A6CB2E8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3" y="3595"/>
                <a:ext cx="46" cy="49"/>
                <a:chOff x="3743" y="3595"/>
                <a:chExt cx="46" cy="49"/>
              </a:xfrm>
            </p:grpSpPr>
            <p:pic>
              <p:nvPicPr>
                <p:cNvPr id="1332" name="Picture 790">
                  <a:extLst>
                    <a:ext uri="{FF2B5EF4-FFF2-40B4-BE49-F238E27FC236}">
                      <a16:creationId xmlns:a16="http://schemas.microsoft.com/office/drawing/2014/main" xmlns="" id="{41761AB5-64BC-4737-B8B0-90E38548F2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3" y="359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3" name="Text Box 791">
                  <a:extLst>
                    <a:ext uri="{FF2B5EF4-FFF2-40B4-BE49-F238E27FC236}">
                      <a16:creationId xmlns:a16="http://schemas.microsoft.com/office/drawing/2014/main" xmlns="" id="{8CF4316F-498F-450B-AFAF-4028F71689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51" y="360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8" name="Group 792">
                <a:extLst>
                  <a:ext uri="{FF2B5EF4-FFF2-40B4-BE49-F238E27FC236}">
                    <a16:creationId xmlns:a16="http://schemas.microsoft.com/office/drawing/2014/main" xmlns="" id="{4C9CA7C8-8E68-455C-99FB-B623587F3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9" y="3616"/>
                <a:ext cx="46" cy="49"/>
                <a:chOff x="3799" y="3616"/>
                <a:chExt cx="46" cy="49"/>
              </a:xfrm>
            </p:grpSpPr>
            <p:pic>
              <p:nvPicPr>
                <p:cNvPr id="1330" name="Picture 793">
                  <a:extLst>
                    <a:ext uri="{FF2B5EF4-FFF2-40B4-BE49-F238E27FC236}">
                      <a16:creationId xmlns:a16="http://schemas.microsoft.com/office/drawing/2014/main" xmlns="" id="{110A023C-7015-4EBA-B425-8461FF0811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9" y="3616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1" name="Text Box 794">
                  <a:extLst>
                    <a:ext uri="{FF2B5EF4-FFF2-40B4-BE49-F238E27FC236}">
                      <a16:creationId xmlns:a16="http://schemas.microsoft.com/office/drawing/2014/main" xmlns="" id="{BB35D279-5DA3-4CA8-96E2-2314F78425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8" y="362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49" name="Group 795">
                <a:extLst>
                  <a:ext uri="{FF2B5EF4-FFF2-40B4-BE49-F238E27FC236}">
                    <a16:creationId xmlns:a16="http://schemas.microsoft.com/office/drawing/2014/main" xmlns="" id="{91ED5564-6CBB-4B77-BE32-F3278BE47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8" y="3635"/>
                <a:ext cx="46" cy="49"/>
                <a:chOff x="3858" y="3635"/>
                <a:chExt cx="46" cy="49"/>
              </a:xfrm>
            </p:grpSpPr>
            <p:pic>
              <p:nvPicPr>
                <p:cNvPr id="1328" name="Picture 796">
                  <a:extLst>
                    <a:ext uri="{FF2B5EF4-FFF2-40B4-BE49-F238E27FC236}">
                      <a16:creationId xmlns:a16="http://schemas.microsoft.com/office/drawing/2014/main" xmlns="" id="{68D6BFAD-7772-40CC-91FB-CF8FB0D5F7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8" y="363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9" name="Text Box 797">
                  <a:extLst>
                    <a:ext uri="{FF2B5EF4-FFF2-40B4-BE49-F238E27FC236}">
                      <a16:creationId xmlns:a16="http://schemas.microsoft.com/office/drawing/2014/main" xmlns="" id="{B9D14AC2-F6D9-429A-AA6E-F0C0BA224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6" y="364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0" name="Group 798">
                <a:extLst>
                  <a:ext uri="{FF2B5EF4-FFF2-40B4-BE49-F238E27FC236}">
                    <a16:creationId xmlns:a16="http://schemas.microsoft.com/office/drawing/2014/main" xmlns="" id="{C4F63708-9A24-42E6-9340-355F043D5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4" y="3667"/>
                <a:ext cx="46" cy="42"/>
                <a:chOff x="3814" y="3667"/>
                <a:chExt cx="46" cy="42"/>
              </a:xfrm>
            </p:grpSpPr>
            <p:pic>
              <p:nvPicPr>
                <p:cNvPr id="1326" name="Picture 799">
                  <a:extLst>
                    <a:ext uri="{FF2B5EF4-FFF2-40B4-BE49-F238E27FC236}">
                      <a16:creationId xmlns:a16="http://schemas.microsoft.com/office/drawing/2014/main" xmlns="" id="{D309DBF4-7A11-4934-9258-D9C8B8FE40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" y="366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7" name="Text Box 800">
                  <a:extLst>
                    <a:ext uri="{FF2B5EF4-FFF2-40B4-BE49-F238E27FC236}">
                      <a16:creationId xmlns:a16="http://schemas.microsoft.com/office/drawing/2014/main" xmlns="" id="{B1BBF7D7-82C4-4D0C-BECA-DC1B3A8ACD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2" y="367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1" name="Group 801">
                <a:extLst>
                  <a:ext uri="{FF2B5EF4-FFF2-40B4-BE49-F238E27FC236}">
                    <a16:creationId xmlns:a16="http://schemas.microsoft.com/office/drawing/2014/main" xmlns="" id="{CBBD8F3C-AE82-41B5-BEF4-DA3147BAF1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0" y="3630"/>
                <a:ext cx="48" cy="42"/>
                <a:chOff x="3780" y="3630"/>
                <a:chExt cx="48" cy="42"/>
              </a:xfrm>
            </p:grpSpPr>
            <p:pic>
              <p:nvPicPr>
                <p:cNvPr id="1324" name="Picture 802">
                  <a:extLst>
                    <a:ext uri="{FF2B5EF4-FFF2-40B4-BE49-F238E27FC236}">
                      <a16:creationId xmlns:a16="http://schemas.microsoft.com/office/drawing/2014/main" xmlns="" id="{E84FEBDB-31E6-4EA6-90C8-7D27EF80E6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0" y="363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5" name="Text Box 803">
                  <a:extLst>
                    <a:ext uri="{FF2B5EF4-FFF2-40B4-BE49-F238E27FC236}">
                      <a16:creationId xmlns:a16="http://schemas.microsoft.com/office/drawing/2014/main" xmlns="" id="{A1A67996-8A57-467D-811B-4539CDF1AB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0" y="36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2" name="Group 804">
                <a:extLst>
                  <a:ext uri="{FF2B5EF4-FFF2-40B4-BE49-F238E27FC236}">
                    <a16:creationId xmlns:a16="http://schemas.microsoft.com/office/drawing/2014/main" xmlns="" id="{9BAF166B-BB07-48CF-A2E2-59EBABB826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9" y="3660"/>
                <a:ext cx="46" cy="44"/>
                <a:chOff x="3889" y="3660"/>
                <a:chExt cx="46" cy="44"/>
              </a:xfrm>
            </p:grpSpPr>
            <p:pic>
              <p:nvPicPr>
                <p:cNvPr id="1322" name="Picture 805">
                  <a:extLst>
                    <a:ext uri="{FF2B5EF4-FFF2-40B4-BE49-F238E27FC236}">
                      <a16:creationId xmlns:a16="http://schemas.microsoft.com/office/drawing/2014/main" xmlns="" id="{FF26ADA6-07DE-4EC3-A46A-7BEB3D821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9" y="3660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3" name="Text Box 806">
                  <a:extLst>
                    <a:ext uri="{FF2B5EF4-FFF2-40B4-BE49-F238E27FC236}">
                      <a16:creationId xmlns:a16="http://schemas.microsoft.com/office/drawing/2014/main" xmlns="" id="{B2EDBD66-144E-45A7-9325-71B836E437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9" y="366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3" name="Group 807">
                <a:extLst>
                  <a:ext uri="{FF2B5EF4-FFF2-40B4-BE49-F238E27FC236}">
                    <a16:creationId xmlns:a16="http://schemas.microsoft.com/office/drawing/2014/main" xmlns="" id="{28E641FA-62AF-4D23-86C9-4A08286DE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4" y="3529"/>
                <a:ext cx="46" cy="44"/>
                <a:chOff x="3814" y="3529"/>
                <a:chExt cx="46" cy="44"/>
              </a:xfrm>
            </p:grpSpPr>
            <p:pic>
              <p:nvPicPr>
                <p:cNvPr id="1320" name="Picture 808">
                  <a:extLst>
                    <a:ext uri="{FF2B5EF4-FFF2-40B4-BE49-F238E27FC236}">
                      <a16:creationId xmlns:a16="http://schemas.microsoft.com/office/drawing/2014/main" xmlns="" id="{BDFC8460-3A3C-43EE-B2DF-773E863995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" y="3529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" name="Text Box 809">
                  <a:extLst>
                    <a:ext uri="{FF2B5EF4-FFF2-40B4-BE49-F238E27FC236}">
                      <a16:creationId xmlns:a16="http://schemas.microsoft.com/office/drawing/2014/main" xmlns="" id="{37343E5F-6EE4-4655-978E-2C9B882A9A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2" y="35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4" name="Group 810">
                <a:extLst>
                  <a:ext uri="{FF2B5EF4-FFF2-40B4-BE49-F238E27FC236}">
                    <a16:creationId xmlns:a16="http://schemas.microsoft.com/office/drawing/2014/main" xmlns="" id="{39D5627D-DC80-4B4F-B3AE-715A68DC5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1" y="3653"/>
                <a:ext cx="48" cy="49"/>
                <a:chOff x="3831" y="3653"/>
                <a:chExt cx="48" cy="49"/>
              </a:xfrm>
            </p:grpSpPr>
            <p:pic>
              <p:nvPicPr>
                <p:cNvPr id="1318" name="Picture 811">
                  <a:extLst>
                    <a:ext uri="{FF2B5EF4-FFF2-40B4-BE49-F238E27FC236}">
                      <a16:creationId xmlns:a16="http://schemas.microsoft.com/office/drawing/2014/main" xmlns="" id="{37EB607B-3784-4731-A0E5-114F3A3DD6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1" y="3653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9" name="Text Box 812">
                  <a:extLst>
                    <a:ext uri="{FF2B5EF4-FFF2-40B4-BE49-F238E27FC236}">
                      <a16:creationId xmlns:a16="http://schemas.microsoft.com/office/drawing/2014/main" xmlns="" id="{1C7ADED7-C915-4654-8E5E-36945B1528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1" y="366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5" name="Group 813">
                <a:extLst>
                  <a:ext uri="{FF2B5EF4-FFF2-40B4-BE49-F238E27FC236}">
                    <a16:creationId xmlns:a16="http://schemas.microsoft.com/office/drawing/2014/main" xmlns="" id="{D088AF79-222E-47E1-B3C8-E96EB6933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7" y="3555"/>
                <a:ext cx="48" cy="49"/>
                <a:chOff x="3787" y="3555"/>
                <a:chExt cx="48" cy="49"/>
              </a:xfrm>
            </p:grpSpPr>
            <p:pic>
              <p:nvPicPr>
                <p:cNvPr id="1316" name="Picture 814">
                  <a:extLst>
                    <a:ext uri="{FF2B5EF4-FFF2-40B4-BE49-F238E27FC236}">
                      <a16:creationId xmlns:a16="http://schemas.microsoft.com/office/drawing/2014/main" xmlns="" id="{68B76255-30C7-4121-8B69-0A817CDF48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7" y="355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7" name="Text Box 815">
                  <a:extLst>
                    <a:ext uri="{FF2B5EF4-FFF2-40B4-BE49-F238E27FC236}">
                      <a16:creationId xmlns:a16="http://schemas.microsoft.com/office/drawing/2014/main" xmlns="" id="{3650C979-2003-48FF-86DE-FD233D13CD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7" y="356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6" name="Group 816">
                <a:extLst>
                  <a:ext uri="{FF2B5EF4-FFF2-40B4-BE49-F238E27FC236}">
                    <a16:creationId xmlns:a16="http://schemas.microsoft.com/office/drawing/2014/main" xmlns="" id="{50D674E4-52C1-407B-BA71-97617636E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7" y="3527"/>
                <a:ext cx="50" cy="49"/>
                <a:chOff x="3727" y="3527"/>
                <a:chExt cx="50" cy="49"/>
              </a:xfrm>
            </p:grpSpPr>
            <p:pic>
              <p:nvPicPr>
                <p:cNvPr id="1314" name="Picture 817">
                  <a:extLst>
                    <a:ext uri="{FF2B5EF4-FFF2-40B4-BE49-F238E27FC236}">
                      <a16:creationId xmlns:a16="http://schemas.microsoft.com/office/drawing/2014/main" xmlns="" id="{41F50DE8-D5F6-4E3D-B0BD-BDAC2AF569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9" y="3527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5" name="Text Box 818">
                  <a:extLst>
                    <a:ext uri="{FF2B5EF4-FFF2-40B4-BE49-F238E27FC236}">
                      <a16:creationId xmlns:a16="http://schemas.microsoft.com/office/drawing/2014/main" xmlns="" id="{8FAEFF33-D142-4580-A53F-6B4C7588B4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7" y="353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7" name="Group 819">
                <a:extLst>
                  <a:ext uri="{FF2B5EF4-FFF2-40B4-BE49-F238E27FC236}">
                    <a16:creationId xmlns:a16="http://schemas.microsoft.com/office/drawing/2014/main" xmlns="" id="{C5D8756C-2614-4385-84D3-B97EBB24E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0" y="3569"/>
                <a:ext cx="48" cy="42"/>
                <a:chOff x="3880" y="3569"/>
                <a:chExt cx="48" cy="42"/>
              </a:xfrm>
            </p:grpSpPr>
            <p:pic>
              <p:nvPicPr>
                <p:cNvPr id="1312" name="Picture 820">
                  <a:extLst>
                    <a:ext uri="{FF2B5EF4-FFF2-40B4-BE49-F238E27FC236}">
                      <a16:creationId xmlns:a16="http://schemas.microsoft.com/office/drawing/2014/main" xmlns="" id="{5917F169-58B4-4A1D-BC97-5F4D9791CF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" y="3569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3" name="Text Box 821">
                  <a:extLst>
                    <a:ext uri="{FF2B5EF4-FFF2-40B4-BE49-F238E27FC236}">
                      <a16:creationId xmlns:a16="http://schemas.microsoft.com/office/drawing/2014/main" xmlns="" id="{FDF5A2A0-1251-4207-963F-B3FB58A5B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9" y="357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8" name="Group 822">
                <a:extLst>
                  <a:ext uri="{FF2B5EF4-FFF2-40B4-BE49-F238E27FC236}">
                    <a16:creationId xmlns:a16="http://schemas.microsoft.com/office/drawing/2014/main" xmlns="" id="{E4B57301-D05F-4647-8496-9F7E3D432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9" y="3548"/>
                <a:ext cx="48" cy="49"/>
                <a:chOff x="3849" y="3548"/>
                <a:chExt cx="48" cy="49"/>
              </a:xfrm>
            </p:grpSpPr>
            <p:pic>
              <p:nvPicPr>
                <p:cNvPr id="1310" name="Picture 823">
                  <a:extLst>
                    <a:ext uri="{FF2B5EF4-FFF2-40B4-BE49-F238E27FC236}">
                      <a16:creationId xmlns:a16="http://schemas.microsoft.com/office/drawing/2014/main" xmlns="" id="{70C35C02-BC89-4844-BCA3-16F0BCF87E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9" y="3548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1" name="Text Box 824">
                  <a:extLst>
                    <a:ext uri="{FF2B5EF4-FFF2-40B4-BE49-F238E27FC236}">
                      <a16:creationId xmlns:a16="http://schemas.microsoft.com/office/drawing/2014/main" xmlns="" id="{E8ADC600-299A-4FD7-B909-329B2CCF71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0" y="355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59" name="Group 825">
                <a:extLst>
                  <a:ext uri="{FF2B5EF4-FFF2-40B4-BE49-F238E27FC236}">
                    <a16:creationId xmlns:a16="http://schemas.microsoft.com/office/drawing/2014/main" xmlns="" id="{7B66D107-2230-4615-9E2E-15248BE0B0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2" y="3581"/>
                <a:ext cx="48" cy="49"/>
                <a:chOff x="3912" y="3581"/>
                <a:chExt cx="48" cy="49"/>
              </a:xfrm>
            </p:grpSpPr>
            <p:pic>
              <p:nvPicPr>
                <p:cNvPr id="1308" name="Picture 826">
                  <a:extLst>
                    <a:ext uri="{FF2B5EF4-FFF2-40B4-BE49-F238E27FC236}">
                      <a16:creationId xmlns:a16="http://schemas.microsoft.com/office/drawing/2014/main" xmlns="" id="{1EBA3A86-06D6-4A7A-A8AB-843D2E5652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2" y="3581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9" name="Text Box 827">
                  <a:extLst>
                    <a:ext uri="{FF2B5EF4-FFF2-40B4-BE49-F238E27FC236}">
                      <a16:creationId xmlns:a16="http://schemas.microsoft.com/office/drawing/2014/main" xmlns="" id="{5C974B49-C346-43D1-9C56-78D24D09CE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2" y="359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0" name="Group 828">
                <a:extLst>
                  <a:ext uri="{FF2B5EF4-FFF2-40B4-BE49-F238E27FC236}">
                    <a16:creationId xmlns:a16="http://schemas.microsoft.com/office/drawing/2014/main" xmlns="" id="{AFF532C3-01A9-4788-9272-E282D6030F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9" y="3635"/>
                <a:ext cx="48" cy="49"/>
                <a:chOff x="3909" y="3635"/>
                <a:chExt cx="48" cy="49"/>
              </a:xfrm>
            </p:grpSpPr>
            <p:pic>
              <p:nvPicPr>
                <p:cNvPr id="1306" name="Picture 829">
                  <a:extLst>
                    <a:ext uri="{FF2B5EF4-FFF2-40B4-BE49-F238E27FC236}">
                      <a16:creationId xmlns:a16="http://schemas.microsoft.com/office/drawing/2014/main" xmlns="" id="{E233A968-3F7D-4F25-B45A-DC76DC961D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9" y="363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7" name="Text Box 830">
                  <a:extLst>
                    <a:ext uri="{FF2B5EF4-FFF2-40B4-BE49-F238E27FC236}">
                      <a16:creationId xmlns:a16="http://schemas.microsoft.com/office/drawing/2014/main" xmlns="" id="{F42717CF-9B03-4EB6-870B-BA952F1796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9" y="364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1" name="Group 831">
                <a:extLst>
                  <a:ext uri="{FF2B5EF4-FFF2-40B4-BE49-F238E27FC236}">
                    <a16:creationId xmlns:a16="http://schemas.microsoft.com/office/drawing/2014/main" xmlns="" id="{FC5EA58F-6D83-4E02-9025-41EB96C2DE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6" y="3572"/>
                <a:ext cx="48" cy="44"/>
                <a:chOff x="3836" y="3572"/>
                <a:chExt cx="48" cy="44"/>
              </a:xfrm>
            </p:grpSpPr>
            <p:pic>
              <p:nvPicPr>
                <p:cNvPr id="1304" name="Picture 832">
                  <a:extLst>
                    <a:ext uri="{FF2B5EF4-FFF2-40B4-BE49-F238E27FC236}">
                      <a16:creationId xmlns:a16="http://schemas.microsoft.com/office/drawing/2014/main" xmlns="" id="{D6A27051-02E7-426B-A434-0878E0FF7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6" y="3572"/>
                  <a:ext cx="48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5" name="Text Box 833">
                  <a:extLst>
                    <a:ext uri="{FF2B5EF4-FFF2-40B4-BE49-F238E27FC236}">
                      <a16:creationId xmlns:a16="http://schemas.microsoft.com/office/drawing/2014/main" xmlns="" id="{DFC86E35-2178-47B0-8691-E54DF11DD4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5" y="358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2" name="Group 834">
                <a:extLst>
                  <a:ext uri="{FF2B5EF4-FFF2-40B4-BE49-F238E27FC236}">
                    <a16:creationId xmlns:a16="http://schemas.microsoft.com/office/drawing/2014/main" xmlns="" id="{0944954D-A8C6-47C9-BFCE-714DCB73F5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6" y="3595"/>
                <a:ext cx="48" cy="49"/>
                <a:chOff x="3806" y="3595"/>
                <a:chExt cx="48" cy="49"/>
              </a:xfrm>
            </p:grpSpPr>
            <p:pic>
              <p:nvPicPr>
                <p:cNvPr id="1302" name="Picture 835">
                  <a:extLst>
                    <a:ext uri="{FF2B5EF4-FFF2-40B4-BE49-F238E27FC236}">
                      <a16:creationId xmlns:a16="http://schemas.microsoft.com/office/drawing/2014/main" xmlns="" id="{8C7B3780-28FD-48F5-BA9F-0480089C83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6" y="359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3" name="Text Box 836">
                  <a:extLst>
                    <a:ext uri="{FF2B5EF4-FFF2-40B4-BE49-F238E27FC236}">
                      <a16:creationId xmlns:a16="http://schemas.microsoft.com/office/drawing/2014/main" xmlns="" id="{30B05E74-AB76-4032-83B6-ECDFFAF315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6" y="360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3" name="Group 837">
                <a:extLst>
                  <a:ext uri="{FF2B5EF4-FFF2-40B4-BE49-F238E27FC236}">
                    <a16:creationId xmlns:a16="http://schemas.microsoft.com/office/drawing/2014/main" xmlns="" id="{6A757ECB-FE85-40E9-800F-696630415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3" y="3470"/>
                <a:ext cx="49" cy="49"/>
                <a:chOff x="3803" y="3470"/>
                <a:chExt cx="49" cy="49"/>
              </a:xfrm>
            </p:grpSpPr>
            <p:pic>
              <p:nvPicPr>
                <p:cNvPr id="1300" name="Picture 838">
                  <a:extLst>
                    <a:ext uri="{FF2B5EF4-FFF2-40B4-BE49-F238E27FC236}">
                      <a16:creationId xmlns:a16="http://schemas.microsoft.com/office/drawing/2014/main" xmlns="" id="{C0DC7113-2FCA-4CCD-A6D0-6BA7892FAC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3" y="3470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1" name="Text Box 839">
                  <a:extLst>
                    <a:ext uri="{FF2B5EF4-FFF2-40B4-BE49-F238E27FC236}">
                      <a16:creationId xmlns:a16="http://schemas.microsoft.com/office/drawing/2014/main" xmlns="" id="{F19D7A8A-0FED-4EE9-A69C-2DFF4E9893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4" y="347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4" name="Group 840">
                <a:extLst>
                  <a:ext uri="{FF2B5EF4-FFF2-40B4-BE49-F238E27FC236}">
                    <a16:creationId xmlns:a16="http://schemas.microsoft.com/office/drawing/2014/main" xmlns="" id="{B756F636-35E6-4AA3-AC72-D0B1E0E4E8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2" y="3504"/>
                <a:ext cx="46" cy="42"/>
                <a:chOff x="3752" y="3504"/>
                <a:chExt cx="46" cy="42"/>
              </a:xfrm>
            </p:grpSpPr>
            <p:pic>
              <p:nvPicPr>
                <p:cNvPr id="1298" name="Picture 841">
                  <a:extLst>
                    <a:ext uri="{FF2B5EF4-FFF2-40B4-BE49-F238E27FC236}">
                      <a16:creationId xmlns:a16="http://schemas.microsoft.com/office/drawing/2014/main" xmlns="" id="{6068A716-824F-4B22-A68A-CDE3629E34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2" y="3504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9" name="Text Box 842">
                  <a:extLst>
                    <a:ext uri="{FF2B5EF4-FFF2-40B4-BE49-F238E27FC236}">
                      <a16:creationId xmlns:a16="http://schemas.microsoft.com/office/drawing/2014/main" xmlns="" id="{E3A2CB82-69A9-42B4-9F8B-4987F2D5E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1" y="351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5" name="Group 843">
                <a:extLst>
                  <a:ext uri="{FF2B5EF4-FFF2-40B4-BE49-F238E27FC236}">
                    <a16:creationId xmlns:a16="http://schemas.microsoft.com/office/drawing/2014/main" xmlns="" id="{25386A51-1F8E-4804-8497-F86C4861D0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0" y="3505"/>
                <a:ext cx="48" cy="49"/>
                <a:chOff x="3790" y="3505"/>
                <a:chExt cx="48" cy="49"/>
              </a:xfrm>
            </p:grpSpPr>
            <p:pic>
              <p:nvPicPr>
                <p:cNvPr id="1296" name="Picture 844">
                  <a:extLst>
                    <a:ext uri="{FF2B5EF4-FFF2-40B4-BE49-F238E27FC236}">
                      <a16:creationId xmlns:a16="http://schemas.microsoft.com/office/drawing/2014/main" xmlns="" id="{90E269CE-CA6B-4333-B6D3-AEFF61E31E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" y="350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7" name="Text Box 845">
                  <a:extLst>
                    <a:ext uri="{FF2B5EF4-FFF2-40B4-BE49-F238E27FC236}">
                      <a16:creationId xmlns:a16="http://schemas.microsoft.com/office/drawing/2014/main" xmlns="" id="{615C4D1D-5701-4CE5-8E55-E4E3FFEEDD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5" y="350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6" name="Group 846">
                <a:extLst>
                  <a:ext uri="{FF2B5EF4-FFF2-40B4-BE49-F238E27FC236}">
                    <a16:creationId xmlns:a16="http://schemas.microsoft.com/office/drawing/2014/main" xmlns="" id="{B236578D-9819-446D-8A5A-5798F939A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9" y="3569"/>
                <a:ext cx="46" cy="42"/>
                <a:chOff x="3769" y="3569"/>
                <a:chExt cx="46" cy="42"/>
              </a:xfrm>
            </p:grpSpPr>
            <p:pic>
              <p:nvPicPr>
                <p:cNvPr id="1294" name="Picture 847">
                  <a:extLst>
                    <a:ext uri="{FF2B5EF4-FFF2-40B4-BE49-F238E27FC236}">
                      <a16:creationId xmlns:a16="http://schemas.microsoft.com/office/drawing/2014/main" xmlns="" id="{73FA7DB3-CB93-4D5D-8F80-EECBB547D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9" y="3569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5" name="Text Box 848">
                  <a:extLst>
                    <a:ext uri="{FF2B5EF4-FFF2-40B4-BE49-F238E27FC236}">
                      <a16:creationId xmlns:a16="http://schemas.microsoft.com/office/drawing/2014/main" xmlns="" id="{AE1A9985-709C-4752-8594-6388EC9B3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2" y="357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7" name="Group 849">
                <a:extLst>
                  <a:ext uri="{FF2B5EF4-FFF2-40B4-BE49-F238E27FC236}">
                    <a16:creationId xmlns:a16="http://schemas.microsoft.com/office/drawing/2014/main" xmlns="" id="{2A55541D-E0F7-44D9-9130-C6D4B8857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5" y="3616"/>
                <a:ext cx="46" cy="44"/>
                <a:chOff x="3725" y="3616"/>
                <a:chExt cx="46" cy="44"/>
              </a:xfrm>
            </p:grpSpPr>
            <p:pic>
              <p:nvPicPr>
                <p:cNvPr id="1292" name="Picture 850">
                  <a:extLst>
                    <a:ext uri="{FF2B5EF4-FFF2-40B4-BE49-F238E27FC236}">
                      <a16:creationId xmlns:a16="http://schemas.microsoft.com/office/drawing/2014/main" xmlns="" id="{AE24C997-DCB3-42BB-AD55-066494716B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5" y="3616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3" name="Text Box 851">
                  <a:extLst>
                    <a:ext uri="{FF2B5EF4-FFF2-40B4-BE49-F238E27FC236}">
                      <a16:creationId xmlns:a16="http://schemas.microsoft.com/office/drawing/2014/main" xmlns="" id="{BDC7FF18-994C-46B5-99F0-3DCD71EC0E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4" y="362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8" name="Group 852">
                <a:extLst>
                  <a:ext uri="{FF2B5EF4-FFF2-40B4-BE49-F238E27FC236}">
                    <a16:creationId xmlns:a16="http://schemas.microsoft.com/office/drawing/2014/main" xmlns="" id="{EEE654D1-7887-4852-8DDB-6D1EF54E2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1" y="3552"/>
                <a:ext cx="46" cy="42"/>
                <a:chOff x="3711" y="3552"/>
                <a:chExt cx="46" cy="42"/>
              </a:xfrm>
            </p:grpSpPr>
            <p:pic>
              <p:nvPicPr>
                <p:cNvPr id="1290" name="Picture 853">
                  <a:extLst>
                    <a:ext uri="{FF2B5EF4-FFF2-40B4-BE49-F238E27FC236}">
                      <a16:creationId xmlns:a16="http://schemas.microsoft.com/office/drawing/2014/main" xmlns="" id="{BBFB4D6E-9198-42B9-8DA1-857858F9C1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1" y="3552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1" name="Text Box 854">
                  <a:extLst>
                    <a:ext uri="{FF2B5EF4-FFF2-40B4-BE49-F238E27FC236}">
                      <a16:creationId xmlns:a16="http://schemas.microsoft.com/office/drawing/2014/main" xmlns="" id="{CFB52523-2CDA-4A16-8FF6-0492D70072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0" y="356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69" name="Group 855">
                <a:extLst>
                  <a:ext uri="{FF2B5EF4-FFF2-40B4-BE49-F238E27FC236}">
                    <a16:creationId xmlns:a16="http://schemas.microsoft.com/office/drawing/2014/main" xmlns="" id="{5AC1A823-AFC4-4DCA-B452-894EAC36B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5" y="3536"/>
                <a:ext cx="46" cy="49"/>
                <a:chOff x="3755" y="3536"/>
                <a:chExt cx="46" cy="49"/>
              </a:xfrm>
            </p:grpSpPr>
            <p:pic>
              <p:nvPicPr>
                <p:cNvPr id="1288" name="Picture 856">
                  <a:extLst>
                    <a:ext uri="{FF2B5EF4-FFF2-40B4-BE49-F238E27FC236}">
                      <a16:creationId xmlns:a16="http://schemas.microsoft.com/office/drawing/2014/main" xmlns="" id="{5934A397-EDD2-47AD-AAFC-3EB8F94657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5" y="3536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9" name="Text Box 857">
                  <a:extLst>
                    <a:ext uri="{FF2B5EF4-FFF2-40B4-BE49-F238E27FC236}">
                      <a16:creationId xmlns:a16="http://schemas.microsoft.com/office/drawing/2014/main" xmlns="" id="{B777262A-6732-4CC7-AD7C-F75BB3E3BD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4" y="354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70" name="Group 858">
                <a:extLst>
                  <a:ext uri="{FF2B5EF4-FFF2-40B4-BE49-F238E27FC236}">
                    <a16:creationId xmlns:a16="http://schemas.microsoft.com/office/drawing/2014/main" xmlns="" id="{3C7129C5-89F5-4F7E-BEEE-624CA99EC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5" y="3601"/>
                <a:ext cx="46" cy="42"/>
                <a:chOff x="3845" y="3601"/>
                <a:chExt cx="46" cy="42"/>
              </a:xfrm>
            </p:grpSpPr>
            <p:pic>
              <p:nvPicPr>
                <p:cNvPr id="1286" name="Picture 859">
                  <a:extLst>
                    <a:ext uri="{FF2B5EF4-FFF2-40B4-BE49-F238E27FC236}">
                      <a16:creationId xmlns:a16="http://schemas.microsoft.com/office/drawing/2014/main" xmlns="" id="{BB6EEFC2-54B9-47B4-ACA6-FF1E2D600E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5" y="3601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7" name="Text Box 860">
                  <a:extLst>
                    <a:ext uri="{FF2B5EF4-FFF2-40B4-BE49-F238E27FC236}">
                      <a16:creationId xmlns:a16="http://schemas.microsoft.com/office/drawing/2014/main" xmlns="" id="{8FFC5286-B27D-4D0D-82E6-1A43EF3B25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5" y="360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71" name="Group 861">
                <a:extLst>
                  <a:ext uri="{FF2B5EF4-FFF2-40B4-BE49-F238E27FC236}">
                    <a16:creationId xmlns:a16="http://schemas.microsoft.com/office/drawing/2014/main" xmlns="" id="{AB4B56B7-FDB6-4739-895C-8524DDE5E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0" y="3599"/>
                <a:ext cx="46" cy="42"/>
                <a:chOff x="3920" y="3599"/>
                <a:chExt cx="46" cy="42"/>
              </a:xfrm>
            </p:grpSpPr>
            <p:pic>
              <p:nvPicPr>
                <p:cNvPr id="1284" name="Picture 862">
                  <a:extLst>
                    <a:ext uri="{FF2B5EF4-FFF2-40B4-BE49-F238E27FC236}">
                      <a16:creationId xmlns:a16="http://schemas.microsoft.com/office/drawing/2014/main" xmlns="" id="{364C5DBC-8CBC-42FA-A564-D7F545A913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0" y="3599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5" name="Text Box 863">
                  <a:extLst>
                    <a:ext uri="{FF2B5EF4-FFF2-40B4-BE49-F238E27FC236}">
                      <a16:creationId xmlns:a16="http://schemas.microsoft.com/office/drawing/2014/main" xmlns="" id="{BFA1568E-1E57-496E-B8D9-AA084A294D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9" y="360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72" name="Group 864">
                <a:extLst>
                  <a:ext uri="{FF2B5EF4-FFF2-40B4-BE49-F238E27FC236}">
                    <a16:creationId xmlns:a16="http://schemas.microsoft.com/office/drawing/2014/main" xmlns="" id="{01D831A7-6AA7-4713-9F4D-CB5115D021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0" y="3613"/>
                <a:ext cx="48" cy="49"/>
                <a:chOff x="3880" y="3613"/>
                <a:chExt cx="48" cy="49"/>
              </a:xfrm>
            </p:grpSpPr>
            <p:pic>
              <p:nvPicPr>
                <p:cNvPr id="1282" name="Picture 865">
                  <a:extLst>
                    <a:ext uri="{FF2B5EF4-FFF2-40B4-BE49-F238E27FC236}">
                      <a16:creationId xmlns:a16="http://schemas.microsoft.com/office/drawing/2014/main" xmlns="" id="{B2A98642-63D0-4C7B-90EE-7C8118A8E2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" y="3613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3" name="Text Box 866">
                  <a:extLst>
                    <a:ext uri="{FF2B5EF4-FFF2-40B4-BE49-F238E27FC236}">
                      <a16:creationId xmlns:a16="http://schemas.microsoft.com/office/drawing/2014/main" xmlns="" id="{9AA8CCDE-017E-416C-AC58-D52F11341A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9" y="362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73" name="Group 867">
                <a:extLst>
                  <a:ext uri="{FF2B5EF4-FFF2-40B4-BE49-F238E27FC236}">
                    <a16:creationId xmlns:a16="http://schemas.microsoft.com/office/drawing/2014/main" xmlns="" id="{7E639821-7DDE-4C6E-9C59-DC9E8F70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2" y="3504"/>
                <a:ext cx="46" cy="49"/>
                <a:chOff x="3872" y="3504"/>
                <a:chExt cx="46" cy="49"/>
              </a:xfrm>
            </p:grpSpPr>
            <p:pic>
              <p:nvPicPr>
                <p:cNvPr id="1280" name="Picture 868">
                  <a:extLst>
                    <a:ext uri="{FF2B5EF4-FFF2-40B4-BE49-F238E27FC236}">
                      <a16:creationId xmlns:a16="http://schemas.microsoft.com/office/drawing/2014/main" xmlns="" id="{8430CFBA-7D25-4B17-9645-2CF278748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2" y="3504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1" name="Text Box 869">
                  <a:extLst>
                    <a:ext uri="{FF2B5EF4-FFF2-40B4-BE49-F238E27FC236}">
                      <a16:creationId xmlns:a16="http://schemas.microsoft.com/office/drawing/2014/main" xmlns="" id="{CB9D9A6A-3243-4732-AC22-EFADFBE872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2" y="351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74" name="Group 870">
                <a:extLst>
                  <a:ext uri="{FF2B5EF4-FFF2-40B4-BE49-F238E27FC236}">
                    <a16:creationId xmlns:a16="http://schemas.microsoft.com/office/drawing/2014/main" xmlns="" id="{1A07E0C2-22FE-4044-BF6C-FC49E4D36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3529"/>
                <a:ext cx="46" cy="44"/>
                <a:chOff x="3888" y="3529"/>
                <a:chExt cx="46" cy="44"/>
              </a:xfrm>
            </p:grpSpPr>
            <p:pic>
              <p:nvPicPr>
                <p:cNvPr id="1278" name="Picture 871">
                  <a:extLst>
                    <a:ext uri="{FF2B5EF4-FFF2-40B4-BE49-F238E27FC236}">
                      <a16:creationId xmlns:a16="http://schemas.microsoft.com/office/drawing/2014/main" xmlns="" id="{AC13DB8B-66BF-40F2-97B9-243D8EB518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3529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9" name="Text Box 872">
                  <a:extLst>
                    <a:ext uri="{FF2B5EF4-FFF2-40B4-BE49-F238E27FC236}">
                      <a16:creationId xmlns:a16="http://schemas.microsoft.com/office/drawing/2014/main" xmlns="" id="{A3257E76-DCAC-441E-845A-725C827C16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7" y="35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275" name="Group 873">
                <a:extLst>
                  <a:ext uri="{FF2B5EF4-FFF2-40B4-BE49-F238E27FC236}">
                    <a16:creationId xmlns:a16="http://schemas.microsoft.com/office/drawing/2014/main" xmlns="" id="{71766102-8591-418A-956F-772233A99D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1" y="3508"/>
                <a:ext cx="46" cy="42"/>
                <a:chOff x="3841" y="3508"/>
                <a:chExt cx="46" cy="42"/>
              </a:xfrm>
            </p:grpSpPr>
            <p:pic>
              <p:nvPicPr>
                <p:cNvPr id="1276" name="Picture 874">
                  <a:extLst>
                    <a:ext uri="{FF2B5EF4-FFF2-40B4-BE49-F238E27FC236}">
                      <a16:creationId xmlns:a16="http://schemas.microsoft.com/office/drawing/2014/main" xmlns="" id="{BE37C512-3DE0-452C-87E3-13964ABD97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1" y="3508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7" name="Text Box 875">
                  <a:extLst>
                    <a:ext uri="{FF2B5EF4-FFF2-40B4-BE49-F238E27FC236}">
                      <a16:creationId xmlns:a16="http://schemas.microsoft.com/office/drawing/2014/main" xmlns="" id="{CD5F21A2-E39C-434F-AE9A-B464F36712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9" y="351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</p:grpSp>
        <p:grpSp>
          <p:nvGrpSpPr>
            <p:cNvPr id="1205" name="Group 876">
              <a:extLst>
                <a:ext uri="{FF2B5EF4-FFF2-40B4-BE49-F238E27FC236}">
                  <a16:creationId xmlns:a16="http://schemas.microsoft.com/office/drawing/2014/main" xmlns="" id="{D4FE7E32-A37A-4C7F-91DD-8C2DD2614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4" y="3557"/>
              <a:ext cx="46" cy="43"/>
              <a:chOff x="3914" y="3557"/>
              <a:chExt cx="46" cy="43"/>
            </a:xfrm>
          </p:grpSpPr>
          <p:pic>
            <p:nvPicPr>
              <p:cNvPr id="1206" name="Picture 877">
                <a:extLst>
                  <a:ext uri="{FF2B5EF4-FFF2-40B4-BE49-F238E27FC236}">
                    <a16:creationId xmlns:a16="http://schemas.microsoft.com/office/drawing/2014/main" xmlns="" id="{E007FA26-D24E-4934-9D12-57849592C7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4" y="3557"/>
                <a:ext cx="4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207" name="Text Box 878">
                <a:extLst>
                  <a:ext uri="{FF2B5EF4-FFF2-40B4-BE49-F238E27FC236}">
                    <a16:creationId xmlns:a16="http://schemas.microsoft.com/office/drawing/2014/main" xmlns="" id="{0FC00C48-C93D-4AC8-8920-97C05D550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3565"/>
                <a:ext cx="28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</p:grpSp>
      <p:grpSp>
        <p:nvGrpSpPr>
          <p:cNvPr id="1420" name="Group 879">
            <a:extLst>
              <a:ext uri="{FF2B5EF4-FFF2-40B4-BE49-F238E27FC236}">
                <a16:creationId xmlns:a16="http://schemas.microsoft.com/office/drawing/2014/main" xmlns="" id="{3C5ED12E-DCA7-4DE0-87F8-C01C62E2FD2A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5461000"/>
            <a:ext cx="563563" cy="563563"/>
            <a:chOff x="4142" y="3440"/>
            <a:chExt cx="355" cy="355"/>
          </a:xfrm>
        </p:grpSpPr>
        <p:grpSp>
          <p:nvGrpSpPr>
            <p:cNvPr id="1421" name="Group 880">
              <a:extLst>
                <a:ext uri="{FF2B5EF4-FFF2-40B4-BE49-F238E27FC236}">
                  <a16:creationId xmlns:a16="http://schemas.microsoft.com/office/drawing/2014/main" xmlns="" id="{454A185D-3ADC-47B6-96D5-255B196BA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" y="3624"/>
              <a:ext cx="46" cy="51"/>
              <a:chOff x="4315" y="3624"/>
              <a:chExt cx="46" cy="51"/>
            </a:xfrm>
          </p:grpSpPr>
          <p:pic>
            <p:nvPicPr>
              <p:cNvPr id="1639" name="Picture 881">
                <a:extLst>
                  <a:ext uri="{FF2B5EF4-FFF2-40B4-BE49-F238E27FC236}">
                    <a16:creationId xmlns:a16="http://schemas.microsoft.com/office/drawing/2014/main" xmlns="" id="{C5C5E96B-6F7E-4FA1-8E04-15FF03A22F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5" y="3624"/>
                <a:ext cx="4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40" name="Text Box 882">
                <a:extLst>
                  <a:ext uri="{FF2B5EF4-FFF2-40B4-BE49-F238E27FC236}">
                    <a16:creationId xmlns:a16="http://schemas.microsoft.com/office/drawing/2014/main" xmlns="" id="{212EA25A-9686-478E-99C3-CB5882C8C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" y="3633"/>
                <a:ext cx="28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422" name="Group 883">
              <a:extLst>
                <a:ext uri="{FF2B5EF4-FFF2-40B4-BE49-F238E27FC236}">
                  <a16:creationId xmlns:a16="http://schemas.microsoft.com/office/drawing/2014/main" xmlns="" id="{91B75500-A6F2-49D2-AFC8-EC41F0ACF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4" y="3705"/>
              <a:ext cx="46" cy="51"/>
              <a:chOff x="4194" y="3705"/>
              <a:chExt cx="46" cy="51"/>
            </a:xfrm>
          </p:grpSpPr>
          <p:pic>
            <p:nvPicPr>
              <p:cNvPr id="1637" name="Picture 884">
                <a:extLst>
                  <a:ext uri="{FF2B5EF4-FFF2-40B4-BE49-F238E27FC236}">
                    <a16:creationId xmlns:a16="http://schemas.microsoft.com/office/drawing/2014/main" xmlns="" id="{6CBE08CA-EB87-4124-A6F8-44CA8E003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" y="3705"/>
                <a:ext cx="4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38" name="Text Box 885">
                <a:extLst>
                  <a:ext uri="{FF2B5EF4-FFF2-40B4-BE49-F238E27FC236}">
                    <a16:creationId xmlns:a16="http://schemas.microsoft.com/office/drawing/2014/main" xmlns="" id="{E10D6FD9-3E0D-4200-9498-11ECB0500E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3" y="3713"/>
                <a:ext cx="29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423" name="Group 886">
              <a:extLst>
                <a:ext uri="{FF2B5EF4-FFF2-40B4-BE49-F238E27FC236}">
                  <a16:creationId xmlns:a16="http://schemas.microsoft.com/office/drawing/2014/main" xmlns="" id="{C8909E20-8449-4BDB-B2CE-AC012D395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4" y="3679"/>
              <a:ext cx="48" cy="43"/>
              <a:chOff x="4174" y="3679"/>
              <a:chExt cx="48" cy="43"/>
            </a:xfrm>
          </p:grpSpPr>
          <p:pic>
            <p:nvPicPr>
              <p:cNvPr id="1635" name="Picture 887">
                <a:extLst>
                  <a:ext uri="{FF2B5EF4-FFF2-40B4-BE49-F238E27FC236}">
                    <a16:creationId xmlns:a16="http://schemas.microsoft.com/office/drawing/2014/main" xmlns="" id="{4F2CC74E-BB24-4C2A-BE9C-208BE937B0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3679"/>
                <a:ext cx="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36" name="Text Box 888">
                <a:extLst>
                  <a:ext uri="{FF2B5EF4-FFF2-40B4-BE49-F238E27FC236}">
                    <a16:creationId xmlns:a16="http://schemas.microsoft.com/office/drawing/2014/main" xmlns="" id="{C87E0FE3-7DBA-4406-A8E9-AD9DE0BBC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4" y="3687"/>
                <a:ext cx="29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424" name="Group 889">
              <a:extLst>
                <a:ext uri="{FF2B5EF4-FFF2-40B4-BE49-F238E27FC236}">
                  <a16:creationId xmlns:a16="http://schemas.microsoft.com/office/drawing/2014/main" xmlns="" id="{7D1E0FFD-B55D-4D0C-89D9-D4C699D9D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3521"/>
              <a:ext cx="48" cy="43"/>
              <a:chOff x="4437" y="3521"/>
              <a:chExt cx="48" cy="43"/>
            </a:xfrm>
          </p:grpSpPr>
          <p:pic>
            <p:nvPicPr>
              <p:cNvPr id="1633" name="Picture 890">
                <a:extLst>
                  <a:ext uri="{FF2B5EF4-FFF2-40B4-BE49-F238E27FC236}">
                    <a16:creationId xmlns:a16="http://schemas.microsoft.com/office/drawing/2014/main" xmlns="" id="{7C198417-DA8B-4CC7-BFC7-54BF120377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" y="3521"/>
                <a:ext cx="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34" name="Text Box 891">
                <a:extLst>
                  <a:ext uri="{FF2B5EF4-FFF2-40B4-BE49-F238E27FC236}">
                    <a16:creationId xmlns:a16="http://schemas.microsoft.com/office/drawing/2014/main" xmlns="" id="{4B21E58B-4B69-4903-9920-009E8C705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7" y="3530"/>
                <a:ext cx="29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425" name="Group 892">
              <a:extLst>
                <a:ext uri="{FF2B5EF4-FFF2-40B4-BE49-F238E27FC236}">
                  <a16:creationId xmlns:a16="http://schemas.microsoft.com/office/drawing/2014/main" xmlns="" id="{E02943CC-1F72-4E35-8DBB-28465DFC6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2" y="3440"/>
              <a:ext cx="355" cy="355"/>
              <a:chOff x="4142" y="3440"/>
              <a:chExt cx="355" cy="355"/>
            </a:xfrm>
          </p:grpSpPr>
          <p:grpSp>
            <p:nvGrpSpPr>
              <p:cNvPr id="1429" name="Group 893">
                <a:extLst>
                  <a:ext uri="{FF2B5EF4-FFF2-40B4-BE49-F238E27FC236}">
                    <a16:creationId xmlns:a16="http://schemas.microsoft.com/office/drawing/2014/main" xmlns="" id="{5ABA6BF7-91D7-4D8E-B50F-C71ACA435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4" y="3464"/>
                <a:ext cx="48" cy="49"/>
                <a:chOff x="4364" y="3464"/>
                <a:chExt cx="48" cy="49"/>
              </a:xfrm>
            </p:grpSpPr>
            <p:pic>
              <p:nvPicPr>
                <p:cNvPr id="1631" name="Picture 894">
                  <a:extLst>
                    <a:ext uri="{FF2B5EF4-FFF2-40B4-BE49-F238E27FC236}">
                      <a16:creationId xmlns:a16="http://schemas.microsoft.com/office/drawing/2014/main" xmlns="" id="{E0F7558A-6C15-4FE0-9C60-D56BB54BD1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4" y="3464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2" name="Text Box 895">
                  <a:extLst>
                    <a:ext uri="{FF2B5EF4-FFF2-40B4-BE49-F238E27FC236}">
                      <a16:creationId xmlns:a16="http://schemas.microsoft.com/office/drawing/2014/main" xmlns="" id="{A2FD7001-41FE-4CBB-AF4C-85CA8C5ABE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4" y="347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0" name="Group 896">
                <a:extLst>
                  <a:ext uri="{FF2B5EF4-FFF2-40B4-BE49-F238E27FC236}">
                    <a16:creationId xmlns:a16="http://schemas.microsoft.com/office/drawing/2014/main" xmlns="" id="{F31C1103-0FA0-463F-8CD6-E720DCC29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8" y="3442"/>
                <a:ext cx="46" cy="49"/>
                <a:chOff x="4298" y="3442"/>
                <a:chExt cx="46" cy="49"/>
              </a:xfrm>
            </p:grpSpPr>
            <p:pic>
              <p:nvPicPr>
                <p:cNvPr id="1629" name="Picture 897">
                  <a:extLst>
                    <a:ext uri="{FF2B5EF4-FFF2-40B4-BE49-F238E27FC236}">
                      <a16:creationId xmlns:a16="http://schemas.microsoft.com/office/drawing/2014/main" xmlns="" id="{F43A9617-F75B-4210-842D-8A70C53DF2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8" y="3442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0" name="Text Box 898">
                  <a:extLst>
                    <a:ext uri="{FF2B5EF4-FFF2-40B4-BE49-F238E27FC236}">
                      <a16:creationId xmlns:a16="http://schemas.microsoft.com/office/drawing/2014/main" xmlns="" id="{76A42A20-FD85-44F1-8DA2-7AFF78DA46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7" y="345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1" name="Group 899">
                <a:extLst>
                  <a:ext uri="{FF2B5EF4-FFF2-40B4-BE49-F238E27FC236}">
                    <a16:creationId xmlns:a16="http://schemas.microsoft.com/office/drawing/2014/main" xmlns="" id="{DD94A81C-350C-4221-BDB2-A440D015C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2" y="3529"/>
                <a:ext cx="46" cy="49"/>
                <a:chOff x="4432" y="3529"/>
                <a:chExt cx="46" cy="49"/>
              </a:xfrm>
            </p:grpSpPr>
            <p:pic>
              <p:nvPicPr>
                <p:cNvPr id="1627" name="Picture 900">
                  <a:extLst>
                    <a:ext uri="{FF2B5EF4-FFF2-40B4-BE49-F238E27FC236}">
                      <a16:creationId xmlns:a16="http://schemas.microsoft.com/office/drawing/2014/main" xmlns="" id="{61DCF7C4-24CD-45FC-8881-4089E2A3D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2" y="3529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" name="Text Box 901">
                  <a:extLst>
                    <a:ext uri="{FF2B5EF4-FFF2-40B4-BE49-F238E27FC236}">
                      <a16:creationId xmlns:a16="http://schemas.microsoft.com/office/drawing/2014/main" xmlns="" id="{DC885D9F-8064-4862-9BD4-D9209C07B8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0" y="35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2" name="Group 902">
                <a:extLst>
                  <a:ext uri="{FF2B5EF4-FFF2-40B4-BE49-F238E27FC236}">
                    <a16:creationId xmlns:a16="http://schemas.microsoft.com/office/drawing/2014/main" xmlns="" id="{D3BB7D83-3FDD-4CCA-BFF2-80B9CD58D9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9" y="3616"/>
                <a:ext cx="48" cy="49"/>
                <a:chOff x="4449" y="3616"/>
                <a:chExt cx="48" cy="49"/>
              </a:xfrm>
            </p:grpSpPr>
            <p:pic>
              <p:nvPicPr>
                <p:cNvPr id="1625" name="Picture 903">
                  <a:extLst>
                    <a:ext uri="{FF2B5EF4-FFF2-40B4-BE49-F238E27FC236}">
                      <a16:creationId xmlns:a16="http://schemas.microsoft.com/office/drawing/2014/main" xmlns="" id="{F79296E0-6B9E-4718-9AED-DA2E981287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9" y="3616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6" name="Text Box 904">
                  <a:extLst>
                    <a:ext uri="{FF2B5EF4-FFF2-40B4-BE49-F238E27FC236}">
                      <a16:creationId xmlns:a16="http://schemas.microsoft.com/office/drawing/2014/main" xmlns="" id="{852962B1-5E84-43B2-B26B-AA13E39185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9" y="362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3" name="Group 905">
                <a:extLst>
                  <a:ext uri="{FF2B5EF4-FFF2-40B4-BE49-F238E27FC236}">
                    <a16:creationId xmlns:a16="http://schemas.microsoft.com/office/drawing/2014/main" xmlns="" id="{9D3D6B5F-C565-4E56-BB8A-5AC0884D69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8" y="3485"/>
                <a:ext cx="48" cy="44"/>
                <a:chOff x="4408" y="3485"/>
                <a:chExt cx="48" cy="44"/>
              </a:xfrm>
            </p:grpSpPr>
            <p:pic>
              <p:nvPicPr>
                <p:cNvPr id="1623" name="Picture 906">
                  <a:extLst>
                    <a:ext uri="{FF2B5EF4-FFF2-40B4-BE49-F238E27FC236}">
                      <a16:creationId xmlns:a16="http://schemas.microsoft.com/office/drawing/2014/main" xmlns="" id="{47AFC20F-9B1D-4937-9A4B-D107277797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8" y="3485"/>
                  <a:ext cx="48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4" name="Text Box 907">
                  <a:extLst>
                    <a:ext uri="{FF2B5EF4-FFF2-40B4-BE49-F238E27FC236}">
                      <a16:creationId xmlns:a16="http://schemas.microsoft.com/office/drawing/2014/main" xmlns="" id="{F0B0CEBC-B436-4A40-8323-9F509F9CE2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8" y="34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4" name="Group 908">
                <a:extLst>
                  <a:ext uri="{FF2B5EF4-FFF2-40B4-BE49-F238E27FC236}">
                    <a16:creationId xmlns:a16="http://schemas.microsoft.com/office/drawing/2014/main" xmlns="" id="{34517433-2E5E-4A4F-9037-6CD6A7B89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6" y="3663"/>
                <a:ext cx="46" cy="44"/>
                <a:chOff x="4436" y="3663"/>
                <a:chExt cx="46" cy="44"/>
              </a:xfrm>
            </p:grpSpPr>
            <p:pic>
              <p:nvPicPr>
                <p:cNvPr id="1621" name="Picture 909">
                  <a:extLst>
                    <a:ext uri="{FF2B5EF4-FFF2-40B4-BE49-F238E27FC236}">
                      <a16:creationId xmlns:a16="http://schemas.microsoft.com/office/drawing/2014/main" xmlns="" id="{84F7BC98-4E43-47DA-A0AB-B80556EC46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6" y="3663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2" name="Text Box 910">
                  <a:extLst>
                    <a:ext uri="{FF2B5EF4-FFF2-40B4-BE49-F238E27FC236}">
                      <a16:creationId xmlns:a16="http://schemas.microsoft.com/office/drawing/2014/main" xmlns="" id="{F972040C-7D02-416A-8B8C-E99455C27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4" y="367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5" name="Group 911">
                <a:extLst>
                  <a:ext uri="{FF2B5EF4-FFF2-40B4-BE49-F238E27FC236}">
                    <a16:creationId xmlns:a16="http://schemas.microsoft.com/office/drawing/2014/main" xmlns="" id="{EF960233-E0D9-4D07-8BB7-F6E988936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8" y="3746"/>
                <a:ext cx="46" cy="42"/>
                <a:chOff x="4298" y="3746"/>
                <a:chExt cx="46" cy="42"/>
              </a:xfrm>
            </p:grpSpPr>
            <p:pic>
              <p:nvPicPr>
                <p:cNvPr id="1619" name="Picture 912">
                  <a:extLst>
                    <a:ext uri="{FF2B5EF4-FFF2-40B4-BE49-F238E27FC236}">
                      <a16:creationId xmlns:a16="http://schemas.microsoft.com/office/drawing/2014/main" xmlns="" id="{B65164C8-477C-43A1-BA97-7FAC9F58A5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8" y="3746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0" name="Text Box 913">
                  <a:extLst>
                    <a:ext uri="{FF2B5EF4-FFF2-40B4-BE49-F238E27FC236}">
                      <a16:creationId xmlns:a16="http://schemas.microsoft.com/office/drawing/2014/main" xmlns="" id="{C48C7948-A2CA-4117-995D-90292BC20F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7" y="375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6" name="Group 914">
                <a:extLst>
                  <a:ext uri="{FF2B5EF4-FFF2-40B4-BE49-F238E27FC236}">
                    <a16:creationId xmlns:a16="http://schemas.microsoft.com/office/drawing/2014/main" xmlns="" id="{126A8E94-63B0-49A9-B476-BDED0747B6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4" y="3714"/>
                <a:ext cx="46" cy="42"/>
                <a:chOff x="4214" y="3714"/>
                <a:chExt cx="46" cy="42"/>
              </a:xfrm>
            </p:grpSpPr>
            <p:pic>
              <p:nvPicPr>
                <p:cNvPr id="1617" name="Picture 915">
                  <a:extLst>
                    <a:ext uri="{FF2B5EF4-FFF2-40B4-BE49-F238E27FC236}">
                      <a16:creationId xmlns:a16="http://schemas.microsoft.com/office/drawing/2014/main" xmlns="" id="{8AFCB61D-D603-463D-8FDD-F25F414C56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4" y="3714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8" name="Text Box 916">
                  <a:extLst>
                    <a:ext uri="{FF2B5EF4-FFF2-40B4-BE49-F238E27FC236}">
                      <a16:creationId xmlns:a16="http://schemas.microsoft.com/office/drawing/2014/main" xmlns="" id="{F9A48E47-3C36-4FEB-B0A5-E2EEC0EA51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2" y="372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7" name="Group 917">
                <a:extLst>
                  <a:ext uri="{FF2B5EF4-FFF2-40B4-BE49-F238E27FC236}">
                    <a16:creationId xmlns:a16="http://schemas.microsoft.com/office/drawing/2014/main" xmlns="" id="{84C5A363-137A-40A0-BEAC-4385A69DD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" y="3651"/>
                <a:ext cx="46" cy="49"/>
                <a:chOff x="4163" y="3651"/>
                <a:chExt cx="46" cy="49"/>
              </a:xfrm>
            </p:grpSpPr>
            <p:pic>
              <p:nvPicPr>
                <p:cNvPr id="1615" name="Picture 918">
                  <a:extLst>
                    <a:ext uri="{FF2B5EF4-FFF2-40B4-BE49-F238E27FC236}">
                      <a16:creationId xmlns:a16="http://schemas.microsoft.com/office/drawing/2014/main" xmlns="" id="{3484DAC4-E466-4675-9760-FA4A929368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3" y="3651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6" name="Text Box 919">
                  <a:extLst>
                    <a:ext uri="{FF2B5EF4-FFF2-40B4-BE49-F238E27FC236}">
                      <a16:creationId xmlns:a16="http://schemas.microsoft.com/office/drawing/2014/main" xmlns="" id="{12442462-2A3A-4D9E-B691-9F93DE9496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72" y="366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8" name="Group 920">
                <a:extLst>
                  <a:ext uri="{FF2B5EF4-FFF2-40B4-BE49-F238E27FC236}">
                    <a16:creationId xmlns:a16="http://schemas.microsoft.com/office/drawing/2014/main" xmlns="" id="{F6AE55B1-8C9E-4D68-96CA-FCA04D7EA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8" y="3620"/>
                <a:ext cx="46" cy="42"/>
                <a:chOff x="4148" y="3620"/>
                <a:chExt cx="46" cy="42"/>
              </a:xfrm>
            </p:grpSpPr>
            <p:pic>
              <p:nvPicPr>
                <p:cNvPr id="1613" name="Picture 921">
                  <a:extLst>
                    <a:ext uri="{FF2B5EF4-FFF2-40B4-BE49-F238E27FC236}">
                      <a16:creationId xmlns:a16="http://schemas.microsoft.com/office/drawing/2014/main" xmlns="" id="{79DC29AA-D0C7-49EA-93D3-4ECDCDECCC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8" y="3620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4" name="Text Box 922">
                  <a:extLst>
                    <a:ext uri="{FF2B5EF4-FFF2-40B4-BE49-F238E27FC236}">
                      <a16:creationId xmlns:a16="http://schemas.microsoft.com/office/drawing/2014/main" xmlns="" id="{748F677F-96B5-417C-8CE5-767C0A5B47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7" y="362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39" name="Group 923">
                <a:extLst>
                  <a:ext uri="{FF2B5EF4-FFF2-40B4-BE49-F238E27FC236}">
                    <a16:creationId xmlns:a16="http://schemas.microsoft.com/office/drawing/2014/main" xmlns="" id="{F0619878-3A0C-4C9B-B6C1-F534955D2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4" y="3739"/>
                <a:ext cx="46" cy="49"/>
                <a:chOff x="4254" y="3739"/>
                <a:chExt cx="46" cy="49"/>
              </a:xfrm>
            </p:grpSpPr>
            <p:pic>
              <p:nvPicPr>
                <p:cNvPr id="1611" name="Picture 924">
                  <a:extLst>
                    <a:ext uri="{FF2B5EF4-FFF2-40B4-BE49-F238E27FC236}">
                      <a16:creationId xmlns:a16="http://schemas.microsoft.com/office/drawing/2014/main" xmlns="" id="{E82B06E1-C3C9-4A70-9D5E-8F0ED04A87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4" y="3739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2" name="Text Box 925">
                  <a:extLst>
                    <a:ext uri="{FF2B5EF4-FFF2-40B4-BE49-F238E27FC236}">
                      <a16:creationId xmlns:a16="http://schemas.microsoft.com/office/drawing/2014/main" xmlns="" id="{C7AAEE30-5DA1-437E-8AE7-3C00CF089F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3" y="374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0" name="Group 926">
                <a:extLst>
                  <a:ext uri="{FF2B5EF4-FFF2-40B4-BE49-F238E27FC236}">
                    <a16:creationId xmlns:a16="http://schemas.microsoft.com/office/drawing/2014/main" xmlns="" id="{163D4B72-E77C-4B88-9C9E-BA76EA3082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" y="3583"/>
                <a:ext cx="46" cy="49"/>
                <a:chOff x="4142" y="3583"/>
                <a:chExt cx="46" cy="49"/>
              </a:xfrm>
            </p:grpSpPr>
            <p:pic>
              <p:nvPicPr>
                <p:cNvPr id="1609" name="Picture 927">
                  <a:extLst>
                    <a:ext uri="{FF2B5EF4-FFF2-40B4-BE49-F238E27FC236}">
                      <a16:creationId xmlns:a16="http://schemas.microsoft.com/office/drawing/2014/main" xmlns="" id="{9AD13034-2882-4DCF-94BD-185BCA360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2" y="3583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0" name="Text Box 928">
                  <a:extLst>
                    <a:ext uri="{FF2B5EF4-FFF2-40B4-BE49-F238E27FC236}">
                      <a16:creationId xmlns:a16="http://schemas.microsoft.com/office/drawing/2014/main" xmlns="" id="{748A85FB-C4FF-4C76-99FA-9254EF0D69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359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1" name="Group 929">
                <a:extLst>
                  <a:ext uri="{FF2B5EF4-FFF2-40B4-BE49-F238E27FC236}">
                    <a16:creationId xmlns:a16="http://schemas.microsoft.com/office/drawing/2014/main" xmlns="" id="{40521C5D-ECCF-4359-B3E2-915037E0B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8" y="3702"/>
                <a:ext cx="48" cy="49"/>
                <a:chOff x="4408" y="3702"/>
                <a:chExt cx="48" cy="49"/>
              </a:xfrm>
            </p:grpSpPr>
            <p:pic>
              <p:nvPicPr>
                <p:cNvPr id="1607" name="Picture 930">
                  <a:extLst>
                    <a:ext uri="{FF2B5EF4-FFF2-40B4-BE49-F238E27FC236}">
                      <a16:creationId xmlns:a16="http://schemas.microsoft.com/office/drawing/2014/main" xmlns="" id="{5E32BFD8-9EFD-4D4B-8BF0-04E3D12964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8" y="3702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8" name="Text Box 931">
                  <a:extLst>
                    <a:ext uri="{FF2B5EF4-FFF2-40B4-BE49-F238E27FC236}">
                      <a16:creationId xmlns:a16="http://schemas.microsoft.com/office/drawing/2014/main" xmlns="" id="{1801D10C-811D-422C-832D-D3DDDF75DC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8" y="371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2" name="Group 932">
                <a:extLst>
                  <a:ext uri="{FF2B5EF4-FFF2-40B4-BE49-F238E27FC236}">
                    <a16:creationId xmlns:a16="http://schemas.microsoft.com/office/drawing/2014/main" xmlns="" id="{6255913C-C749-4EE1-A41A-25FA6933C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6" y="3508"/>
                <a:ext cx="46" cy="49"/>
                <a:chOff x="4166" y="3508"/>
                <a:chExt cx="46" cy="49"/>
              </a:xfrm>
            </p:grpSpPr>
            <p:pic>
              <p:nvPicPr>
                <p:cNvPr id="1605" name="Picture 933">
                  <a:extLst>
                    <a:ext uri="{FF2B5EF4-FFF2-40B4-BE49-F238E27FC236}">
                      <a16:creationId xmlns:a16="http://schemas.microsoft.com/office/drawing/2014/main" xmlns="" id="{7A701A15-B7D8-4317-AF54-73E130014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6" y="3508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6" name="Text Box 934">
                  <a:extLst>
                    <a:ext uri="{FF2B5EF4-FFF2-40B4-BE49-F238E27FC236}">
                      <a16:creationId xmlns:a16="http://schemas.microsoft.com/office/drawing/2014/main" xmlns="" id="{85F351C5-5EF1-4B41-AB6D-92160DE302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75" y="351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3" name="Group 935">
                <a:extLst>
                  <a:ext uri="{FF2B5EF4-FFF2-40B4-BE49-F238E27FC236}">
                    <a16:creationId xmlns:a16="http://schemas.microsoft.com/office/drawing/2014/main" xmlns="" id="{5C7E7417-8AE2-438A-88C9-ED4EA712E0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1" y="3480"/>
                <a:ext cx="48" cy="42"/>
                <a:chOff x="4191" y="3480"/>
                <a:chExt cx="48" cy="42"/>
              </a:xfrm>
            </p:grpSpPr>
            <p:pic>
              <p:nvPicPr>
                <p:cNvPr id="1603" name="Picture 936">
                  <a:extLst>
                    <a:ext uri="{FF2B5EF4-FFF2-40B4-BE49-F238E27FC236}">
                      <a16:creationId xmlns:a16="http://schemas.microsoft.com/office/drawing/2014/main" xmlns="" id="{4B1D5A4F-1F29-4A90-8978-2AE6349B7F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" y="348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4" name="Text Box 937">
                  <a:extLst>
                    <a:ext uri="{FF2B5EF4-FFF2-40B4-BE49-F238E27FC236}">
                      <a16:creationId xmlns:a16="http://schemas.microsoft.com/office/drawing/2014/main" xmlns="" id="{C506916B-445D-4A47-B242-2276427E18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0" y="348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4" name="Group 938">
                <a:extLst>
                  <a:ext uri="{FF2B5EF4-FFF2-40B4-BE49-F238E27FC236}">
                    <a16:creationId xmlns:a16="http://schemas.microsoft.com/office/drawing/2014/main" xmlns="" id="{7192FE4D-6B28-4B30-9F0B-7848F74D2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7" y="3539"/>
                <a:ext cx="48" cy="42"/>
                <a:chOff x="4147" y="3539"/>
                <a:chExt cx="48" cy="42"/>
              </a:xfrm>
            </p:grpSpPr>
            <p:pic>
              <p:nvPicPr>
                <p:cNvPr id="1601" name="Picture 939">
                  <a:extLst>
                    <a:ext uri="{FF2B5EF4-FFF2-40B4-BE49-F238E27FC236}">
                      <a16:creationId xmlns:a16="http://schemas.microsoft.com/office/drawing/2014/main" xmlns="" id="{2637DAA1-39AF-4718-B825-9D75EFE813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7" y="3539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2" name="Text Box 940">
                  <a:extLst>
                    <a:ext uri="{FF2B5EF4-FFF2-40B4-BE49-F238E27FC236}">
                      <a16:creationId xmlns:a16="http://schemas.microsoft.com/office/drawing/2014/main" xmlns="" id="{19E54979-FC74-4566-BD28-9D731C96FD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6" y="354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5" name="Group 941">
                <a:extLst>
                  <a:ext uri="{FF2B5EF4-FFF2-40B4-BE49-F238E27FC236}">
                    <a16:creationId xmlns:a16="http://schemas.microsoft.com/office/drawing/2014/main" xmlns="" id="{E6FC5654-19C4-46AD-A8D7-48DD30192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8" y="3567"/>
                <a:ext cx="46" cy="42"/>
                <a:chOff x="4448" y="3567"/>
                <a:chExt cx="46" cy="42"/>
              </a:xfrm>
            </p:grpSpPr>
            <p:pic>
              <p:nvPicPr>
                <p:cNvPr id="1599" name="Picture 942">
                  <a:extLst>
                    <a:ext uri="{FF2B5EF4-FFF2-40B4-BE49-F238E27FC236}">
                      <a16:creationId xmlns:a16="http://schemas.microsoft.com/office/drawing/2014/main" xmlns="" id="{F830764F-D42F-4683-AAFC-CDC7AF6C68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8" y="356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0" name="Text Box 943">
                  <a:extLst>
                    <a:ext uri="{FF2B5EF4-FFF2-40B4-BE49-F238E27FC236}">
                      <a16:creationId xmlns:a16="http://schemas.microsoft.com/office/drawing/2014/main" xmlns="" id="{45A224A5-BEB5-4DD6-AC89-F5FC16AE49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6" y="357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6" name="Group 944">
                <a:extLst>
                  <a:ext uri="{FF2B5EF4-FFF2-40B4-BE49-F238E27FC236}">
                    <a16:creationId xmlns:a16="http://schemas.microsoft.com/office/drawing/2014/main" xmlns="" id="{1C1D8C55-194B-4F80-B962-18C1BF63C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2" y="3442"/>
                <a:ext cx="46" cy="44"/>
                <a:chOff x="4342" y="3442"/>
                <a:chExt cx="46" cy="44"/>
              </a:xfrm>
            </p:grpSpPr>
            <p:pic>
              <p:nvPicPr>
                <p:cNvPr id="1597" name="Picture 945">
                  <a:extLst>
                    <a:ext uri="{FF2B5EF4-FFF2-40B4-BE49-F238E27FC236}">
                      <a16:creationId xmlns:a16="http://schemas.microsoft.com/office/drawing/2014/main" xmlns="" id="{57014C25-05E6-4762-9C80-94BE9BD27D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2" y="3442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8" name="Text Box 946">
                  <a:extLst>
                    <a:ext uri="{FF2B5EF4-FFF2-40B4-BE49-F238E27FC236}">
                      <a16:creationId xmlns:a16="http://schemas.microsoft.com/office/drawing/2014/main" xmlns="" id="{2E5D0C61-7D9F-41C2-AAEF-44A183180B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2" y="345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7" name="Group 947">
                <a:extLst>
                  <a:ext uri="{FF2B5EF4-FFF2-40B4-BE49-F238E27FC236}">
                    <a16:creationId xmlns:a16="http://schemas.microsoft.com/office/drawing/2014/main" xmlns="" id="{A08F3448-EA6D-4ED5-A67A-2E7CC3B8B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2" y="3746"/>
                <a:ext cx="46" cy="49"/>
                <a:chOff x="4342" y="3746"/>
                <a:chExt cx="46" cy="49"/>
              </a:xfrm>
            </p:grpSpPr>
            <p:pic>
              <p:nvPicPr>
                <p:cNvPr id="1595" name="Picture 948">
                  <a:extLst>
                    <a:ext uri="{FF2B5EF4-FFF2-40B4-BE49-F238E27FC236}">
                      <a16:creationId xmlns:a16="http://schemas.microsoft.com/office/drawing/2014/main" xmlns="" id="{B83A76FD-4088-4C70-9890-4BBEF73C46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2" y="3746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6" name="Text Box 949">
                  <a:extLst>
                    <a:ext uri="{FF2B5EF4-FFF2-40B4-BE49-F238E27FC236}">
                      <a16:creationId xmlns:a16="http://schemas.microsoft.com/office/drawing/2014/main" xmlns="" id="{D4487989-68AB-4344-9D22-8F119983FC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2" y="375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8" name="Group 950">
                <a:extLst>
                  <a:ext uri="{FF2B5EF4-FFF2-40B4-BE49-F238E27FC236}">
                    <a16:creationId xmlns:a16="http://schemas.microsoft.com/office/drawing/2014/main" xmlns="" id="{1DA34224-B731-4842-A841-322757FBE8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3727"/>
                <a:ext cx="46" cy="42"/>
                <a:chOff x="4371" y="3727"/>
                <a:chExt cx="46" cy="42"/>
              </a:xfrm>
            </p:grpSpPr>
            <p:pic>
              <p:nvPicPr>
                <p:cNvPr id="1593" name="Picture 951">
                  <a:extLst>
                    <a:ext uri="{FF2B5EF4-FFF2-40B4-BE49-F238E27FC236}">
                      <a16:creationId xmlns:a16="http://schemas.microsoft.com/office/drawing/2014/main" xmlns="" id="{3ECF6DEB-3ADF-4805-9517-CC55275B2E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" y="372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4" name="Text Box 952">
                  <a:extLst>
                    <a:ext uri="{FF2B5EF4-FFF2-40B4-BE49-F238E27FC236}">
                      <a16:creationId xmlns:a16="http://schemas.microsoft.com/office/drawing/2014/main" xmlns="" id="{D34BB83F-9CCA-4C7F-A890-821B87767E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1" y="373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49" name="Group 953">
                <a:extLst>
                  <a:ext uri="{FF2B5EF4-FFF2-40B4-BE49-F238E27FC236}">
                    <a16:creationId xmlns:a16="http://schemas.microsoft.com/office/drawing/2014/main" xmlns="" id="{1D7CDB84-E522-40E1-8704-8A73FAFC6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5" y="3440"/>
                <a:ext cx="48" cy="42"/>
                <a:chOff x="4265" y="3440"/>
                <a:chExt cx="48" cy="42"/>
              </a:xfrm>
            </p:grpSpPr>
            <p:pic>
              <p:nvPicPr>
                <p:cNvPr id="1591" name="Picture 954">
                  <a:extLst>
                    <a:ext uri="{FF2B5EF4-FFF2-40B4-BE49-F238E27FC236}">
                      <a16:creationId xmlns:a16="http://schemas.microsoft.com/office/drawing/2014/main" xmlns="" id="{68234FDC-B374-4954-93B4-4C23B90677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5" y="344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2" name="Text Box 955">
                  <a:extLst>
                    <a:ext uri="{FF2B5EF4-FFF2-40B4-BE49-F238E27FC236}">
                      <a16:creationId xmlns:a16="http://schemas.microsoft.com/office/drawing/2014/main" xmlns="" id="{43618B8E-2B68-4B3B-BAEF-8F684C7FDE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4" y="344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0" name="Group 956">
                <a:extLst>
                  <a:ext uri="{FF2B5EF4-FFF2-40B4-BE49-F238E27FC236}">
                    <a16:creationId xmlns:a16="http://schemas.microsoft.com/office/drawing/2014/main" xmlns="" id="{0E6AA5C4-1F5B-4F21-AC6E-5A54D1DD32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2" y="3454"/>
                <a:ext cx="46" cy="49"/>
                <a:chOff x="4222" y="3454"/>
                <a:chExt cx="46" cy="49"/>
              </a:xfrm>
            </p:grpSpPr>
            <p:pic>
              <p:nvPicPr>
                <p:cNvPr id="1589" name="Picture 957">
                  <a:extLst>
                    <a:ext uri="{FF2B5EF4-FFF2-40B4-BE49-F238E27FC236}">
                      <a16:creationId xmlns:a16="http://schemas.microsoft.com/office/drawing/2014/main" xmlns="" id="{80267FB5-BECC-4A57-924F-5E043443D4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2" y="3454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0" name="Text Box 958">
                  <a:extLst>
                    <a:ext uri="{FF2B5EF4-FFF2-40B4-BE49-F238E27FC236}">
                      <a16:creationId xmlns:a16="http://schemas.microsoft.com/office/drawing/2014/main" xmlns="" id="{4ED91A44-A265-46EF-80F9-FD3AF40DAE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2" y="346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1" name="Group 959">
                <a:extLst>
                  <a:ext uri="{FF2B5EF4-FFF2-40B4-BE49-F238E27FC236}">
                    <a16:creationId xmlns:a16="http://schemas.microsoft.com/office/drawing/2014/main" xmlns="" id="{7F7F4A85-3B61-4685-BBFE-A20A6CBEB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0" y="3485"/>
                <a:ext cx="46" cy="49"/>
                <a:chOff x="4210" y="3485"/>
                <a:chExt cx="46" cy="49"/>
              </a:xfrm>
            </p:grpSpPr>
            <p:pic>
              <p:nvPicPr>
                <p:cNvPr id="1587" name="Picture 960">
                  <a:extLst>
                    <a:ext uri="{FF2B5EF4-FFF2-40B4-BE49-F238E27FC236}">
                      <a16:creationId xmlns:a16="http://schemas.microsoft.com/office/drawing/2014/main" xmlns="" id="{B988665D-8A31-4328-9313-339DE82AAA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" y="348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8" name="Text Box 961">
                  <a:extLst>
                    <a:ext uri="{FF2B5EF4-FFF2-40B4-BE49-F238E27FC236}">
                      <a16:creationId xmlns:a16="http://schemas.microsoft.com/office/drawing/2014/main" xmlns="" id="{6BD82D0D-A44C-4684-B821-48FFB313CB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9" y="34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2" name="Group 962">
                <a:extLst>
                  <a:ext uri="{FF2B5EF4-FFF2-40B4-BE49-F238E27FC236}">
                    <a16:creationId xmlns:a16="http://schemas.microsoft.com/office/drawing/2014/main" xmlns="" id="{71D5E954-3E23-4B4E-9501-36BB7237F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3" y="3536"/>
                <a:ext cx="48" cy="42"/>
                <a:chOff x="4183" y="3536"/>
                <a:chExt cx="48" cy="42"/>
              </a:xfrm>
            </p:grpSpPr>
            <p:pic>
              <p:nvPicPr>
                <p:cNvPr id="1585" name="Picture 963">
                  <a:extLst>
                    <a:ext uri="{FF2B5EF4-FFF2-40B4-BE49-F238E27FC236}">
                      <a16:creationId xmlns:a16="http://schemas.microsoft.com/office/drawing/2014/main" xmlns="" id="{600BE1A0-C9DA-4B2C-A049-D7C93F54DE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3" y="3536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6" name="Text Box 964">
                  <a:extLst>
                    <a:ext uri="{FF2B5EF4-FFF2-40B4-BE49-F238E27FC236}">
                      <a16:creationId xmlns:a16="http://schemas.microsoft.com/office/drawing/2014/main" xmlns="" id="{65C36521-566E-41AA-B4F1-840425B102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3" y="354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3" name="Group 965">
                <a:extLst>
                  <a:ext uri="{FF2B5EF4-FFF2-40B4-BE49-F238E27FC236}">
                    <a16:creationId xmlns:a16="http://schemas.microsoft.com/office/drawing/2014/main" xmlns="" id="{80A169B3-33B8-47D8-A8B6-2CE5CC268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1" y="3580"/>
                <a:ext cx="48" cy="49"/>
                <a:chOff x="4171" y="3580"/>
                <a:chExt cx="48" cy="49"/>
              </a:xfrm>
            </p:grpSpPr>
            <p:pic>
              <p:nvPicPr>
                <p:cNvPr id="1583" name="Picture 966">
                  <a:extLst>
                    <a:ext uri="{FF2B5EF4-FFF2-40B4-BE49-F238E27FC236}">
                      <a16:creationId xmlns:a16="http://schemas.microsoft.com/office/drawing/2014/main" xmlns="" id="{147F8227-5529-4D12-81D0-A887B5BA9E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1" y="3580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4" name="Text Box 967">
                  <a:extLst>
                    <a:ext uri="{FF2B5EF4-FFF2-40B4-BE49-F238E27FC236}">
                      <a16:creationId xmlns:a16="http://schemas.microsoft.com/office/drawing/2014/main" xmlns="" id="{ADEA2FAD-4732-41ED-8983-A19CF80754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1" y="358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4" name="Group 968">
                <a:extLst>
                  <a:ext uri="{FF2B5EF4-FFF2-40B4-BE49-F238E27FC236}">
                    <a16:creationId xmlns:a16="http://schemas.microsoft.com/office/drawing/2014/main" xmlns="" id="{642882BC-3BFD-48D9-9B98-FCDB43CE0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3" y="3620"/>
                <a:ext cx="48" cy="42"/>
                <a:chOff x="4183" y="3620"/>
                <a:chExt cx="48" cy="42"/>
              </a:xfrm>
            </p:grpSpPr>
            <p:pic>
              <p:nvPicPr>
                <p:cNvPr id="1581" name="Picture 969">
                  <a:extLst>
                    <a:ext uri="{FF2B5EF4-FFF2-40B4-BE49-F238E27FC236}">
                      <a16:creationId xmlns:a16="http://schemas.microsoft.com/office/drawing/2014/main" xmlns="" id="{C762A32C-766A-4B35-A4BE-7AB86B0BB4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3" y="362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2" name="Text Box 970">
                  <a:extLst>
                    <a:ext uri="{FF2B5EF4-FFF2-40B4-BE49-F238E27FC236}">
                      <a16:creationId xmlns:a16="http://schemas.microsoft.com/office/drawing/2014/main" xmlns="" id="{AB8FEC9D-B0A5-4CE0-BF2E-1F705E9BDA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3" y="362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5" name="Group 971">
                <a:extLst>
                  <a:ext uri="{FF2B5EF4-FFF2-40B4-BE49-F238E27FC236}">
                    <a16:creationId xmlns:a16="http://schemas.microsoft.com/office/drawing/2014/main" xmlns="" id="{6A9AADA8-BB94-4466-96A2-8F6B59CF9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9" y="3679"/>
                <a:ext cx="48" cy="42"/>
                <a:chOff x="4219" y="3679"/>
                <a:chExt cx="48" cy="42"/>
              </a:xfrm>
            </p:grpSpPr>
            <p:pic>
              <p:nvPicPr>
                <p:cNvPr id="1579" name="Picture 972">
                  <a:extLst>
                    <a:ext uri="{FF2B5EF4-FFF2-40B4-BE49-F238E27FC236}">
                      <a16:creationId xmlns:a16="http://schemas.microsoft.com/office/drawing/2014/main" xmlns="" id="{922AA46F-E79A-4967-BF3E-49C576F55D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9" y="3679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0" name="Text Box 973">
                  <a:extLst>
                    <a:ext uri="{FF2B5EF4-FFF2-40B4-BE49-F238E27FC236}">
                      <a16:creationId xmlns:a16="http://schemas.microsoft.com/office/drawing/2014/main" xmlns="" id="{E25679BA-7E97-4705-9560-AC5BA657F5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8" y="368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6" name="Group 974">
                <a:extLst>
                  <a:ext uri="{FF2B5EF4-FFF2-40B4-BE49-F238E27FC236}">
                    <a16:creationId xmlns:a16="http://schemas.microsoft.com/office/drawing/2014/main" xmlns="" id="{2639F467-BBED-4254-B841-1D105EA2F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0" y="3704"/>
                <a:ext cx="48" cy="44"/>
                <a:chOff x="4290" y="3704"/>
                <a:chExt cx="48" cy="44"/>
              </a:xfrm>
            </p:grpSpPr>
            <p:pic>
              <p:nvPicPr>
                <p:cNvPr id="1577" name="Picture 975">
                  <a:extLst>
                    <a:ext uri="{FF2B5EF4-FFF2-40B4-BE49-F238E27FC236}">
                      <a16:creationId xmlns:a16="http://schemas.microsoft.com/office/drawing/2014/main" xmlns="" id="{8B48F53D-A873-41F2-89EC-DB862B8744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0" y="3704"/>
                  <a:ext cx="48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8" name="Text Box 976">
                  <a:extLst>
                    <a:ext uri="{FF2B5EF4-FFF2-40B4-BE49-F238E27FC236}">
                      <a16:creationId xmlns:a16="http://schemas.microsoft.com/office/drawing/2014/main" xmlns="" id="{AC4BCF92-E745-4F59-8F1B-91AFEBC673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99" y="371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7" name="Group 977">
                <a:extLst>
                  <a:ext uri="{FF2B5EF4-FFF2-40B4-BE49-F238E27FC236}">
                    <a16:creationId xmlns:a16="http://schemas.microsoft.com/office/drawing/2014/main" xmlns="" id="{35DD27E7-C027-4F27-AA24-D67D38B6A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1" y="3468"/>
                <a:ext cx="48" cy="42"/>
                <a:chOff x="4261" y="3468"/>
                <a:chExt cx="48" cy="42"/>
              </a:xfrm>
            </p:grpSpPr>
            <p:pic>
              <p:nvPicPr>
                <p:cNvPr id="1575" name="Picture 978">
                  <a:extLst>
                    <a:ext uri="{FF2B5EF4-FFF2-40B4-BE49-F238E27FC236}">
                      <a16:creationId xmlns:a16="http://schemas.microsoft.com/office/drawing/2014/main" xmlns="" id="{42D69958-4844-4CF0-9AB3-13588F30F5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1" y="3468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6" name="Text Box 979">
                  <a:extLst>
                    <a:ext uri="{FF2B5EF4-FFF2-40B4-BE49-F238E27FC236}">
                      <a16:creationId xmlns:a16="http://schemas.microsoft.com/office/drawing/2014/main" xmlns="" id="{257CDD51-2D5D-482F-A1F6-22AAD88096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1" y="347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8" name="Group 980">
                <a:extLst>
                  <a:ext uri="{FF2B5EF4-FFF2-40B4-BE49-F238E27FC236}">
                    <a16:creationId xmlns:a16="http://schemas.microsoft.com/office/drawing/2014/main" xmlns="" id="{61E025A6-B196-4CDA-B575-B200B0D2D5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2" y="3485"/>
                <a:ext cx="46" cy="44"/>
                <a:chOff x="4342" y="3485"/>
                <a:chExt cx="46" cy="44"/>
              </a:xfrm>
            </p:grpSpPr>
            <p:pic>
              <p:nvPicPr>
                <p:cNvPr id="1573" name="Picture 981">
                  <a:extLst>
                    <a:ext uri="{FF2B5EF4-FFF2-40B4-BE49-F238E27FC236}">
                      <a16:creationId xmlns:a16="http://schemas.microsoft.com/office/drawing/2014/main" xmlns="" id="{AE020D60-AEC1-4C63-9DD9-92923EF0D6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2" y="3485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4" name="Text Box 982">
                  <a:extLst>
                    <a:ext uri="{FF2B5EF4-FFF2-40B4-BE49-F238E27FC236}">
                      <a16:creationId xmlns:a16="http://schemas.microsoft.com/office/drawing/2014/main" xmlns="" id="{3D6FD2E5-7B44-4F33-855E-EF88DF124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2" y="34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59" name="Group 983">
                <a:extLst>
                  <a:ext uri="{FF2B5EF4-FFF2-40B4-BE49-F238E27FC236}">
                    <a16:creationId xmlns:a16="http://schemas.microsoft.com/office/drawing/2014/main" xmlns="" id="{7E8DDD3F-7F1E-452B-80DB-E4152D6220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03" y="3656"/>
                <a:ext cx="48" cy="49"/>
                <a:chOff x="4203" y="3656"/>
                <a:chExt cx="48" cy="49"/>
              </a:xfrm>
            </p:grpSpPr>
            <p:pic>
              <p:nvPicPr>
                <p:cNvPr id="1571" name="Picture 984">
                  <a:extLst>
                    <a:ext uri="{FF2B5EF4-FFF2-40B4-BE49-F238E27FC236}">
                      <a16:creationId xmlns:a16="http://schemas.microsoft.com/office/drawing/2014/main" xmlns="" id="{AEC318C6-BB16-4651-9A79-F1EE1E5E94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3" y="3656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2" name="Text Box 985">
                  <a:extLst>
                    <a:ext uri="{FF2B5EF4-FFF2-40B4-BE49-F238E27FC236}">
                      <a16:creationId xmlns:a16="http://schemas.microsoft.com/office/drawing/2014/main" xmlns="" id="{25544537-F968-4800-BCD2-4359511162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3" y="366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0" name="Group 986">
                <a:extLst>
                  <a:ext uri="{FF2B5EF4-FFF2-40B4-BE49-F238E27FC236}">
                    <a16:creationId xmlns:a16="http://schemas.microsoft.com/office/drawing/2014/main" xmlns="" id="{0F366E03-125C-4F23-9FCE-AEF39395F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1" y="3695"/>
                <a:ext cx="46" cy="49"/>
                <a:chOff x="4251" y="3695"/>
                <a:chExt cx="46" cy="49"/>
              </a:xfrm>
            </p:grpSpPr>
            <p:pic>
              <p:nvPicPr>
                <p:cNvPr id="1569" name="Picture 987">
                  <a:extLst>
                    <a:ext uri="{FF2B5EF4-FFF2-40B4-BE49-F238E27FC236}">
                      <a16:creationId xmlns:a16="http://schemas.microsoft.com/office/drawing/2014/main" xmlns="" id="{F75C7EFF-3FA5-453B-91BF-641A75B8A7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1" y="369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0" name="Text Box 988">
                  <a:extLst>
                    <a:ext uri="{FF2B5EF4-FFF2-40B4-BE49-F238E27FC236}">
                      <a16:creationId xmlns:a16="http://schemas.microsoft.com/office/drawing/2014/main" xmlns="" id="{AF26A852-EEFC-44E3-A26C-167F91878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0" y="370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1" name="Group 989">
                <a:extLst>
                  <a:ext uri="{FF2B5EF4-FFF2-40B4-BE49-F238E27FC236}">
                    <a16:creationId xmlns:a16="http://schemas.microsoft.com/office/drawing/2014/main" xmlns="" id="{F7FD6D15-72BD-42CF-BD7B-176D19B642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0" y="3704"/>
                <a:ext cx="48" cy="49"/>
                <a:chOff x="4330" y="3704"/>
                <a:chExt cx="48" cy="49"/>
              </a:xfrm>
            </p:grpSpPr>
            <p:pic>
              <p:nvPicPr>
                <p:cNvPr id="1567" name="Picture 990">
                  <a:extLst>
                    <a:ext uri="{FF2B5EF4-FFF2-40B4-BE49-F238E27FC236}">
                      <a16:creationId xmlns:a16="http://schemas.microsoft.com/office/drawing/2014/main" xmlns="" id="{23508DA4-23A6-48A2-8BAC-F779507A9E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0" y="3704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68" name="Text Box 991">
                  <a:extLst>
                    <a:ext uri="{FF2B5EF4-FFF2-40B4-BE49-F238E27FC236}">
                      <a16:creationId xmlns:a16="http://schemas.microsoft.com/office/drawing/2014/main" xmlns="" id="{B2C947FF-8105-4FFB-A32E-0205FEEFE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0" y="371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2" name="Group 992">
                <a:extLst>
                  <a:ext uri="{FF2B5EF4-FFF2-40B4-BE49-F238E27FC236}">
                    <a16:creationId xmlns:a16="http://schemas.microsoft.com/office/drawing/2014/main" xmlns="" id="{C0D955B8-0529-409A-826B-4384D1A78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6" y="3623"/>
                <a:ext cx="46" cy="49"/>
                <a:chOff x="4226" y="3623"/>
                <a:chExt cx="46" cy="49"/>
              </a:xfrm>
            </p:grpSpPr>
            <p:pic>
              <p:nvPicPr>
                <p:cNvPr id="1565" name="Picture 993">
                  <a:extLst>
                    <a:ext uri="{FF2B5EF4-FFF2-40B4-BE49-F238E27FC236}">
                      <a16:creationId xmlns:a16="http://schemas.microsoft.com/office/drawing/2014/main" xmlns="" id="{C77EB372-D4B6-4545-B373-9D79DD34DD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6" y="3623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66" name="Text Box 994">
                  <a:extLst>
                    <a:ext uri="{FF2B5EF4-FFF2-40B4-BE49-F238E27FC236}">
                      <a16:creationId xmlns:a16="http://schemas.microsoft.com/office/drawing/2014/main" xmlns="" id="{49A546D2-B95A-4D04-93CF-2BE3E579B2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5" y="363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3" name="Group 995">
                <a:extLst>
                  <a:ext uri="{FF2B5EF4-FFF2-40B4-BE49-F238E27FC236}">
                    <a16:creationId xmlns:a16="http://schemas.microsoft.com/office/drawing/2014/main" xmlns="" id="{BBEF7844-D009-48EF-BCE4-FFE74CD5C5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0" y="3667"/>
                <a:ext cx="46" cy="49"/>
                <a:chOff x="4270" y="3667"/>
                <a:chExt cx="46" cy="49"/>
              </a:xfrm>
            </p:grpSpPr>
            <p:pic>
              <p:nvPicPr>
                <p:cNvPr id="1563" name="Picture 996">
                  <a:extLst>
                    <a:ext uri="{FF2B5EF4-FFF2-40B4-BE49-F238E27FC236}">
                      <a16:creationId xmlns:a16="http://schemas.microsoft.com/office/drawing/2014/main" xmlns="" id="{11A330C4-A0FA-4E40-8752-0380C39A95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0" y="3667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64" name="Text Box 997">
                  <a:extLst>
                    <a:ext uri="{FF2B5EF4-FFF2-40B4-BE49-F238E27FC236}">
                      <a16:creationId xmlns:a16="http://schemas.microsoft.com/office/drawing/2014/main" xmlns="" id="{3EE6C1A3-1EB5-4E8E-AE61-1A7B4902EA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9" y="367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4" name="Group 998">
                <a:extLst>
                  <a:ext uri="{FF2B5EF4-FFF2-40B4-BE49-F238E27FC236}">
                    <a16:creationId xmlns:a16="http://schemas.microsoft.com/office/drawing/2014/main" xmlns="" id="{1F06789B-DFBD-4902-B611-2CE6B6949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7" y="3686"/>
                <a:ext cx="48" cy="49"/>
                <a:chOff x="4367" y="3686"/>
                <a:chExt cx="48" cy="49"/>
              </a:xfrm>
            </p:grpSpPr>
            <p:pic>
              <p:nvPicPr>
                <p:cNvPr id="1561" name="Picture 999">
                  <a:extLst>
                    <a:ext uri="{FF2B5EF4-FFF2-40B4-BE49-F238E27FC236}">
                      <a16:creationId xmlns:a16="http://schemas.microsoft.com/office/drawing/2014/main" xmlns="" id="{F111E65E-977D-4BD8-8DA5-C2703EB76E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7" y="3686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62" name="Text Box 1000">
                  <a:extLst>
                    <a:ext uri="{FF2B5EF4-FFF2-40B4-BE49-F238E27FC236}">
                      <a16:creationId xmlns:a16="http://schemas.microsoft.com/office/drawing/2014/main" xmlns="" id="{59773200-DD50-47B5-8503-DAA4849036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6" y="369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5" name="Group 1001">
                <a:extLst>
                  <a:ext uri="{FF2B5EF4-FFF2-40B4-BE49-F238E27FC236}">
                    <a16:creationId xmlns:a16="http://schemas.microsoft.com/office/drawing/2014/main" xmlns="" id="{B66E2B08-E777-46E6-A3DE-17CD162E09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0" y="3580"/>
                <a:ext cx="46" cy="42"/>
                <a:chOff x="4210" y="3580"/>
                <a:chExt cx="46" cy="42"/>
              </a:xfrm>
            </p:grpSpPr>
            <p:pic>
              <p:nvPicPr>
                <p:cNvPr id="1559" name="Picture 1002">
                  <a:extLst>
                    <a:ext uri="{FF2B5EF4-FFF2-40B4-BE49-F238E27FC236}">
                      <a16:creationId xmlns:a16="http://schemas.microsoft.com/office/drawing/2014/main" xmlns="" id="{B87CAD52-B5C8-4601-9DB9-B5AFA937D8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" y="3580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60" name="Text Box 1003">
                  <a:extLst>
                    <a:ext uri="{FF2B5EF4-FFF2-40B4-BE49-F238E27FC236}">
                      <a16:creationId xmlns:a16="http://schemas.microsoft.com/office/drawing/2014/main" xmlns="" id="{92D6B312-14A3-4748-B7F7-C677D85D04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9" y="358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6" name="Group 1004">
                <a:extLst>
                  <a:ext uri="{FF2B5EF4-FFF2-40B4-BE49-F238E27FC236}">
                    <a16:creationId xmlns:a16="http://schemas.microsoft.com/office/drawing/2014/main" xmlns="" id="{2899FEE3-CE15-402E-AC66-E297540CFD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3647"/>
                <a:ext cx="46" cy="42"/>
                <a:chOff x="4242" y="3647"/>
                <a:chExt cx="46" cy="42"/>
              </a:xfrm>
            </p:grpSpPr>
            <p:pic>
              <p:nvPicPr>
                <p:cNvPr id="1557" name="Picture 1005">
                  <a:extLst>
                    <a:ext uri="{FF2B5EF4-FFF2-40B4-BE49-F238E27FC236}">
                      <a16:creationId xmlns:a16="http://schemas.microsoft.com/office/drawing/2014/main" xmlns="" id="{21494CD6-EF30-48E0-817C-3F96EA07A9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2" y="364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8" name="Text Box 1006">
                  <a:extLst>
                    <a:ext uri="{FF2B5EF4-FFF2-40B4-BE49-F238E27FC236}">
                      <a16:creationId xmlns:a16="http://schemas.microsoft.com/office/drawing/2014/main" xmlns="" id="{744D9645-AD32-43B3-8609-005AC534C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1" y="365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7" name="Group 1007">
                <a:extLst>
                  <a:ext uri="{FF2B5EF4-FFF2-40B4-BE49-F238E27FC236}">
                    <a16:creationId xmlns:a16="http://schemas.microsoft.com/office/drawing/2014/main" xmlns="" id="{1003E5F2-047C-4351-8583-3CE21E538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8" y="3592"/>
                <a:ext cx="46" cy="42"/>
                <a:chOff x="4268" y="3592"/>
                <a:chExt cx="46" cy="42"/>
              </a:xfrm>
            </p:grpSpPr>
            <p:pic>
              <p:nvPicPr>
                <p:cNvPr id="1555" name="Picture 1008">
                  <a:extLst>
                    <a:ext uri="{FF2B5EF4-FFF2-40B4-BE49-F238E27FC236}">
                      <a16:creationId xmlns:a16="http://schemas.microsoft.com/office/drawing/2014/main" xmlns="" id="{A4C60752-970D-4963-A1B2-37F6D30F1F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8" y="3592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6" name="Text Box 1009">
                  <a:extLst>
                    <a:ext uri="{FF2B5EF4-FFF2-40B4-BE49-F238E27FC236}">
                      <a16:creationId xmlns:a16="http://schemas.microsoft.com/office/drawing/2014/main" xmlns="" id="{78D44348-39F9-45D7-9FEB-96C4503F68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7" y="360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8" name="Group 1010">
                <a:extLst>
                  <a:ext uri="{FF2B5EF4-FFF2-40B4-BE49-F238E27FC236}">
                    <a16:creationId xmlns:a16="http://schemas.microsoft.com/office/drawing/2014/main" xmlns="" id="{EA466D10-30D1-4D1A-A8BD-9E77BBB1D0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3595"/>
                <a:ext cx="46" cy="49"/>
                <a:chOff x="4242" y="3595"/>
                <a:chExt cx="46" cy="49"/>
              </a:xfrm>
            </p:grpSpPr>
            <p:pic>
              <p:nvPicPr>
                <p:cNvPr id="1553" name="Picture 1011">
                  <a:extLst>
                    <a:ext uri="{FF2B5EF4-FFF2-40B4-BE49-F238E27FC236}">
                      <a16:creationId xmlns:a16="http://schemas.microsoft.com/office/drawing/2014/main" xmlns="" id="{C3721423-75D7-48D2-B6F6-D1D8C90350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2" y="359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4" name="Text Box 1012">
                  <a:extLst>
                    <a:ext uri="{FF2B5EF4-FFF2-40B4-BE49-F238E27FC236}">
                      <a16:creationId xmlns:a16="http://schemas.microsoft.com/office/drawing/2014/main" xmlns="" id="{0ACB6E42-210F-4576-A303-55E0D6D4B0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0" y="360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69" name="Group 1013">
                <a:extLst>
                  <a:ext uri="{FF2B5EF4-FFF2-40B4-BE49-F238E27FC236}">
                    <a16:creationId xmlns:a16="http://schemas.microsoft.com/office/drawing/2014/main" xmlns="" id="{D4B1D8EB-05CD-4EB3-B049-69CECD8C2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8" y="3616"/>
                <a:ext cx="46" cy="49"/>
                <a:chOff x="4298" y="3616"/>
                <a:chExt cx="46" cy="49"/>
              </a:xfrm>
            </p:grpSpPr>
            <p:pic>
              <p:nvPicPr>
                <p:cNvPr id="1551" name="Picture 1014">
                  <a:extLst>
                    <a:ext uri="{FF2B5EF4-FFF2-40B4-BE49-F238E27FC236}">
                      <a16:creationId xmlns:a16="http://schemas.microsoft.com/office/drawing/2014/main" xmlns="" id="{8DF1F410-A150-4B1C-930E-B3D7E57B40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8" y="3616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2" name="Text Box 1015">
                  <a:extLst>
                    <a:ext uri="{FF2B5EF4-FFF2-40B4-BE49-F238E27FC236}">
                      <a16:creationId xmlns:a16="http://schemas.microsoft.com/office/drawing/2014/main" xmlns="" id="{CF95AD15-6D31-4978-AA4A-5B3C67416F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7" y="362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0" name="Group 1016">
                <a:extLst>
                  <a:ext uri="{FF2B5EF4-FFF2-40B4-BE49-F238E27FC236}">
                    <a16:creationId xmlns:a16="http://schemas.microsoft.com/office/drawing/2014/main" xmlns="" id="{F7A69A73-E64A-438D-B3F1-830D0392C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" y="3635"/>
                <a:ext cx="46" cy="49"/>
                <a:chOff x="4357" y="3635"/>
                <a:chExt cx="46" cy="49"/>
              </a:xfrm>
            </p:grpSpPr>
            <p:pic>
              <p:nvPicPr>
                <p:cNvPr id="1549" name="Picture 1017">
                  <a:extLst>
                    <a:ext uri="{FF2B5EF4-FFF2-40B4-BE49-F238E27FC236}">
                      <a16:creationId xmlns:a16="http://schemas.microsoft.com/office/drawing/2014/main" xmlns="" id="{984E0304-1867-41FB-81D8-FDA3218D21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7" y="3635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0" name="Text Box 1018">
                  <a:extLst>
                    <a:ext uri="{FF2B5EF4-FFF2-40B4-BE49-F238E27FC236}">
                      <a16:creationId xmlns:a16="http://schemas.microsoft.com/office/drawing/2014/main" xmlns="" id="{49B4BEEA-876E-4DF6-A1B3-38A8CA8BB7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" y="364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1" name="Group 1019">
                <a:extLst>
                  <a:ext uri="{FF2B5EF4-FFF2-40B4-BE49-F238E27FC236}">
                    <a16:creationId xmlns:a16="http://schemas.microsoft.com/office/drawing/2014/main" xmlns="" id="{C7E2138B-C7BB-4F29-9524-00F4A6B6F5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3" y="3667"/>
                <a:ext cx="46" cy="42"/>
                <a:chOff x="4313" y="3667"/>
                <a:chExt cx="46" cy="42"/>
              </a:xfrm>
            </p:grpSpPr>
            <p:pic>
              <p:nvPicPr>
                <p:cNvPr id="1547" name="Picture 1020">
                  <a:extLst>
                    <a:ext uri="{FF2B5EF4-FFF2-40B4-BE49-F238E27FC236}">
                      <a16:creationId xmlns:a16="http://schemas.microsoft.com/office/drawing/2014/main" xmlns="" id="{049775D1-ABC3-4D4B-8F12-87A8A5C14C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3667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8" name="Text Box 1021">
                  <a:extLst>
                    <a:ext uri="{FF2B5EF4-FFF2-40B4-BE49-F238E27FC236}">
                      <a16:creationId xmlns:a16="http://schemas.microsoft.com/office/drawing/2014/main" xmlns="" id="{129E2DAB-24F7-4C6F-99F9-55159858D5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1" y="367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2" name="Group 1022">
                <a:extLst>
                  <a:ext uri="{FF2B5EF4-FFF2-40B4-BE49-F238E27FC236}">
                    <a16:creationId xmlns:a16="http://schemas.microsoft.com/office/drawing/2014/main" xmlns="" id="{7FAA79ED-E1ED-4B4C-8417-702249DD5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9" y="3630"/>
                <a:ext cx="48" cy="42"/>
                <a:chOff x="4279" y="3630"/>
                <a:chExt cx="48" cy="42"/>
              </a:xfrm>
            </p:grpSpPr>
            <p:pic>
              <p:nvPicPr>
                <p:cNvPr id="1545" name="Picture 1023">
                  <a:extLst>
                    <a:ext uri="{FF2B5EF4-FFF2-40B4-BE49-F238E27FC236}">
                      <a16:creationId xmlns:a16="http://schemas.microsoft.com/office/drawing/2014/main" xmlns="" id="{549E4F08-CA67-4ED2-B829-95A70724B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9" y="3630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6" name="Text Box 1024">
                  <a:extLst>
                    <a:ext uri="{FF2B5EF4-FFF2-40B4-BE49-F238E27FC236}">
                      <a16:creationId xmlns:a16="http://schemas.microsoft.com/office/drawing/2014/main" xmlns="" id="{93602C90-3053-4B10-A4A0-FA97FAF0BB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89" y="36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3" name="Group 1025">
                <a:extLst>
                  <a:ext uri="{FF2B5EF4-FFF2-40B4-BE49-F238E27FC236}">
                    <a16:creationId xmlns:a16="http://schemas.microsoft.com/office/drawing/2014/main" xmlns="" id="{C628D702-7246-4A26-984A-060A486F1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8" y="3660"/>
                <a:ext cx="46" cy="44"/>
                <a:chOff x="4388" y="3660"/>
                <a:chExt cx="46" cy="44"/>
              </a:xfrm>
            </p:grpSpPr>
            <p:pic>
              <p:nvPicPr>
                <p:cNvPr id="1543" name="Picture 1026">
                  <a:extLst>
                    <a:ext uri="{FF2B5EF4-FFF2-40B4-BE49-F238E27FC236}">
                      <a16:creationId xmlns:a16="http://schemas.microsoft.com/office/drawing/2014/main" xmlns="" id="{53E41A64-35FB-4B9F-A30B-0740D1895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8" y="3660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4" name="Text Box 1027">
                  <a:extLst>
                    <a:ext uri="{FF2B5EF4-FFF2-40B4-BE49-F238E27FC236}">
                      <a16:creationId xmlns:a16="http://schemas.microsoft.com/office/drawing/2014/main" xmlns="" id="{E3ED14F3-D4E2-4A56-9A18-F17CD1F793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98" y="366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4" name="Group 1028">
                <a:extLst>
                  <a:ext uri="{FF2B5EF4-FFF2-40B4-BE49-F238E27FC236}">
                    <a16:creationId xmlns:a16="http://schemas.microsoft.com/office/drawing/2014/main" xmlns="" id="{6E126A3D-E0FF-4660-862A-DADDF3DAA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3" y="3529"/>
                <a:ext cx="46" cy="44"/>
                <a:chOff x="4313" y="3529"/>
                <a:chExt cx="46" cy="44"/>
              </a:xfrm>
            </p:grpSpPr>
            <p:pic>
              <p:nvPicPr>
                <p:cNvPr id="1541" name="Picture 1029">
                  <a:extLst>
                    <a:ext uri="{FF2B5EF4-FFF2-40B4-BE49-F238E27FC236}">
                      <a16:creationId xmlns:a16="http://schemas.microsoft.com/office/drawing/2014/main" xmlns="" id="{4D55FC2D-95E7-4A77-9EE5-C92BFC7BCF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3529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2" name="Text Box 1030">
                  <a:extLst>
                    <a:ext uri="{FF2B5EF4-FFF2-40B4-BE49-F238E27FC236}">
                      <a16:creationId xmlns:a16="http://schemas.microsoft.com/office/drawing/2014/main" xmlns="" id="{9D77E893-8556-4AA9-A498-E67292ACA0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1" y="35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5" name="Group 1031">
                <a:extLst>
                  <a:ext uri="{FF2B5EF4-FFF2-40B4-BE49-F238E27FC236}">
                    <a16:creationId xmlns:a16="http://schemas.microsoft.com/office/drawing/2014/main" xmlns="" id="{E7166269-AF58-43ED-8CB6-E40D9D9B4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0" y="3653"/>
                <a:ext cx="48" cy="49"/>
                <a:chOff x="4330" y="3653"/>
                <a:chExt cx="48" cy="49"/>
              </a:xfrm>
            </p:grpSpPr>
            <p:pic>
              <p:nvPicPr>
                <p:cNvPr id="1539" name="Picture 1032">
                  <a:extLst>
                    <a:ext uri="{FF2B5EF4-FFF2-40B4-BE49-F238E27FC236}">
                      <a16:creationId xmlns:a16="http://schemas.microsoft.com/office/drawing/2014/main" xmlns="" id="{47DD14DD-DD97-4419-9C4F-8897711FA2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0" y="3653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0" name="Text Box 1033">
                  <a:extLst>
                    <a:ext uri="{FF2B5EF4-FFF2-40B4-BE49-F238E27FC236}">
                      <a16:creationId xmlns:a16="http://schemas.microsoft.com/office/drawing/2014/main" xmlns="" id="{90538B34-AAFE-4481-9350-AA1EE1A7BF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0" y="366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6" name="Group 1034">
                <a:extLst>
                  <a:ext uri="{FF2B5EF4-FFF2-40B4-BE49-F238E27FC236}">
                    <a16:creationId xmlns:a16="http://schemas.microsoft.com/office/drawing/2014/main" xmlns="" id="{D1824A14-2B85-4090-8BC6-612B0238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" y="3555"/>
                <a:ext cx="48" cy="49"/>
                <a:chOff x="4286" y="3555"/>
                <a:chExt cx="48" cy="49"/>
              </a:xfrm>
            </p:grpSpPr>
            <p:pic>
              <p:nvPicPr>
                <p:cNvPr id="1537" name="Picture 1035">
                  <a:extLst>
                    <a:ext uri="{FF2B5EF4-FFF2-40B4-BE49-F238E27FC236}">
                      <a16:creationId xmlns:a16="http://schemas.microsoft.com/office/drawing/2014/main" xmlns="" id="{487C824F-C9CF-45FC-A0C2-19C52C1EAA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355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" name="Text Box 1036">
                  <a:extLst>
                    <a:ext uri="{FF2B5EF4-FFF2-40B4-BE49-F238E27FC236}">
                      <a16:creationId xmlns:a16="http://schemas.microsoft.com/office/drawing/2014/main" xmlns="" id="{192B9228-12C4-4AB9-A399-57622103C1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96" y="356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7" name="Group 1037">
                <a:extLst>
                  <a:ext uri="{FF2B5EF4-FFF2-40B4-BE49-F238E27FC236}">
                    <a16:creationId xmlns:a16="http://schemas.microsoft.com/office/drawing/2014/main" xmlns="" id="{F5A6795B-1FC5-4D2A-A248-BA468A7E9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6" y="3527"/>
                <a:ext cx="50" cy="49"/>
                <a:chOff x="4226" y="3527"/>
                <a:chExt cx="50" cy="49"/>
              </a:xfrm>
            </p:grpSpPr>
            <p:pic>
              <p:nvPicPr>
                <p:cNvPr id="1535" name="Picture 1038">
                  <a:extLst>
                    <a:ext uri="{FF2B5EF4-FFF2-40B4-BE49-F238E27FC236}">
                      <a16:creationId xmlns:a16="http://schemas.microsoft.com/office/drawing/2014/main" xmlns="" id="{3A8E000C-331F-4BDA-97C8-9F0780D0A2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8" y="3527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6" name="Text Box 1039">
                  <a:extLst>
                    <a:ext uri="{FF2B5EF4-FFF2-40B4-BE49-F238E27FC236}">
                      <a16:creationId xmlns:a16="http://schemas.microsoft.com/office/drawing/2014/main" xmlns="" id="{C1F0BA7C-1405-443E-9228-4ABB8E3A70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6" y="353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8" name="Group 1040">
                <a:extLst>
                  <a:ext uri="{FF2B5EF4-FFF2-40B4-BE49-F238E27FC236}">
                    <a16:creationId xmlns:a16="http://schemas.microsoft.com/office/drawing/2014/main" xmlns="" id="{23660712-DB4B-4A74-A81B-0BDEC78CA4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9" y="3569"/>
                <a:ext cx="48" cy="42"/>
                <a:chOff x="4379" y="3569"/>
                <a:chExt cx="48" cy="42"/>
              </a:xfrm>
            </p:grpSpPr>
            <p:pic>
              <p:nvPicPr>
                <p:cNvPr id="1533" name="Picture 1041">
                  <a:extLst>
                    <a:ext uri="{FF2B5EF4-FFF2-40B4-BE49-F238E27FC236}">
                      <a16:creationId xmlns:a16="http://schemas.microsoft.com/office/drawing/2014/main" xmlns="" id="{F7E860DF-48A2-453F-9254-8202E25B3C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9" y="3569"/>
                  <a:ext cx="48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4" name="Text Box 1042">
                  <a:extLst>
                    <a:ext uri="{FF2B5EF4-FFF2-40B4-BE49-F238E27FC236}">
                      <a16:creationId xmlns:a16="http://schemas.microsoft.com/office/drawing/2014/main" xmlns="" id="{9D784B2C-8B08-43F5-8474-F4853B9CA0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8" y="357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79" name="Group 1043">
                <a:extLst>
                  <a:ext uri="{FF2B5EF4-FFF2-40B4-BE49-F238E27FC236}">
                    <a16:creationId xmlns:a16="http://schemas.microsoft.com/office/drawing/2014/main" xmlns="" id="{1BF64885-F5EC-4FB4-A4B0-6ADB9DE1B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8" y="3548"/>
                <a:ext cx="48" cy="49"/>
                <a:chOff x="4348" y="3548"/>
                <a:chExt cx="48" cy="49"/>
              </a:xfrm>
            </p:grpSpPr>
            <p:pic>
              <p:nvPicPr>
                <p:cNvPr id="1531" name="Picture 1044">
                  <a:extLst>
                    <a:ext uri="{FF2B5EF4-FFF2-40B4-BE49-F238E27FC236}">
                      <a16:creationId xmlns:a16="http://schemas.microsoft.com/office/drawing/2014/main" xmlns="" id="{EB92FBE8-6DAC-4419-98C1-D41A7CB647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8" y="3548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2" name="Text Box 1045">
                  <a:extLst>
                    <a:ext uri="{FF2B5EF4-FFF2-40B4-BE49-F238E27FC236}">
                      <a16:creationId xmlns:a16="http://schemas.microsoft.com/office/drawing/2014/main" xmlns="" id="{A9EA2512-0F8F-4936-8683-9DB08BB921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9" y="355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0" name="Group 1046">
                <a:extLst>
                  <a:ext uri="{FF2B5EF4-FFF2-40B4-BE49-F238E27FC236}">
                    <a16:creationId xmlns:a16="http://schemas.microsoft.com/office/drawing/2014/main" xmlns="" id="{12D8ABEC-589D-48A9-BF5F-9ACD598EBC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1" y="3581"/>
                <a:ext cx="48" cy="49"/>
                <a:chOff x="4411" y="3581"/>
                <a:chExt cx="48" cy="49"/>
              </a:xfrm>
            </p:grpSpPr>
            <p:pic>
              <p:nvPicPr>
                <p:cNvPr id="1529" name="Picture 1047">
                  <a:extLst>
                    <a:ext uri="{FF2B5EF4-FFF2-40B4-BE49-F238E27FC236}">
                      <a16:creationId xmlns:a16="http://schemas.microsoft.com/office/drawing/2014/main" xmlns="" id="{8A5C1F2A-B791-46D5-B261-F81C15DD80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1" y="3581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0" name="Text Box 1048">
                  <a:extLst>
                    <a:ext uri="{FF2B5EF4-FFF2-40B4-BE49-F238E27FC236}">
                      <a16:creationId xmlns:a16="http://schemas.microsoft.com/office/drawing/2014/main" xmlns="" id="{22DDA79F-4C1D-4625-A95A-BB6DBC7D5D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21" y="359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1" name="Group 1049">
                <a:extLst>
                  <a:ext uri="{FF2B5EF4-FFF2-40B4-BE49-F238E27FC236}">
                    <a16:creationId xmlns:a16="http://schemas.microsoft.com/office/drawing/2014/main" xmlns="" id="{CB48BF24-E6E4-45B2-8A45-E17F6FC22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8" y="3635"/>
                <a:ext cx="48" cy="49"/>
                <a:chOff x="4408" y="3635"/>
                <a:chExt cx="48" cy="49"/>
              </a:xfrm>
            </p:grpSpPr>
            <p:pic>
              <p:nvPicPr>
                <p:cNvPr id="1527" name="Picture 1050">
                  <a:extLst>
                    <a:ext uri="{FF2B5EF4-FFF2-40B4-BE49-F238E27FC236}">
                      <a16:creationId xmlns:a16="http://schemas.microsoft.com/office/drawing/2014/main" xmlns="" id="{E519E773-D414-47A2-A351-C0CBBAA152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8" y="363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8" name="Text Box 1051">
                  <a:extLst>
                    <a:ext uri="{FF2B5EF4-FFF2-40B4-BE49-F238E27FC236}">
                      <a16:creationId xmlns:a16="http://schemas.microsoft.com/office/drawing/2014/main" xmlns="" id="{1199AA53-9298-4D55-BAA5-B3E26326A6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8" y="364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2" name="Group 1052">
                <a:extLst>
                  <a:ext uri="{FF2B5EF4-FFF2-40B4-BE49-F238E27FC236}">
                    <a16:creationId xmlns:a16="http://schemas.microsoft.com/office/drawing/2014/main" xmlns="" id="{261E1116-AF6F-48A0-9463-80D37D18A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5" y="3572"/>
                <a:ext cx="48" cy="44"/>
                <a:chOff x="4335" y="3572"/>
                <a:chExt cx="48" cy="44"/>
              </a:xfrm>
            </p:grpSpPr>
            <p:pic>
              <p:nvPicPr>
                <p:cNvPr id="1525" name="Picture 1053">
                  <a:extLst>
                    <a:ext uri="{FF2B5EF4-FFF2-40B4-BE49-F238E27FC236}">
                      <a16:creationId xmlns:a16="http://schemas.microsoft.com/office/drawing/2014/main" xmlns="" id="{8701930B-EC48-4B44-9026-BDBC5A3E9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5" y="3572"/>
                  <a:ext cx="48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6" name="Text Box 1054">
                  <a:extLst>
                    <a:ext uri="{FF2B5EF4-FFF2-40B4-BE49-F238E27FC236}">
                      <a16:creationId xmlns:a16="http://schemas.microsoft.com/office/drawing/2014/main" xmlns="" id="{3D432DAA-552C-42AD-9D0A-AFA9B06C4A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4" y="358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3" name="Group 1055">
                <a:extLst>
                  <a:ext uri="{FF2B5EF4-FFF2-40B4-BE49-F238E27FC236}">
                    <a16:creationId xmlns:a16="http://schemas.microsoft.com/office/drawing/2014/main" xmlns="" id="{06AD0A98-9550-4FB7-9CE6-C83DF67629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5" y="3595"/>
                <a:ext cx="48" cy="49"/>
                <a:chOff x="4305" y="3595"/>
                <a:chExt cx="48" cy="49"/>
              </a:xfrm>
            </p:grpSpPr>
            <p:pic>
              <p:nvPicPr>
                <p:cNvPr id="1523" name="Picture 1056">
                  <a:extLst>
                    <a:ext uri="{FF2B5EF4-FFF2-40B4-BE49-F238E27FC236}">
                      <a16:creationId xmlns:a16="http://schemas.microsoft.com/office/drawing/2014/main" xmlns="" id="{0E3C8F7F-D3DE-48BD-A4A3-FAEF8AF1B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5" y="359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4" name="Text Box 1057">
                  <a:extLst>
                    <a:ext uri="{FF2B5EF4-FFF2-40B4-BE49-F238E27FC236}">
                      <a16:creationId xmlns:a16="http://schemas.microsoft.com/office/drawing/2014/main" xmlns="" id="{7C0D9BA7-39AA-4A15-8C87-93417BB055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5" y="3604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4" name="Group 1058">
                <a:extLst>
                  <a:ext uri="{FF2B5EF4-FFF2-40B4-BE49-F238E27FC236}">
                    <a16:creationId xmlns:a16="http://schemas.microsoft.com/office/drawing/2014/main" xmlns="" id="{B680CD36-7461-4C11-9A13-00FC0D2C7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2" y="3470"/>
                <a:ext cx="49" cy="49"/>
                <a:chOff x="4302" y="3470"/>
                <a:chExt cx="49" cy="49"/>
              </a:xfrm>
            </p:grpSpPr>
            <p:pic>
              <p:nvPicPr>
                <p:cNvPr id="1521" name="Picture 1059">
                  <a:extLst>
                    <a:ext uri="{FF2B5EF4-FFF2-40B4-BE49-F238E27FC236}">
                      <a16:creationId xmlns:a16="http://schemas.microsoft.com/office/drawing/2014/main" xmlns="" id="{835A43AD-B04E-43C7-B59F-6AAB1AF23F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2" y="3470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2" name="Text Box 1060">
                  <a:extLst>
                    <a:ext uri="{FF2B5EF4-FFF2-40B4-BE49-F238E27FC236}">
                      <a16:creationId xmlns:a16="http://schemas.microsoft.com/office/drawing/2014/main" xmlns="" id="{9175F297-1FB7-4D28-A810-401858F44A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3" y="347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5" name="Group 1061">
                <a:extLst>
                  <a:ext uri="{FF2B5EF4-FFF2-40B4-BE49-F238E27FC236}">
                    <a16:creationId xmlns:a16="http://schemas.microsoft.com/office/drawing/2014/main" xmlns="" id="{8A30C536-2475-41D5-B1F0-F24E40D9F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1" y="3504"/>
                <a:ext cx="46" cy="42"/>
                <a:chOff x="4251" y="3504"/>
                <a:chExt cx="46" cy="42"/>
              </a:xfrm>
            </p:grpSpPr>
            <p:pic>
              <p:nvPicPr>
                <p:cNvPr id="1519" name="Picture 1062">
                  <a:extLst>
                    <a:ext uri="{FF2B5EF4-FFF2-40B4-BE49-F238E27FC236}">
                      <a16:creationId xmlns:a16="http://schemas.microsoft.com/office/drawing/2014/main" xmlns="" id="{99D651DD-86C5-4A47-9B1C-BC6BF08B4C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1" y="3504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0" name="Text Box 1063">
                  <a:extLst>
                    <a:ext uri="{FF2B5EF4-FFF2-40B4-BE49-F238E27FC236}">
                      <a16:creationId xmlns:a16="http://schemas.microsoft.com/office/drawing/2014/main" xmlns="" id="{60870FD9-1D50-46E3-9DDA-BC8A3F0AA9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0" y="3512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6" name="Group 1064">
                <a:extLst>
                  <a:ext uri="{FF2B5EF4-FFF2-40B4-BE49-F238E27FC236}">
                    <a16:creationId xmlns:a16="http://schemas.microsoft.com/office/drawing/2014/main" xmlns="" id="{8E1D74C3-200E-44C5-9F82-3F0348AFA7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9" y="3505"/>
                <a:ext cx="48" cy="49"/>
                <a:chOff x="4289" y="3505"/>
                <a:chExt cx="48" cy="49"/>
              </a:xfrm>
            </p:grpSpPr>
            <p:pic>
              <p:nvPicPr>
                <p:cNvPr id="1517" name="Picture 1065">
                  <a:extLst>
                    <a:ext uri="{FF2B5EF4-FFF2-40B4-BE49-F238E27FC236}">
                      <a16:creationId xmlns:a16="http://schemas.microsoft.com/office/drawing/2014/main" xmlns="" id="{4BE44783-B6FF-4279-88F2-729862A104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9" y="3505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8" name="Text Box 1066">
                  <a:extLst>
                    <a:ext uri="{FF2B5EF4-FFF2-40B4-BE49-F238E27FC236}">
                      <a16:creationId xmlns:a16="http://schemas.microsoft.com/office/drawing/2014/main" xmlns="" id="{4F1364EB-30B7-405D-99A7-5215864898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4" y="350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7" name="Group 1067">
                <a:extLst>
                  <a:ext uri="{FF2B5EF4-FFF2-40B4-BE49-F238E27FC236}">
                    <a16:creationId xmlns:a16="http://schemas.microsoft.com/office/drawing/2014/main" xmlns="" id="{DB7B17F9-A8C8-4118-992F-371644E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8" y="3569"/>
                <a:ext cx="46" cy="42"/>
                <a:chOff x="4268" y="3569"/>
                <a:chExt cx="46" cy="42"/>
              </a:xfrm>
            </p:grpSpPr>
            <p:pic>
              <p:nvPicPr>
                <p:cNvPr id="1515" name="Picture 1068">
                  <a:extLst>
                    <a:ext uri="{FF2B5EF4-FFF2-40B4-BE49-F238E27FC236}">
                      <a16:creationId xmlns:a16="http://schemas.microsoft.com/office/drawing/2014/main" xmlns="" id="{FA3F42AA-8AC4-4478-B009-B5F46BD373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8" y="3569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6" name="Text Box 1069">
                  <a:extLst>
                    <a:ext uri="{FF2B5EF4-FFF2-40B4-BE49-F238E27FC236}">
                      <a16:creationId xmlns:a16="http://schemas.microsoft.com/office/drawing/2014/main" xmlns="" id="{B286FEB9-92EA-459E-87C4-E8B9BFBA8B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1" y="357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8" name="Group 1070">
                <a:extLst>
                  <a:ext uri="{FF2B5EF4-FFF2-40B4-BE49-F238E27FC236}">
                    <a16:creationId xmlns:a16="http://schemas.microsoft.com/office/drawing/2014/main" xmlns="" id="{A088A961-8AD2-4D24-B1CE-5FD2925C2A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3616"/>
                <a:ext cx="46" cy="44"/>
                <a:chOff x="4224" y="3616"/>
                <a:chExt cx="46" cy="44"/>
              </a:xfrm>
            </p:grpSpPr>
            <p:pic>
              <p:nvPicPr>
                <p:cNvPr id="1513" name="Picture 1071">
                  <a:extLst>
                    <a:ext uri="{FF2B5EF4-FFF2-40B4-BE49-F238E27FC236}">
                      <a16:creationId xmlns:a16="http://schemas.microsoft.com/office/drawing/2014/main" xmlns="" id="{172834DF-7F3B-4BA8-BD22-C5C3B7E07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4" y="3616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4" name="Text Box 1072">
                  <a:extLst>
                    <a:ext uri="{FF2B5EF4-FFF2-40B4-BE49-F238E27FC236}">
                      <a16:creationId xmlns:a16="http://schemas.microsoft.com/office/drawing/2014/main" xmlns="" id="{0CED350A-8C33-4782-A081-1BF7A028F8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3" y="362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89" name="Group 1073">
                <a:extLst>
                  <a:ext uri="{FF2B5EF4-FFF2-40B4-BE49-F238E27FC236}">
                    <a16:creationId xmlns:a16="http://schemas.microsoft.com/office/drawing/2014/main" xmlns="" id="{32FCA1FB-5FC2-4A5C-B2F4-A1CA4BB09F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0" y="3552"/>
                <a:ext cx="46" cy="42"/>
                <a:chOff x="4210" y="3552"/>
                <a:chExt cx="46" cy="42"/>
              </a:xfrm>
            </p:grpSpPr>
            <p:pic>
              <p:nvPicPr>
                <p:cNvPr id="1511" name="Picture 1074">
                  <a:extLst>
                    <a:ext uri="{FF2B5EF4-FFF2-40B4-BE49-F238E27FC236}">
                      <a16:creationId xmlns:a16="http://schemas.microsoft.com/office/drawing/2014/main" xmlns="" id="{B75E22C7-D849-4A45-BED9-526E8AE0BE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" y="3552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2" name="Text Box 1075">
                  <a:extLst>
                    <a:ext uri="{FF2B5EF4-FFF2-40B4-BE49-F238E27FC236}">
                      <a16:creationId xmlns:a16="http://schemas.microsoft.com/office/drawing/2014/main" xmlns="" id="{EC4639BD-F82E-4BD3-9322-E28C64D09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9" y="3560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0" name="Group 1076">
                <a:extLst>
                  <a:ext uri="{FF2B5EF4-FFF2-40B4-BE49-F238E27FC236}">
                    <a16:creationId xmlns:a16="http://schemas.microsoft.com/office/drawing/2014/main" xmlns="" id="{9BFFDD82-45EA-4AAE-9C5A-E0E212BDF5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4" y="3536"/>
                <a:ext cx="46" cy="49"/>
                <a:chOff x="4254" y="3536"/>
                <a:chExt cx="46" cy="49"/>
              </a:xfrm>
            </p:grpSpPr>
            <p:pic>
              <p:nvPicPr>
                <p:cNvPr id="1509" name="Picture 1077">
                  <a:extLst>
                    <a:ext uri="{FF2B5EF4-FFF2-40B4-BE49-F238E27FC236}">
                      <a16:creationId xmlns:a16="http://schemas.microsoft.com/office/drawing/2014/main" xmlns="" id="{0250DF9D-2D46-4197-9976-104447D29A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4" y="3536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0" name="Text Box 1078">
                  <a:extLst>
                    <a:ext uri="{FF2B5EF4-FFF2-40B4-BE49-F238E27FC236}">
                      <a16:creationId xmlns:a16="http://schemas.microsoft.com/office/drawing/2014/main" xmlns="" id="{D4C619AC-5737-4CDE-80A2-DEBF9D4046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3" y="3545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1" name="Group 1079">
                <a:extLst>
                  <a:ext uri="{FF2B5EF4-FFF2-40B4-BE49-F238E27FC236}">
                    <a16:creationId xmlns:a16="http://schemas.microsoft.com/office/drawing/2014/main" xmlns="" id="{E8D778D4-8D44-4B7A-9A7F-680D4A73F3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4" y="3601"/>
                <a:ext cx="46" cy="42"/>
                <a:chOff x="4344" y="3601"/>
                <a:chExt cx="46" cy="42"/>
              </a:xfrm>
            </p:grpSpPr>
            <p:pic>
              <p:nvPicPr>
                <p:cNvPr id="1507" name="Picture 1080">
                  <a:extLst>
                    <a:ext uri="{FF2B5EF4-FFF2-40B4-BE49-F238E27FC236}">
                      <a16:creationId xmlns:a16="http://schemas.microsoft.com/office/drawing/2014/main" xmlns="" id="{F5E407B8-F691-4B38-AAD0-FDF232D975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" y="3601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8" name="Text Box 1081">
                  <a:extLst>
                    <a:ext uri="{FF2B5EF4-FFF2-40B4-BE49-F238E27FC236}">
                      <a16:creationId xmlns:a16="http://schemas.microsoft.com/office/drawing/2014/main" xmlns="" id="{AE6B7270-0912-4BD0-BAFB-CEC051F97D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4" y="3609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2" name="Group 1082">
                <a:extLst>
                  <a:ext uri="{FF2B5EF4-FFF2-40B4-BE49-F238E27FC236}">
                    <a16:creationId xmlns:a16="http://schemas.microsoft.com/office/drawing/2014/main" xmlns="" id="{4B9AC88D-FC98-4944-AA10-EF6E6137C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9" y="3599"/>
                <a:ext cx="46" cy="42"/>
                <a:chOff x="4419" y="3599"/>
                <a:chExt cx="46" cy="42"/>
              </a:xfrm>
            </p:grpSpPr>
            <p:pic>
              <p:nvPicPr>
                <p:cNvPr id="1505" name="Picture 1083">
                  <a:extLst>
                    <a:ext uri="{FF2B5EF4-FFF2-40B4-BE49-F238E27FC236}">
                      <a16:creationId xmlns:a16="http://schemas.microsoft.com/office/drawing/2014/main" xmlns="" id="{3B02C9A3-D56D-4312-B99B-4F67D4DDCF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" y="3599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6" name="Text Box 1084">
                  <a:extLst>
                    <a:ext uri="{FF2B5EF4-FFF2-40B4-BE49-F238E27FC236}">
                      <a16:creationId xmlns:a16="http://schemas.microsoft.com/office/drawing/2014/main" xmlns="" id="{EB3173F8-48D7-4D38-81FE-EA1889C4CA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28" y="3607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3" name="Group 1085">
                <a:extLst>
                  <a:ext uri="{FF2B5EF4-FFF2-40B4-BE49-F238E27FC236}">
                    <a16:creationId xmlns:a16="http://schemas.microsoft.com/office/drawing/2014/main" xmlns="" id="{26A94985-DB9A-4EC1-BE45-E0DF34FB2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9" y="3613"/>
                <a:ext cx="48" cy="49"/>
                <a:chOff x="4379" y="3613"/>
                <a:chExt cx="48" cy="49"/>
              </a:xfrm>
            </p:grpSpPr>
            <p:pic>
              <p:nvPicPr>
                <p:cNvPr id="1503" name="Picture 1086">
                  <a:extLst>
                    <a:ext uri="{FF2B5EF4-FFF2-40B4-BE49-F238E27FC236}">
                      <a16:creationId xmlns:a16="http://schemas.microsoft.com/office/drawing/2014/main" xmlns="" id="{B2A20B53-8AAB-4959-B3EF-F87B9212D9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9" y="3613"/>
                  <a:ext cx="48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4" name="Text Box 1087">
                  <a:extLst>
                    <a:ext uri="{FF2B5EF4-FFF2-40B4-BE49-F238E27FC236}">
                      <a16:creationId xmlns:a16="http://schemas.microsoft.com/office/drawing/2014/main" xmlns="" id="{95769C57-DAD8-410F-8A4F-2D78AF428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8" y="3621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4" name="Group 1088">
                <a:extLst>
                  <a:ext uri="{FF2B5EF4-FFF2-40B4-BE49-F238E27FC236}">
                    <a16:creationId xmlns:a16="http://schemas.microsoft.com/office/drawing/2014/main" xmlns="" id="{61DCEE43-E7D9-4AA8-852A-A6BDDD45E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3504"/>
                <a:ext cx="46" cy="49"/>
                <a:chOff x="4371" y="3504"/>
                <a:chExt cx="46" cy="49"/>
              </a:xfrm>
            </p:grpSpPr>
            <p:pic>
              <p:nvPicPr>
                <p:cNvPr id="1501" name="Picture 1089">
                  <a:extLst>
                    <a:ext uri="{FF2B5EF4-FFF2-40B4-BE49-F238E27FC236}">
                      <a16:creationId xmlns:a16="http://schemas.microsoft.com/office/drawing/2014/main" xmlns="" id="{839E500B-D2DF-449A-922C-03B0BD09DC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" y="3504"/>
                  <a:ext cx="46" cy="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2" name="Text Box 1090">
                  <a:extLst>
                    <a:ext uri="{FF2B5EF4-FFF2-40B4-BE49-F238E27FC236}">
                      <a16:creationId xmlns:a16="http://schemas.microsoft.com/office/drawing/2014/main" xmlns="" id="{F724E9F1-625C-40A7-BC97-559B076840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1" y="3513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5" name="Group 1091">
                <a:extLst>
                  <a:ext uri="{FF2B5EF4-FFF2-40B4-BE49-F238E27FC236}">
                    <a16:creationId xmlns:a16="http://schemas.microsoft.com/office/drawing/2014/main" xmlns="" id="{90BCD14D-B804-492B-B6C4-01D12DB09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" y="3529"/>
                <a:ext cx="46" cy="44"/>
                <a:chOff x="4387" y="3529"/>
                <a:chExt cx="46" cy="44"/>
              </a:xfrm>
            </p:grpSpPr>
            <p:pic>
              <p:nvPicPr>
                <p:cNvPr id="1499" name="Picture 1092">
                  <a:extLst>
                    <a:ext uri="{FF2B5EF4-FFF2-40B4-BE49-F238E27FC236}">
                      <a16:creationId xmlns:a16="http://schemas.microsoft.com/office/drawing/2014/main" xmlns="" id="{D0FD93E2-F344-4A4E-A519-936B0269AD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7" y="3529"/>
                  <a:ext cx="46" cy="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0" name="Text Box 1093">
                  <a:extLst>
                    <a:ext uri="{FF2B5EF4-FFF2-40B4-BE49-F238E27FC236}">
                      <a16:creationId xmlns:a16="http://schemas.microsoft.com/office/drawing/2014/main" xmlns="" id="{5F73F732-FB75-48EC-9610-080F9626D0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96" y="3538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grpSp>
            <p:nvGrpSpPr>
              <p:cNvPr id="1496" name="Group 1094">
                <a:extLst>
                  <a:ext uri="{FF2B5EF4-FFF2-40B4-BE49-F238E27FC236}">
                    <a16:creationId xmlns:a16="http://schemas.microsoft.com/office/drawing/2014/main" xmlns="" id="{6D126FEF-7F23-46EB-B62D-24B7DC852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0" y="3508"/>
                <a:ext cx="46" cy="42"/>
                <a:chOff x="4340" y="3508"/>
                <a:chExt cx="46" cy="42"/>
              </a:xfrm>
            </p:grpSpPr>
            <p:pic>
              <p:nvPicPr>
                <p:cNvPr id="1497" name="Picture 1095">
                  <a:extLst>
                    <a:ext uri="{FF2B5EF4-FFF2-40B4-BE49-F238E27FC236}">
                      <a16:creationId xmlns:a16="http://schemas.microsoft.com/office/drawing/2014/main" xmlns="" id="{E3385634-26B2-47A2-BA8D-EF75D6882B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0" y="3508"/>
                  <a:ext cx="46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8" name="Text Box 1096">
                  <a:extLst>
                    <a:ext uri="{FF2B5EF4-FFF2-40B4-BE49-F238E27FC236}">
                      <a16:creationId xmlns:a16="http://schemas.microsoft.com/office/drawing/2014/main" xmlns="" id="{7F8CAE22-DBFC-40B2-8462-6350EFBCEE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8" y="3516"/>
                  <a:ext cx="28" cy="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</p:grpSp>
        <p:grpSp>
          <p:nvGrpSpPr>
            <p:cNvPr id="1426" name="Group 1097">
              <a:extLst>
                <a:ext uri="{FF2B5EF4-FFF2-40B4-BE49-F238E27FC236}">
                  <a16:creationId xmlns:a16="http://schemas.microsoft.com/office/drawing/2014/main" xmlns="" id="{A8691969-8E9A-43BC-8B83-275765E3C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" y="3557"/>
              <a:ext cx="46" cy="43"/>
              <a:chOff x="4413" y="3557"/>
              <a:chExt cx="46" cy="43"/>
            </a:xfrm>
          </p:grpSpPr>
          <p:pic>
            <p:nvPicPr>
              <p:cNvPr id="1427" name="Picture 1098">
                <a:extLst>
                  <a:ext uri="{FF2B5EF4-FFF2-40B4-BE49-F238E27FC236}">
                    <a16:creationId xmlns:a16="http://schemas.microsoft.com/office/drawing/2014/main" xmlns="" id="{20D3F778-5C99-4CC9-8FFB-3EC22F2C2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" y="3557"/>
                <a:ext cx="46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428" name="Text Box 1099">
                <a:extLst>
                  <a:ext uri="{FF2B5EF4-FFF2-40B4-BE49-F238E27FC236}">
                    <a16:creationId xmlns:a16="http://schemas.microsoft.com/office/drawing/2014/main" xmlns="" id="{8D973AB5-A905-4DF7-B0F4-0A12AF1922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2" y="3565"/>
                <a:ext cx="28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</p:grpSp>
      <p:pic>
        <p:nvPicPr>
          <p:cNvPr id="1641" name="Picture 1100">
            <a:extLst>
              <a:ext uri="{FF2B5EF4-FFF2-40B4-BE49-F238E27FC236}">
                <a16:creationId xmlns:a16="http://schemas.microsoft.com/office/drawing/2014/main" xmlns="" id="{EFD937B1-08A0-4222-B4F3-792FA3F5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24" r="24963" b="72099"/>
          <a:stretch>
            <a:fillRect/>
          </a:stretch>
        </p:blipFill>
        <p:spPr bwMode="auto">
          <a:xfrm>
            <a:off x="6262688" y="4359275"/>
            <a:ext cx="6937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2" name="Rectangle 1161">
            <a:extLst>
              <a:ext uri="{FF2B5EF4-FFF2-40B4-BE49-F238E27FC236}">
                <a16:creationId xmlns:a16="http://schemas.microsoft.com/office/drawing/2014/main" xmlns="" id="{6D842AB0-D4D7-4DE9-9FF2-9D5FC25D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591" y="4114800"/>
            <a:ext cx="4478337" cy="2328863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44" name="TextBox 1643">
            <a:extLst>
              <a:ext uri="{FF2B5EF4-FFF2-40B4-BE49-F238E27FC236}">
                <a16:creationId xmlns:a16="http://schemas.microsoft.com/office/drawing/2014/main" xmlns="" id="{A9ABDACB-E398-47E4-9EC5-5E2F30F2C23F}"/>
              </a:ext>
            </a:extLst>
          </p:cNvPr>
          <p:cNvSpPr txBox="1"/>
          <p:nvPr/>
        </p:nvSpPr>
        <p:spPr>
          <a:xfrm>
            <a:off x="6781800" y="6096000"/>
            <a:ext cx="21336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Particle-gamma coincidence</a:t>
            </a:r>
          </a:p>
        </p:txBody>
      </p:sp>
      <p:pic>
        <p:nvPicPr>
          <p:cNvPr id="533" name="Picture 532">
            <a:extLst>
              <a:ext uri="{FF2B5EF4-FFF2-40B4-BE49-F238E27FC236}">
                <a16:creationId xmlns:a16="http://schemas.microsoft.com/office/drawing/2014/main" xmlns="" id="{638FB896-E86D-4343-9403-0148001ACDA0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64" t="16699" r="23401" b="46796"/>
          <a:stretch/>
        </p:blipFill>
        <p:spPr>
          <a:xfrm>
            <a:off x="8077200" y="5029200"/>
            <a:ext cx="907915" cy="76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9813EE-976F-429E-910B-7395FEAB9891}"/>
              </a:ext>
            </a:extLst>
          </p:cNvPr>
          <p:cNvSpPr txBox="1"/>
          <p:nvPr/>
        </p:nvSpPr>
        <p:spPr>
          <a:xfrm>
            <a:off x="8610600" y="1204913"/>
            <a:ext cx="53340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beam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xmlns="" id="{BE27E539-E7B2-4449-9483-D58819B1BE96}"/>
              </a:ext>
            </a:extLst>
          </p:cNvPr>
          <p:cNvSpPr txBox="1"/>
          <p:nvPr/>
        </p:nvSpPr>
        <p:spPr>
          <a:xfrm>
            <a:off x="6400800" y="3121223"/>
            <a:ext cx="2286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Particle-particle coincidence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3BC8FA-3ABA-45F5-B4D8-DF65D22C7A02}"/>
              </a:ext>
            </a:extLst>
          </p:cNvPr>
          <p:cNvSpPr/>
          <p:nvPr/>
        </p:nvSpPr>
        <p:spPr>
          <a:xfrm>
            <a:off x="206185" y="2912787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PRC 93, 061602(R) (2016)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" name="Picture 1">
            <a:extLst>
              <a:ext uri="{FF2B5EF4-FFF2-40B4-BE49-F238E27FC236}">
                <a16:creationId xmlns:a16="http://schemas.microsoft.com/office/drawing/2014/main" xmlns="" id="{86D4B06D-5DCE-4D11-8E9A-3DA93A22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" r="7245" b="5153"/>
          <a:stretch>
            <a:fillRect/>
          </a:stretch>
        </p:blipFill>
        <p:spPr bwMode="auto">
          <a:xfrm>
            <a:off x="7162800" y="747713"/>
            <a:ext cx="97631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245" r="7245" b="5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" name="Picture 2">
            <a:extLst>
              <a:ext uri="{FF2B5EF4-FFF2-40B4-BE49-F238E27FC236}">
                <a16:creationId xmlns:a16="http://schemas.microsoft.com/office/drawing/2014/main" xmlns="" id="{D56C4206-6E4D-421C-A094-95C16DB7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" r="7245" b="5153"/>
          <a:stretch>
            <a:fillRect/>
          </a:stretch>
        </p:blipFill>
        <p:spPr bwMode="auto">
          <a:xfrm>
            <a:off x="8097838" y="1104901"/>
            <a:ext cx="9763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245" r="7245" b="5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8" name="Text Box 14">
            <a:extLst>
              <a:ext uri="{FF2B5EF4-FFF2-40B4-BE49-F238E27FC236}">
                <a16:creationId xmlns:a16="http://schemas.microsoft.com/office/drawing/2014/main" xmlns="" id="{5895B858-298E-48B6-924D-431C4C6D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9600"/>
            <a:ext cx="6238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ST-2</a:t>
            </a:r>
          </a:p>
        </p:txBody>
      </p:sp>
      <p:sp>
        <p:nvSpPr>
          <p:cNvPr id="1110" name="Text Box 16">
            <a:extLst>
              <a:ext uri="{FF2B5EF4-FFF2-40B4-BE49-F238E27FC236}">
                <a16:creationId xmlns:a16="http://schemas.microsoft.com/office/drawing/2014/main" xmlns="" id="{66848DD1-38F1-47F1-BFB9-34A4E20E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881063"/>
            <a:ext cx="6238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ST-1</a:t>
            </a:r>
          </a:p>
        </p:txBody>
      </p:sp>
      <p:sp>
        <p:nvSpPr>
          <p:cNvPr id="1112" name="Line 20">
            <a:extLst>
              <a:ext uri="{FF2B5EF4-FFF2-40B4-BE49-F238E27FC236}">
                <a16:creationId xmlns:a16="http://schemas.microsoft.com/office/drawing/2014/main" xmlns="" id="{5524ABDE-B0CD-480B-A3B6-5CCC575190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799" y="1684338"/>
            <a:ext cx="754063" cy="4492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13" name="Line 21">
            <a:extLst>
              <a:ext uri="{FF2B5EF4-FFF2-40B4-BE49-F238E27FC236}">
                <a16:creationId xmlns:a16="http://schemas.microsoft.com/office/drawing/2014/main" xmlns="" id="{F6FCFE58-4A72-45DB-A2B8-3DFBB3E9B3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084388"/>
            <a:ext cx="935038" cy="2016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115" name="Group 23">
            <a:extLst>
              <a:ext uri="{FF2B5EF4-FFF2-40B4-BE49-F238E27FC236}">
                <a16:creationId xmlns:a16="http://schemas.microsoft.com/office/drawing/2014/main" xmlns="" id="{AC2BA967-3992-428B-A023-E7BA28315F09}"/>
              </a:ext>
            </a:extLst>
          </p:cNvPr>
          <p:cNvGrpSpPr>
            <a:grpSpLocks/>
          </p:cNvGrpSpPr>
          <p:nvPr/>
        </p:nvGrpSpPr>
        <p:grpSpPr bwMode="auto">
          <a:xfrm>
            <a:off x="7416800" y="2095501"/>
            <a:ext cx="193675" cy="168275"/>
            <a:chOff x="2224" y="1569"/>
            <a:chExt cx="122" cy="106"/>
          </a:xfrm>
        </p:grpSpPr>
        <p:grpSp>
          <p:nvGrpSpPr>
            <p:cNvPr id="1643" name="Group 24">
              <a:extLst>
                <a:ext uri="{FF2B5EF4-FFF2-40B4-BE49-F238E27FC236}">
                  <a16:creationId xmlns:a16="http://schemas.microsoft.com/office/drawing/2014/main" xmlns="" id="{13ED88CF-633A-4B19-B166-5600E91D5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1585"/>
              <a:ext cx="57" cy="58"/>
              <a:chOff x="2224" y="1585"/>
              <a:chExt cx="57" cy="58"/>
            </a:xfrm>
          </p:grpSpPr>
          <p:pic>
            <p:nvPicPr>
              <p:cNvPr id="1654" name="Picture 25">
                <a:extLst>
                  <a:ext uri="{FF2B5EF4-FFF2-40B4-BE49-F238E27FC236}">
                    <a16:creationId xmlns:a16="http://schemas.microsoft.com/office/drawing/2014/main" xmlns="" id="{53AED3DD-C142-438C-952F-71130C7D5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4" y="1585"/>
                <a:ext cx="57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55" name="Text Box 26">
                <a:extLst>
                  <a:ext uri="{FF2B5EF4-FFF2-40B4-BE49-F238E27FC236}">
                    <a16:creationId xmlns:a16="http://schemas.microsoft.com/office/drawing/2014/main" xmlns="" id="{6F9CD8F7-87C6-4C5F-8CFF-945827A08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0" y="1607"/>
                <a:ext cx="3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645" name="Group 27">
              <a:extLst>
                <a:ext uri="{FF2B5EF4-FFF2-40B4-BE49-F238E27FC236}">
                  <a16:creationId xmlns:a16="http://schemas.microsoft.com/office/drawing/2014/main" xmlns="" id="{A2D7B931-7CD1-4F8F-87FF-4494CBA8B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" y="1618"/>
              <a:ext cx="57" cy="57"/>
              <a:chOff x="2247" y="1618"/>
              <a:chExt cx="57" cy="57"/>
            </a:xfrm>
          </p:grpSpPr>
          <p:pic>
            <p:nvPicPr>
              <p:cNvPr id="1652" name="Picture 28">
                <a:extLst>
                  <a:ext uri="{FF2B5EF4-FFF2-40B4-BE49-F238E27FC236}">
                    <a16:creationId xmlns:a16="http://schemas.microsoft.com/office/drawing/2014/main" xmlns="" id="{8447CF72-EDC5-4EF1-8604-56E385061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1618"/>
                <a:ext cx="57" cy="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53" name="Text Box 29">
                <a:extLst>
                  <a:ext uri="{FF2B5EF4-FFF2-40B4-BE49-F238E27FC236}">
                    <a16:creationId xmlns:a16="http://schemas.microsoft.com/office/drawing/2014/main" xmlns="" id="{EB9E1CA3-4F17-4B09-B393-00C913571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2" y="1645"/>
                <a:ext cx="1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646" name="Group 30">
              <a:extLst>
                <a:ext uri="{FF2B5EF4-FFF2-40B4-BE49-F238E27FC236}">
                  <a16:creationId xmlns:a16="http://schemas.microsoft.com/office/drawing/2014/main" xmlns="" id="{64DF6855-5806-493A-91FE-F950ED97F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9" y="1601"/>
              <a:ext cx="57" cy="58"/>
              <a:chOff x="2289" y="1601"/>
              <a:chExt cx="57" cy="58"/>
            </a:xfrm>
          </p:grpSpPr>
          <p:pic>
            <p:nvPicPr>
              <p:cNvPr id="1650" name="Picture 31">
                <a:extLst>
                  <a:ext uri="{FF2B5EF4-FFF2-40B4-BE49-F238E27FC236}">
                    <a16:creationId xmlns:a16="http://schemas.microsoft.com/office/drawing/2014/main" xmlns="" id="{CC4B898B-C135-42F7-B689-EFCFFEC8E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1601"/>
                <a:ext cx="57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51" name="Text Box 32">
                <a:extLst>
                  <a:ext uri="{FF2B5EF4-FFF2-40B4-BE49-F238E27FC236}">
                    <a16:creationId xmlns:a16="http://schemas.microsoft.com/office/drawing/2014/main" xmlns="" id="{CEE58894-A40B-44E0-AF46-A95E16DB5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5" y="1624"/>
                <a:ext cx="4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647" name="Group 33">
              <a:extLst>
                <a:ext uri="{FF2B5EF4-FFF2-40B4-BE49-F238E27FC236}">
                  <a16:creationId xmlns:a16="http://schemas.microsoft.com/office/drawing/2014/main" xmlns="" id="{FB179B60-230B-451A-86C6-C3A707682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3" y="1569"/>
              <a:ext cx="57" cy="57"/>
              <a:chOff x="2263" y="1569"/>
              <a:chExt cx="57" cy="57"/>
            </a:xfrm>
          </p:grpSpPr>
          <p:pic>
            <p:nvPicPr>
              <p:cNvPr id="1648" name="Picture 34">
                <a:extLst>
                  <a:ext uri="{FF2B5EF4-FFF2-40B4-BE49-F238E27FC236}">
                    <a16:creationId xmlns:a16="http://schemas.microsoft.com/office/drawing/2014/main" xmlns="" id="{48817EB7-A4FE-490F-834B-3C57FFBC4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1569"/>
                <a:ext cx="57" cy="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49" name="Text Box 35">
                <a:extLst>
                  <a:ext uri="{FF2B5EF4-FFF2-40B4-BE49-F238E27FC236}">
                    <a16:creationId xmlns:a16="http://schemas.microsoft.com/office/drawing/2014/main" xmlns="" id="{CDBD1C35-B70C-423B-8398-71B3BD2C9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" y="1599"/>
                <a:ext cx="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</p:grpSp>
      <p:grpSp>
        <p:nvGrpSpPr>
          <p:cNvPr id="1656" name="Group 36">
            <a:extLst>
              <a:ext uri="{FF2B5EF4-FFF2-40B4-BE49-F238E27FC236}">
                <a16:creationId xmlns:a16="http://schemas.microsoft.com/office/drawing/2014/main" xmlns="" id="{1F134B05-5D94-42FA-9DA7-028CE8AA5CF5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2271713"/>
            <a:ext cx="176212" cy="165100"/>
            <a:chOff x="2273" y="1680"/>
            <a:chExt cx="111" cy="104"/>
          </a:xfrm>
        </p:grpSpPr>
        <p:grpSp>
          <p:nvGrpSpPr>
            <p:cNvPr id="1657" name="Group 37">
              <a:extLst>
                <a:ext uri="{FF2B5EF4-FFF2-40B4-BE49-F238E27FC236}">
                  <a16:creationId xmlns:a16="http://schemas.microsoft.com/office/drawing/2014/main" xmlns="" id="{956E28CD-73E2-4323-BFF9-B7720C6E3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4" y="1680"/>
              <a:ext cx="60" cy="61"/>
              <a:chOff x="2324" y="1680"/>
              <a:chExt cx="60" cy="61"/>
            </a:xfrm>
          </p:grpSpPr>
          <p:pic>
            <p:nvPicPr>
              <p:cNvPr id="1664" name="Picture 38">
                <a:extLst>
                  <a:ext uri="{FF2B5EF4-FFF2-40B4-BE49-F238E27FC236}">
                    <a16:creationId xmlns:a16="http://schemas.microsoft.com/office/drawing/2014/main" xmlns="" id="{6B792778-5D26-4971-842D-8FF3463B17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" y="1680"/>
                <a:ext cx="60" cy="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65" name="Text Box 39">
                <a:extLst>
                  <a:ext uri="{FF2B5EF4-FFF2-40B4-BE49-F238E27FC236}">
                    <a16:creationId xmlns:a16="http://schemas.microsoft.com/office/drawing/2014/main" xmlns="" id="{47B9F848-5A9E-4CC3-91BF-77C241C9C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7" y="1710"/>
                <a:ext cx="3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658" name="Group 40">
              <a:extLst>
                <a:ext uri="{FF2B5EF4-FFF2-40B4-BE49-F238E27FC236}">
                  <a16:creationId xmlns:a16="http://schemas.microsoft.com/office/drawing/2014/main" xmlns="" id="{5C9CE77B-292B-4EA4-94F5-3D6CE2D0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" y="1688"/>
              <a:ext cx="60" cy="61"/>
              <a:chOff x="2273" y="1688"/>
              <a:chExt cx="60" cy="61"/>
            </a:xfrm>
          </p:grpSpPr>
          <p:pic>
            <p:nvPicPr>
              <p:cNvPr id="1662" name="Picture 41">
                <a:extLst>
                  <a:ext uri="{FF2B5EF4-FFF2-40B4-BE49-F238E27FC236}">
                    <a16:creationId xmlns:a16="http://schemas.microsoft.com/office/drawing/2014/main" xmlns="" id="{B6AFCCDF-5E31-42EF-A6D1-F3AEB429A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" y="1688"/>
                <a:ext cx="60" cy="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63" name="Text Box 42">
                <a:extLst>
                  <a:ext uri="{FF2B5EF4-FFF2-40B4-BE49-F238E27FC236}">
                    <a16:creationId xmlns:a16="http://schemas.microsoft.com/office/drawing/2014/main" xmlns="" id="{148B6EB1-2F36-449A-BD82-F9BA5055B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1711"/>
                <a:ext cx="4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1659" name="Group 43">
              <a:extLst>
                <a:ext uri="{FF2B5EF4-FFF2-40B4-BE49-F238E27FC236}">
                  <a16:creationId xmlns:a16="http://schemas.microsoft.com/office/drawing/2014/main" xmlns="" id="{A5A6B092-DB95-47A2-BAF6-78C5246ED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8" y="1723"/>
              <a:ext cx="60" cy="61"/>
              <a:chOff x="2298" y="1723"/>
              <a:chExt cx="60" cy="61"/>
            </a:xfrm>
          </p:grpSpPr>
          <p:pic>
            <p:nvPicPr>
              <p:cNvPr id="1660" name="Picture 44">
                <a:extLst>
                  <a:ext uri="{FF2B5EF4-FFF2-40B4-BE49-F238E27FC236}">
                    <a16:creationId xmlns:a16="http://schemas.microsoft.com/office/drawing/2014/main" xmlns="" id="{9FE1C8D7-B8DA-47B5-96E2-84023C4918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" y="1723"/>
                <a:ext cx="60" cy="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61" name="Text Box 45">
                <a:extLst>
                  <a:ext uri="{FF2B5EF4-FFF2-40B4-BE49-F238E27FC236}">
                    <a16:creationId xmlns:a16="http://schemas.microsoft.com/office/drawing/2014/main" xmlns="" id="{257F458B-6857-44D8-B406-D95DFA675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3" y="1752"/>
                <a:ext cx="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pic>
        <p:nvPicPr>
          <p:cNvPr id="1666" name="Picture 46">
            <a:extLst>
              <a:ext uri="{FF2B5EF4-FFF2-40B4-BE49-F238E27FC236}">
                <a16:creationId xmlns:a16="http://schemas.microsoft.com/office/drawing/2014/main" xmlns="" id="{DE4156D3-243E-475F-9E07-D46689BE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484438"/>
            <a:ext cx="4968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68" name="Group 28">
            <a:extLst>
              <a:ext uri="{FF2B5EF4-FFF2-40B4-BE49-F238E27FC236}">
                <a16:creationId xmlns:a16="http://schemas.microsoft.com/office/drawing/2014/main" xmlns="" id="{E7E1056E-552D-4806-B04C-F8930B210FC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514600"/>
            <a:ext cx="196850" cy="214312"/>
            <a:chOff x="392" y="903"/>
            <a:chExt cx="124" cy="135"/>
          </a:xfrm>
        </p:grpSpPr>
        <p:grpSp>
          <p:nvGrpSpPr>
            <p:cNvPr id="1669" name="Group 29">
              <a:extLst>
                <a:ext uri="{FF2B5EF4-FFF2-40B4-BE49-F238E27FC236}">
                  <a16:creationId xmlns:a16="http://schemas.microsoft.com/office/drawing/2014/main" xmlns="" id="{419F4247-8640-48E3-84D3-B0EFD46DF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" y="975"/>
              <a:ext cx="55" cy="43"/>
              <a:chOff x="444" y="975"/>
              <a:chExt cx="55" cy="43"/>
            </a:xfrm>
          </p:grpSpPr>
          <p:pic>
            <p:nvPicPr>
              <p:cNvPr id="1688" name="Picture 30">
                <a:extLst>
                  <a:ext uri="{FF2B5EF4-FFF2-40B4-BE49-F238E27FC236}">
                    <a16:creationId xmlns:a16="http://schemas.microsoft.com/office/drawing/2014/main" xmlns="" id="{14AA6241-9AC0-416B-9713-7A05A69B9C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" y="975"/>
                <a:ext cx="48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89" name="Text Box 31">
                <a:extLst>
                  <a:ext uri="{FF2B5EF4-FFF2-40B4-BE49-F238E27FC236}">
                    <a16:creationId xmlns:a16="http://schemas.microsoft.com/office/drawing/2014/main" xmlns="" id="{8FFF872C-7667-43C0-962D-AF77F2E22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44" y="997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670" name="Group 32">
              <a:extLst>
                <a:ext uri="{FF2B5EF4-FFF2-40B4-BE49-F238E27FC236}">
                  <a16:creationId xmlns:a16="http://schemas.microsoft.com/office/drawing/2014/main" xmlns="" id="{01E32D9D-271B-49E8-A3E6-F0CA1A068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" y="928"/>
              <a:ext cx="50" cy="44"/>
              <a:chOff x="393" y="928"/>
              <a:chExt cx="50" cy="44"/>
            </a:xfrm>
          </p:grpSpPr>
          <p:pic>
            <p:nvPicPr>
              <p:cNvPr id="1686" name="Picture 33">
                <a:extLst>
                  <a:ext uri="{FF2B5EF4-FFF2-40B4-BE49-F238E27FC236}">
                    <a16:creationId xmlns:a16="http://schemas.microsoft.com/office/drawing/2014/main" xmlns="" id="{6733BA40-BB4C-4F6D-8144-883F80F37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" y="928"/>
                <a:ext cx="43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87" name="Text Box 34">
                <a:extLst>
                  <a:ext uri="{FF2B5EF4-FFF2-40B4-BE49-F238E27FC236}">
                    <a16:creationId xmlns:a16="http://schemas.microsoft.com/office/drawing/2014/main" xmlns="" id="{35891C3A-B6C3-444D-B49C-CE95F830A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3" y="954"/>
                <a:ext cx="1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671" name="Group 35">
              <a:extLst>
                <a:ext uri="{FF2B5EF4-FFF2-40B4-BE49-F238E27FC236}">
                  <a16:creationId xmlns:a16="http://schemas.microsoft.com/office/drawing/2014/main" xmlns="" id="{F6045AD1-ED97-4D00-A395-57428ECF8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" y="903"/>
              <a:ext cx="73" cy="79"/>
              <a:chOff x="402" y="903"/>
              <a:chExt cx="73" cy="79"/>
            </a:xfrm>
          </p:grpSpPr>
          <p:pic>
            <p:nvPicPr>
              <p:cNvPr id="1684" name="Picture 36">
                <a:extLst>
                  <a:ext uri="{FF2B5EF4-FFF2-40B4-BE49-F238E27FC236}">
                    <a16:creationId xmlns:a16="http://schemas.microsoft.com/office/drawing/2014/main" xmlns="" id="{A7846014-9649-493C-88F8-EAD08C7D3D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" y="903"/>
                <a:ext cx="6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85" name="Text Box 37">
                <a:extLst>
                  <a:ext uri="{FF2B5EF4-FFF2-40B4-BE49-F238E27FC236}">
                    <a16:creationId xmlns:a16="http://schemas.microsoft.com/office/drawing/2014/main" xmlns="" id="{273375C2-E193-404D-A401-AE75B23BE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02" y="929"/>
                <a:ext cx="1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672" name="Group 38">
              <a:extLst>
                <a:ext uri="{FF2B5EF4-FFF2-40B4-BE49-F238E27FC236}">
                  <a16:creationId xmlns:a16="http://schemas.microsoft.com/office/drawing/2014/main" xmlns="" id="{F7C49F35-3151-4BB2-880E-9D0266AA0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959"/>
              <a:ext cx="74" cy="79"/>
              <a:chOff x="392" y="959"/>
              <a:chExt cx="74" cy="79"/>
            </a:xfrm>
          </p:grpSpPr>
          <p:pic>
            <p:nvPicPr>
              <p:cNvPr id="1682" name="Picture 1681">
                <a:extLst>
                  <a:ext uri="{FF2B5EF4-FFF2-40B4-BE49-F238E27FC236}">
                    <a16:creationId xmlns:a16="http://schemas.microsoft.com/office/drawing/2014/main" xmlns="" id="{6B5B4ECD-D18E-444A-959E-60B72EEE7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" y="959"/>
                <a:ext cx="6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83" name="Text Box 40">
                <a:extLst>
                  <a:ext uri="{FF2B5EF4-FFF2-40B4-BE49-F238E27FC236}">
                    <a16:creationId xmlns:a16="http://schemas.microsoft.com/office/drawing/2014/main" xmlns="" id="{4C94B648-E7FD-4C71-8CF4-2DC1C2BFA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2" y="984"/>
                <a:ext cx="17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673" name="Group 41">
              <a:extLst>
                <a:ext uri="{FF2B5EF4-FFF2-40B4-BE49-F238E27FC236}">
                  <a16:creationId xmlns:a16="http://schemas.microsoft.com/office/drawing/2014/main" xmlns="" id="{788280CB-9864-40FA-AA23-D1D26B068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" y="913"/>
              <a:ext cx="52" cy="44"/>
              <a:chOff x="451" y="913"/>
              <a:chExt cx="52" cy="44"/>
            </a:xfrm>
          </p:grpSpPr>
          <p:pic>
            <p:nvPicPr>
              <p:cNvPr id="1680" name="Picture 42">
                <a:extLst>
                  <a:ext uri="{FF2B5EF4-FFF2-40B4-BE49-F238E27FC236}">
                    <a16:creationId xmlns:a16="http://schemas.microsoft.com/office/drawing/2014/main" xmlns="" id="{628DF1E4-C06B-4DA9-A870-1CB516A8D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" y="913"/>
                <a:ext cx="49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81" name="Text Box 43">
                <a:extLst>
                  <a:ext uri="{FF2B5EF4-FFF2-40B4-BE49-F238E27FC236}">
                    <a16:creationId xmlns:a16="http://schemas.microsoft.com/office/drawing/2014/main" xmlns="" id="{7147D65E-F1F3-4F17-99F2-B7909151F7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51" y="941"/>
                <a:ext cx="1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674" name="Group 44">
              <a:extLst>
                <a:ext uri="{FF2B5EF4-FFF2-40B4-BE49-F238E27FC236}">
                  <a16:creationId xmlns:a16="http://schemas.microsoft.com/office/drawing/2014/main" xmlns="" id="{52F9239E-7D33-4AF2-B1DA-546FECC6C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945"/>
              <a:ext cx="66" cy="74"/>
              <a:chOff x="450" y="945"/>
              <a:chExt cx="66" cy="74"/>
            </a:xfrm>
          </p:grpSpPr>
          <p:pic>
            <p:nvPicPr>
              <p:cNvPr id="1678" name="Picture 45">
                <a:extLst>
                  <a:ext uri="{FF2B5EF4-FFF2-40B4-BE49-F238E27FC236}">
                    <a16:creationId xmlns:a16="http://schemas.microsoft.com/office/drawing/2014/main" xmlns="" id="{7AF998FF-9074-4B0D-804D-30B570CEC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" y="945"/>
                <a:ext cx="56" cy="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79" name="Text Box 46">
                <a:extLst>
                  <a:ext uri="{FF2B5EF4-FFF2-40B4-BE49-F238E27FC236}">
                    <a16:creationId xmlns:a16="http://schemas.microsoft.com/office/drawing/2014/main" xmlns="" id="{78068DB2-CF5D-4C5C-9C92-7FEC80D3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51" y="964"/>
                <a:ext cx="16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675" name="Group 47">
              <a:extLst>
                <a:ext uri="{FF2B5EF4-FFF2-40B4-BE49-F238E27FC236}">
                  <a16:creationId xmlns:a16="http://schemas.microsoft.com/office/drawing/2014/main" xmlns="" id="{87A6AE84-D6B6-4787-842C-31FC16265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" y="940"/>
              <a:ext cx="54" cy="45"/>
              <a:chOff x="421" y="940"/>
              <a:chExt cx="54" cy="45"/>
            </a:xfrm>
          </p:grpSpPr>
          <p:pic>
            <p:nvPicPr>
              <p:cNvPr id="1676" name="Picture 48">
                <a:extLst>
                  <a:ext uri="{FF2B5EF4-FFF2-40B4-BE49-F238E27FC236}">
                    <a16:creationId xmlns:a16="http://schemas.microsoft.com/office/drawing/2014/main" xmlns="" id="{189C7CEC-56A7-43E0-9AC2-6F4B8A1AD9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" y="940"/>
                <a:ext cx="48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77" name="Text Box 49">
                <a:extLst>
                  <a:ext uri="{FF2B5EF4-FFF2-40B4-BE49-F238E27FC236}">
                    <a16:creationId xmlns:a16="http://schemas.microsoft.com/office/drawing/2014/main" xmlns="" id="{5FA6A15F-79F2-41D9-AAFF-6928AEC4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21" y="968"/>
                <a:ext cx="16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</p:grpSp>
      <p:sp>
        <p:nvSpPr>
          <p:cNvPr id="1690" name="AutoShape 51">
            <a:extLst>
              <a:ext uri="{FF2B5EF4-FFF2-40B4-BE49-F238E27FC236}">
                <a16:creationId xmlns:a16="http://schemas.microsoft.com/office/drawing/2014/main" xmlns="" id="{8B288758-F535-4752-805F-6FBABC60318E}"/>
              </a:ext>
            </a:extLst>
          </p:cNvPr>
          <p:cNvSpPr>
            <a:spLocks/>
          </p:cNvSpPr>
          <p:nvPr/>
        </p:nvSpPr>
        <p:spPr bwMode="auto">
          <a:xfrm>
            <a:off x="5943600" y="2362200"/>
            <a:ext cx="1417638" cy="306388"/>
          </a:xfrm>
          <a:custGeom>
            <a:avLst/>
            <a:gdLst>
              <a:gd name="T0" fmla="*/ 0 w 2032000"/>
              <a:gd name="T1" fmla="*/ 107068 h 320040"/>
              <a:gd name="T2" fmla="*/ 49244 w 2032000"/>
              <a:gd name="T3" fmla="*/ 107068 h 320040"/>
              <a:gd name="T4" fmla="*/ 74612 w 2032000"/>
              <a:gd name="T5" fmla="*/ 0 h 320040"/>
              <a:gd name="T6" fmla="*/ 0 60000 65536"/>
              <a:gd name="T7" fmla="*/ 0 60000 65536"/>
              <a:gd name="T8" fmla="*/ 0 60000 65536"/>
              <a:gd name="T9" fmla="*/ 0 w 2032000"/>
              <a:gd name="T10" fmla="*/ 0 h 320040"/>
              <a:gd name="T11" fmla="*/ 2032000 w 2032000"/>
              <a:gd name="T12" fmla="*/ 320040 h 320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2000" h="320040">
                <a:moveTo>
                  <a:pt x="0" y="274320"/>
                </a:moveTo>
                <a:cubicBezTo>
                  <a:pt x="501226" y="297180"/>
                  <a:pt x="1002453" y="320040"/>
                  <a:pt x="1341120" y="274320"/>
                </a:cubicBezTo>
                <a:cubicBezTo>
                  <a:pt x="1679787" y="228600"/>
                  <a:pt x="1855893" y="114300"/>
                  <a:pt x="2032000" y="0"/>
                </a:cubicBezTo>
              </a:path>
            </a:pathLst>
          </a:cu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91" name="Text Box 1167">
            <a:extLst>
              <a:ext uri="{FF2B5EF4-FFF2-40B4-BE49-F238E27FC236}">
                <a16:creationId xmlns:a16="http://schemas.microsoft.com/office/drawing/2014/main" xmlns="" id="{AC603FD9-D3EC-4551-9522-CC8CE43B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81225"/>
            <a:ext cx="533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692" name="Rectangle 1691">
            <a:extLst>
              <a:ext uri="{FF2B5EF4-FFF2-40B4-BE49-F238E27FC236}">
                <a16:creationId xmlns:a16="http://schemas.microsoft.com/office/drawing/2014/main" xmlns="" id="{E5303DC7-FE67-4ECA-B449-7A4F52AEA046}"/>
              </a:ext>
            </a:extLst>
          </p:cNvPr>
          <p:cNvSpPr/>
          <p:nvPr/>
        </p:nvSpPr>
        <p:spPr>
          <a:xfrm>
            <a:off x="336980" y="6142827"/>
            <a:ext cx="2145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PRC 96, 044616 (2017)</a:t>
            </a:r>
            <a:endParaRPr lang="en-IN" sz="1600" dirty="0"/>
          </a:p>
        </p:txBody>
      </p:sp>
      <p:pic>
        <p:nvPicPr>
          <p:cNvPr id="1693" name="Picture 1">
            <a:extLst>
              <a:ext uri="{FF2B5EF4-FFF2-40B4-BE49-F238E27FC236}">
                <a16:creationId xmlns:a16="http://schemas.microsoft.com/office/drawing/2014/main" xmlns="" id="{5ADA41BC-5A2A-497B-91FB-34E02FAB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05" y="3657600"/>
            <a:ext cx="2504983" cy="24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" name="Text Box 4">
            <a:extLst>
              <a:ext uri="{FF2B5EF4-FFF2-40B4-BE49-F238E27FC236}">
                <a16:creationId xmlns:a16="http://schemas.microsoft.com/office/drawing/2014/main" xmlns="" id="{FBDD3BB1-1D27-454E-86F7-2175E8971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862308"/>
            <a:ext cx="14668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t-capture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(62-73%)</a:t>
            </a:r>
          </a:p>
        </p:txBody>
      </p:sp>
      <p:sp>
        <p:nvSpPr>
          <p:cNvPr id="1695" name="Text Box 6">
            <a:extLst>
              <a:ext uri="{FF2B5EF4-FFF2-40B4-BE49-F238E27FC236}">
                <a16:creationId xmlns:a16="http://schemas.microsoft.com/office/drawing/2014/main" xmlns="" id="{8474D1DB-5054-4D91-B7B9-290A7019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4024108"/>
            <a:ext cx="161131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1p-pickup followed by BU</a:t>
            </a:r>
          </a:p>
        </p:txBody>
      </p:sp>
      <p:sp>
        <p:nvSpPr>
          <p:cNvPr id="1696" name="Text Box 8">
            <a:extLst>
              <a:ext uri="{FF2B5EF4-FFF2-40B4-BE49-F238E27FC236}">
                <a16:creationId xmlns:a16="http://schemas.microsoft.com/office/drawing/2014/main" xmlns="" id="{9C02B0B7-270F-40B6-942A-81107897BC28}"/>
              </a:ext>
            </a:extLst>
          </p:cNvPr>
          <p:cNvSpPr txBox="1">
            <a:spLocks noChangeArrowheads="1"/>
          </p:cNvSpPr>
          <p:nvPr/>
        </p:nvSpPr>
        <p:spPr bwMode="auto">
          <a:xfrm rot="20807754">
            <a:off x="1444913" y="4633708"/>
            <a:ext cx="1524000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Breakup</a:t>
            </a:r>
          </a:p>
        </p:txBody>
      </p:sp>
      <p:sp>
        <p:nvSpPr>
          <p:cNvPr id="1697" name="Text Box 9">
            <a:extLst>
              <a:ext uri="{FF2B5EF4-FFF2-40B4-BE49-F238E27FC236}">
                <a16:creationId xmlns:a16="http://schemas.microsoft.com/office/drawing/2014/main" xmlns="" id="{68B88FD6-D811-45FB-A24C-9DCED64E9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5090908"/>
            <a:ext cx="1219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2n-stripping followed by BU</a:t>
            </a:r>
          </a:p>
        </p:txBody>
      </p:sp>
      <p:sp>
        <p:nvSpPr>
          <p:cNvPr id="1698" name="Line 11">
            <a:extLst>
              <a:ext uri="{FF2B5EF4-FFF2-40B4-BE49-F238E27FC236}">
                <a16:creationId xmlns:a16="http://schemas.microsoft.com/office/drawing/2014/main" xmlns="" id="{BC2E5719-1DDD-4AB0-B6F5-078771E3F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3488" y="4176508"/>
            <a:ext cx="228600" cy="2206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99" name="Line 12">
            <a:extLst>
              <a:ext uri="{FF2B5EF4-FFF2-40B4-BE49-F238E27FC236}">
                <a16:creationId xmlns:a16="http://schemas.microsoft.com/office/drawing/2014/main" xmlns="" id="{BF87865D-B5D4-414C-9807-F9F5E3653D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9689" y="4328908"/>
            <a:ext cx="228599" cy="1381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00" name="Line 12">
            <a:extLst>
              <a:ext uri="{FF2B5EF4-FFF2-40B4-BE49-F238E27FC236}">
                <a16:creationId xmlns:a16="http://schemas.microsoft.com/office/drawing/2014/main" xmlns="" id="{96EEDE65-65CD-4C6E-BB63-DD79E4EB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688" y="5167108"/>
            <a:ext cx="228599" cy="904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01" name="Text Box 1167">
            <a:extLst>
              <a:ext uri="{FF2B5EF4-FFF2-40B4-BE49-F238E27FC236}">
                <a16:creationId xmlns:a16="http://schemas.microsoft.com/office/drawing/2014/main" xmlns="" id="{545EBAED-A53E-49F9-8A33-21724BB6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586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(Direct breakup)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 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(1n stripping followed by breakup)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 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  </a:t>
            </a:r>
            <a:r>
              <a:rPr lang="en-US" altLang="en-US" sz="2400" dirty="0" err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2400" dirty="0" err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4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(1p pickup followed by breakup)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Text Box 10">
            <a:extLst>
              <a:ext uri="{FF2B5EF4-FFF2-40B4-BE49-F238E27FC236}">
                <a16:creationId xmlns:a16="http://schemas.microsoft.com/office/drawing/2014/main" xmlns="" id="{35330B05-AF1E-4098-9510-71A23CBF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7" y="4191000"/>
            <a:ext cx="1839913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000" b="1" dirty="0">
                <a:solidFill>
                  <a:srgbClr val="5C85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1n-stripping followed by BU</a:t>
            </a:r>
          </a:p>
        </p:txBody>
      </p:sp>
      <p:sp>
        <p:nvSpPr>
          <p:cNvPr id="604" name="Text Box 5">
            <a:extLst>
              <a:ext uri="{FF2B5EF4-FFF2-40B4-BE49-F238E27FC236}">
                <a16:creationId xmlns:a16="http://schemas.microsoft.com/office/drawing/2014/main" xmlns="" id="{8339D886-E60D-436B-88B7-BE9C4C9559A7}"/>
              </a:ext>
            </a:extLst>
          </p:cNvPr>
          <p:cNvSpPr txBox="1">
            <a:spLocks noChangeArrowheads="1"/>
          </p:cNvSpPr>
          <p:nvPr/>
        </p:nvSpPr>
        <p:spPr bwMode="auto">
          <a:xfrm rot="18702308">
            <a:off x="1340053" y="4212696"/>
            <a:ext cx="10858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evaporation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(10-20%)</a:t>
            </a:r>
          </a:p>
        </p:txBody>
      </p:sp>
      <p:sp>
        <p:nvSpPr>
          <p:cNvPr id="605" name="AutoShape 39">
            <a:extLst>
              <a:ext uri="{FF2B5EF4-FFF2-40B4-BE49-F238E27FC236}">
                <a16:creationId xmlns:a16="http://schemas.microsoft.com/office/drawing/2014/main" xmlns="" id="{228552EA-6CB9-48E6-B722-5BE86002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6632"/>
            <a:ext cx="8923338" cy="442674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Direct breakup, Transfer breakup and  fragment capture studies in 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 reaction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967329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1E7428-59E7-4308-B31A-EF800549E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5"/>
          <a:stretch/>
        </p:blipFill>
        <p:spPr>
          <a:xfrm>
            <a:off x="1709868" y="908721"/>
            <a:ext cx="5814460" cy="4046646"/>
          </a:xfrm>
          <a:prstGeom prst="rect">
            <a:avLst/>
          </a:prstGeom>
        </p:spPr>
      </p:pic>
      <p:sp>
        <p:nvSpPr>
          <p:cNvPr id="3" name="AutoShape 39">
            <a:extLst>
              <a:ext uri="{FF2B5EF4-FFF2-40B4-BE49-F238E27FC236}">
                <a16:creationId xmlns:a16="http://schemas.microsoft.com/office/drawing/2014/main" xmlns="" id="{184DE425-8B99-45FE-AEE8-C8408F3F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16632"/>
            <a:ext cx="6552728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40000"/>
            </a:srgbClr>
          </a:solidFill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development : Si Strip detector array 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1726633B-E4E1-41E9-9CF1-054ADA1F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5271732"/>
            <a:ext cx="9145016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"/>
            </a:pP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Si strip detector telescopes covering 90 </a:t>
            </a:r>
            <a:r>
              <a:rPr lang="en-US" altLang="en-US" sz="1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angular coverage for particle-particle coincidence</a:t>
            </a:r>
          </a:p>
          <a:p>
            <a:pPr eaLnBrk="1" hangingPunct="1">
              <a:buFont typeface="Wingdings" panose="05000000000000000000" pitchFamily="2" charset="2"/>
              <a:buChar char=""/>
            </a:pPr>
            <a:endParaRPr lang="en-US" altLang="en-US" sz="1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"/>
            </a:pP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data acquisition system for 400 channels</a:t>
            </a:r>
          </a:p>
          <a:p>
            <a:pPr eaLnBrk="1" hangingPunct="1">
              <a:buFont typeface="Wingdings" panose="05000000000000000000" pitchFamily="2" charset="2"/>
              <a:buChar char=""/>
            </a:pPr>
            <a:endParaRPr lang="en-US" altLang="en-US" sz="1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"/>
            </a:pPr>
            <a:r>
              <a:rPr lang="en-US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particle coincidence measurement with </a:t>
            </a:r>
            <a:r>
              <a:rPr lang="en-US" altLang="en-US" sz="1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projectile on several targets : </a:t>
            </a:r>
            <a:r>
              <a:rPr lang="en-US" altLang="en-US" sz="1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Nb, </a:t>
            </a:r>
            <a:r>
              <a:rPr lang="en-US" altLang="en-US" sz="1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en-US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 </a:t>
            </a:r>
            <a:r>
              <a:rPr lang="en-US" altLang="en-US" sz="1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en-US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Pt, </a:t>
            </a:r>
            <a:r>
              <a:rPr lang="en-US" altLang="en-US" sz="1600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</a:p>
        </p:txBody>
      </p:sp>
    </p:spTree>
    <p:extLst>
      <p:ext uri="{BB962C8B-B14F-4D97-AF65-F5344CB8AC3E}">
        <p14:creationId xmlns:p14="http://schemas.microsoft.com/office/powerpoint/2010/main" xmlns="" val="406427526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89273F-A097-4283-9F8F-2E37CC760C35}"/>
              </a:ext>
            </a:extLst>
          </p:cNvPr>
          <p:cNvSpPr txBox="1"/>
          <p:nvPr/>
        </p:nvSpPr>
        <p:spPr>
          <a:xfrm>
            <a:off x="87361" y="209921"/>
            <a:ext cx="50513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 submitted to Phys. Rep.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3413DC-5193-4C23-B4DC-B881AFE0788D}"/>
              </a:ext>
            </a:extLst>
          </p:cNvPr>
          <p:cNvSpPr txBox="1"/>
          <p:nvPr/>
        </p:nvSpPr>
        <p:spPr>
          <a:xfrm>
            <a:off x="179511" y="3717032"/>
            <a:ext cx="8908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ICF data over last 50 years (SBP) and recent data from WBP (20 years)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 dependence on various reaction variables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of ICF, </a:t>
            </a:r>
            <a:r>
              <a:rPr lang="en-IN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production, reaction cross sections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ICF in nuclear spectroscopy, super heavy production, nuclear astrophysics, nuclear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85DE94-C185-4F56-A965-45EEFE13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3" y="980728"/>
            <a:ext cx="9026033" cy="20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05677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5883FA-E351-4434-A2EE-CE421BD5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1658"/>
            <a:ext cx="5688632" cy="4123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69876E-333A-4C35-B188-8CBEF939BF03}"/>
              </a:ext>
            </a:extLst>
          </p:cNvPr>
          <p:cNvSpPr txBox="1"/>
          <p:nvPr/>
        </p:nvSpPr>
        <p:spPr>
          <a:xfrm>
            <a:off x="1384737" y="5010120"/>
            <a:ext cx="6427623" cy="1528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 err="1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5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WBP systems present at below barrier energies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WBP  &gt;&gt; </a:t>
            </a:r>
            <a:r>
              <a:rPr lang="en-GB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SBP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baseline="-25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</a:t>
            </a:r>
            <a:r>
              <a:rPr lang="en-GB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incident energy</a:t>
            </a:r>
            <a:endParaRPr lang="en-IN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9">
            <a:extLst>
              <a:ext uri="{FF2B5EF4-FFF2-40B4-BE49-F238E27FC236}">
                <a16:creationId xmlns:a16="http://schemas.microsoft.com/office/drawing/2014/main" xmlns="" id="{46090278-C389-435D-8F45-3514E1EF8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79052"/>
            <a:ext cx="5904148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Systematics of incomplete fusion (ICF)</a:t>
            </a:r>
          </a:p>
        </p:txBody>
      </p:sp>
    </p:spTree>
    <p:extLst>
      <p:ext uri="{BB962C8B-B14F-4D97-AF65-F5344CB8AC3E}">
        <p14:creationId xmlns:p14="http://schemas.microsoft.com/office/powerpoint/2010/main" xmlns="" val="122110793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13">
            <a:extLst>
              <a:ext uri="{FF2B5EF4-FFF2-40B4-BE49-F238E27FC236}">
                <a16:creationId xmlns:a16="http://schemas.microsoft.com/office/drawing/2014/main" xmlns="" id="{84E009D9-671A-4224-9213-6E8E6B605000}"/>
              </a:ext>
            </a:extLst>
          </p:cNvPr>
          <p:cNvSpPr>
            <a:spLocks/>
          </p:cNvSpPr>
          <p:nvPr/>
        </p:nvSpPr>
        <p:spPr bwMode="auto">
          <a:xfrm flipV="1">
            <a:off x="6698164" y="2991588"/>
            <a:ext cx="762000" cy="4572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85 w 16004"/>
              <a:gd name="T1" fmla="*/ 0 h 21556"/>
              <a:gd name="T2" fmla="*/ 16004 w 16004"/>
              <a:gd name="T3" fmla="*/ 7049 h 21556"/>
              <a:gd name="T4" fmla="*/ 0 w 16004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4" h="21556" fill="none" extrusionOk="0">
                <a:moveTo>
                  <a:pt x="1384" y="0"/>
                </a:moveTo>
                <a:cubicBezTo>
                  <a:pt x="6988" y="360"/>
                  <a:pt x="12232" y="2888"/>
                  <a:pt x="16003" y="7049"/>
                </a:cubicBezTo>
              </a:path>
              <a:path w="16004" h="21556" stroke="0" extrusionOk="0">
                <a:moveTo>
                  <a:pt x="1384" y="0"/>
                </a:moveTo>
                <a:cubicBezTo>
                  <a:pt x="6988" y="360"/>
                  <a:pt x="12232" y="2888"/>
                  <a:pt x="16003" y="7049"/>
                </a:cubicBezTo>
                <a:lnTo>
                  <a:pt x="0" y="2155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xmlns="" id="{9560262C-2924-40B1-B335-C07AE16F6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564" y="3601188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xmlns="" id="{0CB804AF-8170-4582-9A99-A32507A9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764" y="3829788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xmlns="" id="{F06597F6-1274-4019-A2C1-1F338E7F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964" y="3677388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xmlns="" id="{EAC2492B-0921-4F32-82EA-4F05DEC3C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564" y="3677388"/>
            <a:ext cx="533400" cy="533400"/>
          </a:xfrm>
          <a:prstGeom prst="ellipse">
            <a:avLst/>
          </a:prstGeom>
          <a:noFill/>
          <a:ln w="25400" algn="ctr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xmlns="" id="{336E439E-8663-4659-9764-09E6B156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964" y="3718663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+</a:t>
            </a:r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xmlns="" id="{AAAC2C9A-AD89-492B-BDD5-164D31922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964" y="39821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xmlns="" id="{F1AEE85E-0593-40E4-BD03-EAE1065E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139" y="340976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xmlns="" id="{1FB4C8C4-7604-430E-9C20-1FA329BD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43" y="4039804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xmlns="" id="{DB8E7309-45FC-476A-8E49-F9F1F5B5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564" y="3601188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xmlns="" id="{0A61F245-DF07-4630-8263-E5C129188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964" y="39059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xmlns="" id="{80083E8B-9F8F-4322-89AA-FF99EAD45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364" y="3448788"/>
            <a:ext cx="990600" cy="914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6" name="Oval 27">
            <a:extLst>
              <a:ext uri="{FF2B5EF4-FFF2-40B4-BE49-F238E27FC236}">
                <a16:creationId xmlns:a16="http://schemas.microsoft.com/office/drawing/2014/main" xmlns="" id="{D6AA0C91-2D0D-42E8-B9DC-1CE97D5A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564" y="3143988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0C06D2-4479-4056-AD56-D1A3D5C110C4}"/>
              </a:ext>
            </a:extLst>
          </p:cNvPr>
          <p:cNvSpPr txBox="1"/>
          <p:nvPr/>
        </p:nvSpPr>
        <p:spPr>
          <a:xfrm>
            <a:off x="981307" y="4281194"/>
            <a:ext cx="8130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Li/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4F05D13-6293-431B-A2B5-6A134AE7612E}"/>
              </a:ext>
            </a:extLst>
          </p:cNvPr>
          <p:cNvSpPr txBox="1"/>
          <p:nvPr/>
        </p:nvSpPr>
        <p:spPr>
          <a:xfrm>
            <a:off x="2233958" y="4307215"/>
            <a:ext cx="7671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422CF6-0882-4C95-98C1-6680F3E7E773}"/>
              </a:ext>
            </a:extLst>
          </p:cNvPr>
          <p:cNvSpPr txBox="1"/>
          <p:nvPr/>
        </p:nvSpPr>
        <p:spPr>
          <a:xfrm>
            <a:off x="3813714" y="3009958"/>
            <a:ext cx="3305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4D99B6-5AA5-41DD-949D-D0A21942FCBE}"/>
              </a:ext>
            </a:extLst>
          </p:cNvPr>
          <p:cNvSpPr txBox="1"/>
          <p:nvPr/>
        </p:nvSpPr>
        <p:spPr>
          <a:xfrm>
            <a:off x="3802564" y="4307213"/>
            <a:ext cx="4283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93AAFC-3946-4126-B289-78510BEEF8DB}"/>
              </a:ext>
            </a:extLst>
          </p:cNvPr>
          <p:cNvSpPr txBox="1"/>
          <p:nvPr/>
        </p:nvSpPr>
        <p:spPr>
          <a:xfrm>
            <a:off x="5279621" y="4443452"/>
            <a:ext cx="168198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d/t ICF 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d/t capture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4719D1-4C2C-4C2B-AB1A-6ABFC23632A3}"/>
              </a:ext>
            </a:extLst>
          </p:cNvPr>
          <p:cNvSpPr txBox="1"/>
          <p:nvPr/>
        </p:nvSpPr>
        <p:spPr>
          <a:xfrm>
            <a:off x="7720357" y="2738609"/>
            <a:ext cx="3305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xmlns="" id="{867EB3EA-DD50-4FBB-8C74-EA491881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" r="7245" b="5153"/>
          <a:stretch>
            <a:fillRect/>
          </a:stretch>
        </p:blipFill>
        <p:spPr bwMode="auto">
          <a:xfrm>
            <a:off x="8050897" y="2044645"/>
            <a:ext cx="553551" cy="6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245" r="7245" b="5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xmlns="" id="{8C3AD8E2-066E-4478-98D8-A424104D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" r="7245" b="5153"/>
          <a:stretch>
            <a:fillRect/>
          </a:stretch>
        </p:blipFill>
        <p:spPr bwMode="auto">
          <a:xfrm>
            <a:off x="8553538" y="2353673"/>
            <a:ext cx="553551" cy="6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245" r="7245" b="5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12F20787-F8A4-42C7-8F5F-4ABE7B18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" r="7245" b="5153"/>
          <a:stretch>
            <a:fillRect/>
          </a:stretch>
        </p:blipFill>
        <p:spPr bwMode="auto">
          <a:xfrm rot="14110941">
            <a:off x="6749369" y="2252945"/>
            <a:ext cx="553551" cy="6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245" r="7245" b="5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E926C5E8-79ED-4977-B3E8-23D183CF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" r="7245" b="5153"/>
          <a:stretch>
            <a:fillRect/>
          </a:stretch>
        </p:blipFill>
        <p:spPr bwMode="auto">
          <a:xfrm rot="15771700">
            <a:off x="7395435" y="1967691"/>
            <a:ext cx="553551" cy="6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245" r="7245" b="5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CFD373-5C17-455F-9206-4420969030C7}"/>
              </a:ext>
            </a:extLst>
          </p:cNvPr>
          <p:cNvSpPr txBox="1"/>
          <p:nvPr/>
        </p:nvSpPr>
        <p:spPr>
          <a:xfrm>
            <a:off x="7289334" y="1359009"/>
            <a:ext cx="1499929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angular distribution</a:t>
            </a:r>
          </a:p>
        </p:txBody>
      </p:sp>
      <p:sp>
        <p:nvSpPr>
          <p:cNvPr id="29" name="AutoShape 39">
            <a:extLst>
              <a:ext uri="{FF2B5EF4-FFF2-40B4-BE49-F238E27FC236}">
                <a16:creationId xmlns:a16="http://schemas.microsoft.com/office/drawing/2014/main" xmlns="" id="{B38B00B1-88E0-43A0-8E48-8F37BB5D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260648"/>
            <a:ext cx="4343196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ICF in </a:t>
            </a:r>
            <a:r>
              <a:rPr lang="en-IN" sz="2800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</a:t>
            </a:r>
            <a:endParaRPr lang="en-IN" sz="2800" dirty="0">
              <a:solidFill>
                <a:srgbClr val="0000CC"/>
              </a:solidFill>
              <a:latin typeface="Symbol" panose="05050102010706020507" pitchFamily="18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9660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C4D936-AA9F-49A7-A8F3-630690CA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6" y="827875"/>
            <a:ext cx="7884368" cy="3897269"/>
          </a:xfrm>
          <a:prstGeom prst="rect">
            <a:avLst/>
          </a:prstGeom>
        </p:spPr>
      </p:pic>
      <p:sp>
        <p:nvSpPr>
          <p:cNvPr id="307" name="TextBox 306">
            <a:extLst>
              <a:ext uri="{FF2B5EF4-FFF2-40B4-BE49-F238E27FC236}">
                <a16:creationId xmlns:a16="http://schemas.microsoft.com/office/drawing/2014/main" xmlns="" id="{9FC465F3-84EC-4F23-BB6C-01B47EC55E29}"/>
              </a:ext>
            </a:extLst>
          </p:cNvPr>
          <p:cNvSpPr txBox="1"/>
          <p:nvPr/>
        </p:nvSpPr>
        <p:spPr>
          <a:xfrm>
            <a:off x="373836" y="4725144"/>
            <a:ext cx="808659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behaviour of </a:t>
            </a:r>
            <a:r>
              <a:rPr lang="en-IN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observed with both </a:t>
            </a:r>
            <a:r>
              <a:rPr lang="en-I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projectiles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is more with </a:t>
            </a:r>
            <a:r>
              <a:rPr lang="en-I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than with </a:t>
            </a:r>
            <a:r>
              <a:rPr lang="en-I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-capture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IN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and </a:t>
            </a:r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-capture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IN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</a:t>
            </a:r>
            <a:r>
              <a:rPr lang="en-IN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IN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IN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</a:t>
            </a:r>
            <a:r>
              <a:rPr lang="en-IN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:</a:t>
            </a:r>
            <a:r>
              <a:rPr lang="en-IN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IN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I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IN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IN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dirty="0" err="1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IN" baseline="-25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</a:t>
            </a:r>
            <a:r>
              <a:rPr lang="en-IN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</a:t>
            </a:r>
            <a:r>
              <a:rPr lang="en-GB" dirty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-production channels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5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IN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</a:t>
            </a:r>
            <a:r>
              <a:rPr lang="en-IN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:  </a:t>
            </a:r>
            <a:r>
              <a:rPr lang="en-IN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I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IN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IN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IN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baseline="-250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ontributions</a:t>
            </a:r>
            <a:r>
              <a:rPr lang="en-GB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other direct processes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AutoShape 39">
            <a:extLst>
              <a:ext uri="{FF2B5EF4-FFF2-40B4-BE49-F238E27FC236}">
                <a16:creationId xmlns:a16="http://schemas.microsoft.com/office/drawing/2014/main" xmlns="" id="{CFA38574-8701-44AB-ABD3-718DF243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85822"/>
            <a:ext cx="5328592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Universal behavior of </a:t>
            </a:r>
            <a:r>
              <a:rPr lang="en-US" sz="2800" kern="0" dirty="0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 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8910374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76AF9D-3C1B-4A57-8130-5670371DE4DB}"/>
              </a:ext>
            </a:extLst>
          </p:cNvPr>
          <p:cNvSpPr txBox="1"/>
          <p:nvPr/>
        </p:nvSpPr>
        <p:spPr>
          <a:xfrm>
            <a:off x="290939" y="3133821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: </a:t>
            </a:r>
            <a:r>
              <a:rPr lang="en-IN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SERB School in Nuclear Physics, IIT Bombay</a:t>
            </a:r>
          </a:p>
          <a:p>
            <a:pPr algn="ctr"/>
            <a:r>
              <a:rPr lang="en-IN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Hartee-Fock-Bogoliubov</a:t>
            </a:r>
            <a:r>
              <a:rPr lang="en-IN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theory)</a:t>
            </a: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: </a:t>
            </a:r>
            <a:r>
              <a:rPr lang="en-IN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Convenor, DAE-BRNS Symposium in </a:t>
            </a:r>
          </a:p>
          <a:p>
            <a:pPr algn="ctr"/>
            <a:r>
              <a:rPr lang="en-IN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at Sambalpur University, Orissa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94CD51-3F4F-435A-A9FF-19565428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1" y="710425"/>
            <a:ext cx="1879041" cy="206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DADA00-B8B1-459E-BE5E-A829F8B942D9}"/>
              </a:ext>
            </a:extLst>
          </p:cNvPr>
          <p:cNvSpPr txBox="1"/>
          <p:nvPr/>
        </p:nvSpPr>
        <p:spPr>
          <a:xfrm>
            <a:off x="3419871" y="2776203"/>
            <a:ext cx="18790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02/01/1961-28/03/2008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E4F82F-29FC-497E-AE4F-2C27CD42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933056"/>
            <a:ext cx="2790553" cy="1987791"/>
          </a:xfrm>
          <a:prstGeom prst="rect">
            <a:avLst/>
          </a:prstGeom>
        </p:spPr>
      </p:pic>
      <p:sp>
        <p:nvSpPr>
          <p:cNvPr id="9" name="AutoShape 39">
            <a:extLst>
              <a:ext uri="{FF2B5EF4-FFF2-40B4-BE49-F238E27FC236}">
                <a16:creationId xmlns:a16="http://schemas.microsoft.com/office/drawing/2014/main" xmlns="" id="{B49AD0F5-7609-4681-8CF2-977A119C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06623"/>
            <a:ext cx="3946624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Aswini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Rath</a:t>
            </a:r>
            <a:endParaRPr lang="en-I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575343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534984-1A15-4654-8DE9-574A7EC6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08720"/>
            <a:ext cx="4914305" cy="461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13D7D6-6F5F-4D58-9E05-FC3AC06F916B}"/>
              </a:ext>
            </a:extLst>
          </p:cNvPr>
          <p:cNvSpPr txBox="1"/>
          <p:nvPr/>
        </p:nvSpPr>
        <p:spPr>
          <a:xfrm>
            <a:off x="179512" y="5661248"/>
            <a:ext cx="860979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behaviour observed for a particular projectile on many targets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IN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with  RIB &gt; WBP &gt; SBP</a:t>
            </a:r>
          </a:p>
        </p:txBody>
      </p:sp>
      <p:sp>
        <p:nvSpPr>
          <p:cNvPr id="7" name="AutoShape 39">
            <a:extLst>
              <a:ext uri="{FF2B5EF4-FFF2-40B4-BE49-F238E27FC236}">
                <a16:creationId xmlns:a16="http://schemas.microsoft.com/office/drawing/2014/main" xmlns="" id="{F642709F-0A0B-41A3-8EAA-FD9BDED7B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90508"/>
            <a:ext cx="7632848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Comparison of </a:t>
            </a:r>
            <a:r>
              <a:rPr lang="en-US" sz="2800" kern="0" dirty="0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en-US" sz="2800" kern="0" dirty="0">
                <a:solidFill>
                  <a:srgbClr val="0000CC"/>
                </a:solidFill>
                <a:latin typeface="Times New Roman" pitchFamily="18" charset="0"/>
              </a:rPr>
              <a:t> production in SBP, WBP and RIB </a:t>
            </a:r>
          </a:p>
        </p:txBody>
      </p:sp>
    </p:spTree>
    <p:extLst>
      <p:ext uri="{BB962C8B-B14F-4D97-AF65-F5344CB8AC3E}">
        <p14:creationId xmlns:p14="http://schemas.microsoft.com/office/powerpoint/2010/main" xmlns="" val="3357571205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B5275A-97B7-40DD-A8CE-47F8B291E63C}"/>
              </a:ext>
            </a:extLst>
          </p:cNvPr>
          <p:cNvSpPr txBox="1"/>
          <p:nvPr/>
        </p:nvSpPr>
        <p:spPr>
          <a:xfrm>
            <a:off x="107616" y="888390"/>
            <a:ext cx="90008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Observations from weakly stable bound projectiles :</a:t>
            </a:r>
          </a:p>
          <a:p>
            <a:pPr algn="just">
              <a:buFont typeface="Wingdings" pitchFamily="2" charset="2"/>
              <a:buChar char="Ø"/>
            </a:pPr>
            <a:endParaRPr lang="en-US" sz="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Complete Fusion (CF) suppression at above barrier energies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Incomplete fusion (ICF) dominates at below barrier energies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Full quantum mechanical coupled channel model for simultaneous explanation of CF, ICF, TF cross sections developed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production cross sections (</a:t>
            </a:r>
            <a:r>
              <a:rPr lang="en-US" sz="22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sz="2200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show universal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>
              <a:solidFill>
                <a:srgbClr val="0000FF"/>
              </a:solidFill>
              <a:latin typeface="Symbol" panose="05050102010706020507" pitchFamily="18" charset="2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-capture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2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sz="2200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 and </a:t>
            </a:r>
            <a:r>
              <a:rPr lang="en-US" sz="22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-capture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2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sz="2200" baseline="-25000" dirty="0" err="1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US" sz="2200" baseline="-25000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endParaRPr lang="en-US" sz="2200" dirty="0">
              <a:solidFill>
                <a:srgbClr val="0000FF"/>
              </a:solidFill>
              <a:latin typeface="Symbol" panose="05050102010706020507" pitchFamily="18" charset="2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with  RIB &gt; WBP &gt; SBP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Non-capture breakup contribute less in </a:t>
            </a:r>
            <a:r>
              <a:rPr lang="en-US" sz="2200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production</a:t>
            </a:r>
          </a:p>
        </p:txBody>
      </p:sp>
      <p:sp>
        <p:nvSpPr>
          <p:cNvPr id="6" name="AutoShape 39">
            <a:extLst>
              <a:ext uri="{FF2B5EF4-FFF2-40B4-BE49-F238E27FC236}">
                <a16:creationId xmlns:a16="http://schemas.microsoft.com/office/drawing/2014/main" xmlns="" id="{66B06C98-00FE-44B0-BB4E-02DA6957C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78" y="260648"/>
            <a:ext cx="1692244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1633370777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00E5A1-BBEB-4483-8595-3392F41EA00F}"/>
              </a:ext>
            </a:extLst>
          </p:cNvPr>
          <p:cNvSpPr/>
          <p:nvPr/>
        </p:nvSpPr>
        <p:spPr>
          <a:xfrm>
            <a:off x="72008" y="1891401"/>
            <a:ext cx="903649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Similar studies with radioactive ion beams and extending these systematics</a:t>
            </a:r>
          </a:p>
          <a:p>
            <a:pPr algn="just">
              <a:buFont typeface="Wingdings" pitchFamily="2" charset="2"/>
              <a:buChar char="Ø"/>
            </a:pPr>
            <a:endParaRPr lang="en-US" sz="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Dipole polarizabilities from precise elastic scattering measurements</a:t>
            </a:r>
          </a:p>
          <a:p>
            <a:pPr algn="just">
              <a:buFont typeface="Wingdings" pitchFamily="2" charset="2"/>
              <a:buChar char="Ø"/>
            </a:pPr>
            <a:endParaRPr lang="en-US" sz="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of advance detector setups (GASPARD) </a:t>
            </a:r>
          </a:p>
          <a:p>
            <a:pPr algn="just">
              <a:buFont typeface="Wingdings" pitchFamily="2" charset="2"/>
              <a:buChar char="Ø"/>
            </a:pPr>
            <a:endParaRPr lang="en-US" sz="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Digital signal processing</a:t>
            </a:r>
          </a:p>
        </p:txBody>
      </p:sp>
      <p:sp>
        <p:nvSpPr>
          <p:cNvPr id="6" name="AutoShape 39">
            <a:extLst>
              <a:ext uri="{FF2B5EF4-FFF2-40B4-BE49-F238E27FC236}">
                <a16:creationId xmlns:a16="http://schemas.microsoft.com/office/drawing/2014/main" xmlns="" id="{0281B8F6-9D91-4F1B-857E-4B134DCF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103" y="548680"/>
            <a:ext cx="2502306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Future Outlook</a:t>
            </a:r>
          </a:p>
        </p:txBody>
      </p:sp>
    </p:spTree>
    <p:extLst>
      <p:ext uri="{BB962C8B-B14F-4D97-AF65-F5344CB8AC3E}">
        <p14:creationId xmlns:p14="http://schemas.microsoft.com/office/powerpoint/2010/main" xmlns="" val="2902795394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23528" y="1124744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Pelletron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Linac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Staff</a:t>
            </a:r>
          </a:p>
          <a:p>
            <a:pPr algn="ctr"/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S. Kailas, A. Chatterjee, A. Shrivastava, K.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Mahata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V. Jha, K. Ramachandran, S. K. Pandit, S.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Santra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P. C. Rout, B. J. Roy, H.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Kumawat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P. V.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Patale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  A. Kumar, and NPD colleagues 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Nuclear Physics Division, BARC, Mumbai</a:t>
            </a:r>
          </a:p>
          <a:p>
            <a:pPr algn="ctr"/>
            <a:endParaRPr lang="en-US" sz="32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Nanal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R. G. Pillay, 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Palit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6600"/>
                </a:solidFill>
                <a:latin typeface="Monotype Corsiva" pitchFamily="66" charset="0"/>
              </a:rPr>
              <a:t>DNAP, TIFR, Mumbai</a:t>
            </a:r>
            <a:endParaRPr lang="en-IN" sz="3200" dirty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AutoShape 39">
            <a:extLst>
              <a:ext uri="{FF2B5EF4-FFF2-40B4-BE49-F238E27FC236}">
                <a16:creationId xmlns:a16="http://schemas.microsoft.com/office/drawing/2014/main" xmlns="" id="{C2C9E793-7FF9-4E74-9DEC-A44A53EE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332656"/>
            <a:ext cx="2952328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2124075" y="908050"/>
            <a:ext cx="4897438" cy="4321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I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851275" y="2924175"/>
            <a:ext cx="149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Extra slides</a:t>
            </a:r>
            <a:endParaRPr lang="en-IN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066800" y="76200"/>
            <a:ext cx="700087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:- Measurement of dipole polarizability of </a:t>
            </a:r>
            <a:r>
              <a:rPr lang="en-US" sz="2400" baseline="300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en-IN" sz="24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47625" y="1447800"/>
            <a:ext cx="4924425" cy="1498600"/>
            <a:chOff x="96" y="384"/>
            <a:chExt cx="3102" cy="944"/>
          </a:xfrm>
        </p:grpSpPr>
        <p:sp>
          <p:nvSpPr>
            <p:cNvPr id="2062" name="Line 8"/>
            <p:cNvSpPr>
              <a:spLocks noChangeAspect="1" noChangeShapeType="1"/>
            </p:cNvSpPr>
            <p:nvPr/>
          </p:nvSpPr>
          <p:spPr bwMode="auto">
            <a:xfrm>
              <a:off x="395" y="858"/>
              <a:ext cx="11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9"/>
            <p:cNvSpPr>
              <a:spLocks noChangeAspect="1" noChangeArrowheads="1"/>
            </p:cNvSpPr>
            <p:nvPr/>
          </p:nvSpPr>
          <p:spPr bwMode="auto">
            <a:xfrm>
              <a:off x="1539" y="727"/>
              <a:ext cx="28" cy="283"/>
            </a:xfrm>
            <a:prstGeom prst="rect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899994" rev="0"/>
              </a:camera>
              <a:lightRig rig="legacyFlat4" dir="t"/>
            </a:scene3d>
            <a:sp3d extrusionH="354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4" name="Line 10"/>
            <p:cNvSpPr>
              <a:spLocks noChangeAspect="1" noChangeShapeType="1"/>
            </p:cNvSpPr>
            <p:nvPr/>
          </p:nvSpPr>
          <p:spPr bwMode="auto">
            <a:xfrm flipV="1">
              <a:off x="1624" y="852"/>
              <a:ext cx="1285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Text Box 11"/>
            <p:cNvSpPr txBox="1">
              <a:spLocks noChangeAspect="1" noChangeArrowheads="1"/>
            </p:cNvSpPr>
            <p:nvPr/>
          </p:nvSpPr>
          <p:spPr bwMode="auto">
            <a:xfrm>
              <a:off x="424" y="403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3300"/>
                  </a:solidFill>
                  <a:latin typeface="Times New Roman" pitchFamily="18" charset="0"/>
                </a:rPr>
                <a:t>T</a:t>
              </a:r>
              <a:r>
                <a:rPr lang="en-US" sz="1200" b="1" baseline="-25000">
                  <a:solidFill>
                    <a:srgbClr val="003300"/>
                  </a:solidFill>
                  <a:latin typeface="Times New Roman" pitchFamily="18" charset="0"/>
                </a:rPr>
                <a:t>4</a:t>
              </a:r>
              <a:r>
                <a:rPr lang="en-US" sz="1200" b="1">
                  <a:solidFill>
                    <a:srgbClr val="003300"/>
                  </a:solidFill>
                  <a:latin typeface="Times New Roman" pitchFamily="18" charset="0"/>
                </a:rPr>
                <a:t>: + 160</a:t>
              </a:r>
              <a:r>
                <a:rPr lang="en-US" sz="1200" b="1" baseline="30000">
                  <a:solidFill>
                    <a:srgbClr val="00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66" name="AutoShape 12"/>
            <p:cNvSpPr>
              <a:spLocks noChangeAspect="1"/>
            </p:cNvSpPr>
            <p:nvPr/>
          </p:nvSpPr>
          <p:spPr bwMode="auto">
            <a:xfrm rot="10800000">
              <a:off x="2936" y="679"/>
              <a:ext cx="36" cy="377"/>
            </a:xfrm>
            <a:prstGeom prst="leftBracket">
              <a:avLst>
                <a:gd name="adj" fmla="val 872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2067" name="Text Box 13"/>
            <p:cNvSpPr txBox="1">
              <a:spLocks noChangeAspect="1" noChangeArrowheads="1"/>
            </p:cNvSpPr>
            <p:nvPr/>
          </p:nvSpPr>
          <p:spPr bwMode="auto">
            <a:xfrm>
              <a:off x="2403" y="1101"/>
              <a:ext cx="5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r>
                <a:rPr lang="en-US" sz="1200" b="1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</a:rPr>
                <a:t>: - 40</a:t>
              </a:r>
              <a:r>
                <a:rPr lang="en-US" sz="1200" b="1" baseline="300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68" name="Text Box 14"/>
            <p:cNvSpPr txBox="1">
              <a:spLocks noChangeAspect="1" noChangeArrowheads="1"/>
            </p:cNvSpPr>
            <p:nvPr/>
          </p:nvSpPr>
          <p:spPr bwMode="auto">
            <a:xfrm>
              <a:off x="2352" y="384"/>
              <a:ext cx="5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r>
                <a:rPr lang="en-US" sz="1200" b="1" baseline="-250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</a:rPr>
                <a:t>: + 40</a:t>
              </a:r>
              <a:r>
                <a:rPr lang="en-US" sz="1200" b="1" baseline="300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69" name="Text Box 15"/>
            <p:cNvSpPr txBox="1">
              <a:spLocks noChangeAspect="1" noChangeArrowheads="1"/>
            </p:cNvSpPr>
            <p:nvPr/>
          </p:nvSpPr>
          <p:spPr bwMode="auto">
            <a:xfrm>
              <a:off x="2928" y="783"/>
              <a:ext cx="2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CC0000"/>
                  </a:solidFill>
                  <a:latin typeface="Times New Roman" pitchFamily="18" charset="0"/>
                </a:rPr>
                <a:t>FC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2070" name="Text Box 16"/>
            <p:cNvSpPr txBox="1">
              <a:spLocks noChangeAspect="1" noChangeArrowheads="1"/>
            </p:cNvSpPr>
            <p:nvPr/>
          </p:nvSpPr>
          <p:spPr bwMode="auto">
            <a:xfrm>
              <a:off x="1364" y="1040"/>
              <a:ext cx="5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baseline="30000">
                  <a:solidFill>
                    <a:srgbClr val="660066"/>
                  </a:solidFill>
                  <a:latin typeface="Times New Roman" pitchFamily="18" charset="0"/>
                </a:rPr>
                <a:t>208</a:t>
              </a:r>
              <a:r>
                <a:rPr lang="en-US" sz="2400" b="1">
                  <a:solidFill>
                    <a:srgbClr val="660066"/>
                  </a:solidFill>
                  <a:latin typeface="Times New Roman" pitchFamily="18" charset="0"/>
                </a:rPr>
                <a:t>Pb</a:t>
              </a:r>
            </a:p>
          </p:txBody>
        </p:sp>
        <p:sp>
          <p:nvSpPr>
            <p:cNvPr id="2071" name="Rectangle 17"/>
            <p:cNvSpPr>
              <a:spLocks noChangeAspect="1" noChangeArrowheads="1"/>
            </p:cNvSpPr>
            <p:nvPr/>
          </p:nvSpPr>
          <p:spPr bwMode="auto">
            <a:xfrm>
              <a:off x="424" y="1112"/>
              <a:ext cx="5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rgbClr val="003300"/>
                  </a:solidFill>
                  <a:latin typeface="Times New Roman" pitchFamily="18" charset="0"/>
                </a:rPr>
                <a:t>T</a:t>
              </a:r>
              <a:r>
                <a:rPr lang="en-US" sz="1200" b="1" baseline="-25000">
                  <a:solidFill>
                    <a:srgbClr val="003300"/>
                  </a:solidFill>
                  <a:latin typeface="Times New Roman" pitchFamily="18" charset="0"/>
                </a:rPr>
                <a:t>3</a:t>
              </a:r>
              <a:r>
                <a:rPr lang="en-US" sz="1200" b="1">
                  <a:solidFill>
                    <a:srgbClr val="003300"/>
                  </a:solidFill>
                  <a:latin typeface="Times New Roman" pitchFamily="18" charset="0"/>
                </a:rPr>
                <a:t>: - 160</a:t>
              </a:r>
              <a:r>
                <a:rPr lang="en-US" sz="1200" b="1" baseline="30000">
                  <a:solidFill>
                    <a:srgbClr val="00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72" name="Text Box 18"/>
            <p:cNvSpPr txBox="1">
              <a:spLocks noChangeAspect="1" noChangeArrowheads="1"/>
            </p:cNvSpPr>
            <p:nvPr/>
          </p:nvSpPr>
          <p:spPr bwMode="auto">
            <a:xfrm>
              <a:off x="96" y="710"/>
              <a:ext cx="4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</a:rPr>
                <a:t>7</a:t>
              </a: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Li Beam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5" name="AutoShape 19"/>
            <p:cNvSpPr>
              <a:spLocks noChangeAspect="1" noChangeArrowheads="1"/>
            </p:cNvSpPr>
            <p:nvPr/>
          </p:nvSpPr>
          <p:spPr bwMode="auto">
            <a:xfrm rot="9175965">
              <a:off x="1051" y="1017"/>
              <a:ext cx="95" cy="148"/>
            </a:xfrm>
            <a:prstGeom prst="flowChartMagneticDrum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" name="AutoShape 20"/>
            <p:cNvSpPr>
              <a:spLocks noChangeAspect="1" noChangeArrowheads="1"/>
            </p:cNvSpPr>
            <p:nvPr/>
          </p:nvSpPr>
          <p:spPr bwMode="auto">
            <a:xfrm rot="9182508">
              <a:off x="959" y="1022"/>
              <a:ext cx="139" cy="215"/>
            </a:xfrm>
            <a:prstGeom prst="flowChartMagneticDrum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" name="AutoShape 21"/>
            <p:cNvSpPr>
              <a:spLocks noChangeAspect="1" noChangeArrowheads="1"/>
            </p:cNvSpPr>
            <p:nvPr/>
          </p:nvSpPr>
          <p:spPr bwMode="auto">
            <a:xfrm rot="12424035" flipH="1">
              <a:off x="2230" y="1008"/>
              <a:ext cx="96" cy="148"/>
            </a:xfrm>
            <a:prstGeom prst="flowChartMagneticDrum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" name="AutoShape 22"/>
            <p:cNvSpPr>
              <a:spLocks noChangeAspect="1" noChangeArrowheads="1"/>
            </p:cNvSpPr>
            <p:nvPr/>
          </p:nvSpPr>
          <p:spPr bwMode="auto">
            <a:xfrm rot="12417492" flipH="1">
              <a:off x="2280" y="1012"/>
              <a:ext cx="138" cy="217"/>
            </a:xfrm>
            <a:prstGeom prst="flowChartMagneticDrum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796653">
              <a:off x="940" y="488"/>
              <a:ext cx="142" cy="228"/>
            </a:xfrm>
            <a:prstGeom prst="flowChartMagneticDrum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 rot="796653">
              <a:off x="1025" y="555"/>
              <a:ext cx="124" cy="140"/>
            </a:xfrm>
            <a:prstGeom prst="flowChartMagneticDrum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20803347" flipH="1">
              <a:off x="2303" y="492"/>
              <a:ext cx="141" cy="228"/>
            </a:xfrm>
            <a:prstGeom prst="flowChartMagneticDrum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 rot="20803347" flipH="1">
              <a:off x="2230" y="555"/>
              <a:ext cx="125" cy="139"/>
            </a:xfrm>
            <a:prstGeom prst="flowChartMagneticDrum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aphicFrame>
        <p:nvGraphicFramePr>
          <p:cNvPr id="23" name="Object 28"/>
          <p:cNvGraphicFramePr>
            <a:graphicFrameLocks noChangeAspect="1"/>
          </p:cNvGraphicFramePr>
          <p:nvPr/>
        </p:nvGraphicFramePr>
        <p:xfrm>
          <a:off x="4800600" y="685800"/>
          <a:ext cx="4343400" cy="609600"/>
        </p:xfrm>
        <a:graphic>
          <a:graphicData uri="http://schemas.openxmlformats.org/presentationml/2006/ole">
            <p:oleObj spid="_x0000_s179784" name="Equation" r:id="rId4" imgW="7378700" imgH="1041400" progId="">
              <p:embed/>
            </p:oleObj>
          </a:graphicData>
        </a:graphic>
      </p:graphicFrame>
      <p:sp>
        <p:nvSpPr>
          <p:cNvPr id="2055" name="Text Box 30"/>
          <p:cNvSpPr txBox="1">
            <a:spLocks noChangeArrowheads="1"/>
          </p:cNvSpPr>
          <p:nvPr/>
        </p:nvSpPr>
        <p:spPr bwMode="auto">
          <a:xfrm>
            <a:off x="0" y="812800"/>
            <a:ext cx="1744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High accuracy needed </a:t>
            </a:r>
          </a:p>
        </p:txBody>
      </p:sp>
      <p:sp>
        <p:nvSpPr>
          <p:cNvPr id="2056" name="AutoShape 31"/>
          <p:cNvSpPr>
            <a:spLocks noChangeArrowheads="1"/>
          </p:cNvSpPr>
          <p:nvPr/>
        </p:nvSpPr>
        <p:spPr bwMode="auto">
          <a:xfrm>
            <a:off x="1371600" y="1008063"/>
            <a:ext cx="282575" cy="79375"/>
          </a:xfrm>
          <a:prstGeom prst="rightArrow">
            <a:avLst>
              <a:gd name="adj1" fmla="val 50000"/>
              <a:gd name="adj2" fmla="val 89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1676400" y="609600"/>
            <a:ext cx="320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Relative counts rather than absolute cross-section  and                                                          without any alteration of the setup</a:t>
            </a:r>
            <a:endParaRPr lang="el-GR" sz="1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26"/>
          <p:cNvGraphicFramePr>
            <a:graphicFrameLocks noChangeAspect="1"/>
          </p:cNvGraphicFramePr>
          <p:nvPr/>
        </p:nvGraphicFramePr>
        <p:xfrm>
          <a:off x="76200" y="3124200"/>
          <a:ext cx="4876800" cy="3657600"/>
        </p:xfrm>
        <a:graphic>
          <a:graphicData uri="http://schemas.openxmlformats.org/presentationml/2006/ole">
            <p:oleObj spid="_x0000_s179785" name="SPW 10.0 Graph" r:id="rId5" imgW="5984748" imgH="4369918" progId="">
              <p:embed/>
            </p:oleObj>
          </a:graphicData>
        </a:graphic>
      </p:graphicFrame>
      <p:sp>
        <p:nvSpPr>
          <p:cNvPr id="2058" name="TextBox 3"/>
          <p:cNvSpPr txBox="1">
            <a:spLocks noChangeArrowheads="1"/>
          </p:cNvSpPr>
          <p:nvPr/>
        </p:nvSpPr>
        <p:spPr bwMode="auto">
          <a:xfrm>
            <a:off x="5043518" y="5929330"/>
            <a:ext cx="3886200" cy="707886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Phys. Rev. C (Rapid Com.),            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78, 021601 (2008)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4953000" y="1371600"/>
          <a:ext cx="3429000" cy="966788"/>
        </p:xfrm>
        <a:graphic>
          <a:graphicData uri="http://schemas.openxmlformats.org/presentationml/2006/ole">
            <p:oleObj spid="_x0000_s179786" name="Equation" r:id="rId7" imgW="1892300" imgH="533400" progId="">
              <p:embed/>
            </p:oleObj>
          </a:graphicData>
        </a:graphic>
      </p:graphicFrame>
      <p:sp>
        <p:nvSpPr>
          <p:cNvPr id="2059" name="Rectangle 30"/>
          <p:cNvSpPr>
            <a:spLocks noChangeArrowheads="1"/>
          </p:cNvSpPr>
          <p:nvPr/>
        </p:nvSpPr>
        <p:spPr bwMode="auto">
          <a:xfrm>
            <a:off x="4953000" y="4000504"/>
            <a:ext cx="4114800" cy="1846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dirty="0">
                <a:solidFill>
                  <a:srgbClr val="800000"/>
                </a:solidFill>
                <a:latin typeface="Century" pitchFamily="18" charset="0"/>
              </a:rPr>
              <a:t>A value of DP found from a precise measurement of elastic scattering data to be, </a:t>
            </a:r>
            <a:r>
              <a:rPr lang="en-US" sz="1900" dirty="0">
                <a:solidFill>
                  <a:srgbClr val="800000"/>
                </a:solidFill>
                <a:latin typeface="Symbol" pitchFamily="18" charset="2"/>
              </a:rPr>
              <a:t>a</a:t>
            </a:r>
            <a:r>
              <a:rPr lang="en-US" sz="1900" dirty="0">
                <a:solidFill>
                  <a:srgbClr val="800000"/>
                </a:solidFill>
                <a:latin typeface="Century" pitchFamily="18" charset="0"/>
              </a:rPr>
              <a:t> = 0.045 fm</a:t>
            </a:r>
            <a:r>
              <a:rPr lang="en-US" sz="1900" baseline="30000" dirty="0">
                <a:solidFill>
                  <a:srgbClr val="800000"/>
                </a:solidFill>
                <a:latin typeface="Century" pitchFamily="18" charset="0"/>
              </a:rPr>
              <a:t>3</a:t>
            </a:r>
            <a:endParaRPr lang="en-US" sz="1900" baseline="30000" dirty="0"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>
                <a:solidFill>
                  <a:srgbClr val="0000FF"/>
                </a:solidFill>
                <a:latin typeface="Century" pitchFamily="18" charset="0"/>
              </a:rPr>
              <a:t>Loosely bound unstable nuclei (e.g. </a:t>
            </a:r>
            <a:r>
              <a:rPr lang="en-US" sz="1900" baseline="30000" dirty="0">
                <a:solidFill>
                  <a:srgbClr val="0000FF"/>
                </a:solidFill>
                <a:latin typeface="Century" pitchFamily="18" charset="0"/>
              </a:rPr>
              <a:t>6</a:t>
            </a:r>
            <a:r>
              <a:rPr lang="en-US" sz="1900" dirty="0">
                <a:solidFill>
                  <a:srgbClr val="0000FF"/>
                </a:solidFill>
                <a:latin typeface="Century" pitchFamily="18" charset="0"/>
              </a:rPr>
              <a:t>He, </a:t>
            </a:r>
            <a:r>
              <a:rPr lang="en-US" sz="1900" baseline="30000" dirty="0">
                <a:solidFill>
                  <a:srgbClr val="0000FF"/>
                </a:solidFill>
                <a:latin typeface="Century" pitchFamily="18" charset="0"/>
              </a:rPr>
              <a:t>11</a:t>
            </a:r>
            <a:r>
              <a:rPr lang="en-US" sz="1900" dirty="0">
                <a:solidFill>
                  <a:srgbClr val="0000FF"/>
                </a:solidFill>
                <a:latin typeface="Century" pitchFamily="18" charset="0"/>
              </a:rPr>
              <a:t>Li, </a:t>
            </a:r>
            <a:r>
              <a:rPr lang="en-US" sz="1900" baseline="30000" dirty="0">
                <a:solidFill>
                  <a:srgbClr val="0000FF"/>
                </a:solidFill>
                <a:latin typeface="Century" pitchFamily="18" charset="0"/>
              </a:rPr>
              <a:t>11</a:t>
            </a:r>
            <a:r>
              <a:rPr lang="en-US" sz="1900" dirty="0">
                <a:solidFill>
                  <a:srgbClr val="0000FF"/>
                </a:solidFill>
                <a:latin typeface="Century" pitchFamily="18" charset="0"/>
              </a:rPr>
              <a:t>Be) DP effect more important.</a:t>
            </a:r>
          </a:p>
        </p:txBody>
      </p:sp>
      <p:sp>
        <p:nvSpPr>
          <p:cNvPr id="2060" name="Text Box 31"/>
          <p:cNvSpPr txBox="1">
            <a:spLocks noChangeArrowheads="1"/>
          </p:cNvSpPr>
          <p:nvPr/>
        </p:nvSpPr>
        <p:spPr bwMode="auto">
          <a:xfrm>
            <a:off x="4953000" y="2362200"/>
            <a:ext cx="3978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Transition between opposite parity states 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Dipole polarizability</a:t>
            </a:r>
            <a:endParaRPr lang="en-IN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32"/>
          <p:cNvSpPr>
            <a:spLocks noChangeArrowheads="1"/>
          </p:cNvSpPr>
          <p:nvPr/>
        </p:nvSpPr>
        <p:spPr bwMode="auto">
          <a:xfrm>
            <a:off x="4953000" y="29718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weakly bound nuclei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low breakup threshold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continuum states of opposite parity are nearby</a:t>
            </a:r>
            <a:endParaRPr lang="en-I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868091365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28600" y="198438"/>
            <a:ext cx="8534400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Cluster structure of weakly bound </a:t>
            </a:r>
            <a:r>
              <a:rPr lang="en-US" sz="2400" b="1" baseline="30000" dirty="0">
                <a:solidFill>
                  <a:srgbClr val="0070C0"/>
                </a:solidFill>
              </a:rPr>
              <a:t>9</a:t>
            </a:r>
            <a:r>
              <a:rPr lang="en-US" sz="2400" b="1" dirty="0">
                <a:solidFill>
                  <a:srgbClr val="0070C0"/>
                </a:solidFill>
              </a:rPr>
              <a:t>Be: </a:t>
            </a:r>
            <a:r>
              <a:rPr lang="en-US" sz="2400" b="1" dirty="0">
                <a:solidFill>
                  <a:srgbClr val="C00000"/>
                </a:solidFill>
              </a:rPr>
              <a:t>High precision </a:t>
            </a:r>
            <a:r>
              <a:rPr lang="en-US" sz="2400" b="1" dirty="0">
                <a:solidFill>
                  <a:srgbClr val="0070C0"/>
                </a:solidFill>
              </a:rPr>
              <a:t>measurement of elastic scattering for </a:t>
            </a:r>
            <a:r>
              <a:rPr lang="en-US" sz="2400" b="1" baseline="30000" dirty="0">
                <a:solidFill>
                  <a:srgbClr val="0070C0"/>
                </a:solidFill>
              </a:rPr>
              <a:t>9</a:t>
            </a:r>
            <a:r>
              <a:rPr lang="en-US" sz="2400" b="1" dirty="0">
                <a:solidFill>
                  <a:srgbClr val="0070C0"/>
                </a:solidFill>
              </a:rPr>
              <a:t>Be+</a:t>
            </a:r>
            <a:r>
              <a:rPr lang="en-US" sz="2400" b="1" baseline="30000" dirty="0">
                <a:solidFill>
                  <a:srgbClr val="0070C0"/>
                </a:solidFill>
              </a:rPr>
              <a:t>208</a:t>
            </a:r>
            <a:r>
              <a:rPr lang="en-US" sz="2400" b="1" dirty="0">
                <a:solidFill>
                  <a:srgbClr val="0070C0"/>
                </a:solidFill>
              </a:rPr>
              <a:t>Pb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143000"/>
            <a:ext cx="3886200" cy="2057400"/>
            <a:chOff x="4876800" y="1143000"/>
            <a:chExt cx="3886200" cy="2057400"/>
          </a:xfrm>
        </p:grpSpPr>
        <p:pic>
          <p:nvPicPr>
            <p:cNvPr id="4816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6513" y="1143000"/>
              <a:ext cx="3494087" cy="164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64" name="TextBox 7"/>
            <p:cNvSpPr txBox="1">
              <a:spLocks noChangeArrowheads="1"/>
            </p:cNvSpPr>
            <p:nvPr/>
          </p:nvSpPr>
          <p:spPr bwMode="auto">
            <a:xfrm>
              <a:off x="5638800" y="2743200"/>
              <a:ext cx="2677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Experimental set-up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76800" y="1143000"/>
              <a:ext cx="38862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61" name="Rectangle 38"/>
          <p:cNvSpPr>
            <a:spLocks noChangeArrowheads="1"/>
          </p:cNvSpPr>
          <p:nvPr/>
        </p:nvSpPr>
        <p:spPr bwMode="auto">
          <a:xfrm>
            <a:off x="0" y="3778250"/>
            <a:ext cx="4343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Continuum discretized coupled channel and coupled reaction channel calculations</a:t>
            </a:r>
            <a:endParaRPr lang="en-US"/>
          </a:p>
        </p:txBody>
      </p:sp>
      <p:pic>
        <p:nvPicPr>
          <p:cNvPr id="206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425" y="3260725"/>
            <a:ext cx="30718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TextBox 42"/>
          <p:cNvSpPr txBox="1">
            <a:spLocks noChangeArrowheads="1"/>
          </p:cNvSpPr>
          <p:nvPr/>
        </p:nvSpPr>
        <p:spPr bwMode="auto">
          <a:xfrm>
            <a:off x="142875" y="4891088"/>
            <a:ext cx="4200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baseline="30000">
                <a:solidFill>
                  <a:srgbClr val="C00000"/>
                </a:solidFill>
              </a:rPr>
              <a:t>8</a:t>
            </a:r>
            <a:r>
              <a:rPr lang="en-US" b="1">
                <a:solidFill>
                  <a:srgbClr val="C00000"/>
                </a:solidFill>
              </a:rPr>
              <a:t>Be+n Cluster model gives better description of the elastic data along with breakup, transfer and fusion cross-section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5725" y="6243638"/>
            <a:ext cx="441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Phys. Rev. C 84, 031601R (2011)</a:t>
            </a:r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4392613" y="3797300"/>
            <a:ext cx="4598987" cy="2873375"/>
            <a:chOff x="4240213" y="3797622"/>
            <a:chExt cx="4598987" cy="2873053"/>
          </a:xfrm>
        </p:grpSpPr>
        <p:pic>
          <p:nvPicPr>
            <p:cNvPr id="4815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0213" y="4200525"/>
              <a:ext cx="4598987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3" name="TextBox 209"/>
            <p:cNvSpPr txBox="1">
              <a:spLocks noChangeArrowheads="1"/>
            </p:cNvSpPr>
            <p:nvPr/>
          </p:nvSpPr>
          <p:spPr bwMode="auto">
            <a:xfrm>
              <a:off x="7356475" y="4254500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aseline="30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He+</a:t>
              </a:r>
              <a:r>
                <a:rPr lang="en-US" baseline="30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He</a:t>
              </a:r>
            </a:p>
          </p:txBody>
        </p:sp>
        <p:sp>
          <p:nvSpPr>
            <p:cNvPr id="48154" name="TextBox 208"/>
            <p:cNvSpPr txBox="1">
              <a:spLocks noChangeArrowheads="1"/>
            </p:cNvSpPr>
            <p:nvPr/>
          </p:nvSpPr>
          <p:spPr bwMode="auto">
            <a:xfrm>
              <a:off x="5105400" y="4248150"/>
              <a:ext cx="1066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aseline="3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Be+n</a:t>
              </a:r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7508240" y="3916680"/>
              <a:ext cx="282327" cy="274320"/>
              <a:chOff x="4953000" y="3200400"/>
              <a:chExt cx="705819" cy="685800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25" name="Oval 24"/>
              <p:cNvSpPr/>
              <p:nvPr/>
            </p:nvSpPr>
            <p:spPr>
              <a:xfrm>
                <a:off x="4953000" y="3429000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85381" y="3200400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57800" y="3332783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138058" y="3485181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8029279" y="3931920"/>
              <a:ext cx="286681" cy="264912"/>
              <a:chOff x="5181600" y="3713779"/>
              <a:chExt cx="716705" cy="662279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20" name="Oval 19"/>
              <p:cNvSpPr/>
              <p:nvPr/>
            </p:nvSpPr>
            <p:spPr>
              <a:xfrm>
                <a:off x="5497286" y="3779097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248669" y="3973288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81600" y="3789981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46637" y="3713779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90181" y="3975039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5218367" y="3797622"/>
              <a:ext cx="568079" cy="488634"/>
              <a:chOff x="5218367" y="3797622"/>
              <a:chExt cx="568079" cy="488634"/>
            </a:xfrm>
          </p:grpSpPr>
          <p:sp>
            <p:nvSpPr>
              <p:cNvPr id="38" name="Oval 37"/>
              <p:cNvSpPr/>
              <p:nvPr/>
            </p:nvSpPr>
            <p:spPr bwMode="auto">
              <a:xfrm rot="16200000">
                <a:off x="5352885" y="3802555"/>
                <a:ext cx="161992" cy="1521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>
                <a:off x="5218367" y="4011936"/>
                <a:ext cx="282327" cy="274320"/>
                <a:chOff x="4953000" y="3200400"/>
                <a:chExt cx="705819" cy="685800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sp>
              <p:nvSpPr>
                <p:cNvPr id="73" name="Oval 72"/>
                <p:cNvSpPr/>
                <p:nvPr/>
              </p:nvSpPr>
              <p:spPr>
                <a:xfrm>
                  <a:off x="4953000" y="3429000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085381" y="3200400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57800" y="3332783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138058" y="3485181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5504119" y="4011936"/>
                <a:ext cx="282327" cy="274320"/>
                <a:chOff x="4953000" y="3200400"/>
                <a:chExt cx="705819" cy="685800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sp>
              <p:nvSpPr>
                <p:cNvPr id="78" name="Oval 77"/>
                <p:cNvSpPr/>
                <p:nvPr/>
              </p:nvSpPr>
              <p:spPr>
                <a:xfrm>
                  <a:off x="4953000" y="3429000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085381" y="3200400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57800" y="3332783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138058" y="3485181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228600" y="1143000"/>
            <a:ext cx="4343400" cy="2057400"/>
            <a:chOff x="228600" y="1143000"/>
            <a:chExt cx="4343400" cy="2057400"/>
          </a:xfrm>
        </p:grpSpPr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28600" y="1143000"/>
              <a:ext cx="4343400" cy="2057400"/>
              <a:chOff x="228600" y="1143000"/>
              <a:chExt cx="4343400" cy="2057400"/>
            </a:xfrm>
          </p:grpSpPr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2768600" y="1447800"/>
                <a:ext cx="1082675" cy="10064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1211263" y="1447800"/>
                <a:ext cx="1082675" cy="10064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>
                <a:off x="228600" y="2667000"/>
                <a:ext cx="4343400" cy="457200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70C0"/>
                    </a:solidFill>
                    <a:ea typeface="+mj-ea"/>
                  </a:rPr>
                  <a:t>Possible cluster structure of  </a:t>
                </a:r>
                <a:r>
                  <a:rPr lang="en-US" b="1" baseline="30000" dirty="0">
                    <a:solidFill>
                      <a:srgbClr val="0070C0"/>
                    </a:solidFill>
                    <a:ea typeface="+mj-ea"/>
                  </a:rPr>
                  <a:t>9</a:t>
                </a:r>
                <a:r>
                  <a:rPr lang="en-US" b="1" dirty="0">
                    <a:solidFill>
                      <a:srgbClr val="0070C0"/>
                    </a:solidFill>
                    <a:ea typeface="+mj-ea"/>
                  </a:rPr>
                  <a:t>Be 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92113" y="1143000"/>
                <a:ext cx="4179887" cy="20574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148" name="TextBox 208"/>
              <p:cNvSpPr txBox="1">
                <a:spLocks noChangeArrowheads="1"/>
              </p:cNvSpPr>
              <p:nvPr/>
            </p:nvSpPr>
            <p:spPr bwMode="auto">
              <a:xfrm>
                <a:off x="3752491" y="1531938"/>
                <a:ext cx="655608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aseline="3000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Be</a:t>
                </a:r>
              </a:p>
              <a:p>
                <a:pPr algn="ctr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48149" name="TextBox 208"/>
              <p:cNvSpPr txBox="1">
                <a:spLocks noChangeArrowheads="1"/>
              </p:cNvSpPr>
              <p:nvPr/>
            </p:nvSpPr>
            <p:spPr bwMode="auto">
              <a:xfrm>
                <a:off x="474453" y="1531938"/>
                <a:ext cx="737558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aseline="3000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He</a:t>
                </a:r>
              </a:p>
              <a:p>
                <a:pPr algn="ctr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n-US" baseline="3000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He</a:t>
                </a:r>
              </a:p>
            </p:txBody>
          </p: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1579956" y="1619797"/>
                <a:ext cx="303635" cy="274320"/>
                <a:chOff x="4953000" y="3200400"/>
                <a:chExt cx="705819" cy="685800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sp>
              <p:nvSpPr>
                <p:cNvPr id="59" name="Oval 58"/>
                <p:cNvSpPr/>
                <p:nvPr/>
              </p:nvSpPr>
              <p:spPr>
                <a:xfrm>
                  <a:off x="4953000" y="3429000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085381" y="3200400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257800" y="3332783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138058" y="3485181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1559302" y="2021088"/>
                <a:ext cx="308317" cy="264912"/>
                <a:chOff x="5181600" y="3713779"/>
                <a:chExt cx="716705" cy="662279"/>
              </a:xfrm>
              <a:scene3d>
                <a:camera prst="orthographicFront">
                  <a:rot lat="0" lon="0" rev="16200000"/>
                </a:camera>
                <a:lightRig rig="threePt" dir="t"/>
              </a:scene3d>
            </p:grpSpPr>
            <p:sp>
              <p:nvSpPr>
                <p:cNvPr id="64" name="Oval 63"/>
                <p:cNvSpPr/>
                <p:nvPr/>
              </p:nvSpPr>
              <p:spPr>
                <a:xfrm>
                  <a:off x="5497286" y="3779097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5248669" y="3973288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1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5181600" y="3789981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346637" y="3713779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84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390181" y="3975039"/>
                  <a:ext cx="401019" cy="4010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95" name="Oval 94"/>
            <p:cNvSpPr/>
            <p:nvPr/>
          </p:nvSpPr>
          <p:spPr bwMode="auto">
            <a:xfrm rot="16200000">
              <a:off x="3209745" y="1647984"/>
              <a:ext cx="161992" cy="15212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3075227" y="1857365"/>
              <a:ext cx="282327" cy="274320"/>
              <a:chOff x="4953000" y="3200400"/>
              <a:chExt cx="705819" cy="685800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97" name="Oval 96"/>
              <p:cNvSpPr/>
              <p:nvPr/>
            </p:nvSpPr>
            <p:spPr>
              <a:xfrm>
                <a:off x="4953000" y="3429000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085381" y="3200400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57800" y="3332783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138058" y="3485181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3360979" y="1857365"/>
              <a:ext cx="282327" cy="274320"/>
              <a:chOff x="4953000" y="3200400"/>
              <a:chExt cx="705819" cy="685800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102" name="Oval 101"/>
              <p:cNvSpPr/>
              <p:nvPr/>
            </p:nvSpPr>
            <p:spPr>
              <a:xfrm>
                <a:off x="4953000" y="3429000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85381" y="3200400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257800" y="3332783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138058" y="3485181"/>
                <a:ext cx="401019" cy="401019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8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03692005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A3DDE8A4-9327-483D-9686-1EA576DD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352" y="380432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B958406D-C766-45D9-A3D0-995476F5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752" y="388052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xmlns="" id="{CB3464AD-4F61-460F-B63B-77D7CA43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152" y="1899320"/>
            <a:ext cx="1066800" cy="1066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881CF448-937B-4DAE-B8E8-6FE294C9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204120"/>
            <a:ext cx="533400" cy="5334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66"/>
                </a:solidFill>
              </a:rPr>
              <a:t>P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1003D574-9AD9-4F49-B3D9-07F43316C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152" y="2051720"/>
            <a:ext cx="838200" cy="762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3742847D-412C-4227-9F5D-E8C1945D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52" y="2127920"/>
            <a:ext cx="44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/>
              <a:t>+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xmlns="" id="{FDF2F982-72FE-4837-961C-7CD5E5869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552" y="243272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xmlns="" id="{E3299C70-D688-436D-9415-BECF0BA0F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8152" y="281372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xmlns="" id="{4BB92F45-C48F-4994-90B9-128EAED9D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3552" y="147704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BC125F5C-ED8E-4E7A-B14D-509044AFD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340" y="3140745"/>
            <a:ext cx="6778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p,d,t</a:t>
            </a:r>
            <a:endParaRPr lang="en-US" altLang="en-US" dirty="0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xmlns="" id="{7BCF0F04-C46C-4D60-9E26-C9298B1F9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752" y="281372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xmlns="" id="{810F4CE3-593F-4E7E-AE9A-E7385D9D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115" y="273752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anose="05050102010706020507" pitchFamily="18" charset="2"/>
              </a:rPr>
              <a:t>a</a:t>
            </a:r>
            <a:endParaRPr lang="en-US" altLang="en-US" baseline="-25000" dirty="0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xmlns="" id="{A8BA7AEB-4113-4883-B8E1-34834860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152" y="228032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xmlns="" id="{A61722F3-FF79-4ACF-8EB7-1CE2A2A5F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52" y="1899320"/>
            <a:ext cx="1066800" cy="1066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66"/>
                </a:solidFill>
              </a:rPr>
              <a:t>CN</a:t>
            </a: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xmlns="" id="{AEC21ADE-2ADD-4A2E-AF65-0D835F989AEB}"/>
              </a:ext>
            </a:extLst>
          </p:cNvPr>
          <p:cNvSpPr>
            <a:spLocks/>
          </p:cNvSpPr>
          <p:nvPr/>
        </p:nvSpPr>
        <p:spPr bwMode="auto">
          <a:xfrm rot="16200000">
            <a:off x="2311202" y="1308770"/>
            <a:ext cx="76200" cy="3543300"/>
          </a:xfrm>
          <a:prstGeom prst="leftBracket">
            <a:avLst>
              <a:gd name="adj" fmla="val 581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xmlns="" id="{96D58B0E-30A7-453E-922E-A418B386B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8752" y="296612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xmlns="" id="{ACDB08A6-2936-4B02-A516-77C812C7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152" y="3651920"/>
            <a:ext cx="762000" cy="7620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/>
              <a:t>FF1</a:t>
            </a: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xmlns="" id="{DB206568-C5F9-4D73-8871-5544079E7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7352" y="296612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xmlns="" id="{E9CDC6FC-BD5F-46D6-BE41-81E0FC3E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952" y="908720"/>
            <a:ext cx="762000" cy="762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/>
              <a:t>FF2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xmlns="" id="{3AF30170-E245-4CAB-8751-E979E78B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752" y="311852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660033"/>
                </a:solidFill>
              </a:rPr>
              <a:t>Formation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xmlns="" id="{1C48FE6D-7989-48D3-86AB-EAD248336D68}"/>
              </a:ext>
            </a:extLst>
          </p:cNvPr>
          <p:cNvSpPr>
            <a:spLocks/>
          </p:cNvSpPr>
          <p:nvPr/>
        </p:nvSpPr>
        <p:spPr bwMode="auto">
          <a:xfrm rot="16200000">
            <a:off x="6483152" y="2010445"/>
            <a:ext cx="228600" cy="4800600"/>
          </a:xfrm>
          <a:prstGeom prst="leftBracket">
            <a:avLst>
              <a:gd name="adj" fmla="val 2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xmlns="" id="{C859246C-6D6E-499D-A19D-4AC67F0B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27" y="4525045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660033"/>
                </a:solidFill>
              </a:rPr>
              <a:t>Decay</a:t>
            </a: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xmlns="" id="{3712304C-337F-4C20-98D8-A46CAA27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352" y="2051720"/>
            <a:ext cx="762000" cy="8382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100000">
                <a:srgbClr val="99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66"/>
                </a:solidFill>
              </a:rPr>
              <a:t>ER</a:t>
            </a: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xmlns="" id="{1282DCE7-4AA9-401D-97E1-C3F2C9166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552" y="243272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3C640CF1-DC40-4493-B22B-2A283218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62400"/>
            <a:ext cx="58047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Direct detection of ERs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               </a:t>
            </a:r>
            <a:r>
              <a:rPr lang="en-US" sz="2400" dirty="0">
                <a:solidFill>
                  <a:srgbClr val="993300"/>
                </a:solidFill>
                <a:latin typeface="Times New Roman" pitchFamily="18" charset="0"/>
              </a:rPr>
              <a:t>OR</a:t>
            </a:r>
          </a:p>
          <a:p>
            <a:pPr marL="457200" indent="-45720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Detection of characteristic 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</a:rPr>
              <a:t>g,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rays, 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decay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               </a:t>
            </a:r>
            <a:r>
              <a:rPr lang="en-US" sz="2400" dirty="0">
                <a:solidFill>
                  <a:srgbClr val="993300"/>
                </a:solidFill>
                <a:latin typeface="Times New Roman" pitchFamily="18" charset="0"/>
              </a:rPr>
              <a:t>OR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Detection of Fission fragments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               </a:t>
            </a:r>
            <a:r>
              <a:rPr lang="en-US" sz="2400" dirty="0">
                <a:solidFill>
                  <a:srgbClr val="993300"/>
                </a:solidFill>
                <a:latin typeface="Times New Roman" pitchFamily="18" charset="0"/>
              </a:rPr>
              <a:t>OR</a:t>
            </a:r>
          </a:p>
          <a:p>
            <a:pPr marL="457200" indent="-457200"/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Detection of evaporated particles (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n,p,d,t,</a:t>
            </a:r>
            <a:r>
              <a:rPr lang="en-US" sz="2400" dirty="0" err="1">
                <a:solidFill>
                  <a:srgbClr val="FF00FF"/>
                </a:solidFill>
                <a:latin typeface="Symbol" pitchFamily="18" charset="2"/>
              </a:rPr>
              <a:t>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1" name="AutoShape 27">
            <a:extLst>
              <a:ext uri="{FF2B5EF4-FFF2-40B4-BE49-F238E27FC236}">
                <a16:creationId xmlns:a16="http://schemas.microsoft.com/office/drawing/2014/main" xmlns="" id="{124845FB-FA9C-43BC-A58C-6A2D028A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6096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xmlns="" id="{30D95ADB-A0F5-4B01-8F42-E7D3E108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6096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9">
            <a:extLst>
              <a:ext uri="{FF2B5EF4-FFF2-40B4-BE49-F238E27FC236}">
                <a16:creationId xmlns:a16="http://schemas.microsoft.com/office/drawing/2014/main" xmlns="" id="{E917CBF2-580B-4136-98AB-2F1AAE68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48400"/>
            <a:ext cx="6096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0">
            <a:extLst>
              <a:ext uri="{FF2B5EF4-FFF2-40B4-BE49-F238E27FC236}">
                <a16:creationId xmlns:a16="http://schemas.microsoft.com/office/drawing/2014/main" xmlns="" id="{0501D338-5BB3-4185-9E0C-F1A1D5C0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6096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xmlns="" id="{7C07DF6A-4E06-4003-9F65-945AE827919E}"/>
              </a:ext>
            </a:extLst>
          </p:cNvPr>
          <p:cNvSpPr>
            <a:spLocks/>
          </p:cNvSpPr>
          <p:nvPr/>
        </p:nvSpPr>
        <p:spPr bwMode="auto">
          <a:xfrm flipH="1">
            <a:off x="5292080" y="2996952"/>
            <a:ext cx="45719" cy="480277"/>
          </a:xfrm>
          <a:custGeom>
            <a:avLst/>
            <a:gdLst>
              <a:gd name="T0" fmla="*/ 104 w 160"/>
              <a:gd name="T1" fmla="*/ 0 h 1392"/>
              <a:gd name="T2" fmla="*/ 8 w 160"/>
              <a:gd name="T3" fmla="*/ 144 h 1392"/>
              <a:gd name="T4" fmla="*/ 152 w 160"/>
              <a:gd name="T5" fmla="*/ 240 h 1392"/>
              <a:gd name="T6" fmla="*/ 8 w 160"/>
              <a:gd name="T7" fmla="*/ 384 h 1392"/>
              <a:gd name="T8" fmla="*/ 152 w 160"/>
              <a:gd name="T9" fmla="*/ 528 h 1392"/>
              <a:gd name="T10" fmla="*/ 8 w 160"/>
              <a:gd name="T11" fmla="*/ 672 h 1392"/>
              <a:gd name="T12" fmla="*/ 152 w 160"/>
              <a:gd name="T13" fmla="*/ 816 h 1392"/>
              <a:gd name="T14" fmla="*/ 8 w 160"/>
              <a:gd name="T15" fmla="*/ 960 h 1392"/>
              <a:gd name="T16" fmla="*/ 152 w 160"/>
              <a:gd name="T17" fmla="*/ 1104 h 1392"/>
              <a:gd name="T18" fmla="*/ 56 w 160"/>
              <a:gd name="T19" fmla="*/ 1200 h 1392"/>
              <a:gd name="T20" fmla="*/ 56 w 160"/>
              <a:gd name="T21" fmla="*/ 1296 h 1392"/>
              <a:gd name="T22" fmla="*/ 56 w 160"/>
              <a:gd name="T23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1392">
                <a:moveTo>
                  <a:pt x="104" y="0"/>
                </a:moveTo>
                <a:cubicBezTo>
                  <a:pt x="52" y="52"/>
                  <a:pt x="0" y="104"/>
                  <a:pt x="8" y="144"/>
                </a:cubicBezTo>
                <a:cubicBezTo>
                  <a:pt x="16" y="184"/>
                  <a:pt x="152" y="200"/>
                  <a:pt x="152" y="240"/>
                </a:cubicBezTo>
                <a:cubicBezTo>
                  <a:pt x="152" y="280"/>
                  <a:pt x="8" y="336"/>
                  <a:pt x="8" y="384"/>
                </a:cubicBezTo>
                <a:cubicBezTo>
                  <a:pt x="8" y="432"/>
                  <a:pt x="152" y="480"/>
                  <a:pt x="152" y="528"/>
                </a:cubicBezTo>
                <a:cubicBezTo>
                  <a:pt x="152" y="576"/>
                  <a:pt x="8" y="624"/>
                  <a:pt x="8" y="672"/>
                </a:cubicBezTo>
                <a:cubicBezTo>
                  <a:pt x="8" y="720"/>
                  <a:pt x="152" y="768"/>
                  <a:pt x="152" y="816"/>
                </a:cubicBezTo>
                <a:cubicBezTo>
                  <a:pt x="152" y="864"/>
                  <a:pt x="8" y="912"/>
                  <a:pt x="8" y="960"/>
                </a:cubicBezTo>
                <a:cubicBezTo>
                  <a:pt x="8" y="1008"/>
                  <a:pt x="144" y="1064"/>
                  <a:pt x="152" y="1104"/>
                </a:cubicBezTo>
                <a:cubicBezTo>
                  <a:pt x="160" y="1144"/>
                  <a:pt x="72" y="1168"/>
                  <a:pt x="56" y="1200"/>
                </a:cubicBezTo>
                <a:cubicBezTo>
                  <a:pt x="40" y="1232"/>
                  <a:pt x="56" y="1264"/>
                  <a:pt x="56" y="1296"/>
                </a:cubicBezTo>
                <a:cubicBezTo>
                  <a:pt x="56" y="1328"/>
                  <a:pt x="56" y="1376"/>
                  <a:pt x="56" y="13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xmlns="" id="{CCCE9F8F-0F8E-4154-A48B-CF3FF3CB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356992"/>
            <a:ext cx="290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" panose="05050102010706020507" pitchFamily="18" charset="2"/>
              </a:rPr>
              <a:t>g</a:t>
            </a:r>
            <a:endParaRPr lang="en-US" altLang="en-US" baseline="-25000" dirty="0"/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xmlns="" id="{84EA40E9-8A41-475D-A59A-77DE3FAD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3594720"/>
            <a:ext cx="914400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400" dirty="0"/>
              <a:t>Daughter</a:t>
            </a:r>
            <a:r>
              <a:rPr lang="en-US" altLang="en-US" sz="1800" dirty="0"/>
              <a:t> </a:t>
            </a:r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xmlns="" id="{615B33C4-4C9E-4F14-A449-ABFFDEFA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0" y="2852936"/>
            <a:ext cx="722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30000" dirty="0"/>
              <a:t>+/-</a:t>
            </a:r>
          </a:p>
        </p:txBody>
      </p:sp>
      <p:grpSp>
        <p:nvGrpSpPr>
          <p:cNvPr id="41" name="Group 17">
            <a:extLst>
              <a:ext uri="{FF2B5EF4-FFF2-40B4-BE49-F238E27FC236}">
                <a16:creationId xmlns:a16="http://schemas.microsoft.com/office/drawing/2014/main" xmlns="" id="{1FD9236A-6341-41A7-AF13-70BFF1544621}"/>
              </a:ext>
            </a:extLst>
          </p:cNvPr>
          <p:cNvGrpSpPr>
            <a:grpSpLocks/>
          </p:cNvGrpSpPr>
          <p:nvPr/>
        </p:nvGrpSpPr>
        <p:grpSpPr bwMode="auto">
          <a:xfrm>
            <a:off x="8604448" y="3501008"/>
            <a:ext cx="432048" cy="648072"/>
            <a:chOff x="2256" y="3792"/>
            <a:chExt cx="480" cy="432"/>
          </a:xfrm>
        </p:grpSpPr>
        <p:sp>
          <p:nvSpPr>
            <p:cNvPr id="42" name="Line 18">
              <a:extLst>
                <a:ext uri="{FF2B5EF4-FFF2-40B4-BE49-F238E27FC236}">
                  <a16:creationId xmlns:a16="http://schemas.microsoft.com/office/drawing/2014/main" xmlns="" id="{68331AF3-A990-4CF8-A9B0-10221BBF0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7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Line 19">
              <a:extLst>
                <a:ext uri="{FF2B5EF4-FFF2-40B4-BE49-F238E27FC236}">
                  <a16:creationId xmlns:a16="http://schemas.microsoft.com/office/drawing/2014/main" xmlns="" id="{7AE100AC-4DD1-422C-8FAF-D73C29D3F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9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Line 20">
              <a:extLst>
                <a:ext uri="{FF2B5EF4-FFF2-40B4-BE49-F238E27FC236}">
                  <a16:creationId xmlns:a16="http://schemas.microsoft.com/office/drawing/2014/main" xmlns="" id="{8F8D6B08-7B97-4412-9B0D-DFBB85265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42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xmlns="" id="{9A826E5E-7EF3-4F74-B7E1-E97EACC2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792"/>
              <a:ext cx="48" cy="432"/>
            </a:xfrm>
            <a:custGeom>
              <a:avLst/>
              <a:gdLst>
                <a:gd name="T0" fmla="*/ 104 w 160"/>
                <a:gd name="T1" fmla="*/ 0 h 1392"/>
                <a:gd name="T2" fmla="*/ 8 w 160"/>
                <a:gd name="T3" fmla="*/ 144 h 1392"/>
                <a:gd name="T4" fmla="*/ 152 w 160"/>
                <a:gd name="T5" fmla="*/ 240 h 1392"/>
                <a:gd name="T6" fmla="*/ 8 w 160"/>
                <a:gd name="T7" fmla="*/ 384 h 1392"/>
                <a:gd name="T8" fmla="*/ 152 w 160"/>
                <a:gd name="T9" fmla="*/ 528 h 1392"/>
                <a:gd name="T10" fmla="*/ 8 w 160"/>
                <a:gd name="T11" fmla="*/ 672 h 1392"/>
                <a:gd name="T12" fmla="*/ 152 w 160"/>
                <a:gd name="T13" fmla="*/ 816 h 1392"/>
                <a:gd name="T14" fmla="*/ 8 w 160"/>
                <a:gd name="T15" fmla="*/ 960 h 1392"/>
                <a:gd name="T16" fmla="*/ 152 w 160"/>
                <a:gd name="T17" fmla="*/ 1104 h 1392"/>
                <a:gd name="T18" fmla="*/ 56 w 160"/>
                <a:gd name="T19" fmla="*/ 1200 h 1392"/>
                <a:gd name="T20" fmla="*/ 56 w 160"/>
                <a:gd name="T21" fmla="*/ 1296 h 1392"/>
                <a:gd name="T22" fmla="*/ 56 w 16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92">
                  <a:moveTo>
                    <a:pt x="104" y="0"/>
                  </a:moveTo>
                  <a:cubicBezTo>
                    <a:pt x="52" y="52"/>
                    <a:pt x="0" y="104"/>
                    <a:pt x="8" y="144"/>
                  </a:cubicBezTo>
                  <a:cubicBezTo>
                    <a:pt x="16" y="184"/>
                    <a:pt x="152" y="200"/>
                    <a:pt x="152" y="240"/>
                  </a:cubicBezTo>
                  <a:cubicBezTo>
                    <a:pt x="152" y="280"/>
                    <a:pt x="8" y="336"/>
                    <a:pt x="8" y="384"/>
                  </a:cubicBezTo>
                  <a:cubicBezTo>
                    <a:pt x="8" y="432"/>
                    <a:pt x="152" y="480"/>
                    <a:pt x="152" y="528"/>
                  </a:cubicBezTo>
                  <a:cubicBezTo>
                    <a:pt x="152" y="576"/>
                    <a:pt x="8" y="624"/>
                    <a:pt x="8" y="672"/>
                  </a:cubicBezTo>
                  <a:cubicBezTo>
                    <a:pt x="8" y="720"/>
                    <a:pt x="152" y="768"/>
                    <a:pt x="152" y="816"/>
                  </a:cubicBezTo>
                  <a:cubicBezTo>
                    <a:pt x="152" y="864"/>
                    <a:pt x="8" y="912"/>
                    <a:pt x="8" y="960"/>
                  </a:cubicBezTo>
                  <a:cubicBezTo>
                    <a:pt x="8" y="1008"/>
                    <a:pt x="144" y="1064"/>
                    <a:pt x="152" y="1104"/>
                  </a:cubicBezTo>
                  <a:cubicBezTo>
                    <a:pt x="160" y="1144"/>
                    <a:pt x="72" y="1168"/>
                    <a:pt x="56" y="1200"/>
                  </a:cubicBezTo>
                  <a:cubicBezTo>
                    <a:pt x="40" y="1232"/>
                    <a:pt x="56" y="1264"/>
                    <a:pt x="56" y="1296"/>
                  </a:cubicBezTo>
                  <a:cubicBezTo>
                    <a:pt x="56" y="1328"/>
                    <a:pt x="56" y="1376"/>
                    <a:pt x="56" y="139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xmlns="" id="{E3F36542-9331-4D5D-84F8-4F99C52E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3792"/>
              <a:ext cx="48" cy="192"/>
            </a:xfrm>
            <a:custGeom>
              <a:avLst/>
              <a:gdLst>
                <a:gd name="T0" fmla="*/ 104 w 160"/>
                <a:gd name="T1" fmla="*/ 0 h 1392"/>
                <a:gd name="T2" fmla="*/ 8 w 160"/>
                <a:gd name="T3" fmla="*/ 144 h 1392"/>
                <a:gd name="T4" fmla="*/ 152 w 160"/>
                <a:gd name="T5" fmla="*/ 240 h 1392"/>
                <a:gd name="T6" fmla="*/ 8 w 160"/>
                <a:gd name="T7" fmla="*/ 384 h 1392"/>
                <a:gd name="T8" fmla="*/ 152 w 160"/>
                <a:gd name="T9" fmla="*/ 528 h 1392"/>
                <a:gd name="T10" fmla="*/ 8 w 160"/>
                <a:gd name="T11" fmla="*/ 672 h 1392"/>
                <a:gd name="T12" fmla="*/ 152 w 160"/>
                <a:gd name="T13" fmla="*/ 816 h 1392"/>
                <a:gd name="T14" fmla="*/ 8 w 160"/>
                <a:gd name="T15" fmla="*/ 960 h 1392"/>
                <a:gd name="T16" fmla="*/ 152 w 160"/>
                <a:gd name="T17" fmla="*/ 1104 h 1392"/>
                <a:gd name="T18" fmla="*/ 56 w 160"/>
                <a:gd name="T19" fmla="*/ 1200 h 1392"/>
                <a:gd name="T20" fmla="*/ 56 w 160"/>
                <a:gd name="T21" fmla="*/ 1296 h 1392"/>
                <a:gd name="T22" fmla="*/ 56 w 16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92">
                  <a:moveTo>
                    <a:pt x="104" y="0"/>
                  </a:moveTo>
                  <a:cubicBezTo>
                    <a:pt x="52" y="52"/>
                    <a:pt x="0" y="104"/>
                    <a:pt x="8" y="144"/>
                  </a:cubicBezTo>
                  <a:cubicBezTo>
                    <a:pt x="16" y="184"/>
                    <a:pt x="152" y="200"/>
                    <a:pt x="152" y="240"/>
                  </a:cubicBezTo>
                  <a:cubicBezTo>
                    <a:pt x="152" y="280"/>
                    <a:pt x="8" y="336"/>
                    <a:pt x="8" y="384"/>
                  </a:cubicBezTo>
                  <a:cubicBezTo>
                    <a:pt x="8" y="432"/>
                    <a:pt x="152" y="480"/>
                    <a:pt x="152" y="528"/>
                  </a:cubicBezTo>
                  <a:cubicBezTo>
                    <a:pt x="152" y="576"/>
                    <a:pt x="8" y="624"/>
                    <a:pt x="8" y="672"/>
                  </a:cubicBezTo>
                  <a:cubicBezTo>
                    <a:pt x="8" y="720"/>
                    <a:pt x="152" y="768"/>
                    <a:pt x="152" y="816"/>
                  </a:cubicBezTo>
                  <a:cubicBezTo>
                    <a:pt x="152" y="864"/>
                    <a:pt x="8" y="912"/>
                    <a:pt x="8" y="960"/>
                  </a:cubicBezTo>
                  <a:cubicBezTo>
                    <a:pt x="8" y="1008"/>
                    <a:pt x="144" y="1064"/>
                    <a:pt x="152" y="1104"/>
                  </a:cubicBezTo>
                  <a:cubicBezTo>
                    <a:pt x="160" y="1144"/>
                    <a:pt x="72" y="1168"/>
                    <a:pt x="56" y="1200"/>
                  </a:cubicBezTo>
                  <a:cubicBezTo>
                    <a:pt x="40" y="1232"/>
                    <a:pt x="56" y="1264"/>
                    <a:pt x="56" y="1296"/>
                  </a:cubicBezTo>
                  <a:cubicBezTo>
                    <a:pt x="56" y="1328"/>
                    <a:pt x="56" y="1376"/>
                    <a:pt x="56" y="139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xmlns="" id="{BDDF44BE-E110-41E1-9FEC-EF044809B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984"/>
              <a:ext cx="48" cy="240"/>
            </a:xfrm>
            <a:custGeom>
              <a:avLst/>
              <a:gdLst>
                <a:gd name="T0" fmla="*/ 104 w 160"/>
                <a:gd name="T1" fmla="*/ 0 h 1392"/>
                <a:gd name="T2" fmla="*/ 8 w 160"/>
                <a:gd name="T3" fmla="*/ 144 h 1392"/>
                <a:gd name="T4" fmla="*/ 152 w 160"/>
                <a:gd name="T5" fmla="*/ 240 h 1392"/>
                <a:gd name="T6" fmla="*/ 8 w 160"/>
                <a:gd name="T7" fmla="*/ 384 h 1392"/>
                <a:gd name="T8" fmla="*/ 152 w 160"/>
                <a:gd name="T9" fmla="*/ 528 h 1392"/>
                <a:gd name="T10" fmla="*/ 8 w 160"/>
                <a:gd name="T11" fmla="*/ 672 h 1392"/>
                <a:gd name="T12" fmla="*/ 152 w 160"/>
                <a:gd name="T13" fmla="*/ 816 h 1392"/>
                <a:gd name="T14" fmla="*/ 8 w 160"/>
                <a:gd name="T15" fmla="*/ 960 h 1392"/>
                <a:gd name="T16" fmla="*/ 152 w 160"/>
                <a:gd name="T17" fmla="*/ 1104 h 1392"/>
                <a:gd name="T18" fmla="*/ 56 w 160"/>
                <a:gd name="T19" fmla="*/ 1200 h 1392"/>
                <a:gd name="T20" fmla="*/ 56 w 160"/>
                <a:gd name="T21" fmla="*/ 1296 h 1392"/>
                <a:gd name="T22" fmla="*/ 56 w 16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92">
                  <a:moveTo>
                    <a:pt x="104" y="0"/>
                  </a:moveTo>
                  <a:cubicBezTo>
                    <a:pt x="52" y="52"/>
                    <a:pt x="0" y="104"/>
                    <a:pt x="8" y="144"/>
                  </a:cubicBezTo>
                  <a:cubicBezTo>
                    <a:pt x="16" y="184"/>
                    <a:pt x="152" y="200"/>
                    <a:pt x="152" y="240"/>
                  </a:cubicBezTo>
                  <a:cubicBezTo>
                    <a:pt x="152" y="280"/>
                    <a:pt x="8" y="336"/>
                    <a:pt x="8" y="384"/>
                  </a:cubicBezTo>
                  <a:cubicBezTo>
                    <a:pt x="8" y="432"/>
                    <a:pt x="152" y="480"/>
                    <a:pt x="152" y="528"/>
                  </a:cubicBezTo>
                  <a:cubicBezTo>
                    <a:pt x="152" y="576"/>
                    <a:pt x="8" y="624"/>
                    <a:pt x="8" y="672"/>
                  </a:cubicBezTo>
                  <a:cubicBezTo>
                    <a:pt x="8" y="720"/>
                    <a:pt x="152" y="768"/>
                    <a:pt x="152" y="816"/>
                  </a:cubicBezTo>
                  <a:cubicBezTo>
                    <a:pt x="152" y="864"/>
                    <a:pt x="8" y="912"/>
                    <a:pt x="8" y="960"/>
                  </a:cubicBezTo>
                  <a:cubicBezTo>
                    <a:pt x="8" y="1008"/>
                    <a:pt x="144" y="1064"/>
                    <a:pt x="152" y="1104"/>
                  </a:cubicBezTo>
                  <a:cubicBezTo>
                    <a:pt x="160" y="1144"/>
                    <a:pt x="72" y="1168"/>
                    <a:pt x="56" y="1200"/>
                  </a:cubicBezTo>
                  <a:cubicBezTo>
                    <a:pt x="40" y="1232"/>
                    <a:pt x="56" y="1264"/>
                    <a:pt x="56" y="1296"/>
                  </a:cubicBezTo>
                  <a:cubicBezTo>
                    <a:pt x="56" y="1328"/>
                    <a:pt x="56" y="1376"/>
                    <a:pt x="56" y="139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8" name="AutoShape 57">
            <a:extLst>
              <a:ext uri="{FF2B5EF4-FFF2-40B4-BE49-F238E27FC236}">
                <a16:creationId xmlns:a16="http://schemas.microsoft.com/office/drawing/2014/main" xmlns="" id="{398AD013-888E-4EC6-8830-C2C9C22C975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7791375" y="3101479"/>
            <a:ext cx="547688" cy="273050"/>
          </a:xfrm>
          <a:prstGeom prst="notchedRightArrow">
            <a:avLst>
              <a:gd name="adj1" fmla="val 50000"/>
              <a:gd name="adj2" fmla="val 50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AutoShape 39">
            <a:extLst>
              <a:ext uri="{FF2B5EF4-FFF2-40B4-BE49-F238E27FC236}">
                <a16:creationId xmlns:a16="http://schemas.microsoft.com/office/drawing/2014/main" xmlns="" id="{B470E084-DCAB-4D5E-905C-890173ECD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16632"/>
            <a:ext cx="9018240" cy="57888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</a:rPr>
              <a:t>Methods for measurement of fusion cross-section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685046299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601688-8757-4F21-8E10-A4627757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" y="764704"/>
            <a:ext cx="3319979" cy="5849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2E7991-7BE6-4ABD-8A6F-511C35A6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764704"/>
            <a:ext cx="3348526" cy="5993904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59A4B9CE-2C19-4F49-A1EC-1C557A07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6632"/>
            <a:ext cx="6768752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Simultaneous explanation of CF, ICF and TF data</a:t>
            </a:r>
            <a:endParaRPr lang="en-IN" sz="2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3A4DD8-14FD-43BA-B8DA-9C940DCC76F8}"/>
              </a:ext>
            </a:extLst>
          </p:cNvPr>
          <p:cNvSpPr/>
          <p:nvPr/>
        </p:nvSpPr>
        <p:spPr>
          <a:xfrm>
            <a:off x="6608373" y="620688"/>
            <a:ext cx="2520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Short range imaginary potential used to simulate fusion &amp; to model irreversible loss of flux</a:t>
            </a:r>
            <a:r>
              <a:rPr lang="en-US" sz="16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W=25 MeV, r</a:t>
            </a:r>
            <a:r>
              <a:rPr lang="en-US" sz="1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1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0.4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Fusion = Total Reaction cross section – Total cross section of all coupled reaction                                                                  channels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CDCC calculations with cluster structures as </a:t>
            </a:r>
            <a:r>
              <a:rPr lang="en-US" sz="1600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+d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Li and </a:t>
            </a:r>
            <a:r>
              <a:rPr lang="en-US" sz="1600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+t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Li considered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Sau Paulo potentials used for </a:t>
            </a:r>
            <a:r>
              <a:rPr lang="en-US" sz="1600" dirty="0" err="1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+Traget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d/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t+Target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From our calculations we could able to explain CF, ICF and TF data simultaneously </a:t>
            </a:r>
          </a:p>
        </p:txBody>
      </p:sp>
    </p:spTree>
    <p:extLst>
      <p:ext uri="{BB962C8B-B14F-4D97-AF65-F5344CB8AC3E}">
        <p14:creationId xmlns:p14="http://schemas.microsoft.com/office/powerpoint/2010/main" xmlns="" val="174123549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34" y="764704"/>
            <a:ext cx="8229600" cy="5334000"/>
            <a:chOff x="310" y="495"/>
            <a:chExt cx="5184" cy="3360"/>
          </a:xfrm>
        </p:grpSpPr>
        <p:pic>
          <p:nvPicPr>
            <p:cNvPr id="70705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" y="495"/>
              <a:ext cx="5106" cy="3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66276" name="Freeform 4"/>
            <p:cNvSpPr>
              <a:spLocks/>
            </p:cNvSpPr>
            <p:nvPr/>
          </p:nvSpPr>
          <p:spPr bwMode="auto">
            <a:xfrm>
              <a:off x="388" y="536"/>
              <a:ext cx="4801" cy="3286"/>
            </a:xfrm>
            <a:custGeom>
              <a:avLst/>
              <a:gdLst/>
              <a:ahLst/>
              <a:cxnLst>
                <a:cxn ang="0">
                  <a:pos x="93" y="3285"/>
                </a:cxn>
                <a:cxn ang="0">
                  <a:pos x="211" y="3192"/>
                </a:cxn>
                <a:cxn ang="0">
                  <a:pos x="305" y="3161"/>
                </a:cxn>
                <a:cxn ang="0">
                  <a:pos x="423" y="3161"/>
                </a:cxn>
                <a:cxn ang="0">
                  <a:pos x="516" y="3067"/>
                </a:cxn>
                <a:cxn ang="0">
                  <a:pos x="665" y="3011"/>
                </a:cxn>
                <a:cxn ang="0">
                  <a:pos x="696" y="2887"/>
                </a:cxn>
                <a:cxn ang="0">
                  <a:pos x="1001" y="2769"/>
                </a:cxn>
                <a:cxn ang="0">
                  <a:pos x="1063" y="2644"/>
                </a:cxn>
                <a:cxn ang="0">
                  <a:pos x="1275" y="2526"/>
                </a:cxn>
                <a:cxn ang="0">
                  <a:pos x="1455" y="2433"/>
                </a:cxn>
                <a:cxn ang="0">
                  <a:pos x="1673" y="2277"/>
                </a:cxn>
                <a:cxn ang="0">
                  <a:pos x="1946" y="2190"/>
                </a:cxn>
                <a:cxn ang="0">
                  <a:pos x="1971" y="2066"/>
                </a:cxn>
                <a:cxn ang="0">
                  <a:pos x="2189" y="1978"/>
                </a:cxn>
                <a:cxn ang="0">
                  <a:pos x="2431" y="1854"/>
                </a:cxn>
                <a:cxn ang="0">
                  <a:pos x="2642" y="1736"/>
                </a:cxn>
                <a:cxn ang="0">
                  <a:pos x="2736" y="1580"/>
                </a:cxn>
                <a:cxn ang="0">
                  <a:pos x="2885" y="1487"/>
                </a:cxn>
                <a:cxn ang="0">
                  <a:pos x="2978" y="1338"/>
                </a:cxn>
                <a:cxn ang="0">
                  <a:pos x="3190" y="1244"/>
                </a:cxn>
                <a:cxn ang="0">
                  <a:pos x="3370" y="1095"/>
                </a:cxn>
                <a:cxn ang="0">
                  <a:pos x="3612" y="1002"/>
                </a:cxn>
                <a:cxn ang="0">
                  <a:pos x="3799" y="883"/>
                </a:cxn>
                <a:cxn ang="0">
                  <a:pos x="4128" y="759"/>
                </a:cxn>
                <a:cxn ang="0">
                  <a:pos x="4340" y="610"/>
                </a:cxn>
                <a:cxn ang="0">
                  <a:pos x="4464" y="516"/>
                </a:cxn>
                <a:cxn ang="0">
                  <a:pos x="4613" y="367"/>
                </a:cxn>
                <a:cxn ang="0">
                  <a:pos x="4800" y="243"/>
                </a:cxn>
                <a:cxn ang="0">
                  <a:pos x="4707" y="93"/>
                </a:cxn>
                <a:cxn ang="0">
                  <a:pos x="4589" y="93"/>
                </a:cxn>
                <a:cxn ang="0">
                  <a:pos x="4464" y="180"/>
                </a:cxn>
                <a:cxn ang="0">
                  <a:pos x="4222" y="305"/>
                </a:cxn>
                <a:cxn ang="0">
                  <a:pos x="4160" y="398"/>
                </a:cxn>
                <a:cxn ang="0">
                  <a:pos x="3979" y="516"/>
                </a:cxn>
                <a:cxn ang="0">
                  <a:pos x="3550" y="610"/>
                </a:cxn>
                <a:cxn ang="0">
                  <a:pos x="3308" y="728"/>
                </a:cxn>
                <a:cxn ang="0">
                  <a:pos x="2947" y="821"/>
                </a:cxn>
                <a:cxn ang="0">
                  <a:pos x="2761" y="946"/>
                </a:cxn>
                <a:cxn ang="0">
                  <a:pos x="2518" y="1033"/>
                </a:cxn>
                <a:cxn ang="0">
                  <a:pos x="2338" y="1157"/>
                </a:cxn>
                <a:cxn ang="0">
                  <a:pos x="2307" y="1275"/>
                </a:cxn>
                <a:cxn ang="0">
                  <a:pos x="2064" y="1400"/>
                </a:cxn>
                <a:cxn ang="0">
                  <a:pos x="1884" y="1580"/>
                </a:cxn>
                <a:cxn ang="0">
                  <a:pos x="1610" y="1674"/>
                </a:cxn>
                <a:cxn ang="0">
                  <a:pos x="1399" y="1854"/>
                </a:cxn>
                <a:cxn ang="0">
                  <a:pos x="1212" y="2066"/>
                </a:cxn>
                <a:cxn ang="0">
                  <a:pos x="1063" y="2159"/>
                </a:cxn>
                <a:cxn ang="0">
                  <a:pos x="883" y="2277"/>
                </a:cxn>
                <a:cxn ang="0">
                  <a:pos x="727" y="2402"/>
                </a:cxn>
                <a:cxn ang="0">
                  <a:pos x="516" y="2551"/>
                </a:cxn>
                <a:cxn ang="0">
                  <a:pos x="423" y="2644"/>
                </a:cxn>
                <a:cxn ang="0">
                  <a:pos x="392" y="2769"/>
                </a:cxn>
                <a:cxn ang="0">
                  <a:pos x="149" y="2887"/>
                </a:cxn>
                <a:cxn ang="0">
                  <a:pos x="118" y="3042"/>
                </a:cxn>
                <a:cxn ang="0">
                  <a:pos x="0" y="3254"/>
                </a:cxn>
              </a:cxnLst>
              <a:rect l="0" t="0" r="r" b="b"/>
              <a:pathLst>
                <a:path w="4801" h="3286">
                  <a:moveTo>
                    <a:pt x="0" y="3254"/>
                  </a:moveTo>
                  <a:lnTo>
                    <a:pt x="31" y="3254"/>
                  </a:lnTo>
                  <a:lnTo>
                    <a:pt x="31" y="3285"/>
                  </a:lnTo>
                  <a:lnTo>
                    <a:pt x="62" y="3285"/>
                  </a:lnTo>
                  <a:lnTo>
                    <a:pt x="62" y="3254"/>
                  </a:lnTo>
                  <a:lnTo>
                    <a:pt x="93" y="3254"/>
                  </a:lnTo>
                  <a:lnTo>
                    <a:pt x="93" y="3285"/>
                  </a:lnTo>
                  <a:lnTo>
                    <a:pt x="118" y="3285"/>
                  </a:lnTo>
                  <a:lnTo>
                    <a:pt x="118" y="3223"/>
                  </a:lnTo>
                  <a:lnTo>
                    <a:pt x="149" y="3223"/>
                  </a:lnTo>
                  <a:lnTo>
                    <a:pt x="149" y="3254"/>
                  </a:lnTo>
                  <a:lnTo>
                    <a:pt x="180" y="3254"/>
                  </a:lnTo>
                  <a:lnTo>
                    <a:pt x="180" y="3192"/>
                  </a:lnTo>
                  <a:lnTo>
                    <a:pt x="211" y="3192"/>
                  </a:lnTo>
                  <a:lnTo>
                    <a:pt x="211" y="3223"/>
                  </a:lnTo>
                  <a:lnTo>
                    <a:pt x="242" y="3223"/>
                  </a:lnTo>
                  <a:lnTo>
                    <a:pt x="242" y="3161"/>
                  </a:lnTo>
                  <a:lnTo>
                    <a:pt x="274" y="3161"/>
                  </a:lnTo>
                  <a:lnTo>
                    <a:pt x="274" y="3192"/>
                  </a:lnTo>
                  <a:lnTo>
                    <a:pt x="305" y="3192"/>
                  </a:lnTo>
                  <a:lnTo>
                    <a:pt x="305" y="3161"/>
                  </a:lnTo>
                  <a:lnTo>
                    <a:pt x="336" y="3161"/>
                  </a:lnTo>
                  <a:lnTo>
                    <a:pt x="336" y="3192"/>
                  </a:lnTo>
                  <a:lnTo>
                    <a:pt x="367" y="3192"/>
                  </a:lnTo>
                  <a:lnTo>
                    <a:pt x="367" y="3129"/>
                  </a:lnTo>
                  <a:lnTo>
                    <a:pt x="392" y="3129"/>
                  </a:lnTo>
                  <a:lnTo>
                    <a:pt x="392" y="3161"/>
                  </a:lnTo>
                  <a:lnTo>
                    <a:pt x="423" y="3161"/>
                  </a:lnTo>
                  <a:lnTo>
                    <a:pt x="423" y="3067"/>
                  </a:lnTo>
                  <a:lnTo>
                    <a:pt x="454" y="3067"/>
                  </a:lnTo>
                  <a:lnTo>
                    <a:pt x="454" y="3098"/>
                  </a:lnTo>
                  <a:lnTo>
                    <a:pt x="485" y="3098"/>
                  </a:lnTo>
                  <a:lnTo>
                    <a:pt x="485" y="3042"/>
                  </a:lnTo>
                  <a:lnTo>
                    <a:pt x="516" y="3042"/>
                  </a:lnTo>
                  <a:lnTo>
                    <a:pt x="516" y="3067"/>
                  </a:lnTo>
                  <a:lnTo>
                    <a:pt x="547" y="3067"/>
                  </a:lnTo>
                  <a:lnTo>
                    <a:pt x="547" y="3011"/>
                  </a:lnTo>
                  <a:lnTo>
                    <a:pt x="578" y="3011"/>
                  </a:lnTo>
                  <a:lnTo>
                    <a:pt x="578" y="3042"/>
                  </a:lnTo>
                  <a:lnTo>
                    <a:pt x="609" y="3042"/>
                  </a:lnTo>
                  <a:lnTo>
                    <a:pt x="609" y="3011"/>
                  </a:lnTo>
                  <a:lnTo>
                    <a:pt x="665" y="3011"/>
                  </a:lnTo>
                  <a:lnTo>
                    <a:pt x="665" y="2980"/>
                  </a:lnTo>
                  <a:lnTo>
                    <a:pt x="609" y="2980"/>
                  </a:lnTo>
                  <a:lnTo>
                    <a:pt x="609" y="2949"/>
                  </a:lnTo>
                  <a:lnTo>
                    <a:pt x="640" y="2949"/>
                  </a:lnTo>
                  <a:lnTo>
                    <a:pt x="640" y="2918"/>
                  </a:lnTo>
                  <a:lnTo>
                    <a:pt x="696" y="2918"/>
                  </a:lnTo>
                  <a:lnTo>
                    <a:pt x="696" y="2887"/>
                  </a:lnTo>
                  <a:lnTo>
                    <a:pt x="759" y="2887"/>
                  </a:lnTo>
                  <a:lnTo>
                    <a:pt x="759" y="2856"/>
                  </a:lnTo>
                  <a:lnTo>
                    <a:pt x="790" y="2856"/>
                  </a:lnTo>
                  <a:lnTo>
                    <a:pt x="790" y="2800"/>
                  </a:lnTo>
                  <a:lnTo>
                    <a:pt x="821" y="2800"/>
                  </a:lnTo>
                  <a:lnTo>
                    <a:pt x="821" y="2769"/>
                  </a:lnTo>
                  <a:lnTo>
                    <a:pt x="1001" y="2769"/>
                  </a:lnTo>
                  <a:lnTo>
                    <a:pt x="1001" y="2738"/>
                  </a:lnTo>
                  <a:lnTo>
                    <a:pt x="939" y="2738"/>
                  </a:lnTo>
                  <a:lnTo>
                    <a:pt x="939" y="2706"/>
                  </a:lnTo>
                  <a:lnTo>
                    <a:pt x="939" y="2675"/>
                  </a:lnTo>
                  <a:lnTo>
                    <a:pt x="1001" y="2675"/>
                  </a:lnTo>
                  <a:lnTo>
                    <a:pt x="1001" y="2644"/>
                  </a:lnTo>
                  <a:lnTo>
                    <a:pt x="1063" y="2644"/>
                  </a:lnTo>
                  <a:lnTo>
                    <a:pt x="1063" y="2613"/>
                  </a:lnTo>
                  <a:lnTo>
                    <a:pt x="1094" y="2613"/>
                  </a:lnTo>
                  <a:lnTo>
                    <a:pt x="1094" y="2582"/>
                  </a:lnTo>
                  <a:lnTo>
                    <a:pt x="1156" y="2582"/>
                  </a:lnTo>
                  <a:lnTo>
                    <a:pt x="1156" y="2551"/>
                  </a:lnTo>
                  <a:lnTo>
                    <a:pt x="1275" y="2551"/>
                  </a:lnTo>
                  <a:lnTo>
                    <a:pt x="1275" y="2526"/>
                  </a:lnTo>
                  <a:lnTo>
                    <a:pt x="1306" y="2526"/>
                  </a:lnTo>
                  <a:lnTo>
                    <a:pt x="1306" y="2495"/>
                  </a:lnTo>
                  <a:lnTo>
                    <a:pt x="1337" y="2495"/>
                  </a:lnTo>
                  <a:lnTo>
                    <a:pt x="1430" y="2495"/>
                  </a:lnTo>
                  <a:lnTo>
                    <a:pt x="1430" y="2464"/>
                  </a:lnTo>
                  <a:lnTo>
                    <a:pt x="1455" y="2464"/>
                  </a:lnTo>
                  <a:lnTo>
                    <a:pt x="1455" y="2433"/>
                  </a:lnTo>
                  <a:lnTo>
                    <a:pt x="1455" y="2402"/>
                  </a:lnTo>
                  <a:lnTo>
                    <a:pt x="1579" y="2402"/>
                  </a:lnTo>
                  <a:lnTo>
                    <a:pt x="1579" y="2339"/>
                  </a:lnTo>
                  <a:lnTo>
                    <a:pt x="1641" y="2339"/>
                  </a:lnTo>
                  <a:lnTo>
                    <a:pt x="1641" y="2308"/>
                  </a:lnTo>
                  <a:lnTo>
                    <a:pt x="1673" y="2308"/>
                  </a:lnTo>
                  <a:lnTo>
                    <a:pt x="1673" y="2277"/>
                  </a:lnTo>
                  <a:lnTo>
                    <a:pt x="1728" y="2277"/>
                  </a:lnTo>
                  <a:lnTo>
                    <a:pt x="1728" y="2252"/>
                  </a:lnTo>
                  <a:lnTo>
                    <a:pt x="1791" y="2252"/>
                  </a:lnTo>
                  <a:lnTo>
                    <a:pt x="1791" y="2221"/>
                  </a:lnTo>
                  <a:lnTo>
                    <a:pt x="1971" y="2221"/>
                  </a:lnTo>
                  <a:lnTo>
                    <a:pt x="1971" y="2190"/>
                  </a:lnTo>
                  <a:lnTo>
                    <a:pt x="1946" y="2190"/>
                  </a:lnTo>
                  <a:lnTo>
                    <a:pt x="1946" y="2159"/>
                  </a:lnTo>
                  <a:lnTo>
                    <a:pt x="1915" y="2159"/>
                  </a:lnTo>
                  <a:lnTo>
                    <a:pt x="1915" y="2128"/>
                  </a:lnTo>
                  <a:lnTo>
                    <a:pt x="1946" y="2128"/>
                  </a:lnTo>
                  <a:lnTo>
                    <a:pt x="1946" y="2097"/>
                  </a:lnTo>
                  <a:lnTo>
                    <a:pt x="1971" y="2097"/>
                  </a:lnTo>
                  <a:lnTo>
                    <a:pt x="1971" y="2066"/>
                  </a:lnTo>
                  <a:lnTo>
                    <a:pt x="2033" y="2066"/>
                  </a:lnTo>
                  <a:lnTo>
                    <a:pt x="2033" y="2034"/>
                  </a:lnTo>
                  <a:lnTo>
                    <a:pt x="2095" y="2034"/>
                  </a:lnTo>
                  <a:lnTo>
                    <a:pt x="2095" y="2003"/>
                  </a:lnTo>
                  <a:lnTo>
                    <a:pt x="2126" y="2003"/>
                  </a:lnTo>
                  <a:lnTo>
                    <a:pt x="2126" y="1978"/>
                  </a:lnTo>
                  <a:lnTo>
                    <a:pt x="2189" y="1978"/>
                  </a:lnTo>
                  <a:lnTo>
                    <a:pt x="2189" y="1947"/>
                  </a:lnTo>
                  <a:lnTo>
                    <a:pt x="2245" y="1947"/>
                  </a:lnTo>
                  <a:lnTo>
                    <a:pt x="2245" y="1916"/>
                  </a:lnTo>
                  <a:lnTo>
                    <a:pt x="2338" y="1916"/>
                  </a:lnTo>
                  <a:lnTo>
                    <a:pt x="2338" y="1885"/>
                  </a:lnTo>
                  <a:lnTo>
                    <a:pt x="2431" y="1885"/>
                  </a:lnTo>
                  <a:lnTo>
                    <a:pt x="2431" y="1854"/>
                  </a:lnTo>
                  <a:lnTo>
                    <a:pt x="2487" y="1854"/>
                  </a:lnTo>
                  <a:lnTo>
                    <a:pt x="2487" y="1792"/>
                  </a:lnTo>
                  <a:lnTo>
                    <a:pt x="2518" y="1792"/>
                  </a:lnTo>
                  <a:lnTo>
                    <a:pt x="2518" y="1761"/>
                  </a:lnTo>
                  <a:lnTo>
                    <a:pt x="2549" y="1761"/>
                  </a:lnTo>
                  <a:lnTo>
                    <a:pt x="2549" y="1736"/>
                  </a:lnTo>
                  <a:lnTo>
                    <a:pt x="2642" y="1736"/>
                  </a:lnTo>
                  <a:lnTo>
                    <a:pt x="2642" y="1705"/>
                  </a:lnTo>
                  <a:lnTo>
                    <a:pt x="2705" y="1705"/>
                  </a:lnTo>
                  <a:lnTo>
                    <a:pt x="2705" y="1674"/>
                  </a:lnTo>
                  <a:lnTo>
                    <a:pt x="2761" y="1674"/>
                  </a:lnTo>
                  <a:lnTo>
                    <a:pt x="2761" y="1611"/>
                  </a:lnTo>
                  <a:lnTo>
                    <a:pt x="2736" y="1611"/>
                  </a:lnTo>
                  <a:lnTo>
                    <a:pt x="2736" y="1580"/>
                  </a:lnTo>
                  <a:lnTo>
                    <a:pt x="2792" y="1580"/>
                  </a:lnTo>
                  <a:lnTo>
                    <a:pt x="2792" y="1549"/>
                  </a:lnTo>
                  <a:lnTo>
                    <a:pt x="2823" y="1549"/>
                  </a:lnTo>
                  <a:lnTo>
                    <a:pt x="2823" y="1518"/>
                  </a:lnTo>
                  <a:lnTo>
                    <a:pt x="2854" y="1518"/>
                  </a:lnTo>
                  <a:lnTo>
                    <a:pt x="2854" y="1487"/>
                  </a:lnTo>
                  <a:lnTo>
                    <a:pt x="2885" y="1487"/>
                  </a:lnTo>
                  <a:lnTo>
                    <a:pt x="2885" y="1462"/>
                  </a:lnTo>
                  <a:lnTo>
                    <a:pt x="2916" y="1462"/>
                  </a:lnTo>
                  <a:lnTo>
                    <a:pt x="2916" y="1431"/>
                  </a:lnTo>
                  <a:lnTo>
                    <a:pt x="2947" y="1431"/>
                  </a:lnTo>
                  <a:lnTo>
                    <a:pt x="2947" y="1400"/>
                  </a:lnTo>
                  <a:lnTo>
                    <a:pt x="2978" y="1400"/>
                  </a:lnTo>
                  <a:lnTo>
                    <a:pt x="2978" y="1338"/>
                  </a:lnTo>
                  <a:lnTo>
                    <a:pt x="3034" y="1338"/>
                  </a:lnTo>
                  <a:lnTo>
                    <a:pt x="3034" y="1307"/>
                  </a:lnTo>
                  <a:lnTo>
                    <a:pt x="3065" y="1307"/>
                  </a:lnTo>
                  <a:lnTo>
                    <a:pt x="3065" y="1275"/>
                  </a:lnTo>
                  <a:lnTo>
                    <a:pt x="3127" y="1275"/>
                  </a:lnTo>
                  <a:lnTo>
                    <a:pt x="3127" y="1244"/>
                  </a:lnTo>
                  <a:lnTo>
                    <a:pt x="3190" y="1244"/>
                  </a:lnTo>
                  <a:lnTo>
                    <a:pt x="3190" y="1213"/>
                  </a:lnTo>
                  <a:lnTo>
                    <a:pt x="3277" y="1213"/>
                  </a:lnTo>
                  <a:lnTo>
                    <a:pt x="3277" y="1188"/>
                  </a:lnTo>
                  <a:lnTo>
                    <a:pt x="3339" y="1188"/>
                  </a:lnTo>
                  <a:lnTo>
                    <a:pt x="3339" y="1126"/>
                  </a:lnTo>
                  <a:lnTo>
                    <a:pt x="3370" y="1126"/>
                  </a:lnTo>
                  <a:lnTo>
                    <a:pt x="3370" y="1095"/>
                  </a:lnTo>
                  <a:lnTo>
                    <a:pt x="3463" y="1095"/>
                  </a:lnTo>
                  <a:lnTo>
                    <a:pt x="3463" y="1064"/>
                  </a:lnTo>
                  <a:lnTo>
                    <a:pt x="3494" y="1064"/>
                  </a:lnTo>
                  <a:lnTo>
                    <a:pt x="3494" y="1033"/>
                  </a:lnTo>
                  <a:lnTo>
                    <a:pt x="3581" y="1033"/>
                  </a:lnTo>
                  <a:lnTo>
                    <a:pt x="3581" y="1002"/>
                  </a:lnTo>
                  <a:lnTo>
                    <a:pt x="3612" y="1002"/>
                  </a:lnTo>
                  <a:lnTo>
                    <a:pt x="3612" y="971"/>
                  </a:lnTo>
                  <a:lnTo>
                    <a:pt x="3675" y="971"/>
                  </a:lnTo>
                  <a:lnTo>
                    <a:pt x="3675" y="946"/>
                  </a:lnTo>
                  <a:lnTo>
                    <a:pt x="3737" y="946"/>
                  </a:lnTo>
                  <a:lnTo>
                    <a:pt x="3737" y="915"/>
                  </a:lnTo>
                  <a:lnTo>
                    <a:pt x="3799" y="915"/>
                  </a:lnTo>
                  <a:lnTo>
                    <a:pt x="3799" y="883"/>
                  </a:lnTo>
                  <a:lnTo>
                    <a:pt x="3855" y="883"/>
                  </a:lnTo>
                  <a:lnTo>
                    <a:pt x="3855" y="852"/>
                  </a:lnTo>
                  <a:lnTo>
                    <a:pt x="3948" y="852"/>
                  </a:lnTo>
                  <a:lnTo>
                    <a:pt x="3948" y="790"/>
                  </a:lnTo>
                  <a:lnTo>
                    <a:pt x="4010" y="790"/>
                  </a:lnTo>
                  <a:lnTo>
                    <a:pt x="4010" y="759"/>
                  </a:lnTo>
                  <a:lnTo>
                    <a:pt x="4128" y="759"/>
                  </a:lnTo>
                  <a:lnTo>
                    <a:pt x="4128" y="728"/>
                  </a:lnTo>
                  <a:lnTo>
                    <a:pt x="4253" y="728"/>
                  </a:lnTo>
                  <a:lnTo>
                    <a:pt x="4253" y="697"/>
                  </a:lnTo>
                  <a:lnTo>
                    <a:pt x="4315" y="697"/>
                  </a:lnTo>
                  <a:lnTo>
                    <a:pt x="4315" y="641"/>
                  </a:lnTo>
                  <a:lnTo>
                    <a:pt x="4340" y="641"/>
                  </a:lnTo>
                  <a:lnTo>
                    <a:pt x="4340" y="610"/>
                  </a:lnTo>
                  <a:lnTo>
                    <a:pt x="4371" y="610"/>
                  </a:lnTo>
                  <a:lnTo>
                    <a:pt x="4371" y="579"/>
                  </a:lnTo>
                  <a:lnTo>
                    <a:pt x="4402" y="579"/>
                  </a:lnTo>
                  <a:lnTo>
                    <a:pt x="4402" y="548"/>
                  </a:lnTo>
                  <a:lnTo>
                    <a:pt x="4495" y="548"/>
                  </a:lnTo>
                  <a:lnTo>
                    <a:pt x="4495" y="516"/>
                  </a:lnTo>
                  <a:lnTo>
                    <a:pt x="4464" y="516"/>
                  </a:lnTo>
                  <a:lnTo>
                    <a:pt x="4464" y="485"/>
                  </a:lnTo>
                  <a:lnTo>
                    <a:pt x="4558" y="485"/>
                  </a:lnTo>
                  <a:lnTo>
                    <a:pt x="4558" y="429"/>
                  </a:lnTo>
                  <a:lnTo>
                    <a:pt x="4645" y="429"/>
                  </a:lnTo>
                  <a:lnTo>
                    <a:pt x="4645" y="398"/>
                  </a:lnTo>
                  <a:lnTo>
                    <a:pt x="4613" y="398"/>
                  </a:lnTo>
                  <a:lnTo>
                    <a:pt x="4613" y="367"/>
                  </a:lnTo>
                  <a:lnTo>
                    <a:pt x="4738" y="367"/>
                  </a:lnTo>
                  <a:lnTo>
                    <a:pt x="4738" y="336"/>
                  </a:lnTo>
                  <a:lnTo>
                    <a:pt x="4707" y="336"/>
                  </a:lnTo>
                  <a:lnTo>
                    <a:pt x="4707" y="305"/>
                  </a:lnTo>
                  <a:lnTo>
                    <a:pt x="4769" y="305"/>
                  </a:lnTo>
                  <a:lnTo>
                    <a:pt x="4769" y="243"/>
                  </a:lnTo>
                  <a:lnTo>
                    <a:pt x="4800" y="243"/>
                  </a:lnTo>
                  <a:lnTo>
                    <a:pt x="4800" y="212"/>
                  </a:lnTo>
                  <a:lnTo>
                    <a:pt x="4769" y="212"/>
                  </a:lnTo>
                  <a:lnTo>
                    <a:pt x="4769" y="180"/>
                  </a:lnTo>
                  <a:lnTo>
                    <a:pt x="4738" y="180"/>
                  </a:lnTo>
                  <a:lnTo>
                    <a:pt x="4738" y="156"/>
                  </a:lnTo>
                  <a:lnTo>
                    <a:pt x="4707" y="156"/>
                  </a:lnTo>
                  <a:lnTo>
                    <a:pt x="4707" y="93"/>
                  </a:lnTo>
                  <a:lnTo>
                    <a:pt x="4707" y="62"/>
                  </a:lnTo>
                  <a:lnTo>
                    <a:pt x="4707" y="0"/>
                  </a:lnTo>
                  <a:lnTo>
                    <a:pt x="4676" y="0"/>
                  </a:lnTo>
                  <a:lnTo>
                    <a:pt x="4676" y="31"/>
                  </a:lnTo>
                  <a:lnTo>
                    <a:pt x="4676" y="62"/>
                  </a:lnTo>
                  <a:lnTo>
                    <a:pt x="4589" y="62"/>
                  </a:lnTo>
                  <a:lnTo>
                    <a:pt x="4589" y="93"/>
                  </a:lnTo>
                  <a:lnTo>
                    <a:pt x="4558" y="93"/>
                  </a:lnTo>
                  <a:lnTo>
                    <a:pt x="4558" y="124"/>
                  </a:lnTo>
                  <a:lnTo>
                    <a:pt x="4464" y="124"/>
                  </a:lnTo>
                  <a:lnTo>
                    <a:pt x="4464" y="156"/>
                  </a:lnTo>
                  <a:lnTo>
                    <a:pt x="4433" y="156"/>
                  </a:lnTo>
                  <a:lnTo>
                    <a:pt x="4433" y="180"/>
                  </a:lnTo>
                  <a:lnTo>
                    <a:pt x="4464" y="180"/>
                  </a:lnTo>
                  <a:lnTo>
                    <a:pt x="4464" y="212"/>
                  </a:lnTo>
                  <a:lnTo>
                    <a:pt x="4402" y="212"/>
                  </a:lnTo>
                  <a:lnTo>
                    <a:pt x="4402" y="243"/>
                  </a:lnTo>
                  <a:lnTo>
                    <a:pt x="4340" y="243"/>
                  </a:lnTo>
                  <a:lnTo>
                    <a:pt x="4340" y="274"/>
                  </a:lnTo>
                  <a:lnTo>
                    <a:pt x="4222" y="274"/>
                  </a:lnTo>
                  <a:lnTo>
                    <a:pt x="4222" y="305"/>
                  </a:lnTo>
                  <a:lnTo>
                    <a:pt x="4284" y="305"/>
                  </a:lnTo>
                  <a:lnTo>
                    <a:pt x="4284" y="336"/>
                  </a:lnTo>
                  <a:lnTo>
                    <a:pt x="4191" y="336"/>
                  </a:lnTo>
                  <a:lnTo>
                    <a:pt x="4191" y="367"/>
                  </a:lnTo>
                  <a:lnTo>
                    <a:pt x="4222" y="367"/>
                  </a:lnTo>
                  <a:lnTo>
                    <a:pt x="4222" y="398"/>
                  </a:lnTo>
                  <a:lnTo>
                    <a:pt x="4160" y="398"/>
                  </a:lnTo>
                  <a:lnTo>
                    <a:pt x="4160" y="429"/>
                  </a:lnTo>
                  <a:lnTo>
                    <a:pt x="4066" y="429"/>
                  </a:lnTo>
                  <a:lnTo>
                    <a:pt x="4066" y="454"/>
                  </a:lnTo>
                  <a:lnTo>
                    <a:pt x="4097" y="454"/>
                  </a:lnTo>
                  <a:lnTo>
                    <a:pt x="4097" y="485"/>
                  </a:lnTo>
                  <a:lnTo>
                    <a:pt x="3979" y="485"/>
                  </a:lnTo>
                  <a:lnTo>
                    <a:pt x="3979" y="516"/>
                  </a:lnTo>
                  <a:lnTo>
                    <a:pt x="3855" y="516"/>
                  </a:lnTo>
                  <a:lnTo>
                    <a:pt x="3855" y="548"/>
                  </a:lnTo>
                  <a:lnTo>
                    <a:pt x="3675" y="548"/>
                  </a:lnTo>
                  <a:lnTo>
                    <a:pt x="3675" y="579"/>
                  </a:lnTo>
                  <a:lnTo>
                    <a:pt x="3612" y="579"/>
                  </a:lnTo>
                  <a:lnTo>
                    <a:pt x="3612" y="610"/>
                  </a:lnTo>
                  <a:lnTo>
                    <a:pt x="3550" y="610"/>
                  </a:lnTo>
                  <a:lnTo>
                    <a:pt x="3550" y="641"/>
                  </a:lnTo>
                  <a:lnTo>
                    <a:pt x="3494" y="641"/>
                  </a:lnTo>
                  <a:lnTo>
                    <a:pt x="3494" y="672"/>
                  </a:lnTo>
                  <a:lnTo>
                    <a:pt x="3370" y="672"/>
                  </a:lnTo>
                  <a:lnTo>
                    <a:pt x="3370" y="697"/>
                  </a:lnTo>
                  <a:lnTo>
                    <a:pt x="3308" y="697"/>
                  </a:lnTo>
                  <a:lnTo>
                    <a:pt x="3308" y="728"/>
                  </a:lnTo>
                  <a:lnTo>
                    <a:pt x="3277" y="728"/>
                  </a:lnTo>
                  <a:lnTo>
                    <a:pt x="3277" y="759"/>
                  </a:lnTo>
                  <a:lnTo>
                    <a:pt x="3190" y="759"/>
                  </a:lnTo>
                  <a:lnTo>
                    <a:pt x="3190" y="790"/>
                  </a:lnTo>
                  <a:lnTo>
                    <a:pt x="3065" y="790"/>
                  </a:lnTo>
                  <a:lnTo>
                    <a:pt x="3065" y="821"/>
                  </a:lnTo>
                  <a:lnTo>
                    <a:pt x="2947" y="821"/>
                  </a:lnTo>
                  <a:lnTo>
                    <a:pt x="2947" y="852"/>
                  </a:lnTo>
                  <a:lnTo>
                    <a:pt x="2885" y="852"/>
                  </a:lnTo>
                  <a:lnTo>
                    <a:pt x="2885" y="883"/>
                  </a:lnTo>
                  <a:lnTo>
                    <a:pt x="2792" y="883"/>
                  </a:lnTo>
                  <a:lnTo>
                    <a:pt x="2792" y="915"/>
                  </a:lnTo>
                  <a:lnTo>
                    <a:pt x="2761" y="915"/>
                  </a:lnTo>
                  <a:lnTo>
                    <a:pt x="2761" y="946"/>
                  </a:lnTo>
                  <a:lnTo>
                    <a:pt x="2642" y="946"/>
                  </a:lnTo>
                  <a:lnTo>
                    <a:pt x="2642" y="971"/>
                  </a:lnTo>
                  <a:lnTo>
                    <a:pt x="2611" y="971"/>
                  </a:lnTo>
                  <a:lnTo>
                    <a:pt x="2611" y="1002"/>
                  </a:lnTo>
                  <a:lnTo>
                    <a:pt x="2549" y="1002"/>
                  </a:lnTo>
                  <a:lnTo>
                    <a:pt x="2549" y="1033"/>
                  </a:lnTo>
                  <a:lnTo>
                    <a:pt x="2518" y="1033"/>
                  </a:lnTo>
                  <a:lnTo>
                    <a:pt x="2518" y="1064"/>
                  </a:lnTo>
                  <a:lnTo>
                    <a:pt x="2462" y="1064"/>
                  </a:lnTo>
                  <a:lnTo>
                    <a:pt x="2462" y="1095"/>
                  </a:lnTo>
                  <a:lnTo>
                    <a:pt x="2462" y="1126"/>
                  </a:lnTo>
                  <a:lnTo>
                    <a:pt x="2400" y="1126"/>
                  </a:lnTo>
                  <a:lnTo>
                    <a:pt x="2400" y="1157"/>
                  </a:lnTo>
                  <a:lnTo>
                    <a:pt x="2338" y="1157"/>
                  </a:lnTo>
                  <a:lnTo>
                    <a:pt x="2338" y="1188"/>
                  </a:lnTo>
                  <a:lnTo>
                    <a:pt x="2369" y="1188"/>
                  </a:lnTo>
                  <a:lnTo>
                    <a:pt x="2369" y="1213"/>
                  </a:lnTo>
                  <a:lnTo>
                    <a:pt x="2276" y="1213"/>
                  </a:lnTo>
                  <a:lnTo>
                    <a:pt x="2276" y="1244"/>
                  </a:lnTo>
                  <a:lnTo>
                    <a:pt x="2307" y="1244"/>
                  </a:lnTo>
                  <a:lnTo>
                    <a:pt x="2307" y="1275"/>
                  </a:lnTo>
                  <a:lnTo>
                    <a:pt x="2245" y="1275"/>
                  </a:lnTo>
                  <a:lnTo>
                    <a:pt x="2245" y="1307"/>
                  </a:lnTo>
                  <a:lnTo>
                    <a:pt x="2189" y="1307"/>
                  </a:lnTo>
                  <a:lnTo>
                    <a:pt x="2189" y="1369"/>
                  </a:lnTo>
                  <a:lnTo>
                    <a:pt x="2126" y="1369"/>
                  </a:lnTo>
                  <a:lnTo>
                    <a:pt x="2126" y="1400"/>
                  </a:lnTo>
                  <a:lnTo>
                    <a:pt x="2064" y="1400"/>
                  </a:lnTo>
                  <a:lnTo>
                    <a:pt x="2064" y="1431"/>
                  </a:lnTo>
                  <a:lnTo>
                    <a:pt x="2002" y="1431"/>
                  </a:lnTo>
                  <a:lnTo>
                    <a:pt x="2002" y="1487"/>
                  </a:lnTo>
                  <a:lnTo>
                    <a:pt x="1946" y="1487"/>
                  </a:lnTo>
                  <a:lnTo>
                    <a:pt x="1946" y="1518"/>
                  </a:lnTo>
                  <a:lnTo>
                    <a:pt x="1884" y="1518"/>
                  </a:lnTo>
                  <a:lnTo>
                    <a:pt x="1884" y="1580"/>
                  </a:lnTo>
                  <a:lnTo>
                    <a:pt x="1822" y="1580"/>
                  </a:lnTo>
                  <a:lnTo>
                    <a:pt x="1822" y="1611"/>
                  </a:lnTo>
                  <a:lnTo>
                    <a:pt x="1760" y="1611"/>
                  </a:lnTo>
                  <a:lnTo>
                    <a:pt x="1760" y="1643"/>
                  </a:lnTo>
                  <a:lnTo>
                    <a:pt x="1673" y="1643"/>
                  </a:lnTo>
                  <a:lnTo>
                    <a:pt x="1673" y="1674"/>
                  </a:lnTo>
                  <a:lnTo>
                    <a:pt x="1610" y="1674"/>
                  </a:lnTo>
                  <a:lnTo>
                    <a:pt x="1610" y="1736"/>
                  </a:lnTo>
                  <a:lnTo>
                    <a:pt x="1548" y="1736"/>
                  </a:lnTo>
                  <a:lnTo>
                    <a:pt x="1548" y="1761"/>
                  </a:lnTo>
                  <a:lnTo>
                    <a:pt x="1486" y="1761"/>
                  </a:lnTo>
                  <a:lnTo>
                    <a:pt x="1486" y="1792"/>
                  </a:lnTo>
                  <a:lnTo>
                    <a:pt x="1399" y="1792"/>
                  </a:lnTo>
                  <a:lnTo>
                    <a:pt x="1399" y="1854"/>
                  </a:lnTo>
                  <a:lnTo>
                    <a:pt x="1337" y="1854"/>
                  </a:lnTo>
                  <a:lnTo>
                    <a:pt x="1337" y="1916"/>
                  </a:lnTo>
                  <a:lnTo>
                    <a:pt x="1275" y="1916"/>
                  </a:lnTo>
                  <a:lnTo>
                    <a:pt x="1275" y="1978"/>
                  </a:lnTo>
                  <a:lnTo>
                    <a:pt x="1212" y="1978"/>
                  </a:lnTo>
                  <a:lnTo>
                    <a:pt x="1212" y="2034"/>
                  </a:lnTo>
                  <a:lnTo>
                    <a:pt x="1212" y="2066"/>
                  </a:lnTo>
                  <a:lnTo>
                    <a:pt x="1156" y="2066"/>
                  </a:lnTo>
                  <a:lnTo>
                    <a:pt x="1156" y="2097"/>
                  </a:lnTo>
                  <a:lnTo>
                    <a:pt x="1125" y="2097"/>
                  </a:lnTo>
                  <a:lnTo>
                    <a:pt x="1125" y="2128"/>
                  </a:lnTo>
                  <a:lnTo>
                    <a:pt x="1094" y="2128"/>
                  </a:lnTo>
                  <a:lnTo>
                    <a:pt x="1094" y="2159"/>
                  </a:lnTo>
                  <a:lnTo>
                    <a:pt x="1063" y="2159"/>
                  </a:lnTo>
                  <a:lnTo>
                    <a:pt x="1063" y="2190"/>
                  </a:lnTo>
                  <a:lnTo>
                    <a:pt x="1032" y="2190"/>
                  </a:lnTo>
                  <a:lnTo>
                    <a:pt x="1032" y="2221"/>
                  </a:lnTo>
                  <a:lnTo>
                    <a:pt x="939" y="2221"/>
                  </a:lnTo>
                  <a:lnTo>
                    <a:pt x="939" y="2252"/>
                  </a:lnTo>
                  <a:lnTo>
                    <a:pt x="939" y="2277"/>
                  </a:lnTo>
                  <a:lnTo>
                    <a:pt x="883" y="2277"/>
                  </a:lnTo>
                  <a:lnTo>
                    <a:pt x="883" y="2308"/>
                  </a:lnTo>
                  <a:lnTo>
                    <a:pt x="883" y="2339"/>
                  </a:lnTo>
                  <a:lnTo>
                    <a:pt x="790" y="2339"/>
                  </a:lnTo>
                  <a:lnTo>
                    <a:pt x="790" y="2370"/>
                  </a:lnTo>
                  <a:lnTo>
                    <a:pt x="821" y="2370"/>
                  </a:lnTo>
                  <a:lnTo>
                    <a:pt x="821" y="2402"/>
                  </a:lnTo>
                  <a:lnTo>
                    <a:pt x="727" y="2402"/>
                  </a:lnTo>
                  <a:lnTo>
                    <a:pt x="727" y="2433"/>
                  </a:lnTo>
                  <a:lnTo>
                    <a:pt x="696" y="2433"/>
                  </a:lnTo>
                  <a:lnTo>
                    <a:pt x="696" y="2464"/>
                  </a:lnTo>
                  <a:lnTo>
                    <a:pt x="609" y="2464"/>
                  </a:lnTo>
                  <a:lnTo>
                    <a:pt x="609" y="2526"/>
                  </a:lnTo>
                  <a:lnTo>
                    <a:pt x="516" y="2526"/>
                  </a:lnTo>
                  <a:lnTo>
                    <a:pt x="516" y="2551"/>
                  </a:lnTo>
                  <a:lnTo>
                    <a:pt x="547" y="2551"/>
                  </a:lnTo>
                  <a:lnTo>
                    <a:pt x="547" y="2582"/>
                  </a:lnTo>
                  <a:lnTo>
                    <a:pt x="485" y="2582"/>
                  </a:lnTo>
                  <a:lnTo>
                    <a:pt x="485" y="2613"/>
                  </a:lnTo>
                  <a:lnTo>
                    <a:pt x="516" y="2613"/>
                  </a:lnTo>
                  <a:lnTo>
                    <a:pt x="516" y="2644"/>
                  </a:lnTo>
                  <a:lnTo>
                    <a:pt x="423" y="2644"/>
                  </a:lnTo>
                  <a:lnTo>
                    <a:pt x="423" y="2675"/>
                  </a:lnTo>
                  <a:lnTo>
                    <a:pt x="485" y="2675"/>
                  </a:lnTo>
                  <a:lnTo>
                    <a:pt x="485" y="2706"/>
                  </a:lnTo>
                  <a:lnTo>
                    <a:pt x="367" y="2706"/>
                  </a:lnTo>
                  <a:lnTo>
                    <a:pt x="367" y="2738"/>
                  </a:lnTo>
                  <a:lnTo>
                    <a:pt x="392" y="2738"/>
                  </a:lnTo>
                  <a:lnTo>
                    <a:pt x="392" y="2769"/>
                  </a:lnTo>
                  <a:lnTo>
                    <a:pt x="305" y="2769"/>
                  </a:lnTo>
                  <a:lnTo>
                    <a:pt x="305" y="2800"/>
                  </a:lnTo>
                  <a:lnTo>
                    <a:pt x="336" y="2800"/>
                  </a:lnTo>
                  <a:lnTo>
                    <a:pt x="336" y="2825"/>
                  </a:lnTo>
                  <a:lnTo>
                    <a:pt x="242" y="2825"/>
                  </a:lnTo>
                  <a:lnTo>
                    <a:pt x="242" y="2887"/>
                  </a:lnTo>
                  <a:lnTo>
                    <a:pt x="149" y="2887"/>
                  </a:lnTo>
                  <a:lnTo>
                    <a:pt x="149" y="2918"/>
                  </a:lnTo>
                  <a:lnTo>
                    <a:pt x="180" y="2918"/>
                  </a:lnTo>
                  <a:lnTo>
                    <a:pt x="180" y="2949"/>
                  </a:lnTo>
                  <a:lnTo>
                    <a:pt x="149" y="2949"/>
                  </a:lnTo>
                  <a:lnTo>
                    <a:pt x="149" y="3011"/>
                  </a:lnTo>
                  <a:lnTo>
                    <a:pt x="118" y="3011"/>
                  </a:lnTo>
                  <a:lnTo>
                    <a:pt x="118" y="3042"/>
                  </a:lnTo>
                  <a:lnTo>
                    <a:pt x="149" y="3042"/>
                  </a:lnTo>
                  <a:lnTo>
                    <a:pt x="149" y="3067"/>
                  </a:lnTo>
                  <a:lnTo>
                    <a:pt x="62" y="3067"/>
                  </a:lnTo>
                  <a:lnTo>
                    <a:pt x="62" y="3129"/>
                  </a:lnTo>
                  <a:lnTo>
                    <a:pt x="0" y="3129"/>
                  </a:lnTo>
                  <a:lnTo>
                    <a:pt x="0" y="3223"/>
                  </a:lnTo>
                  <a:lnTo>
                    <a:pt x="0" y="3254"/>
                  </a:lnTo>
                </a:path>
              </a:pathLst>
            </a:custGeom>
            <a:solidFill>
              <a:srgbClr val="F1F29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/>
            <a:lstStyle/>
            <a:p>
              <a:endParaRPr lang="en-IN"/>
            </a:p>
          </p:txBody>
        </p:sp>
        <p:pic>
          <p:nvPicPr>
            <p:cNvPr id="70707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" y="1050"/>
              <a:ext cx="4464" cy="28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0659" name="Rectangle 6"/>
          <p:cNvSpPr>
            <a:spLocks noChangeArrowheads="1"/>
          </p:cNvSpPr>
          <p:nvPr/>
        </p:nvSpPr>
        <p:spPr bwMode="auto">
          <a:xfrm rot="-5400000">
            <a:off x="-1202412" y="3441066"/>
            <a:ext cx="2991204" cy="55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38113" tIns="69850" rIns="138113" bIns="69850">
            <a:spAutoFit/>
          </a:bodyPr>
          <a:lstStyle/>
          <a:p>
            <a:pPr defTabSz="2057400"/>
            <a:r>
              <a:rPr lang="en-US" sz="2700" b="1" dirty="0">
                <a:latin typeface="Book Antiqua" pitchFamily="-112" charset="0"/>
              </a:rPr>
              <a:t>Proton number Z</a:t>
            </a:r>
          </a:p>
        </p:txBody>
      </p:sp>
      <p:sp>
        <p:nvSpPr>
          <p:cNvPr id="70660" name="Line 7"/>
          <p:cNvSpPr>
            <a:spLocks noChangeShapeType="1"/>
          </p:cNvSpPr>
          <p:nvPr/>
        </p:nvSpPr>
        <p:spPr bwMode="auto">
          <a:xfrm flipV="1">
            <a:off x="480032" y="2357430"/>
            <a:ext cx="45719" cy="30718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1071538" y="6301437"/>
            <a:ext cx="3404779" cy="55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38113" tIns="69850" rIns="138113" bIns="69850">
            <a:spAutoFit/>
          </a:bodyPr>
          <a:lstStyle/>
          <a:p>
            <a:pPr defTabSz="2057400"/>
            <a:r>
              <a:rPr lang="en-US" sz="2700" b="1" dirty="0">
                <a:latin typeface="Book Antiqua" pitchFamily="-112" charset="0"/>
              </a:rPr>
              <a:t>Neutron  number N</a:t>
            </a:r>
          </a:p>
        </p:txBody>
      </p:sp>
      <p:sp>
        <p:nvSpPr>
          <p:cNvPr id="70662" name="Line 9"/>
          <p:cNvSpPr>
            <a:spLocks noChangeShapeType="1"/>
          </p:cNvSpPr>
          <p:nvPr/>
        </p:nvSpPr>
        <p:spPr bwMode="auto">
          <a:xfrm flipV="1">
            <a:off x="1142976" y="6312238"/>
            <a:ext cx="4214842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1214414" y="0"/>
            <a:ext cx="689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800" b="1" dirty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Nuclear Landscape</a:t>
            </a:r>
          </a:p>
        </p:txBody>
      </p:sp>
      <p:sp>
        <p:nvSpPr>
          <p:cNvPr id="70664" name="Line 11"/>
          <p:cNvSpPr>
            <a:spLocks noChangeShapeType="1"/>
          </p:cNvSpPr>
          <p:nvPr/>
        </p:nvSpPr>
        <p:spPr bwMode="auto">
          <a:xfrm flipV="1">
            <a:off x="1447800" y="4686300"/>
            <a:ext cx="0" cy="12001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65" name="Line 12"/>
          <p:cNvSpPr>
            <a:spLocks noChangeShapeType="1"/>
          </p:cNvSpPr>
          <p:nvPr/>
        </p:nvSpPr>
        <p:spPr bwMode="auto">
          <a:xfrm>
            <a:off x="1066800" y="5162550"/>
            <a:ext cx="1371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66" name="Line 13"/>
          <p:cNvSpPr>
            <a:spLocks noChangeShapeType="1"/>
          </p:cNvSpPr>
          <p:nvPr/>
        </p:nvSpPr>
        <p:spPr bwMode="auto">
          <a:xfrm flipV="1">
            <a:off x="1828800" y="4476750"/>
            <a:ext cx="0" cy="1104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67" name="Line 14"/>
          <p:cNvSpPr>
            <a:spLocks noChangeShapeType="1"/>
          </p:cNvSpPr>
          <p:nvPr/>
        </p:nvSpPr>
        <p:spPr bwMode="auto">
          <a:xfrm flipV="1">
            <a:off x="2895600" y="3543300"/>
            <a:ext cx="0" cy="1466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68" name="Line 15"/>
          <p:cNvSpPr>
            <a:spLocks noChangeShapeType="1"/>
          </p:cNvSpPr>
          <p:nvPr/>
        </p:nvSpPr>
        <p:spPr bwMode="auto">
          <a:xfrm flipV="1">
            <a:off x="4438650" y="2457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69" name="Line 16"/>
          <p:cNvSpPr>
            <a:spLocks noChangeShapeType="1"/>
          </p:cNvSpPr>
          <p:nvPr/>
        </p:nvSpPr>
        <p:spPr bwMode="auto">
          <a:xfrm flipV="1">
            <a:off x="6534150" y="1409700"/>
            <a:ext cx="0" cy="1295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0" name="Line 17"/>
          <p:cNvSpPr>
            <a:spLocks noChangeShapeType="1"/>
          </p:cNvSpPr>
          <p:nvPr/>
        </p:nvSpPr>
        <p:spPr bwMode="auto">
          <a:xfrm>
            <a:off x="1333500" y="4819650"/>
            <a:ext cx="18669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1" name="Line 18"/>
          <p:cNvSpPr>
            <a:spLocks noChangeShapeType="1"/>
          </p:cNvSpPr>
          <p:nvPr/>
        </p:nvSpPr>
        <p:spPr bwMode="auto">
          <a:xfrm>
            <a:off x="2628900" y="3752850"/>
            <a:ext cx="2362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2" name="Line 19"/>
          <p:cNvSpPr>
            <a:spLocks noChangeShapeType="1"/>
          </p:cNvSpPr>
          <p:nvPr/>
        </p:nvSpPr>
        <p:spPr bwMode="auto">
          <a:xfrm>
            <a:off x="4953000" y="2209800"/>
            <a:ext cx="23812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3" name="Line 20"/>
          <p:cNvSpPr>
            <a:spLocks noChangeShapeType="1"/>
          </p:cNvSpPr>
          <p:nvPr/>
        </p:nvSpPr>
        <p:spPr bwMode="auto">
          <a:xfrm>
            <a:off x="609600" y="5746750"/>
            <a:ext cx="10287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4" name="Line 21"/>
          <p:cNvSpPr>
            <a:spLocks noChangeShapeType="1"/>
          </p:cNvSpPr>
          <p:nvPr/>
        </p:nvSpPr>
        <p:spPr bwMode="auto">
          <a:xfrm>
            <a:off x="419100" y="6038850"/>
            <a:ext cx="6477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5" name="Line 22"/>
          <p:cNvSpPr>
            <a:spLocks noChangeShapeType="1"/>
          </p:cNvSpPr>
          <p:nvPr/>
        </p:nvSpPr>
        <p:spPr bwMode="auto">
          <a:xfrm flipV="1">
            <a:off x="571500" y="5848350"/>
            <a:ext cx="0" cy="342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6" name="Line 23"/>
          <p:cNvSpPr>
            <a:spLocks noChangeShapeType="1"/>
          </p:cNvSpPr>
          <p:nvPr/>
        </p:nvSpPr>
        <p:spPr bwMode="auto">
          <a:xfrm flipV="1">
            <a:off x="876300" y="5276850"/>
            <a:ext cx="0" cy="8953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677" name="Rectangle 24"/>
          <p:cNvSpPr>
            <a:spLocks noChangeArrowheads="1"/>
          </p:cNvSpPr>
          <p:nvPr/>
        </p:nvSpPr>
        <p:spPr bwMode="auto">
          <a:xfrm>
            <a:off x="4233863" y="41878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82</a:t>
            </a:r>
          </a:p>
        </p:txBody>
      </p:sp>
      <p:sp>
        <p:nvSpPr>
          <p:cNvPr id="70678" name="Rectangle 25"/>
          <p:cNvSpPr>
            <a:spLocks noChangeArrowheads="1"/>
          </p:cNvSpPr>
          <p:nvPr/>
        </p:nvSpPr>
        <p:spPr bwMode="auto">
          <a:xfrm>
            <a:off x="2690813" y="49879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50</a:t>
            </a:r>
          </a:p>
        </p:txBody>
      </p:sp>
      <p:sp>
        <p:nvSpPr>
          <p:cNvPr id="70679" name="Rectangle 26"/>
          <p:cNvSpPr>
            <a:spLocks noChangeArrowheads="1"/>
          </p:cNvSpPr>
          <p:nvPr/>
        </p:nvSpPr>
        <p:spPr bwMode="auto">
          <a:xfrm>
            <a:off x="1624013" y="561657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28</a:t>
            </a:r>
          </a:p>
        </p:txBody>
      </p:sp>
      <p:sp>
        <p:nvSpPr>
          <p:cNvPr id="70680" name="Rectangle 27"/>
          <p:cNvSpPr>
            <a:spLocks noChangeArrowheads="1"/>
          </p:cNvSpPr>
          <p:nvPr/>
        </p:nvSpPr>
        <p:spPr bwMode="auto">
          <a:xfrm>
            <a:off x="817563" y="46577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28</a:t>
            </a:r>
          </a:p>
        </p:txBody>
      </p:sp>
      <p:sp>
        <p:nvSpPr>
          <p:cNvPr id="70681" name="Rectangle 28"/>
          <p:cNvSpPr>
            <a:spLocks noChangeArrowheads="1"/>
          </p:cNvSpPr>
          <p:nvPr/>
        </p:nvSpPr>
        <p:spPr bwMode="auto">
          <a:xfrm>
            <a:off x="5103813" y="35782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50</a:t>
            </a:r>
          </a:p>
        </p:txBody>
      </p:sp>
      <p:sp>
        <p:nvSpPr>
          <p:cNvPr id="70682" name="Rectangle 29"/>
          <p:cNvSpPr>
            <a:spLocks noChangeArrowheads="1"/>
          </p:cNvSpPr>
          <p:nvPr/>
        </p:nvSpPr>
        <p:spPr bwMode="auto">
          <a:xfrm>
            <a:off x="4443413" y="19780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82</a:t>
            </a:r>
          </a:p>
        </p:txBody>
      </p:sp>
      <p:sp>
        <p:nvSpPr>
          <p:cNvPr id="70683" name="Rectangle 30"/>
          <p:cNvSpPr>
            <a:spLocks noChangeArrowheads="1"/>
          </p:cNvSpPr>
          <p:nvPr/>
        </p:nvSpPr>
        <p:spPr bwMode="auto">
          <a:xfrm>
            <a:off x="1262063" y="58642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20</a:t>
            </a:r>
          </a:p>
        </p:txBody>
      </p:sp>
      <p:sp>
        <p:nvSpPr>
          <p:cNvPr id="70684" name="Rectangle 31"/>
          <p:cNvSpPr>
            <a:spLocks noChangeArrowheads="1"/>
          </p:cNvSpPr>
          <p:nvPr/>
        </p:nvSpPr>
        <p:spPr bwMode="auto">
          <a:xfrm>
            <a:off x="728663" y="61690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8</a:t>
            </a:r>
          </a:p>
        </p:txBody>
      </p:sp>
      <p:sp>
        <p:nvSpPr>
          <p:cNvPr id="70685" name="Rectangle 32"/>
          <p:cNvSpPr>
            <a:spLocks noChangeArrowheads="1"/>
          </p:cNvSpPr>
          <p:nvPr/>
        </p:nvSpPr>
        <p:spPr bwMode="auto">
          <a:xfrm>
            <a:off x="442913" y="622617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2</a:t>
            </a:r>
          </a:p>
        </p:txBody>
      </p:sp>
      <p:sp>
        <p:nvSpPr>
          <p:cNvPr id="70686" name="Rectangle 33"/>
          <p:cNvSpPr>
            <a:spLocks noChangeArrowheads="1"/>
          </p:cNvSpPr>
          <p:nvPr/>
        </p:nvSpPr>
        <p:spPr bwMode="auto">
          <a:xfrm>
            <a:off x="138113" y="584517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2</a:t>
            </a:r>
          </a:p>
        </p:txBody>
      </p:sp>
      <p:sp>
        <p:nvSpPr>
          <p:cNvPr id="70687" name="Rectangle 34"/>
          <p:cNvSpPr>
            <a:spLocks noChangeArrowheads="1"/>
          </p:cNvSpPr>
          <p:nvPr/>
        </p:nvSpPr>
        <p:spPr bwMode="auto">
          <a:xfrm>
            <a:off x="309563" y="55594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8</a:t>
            </a:r>
          </a:p>
        </p:txBody>
      </p:sp>
      <p:sp>
        <p:nvSpPr>
          <p:cNvPr id="70688" name="Rectangle 35"/>
          <p:cNvSpPr>
            <a:spLocks noChangeArrowheads="1"/>
          </p:cNvSpPr>
          <p:nvPr/>
        </p:nvSpPr>
        <p:spPr bwMode="auto">
          <a:xfrm>
            <a:off x="633413" y="493077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20</a:t>
            </a:r>
          </a:p>
        </p:txBody>
      </p:sp>
      <p:sp>
        <p:nvSpPr>
          <p:cNvPr id="70689" name="Line 36"/>
          <p:cNvSpPr>
            <a:spLocks noChangeShapeType="1"/>
          </p:cNvSpPr>
          <p:nvPr/>
        </p:nvSpPr>
        <p:spPr bwMode="auto">
          <a:xfrm flipH="1" flipV="1">
            <a:off x="3841750" y="3670300"/>
            <a:ext cx="971550" cy="158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0690" name="Rectangle 37"/>
          <p:cNvSpPr>
            <a:spLocks noChangeArrowheads="1"/>
          </p:cNvSpPr>
          <p:nvPr/>
        </p:nvSpPr>
        <p:spPr bwMode="auto">
          <a:xfrm>
            <a:off x="4306888" y="5270500"/>
            <a:ext cx="1409700" cy="333375"/>
          </a:xfrm>
          <a:prstGeom prst="rect">
            <a:avLst/>
          </a:prstGeom>
          <a:solidFill>
            <a:srgbClr val="EA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9999">
                <a:alpha val="74997"/>
              </a:srgb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Comic Sans MS" pitchFamily="66" charset="0"/>
              </a:rPr>
              <a:t>stable nuclei</a:t>
            </a:r>
          </a:p>
        </p:txBody>
      </p:sp>
      <p:sp>
        <p:nvSpPr>
          <p:cNvPr id="70693" name="Line 40"/>
          <p:cNvSpPr>
            <a:spLocks noChangeShapeType="1"/>
          </p:cNvSpPr>
          <p:nvPr/>
        </p:nvSpPr>
        <p:spPr bwMode="auto">
          <a:xfrm flipH="1">
            <a:off x="6521450" y="3130550"/>
            <a:ext cx="7429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0694" name="Rectangle 41"/>
          <p:cNvSpPr>
            <a:spLocks noChangeArrowheads="1"/>
          </p:cNvSpPr>
          <p:nvPr/>
        </p:nvSpPr>
        <p:spPr bwMode="auto">
          <a:xfrm>
            <a:off x="6272213" y="268605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Palatino" pitchFamily="-112" charset="0"/>
              </a:rPr>
              <a:t>126</a:t>
            </a:r>
          </a:p>
        </p:txBody>
      </p:sp>
      <p:sp>
        <p:nvSpPr>
          <p:cNvPr id="70695" name="Rectangle 45"/>
          <p:cNvSpPr>
            <a:spLocks noChangeArrowheads="1"/>
          </p:cNvSpPr>
          <p:nvPr/>
        </p:nvSpPr>
        <p:spPr bwMode="auto">
          <a:xfrm>
            <a:off x="7167563" y="2894013"/>
            <a:ext cx="1641475" cy="333375"/>
          </a:xfrm>
          <a:prstGeom prst="rect">
            <a:avLst/>
          </a:prstGeom>
          <a:solidFill>
            <a:srgbClr val="EA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9999">
                <a:alpha val="74997"/>
              </a:srgb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  <a:latin typeface="Comic Sans MS" pitchFamily="66" charset="0"/>
              </a:rPr>
              <a:t>terra incognita</a:t>
            </a:r>
          </a:p>
        </p:txBody>
      </p:sp>
      <p:sp>
        <p:nvSpPr>
          <p:cNvPr id="70696" name="Rectangle 46"/>
          <p:cNvSpPr>
            <a:spLocks noChangeArrowheads="1"/>
          </p:cNvSpPr>
          <p:nvPr/>
        </p:nvSpPr>
        <p:spPr bwMode="auto">
          <a:xfrm>
            <a:off x="34805" y="476672"/>
            <a:ext cx="7129483" cy="114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sz="2200" dirty="0">
                <a:latin typeface="Book Antiqua" pitchFamily="18" charset="0"/>
              </a:rPr>
              <a:t>What are the heaviest nuclei that can exist?</a:t>
            </a:r>
          </a:p>
          <a:p>
            <a:pPr marL="114300" indent="-114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sz="2200" dirty="0">
                <a:latin typeface="Book Antiqua" pitchFamily="18" charset="0"/>
              </a:rPr>
              <a:t>Transfer/ICF can be used for new element productions</a:t>
            </a:r>
          </a:p>
          <a:p>
            <a:pPr marL="114300" indent="-114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-112" charset="0"/>
              <a:buChar char="•"/>
            </a:pPr>
            <a:r>
              <a:rPr lang="en-US" sz="2200" dirty="0">
                <a:latin typeface="Book Antiqua" pitchFamily="18" charset="0"/>
              </a:rPr>
              <a:t>Special significance of unstable nuclei? </a:t>
            </a: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919163" y="4559300"/>
            <a:ext cx="6350000" cy="587375"/>
            <a:chOff x="579" y="2872"/>
            <a:chExt cx="4000" cy="370"/>
          </a:xfrm>
        </p:grpSpPr>
        <p:sp>
          <p:nvSpPr>
            <p:cNvPr id="70703" name="Oval 103"/>
            <p:cNvSpPr>
              <a:spLocks noChangeArrowheads="1"/>
            </p:cNvSpPr>
            <p:nvPr/>
          </p:nvSpPr>
          <p:spPr bwMode="auto">
            <a:xfrm rot="-1445308">
              <a:off x="579" y="2872"/>
              <a:ext cx="4000" cy="3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704" name="Text Box 104"/>
            <p:cNvSpPr txBox="1">
              <a:spLocks noChangeArrowheads="1"/>
            </p:cNvSpPr>
            <p:nvPr/>
          </p:nvSpPr>
          <p:spPr bwMode="auto">
            <a:xfrm rot="-1448372">
              <a:off x="1874" y="2925"/>
              <a:ext cx="1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neutron drip line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3E657E-48C0-489C-A160-5423845ECF4C}"/>
              </a:ext>
            </a:extLst>
          </p:cNvPr>
          <p:cNvSpPr txBox="1"/>
          <p:nvPr/>
        </p:nvSpPr>
        <p:spPr>
          <a:xfrm>
            <a:off x="5857884" y="5214950"/>
            <a:ext cx="312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300 stable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3000 nuclei  known today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4000 nuclei still to explore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 descr="facility_view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000099"/>
                </a:solidFill>
              </a:rPr>
              <a:t>Started in 1988</a:t>
            </a:r>
            <a:r>
              <a:rPr lang="en-US" sz="1800">
                <a:solidFill>
                  <a:srgbClr val="008000"/>
                </a:solidFill>
              </a:rPr>
              <a:t> </a:t>
            </a:r>
            <a:endParaRPr lang="en-IN" sz="180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857364"/>
            <a:ext cx="269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Stable Ion Accelerator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3500430" y="2214554"/>
            <a:ext cx="1500198" cy="1571636"/>
            <a:chOff x="4071934" y="2071678"/>
            <a:chExt cx="1500198" cy="1571636"/>
          </a:xfrm>
        </p:grpSpPr>
        <p:sp>
          <p:nvSpPr>
            <p:cNvPr id="55" name="Oval 54"/>
            <p:cNvSpPr/>
            <p:nvPr/>
          </p:nvSpPr>
          <p:spPr>
            <a:xfrm>
              <a:off x="4357686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4429124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4214810" y="242886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>
              <a:off x="4500562" y="250030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>
              <a:off x="4643438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/>
            <p:nvPr/>
          </p:nvSpPr>
          <p:spPr>
            <a:xfrm>
              <a:off x="4143372" y="250030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>
              <a:off x="4357686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>
              <a:off x="4500562" y="314324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810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/>
            <p:nvPr/>
          </p:nvSpPr>
          <p:spPr>
            <a:xfrm>
              <a:off x="4286248" y="307181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/>
            <p:nvPr/>
          </p:nvSpPr>
          <p:spPr>
            <a:xfrm>
              <a:off x="4429124" y="285749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/>
            <p:cNvSpPr/>
            <p:nvPr/>
          </p:nvSpPr>
          <p:spPr>
            <a:xfrm>
              <a:off x="4714876" y="292893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/>
            <p:nvPr/>
          </p:nvSpPr>
          <p:spPr>
            <a:xfrm>
              <a:off x="4786314" y="271462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/>
            <p:nvPr/>
          </p:nvSpPr>
          <p:spPr>
            <a:xfrm>
              <a:off x="4429124" y="321468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/>
            <p:nvPr/>
          </p:nvSpPr>
          <p:spPr>
            <a:xfrm>
              <a:off x="4857752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/>
            <p:nvPr/>
          </p:nvSpPr>
          <p:spPr>
            <a:xfrm>
              <a:off x="4929190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235743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" name="Oval 73"/>
            <p:cNvSpPr/>
            <p:nvPr/>
          </p:nvSpPr>
          <p:spPr>
            <a:xfrm>
              <a:off x="4643438" y="300037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/>
            <p:nvPr/>
          </p:nvSpPr>
          <p:spPr>
            <a:xfrm>
              <a:off x="4643438" y="328612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/>
            <p:nvPr/>
          </p:nvSpPr>
          <p:spPr>
            <a:xfrm>
              <a:off x="4786314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/>
            <p:nvPr/>
          </p:nvSpPr>
          <p:spPr>
            <a:xfrm>
              <a:off x="5000628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/>
            <p:nvPr/>
          </p:nvSpPr>
          <p:spPr>
            <a:xfrm>
              <a:off x="4714876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/>
            <p:nvPr/>
          </p:nvSpPr>
          <p:spPr>
            <a:xfrm>
              <a:off x="4929190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/>
            <p:nvPr/>
          </p:nvSpPr>
          <p:spPr>
            <a:xfrm>
              <a:off x="4071934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/>
            <p:nvPr/>
          </p:nvSpPr>
          <p:spPr>
            <a:xfrm>
              <a:off x="4857752" y="328612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/>
            <p:nvPr/>
          </p:nvSpPr>
          <p:spPr>
            <a:xfrm>
              <a:off x="4572000" y="207167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4" name="Oval 83"/>
            <p:cNvSpPr/>
            <p:nvPr/>
          </p:nvSpPr>
          <p:spPr>
            <a:xfrm>
              <a:off x="4143372" y="307181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/>
            <p:nvPr/>
          </p:nvSpPr>
          <p:spPr>
            <a:xfrm>
              <a:off x="5000628" y="221455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/>
            <p:nvPr/>
          </p:nvSpPr>
          <p:spPr>
            <a:xfrm>
              <a:off x="5143504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/>
            <p:nvPr/>
          </p:nvSpPr>
          <p:spPr>
            <a:xfrm>
              <a:off x="4214810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/>
            <p:nvPr/>
          </p:nvSpPr>
          <p:spPr>
            <a:xfrm>
              <a:off x="5143504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/>
            <p:nvPr/>
          </p:nvSpPr>
          <p:spPr>
            <a:xfrm>
              <a:off x="5214942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/>
            <p:nvPr/>
          </p:nvSpPr>
          <p:spPr>
            <a:xfrm>
              <a:off x="5214942" y="285749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Oval 90"/>
            <p:cNvSpPr/>
            <p:nvPr/>
          </p:nvSpPr>
          <p:spPr>
            <a:xfrm>
              <a:off x="4286248" y="257174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929322" y="0"/>
            <a:ext cx="1428760" cy="1643074"/>
            <a:chOff x="285720" y="1142984"/>
            <a:chExt cx="1428760" cy="1643074"/>
          </a:xfrm>
        </p:grpSpPr>
        <p:sp>
          <p:nvSpPr>
            <p:cNvPr id="95" name="Oval 94"/>
            <p:cNvSpPr/>
            <p:nvPr/>
          </p:nvSpPr>
          <p:spPr>
            <a:xfrm>
              <a:off x="928662" y="157161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Oval 95"/>
            <p:cNvSpPr/>
            <p:nvPr/>
          </p:nvSpPr>
          <p:spPr>
            <a:xfrm>
              <a:off x="1000100" y="121442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7" name="Oval 96"/>
            <p:cNvSpPr/>
            <p:nvPr/>
          </p:nvSpPr>
          <p:spPr>
            <a:xfrm>
              <a:off x="785786" y="135729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/>
            <p:nvPr/>
          </p:nvSpPr>
          <p:spPr>
            <a:xfrm>
              <a:off x="1071538" y="142873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/>
            <p:nvPr/>
          </p:nvSpPr>
          <p:spPr>
            <a:xfrm>
              <a:off x="714348" y="235743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/>
            <p:nvPr/>
          </p:nvSpPr>
          <p:spPr>
            <a:xfrm>
              <a:off x="785786" y="200024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/>
            <p:nvPr/>
          </p:nvSpPr>
          <p:spPr>
            <a:xfrm>
              <a:off x="571472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/>
            <p:nvPr/>
          </p:nvSpPr>
          <p:spPr>
            <a:xfrm>
              <a:off x="285720" y="1142984"/>
              <a:ext cx="1428760" cy="16430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858148" y="1285860"/>
            <a:ext cx="642942" cy="714380"/>
            <a:chOff x="6858016" y="2714620"/>
            <a:chExt cx="642942" cy="714380"/>
          </a:xfrm>
        </p:grpSpPr>
        <p:sp>
          <p:nvSpPr>
            <p:cNvPr id="104" name="Oval 103"/>
            <p:cNvSpPr/>
            <p:nvPr/>
          </p:nvSpPr>
          <p:spPr>
            <a:xfrm>
              <a:off x="7000892" y="307181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/>
            <p:nvPr/>
          </p:nvSpPr>
          <p:spPr>
            <a:xfrm>
              <a:off x="7072330" y="271462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Oval 105"/>
            <p:cNvSpPr/>
            <p:nvPr/>
          </p:nvSpPr>
          <p:spPr>
            <a:xfrm>
              <a:off x="6858016" y="285749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/>
            <p:nvPr/>
          </p:nvSpPr>
          <p:spPr>
            <a:xfrm>
              <a:off x="7143768" y="292893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929586" y="2143116"/>
            <a:ext cx="571504" cy="714380"/>
            <a:chOff x="6643702" y="3500438"/>
            <a:chExt cx="571504" cy="714380"/>
          </a:xfrm>
        </p:grpSpPr>
        <p:sp>
          <p:nvSpPr>
            <p:cNvPr id="108" name="Oval 107"/>
            <p:cNvSpPr/>
            <p:nvPr/>
          </p:nvSpPr>
          <p:spPr>
            <a:xfrm>
              <a:off x="6786578" y="385762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/>
            <p:nvPr/>
          </p:nvSpPr>
          <p:spPr>
            <a:xfrm>
              <a:off x="6858016" y="350043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0" name="Oval 109"/>
            <p:cNvSpPr/>
            <p:nvPr/>
          </p:nvSpPr>
          <p:spPr>
            <a:xfrm>
              <a:off x="6643702" y="364331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15" name="Straight Arrow Connector 114"/>
          <p:cNvCxnSpPr/>
          <p:nvPr/>
        </p:nvCxnSpPr>
        <p:spPr>
          <a:xfrm>
            <a:off x="1643042" y="2285992"/>
            <a:ext cx="2071702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4786314" y="1285860"/>
            <a:ext cx="1214446" cy="107157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4929190" y="1785926"/>
            <a:ext cx="2857520" cy="78581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5000628" y="2428868"/>
            <a:ext cx="2928958" cy="42862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3858414" y="4214025"/>
            <a:ext cx="857256" cy="15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669376" y="4688906"/>
            <a:ext cx="1267574" cy="1285884"/>
            <a:chOff x="4071934" y="2071678"/>
            <a:chExt cx="1500198" cy="1571636"/>
          </a:xfrm>
        </p:grpSpPr>
        <p:sp>
          <p:nvSpPr>
            <p:cNvPr id="127" name="Oval 126"/>
            <p:cNvSpPr/>
            <p:nvPr/>
          </p:nvSpPr>
          <p:spPr>
            <a:xfrm>
              <a:off x="4357686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8" name="Oval 127"/>
            <p:cNvSpPr/>
            <p:nvPr/>
          </p:nvSpPr>
          <p:spPr>
            <a:xfrm>
              <a:off x="4429124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9" name="Oval 128"/>
            <p:cNvSpPr/>
            <p:nvPr/>
          </p:nvSpPr>
          <p:spPr>
            <a:xfrm>
              <a:off x="4214810" y="242886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00562" y="250030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1" name="Oval 130"/>
            <p:cNvSpPr/>
            <p:nvPr/>
          </p:nvSpPr>
          <p:spPr>
            <a:xfrm>
              <a:off x="4643438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2" name="Oval 131"/>
            <p:cNvSpPr/>
            <p:nvPr/>
          </p:nvSpPr>
          <p:spPr>
            <a:xfrm>
              <a:off x="4143372" y="250030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57686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4" name="Oval 133"/>
            <p:cNvSpPr/>
            <p:nvPr/>
          </p:nvSpPr>
          <p:spPr>
            <a:xfrm>
              <a:off x="4500562" y="314324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5" name="Oval 134"/>
            <p:cNvSpPr/>
            <p:nvPr/>
          </p:nvSpPr>
          <p:spPr>
            <a:xfrm>
              <a:off x="4214810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6" name="Oval 135"/>
            <p:cNvSpPr/>
            <p:nvPr/>
          </p:nvSpPr>
          <p:spPr>
            <a:xfrm>
              <a:off x="4286248" y="307181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7" name="Oval 136"/>
            <p:cNvSpPr/>
            <p:nvPr/>
          </p:nvSpPr>
          <p:spPr>
            <a:xfrm>
              <a:off x="4429124" y="285749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8" name="Oval 137"/>
            <p:cNvSpPr/>
            <p:nvPr/>
          </p:nvSpPr>
          <p:spPr>
            <a:xfrm>
              <a:off x="4714876" y="292893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9" name="Oval 138"/>
            <p:cNvSpPr/>
            <p:nvPr/>
          </p:nvSpPr>
          <p:spPr>
            <a:xfrm>
              <a:off x="4786314" y="271462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0" name="Oval 139"/>
            <p:cNvSpPr/>
            <p:nvPr/>
          </p:nvSpPr>
          <p:spPr>
            <a:xfrm>
              <a:off x="4429124" y="321468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1" name="Oval 140"/>
            <p:cNvSpPr/>
            <p:nvPr/>
          </p:nvSpPr>
          <p:spPr>
            <a:xfrm>
              <a:off x="4857752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2" name="Oval 141"/>
            <p:cNvSpPr/>
            <p:nvPr/>
          </p:nvSpPr>
          <p:spPr>
            <a:xfrm>
              <a:off x="4929190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3" name="Oval 142"/>
            <p:cNvSpPr/>
            <p:nvPr/>
          </p:nvSpPr>
          <p:spPr>
            <a:xfrm>
              <a:off x="4572000" y="235743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4" name="Oval 143"/>
            <p:cNvSpPr/>
            <p:nvPr/>
          </p:nvSpPr>
          <p:spPr>
            <a:xfrm>
              <a:off x="4643438" y="300037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/>
            <p:cNvSpPr/>
            <p:nvPr/>
          </p:nvSpPr>
          <p:spPr>
            <a:xfrm>
              <a:off x="4643438" y="328612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/>
            <p:cNvSpPr/>
            <p:nvPr/>
          </p:nvSpPr>
          <p:spPr>
            <a:xfrm>
              <a:off x="4786314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/>
            <p:cNvSpPr/>
            <p:nvPr/>
          </p:nvSpPr>
          <p:spPr>
            <a:xfrm>
              <a:off x="5000628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/>
            <p:cNvSpPr/>
            <p:nvPr/>
          </p:nvSpPr>
          <p:spPr>
            <a:xfrm>
              <a:off x="4714876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/>
            <p:cNvSpPr/>
            <p:nvPr/>
          </p:nvSpPr>
          <p:spPr>
            <a:xfrm>
              <a:off x="4929190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/>
            <p:nvPr/>
          </p:nvSpPr>
          <p:spPr>
            <a:xfrm>
              <a:off x="4071934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/>
            <p:nvPr/>
          </p:nvSpPr>
          <p:spPr>
            <a:xfrm>
              <a:off x="4857752" y="328612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/>
            <p:nvPr/>
          </p:nvSpPr>
          <p:spPr>
            <a:xfrm>
              <a:off x="4572000" y="207167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/>
            <p:nvPr/>
          </p:nvSpPr>
          <p:spPr>
            <a:xfrm>
              <a:off x="4143372" y="307181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/>
            <p:nvPr/>
          </p:nvSpPr>
          <p:spPr>
            <a:xfrm>
              <a:off x="5000628" y="221455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/>
            <p:nvPr/>
          </p:nvSpPr>
          <p:spPr>
            <a:xfrm>
              <a:off x="5143504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/>
            <p:nvPr/>
          </p:nvSpPr>
          <p:spPr>
            <a:xfrm>
              <a:off x="4214810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8" name="Oval 157"/>
            <p:cNvSpPr/>
            <p:nvPr/>
          </p:nvSpPr>
          <p:spPr>
            <a:xfrm>
              <a:off x="5143504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9" name="Oval 158"/>
            <p:cNvSpPr/>
            <p:nvPr/>
          </p:nvSpPr>
          <p:spPr>
            <a:xfrm>
              <a:off x="5214942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0" name="Oval 159"/>
            <p:cNvSpPr/>
            <p:nvPr/>
          </p:nvSpPr>
          <p:spPr>
            <a:xfrm>
              <a:off x="5214942" y="285749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1" name="Oval 160"/>
            <p:cNvSpPr/>
            <p:nvPr/>
          </p:nvSpPr>
          <p:spPr>
            <a:xfrm>
              <a:off x="4286248" y="257174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3" name="Oval 162"/>
          <p:cNvSpPr/>
          <p:nvPr/>
        </p:nvSpPr>
        <p:spPr>
          <a:xfrm>
            <a:off x="4000496" y="5072074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4" name="Oval 163"/>
          <p:cNvSpPr/>
          <p:nvPr/>
        </p:nvSpPr>
        <p:spPr>
          <a:xfrm>
            <a:off x="4071934" y="4714884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5" name="Oval 164"/>
          <p:cNvSpPr/>
          <p:nvPr/>
        </p:nvSpPr>
        <p:spPr>
          <a:xfrm>
            <a:off x="3857620" y="4857760"/>
            <a:ext cx="357190" cy="35719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1" name="Group 170"/>
          <p:cNvGrpSpPr/>
          <p:nvPr/>
        </p:nvGrpSpPr>
        <p:grpSpPr>
          <a:xfrm>
            <a:off x="7500958" y="3571876"/>
            <a:ext cx="1500198" cy="1571636"/>
            <a:chOff x="4071934" y="2071678"/>
            <a:chExt cx="1500198" cy="1571636"/>
          </a:xfrm>
        </p:grpSpPr>
        <p:sp>
          <p:nvSpPr>
            <p:cNvPr id="172" name="Oval 171"/>
            <p:cNvSpPr/>
            <p:nvPr/>
          </p:nvSpPr>
          <p:spPr>
            <a:xfrm>
              <a:off x="4357686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/>
            <p:nvPr/>
          </p:nvSpPr>
          <p:spPr>
            <a:xfrm>
              <a:off x="4429124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/>
            <p:nvPr/>
          </p:nvSpPr>
          <p:spPr>
            <a:xfrm>
              <a:off x="4214810" y="242886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/>
            <p:nvPr/>
          </p:nvSpPr>
          <p:spPr>
            <a:xfrm>
              <a:off x="4500562" y="250030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/>
            <p:nvPr/>
          </p:nvSpPr>
          <p:spPr>
            <a:xfrm>
              <a:off x="4643438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/>
            <p:nvPr/>
          </p:nvSpPr>
          <p:spPr>
            <a:xfrm>
              <a:off x="4143372" y="250030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/>
            <p:nvPr/>
          </p:nvSpPr>
          <p:spPr>
            <a:xfrm>
              <a:off x="4357686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/>
            <p:nvPr/>
          </p:nvSpPr>
          <p:spPr>
            <a:xfrm>
              <a:off x="4500562" y="314324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0" name="Oval 179"/>
            <p:cNvSpPr/>
            <p:nvPr/>
          </p:nvSpPr>
          <p:spPr>
            <a:xfrm>
              <a:off x="4214810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1" name="Oval 180"/>
            <p:cNvSpPr/>
            <p:nvPr/>
          </p:nvSpPr>
          <p:spPr>
            <a:xfrm>
              <a:off x="4286248" y="307181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2" name="Oval 181"/>
            <p:cNvSpPr/>
            <p:nvPr/>
          </p:nvSpPr>
          <p:spPr>
            <a:xfrm>
              <a:off x="4429124" y="285749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3" name="Oval 182"/>
            <p:cNvSpPr/>
            <p:nvPr/>
          </p:nvSpPr>
          <p:spPr>
            <a:xfrm>
              <a:off x="4714876" y="292893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4" name="Oval 183"/>
            <p:cNvSpPr/>
            <p:nvPr/>
          </p:nvSpPr>
          <p:spPr>
            <a:xfrm>
              <a:off x="4786314" y="271462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5" name="Oval 184"/>
            <p:cNvSpPr/>
            <p:nvPr/>
          </p:nvSpPr>
          <p:spPr>
            <a:xfrm>
              <a:off x="4429124" y="321468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6" name="Oval 185"/>
            <p:cNvSpPr/>
            <p:nvPr/>
          </p:nvSpPr>
          <p:spPr>
            <a:xfrm>
              <a:off x="4857752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7" name="Oval 186"/>
            <p:cNvSpPr/>
            <p:nvPr/>
          </p:nvSpPr>
          <p:spPr>
            <a:xfrm>
              <a:off x="4929190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8" name="Oval 187"/>
            <p:cNvSpPr/>
            <p:nvPr/>
          </p:nvSpPr>
          <p:spPr>
            <a:xfrm>
              <a:off x="4572000" y="235743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Oval 188"/>
            <p:cNvSpPr/>
            <p:nvPr/>
          </p:nvSpPr>
          <p:spPr>
            <a:xfrm>
              <a:off x="4643438" y="300037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0" name="Oval 189"/>
            <p:cNvSpPr/>
            <p:nvPr/>
          </p:nvSpPr>
          <p:spPr>
            <a:xfrm>
              <a:off x="4643438" y="328612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1" name="Oval 190"/>
            <p:cNvSpPr/>
            <p:nvPr/>
          </p:nvSpPr>
          <p:spPr>
            <a:xfrm>
              <a:off x="4786314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2" name="Oval 191"/>
            <p:cNvSpPr/>
            <p:nvPr/>
          </p:nvSpPr>
          <p:spPr>
            <a:xfrm>
              <a:off x="5000628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14876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/>
            <p:nvPr/>
          </p:nvSpPr>
          <p:spPr>
            <a:xfrm>
              <a:off x="4929190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/>
            <p:nvPr/>
          </p:nvSpPr>
          <p:spPr>
            <a:xfrm>
              <a:off x="4071934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/>
            <p:nvPr/>
          </p:nvSpPr>
          <p:spPr>
            <a:xfrm>
              <a:off x="4857752" y="328612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/>
            <p:nvPr/>
          </p:nvSpPr>
          <p:spPr>
            <a:xfrm>
              <a:off x="4572000" y="207167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/>
            <p:nvPr/>
          </p:nvSpPr>
          <p:spPr>
            <a:xfrm>
              <a:off x="4143372" y="307181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/>
            <p:nvPr/>
          </p:nvSpPr>
          <p:spPr>
            <a:xfrm>
              <a:off x="5000628" y="221455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/>
            <p:nvPr/>
          </p:nvSpPr>
          <p:spPr>
            <a:xfrm>
              <a:off x="5143504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2" name="Oval 201"/>
            <p:cNvSpPr/>
            <p:nvPr/>
          </p:nvSpPr>
          <p:spPr>
            <a:xfrm>
              <a:off x="4214810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3" name="Oval 202"/>
            <p:cNvSpPr/>
            <p:nvPr/>
          </p:nvSpPr>
          <p:spPr>
            <a:xfrm>
              <a:off x="5143504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4" name="Oval 203"/>
            <p:cNvSpPr/>
            <p:nvPr/>
          </p:nvSpPr>
          <p:spPr>
            <a:xfrm>
              <a:off x="5214942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5" name="Oval 204"/>
            <p:cNvSpPr/>
            <p:nvPr/>
          </p:nvSpPr>
          <p:spPr>
            <a:xfrm>
              <a:off x="5214942" y="285749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6" name="Oval 205"/>
            <p:cNvSpPr/>
            <p:nvPr/>
          </p:nvSpPr>
          <p:spPr>
            <a:xfrm>
              <a:off x="4286248" y="257174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08" name="Oval 207"/>
          <p:cNvSpPr/>
          <p:nvPr/>
        </p:nvSpPr>
        <p:spPr>
          <a:xfrm>
            <a:off x="7000892" y="5286388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9" name="Oval 208"/>
          <p:cNvSpPr/>
          <p:nvPr/>
        </p:nvSpPr>
        <p:spPr>
          <a:xfrm>
            <a:off x="7072330" y="4929198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0" name="Oval 209"/>
          <p:cNvSpPr/>
          <p:nvPr/>
        </p:nvSpPr>
        <p:spPr>
          <a:xfrm>
            <a:off x="6858016" y="5072074"/>
            <a:ext cx="357190" cy="35719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5000628" y="3214688"/>
            <a:ext cx="2571768" cy="100013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929190" y="3429000"/>
            <a:ext cx="2071702" cy="157163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AutoShape 39"/>
          <p:cNvSpPr>
            <a:spLocks noChangeArrowheads="1"/>
          </p:cNvSpPr>
          <p:nvPr/>
        </p:nvSpPr>
        <p:spPr bwMode="auto">
          <a:xfrm>
            <a:off x="1785918" y="214290"/>
            <a:ext cx="3786214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66"/>
                </a:solidFill>
                <a:latin typeface="Arial" charset="0"/>
                <a:ea typeface="ＭＳ Ｐゴシック" charset="0"/>
              </a:rPr>
              <a:t>N</a:t>
            </a:r>
            <a:r>
              <a:rPr lang="es-ES" sz="3200" b="1" dirty="0">
                <a:solidFill>
                  <a:srgbClr val="003366"/>
                </a:solidFill>
                <a:latin typeface="Arial" charset="0"/>
                <a:ea typeface="ＭＳ Ｐゴシック" charset="0"/>
              </a:rPr>
              <a:t>u</a:t>
            </a:r>
            <a:r>
              <a:rPr lang="en-US" sz="3200" b="1" dirty="0">
                <a:solidFill>
                  <a:srgbClr val="003366"/>
                </a:solidFill>
                <a:latin typeface="Arial" charset="0"/>
                <a:ea typeface="ＭＳ Ｐゴシック" charset="0"/>
              </a:rPr>
              <a:t>clear reactions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42910" y="3120094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aseline="30000" dirty="0"/>
              <a:t>7</a:t>
            </a:r>
            <a:r>
              <a:rPr lang="en-IN" sz="2800" dirty="0"/>
              <a:t>Li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3789413" y="1814444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aseline="30000" dirty="0"/>
              <a:t>208</a:t>
            </a:r>
            <a:r>
              <a:rPr lang="en-IN" sz="2800" dirty="0"/>
              <a:t>Pb</a:t>
            </a:r>
          </a:p>
        </p:txBody>
      </p:sp>
      <p:sp>
        <p:nvSpPr>
          <p:cNvPr id="229" name="TextBox 228"/>
          <p:cNvSpPr txBox="1"/>
          <p:nvPr/>
        </p:nvSpPr>
        <p:spPr>
          <a:xfrm rot="19045561">
            <a:off x="4710318" y="1513423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ELASTIC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7929586" y="928670"/>
            <a:ext cx="607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30000" dirty="0"/>
              <a:t>4</a:t>
            </a:r>
            <a:r>
              <a:rPr lang="en-IN" dirty="0"/>
              <a:t>He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8072462" y="2857496"/>
            <a:ext cx="607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aseline="30000" dirty="0"/>
              <a:t>3</a:t>
            </a:r>
            <a:r>
              <a:rPr lang="en-IN" dirty="0"/>
              <a:t>H</a:t>
            </a:r>
          </a:p>
        </p:txBody>
      </p:sp>
      <p:sp>
        <p:nvSpPr>
          <p:cNvPr id="234" name="TextBox 233"/>
          <p:cNvSpPr txBox="1"/>
          <p:nvPr/>
        </p:nvSpPr>
        <p:spPr>
          <a:xfrm rot="20876706">
            <a:off x="5984521" y="2245332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BREAKUP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646710" y="5396226"/>
            <a:ext cx="1191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aseline="30000" dirty="0"/>
              <a:t>215</a:t>
            </a:r>
            <a:r>
              <a:rPr lang="en-IN" sz="2800" dirty="0"/>
              <a:t>At</a:t>
            </a:r>
            <a:r>
              <a:rPr lang="en-IN" sz="5400" dirty="0"/>
              <a:t>*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881488" y="3915795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COMPLETE </a:t>
            </a:r>
          </a:p>
          <a:p>
            <a:r>
              <a:rPr lang="en-IN" sz="1600" dirty="0"/>
              <a:t> FUSION</a:t>
            </a:r>
          </a:p>
        </p:txBody>
      </p:sp>
      <p:sp>
        <p:nvSpPr>
          <p:cNvPr id="240" name="TextBox 239"/>
          <p:cNvSpPr txBox="1"/>
          <p:nvPr/>
        </p:nvSpPr>
        <p:spPr>
          <a:xfrm rot="1894644">
            <a:off x="5636317" y="3943298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TRANSFER</a:t>
            </a:r>
          </a:p>
        </p:txBody>
      </p:sp>
      <p:sp>
        <p:nvSpPr>
          <p:cNvPr id="241" name="Oval 240"/>
          <p:cNvSpPr/>
          <p:nvPr/>
        </p:nvSpPr>
        <p:spPr>
          <a:xfrm>
            <a:off x="7072330" y="5429264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2" name="Oval 241"/>
          <p:cNvSpPr/>
          <p:nvPr/>
        </p:nvSpPr>
        <p:spPr>
          <a:xfrm>
            <a:off x="7224730" y="5081598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3" name="Oval 242"/>
          <p:cNvSpPr/>
          <p:nvPr/>
        </p:nvSpPr>
        <p:spPr>
          <a:xfrm>
            <a:off x="7286644" y="5214950"/>
            <a:ext cx="357190" cy="35719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4" name="TextBox 243"/>
          <p:cNvSpPr txBox="1"/>
          <p:nvPr/>
        </p:nvSpPr>
        <p:spPr>
          <a:xfrm>
            <a:off x="7000892" y="5857892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aseline="30000" dirty="0"/>
              <a:t>6</a:t>
            </a:r>
            <a:r>
              <a:rPr lang="en-IN" sz="2800" dirty="0"/>
              <a:t>Li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929586" y="5214950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aseline="30000" dirty="0"/>
              <a:t>209</a:t>
            </a:r>
            <a:r>
              <a:rPr lang="en-IN" sz="2800" dirty="0"/>
              <a:t>Pb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227842" y="6271662"/>
            <a:ext cx="472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these processes interdependent? 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142844" y="1357298"/>
            <a:ext cx="1428760" cy="1643074"/>
            <a:chOff x="142844" y="1357298"/>
            <a:chExt cx="1428760" cy="1643074"/>
          </a:xfrm>
        </p:grpSpPr>
        <p:sp>
          <p:nvSpPr>
            <p:cNvPr id="46" name="Oval 45"/>
            <p:cNvSpPr/>
            <p:nvPr/>
          </p:nvSpPr>
          <p:spPr>
            <a:xfrm>
              <a:off x="785786" y="178592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>
              <a:off x="857224" y="142873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>
              <a:off x="642910" y="157161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/>
            <p:cNvSpPr/>
            <p:nvPr/>
          </p:nvSpPr>
          <p:spPr>
            <a:xfrm>
              <a:off x="571472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/>
            <p:cNvSpPr/>
            <p:nvPr/>
          </p:nvSpPr>
          <p:spPr>
            <a:xfrm>
              <a:off x="642910" y="221455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>
              <a:off x="428596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>
              <a:off x="142844" y="1357298"/>
              <a:ext cx="1428760" cy="16430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857224" y="2405714"/>
              <a:ext cx="577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baseline="30000" dirty="0"/>
                <a:t>3</a:t>
              </a:r>
              <a:r>
                <a:rPr lang="en-IN" sz="2800" dirty="0"/>
                <a:t>H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42844" y="1762772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baseline="30000" dirty="0"/>
                <a:t>4</a:t>
              </a:r>
              <a:r>
                <a:rPr lang="en-IN" sz="2800" dirty="0"/>
                <a:t>He</a:t>
              </a:r>
            </a:p>
          </p:txBody>
        </p:sp>
        <p:sp>
          <p:nvSpPr>
            <p:cNvPr id="212" name="Oval 211"/>
            <p:cNvSpPr/>
            <p:nvPr/>
          </p:nvSpPr>
          <p:spPr>
            <a:xfrm>
              <a:off x="1000100" y="164305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13" name="Oval 212"/>
          <p:cNvSpPr/>
          <p:nvPr/>
        </p:nvSpPr>
        <p:spPr>
          <a:xfrm>
            <a:off x="3643306" y="5143512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6" name="Oval 215"/>
          <p:cNvSpPr/>
          <p:nvPr/>
        </p:nvSpPr>
        <p:spPr>
          <a:xfrm>
            <a:off x="3714744" y="4786322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7" name="Oval 216"/>
          <p:cNvSpPr/>
          <p:nvPr/>
        </p:nvSpPr>
        <p:spPr>
          <a:xfrm>
            <a:off x="3714744" y="5000636"/>
            <a:ext cx="357190" cy="35719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xmlns="" id="{8F20203A-B573-4B32-9EB7-345C17B03E6A}"/>
              </a:ext>
            </a:extLst>
          </p:cNvPr>
          <p:cNvCxnSpPr>
            <a:cxnSpLocks/>
          </p:cNvCxnSpPr>
          <p:nvPr/>
        </p:nvCxnSpPr>
        <p:spPr>
          <a:xfrm flipH="1">
            <a:off x="2059897" y="3202689"/>
            <a:ext cx="1359329" cy="89297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xmlns="" id="{6BFFFF66-E70C-40C1-BC91-44A3DDB18BDE}"/>
              </a:ext>
            </a:extLst>
          </p:cNvPr>
          <p:cNvSpPr txBox="1"/>
          <p:nvPr/>
        </p:nvSpPr>
        <p:spPr>
          <a:xfrm>
            <a:off x="206200" y="3919369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INCOMPLETE </a:t>
            </a:r>
          </a:p>
          <a:p>
            <a:r>
              <a:rPr lang="en-IN" sz="1600" dirty="0"/>
              <a:t> FUSION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xmlns="" id="{0F67683E-B3F2-4790-BE14-63B2021BAB94}"/>
              </a:ext>
            </a:extLst>
          </p:cNvPr>
          <p:cNvGrpSpPr/>
          <p:nvPr/>
        </p:nvGrpSpPr>
        <p:grpSpPr>
          <a:xfrm>
            <a:off x="1169981" y="4143380"/>
            <a:ext cx="1110755" cy="1143008"/>
            <a:chOff x="4071934" y="2071678"/>
            <a:chExt cx="1500198" cy="1571636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1878EF19-7C58-42A5-B2A7-02548E9633AC}"/>
                </a:ext>
              </a:extLst>
            </p:cNvPr>
            <p:cNvSpPr/>
            <p:nvPr/>
          </p:nvSpPr>
          <p:spPr>
            <a:xfrm>
              <a:off x="4357686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ABE39AB4-6AF0-4D7C-B9DD-A812EBC4908D}"/>
                </a:ext>
              </a:extLst>
            </p:cNvPr>
            <p:cNvSpPr/>
            <p:nvPr/>
          </p:nvSpPr>
          <p:spPr>
            <a:xfrm>
              <a:off x="4429124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BB8C2918-EE57-4179-AD36-D2DA440EF23A}"/>
                </a:ext>
              </a:extLst>
            </p:cNvPr>
            <p:cNvSpPr/>
            <p:nvPr/>
          </p:nvSpPr>
          <p:spPr>
            <a:xfrm>
              <a:off x="4214810" y="242886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2DCC6D41-B73E-42D2-B6EF-FD122071B173}"/>
                </a:ext>
              </a:extLst>
            </p:cNvPr>
            <p:cNvSpPr/>
            <p:nvPr/>
          </p:nvSpPr>
          <p:spPr>
            <a:xfrm>
              <a:off x="4500562" y="250030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F6A5C1E6-2BBB-454B-A20A-AE26F8FEC855}"/>
                </a:ext>
              </a:extLst>
            </p:cNvPr>
            <p:cNvSpPr/>
            <p:nvPr/>
          </p:nvSpPr>
          <p:spPr>
            <a:xfrm>
              <a:off x="4643438" y="264318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7951D61F-82DD-411C-80BA-973C008BE5AF}"/>
                </a:ext>
              </a:extLst>
            </p:cNvPr>
            <p:cNvSpPr/>
            <p:nvPr/>
          </p:nvSpPr>
          <p:spPr>
            <a:xfrm>
              <a:off x="4143372" y="250030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2A592AEB-8C63-4995-AAAB-147092D526EB}"/>
                </a:ext>
              </a:extLst>
            </p:cNvPr>
            <p:cNvSpPr/>
            <p:nvPr/>
          </p:nvSpPr>
          <p:spPr>
            <a:xfrm>
              <a:off x="4357686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CBD101C3-9B7A-4C2C-9F90-7418EDC5A9BC}"/>
                </a:ext>
              </a:extLst>
            </p:cNvPr>
            <p:cNvSpPr/>
            <p:nvPr/>
          </p:nvSpPr>
          <p:spPr>
            <a:xfrm>
              <a:off x="4500562" y="314324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8A247D41-246D-4824-836F-4D8FFA4A0546}"/>
                </a:ext>
              </a:extLst>
            </p:cNvPr>
            <p:cNvSpPr/>
            <p:nvPr/>
          </p:nvSpPr>
          <p:spPr>
            <a:xfrm>
              <a:off x="4214810" y="228599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042B7A2B-D6AF-4F3F-A081-5E8FAB0BDD53}"/>
                </a:ext>
              </a:extLst>
            </p:cNvPr>
            <p:cNvSpPr/>
            <p:nvPr/>
          </p:nvSpPr>
          <p:spPr>
            <a:xfrm>
              <a:off x="4286248" y="307181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460FF5A9-A428-4F21-89DD-2F7AC6DCABDB}"/>
                </a:ext>
              </a:extLst>
            </p:cNvPr>
            <p:cNvSpPr/>
            <p:nvPr/>
          </p:nvSpPr>
          <p:spPr>
            <a:xfrm>
              <a:off x="4429124" y="285749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EEE84FB2-8777-4F67-974A-7C21F5B9CFEB}"/>
                </a:ext>
              </a:extLst>
            </p:cNvPr>
            <p:cNvSpPr/>
            <p:nvPr/>
          </p:nvSpPr>
          <p:spPr>
            <a:xfrm>
              <a:off x="4714876" y="292893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A8C12DA3-8F12-41A1-9489-FC56CF744BAE}"/>
                </a:ext>
              </a:extLst>
            </p:cNvPr>
            <p:cNvSpPr/>
            <p:nvPr/>
          </p:nvSpPr>
          <p:spPr>
            <a:xfrm>
              <a:off x="4786314" y="271462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78D4DC2B-07CE-4D4F-8CF6-4198EBF2B07C}"/>
                </a:ext>
              </a:extLst>
            </p:cNvPr>
            <p:cNvSpPr/>
            <p:nvPr/>
          </p:nvSpPr>
          <p:spPr>
            <a:xfrm>
              <a:off x="4429124" y="3214686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2E6DEE11-D417-4F08-9EFC-EFE223DA2C48}"/>
                </a:ext>
              </a:extLst>
            </p:cNvPr>
            <p:cNvSpPr/>
            <p:nvPr/>
          </p:nvSpPr>
          <p:spPr>
            <a:xfrm>
              <a:off x="4857752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C3E9BE20-7709-440B-9E9B-195B99A105A4}"/>
                </a:ext>
              </a:extLst>
            </p:cNvPr>
            <p:cNvSpPr/>
            <p:nvPr/>
          </p:nvSpPr>
          <p:spPr>
            <a:xfrm>
              <a:off x="4929190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91CE8D68-DA94-4251-A022-5424F9702437}"/>
                </a:ext>
              </a:extLst>
            </p:cNvPr>
            <p:cNvSpPr/>
            <p:nvPr/>
          </p:nvSpPr>
          <p:spPr>
            <a:xfrm>
              <a:off x="4572000" y="235743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7AD3317D-7D7D-4F1D-9E0F-5C8AF092AAAD}"/>
                </a:ext>
              </a:extLst>
            </p:cNvPr>
            <p:cNvSpPr/>
            <p:nvPr/>
          </p:nvSpPr>
          <p:spPr>
            <a:xfrm>
              <a:off x="4643438" y="300037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E08A11B5-4B75-4BF8-BED2-5C1F538B28F2}"/>
                </a:ext>
              </a:extLst>
            </p:cNvPr>
            <p:cNvSpPr/>
            <p:nvPr/>
          </p:nvSpPr>
          <p:spPr>
            <a:xfrm>
              <a:off x="4643438" y="328612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DBC5AADC-8CB0-4509-BFD0-7E4C07A52B9E}"/>
                </a:ext>
              </a:extLst>
            </p:cNvPr>
            <p:cNvSpPr/>
            <p:nvPr/>
          </p:nvSpPr>
          <p:spPr>
            <a:xfrm>
              <a:off x="4786314" y="214311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35B20904-BE04-4EEC-A70F-35E0C1962890}"/>
                </a:ext>
              </a:extLst>
            </p:cNvPr>
            <p:cNvSpPr/>
            <p:nvPr/>
          </p:nvSpPr>
          <p:spPr>
            <a:xfrm>
              <a:off x="5000628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8359C013-60FA-4E41-A0A3-9856235CAE22}"/>
                </a:ext>
              </a:extLst>
            </p:cNvPr>
            <p:cNvSpPr/>
            <p:nvPr/>
          </p:nvSpPr>
          <p:spPr>
            <a:xfrm>
              <a:off x="4714876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5C285D9A-F7EF-4A99-9091-74E064AE7332}"/>
                </a:ext>
              </a:extLst>
            </p:cNvPr>
            <p:cNvSpPr/>
            <p:nvPr/>
          </p:nvSpPr>
          <p:spPr>
            <a:xfrm>
              <a:off x="4929190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5B2ED341-14F9-412B-9D1C-F0BB4BA1E5AF}"/>
                </a:ext>
              </a:extLst>
            </p:cNvPr>
            <p:cNvSpPr/>
            <p:nvPr/>
          </p:nvSpPr>
          <p:spPr>
            <a:xfrm>
              <a:off x="4071934" y="278605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C498F085-4F67-4597-A503-71EA83EB298C}"/>
                </a:ext>
              </a:extLst>
            </p:cNvPr>
            <p:cNvSpPr/>
            <p:nvPr/>
          </p:nvSpPr>
          <p:spPr>
            <a:xfrm>
              <a:off x="4857752" y="328612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C7CB56AF-CAF0-4EB0-A454-450A25F4AA7A}"/>
                </a:ext>
              </a:extLst>
            </p:cNvPr>
            <p:cNvSpPr/>
            <p:nvPr/>
          </p:nvSpPr>
          <p:spPr>
            <a:xfrm>
              <a:off x="4643438" y="278605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7439FB2D-F463-49E1-AEE9-4E223AAA1F71}"/>
                </a:ext>
              </a:extLst>
            </p:cNvPr>
            <p:cNvSpPr/>
            <p:nvPr/>
          </p:nvSpPr>
          <p:spPr>
            <a:xfrm>
              <a:off x="4572000" y="2071678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C1322F0C-4EE8-4F3F-90ED-A407F9598238}"/>
                </a:ext>
              </a:extLst>
            </p:cNvPr>
            <p:cNvSpPr/>
            <p:nvPr/>
          </p:nvSpPr>
          <p:spPr>
            <a:xfrm>
              <a:off x="4143372" y="307181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163919C9-E330-4004-AED1-06FBD3BDAB0A}"/>
                </a:ext>
              </a:extLst>
            </p:cNvPr>
            <p:cNvSpPr/>
            <p:nvPr/>
          </p:nvSpPr>
          <p:spPr>
            <a:xfrm>
              <a:off x="5000628" y="221455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B80DA4C1-0854-4C6A-96B8-DF4C955BA0D3}"/>
                </a:ext>
              </a:extLst>
            </p:cNvPr>
            <p:cNvSpPr/>
            <p:nvPr/>
          </p:nvSpPr>
          <p:spPr>
            <a:xfrm>
              <a:off x="5143504" y="3000372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xmlns="" id="{9358A613-73FD-4832-90E4-5B325C4DE414}"/>
                </a:ext>
              </a:extLst>
            </p:cNvPr>
            <p:cNvSpPr/>
            <p:nvPr/>
          </p:nvSpPr>
          <p:spPr>
            <a:xfrm>
              <a:off x="4214810" y="321468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xmlns="" id="{66BF7D22-2770-4EA3-9A3F-D64DA428E534}"/>
                </a:ext>
              </a:extLst>
            </p:cNvPr>
            <p:cNvSpPr/>
            <p:nvPr/>
          </p:nvSpPr>
          <p:spPr>
            <a:xfrm>
              <a:off x="5143504" y="235743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xmlns="" id="{916CA62E-C752-4A17-BC9C-5AA154644CC5}"/>
                </a:ext>
              </a:extLst>
            </p:cNvPr>
            <p:cNvSpPr/>
            <p:nvPr/>
          </p:nvSpPr>
          <p:spPr>
            <a:xfrm>
              <a:off x="5214942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chilly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xmlns="" id="{6E74019A-BC42-4B1B-B707-7173A1F99EE2}"/>
                </a:ext>
              </a:extLst>
            </p:cNvPr>
            <p:cNvSpPr/>
            <p:nvPr/>
          </p:nvSpPr>
          <p:spPr>
            <a:xfrm>
              <a:off x="5214942" y="2857496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xmlns="" id="{6A842915-860E-4362-B619-70F67FDE9B61}"/>
                </a:ext>
              </a:extLst>
            </p:cNvPr>
            <p:cNvSpPr/>
            <p:nvPr/>
          </p:nvSpPr>
          <p:spPr>
            <a:xfrm>
              <a:off x="4286248" y="257174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AD1AC2-BF58-48B6-B0B6-6B720DA5E223}"/>
              </a:ext>
            </a:extLst>
          </p:cNvPr>
          <p:cNvSpPr txBox="1"/>
          <p:nvPr/>
        </p:nvSpPr>
        <p:spPr>
          <a:xfrm rot="19931158">
            <a:off x="2195813" y="3322162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aseline="30000" dirty="0"/>
              <a:t>3</a:t>
            </a:r>
            <a:r>
              <a:rPr lang="en-IN" sz="1600" dirty="0"/>
              <a:t>H+</a:t>
            </a:r>
            <a:r>
              <a:rPr lang="en-IN" sz="1600" baseline="30000" dirty="0"/>
              <a:t>208</a:t>
            </a:r>
            <a:r>
              <a:rPr lang="en-IN" sz="1600" dirty="0"/>
              <a:t>Pb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xmlns="" id="{E5405171-7667-40EF-80C2-ED6A0223553B}"/>
              </a:ext>
            </a:extLst>
          </p:cNvPr>
          <p:cNvSpPr txBox="1"/>
          <p:nvPr/>
        </p:nvSpPr>
        <p:spPr>
          <a:xfrm>
            <a:off x="1133081" y="5052591"/>
            <a:ext cx="115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aseline="30000" dirty="0"/>
              <a:t>211</a:t>
            </a:r>
            <a:r>
              <a:rPr lang="en-IN" sz="2800" dirty="0"/>
              <a:t>Bi</a:t>
            </a:r>
            <a:r>
              <a:rPr lang="en-IN" sz="5400" dirty="0"/>
              <a:t>*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4929197" y="214313"/>
            <a:ext cx="1912928" cy="3714750"/>
            <a:chOff x="4929190" y="3000398"/>
            <a:chExt cx="1912938" cy="371475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792790" y="5076848"/>
              <a:ext cx="966788" cy="890588"/>
              <a:chOff x="3712" y="1848"/>
              <a:chExt cx="609" cy="561"/>
            </a:xfrm>
          </p:grpSpPr>
          <p:grpSp>
            <p:nvGrpSpPr>
              <p:cNvPr id="18" name="Group 4"/>
              <p:cNvGrpSpPr>
                <a:grpSpLocks/>
              </p:cNvGrpSpPr>
              <p:nvPr/>
            </p:nvGrpSpPr>
            <p:grpSpPr bwMode="auto">
              <a:xfrm>
                <a:off x="3712" y="1848"/>
                <a:ext cx="609" cy="561"/>
                <a:chOff x="3712" y="1848"/>
                <a:chExt cx="609" cy="561"/>
              </a:xfrm>
            </p:grpSpPr>
            <p:pic>
              <p:nvPicPr>
                <p:cNvPr id="50" name="Picture 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712" y="1848"/>
                  <a:ext cx="609" cy="56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5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05" y="1935"/>
                  <a:ext cx="420" cy="38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3864" y="2004"/>
                <a:ext cx="242" cy="230"/>
                <a:chOff x="3864" y="2004"/>
                <a:chExt cx="242" cy="230"/>
              </a:xfrm>
            </p:grpSpPr>
            <p:grpSp>
              <p:nvGrpSpPr>
                <p:cNvPr id="20" name="Group 8"/>
                <p:cNvGrpSpPr>
                  <a:grpSpLocks/>
                </p:cNvGrpSpPr>
                <p:nvPr/>
              </p:nvGrpSpPr>
              <p:grpSpPr bwMode="auto">
                <a:xfrm>
                  <a:off x="4007" y="2101"/>
                  <a:ext cx="99" cy="85"/>
                  <a:chOff x="4007" y="2101"/>
                  <a:chExt cx="99" cy="85"/>
                </a:xfrm>
              </p:grpSpPr>
              <p:pic>
                <p:nvPicPr>
                  <p:cNvPr id="4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007" y="2101"/>
                    <a:ext cx="99" cy="8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5" y="2118"/>
                    <a:ext cx="62" cy="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1"/>
                <p:cNvGrpSpPr>
                  <a:grpSpLocks/>
                </p:cNvGrpSpPr>
                <p:nvPr/>
              </p:nvGrpSpPr>
              <p:grpSpPr bwMode="auto">
                <a:xfrm>
                  <a:off x="3934" y="2135"/>
                  <a:ext cx="99" cy="99"/>
                  <a:chOff x="3934" y="2135"/>
                  <a:chExt cx="99" cy="99"/>
                </a:xfrm>
              </p:grpSpPr>
              <p:pic>
                <p:nvPicPr>
                  <p:cNvPr id="4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934" y="2135"/>
                    <a:ext cx="99" cy="9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2" y="2151"/>
                    <a:ext cx="62" cy="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4"/>
                <p:cNvGrpSpPr>
                  <a:grpSpLocks/>
                </p:cNvGrpSpPr>
                <p:nvPr/>
              </p:nvGrpSpPr>
              <p:grpSpPr bwMode="auto">
                <a:xfrm>
                  <a:off x="3886" y="2028"/>
                  <a:ext cx="99" cy="85"/>
                  <a:chOff x="3886" y="2028"/>
                  <a:chExt cx="99" cy="85"/>
                </a:xfrm>
              </p:grpSpPr>
              <p:pic>
                <p:nvPicPr>
                  <p:cNvPr id="44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86" y="2028"/>
                    <a:ext cx="99" cy="8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05" y="2043"/>
                    <a:ext cx="62" cy="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7"/>
                <p:cNvGrpSpPr>
                  <a:grpSpLocks/>
                </p:cNvGrpSpPr>
                <p:nvPr/>
              </p:nvGrpSpPr>
              <p:grpSpPr bwMode="auto">
                <a:xfrm>
                  <a:off x="3926" y="2062"/>
                  <a:ext cx="102" cy="99"/>
                  <a:chOff x="3926" y="2062"/>
                  <a:chExt cx="102" cy="99"/>
                </a:xfrm>
              </p:grpSpPr>
              <p:pic>
                <p:nvPicPr>
                  <p:cNvPr id="42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926" y="2062"/>
                    <a:ext cx="102" cy="9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6" y="2079"/>
                    <a:ext cx="62" cy="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20"/>
                <p:cNvGrpSpPr>
                  <a:grpSpLocks/>
                </p:cNvGrpSpPr>
                <p:nvPr/>
              </p:nvGrpSpPr>
              <p:grpSpPr bwMode="auto">
                <a:xfrm>
                  <a:off x="3864" y="2080"/>
                  <a:ext cx="102" cy="99"/>
                  <a:chOff x="3864" y="2080"/>
                  <a:chExt cx="102" cy="99"/>
                </a:xfrm>
              </p:grpSpPr>
              <p:pic>
                <p:nvPicPr>
                  <p:cNvPr id="40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864" y="2080"/>
                    <a:ext cx="102" cy="9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4" y="2097"/>
                    <a:ext cx="62" cy="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23"/>
                <p:cNvGrpSpPr>
                  <a:grpSpLocks/>
                </p:cNvGrpSpPr>
                <p:nvPr/>
              </p:nvGrpSpPr>
              <p:grpSpPr bwMode="auto">
                <a:xfrm>
                  <a:off x="3926" y="2111"/>
                  <a:ext cx="102" cy="85"/>
                  <a:chOff x="3926" y="2111"/>
                  <a:chExt cx="102" cy="85"/>
                </a:xfrm>
              </p:grpSpPr>
              <p:pic>
                <p:nvPicPr>
                  <p:cNvPr id="38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3926" y="2111"/>
                    <a:ext cx="102" cy="8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3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6" y="2128"/>
                    <a:ext cx="62" cy="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6"/>
                <p:cNvGrpSpPr>
                  <a:grpSpLocks/>
                </p:cNvGrpSpPr>
                <p:nvPr/>
              </p:nvGrpSpPr>
              <p:grpSpPr bwMode="auto">
                <a:xfrm>
                  <a:off x="3948" y="2004"/>
                  <a:ext cx="99" cy="85"/>
                  <a:chOff x="3948" y="2004"/>
                  <a:chExt cx="99" cy="85"/>
                </a:xfrm>
              </p:grpSpPr>
              <p:pic>
                <p:nvPicPr>
                  <p:cNvPr id="36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948" y="2004"/>
                    <a:ext cx="99" cy="8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37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6" y="2021"/>
                    <a:ext cx="62" cy="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29"/>
                <p:cNvGrpSpPr>
                  <a:grpSpLocks/>
                </p:cNvGrpSpPr>
                <p:nvPr/>
              </p:nvGrpSpPr>
              <p:grpSpPr bwMode="auto">
                <a:xfrm>
                  <a:off x="4003" y="2049"/>
                  <a:ext cx="99" cy="99"/>
                  <a:chOff x="4003" y="2049"/>
                  <a:chExt cx="99" cy="99"/>
                </a:xfrm>
              </p:grpSpPr>
              <p:pic>
                <p:nvPicPr>
                  <p:cNvPr id="34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003" y="2049"/>
                    <a:ext cx="99" cy="9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35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3" y="2067"/>
                    <a:ext cx="62" cy="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32"/>
                <p:cNvGrpSpPr>
                  <a:grpSpLocks/>
                </p:cNvGrpSpPr>
                <p:nvPr/>
              </p:nvGrpSpPr>
              <p:grpSpPr bwMode="auto">
                <a:xfrm>
                  <a:off x="3970" y="2104"/>
                  <a:ext cx="102" cy="99"/>
                  <a:chOff x="3970" y="2104"/>
                  <a:chExt cx="102" cy="99"/>
                </a:xfrm>
              </p:grpSpPr>
              <p:pic>
                <p:nvPicPr>
                  <p:cNvPr id="32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970" y="2104"/>
                    <a:ext cx="102" cy="9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3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1" y="2120"/>
                    <a:ext cx="62" cy="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35"/>
                <p:cNvGrpSpPr>
                  <a:grpSpLocks/>
                </p:cNvGrpSpPr>
                <p:nvPr/>
              </p:nvGrpSpPr>
              <p:grpSpPr bwMode="auto">
                <a:xfrm>
                  <a:off x="3926" y="2059"/>
                  <a:ext cx="102" cy="85"/>
                  <a:chOff x="3926" y="2059"/>
                  <a:chExt cx="102" cy="85"/>
                </a:xfrm>
              </p:grpSpPr>
              <p:pic>
                <p:nvPicPr>
                  <p:cNvPr id="30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3926" y="2059"/>
                    <a:ext cx="102" cy="8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3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6" y="2075"/>
                    <a:ext cx="62" cy="5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" name="Rectangle 73"/>
            <p:cNvSpPr>
              <a:spLocks noChangeArrowheads="1"/>
            </p:cNvSpPr>
            <p:nvPr/>
          </p:nvSpPr>
          <p:spPr bwMode="auto">
            <a:xfrm>
              <a:off x="5751515" y="3000398"/>
              <a:ext cx="1066800" cy="704850"/>
            </a:xfrm>
            <a:prstGeom prst="rect">
              <a:avLst/>
            </a:prstGeom>
            <a:gradFill rotWithShape="0">
              <a:gsLst>
                <a:gs pos="0">
                  <a:srgbClr val="663012"/>
                </a:gs>
                <a:gs pos="100000">
                  <a:srgbClr val="D6B19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5"/>
            <p:cNvSpPr>
              <a:spLocks noChangeShapeType="1"/>
            </p:cNvSpPr>
            <p:nvPr/>
          </p:nvSpPr>
          <p:spPr bwMode="auto">
            <a:xfrm>
              <a:off x="5748340" y="3970361"/>
              <a:ext cx="1066800" cy="1587"/>
            </a:xfrm>
            <a:prstGeom prst="line">
              <a:avLst/>
            </a:prstGeom>
            <a:noFill/>
            <a:ln w="31680">
              <a:solidFill>
                <a:srgbClr val="2906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/>
          </p:nvSpPr>
          <p:spPr bwMode="auto">
            <a:xfrm>
              <a:off x="5748340" y="4186261"/>
              <a:ext cx="1066800" cy="1587"/>
            </a:xfrm>
            <a:prstGeom prst="line">
              <a:avLst/>
            </a:prstGeom>
            <a:noFill/>
            <a:ln w="31680">
              <a:solidFill>
                <a:srgbClr val="2906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7"/>
            <p:cNvSpPr>
              <a:spLocks noChangeShapeType="1"/>
            </p:cNvSpPr>
            <p:nvPr/>
          </p:nvSpPr>
          <p:spPr bwMode="auto">
            <a:xfrm>
              <a:off x="5748340" y="4438673"/>
              <a:ext cx="1066800" cy="1588"/>
            </a:xfrm>
            <a:prstGeom prst="line">
              <a:avLst/>
            </a:prstGeom>
            <a:noFill/>
            <a:ln w="31680">
              <a:solidFill>
                <a:srgbClr val="2906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8"/>
            <p:cNvSpPr>
              <a:spLocks noChangeShapeType="1"/>
            </p:cNvSpPr>
            <p:nvPr/>
          </p:nvSpPr>
          <p:spPr bwMode="auto">
            <a:xfrm>
              <a:off x="5748340" y="4654573"/>
              <a:ext cx="1066800" cy="1588"/>
            </a:xfrm>
            <a:prstGeom prst="line">
              <a:avLst/>
            </a:prstGeom>
            <a:noFill/>
            <a:ln w="31680">
              <a:solidFill>
                <a:srgbClr val="2906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9"/>
            <p:cNvSpPr>
              <a:spLocks noChangeShapeType="1"/>
            </p:cNvSpPr>
            <p:nvPr/>
          </p:nvSpPr>
          <p:spPr bwMode="auto">
            <a:xfrm>
              <a:off x="5748340" y="4833961"/>
              <a:ext cx="1066800" cy="1587"/>
            </a:xfrm>
            <a:prstGeom prst="line">
              <a:avLst/>
            </a:prstGeom>
            <a:noFill/>
            <a:ln w="31680">
              <a:solidFill>
                <a:srgbClr val="2906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0"/>
            <p:cNvSpPr>
              <a:spLocks noChangeShapeType="1"/>
            </p:cNvSpPr>
            <p:nvPr/>
          </p:nvSpPr>
          <p:spPr bwMode="auto">
            <a:xfrm>
              <a:off x="5748340" y="5086373"/>
              <a:ext cx="1066800" cy="1588"/>
            </a:xfrm>
            <a:prstGeom prst="line">
              <a:avLst/>
            </a:prstGeom>
            <a:noFill/>
            <a:ln w="31680">
              <a:solidFill>
                <a:srgbClr val="2906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82"/>
            <p:cNvSpPr txBox="1">
              <a:spLocks noChangeArrowheads="1"/>
            </p:cNvSpPr>
            <p:nvPr/>
          </p:nvSpPr>
          <p:spPr bwMode="auto">
            <a:xfrm>
              <a:off x="5713415" y="5707086"/>
              <a:ext cx="1128713" cy="10080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ea typeface="DejaVu Sans"/>
                  <a:cs typeface="DejaVu Sans"/>
                </a:rPr>
                <a:t>Tightly 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ea typeface="DejaVu Sans"/>
                  <a:cs typeface="DejaVu Sans"/>
                </a:rPr>
                <a:t>bound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>
                <a:solidFill>
                  <a:srgbClr val="FF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14" name="Text Box 85"/>
            <p:cNvSpPr txBox="1">
              <a:spLocks noChangeArrowheads="1"/>
            </p:cNvSpPr>
            <p:nvPr/>
          </p:nvSpPr>
          <p:spPr bwMode="auto">
            <a:xfrm>
              <a:off x="5173665" y="3511573"/>
              <a:ext cx="688975" cy="787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ea typeface="DejaVu Sans"/>
                  <a:cs typeface="DejaVu Sans"/>
                </a:rPr>
                <a:t>E</a:t>
              </a:r>
              <a:r>
                <a:rPr lang="en-US" baseline="-25000">
                  <a:solidFill>
                    <a:srgbClr val="FF0000"/>
                  </a:solidFill>
                  <a:ea typeface="DejaVu Sans"/>
                  <a:cs typeface="DejaVu Sans"/>
                </a:rPr>
                <a:t>th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baseline="-25000">
                <a:solidFill>
                  <a:srgbClr val="FF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5173665" y="4879998"/>
              <a:ext cx="688975" cy="703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ea typeface="DejaVu Sans"/>
                  <a:cs typeface="DejaVu Sans"/>
                </a:rPr>
                <a:t>g.s.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>
                <a:solidFill>
                  <a:srgbClr val="FF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16" name="Text Box 88"/>
            <p:cNvSpPr txBox="1">
              <a:spLocks noChangeArrowheads="1"/>
            </p:cNvSpPr>
            <p:nvPr/>
          </p:nvSpPr>
          <p:spPr bwMode="auto">
            <a:xfrm>
              <a:off x="4929190" y="4243411"/>
              <a:ext cx="688975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ea typeface="DejaVu Sans"/>
                  <a:cs typeface="DejaVu Sans"/>
                </a:rPr>
                <a:t>b.s.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>
                <a:solidFill>
                  <a:srgbClr val="FF0000"/>
                </a:solidFill>
                <a:ea typeface="DejaVu Sans"/>
                <a:cs typeface="DejaVu Sans"/>
              </a:endParaRPr>
            </a:p>
          </p:txBody>
        </p:sp>
        <p:sp>
          <p:nvSpPr>
            <p:cNvPr id="17" name="AutoShape 90"/>
            <p:cNvSpPr>
              <a:spLocks/>
            </p:cNvSpPr>
            <p:nvPr/>
          </p:nvSpPr>
          <p:spPr bwMode="auto">
            <a:xfrm>
              <a:off x="5538790" y="3938611"/>
              <a:ext cx="198438" cy="990600"/>
            </a:xfrm>
            <a:prstGeom prst="leftBrace">
              <a:avLst>
                <a:gd name="adj1" fmla="val 8320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39"/>
          <p:cNvGrpSpPr>
            <a:grpSpLocks/>
          </p:cNvGrpSpPr>
          <p:nvPr/>
        </p:nvGrpSpPr>
        <p:grpSpPr bwMode="auto">
          <a:xfrm>
            <a:off x="7418391" y="2290748"/>
            <a:ext cx="966786" cy="890582"/>
            <a:chOff x="4710" y="1848"/>
            <a:chExt cx="609" cy="561"/>
          </a:xfrm>
        </p:grpSpPr>
        <p:pic>
          <p:nvPicPr>
            <p:cNvPr id="85" name="Picture 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0" y="1848"/>
              <a:ext cx="609" cy="5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6" name="Text Box 41"/>
            <p:cNvSpPr txBox="1">
              <a:spLocks noChangeArrowheads="1"/>
            </p:cNvSpPr>
            <p:nvPr/>
          </p:nvSpPr>
          <p:spPr bwMode="auto">
            <a:xfrm>
              <a:off x="4803" y="1935"/>
              <a:ext cx="420" cy="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46"/>
          <p:cNvGrpSpPr>
            <a:grpSpLocks/>
          </p:cNvGrpSpPr>
          <p:nvPr/>
        </p:nvGrpSpPr>
        <p:grpSpPr bwMode="auto">
          <a:xfrm>
            <a:off x="7843862" y="2628896"/>
            <a:ext cx="157162" cy="157162"/>
            <a:chOff x="4931" y="2135"/>
            <a:chExt cx="99" cy="99"/>
          </a:xfrm>
        </p:grpSpPr>
        <p:pic>
          <p:nvPicPr>
            <p:cNvPr id="81" name="Picture 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1" y="2135"/>
              <a:ext cx="99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2" name="Text Box 48"/>
            <p:cNvSpPr txBox="1">
              <a:spLocks noChangeArrowheads="1"/>
            </p:cNvSpPr>
            <p:nvPr/>
          </p:nvSpPr>
          <p:spPr bwMode="auto">
            <a:xfrm>
              <a:off x="4950" y="2151"/>
              <a:ext cx="62" cy="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49"/>
          <p:cNvGrpSpPr>
            <a:grpSpLocks/>
          </p:cNvGrpSpPr>
          <p:nvPr/>
        </p:nvGrpSpPr>
        <p:grpSpPr bwMode="auto">
          <a:xfrm>
            <a:off x="7694616" y="2576496"/>
            <a:ext cx="157162" cy="134937"/>
            <a:chOff x="4884" y="2028"/>
            <a:chExt cx="99" cy="85"/>
          </a:xfrm>
        </p:grpSpPr>
        <p:pic>
          <p:nvPicPr>
            <p:cNvPr id="79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4" y="2028"/>
              <a:ext cx="99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0" name="Text Box 51"/>
            <p:cNvSpPr txBox="1">
              <a:spLocks noChangeArrowheads="1"/>
            </p:cNvSpPr>
            <p:nvPr/>
          </p:nvSpPr>
          <p:spPr bwMode="auto">
            <a:xfrm>
              <a:off x="4903" y="2043"/>
              <a:ext cx="62" cy="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2"/>
          <p:cNvGrpSpPr>
            <a:grpSpLocks/>
          </p:cNvGrpSpPr>
          <p:nvPr/>
        </p:nvGrpSpPr>
        <p:grpSpPr bwMode="auto">
          <a:xfrm>
            <a:off x="7715272" y="2643182"/>
            <a:ext cx="161925" cy="157162"/>
            <a:chOff x="4924" y="2062"/>
            <a:chExt cx="102" cy="99"/>
          </a:xfrm>
        </p:grpSpPr>
        <p:pic>
          <p:nvPicPr>
            <p:cNvPr id="77" name="Picture 5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4" y="2062"/>
              <a:ext cx="102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8" name="Text Box 54"/>
            <p:cNvSpPr txBox="1">
              <a:spLocks noChangeArrowheads="1"/>
            </p:cNvSpPr>
            <p:nvPr/>
          </p:nvSpPr>
          <p:spPr bwMode="auto">
            <a:xfrm>
              <a:off x="4944" y="2079"/>
              <a:ext cx="62" cy="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7793041" y="2538396"/>
            <a:ext cx="157162" cy="134937"/>
            <a:chOff x="4946" y="2004"/>
            <a:chExt cx="99" cy="85"/>
          </a:xfrm>
        </p:grpSpPr>
        <p:pic>
          <p:nvPicPr>
            <p:cNvPr id="71" name="Picture 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6" y="2004"/>
              <a:ext cx="99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4964" y="2021"/>
              <a:ext cx="62" cy="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70"/>
          <p:cNvGrpSpPr>
            <a:grpSpLocks/>
          </p:cNvGrpSpPr>
          <p:nvPr/>
        </p:nvGrpSpPr>
        <p:grpSpPr bwMode="auto">
          <a:xfrm>
            <a:off x="8072462" y="2714620"/>
            <a:ext cx="161925" cy="134937"/>
            <a:chOff x="4924" y="2059"/>
            <a:chExt cx="102" cy="85"/>
          </a:xfrm>
        </p:grpSpPr>
        <p:pic>
          <p:nvPicPr>
            <p:cNvPr id="65" name="Picture 7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24" y="2059"/>
              <a:ext cx="102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6" name="Text Box 72"/>
            <p:cNvSpPr txBox="1">
              <a:spLocks noChangeArrowheads="1"/>
            </p:cNvSpPr>
            <p:nvPr/>
          </p:nvSpPr>
          <p:spPr bwMode="auto">
            <a:xfrm>
              <a:off x="4944" y="2075"/>
              <a:ext cx="62" cy="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ectangle 74"/>
          <p:cNvSpPr>
            <a:spLocks noChangeArrowheads="1"/>
          </p:cNvSpPr>
          <p:nvPr/>
        </p:nvSpPr>
        <p:spPr bwMode="auto">
          <a:xfrm>
            <a:off x="7377116" y="214313"/>
            <a:ext cx="1066797" cy="1847837"/>
          </a:xfrm>
          <a:prstGeom prst="rect">
            <a:avLst/>
          </a:prstGeom>
          <a:gradFill rotWithShape="0">
            <a:gsLst>
              <a:gs pos="0">
                <a:srgbClr val="663012"/>
              </a:gs>
              <a:gs pos="100000">
                <a:srgbClr val="D6B19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1"/>
          <p:cNvSpPr>
            <a:spLocks noChangeShapeType="1"/>
          </p:cNvSpPr>
          <p:nvPr/>
        </p:nvSpPr>
        <p:spPr bwMode="auto">
          <a:xfrm>
            <a:off x="7373941" y="2300273"/>
            <a:ext cx="1066797" cy="1588"/>
          </a:xfrm>
          <a:prstGeom prst="line">
            <a:avLst/>
          </a:prstGeom>
          <a:noFill/>
          <a:ln w="31680">
            <a:solidFill>
              <a:srgbClr val="2906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83"/>
          <p:cNvSpPr txBox="1">
            <a:spLocks noChangeArrowheads="1"/>
          </p:cNvSpPr>
          <p:nvPr/>
        </p:nvSpPr>
        <p:spPr bwMode="auto">
          <a:xfrm>
            <a:off x="7339016" y="2920982"/>
            <a:ext cx="1128710" cy="1008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DejaVu Sans"/>
                <a:cs typeface="DejaVu Sans"/>
              </a:rPr>
              <a:t>Weakly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DejaVu Sans"/>
                <a:cs typeface="DejaVu Sans"/>
              </a:rPr>
              <a:t>bound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FF0000"/>
              </a:solidFill>
              <a:ea typeface="DejaVu Sans"/>
              <a:cs typeface="DejaVu Sans"/>
            </a:endParaRP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8347077" y="1841490"/>
            <a:ext cx="688973" cy="787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DejaVu Sans"/>
                <a:cs typeface="DejaVu Sans"/>
              </a:rPr>
              <a:t>E</a:t>
            </a:r>
            <a:r>
              <a:rPr lang="en-US" baseline="-25000">
                <a:solidFill>
                  <a:srgbClr val="FF0000"/>
                </a:solidFill>
                <a:ea typeface="DejaVu Sans"/>
                <a:cs typeface="DejaVu Sans"/>
              </a:rPr>
              <a:t>th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-25000">
              <a:solidFill>
                <a:srgbClr val="FF0000"/>
              </a:solidFill>
              <a:ea typeface="DejaVu Sans"/>
              <a:cs typeface="DejaVu Sans"/>
            </a:endParaRPr>
          </a:p>
        </p:txBody>
      </p:sp>
      <p:sp>
        <p:nvSpPr>
          <p:cNvPr id="91" name="Text Box 86"/>
          <p:cNvSpPr txBox="1">
            <a:spLocks noChangeArrowheads="1"/>
          </p:cNvSpPr>
          <p:nvPr/>
        </p:nvSpPr>
        <p:spPr bwMode="auto">
          <a:xfrm>
            <a:off x="8347077" y="2093900"/>
            <a:ext cx="688973" cy="703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DejaVu Sans"/>
                <a:cs typeface="DejaVu Sans"/>
              </a:rPr>
              <a:t>g.s.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FF0000"/>
              </a:solidFill>
              <a:ea typeface="DejaVu Sans"/>
              <a:cs typeface="DejaVu San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377116" y="1114420"/>
            <a:ext cx="1069972" cy="182561"/>
          </a:xfrm>
          <a:prstGeom prst="rect">
            <a:avLst/>
          </a:prstGeom>
          <a:gradFill rotWithShape="0">
            <a:gsLst>
              <a:gs pos="0">
                <a:srgbClr val="804C19"/>
              </a:gs>
              <a:gs pos="50000">
                <a:srgbClr val="2323DC"/>
              </a:gs>
              <a:gs pos="100000">
                <a:srgbClr val="804C1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377116" y="1582728"/>
            <a:ext cx="1069972" cy="182562"/>
          </a:xfrm>
          <a:prstGeom prst="rect">
            <a:avLst/>
          </a:prstGeom>
          <a:gradFill rotWithShape="0">
            <a:gsLst>
              <a:gs pos="0">
                <a:srgbClr val="804C19"/>
              </a:gs>
              <a:gs pos="50000">
                <a:srgbClr val="2323DC"/>
              </a:gs>
              <a:gs pos="100000">
                <a:srgbClr val="804C1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Cloud Callout 93"/>
          <p:cNvSpPr/>
          <p:nvPr/>
        </p:nvSpPr>
        <p:spPr bwMode="auto">
          <a:xfrm>
            <a:off x="4767263" y="4429125"/>
            <a:ext cx="3929062" cy="2143125"/>
          </a:xfrm>
          <a:prstGeom prst="cloudCallout">
            <a:avLst>
              <a:gd name="adj1" fmla="val 28265"/>
              <a:gd name="adj2" fmla="val -875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164"/>
          <p:cNvSpPr>
            <a:spLocks noChangeArrowheads="1"/>
          </p:cNvSpPr>
          <p:nvPr/>
        </p:nvSpPr>
        <p:spPr bwMode="auto">
          <a:xfrm>
            <a:off x="4838692" y="4929188"/>
            <a:ext cx="3500454" cy="101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low lying continuum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importance of coupling to  breakup </a:t>
            </a:r>
          </a:p>
        </p:txBody>
      </p:sp>
      <p:grpSp>
        <p:nvGrpSpPr>
          <p:cNvPr id="96" name="Group 52"/>
          <p:cNvGrpSpPr>
            <a:grpSpLocks/>
          </p:cNvGrpSpPr>
          <p:nvPr/>
        </p:nvGrpSpPr>
        <p:grpSpPr bwMode="auto">
          <a:xfrm>
            <a:off x="8124851" y="2786058"/>
            <a:ext cx="161925" cy="157162"/>
            <a:chOff x="4924" y="2062"/>
            <a:chExt cx="102" cy="99"/>
          </a:xfrm>
        </p:grpSpPr>
        <p:pic>
          <p:nvPicPr>
            <p:cNvPr id="97" name="Picture 5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4" y="2062"/>
              <a:ext cx="102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8" name="Text Box 54"/>
            <p:cNvSpPr txBox="1">
              <a:spLocks noChangeArrowheads="1"/>
            </p:cNvSpPr>
            <p:nvPr/>
          </p:nvSpPr>
          <p:spPr bwMode="auto">
            <a:xfrm>
              <a:off x="4944" y="2079"/>
              <a:ext cx="62" cy="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61"/>
          <p:cNvGrpSpPr>
            <a:grpSpLocks/>
          </p:cNvGrpSpPr>
          <p:nvPr/>
        </p:nvGrpSpPr>
        <p:grpSpPr bwMode="auto">
          <a:xfrm>
            <a:off x="7986738" y="2793997"/>
            <a:ext cx="157162" cy="134937"/>
            <a:chOff x="4946" y="2004"/>
            <a:chExt cx="99" cy="85"/>
          </a:xfrm>
        </p:grpSpPr>
        <p:pic>
          <p:nvPicPr>
            <p:cNvPr id="100" name="Picture 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6" y="2004"/>
              <a:ext cx="99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1" name="Text Box 63"/>
            <p:cNvSpPr txBox="1">
              <a:spLocks noChangeArrowheads="1"/>
            </p:cNvSpPr>
            <p:nvPr/>
          </p:nvSpPr>
          <p:spPr bwMode="auto">
            <a:xfrm>
              <a:off x="4964" y="2021"/>
              <a:ext cx="62" cy="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Rectangle 2"/>
          <p:cNvSpPr>
            <a:spLocks noChangeArrowheads="1"/>
          </p:cNvSpPr>
          <p:nvPr/>
        </p:nvSpPr>
        <p:spPr bwMode="auto">
          <a:xfrm>
            <a:off x="142875" y="369047"/>
            <a:ext cx="51435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Strongly bound nuclei : </a:t>
            </a:r>
          </a:p>
          <a:p>
            <a:pPr eaLnBrk="0" hangingPunct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 (S</a:t>
            </a:r>
            <a:r>
              <a:rPr lang="en-US" b="1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7.4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E ~ V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-  coupling effect of 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inelastic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transfer reactions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on fusion  &amp; Elastic scattering are well understood</a:t>
            </a:r>
            <a:endParaRPr lang="en-US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5"/>
          <p:cNvSpPr txBox="1">
            <a:spLocks noChangeArrowheads="1"/>
          </p:cNvSpPr>
          <p:nvPr/>
        </p:nvSpPr>
        <p:spPr bwMode="auto">
          <a:xfrm>
            <a:off x="152400" y="2500313"/>
            <a:ext cx="490061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Weakly</a:t>
            </a:r>
            <a:r>
              <a:rPr lang="en-US" b="1" dirty="0">
                <a:solidFill>
                  <a:srgbClr val="CA06C1"/>
                </a:solidFill>
                <a:latin typeface="Times New Roman" pitchFamily="18" charset="0"/>
                <a:cs typeface="Times New Roman" pitchFamily="18" charset="0"/>
              </a:rPr>
              <a:t> bound stable (</a:t>
            </a:r>
            <a:r>
              <a:rPr lang="en-US" b="1" baseline="30000" dirty="0">
                <a:solidFill>
                  <a:srgbClr val="CA06C1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b="1" dirty="0">
                <a:solidFill>
                  <a:srgbClr val="CA06C1"/>
                </a:solidFill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b="1" baseline="30000" dirty="0">
                <a:solidFill>
                  <a:srgbClr val="CA06C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>
                <a:solidFill>
                  <a:srgbClr val="CA06C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6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Li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+d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, S</a:t>
            </a:r>
            <a:r>
              <a:rPr lang="en-US" baseline="-25000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=1.48 MeV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Li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+t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, S</a:t>
            </a:r>
            <a:r>
              <a:rPr lang="en-US" baseline="-25000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=2.47 MeV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9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Be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+n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, S</a:t>
            </a:r>
            <a:r>
              <a:rPr lang="en-US" baseline="-25000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=1.57 MeV</a:t>
            </a:r>
            <a:endParaRPr lang="en-US" dirty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08AB65-C4EB-4C5F-AC7D-722ED739687E}"/>
              </a:ext>
            </a:extLst>
          </p:cNvPr>
          <p:cNvSpPr/>
          <p:nvPr/>
        </p:nvSpPr>
        <p:spPr>
          <a:xfrm>
            <a:off x="114937" y="450912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Cluster structures</a:t>
            </a:r>
          </a:p>
          <a:p>
            <a:pPr>
              <a:buFont typeface="Wingdings" pitchFamily="2" charset="2"/>
              <a:buChar char="q"/>
            </a:pPr>
            <a:endParaRPr lang="en-IN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Low binding energy </a:t>
            </a:r>
            <a:r>
              <a:rPr lang="en-IN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Low breakup threshold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76200" y="152400"/>
            <a:ext cx="672804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b="1" dirty="0">
                <a:solidFill>
                  <a:srgbClr val="CA06C1"/>
                </a:solidFill>
              </a:rPr>
              <a:t>Weakly bound unstable nuclei (</a:t>
            </a:r>
            <a:r>
              <a:rPr lang="en-US" b="1" baseline="30000" dirty="0">
                <a:solidFill>
                  <a:srgbClr val="CA06C1"/>
                </a:solidFill>
              </a:rPr>
              <a:t>6</a:t>
            </a:r>
            <a:r>
              <a:rPr lang="en-US" b="1" dirty="0">
                <a:solidFill>
                  <a:srgbClr val="CA06C1"/>
                </a:solidFill>
              </a:rPr>
              <a:t>He, </a:t>
            </a:r>
            <a:r>
              <a:rPr lang="en-US" b="1" baseline="30000" dirty="0">
                <a:solidFill>
                  <a:srgbClr val="CA06C1"/>
                </a:solidFill>
              </a:rPr>
              <a:t>11</a:t>
            </a:r>
            <a:r>
              <a:rPr lang="en-US" b="1" dirty="0">
                <a:solidFill>
                  <a:srgbClr val="CA06C1"/>
                </a:solidFill>
              </a:rPr>
              <a:t>Li)</a:t>
            </a:r>
          </a:p>
          <a:p>
            <a:pPr eaLnBrk="0" hangingPunct="0"/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(Away from line of stability)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separation energies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exotic shapes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density distribution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probability of transfer of valence nucleon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dipole polarizabilities expected</a:t>
            </a:r>
          </a:p>
          <a:p>
            <a:pPr eaLnBrk="0" hangingPunct="0"/>
            <a:r>
              <a:rPr lang="en-US" sz="22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: 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 Rev C </a:t>
            </a:r>
            <a:r>
              <a:rPr lang="en-IN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I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021601(R) (2008), </a:t>
            </a:r>
            <a:r>
              <a:rPr lang="en-US" sz="22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: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 Rev C </a:t>
            </a:r>
            <a:r>
              <a:rPr lang="en-IN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 031601(R) (2011)</a:t>
            </a:r>
            <a:endParaRPr lang="en-US" sz="2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38"/>
          <p:cNvSpPr txBox="1">
            <a:spLocks noChangeArrowheads="1"/>
          </p:cNvSpPr>
          <p:nvPr/>
        </p:nvSpPr>
        <p:spPr bwMode="auto">
          <a:xfrm>
            <a:off x="5590467" y="98095"/>
            <a:ext cx="161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 dirty="0">
                <a:latin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</a:rPr>
              <a:t>He = </a:t>
            </a:r>
            <a:r>
              <a:rPr lang="en-US" dirty="0" err="1">
                <a:latin typeface="Symbol" pitchFamily="18" charset="2"/>
              </a:rPr>
              <a:t>a</a:t>
            </a:r>
            <a:r>
              <a:rPr lang="en-US" dirty="0" err="1">
                <a:latin typeface="Times New Roman" pitchFamily="18" charset="0"/>
              </a:rPr>
              <a:t>+n+n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r>
              <a:rPr lang="en-US" baseline="30000" dirty="0">
                <a:latin typeface="Times New Roman" pitchFamily="18" charset="0"/>
              </a:rPr>
              <a:t>11</a:t>
            </a:r>
            <a:r>
              <a:rPr lang="en-US" dirty="0">
                <a:latin typeface="Times New Roman" pitchFamily="18" charset="0"/>
              </a:rPr>
              <a:t>Li=</a:t>
            </a:r>
            <a:r>
              <a:rPr lang="en-US" baseline="30000" dirty="0">
                <a:latin typeface="Times New Roman" pitchFamily="18" charset="0"/>
              </a:rPr>
              <a:t>9</a:t>
            </a:r>
            <a:r>
              <a:rPr lang="en-US" dirty="0">
                <a:latin typeface="Times New Roman" pitchFamily="18" charset="0"/>
              </a:rPr>
              <a:t>Li+n+n</a:t>
            </a:r>
            <a:endParaRPr lang="en-US" dirty="0"/>
          </a:p>
        </p:txBody>
      </p:sp>
      <p:sp>
        <p:nvSpPr>
          <p:cNvPr id="2053" name="Text Box 39"/>
          <p:cNvSpPr txBox="1">
            <a:spLocks noChangeArrowheads="1"/>
          </p:cNvSpPr>
          <p:nvPr/>
        </p:nvSpPr>
        <p:spPr bwMode="auto">
          <a:xfrm>
            <a:off x="7183465" y="1965325"/>
            <a:ext cx="1389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Borromean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</a:rPr>
              <a:t>Structure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29" y="3140968"/>
            <a:ext cx="4489902" cy="3292028"/>
            <a:chOff x="758841" y="2698405"/>
            <a:chExt cx="4575159" cy="3502264"/>
          </a:xfrm>
        </p:grpSpPr>
        <p:pic>
          <p:nvPicPr>
            <p:cNvPr id="2062" name="Picture 2"/>
            <p:cNvPicPr>
              <a:picLocks noChangeAspect="1" noChangeArrowheads="1"/>
            </p:cNvPicPr>
            <p:nvPr/>
          </p:nvPicPr>
          <p:blipFill>
            <a:blip r:embed="rId2"/>
            <a:srcRect l="39030"/>
            <a:stretch>
              <a:fillRect/>
            </a:stretch>
          </p:blipFill>
          <p:spPr bwMode="auto">
            <a:xfrm>
              <a:off x="758841" y="2705615"/>
              <a:ext cx="4575159" cy="349505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pic>
          <p:nvPicPr>
            <p:cNvPr id="20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601849"/>
              <a:ext cx="241711" cy="101481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pic>
          <p:nvPicPr>
            <p:cNvPr id="20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0518" y="2698405"/>
              <a:ext cx="503482" cy="52813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</p:grp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4648200" y="3184128"/>
            <a:ext cx="4419600" cy="384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Advantages of stable weakly bound nuclei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34000" y="5401816"/>
            <a:ext cx="2900363" cy="1574800"/>
            <a:chOff x="6122446" y="5455335"/>
            <a:chExt cx="2900363" cy="1574065"/>
          </a:xfrm>
        </p:grpSpPr>
        <p:sp>
          <p:nvSpPr>
            <p:cNvPr id="2058" name="AutoShape 34"/>
            <p:cNvSpPr>
              <a:spLocks noChangeArrowheads="1"/>
            </p:cNvSpPr>
            <p:nvPr/>
          </p:nvSpPr>
          <p:spPr bwMode="auto">
            <a:xfrm>
              <a:off x="6536784" y="5455335"/>
              <a:ext cx="2130879" cy="1574065"/>
            </a:xfrm>
            <a:custGeom>
              <a:avLst/>
              <a:gdLst>
                <a:gd name="T0" fmla="*/ 1065440 w 21600"/>
                <a:gd name="T1" fmla="*/ 0 h 21600"/>
                <a:gd name="T2" fmla="*/ 193062 w 21600"/>
                <a:gd name="T3" fmla="*/ 715908 h 21600"/>
                <a:gd name="T4" fmla="*/ 1065440 w 21600"/>
                <a:gd name="T5" fmla="*/ 277502 h 21600"/>
                <a:gd name="T6" fmla="*/ 1937817 w 21600"/>
                <a:gd name="T7" fmla="*/ 71590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55 w 21600"/>
                <a:gd name="T13" fmla="*/ 0 h 21600"/>
                <a:gd name="T14" fmla="*/ 21445 w 21600"/>
                <a:gd name="T15" fmla="*/ 119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850" y="10033"/>
                  </a:moveTo>
                  <a:cubicBezTo>
                    <a:pt x="4241" y="6489"/>
                    <a:pt x="7235" y="3807"/>
                    <a:pt x="10800" y="3808"/>
                  </a:cubicBezTo>
                  <a:cubicBezTo>
                    <a:pt x="14364" y="3808"/>
                    <a:pt x="17358" y="6489"/>
                    <a:pt x="17749" y="10033"/>
                  </a:cubicBezTo>
                  <a:lnTo>
                    <a:pt x="21534" y="9615"/>
                  </a:lnTo>
                  <a:cubicBezTo>
                    <a:pt x="20930" y="4142"/>
                    <a:pt x="16306" y="-1"/>
                    <a:pt x="10799" y="0"/>
                  </a:cubicBezTo>
                  <a:cubicBezTo>
                    <a:pt x="5293" y="0"/>
                    <a:pt x="669" y="4142"/>
                    <a:pt x="65" y="961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6829040" y="5672447"/>
              <a:ext cx="1546367" cy="70561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Weakly Bound</a:t>
              </a:r>
            </a:p>
          </p:txBody>
        </p:sp>
        <p:sp>
          <p:nvSpPr>
            <p:cNvPr id="2060" name="Oval 36"/>
            <p:cNvSpPr>
              <a:spLocks noChangeArrowheads="1"/>
            </p:cNvSpPr>
            <p:nvPr/>
          </p:nvSpPr>
          <p:spPr bwMode="auto">
            <a:xfrm>
              <a:off x="6122446" y="6052394"/>
              <a:ext cx="1065439" cy="379947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60033"/>
                  </a:solidFill>
                </a:rPr>
                <a:t>Stable Beam</a:t>
              </a:r>
            </a:p>
          </p:txBody>
        </p:sp>
        <p:sp>
          <p:nvSpPr>
            <p:cNvPr id="2061" name="Oval 38"/>
            <p:cNvSpPr>
              <a:spLocks noChangeArrowheads="1"/>
            </p:cNvSpPr>
            <p:nvPr/>
          </p:nvSpPr>
          <p:spPr bwMode="auto">
            <a:xfrm>
              <a:off x="7957370" y="6052394"/>
              <a:ext cx="1065439" cy="379947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60033"/>
                  </a:solidFill>
                </a:rPr>
                <a:t>RIB</a:t>
              </a:r>
            </a:p>
          </p:txBody>
        </p:sp>
      </p:grp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648200" y="3565128"/>
            <a:ext cx="4419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High beam intensity</a:t>
            </a:r>
          </a:p>
          <a:p>
            <a:pPr>
              <a:buFont typeface="Wingdings" pitchFamily="2" charset="2"/>
              <a:buChar char="v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Good beam quality</a:t>
            </a:r>
          </a:p>
          <a:p>
            <a:pPr>
              <a:buFont typeface="Wingdings" pitchFamily="2" charset="2"/>
              <a:buChar char="v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Better foundation for studies with RIBs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lum bright="2000" contrast="-16000"/>
          </a:blip>
          <a:srcRect/>
          <a:stretch>
            <a:fillRect/>
          </a:stretch>
        </p:blipFill>
        <p:spPr bwMode="auto">
          <a:xfrm>
            <a:off x="7143768" y="285728"/>
            <a:ext cx="1785950" cy="165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4DC531D-B3D9-4E6A-BC95-318FA779C18D}"/>
              </a:ext>
            </a:extLst>
          </p:cNvPr>
          <p:cNvSpPr/>
          <p:nvPr/>
        </p:nvSpPr>
        <p:spPr>
          <a:xfrm>
            <a:off x="1043608" y="1268760"/>
            <a:ext cx="295232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740080" cy="53860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with stable weakly bound (</a:t>
            </a:r>
            <a:r>
              <a:rPr lang="en-US" altLang="en-US" sz="2400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and </a:t>
            </a:r>
            <a:r>
              <a:rPr lang="en-US" altLang="en-US" sz="2400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Be) nuclei :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«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cross-sections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«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and exclusive breakup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«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Polarizabilities of 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and 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endParaRPr lang="en-US" sz="900" dirty="0">
              <a:latin typeface="Times New Roman" pitchFamily="18" charset="0"/>
            </a:endParaRPr>
          </a:p>
          <a:p>
            <a:pPr algn="l"/>
            <a:endParaRPr lang="en-US" sz="900" dirty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Radioactive Ion beam (RIB) related studies (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6,8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He and </a:t>
            </a:r>
            <a:r>
              <a:rPr lang="en-US" sz="2400" baseline="30000" dirty="0">
                <a:solidFill>
                  <a:srgbClr val="FF0066"/>
                </a:solidFill>
                <a:latin typeface="Times New Roman" pitchFamily="18" charset="0"/>
              </a:rPr>
              <a:t>7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Be) :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at GANIL, France and INFN,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Legnaro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Italy</a:t>
            </a:r>
          </a:p>
          <a:p>
            <a:pPr algn="l">
              <a:buFont typeface="Wingdings" pitchFamily="2" charset="2"/>
              <a:buChar char="Ø"/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</a:rPr>
              <a:t>Detector Setups :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Next generation charged particle detector arrays using digital signal processing (HYDE, GASPARD, FAZIA) </a:t>
            </a:r>
          </a:p>
          <a:p>
            <a:pPr algn="l">
              <a:buFont typeface="Wingdings" pitchFamily="2" charset="2"/>
              <a:buChar char="Ø"/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Strip detector array for exclusive breakup studies and digital signal processing using indigenously built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digitiser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AutoShape 39">
            <a:extLst>
              <a:ext uri="{FF2B5EF4-FFF2-40B4-BE49-F238E27FC236}">
                <a16:creationId xmlns:a16="http://schemas.microsoft.com/office/drawing/2014/main" xmlns="" id="{9715673B-136F-42B6-82B2-C088246C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288" y="119879"/>
            <a:ext cx="3959424" cy="578882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Glimpses of contributions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746" y="2199138"/>
            <a:ext cx="2346325" cy="4154984"/>
          </a:xfrm>
          <a:prstGeom prst="rect">
            <a:avLst/>
          </a:prstGeom>
          <a:solidFill>
            <a:srgbClr val="E8FAA4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Zr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Sn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144,152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Sm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159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Tb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Au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198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Pt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93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Nb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Sn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10,11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159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Tb</a:t>
            </a:r>
          </a:p>
          <a:p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B+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Au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73573" y="1077264"/>
            <a:ext cx="2362200" cy="1020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data with weakly bound projectiles from PLF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3505" y="1052736"/>
            <a:ext cx="4702175" cy="51398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 technique: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When ER is stable nucleus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measure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g-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ray de-excitation from the excited states of that ER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Offline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 technique: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When ER is unstable nucleus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Measure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g-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rays after beta decay / Electron capture</a:t>
            </a: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59705" y="5620271"/>
            <a:ext cx="1960793" cy="461665"/>
          </a:xfrm>
          <a:prstGeom prst="rect">
            <a:avLst/>
          </a:prstGeom>
          <a:solidFill>
            <a:srgbClr val="E8FAA4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66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baseline="-25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baseline="-25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en-IN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 descr="PLF-Mumbai-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815" y="1052736"/>
            <a:ext cx="981654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2337520"/>
            <a:ext cx="182177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026704" y="3169945"/>
            <a:ext cx="33564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64504" y="2606736"/>
            <a:ext cx="176558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 + B          [C]*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5449107" y="2805335"/>
            <a:ext cx="282196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6188503" y="2816303"/>
            <a:ext cx="609600" cy="5079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876025" y="2238069"/>
            <a:ext cx="658852" cy="1025903"/>
            <a:chOff x="2448" y="777"/>
            <a:chExt cx="558" cy="935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448" y="777"/>
              <a:ext cx="0" cy="8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976" y="777"/>
              <a:ext cx="0" cy="8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" y="1641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448" y="1449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2448" y="1305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2448" y="1113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2832" y="1113"/>
              <a:ext cx="0" cy="52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2688" y="1113"/>
              <a:ext cx="0" cy="1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2592" y="1305"/>
              <a:ext cx="0" cy="3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2588" y="1401"/>
              <a:ext cx="226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Symbol" pitchFamily="16" charset="2"/>
                  <a:cs typeface="Times New Roman" pitchFamily="16" charset="0"/>
                </a:rPr>
                <a:t></a:t>
              </a: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2780" y="1257"/>
              <a:ext cx="226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Symbol" pitchFamily="16" charset="2"/>
                  <a:cs typeface="Times New Roman" pitchFamily="16" charset="0"/>
                </a:rPr>
                <a:t></a:t>
              </a: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636" y="1065"/>
              <a:ext cx="226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Symbol" pitchFamily="16" charset="2"/>
                  <a:cs typeface="Times New Roman" pitchFamily="16" charset="0"/>
                </a:rPr>
                <a:t></a:t>
              </a:r>
            </a:p>
          </p:txBody>
        </p:sp>
      </p:grpSp>
      <p:grpSp>
        <p:nvGrpSpPr>
          <p:cNvPr id="76" name="Group 32"/>
          <p:cNvGrpSpPr>
            <a:grpSpLocks/>
          </p:cNvGrpSpPr>
          <p:nvPr/>
        </p:nvGrpSpPr>
        <p:grpSpPr bwMode="auto">
          <a:xfrm>
            <a:off x="6333222" y="4479547"/>
            <a:ext cx="554623" cy="814777"/>
            <a:chOff x="2448" y="2361"/>
            <a:chExt cx="686" cy="907"/>
          </a:xfrm>
        </p:grpSpPr>
        <p:grpSp>
          <p:nvGrpSpPr>
            <p:cNvPr id="102" name="Group 33"/>
            <p:cNvGrpSpPr>
              <a:grpSpLocks/>
            </p:cNvGrpSpPr>
            <p:nvPr/>
          </p:nvGrpSpPr>
          <p:grpSpPr bwMode="auto">
            <a:xfrm>
              <a:off x="2448" y="2361"/>
              <a:ext cx="528" cy="864"/>
              <a:chOff x="2448" y="2361"/>
              <a:chExt cx="528" cy="864"/>
            </a:xfrm>
          </p:grpSpPr>
          <p:grpSp>
            <p:nvGrpSpPr>
              <p:cNvPr id="106" name="Group 105"/>
              <p:cNvGrpSpPr>
                <a:grpSpLocks/>
              </p:cNvGrpSpPr>
              <p:nvPr/>
            </p:nvGrpSpPr>
            <p:grpSpPr bwMode="auto">
              <a:xfrm>
                <a:off x="2448" y="2361"/>
                <a:ext cx="528" cy="864"/>
                <a:chOff x="2448" y="2361"/>
                <a:chExt cx="528" cy="864"/>
              </a:xfrm>
            </p:grpSpPr>
            <p:sp>
              <p:nvSpPr>
                <p:cNvPr id="110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2361"/>
                  <a:ext cx="0" cy="86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36"/>
                <p:cNvSpPr>
                  <a:spLocks noChangeShapeType="1"/>
                </p:cNvSpPr>
                <p:nvPr/>
              </p:nvSpPr>
              <p:spPr bwMode="auto">
                <a:xfrm>
                  <a:off x="2976" y="2361"/>
                  <a:ext cx="0" cy="86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37"/>
                <p:cNvSpPr>
                  <a:spLocks noChangeShapeType="1"/>
                </p:cNvSpPr>
                <p:nvPr/>
              </p:nvSpPr>
              <p:spPr bwMode="auto">
                <a:xfrm>
                  <a:off x="2448" y="3225"/>
                  <a:ext cx="527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38"/>
                <p:cNvSpPr>
                  <a:spLocks noChangeShapeType="1"/>
                </p:cNvSpPr>
                <p:nvPr/>
              </p:nvSpPr>
              <p:spPr bwMode="auto">
                <a:xfrm>
                  <a:off x="2448" y="3081"/>
                  <a:ext cx="527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39"/>
                <p:cNvSpPr>
                  <a:spLocks noChangeShapeType="1"/>
                </p:cNvSpPr>
                <p:nvPr/>
              </p:nvSpPr>
              <p:spPr bwMode="auto">
                <a:xfrm>
                  <a:off x="2448" y="2889"/>
                  <a:ext cx="527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0"/>
                <p:cNvSpPr>
                  <a:spLocks noChangeShapeType="1"/>
                </p:cNvSpPr>
                <p:nvPr/>
              </p:nvSpPr>
              <p:spPr bwMode="auto">
                <a:xfrm>
                  <a:off x="2448" y="2649"/>
                  <a:ext cx="527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" name="Line 41"/>
              <p:cNvSpPr>
                <a:spLocks noChangeShapeType="1"/>
              </p:cNvSpPr>
              <p:nvPr/>
            </p:nvSpPr>
            <p:spPr bwMode="auto">
              <a:xfrm>
                <a:off x="2592" y="2649"/>
                <a:ext cx="0" cy="43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42"/>
              <p:cNvSpPr>
                <a:spLocks noChangeShapeType="1"/>
              </p:cNvSpPr>
              <p:nvPr/>
            </p:nvSpPr>
            <p:spPr bwMode="auto">
              <a:xfrm>
                <a:off x="2832" y="2649"/>
                <a:ext cx="0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43"/>
              <p:cNvSpPr>
                <a:spLocks noChangeShapeType="1"/>
              </p:cNvSpPr>
              <p:nvPr/>
            </p:nvSpPr>
            <p:spPr bwMode="auto">
              <a:xfrm>
                <a:off x="2736" y="2889"/>
                <a:ext cx="0" cy="33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Rectangle 44"/>
            <p:cNvSpPr>
              <a:spLocks noChangeArrowheads="1"/>
            </p:cNvSpPr>
            <p:nvPr/>
          </p:nvSpPr>
          <p:spPr bwMode="auto">
            <a:xfrm>
              <a:off x="2564" y="2649"/>
              <a:ext cx="330" cy="3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Symbol" pitchFamily="16" charset="2"/>
                  <a:ea typeface="Droid Sans Fallback" charset="0"/>
                  <a:cs typeface="Droid Sans Fallback" charset="0"/>
                </a:rPr>
                <a:t></a:t>
              </a:r>
            </a:p>
          </p:txBody>
        </p:sp>
        <p:sp>
          <p:nvSpPr>
            <p:cNvPr id="104" name="Rectangle 45"/>
            <p:cNvSpPr>
              <a:spLocks noChangeArrowheads="1"/>
            </p:cNvSpPr>
            <p:nvPr/>
          </p:nvSpPr>
          <p:spPr bwMode="auto">
            <a:xfrm>
              <a:off x="2708" y="2889"/>
              <a:ext cx="330" cy="3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Symbol" pitchFamily="16" charset="2"/>
                  <a:ea typeface="Droid Sans Fallback" charset="0"/>
                  <a:cs typeface="Droid Sans Fallback" charset="0"/>
                </a:rPr>
                <a:t></a:t>
              </a:r>
            </a:p>
          </p:txBody>
        </p:sp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2804" y="2649"/>
              <a:ext cx="330" cy="3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Symbol" pitchFamily="16" charset="2"/>
                  <a:ea typeface="Droid Sans Fallback" charset="0"/>
                  <a:cs typeface="Droid Sans Fallback" charset="0"/>
                </a:rPr>
                <a:t></a:t>
              </a:r>
            </a:p>
          </p:txBody>
        </p:sp>
      </p:grp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4664503" y="5773126"/>
            <a:ext cx="658918" cy="257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4545945" y="4608737"/>
            <a:ext cx="217595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 + B      [C]*         *</a:t>
            </a:r>
          </a:p>
        </p:txBody>
      </p:sp>
      <p:sp>
        <p:nvSpPr>
          <p:cNvPr id="99" name="Line 52"/>
          <p:cNvSpPr>
            <a:spLocks noChangeShapeType="1"/>
          </p:cNvSpPr>
          <p:nvPr/>
        </p:nvSpPr>
        <p:spPr bwMode="auto">
          <a:xfrm>
            <a:off x="5992445" y="4822759"/>
            <a:ext cx="348458" cy="853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53"/>
          <p:cNvSpPr>
            <a:spLocks noChangeShapeType="1"/>
          </p:cNvSpPr>
          <p:nvPr/>
        </p:nvSpPr>
        <p:spPr bwMode="auto">
          <a:xfrm>
            <a:off x="6798103" y="5370735"/>
            <a:ext cx="685800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Text Box 54"/>
          <p:cNvSpPr txBox="1">
            <a:spLocks noChangeArrowheads="1"/>
          </p:cNvSpPr>
          <p:nvPr/>
        </p:nvSpPr>
        <p:spPr bwMode="auto">
          <a:xfrm>
            <a:off x="6489262" y="5201403"/>
            <a:ext cx="34847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</a:t>
            </a:r>
          </a:p>
        </p:txBody>
      </p:sp>
      <p:sp>
        <p:nvSpPr>
          <p:cNvPr id="81" name="Text Box 56"/>
          <p:cNvSpPr txBox="1">
            <a:spLocks noChangeArrowheads="1"/>
          </p:cNvSpPr>
          <p:nvPr/>
        </p:nvSpPr>
        <p:spPr bwMode="auto">
          <a:xfrm>
            <a:off x="7712503" y="5671224"/>
            <a:ext cx="33564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</a:t>
            </a:r>
          </a:p>
        </p:txBody>
      </p:sp>
      <p:grpSp>
        <p:nvGrpSpPr>
          <p:cNvPr id="84" name="Group 59"/>
          <p:cNvGrpSpPr>
            <a:grpSpLocks/>
          </p:cNvGrpSpPr>
          <p:nvPr/>
        </p:nvGrpSpPr>
        <p:grpSpPr bwMode="auto">
          <a:xfrm>
            <a:off x="7575060" y="4947403"/>
            <a:ext cx="426882" cy="776149"/>
            <a:chOff x="3984" y="3129"/>
            <a:chExt cx="528" cy="864"/>
          </a:xfrm>
        </p:grpSpPr>
        <p:sp>
          <p:nvSpPr>
            <p:cNvPr id="91" name="Line 60"/>
            <p:cNvSpPr>
              <a:spLocks noChangeShapeType="1"/>
            </p:cNvSpPr>
            <p:nvPr/>
          </p:nvSpPr>
          <p:spPr bwMode="auto">
            <a:xfrm>
              <a:off x="3984" y="3129"/>
              <a:ext cx="0" cy="8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1"/>
            <p:cNvSpPr>
              <a:spLocks noChangeShapeType="1"/>
            </p:cNvSpPr>
            <p:nvPr/>
          </p:nvSpPr>
          <p:spPr bwMode="auto">
            <a:xfrm>
              <a:off x="4512" y="3129"/>
              <a:ext cx="0" cy="8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>
              <a:off x="3984" y="3993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>
              <a:off x="3984" y="3849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64"/>
            <p:cNvSpPr>
              <a:spLocks noChangeShapeType="1"/>
            </p:cNvSpPr>
            <p:nvPr/>
          </p:nvSpPr>
          <p:spPr bwMode="auto">
            <a:xfrm>
              <a:off x="3984" y="3657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65"/>
            <p:cNvSpPr>
              <a:spLocks noChangeShapeType="1"/>
            </p:cNvSpPr>
            <p:nvPr/>
          </p:nvSpPr>
          <p:spPr bwMode="auto">
            <a:xfrm>
              <a:off x="3984" y="3417"/>
              <a:ext cx="52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Line 66"/>
          <p:cNvSpPr>
            <a:spLocks noChangeShapeType="1"/>
          </p:cNvSpPr>
          <p:nvPr/>
        </p:nvSpPr>
        <p:spPr bwMode="auto">
          <a:xfrm>
            <a:off x="7846712" y="5206119"/>
            <a:ext cx="0" cy="51653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67"/>
          <p:cNvSpPr>
            <a:spLocks noChangeShapeType="1"/>
          </p:cNvSpPr>
          <p:nvPr/>
        </p:nvSpPr>
        <p:spPr bwMode="auto">
          <a:xfrm>
            <a:off x="7691482" y="5206118"/>
            <a:ext cx="0" cy="38717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68"/>
          <p:cNvSpPr>
            <a:spLocks noChangeShapeType="1"/>
          </p:cNvSpPr>
          <p:nvPr/>
        </p:nvSpPr>
        <p:spPr bwMode="auto">
          <a:xfrm>
            <a:off x="7652675" y="5594192"/>
            <a:ext cx="0" cy="12846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Rectangle 69"/>
          <p:cNvSpPr>
            <a:spLocks noChangeArrowheads="1"/>
          </p:cNvSpPr>
          <p:nvPr/>
        </p:nvSpPr>
        <p:spPr bwMode="auto">
          <a:xfrm>
            <a:off x="7636304" y="5435191"/>
            <a:ext cx="26671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Symbol" pitchFamily="16" charset="2"/>
                <a:cs typeface="Times New Roman" pitchFamily="16" charset="0"/>
              </a:rPr>
              <a:t></a:t>
            </a:r>
          </a:p>
        </p:txBody>
      </p:sp>
      <p:sp>
        <p:nvSpPr>
          <p:cNvPr id="89" name="Rectangle 70"/>
          <p:cNvSpPr>
            <a:spLocks noChangeArrowheads="1"/>
          </p:cNvSpPr>
          <p:nvPr/>
        </p:nvSpPr>
        <p:spPr bwMode="auto">
          <a:xfrm>
            <a:off x="7843479" y="5206120"/>
            <a:ext cx="26671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00"/>
                </a:solidFill>
                <a:latin typeface="Symbol" pitchFamily="16" charset="2"/>
                <a:cs typeface="Times New Roman" pitchFamily="16" charset="0"/>
              </a:rPr>
              <a:t></a:t>
            </a:r>
          </a:p>
        </p:txBody>
      </p:sp>
      <p:sp>
        <p:nvSpPr>
          <p:cNvPr id="90" name="Rectangle 71"/>
          <p:cNvSpPr>
            <a:spLocks noChangeArrowheads="1"/>
          </p:cNvSpPr>
          <p:nvPr/>
        </p:nvSpPr>
        <p:spPr bwMode="auto">
          <a:xfrm>
            <a:off x="7649442" y="5206120"/>
            <a:ext cx="26671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00"/>
                </a:solidFill>
                <a:latin typeface="Symbol" pitchFamily="16" charset="2"/>
                <a:cs typeface="Times New Roman" pitchFamily="16" charset="0"/>
              </a:rPr>
              <a:t></a:t>
            </a: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6789300" y="5116735"/>
            <a:ext cx="84700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3300"/>
                </a:solidFill>
                <a:latin typeface="Symbol" pitchFamily="16" charset="2"/>
                <a:ea typeface="Droid Sans Fallback" charset="0"/>
                <a:cs typeface="Droid Sans Fallback" charset="0"/>
              </a:rPr>
              <a:t></a:t>
            </a:r>
            <a:r>
              <a:rPr lang="en-US" sz="1400" b="1" dirty="0">
                <a:solidFill>
                  <a:srgbClr val="003300"/>
                </a:solidFill>
                <a:ea typeface="Droid Sans Fallback" charset="0"/>
                <a:cs typeface="Droid Sans Fallback" charset="0"/>
              </a:rPr>
              <a:t>-decay</a:t>
            </a:r>
          </a:p>
        </p:txBody>
      </p:sp>
      <p:sp>
        <p:nvSpPr>
          <p:cNvPr id="116" name="Line 5"/>
          <p:cNvSpPr>
            <a:spLocks noChangeShapeType="1"/>
          </p:cNvSpPr>
          <p:nvPr/>
        </p:nvSpPr>
        <p:spPr bwMode="auto">
          <a:xfrm>
            <a:off x="5220507" y="4799235"/>
            <a:ext cx="282196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B9E8C9-6AA6-427C-8750-DA199CA414A3}"/>
              </a:ext>
            </a:extLst>
          </p:cNvPr>
          <p:cNvSpPr txBox="1"/>
          <p:nvPr/>
        </p:nvSpPr>
        <p:spPr>
          <a:xfrm>
            <a:off x="960215" y="5535867"/>
            <a:ext cx="659769" cy="24622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I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Pelletron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39">
            <a:extLst>
              <a:ext uri="{FF2B5EF4-FFF2-40B4-BE49-F238E27FC236}">
                <a16:creationId xmlns:a16="http://schemas.microsoft.com/office/drawing/2014/main" xmlns="" id="{25C65246-1969-4383-92A7-BD6FC2D2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19874"/>
            <a:ext cx="9036496" cy="544830"/>
          </a:xfrm>
          <a:prstGeom prst="roundRect">
            <a:avLst>
              <a:gd name="adj" fmla="val 16667"/>
            </a:avLst>
          </a:prstGeom>
          <a:solidFill>
            <a:srgbClr val="FFC000">
              <a:alpha val="39000"/>
            </a:srgbClr>
          </a:solidFill>
          <a:ln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Fusion cross-sections from online and offline </a:t>
            </a:r>
            <a:r>
              <a:rPr lang="en-US" sz="2600" dirty="0">
                <a:solidFill>
                  <a:srgbClr val="0000CC"/>
                </a:solidFill>
                <a:latin typeface="Symbol" pitchFamily="18" charset="2"/>
                <a:cs typeface="Times New Roman" pitchFamily="18" charset="0"/>
              </a:rPr>
              <a:t>g-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ray measurements</a:t>
            </a:r>
            <a:endParaRPr lang="en-IN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536454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1727</Words>
  <Application>Microsoft Office PowerPoint</Application>
  <PresentationFormat>On-screen Show (4:3)</PresentationFormat>
  <Paragraphs>389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Equation</vt:lpstr>
      <vt:lpstr>SPW 10.0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Vivek</dc:creator>
  <cp:lastModifiedBy>Welcome</cp:lastModifiedBy>
  <cp:revision>818</cp:revision>
  <cp:lastPrinted>2019-11-01T12:45:51Z</cp:lastPrinted>
  <dcterms:created xsi:type="dcterms:W3CDTF">2010-02-09T21:02:04Z</dcterms:created>
  <dcterms:modified xsi:type="dcterms:W3CDTF">2019-11-03T17:12:04Z</dcterms:modified>
</cp:coreProperties>
</file>