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09" r:id="rId3"/>
    <p:sldId id="315" r:id="rId4"/>
    <p:sldId id="311" r:id="rId5"/>
    <p:sldId id="312" r:id="rId6"/>
    <p:sldId id="316" r:id="rId7"/>
    <p:sldId id="317" r:id="rId8"/>
    <p:sldId id="314" r:id="rId9"/>
    <p:sldId id="310" r:id="rId10"/>
    <p:sldId id="269" r:id="rId11"/>
    <p:sldId id="257" r:id="rId12"/>
    <p:sldId id="258" r:id="rId13"/>
    <p:sldId id="318" r:id="rId14"/>
    <p:sldId id="305" r:id="rId15"/>
    <p:sldId id="306" r:id="rId16"/>
    <p:sldId id="307" r:id="rId17"/>
    <p:sldId id="271" r:id="rId18"/>
    <p:sldId id="292" r:id="rId19"/>
    <p:sldId id="293" r:id="rId20"/>
    <p:sldId id="294" r:id="rId21"/>
    <p:sldId id="277" r:id="rId22"/>
    <p:sldId id="279" r:id="rId23"/>
    <p:sldId id="278" r:id="rId24"/>
    <p:sldId id="295" r:id="rId25"/>
    <p:sldId id="296" r:id="rId26"/>
    <p:sldId id="319" r:id="rId27"/>
    <p:sldId id="320" r:id="rId28"/>
    <p:sldId id="283" r:id="rId29"/>
    <p:sldId id="298" r:id="rId30"/>
    <p:sldId id="299" r:id="rId31"/>
    <p:sldId id="300" r:id="rId32"/>
    <p:sldId id="301" r:id="rId33"/>
    <p:sldId id="308" r:id="rId34"/>
    <p:sldId id="302" r:id="rId35"/>
    <p:sldId id="321" r:id="rId36"/>
    <p:sldId id="303" r:id="rId37"/>
    <p:sldId id="32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3" autoAdjust="0"/>
    <p:restoredTop sz="94660"/>
  </p:normalViewPr>
  <p:slideViewPr>
    <p:cSldViewPr>
      <p:cViewPr>
        <p:scale>
          <a:sx n="91" d="100"/>
          <a:sy n="91" d="100"/>
        </p:scale>
        <p:origin x="-786" y="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image" Target="../media/image7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image" Target="../media/image79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image" Target="../media/image81.emf"/><Relationship Id="rId4" Type="http://schemas.openxmlformats.org/officeDocument/2006/relationships/image" Target="../media/image84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image" Target="../media/image85.emf"/><Relationship Id="rId4" Type="http://schemas.openxmlformats.org/officeDocument/2006/relationships/image" Target="../media/image8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wmf"/><Relationship Id="rId1" Type="http://schemas.openxmlformats.org/officeDocument/2006/relationships/image" Target="../media/image4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1A47-D0EF-4910-B5A1-5B9E7BE7359D}" type="datetimeFigureOut">
              <a:rPr lang="en-IN" smtClean="0"/>
              <a:t>05-11-2015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6D96E-DA07-4E81-BF96-9804138BAA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0594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C1601-D7A5-4C99-9628-2388913715CC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2372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436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08EA-5BF1-4429-9192-1B5ACCD291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260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08EA-5BF1-4429-9192-1B5ACCD291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598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3374"/>
            <a:ext cx="7427168" cy="634082"/>
          </a:xfrm>
        </p:spPr>
        <p:txBody>
          <a:bodyPr>
            <a:normAutofit/>
          </a:bodyPr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527AF-A2A5-47DC-87F1-690EDC731BC9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92696"/>
            <a:ext cx="9144000" cy="0"/>
          </a:xfrm>
          <a:prstGeom prst="line">
            <a:avLst/>
          </a:prstGeom>
          <a:ln w="31750" cmpd="thickThin">
            <a:solidFill>
              <a:schemeClr val="tx2">
                <a:lumMod val="50000"/>
              </a:schemeClr>
            </a:solidFill>
          </a:ln>
          <a:effectLst>
            <a:outerShdw blurRad="63500" dist="25400" dir="1800000" algn="tl" rotWithShape="0">
              <a:schemeClr val="accent1">
                <a:lumMod val="50000"/>
                <a:alpha val="44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501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3374"/>
            <a:ext cx="7427168" cy="634082"/>
          </a:xfrm>
        </p:spPr>
        <p:txBody>
          <a:bodyPr>
            <a:normAutofit/>
          </a:bodyPr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527AF-A2A5-47DC-87F1-690EDC731BC9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92696"/>
            <a:ext cx="9144000" cy="0"/>
          </a:xfrm>
          <a:prstGeom prst="line">
            <a:avLst/>
          </a:prstGeom>
          <a:ln w="31750" cmpd="thickThin">
            <a:solidFill>
              <a:schemeClr val="tx2">
                <a:lumMod val="50000"/>
              </a:schemeClr>
            </a:solidFill>
          </a:ln>
          <a:effectLst>
            <a:outerShdw blurRad="63500" dist="25400" dir="1800000" algn="tl" rotWithShape="0">
              <a:schemeClr val="accent1">
                <a:lumMod val="50000"/>
                <a:alpha val="44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886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3374"/>
            <a:ext cx="7427168" cy="634082"/>
          </a:xfrm>
        </p:spPr>
        <p:txBody>
          <a:bodyPr>
            <a:normAutofit/>
          </a:bodyPr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527AF-A2A5-47DC-87F1-690EDC731BC9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92696"/>
            <a:ext cx="9144000" cy="0"/>
          </a:xfrm>
          <a:prstGeom prst="line">
            <a:avLst/>
          </a:prstGeom>
          <a:ln w="31750" cmpd="thickThin">
            <a:solidFill>
              <a:schemeClr val="tx2">
                <a:lumMod val="50000"/>
              </a:schemeClr>
            </a:solidFill>
          </a:ln>
          <a:effectLst>
            <a:outerShdw blurRad="63500" dist="25400" dir="1800000" algn="tl" rotWithShape="0">
              <a:schemeClr val="accent1">
                <a:lumMod val="50000"/>
                <a:alpha val="44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958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3374"/>
            <a:ext cx="7427168" cy="634082"/>
          </a:xfrm>
        </p:spPr>
        <p:txBody>
          <a:bodyPr>
            <a:normAutofit/>
          </a:bodyPr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527AF-A2A5-47DC-87F1-690EDC731BC9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92696"/>
            <a:ext cx="9144000" cy="0"/>
          </a:xfrm>
          <a:prstGeom prst="line">
            <a:avLst/>
          </a:prstGeom>
          <a:ln w="31750" cmpd="thickThin">
            <a:solidFill>
              <a:schemeClr val="tx2">
                <a:lumMod val="50000"/>
              </a:schemeClr>
            </a:solidFill>
          </a:ln>
          <a:effectLst>
            <a:outerShdw blurRad="63500" dist="25400" dir="1800000" algn="tl" rotWithShape="0">
              <a:schemeClr val="accent1">
                <a:lumMod val="50000"/>
                <a:alpha val="44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992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3374"/>
            <a:ext cx="7427168" cy="634082"/>
          </a:xfrm>
        </p:spPr>
        <p:txBody>
          <a:bodyPr>
            <a:normAutofit/>
          </a:bodyPr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527AF-A2A5-47DC-87F1-690EDC731BC9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92696"/>
            <a:ext cx="9144000" cy="0"/>
          </a:xfrm>
          <a:prstGeom prst="line">
            <a:avLst/>
          </a:prstGeom>
          <a:ln w="31750" cmpd="thickThin">
            <a:solidFill>
              <a:schemeClr val="tx2">
                <a:lumMod val="50000"/>
              </a:schemeClr>
            </a:solidFill>
          </a:ln>
          <a:effectLst>
            <a:outerShdw blurRad="63500" dist="25400" dir="1800000" algn="tl" rotWithShape="0">
              <a:schemeClr val="accent1">
                <a:lumMod val="50000"/>
                <a:alpha val="44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04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3374"/>
            <a:ext cx="7427168" cy="634082"/>
          </a:xfrm>
        </p:spPr>
        <p:txBody>
          <a:bodyPr>
            <a:normAutofit/>
          </a:bodyPr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527AF-A2A5-47DC-87F1-690EDC731BC9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92696"/>
            <a:ext cx="9144000" cy="0"/>
          </a:xfrm>
          <a:prstGeom prst="line">
            <a:avLst/>
          </a:prstGeom>
          <a:ln w="31750" cmpd="thickThin">
            <a:solidFill>
              <a:schemeClr val="tx2">
                <a:lumMod val="50000"/>
              </a:schemeClr>
            </a:solidFill>
          </a:ln>
          <a:effectLst>
            <a:outerShdw blurRad="63500" dist="25400" dir="1800000" algn="tl" rotWithShape="0">
              <a:schemeClr val="accent1">
                <a:lumMod val="50000"/>
                <a:alpha val="44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758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3374"/>
            <a:ext cx="7427168" cy="634082"/>
          </a:xfrm>
        </p:spPr>
        <p:txBody>
          <a:bodyPr>
            <a:normAutofit/>
          </a:bodyPr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527AF-A2A5-47DC-87F1-690EDC731BC9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92696"/>
            <a:ext cx="9144000" cy="0"/>
          </a:xfrm>
          <a:prstGeom prst="line">
            <a:avLst/>
          </a:prstGeom>
          <a:ln w="31750" cmpd="thickThin">
            <a:solidFill>
              <a:schemeClr val="tx2">
                <a:lumMod val="50000"/>
              </a:schemeClr>
            </a:solidFill>
          </a:ln>
          <a:effectLst>
            <a:outerShdw blurRad="63500" dist="25400" dir="1800000" algn="tl" rotWithShape="0">
              <a:schemeClr val="accent1">
                <a:lumMod val="50000"/>
                <a:alpha val="44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144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08EA-5BF1-4429-9192-1B5ACCD2917E}" type="slidenum">
              <a:rPr lang="en-IN" smtClean="0"/>
              <a:t>‹#›</a:t>
            </a:fld>
            <a:endParaRPr lang="en-IN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 w="25400"/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61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08EA-5BF1-4429-9192-1B5ACCD2917E}" type="slidenum">
              <a:rPr lang="en-IN" smtClean="0"/>
              <a:t>‹#›</a:t>
            </a:fld>
            <a:endParaRPr lang="en-IN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 w="25400"/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18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3374"/>
            <a:ext cx="7427168" cy="634082"/>
          </a:xfrm>
        </p:spPr>
        <p:txBody>
          <a:bodyPr>
            <a:normAutofit/>
          </a:bodyPr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527AF-A2A5-47DC-87F1-690EDC731BC9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92696"/>
            <a:ext cx="9144000" cy="0"/>
          </a:xfrm>
          <a:prstGeom prst="line">
            <a:avLst/>
          </a:prstGeom>
          <a:ln w="31750" cmpd="thickThin">
            <a:solidFill>
              <a:schemeClr val="tx2">
                <a:lumMod val="50000"/>
              </a:schemeClr>
            </a:solidFill>
          </a:ln>
          <a:effectLst>
            <a:outerShdw blurRad="63500" dist="25400" dir="1800000" algn="tl" rotWithShape="0">
              <a:schemeClr val="accent1">
                <a:lumMod val="50000"/>
                <a:alpha val="44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619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3374"/>
            <a:ext cx="7427168" cy="634082"/>
          </a:xfrm>
        </p:spPr>
        <p:txBody>
          <a:bodyPr>
            <a:normAutofit/>
          </a:bodyPr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527AF-A2A5-47DC-87F1-690EDC731BC9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92696"/>
            <a:ext cx="9144000" cy="0"/>
          </a:xfrm>
          <a:prstGeom prst="line">
            <a:avLst/>
          </a:prstGeom>
          <a:ln w="31750" cmpd="thickThin">
            <a:solidFill>
              <a:schemeClr val="tx2">
                <a:lumMod val="50000"/>
              </a:schemeClr>
            </a:solidFill>
          </a:ln>
          <a:effectLst>
            <a:outerShdw blurRad="63500" dist="25400" dir="1800000" algn="tl" rotWithShape="0">
              <a:schemeClr val="accent1">
                <a:lumMod val="50000"/>
                <a:alpha val="44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543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3374"/>
            <a:ext cx="7427168" cy="634082"/>
          </a:xfrm>
        </p:spPr>
        <p:txBody>
          <a:bodyPr>
            <a:normAutofit/>
          </a:bodyPr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527AF-A2A5-47DC-87F1-690EDC731BC9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92696"/>
            <a:ext cx="9144000" cy="0"/>
          </a:xfrm>
          <a:prstGeom prst="line">
            <a:avLst/>
          </a:prstGeom>
          <a:ln w="31750" cmpd="thickThin">
            <a:solidFill>
              <a:schemeClr val="tx2">
                <a:lumMod val="50000"/>
              </a:schemeClr>
            </a:solidFill>
          </a:ln>
          <a:effectLst>
            <a:outerShdw blurRad="63500" dist="25400" dir="1800000" algn="tl" rotWithShape="0">
              <a:schemeClr val="accent1">
                <a:lumMod val="50000"/>
                <a:alpha val="44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114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3374"/>
            <a:ext cx="7427168" cy="634082"/>
          </a:xfrm>
        </p:spPr>
        <p:txBody>
          <a:bodyPr>
            <a:normAutofit/>
          </a:bodyPr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527AF-A2A5-47DC-87F1-690EDC731BC9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92696"/>
            <a:ext cx="9144000" cy="0"/>
          </a:xfrm>
          <a:prstGeom prst="line">
            <a:avLst/>
          </a:prstGeom>
          <a:ln w="31750" cmpd="thickThin">
            <a:solidFill>
              <a:schemeClr val="tx2">
                <a:lumMod val="50000"/>
              </a:schemeClr>
            </a:solidFill>
          </a:ln>
          <a:effectLst>
            <a:outerShdw blurRad="63500" dist="25400" dir="1800000" algn="tl" rotWithShape="0">
              <a:schemeClr val="accent1">
                <a:lumMod val="50000"/>
                <a:alpha val="44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25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08EA-5BF1-4429-9192-1B5ACCD291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666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08EA-5BF1-4429-9192-1B5ACCD291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6654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08EA-5BF1-4429-9192-1B5ACCD291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5588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08EA-5BF1-4429-9192-1B5ACCD291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8826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08EA-5BF1-4429-9192-1B5ACCD291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810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08EA-5BF1-4429-9192-1B5ACCD291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6888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08EA-5BF1-4429-9192-1B5ACCD291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192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808EA-5BF1-4429-9192-1B5ACCD2917E}" type="slidenum">
              <a:rPr lang="en-IN" smtClean="0"/>
              <a:t>‹#›</a:t>
            </a:fld>
            <a:endParaRPr lang="en-IN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277368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6" r:id="rId17"/>
    <p:sldLayoutId id="2147483667" r:id="rId18"/>
    <p:sldLayoutId id="2147483668" r:id="rId19"/>
    <p:sldLayoutId id="2147483670" r:id="rId20"/>
    <p:sldLayoutId id="2147483671" r:id="rId21"/>
    <p:sldLayoutId id="2147483672" r:id="rId22"/>
    <p:sldLayoutId id="2147483673" r:id="rId2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24.jpeg"/><Relationship Id="rId3" Type="http://schemas.openxmlformats.org/officeDocument/2006/relationships/image" Target="../media/image18.png"/><Relationship Id="rId7" Type="http://schemas.openxmlformats.org/officeDocument/2006/relationships/image" Target="../media/image20.emf"/><Relationship Id="rId12" Type="http://schemas.openxmlformats.org/officeDocument/2006/relationships/image" Target="../media/image23.tif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6.emf"/><Relationship Id="rId10" Type="http://schemas.openxmlformats.org/officeDocument/2006/relationships/image" Target="../media/image21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tiff"/><Relationship Id="rId13" Type="http://schemas.openxmlformats.org/officeDocument/2006/relationships/image" Target="../media/image26.emf"/><Relationship Id="rId3" Type="http://schemas.openxmlformats.org/officeDocument/2006/relationships/image" Target="../media/image27.tiff"/><Relationship Id="rId7" Type="http://schemas.openxmlformats.org/officeDocument/2006/relationships/image" Target="../media/image30.tif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png"/><Relationship Id="rId11" Type="http://schemas.openxmlformats.org/officeDocument/2006/relationships/image" Target="../media/image25.emf"/><Relationship Id="rId5" Type="http://schemas.openxmlformats.org/officeDocument/2006/relationships/image" Target="../media/image28.png"/><Relationship Id="rId10" Type="http://schemas.openxmlformats.org/officeDocument/2006/relationships/oleObject" Target="../embeddings/oleObject8.bin"/><Relationship Id="rId4" Type="http://schemas.openxmlformats.org/officeDocument/2006/relationships/image" Target="../media/image22.png"/><Relationship Id="rId9" Type="http://schemas.openxmlformats.org/officeDocument/2006/relationships/image" Target="../media/image32.tif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tiff"/><Relationship Id="rId3" Type="http://schemas.openxmlformats.org/officeDocument/2006/relationships/image" Target="../media/image34.tiff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35.png"/><Relationship Id="rId10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image" Target="../media/image37.tif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oleObject" Target="../embeddings/oleObject12.bin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5.png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tiff"/><Relationship Id="rId3" Type="http://schemas.openxmlformats.org/officeDocument/2006/relationships/oleObject" Target="../embeddings/oleObject14.bin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2.jpeg"/><Relationship Id="rId4" Type="http://schemas.openxmlformats.org/officeDocument/2006/relationships/image" Target="../media/image4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46.e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4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iff"/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2.emf"/><Relationship Id="rId4" Type="http://schemas.openxmlformats.org/officeDocument/2006/relationships/oleObject" Target="../embeddings/oleObject19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5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5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60.png"/><Relationship Id="rId4" Type="http://schemas.openxmlformats.org/officeDocument/2006/relationships/image" Target="../media/image5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62.tiff"/><Relationship Id="rId4" Type="http://schemas.openxmlformats.org/officeDocument/2006/relationships/image" Target="../media/image6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6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7" Type="http://schemas.openxmlformats.org/officeDocument/2006/relationships/image" Target="../media/image6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9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6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71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image" Target="../media/image75.tiff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6.tiff"/><Relationship Id="rId5" Type="http://schemas.openxmlformats.org/officeDocument/2006/relationships/image" Target="../media/image72.emf"/><Relationship Id="rId10" Type="http://schemas.openxmlformats.org/officeDocument/2006/relationships/image" Target="../media/image74.emf"/><Relationship Id="rId4" Type="http://schemas.openxmlformats.org/officeDocument/2006/relationships/oleObject" Target="../embeddings/oleObject33.bin"/><Relationship Id="rId9" Type="http://schemas.openxmlformats.org/officeDocument/2006/relationships/oleObject" Target="../embeddings/oleObject3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78.tiff"/><Relationship Id="rId4" Type="http://schemas.openxmlformats.org/officeDocument/2006/relationships/image" Target="../media/image77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3" Type="http://schemas.openxmlformats.org/officeDocument/2006/relationships/image" Target="../media/image19.png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9.e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36.tif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e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2.emf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84.emf"/><Relationship Id="rId4" Type="http://schemas.openxmlformats.org/officeDocument/2006/relationships/image" Target="../media/image81.emf"/><Relationship Id="rId9" Type="http://schemas.openxmlformats.org/officeDocument/2006/relationships/oleObject" Target="../embeddings/oleObject42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e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6.emf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88.emf"/><Relationship Id="rId4" Type="http://schemas.openxmlformats.org/officeDocument/2006/relationships/image" Target="../media/image85.emf"/><Relationship Id="rId9" Type="http://schemas.openxmlformats.org/officeDocument/2006/relationships/oleObject" Target="../embeddings/oleObject46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2016224"/>
          </a:xfrm>
        </p:spPr>
        <p:txBody>
          <a:bodyPr>
            <a:noAutofit/>
          </a:bodyPr>
          <a:lstStyle/>
          <a:p>
            <a:r>
              <a:rPr lang="en-IN" sz="4800" b="1" dirty="0">
                <a:solidFill>
                  <a:schemeClr val="tx2"/>
                </a:solidFill>
              </a:rPr>
              <a:t>Small can be Big: </a:t>
            </a:r>
            <a:r>
              <a:rPr lang="en-IN" sz="4800" dirty="0">
                <a:solidFill>
                  <a:schemeClr val="tx2"/>
                </a:solidFill>
              </a:rPr>
              <a:t>Mimicking Protein Function using Small Peptides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52536" y="3212976"/>
            <a:ext cx="9396536" cy="1512168"/>
          </a:xfrm>
        </p:spPr>
        <p:txBody>
          <a:bodyPr/>
          <a:lstStyle/>
          <a:p>
            <a:r>
              <a:rPr lang="en-IN" sz="4000" b="1" dirty="0" smtClean="0">
                <a:solidFill>
                  <a:schemeClr val="tx1"/>
                </a:solidFill>
              </a:rPr>
              <a:t>Nandita </a:t>
            </a:r>
            <a:r>
              <a:rPr lang="en-IN" sz="4000" b="1" dirty="0" err="1" smtClean="0">
                <a:solidFill>
                  <a:schemeClr val="tx1"/>
                </a:solidFill>
              </a:rPr>
              <a:t>Madhavan</a:t>
            </a:r>
            <a:endParaRPr lang="en-IN" sz="4000" b="1" dirty="0" smtClean="0">
              <a:solidFill>
                <a:schemeClr val="tx1"/>
              </a:solidFill>
            </a:endParaRPr>
          </a:p>
          <a:p>
            <a:r>
              <a:rPr lang="en-IN" sz="4000" dirty="0" smtClean="0">
                <a:solidFill>
                  <a:schemeClr val="tx1"/>
                </a:solidFill>
              </a:rPr>
              <a:t>IIT Madras</a:t>
            </a:r>
          </a:p>
          <a:p>
            <a:endParaRPr lang="en-IN" sz="4000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5186203"/>
            <a:ext cx="43204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/>
              <a:t>DCS Annual Talks, TIFR</a:t>
            </a:r>
          </a:p>
          <a:p>
            <a:pPr algn="ctr"/>
            <a:r>
              <a:rPr lang="en-US" sz="3200" dirty="0"/>
              <a:t>ASET Colloquium</a:t>
            </a:r>
            <a:endParaRPr lang="en-IN" sz="3200" dirty="0"/>
          </a:p>
          <a:p>
            <a:pPr algn="ctr"/>
            <a:r>
              <a:rPr lang="en-IN" sz="3200" dirty="0" smtClean="0"/>
              <a:t>6</a:t>
            </a:r>
            <a:r>
              <a:rPr lang="en-IN" sz="3200" baseline="30000" dirty="0" smtClean="0"/>
              <a:t>th</a:t>
            </a:r>
            <a:r>
              <a:rPr lang="en-IN" sz="3200" dirty="0" smtClean="0"/>
              <a:t> November, </a:t>
            </a:r>
            <a:r>
              <a:rPr lang="en-IN" sz="3200" dirty="0"/>
              <a:t>2015</a:t>
            </a:r>
          </a:p>
          <a:p>
            <a:pPr algn="ctr"/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07031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Isosceles Triangle 98"/>
          <p:cNvSpPr/>
          <p:nvPr/>
        </p:nvSpPr>
        <p:spPr>
          <a:xfrm>
            <a:off x="881759" y="5418479"/>
            <a:ext cx="3323603" cy="540789"/>
          </a:xfrm>
          <a:prstGeom prst="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1" name="Isosceles Triangle 100"/>
          <p:cNvSpPr/>
          <p:nvPr/>
        </p:nvSpPr>
        <p:spPr>
          <a:xfrm>
            <a:off x="878145" y="5409227"/>
            <a:ext cx="3323603" cy="54078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0" y="2467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 smtClean="0">
                <a:latin typeface="+mj-lt"/>
              </a:rPr>
              <a:t>Our </a:t>
            </a:r>
            <a:r>
              <a:rPr lang="en-IN" sz="4000" b="1" dirty="0" smtClean="0">
                <a:latin typeface="+mj-lt"/>
              </a:rPr>
              <a:t>Research</a:t>
            </a:r>
            <a:endParaRPr lang="en-IN" sz="4000" b="1" dirty="0">
              <a:latin typeface="+mj-lt"/>
            </a:endParaRPr>
          </a:p>
        </p:txBody>
      </p:sp>
      <p:sp>
        <p:nvSpPr>
          <p:cNvPr id="41" name="Rectangle 64"/>
          <p:cNvSpPr>
            <a:spLocks noChangeArrowheads="1"/>
          </p:cNvSpPr>
          <p:nvPr/>
        </p:nvSpPr>
        <p:spPr bwMode="auto">
          <a:xfrm>
            <a:off x="757659" y="2522512"/>
            <a:ext cx="39549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/>
              <a:t>Current Research </a:t>
            </a:r>
            <a:r>
              <a:rPr lang="en-US" sz="2400" b="1" dirty="0" smtClean="0"/>
              <a:t>Focus Areas</a:t>
            </a:r>
            <a:endParaRPr lang="en-US" sz="2400" b="1" dirty="0"/>
          </a:p>
        </p:txBody>
      </p:sp>
      <p:grpSp>
        <p:nvGrpSpPr>
          <p:cNvPr id="54" name="Group 53"/>
          <p:cNvGrpSpPr/>
          <p:nvPr/>
        </p:nvGrpSpPr>
        <p:grpSpPr>
          <a:xfrm>
            <a:off x="263093" y="2984913"/>
            <a:ext cx="4563815" cy="3867647"/>
            <a:chOff x="4578651" y="2246342"/>
            <a:chExt cx="4225165" cy="2894846"/>
          </a:xfrm>
        </p:grpSpPr>
        <p:sp>
          <p:nvSpPr>
            <p:cNvPr id="56" name="Isosceles Triangle 55"/>
            <p:cNvSpPr/>
            <p:nvPr/>
          </p:nvSpPr>
          <p:spPr>
            <a:xfrm>
              <a:off x="5709850" y="3286716"/>
              <a:ext cx="1972914" cy="366548"/>
            </a:xfrm>
            <a:prstGeom prst="triangl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Isosceles Triangle 56"/>
            <p:cNvSpPr/>
            <p:nvPr/>
          </p:nvSpPr>
          <p:spPr>
            <a:xfrm>
              <a:off x="5796136" y="2246342"/>
              <a:ext cx="1800200" cy="1278378"/>
            </a:xfrm>
            <a:prstGeom prst="triangle">
              <a:avLst>
                <a:gd name="adj" fmla="val 50683"/>
              </a:avLst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tx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tx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8" name="Trapezoid 57"/>
            <p:cNvSpPr/>
            <p:nvPr/>
          </p:nvSpPr>
          <p:spPr>
            <a:xfrm>
              <a:off x="5148064" y="3651532"/>
              <a:ext cx="3096344" cy="684076"/>
            </a:xfrm>
            <a:prstGeom prst="trapezoid">
              <a:avLst>
                <a:gd name="adj" fmla="val 70275"/>
              </a:avLst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tx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tx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200" b="1" dirty="0" smtClean="0">
                  <a:solidFill>
                    <a:schemeClr val="tx1"/>
                  </a:solidFill>
                </a:rPr>
                <a:t>Self–assembly</a:t>
              </a:r>
            </a:p>
            <a:p>
              <a:pPr algn="ctr"/>
              <a:r>
                <a:rPr lang="en-IN" sz="2000" kern="1000" dirty="0" smtClean="0">
                  <a:solidFill>
                    <a:schemeClr val="tx1"/>
                  </a:solidFill>
                </a:rPr>
                <a:t>Peptide</a:t>
              </a:r>
              <a:r>
                <a:rPr lang="en-IN" sz="2000" kern="1000" dirty="0" smtClean="0">
                  <a:solidFill>
                    <a:schemeClr val="tx1"/>
                  </a:solidFill>
                </a:rPr>
                <a:t> </a:t>
              </a:r>
              <a:r>
                <a:rPr lang="en-IN" sz="2000" kern="1000" dirty="0" smtClean="0">
                  <a:solidFill>
                    <a:schemeClr val="tx1"/>
                  </a:solidFill>
                </a:rPr>
                <a:t>pores</a:t>
              </a:r>
              <a:endParaRPr lang="en-IN" sz="2000" kern="1000" dirty="0">
                <a:solidFill>
                  <a:schemeClr val="tx1"/>
                </a:solidFill>
              </a:endParaRPr>
            </a:p>
          </p:txBody>
        </p:sp>
        <p:sp>
          <p:nvSpPr>
            <p:cNvPr id="59" name="Trapezoid 58"/>
            <p:cNvSpPr/>
            <p:nvPr/>
          </p:nvSpPr>
          <p:spPr>
            <a:xfrm>
              <a:off x="4578651" y="4457112"/>
              <a:ext cx="4225165" cy="684076"/>
            </a:xfrm>
            <a:prstGeom prst="trapezoid">
              <a:avLst>
                <a:gd name="adj" fmla="val 70275"/>
              </a:avLst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tx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tx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200" b="1" dirty="0" smtClean="0">
                  <a:solidFill>
                    <a:schemeClr val="tx1"/>
                  </a:solidFill>
                </a:rPr>
                <a:t>Peptide Synthesis</a:t>
              </a:r>
            </a:p>
            <a:p>
              <a:pPr algn="ctr"/>
              <a:r>
                <a:rPr lang="en-IN" sz="2000" dirty="0" smtClean="0">
                  <a:solidFill>
                    <a:schemeClr val="tx1"/>
                  </a:solidFill>
                </a:rPr>
                <a:t>Soluble supports designed</a:t>
              </a:r>
            </a:p>
            <a:p>
              <a:pPr algn="ctr"/>
              <a:r>
                <a:rPr lang="en-IN" sz="2000" dirty="0" smtClean="0">
                  <a:solidFill>
                    <a:schemeClr val="tx1"/>
                  </a:solidFill>
                </a:rPr>
                <a:t>Reusable &amp; less reagents required</a:t>
              </a:r>
              <a:endParaRPr lang="en-IN" sz="2000" dirty="0">
                <a:solidFill>
                  <a:schemeClr val="tx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972617" y="2792653"/>
              <a:ext cx="1518944" cy="783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200" b="1" dirty="0" smtClean="0"/>
                <a:t>Function</a:t>
              </a:r>
            </a:p>
            <a:p>
              <a:pPr algn="ctr"/>
              <a:r>
                <a:rPr lang="en-IN" sz="2000" dirty="0" smtClean="0"/>
                <a:t>Ion-selective </a:t>
              </a:r>
            </a:p>
            <a:p>
              <a:pPr algn="ctr"/>
              <a:r>
                <a:rPr lang="en-IN" sz="2000" dirty="0" smtClean="0"/>
                <a:t>pores</a:t>
              </a:r>
              <a:endParaRPr lang="en-IN" sz="2000" dirty="0"/>
            </a:p>
          </p:txBody>
        </p:sp>
      </p:grpSp>
      <p:sp>
        <p:nvSpPr>
          <p:cNvPr id="49" name="AutoShape 17"/>
          <p:cNvSpPr>
            <a:spLocks noChangeArrowheads="1"/>
          </p:cNvSpPr>
          <p:nvPr/>
        </p:nvSpPr>
        <p:spPr bwMode="auto">
          <a:xfrm>
            <a:off x="971600" y="1091288"/>
            <a:ext cx="228600" cy="4572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/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AutoShape 18"/>
          <p:cNvSpPr>
            <a:spLocks noChangeArrowheads="1"/>
          </p:cNvSpPr>
          <p:nvPr/>
        </p:nvSpPr>
        <p:spPr bwMode="auto">
          <a:xfrm>
            <a:off x="1276400" y="1091288"/>
            <a:ext cx="228600" cy="4572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/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AutoShape 19"/>
          <p:cNvSpPr>
            <a:spLocks noChangeArrowheads="1"/>
          </p:cNvSpPr>
          <p:nvPr/>
        </p:nvSpPr>
        <p:spPr bwMode="auto">
          <a:xfrm>
            <a:off x="1581200" y="1091288"/>
            <a:ext cx="228600" cy="4572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/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AutoShape 20"/>
          <p:cNvSpPr>
            <a:spLocks noChangeArrowheads="1"/>
          </p:cNvSpPr>
          <p:nvPr/>
        </p:nvSpPr>
        <p:spPr bwMode="auto">
          <a:xfrm>
            <a:off x="1886000" y="1091288"/>
            <a:ext cx="228600" cy="4572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/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AutoShape 21"/>
          <p:cNvSpPr>
            <a:spLocks noChangeArrowheads="1"/>
          </p:cNvSpPr>
          <p:nvPr/>
        </p:nvSpPr>
        <p:spPr bwMode="auto">
          <a:xfrm>
            <a:off x="2190800" y="1091288"/>
            <a:ext cx="228600" cy="4572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/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29"/>
          <p:cNvSpPr>
            <a:spLocks noChangeArrowheads="1"/>
          </p:cNvSpPr>
          <p:nvPr/>
        </p:nvSpPr>
        <p:spPr bwMode="auto">
          <a:xfrm>
            <a:off x="3750893" y="692696"/>
            <a:ext cx="18982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cs typeface="Arial" pitchFamily="34" charset="0"/>
              </a:rPr>
              <a:t> </a:t>
            </a:r>
          </a:p>
          <a:p>
            <a:pPr algn="ctr"/>
            <a:r>
              <a:rPr lang="en-US" sz="2400" dirty="0" smtClean="0">
                <a:cs typeface="Arial" pitchFamily="34" charset="0"/>
              </a:rPr>
              <a:t>Self-assembly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68" name="AutoShape 30"/>
          <p:cNvSpPr>
            <a:spLocks noChangeArrowheads="1"/>
          </p:cNvSpPr>
          <p:nvPr/>
        </p:nvSpPr>
        <p:spPr bwMode="auto">
          <a:xfrm>
            <a:off x="3160074" y="1176109"/>
            <a:ext cx="2823851" cy="381000"/>
          </a:xfrm>
          <a:prstGeom prst="rightArrow">
            <a:avLst>
              <a:gd name="adj1" fmla="val 36667"/>
              <a:gd name="adj2" fmla="val 38331"/>
            </a:avLst>
          </a:prstGeom>
          <a:solidFill>
            <a:srgbClr val="88AB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AutoShape 31"/>
          <p:cNvSpPr>
            <a:spLocks noChangeArrowheads="1"/>
          </p:cNvSpPr>
          <p:nvPr/>
        </p:nvSpPr>
        <p:spPr bwMode="auto">
          <a:xfrm>
            <a:off x="6749008" y="1091288"/>
            <a:ext cx="228600" cy="4572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a</a:t>
            </a:r>
          </a:p>
          <a:p>
            <a:pPr algn="ctr"/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AutoShape 32"/>
          <p:cNvSpPr>
            <a:spLocks noChangeArrowheads="1"/>
          </p:cNvSpPr>
          <p:nvPr/>
        </p:nvSpPr>
        <p:spPr bwMode="auto">
          <a:xfrm>
            <a:off x="7053808" y="1091288"/>
            <a:ext cx="228600" cy="4572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t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d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AutoShape 33"/>
          <p:cNvSpPr>
            <a:spLocks noChangeArrowheads="1"/>
          </p:cNvSpPr>
          <p:nvPr/>
        </p:nvSpPr>
        <p:spPr bwMode="auto">
          <a:xfrm>
            <a:off x="7358608" y="1091288"/>
            <a:ext cx="228600" cy="4572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e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r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AutoShape 34"/>
          <p:cNvSpPr>
            <a:spLocks noChangeArrowheads="1"/>
          </p:cNvSpPr>
          <p:nvPr/>
        </p:nvSpPr>
        <p:spPr bwMode="auto">
          <a:xfrm>
            <a:off x="7663408" y="1091288"/>
            <a:ext cx="228600" cy="4572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r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u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AutoShape 35"/>
          <p:cNvSpPr>
            <a:spLocks noChangeArrowheads="1"/>
          </p:cNvSpPr>
          <p:nvPr/>
        </p:nvSpPr>
        <p:spPr bwMode="auto">
          <a:xfrm>
            <a:off x="7968208" y="1091288"/>
            <a:ext cx="228600" cy="4572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i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g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AutoShape 36"/>
          <p:cNvSpPr>
            <a:spLocks noChangeArrowheads="1"/>
          </p:cNvSpPr>
          <p:nvPr/>
        </p:nvSpPr>
        <p:spPr bwMode="auto">
          <a:xfrm>
            <a:off x="8273008" y="1091288"/>
            <a:ext cx="228600" cy="4572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a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AutoShape 37"/>
          <p:cNvSpPr>
            <a:spLocks noChangeArrowheads="1"/>
          </p:cNvSpPr>
          <p:nvPr/>
        </p:nvSpPr>
        <p:spPr bwMode="auto">
          <a:xfrm>
            <a:off x="8577808" y="1091288"/>
            <a:ext cx="228600" cy="4572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l</a:t>
            </a:r>
          </a:p>
          <a:p>
            <a:pPr algn="ctr"/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AutoShape 53"/>
          <p:cNvSpPr>
            <a:spLocks noChangeArrowheads="1"/>
          </p:cNvSpPr>
          <p:nvPr/>
        </p:nvSpPr>
        <p:spPr bwMode="auto">
          <a:xfrm>
            <a:off x="6444208" y="1091288"/>
            <a:ext cx="228600" cy="4572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M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Line 54"/>
          <p:cNvSpPr>
            <a:spLocks noChangeShapeType="1"/>
          </p:cNvSpPr>
          <p:nvPr/>
        </p:nvSpPr>
        <p:spPr bwMode="auto">
          <a:xfrm>
            <a:off x="6672808" y="1243688"/>
            <a:ext cx="76200" cy="0"/>
          </a:xfrm>
          <a:prstGeom prst="line">
            <a:avLst/>
          </a:prstGeom>
          <a:noFill/>
          <a:ln w="19050">
            <a:solidFill>
              <a:srgbClr val="8CA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Line 56"/>
          <p:cNvSpPr>
            <a:spLocks noChangeShapeType="1"/>
          </p:cNvSpPr>
          <p:nvPr/>
        </p:nvSpPr>
        <p:spPr bwMode="auto">
          <a:xfrm>
            <a:off x="6672808" y="1472288"/>
            <a:ext cx="76200" cy="0"/>
          </a:xfrm>
          <a:prstGeom prst="line">
            <a:avLst/>
          </a:prstGeom>
          <a:noFill/>
          <a:ln w="19050">
            <a:solidFill>
              <a:srgbClr val="8CA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Line 57"/>
          <p:cNvSpPr>
            <a:spLocks noChangeShapeType="1"/>
          </p:cNvSpPr>
          <p:nvPr/>
        </p:nvSpPr>
        <p:spPr bwMode="auto">
          <a:xfrm>
            <a:off x="6977608" y="1243688"/>
            <a:ext cx="76200" cy="0"/>
          </a:xfrm>
          <a:prstGeom prst="line">
            <a:avLst/>
          </a:prstGeom>
          <a:noFill/>
          <a:ln w="19050">
            <a:solidFill>
              <a:srgbClr val="8CA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Line 58"/>
          <p:cNvSpPr>
            <a:spLocks noChangeShapeType="1"/>
          </p:cNvSpPr>
          <p:nvPr/>
        </p:nvSpPr>
        <p:spPr bwMode="auto">
          <a:xfrm>
            <a:off x="6977608" y="1472288"/>
            <a:ext cx="76200" cy="0"/>
          </a:xfrm>
          <a:prstGeom prst="line">
            <a:avLst/>
          </a:prstGeom>
          <a:noFill/>
          <a:ln w="19050">
            <a:solidFill>
              <a:srgbClr val="8CA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Line 59"/>
          <p:cNvSpPr>
            <a:spLocks noChangeShapeType="1"/>
          </p:cNvSpPr>
          <p:nvPr/>
        </p:nvSpPr>
        <p:spPr bwMode="auto">
          <a:xfrm>
            <a:off x="7282408" y="1243688"/>
            <a:ext cx="76200" cy="0"/>
          </a:xfrm>
          <a:prstGeom prst="line">
            <a:avLst/>
          </a:prstGeom>
          <a:noFill/>
          <a:ln w="19050">
            <a:solidFill>
              <a:srgbClr val="8CA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Line 60"/>
          <p:cNvSpPr>
            <a:spLocks noChangeShapeType="1"/>
          </p:cNvSpPr>
          <p:nvPr/>
        </p:nvSpPr>
        <p:spPr bwMode="auto">
          <a:xfrm>
            <a:off x="7282408" y="1472288"/>
            <a:ext cx="76200" cy="0"/>
          </a:xfrm>
          <a:prstGeom prst="line">
            <a:avLst/>
          </a:prstGeom>
          <a:noFill/>
          <a:ln w="19050">
            <a:solidFill>
              <a:srgbClr val="8CA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Line 61"/>
          <p:cNvSpPr>
            <a:spLocks noChangeShapeType="1"/>
          </p:cNvSpPr>
          <p:nvPr/>
        </p:nvSpPr>
        <p:spPr bwMode="auto">
          <a:xfrm>
            <a:off x="7587208" y="1243688"/>
            <a:ext cx="76200" cy="0"/>
          </a:xfrm>
          <a:prstGeom prst="line">
            <a:avLst/>
          </a:prstGeom>
          <a:noFill/>
          <a:ln w="19050">
            <a:solidFill>
              <a:srgbClr val="8CA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Line 62"/>
          <p:cNvSpPr>
            <a:spLocks noChangeShapeType="1"/>
          </p:cNvSpPr>
          <p:nvPr/>
        </p:nvSpPr>
        <p:spPr bwMode="auto">
          <a:xfrm>
            <a:off x="7587208" y="1472288"/>
            <a:ext cx="76200" cy="0"/>
          </a:xfrm>
          <a:prstGeom prst="line">
            <a:avLst/>
          </a:prstGeom>
          <a:noFill/>
          <a:ln w="19050">
            <a:solidFill>
              <a:srgbClr val="8CA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Line 63"/>
          <p:cNvSpPr>
            <a:spLocks noChangeShapeType="1"/>
          </p:cNvSpPr>
          <p:nvPr/>
        </p:nvSpPr>
        <p:spPr bwMode="auto">
          <a:xfrm>
            <a:off x="7892008" y="1243688"/>
            <a:ext cx="76200" cy="0"/>
          </a:xfrm>
          <a:prstGeom prst="line">
            <a:avLst/>
          </a:prstGeom>
          <a:noFill/>
          <a:ln w="19050">
            <a:solidFill>
              <a:srgbClr val="8CA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Line 64"/>
          <p:cNvSpPr>
            <a:spLocks noChangeShapeType="1"/>
          </p:cNvSpPr>
          <p:nvPr/>
        </p:nvSpPr>
        <p:spPr bwMode="auto">
          <a:xfrm>
            <a:off x="7892008" y="1472288"/>
            <a:ext cx="76200" cy="0"/>
          </a:xfrm>
          <a:prstGeom prst="line">
            <a:avLst/>
          </a:prstGeom>
          <a:noFill/>
          <a:ln w="19050">
            <a:solidFill>
              <a:srgbClr val="8CA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Line 65"/>
          <p:cNvSpPr>
            <a:spLocks noChangeShapeType="1"/>
          </p:cNvSpPr>
          <p:nvPr/>
        </p:nvSpPr>
        <p:spPr bwMode="auto">
          <a:xfrm>
            <a:off x="8196808" y="1243688"/>
            <a:ext cx="76200" cy="0"/>
          </a:xfrm>
          <a:prstGeom prst="line">
            <a:avLst/>
          </a:prstGeom>
          <a:noFill/>
          <a:ln w="19050">
            <a:solidFill>
              <a:srgbClr val="8CA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Line 66"/>
          <p:cNvSpPr>
            <a:spLocks noChangeShapeType="1"/>
          </p:cNvSpPr>
          <p:nvPr/>
        </p:nvSpPr>
        <p:spPr bwMode="auto">
          <a:xfrm>
            <a:off x="8196808" y="1472288"/>
            <a:ext cx="76200" cy="0"/>
          </a:xfrm>
          <a:prstGeom prst="line">
            <a:avLst/>
          </a:prstGeom>
          <a:noFill/>
          <a:ln w="19050">
            <a:solidFill>
              <a:srgbClr val="8CA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Line 67"/>
          <p:cNvSpPr>
            <a:spLocks noChangeShapeType="1"/>
          </p:cNvSpPr>
          <p:nvPr/>
        </p:nvSpPr>
        <p:spPr bwMode="auto">
          <a:xfrm>
            <a:off x="8501608" y="1243688"/>
            <a:ext cx="76200" cy="0"/>
          </a:xfrm>
          <a:prstGeom prst="line">
            <a:avLst/>
          </a:prstGeom>
          <a:noFill/>
          <a:ln w="19050">
            <a:solidFill>
              <a:srgbClr val="8CA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Line 68"/>
          <p:cNvSpPr>
            <a:spLocks noChangeShapeType="1"/>
          </p:cNvSpPr>
          <p:nvPr/>
        </p:nvSpPr>
        <p:spPr bwMode="auto">
          <a:xfrm>
            <a:off x="8501608" y="1472288"/>
            <a:ext cx="76200" cy="0"/>
          </a:xfrm>
          <a:prstGeom prst="line">
            <a:avLst/>
          </a:prstGeom>
          <a:noFill/>
          <a:ln w="19050">
            <a:solidFill>
              <a:srgbClr val="8CA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AutoShape 37"/>
          <p:cNvSpPr>
            <a:spLocks noChangeArrowheads="1"/>
          </p:cNvSpPr>
          <p:nvPr/>
        </p:nvSpPr>
        <p:spPr bwMode="auto">
          <a:xfrm>
            <a:off x="8870844" y="1091288"/>
            <a:ext cx="228600" cy="4572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s</a:t>
            </a:r>
          </a:p>
          <a:p>
            <a:pPr algn="ctr"/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Line 67"/>
          <p:cNvSpPr>
            <a:spLocks noChangeShapeType="1"/>
          </p:cNvSpPr>
          <p:nvPr/>
        </p:nvSpPr>
        <p:spPr bwMode="auto">
          <a:xfrm>
            <a:off x="8794644" y="1243688"/>
            <a:ext cx="76200" cy="0"/>
          </a:xfrm>
          <a:prstGeom prst="line">
            <a:avLst/>
          </a:prstGeom>
          <a:noFill/>
          <a:ln w="19050">
            <a:solidFill>
              <a:srgbClr val="8CA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Line 68"/>
          <p:cNvSpPr>
            <a:spLocks noChangeShapeType="1"/>
          </p:cNvSpPr>
          <p:nvPr/>
        </p:nvSpPr>
        <p:spPr bwMode="auto">
          <a:xfrm>
            <a:off x="8794644" y="1472288"/>
            <a:ext cx="76200" cy="0"/>
          </a:xfrm>
          <a:prstGeom prst="line">
            <a:avLst/>
          </a:prstGeom>
          <a:noFill/>
          <a:ln w="19050">
            <a:solidFill>
              <a:srgbClr val="8CA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rapezoid 99"/>
          <p:cNvSpPr/>
          <p:nvPr/>
        </p:nvSpPr>
        <p:spPr>
          <a:xfrm>
            <a:off x="251520" y="5938603"/>
            <a:ext cx="4563815" cy="946781"/>
          </a:xfrm>
          <a:prstGeom prst="trapezoid">
            <a:avLst>
              <a:gd name="adj" fmla="val 7027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200" b="1" dirty="0" smtClean="0">
                <a:solidFill>
                  <a:schemeClr val="bg1">
                    <a:lumMod val="65000"/>
                  </a:schemeClr>
                </a:solidFill>
              </a:rPr>
              <a:t>Peptide Synthesis</a:t>
            </a:r>
          </a:p>
          <a:p>
            <a:pPr algn="ctr"/>
            <a:r>
              <a:rPr lang="en-IN" sz="2000" dirty="0" smtClean="0">
                <a:solidFill>
                  <a:schemeClr val="bg1">
                    <a:lumMod val="65000"/>
                  </a:schemeClr>
                </a:solidFill>
              </a:rPr>
              <a:t>Soluble supports designed</a:t>
            </a:r>
            <a:endParaRPr lang="en-IN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5" name="Slide Number Placeholder 1"/>
          <p:cNvSpPr txBox="1">
            <a:spLocks/>
          </p:cNvSpPr>
          <p:nvPr/>
        </p:nvSpPr>
        <p:spPr>
          <a:xfrm>
            <a:off x="1973549" y="63890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538598" y="1559479"/>
            <a:ext cx="2588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cs typeface="Arial" pitchFamily="34" charset="0"/>
              </a:rPr>
              <a:t>Peptide </a:t>
            </a:r>
            <a:r>
              <a:rPr lang="en-US" sz="2000" dirty="0" smtClean="0">
                <a:cs typeface="Arial" pitchFamily="34" charset="0"/>
              </a:rPr>
              <a:t>building blocks</a:t>
            </a:r>
            <a:endParaRPr lang="en-US" sz="2000" dirty="0"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2060848"/>
            <a:ext cx="9041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Why Peptides – </a:t>
            </a:r>
            <a:r>
              <a:rPr lang="en-US" sz="2400" dirty="0" smtClean="0"/>
              <a:t>Naturally available functionally diverse building  blocks</a:t>
            </a:r>
            <a:endParaRPr lang="en-US" sz="2400" b="1" dirty="0"/>
          </a:p>
        </p:txBody>
      </p:sp>
      <p:sp>
        <p:nvSpPr>
          <p:cNvPr id="61" name="Rectangle 64"/>
          <p:cNvSpPr>
            <a:spLocks noChangeArrowheads="1"/>
          </p:cNvSpPr>
          <p:nvPr/>
        </p:nvSpPr>
        <p:spPr bwMode="auto">
          <a:xfrm>
            <a:off x="5879903" y="3599075"/>
            <a:ext cx="286856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 smtClean="0"/>
              <a:t>Molecular Switches</a:t>
            </a:r>
          </a:p>
          <a:p>
            <a:r>
              <a:rPr lang="en-US" sz="2000" dirty="0" smtClean="0"/>
              <a:t>Drugs</a:t>
            </a:r>
          </a:p>
          <a:p>
            <a:r>
              <a:rPr lang="en-US" sz="2000" dirty="0" smtClean="0"/>
              <a:t>Water purification</a:t>
            </a:r>
            <a:endParaRPr lang="en-US" sz="2000" dirty="0"/>
          </a:p>
        </p:txBody>
      </p:sp>
      <p:sp>
        <p:nvSpPr>
          <p:cNvPr id="6" name="Right Arrow 5"/>
          <p:cNvSpPr/>
          <p:nvPr/>
        </p:nvSpPr>
        <p:spPr>
          <a:xfrm>
            <a:off x="4932040" y="6309320"/>
            <a:ext cx="648072" cy="26224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Arrow 61"/>
          <p:cNvSpPr/>
          <p:nvPr/>
        </p:nvSpPr>
        <p:spPr>
          <a:xfrm>
            <a:off x="4932040" y="3865940"/>
            <a:ext cx="648072" cy="26224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4"/>
          <p:cNvSpPr>
            <a:spLocks noChangeArrowheads="1"/>
          </p:cNvSpPr>
          <p:nvPr/>
        </p:nvSpPr>
        <p:spPr bwMode="auto">
          <a:xfrm>
            <a:off x="5840735" y="6058050"/>
            <a:ext cx="28685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 smtClean="0"/>
              <a:t>Non-wasteful automated peptide synthesis</a:t>
            </a:r>
            <a:endParaRPr lang="en-US" sz="2000" dirty="0"/>
          </a:p>
        </p:txBody>
      </p:sp>
      <p:sp>
        <p:nvSpPr>
          <p:cNvPr id="64" name="Rectangle 64"/>
          <p:cNvSpPr>
            <a:spLocks noChangeArrowheads="1"/>
          </p:cNvSpPr>
          <p:nvPr/>
        </p:nvSpPr>
        <p:spPr bwMode="auto">
          <a:xfrm>
            <a:off x="5822716" y="2536438"/>
            <a:ext cx="2205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/>
              <a:t>Long term goals</a:t>
            </a:r>
            <a:endParaRPr lang="en-US" sz="2400" b="1" dirty="0"/>
          </a:p>
        </p:txBody>
      </p:sp>
      <p:sp>
        <p:nvSpPr>
          <p:cNvPr id="65" name="Right Arrow 64"/>
          <p:cNvSpPr/>
          <p:nvPr/>
        </p:nvSpPr>
        <p:spPr>
          <a:xfrm>
            <a:off x="4932040" y="5116330"/>
            <a:ext cx="648072" cy="26224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4"/>
          <p:cNvSpPr>
            <a:spLocks noChangeArrowheads="1"/>
          </p:cNvSpPr>
          <p:nvPr/>
        </p:nvSpPr>
        <p:spPr bwMode="auto">
          <a:xfrm>
            <a:off x="5879903" y="4953362"/>
            <a:ext cx="28685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 smtClean="0"/>
              <a:t>Internally functionalized pores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08EA-5BF1-4429-9192-1B5ACCD2917E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367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0" grpId="0" animBg="1"/>
      <p:bldP spid="61" grpId="0"/>
      <p:bldP spid="6" grpId="0" animBg="1"/>
      <p:bldP spid="62" grpId="0" animBg="1"/>
      <p:bldP spid="63" grpId="0"/>
      <p:bldP spid="64" grpId="0"/>
      <p:bldP spid="65" grpId="0" animBg="1"/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r>
              <a:rPr lang="en-IN" dirty="0" smtClean="0"/>
              <a:t>11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467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 smtClean="0">
                <a:latin typeface="+mj-lt"/>
              </a:rPr>
              <a:t>Natural Ion Channels</a:t>
            </a:r>
            <a:endParaRPr lang="en-IN" sz="4000" b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297" y="4099673"/>
            <a:ext cx="835292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800" b="1" dirty="0" smtClean="0"/>
          </a:p>
          <a:p>
            <a:pPr marL="371475" indent="-371475">
              <a:buFont typeface="Arial" panose="020B0604020202020204" pitchFamily="34" charset="0"/>
              <a:buChar char="•"/>
            </a:pPr>
            <a:endParaRPr lang="en-IN" sz="2400" baseline="30000" dirty="0" smtClean="0"/>
          </a:p>
          <a:p>
            <a:pPr marL="371475" indent="-371475">
              <a:buFont typeface="Arial" panose="020B0604020202020204" pitchFamily="34" charset="0"/>
              <a:buChar char="•"/>
            </a:pPr>
            <a:endParaRPr lang="en-IN" sz="2400" baseline="30000" dirty="0" smtClean="0"/>
          </a:p>
          <a:p>
            <a:endParaRPr lang="en-IN" sz="2000" dirty="0" smtClean="0"/>
          </a:p>
          <a:p>
            <a:endParaRPr lang="en-IN" sz="800" dirty="0" smtClean="0"/>
          </a:p>
          <a:p>
            <a:endParaRPr lang="en-IN" sz="800" dirty="0" smtClean="0"/>
          </a:p>
          <a:p>
            <a:r>
              <a:rPr lang="en-IN" sz="2800" b="1" dirty="0" smtClean="0"/>
              <a:t>Limitations for </a:t>
            </a:r>
            <a:r>
              <a:rPr lang="en-IN" sz="2800" b="1" i="1" dirty="0" smtClean="0"/>
              <a:t>in vitro </a:t>
            </a:r>
            <a:r>
              <a:rPr lang="en-IN" sz="2800" b="1" dirty="0" smtClean="0"/>
              <a:t>applications</a:t>
            </a:r>
          </a:p>
          <a:p>
            <a:pPr marL="371475" indent="-371475">
              <a:buFont typeface="Arial" panose="020B0604020202020204" pitchFamily="34" charset="0"/>
              <a:buChar char="•"/>
            </a:pPr>
            <a:r>
              <a:rPr lang="en-IN" sz="2400" dirty="0" smtClean="0"/>
              <a:t>Difficult to reconstitute in active form</a:t>
            </a:r>
          </a:p>
          <a:p>
            <a:pPr marL="371475" indent="-371475">
              <a:buFont typeface="Arial" panose="020B0604020202020204" pitchFamily="34" charset="0"/>
              <a:buChar char="•"/>
            </a:pPr>
            <a:r>
              <a:rPr lang="en-IN" sz="2400" dirty="0" smtClean="0"/>
              <a:t>Unstable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6037927" y="4847836"/>
            <a:ext cx="795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>
                <a:latin typeface="Arial" pitchFamily="34" charset="0"/>
                <a:cs typeface="Arial" pitchFamily="34" charset="0"/>
              </a:rPr>
              <a:t>Open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999327" y="4852392"/>
            <a:ext cx="795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>
                <a:latin typeface="Arial" pitchFamily="34" charset="0"/>
                <a:cs typeface="Arial" pitchFamily="34" charset="0"/>
              </a:rPr>
              <a:t>Closed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5787" y="901633"/>
            <a:ext cx="89282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Natural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ion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hannels: </a:t>
            </a:r>
            <a:r>
              <a:rPr lang="en-US" sz="2400" dirty="0">
                <a:cs typeface="Arial" pitchFamily="34" charset="0"/>
              </a:rPr>
              <a:t>Pore forming proteins that regulate ion flow</a:t>
            </a: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15786" y="1368367"/>
            <a:ext cx="7442055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IN" sz="2400" b="1" dirty="0">
                <a:latin typeface="+mn-lt"/>
              </a:rPr>
              <a:t>Interesting properties due to </a:t>
            </a:r>
            <a:r>
              <a:rPr lang="en-IN" sz="2400" b="1" dirty="0" smtClean="0">
                <a:latin typeface="+mn-lt"/>
              </a:rPr>
              <a:t>functionalization</a:t>
            </a:r>
            <a:endParaRPr lang="en-IN" sz="2400" b="1" dirty="0">
              <a:latin typeface="+mn-lt"/>
            </a:endParaRPr>
          </a:p>
          <a:p>
            <a:endParaRPr lang="en-IN" sz="900" b="1" dirty="0"/>
          </a:p>
          <a:p>
            <a:pPr marL="371475" indent="-371475">
              <a:buFont typeface="Arial" panose="020B0604020202020204" pitchFamily="34" charset="0"/>
              <a:buChar char="•"/>
            </a:pPr>
            <a:r>
              <a:rPr lang="en-IN" sz="2400" dirty="0">
                <a:latin typeface="+mn-lt"/>
              </a:rPr>
              <a:t>Ion selectivity</a:t>
            </a:r>
          </a:p>
          <a:p>
            <a:r>
              <a:rPr lang="en-IN" sz="2400" dirty="0">
                <a:latin typeface="+mn-lt"/>
              </a:rPr>
              <a:t>     </a:t>
            </a:r>
            <a:endParaRPr lang="en-IN" sz="2400" baseline="30000" dirty="0">
              <a:latin typeface="+mn-lt"/>
            </a:endParaRPr>
          </a:p>
          <a:p>
            <a:pPr marL="371475" indent="-371475">
              <a:buFont typeface="Arial" panose="020B0604020202020204" pitchFamily="34" charset="0"/>
              <a:buChar char="•"/>
            </a:pPr>
            <a:endParaRPr lang="en-IN" sz="2400" baseline="30000" dirty="0">
              <a:latin typeface="+mn-lt"/>
            </a:endParaRPr>
          </a:p>
          <a:p>
            <a:pPr marL="371475" indent="-371475">
              <a:buFont typeface="Arial" panose="020B0604020202020204" pitchFamily="34" charset="0"/>
              <a:buChar char="•"/>
            </a:pPr>
            <a:endParaRPr lang="en-IN" sz="2400" baseline="30000" dirty="0">
              <a:latin typeface="+mn-lt"/>
            </a:endParaRPr>
          </a:p>
          <a:p>
            <a:pPr marL="371475" indent="-371475">
              <a:buFont typeface="Arial" panose="020B0604020202020204" pitchFamily="34" charset="0"/>
              <a:buChar char="•"/>
            </a:pPr>
            <a:r>
              <a:rPr lang="en-IN" sz="2400" dirty="0">
                <a:latin typeface="+mn-lt"/>
              </a:rPr>
              <a:t>Signal-activated ion transport</a:t>
            </a:r>
          </a:p>
          <a:p>
            <a:endParaRPr lang="en-IN" sz="2400" dirty="0"/>
          </a:p>
          <a:p>
            <a:endParaRPr lang="en-IN" sz="2400" dirty="0"/>
          </a:p>
          <a:p>
            <a:endParaRPr lang="en-IN" sz="2000" b="1" dirty="0"/>
          </a:p>
          <a:p>
            <a:endParaRPr lang="en-IN" sz="2000" b="1" dirty="0"/>
          </a:p>
          <a:p>
            <a:endParaRPr lang="en-IN" sz="700" dirty="0"/>
          </a:p>
        </p:txBody>
      </p:sp>
      <p:pic>
        <p:nvPicPr>
          <p:cNvPr id="17" name="Picture 7" descr="channel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539" y="1710926"/>
            <a:ext cx="1444902" cy="176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17" descr="C:\Users\Nandita\Desktop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270" y="3529991"/>
            <a:ext cx="6242050" cy="12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 flipH="1">
            <a:off x="3779912" y="4428362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2848202" y="6334818"/>
            <a:ext cx="3253117" cy="52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1" rIns="91400" bIns="45701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400" dirty="0">
                <a:latin typeface="+mn-lt"/>
                <a:cs typeface="Arial" pitchFamily="34" charset="0"/>
              </a:rPr>
              <a:t>MacKinnon, R. et al. </a:t>
            </a:r>
            <a:r>
              <a:rPr lang="en-US" sz="1400" i="1" dirty="0">
                <a:latin typeface="+mn-lt"/>
                <a:cs typeface="Arial" pitchFamily="34" charset="0"/>
              </a:rPr>
              <a:t>Science</a:t>
            </a:r>
            <a:r>
              <a:rPr lang="en-US" sz="1400" dirty="0">
                <a:latin typeface="+mn-lt"/>
                <a:cs typeface="Arial" pitchFamily="34" charset="0"/>
              </a:rPr>
              <a:t> </a:t>
            </a:r>
            <a:r>
              <a:rPr lang="en-US" sz="1400" b="1" dirty="0">
                <a:latin typeface="+mn-lt"/>
                <a:cs typeface="Arial" pitchFamily="34" charset="0"/>
              </a:rPr>
              <a:t>1998</a:t>
            </a:r>
            <a:r>
              <a:rPr lang="en-US" sz="1400" dirty="0">
                <a:latin typeface="+mn-lt"/>
                <a:cs typeface="Arial" pitchFamily="34" charset="0"/>
              </a:rPr>
              <a:t>, </a:t>
            </a:r>
            <a:r>
              <a:rPr lang="en-US" sz="1400" i="1" dirty="0">
                <a:latin typeface="+mn-lt"/>
                <a:cs typeface="Arial" pitchFamily="34" charset="0"/>
              </a:rPr>
              <a:t>280</a:t>
            </a:r>
            <a:r>
              <a:rPr lang="en-US" sz="1400" dirty="0">
                <a:latin typeface="+mn-lt"/>
                <a:cs typeface="Arial" pitchFamily="34" charset="0"/>
              </a:rPr>
              <a:t>, 69</a:t>
            </a:r>
          </a:p>
          <a:p>
            <a:pPr algn="ctr"/>
            <a:r>
              <a:rPr lang="en-US" sz="1400" dirty="0">
                <a:latin typeface="+mn-lt"/>
                <a:cs typeface="Arial" pitchFamily="34" charset="0"/>
              </a:rPr>
              <a:t>Bayley, H. et al. </a:t>
            </a:r>
            <a:r>
              <a:rPr lang="en-US" sz="1400" i="1" dirty="0">
                <a:latin typeface="+mn-lt"/>
                <a:cs typeface="Arial" pitchFamily="34" charset="0"/>
              </a:rPr>
              <a:t>Nature </a:t>
            </a:r>
            <a:r>
              <a:rPr lang="en-US" sz="1400" b="1" dirty="0">
                <a:latin typeface="+mn-lt"/>
                <a:cs typeface="Arial" pitchFamily="34" charset="0"/>
              </a:rPr>
              <a:t>2001</a:t>
            </a:r>
            <a:r>
              <a:rPr lang="en-US" sz="1400" dirty="0">
                <a:latin typeface="+mn-lt"/>
                <a:cs typeface="Arial" pitchFamily="34" charset="0"/>
              </a:rPr>
              <a:t>, </a:t>
            </a:r>
            <a:r>
              <a:rPr lang="en-US" sz="1400" i="1" dirty="0">
                <a:latin typeface="+mn-lt"/>
                <a:cs typeface="Arial" pitchFamily="34" charset="0"/>
              </a:rPr>
              <a:t>413</a:t>
            </a:r>
            <a:r>
              <a:rPr lang="en-US" sz="1400" dirty="0">
                <a:latin typeface="+mn-lt"/>
                <a:cs typeface="Arial" pitchFamily="34" charset="0"/>
              </a:rPr>
              <a:t>, </a:t>
            </a:r>
            <a:r>
              <a:rPr lang="en-US" sz="1400" dirty="0" smtClean="0">
                <a:latin typeface="+mn-lt"/>
                <a:cs typeface="Arial" pitchFamily="34" charset="0"/>
              </a:rPr>
              <a:t>226</a:t>
            </a:r>
            <a:endParaRPr lang="en-US" sz="1400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75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63688" y="5733256"/>
            <a:ext cx="5544616" cy="5426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r>
              <a:rPr lang="en-IN" dirty="0" smtClean="0"/>
              <a:t>12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467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>
                <a:latin typeface="+mj-lt"/>
              </a:rPr>
              <a:t>Ion channels from </a:t>
            </a:r>
            <a:r>
              <a:rPr lang="en-IN" sz="4000" b="1" dirty="0" smtClean="0">
                <a:latin typeface="+mj-lt"/>
              </a:rPr>
              <a:t>Robust </a:t>
            </a:r>
            <a:r>
              <a:rPr lang="en-IN" sz="4000" b="1" dirty="0">
                <a:latin typeface="+mj-lt"/>
              </a:rPr>
              <a:t>P</a:t>
            </a:r>
            <a:r>
              <a:rPr lang="en-IN" sz="4000" b="1" dirty="0" smtClean="0">
                <a:latin typeface="+mj-lt"/>
              </a:rPr>
              <a:t>eptides</a:t>
            </a:r>
            <a:endParaRPr lang="en-IN" sz="4000" b="1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951399"/>
            <a:ext cx="88569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3063" indent="-373063">
              <a:buFont typeface="Arial" panose="020B0604020202020204" pitchFamily="34" charset="0"/>
              <a:buChar char="•"/>
            </a:pPr>
            <a:r>
              <a:rPr lang="en-IN" sz="2400" dirty="0" smtClean="0"/>
              <a:t>Model systems to understand transmembrane ion transport                         </a:t>
            </a:r>
          </a:p>
          <a:p>
            <a:endParaRPr lang="en-IN" sz="800" dirty="0"/>
          </a:p>
          <a:p>
            <a:r>
              <a:rPr lang="en-IN" sz="2400" dirty="0"/>
              <a:t> </a:t>
            </a:r>
            <a:r>
              <a:rPr lang="en-IN" sz="2400" dirty="0" smtClean="0"/>
              <a:t>     </a:t>
            </a:r>
          </a:p>
          <a:p>
            <a:endParaRPr lang="en-IN" sz="2400" dirty="0"/>
          </a:p>
          <a:p>
            <a:endParaRPr lang="en-IN" sz="2400" dirty="0" smtClean="0"/>
          </a:p>
          <a:p>
            <a:endParaRPr lang="en-IN" sz="2400" dirty="0"/>
          </a:p>
          <a:p>
            <a:endParaRPr lang="en-IN" sz="800" dirty="0" smtClean="0"/>
          </a:p>
          <a:p>
            <a:endParaRPr lang="en-IN" sz="800" dirty="0"/>
          </a:p>
          <a:p>
            <a:endParaRPr lang="en-IN" sz="800" dirty="0" smtClean="0"/>
          </a:p>
          <a:p>
            <a:endParaRPr lang="en-IN" sz="800" dirty="0"/>
          </a:p>
          <a:p>
            <a:endParaRPr lang="en-IN" sz="800" dirty="0" smtClean="0"/>
          </a:p>
          <a:p>
            <a:pPr marL="373063" indent="-373063">
              <a:buFont typeface="Arial" panose="020B0604020202020204" pitchFamily="34" charset="0"/>
              <a:buChar char="•"/>
            </a:pPr>
            <a:r>
              <a:rPr lang="en-IN" sz="2400" dirty="0" smtClean="0"/>
              <a:t>Signal-activated ion transport for </a:t>
            </a:r>
            <a:endParaRPr lang="en-IN" sz="2400" dirty="0"/>
          </a:p>
          <a:p>
            <a:r>
              <a:rPr lang="en-IN" sz="2400" dirty="0"/>
              <a:t> </a:t>
            </a:r>
            <a:r>
              <a:rPr lang="en-IN" sz="2400" dirty="0" smtClean="0"/>
              <a:t>    molecular switches</a:t>
            </a:r>
          </a:p>
          <a:p>
            <a:endParaRPr lang="en-IN" sz="2400" dirty="0" smtClean="0"/>
          </a:p>
          <a:p>
            <a:endParaRPr lang="en-IN" sz="2400" dirty="0" smtClean="0"/>
          </a:p>
          <a:p>
            <a:pPr marL="373063" indent="-373063">
              <a:buFont typeface="Arial" panose="020B0604020202020204" pitchFamily="34" charset="0"/>
              <a:buChar char="•"/>
            </a:pPr>
            <a:r>
              <a:rPr lang="en-IN" sz="2400" dirty="0" smtClean="0"/>
              <a:t>Therapeutics – </a:t>
            </a:r>
            <a:r>
              <a:rPr lang="en-IN" sz="2400" dirty="0" err="1" smtClean="0"/>
              <a:t>Eg</a:t>
            </a:r>
            <a:r>
              <a:rPr lang="en-IN" sz="2400" dirty="0" smtClean="0"/>
              <a:t>. – cystic fibrosis</a:t>
            </a:r>
          </a:p>
          <a:p>
            <a:endParaRPr lang="en-IN" sz="2400" dirty="0" smtClean="0"/>
          </a:p>
          <a:p>
            <a:pPr algn="ctr"/>
            <a:r>
              <a:rPr lang="en-IN" sz="2400" b="1" dirty="0" smtClean="0"/>
              <a:t>Internally functionalized pores desirable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2917737" y="6101186"/>
            <a:ext cx="2963551" cy="7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1" rIns="91400" bIns="45701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272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en-US" sz="1400" dirty="0">
              <a:latin typeface="+mn-lt"/>
              <a:cs typeface="Arial" pitchFamily="34" charset="0"/>
            </a:endParaRPr>
          </a:p>
          <a:p>
            <a:pPr algn="ctr"/>
            <a:r>
              <a:rPr lang="en-US" sz="1400" dirty="0" err="1">
                <a:latin typeface="+mn-lt"/>
                <a:cs typeface="Arial" pitchFamily="34" charset="0"/>
              </a:rPr>
              <a:t>Bayley</a:t>
            </a:r>
            <a:r>
              <a:rPr lang="en-US" sz="1400" dirty="0">
                <a:latin typeface="+mn-lt"/>
                <a:cs typeface="Arial" pitchFamily="34" charset="0"/>
              </a:rPr>
              <a:t>, H. et al. </a:t>
            </a:r>
            <a:r>
              <a:rPr lang="en-US" sz="1400" i="1" dirty="0">
                <a:latin typeface="+mn-lt"/>
                <a:cs typeface="Arial" pitchFamily="34" charset="0"/>
              </a:rPr>
              <a:t>Nature </a:t>
            </a:r>
            <a:r>
              <a:rPr lang="en-US" sz="1400" b="1" dirty="0">
                <a:latin typeface="+mn-lt"/>
                <a:cs typeface="Arial" pitchFamily="34" charset="0"/>
              </a:rPr>
              <a:t>2001</a:t>
            </a:r>
            <a:r>
              <a:rPr lang="en-US" sz="1400" dirty="0">
                <a:latin typeface="+mn-lt"/>
                <a:cs typeface="Arial" pitchFamily="34" charset="0"/>
              </a:rPr>
              <a:t>, </a:t>
            </a:r>
            <a:r>
              <a:rPr lang="en-US" sz="1400" i="1" dirty="0">
                <a:latin typeface="+mn-lt"/>
                <a:cs typeface="Arial" pitchFamily="34" charset="0"/>
              </a:rPr>
              <a:t>413</a:t>
            </a:r>
            <a:r>
              <a:rPr lang="en-US" sz="1400" dirty="0">
                <a:latin typeface="+mn-lt"/>
                <a:cs typeface="Arial" pitchFamily="34" charset="0"/>
              </a:rPr>
              <a:t>, 226</a:t>
            </a:r>
          </a:p>
          <a:p>
            <a:pPr algn="ctr"/>
            <a:r>
              <a:rPr lang="en-US" sz="1400" dirty="0" err="1">
                <a:latin typeface="+mn-lt"/>
                <a:cs typeface="Arial" pitchFamily="34" charset="0"/>
              </a:rPr>
              <a:t>Ghadiri</a:t>
            </a:r>
            <a:r>
              <a:rPr lang="en-US" sz="1400" dirty="0">
                <a:latin typeface="+mn-lt"/>
                <a:cs typeface="Arial" pitchFamily="34" charset="0"/>
              </a:rPr>
              <a:t> et al. </a:t>
            </a:r>
            <a:r>
              <a:rPr lang="en-US" sz="1400" i="1" dirty="0">
                <a:latin typeface="+mn-lt"/>
                <a:cs typeface="Arial" pitchFamily="34" charset="0"/>
              </a:rPr>
              <a:t>Nature </a:t>
            </a:r>
            <a:r>
              <a:rPr lang="en-US" sz="1400" b="1" dirty="0">
                <a:latin typeface="+mn-lt"/>
                <a:cs typeface="Arial" pitchFamily="34" charset="0"/>
              </a:rPr>
              <a:t>2001</a:t>
            </a:r>
            <a:r>
              <a:rPr lang="en-US" sz="1400" dirty="0">
                <a:latin typeface="+mn-lt"/>
                <a:cs typeface="Arial" pitchFamily="34" charset="0"/>
              </a:rPr>
              <a:t>, </a:t>
            </a:r>
            <a:r>
              <a:rPr lang="en-US" sz="1400" i="1" dirty="0">
                <a:latin typeface="+mn-lt"/>
                <a:cs typeface="Arial" pitchFamily="34" charset="0"/>
              </a:rPr>
              <a:t>412</a:t>
            </a:r>
            <a:r>
              <a:rPr lang="en-US" sz="1400" dirty="0">
                <a:latin typeface="+mn-lt"/>
                <a:cs typeface="Arial" pitchFamily="34" charset="0"/>
              </a:rPr>
              <a:t>, 452</a:t>
            </a:r>
          </a:p>
        </p:txBody>
      </p:sp>
      <p:pic>
        <p:nvPicPr>
          <p:cNvPr id="21506" name="Picture 2" descr="C:\Users\Nandita\Desktop\Rsh%20fig%2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40768"/>
            <a:ext cx="352663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1643896"/>
            <a:ext cx="576064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dirty="0" smtClean="0"/>
              <a:t>Gramicidin </a:t>
            </a:r>
            <a:r>
              <a:rPr lang="en-IN" sz="2200" dirty="0"/>
              <a:t>A – antibiotic  </a:t>
            </a:r>
            <a:r>
              <a:rPr lang="en-IN" sz="2200" dirty="0" err="1" smtClean="0"/>
              <a:t>pentadecapeptide</a:t>
            </a:r>
            <a:r>
              <a:rPr lang="en-IN" sz="2200" dirty="0" smtClean="0"/>
              <a:t>                            </a:t>
            </a:r>
          </a:p>
          <a:p>
            <a:r>
              <a:rPr lang="en-IN" sz="2200" dirty="0" smtClean="0"/>
              <a:t>Selective </a:t>
            </a:r>
            <a:r>
              <a:rPr lang="en-IN" sz="2200" dirty="0"/>
              <a:t>to alkali metal ions and </a:t>
            </a:r>
            <a:r>
              <a:rPr lang="en-IN" sz="2200" b="1" dirty="0"/>
              <a:t>not </a:t>
            </a:r>
            <a:r>
              <a:rPr lang="en-IN" sz="2200" dirty="0" smtClean="0"/>
              <a:t>halides</a:t>
            </a:r>
            <a:endParaRPr lang="en-IN" sz="2200" dirty="0"/>
          </a:p>
          <a:p>
            <a:r>
              <a:rPr lang="en-IN" sz="1050" dirty="0" smtClean="0"/>
              <a:t>        </a:t>
            </a:r>
          </a:p>
          <a:p>
            <a:r>
              <a:rPr lang="en-IN" sz="2200" dirty="0" smtClean="0"/>
              <a:t>	Not internally </a:t>
            </a:r>
            <a:r>
              <a:rPr lang="en-IN" sz="2200" dirty="0"/>
              <a:t>functionalized!</a:t>
            </a:r>
          </a:p>
          <a:p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256330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08EA-5BF1-4429-9192-1B5ACCD2917E}" type="slidenum">
              <a:rPr lang="en-IN" smtClean="0"/>
              <a:t>13</a:t>
            </a:fld>
            <a:endParaRPr lang="en-IN"/>
          </a:p>
        </p:txBody>
      </p:sp>
      <p:sp>
        <p:nvSpPr>
          <p:cNvPr id="3" name="TextBox 2"/>
          <p:cNvSpPr txBox="1"/>
          <p:nvPr/>
        </p:nvSpPr>
        <p:spPr>
          <a:xfrm>
            <a:off x="0" y="2467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 smtClean="0">
                <a:latin typeface="+mj-lt"/>
              </a:rPr>
              <a:t>Small Peptides as Ion Channel Mimics</a:t>
            </a:r>
            <a:endParaRPr lang="en-IN" sz="4000" b="1" dirty="0">
              <a:latin typeface="+mj-lt"/>
            </a:endParaRPr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418012"/>
              </p:ext>
            </p:extLst>
          </p:nvPr>
        </p:nvGraphicFramePr>
        <p:xfrm>
          <a:off x="251520" y="1835595"/>
          <a:ext cx="2304256" cy="2306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46" name="CS ChemDraw Drawing" r:id="rId3" imgW="1646999" imgH="1647217" progId="ChemDraw.Document.6.0">
                  <p:embed/>
                </p:oleObj>
              </mc:Choice>
              <mc:Fallback>
                <p:oleObj name="CS ChemDraw Drawing" r:id="rId3" imgW="1646999" imgH="164721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835595"/>
                        <a:ext cx="2304256" cy="23066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699792" y="2912724"/>
            <a:ext cx="648072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45826"/>
              </p:ext>
            </p:extLst>
          </p:nvPr>
        </p:nvGraphicFramePr>
        <p:xfrm>
          <a:off x="3376175" y="1645924"/>
          <a:ext cx="2306057" cy="302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47" name="CS ChemDraw Drawing" r:id="rId5" imgW="1936800" imgH="2539080" progId="ChemDraw.Document.6.0">
                  <p:embed/>
                </p:oleObj>
              </mc:Choice>
              <mc:Fallback>
                <p:oleObj name="CS ChemDraw Drawing" r:id="rId5" imgW="1936800" imgH="253908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6175" y="1645924"/>
                        <a:ext cx="2306057" cy="3024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2224527" y="6100990"/>
            <a:ext cx="493385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sz="1400" dirty="0">
                <a:latin typeface="+mn-lt"/>
              </a:rPr>
              <a:t>Ghadiri </a:t>
            </a:r>
            <a:r>
              <a:rPr lang="en-US" sz="1400" dirty="0">
                <a:latin typeface="+mn-lt"/>
              </a:rPr>
              <a:t>and co-workers </a:t>
            </a:r>
            <a:r>
              <a:rPr lang="en-US" sz="1400" i="1" dirty="0" err="1">
                <a:latin typeface="+mn-lt"/>
              </a:rPr>
              <a:t>Angew</a:t>
            </a:r>
            <a:r>
              <a:rPr lang="en-US" sz="1400" i="1" dirty="0">
                <a:latin typeface="+mn-lt"/>
              </a:rPr>
              <a:t>. Chem. Int. Ed. Engl.</a:t>
            </a:r>
            <a:r>
              <a:rPr lang="en-US" sz="1400" dirty="0">
                <a:latin typeface="+mn-lt"/>
              </a:rPr>
              <a:t> </a:t>
            </a:r>
            <a:r>
              <a:rPr lang="en-US" sz="1400" b="1" dirty="0">
                <a:latin typeface="+mn-lt"/>
              </a:rPr>
              <a:t>2001</a:t>
            </a:r>
            <a:r>
              <a:rPr lang="en-US" sz="1400" dirty="0">
                <a:latin typeface="+mn-lt"/>
              </a:rPr>
              <a:t>, </a:t>
            </a:r>
            <a:r>
              <a:rPr lang="en-US" sz="1400" i="1" dirty="0">
                <a:latin typeface="+mn-lt"/>
              </a:rPr>
              <a:t>40</a:t>
            </a:r>
            <a:r>
              <a:rPr lang="en-US" sz="1400" dirty="0">
                <a:latin typeface="+mn-lt"/>
              </a:rPr>
              <a:t>, 988</a:t>
            </a:r>
          </a:p>
          <a:p>
            <a:pPr algn="ctr" eaLnBrk="1" hangingPunct="1"/>
            <a:r>
              <a:rPr lang="de-DE" sz="1400" dirty="0">
                <a:latin typeface="+mn-lt"/>
              </a:rPr>
              <a:t>Ghadiri </a:t>
            </a:r>
            <a:r>
              <a:rPr lang="en-US" sz="1400" dirty="0">
                <a:latin typeface="+mn-lt"/>
              </a:rPr>
              <a:t>and co-workers </a:t>
            </a:r>
            <a:r>
              <a:rPr lang="en-US" sz="1400" i="1" dirty="0">
                <a:latin typeface="+mn-lt"/>
              </a:rPr>
              <a:t>J. Am. Chem. Soc.</a:t>
            </a:r>
            <a:r>
              <a:rPr lang="en-US" sz="1400" dirty="0">
                <a:latin typeface="+mn-lt"/>
              </a:rPr>
              <a:t> </a:t>
            </a:r>
            <a:r>
              <a:rPr lang="en-US" sz="1400" b="1" dirty="0">
                <a:latin typeface="+mn-lt"/>
              </a:rPr>
              <a:t>1996</a:t>
            </a:r>
            <a:r>
              <a:rPr lang="en-US" sz="1400" dirty="0">
                <a:latin typeface="+mn-lt"/>
              </a:rPr>
              <a:t>, </a:t>
            </a:r>
            <a:r>
              <a:rPr lang="en-US" sz="1400" i="1" dirty="0">
                <a:latin typeface="+mn-lt"/>
              </a:rPr>
              <a:t>118</a:t>
            </a:r>
            <a:r>
              <a:rPr lang="en-US" sz="1400" dirty="0">
                <a:latin typeface="+mn-lt"/>
              </a:rPr>
              <a:t>, 43</a:t>
            </a:r>
          </a:p>
          <a:p>
            <a:pPr algn="ctr" eaLnBrk="1" hangingPunct="1"/>
            <a:r>
              <a:rPr lang="en-US" sz="1400" dirty="0">
                <a:latin typeface="+mn-lt"/>
              </a:rPr>
              <a:t>Granja and co-workers </a:t>
            </a:r>
            <a:r>
              <a:rPr lang="en-US" sz="1400" i="1" dirty="0">
                <a:latin typeface="+mn-lt"/>
              </a:rPr>
              <a:t>Chem.-Eur. J.</a:t>
            </a:r>
            <a:r>
              <a:rPr lang="en-US" sz="1400" dirty="0">
                <a:latin typeface="+mn-lt"/>
              </a:rPr>
              <a:t> </a:t>
            </a:r>
            <a:r>
              <a:rPr lang="en-US" sz="1400" b="1" dirty="0">
                <a:latin typeface="+mn-lt"/>
              </a:rPr>
              <a:t>2005</a:t>
            </a:r>
            <a:r>
              <a:rPr lang="en-US" sz="1400" dirty="0">
                <a:latin typeface="+mn-lt"/>
              </a:rPr>
              <a:t>, </a:t>
            </a:r>
            <a:r>
              <a:rPr lang="en-US" sz="1400" i="1" dirty="0">
                <a:latin typeface="+mn-lt"/>
              </a:rPr>
              <a:t>11</a:t>
            </a:r>
            <a:r>
              <a:rPr lang="en-US" sz="1400" dirty="0">
                <a:latin typeface="+mn-lt"/>
              </a:rPr>
              <a:t>, 6543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52464" y="908720"/>
            <a:ext cx="4753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Cyclic </a:t>
            </a:r>
            <a:r>
              <a:rPr lang="en-US" sz="2800" b="1" dirty="0" err="1"/>
              <a:t>o</a:t>
            </a:r>
            <a:r>
              <a:rPr lang="en-US" sz="2800" b="1" dirty="0" err="1" smtClean="0"/>
              <a:t>ctapeptides</a:t>
            </a:r>
            <a:r>
              <a:rPr lang="en-US" sz="2800" b="1" dirty="0" smtClean="0"/>
              <a:t> form pores</a:t>
            </a:r>
            <a:endParaRPr lang="en-US" sz="2800" b="1" dirty="0"/>
          </a:p>
        </p:txBody>
      </p:sp>
      <p:pic>
        <p:nvPicPr>
          <p:cNvPr id="9" name="Picture 9" descr="Cypou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88960"/>
            <a:ext cx="216745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35090" y="5301208"/>
            <a:ext cx="514897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 smtClean="0">
                <a:cs typeface="Arial" pitchFamily="34" charset="0"/>
              </a:rPr>
              <a:t>Pores are not internally functionalized!</a:t>
            </a:r>
            <a:endParaRPr lang="en-IN" sz="2400" b="1" dirty="0" smtClean="0"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05315" y="4575212"/>
            <a:ext cx="2450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Hydrophobic exterior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5688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374"/>
            <a:ext cx="9144000" cy="634082"/>
          </a:xfrm>
        </p:spPr>
        <p:txBody>
          <a:bodyPr>
            <a:noAutofit/>
          </a:bodyPr>
          <a:lstStyle/>
          <a:p>
            <a:r>
              <a:rPr lang="en-IN" sz="4000" dirty="0" smtClean="0">
                <a:latin typeface="+mj-lt"/>
              </a:rPr>
              <a:t>Approach 1: Cyclic Peptide Templates</a:t>
            </a:r>
            <a:endParaRPr lang="en-IN" sz="4000" dirty="0">
              <a:latin typeface="+mj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292080" y="2094639"/>
            <a:ext cx="129614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443040" y="2094639"/>
            <a:ext cx="100078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13686" y="3393494"/>
            <a:ext cx="2954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/>
              <a:t>Peptide nanotubes</a:t>
            </a:r>
            <a:endParaRPr lang="en-IN" sz="2000" dirty="0"/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7" y="962606"/>
            <a:ext cx="1001722" cy="6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396402" y="1715212"/>
            <a:ext cx="1303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A</a:t>
            </a:r>
            <a:r>
              <a:rPr lang="en-IN" sz="2000" dirty="0" smtClean="0"/>
              <a:t>ssembly</a:t>
            </a:r>
            <a:endParaRPr lang="en-IN" sz="2000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529781"/>
              </p:ext>
            </p:extLst>
          </p:nvPr>
        </p:nvGraphicFramePr>
        <p:xfrm>
          <a:off x="0" y="2217738"/>
          <a:ext cx="2306638" cy="235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4" name="CS ChemDraw Drawing" r:id="rId4" imgW="2601291" imgH="2657856" progId="ChemDraw.Document.6.0">
                  <p:embed/>
                </p:oleObj>
              </mc:Choice>
              <mc:Fallback>
                <p:oleObj name="CS ChemDraw Drawing" r:id="rId4" imgW="2601291" imgH="265785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17738"/>
                        <a:ext cx="2306638" cy="2351087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63373" y="4541058"/>
            <a:ext cx="190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/>
              <a:t>C</a:t>
            </a:r>
            <a:r>
              <a:rPr lang="en-IN" sz="2000" dirty="0" smtClean="0"/>
              <a:t>yclic peptide template</a:t>
            </a:r>
            <a:endParaRPr lang="en-IN" sz="20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5141654" y="894869"/>
            <a:ext cx="4333504" cy="4446409"/>
            <a:chOff x="5141654" y="894869"/>
            <a:chExt cx="4333504" cy="4446409"/>
          </a:xfrm>
        </p:grpSpPr>
        <p:sp>
          <p:nvSpPr>
            <p:cNvPr id="9" name="TextBox 8"/>
            <p:cNvSpPr txBox="1"/>
            <p:nvPr/>
          </p:nvSpPr>
          <p:spPr>
            <a:xfrm>
              <a:off x="6804248" y="3393494"/>
              <a:ext cx="26709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000" dirty="0"/>
                <a:t>F</a:t>
              </a:r>
              <a:r>
                <a:rPr lang="en-IN" sz="2000" dirty="0" smtClean="0"/>
                <a:t>unctionalized pores</a:t>
              </a:r>
              <a:endParaRPr lang="en-IN" sz="2000" dirty="0"/>
            </a:p>
          </p:txBody>
        </p:sp>
        <p:pic>
          <p:nvPicPr>
            <p:cNvPr id="10" name="Picture 10" descr="C:\Users\Nandita\Desktop\Picture2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1877" y="894869"/>
              <a:ext cx="1415927" cy="2212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141654" y="1093776"/>
              <a:ext cx="15940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000" dirty="0" smtClean="0"/>
                <a:t>1) </a:t>
              </a:r>
              <a:r>
                <a:rPr lang="en-IN" sz="2000" dirty="0" smtClean="0"/>
                <a:t>Polymerize</a:t>
              </a:r>
              <a:endParaRPr lang="en-IN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82627" y="2163415"/>
              <a:ext cx="215668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000" dirty="0" smtClean="0"/>
                <a:t>2) </a:t>
              </a:r>
              <a:r>
                <a:rPr lang="en-IN" sz="2000" dirty="0" smtClean="0"/>
                <a:t>Hydrolysis</a:t>
              </a:r>
            </a:p>
            <a:p>
              <a:r>
                <a:rPr lang="en-IN" sz="2000" dirty="0" smtClean="0"/>
                <a:t>3) Remove peptide</a:t>
              </a:r>
              <a:endParaRPr lang="en-IN" sz="2000" dirty="0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808382" y="1516507"/>
              <a:ext cx="371955" cy="509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4543742"/>
                </p:ext>
              </p:extLst>
            </p:nvPr>
          </p:nvGraphicFramePr>
          <p:xfrm>
            <a:off x="5247096" y="3356078"/>
            <a:ext cx="1844675" cy="13716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15" name="CS ChemDraw Drawing" r:id="rId8" imgW="2174788" imgH="1488831" progId="ChemDraw.Document.6.0">
                    <p:embed/>
                  </p:oleObj>
                </mc:Choice>
                <mc:Fallback>
                  <p:oleObj name="CS ChemDraw Drawing" r:id="rId8" imgW="2174788" imgH="1488831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247096" y="3356078"/>
                          <a:ext cx="1844675" cy="137164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TextBox 30"/>
            <p:cNvSpPr txBox="1"/>
            <p:nvPr/>
          </p:nvSpPr>
          <p:spPr>
            <a:xfrm>
              <a:off x="5652120" y="4941168"/>
              <a:ext cx="326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IN" sz="2000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48264" y="6448251"/>
            <a:ext cx="2133600" cy="365125"/>
          </a:xfrm>
        </p:spPr>
        <p:txBody>
          <a:bodyPr/>
          <a:lstStyle/>
          <a:p>
            <a:r>
              <a:rPr lang="en-IN" dirty="0" smtClean="0"/>
              <a:t>14</a:t>
            </a:r>
            <a:endParaRPr lang="en-IN" dirty="0"/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82115"/>
            <a:ext cx="1460311" cy="258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5400000">
            <a:off x="768352" y="187250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55" y="872520"/>
            <a:ext cx="2147854" cy="258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:\Users\Nandita\Documents\Papers\MP\Paper 1\Submitted\Fig6a.tif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096" y="3124098"/>
            <a:ext cx="3988272" cy="281969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2214543" y="6309320"/>
            <a:ext cx="475521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 smtClean="0">
                <a:cs typeface="Arial" pitchFamily="34" charset="0"/>
              </a:rPr>
              <a:t>Peptides forming nanotube bundles</a:t>
            </a:r>
          </a:p>
        </p:txBody>
      </p:sp>
      <p:pic>
        <p:nvPicPr>
          <p:cNvPr id="29" name="Picture 2" descr="F:\mahesh\characterization\TEM\TEM 2\COP\13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184" y="3793604"/>
            <a:ext cx="2820332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31840" y="5682729"/>
            <a:ext cx="17027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/>
              <a:t>(35 </a:t>
            </a:r>
            <a:r>
              <a:rPr lang="en-IN" sz="2400" b="1" dirty="0">
                <a:sym typeface="Symbol"/>
              </a:rPr>
              <a:t> 9 nm )</a:t>
            </a:r>
            <a:endParaRPr lang="en-IN" sz="2400" b="1" dirty="0"/>
          </a:p>
          <a:p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358345" y="3254541"/>
            <a:ext cx="1617640" cy="308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Peptide + TFA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358345" y="3501008"/>
            <a:ext cx="1617640" cy="308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Peptide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18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" grpId="0"/>
      <p:bldP spid="6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16" y="23374"/>
            <a:ext cx="8219256" cy="634082"/>
          </a:xfrm>
        </p:spPr>
        <p:txBody>
          <a:bodyPr>
            <a:noAutofit/>
          </a:bodyPr>
          <a:lstStyle/>
          <a:p>
            <a:r>
              <a:rPr lang="en-IN" sz="4000" dirty="0" smtClean="0">
                <a:latin typeface="+mj-lt"/>
              </a:rPr>
              <a:t>Synthesis of Functionalized Pores</a:t>
            </a:r>
            <a:endParaRPr lang="en-IN" sz="4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4094" y="5578594"/>
            <a:ext cx="254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/>
              <a:t>(</a:t>
            </a:r>
            <a:r>
              <a:rPr lang="en-IN" sz="2400" dirty="0"/>
              <a:t>99 </a:t>
            </a:r>
            <a:r>
              <a:rPr lang="en-IN" sz="2400" dirty="0">
                <a:sym typeface="Symbol"/>
              </a:rPr>
              <a:t> 12 nm </a:t>
            </a:r>
            <a:r>
              <a:rPr lang="en-IN" sz="2400" dirty="0" smtClean="0">
                <a:sym typeface="Symbol"/>
              </a:rPr>
              <a:t>)</a:t>
            </a:r>
            <a:endParaRPr lang="en-IN" sz="2400" dirty="0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913" y="3873444"/>
            <a:ext cx="2065089" cy="16219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732240" y="3039343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IN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2483768" y="836712"/>
            <a:ext cx="2265608" cy="2562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827584" y="3140968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r>
              <a:rPr lang="en-IN" dirty="0" smtClean="0"/>
              <a:t>15</a:t>
            </a:r>
            <a:endParaRPr lang="en-IN" dirty="0"/>
          </a:p>
        </p:txBody>
      </p:sp>
      <p:grpSp>
        <p:nvGrpSpPr>
          <p:cNvPr id="17" name="Group 16"/>
          <p:cNvGrpSpPr/>
          <p:nvPr/>
        </p:nvGrpSpPr>
        <p:grpSpPr>
          <a:xfrm>
            <a:off x="35496" y="892083"/>
            <a:ext cx="9505056" cy="3411921"/>
            <a:chOff x="363944" y="0"/>
            <a:chExt cx="9505056" cy="3411921"/>
          </a:xfrm>
        </p:grpSpPr>
        <p:grpSp>
          <p:nvGrpSpPr>
            <p:cNvPr id="18" name="Group 17"/>
            <p:cNvGrpSpPr/>
            <p:nvPr/>
          </p:nvGrpSpPr>
          <p:grpSpPr>
            <a:xfrm>
              <a:off x="363944" y="0"/>
              <a:ext cx="9505056" cy="3411921"/>
              <a:chOff x="121307" y="459865"/>
              <a:chExt cx="9505056" cy="3411921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440931" y="2638653"/>
                <a:ext cx="9185432" cy="1233133"/>
                <a:chOff x="440931" y="2638653"/>
                <a:chExt cx="9185432" cy="1233133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2691032" y="3594787"/>
                  <a:ext cx="1847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IN" sz="1200" dirty="0"/>
                </a:p>
              </p:txBody>
            </p:sp>
            <p:grpSp>
              <p:nvGrpSpPr>
                <p:cNvPr id="25" name="Group 24"/>
                <p:cNvGrpSpPr/>
                <p:nvPr/>
              </p:nvGrpSpPr>
              <p:grpSpPr>
                <a:xfrm>
                  <a:off x="440931" y="2638653"/>
                  <a:ext cx="9185432" cy="779144"/>
                  <a:chOff x="868692" y="2639934"/>
                  <a:chExt cx="9185432" cy="779144"/>
                </a:xfrm>
              </p:grpSpPr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7605852" y="2772747"/>
                    <a:ext cx="2448272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IN" dirty="0"/>
                      <a:t>F</a:t>
                    </a:r>
                    <a:r>
                      <a:rPr lang="en-IN" dirty="0" smtClean="0"/>
                      <a:t>unctionalized </a:t>
                    </a:r>
                    <a:r>
                      <a:rPr lang="en-IN" dirty="0" smtClean="0"/>
                      <a:t>pores</a:t>
                    </a:r>
                  </a:p>
                  <a:p>
                    <a:r>
                      <a:rPr lang="en-IN" dirty="0" smtClean="0"/>
                      <a:t>(FP)</a:t>
                    </a:r>
                    <a:endParaRPr lang="en-IN" dirty="0"/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868692" y="2639934"/>
                    <a:ext cx="2042837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IN" dirty="0" smtClean="0"/>
                      <a:t>Peptide nanotube bundles</a:t>
                    </a:r>
                    <a:endParaRPr lang="en-IN" dirty="0"/>
                  </a:p>
                </p:txBody>
              </p:sp>
            </p:grpSp>
          </p:grpSp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307" y="459865"/>
                <a:ext cx="1763583" cy="21197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" name="Picture 31" descr="C:\Users\NANDITA\Desktop\Untitled_iv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3501" y="8457"/>
              <a:ext cx="2135099" cy="2393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35" descr="C:\Users\NANDITA\Desktop\Untitled_vi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3873" y="0"/>
              <a:ext cx="2045087" cy="2374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349" y="3865982"/>
            <a:ext cx="2275822" cy="1550829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6616658" y="5585141"/>
            <a:ext cx="1843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dirty="0" smtClean="0"/>
              <a:t>(98 </a:t>
            </a:r>
            <a:r>
              <a:rPr lang="en-IN" sz="2400" dirty="0">
                <a:sym typeface="Symbol"/>
              </a:rPr>
              <a:t> </a:t>
            </a:r>
            <a:r>
              <a:rPr lang="en-IN" sz="2400" dirty="0" smtClean="0">
                <a:sym typeface="Symbol"/>
              </a:rPr>
              <a:t>12 </a:t>
            </a:r>
            <a:r>
              <a:rPr lang="en-IN" sz="2400" dirty="0">
                <a:sym typeface="Symbol"/>
              </a:rPr>
              <a:t>nm )</a:t>
            </a:r>
            <a:endParaRPr lang="en-IN" sz="2400" dirty="0"/>
          </a:p>
        </p:txBody>
      </p:sp>
      <p:pic>
        <p:nvPicPr>
          <p:cNvPr id="34" name="Picture 33" descr="C:\Users\Nandita\Documents\Papers\MP\Paper 1\Submitted\Fig7c.t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587" y="3486056"/>
            <a:ext cx="3712941" cy="2625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Nandita\Documents\Papers\MP\Paper 1\Submitted\Fig6b.t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179" y="3399383"/>
            <a:ext cx="3746268" cy="264742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xtBox 34"/>
          <p:cNvSpPr txBox="1"/>
          <p:nvPr/>
        </p:nvSpPr>
        <p:spPr>
          <a:xfrm>
            <a:off x="2883159" y="6351711"/>
            <a:ext cx="341798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 smtClean="0">
                <a:cs typeface="Arial" pitchFamily="34" charset="0"/>
              </a:rPr>
              <a:t>Robust pores synthesized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1960" y="5847655"/>
            <a:ext cx="3046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Stable - TFA treatment</a:t>
            </a:r>
            <a:endParaRPr lang="en-IN" sz="2400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55739"/>
              </p:ext>
            </p:extLst>
          </p:nvPr>
        </p:nvGraphicFramePr>
        <p:xfrm>
          <a:off x="1854063" y="900540"/>
          <a:ext cx="1863725" cy="226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4" name="CS ChemDraw Drawing" r:id="rId10" imgW="2252291" imgH="2735228" progId="ChemDraw.Document.6.0">
                  <p:embed/>
                </p:oleObj>
              </mc:Choice>
              <mc:Fallback>
                <p:oleObj name="CS ChemDraw Drawing" r:id="rId10" imgW="2252291" imgH="273522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54063" y="900540"/>
                        <a:ext cx="1863725" cy="226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160265"/>
              </p:ext>
            </p:extLst>
          </p:nvPr>
        </p:nvGraphicFramePr>
        <p:xfrm>
          <a:off x="5860615" y="1645711"/>
          <a:ext cx="1243540" cy="472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5" name="CS ChemDraw Drawing" r:id="rId12" imgW="944600" imgH="359195" progId="ChemDraw.Document.6.0">
                  <p:embed/>
                </p:oleObj>
              </mc:Choice>
              <mc:Fallback>
                <p:oleObj name="CS ChemDraw Drawing" r:id="rId12" imgW="944600" imgH="35919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860615" y="1645711"/>
                        <a:ext cx="1243540" cy="472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3057152" y="3717201"/>
            <a:ext cx="1617640" cy="540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PPC + TFA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PPC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05053" y="330066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Peptide polymer conjugate (PPC)</a:t>
            </a:r>
            <a:endParaRPr lang="en-IN" dirty="0"/>
          </a:p>
        </p:txBody>
      </p:sp>
      <p:sp>
        <p:nvSpPr>
          <p:cNvPr id="31" name="Rectangle 30"/>
          <p:cNvSpPr/>
          <p:nvPr/>
        </p:nvSpPr>
        <p:spPr>
          <a:xfrm>
            <a:off x="6596185" y="3824155"/>
            <a:ext cx="1617640" cy="540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FP + TFA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FP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17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33" grpId="0"/>
      <p:bldP spid="35" grpId="0" animBg="1"/>
      <p:bldP spid="13" grpId="0"/>
      <p:bldP spid="27" grpId="0" animBg="1"/>
      <p:bldP spid="30" grpId="0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:\Users\Nandita\Documents\Papers\MP\Paper 1\Submitted\Fig9a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768" y="3617309"/>
            <a:ext cx="2931997" cy="20726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4000" dirty="0" smtClean="0">
                <a:latin typeface="+mj-lt"/>
              </a:rPr>
              <a:t>Checking for Functionalization</a:t>
            </a:r>
            <a:endParaRPr lang="en-IN" sz="4000" dirty="0">
              <a:latin typeface="+mj-lt"/>
            </a:endParaRPr>
          </a:p>
        </p:txBody>
      </p:sp>
      <p:pic>
        <p:nvPicPr>
          <p:cNvPr id="7" name="Picture 10" descr="C:\Users\Nandita\Desktop\Pictur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63" y="2016123"/>
            <a:ext cx="858079" cy="134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806" y="1214996"/>
            <a:ext cx="2376264" cy="170415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/>
        </p:nvSpPr>
        <p:spPr>
          <a:xfrm>
            <a:off x="1832638" y="663079"/>
            <a:ext cx="5216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/>
              <a:t>Encapsulation of positively charged dye</a:t>
            </a:r>
            <a:endParaRPr lang="en-IN" sz="2400" b="1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574930"/>
              </p:ext>
            </p:extLst>
          </p:nvPr>
        </p:nvGraphicFramePr>
        <p:xfrm>
          <a:off x="526446" y="1052736"/>
          <a:ext cx="1673225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29" name="CS ChemDraw Drawing" r:id="rId6" imgW="850044" imgH="473733" progId="ChemDraw.Document.6.0">
                  <p:embed/>
                </p:oleObj>
              </mc:Choice>
              <mc:Fallback>
                <p:oleObj name="CS ChemDraw Drawing" r:id="rId6" imgW="850044" imgH="47373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6446" y="1052736"/>
                        <a:ext cx="1673225" cy="931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Arrow Connector 22"/>
          <p:cNvCxnSpPr/>
          <p:nvPr/>
        </p:nvCxnSpPr>
        <p:spPr>
          <a:xfrm flipH="1">
            <a:off x="1354167" y="1772816"/>
            <a:ext cx="889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123728" y="6577607"/>
            <a:ext cx="72545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/>
              <a:t>Mahesh, M. P.; </a:t>
            </a:r>
            <a:r>
              <a:rPr lang="en-US" sz="1400" b="1" dirty="0" err="1"/>
              <a:t>Madhavan</a:t>
            </a:r>
            <a:r>
              <a:rPr lang="en-US" sz="1400" b="1" dirty="0"/>
              <a:t>, N.</a:t>
            </a:r>
            <a:r>
              <a:rPr lang="en-US" sz="1400" dirty="0"/>
              <a:t> </a:t>
            </a:r>
            <a:r>
              <a:rPr lang="en-US" sz="1400" i="1" dirty="0" smtClean="0"/>
              <a:t>Polymer Chem., </a:t>
            </a:r>
            <a:r>
              <a:rPr lang="en-US" sz="1400" b="1" dirty="0" smtClean="0"/>
              <a:t>2015</a:t>
            </a:r>
            <a:r>
              <a:rPr lang="en-US" sz="1400" dirty="0" smtClean="0"/>
              <a:t>, </a:t>
            </a:r>
            <a:r>
              <a:rPr lang="en-US" sz="1400" i="1" dirty="0" smtClean="0"/>
              <a:t>Accepted</a:t>
            </a:r>
            <a:r>
              <a:rPr lang="en-US" sz="1400" i="1" dirty="0" smtClean="0"/>
              <a:t>. </a:t>
            </a:r>
            <a:endParaRPr lang="en-US" sz="1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r>
              <a:rPr lang="en-IN" dirty="0" smtClean="0"/>
              <a:t>16</a:t>
            </a:r>
            <a:endParaRPr lang="en-IN" dirty="0"/>
          </a:p>
        </p:txBody>
      </p:sp>
      <p:sp>
        <p:nvSpPr>
          <p:cNvPr id="24" name="Rectangle 23"/>
          <p:cNvSpPr/>
          <p:nvPr/>
        </p:nvSpPr>
        <p:spPr>
          <a:xfrm>
            <a:off x="3145310" y="3155644"/>
            <a:ext cx="2792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/>
              <a:t>Control Experiments</a:t>
            </a:r>
            <a:endParaRPr lang="en-IN" sz="2400" b="1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2655" y="1187853"/>
            <a:ext cx="2324113" cy="1739899"/>
          </a:xfrm>
          <a:prstGeom prst="rect">
            <a:avLst/>
          </a:prstGeom>
          <a:noFill/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4041007"/>
            <a:ext cx="2045140" cy="15354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77270" y="5648342"/>
            <a:ext cx="3557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encapsulation prior to hydrolysis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555549" y="5651956"/>
            <a:ext cx="2374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Minimal surface charge</a:t>
            </a:r>
            <a:endParaRPr lang="en-US" dirty="0"/>
          </a:p>
        </p:txBody>
      </p:sp>
      <p:pic>
        <p:nvPicPr>
          <p:cNvPr id="16" name="Picture 31" descr="C:\Users\NANDITA\Desktop\Untitled_iv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79" y="4332967"/>
            <a:ext cx="1251331" cy="140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475817"/>
              </p:ext>
            </p:extLst>
          </p:nvPr>
        </p:nvGraphicFramePr>
        <p:xfrm>
          <a:off x="652557" y="3446584"/>
          <a:ext cx="1673225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30" name="CS ChemDraw Drawing" r:id="rId11" imgW="850044" imgH="473733" progId="ChemDraw.Document.6.0">
                  <p:embed/>
                </p:oleObj>
              </mc:Choice>
              <mc:Fallback>
                <p:oleObj name="CS ChemDraw Drawing" r:id="rId11" imgW="850044" imgH="47373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2557" y="3446584"/>
                        <a:ext cx="1673225" cy="931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/>
          <p:cNvCxnSpPr/>
          <p:nvPr/>
        </p:nvCxnSpPr>
        <p:spPr>
          <a:xfrm flipH="1">
            <a:off x="1489170" y="4126419"/>
            <a:ext cx="889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Picture 10" descr="C:\Users\Nandita\Desktop\Pictur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039" y="4126419"/>
            <a:ext cx="858079" cy="134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024849" y="6129248"/>
            <a:ext cx="513461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 smtClean="0">
                <a:cs typeface="Arial" pitchFamily="34" charset="0"/>
              </a:rPr>
              <a:t>Robust </a:t>
            </a:r>
            <a:r>
              <a:rPr lang="en-IN" sz="2400" b="1" dirty="0" err="1" smtClean="0">
                <a:cs typeface="Arial" pitchFamily="34" charset="0"/>
              </a:rPr>
              <a:t>carboxylated</a:t>
            </a:r>
            <a:r>
              <a:rPr lang="en-IN" sz="2400" b="1" dirty="0" smtClean="0">
                <a:cs typeface="Arial" pitchFamily="34" charset="0"/>
              </a:rPr>
              <a:t> pores synthesized</a:t>
            </a:r>
          </a:p>
        </p:txBody>
      </p:sp>
    </p:spTree>
    <p:extLst>
      <p:ext uri="{BB962C8B-B14F-4D97-AF65-F5344CB8AC3E}">
        <p14:creationId xmlns:p14="http://schemas.microsoft.com/office/powerpoint/2010/main" val="234171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76256" y="6470322"/>
            <a:ext cx="2133600" cy="365125"/>
          </a:xfrm>
        </p:spPr>
        <p:txBody>
          <a:bodyPr/>
          <a:lstStyle/>
          <a:p>
            <a:r>
              <a:rPr lang="en-IN" dirty="0" smtClean="0"/>
              <a:t>17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32127" y="568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 smtClean="0">
                <a:latin typeface="+mj-lt"/>
              </a:rPr>
              <a:t>Approach 2: Functionalized Peptide Pores</a:t>
            </a:r>
            <a:endParaRPr lang="en-IN" sz="4000" b="1" dirty="0">
              <a:latin typeface="+mj-lt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04800" y="3505200"/>
            <a:ext cx="408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 smtClean="0"/>
              <a:t>Conventional cyclic </a:t>
            </a:r>
            <a:r>
              <a:rPr lang="en-US" dirty="0"/>
              <a:t>peptide nanotubes</a:t>
            </a:r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229398"/>
              </p:ext>
            </p:extLst>
          </p:nvPr>
        </p:nvGraphicFramePr>
        <p:xfrm>
          <a:off x="159140" y="1124744"/>
          <a:ext cx="1896673" cy="189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9" name="CS ChemDraw Drawing" r:id="rId3" imgW="1646999" imgH="1647217" progId="ChemDraw.Document.6.0">
                  <p:embed/>
                </p:oleObj>
              </mc:Choice>
              <mc:Fallback>
                <p:oleObj name="CS ChemDraw Drawing" r:id="rId3" imgW="1646999" imgH="164721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40" y="1124744"/>
                        <a:ext cx="1896673" cy="189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132013" y="1982788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9" descr="Cypou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568" y="1025577"/>
            <a:ext cx="161766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577572"/>
              </p:ext>
            </p:extLst>
          </p:nvPr>
        </p:nvGraphicFramePr>
        <p:xfrm>
          <a:off x="4572000" y="1123470"/>
          <a:ext cx="1958975" cy="1867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0" name="CS ChemDraw Drawing" r:id="rId6" imgW="1628833" imgH="1549678" progId="ChemDraw.Document.6.0">
                  <p:embed/>
                </p:oleObj>
              </mc:Choice>
              <mc:Fallback>
                <p:oleObj name="CS ChemDraw Drawing" r:id="rId6" imgW="1628833" imgH="154967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123470"/>
                        <a:ext cx="1958975" cy="1867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6553200" y="20574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2" descr="Cypi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990600"/>
            <a:ext cx="1408113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876800" y="3505200"/>
            <a:ext cx="4070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Cyclic peptide nanotubes with amino acid mimics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371600" y="4387850"/>
            <a:ext cx="64944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Amino acid mimics                +               natural </a:t>
            </a:r>
            <a:r>
              <a:rPr lang="el-GR">
                <a:cs typeface="Times New Roman" pitchFamily="18" charset="0"/>
              </a:rPr>
              <a:t>α</a:t>
            </a:r>
            <a:r>
              <a:rPr lang="en-US">
                <a:cs typeface="Times New Roman" pitchFamily="18" charset="0"/>
              </a:rPr>
              <a:t>- amino acids</a:t>
            </a:r>
            <a:r>
              <a:rPr lang="en-US"/>
              <a:t> </a:t>
            </a:r>
          </a:p>
        </p:txBody>
      </p:sp>
      <p:sp>
        <p:nvSpPr>
          <p:cNvPr id="14" name="AutoShape 15"/>
          <p:cNvSpPr>
            <a:spLocks/>
          </p:cNvSpPr>
          <p:nvPr/>
        </p:nvSpPr>
        <p:spPr bwMode="auto">
          <a:xfrm rot="16200000">
            <a:off x="2324100" y="3619500"/>
            <a:ext cx="76200" cy="2438400"/>
          </a:xfrm>
          <a:prstGeom prst="leftBrace">
            <a:avLst>
              <a:gd name="adj1" fmla="val 342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5" name="AutoShape 16"/>
          <p:cNvSpPr>
            <a:spLocks/>
          </p:cNvSpPr>
          <p:nvPr/>
        </p:nvSpPr>
        <p:spPr bwMode="auto">
          <a:xfrm rot="16200000">
            <a:off x="6575425" y="3756025"/>
            <a:ext cx="184150" cy="2209800"/>
          </a:xfrm>
          <a:prstGeom prst="leftBrace">
            <a:avLst>
              <a:gd name="adj1" fmla="val 7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371600" y="5226050"/>
            <a:ext cx="2133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b="1"/>
              <a:t>Internal Functionalization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5410200" y="5226050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b="1"/>
              <a:t>External Functionalization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615627" y="6100990"/>
            <a:ext cx="493385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sz="1400" dirty="0">
                <a:latin typeface="+mn-lt"/>
              </a:rPr>
              <a:t>Ghadiri </a:t>
            </a:r>
            <a:r>
              <a:rPr lang="en-US" sz="1400" dirty="0">
                <a:latin typeface="+mn-lt"/>
              </a:rPr>
              <a:t>and co-workers </a:t>
            </a:r>
            <a:r>
              <a:rPr lang="en-US" sz="1400" i="1" dirty="0" err="1">
                <a:latin typeface="+mn-lt"/>
              </a:rPr>
              <a:t>Angew</a:t>
            </a:r>
            <a:r>
              <a:rPr lang="en-US" sz="1400" i="1" dirty="0">
                <a:latin typeface="+mn-lt"/>
              </a:rPr>
              <a:t>. Chem. Int. Ed. Engl.</a:t>
            </a:r>
            <a:r>
              <a:rPr lang="en-US" sz="1400" dirty="0">
                <a:latin typeface="+mn-lt"/>
              </a:rPr>
              <a:t> </a:t>
            </a:r>
            <a:r>
              <a:rPr lang="en-US" sz="1400" b="1" dirty="0">
                <a:latin typeface="+mn-lt"/>
              </a:rPr>
              <a:t>2001</a:t>
            </a:r>
            <a:r>
              <a:rPr lang="en-US" sz="1400" dirty="0">
                <a:latin typeface="+mn-lt"/>
              </a:rPr>
              <a:t>, </a:t>
            </a:r>
            <a:r>
              <a:rPr lang="en-US" sz="1400" i="1" dirty="0">
                <a:latin typeface="+mn-lt"/>
              </a:rPr>
              <a:t>40</a:t>
            </a:r>
            <a:r>
              <a:rPr lang="en-US" sz="1400" dirty="0">
                <a:latin typeface="+mn-lt"/>
              </a:rPr>
              <a:t>, 988</a:t>
            </a:r>
          </a:p>
          <a:p>
            <a:pPr algn="ctr" eaLnBrk="1" hangingPunct="1"/>
            <a:r>
              <a:rPr lang="de-DE" sz="1400" dirty="0">
                <a:latin typeface="+mn-lt"/>
              </a:rPr>
              <a:t>Ghadiri </a:t>
            </a:r>
            <a:r>
              <a:rPr lang="en-US" sz="1400" dirty="0">
                <a:latin typeface="+mn-lt"/>
              </a:rPr>
              <a:t>and co-workers </a:t>
            </a:r>
            <a:r>
              <a:rPr lang="en-US" sz="1400" i="1" dirty="0">
                <a:latin typeface="+mn-lt"/>
              </a:rPr>
              <a:t>J. Am. Chem. Soc.</a:t>
            </a:r>
            <a:r>
              <a:rPr lang="en-US" sz="1400" dirty="0">
                <a:latin typeface="+mn-lt"/>
              </a:rPr>
              <a:t> </a:t>
            </a:r>
            <a:r>
              <a:rPr lang="en-US" sz="1400" b="1" dirty="0">
                <a:latin typeface="+mn-lt"/>
              </a:rPr>
              <a:t>1996</a:t>
            </a:r>
            <a:r>
              <a:rPr lang="en-US" sz="1400" dirty="0">
                <a:latin typeface="+mn-lt"/>
              </a:rPr>
              <a:t>, </a:t>
            </a:r>
            <a:r>
              <a:rPr lang="en-US" sz="1400" i="1" dirty="0">
                <a:latin typeface="+mn-lt"/>
              </a:rPr>
              <a:t>118</a:t>
            </a:r>
            <a:r>
              <a:rPr lang="en-US" sz="1400" dirty="0">
                <a:latin typeface="+mn-lt"/>
              </a:rPr>
              <a:t>, 43</a:t>
            </a:r>
          </a:p>
          <a:p>
            <a:pPr algn="ctr" eaLnBrk="1" hangingPunct="1"/>
            <a:r>
              <a:rPr lang="en-US" sz="1400" dirty="0">
                <a:latin typeface="+mn-lt"/>
              </a:rPr>
              <a:t>Granja and co-workers </a:t>
            </a:r>
            <a:r>
              <a:rPr lang="en-US" sz="1400" i="1" dirty="0">
                <a:latin typeface="+mn-lt"/>
              </a:rPr>
              <a:t>Chem.-Eur. J.</a:t>
            </a:r>
            <a:r>
              <a:rPr lang="en-US" sz="1400" dirty="0">
                <a:latin typeface="+mn-lt"/>
              </a:rPr>
              <a:t> </a:t>
            </a:r>
            <a:r>
              <a:rPr lang="en-US" sz="1400" b="1" dirty="0">
                <a:latin typeface="+mn-lt"/>
              </a:rPr>
              <a:t>2005</a:t>
            </a:r>
            <a:r>
              <a:rPr lang="en-US" sz="1400" dirty="0">
                <a:latin typeface="+mn-lt"/>
              </a:rPr>
              <a:t>, </a:t>
            </a:r>
            <a:r>
              <a:rPr lang="en-US" sz="1400" i="1" dirty="0">
                <a:latin typeface="+mn-lt"/>
              </a:rPr>
              <a:t>11</a:t>
            </a:r>
            <a:r>
              <a:rPr lang="en-US" sz="1400" dirty="0">
                <a:latin typeface="+mn-lt"/>
              </a:rPr>
              <a:t>, 6543</a:t>
            </a:r>
          </a:p>
        </p:txBody>
      </p:sp>
    </p:spTree>
    <p:extLst>
      <p:ext uri="{BB962C8B-B14F-4D97-AF65-F5344CB8AC3E}">
        <p14:creationId xmlns:p14="http://schemas.microsoft.com/office/powerpoint/2010/main" val="243033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2" grpId="0"/>
      <p:bldP spid="13" grpId="0"/>
      <p:bldP spid="14" grpId="0" animBg="1"/>
      <p:bldP spid="15" grpId="0" animBg="1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683568" y="2126370"/>
            <a:ext cx="216024" cy="22251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101761" y="2598053"/>
            <a:ext cx="216024" cy="22251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862868" y="2708920"/>
            <a:ext cx="216024" cy="22251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667726" y="1285377"/>
            <a:ext cx="216024" cy="22251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240034" y="802516"/>
            <a:ext cx="216024" cy="22251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447946" y="720406"/>
            <a:ext cx="216024" cy="22251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4000" dirty="0" smtClean="0">
                <a:latin typeface="+mj-lt"/>
              </a:rPr>
              <a:t>A Minimalist Approach</a:t>
            </a:r>
            <a:endParaRPr lang="en-IN" sz="4000" dirty="0">
              <a:latin typeface="+mj-lt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412530"/>
              </p:ext>
            </p:extLst>
          </p:nvPr>
        </p:nvGraphicFramePr>
        <p:xfrm>
          <a:off x="683568" y="714873"/>
          <a:ext cx="2241581" cy="2232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6" name="CS ChemDraw Drawing" r:id="rId3" imgW="1964090" imgH="1958098" progId="ChemDraw.Document.6.0">
                  <p:embed/>
                </p:oleObj>
              </mc:Choice>
              <mc:Fallback>
                <p:oleObj name="CS ChemDraw Drawing" r:id="rId3" imgW="1964090" imgH="195809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714873"/>
                        <a:ext cx="2241581" cy="22322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1600" y="2852938"/>
            <a:ext cx="1998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Model System</a:t>
            </a:r>
            <a:endParaRPr lang="en-IN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6732240" y="1327799"/>
            <a:ext cx="266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cs typeface="Arial" pitchFamily="34" charset="0"/>
              </a:rPr>
              <a:t>Nanotubes</a:t>
            </a:r>
            <a:endParaRPr lang="en-US" sz="2400" dirty="0">
              <a:cs typeface="Arial" pitchFamily="34" charset="0"/>
            </a:endParaRPr>
          </a:p>
          <a:p>
            <a:pPr algn="ctr"/>
            <a:r>
              <a:rPr lang="en-US" sz="2400" dirty="0">
                <a:cs typeface="Arial" pitchFamily="34" charset="0"/>
              </a:rPr>
              <a:t>(5-15 nm wide)</a:t>
            </a:r>
          </a:p>
        </p:txBody>
      </p:sp>
      <p:pic>
        <p:nvPicPr>
          <p:cNvPr id="7" name="Picture 6" descr="C:\Documents and Settings\Guest\Desktop\Cyclic peptide\3,CP-bb-II-206\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5206"/>
            <a:ext cx="2484276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3707904" y="1521353"/>
            <a:ext cx="432048" cy="24898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251520" y="3284984"/>
            <a:ext cx="3568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An interesting observation</a:t>
            </a:r>
            <a:endParaRPr lang="en-IN" sz="2400" b="1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258934"/>
              </p:ext>
            </p:extLst>
          </p:nvPr>
        </p:nvGraphicFramePr>
        <p:xfrm>
          <a:off x="353175" y="4034681"/>
          <a:ext cx="3030925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7" name="CS ChemDraw Drawing" r:id="rId6" imgW="2666746" imgH="1456562" progId="ChemDraw.Document.6.0">
                  <p:embed/>
                </p:oleObj>
              </mc:Choice>
              <mc:Fallback>
                <p:oleObj name="CS ChemDraw Drawing" r:id="rId6" imgW="2666746" imgH="145656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175" y="4034681"/>
                        <a:ext cx="3030925" cy="16561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7675" y="5775647"/>
            <a:ext cx="5143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Acyclic precursor – </a:t>
            </a:r>
            <a:r>
              <a:rPr lang="en-IN" sz="2400" dirty="0" smtClean="0"/>
              <a:t>easier to synthesize</a:t>
            </a:r>
            <a:r>
              <a:rPr lang="en-IN" sz="2400" b="1" dirty="0" smtClean="0"/>
              <a:t> </a:t>
            </a:r>
            <a:endParaRPr lang="en-IN" sz="2400" b="1" dirty="0"/>
          </a:p>
        </p:txBody>
      </p:sp>
      <p:sp>
        <p:nvSpPr>
          <p:cNvPr id="12" name="Right Arrow 11"/>
          <p:cNvSpPr/>
          <p:nvPr/>
        </p:nvSpPr>
        <p:spPr>
          <a:xfrm>
            <a:off x="3699900" y="4754761"/>
            <a:ext cx="432048" cy="24898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3" name="Picture 2" descr="C:\Users\Nandita\Documents\Papers\BBP\Paper1\BBP_angew\Final data\Figures\TEMlp.t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81147"/>
            <a:ext cx="2448272" cy="197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732240" y="4453093"/>
            <a:ext cx="266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cs typeface="Arial" pitchFamily="34" charset="0"/>
              </a:rPr>
              <a:t>Nanotubes</a:t>
            </a:r>
            <a:endParaRPr lang="en-US" sz="2400" dirty="0">
              <a:cs typeface="Arial" pitchFamily="34" charset="0"/>
            </a:endParaRPr>
          </a:p>
          <a:p>
            <a:pPr algn="ctr"/>
            <a:r>
              <a:rPr lang="en-US" sz="2400" dirty="0" smtClean="0">
                <a:cs typeface="Arial" pitchFamily="34" charset="0"/>
              </a:rPr>
              <a:t>(10-20 </a:t>
            </a:r>
            <a:r>
              <a:rPr lang="en-US" sz="2400" dirty="0">
                <a:cs typeface="Arial" pitchFamily="34" charset="0"/>
              </a:rPr>
              <a:t>nm wide)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7664" y="6237312"/>
            <a:ext cx="574721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Aromatic units do not disrupt self-assembly</a:t>
            </a:r>
            <a:endParaRPr lang="en-IN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r>
              <a:rPr lang="en-IN" dirty="0" smtClean="0"/>
              <a:t>18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1805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1" grpId="0"/>
      <p:bldP spid="12" grpId="0" animBg="1"/>
      <p:bldP spid="14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3374"/>
            <a:ext cx="8856984" cy="634082"/>
          </a:xfrm>
        </p:spPr>
        <p:txBody>
          <a:bodyPr>
            <a:noAutofit/>
          </a:bodyPr>
          <a:lstStyle/>
          <a:p>
            <a:r>
              <a:rPr lang="en-IN" sz="4000" dirty="0" smtClean="0">
                <a:latin typeface="+mj-lt"/>
              </a:rPr>
              <a:t>Assaying Ion Transport</a:t>
            </a:r>
            <a:endParaRPr lang="en-IN" sz="40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7688" y="745540"/>
            <a:ext cx="4372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Lipid Vesicles as Cell Models</a:t>
            </a:r>
            <a:endParaRPr lang="en-IN" sz="2800" b="1" dirty="0"/>
          </a:p>
        </p:txBody>
      </p:sp>
      <p:pic>
        <p:nvPicPr>
          <p:cNvPr id="4" name="Picture 33" descr="fluo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050" y="2036663"/>
            <a:ext cx="6705600" cy="2651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109850" y="1652488"/>
            <a:ext cx="40427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Arial" pitchFamily="34" charset="0"/>
                <a:cs typeface="Arial" pitchFamily="34" charset="0"/>
              </a:rPr>
              <a:t>M</a:t>
            </a:r>
            <a:r>
              <a:rPr lang="en-US" sz="1400" b="1" baseline="30000"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643250" y="2643088"/>
            <a:ext cx="3850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Arial" pitchFamily="34" charset="0"/>
                <a:cs typeface="Arial" pitchFamily="34" charset="0"/>
              </a:rPr>
              <a:t>H</a:t>
            </a:r>
            <a:r>
              <a:rPr lang="en-US" sz="1400" b="1" baseline="30000"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028384" y="3356992"/>
            <a:ext cx="4940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OH</a:t>
            </a:r>
            <a:r>
              <a:rPr lang="en-US" sz="1400" b="1" baseline="30000" dirty="0"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174457" y="5078512"/>
            <a:ext cx="971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Antiport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8004905" y="3707546"/>
            <a:ext cx="103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Symport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>
            <a:off x="6567050" y="1750913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rot="5400000">
            <a:off x="7697123" y="2828825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59704" y="122458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pH </a:t>
            </a:r>
            <a:r>
              <a:rPr lang="en-US" sz="2400" dirty="0"/>
              <a:t>sensitive HPTS dye encapsulated in </a:t>
            </a:r>
            <a:r>
              <a:rPr lang="en-US" sz="2400" dirty="0" smtClean="0"/>
              <a:t>vesicles</a:t>
            </a:r>
            <a:endParaRPr lang="en-US" sz="2400" b="1" dirty="0"/>
          </a:p>
        </p:txBody>
      </p:sp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1072729" y="5661248"/>
            <a:ext cx="6858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200" b="1" dirty="0">
                <a:latin typeface="Arial" pitchFamily="34" charset="0"/>
                <a:cs typeface="Arial" pitchFamily="34" charset="0"/>
              </a:rPr>
              <a:t>Ion transport gauged by monitoring increase in the fluorescence of HPTSO</a:t>
            </a:r>
            <a:r>
              <a:rPr lang="en-US" sz="2200" b="1" baseline="30000" dirty="0">
                <a:latin typeface="Arial" pitchFamily="34" charset="0"/>
                <a:cs typeface="Arial" pitchFamily="34" charset="0"/>
              </a:rPr>
              <a:t>-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420789" y="3534930"/>
            <a:ext cx="165061" cy="12090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 descr="C:\Users\Nandita\Desktop\tube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650" y="3542350"/>
            <a:ext cx="29718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8028384" y="2950865"/>
            <a:ext cx="40427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Arial" pitchFamily="34" charset="0"/>
                <a:cs typeface="Arial" pitchFamily="34" charset="0"/>
              </a:rPr>
              <a:t>M</a:t>
            </a:r>
            <a:r>
              <a:rPr lang="en-US" sz="1400" b="1" baseline="30000"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 flipV="1">
            <a:off x="6660232" y="1652488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 rot="5400000">
            <a:off x="7682872" y="2725242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" descr="C:\Users\Nandita\Desktop\tube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15740" y="3067561"/>
            <a:ext cx="29718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Nandita\Desktop\tube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450" y="2044750"/>
            <a:ext cx="29718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Line 15"/>
          <p:cNvSpPr>
            <a:spLocks noChangeShapeType="1"/>
          </p:cNvSpPr>
          <p:nvPr/>
        </p:nvSpPr>
        <p:spPr bwMode="auto">
          <a:xfrm>
            <a:off x="6592723" y="3946376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 flipV="1">
            <a:off x="6685905" y="3847951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" descr="C:\Users\Nandita\Desktop\tube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123" y="4198648"/>
            <a:ext cx="29718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6770874" y="4859287"/>
            <a:ext cx="4940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OH</a:t>
            </a:r>
            <a:r>
              <a:rPr lang="en-US" sz="1400" b="1" baseline="30000" dirty="0"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6183946" y="3865607"/>
            <a:ext cx="40427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Cl</a:t>
            </a:r>
            <a:r>
              <a:rPr lang="en-US" sz="1400" b="1" baseline="30000" dirty="0" smtClean="0">
                <a:latin typeface="Arial" pitchFamily="34" charset="0"/>
                <a:cs typeface="Arial" pitchFamily="34" charset="0"/>
              </a:rPr>
              <a:t>-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r>
              <a:rPr lang="en-IN" dirty="0" smtClean="0"/>
              <a:t>19</a:t>
            </a:r>
            <a:endParaRPr lang="en-IN" dirty="0"/>
          </a:p>
        </p:txBody>
      </p:sp>
      <p:sp>
        <p:nvSpPr>
          <p:cNvPr id="14" name="Rectangle 13"/>
          <p:cNvSpPr/>
          <p:nvPr/>
        </p:nvSpPr>
        <p:spPr>
          <a:xfrm>
            <a:off x="2301159" y="6525344"/>
            <a:ext cx="61592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Clement, N. R.; Gould, J. M. </a:t>
            </a:r>
            <a:r>
              <a:rPr lang="en-US" sz="1400" i="1" dirty="0"/>
              <a:t>Biochemistry</a:t>
            </a:r>
            <a:r>
              <a:rPr lang="en-US" sz="1400" dirty="0"/>
              <a:t> </a:t>
            </a:r>
            <a:r>
              <a:rPr lang="en-US" sz="1400" b="1" dirty="0"/>
              <a:t>1981</a:t>
            </a:r>
            <a:r>
              <a:rPr lang="en-US" sz="1400" dirty="0"/>
              <a:t>, </a:t>
            </a:r>
            <a:r>
              <a:rPr lang="en-US" sz="1400" i="1" dirty="0"/>
              <a:t>20</a:t>
            </a:r>
            <a:r>
              <a:rPr lang="en-US" sz="1400" dirty="0"/>
              <a:t>, 1534.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0573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08EA-5BF1-4429-9192-1B5ACCD2917E}" type="slidenum">
              <a:rPr lang="en-IN" smtClean="0"/>
              <a:t>2</a:t>
            </a:fld>
            <a:endParaRPr lang="en-IN"/>
          </a:p>
        </p:txBody>
      </p:sp>
      <p:sp>
        <p:nvSpPr>
          <p:cNvPr id="3" name="TextBox 2"/>
          <p:cNvSpPr txBox="1"/>
          <p:nvPr/>
        </p:nvSpPr>
        <p:spPr>
          <a:xfrm>
            <a:off x="5114" y="568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 smtClean="0">
                <a:latin typeface="+mj-lt"/>
              </a:rPr>
              <a:t>Fascinating Chemistry of Biomolecules</a:t>
            </a:r>
            <a:endParaRPr lang="en-IN" sz="4000" b="1" dirty="0">
              <a:latin typeface="+mj-lt"/>
            </a:endParaRPr>
          </a:p>
        </p:txBody>
      </p:sp>
      <p:pic>
        <p:nvPicPr>
          <p:cNvPr id="5" name="Picture 2" descr="C:\Users\Nandita\Desktop\imagesCAI8SH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96" y="1186246"/>
            <a:ext cx="2995933" cy="299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7248" y="1943900"/>
            <a:ext cx="13065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sz="2000" dirty="0" smtClean="0"/>
              <a:t>Plant Cell</a:t>
            </a:r>
            <a:endParaRPr lang="en-IN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13105" y="2994820"/>
            <a:ext cx="130656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sz="2000" dirty="0" smtClean="0"/>
              <a:t>Animal Cell</a:t>
            </a:r>
            <a:endParaRPr lang="en-IN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7164288" y="1762716"/>
            <a:ext cx="1800200" cy="17088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ounded Rectangle 8"/>
          <p:cNvSpPr/>
          <p:nvPr/>
        </p:nvSpPr>
        <p:spPr>
          <a:xfrm>
            <a:off x="4672386" y="1693312"/>
            <a:ext cx="1698991" cy="17782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ight Arrow 9"/>
          <p:cNvSpPr/>
          <p:nvPr/>
        </p:nvSpPr>
        <p:spPr>
          <a:xfrm>
            <a:off x="3489280" y="2391416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ight Arrow 10"/>
          <p:cNvSpPr/>
          <p:nvPr/>
        </p:nvSpPr>
        <p:spPr>
          <a:xfrm>
            <a:off x="3993336" y="2543816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4745217" y="1689110"/>
            <a:ext cx="169899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 smtClean="0"/>
              <a:t>DNA</a:t>
            </a:r>
          </a:p>
          <a:p>
            <a:endParaRPr lang="en-IN" sz="2000" dirty="0"/>
          </a:p>
          <a:p>
            <a:r>
              <a:rPr lang="en-IN" sz="2000" dirty="0" smtClean="0"/>
              <a:t>Carbohydrates</a:t>
            </a:r>
          </a:p>
          <a:p>
            <a:endParaRPr lang="en-IN" sz="2000" dirty="0" smtClean="0"/>
          </a:p>
          <a:p>
            <a:r>
              <a:rPr lang="en-IN" sz="2000" dirty="0" smtClean="0"/>
              <a:t>Proteins</a:t>
            </a:r>
          </a:p>
          <a:p>
            <a:endParaRPr lang="en-IN" sz="2000" dirty="0" smtClean="0"/>
          </a:p>
          <a:p>
            <a:endParaRPr lang="en-IN" sz="2000" dirty="0"/>
          </a:p>
        </p:txBody>
      </p:sp>
      <p:sp>
        <p:nvSpPr>
          <p:cNvPr id="13" name="Right Arrow 12"/>
          <p:cNvSpPr/>
          <p:nvPr/>
        </p:nvSpPr>
        <p:spPr>
          <a:xfrm>
            <a:off x="6585624" y="2596471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7229044" y="3534107"/>
            <a:ext cx="151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/>
              <a:t>Organic Molecules</a:t>
            </a:r>
            <a:endParaRPr lang="en-IN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691680" y="4797152"/>
            <a:ext cx="5429756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IN" sz="3200" b="1" dirty="0" smtClean="0"/>
              <a:t>Similarities at molecular level! </a:t>
            </a:r>
            <a:endParaRPr lang="en-IN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81268" y="3914086"/>
            <a:ext cx="1989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www.science-art.com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639463" y="3474214"/>
            <a:ext cx="1891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Biomolecules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332438" y="1733907"/>
            <a:ext cx="156004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 smtClean="0"/>
              <a:t>Nucleic Acids</a:t>
            </a:r>
          </a:p>
          <a:p>
            <a:endParaRPr lang="en-IN" sz="2000" dirty="0"/>
          </a:p>
          <a:p>
            <a:r>
              <a:rPr lang="en-IN" sz="2000" dirty="0" smtClean="0"/>
              <a:t>Sugars</a:t>
            </a:r>
          </a:p>
          <a:p>
            <a:endParaRPr lang="en-IN" sz="2000" dirty="0" smtClean="0"/>
          </a:p>
          <a:p>
            <a:r>
              <a:rPr lang="en-IN" sz="2000" dirty="0" smtClean="0"/>
              <a:t>Amino acids</a:t>
            </a:r>
          </a:p>
          <a:p>
            <a:endParaRPr lang="en-IN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691680" y="5746685"/>
            <a:ext cx="550144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IN" sz="3200" b="1" dirty="0" smtClean="0"/>
              <a:t>Inanimate matter comes to Life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49294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6" y="23374"/>
            <a:ext cx="8964488" cy="634082"/>
          </a:xfrm>
        </p:spPr>
        <p:txBody>
          <a:bodyPr>
            <a:noAutofit/>
          </a:bodyPr>
          <a:lstStyle/>
          <a:p>
            <a:r>
              <a:rPr lang="en-IN" sz="4000" dirty="0" smtClean="0">
                <a:latin typeface="+mj-lt"/>
              </a:rPr>
              <a:t>Acyclic Peptides – Do They Form Pores?</a:t>
            </a:r>
            <a:endParaRPr lang="en-IN" sz="40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183553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b</a:t>
            </a:r>
            <a:endParaRPr lang="en-IN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660232" y="1844824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c</a:t>
            </a:r>
            <a:endParaRPr lang="en-IN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355143"/>
              </p:ext>
            </p:extLst>
          </p:nvPr>
        </p:nvGraphicFramePr>
        <p:xfrm>
          <a:off x="4638675" y="2424113"/>
          <a:ext cx="2257425" cy="308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32" name="CS ChemDraw Drawing" r:id="rId4" imgW="2666746" imgH="3661649" progId="ChemDraw.Document.6.0">
                  <p:embed/>
                </p:oleObj>
              </mc:Choice>
              <mc:Fallback>
                <p:oleObj name="CS ChemDraw Drawing" r:id="rId4" imgW="2666746" imgH="366164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675" y="2424113"/>
                        <a:ext cx="2257425" cy="3089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971600" y="4797152"/>
            <a:ext cx="14401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7584" y="4499828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a</a:t>
            </a:r>
            <a:endParaRPr lang="en-IN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475656" y="4776911"/>
            <a:ext cx="14401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24019" y="448681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b</a:t>
            </a:r>
            <a:endParaRPr lang="en-IN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941078" y="2673206"/>
            <a:ext cx="1701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b="1" dirty="0" smtClean="0">
                <a:latin typeface="Arial" pitchFamily="34" charset="0"/>
                <a:cs typeface="Arial" pitchFamily="34" charset="0"/>
              </a:rPr>
              <a:t>Acyclic Peptide</a:t>
            </a:r>
          </a:p>
          <a:p>
            <a:r>
              <a:rPr lang="en-IN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sz="1600" i="1" dirty="0" smtClean="0">
                <a:latin typeface="Arial" pitchFamily="34" charset="0"/>
                <a:cs typeface="Arial" pitchFamily="34" charset="0"/>
              </a:rPr>
              <a:t>k </a:t>
            </a:r>
            <a:r>
              <a:rPr lang="en-IN" sz="1600" dirty="0" smtClean="0">
                <a:latin typeface="Arial" pitchFamily="34" charset="0"/>
                <a:cs typeface="Arial" pitchFamily="34" charset="0"/>
              </a:rPr>
              <a:t>= 0.067 s</a:t>
            </a:r>
            <a:r>
              <a:rPr lang="en-IN" sz="1600" baseline="30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en-IN" sz="1600" i="1" dirty="0" smtClean="0">
                <a:latin typeface="Arial" pitchFamily="34" charset="0"/>
                <a:cs typeface="Arial" pitchFamily="34" charset="0"/>
              </a:rPr>
              <a:t> </a:t>
            </a:r>
            <a:endParaRPr lang="en-IN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0272" y="4221088"/>
            <a:ext cx="1576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b="1" dirty="0" smtClean="0">
                <a:latin typeface="Arial" pitchFamily="34" charset="0"/>
                <a:cs typeface="Arial" pitchFamily="34" charset="0"/>
              </a:rPr>
              <a:t>Cyclic peptide</a:t>
            </a:r>
          </a:p>
          <a:p>
            <a:r>
              <a:rPr lang="en-IN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sz="1600" i="1" dirty="0" smtClean="0">
                <a:latin typeface="Arial" pitchFamily="34" charset="0"/>
                <a:cs typeface="Arial" pitchFamily="34" charset="0"/>
              </a:rPr>
              <a:t>k </a:t>
            </a:r>
            <a:r>
              <a:rPr lang="en-IN" sz="1600" dirty="0" smtClean="0">
                <a:latin typeface="Arial" pitchFamily="34" charset="0"/>
                <a:cs typeface="Arial" pitchFamily="34" charset="0"/>
              </a:rPr>
              <a:t>= 0.032 s</a:t>
            </a:r>
            <a:r>
              <a:rPr lang="en-IN" sz="1600" baseline="30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en-IN" sz="1600" i="1" dirty="0" smtClean="0">
                <a:latin typeface="Arial" pitchFamily="34" charset="0"/>
                <a:cs typeface="Arial" pitchFamily="34" charset="0"/>
              </a:rPr>
              <a:t> </a:t>
            </a:r>
            <a:endParaRPr lang="en-IN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16182" y="5877272"/>
            <a:ext cx="539596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 smtClean="0">
                <a:cs typeface="Arial" pitchFamily="34" charset="0"/>
              </a:rPr>
              <a:t>Acyclic Peptides are more active!</a:t>
            </a:r>
          </a:p>
          <a:p>
            <a:pPr algn="ctr"/>
            <a:r>
              <a:rPr lang="en-IN" sz="2400" b="1" dirty="0" smtClean="0">
                <a:cs typeface="Arial" pitchFamily="34" charset="0"/>
              </a:rPr>
              <a:t>DLS indicates peptides not lysing vesicles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902535"/>
              </p:ext>
            </p:extLst>
          </p:nvPr>
        </p:nvGraphicFramePr>
        <p:xfrm>
          <a:off x="-108520" y="2060848"/>
          <a:ext cx="5331902" cy="374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33" name="Graph" r:id="rId6" imgW="4131720" imgH="2901600" progId="Origin50.Graph">
                  <p:embed/>
                </p:oleObj>
              </mc:Choice>
              <mc:Fallback>
                <p:oleObj name="Graph" r:id="rId6" imgW="413172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108520" y="2060848"/>
                        <a:ext cx="5331902" cy="3744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57742311"/>
              </p:ext>
            </p:extLst>
          </p:nvPr>
        </p:nvGraphicFramePr>
        <p:xfrm>
          <a:off x="576907" y="692696"/>
          <a:ext cx="7883525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34" name="CS ChemDraw Drawing" r:id="rId8" imgW="7823966" imgH="1551038" progId="ChemDraw.Document.6.0">
                  <p:embed/>
                </p:oleObj>
              </mc:Choice>
              <mc:Fallback>
                <p:oleObj name="CS ChemDraw Drawing" r:id="rId8" imgW="7823966" imgH="1551038" progId="ChemDraw.Document.6.0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907" y="692696"/>
                        <a:ext cx="7883525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r>
              <a:rPr lang="en-IN" sz="1400" dirty="0"/>
              <a:t>2</a:t>
            </a:r>
            <a:r>
              <a:rPr lang="en-IN" sz="1400" dirty="0" smtClean="0"/>
              <a:t>0</a:t>
            </a:r>
            <a:endParaRPr lang="en-IN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2123728" y="1835532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a</a:t>
            </a:r>
            <a:endParaRPr lang="en-IN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533445" y="3054504"/>
            <a:ext cx="14401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55050" y="2780928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c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40588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30888" y="6448251"/>
            <a:ext cx="2133600" cy="365125"/>
          </a:xfrm>
        </p:spPr>
        <p:txBody>
          <a:bodyPr/>
          <a:lstStyle/>
          <a:p>
            <a:r>
              <a:rPr lang="en-IN" dirty="0"/>
              <a:t>2</a:t>
            </a:r>
            <a:r>
              <a:rPr lang="en-IN" dirty="0" smtClean="0"/>
              <a:t>1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827104" y="37830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pic>
        <p:nvPicPr>
          <p:cNvPr id="6" name="Picture 5" descr="C:\Users\Nandita\Documents\Papers\BBP_JACS\4b.t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45935"/>
            <a:ext cx="3145884" cy="1610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Nandita\Documents\Papers\BBP_JACS\SI figures\S19a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224" y="3825176"/>
            <a:ext cx="1857284" cy="303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Nandita\Documents\Papers\BBP_JACS\SI figures\S19c.t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348" y="4389132"/>
            <a:ext cx="2400674" cy="165618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6032280" y="5892991"/>
            <a:ext cx="1009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Top view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3253018" y="5891081"/>
            <a:ext cx="1174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Front view</a:t>
            </a:r>
            <a:endParaRPr lang="en-IN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358316" y="3822571"/>
            <a:ext cx="0" cy="299929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87414" y="5217224"/>
            <a:ext cx="651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 smtClean="0"/>
              <a:t>20 Å</a:t>
            </a:r>
            <a:endParaRPr lang="en-IN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2127" y="568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 smtClean="0">
                <a:latin typeface="+mj-lt"/>
              </a:rPr>
              <a:t>Understanding Self-Assembly</a:t>
            </a:r>
            <a:endParaRPr lang="en-IN" sz="4000" b="1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7503" y="837789"/>
            <a:ext cx="9035129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560"/>
              </a:lnSpc>
              <a:buFont typeface="Arial" pitchFamily="34" charset="0"/>
              <a:buChar char="•"/>
            </a:pPr>
            <a:r>
              <a:rPr lang="en-IN" sz="2000" b="1" dirty="0" smtClean="0">
                <a:cs typeface="Arial" pitchFamily="34" charset="0"/>
              </a:rPr>
              <a:t>XRD of </a:t>
            </a:r>
            <a:r>
              <a:rPr lang="en-IN" sz="2000" b="1" dirty="0" err="1" smtClean="0">
                <a:cs typeface="Arial" pitchFamily="34" charset="0"/>
              </a:rPr>
              <a:t>tetrapeptide</a:t>
            </a:r>
            <a:r>
              <a:rPr lang="en-IN" sz="2000" b="1" dirty="0" smtClean="0">
                <a:cs typeface="Arial" pitchFamily="34" charset="0"/>
              </a:rPr>
              <a:t> </a:t>
            </a:r>
            <a:r>
              <a:rPr lang="en-IN" sz="2000" dirty="0" smtClean="0">
                <a:cs typeface="Arial" pitchFamily="34" charset="0"/>
              </a:rPr>
              <a:t>- </a:t>
            </a:r>
            <a:r>
              <a:rPr lang="en-IN" dirty="0" smtClean="0">
                <a:cs typeface="Arial" pitchFamily="34" charset="0"/>
                <a:sym typeface="Symbol"/>
              </a:rPr>
              <a:t> </a:t>
            </a:r>
            <a:r>
              <a:rPr lang="en-IN" dirty="0">
                <a:cs typeface="Arial" pitchFamily="34" charset="0"/>
                <a:sym typeface="Symbol"/>
              </a:rPr>
              <a:t>sheet dihedral </a:t>
            </a:r>
            <a:r>
              <a:rPr lang="en-IN" dirty="0" smtClean="0">
                <a:cs typeface="Arial" pitchFamily="34" charset="0"/>
                <a:sym typeface="Symbol"/>
              </a:rPr>
              <a:t>angles</a:t>
            </a:r>
          </a:p>
          <a:p>
            <a:pPr marL="342900" indent="-342900">
              <a:lnSpc>
                <a:spcPts val="2560"/>
              </a:lnSpc>
              <a:buFont typeface="Arial" pitchFamily="34" charset="0"/>
              <a:buChar char="•"/>
            </a:pPr>
            <a:endParaRPr lang="en-US" b="1" dirty="0">
              <a:cs typeface="Arial" pitchFamily="34" charset="0"/>
              <a:sym typeface="Symbol"/>
            </a:endParaRPr>
          </a:p>
          <a:p>
            <a:pPr marL="342900" indent="-342900">
              <a:lnSpc>
                <a:spcPts val="2560"/>
              </a:lnSpc>
              <a:buFont typeface="Arial" pitchFamily="34" charset="0"/>
              <a:buChar char="•"/>
            </a:pPr>
            <a:endParaRPr lang="en-US" b="1" dirty="0" smtClean="0">
              <a:cs typeface="Arial" pitchFamily="34" charset="0"/>
              <a:sym typeface="Symbol"/>
            </a:endParaRPr>
          </a:p>
          <a:p>
            <a:pPr marL="342900" indent="-342900">
              <a:lnSpc>
                <a:spcPts val="2560"/>
              </a:lnSpc>
              <a:buFont typeface="Arial" pitchFamily="34" charset="0"/>
              <a:buChar char="•"/>
            </a:pPr>
            <a:endParaRPr lang="en-US" b="1" dirty="0">
              <a:cs typeface="Arial" pitchFamily="34" charset="0"/>
              <a:sym typeface="Symbol"/>
            </a:endParaRPr>
          </a:p>
          <a:p>
            <a:pPr marL="342900" indent="-342900">
              <a:lnSpc>
                <a:spcPts val="2560"/>
              </a:lnSpc>
              <a:buFont typeface="Arial" pitchFamily="34" charset="0"/>
              <a:buChar char="•"/>
            </a:pPr>
            <a:endParaRPr lang="en-US" b="1" dirty="0" smtClean="0">
              <a:cs typeface="Arial" pitchFamily="34" charset="0"/>
              <a:sym typeface="Symbol"/>
            </a:endParaRPr>
          </a:p>
          <a:p>
            <a:pPr marL="342900" indent="-342900">
              <a:lnSpc>
                <a:spcPts val="2560"/>
              </a:lnSpc>
              <a:buFont typeface="Arial" pitchFamily="34" charset="0"/>
              <a:buChar char="•"/>
            </a:pPr>
            <a:endParaRPr lang="en-US" b="1" dirty="0" smtClean="0">
              <a:cs typeface="Arial" pitchFamily="34" charset="0"/>
              <a:sym typeface="Symbol"/>
            </a:endParaRPr>
          </a:p>
          <a:p>
            <a:pPr>
              <a:lnSpc>
                <a:spcPts val="2560"/>
              </a:lnSpc>
            </a:pPr>
            <a:endParaRPr lang="en-US" b="1" dirty="0" smtClean="0">
              <a:cs typeface="Arial" pitchFamily="34" charset="0"/>
              <a:sym typeface="Symbol"/>
            </a:endParaRPr>
          </a:p>
          <a:p>
            <a:pPr>
              <a:lnSpc>
                <a:spcPts val="2560"/>
              </a:lnSpc>
            </a:pPr>
            <a:endParaRPr lang="en-IN" b="1" dirty="0">
              <a:cs typeface="Arial" pitchFamily="34" charset="0"/>
              <a:sym typeface="Symbol"/>
            </a:endParaRPr>
          </a:p>
          <a:p>
            <a:pPr marL="342900" indent="-342900">
              <a:lnSpc>
                <a:spcPts val="2560"/>
              </a:lnSpc>
              <a:buFont typeface="Arial" pitchFamily="34" charset="0"/>
              <a:buChar char="•"/>
            </a:pPr>
            <a:r>
              <a:rPr lang="en-IN" b="1" dirty="0">
                <a:cs typeface="Arial" pitchFamily="34" charset="0"/>
                <a:sym typeface="Symbol"/>
              </a:rPr>
              <a:t>Computational studies </a:t>
            </a:r>
            <a:r>
              <a:rPr lang="en-IN" dirty="0">
                <a:cs typeface="Arial" pitchFamily="34" charset="0"/>
                <a:sym typeface="Symbol"/>
              </a:rPr>
              <a:t>(MMFF/AM1) – </a:t>
            </a:r>
            <a:r>
              <a:rPr lang="en-IN" b="1" dirty="0">
                <a:cs typeface="Arial" pitchFamily="34" charset="0"/>
                <a:sym typeface="Symbol"/>
              </a:rPr>
              <a:t>Acyclic peptide half the length of the bilayer</a:t>
            </a:r>
          </a:p>
        </p:txBody>
      </p:sp>
    </p:spTree>
    <p:extLst>
      <p:ext uri="{BB962C8B-B14F-4D97-AF65-F5344CB8AC3E}">
        <p14:creationId xmlns:p14="http://schemas.microsoft.com/office/powerpoint/2010/main" val="373990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46247" y="6462610"/>
            <a:ext cx="2133600" cy="365125"/>
          </a:xfrm>
        </p:spPr>
        <p:txBody>
          <a:bodyPr/>
          <a:lstStyle/>
          <a:p>
            <a:r>
              <a:rPr lang="en-IN" dirty="0"/>
              <a:t>2</a:t>
            </a:r>
            <a:r>
              <a:rPr lang="en-IN" dirty="0" smtClean="0"/>
              <a:t>2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107504" y="764704"/>
            <a:ext cx="914501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latin typeface="Arial" pitchFamily="34" charset="0"/>
                <a:cs typeface="Arial" pitchFamily="34" charset="0"/>
              </a:rPr>
              <a:t>Fitting the pieces of the puzzle</a:t>
            </a:r>
            <a:endParaRPr lang="en-IN" sz="24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ts val="2560"/>
              </a:lnSpc>
              <a:buFont typeface="Arial" pitchFamily="34" charset="0"/>
              <a:buChar char="•"/>
            </a:pPr>
            <a:r>
              <a:rPr lang="en-IN" dirty="0">
                <a:cs typeface="Arial" pitchFamily="34" charset="0"/>
              </a:rPr>
              <a:t>XRD of </a:t>
            </a:r>
            <a:r>
              <a:rPr lang="en-IN" dirty="0" err="1">
                <a:cs typeface="Arial" pitchFamily="34" charset="0"/>
              </a:rPr>
              <a:t>tetrapeptide</a:t>
            </a:r>
            <a:r>
              <a:rPr lang="en-IN" dirty="0">
                <a:cs typeface="Arial" pitchFamily="34" charset="0"/>
              </a:rPr>
              <a:t>, CD of </a:t>
            </a:r>
            <a:r>
              <a:rPr lang="en-IN" dirty="0" err="1">
                <a:cs typeface="Arial" pitchFamily="34" charset="0"/>
              </a:rPr>
              <a:t>octapeptide</a:t>
            </a:r>
            <a:r>
              <a:rPr lang="en-IN" dirty="0">
                <a:cs typeface="Arial" pitchFamily="34" charset="0"/>
              </a:rPr>
              <a:t> - </a:t>
            </a:r>
            <a:r>
              <a:rPr lang="en-IN" b="1" dirty="0">
                <a:cs typeface="Arial" pitchFamily="34" charset="0"/>
                <a:sym typeface="Symbol"/>
              </a:rPr>
              <a:t> sheet dihedral angles</a:t>
            </a:r>
          </a:p>
          <a:p>
            <a:pPr marL="342900" indent="-342900">
              <a:lnSpc>
                <a:spcPts val="2560"/>
              </a:lnSpc>
              <a:buFont typeface="Arial" pitchFamily="34" charset="0"/>
              <a:buChar char="•"/>
            </a:pPr>
            <a:r>
              <a:rPr lang="en-IN" dirty="0">
                <a:cs typeface="Arial" pitchFamily="34" charset="0"/>
                <a:sym typeface="Symbol"/>
              </a:rPr>
              <a:t>Computational studies (MMFF/AM1) – </a:t>
            </a:r>
            <a:r>
              <a:rPr lang="en-IN" b="1" dirty="0">
                <a:cs typeface="Arial" pitchFamily="34" charset="0"/>
                <a:sym typeface="Symbol"/>
              </a:rPr>
              <a:t>Acyclic peptide half the length of the bilayer</a:t>
            </a:r>
          </a:p>
          <a:p>
            <a:pPr marL="342900" indent="-342900">
              <a:lnSpc>
                <a:spcPts val="2560"/>
              </a:lnSpc>
              <a:buFont typeface="Arial" pitchFamily="34" charset="0"/>
              <a:buChar char="•"/>
            </a:pPr>
            <a:r>
              <a:rPr lang="en-IN" dirty="0">
                <a:cs typeface="Arial" pitchFamily="34" charset="0"/>
                <a:sym typeface="Symbol"/>
              </a:rPr>
              <a:t>Ester </a:t>
            </a:r>
            <a:r>
              <a:rPr lang="en-IN" dirty="0" err="1">
                <a:cs typeface="Arial" pitchFamily="34" charset="0"/>
                <a:sym typeface="Symbol"/>
              </a:rPr>
              <a:t>deprotected</a:t>
            </a:r>
            <a:r>
              <a:rPr lang="en-IN" dirty="0">
                <a:cs typeface="Arial" pitchFamily="34" charset="0"/>
                <a:sym typeface="Symbol"/>
              </a:rPr>
              <a:t> peptides more active (</a:t>
            </a:r>
            <a:r>
              <a:rPr lang="en-IN" i="1" dirty="0">
                <a:cs typeface="Arial" pitchFamily="34" charset="0"/>
              </a:rPr>
              <a:t>k </a:t>
            </a:r>
            <a:r>
              <a:rPr lang="en-IN" dirty="0">
                <a:cs typeface="Arial" pitchFamily="34" charset="0"/>
              </a:rPr>
              <a:t>= 0.096 s</a:t>
            </a:r>
            <a:r>
              <a:rPr lang="en-IN" baseline="30000" dirty="0">
                <a:cs typeface="Arial" pitchFamily="34" charset="0"/>
              </a:rPr>
              <a:t>-1</a:t>
            </a:r>
            <a:r>
              <a:rPr lang="en-IN" dirty="0">
                <a:cs typeface="Arial" pitchFamily="34" charset="0"/>
                <a:sym typeface="Symbol"/>
              </a:rPr>
              <a:t>) – </a:t>
            </a:r>
            <a:r>
              <a:rPr lang="en-IN" b="1" dirty="0">
                <a:cs typeface="Arial" pitchFamily="34" charset="0"/>
                <a:sym typeface="Symbol"/>
              </a:rPr>
              <a:t>C-terminus facing outside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IN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Nandita\Documents\Papers\BBP_JACS\5c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112" y="2564904"/>
            <a:ext cx="4529303" cy="26642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1307204" y="2805835"/>
            <a:ext cx="0" cy="23042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9325" y="3897052"/>
            <a:ext cx="651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/>
              <a:t>4</a:t>
            </a:r>
            <a:r>
              <a:rPr lang="en-IN" sz="2000" dirty="0" smtClean="0"/>
              <a:t>0 Å</a:t>
            </a:r>
            <a:endParaRPr lang="en-I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127" y="568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 smtClean="0">
                <a:latin typeface="+mj-lt"/>
              </a:rPr>
              <a:t>Our Hypothesis</a:t>
            </a:r>
            <a:endParaRPr lang="en-IN" sz="40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53363" y="2132856"/>
            <a:ext cx="2786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Models proposed</a:t>
            </a:r>
            <a:endParaRPr lang="en-IN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23728" y="6581001"/>
            <a:ext cx="4484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400" dirty="0" err="1">
                <a:cs typeface="Arial" pitchFamily="34" charset="0"/>
              </a:rPr>
              <a:t>Benke</a:t>
            </a:r>
            <a:r>
              <a:rPr lang="en-US" sz="1400" dirty="0">
                <a:cs typeface="Arial" pitchFamily="34" charset="0"/>
              </a:rPr>
              <a:t>, B. P., </a:t>
            </a:r>
            <a:r>
              <a:rPr lang="en-US" sz="1400" dirty="0" err="1">
                <a:cs typeface="Arial" pitchFamily="34" charset="0"/>
              </a:rPr>
              <a:t>Madhavan</a:t>
            </a:r>
            <a:r>
              <a:rPr lang="en-US" sz="1400" dirty="0">
                <a:cs typeface="Arial" pitchFamily="34" charset="0"/>
              </a:rPr>
              <a:t>, N. </a:t>
            </a:r>
            <a:r>
              <a:rPr lang="en-US" sz="1400" i="1" dirty="0">
                <a:cs typeface="Arial" pitchFamily="34" charset="0"/>
              </a:rPr>
              <a:t>Chem. </a:t>
            </a:r>
            <a:r>
              <a:rPr lang="en-US" sz="1400" i="1" dirty="0" err="1">
                <a:cs typeface="Arial" pitchFamily="34" charset="0"/>
              </a:rPr>
              <a:t>Commun</a:t>
            </a:r>
            <a:r>
              <a:rPr lang="en-US" sz="1400" dirty="0">
                <a:cs typeface="Arial" pitchFamily="34" charset="0"/>
              </a:rPr>
              <a:t>. </a:t>
            </a:r>
            <a:r>
              <a:rPr lang="en-US" sz="1400" b="1" dirty="0">
                <a:cs typeface="Arial" pitchFamily="34" charset="0"/>
              </a:rPr>
              <a:t>2013</a:t>
            </a:r>
            <a:r>
              <a:rPr lang="en-US" sz="1400" dirty="0">
                <a:cs typeface="Arial" pitchFamily="34" charset="0"/>
              </a:rPr>
              <a:t>, </a:t>
            </a:r>
            <a:r>
              <a:rPr lang="en-US" sz="1400" i="1" dirty="0">
                <a:cs typeface="Arial" pitchFamily="34" charset="0"/>
              </a:rPr>
              <a:t>49</a:t>
            </a:r>
            <a:r>
              <a:rPr lang="en-US" sz="1400" dirty="0">
                <a:cs typeface="Arial" pitchFamily="34" charset="0"/>
              </a:rPr>
              <a:t>, 7340</a:t>
            </a:r>
            <a:endParaRPr lang="en-IN" sz="1400" dirty="0">
              <a:cs typeface="Arial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162019"/>
              </p:ext>
            </p:extLst>
          </p:nvPr>
        </p:nvGraphicFramePr>
        <p:xfrm>
          <a:off x="6222192" y="2659584"/>
          <a:ext cx="2122487" cy="257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5" name="CS ChemDraw Drawing" r:id="rId4" imgW="1970028" imgH="2384593" progId="ChemDraw.Document.6.0">
                  <p:embed/>
                </p:oleObj>
              </mc:Choice>
              <mc:Fallback>
                <p:oleObj name="CS ChemDraw Drawing" r:id="rId4" imgW="1970028" imgH="2384593" progId="ChemDraw.Document.6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2192" y="2659584"/>
                        <a:ext cx="2122487" cy="2570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383497" y="5110091"/>
            <a:ext cx="2204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err="1" smtClean="0"/>
              <a:t>Tetrameric</a:t>
            </a:r>
            <a:r>
              <a:rPr lang="en-IN" sz="2400" dirty="0" smtClean="0"/>
              <a:t> pore</a:t>
            </a:r>
            <a:endParaRPr lang="en-IN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398210" y="5157192"/>
            <a:ext cx="1801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err="1" smtClean="0"/>
              <a:t>Dimeric</a:t>
            </a:r>
            <a:r>
              <a:rPr lang="en-IN" sz="2400" dirty="0" smtClean="0"/>
              <a:t> pore</a:t>
            </a:r>
            <a:endParaRPr lang="en-IN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160465" y="5634940"/>
            <a:ext cx="6852582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Model supports higher activity of acyclic peptide</a:t>
            </a:r>
          </a:p>
          <a:p>
            <a:pPr algn="ctr"/>
            <a:r>
              <a:rPr lang="en-IN" sz="2400" b="1" dirty="0" smtClean="0"/>
              <a:t>Experiments do not rule out carrier mechanism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343616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/>
      <p:bldP spid="15" grpId="0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48264" y="6448251"/>
            <a:ext cx="2133600" cy="365125"/>
          </a:xfrm>
        </p:spPr>
        <p:txBody>
          <a:bodyPr/>
          <a:lstStyle/>
          <a:p>
            <a:r>
              <a:rPr lang="en-US" dirty="0" smtClean="0"/>
              <a:t>23</a:t>
            </a:r>
            <a:endParaRPr lang="en-IN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345220"/>
              </p:ext>
            </p:extLst>
          </p:nvPr>
        </p:nvGraphicFramePr>
        <p:xfrm>
          <a:off x="1288201" y="1124744"/>
          <a:ext cx="6421969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5" name="CS ChemDraw Drawing" r:id="rId3" imgW="4512332" imgH="758513" progId="ChemDraw.Document.6.0">
                  <p:embed/>
                </p:oleObj>
              </mc:Choice>
              <mc:Fallback>
                <p:oleObj name="CS ChemDraw Drawing" r:id="rId3" imgW="4512332" imgH="75851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88201" y="1124744"/>
                        <a:ext cx="6421969" cy="1080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764704"/>
            <a:ext cx="8570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smtClean="0">
                <a:cs typeface="Arial" pitchFamily="34" charset="0"/>
              </a:rPr>
              <a:t>Synthesized </a:t>
            </a:r>
            <a:r>
              <a:rPr lang="en-IN" sz="2400" dirty="0" err="1" smtClean="0">
                <a:cs typeface="Arial" pitchFamily="34" charset="0"/>
              </a:rPr>
              <a:t>hexadecapeptide</a:t>
            </a:r>
            <a:r>
              <a:rPr lang="en-IN" sz="2400" dirty="0" smtClean="0">
                <a:cs typeface="Arial" pitchFamily="34" charset="0"/>
              </a:rPr>
              <a:t> – twice the length of the </a:t>
            </a:r>
            <a:r>
              <a:rPr lang="en-IN" sz="2400" dirty="0" err="1" smtClean="0">
                <a:cs typeface="Arial" pitchFamily="34" charset="0"/>
              </a:rPr>
              <a:t>octapeptide</a:t>
            </a:r>
            <a:endParaRPr lang="en-IN" sz="2400" dirty="0"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332418"/>
              </p:ext>
            </p:extLst>
          </p:nvPr>
        </p:nvGraphicFramePr>
        <p:xfrm>
          <a:off x="0" y="2132856"/>
          <a:ext cx="5234339" cy="368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6" name="Graph" r:id="rId5" imgW="4271760" imgH="3022200" progId="Origin50.Graph">
                  <p:embed/>
                </p:oleObj>
              </mc:Choice>
              <mc:Fallback>
                <p:oleObj name="Graph" r:id="rId5" imgW="4271760" imgH="30222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32856"/>
                        <a:ext cx="5234339" cy="3689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2132856"/>
            <a:ext cx="7724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smtClean="0">
                <a:cs typeface="Arial" pitchFamily="34" charset="0"/>
              </a:rPr>
              <a:t>Ion transport studies – HPTS assay at different concentration</a:t>
            </a:r>
            <a:endParaRPr lang="en-IN" sz="2400" dirty="0">
              <a:cs typeface="Arial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229810"/>
              </p:ext>
            </p:extLst>
          </p:nvPr>
        </p:nvGraphicFramePr>
        <p:xfrm>
          <a:off x="4540637" y="2348881"/>
          <a:ext cx="4784503" cy="3390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7" name="Graph" r:id="rId7" imgW="4271760" imgH="3022200" progId="Origin50.Graph">
                  <p:embed/>
                </p:oleObj>
              </mc:Choice>
              <mc:Fallback>
                <p:oleObj name="Graph" r:id="rId7" imgW="4271760" imgH="30222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637" y="2348881"/>
                        <a:ext cx="4784503" cy="33908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76"/>
          <p:cNvSpPr txBox="1">
            <a:spLocks noChangeArrowheads="1"/>
          </p:cNvSpPr>
          <p:nvPr/>
        </p:nvSpPr>
        <p:spPr bwMode="auto">
          <a:xfrm>
            <a:off x="1417411" y="5657671"/>
            <a:ext cx="624645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cs typeface="Arial" pitchFamily="34" charset="0"/>
              </a:rPr>
              <a:t>Hexadecapeptide</a:t>
            </a:r>
            <a:r>
              <a:rPr lang="en-US" sz="2400" b="1" dirty="0" smtClean="0">
                <a:cs typeface="Arial" pitchFamily="34" charset="0"/>
              </a:rPr>
              <a:t> more active than </a:t>
            </a:r>
            <a:r>
              <a:rPr lang="en-US" sz="2400" b="1" dirty="0" err="1" smtClean="0">
                <a:cs typeface="Arial" pitchFamily="34" charset="0"/>
              </a:rPr>
              <a:t>octapeptide</a:t>
            </a:r>
            <a:endParaRPr lang="en-US" sz="2400" b="1" dirty="0" smtClean="0">
              <a:cs typeface="Arial" pitchFamily="34" charset="0"/>
            </a:endParaRPr>
          </a:p>
          <a:p>
            <a:pPr algn="ctr"/>
            <a:r>
              <a:rPr lang="en-US" sz="2400" b="1" dirty="0" smtClean="0">
                <a:cs typeface="Arial" pitchFamily="34" charset="0"/>
              </a:rPr>
              <a:t>Peptide forms a stable assembly</a:t>
            </a:r>
          </a:p>
          <a:p>
            <a:pPr algn="ctr"/>
            <a:r>
              <a:rPr lang="en-US" sz="2400" b="1" dirty="0" smtClean="0">
                <a:cs typeface="Arial" pitchFamily="34" charset="0"/>
              </a:rPr>
              <a:t>Carrier mechanism less likely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127" y="568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 smtClean="0">
                <a:latin typeface="+mj-lt"/>
              </a:rPr>
              <a:t>Membrane Spanning Pore – More Active?</a:t>
            </a:r>
            <a:endParaRPr lang="en-IN" sz="40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3068960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k </a:t>
            </a:r>
            <a:r>
              <a:rPr lang="en-IN" dirty="0" smtClean="0">
                <a:sym typeface="Symbol"/>
              </a:rPr>
              <a:t>  [channel]</a:t>
            </a:r>
            <a:r>
              <a:rPr lang="en-IN" baseline="30000" dirty="0" smtClean="0">
                <a:sym typeface="Symbol"/>
              </a:rPr>
              <a:t>n</a:t>
            </a:r>
            <a:endParaRPr lang="en-IN" baseline="30000" dirty="0"/>
          </a:p>
        </p:txBody>
      </p:sp>
    </p:spTree>
    <p:extLst>
      <p:ext uri="{BB962C8B-B14F-4D97-AF65-F5344CB8AC3E}">
        <p14:creationId xmlns:p14="http://schemas.microsoft.com/office/powerpoint/2010/main" val="389490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4000" dirty="0" smtClean="0">
                <a:latin typeface="+mj-lt"/>
              </a:rPr>
              <a:t>Optimal Ion Channel</a:t>
            </a:r>
            <a:endParaRPr lang="en-IN" sz="4000" dirty="0">
              <a:latin typeface="+mj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791501"/>
              </p:ext>
            </p:extLst>
          </p:nvPr>
        </p:nvGraphicFramePr>
        <p:xfrm>
          <a:off x="4604127" y="764704"/>
          <a:ext cx="3848428" cy="54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95" name="CS ChemDraw Drawing" r:id="rId3" imgW="2558500" imgH="3617650" progId="ChemDraw.Document.6.0">
                  <p:embed/>
                </p:oleObj>
              </mc:Choice>
              <mc:Fallback>
                <p:oleObj name="CS ChemDraw Drawing" r:id="rId3" imgW="2558500" imgH="361765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4127" y="764704"/>
                        <a:ext cx="3848428" cy="54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own Arrow 3"/>
          <p:cNvSpPr/>
          <p:nvPr/>
        </p:nvSpPr>
        <p:spPr>
          <a:xfrm flipV="1">
            <a:off x="8388424" y="764703"/>
            <a:ext cx="425666" cy="5148875"/>
          </a:xfrm>
          <a:prstGeom prst="downArrow">
            <a:avLst>
              <a:gd name="adj1" fmla="val 50000"/>
              <a:gd name="adj2" fmla="val 47179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7969563" y="5805264"/>
            <a:ext cx="1426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Activity</a:t>
            </a:r>
            <a:endParaRPr lang="en-IN" sz="2800" dirty="0"/>
          </a:p>
        </p:txBody>
      </p:sp>
      <p:sp>
        <p:nvSpPr>
          <p:cNvPr id="6" name="Rectangle 5"/>
          <p:cNvSpPr/>
          <p:nvPr/>
        </p:nvSpPr>
        <p:spPr>
          <a:xfrm>
            <a:off x="59361" y="4653136"/>
            <a:ext cx="4944687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355600" indent="-355600"/>
            <a:r>
              <a:rPr lang="en-IN" sz="2400" b="1" dirty="0"/>
              <a:t>Dipeptide also </a:t>
            </a:r>
            <a:r>
              <a:rPr lang="en-IN" sz="2400" b="1" dirty="0" smtClean="0"/>
              <a:t>active (Carrier!)</a:t>
            </a:r>
            <a:endParaRPr lang="en-IN" sz="2400" b="1" dirty="0" smtClean="0"/>
          </a:p>
          <a:p>
            <a:pPr marL="355600" indent="-355600"/>
            <a:r>
              <a:rPr lang="en-IN" sz="2400" b="1" dirty="0" err="1" smtClean="0"/>
              <a:t>Octapeptides</a:t>
            </a:r>
            <a:r>
              <a:rPr lang="en-IN" sz="2400" b="1" dirty="0" smtClean="0"/>
              <a:t> </a:t>
            </a:r>
            <a:r>
              <a:rPr lang="en-IN" sz="2400" b="1" dirty="0"/>
              <a:t>most </a:t>
            </a:r>
            <a:r>
              <a:rPr lang="en-IN" sz="2400" b="1" dirty="0" smtClean="0"/>
              <a:t>active</a:t>
            </a:r>
          </a:p>
          <a:p>
            <a:pPr marL="355600" indent="-355600"/>
            <a:r>
              <a:rPr lang="en-IN" sz="2400" b="1" dirty="0" err="1" smtClean="0"/>
              <a:t>Octapeptide</a:t>
            </a:r>
            <a:r>
              <a:rPr lang="en-IN" sz="2400" b="1" dirty="0" smtClean="0"/>
              <a:t> (</a:t>
            </a:r>
            <a:r>
              <a:rPr lang="en-IN" sz="2400" b="1" i="1" dirty="0" smtClean="0"/>
              <a:t>p-)</a:t>
            </a:r>
            <a:r>
              <a:rPr lang="en-IN" sz="2400" b="1" dirty="0" smtClean="0"/>
              <a:t> most active</a:t>
            </a:r>
          </a:p>
          <a:p>
            <a:pPr marL="355600" indent="-355600"/>
            <a:r>
              <a:rPr lang="en-IN" sz="2400" b="1" dirty="0" smtClean="0"/>
              <a:t>Amino acids varied – Ala most active</a:t>
            </a:r>
            <a:endParaRPr lang="en-IN" sz="24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-187740" y="836712"/>
            <a:ext cx="5263796" cy="3888432"/>
            <a:chOff x="18529817" y="8053558"/>
            <a:chExt cx="8556553" cy="6008983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2177298"/>
                </p:ext>
              </p:extLst>
            </p:nvPr>
          </p:nvGraphicFramePr>
          <p:xfrm>
            <a:off x="18529817" y="8053558"/>
            <a:ext cx="8556553" cy="60089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96" name="Graph" r:id="rId5" imgW="4131720" imgH="2901600" progId="Origin50.Graph">
                    <p:embed/>
                  </p:oleObj>
                </mc:Choice>
                <mc:Fallback>
                  <p:oleObj name="Graph" r:id="rId5" imgW="4131720" imgH="2901600" progId="Origin50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8529817" y="8053558"/>
                          <a:ext cx="8556553" cy="600898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20119432" y="12147154"/>
              <a:ext cx="550820" cy="8026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b="1" dirty="0" smtClean="0"/>
                <a:t>a</a:t>
              </a:r>
              <a:endParaRPr lang="en-IN" sz="2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782321" y="12106649"/>
              <a:ext cx="571783" cy="8026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b="1" dirty="0" smtClean="0"/>
                <a:t>b</a:t>
              </a:r>
              <a:endParaRPr lang="en-IN" sz="2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380392" y="9474002"/>
              <a:ext cx="511513" cy="8026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b="1" dirty="0" smtClean="0"/>
                <a:t>c</a:t>
              </a:r>
              <a:endParaRPr lang="en-IN" sz="2400" b="1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366554" y="6381328"/>
            <a:ext cx="63152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Benke</a:t>
            </a:r>
            <a:r>
              <a:rPr lang="en-US" sz="1400" dirty="0"/>
              <a:t>, B. P.; </a:t>
            </a:r>
            <a:r>
              <a:rPr lang="en-US" sz="1400" b="1" dirty="0" err="1"/>
              <a:t>Madhavan</a:t>
            </a:r>
            <a:r>
              <a:rPr lang="en-US" sz="1400" b="1" dirty="0"/>
              <a:t>, N.</a:t>
            </a:r>
            <a:r>
              <a:rPr lang="en-US" sz="1400" dirty="0"/>
              <a:t>  </a:t>
            </a:r>
            <a:r>
              <a:rPr lang="en-US" sz="1400" i="1" dirty="0" err="1"/>
              <a:t>Bioorg</a:t>
            </a:r>
            <a:r>
              <a:rPr lang="en-US" sz="1400" i="1" dirty="0"/>
              <a:t>. Med. Chem. </a:t>
            </a:r>
            <a:r>
              <a:rPr lang="en-US" sz="1400" b="1" dirty="0"/>
              <a:t>2015</a:t>
            </a:r>
            <a:r>
              <a:rPr lang="en-US" sz="1400" dirty="0"/>
              <a:t>, </a:t>
            </a:r>
            <a:r>
              <a:rPr lang="en-US" sz="1400" i="1" dirty="0"/>
              <a:t>23</a:t>
            </a:r>
            <a:r>
              <a:rPr lang="en-US" sz="1400" dirty="0"/>
              <a:t>, </a:t>
            </a:r>
            <a:r>
              <a:rPr lang="en-US" sz="1400" dirty="0" smtClean="0"/>
              <a:t>1413.</a:t>
            </a:r>
          </a:p>
          <a:p>
            <a:pPr algn="ctr"/>
            <a:r>
              <a:rPr lang="en-US" sz="1400" dirty="0" err="1"/>
              <a:t>Benke</a:t>
            </a:r>
            <a:r>
              <a:rPr lang="en-US" sz="1400" dirty="0"/>
              <a:t>, B. P.; </a:t>
            </a:r>
            <a:r>
              <a:rPr lang="en-US" sz="1400" dirty="0" err="1" smtClean="0"/>
              <a:t>Behera</a:t>
            </a:r>
            <a:r>
              <a:rPr lang="en-US" sz="1400" dirty="0" smtClean="0"/>
              <a:t>, H.; </a:t>
            </a:r>
            <a:r>
              <a:rPr lang="en-US" sz="1400" b="1" dirty="0" err="1" smtClean="0"/>
              <a:t>Madhavan</a:t>
            </a:r>
            <a:r>
              <a:rPr lang="en-US" sz="1400" b="1" dirty="0"/>
              <a:t>, N.</a:t>
            </a:r>
            <a:r>
              <a:rPr lang="en-US" sz="1400" dirty="0"/>
              <a:t>  u</a:t>
            </a:r>
            <a:r>
              <a:rPr lang="en-US" sz="1400" dirty="0" smtClean="0"/>
              <a:t>npublished results.</a:t>
            </a:r>
            <a:endParaRPr lang="en-IN" sz="1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r>
              <a:rPr lang="en-IN" dirty="0" smtClean="0"/>
              <a:t>24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2411760" y="3609521"/>
            <a:ext cx="1656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</a:t>
            </a:r>
            <a:r>
              <a:rPr lang="en-US" dirty="0" err="1" smtClean="0"/>
              <a:t>mol</a:t>
            </a:r>
            <a:r>
              <a:rPr lang="en-US" dirty="0" smtClean="0"/>
              <a:t>% peptide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3374"/>
            <a:ext cx="7920880" cy="634082"/>
          </a:xfrm>
        </p:spPr>
        <p:txBody>
          <a:bodyPr>
            <a:noAutofit/>
          </a:bodyPr>
          <a:lstStyle/>
          <a:p>
            <a:r>
              <a:rPr lang="en-IN" sz="4000" dirty="0" smtClean="0">
                <a:latin typeface="+mj-lt"/>
              </a:rPr>
              <a:t>Ion Selectivity – </a:t>
            </a:r>
            <a:r>
              <a:rPr lang="en-IN" sz="4000" i="1" dirty="0" smtClean="0">
                <a:latin typeface="+mj-lt"/>
              </a:rPr>
              <a:t>p</a:t>
            </a:r>
            <a:r>
              <a:rPr lang="en-IN" sz="4000" dirty="0" smtClean="0">
                <a:latin typeface="+mj-lt"/>
              </a:rPr>
              <a:t>-ABA Peptide</a:t>
            </a:r>
            <a:endParaRPr lang="en-IN" sz="4000" dirty="0">
              <a:latin typeface="+mj-lt"/>
            </a:endParaRP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40113512"/>
              </p:ext>
            </p:extLst>
          </p:nvPr>
        </p:nvGraphicFramePr>
        <p:xfrm>
          <a:off x="648915" y="692696"/>
          <a:ext cx="7883525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72" name="CS ChemDraw Drawing" r:id="rId3" imgW="7823966" imgH="1551038" progId="ChemDraw.Document.6.0">
                  <p:embed/>
                </p:oleObj>
              </mc:Choice>
              <mc:Fallback>
                <p:oleObj name="CS ChemDraw Drawing" r:id="rId3" imgW="7823966" imgH="1551038" progId="ChemDraw.Document.6.0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15" y="692696"/>
                        <a:ext cx="7883525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47080" y="3897556"/>
            <a:ext cx="40564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 smtClean="0"/>
              <a:t>Allows transport </a:t>
            </a:r>
            <a:r>
              <a:rPr lang="en-IN" sz="2400" b="1" dirty="0" smtClean="0"/>
              <a:t>of all cations </a:t>
            </a:r>
          </a:p>
          <a:p>
            <a:pPr algn="ctr"/>
            <a:r>
              <a:rPr lang="en-IN" sz="2400" b="1" dirty="0">
                <a:solidFill>
                  <a:srgbClr val="FF0000"/>
                </a:solidFill>
              </a:rPr>
              <a:t> </a:t>
            </a:r>
            <a:r>
              <a:rPr lang="en-IN" sz="2400" b="1" dirty="0" smtClean="0">
                <a:solidFill>
                  <a:srgbClr val="FF0000"/>
                </a:solidFill>
              </a:rPr>
              <a:t>       </a:t>
            </a:r>
            <a:r>
              <a:rPr lang="en-IN" sz="2400" b="1" dirty="0" smtClean="0">
                <a:solidFill>
                  <a:srgbClr val="FF0000"/>
                </a:solidFill>
              </a:rPr>
              <a:t>OR</a:t>
            </a:r>
            <a:r>
              <a:rPr lang="en-IN" sz="2400" b="1" dirty="0" smtClean="0"/>
              <a:t> </a:t>
            </a:r>
          </a:p>
          <a:p>
            <a:pPr algn="ctr"/>
            <a:r>
              <a:rPr lang="en-IN" sz="2400" b="1" dirty="0" smtClean="0"/>
              <a:t>Transports anions ???</a:t>
            </a:r>
            <a:endParaRPr lang="en-IN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1691680" y="6378442"/>
            <a:ext cx="63152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Benke</a:t>
            </a:r>
            <a:r>
              <a:rPr lang="en-US" sz="1400" dirty="0"/>
              <a:t>, B. P.; </a:t>
            </a:r>
            <a:r>
              <a:rPr lang="en-US" sz="1400" b="1" dirty="0" err="1"/>
              <a:t>Madhavan</a:t>
            </a:r>
            <a:r>
              <a:rPr lang="en-US" sz="1400" b="1" dirty="0"/>
              <a:t>, N.</a:t>
            </a:r>
            <a:r>
              <a:rPr lang="en-US" sz="1400" dirty="0"/>
              <a:t>  </a:t>
            </a:r>
            <a:r>
              <a:rPr lang="en-US" sz="1400" i="1" dirty="0" err="1"/>
              <a:t>Bioorg</a:t>
            </a:r>
            <a:r>
              <a:rPr lang="en-US" sz="1400" i="1" dirty="0"/>
              <a:t>. Med. Chem. </a:t>
            </a:r>
            <a:r>
              <a:rPr lang="en-US" sz="1400" b="1" dirty="0"/>
              <a:t>2015</a:t>
            </a:r>
            <a:r>
              <a:rPr lang="en-US" sz="1400" dirty="0"/>
              <a:t>, </a:t>
            </a:r>
            <a:r>
              <a:rPr lang="en-US" sz="1400" i="1" dirty="0"/>
              <a:t>23</a:t>
            </a:r>
            <a:r>
              <a:rPr lang="en-US" sz="1400" dirty="0"/>
              <a:t>, </a:t>
            </a:r>
            <a:r>
              <a:rPr lang="en-US" sz="1400" dirty="0" smtClean="0"/>
              <a:t>1413.</a:t>
            </a:r>
          </a:p>
          <a:p>
            <a:pPr algn="ctr"/>
            <a:r>
              <a:rPr lang="en-US" sz="1400" dirty="0" err="1"/>
              <a:t>Benke</a:t>
            </a:r>
            <a:r>
              <a:rPr lang="en-US" sz="1400" dirty="0"/>
              <a:t>, B. P.; </a:t>
            </a:r>
            <a:r>
              <a:rPr lang="en-US" sz="1400" dirty="0" err="1" smtClean="0"/>
              <a:t>Behera</a:t>
            </a:r>
            <a:r>
              <a:rPr lang="en-US" sz="1400" dirty="0" smtClean="0"/>
              <a:t>, H.; </a:t>
            </a:r>
            <a:r>
              <a:rPr lang="en-US" sz="1400" b="1" dirty="0" err="1" smtClean="0"/>
              <a:t>Madhavan</a:t>
            </a:r>
            <a:r>
              <a:rPr lang="en-US" sz="1400" b="1" dirty="0"/>
              <a:t>, N.</a:t>
            </a:r>
            <a:r>
              <a:rPr lang="en-US" sz="1400" dirty="0"/>
              <a:t>  </a:t>
            </a:r>
            <a:r>
              <a:rPr lang="en-US" sz="1400" dirty="0" smtClean="0"/>
              <a:t>Unpublished results.</a:t>
            </a:r>
            <a:endParaRPr lang="en-IN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r>
              <a:rPr lang="en-IN" dirty="0"/>
              <a:t>2</a:t>
            </a:r>
            <a:r>
              <a:rPr lang="en-IN" dirty="0" smtClean="0"/>
              <a:t>5</a:t>
            </a:r>
            <a:endParaRPr lang="en-IN" dirty="0"/>
          </a:p>
        </p:txBody>
      </p:sp>
      <p:pic>
        <p:nvPicPr>
          <p:cNvPr id="15" name="Picture 14" descr="Fig5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5" y="2370302"/>
            <a:ext cx="3704879" cy="4018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235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3374"/>
            <a:ext cx="7920880" cy="634082"/>
          </a:xfrm>
        </p:spPr>
        <p:txBody>
          <a:bodyPr>
            <a:noAutofit/>
          </a:bodyPr>
          <a:lstStyle/>
          <a:p>
            <a:r>
              <a:rPr lang="en-IN" sz="4000" i="1" dirty="0" smtClean="0">
                <a:latin typeface="+mj-lt"/>
              </a:rPr>
              <a:t>p</a:t>
            </a:r>
            <a:r>
              <a:rPr lang="en-IN" sz="4000" dirty="0" smtClean="0">
                <a:latin typeface="+mj-lt"/>
              </a:rPr>
              <a:t>-ABA Peptide – Halide Selective?</a:t>
            </a:r>
            <a:endParaRPr lang="en-IN" sz="4000" dirty="0">
              <a:latin typeface="+mj-lt"/>
            </a:endParaRPr>
          </a:p>
        </p:txBody>
      </p:sp>
      <p:sp>
        <p:nvSpPr>
          <p:cNvPr id="7" name="Text Box 41"/>
          <p:cNvSpPr txBox="1">
            <a:spLocks noChangeArrowheads="1"/>
          </p:cNvSpPr>
          <p:nvPr/>
        </p:nvSpPr>
        <p:spPr bwMode="auto">
          <a:xfrm>
            <a:off x="228491" y="980728"/>
            <a:ext cx="46208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/>
              <a:t>Halide  Transport :  </a:t>
            </a:r>
            <a:r>
              <a:rPr lang="en-US" sz="2400" b="1" dirty="0" err="1" smtClean="0"/>
              <a:t>Lucigenin</a:t>
            </a:r>
            <a:r>
              <a:rPr lang="en-US" sz="2400" b="1" dirty="0" smtClean="0"/>
              <a:t> assay</a:t>
            </a:r>
            <a:endParaRPr lang="en-US" sz="2400" b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833962"/>
              </p:ext>
            </p:extLst>
          </p:nvPr>
        </p:nvGraphicFramePr>
        <p:xfrm>
          <a:off x="125717" y="2080394"/>
          <a:ext cx="5142102" cy="1420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9" name="CS ChemDraw Drawing" r:id="rId3" imgW="6273966" imgH="1695723" progId="ChemDraw.Document.6.0">
                  <p:embed/>
                </p:oleObj>
              </mc:Choice>
              <mc:Fallback>
                <p:oleObj name="CS ChemDraw Drawing" r:id="rId3" imgW="6273966" imgH="169572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17" y="2080394"/>
                        <a:ext cx="5142102" cy="1420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91680" y="5528090"/>
            <a:ext cx="497674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Does not allow transport of </a:t>
            </a:r>
            <a:r>
              <a:rPr lang="en-IN" sz="2400" b="1" dirty="0" smtClean="0"/>
              <a:t>halides!!!</a:t>
            </a:r>
            <a:endParaRPr lang="en-IN" sz="2400" b="1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1691680" y="6378442"/>
            <a:ext cx="63152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Benke</a:t>
            </a:r>
            <a:r>
              <a:rPr lang="en-US" sz="1400" dirty="0"/>
              <a:t>, B. P.; </a:t>
            </a:r>
            <a:r>
              <a:rPr lang="en-US" sz="1400" b="1" dirty="0" err="1"/>
              <a:t>Madhavan</a:t>
            </a:r>
            <a:r>
              <a:rPr lang="en-US" sz="1400" b="1" dirty="0"/>
              <a:t>, N.</a:t>
            </a:r>
            <a:r>
              <a:rPr lang="en-US" sz="1400" dirty="0"/>
              <a:t>  </a:t>
            </a:r>
            <a:r>
              <a:rPr lang="en-US" sz="1400" i="1" dirty="0" err="1"/>
              <a:t>Bioorg</a:t>
            </a:r>
            <a:r>
              <a:rPr lang="en-US" sz="1400" i="1" dirty="0"/>
              <a:t>. Med. Chem. </a:t>
            </a:r>
            <a:r>
              <a:rPr lang="en-US" sz="1400" b="1" dirty="0"/>
              <a:t>2015</a:t>
            </a:r>
            <a:r>
              <a:rPr lang="en-US" sz="1400" dirty="0"/>
              <a:t>, </a:t>
            </a:r>
            <a:r>
              <a:rPr lang="en-US" sz="1400" i="1" dirty="0"/>
              <a:t>23</a:t>
            </a:r>
            <a:r>
              <a:rPr lang="en-US" sz="1400" dirty="0"/>
              <a:t>, </a:t>
            </a:r>
            <a:r>
              <a:rPr lang="en-US" sz="1400" dirty="0" smtClean="0"/>
              <a:t>1413.</a:t>
            </a:r>
          </a:p>
          <a:p>
            <a:pPr algn="ctr"/>
            <a:r>
              <a:rPr lang="en-US" sz="1400" dirty="0" err="1"/>
              <a:t>Benke</a:t>
            </a:r>
            <a:r>
              <a:rPr lang="en-US" sz="1400" dirty="0"/>
              <a:t>, B. P.; </a:t>
            </a:r>
            <a:r>
              <a:rPr lang="en-US" sz="1400" dirty="0" err="1" smtClean="0"/>
              <a:t>Behera</a:t>
            </a:r>
            <a:r>
              <a:rPr lang="en-US" sz="1400" dirty="0" smtClean="0"/>
              <a:t>, H.; </a:t>
            </a:r>
            <a:r>
              <a:rPr lang="en-US" sz="1400" b="1" dirty="0" err="1" smtClean="0"/>
              <a:t>Madhavan</a:t>
            </a:r>
            <a:r>
              <a:rPr lang="en-US" sz="1400" b="1" dirty="0"/>
              <a:t>, N.</a:t>
            </a:r>
            <a:r>
              <a:rPr lang="en-US" sz="1400" dirty="0"/>
              <a:t>  </a:t>
            </a:r>
            <a:r>
              <a:rPr lang="en-US" sz="1400" dirty="0" smtClean="0"/>
              <a:t>Unpublished results.</a:t>
            </a:r>
            <a:endParaRPr lang="en-IN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r>
              <a:rPr lang="en-IN" dirty="0" smtClean="0"/>
              <a:t>26</a:t>
            </a:r>
            <a:endParaRPr lang="en-IN" dirty="0"/>
          </a:p>
        </p:txBody>
      </p:sp>
      <p:pic>
        <p:nvPicPr>
          <p:cNvPr id="14" name="Picture 13" descr="C:\Users\bahiru\Documents\OriginLab\85\User Files\Graph5.tif"/>
          <p:cNvPicPr>
            <a:picLocks noChangeAspect="1"/>
          </p:cNvPicPr>
          <p:nvPr/>
        </p:nvPicPr>
        <p:blipFill>
          <a:blip r:embed="rId5" cstate="print"/>
          <a:srcRect l="7476" t="14367" r="38975" b="5458"/>
          <a:stretch>
            <a:fillRect/>
          </a:stretch>
        </p:blipFill>
        <p:spPr bwMode="auto">
          <a:xfrm>
            <a:off x="5292080" y="1211560"/>
            <a:ext cx="3566572" cy="37757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401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374"/>
            <a:ext cx="9252520" cy="634082"/>
          </a:xfrm>
        </p:spPr>
        <p:txBody>
          <a:bodyPr>
            <a:noAutofit/>
          </a:bodyPr>
          <a:lstStyle/>
          <a:p>
            <a:r>
              <a:rPr lang="en-IN" sz="4000" i="1" dirty="0" smtClean="0">
                <a:latin typeface="+mj-lt"/>
              </a:rPr>
              <a:t>p</a:t>
            </a:r>
            <a:r>
              <a:rPr lang="en-IN" sz="4000" dirty="0" smtClean="0">
                <a:latin typeface="+mj-lt"/>
              </a:rPr>
              <a:t>-ABA Peptide – Proving Cation Selectivity</a:t>
            </a:r>
            <a:endParaRPr lang="en-IN" sz="4000" dirty="0">
              <a:latin typeface="+mj-lt"/>
            </a:endParaRPr>
          </a:p>
        </p:txBody>
      </p:sp>
      <p:sp>
        <p:nvSpPr>
          <p:cNvPr id="7" name="Text Box 41"/>
          <p:cNvSpPr txBox="1">
            <a:spLocks noChangeArrowheads="1"/>
          </p:cNvSpPr>
          <p:nvPr/>
        </p:nvSpPr>
        <p:spPr bwMode="auto">
          <a:xfrm>
            <a:off x="228490" y="760805"/>
            <a:ext cx="31040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baseline="30000" dirty="0" smtClean="0"/>
              <a:t>23</a:t>
            </a:r>
            <a:r>
              <a:rPr lang="en-US" sz="2400" b="1" dirty="0" smtClean="0"/>
              <a:t>Na NMR Experiment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91680" y="5528090"/>
            <a:ext cx="566270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Prefers to transport cations over halides !!!</a:t>
            </a:r>
          </a:p>
          <a:p>
            <a:pPr algn="ctr"/>
            <a:r>
              <a:rPr lang="en-IN" sz="2400" b="1" dirty="0" smtClean="0"/>
              <a:t>Behaves like Gramicidin A</a:t>
            </a:r>
            <a:endParaRPr lang="en-IN" sz="2400" b="1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1691680" y="6378442"/>
            <a:ext cx="63152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Benke</a:t>
            </a:r>
            <a:r>
              <a:rPr lang="en-US" sz="1400" dirty="0"/>
              <a:t>, B. P.; </a:t>
            </a:r>
            <a:r>
              <a:rPr lang="en-US" sz="1400" b="1" dirty="0" err="1"/>
              <a:t>Madhavan</a:t>
            </a:r>
            <a:r>
              <a:rPr lang="en-US" sz="1400" b="1" dirty="0"/>
              <a:t>, N.</a:t>
            </a:r>
            <a:r>
              <a:rPr lang="en-US" sz="1400" dirty="0"/>
              <a:t>  </a:t>
            </a:r>
            <a:r>
              <a:rPr lang="en-US" sz="1400" i="1" dirty="0" err="1"/>
              <a:t>Bioorg</a:t>
            </a:r>
            <a:r>
              <a:rPr lang="en-US" sz="1400" i="1" dirty="0"/>
              <a:t>. Med. Chem. </a:t>
            </a:r>
            <a:r>
              <a:rPr lang="en-US" sz="1400" b="1" dirty="0"/>
              <a:t>2015</a:t>
            </a:r>
            <a:r>
              <a:rPr lang="en-US" sz="1400" dirty="0"/>
              <a:t>, </a:t>
            </a:r>
            <a:r>
              <a:rPr lang="en-US" sz="1400" i="1" dirty="0"/>
              <a:t>23</a:t>
            </a:r>
            <a:r>
              <a:rPr lang="en-US" sz="1400" dirty="0"/>
              <a:t>, </a:t>
            </a:r>
            <a:r>
              <a:rPr lang="en-US" sz="1400" dirty="0" smtClean="0"/>
              <a:t>1413.</a:t>
            </a:r>
          </a:p>
          <a:p>
            <a:pPr algn="ctr"/>
            <a:r>
              <a:rPr lang="en-US" sz="1400" dirty="0" err="1"/>
              <a:t>Benke</a:t>
            </a:r>
            <a:r>
              <a:rPr lang="en-US" sz="1400" dirty="0"/>
              <a:t>, B. P.; </a:t>
            </a:r>
            <a:r>
              <a:rPr lang="en-US" sz="1400" dirty="0" err="1" smtClean="0"/>
              <a:t>Behera</a:t>
            </a:r>
            <a:r>
              <a:rPr lang="en-US" sz="1400" dirty="0" smtClean="0"/>
              <a:t>, H.; </a:t>
            </a:r>
            <a:r>
              <a:rPr lang="en-US" sz="1400" b="1" dirty="0" err="1" smtClean="0"/>
              <a:t>Madhavan</a:t>
            </a:r>
            <a:r>
              <a:rPr lang="en-US" sz="1400" b="1" dirty="0"/>
              <a:t>, N.</a:t>
            </a:r>
            <a:r>
              <a:rPr lang="en-US" sz="1400" dirty="0"/>
              <a:t>  </a:t>
            </a:r>
            <a:r>
              <a:rPr lang="en-US" sz="1400" dirty="0" smtClean="0"/>
              <a:t>Unpublished results.</a:t>
            </a:r>
            <a:endParaRPr lang="en-IN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r>
              <a:rPr lang="en-IN" dirty="0" smtClean="0"/>
              <a:t>27</a:t>
            </a:r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5796136" y="1772816"/>
            <a:ext cx="3886200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dirty="0" err="1" smtClean="0"/>
              <a:t>k</a:t>
            </a:r>
            <a:r>
              <a:rPr lang="en-IN" baseline="-25000" dirty="0" err="1" smtClean="0"/>
              <a:t>obs</a:t>
            </a:r>
            <a:r>
              <a:rPr lang="en-IN" dirty="0" smtClean="0"/>
              <a:t> = </a:t>
            </a:r>
            <a:r>
              <a:rPr lang="en-IN" dirty="0"/>
              <a:t>π(ν-ν</a:t>
            </a:r>
            <a:r>
              <a:rPr lang="en-IN" baseline="-25000" dirty="0"/>
              <a:t>0</a:t>
            </a:r>
            <a:r>
              <a:rPr lang="en-IN" dirty="0" smtClean="0"/>
              <a:t>)</a:t>
            </a:r>
          </a:p>
          <a:p>
            <a:pPr algn="ctr"/>
            <a:endParaRPr lang="en-IN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399913"/>
              </p:ext>
            </p:extLst>
          </p:nvPr>
        </p:nvGraphicFramePr>
        <p:xfrm>
          <a:off x="2044452" y="3212976"/>
          <a:ext cx="5047828" cy="188722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681972"/>
                <a:gridCol w="1682928"/>
                <a:gridCol w="1682928"/>
              </a:tblGrid>
              <a:tr h="7532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Sr. No.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Conc (mol%)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Rate constant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k (s</a:t>
                      </a:r>
                      <a:r>
                        <a:rPr lang="en-IN" sz="1800" baseline="30000" dirty="0">
                          <a:effectLst/>
                        </a:rPr>
                        <a:t>-1</a:t>
                      </a:r>
                      <a:r>
                        <a:rPr lang="en-IN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0.00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0.000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0.56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26.618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1.60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35.491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270300"/>
              </p:ext>
            </p:extLst>
          </p:nvPr>
        </p:nvGraphicFramePr>
        <p:xfrm>
          <a:off x="827584" y="1240318"/>
          <a:ext cx="5753100" cy="171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9" name="CS ChemDraw Drawing" r:id="rId3" imgW="6045253" imgH="1780970" progId="ChemDraw.Document.6.0">
                  <p:embed/>
                </p:oleObj>
              </mc:Choice>
              <mc:Fallback>
                <p:oleObj name="CS ChemDraw Drawing" r:id="rId3" imgW="6045253" imgH="178097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240318"/>
                        <a:ext cx="5753100" cy="1711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411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27" y="568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 smtClean="0">
                <a:latin typeface="+mj-lt"/>
              </a:rPr>
              <a:t>Internal Functionalization Possible?</a:t>
            </a:r>
            <a:endParaRPr lang="en-IN" sz="4000" b="1" dirty="0">
              <a:latin typeface="+mj-lt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000948"/>
              </p:ext>
            </p:extLst>
          </p:nvPr>
        </p:nvGraphicFramePr>
        <p:xfrm>
          <a:off x="2752725" y="990600"/>
          <a:ext cx="359568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34" name="CS ChemDraw Drawing" r:id="rId3" imgW="3596422" imgH="875934" progId="ChemDraw.Document.6.0">
                  <p:embed/>
                </p:oleObj>
              </mc:Choice>
              <mc:Fallback>
                <p:oleObj name="CS ChemDraw Drawing" r:id="rId3" imgW="3596422" imgH="87593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52725" y="990600"/>
                        <a:ext cx="3595688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00103" y="1885970"/>
            <a:ext cx="6466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 smtClean="0"/>
              <a:t>Slightly more flexible system, More sites for functionalization</a:t>
            </a:r>
            <a:endParaRPr lang="en-IN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310765" y="2261481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/>
              <a:t>Ion transport – </a:t>
            </a:r>
            <a:r>
              <a:rPr lang="en-IN" sz="2400" dirty="0"/>
              <a:t>Moderate Activity Observed!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 bwMode="auto">
          <a:xfrm>
            <a:off x="76200" y="2854184"/>
            <a:ext cx="4580573" cy="2783159"/>
            <a:chOff x="0" y="0"/>
            <a:chExt cx="48600" cy="29520"/>
          </a:xfrm>
        </p:grpSpPr>
        <p:pic>
          <p:nvPicPr>
            <p:cNvPr id="11" name="Picture 10" descr="hypothesis_final_new_iii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31" t="12103" r="13184" b="28703"/>
            <a:stretch>
              <a:fillRect/>
            </a:stretch>
          </p:blipFill>
          <p:spPr bwMode="auto">
            <a:xfrm>
              <a:off x="0" y="0"/>
              <a:ext cx="48600" cy="29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"/>
            <p:cNvSpPr txBox="1">
              <a:spLocks noChangeAspect="1" noChangeArrowheads="1"/>
            </p:cNvSpPr>
            <p:nvPr/>
          </p:nvSpPr>
          <p:spPr bwMode="auto">
            <a:xfrm>
              <a:off x="2891" y="5570"/>
              <a:ext cx="2270" cy="3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91440" tIns="45720" rIns="91440" bIns="45720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IN" sz="2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a</a:t>
              </a:r>
              <a:endParaRPr lang="en-IN" sz="24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3" name="TextBox 3"/>
            <p:cNvSpPr txBox="1">
              <a:spLocks noChangeAspect="1" noChangeArrowheads="1"/>
            </p:cNvSpPr>
            <p:nvPr/>
          </p:nvSpPr>
          <p:spPr bwMode="auto">
            <a:xfrm>
              <a:off x="31735" y="538"/>
              <a:ext cx="2369" cy="3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91440" tIns="45720" rIns="91440" bIns="45720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IN" sz="2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b</a:t>
              </a:r>
              <a:endParaRPr lang="en-IN" sz="24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4" name="TextBox 4"/>
            <p:cNvSpPr txBox="1">
              <a:spLocks noChangeAspect="1" noChangeArrowheads="1"/>
            </p:cNvSpPr>
            <p:nvPr/>
          </p:nvSpPr>
          <p:spPr bwMode="auto">
            <a:xfrm>
              <a:off x="41708" y="20513"/>
              <a:ext cx="2150" cy="3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91440" tIns="45720" rIns="91440" bIns="45720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IN" sz="2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c</a:t>
              </a:r>
              <a:endParaRPr lang="en-IN" sz="240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90438" y="5756970"/>
            <a:ext cx="4783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 smtClean="0"/>
              <a:t>5-position: Site for internal functionalization</a:t>
            </a:r>
          </a:p>
          <a:p>
            <a:r>
              <a:rPr lang="en-IN" sz="2000" dirty="0" smtClean="0"/>
              <a:t>t-butyl : partially blocking pore?</a:t>
            </a:r>
            <a:endParaRPr lang="en-IN" sz="2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4659122" y="2735186"/>
            <a:ext cx="4257516" cy="3790158"/>
            <a:chOff x="3592382" y="3882369"/>
            <a:chExt cx="7856714" cy="6187335"/>
          </a:xfrm>
        </p:grpSpPr>
        <p:grpSp>
          <p:nvGrpSpPr>
            <p:cNvPr id="18" name="Group 17"/>
            <p:cNvGrpSpPr>
              <a:grpSpLocks noChangeAspect="1"/>
            </p:cNvGrpSpPr>
            <p:nvPr/>
          </p:nvGrpSpPr>
          <p:grpSpPr bwMode="auto">
            <a:xfrm>
              <a:off x="3592382" y="3882369"/>
              <a:ext cx="4467154" cy="6187335"/>
              <a:chOff x="-9294" y="0"/>
              <a:chExt cx="27294" cy="37800"/>
            </a:xfrm>
          </p:grpSpPr>
          <p:sp>
            <p:nvSpPr>
              <p:cNvPr id="23" name="TextBox 9"/>
              <p:cNvSpPr txBox="1">
                <a:spLocks noChangeAspect="1" noChangeArrowheads="1"/>
              </p:cNvSpPr>
              <p:nvPr/>
            </p:nvSpPr>
            <p:spPr bwMode="auto">
              <a:xfrm>
                <a:off x="-9294" y="15865"/>
                <a:ext cx="18178" cy="4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Bef>
                    <a:spcPts val="1150"/>
                  </a:spcBef>
                  <a:spcAft>
                    <a:spcPts val="0"/>
                  </a:spcAft>
                </a:pPr>
                <a:r>
                  <a:rPr lang="de-DE" sz="2000" b="1" i="0" kern="1200" dirty="0">
                    <a:solidFill>
                      <a:srgbClr val="000000"/>
                    </a:solidFill>
                    <a:effectLst/>
                    <a:latin typeface="Calibri"/>
                    <a:ea typeface="MS Mincho"/>
                    <a:cs typeface="Times New Roman"/>
                  </a:rPr>
                  <a:t>38 Å</a:t>
                </a:r>
                <a:endParaRPr lang="en-IN" sz="2000" b="1" i="1" dirty="0">
                  <a:effectLst/>
                  <a:latin typeface="Arial"/>
                  <a:ea typeface="MS Mincho"/>
                  <a:cs typeface="Times New Roman"/>
                </a:endParaRPr>
              </a:p>
            </p:txBody>
          </p:sp>
          <p:pic>
            <p:nvPicPr>
              <p:cNvPr id="24" name="Picture 23" descr="hypothesis_final_zoom_iii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85" t="-2" r="35452" b="20036"/>
              <a:stretch>
                <a:fillRect/>
              </a:stretch>
            </p:blipFill>
            <p:spPr bwMode="auto">
              <a:xfrm>
                <a:off x="0" y="0"/>
                <a:ext cx="18000" cy="37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5" name="Straight Arrow Connector 24"/>
              <p:cNvCxnSpPr>
                <a:cxnSpLocks noChangeAspect="1" noChangeShapeType="1"/>
              </p:cNvCxnSpPr>
              <p:nvPr/>
            </p:nvCxnSpPr>
            <p:spPr bwMode="auto">
              <a:xfrm>
                <a:off x="0" y="1616"/>
                <a:ext cx="0" cy="34567"/>
              </a:xfrm>
              <a:prstGeom prst="straightConnector1">
                <a:avLst/>
              </a:prstGeom>
              <a:noFill/>
              <a:ln w="9525">
                <a:solidFill>
                  <a:schemeClr val="dk1">
                    <a:lumMod val="95000"/>
                    <a:lumOff val="0"/>
                  </a:schemeClr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pic>
          <p:nvPicPr>
            <p:cNvPr id="19" name="Picture 18" descr="C:\Users\Nandita\Documents\Papers\HB\hypothesis_final_superzoom_iii.jp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88" t="1314" r="38067" b="22021"/>
            <a:stretch/>
          </p:blipFill>
          <p:spPr bwMode="auto">
            <a:xfrm>
              <a:off x="9288829" y="4488282"/>
              <a:ext cx="2160267" cy="38905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/>
          </p:spPr>
        </p:pic>
        <p:cxnSp>
          <p:nvCxnSpPr>
            <p:cNvPr id="20" name="Straight Connector 19"/>
            <p:cNvCxnSpPr/>
            <p:nvPr/>
          </p:nvCxnSpPr>
          <p:spPr>
            <a:xfrm>
              <a:off x="7715281" y="4366901"/>
              <a:ext cx="1573548" cy="1294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312194" y="6884234"/>
              <a:ext cx="1836741" cy="15245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8532200" y="8622210"/>
              <a:ext cx="2120515" cy="954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3200" dirty="0" smtClean="0"/>
                <a:t>Pore?</a:t>
              </a:r>
              <a:endParaRPr lang="en-IN" sz="3200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08EA-5BF1-4429-9192-1B5ACCD2917E}" type="slidenum">
              <a:rPr lang="en-IN" smtClean="0"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835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Improving Activity</a:t>
            </a:r>
            <a:endParaRPr lang="en-IN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404885"/>
              </p:ext>
            </p:extLst>
          </p:nvPr>
        </p:nvGraphicFramePr>
        <p:xfrm>
          <a:off x="210597" y="912870"/>
          <a:ext cx="3999745" cy="1159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84" name="CS ChemDraw Drawing" r:id="rId3" imgW="3602361" imgH="1044913" progId="ChemDraw.Document.6.0">
                  <p:embed/>
                </p:oleObj>
              </mc:Choice>
              <mc:Fallback>
                <p:oleObj name="CS ChemDraw Drawing" r:id="rId3" imgW="3602361" imgH="104491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97" y="912870"/>
                        <a:ext cx="3999745" cy="1159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43608" y="1916777"/>
            <a:ext cx="2670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G2 - Better system?</a:t>
            </a:r>
            <a:endParaRPr lang="en-IN" sz="24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454981"/>
              </p:ext>
            </p:extLst>
          </p:nvPr>
        </p:nvGraphicFramePr>
        <p:xfrm>
          <a:off x="4716016" y="980728"/>
          <a:ext cx="3602037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85" name="CS ChemDraw Drawing" r:id="rId5" imgW="3602361" imgH="836254" progId="ChemDraw.Document.6.0">
                  <p:embed/>
                </p:oleObj>
              </mc:Choice>
              <mc:Fallback>
                <p:oleObj name="CS ChemDraw Drawing" r:id="rId5" imgW="3602361" imgH="83625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16016" y="980728"/>
                        <a:ext cx="3602037" cy="836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36436" y="1959223"/>
            <a:ext cx="4147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G2</a:t>
            </a:r>
            <a:r>
              <a:rPr lang="en-IN" sz="2400" b="1" dirty="0" smtClean="0">
                <a:solidFill>
                  <a:srgbClr val="00B050"/>
                </a:solidFill>
              </a:rPr>
              <a:t>N</a:t>
            </a:r>
            <a:r>
              <a:rPr lang="en-IN" sz="2400" b="1" dirty="0" smtClean="0"/>
              <a:t>- Internally functionalized?</a:t>
            </a:r>
            <a:endParaRPr lang="en-IN" sz="2400" b="1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780095"/>
              </p:ext>
            </p:extLst>
          </p:nvPr>
        </p:nvGraphicFramePr>
        <p:xfrm>
          <a:off x="179512" y="2091044"/>
          <a:ext cx="5751896" cy="4074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86" name="Graph" r:id="rId7" imgW="4271760" imgH="3022200" progId="Origin50.Graph">
                  <p:embed/>
                </p:oleObj>
              </mc:Choice>
              <mc:Fallback>
                <p:oleObj name="Graph" r:id="rId7" imgW="4271760" imgH="30222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091044"/>
                        <a:ext cx="5751896" cy="40742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4572000" y="2973720"/>
            <a:ext cx="45720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Peptide </a:t>
            </a:r>
            <a:r>
              <a:rPr lang="en-IN" sz="2000" b="1" dirty="0" smtClean="0"/>
              <a:t>G2 </a:t>
            </a:r>
            <a:r>
              <a:rPr lang="en-IN" sz="2000" dirty="0"/>
              <a:t>more active than </a:t>
            </a:r>
            <a:r>
              <a:rPr lang="en-IN" sz="2000" b="1" dirty="0" smtClean="0"/>
              <a:t>G1</a:t>
            </a:r>
          </a:p>
          <a:p>
            <a:pPr marL="265113" indent="-265113"/>
            <a:r>
              <a:rPr lang="en-IN" sz="2000" dirty="0"/>
              <a:t> </a:t>
            </a:r>
            <a:r>
              <a:rPr lang="en-IN" sz="2000" dirty="0" smtClean="0"/>
              <a:t>    </a:t>
            </a:r>
            <a:endParaRPr lang="en-I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Peptide </a:t>
            </a:r>
            <a:r>
              <a:rPr lang="en-IN" sz="2000" b="1" dirty="0" smtClean="0"/>
              <a:t>G2</a:t>
            </a:r>
            <a:r>
              <a:rPr lang="en-IN" sz="2000" b="1" dirty="0" smtClean="0">
                <a:solidFill>
                  <a:srgbClr val="00B050"/>
                </a:solidFill>
              </a:rPr>
              <a:t>N</a:t>
            </a:r>
            <a:r>
              <a:rPr lang="en-IN" sz="2000" b="1" dirty="0" smtClean="0"/>
              <a:t> </a:t>
            </a:r>
            <a:r>
              <a:rPr lang="en-IN" sz="2000" dirty="0"/>
              <a:t>most active </a:t>
            </a:r>
            <a:endParaRPr lang="en-IN" sz="2000" dirty="0" smtClean="0"/>
          </a:p>
          <a:p>
            <a:pPr marL="265113" indent="-265113"/>
            <a:r>
              <a:rPr lang="en-IN" sz="2000" dirty="0" smtClean="0"/>
              <a:t>	</a:t>
            </a:r>
            <a:endParaRPr lang="en-IN" sz="2000" b="1" dirty="0" smtClean="0"/>
          </a:p>
          <a:p>
            <a:pPr marL="265113" indent="-265113"/>
            <a:endParaRPr lang="en-IN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 smtClean="0"/>
              <a:t>Ion selectivity similar to Gramicidin A </a:t>
            </a:r>
          </a:p>
          <a:p>
            <a:r>
              <a:rPr lang="en-IN" sz="2000" dirty="0" smtClean="0"/>
              <a:t>      (HPTS, </a:t>
            </a:r>
            <a:r>
              <a:rPr lang="en-IN" sz="2000" dirty="0" err="1" smtClean="0"/>
              <a:t>lucigenin</a:t>
            </a:r>
            <a:r>
              <a:rPr lang="en-IN" sz="2000" dirty="0" smtClean="0"/>
              <a:t> and </a:t>
            </a:r>
            <a:r>
              <a:rPr lang="en-IN" sz="2000" baseline="30000" dirty="0" smtClean="0"/>
              <a:t>23</a:t>
            </a:r>
            <a:r>
              <a:rPr lang="en-IN" sz="2000" dirty="0" smtClean="0"/>
              <a:t>Na NMR assays)</a:t>
            </a:r>
            <a:endParaRPr lang="en-IN" sz="2000" dirty="0"/>
          </a:p>
          <a:p>
            <a:endParaRPr lang="en-IN" dirty="0"/>
          </a:p>
          <a:p>
            <a:pPr marL="355600" indent="-355600"/>
            <a:r>
              <a:rPr lang="en-IN" sz="2000" dirty="0"/>
              <a:t>	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r>
              <a:rPr lang="en-IN" dirty="0" smtClean="0"/>
              <a:t>29</a:t>
            </a:r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1900608" y="6550223"/>
            <a:ext cx="81003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Behera, H.; Ramkumar, V.; Madhavan, N. </a:t>
            </a:r>
            <a:r>
              <a:rPr lang="en-US" sz="1400" dirty="0"/>
              <a:t> </a:t>
            </a:r>
            <a:r>
              <a:rPr lang="en-US" sz="1400" i="1" dirty="0" err="1"/>
              <a:t>Chem.Eur</a:t>
            </a:r>
            <a:r>
              <a:rPr lang="en-US" sz="1400" i="1" dirty="0"/>
              <a:t>. J.</a:t>
            </a:r>
            <a:r>
              <a:rPr lang="en-US" sz="1400" dirty="0"/>
              <a:t> </a:t>
            </a:r>
            <a:r>
              <a:rPr lang="en-US" sz="1400" b="1" dirty="0"/>
              <a:t> 2015</a:t>
            </a:r>
            <a:r>
              <a:rPr lang="en-US" sz="1400" i="1" dirty="0"/>
              <a:t>, 21</a:t>
            </a:r>
            <a:r>
              <a:rPr lang="en-US" sz="1400" dirty="0"/>
              <a:t>, 10179</a:t>
            </a:r>
            <a:r>
              <a:rPr lang="de-DE" sz="1400" i="1" dirty="0"/>
              <a:t>.</a:t>
            </a:r>
            <a:endParaRPr lang="en-IN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943667" y="6088557"/>
            <a:ext cx="775455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Higher G2N activity indicates aromatic ring proximal to pore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275856" y="494116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13.5 </a:t>
            </a:r>
            <a:r>
              <a:rPr lang="en-US" dirty="0" err="1" smtClean="0"/>
              <a:t>mol</a:t>
            </a:r>
            <a:r>
              <a:rPr lang="en-US" dirty="0" smtClean="0"/>
              <a:t>%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99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4644008" y="1270501"/>
            <a:ext cx="1455641" cy="6204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338839" y="3970073"/>
            <a:ext cx="7689545" cy="2852048"/>
            <a:chOff x="338839" y="3970073"/>
            <a:chExt cx="7689545" cy="2852048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8028384" y="3970075"/>
              <a:ext cx="0" cy="1187117"/>
            </a:xfrm>
            <a:prstGeom prst="line">
              <a:avLst/>
            </a:prstGeom>
            <a:ln w="222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6732240" y="5157192"/>
              <a:ext cx="1296144" cy="0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9155" name="Picture 3" descr="C:\Users\Nandita\Desktop\mp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059" y="3970073"/>
              <a:ext cx="6184181" cy="2555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29"/>
            <p:cNvSpPr/>
            <p:nvPr/>
          </p:nvSpPr>
          <p:spPr>
            <a:xfrm>
              <a:off x="338839" y="6228563"/>
              <a:ext cx="6552728" cy="593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Complex Assemblies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49154" name="Picture 2" descr="C:\Users\Nandita\Desktop\PDB_1dn3_EB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5" r="7203" b="34212"/>
          <a:stretch/>
        </p:blipFill>
        <p:spPr bwMode="auto">
          <a:xfrm>
            <a:off x="6099649" y="1325450"/>
            <a:ext cx="301752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08EA-5BF1-4429-9192-1B5ACCD2917E}" type="slidenum">
              <a:rPr lang="en-IN" smtClean="0"/>
              <a:t>3</a:t>
            </a:fld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36512" y="568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 smtClean="0">
                <a:latin typeface="+mj-lt"/>
              </a:rPr>
              <a:t>Biomolecules: A Synthetic Chemist’s View</a:t>
            </a:r>
            <a:endParaRPr lang="en-IN" sz="40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53431" y="2412400"/>
            <a:ext cx="1983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/>
              <a:t>Organic Molecules:</a:t>
            </a:r>
            <a:endParaRPr lang="en-IN" sz="2400" b="1" dirty="0"/>
          </a:p>
          <a:p>
            <a:pPr algn="ctr"/>
            <a:r>
              <a:rPr lang="en-IN" sz="2400" dirty="0" smtClean="0"/>
              <a:t>Monomers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110351" y="1918718"/>
            <a:ext cx="1031602" cy="1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23728" y="2420888"/>
            <a:ext cx="2844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/>
              <a:t>Biomolecules:</a:t>
            </a:r>
          </a:p>
          <a:p>
            <a:pPr algn="ctr"/>
            <a:r>
              <a:rPr lang="en-IN" sz="2400" dirty="0" smtClean="0"/>
              <a:t>Polymers - </a:t>
            </a:r>
            <a:endParaRPr lang="en-IN" sz="2400" dirty="0" smtClean="0"/>
          </a:p>
          <a:p>
            <a:pPr algn="ctr"/>
            <a:r>
              <a:rPr lang="en-IN" sz="2400" dirty="0" smtClean="0"/>
              <a:t>Primary Structure</a:t>
            </a:r>
            <a:endParaRPr lang="en-IN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413761" y="1719244"/>
            <a:ext cx="576064" cy="5206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18453" y="1272387"/>
            <a:ext cx="1021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Covalent</a:t>
            </a:r>
          </a:p>
          <a:p>
            <a:r>
              <a:rPr lang="en-US" b="1" dirty="0" smtClean="0"/>
              <a:t>linkages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644008" y="1916832"/>
            <a:ext cx="1512168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44008" y="1270501"/>
            <a:ext cx="1455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Non-covalent Interactions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772097" y="2444695"/>
            <a:ext cx="3216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/>
              <a:t>Biomolecules:</a:t>
            </a:r>
          </a:p>
          <a:p>
            <a:pPr algn="ctr"/>
            <a:r>
              <a:rPr lang="en-IN" sz="2400" dirty="0" smtClean="0"/>
              <a:t> 3D Structures</a:t>
            </a:r>
          </a:p>
          <a:p>
            <a:pPr algn="ctr"/>
            <a:r>
              <a:rPr lang="en-IN" sz="2400" dirty="0" smtClean="0"/>
              <a:t>Secondary, Tertiary etc.</a:t>
            </a:r>
            <a:endParaRPr lang="en-IN" sz="2400" dirty="0"/>
          </a:p>
        </p:txBody>
      </p:sp>
      <p:sp>
        <p:nvSpPr>
          <p:cNvPr id="15" name="Rounded Rectangle 14"/>
          <p:cNvSpPr/>
          <p:nvPr/>
        </p:nvSpPr>
        <p:spPr>
          <a:xfrm>
            <a:off x="2753575" y="1630686"/>
            <a:ext cx="504056" cy="5206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</a:t>
            </a:r>
            <a:endParaRPr lang="en-US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509659" y="1630686"/>
            <a:ext cx="504056" cy="5206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</a:t>
            </a:r>
            <a:endParaRPr lang="en-US" b="1" dirty="0"/>
          </a:p>
        </p:txBody>
      </p:sp>
      <p:cxnSp>
        <p:nvCxnSpPr>
          <p:cNvPr id="6" name="Straight Connector 5"/>
          <p:cNvCxnSpPr>
            <a:stCxn id="15" idx="3"/>
            <a:endCxn id="17" idx="1"/>
          </p:cNvCxnSpPr>
          <p:nvPr/>
        </p:nvCxnSpPr>
        <p:spPr>
          <a:xfrm>
            <a:off x="3257631" y="1890989"/>
            <a:ext cx="252028" cy="0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013715" y="1890989"/>
            <a:ext cx="395598" cy="0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Double Bracket 10"/>
          <p:cNvSpPr/>
          <p:nvPr/>
        </p:nvSpPr>
        <p:spPr>
          <a:xfrm>
            <a:off x="2500593" y="1651011"/>
            <a:ext cx="1765150" cy="479955"/>
          </a:xfrm>
          <a:prstGeom prst="bracketPair">
            <a:avLst>
              <a:gd name="adj" fmla="val 2532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357977" y="1890989"/>
            <a:ext cx="395598" cy="0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211723" y="198884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79512" y="3915562"/>
            <a:ext cx="6552728" cy="593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0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1" y="23374"/>
            <a:ext cx="7885605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Comparing Activities of Peptide Channels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r>
              <a:rPr lang="en-IN" dirty="0" smtClean="0"/>
              <a:t>30</a:t>
            </a:r>
            <a:endParaRPr lang="en-IN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850829"/>
              </p:ext>
            </p:extLst>
          </p:nvPr>
        </p:nvGraphicFramePr>
        <p:xfrm>
          <a:off x="5292080" y="1021151"/>
          <a:ext cx="3073400" cy="549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15" name="CS ChemDraw Drawing" r:id="rId3" imgW="2738075" imgH="4885716" progId="ChemDraw.Document.6.0">
                  <p:embed/>
                </p:oleObj>
              </mc:Choice>
              <mc:Fallback>
                <p:oleObj name="CS ChemDraw Drawing" r:id="rId3" imgW="2738075" imgH="4885716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1021151"/>
                        <a:ext cx="3073400" cy="549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wn Arrow 4"/>
          <p:cNvSpPr/>
          <p:nvPr/>
        </p:nvSpPr>
        <p:spPr>
          <a:xfrm flipV="1">
            <a:off x="8572365" y="848068"/>
            <a:ext cx="425666" cy="5148875"/>
          </a:xfrm>
          <a:prstGeom prst="downArrow">
            <a:avLst>
              <a:gd name="adj1" fmla="val 50000"/>
              <a:gd name="adj2" fmla="val 47179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8071711" y="5996943"/>
            <a:ext cx="1426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/>
              <a:t>Activity</a:t>
            </a:r>
            <a:endParaRPr lang="en-IN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721" y="795267"/>
            <a:ext cx="6317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 smtClean="0">
                <a:latin typeface="Arial" pitchFamily="34" charset="0"/>
                <a:cs typeface="Arial" pitchFamily="34" charset="0"/>
              </a:rPr>
              <a:t>HPTS assay - different concentrations of each peptide</a:t>
            </a:r>
            <a:endParaRPr lang="en-IN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9632" y="2244152"/>
            <a:ext cx="2902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tx2"/>
                </a:solidFill>
              </a:rPr>
              <a:t>I</a:t>
            </a:r>
            <a:r>
              <a:rPr lang="de-DE" dirty="0"/>
              <a:t> = I</a:t>
            </a:r>
            <a:r>
              <a:rPr lang="de-DE" baseline="-25000" dirty="0"/>
              <a:t>∞</a:t>
            </a:r>
            <a:r>
              <a:rPr lang="de-DE" dirty="0"/>
              <a:t> + ((I</a:t>
            </a:r>
            <a:r>
              <a:rPr lang="de-DE" baseline="-25000" dirty="0"/>
              <a:t>0 </a:t>
            </a:r>
            <a:r>
              <a:rPr lang="de-DE" dirty="0"/>
              <a:t>- I</a:t>
            </a:r>
            <a:r>
              <a:rPr lang="de-DE" baseline="-25000" dirty="0"/>
              <a:t>∞</a:t>
            </a:r>
            <a:r>
              <a:rPr lang="de-DE" dirty="0"/>
              <a:t>)/(1+(</a:t>
            </a:r>
            <a:r>
              <a:rPr lang="de-DE" b="1" dirty="0">
                <a:solidFill>
                  <a:schemeClr val="tx2"/>
                </a:solidFill>
              </a:rPr>
              <a:t>c</a:t>
            </a:r>
            <a:r>
              <a:rPr lang="de-DE" dirty="0"/>
              <a:t>/</a:t>
            </a:r>
            <a:r>
              <a:rPr lang="de-DE" b="1" dirty="0">
                <a:solidFill>
                  <a:srgbClr val="FF0000"/>
                </a:solidFill>
              </a:rPr>
              <a:t>EC</a:t>
            </a:r>
            <a:r>
              <a:rPr lang="de-DE" b="1" baseline="-25000" dirty="0">
                <a:solidFill>
                  <a:srgbClr val="FF0000"/>
                </a:solidFill>
              </a:rPr>
              <a:t>50</a:t>
            </a:r>
            <a:r>
              <a:rPr lang="de-DE" dirty="0"/>
              <a:t>)</a:t>
            </a:r>
            <a:r>
              <a:rPr lang="de-DE" baseline="30000" dirty="0"/>
              <a:t>n</a:t>
            </a:r>
            <a:r>
              <a:rPr lang="de-DE" dirty="0"/>
              <a:t>))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530910"/>
            <a:ext cx="535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Graph of Intensity (</a:t>
            </a:r>
            <a:r>
              <a:rPr lang="en-US" b="1" dirty="0" smtClean="0">
                <a:solidFill>
                  <a:schemeClr val="tx2"/>
                </a:solidFill>
              </a:rPr>
              <a:t>I</a:t>
            </a:r>
            <a:r>
              <a:rPr lang="en-US" dirty="0" smtClean="0"/>
              <a:t>)</a:t>
            </a:r>
            <a:r>
              <a:rPr lang="en-US" b="1" dirty="0" smtClean="0"/>
              <a:t> </a:t>
            </a:r>
            <a:r>
              <a:rPr lang="en-US" dirty="0" smtClean="0"/>
              <a:t>versus conc. (</a:t>
            </a:r>
            <a:r>
              <a:rPr lang="en-US" b="1" dirty="0" smtClean="0">
                <a:solidFill>
                  <a:schemeClr val="tx2"/>
                </a:solidFill>
              </a:rPr>
              <a:t>c</a:t>
            </a:r>
            <a:r>
              <a:rPr lang="en-US" dirty="0" smtClean="0"/>
              <a:t>) fit to Hill Equation</a:t>
            </a:r>
            <a:endParaRPr lang="en-IN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600495"/>
              </p:ext>
            </p:extLst>
          </p:nvPr>
        </p:nvGraphicFramePr>
        <p:xfrm>
          <a:off x="624381" y="2996952"/>
          <a:ext cx="3528392" cy="25922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28192"/>
                <a:gridCol w="1800200"/>
              </a:tblGrid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Peptide</a:t>
                      </a:r>
                      <a:endParaRPr lang="en-IN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EC</a:t>
                      </a:r>
                      <a:r>
                        <a:rPr lang="de-DE" b="1" baseline="-25000" dirty="0" smtClean="0">
                          <a:solidFill>
                            <a:srgbClr val="FF0000"/>
                          </a:solidFill>
                        </a:rPr>
                        <a:t>50 </a:t>
                      </a:r>
                      <a:r>
                        <a:rPr lang="de-DE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mol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%)</a:t>
                      </a:r>
                      <a:endParaRPr lang="en-IN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p- </a:t>
                      </a:r>
                      <a:r>
                        <a:rPr lang="en-US" b="1" i="0" dirty="0" smtClean="0"/>
                        <a:t>ABA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0.2</a:t>
                      </a:r>
                      <a:endParaRPr lang="en-IN" dirty="0" smtClean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m- </a:t>
                      </a:r>
                      <a:r>
                        <a:rPr lang="en-US" b="1" i="0" dirty="0" smtClean="0"/>
                        <a:t>ABA</a:t>
                      </a:r>
                      <a:endParaRPr lang="en-IN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0.7</a:t>
                      </a:r>
                      <a:endParaRPr lang="en-IN" dirty="0" smtClean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m- </a:t>
                      </a:r>
                      <a:r>
                        <a:rPr lang="en-US" b="1" i="0" dirty="0" smtClean="0"/>
                        <a:t>AM</a:t>
                      </a:r>
                      <a:r>
                        <a:rPr lang="en-US" b="1" i="0" dirty="0" smtClean="0">
                          <a:solidFill>
                            <a:srgbClr val="00B050"/>
                          </a:solidFill>
                        </a:rPr>
                        <a:t>P</a:t>
                      </a:r>
                      <a:r>
                        <a:rPr lang="en-US" b="1" i="0" dirty="0" smtClean="0"/>
                        <a:t>A</a:t>
                      </a:r>
                      <a:endParaRPr lang="en-IN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7.6</a:t>
                      </a:r>
                      <a:endParaRPr lang="en-IN" dirty="0" smtClean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p- </a:t>
                      </a:r>
                      <a:r>
                        <a:rPr lang="en-US" b="1" i="0" dirty="0" smtClean="0"/>
                        <a:t>AMBA</a:t>
                      </a:r>
                      <a:endParaRPr lang="en-IN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9.7</a:t>
                      </a:r>
                      <a:endParaRPr lang="en-IN" dirty="0" smtClean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m- </a:t>
                      </a:r>
                      <a:r>
                        <a:rPr lang="en-US" b="1" i="0" dirty="0" smtClean="0"/>
                        <a:t>AMBA</a:t>
                      </a:r>
                      <a:endParaRPr lang="en-IN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13.8</a:t>
                      </a:r>
                      <a:endParaRPr lang="en-IN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57133" y="6351711"/>
            <a:ext cx="399904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ABA </a:t>
            </a:r>
            <a:r>
              <a:rPr lang="en-US" sz="2400" b="1" dirty="0" err="1" smtClean="0"/>
              <a:t>octapeptides</a:t>
            </a:r>
            <a:r>
              <a:rPr lang="en-US" sz="2400" b="1" dirty="0" smtClean="0"/>
              <a:t> most active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8762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9" grpId="0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45" descr="C:\Users\Nandita\Documents\Conferences\Students\Graph1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2" r="36905" b="376"/>
          <a:stretch/>
        </p:blipFill>
        <p:spPr bwMode="auto">
          <a:xfrm>
            <a:off x="4529434" y="2724176"/>
            <a:ext cx="3128887" cy="351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429"/>
            <a:ext cx="8136904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Towards Highly Active Functionalized Pores?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42737" y="6398660"/>
            <a:ext cx="2133600" cy="365125"/>
          </a:xfrm>
        </p:spPr>
        <p:txBody>
          <a:bodyPr/>
          <a:lstStyle/>
          <a:p>
            <a:r>
              <a:rPr lang="en-IN" dirty="0" smtClean="0"/>
              <a:t>31</a:t>
            </a:r>
            <a:endParaRPr lang="en-IN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741208"/>
              </p:ext>
            </p:extLst>
          </p:nvPr>
        </p:nvGraphicFramePr>
        <p:xfrm>
          <a:off x="439729" y="1303601"/>
          <a:ext cx="3617192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24" name="CS ChemDraw Drawing" r:id="rId4" imgW="2540090" imgH="755701" progId="ChemDraw.Document.6.0">
                  <p:embed/>
                </p:oleObj>
              </mc:Choice>
              <mc:Fallback>
                <p:oleObj name="CS ChemDraw Drawing" r:id="rId4" imgW="2540090" imgH="755701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29" y="1303601"/>
                        <a:ext cx="3617192" cy="1080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26" descr="C:\Users\Nandita\Documents\Conferences\Students\Graph1.t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" t="7550" r="37984" b="3168"/>
          <a:stretch/>
        </p:blipFill>
        <p:spPr bwMode="auto">
          <a:xfrm>
            <a:off x="680868" y="2906320"/>
            <a:ext cx="2978299" cy="333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2529" y="6237312"/>
            <a:ext cx="2331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Lower activity ??</a:t>
            </a:r>
            <a:endParaRPr lang="en-IN" sz="2400" b="1" dirty="0"/>
          </a:p>
        </p:txBody>
      </p:sp>
      <p:graphicFrame>
        <p:nvGraphicFramePr>
          <p:cNvPr id="8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87079759"/>
              </p:ext>
            </p:extLst>
          </p:nvPr>
        </p:nvGraphicFramePr>
        <p:xfrm>
          <a:off x="4544114" y="794707"/>
          <a:ext cx="3704959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25" name="CS ChemDraw Drawing" r:id="rId7" imgW="3951341" imgH="1688102" progId="ChemDraw.Document.6.0">
                  <p:embed/>
                </p:oleObj>
              </mc:Choice>
              <mc:Fallback>
                <p:oleObj name="CS ChemDraw Drawing" r:id="rId7" imgW="3951341" imgH="1688102" progId="ChemDraw.Document.6.0">
                  <p:embed/>
                  <p:pic>
                    <p:nvPicPr>
                      <p:cNvPr id="0" name="Object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4114" y="794707"/>
                        <a:ext cx="3704959" cy="1584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36096" y="2276872"/>
            <a:ext cx="1632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HPTS Assay</a:t>
            </a:r>
            <a:endParaRPr lang="en-IN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56921" y="6237312"/>
            <a:ext cx="4547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Sulfate buffer – Activity improves!</a:t>
            </a:r>
            <a:endParaRPr lang="en-IN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442498" y="3777978"/>
            <a:ext cx="14902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 </a:t>
            </a:r>
            <a:r>
              <a:rPr lang="en-US" sz="1600" dirty="0" err="1" smtClean="0"/>
              <a:t>mol</a:t>
            </a:r>
            <a:r>
              <a:rPr lang="en-US" sz="1600" dirty="0" smtClean="0"/>
              <a:t>% peptide</a:t>
            </a:r>
            <a:endParaRPr lang="en-IN" sz="1600" dirty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02558354"/>
              </p:ext>
            </p:extLst>
          </p:nvPr>
        </p:nvGraphicFramePr>
        <p:xfrm>
          <a:off x="4547230" y="764704"/>
          <a:ext cx="3705225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26" name="CS ChemDraw Drawing" r:id="rId9" imgW="3951256" imgH="1474763" progId="ChemDraw.Document.6.0">
                  <p:embed/>
                </p:oleObj>
              </mc:Choice>
              <mc:Fallback>
                <p:oleObj name="CS ChemDraw Drawing" r:id="rId9" imgW="3951256" imgH="1474763" progId="ChemDraw.Document.6.0">
                  <p:embed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7230" y="764704"/>
                        <a:ext cx="3705225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109433" y="2060556"/>
            <a:ext cx="2143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/>
              <a:t>Symport</a:t>
            </a:r>
            <a:r>
              <a:rPr lang="en-US" b="1" dirty="0" smtClean="0"/>
              <a:t> ?</a:t>
            </a:r>
          </a:p>
          <a:p>
            <a:pPr algn="ctr"/>
            <a:r>
              <a:rPr lang="en-US" dirty="0" smtClean="0"/>
              <a:t>Chloride from buffer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74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Confirming Mechanism of Ion Transport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02896" y="6520259"/>
            <a:ext cx="2133600" cy="365125"/>
          </a:xfrm>
        </p:spPr>
        <p:txBody>
          <a:bodyPr/>
          <a:lstStyle/>
          <a:p>
            <a:r>
              <a:rPr lang="en-IN" dirty="0" smtClean="0"/>
              <a:t>32</a:t>
            </a:r>
            <a:endParaRPr lang="en-IN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928336"/>
              </p:ext>
            </p:extLst>
          </p:nvPr>
        </p:nvGraphicFramePr>
        <p:xfrm>
          <a:off x="2859748" y="908720"/>
          <a:ext cx="3528392" cy="1239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59" name="CS ChemDraw Drawing" r:id="rId3" imgW="4161734" imgH="1430618" progId="ChemDraw.Document.6.0">
                  <p:embed/>
                </p:oleObj>
              </mc:Choice>
              <mc:Fallback>
                <p:oleObj name="CS ChemDraw Drawing" r:id="rId3" imgW="4161734" imgH="1430618" progId="ChemDraw.Document.6.0">
                  <p:embed/>
                  <p:pic>
                    <p:nvPicPr>
                      <p:cNvPr id="0" name="Object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748" y="908720"/>
                        <a:ext cx="3528392" cy="12395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599" descr="C:\Users\Nandita\Documents\Conferences\Students\Graph1.t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2" r="26942" b="-106"/>
          <a:stretch/>
        </p:blipFill>
        <p:spPr bwMode="auto">
          <a:xfrm>
            <a:off x="534926" y="2834139"/>
            <a:ext cx="3070743" cy="299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686252" y="2224983"/>
            <a:ext cx="4541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Lucigenin</a:t>
            </a:r>
            <a:r>
              <a:rPr lang="en-US" sz="2400" b="1" dirty="0" smtClean="0"/>
              <a:t> Assay – </a:t>
            </a:r>
            <a:r>
              <a:rPr lang="en-US" sz="2400" dirty="0" smtClean="0"/>
              <a:t>Different </a:t>
            </a:r>
            <a:r>
              <a:rPr lang="en-US" sz="2400" dirty="0" err="1" smtClean="0"/>
              <a:t>cations</a:t>
            </a:r>
            <a:endParaRPr lang="en-IN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39952" y="3284984"/>
            <a:ext cx="4320480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M</a:t>
            </a:r>
            <a:r>
              <a:rPr lang="en-US" sz="2400" b="1" baseline="30000" dirty="0" smtClean="0"/>
              <a:t>+</a:t>
            </a:r>
            <a:r>
              <a:rPr lang="en-US" sz="2400" b="1" dirty="0" smtClean="0"/>
              <a:t>/ </a:t>
            </a:r>
            <a:r>
              <a:rPr lang="en-US" sz="2400" b="1" dirty="0" err="1" smtClean="0"/>
              <a:t>Cl</a:t>
            </a:r>
            <a:r>
              <a:rPr lang="en-US" sz="2400" b="1" dirty="0" smtClean="0"/>
              <a:t>⁻ </a:t>
            </a:r>
            <a:r>
              <a:rPr lang="en-US" sz="2400" b="1" dirty="0" err="1" smtClean="0"/>
              <a:t>symport</a:t>
            </a:r>
            <a:r>
              <a:rPr lang="en-IN" sz="2400" b="1" dirty="0" smtClean="0"/>
              <a:t> with M</a:t>
            </a:r>
            <a:r>
              <a:rPr lang="en-IN" sz="2400" b="1" baseline="30000" dirty="0" smtClean="0"/>
              <a:t>+</a:t>
            </a:r>
            <a:r>
              <a:rPr lang="en-IN" sz="2400" b="1" dirty="0" smtClean="0"/>
              <a:t> transport as the driving force</a:t>
            </a:r>
          </a:p>
          <a:p>
            <a:endParaRPr lang="en-IN" sz="24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K</a:t>
            </a:r>
            <a:r>
              <a:rPr lang="en-US" sz="2400" b="1" baseline="30000" dirty="0"/>
              <a:t>+</a:t>
            </a:r>
            <a:r>
              <a:rPr lang="en-US" sz="2400" b="1" dirty="0"/>
              <a:t> selective robust pores – Single channel conductance </a:t>
            </a:r>
            <a:r>
              <a:rPr lang="en-US" sz="2400" b="1" dirty="0" smtClean="0"/>
              <a:t>studies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05901" y="6577607"/>
            <a:ext cx="63152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Basak</a:t>
            </a:r>
            <a:r>
              <a:rPr lang="en-US" sz="1400" dirty="0" smtClean="0"/>
              <a:t>, D; Sridhar, S.; </a:t>
            </a:r>
            <a:r>
              <a:rPr lang="en-US" sz="1400" dirty="0" err="1" smtClean="0"/>
              <a:t>Bera</a:t>
            </a:r>
            <a:r>
              <a:rPr lang="en-US" sz="1400" dirty="0" smtClean="0"/>
              <a:t>, A. K.;  </a:t>
            </a:r>
            <a:r>
              <a:rPr lang="en-US" sz="1400" dirty="0" err="1" smtClean="0"/>
              <a:t>Madhavan</a:t>
            </a:r>
            <a:r>
              <a:rPr lang="en-US" sz="1400" dirty="0"/>
              <a:t>, N.  </a:t>
            </a:r>
            <a:r>
              <a:rPr lang="en-US" sz="1400" dirty="0" smtClean="0"/>
              <a:t>Unpublished results.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12252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– Functionalized Pores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6432" y="6492875"/>
            <a:ext cx="2133600" cy="365125"/>
          </a:xfrm>
        </p:spPr>
        <p:txBody>
          <a:bodyPr/>
          <a:lstStyle/>
          <a:p>
            <a:r>
              <a:rPr lang="en-IN" dirty="0" smtClean="0"/>
              <a:t>33</a:t>
            </a:r>
            <a:endParaRPr lang="en-IN" dirty="0"/>
          </a:p>
        </p:txBody>
      </p:sp>
      <p:pic>
        <p:nvPicPr>
          <p:cNvPr id="4" name="Picture 10" descr="C:\Users\Nandita\Desktop\Pic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41" y="1052736"/>
            <a:ext cx="1008112" cy="157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1052736"/>
            <a:ext cx="1923783" cy="1440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2721694"/>
            <a:ext cx="3901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Functionalized polymer pores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Methodology </a:t>
            </a:r>
            <a:r>
              <a:rPr lang="en-US" dirty="0" smtClean="0"/>
              <a:t>developed  </a:t>
            </a:r>
            <a:endParaRPr lang="en-US" dirty="0" smtClean="0"/>
          </a:p>
          <a:p>
            <a:pPr algn="ctr"/>
            <a:r>
              <a:rPr lang="en-US" dirty="0" smtClean="0"/>
              <a:t>(Small can become really big!)</a:t>
            </a: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526836"/>
              </p:ext>
            </p:extLst>
          </p:nvPr>
        </p:nvGraphicFramePr>
        <p:xfrm>
          <a:off x="4283968" y="1033061"/>
          <a:ext cx="4824412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17" name="CS ChemDraw Drawing" r:id="rId5" imgW="2844907" imgH="437022" progId="ChemDraw.Document.6.0">
                  <p:embed/>
                </p:oleObj>
              </mc:Choice>
              <mc:Fallback>
                <p:oleObj name="CS ChemDraw Drawing" r:id="rId5" imgW="2844907" imgH="437022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1033061"/>
                        <a:ext cx="4824412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283968" y="980728"/>
            <a:ext cx="4788024" cy="2880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355976" y="1937873"/>
            <a:ext cx="46085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on channels from acyclic peptides 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Easier </a:t>
            </a:r>
            <a:r>
              <a:rPr lang="en-US" dirty="0">
                <a:latin typeface="Arial" pitchFamily="34" charset="0"/>
                <a:cs typeface="Arial" pitchFamily="34" charset="0"/>
              </a:rPr>
              <a:t>to prepare than cyclic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analog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More active than cyclic analog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Selectivity similar to Gramicidin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Dipeptides also active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989112"/>
            <a:ext cx="3757913" cy="2871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343110"/>
              </p:ext>
            </p:extLst>
          </p:nvPr>
        </p:nvGraphicFramePr>
        <p:xfrm>
          <a:off x="240387" y="4077072"/>
          <a:ext cx="3729038" cy="250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18" name="CS ChemDraw Drawing" r:id="rId7" imgW="3617757" imgH="2430428" progId="ChemDraw.Document.6.0">
                  <p:embed/>
                </p:oleObj>
              </mc:Choice>
              <mc:Fallback>
                <p:oleObj name="CS ChemDraw Drawing" r:id="rId7" imgW="3617757" imgH="2430428" progId="ChemDraw.Document.6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387" y="4077072"/>
                        <a:ext cx="3729038" cy="250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179512" y="4005064"/>
            <a:ext cx="8892480" cy="25922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912808" y="4479444"/>
            <a:ext cx="5032083" cy="1643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Aromatic units proximal to pore</a:t>
            </a:r>
          </a:p>
          <a:p>
            <a:pPr algn="ctr">
              <a:lnSpc>
                <a:spcPct val="140000"/>
              </a:lnSpc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G2, G2N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show Gramicidin A like activity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Arial" pitchFamily="34" charset="0"/>
                <a:cs typeface="Arial" pitchFamily="34" charset="0"/>
              </a:rPr>
              <a:t>m-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APA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shows unique M+/X- symport activity</a:t>
            </a:r>
            <a:endParaRPr lang="en-US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02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8614"/>
            <a:ext cx="8568952" cy="634082"/>
          </a:xfrm>
        </p:spPr>
        <p:txBody>
          <a:bodyPr>
            <a:noAutofit/>
          </a:bodyPr>
          <a:lstStyle/>
          <a:p>
            <a:r>
              <a:rPr lang="en-IN" sz="4000" dirty="0" smtClean="0">
                <a:latin typeface="+mj-lt"/>
              </a:rPr>
              <a:t>Ion Channels/Carriers in the Pipeline</a:t>
            </a:r>
            <a:endParaRPr lang="en-IN" sz="4000" dirty="0">
              <a:latin typeface="+mj-lt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086110"/>
              </p:ext>
            </p:extLst>
          </p:nvPr>
        </p:nvGraphicFramePr>
        <p:xfrm>
          <a:off x="80963" y="4913313"/>
          <a:ext cx="4418012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44" name="CS ChemDraw Drawing" r:id="rId3" imgW="3565621" imgH="1398736" progId="ChemDraw.Document.6.0">
                  <p:embed/>
                </p:oleObj>
              </mc:Choice>
              <mc:Fallback>
                <p:oleObj name="CS ChemDraw Drawing" r:id="rId3" imgW="3565621" imgH="139873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3" y="4913313"/>
                        <a:ext cx="4418012" cy="1735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337446"/>
              </p:ext>
            </p:extLst>
          </p:nvPr>
        </p:nvGraphicFramePr>
        <p:xfrm>
          <a:off x="275555" y="2924944"/>
          <a:ext cx="6816725" cy="165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45" name="CS ChemDraw Drawing" r:id="rId5" imgW="4963133" imgH="1195806" progId="ChemDraw.Document.6.0">
                  <p:embed/>
                </p:oleObj>
              </mc:Choice>
              <mc:Fallback>
                <p:oleObj name="CS ChemDraw Drawing" r:id="rId5" imgW="4963133" imgH="119580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55" y="2924944"/>
                        <a:ext cx="6816725" cy="1655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753365"/>
              </p:ext>
            </p:extLst>
          </p:nvPr>
        </p:nvGraphicFramePr>
        <p:xfrm>
          <a:off x="4860032" y="4830685"/>
          <a:ext cx="2069976" cy="2054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46" name="CS ChemDraw Drawing" r:id="rId7" imgW="1546491" imgH="1537272" progId="ChemDraw.Document.6.0">
                  <p:embed/>
                </p:oleObj>
              </mc:Choice>
              <mc:Fallback>
                <p:oleObj name="CS ChemDraw Drawing" r:id="rId7" imgW="1546491" imgH="153727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4830685"/>
                        <a:ext cx="2069976" cy="20546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024552"/>
              </p:ext>
            </p:extLst>
          </p:nvPr>
        </p:nvGraphicFramePr>
        <p:xfrm>
          <a:off x="2772569" y="1111233"/>
          <a:ext cx="3746500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47" name="CS ChemDraw Drawing" r:id="rId9" imgW="3158848" imgH="909406" progId="ChemDraw.Document.6.0">
                  <p:embed/>
                </p:oleObj>
              </mc:Choice>
              <mc:Fallback>
                <p:oleObj name="CS ChemDraw Drawing" r:id="rId9" imgW="3158848" imgH="90940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2569" y="1111233"/>
                        <a:ext cx="3746500" cy="1068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2411760" y="745637"/>
            <a:ext cx="4320480" cy="19442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TextBox 15"/>
          <p:cNvSpPr txBox="1"/>
          <p:nvPr/>
        </p:nvSpPr>
        <p:spPr>
          <a:xfrm>
            <a:off x="4176201" y="2301253"/>
            <a:ext cx="1512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 err="1" smtClean="0"/>
              <a:t>Rb</a:t>
            </a:r>
            <a:r>
              <a:rPr lang="en-IN" sz="2000" baseline="30000" dirty="0" smtClean="0"/>
              <a:t>+ </a:t>
            </a:r>
            <a:r>
              <a:rPr lang="en-IN" sz="2000" dirty="0" smtClean="0"/>
              <a:t>Selective</a:t>
            </a:r>
            <a:endParaRPr lang="en-IN" dirty="0"/>
          </a:p>
        </p:txBody>
      </p:sp>
      <p:sp>
        <p:nvSpPr>
          <p:cNvPr id="17" name="Rounded Rectangle 16"/>
          <p:cNvSpPr/>
          <p:nvPr/>
        </p:nvSpPr>
        <p:spPr>
          <a:xfrm>
            <a:off x="107504" y="2793961"/>
            <a:ext cx="8928992" cy="19171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TextBox 17"/>
          <p:cNvSpPr txBox="1"/>
          <p:nvPr/>
        </p:nvSpPr>
        <p:spPr>
          <a:xfrm>
            <a:off x="4433951" y="4297390"/>
            <a:ext cx="2985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 smtClean="0"/>
              <a:t>Selective to divalent </a:t>
            </a:r>
            <a:r>
              <a:rPr lang="en-IN" sz="2000" dirty="0" err="1" smtClean="0"/>
              <a:t>cation</a:t>
            </a:r>
            <a:endParaRPr lang="en-IN" sz="2000" dirty="0"/>
          </a:p>
        </p:txBody>
      </p:sp>
      <p:sp>
        <p:nvSpPr>
          <p:cNvPr id="19" name="Rounded Rectangle 18"/>
          <p:cNvSpPr/>
          <p:nvPr/>
        </p:nvSpPr>
        <p:spPr>
          <a:xfrm>
            <a:off x="107504" y="4797152"/>
            <a:ext cx="4392488" cy="20608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Rounded Rectangle 19"/>
          <p:cNvSpPr/>
          <p:nvPr/>
        </p:nvSpPr>
        <p:spPr>
          <a:xfrm>
            <a:off x="4716016" y="4797152"/>
            <a:ext cx="4320480" cy="20608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TextBox 20"/>
          <p:cNvSpPr txBox="1"/>
          <p:nvPr/>
        </p:nvSpPr>
        <p:spPr>
          <a:xfrm>
            <a:off x="7020273" y="5504410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R = alkyl, </a:t>
            </a:r>
            <a:r>
              <a:rPr lang="en-IN" dirty="0" err="1" smtClean="0"/>
              <a:t>oligoether</a:t>
            </a:r>
            <a:r>
              <a:rPr lang="en-IN" dirty="0" smtClean="0"/>
              <a:t> chains, rigid sterol derivatives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30888" y="6376243"/>
            <a:ext cx="2133600" cy="365125"/>
          </a:xfrm>
        </p:spPr>
        <p:txBody>
          <a:bodyPr/>
          <a:lstStyle/>
          <a:p>
            <a:r>
              <a:rPr lang="en-IN" dirty="0" smtClean="0"/>
              <a:t>34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255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4000" dirty="0" smtClean="0">
                <a:latin typeface="+mj-lt"/>
              </a:rPr>
              <a:t>Future Directions </a:t>
            </a:r>
            <a:endParaRPr lang="en-IN" sz="4000" dirty="0">
              <a:latin typeface="+mj-lt"/>
            </a:endParaRP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02896" y="6453336"/>
            <a:ext cx="2133600" cy="365125"/>
          </a:xfrm>
        </p:spPr>
        <p:txBody>
          <a:bodyPr/>
          <a:lstStyle/>
          <a:p>
            <a:r>
              <a:rPr lang="en-IN" dirty="0" smtClean="0"/>
              <a:t>35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179512" y="871746"/>
            <a:ext cx="8532440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/>
              <a:t>Pores with switchable ion selectivity</a:t>
            </a:r>
          </a:p>
          <a:p>
            <a:endParaRPr lang="en-IN" sz="800" b="1" dirty="0"/>
          </a:p>
          <a:p>
            <a:r>
              <a:rPr lang="en-IN" sz="2000" b="1" dirty="0"/>
              <a:t>pH Switch </a:t>
            </a:r>
            <a:r>
              <a:rPr lang="en-IN" dirty="0"/>
              <a:t>– </a:t>
            </a:r>
            <a:r>
              <a:rPr lang="en-IN" sz="2000" dirty="0"/>
              <a:t>Incorporation of basic </a:t>
            </a:r>
            <a:endParaRPr lang="en-IN" sz="2000" dirty="0" smtClean="0"/>
          </a:p>
          <a:p>
            <a:r>
              <a:rPr lang="en-IN" sz="2000" dirty="0" smtClean="0"/>
              <a:t>aromatic </a:t>
            </a:r>
            <a:r>
              <a:rPr lang="en-IN" sz="2000" dirty="0"/>
              <a:t>units into peptide scaffold.</a:t>
            </a:r>
          </a:p>
          <a:p>
            <a:pPr marL="365125" indent="-365125">
              <a:buFont typeface="Arial" panose="020B0604020202020204" pitchFamily="34" charset="0"/>
              <a:buChar char="•"/>
            </a:pPr>
            <a:r>
              <a:rPr lang="en-IN" b="1" dirty="0" smtClean="0"/>
              <a:t>G2</a:t>
            </a:r>
            <a:r>
              <a:rPr lang="en-IN" b="1" dirty="0" smtClean="0">
                <a:solidFill>
                  <a:srgbClr val="00B050"/>
                </a:solidFill>
              </a:rPr>
              <a:t>N</a:t>
            </a:r>
            <a:r>
              <a:rPr lang="en-IN" dirty="0" smtClean="0"/>
              <a:t> </a:t>
            </a:r>
            <a:r>
              <a:rPr lang="en-IN" b="1" dirty="0" smtClean="0"/>
              <a:t> </a:t>
            </a:r>
            <a:r>
              <a:rPr lang="en-IN" dirty="0"/>
              <a:t>and smaller </a:t>
            </a:r>
            <a:r>
              <a:rPr lang="en-IN" dirty="0" err="1"/>
              <a:t>analogs</a:t>
            </a:r>
            <a:endParaRPr lang="en-IN" dirty="0"/>
          </a:p>
          <a:p>
            <a:pPr marL="365125" indent="-365125">
              <a:buFont typeface="Arial" panose="020B0604020202020204" pitchFamily="34" charset="0"/>
              <a:buChar char="•"/>
            </a:pPr>
            <a:r>
              <a:rPr lang="en-IN" dirty="0" smtClean="0"/>
              <a:t>Peptides </a:t>
            </a:r>
            <a:r>
              <a:rPr lang="en-IN" dirty="0"/>
              <a:t>with higher density of base</a:t>
            </a:r>
          </a:p>
          <a:p>
            <a:pPr marL="549275" indent="-549275"/>
            <a:r>
              <a:rPr lang="en-IN" dirty="0" smtClean="0"/>
              <a:t>		</a:t>
            </a:r>
          </a:p>
          <a:p>
            <a:pPr marL="549275" indent="-549275"/>
            <a:r>
              <a:rPr lang="en-IN" dirty="0"/>
              <a:t>	</a:t>
            </a:r>
            <a:r>
              <a:rPr lang="en-IN" dirty="0" smtClean="0"/>
              <a:t>				                                Low </a:t>
            </a:r>
            <a:r>
              <a:rPr lang="en-IN" dirty="0"/>
              <a:t>pH	     </a:t>
            </a:r>
            <a:r>
              <a:rPr lang="en-IN" dirty="0" smtClean="0"/>
              <a:t>     High pH           </a:t>
            </a:r>
            <a:endParaRPr lang="en-IN" sz="800" dirty="0"/>
          </a:p>
          <a:p>
            <a:pPr marL="92075" indent="-92075"/>
            <a:r>
              <a:rPr lang="en-IN" sz="2400" b="1" dirty="0"/>
              <a:t>Signal-activated ion transport</a:t>
            </a:r>
          </a:p>
          <a:p>
            <a:pPr marL="92075" indent="-92075"/>
            <a:endParaRPr lang="en-IN" sz="800" b="1" dirty="0"/>
          </a:p>
          <a:p>
            <a:r>
              <a:rPr lang="en-IN" sz="2000" b="1" dirty="0"/>
              <a:t>Ligand-gating – </a:t>
            </a:r>
            <a:r>
              <a:rPr lang="en-IN" sz="2000" dirty="0"/>
              <a:t>Incorporation of ligands </a:t>
            </a:r>
            <a:r>
              <a:rPr lang="en-IN" sz="2000" dirty="0" smtClean="0"/>
              <a:t>in </a:t>
            </a:r>
            <a:r>
              <a:rPr lang="en-IN" sz="2000" dirty="0"/>
              <a:t>peptide scaffold</a:t>
            </a:r>
          </a:p>
          <a:p>
            <a:r>
              <a:rPr lang="en-IN" sz="2000" b="1" dirty="0" smtClean="0"/>
              <a:t>Light-gating </a:t>
            </a:r>
            <a:r>
              <a:rPr lang="en-IN" sz="2000" b="1" dirty="0"/>
              <a:t>– </a:t>
            </a:r>
            <a:r>
              <a:rPr lang="en-IN" sz="2000" dirty="0"/>
              <a:t>Incorporation of </a:t>
            </a:r>
            <a:r>
              <a:rPr lang="en-IN" sz="2000" dirty="0" smtClean="0"/>
              <a:t>photoactive  units </a:t>
            </a:r>
            <a:r>
              <a:rPr lang="en-IN" sz="2000" dirty="0"/>
              <a:t>into peptide scaffold</a:t>
            </a:r>
            <a:endParaRPr lang="en-IN" sz="2000" b="1" dirty="0"/>
          </a:p>
          <a:p>
            <a:endParaRPr lang="en-IN" sz="2000" b="1" dirty="0"/>
          </a:p>
          <a:p>
            <a:endParaRPr lang="en-IN" sz="2000" b="1" dirty="0"/>
          </a:p>
          <a:p>
            <a:endParaRPr lang="en-IN" sz="2000" b="1" dirty="0"/>
          </a:p>
          <a:p>
            <a:pPr algn="ctr"/>
            <a:endParaRPr lang="en-IN" sz="2000" b="1" dirty="0"/>
          </a:p>
          <a:p>
            <a:r>
              <a:rPr lang="en-IN" sz="2000" b="1" dirty="0"/>
              <a:t> </a:t>
            </a:r>
            <a:endParaRPr lang="en-IN" sz="2000" b="1" dirty="0" smtClean="0"/>
          </a:p>
          <a:p>
            <a:endParaRPr lang="en-IN" sz="2000" b="1" dirty="0"/>
          </a:p>
          <a:p>
            <a:r>
              <a:rPr lang="en-IN" sz="2000" b="1" dirty="0"/>
              <a:t>	</a:t>
            </a:r>
            <a:r>
              <a:rPr lang="en-IN" sz="2000" b="1" dirty="0" smtClean="0"/>
              <a:t> </a:t>
            </a:r>
            <a:r>
              <a:rPr lang="en-IN" dirty="0" smtClean="0"/>
              <a:t>Channel closed                                               Channel </a:t>
            </a:r>
            <a:r>
              <a:rPr lang="en-IN" dirty="0"/>
              <a:t>open</a:t>
            </a:r>
          </a:p>
          <a:p>
            <a:r>
              <a:rPr lang="en-IN" dirty="0"/>
              <a:t>    Metal </a:t>
            </a:r>
            <a:r>
              <a:rPr lang="en-IN" dirty="0" smtClean="0"/>
              <a:t>binding/  </a:t>
            </a:r>
            <a:r>
              <a:rPr lang="en-IN" dirty="0"/>
              <a:t>Photo </a:t>
            </a:r>
            <a:r>
              <a:rPr lang="en-IN" dirty="0" smtClean="0"/>
              <a:t>dimerization</a:t>
            </a:r>
            <a:endParaRPr lang="en-IN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513565"/>
              </p:ext>
            </p:extLst>
          </p:nvPr>
        </p:nvGraphicFramePr>
        <p:xfrm>
          <a:off x="5220072" y="875968"/>
          <a:ext cx="1269710" cy="194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26" name="CS ChemDraw Drawing" r:id="rId3" imgW="1723303" imgH="2637791" progId="ChemDraw.Document.6.0">
                  <p:embed/>
                </p:oleObj>
              </mc:Choice>
              <mc:Fallback>
                <p:oleObj name="CS ChemDraw Drawing" r:id="rId3" imgW="1723303" imgH="2637791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875968"/>
                        <a:ext cx="1269710" cy="1944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369954"/>
              </p:ext>
            </p:extLst>
          </p:nvPr>
        </p:nvGraphicFramePr>
        <p:xfrm>
          <a:off x="6948264" y="908720"/>
          <a:ext cx="1251329" cy="1904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27" name="CS ChemDraw Drawing" r:id="rId5" imgW="1723303" imgH="2622405" progId="ChemDraw.Document.6.0">
                  <p:embed/>
                </p:oleObj>
              </mc:Choice>
              <mc:Fallback>
                <p:oleObj name="CS ChemDraw Drawing" r:id="rId5" imgW="1723303" imgH="2622405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908720"/>
                        <a:ext cx="1251329" cy="1904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102476" y="4149080"/>
            <a:ext cx="5328592" cy="2042931"/>
            <a:chOff x="18542001" y="30687959"/>
            <a:chExt cx="7921626" cy="2813470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5173502"/>
                </p:ext>
              </p:extLst>
            </p:nvPr>
          </p:nvGraphicFramePr>
          <p:xfrm>
            <a:off x="18542001" y="31036043"/>
            <a:ext cx="2289175" cy="24653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528" name="CS ChemDraw Drawing" r:id="rId7" imgW="1723303" imgH="1859033" progId="ChemDraw.Document.6.0">
                    <p:embed/>
                  </p:oleObj>
                </mc:Choice>
                <mc:Fallback>
                  <p:oleObj name="CS ChemDraw Drawing" r:id="rId7" imgW="1723303" imgH="1859033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42001" y="31036043"/>
                          <a:ext cx="2289175" cy="24653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" name="Straight Arrow Connector 8"/>
            <p:cNvCxnSpPr/>
            <p:nvPr/>
          </p:nvCxnSpPr>
          <p:spPr>
            <a:xfrm>
              <a:off x="21001153" y="31977136"/>
              <a:ext cx="298378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1505829" y="31433946"/>
              <a:ext cx="2127878" cy="14356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dirty="0" smtClean="0"/>
                <a:t>Signal</a:t>
              </a:r>
            </a:p>
            <a:p>
              <a:pPr algn="ctr"/>
              <a:endParaRPr lang="en-IN" sz="1600" dirty="0" smtClean="0"/>
            </a:p>
            <a:p>
              <a:pPr algn="ctr"/>
              <a:r>
                <a:rPr lang="en-IN" sz="1600" dirty="0" smtClean="0"/>
                <a:t>Metal scavenger</a:t>
              </a:r>
            </a:p>
            <a:p>
              <a:pPr algn="ctr"/>
              <a:r>
                <a:rPr lang="en-IN" sz="1600" dirty="0" smtClean="0"/>
                <a:t>or  Light</a:t>
              </a:r>
              <a:endParaRPr lang="en-IN" sz="1600" dirty="0"/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0520791"/>
                </p:ext>
              </p:extLst>
            </p:nvPr>
          </p:nvGraphicFramePr>
          <p:xfrm>
            <a:off x="24303040" y="30687959"/>
            <a:ext cx="2160587" cy="27241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529" name="CS ChemDraw Drawing" r:id="rId9" imgW="1723303" imgH="2172965" progId="ChemDraw.Document.6.0">
                    <p:embed/>
                  </p:oleObj>
                </mc:Choice>
                <mc:Fallback>
                  <p:oleObj name="CS ChemDraw Drawing" r:id="rId9" imgW="1723303" imgH="2172965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03040" y="30687959"/>
                          <a:ext cx="2160587" cy="27241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97923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67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 smtClean="0">
                <a:latin typeface="+mj-lt"/>
              </a:rPr>
              <a:t>Acknowledgments</a:t>
            </a:r>
            <a:endParaRPr lang="en-IN" sz="40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1097800"/>
            <a:ext cx="4419864" cy="24416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IN" sz="2000" b="1" dirty="0" err="1" smtClean="0"/>
              <a:t>Dr.</a:t>
            </a:r>
            <a:r>
              <a:rPr lang="en-IN" sz="2000" b="1" dirty="0" smtClean="0"/>
              <a:t> </a:t>
            </a:r>
            <a:r>
              <a:rPr lang="en-IN" sz="2000" b="1" dirty="0" err="1" smtClean="0"/>
              <a:t>Bahiru</a:t>
            </a:r>
            <a:r>
              <a:rPr lang="en-IN" sz="2000" b="1" dirty="0" smtClean="0"/>
              <a:t> P. </a:t>
            </a:r>
            <a:r>
              <a:rPr lang="en-IN" sz="2000" b="1" dirty="0" err="1" smtClean="0"/>
              <a:t>Benke</a:t>
            </a:r>
            <a:r>
              <a:rPr lang="en-IN" sz="2000" b="1" dirty="0"/>
              <a:t> </a:t>
            </a:r>
            <a:r>
              <a:rPr lang="en-IN" sz="2000" b="1" dirty="0" smtClean="0"/>
              <a:t>     </a:t>
            </a:r>
            <a:r>
              <a:rPr lang="en-IN" sz="2000" dirty="0" err="1" smtClean="0"/>
              <a:t>Dr.</a:t>
            </a:r>
            <a:r>
              <a:rPr lang="en-IN" sz="2000" dirty="0" smtClean="0"/>
              <a:t> N. </a:t>
            </a:r>
            <a:r>
              <a:rPr lang="en-IN" sz="2000" dirty="0" err="1" smtClean="0"/>
              <a:t>Naganna</a:t>
            </a:r>
            <a:endParaRPr lang="en-IN" sz="2000" dirty="0"/>
          </a:p>
          <a:p>
            <a:pPr>
              <a:lnSpc>
                <a:spcPts val="2800"/>
              </a:lnSpc>
            </a:pPr>
            <a:r>
              <a:rPr lang="en-IN" sz="2000" b="1" dirty="0" smtClean="0"/>
              <a:t>Mahesh </a:t>
            </a:r>
            <a:r>
              <a:rPr lang="en-IN" sz="2000" b="1" dirty="0" err="1" smtClean="0"/>
              <a:t>Potnuru</a:t>
            </a:r>
            <a:r>
              <a:rPr lang="en-IN" sz="2000" b="1" dirty="0" smtClean="0"/>
              <a:t>          </a:t>
            </a:r>
            <a:r>
              <a:rPr lang="en-IN" sz="2000" dirty="0"/>
              <a:t>E. </a:t>
            </a:r>
            <a:r>
              <a:rPr lang="en-IN" sz="2000" dirty="0" err="1"/>
              <a:t>Venkataramana</a:t>
            </a:r>
            <a:endParaRPr lang="en-IN" sz="2000" dirty="0"/>
          </a:p>
          <a:p>
            <a:pPr>
              <a:lnSpc>
                <a:spcPts val="2800"/>
              </a:lnSpc>
            </a:pPr>
            <a:r>
              <a:rPr lang="en-IN" sz="2000" b="1" dirty="0" err="1" smtClean="0"/>
              <a:t>Debajyoti</a:t>
            </a:r>
            <a:r>
              <a:rPr lang="en-IN" sz="2000" b="1" dirty="0" smtClean="0"/>
              <a:t> </a:t>
            </a:r>
            <a:r>
              <a:rPr lang="en-IN" sz="2000" b="1" dirty="0" err="1" smtClean="0"/>
              <a:t>Basak</a:t>
            </a:r>
            <a:r>
              <a:rPr lang="en-IN" sz="2000" b="1" dirty="0" smtClean="0"/>
              <a:t>	         </a:t>
            </a:r>
            <a:r>
              <a:rPr lang="en-IN" sz="2000" dirty="0"/>
              <a:t>Rajesh Rao</a:t>
            </a:r>
          </a:p>
          <a:p>
            <a:pPr>
              <a:lnSpc>
                <a:spcPts val="2800"/>
              </a:lnSpc>
            </a:pPr>
            <a:r>
              <a:rPr lang="en-IN" sz="2000" b="1" dirty="0" err="1" smtClean="0"/>
              <a:t>Harekrushna</a:t>
            </a:r>
            <a:r>
              <a:rPr lang="en-IN" sz="2000" b="1" dirty="0" smtClean="0"/>
              <a:t> </a:t>
            </a:r>
            <a:r>
              <a:rPr lang="en-IN" sz="2000" b="1" dirty="0" err="1" smtClean="0"/>
              <a:t>Behera</a:t>
            </a:r>
            <a:r>
              <a:rPr lang="en-IN" sz="2000" b="1" dirty="0" smtClean="0"/>
              <a:t>   </a:t>
            </a:r>
            <a:r>
              <a:rPr lang="en-IN" sz="2000" dirty="0" err="1"/>
              <a:t>Parichita</a:t>
            </a:r>
            <a:r>
              <a:rPr lang="en-IN" sz="2000" dirty="0"/>
              <a:t> </a:t>
            </a:r>
            <a:r>
              <a:rPr lang="en-IN" sz="2000" dirty="0" err="1"/>
              <a:t>Saha</a:t>
            </a:r>
            <a:endParaRPr lang="en-IN" sz="2000" dirty="0"/>
          </a:p>
          <a:p>
            <a:pPr>
              <a:lnSpc>
                <a:spcPts val="2800"/>
              </a:lnSpc>
            </a:pPr>
            <a:r>
              <a:rPr lang="en-IN" sz="2000" dirty="0" smtClean="0"/>
              <a:t>		          </a:t>
            </a:r>
            <a:r>
              <a:rPr lang="en-IN" sz="2000" dirty="0" err="1" smtClean="0"/>
              <a:t>Babita</a:t>
            </a:r>
            <a:r>
              <a:rPr lang="en-IN" sz="2000" dirty="0" smtClean="0"/>
              <a:t> </a:t>
            </a:r>
            <a:r>
              <a:rPr lang="en-IN" sz="2000" dirty="0" err="1" smtClean="0"/>
              <a:t>Bisht</a:t>
            </a:r>
            <a:endParaRPr lang="en-IN" sz="2000" dirty="0" smtClean="0"/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16884" y="741665"/>
            <a:ext cx="4233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Current &amp; past-  Ph. D. Students</a:t>
            </a:r>
            <a:endParaRPr lang="en-IN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88024" y="1436590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/>
              <a:t>Funding</a:t>
            </a:r>
          </a:p>
          <a:p>
            <a:r>
              <a:rPr lang="en-IN" sz="2400" dirty="0" smtClean="0"/>
              <a:t>IIT Madras   DST  CSIR</a:t>
            </a:r>
            <a:endParaRPr lang="en-IN" sz="2400" dirty="0"/>
          </a:p>
        </p:txBody>
      </p:sp>
      <p:sp>
        <p:nvSpPr>
          <p:cNvPr id="4" name="Rectangle 3"/>
          <p:cNvSpPr/>
          <p:nvPr/>
        </p:nvSpPr>
        <p:spPr>
          <a:xfrm>
            <a:off x="4788024" y="735087"/>
            <a:ext cx="4071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/>
              <a:t>Current &amp; past M. Sc. students</a:t>
            </a:r>
          </a:p>
        </p:txBody>
      </p:sp>
      <p:pic>
        <p:nvPicPr>
          <p:cNvPr id="58370" name="Picture 2" descr="C:\Users\Nandita\Desktop\untitle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8" b="-20408"/>
          <a:stretch/>
        </p:blipFill>
        <p:spPr bwMode="auto">
          <a:xfrm>
            <a:off x="1547664" y="2982025"/>
            <a:ext cx="6435502" cy="483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08EA-5BF1-4429-9192-1B5ACCD2917E}" type="slidenum">
              <a:rPr lang="en-IN" smtClean="0"/>
              <a:t>36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978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08EA-5BF1-4429-9192-1B5ACCD2917E}" type="slidenum">
              <a:rPr lang="en-IN" smtClean="0"/>
              <a:t>37</a:t>
            </a:fld>
            <a:endParaRPr lang="en-IN"/>
          </a:p>
        </p:txBody>
      </p:sp>
      <p:pic>
        <p:nvPicPr>
          <p:cNvPr id="3" name="Picture 2" descr="C:\Users\Nandita\Desktop\Natura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48" y="1484784"/>
            <a:ext cx="8823048" cy="348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912" y="5373216"/>
            <a:ext cx="2133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Our Campus!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1387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08EA-5BF1-4429-9192-1B5ACCD2917E}" type="slidenum">
              <a:rPr lang="en-IN" smtClean="0"/>
              <a:t>4</a:t>
            </a:fld>
            <a:endParaRPr lang="en-IN"/>
          </a:p>
        </p:txBody>
      </p:sp>
      <p:sp>
        <p:nvSpPr>
          <p:cNvPr id="3" name="TextBox 2"/>
          <p:cNvSpPr txBox="1"/>
          <p:nvPr/>
        </p:nvSpPr>
        <p:spPr>
          <a:xfrm>
            <a:off x="5114" y="568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+mj-lt"/>
              </a:rPr>
              <a:t>Two Basic Stabilizing Interactions</a:t>
            </a:r>
            <a:endParaRPr lang="en-IN" sz="40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645" y="1052736"/>
            <a:ext cx="828091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400" dirty="0"/>
          </a:p>
          <a:p>
            <a:r>
              <a:rPr lang="en-IN" sz="2400" b="1" dirty="0" smtClean="0">
                <a:latin typeface="Arial" pitchFamily="34" charset="0"/>
                <a:cs typeface="Arial" pitchFamily="34" charset="0"/>
              </a:rPr>
              <a:t>Hydrogen Bonds </a:t>
            </a:r>
            <a:r>
              <a:rPr lang="en-IN" sz="2400" dirty="0" smtClean="0">
                <a:latin typeface="Arial" pitchFamily="34" charset="0"/>
                <a:cs typeface="Arial" pitchFamily="34" charset="0"/>
              </a:rPr>
              <a:t>-  Hydrogen shared between electronegative atoms   (N, O)</a:t>
            </a:r>
          </a:p>
          <a:p>
            <a:endParaRPr lang="en-IN" sz="2400" dirty="0">
              <a:latin typeface="Arial" pitchFamily="34" charset="0"/>
              <a:cs typeface="Arial" pitchFamily="34" charset="0"/>
            </a:endParaRPr>
          </a:p>
          <a:p>
            <a:endParaRPr lang="en-IN" sz="2400" dirty="0" smtClean="0">
              <a:latin typeface="Arial" pitchFamily="34" charset="0"/>
              <a:cs typeface="Arial" pitchFamily="34" charset="0"/>
            </a:endParaRPr>
          </a:p>
          <a:p>
            <a:endParaRPr lang="en-IN" sz="2400" dirty="0">
              <a:latin typeface="Arial" pitchFamily="34" charset="0"/>
              <a:cs typeface="Arial" pitchFamily="34" charset="0"/>
            </a:endParaRPr>
          </a:p>
          <a:p>
            <a:endParaRPr lang="en-IN" sz="2400" dirty="0" smtClean="0">
              <a:latin typeface="Arial" pitchFamily="34" charset="0"/>
              <a:cs typeface="Arial" pitchFamily="34" charset="0"/>
            </a:endParaRPr>
          </a:p>
          <a:p>
            <a:endParaRPr lang="en-IN" sz="2400" dirty="0">
              <a:latin typeface="Arial" pitchFamily="34" charset="0"/>
              <a:cs typeface="Arial" pitchFamily="34" charset="0"/>
            </a:endParaRPr>
          </a:p>
          <a:p>
            <a:r>
              <a:rPr lang="en-IN" sz="2400" b="1" dirty="0">
                <a:latin typeface="Arial" pitchFamily="34" charset="0"/>
                <a:cs typeface="Arial" pitchFamily="34" charset="0"/>
              </a:rPr>
              <a:t>Electrostatic Forces   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-    Attraction between opposite charges</a:t>
            </a:r>
          </a:p>
          <a:p>
            <a:endParaRPr lang="en-IN" sz="2400" dirty="0">
              <a:latin typeface="Arial" pitchFamily="34" charset="0"/>
              <a:cs typeface="Arial" pitchFamily="34" charset="0"/>
            </a:endParaRPr>
          </a:p>
          <a:p>
            <a:endParaRPr lang="en-IN" sz="2400" dirty="0">
              <a:latin typeface="Arial" pitchFamily="34" charset="0"/>
              <a:cs typeface="Arial" pitchFamily="34" charset="0"/>
            </a:endParaRPr>
          </a:p>
          <a:p>
            <a:endParaRPr lang="en-IN" sz="2400" dirty="0">
              <a:latin typeface="Arial" pitchFamily="34" charset="0"/>
              <a:cs typeface="Arial" pitchFamily="34" charset="0"/>
            </a:endParaRPr>
          </a:p>
          <a:p>
            <a:endParaRPr lang="en-IN" sz="2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492512"/>
              </p:ext>
            </p:extLst>
          </p:nvPr>
        </p:nvGraphicFramePr>
        <p:xfrm>
          <a:off x="2716703" y="2636912"/>
          <a:ext cx="3134530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30" name="CS ChemDraw Drawing" r:id="rId3" imgW="1423128" imgH="392753" progId="ChemDraw.Document.6.0">
                  <p:embed/>
                </p:oleObj>
              </mc:Choice>
              <mc:Fallback>
                <p:oleObj name="CS ChemDraw Drawing" r:id="rId3" imgW="1423128" imgH="39275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16703" y="2636912"/>
                        <a:ext cx="3134530" cy="86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061226"/>
              </p:ext>
            </p:extLst>
          </p:nvPr>
        </p:nvGraphicFramePr>
        <p:xfrm>
          <a:off x="2483768" y="5589240"/>
          <a:ext cx="3713072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31" name="CS ChemDraw Drawing" r:id="rId5" imgW="1546491" imgH="269394" progId="ChemDraw.Document.6.0">
                  <p:embed/>
                </p:oleObj>
              </mc:Choice>
              <mc:Fallback>
                <p:oleObj name="CS ChemDraw Drawing" r:id="rId5" imgW="1546491" imgH="26939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83768" y="5589240"/>
                        <a:ext cx="3713072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203848" y="5373216"/>
            <a:ext cx="2160240" cy="1080120"/>
          </a:xfrm>
          <a:prstGeom prst="roundRect">
            <a:avLst/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ounded Rectangle 7"/>
          <p:cNvSpPr/>
          <p:nvPr/>
        </p:nvSpPr>
        <p:spPr>
          <a:xfrm>
            <a:off x="3356248" y="2420888"/>
            <a:ext cx="1326856" cy="1080120"/>
          </a:xfrm>
          <a:prstGeom prst="roundRect">
            <a:avLst/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390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08EA-5BF1-4429-9192-1B5ACCD2917E}" type="slidenum">
              <a:rPr lang="en-IN" smtClean="0"/>
              <a:t>5</a:t>
            </a:fld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5114" y="568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+mj-lt"/>
              </a:rPr>
              <a:t>Non-Covalent Interactions in Nature</a:t>
            </a:r>
            <a:endParaRPr lang="en-IN" sz="4000" b="1" dirty="0">
              <a:latin typeface="+mj-lt"/>
            </a:endParaRPr>
          </a:p>
        </p:txBody>
      </p:sp>
      <p:pic>
        <p:nvPicPr>
          <p:cNvPr id="50178" name="Picture 2" descr="C:\Users\Nandita\Desktop\Figure_03_04_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83" y="1556792"/>
            <a:ext cx="8323957" cy="474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836712"/>
            <a:ext cx="6110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Stabilization of folded protein structure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2771800" y="623656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smtClean="0"/>
              <a:t>bio1510.biology.gatech.edu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5370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08EA-5BF1-4429-9192-1B5ACCD2917E}" type="slidenum">
              <a:rPr lang="en-IN" smtClean="0"/>
              <a:t>6</a:t>
            </a:fld>
            <a:endParaRPr lang="en-IN"/>
          </a:p>
        </p:txBody>
      </p:sp>
      <p:sp>
        <p:nvSpPr>
          <p:cNvPr id="3" name="TextBox 2"/>
          <p:cNvSpPr txBox="1"/>
          <p:nvPr/>
        </p:nvSpPr>
        <p:spPr>
          <a:xfrm>
            <a:off x="5114" y="568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+mj-lt"/>
              </a:rPr>
              <a:t>Non-Covalent Interactions in Nature</a:t>
            </a:r>
            <a:endParaRPr lang="en-IN" sz="40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980728"/>
            <a:ext cx="1529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Cellulose</a:t>
            </a:r>
            <a:endParaRPr lang="en-US" sz="2800" b="1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15413"/>
              </p:ext>
            </p:extLst>
          </p:nvPr>
        </p:nvGraphicFramePr>
        <p:xfrm>
          <a:off x="2930505" y="980728"/>
          <a:ext cx="36576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9" name="CS ChemDraw Drawing" r:id="rId3" imgW="2988945" imgH="856107" progId="ChemDraw.Document.6.0">
                  <p:embed/>
                </p:oleObj>
              </mc:Choice>
              <mc:Fallback>
                <p:oleObj name="CS ChemDraw Drawing" r:id="rId3" imgW="2988945" imgH="85610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505" y="980728"/>
                        <a:ext cx="36576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5" descr="C:\Documents and Settings\Nandita\My Documents\IIT Madras\Teaching\CY554\cellulose_bondi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098" y="2093168"/>
            <a:ext cx="56959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965142" y="6597352"/>
            <a:ext cx="62792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http://www.doitpoms.ac.uk/tlplib/wood/structure_wood_pt1.php</a:t>
            </a:r>
          </a:p>
        </p:txBody>
      </p:sp>
    </p:spTree>
    <p:extLst>
      <p:ext uri="{BB962C8B-B14F-4D97-AF65-F5344CB8AC3E}">
        <p14:creationId xmlns:p14="http://schemas.microsoft.com/office/powerpoint/2010/main" val="116369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Nandita\Desktop\h2_kek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25281"/>
            <a:ext cx="7027944" cy="567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08EA-5BF1-4429-9192-1B5ACCD2917E}" type="slidenum">
              <a:rPr lang="en-IN" smtClean="0"/>
              <a:t>7</a:t>
            </a:fld>
            <a:endParaRPr lang="en-IN"/>
          </a:p>
        </p:txBody>
      </p:sp>
      <p:sp>
        <p:nvSpPr>
          <p:cNvPr id="3" name="TextBox 2"/>
          <p:cNvSpPr txBox="1"/>
          <p:nvPr/>
        </p:nvSpPr>
        <p:spPr>
          <a:xfrm>
            <a:off x="5114" y="568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+mj-lt"/>
              </a:rPr>
              <a:t>Non-Covalent Interactions in Nature</a:t>
            </a:r>
            <a:endParaRPr lang="en-IN" sz="40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920661"/>
            <a:ext cx="2336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DNA Structure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1091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08EA-5BF1-4429-9192-1B5ACCD2917E}" type="slidenum">
              <a:rPr lang="en-IN" smtClean="0"/>
              <a:t>8</a:t>
            </a:fld>
            <a:endParaRPr lang="en-IN"/>
          </a:p>
        </p:txBody>
      </p:sp>
      <p:sp>
        <p:nvSpPr>
          <p:cNvPr id="3" name="TextBox 2"/>
          <p:cNvSpPr txBox="1"/>
          <p:nvPr/>
        </p:nvSpPr>
        <p:spPr>
          <a:xfrm>
            <a:off x="5114" y="568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+mj-lt"/>
              </a:rPr>
              <a:t>The Chemist Thinks</a:t>
            </a:r>
            <a:endParaRPr lang="en-IN" sz="4000" b="1" dirty="0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8839" y="3645024"/>
            <a:ext cx="7689545" cy="3177097"/>
            <a:chOff x="338839" y="3645024"/>
            <a:chExt cx="7689545" cy="317709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8028384" y="3645024"/>
              <a:ext cx="0" cy="1512168"/>
            </a:xfrm>
            <a:prstGeom prst="line">
              <a:avLst/>
            </a:prstGeom>
            <a:ln w="222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H="1">
              <a:off x="6732240" y="5157192"/>
              <a:ext cx="1296144" cy="0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C:\Users\Nandita\Desktop\mp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059" y="3970073"/>
              <a:ext cx="6184181" cy="2555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338839" y="6228563"/>
              <a:ext cx="6552728" cy="593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Complex Assemblies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2" descr="C:\Users\Nandita\Desktop\PDB_1dn3_EB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5" r="7203" b="34212"/>
          <a:stretch/>
        </p:blipFill>
        <p:spPr bwMode="auto">
          <a:xfrm>
            <a:off x="6099649" y="1325450"/>
            <a:ext cx="301752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53431" y="2412400"/>
            <a:ext cx="1983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/>
              <a:t>Organic Molecules:</a:t>
            </a:r>
            <a:endParaRPr lang="en-IN" sz="2400" b="1" dirty="0"/>
          </a:p>
          <a:p>
            <a:pPr algn="ctr"/>
            <a:r>
              <a:rPr lang="en-IN" sz="2400" dirty="0" smtClean="0"/>
              <a:t>Monomers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110351" y="1918718"/>
            <a:ext cx="1031602" cy="1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413761" y="1719244"/>
            <a:ext cx="576064" cy="5206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118453" y="1272387"/>
            <a:ext cx="1021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Covalent</a:t>
            </a:r>
          </a:p>
          <a:p>
            <a:r>
              <a:rPr lang="en-US" b="1" dirty="0" smtClean="0"/>
              <a:t>linkages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772097" y="2444695"/>
            <a:ext cx="3216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/>
              <a:t>Biomolecules:</a:t>
            </a:r>
          </a:p>
          <a:p>
            <a:pPr algn="ctr"/>
            <a:r>
              <a:rPr lang="en-IN" sz="2400" dirty="0" smtClean="0"/>
              <a:t> 3D Structures</a:t>
            </a:r>
          </a:p>
          <a:p>
            <a:pPr algn="ctr"/>
            <a:r>
              <a:rPr lang="en-IN" sz="2400" dirty="0" smtClean="0"/>
              <a:t>Secondary, Tertiary etc.</a:t>
            </a:r>
            <a:endParaRPr lang="en-IN" sz="24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2357977" y="1890989"/>
            <a:ext cx="395598" cy="0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2123728" y="1270501"/>
            <a:ext cx="4032448" cy="2350716"/>
            <a:chOff x="2123728" y="1270501"/>
            <a:chExt cx="4032448" cy="2350716"/>
          </a:xfrm>
        </p:grpSpPr>
        <p:sp>
          <p:nvSpPr>
            <p:cNvPr id="12" name="TextBox 11"/>
            <p:cNvSpPr txBox="1"/>
            <p:nvPr/>
          </p:nvSpPr>
          <p:spPr>
            <a:xfrm>
              <a:off x="2123728" y="2420888"/>
              <a:ext cx="2844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b="1" dirty="0" smtClean="0"/>
                <a:t>Biomolecules:</a:t>
              </a:r>
            </a:p>
            <a:p>
              <a:pPr algn="ctr"/>
              <a:r>
                <a:rPr lang="en-IN" sz="2400" dirty="0" smtClean="0"/>
                <a:t>Polymers - </a:t>
              </a:r>
              <a:endParaRPr lang="en-IN" sz="2400" dirty="0" smtClean="0"/>
            </a:p>
            <a:p>
              <a:pPr algn="ctr"/>
              <a:r>
                <a:rPr lang="en-IN" sz="2400" dirty="0" smtClean="0"/>
                <a:t>Primary Structure</a:t>
              </a:r>
              <a:endParaRPr lang="en-IN" sz="24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4644008" y="1916832"/>
              <a:ext cx="1512168" cy="0"/>
            </a:xfrm>
            <a:prstGeom prst="straightConnector1">
              <a:avLst/>
            </a:prstGeom>
            <a:ln w="3492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644008" y="1270501"/>
              <a:ext cx="14556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Non-covalent Interactions</a:t>
              </a:r>
              <a:endParaRPr lang="en-US" b="1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753575" y="1630686"/>
              <a:ext cx="504056" cy="52060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M</a:t>
              </a:r>
              <a:endParaRPr lang="en-US" b="1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509659" y="1630686"/>
              <a:ext cx="504056" cy="52060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M</a:t>
              </a:r>
              <a:endParaRPr lang="en-US" b="1" dirty="0"/>
            </a:p>
          </p:txBody>
        </p:sp>
        <p:cxnSp>
          <p:nvCxnSpPr>
            <p:cNvPr id="20" name="Straight Connector 19"/>
            <p:cNvCxnSpPr>
              <a:stCxn id="18" idx="3"/>
              <a:endCxn id="19" idx="1"/>
            </p:cNvCxnSpPr>
            <p:nvPr/>
          </p:nvCxnSpPr>
          <p:spPr>
            <a:xfrm>
              <a:off x="3257631" y="1890989"/>
              <a:ext cx="252028" cy="0"/>
            </a:xfrm>
            <a:prstGeom prst="line">
              <a:avLst/>
            </a:prstGeom>
            <a:ln w="222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013715" y="1890989"/>
              <a:ext cx="395598" cy="0"/>
            </a:xfrm>
            <a:prstGeom prst="line">
              <a:avLst/>
            </a:prstGeom>
            <a:ln w="222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Double Bracket 21"/>
            <p:cNvSpPr/>
            <p:nvPr/>
          </p:nvSpPr>
          <p:spPr>
            <a:xfrm>
              <a:off x="2500593" y="1651011"/>
              <a:ext cx="1765150" cy="479955"/>
            </a:xfrm>
            <a:prstGeom prst="bracketPair">
              <a:avLst>
                <a:gd name="adj" fmla="val 2532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11723" y="198884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endParaRPr lang="en-US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179512" y="3915562"/>
            <a:ext cx="6552728" cy="593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308479" y="1549387"/>
            <a:ext cx="341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Non-covalent Interactions</a:t>
            </a:r>
            <a:endParaRPr lang="en-US" b="1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1367537" y="1899242"/>
            <a:ext cx="4752528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19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08EA-5BF1-4429-9192-1B5ACCD2917E}" type="slidenum">
              <a:rPr lang="en-IN" smtClean="0"/>
              <a:t>9</a:t>
            </a:fld>
            <a:endParaRPr lang="en-IN"/>
          </a:p>
        </p:txBody>
      </p:sp>
      <p:sp>
        <p:nvSpPr>
          <p:cNvPr id="3" name="TextBox 2"/>
          <p:cNvSpPr txBox="1"/>
          <p:nvPr/>
        </p:nvSpPr>
        <p:spPr>
          <a:xfrm>
            <a:off x="5114" y="568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+mj-lt"/>
              </a:rPr>
              <a:t>Supramolecular</a:t>
            </a:r>
            <a:r>
              <a:rPr lang="en-US" sz="4000" b="1" dirty="0" smtClean="0">
                <a:latin typeface="+mj-lt"/>
              </a:rPr>
              <a:t> Chemistry was Born</a:t>
            </a:r>
            <a:endParaRPr lang="en-IN" sz="4000" b="1" dirty="0"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17921" y="4437112"/>
            <a:ext cx="2901951" cy="10608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960536" y="1052736"/>
            <a:ext cx="734899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2800" dirty="0" smtClean="0">
                <a:cs typeface="Arial" pitchFamily="34" charset="0"/>
              </a:rPr>
              <a:t>Chemistry beyond the molecule</a:t>
            </a:r>
          </a:p>
          <a:p>
            <a:pPr algn="ctr">
              <a:lnSpc>
                <a:spcPct val="150000"/>
              </a:lnSpc>
            </a:pPr>
            <a:r>
              <a:rPr lang="en-IN" sz="2800" dirty="0" smtClean="0">
                <a:cs typeface="Arial" pitchFamily="34" charset="0"/>
              </a:rPr>
              <a:t>Molecules aggregate to form complex assemblies</a:t>
            </a:r>
            <a:endParaRPr lang="en-IN" sz="2800" dirty="0"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837775" y="2735351"/>
            <a:ext cx="1584176" cy="1578243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7921" y="4552050"/>
            <a:ext cx="2904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/>
              <a:t>Nature Inspired Molecules</a:t>
            </a:r>
            <a:endParaRPr lang="en-IN" sz="2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220072" y="2708920"/>
            <a:ext cx="1656184" cy="166601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095524" y="4480457"/>
            <a:ext cx="1983356" cy="10608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/>
          <p:cNvSpPr txBox="1"/>
          <p:nvPr/>
        </p:nvSpPr>
        <p:spPr>
          <a:xfrm>
            <a:off x="6273602" y="4581128"/>
            <a:ext cx="162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Functional</a:t>
            </a:r>
          </a:p>
          <a:p>
            <a:r>
              <a:rPr lang="en-US" sz="2400" dirty="0" smtClean="0"/>
              <a:t>Molecules</a:t>
            </a:r>
            <a:endParaRPr lang="en-IN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971169" y="6453336"/>
            <a:ext cx="4310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J. M. Lehn – Nobel Prize in Chemistry (1987)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5345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5006</TotalTime>
  <Words>1673</Words>
  <Application>Microsoft Office PowerPoint</Application>
  <PresentationFormat>On-screen Show (4:3)</PresentationFormat>
  <Paragraphs>480</Paragraphs>
  <Slides>37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Office Theme</vt:lpstr>
      <vt:lpstr>CS ChemDraw Drawing</vt:lpstr>
      <vt:lpstr>Graph</vt:lpstr>
      <vt:lpstr>Small can be Big: Mimicking Protein Function using Small Peptides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Approach 1: Cyclic Peptide Templates</vt:lpstr>
      <vt:lpstr>Synthesis of Functionalized Pores</vt:lpstr>
      <vt:lpstr>Checking for Functionalization</vt:lpstr>
      <vt:lpstr>PowerPoint Presentation</vt:lpstr>
      <vt:lpstr>A Minimalist Approach</vt:lpstr>
      <vt:lpstr>Assaying Ion Transport</vt:lpstr>
      <vt:lpstr>Acyclic Peptides – Do They Form Pores?</vt:lpstr>
      <vt:lpstr>PowerPoint Presentation</vt:lpstr>
      <vt:lpstr>PowerPoint Presentation</vt:lpstr>
      <vt:lpstr>PowerPoint Presentation</vt:lpstr>
      <vt:lpstr>Optimal Ion Channel</vt:lpstr>
      <vt:lpstr>Ion Selectivity – p-ABA Peptide</vt:lpstr>
      <vt:lpstr>p-ABA Peptide – Halide Selective?</vt:lpstr>
      <vt:lpstr>p-ABA Peptide – Proving Cation Selectivity</vt:lpstr>
      <vt:lpstr>PowerPoint Presentation</vt:lpstr>
      <vt:lpstr>Improving Activity</vt:lpstr>
      <vt:lpstr>Comparing Activities of Peptide Channels</vt:lpstr>
      <vt:lpstr>Towards Highly Active Functionalized Pores?</vt:lpstr>
      <vt:lpstr>Confirming Mechanism of Ion Transport</vt:lpstr>
      <vt:lpstr>Summary – Functionalized Pores</vt:lpstr>
      <vt:lpstr>Ion Channels/Carriers in the Pipeline</vt:lpstr>
      <vt:lpstr>Future Directions 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Nandita</dc:creator>
  <cp:lastModifiedBy>Nandita</cp:lastModifiedBy>
  <cp:revision>364</cp:revision>
  <dcterms:created xsi:type="dcterms:W3CDTF">2014-07-02T21:39:11Z</dcterms:created>
  <dcterms:modified xsi:type="dcterms:W3CDTF">2015-11-06T02:31:49Z</dcterms:modified>
</cp:coreProperties>
</file>