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57"/>
  </p:notesMasterIdLst>
  <p:handoutMasterIdLst>
    <p:handoutMasterId r:id="rId58"/>
  </p:handoutMasterIdLst>
  <p:sldIdLst>
    <p:sldId id="438" r:id="rId3"/>
    <p:sldId id="324" r:id="rId4"/>
    <p:sldId id="325" r:id="rId5"/>
    <p:sldId id="377" r:id="rId6"/>
    <p:sldId id="410" r:id="rId7"/>
    <p:sldId id="327" r:id="rId8"/>
    <p:sldId id="330" r:id="rId9"/>
    <p:sldId id="332" r:id="rId10"/>
    <p:sldId id="328" r:id="rId11"/>
    <p:sldId id="421" r:id="rId12"/>
    <p:sldId id="329" r:id="rId13"/>
    <p:sldId id="363" r:id="rId14"/>
    <p:sldId id="359" r:id="rId15"/>
    <p:sldId id="399" r:id="rId16"/>
    <p:sldId id="337" r:id="rId17"/>
    <p:sldId id="436" r:id="rId18"/>
    <p:sldId id="437" r:id="rId19"/>
    <p:sldId id="435" r:id="rId20"/>
    <p:sldId id="400" r:id="rId21"/>
    <p:sldId id="335" r:id="rId22"/>
    <p:sldId id="402" r:id="rId23"/>
    <p:sldId id="358" r:id="rId24"/>
    <p:sldId id="403" r:id="rId25"/>
    <p:sldId id="378" r:id="rId26"/>
    <p:sldId id="412" r:id="rId27"/>
    <p:sldId id="413" r:id="rId28"/>
    <p:sldId id="422" r:id="rId29"/>
    <p:sldId id="425" r:id="rId30"/>
    <p:sldId id="426" r:id="rId31"/>
    <p:sldId id="427" r:id="rId32"/>
    <p:sldId id="428" r:id="rId33"/>
    <p:sldId id="429" r:id="rId34"/>
    <p:sldId id="430" r:id="rId35"/>
    <p:sldId id="431" r:id="rId36"/>
    <p:sldId id="432" r:id="rId37"/>
    <p:sldId id="433" r:id="rId38"/>
    <p:sldId id="394" r:id="rId39"/>
    <p:sldId id="418" r:id="rId40"/>
    <p:sldId id="356" r:id="rId41"/>
    <p:sldId id="415" r:id="rId42"/>
    <p:sldId id="405" r:id="rId43"/>
    <p:sldId id="404" r:id="rId44"/>
    <p:sldId id="420" r:id="rId45"/>
    <p:sldId id="398" r:id="rId46"/>
    <p:sldId id="406" r:id="rId47"/>
    <p:sldId id="417" r:id="rId48"/>
    <p:sldId id="407" r:id="rId49"/>
    <p:sldId id="408" r:id="rId50"/>
    <p:sldId id="409" r:id="rId51"/>
    <p:sldId id="392" r:id="rId52"/>
    <p:sldId id="396" r:id="rId53"/>
    <p:sldId id="397" r:id="rId54"/>
    <p:sldId id="411" r:id="rId55"/>
    <p:sldId id="416" r:id="rId5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CD"/>
    <a:srgbClr val="642774"/>
    <a:srgbClr val="1D3276"/>
    <a:srgbClr val="2727EF"/>
    <a:srgbClr val="203B8D"/>
    <a:srgbClr val="192E6B"/>
    <a:srgbClr val="1D357A"/>
    <a:srgbClr val="FFF7BC"/>
    <a:srgbClr val="E0C99D"/>
    <a:srgbClr val="5BA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65" d="100"/>
          <a:sy n="65" d="100"/>
        </p:scale>
        <p:origin x="-1768" y="-104"/>
      </p:cViewPr>
      <p:guideLst>
        <p:guide orient="horz" pos="2885"/>
        <p:guide pos="1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DF78FB8-633E-E84C-BD12-602A6AED5DFD}" type="datetime1">
              <a:rPr lang="en-US"/>
              <a:pPr>
                <a:defRPr/>
              </a:pPr>
              <a:t>18/12/2013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E066A4A-D7AD-CF47-AB4A-34E4555C4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8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EDB87E9-596B-594E-BC3A-4AA4287F47E6}" type="datetime1">
              <a:rPr lang="en-US"/>
              <a:pPr>
                <a:defRPr/>
              </a:pPr>
              <a:t>18/12/2013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C9D50E9-CC1C-304B-8AEF-02328AF0A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DO WE HAVE SOMETHING FOR THE PHOTONS?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PUT IT ON HGG SLIDE?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2021B-2CE4-A448-B86D-113B46E21EEA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11123" eaLnBrk="0">
              <a:tabLst>
                <a:tab pos="0" algn="l"/>
                <a:tab pos="409535" algn="l"/>
                <a:tab pos="819069" algn="l"/>
                <a:tab pos="1230192" algn="l"/>
                <a:tab pos="1641314" algn="l"/>
                <a:tab pos="2050849" algn="l"/>
                <a:tab pos="2461971" algn="l"/>
                <a:tab pos="2873093" algn="l"/>
                <a:tab pos="3282628" algn="l"/>
                <a:tab pos="3693750" algn="l"/>
                <a:tab pos="4103286" algn="l"/>
                <a:tab pos="4514408" algn="l"/>
                <a:tab pos="4925530" algn="l"/>
                <a:tab pos="5335065" algn="l"/>
                <a:tab pos="5746187" algn="l"/>
                <a:tab pos="6157309" algn="l"/>
                <a:tab pos="6566844" algn="l"/>
                <a:tab pos="6977966" algn="l"/>
                <a:tab pos="7387500" algn="l"/>
                <a:tab pos="7798623" algn="l"/>
                <a:tab pos="8209745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28005" indent="-37470849" defTabSz="411123" eaLnBrk="0">
              <a:tabLst>
                <a:tab pos="0" algn="l"/>
                <a:tab pos="409535" algn="l"/>
                <a:tab pos="819069" algn="l"/>
                <a:tab pos="1230192" algn="l"/>
                <a:tab pos="1641314" algn="l"/>
                <a:tab pos="2050849" algn="l"/>
                <a:tab pos="2461971" algn="l"/>
                <a:tab pos="2873093" algn="l"/>
                <a:tab pos="3282628" algn="l"/>
                <a:tab pos="3693750" algn="l"/>
                <a:tab pos="4103286" algn="l"/>
                <a:tab pos="4514408" algn="l"/>
                <a:tab pos="4925530" algn="l"/>
                <a:tab pos="5335065" algn="l"/>
                <a:tab pos="5746187" algn="l"/>
                <a:tab pos="6157309" algn="l"/>
                <a:tab pos="6566844" algn="l"/>
                <a:tab pos="6977966" algn="l"/>
                <a:tab pos="7387500" algn="l"/>
                <a:tab pos="7798623" algn="l"/>
                <a:tab pos="8209745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09535" algn="l"/>
                <a:tab pos="819069" algn="l"/>
                <a:tab pos="1230192" algn="l"/>
                <a:tab pos="1641314" algn="l"/>
                <a:tab pos="2050849" algn="l"/>
                <a:tab pos="2461971" algn="l"/>
                <a:tab pos="2873093" algn="l"/>
                <a:tab pos="3282628" algn="l"/>
                <a:tab pos="3693750" algn="l"/>
                <a:tab pos="4103286" algn="l"/>
                <a:tab pos="4514408" algn="l"/>
                <a:tab pos="4925530" algn="l"/>
                <a:tab pos="5335065" algn="l"/>
                <a:tab pos="5746187" algn="l"/>
                <a:tab pos="6157309" algn="l"/>
                <a:tab pos="6566844" algn="l"/>
                <a:tab pos="6977966" algn="l"/>
                <a:tab pos="7387500" algn="l"/>
                <a:tab pos="7798623" algn="l"/>
                <a:tab pos="8209745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09535" algn="l"/>
                <a:tab pos="819069" algn="l"/>
                <a:tab pos="1230192" algn="l"/>
                <a:tab pos="1641314" algn="l"/>
                <a:tab pos="2050849" algn="l"/>
                <a:tab pos="2461971" algn="l"/>
                <a:tab pos="2873093" algn="l"/>
                <a:tab pos="3282628" algn="l"/>
                <a:tab pos="3693750" algn="l"/>
                <a:tab pos="4103286" algn="l"/>
                <a:tab pos="4514408" algn="l"/>
                <a:tab pos="4925530" algn="l"/>
                <a:tab pos="5335065" algn="l"/>
                <a:tab pos="5746187" algn="l"/>
                <a:tab pos="6157309" algn="l"/>
                <a:tab pos="6566844" algn="l"/>
                <a:tab pos="6977966" algn="l"/>
                <a:tab pos="7387500" algn="l"/>
                <a:tab pos="7798623" algn="l"/>
                <a:tab pos="8209745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09535" algn="l"/>
                <a:tab pos="819069" algn="l"/>
                <a:tab pos="1230192" algn="l"/>
                <a:tab pos="1641314" algn="l"/>
                <a:tab pos="2050849" algn="l"/>
                <a:tab pos="2461971" algn="l"/>
                <a:tab pos="2873093" algn="l"/>
                <a:tab pos="3282628" algn="l"/>
                <a:tab pos="3693750" algn="l"/>
                <a:tab pos="4103286" algn="l"/>
                <a:tab pos="4514408" algn="l"/>
                <a:tab pos="4925530" algn="l"/>
                <a:tab pos="5335065" algn="l"/>
                <a:tab pos="5746187" algn="l"/>
                <a:tab pos="6157309" algn="l"/>
                <a:tab pos="6566844" algn="l"/>
                <a:tab pos="6977966" algn="l"/>
                <a:tab pos="7387500" algn="l"/>
                <a:tab pos="7798623" algn="l"/>
                <a:tab pos="8209745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15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09535" algn="l"/>
                <a:tab pos="819069" algn="l"/>
                <a:tab pos="1230192" algn="l"/>
                <a:tab pos="1641314" algn="l"/>
                <a:tab pos="2050849" algn="l"/>
                <a:tab pos="2461971" algn="l"/>
                <a:tab pos="2873093" algn="l"/>
                <a:tab pos="3282628" algn="l"/>
                <a:tab pos="3693750" algn="l"/>
                <a:tab pos="4103286" algn="l"/>
                <a:tab pos="4514408" algn="l"/>
                <a:tab pos="4925530" algn="l"/>
                <a:tab pos="5335065" algn="l"/>
                <a:tab pos="5746187" algn="l"/>
                <a:tab pos="6157309" algn="l"/>
                <a:tab pos="6566844" algn="l"/>
                <a:tab pos="6977966" algn="l"/>
                <a:tab pos="7387500" algn="l"/>
                <a:tab pos="7798623" algn="l"/>
                <a:tab pos="8209745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31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09535" algn="l"/>
                <a:tab pos="819069" algn="l"/>
                <a:tab pos="1230192" algn="l"/>
                <a:tab pos="1641314" algn="l"/>
                <a:tab pos="2050849" algn="l"/>
                <a:tab pos="2461971" algn="l"/>
                <a:tab pos="2873093" algn="l"/>
                <a:tab pos="3282628" algn="l"/>
                <a:tab pos="3693750" algn="l"/>
                <a:tab pos="4103286" algn="l"/>
                <a:tab pos="4514408" algn="l"/>
                <a:tab pos="4925530" algn="l"/>
                <a:tab pos="5335065" algn="l"/>
                <a:tab pos="5746187" algn="l"/>
                <a:tab pos="6157309" algn="l"/>
                <a:tab pos="6566844" algn="l"/>
                <a:tab pos="6977966" algn="l"/>
                <a:tab pos="7387500" algn="l"/>
                <a:tab pos="7798623" algn="l"/>
                <a:tab pos="8209745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46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09535" algn="l"/>
                <a:tab pos="819069" algn="l"/>
                <a:tab pos="1230192" algn="l"/>
                <a:tab pos="1641314" algn="l"/>
                <a:tab pos="2050849" algn="l"/>
                <a:tab pos="2461971" algn="l"/>
                <a:tab pos="2873093" algn="l"/>
                <a:tab pos="3282628" algn="l"/>
                <a:tab pos="3693750" algn="l"/>
                <a:tab pos="4103286" algn="l"/>
                <a:tab pos="4514408" algn="l"/>
                <a:tab pos="4925530" algn="l"/>
                <a:tab pos="5335065" algn="l"/>
                <a:tab pos="5746187" algn="l"/>
                <a:tab pos="6157309" algn="l"/>
                <a:tab pos="6566844" algn="l"/>
                <a:tab pos="6977966" algn="l"/>
                <a:tab pos="7387500" algn="l"/>
                <a:tab pos="7798623" algn="l"/>
                <a:tab pos="8209745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62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09535" algn="l"/>
                <a:tab pos="819069" algn="l"/>
                <a:tab pos="1230192" algn="l"/>
                <a:tab pos="1641314" algn="l"/>
                <a:tab pos="2050849" algn="l"/>
                <a:tab pos="2461971" algn="l"/>
                <a:tab pos="2873093" algn="l"/>
                <a:tab pos="3282628" algn="l"/>
                <a:tab pos="3693750" algn="l"/>
                <a:tab pos="4103286" algn="l"/>
                <a:tab pos="4514408" algn="l"/>
                <a:tab pos="4925530" algn="l"/>
                <a:tab pos="5335065" algn="l"/>
                <a:tab pos="5746187" algn="l"/>
                <a:tab pos="6157309" algn="l"/>
                <a:tab pos="6566844" algn="l"/>
                <a:tab pos="6977966" algn="l"/>
                <a:tab pos="7387500" algn="l"/>
                <a:tab pos="7798623" algn="l"/>
                <a:tab pos="8209745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fld id="{F00FCA87-B6DD-504F-A7F7-3F4279CBAF81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/>
              <a:t>34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CH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3262" lvl="2" indent="-514350">
              <a:buFont typeface="+mj-lt"/>
              <a:buAutoNum type="arabicPeriod"/>
            </a:pPr>
            <a:r>
              <a:rPr lang="en-US" dirty="0" smtClean="0"/>
              <a:t>Dual fiber read-out: scintillation &amp; Cerenkov (DROC) – following work of DREAM/RD52</a:t>
            </a:r>
          </a:p>
          <a:p>
            <a:pPr lvl="3"/>
            <a:r>
              <a:rPr lang="en-US" dirty="0" smtClean="0"/>
              <a:t>using doped/crystal fibers - allows e/h correction for improved resolution </a:t>
            </a:r>
          </a:p>
          <a:p>
            <a:pPr marL="953262" lvl="2" indent="-514350">
              <a:buFont typeface="+mj-lt"/>
              <a:buAutoNum type="arabicPeriod"/>
            </a:pPr>
            <a:r>
              <a:rPr lang="en-US" dirty="0" smtClean="0"/>
              <a:t>Particle Flow Calorimeter (PFCAL) – following work of CALICE</a:t>
            </a:r>
          </a:p>
          <a:p>
            <a:pPr lvl="3"/>
            <a:r>
              <a:rPr lang="en-US" dirty="0" smtClean="0"/>
              <a:t>using GEM/</a:t>
            </a:r>
            <a:r>
              <a:rPr lang="en-US" dirty="0" err="1" smtClean="0"/>
              <a:t>Micromegas</a:t>
            </a:r>
            <a:r>
              <a:rPr lang="en-US" dirty="0" smtClean="0"/>
              <a:t> – fine transverse &amp; longitudinal segmentation to measure shower topology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917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11163" eaLnBrk="0">
              <a:tabLst>
                <a:tab pos="0" algn="l"/>
                <a:tab pos="409575" algn="l"/>
                <a:tab pos="819150" algn="l"/>
                <a:tab pos="1230313" algn="l"/>
                <a:tab pos="1641475" algn="l"/>
                <a:tab pos="2051050" algn="l"/>
                <a:tab pos="2462213" algn="l"/>
                <a:tab pos="2873375" algn="l"/>
                <a:tab pos="3282950" algn="l"/>
                <a:tab pos="3694113" algn="l"/>
                <a:tab pos="4103688" algn="l"/>
                <a:tab pos="4514850" algn="l"/>
                <a:tab pos="4926013" algn="l"/>
                <a:tab pos="5335588" algn="l"/>
                <a:tab pos="5746750" algn="l"/>
                <a:tab pos="6157913" algn="l"/>
                <a:tab pos="6567488" algn="l"/>
                <a:tab pos="6978650" algn="l"/>
                <a:tab pos="7388225" algn="l"/>
                <a:tab pos="7799388" algn="l"/>
                <a:tab pos="821055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defTabSz="411163" eaLnBrk="0">
              <a:tabLst>
                <a:tab pos="0" algn="l"/>
                <a:tab pos="409575" algn="l"/>
                <a:tab pos="819150" algn="l"/>
                <a:tab pos="1230313" algn="l"/>
                <a:tab pos="1641475" algn="l"/>
                <a:tab pos="2051050" algn="l"/>
                <a:tab pos="2462213" algn="l"/>
                <a:tab pos="2873375" algn="l"/>
                <a:tab pos="3282950" algn="l"/>
                <a:tab pos="3694113" algn="l"/>
                <a:tab pos="4103688" algn="l"/>
                <a:tab pos="4514850" algn="l"/>
                <a:tab pos="4926013" algn="l"/>
                <a:tab pos="5335588" algn="l"/>
                <a:tab pos="5746750" algn="l"/>
                <a:tab pos="6157913" algn="l"/>
                <a:tab pos="6567488" algn="l"/>
                <a:tab pos="6978650" algn="l"/>
                <a:tab pos="7388225" algn="l"/>
                <a:tab pos="7799388" algn="l"/>
                <a:tab pos="8210550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09575" algn="l"/>
                <a:tab pos="819150" algn="l"/>
                <a:tab pos="1230313" algn="l"/>
                <a:tab pos="1641475" algn="l"/>
                <a:tab pos="2051050" algn="l"/>
                <a:tab pos="2462213" algn="l"/>
                <a:tab pos="2873375" algn="l"/>
                <a:tab pos="3282950" algn="l"/>
                <a:tab pos="3694113" algn="l"/>
                <a:tab pos="4103688" algn="l"/>
                <a:tab pos="4514850" algn="l"/>
                <a:tab pos="4926013" algn="l"/>
                <a:tab pos="5335588" algn="l"/>
                <a:tab pos="5746750" algn="l"/>
                <a:tab pos="6157913" algn="l"/>
                <a:tab pos="6567488" algn="l"/>
                <a:tab pos="6978650" algn="l"/>
                <a:tab pos="7388225" algn="l"/>
                <a:tab pos="7799388" algn="l"/>
                <a:tab pos="8210550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09575" algn="l"/>
                <a:tab pos="819150" algn="l"/>
                <a:tab pos="1230313" algn="l"/>
                <a:tab pos="1641475" algn="l"/>
                <a:tab pos="2051050" algn="l"/>
                <a:tab pos="2462213" algn="l"/>
                <a:tab pos="2873375" algn="l"/>
                <a:tab pos="3282950" algn="l"/>
                <a:tab pos="3694113" algn="l"/>
                <a:tab pos="4103688" algn="l"/>
                <a:tab pos="4514850" algn="l"/>
                <a:tab pos="4926013" algn="l"/>
                <a:tab pos="5335588" algn="l"/>
                <a:tab pos="5746750" algn="l"/>
                <a:tab pos="6157913" algn="l"/>
                <a:tab pos="6567488" algn="l"/>
                <a:tab pos="6978650" algn="l"/>
                <a:tab pos="7388225" algn="l"/>
                <a:tab pos="7799388" algn="l"/>
                <a:tab pos="8210550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09575" algn="l"/>
                <a:tab pos="819150" algn="l"/>
                <a:tab pos="1230313" algn="l"/>
                <a:tab pos="1641475" algn="l"/>
                <a:tab pos="2051050" algn="l"/>
                <a:tab pos="2462213" algn="l"/>
                <a:tab pos="2873375" algn="l"/>
                <a:tab pos="3282950" algn="l"/>
                <a:tab pos="3694113" algn="l"/>
                <a:tab pos="4103688" algn="l"/>
                <a:tab pos="4514850" algn="l"/>
                <a:tab pos="4926013" algn="l"/>
                <a:tab pos="5335588" algn="l"/>
                <a:tab pos="5746750" algn="l"/>
                <a:tab pos="6157913" algn="l"/>
                <a:tab pos="6567488" algn="l"/>
                <a:tab pos="6978650" algn="l"/>
                <a:tab pos="7388225" algn="l"/>
                <a:tab pos="7799388" algn="l"/>
                <a:tab pos="8210550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41475" algn="l"/>
                <a:tab pos="2051050" algn="l"/>
                <a:tab pos="2462213" algn="l"/>
                <a:tab pos="2873375" algn="l"/>
                <a:tab pos="3282950" algn="l"/>
                <a:tab pos="3694113" algn="l"/>
                <a:tab pos="4103688" algn="l"/>
                <a:tab pos="4514850" algn="l"/>
                <a:tab pos="4926013" algn="l"/>
                <a:tab pos="5335588" algn="l"/>
                <a:tab pos="5746750" algn="l"/>
                <a:tab pos="6157913" algn="l"/>
                <a:tab pos="6567488" algn="l"/>
                <a:tab pos="6978650" algn="l"/>
                <a:tab pos="7388225" algn="l"/>
                <a:tab pos="7799388" algn="l"/>
                <a:tab pos="8210550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41475" algn="l"/>
                <a:tab pos="2051050" algn="l"/>
                <a:tab pos="2462213" algn="l"/>
                <a:tab pos="2873375" algn="l"/>
                <a:tab pos="3282950" algn="l"/>
                <a:tab pos="3694113" algn="l"/>
                <a:tab pos="4103688" algn="l"/>
                <a:tab pos="4514850" algn="l"/>
                <a:tab pos="4926013" algn="l"/>
                <a:tab pos="5335588" algn="l"/>
                <a:tab pos="5746750" algn="l"/>
                <a:tab pos="6157913" algn="l"/>
                <a:tab pos="6567488" algn="l"/>
                <a:tab pos="6978650" algn="l"/>
                <a:tab pos="7388225" algn="l"/>
                <a:tab pos="7799388" algn="l"/>
                <a:tab pos="8210550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41475" algn="l"/>
                <a:tab pos="2051050" algn="l"/>
                <a:tab pos="2462213" algn="l"/>
                <a:tab pos="2873375" algn="l"/>
                <a:tab pos="3282950" algn="l"/>
                <a:tab pos="3694113" algn="l"/>
                <a:tab pos="4103688" algn="l"/>
                <a:tab pos="4514850" algn="l"/>
                <a:tab pos="4926013" algn="l"/>
                <a:tab pos="5335588" algn="l"/>
                <a:tab pos="5746750" algn="l"/>
                <a:tab pos="6157913" algn="l"/>
                <a:tab pos="6567488" algn="l"/>
                <a:tab pos="6978650" algn="l"/>
                <a:tab pos="7388225" algn="l"/>
                <a:tab pos="7799388" algn="l"/>
                <a:tab pos="8210550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41475" algn="l"/>
                <a:tab pos="2051050" algn="l"/>
                <a:tab pos="2462213" algn="l"/>
                <a:tab pos="2873375" algn="l"/>
                <a:tab pos="3282950" algn="l"/>
                <a:tab pos="3694113" algn="l"/>
                <a:tab pos="4103688" algn="l"/>
                <a:tab pos="4514850" algn="l"/>
                <a:tab pos="4926013" algn="l"/>
                <a:tab pos="5335588" algn="l"/>
                <a:tab pos="5746750" algn="l"/>
                <a:tab pos="6157913" algn="l"/>
                <a:tab pos="6567488" algn="l"/>
                <a:tab pos="6978650" algn="l"/>
                <a:tab pos="7388225" algn="l"/>
                <a:tab pos="7799388" algn="l"/>
                <a:tab pos="8210550" algn="l"/>
              </a:tabLs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fld id="{B378D456-015B-8C40-8F34-DAD35D6AE62A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/>
              <a:t>50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CH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477B5-0828-804F-896C-86BF24BD63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04A91B-B9C1-A44D-B4E1-02F8EA8577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6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FD3AA-B695-824E-A9C2-AA0435BF5F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7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E3D1B-279C-8445-B29E-4F43ED285724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5464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2B60D-2C16-234D-B992-A5CB7E0D7813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35079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1F53A-19B0-5746-9D83-434441C3272F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4215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529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1529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786C0-6741-FD4C-B8C0-DE7DC18D718A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98669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65E92-2CCA-F549-9FE5-F9C541CB6EC7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66095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84AD9-EEAD-B147-A457-8A1155A84242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81409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7FE51-417D-AB40-B9CE-23E551131A25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45749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B53CB-D5A6-E84E-8F0D-FE5129ECBD2D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3583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760"/>
            <a:ext cx="8686799" cy="1143000"/>
          </a:xfrm>
        </p:spPr>
        <p:txBody>
          <a:bodyPr/>
          <a:lstStyle>
            <a:lvl1pPr algn="l">
              <a:defRPr>
                <a:solidFill>
                  <a:srgbClr val="203B8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34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56B5A-A527-564E-8F64-9971B715691F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65923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D0FCD-89E8-1445-A464-49F5EA054FF9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61136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28600"/>
            <a:ext cx="21145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912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A3561-AD89-1E4A-9AAC-73102BFEB11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56275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8600"/>
            <a:ext cx="4191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41529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1529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7000" y="6553200"/>
            <a:ext cx="37719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1638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4075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A5ADA9E6-E151-4544-9BFA-67F87637798E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26922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0" y="228600"/>
            <a:ext cx="4191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41529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1529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810000"/>
            <a:ext cx="41529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810000"/>
            <a:ext cx="41529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7000" y="6553200"/>
            <a:ext cx="37719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11638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04075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20904BB0-C1B8-B741-9450-297BAFDCA376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07082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8600"/>
            <a:ext cx="4191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84582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810000"/>
            <a:ext cx="84582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7000" y="6553200"/>
            <a:ext cx="37719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1638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4075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29AEBFBF-E029-8A49-A299-3EE58D749F8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3800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4789E-BFD3-444B-8DDA-03D501E26F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0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0" y="30822"/>
            <a:ext cx="7425829" cy="1143000"/>
          </a:xfrm>
        </p:spPr>
        <p:txBody>
          <a:bodyPr/>
          <a:lstStyle>
            <a:lvl1pPr marL="0" indent="0" algn="l">
              <a:buFont typeface="Arial"/>
              <a:buNone/>
              <a:defRPr>
                <a:solidFill>
                  <a:srgbClr val="0000C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06BFC-CAD8-A44E-8CF3-87DFAD7856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5" y="12933"/>
            <a:ext cx="7425829" cy="1143000"/>
          </a:xfrm>
        </p:spPr>
        <p:txBody>
          <a:bodyPr/>
          <a:lstStyle>
            <a:lvl1pPr algn="l">
              <a:defRPr>
                <a:solidFill>
                  <a:srgbClr val="0000C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75BEE-D4CC-764D-A087-D802791084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11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0" y="-4501"/>
            <a:ext cx="7425829" cy="1143000"/>
          </a:xfrm>
        </p:spPr>
        <p:txBody>
          <a:bodyPr/>
          <a:lstStyle>
            <a:lvl1pPr algn="l">
              <a:defRPr>
                <a:solidFill>
                  <a:srgbClr val="0000C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3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F2C0E-D589-B047-A3FA-657B2E5DB4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9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8388424" cy="71899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0" b="0">
                <a:solidFill>
                  <a:srgbClr val="0000C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C834B-5313-4A43-8094-4B728BDDF0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5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E2291-3A8B-BB4D-96F9-98C86D893D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0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0970" y="125760"/>
            <a:ext cx="74258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4C69EB-484B-B145-96F5-4A6B52733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1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0" b="26070"/>
          <a:stretch/>
        </p:blipFill>
        <p:spPr bwMode="auto">
          <a:xfrm>
            <a:off x="0" y="0"/>
            <a:ext cx="9144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6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68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06800" y="6604000"/>
            <a:ext cx="3386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90"/>
                </a:solidFill>
                <a:latin typeface="+mn-lt"/>
              </a:defRPr>
            </a:lvl1pPr>
          </a:lstStyle>
          <a:p>
            <a:pPr defTabSz="914400" eaLnBrk="0" hangingPunct="0"/>
            <a:r>
              <a:rPr lang="en-US" smtClean="0">
                <a:latin typeface="Verdana"/>
                <a:ea typeface="ＭＳ Ｐゴシック" charset="0"/>
                <a:cs typeface="+mn-cs"/>
              </a:rPr>
              <a:t>Whepps contribution  T. Camporesi</a:t>
            </a:r>
            <a:endParaRPr lang="en-US" dirty="0">
              <a:latin typeface="Verdana"/>
              <a:ea typeface="ＭＳ Ｐゴシック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6">
            <a:alphaModFix amt="56000"/>
          </a:blip>
          <a:srcRect l="-1250" t="74126" r="-972" b="20804"/>
          <a:stretch/>
        </p:blipFill>
        <p:spPr>
          <a:xfrm>
            <a:off x="-177800" y="6635318"/>
            <a:ext cx="9436100" cy="22268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" y="101594"/>
            <a:ext cx="419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" y="812800"/>
            <a:ext cx="86360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7000" y="6553200"/>
            <a:ext cx="3771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90"/>
                </a:solidFill>
                <a:latin typeface="+mn-lt"/>
              </a:defRPr>
            </a:lvl1pPr>
          </a:lstStyle>
          <a:p>
            <a:pPr defTabSz="914400" eaLnBrk="0" hangingPunct="0"/>
            <a:r>
              <a:rPr lang="en-US" smtClean="0">
                <a:latin typeface="Verdana"/>
                <a:ea typeface="ＭＳ Ｐゴシック" charset="0"/>
                <a:cs typeface="+mn-cs"/>
              </a:rPr>
              <a:t>18 December 2013</a:t>
            </a:r>
            <a:endParaRPr lang="en-US" dirty="0">
              <a:latin typeface="Verdana"/>
              <a:ea typeface="ＭＳ Ｐゴシック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92938" y="6559118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90"/>
                </a:solidFill>
                <a:latin typeface="+mn-lt"/>
              </a:defRPr>
            </a:lvl1pPr>
          </a:lstStyle>
          <a:p>
            <a:pPr defTabSz="914400" eaLnBrk="0" hangingPunct="0"/>
            <a:fld id="{1081459B-D103-AB47-B09B-53AB95C8CD8A}" type="slidenum">
              <a:rPr lang="en-US" smtClean="0">
                <a:latin typeface="Verdana"/>
                <a:ea typeface="ＭＳ Ｐゴシック" charset="0"/>
                <a:cs typeface="+mn-cs"/>
              </a:rPr>
              <a:pPr defTabSz="914400" eaLnBrk="0" hangingPunct="0"/>
              <a:t>‹#›</a:t>
            </a:fld>
            <a:endParaRPr lang="en-US" dirty="0">
              <a:latin typeface="Verdana"/>
              <a:ea typeface="ＭＳ Ｐゴシック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6">
            <a:alphaModFix amt="24000"/>
          </a:blip>
          <a:srcRect t="47788" b="37398"/>
          <a:stretch/>
        </p:blipFill>
        <p:spPr>
          <a:xfrm>
            <a:off x="-101600" y="0"/>
            <a:ext cx="9245600" cy="64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8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/>
  <p:txStyles>
    <p:titleStyle>
      <a:lvl1pPr algn="r" rtl="0" fontAlgn="base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00FF"/>
          </a:solidFill>
          <a:latin typeface="Times" charset="0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366FF"/>
          </a:solidFill>
          <a:latin typeface="Times" charset="0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accent1">
              <a:lumMod val="25000"/>
            </a:schemeClr>
          </a:solidFill>
          <a:latin typeface="Times" charset="0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0"/>
          </a:solidFill>
          <a:latin typeface="Times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emf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png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phy.uct.ac.za/hp2013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hyperlink" Target="http://arxiv.org/abs/1202.2554" TargetMode="External"/><Relationship Id="rId6" Type="http://schemas.openxmlformats.org/officeDocument/2006/relationships/hyperlink" Target="http://arxiv.org/abs/1205.6334" TargetMode="External"/><Relationship Id="rId7" Type="http://schemas.openxmlformats.org/officeDocument/2006/relationships/hyperlink" Target="http://www.sciencedirect.com/science/article/pii/S0370269312002286" TargetMode="External"/><Relationship Id="rId8" Type="http://schemas.openxmlformats.org/officeDocument/2006/relationships/hyperlink" Target="http://cds.cern.ch/record/1472735?ln=en" TargetMode="External"/><Relationship Id="rId9" Type="http://schemas.openxmlformats.org/officeDocument/2006/relationships/hyperlink" Target="http://cds.cern.ch/record/1564677" TargetMode="External"/><Relationship Id="rId10" Type="http://schemas.openxmlformats.org/officeDocument/2006/relationships/hyperlink" Target="http://cds.cern.ch/record/1472722" TargetMode="External"/><Relationship Id="rId11" Type="http://schemas.openxmlformats.org/officeDocument/2006/relationships/hyperlink" Target="http://cds.cern.ch/record/1472721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ds.cern.ch/record/1625865?ln=en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5" Type="http://schemas.openxmlformats.org/officeDocument/2006/relationships/image" Target="../media/image96.emf"/><Relationship Id="rId6" Type="http://schemas.openxmlformats.org/officeDocument/2006/relationships/image" Target="../media/image9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msIMG_8948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1"/>
            <a:ext cx="99215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1680" y="188640"/>
            <a:ext cx="699512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Highlights of CMS experiment results from LHC Run1 and future plans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9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 charge asymmetry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Constrains PDF ( important input to Higgs </a:t>
            </a:r>
            <a:br>
              <a:rPr lang="en-US" dirty="0" smtClean="0"/>
            </a:br>
            <a:r>
              <a:rPr lang="en-US" dirty="0" smtClean="0"/>
              <a:t>X-section determination)  </a:t>
            </a:r>
          </a:p>
          <a:p>
            <a:endParaRPr lang="en-US" dirty="0"/>
          </a:p>
          <a:p>
            <a:r>
              <a:rPr lang="en-US" dirty="0" smtClean="0"/>
              <a:t>Constrains u/d ratio and sea quark content of light quarks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84" y="2636912"/>
            <a:ext cx="3168352" cy="641458"/>
          </a:xfrm>
          <a:prstGeom prst="rect">
            <a:avLst/>
          </a:prstGeom>
          <a:ln w="3175" cmpd="sng">
            <a:solidFill>
              <a:srgbClr val="2D2DB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60" y="2780928"/>
            <a:ext cx="2454920" cy="314230"/>
          </a:xfrm>
          <a:prstGeom prst="rect">
            <a:avLst/>
          </a:prstGeom>
          <a:ln w="3175" cmpd="sng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233" y="5226184"/>
            <a:ext cx="2306505" cy="144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908" y="4419159"/>
            <a:ext cx="2611649" cy="226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4363953"/>
            <a:ext cx="2629747" cy="2297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5753947" y="4149080"/>
            <a:ext cx="3512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4592" indent="-164592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Extraction of </a:t>
            </a:r>
            <a:r>
              <a:rPr lang="en-US" sz="2000" dirty="0" smtClean="0">
                <a:solidFill>
                  <a:srgbClr val="000000"/>
                </a:solidFill>
              </a:rPr>
              <a:t>PDFs</a:t>
            </a:r>
          </a:p>
          <a:p>
            <a:pPr marL="620205" lvl="1" indent="-164592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Including s-</a:t>
            </a:r>
            <a:r>
              <a:rPr lang="en-US" sz="2000" dirty="0">
                <a:solidFill>
                  <a:srgbClr val="800000"/>
                </a:solidFill>
              </a:rPr>
              <a:t>quark </a:t>
            </a:r>
            <a:r>
              <a:rPr lang="en-US" sz="2000" dirty="0" smtClean="0">
                <a:solidFill>
                  <a:srgbClr val="800000"/>
                </a:solidFill>
              </a:rPr>
              <a:t>  </a:t>
            </a:r>
            <a:endParaRPr lang="en-US" sz="2000" dirty="0">
              <a:solidFill>
                <a:srgbClr val="800000"/>
              </a:solidFill>
            </a:endParaRPr>
          </a:p>
          <a:p>
            <a:pPr marL="795528" lvl="2" indent="-164592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CMS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W+c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and HERA DIS data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Very nice measurement, previously reported only as an evidence by both ATLAS and CMS</a:t>
            </a:r>
          </a:p>
          <a:p>
            <a:r>
              <a:rPr lang="en-US" dirty="0" smtClean="0"/>
              <a:t>Use W(</a:t>
            </a:r>
            <a:r>
              <a:rPr lang="en-US" dirty="0" err="1" smtClean="0"/>
              <a:t>l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) decays for both W’s; maximum sensitivity is in the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channel</a:t>
            </a:r>
          </a:p>
          <a:p>
            <a:r>
              <a:rPr lang="en-US" dirty="0" smtClean="0"/>
              <a:t>Selection based on BDT in jet and b-jet multiplicity categories</a:t>
            </a:r>
          </a:p>
          <a:p>
            <a:r>
              <a:rPr lang="en-US" dirty="0" smtClean="0"/>
              <a:t>Observed 6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excess (5.4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expected)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= 23.4</a:t>
            </a:r>
            <a:r>
              <a:rPr lang="en-US" baseline="30000" dirty="0" smtClean="0"/>
              <a:t>+5.5</a:t>
            </a:r>
            <a:r>
              <a:rPr lang="en-US" baseline="-25000" dirty="0" smtClean="0"/>
              <a:t>-5.4</a:t>
            </a:r>
            <a:r>
              <a:rPr lang="en-US" dirty="0" smtClean="0"/>
              <a:t> </a:t>
            </a:r>
            <a:r>
              <a:rPr lang="en-US" dirty="0" err="1" smtClean="0"/>
              <a:t>pb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5149554" y="1154111"/>
            <a:ext cx="3975527" cy="307922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Feynman diagrams: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V</a:t>
            </a:r>
            <a:r>
              <a:rPr lang="en-US" baseline="-25000" dirty="0" err="1" smtClean="0"/>
              <a:t>tb</a:t>
            </a:r>
            <a:r>
              <a:rPr lang="en-US" dirty="0" smtClean="0"/>
              <a:t> &gt; 0.78 @ 95% CL</a:t>
            </a:r>
          </a:p>
          <a:p>
            <a:r>
              <a:rPr lang="en-US" dirty="0" smtClean="0"/>
              <a:t>Prominently featured at the EPS 2013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203B8D"/>
                </a:solidFill>
              </a:rPr>
              <a:t>Observation of </a:t>
            </a:r>
            <a:r>
              <a:rPr lang="en-US" sz="4000" dirty="0" err="1" smtClean="0">
                <a:solidFill>
                  <a:srgbClr val="203B8D"/>
                </a:solidFill>
              </a:rPr>
              <a:t>tW</a:t>
            </a:r>
            <a:r>
              <a:rPr lang="en-US" sz="4000" dirty="0" smtClean="0">
                <a:solidFill>
                  <a:srgbClr val="203B8D"/>
                </a:solidFill>
              </a:rPr>
              <a:t> Production</a:t>
            </a:r>
            <a:endParaRPr lang="en-US" sz="4000" dirty="0">
              <a:solidFill>
                <a:srgbClr val="203B8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82" y="1580960"/>
            <a:ext cx="3835400" cy="138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1" y="4760049"/>
            <a:ext cx="2106084" cy="2020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084" y="4810438"/>
            <a:ext cx="2040776" cy="1971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19863" y="4441106"/>
            <a:ext cx="144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channels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673" y="4452029"/>
            <a:ext cx="107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alone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33711" y="3717032"/>
            <a:ext cx="1872628" cy="461665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TOP-12-040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06BFC-CAD8-A44E-8CF3-87DFAD7856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03B8D"/>
                </a:solidFill>
              </a:rPr>
              <a:t>Top decays</a:t>
            </a:r>
            <a:endParaRPr lang="en-US" dirty="0">
              <a:solidFill>
                <a:srgbClr val="203B8D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06BFC-CAD8-A44E-8CF3-87DFAD7856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973" y="5757064"/>
            <a:ext cx="4409931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 </a:t>
            </a:r>
            <a:r>
              <a:rPr lang="en-US" dirty="0" smtClean="0"/>
              <a:t>∊[0.945</a:t>
            </a:r>
            <a:r>
              <a:rPr lang="en-US" dirty="0"/>
              <a:t>–</a:t>
            </a:r>
            <a:r>
              <a:rPr lang="en-US" dirty="0" smtClean="0"/>
              <a:t>1.000] @95% CL</a:t>
            </a:r>
          </a:p>
          <a:p>
            <a:r>
              <a:rPr lang="en-US" dirty="0"/>
              <a:t>|</a:t>
            </a:r>
            <a:r>
              <a:rPr lang="hu-HU" dirty="0" smtClean="0"/>
              <a:t>V</a:t>
            </a:r>
            <a:r>
              <a:rPr lang="hu-HU" baseline="-25000" dirty="0" smtClean="0"/>
              <a:t>tb</a:t>
            </a:r>
            <a:r>
              <a:rPr lang="hu-HU" dirty="0" smtClean="0"/>
              <a:t>| ∊ [0.972</a:t>
            </a:r>
            <a:r>
              <a:rPr lang="hu-HU" dirty="0"/>
              <a:t>–</a:t>
            </a:r>
            <a:r>
              <a:rPr lang="hu-HU" dirty="0" smtClean="0"/>
              <a:t>1.000]</a:t>
            </a:r>
            <a:r>
              <a:rPr lang="en-US" dirty="0"/>
              <a:t> @95% CL</a:t>
            </a: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219" t="5292" r="8531"/>
          <a:stretch/>
        </p:blipFill>
        <p:spPr>
          <a:xfrm>
            <a:off x="35496" y="1105198"/>
            <a:ext cx="3886508" cy="40424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80112" y="162880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FCNC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60576" y="4416554"/>
            <a:ext cx="2088232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CMS TOP-12-035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5796136" y="2090465"/>
            <a:ext cx="2088232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CMS TOP-12</a:t>
            </a:r>
            <a:r>
              <a:rPr lang="en-US" sz="1800" smtClean="0"/>
              <a:t>-037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00" y="2708920"/>
            <a:ext cx="5435600" cy="1892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7944" y="4416554"/>
            <a:ext cx="4932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Br(t →</a:t>
            </a:r>
            <a:r>
              <a:rPr lang="en-US" dirty="0" err="1"/>
              <a:t>Zq</a:t>
            </a:r>
            <a:r>
              <a:rPr lang="en-US" dirty="0"/>
              <a:t>) &lt; 0.07% @ 95% CL</a:t>
            </a:r>
          </a:p>
        </p:txBody>
      </p:sp>
      <p:sp>
        <p:nvSpPr>
          <p:cNvPr id="8" name="Rectangle 7"/>
          <p:cNvSpPr/>
          <p:nvPr/>
        </p:nvSpPr>
        <p:spPr>
          <a:xfrm>
            <a:off x="529964" y="49390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Most precise measurement of R=Br(</a:t>
            </a:r>
            <a:r>
              <a:rPr lang="en-US" dirty="0" err="1"/>
              <a:t>t→Wb</a:t>
            </a:r>
            <a:r>
              <a:rPr lang="en-US" dirty="0"/>
              <a:t>)/Br(</a:t>
            </a:r>
            <a:r>
              <a:rPr lang="en-US" dirty="0" err="1"/>
              <a:t>t→Wq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52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53" y="1255340"/>
            <a:ext cx="7462847" cy="5101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03B8D"/>
                </a:solidFill>
              </a:rPr>
              <a:t>Top mass</a:t>
            </a:r>
            <a:endParaRPr lang="en-US" dirty="0">
              <a:solidFill>
                <a:srgbClr val="203B8D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06BFC-CAD8-A44E-8CF3-87DFAD7856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23728" y="608458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Comparable in precision with </a:t>
            </a:r>
            <a:r>
              <a:rPr lang="en-US" sz="2000" dirty="0" err="1" smtClean="0"/>
              <a:t>Tevatron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8442" y="1445747"/>
            <a:ext cx="2365055" cy="58477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CMS PAS Top-13-002 and TOP-13-005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2264061" y="4582318"/>
            <a:ext cx="1659867" cy="4308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160" y="3356992"/>
            <a:ext cx="4041839" cy="262302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293359"/>
            <a:ext cx="7924799" cy="198411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New measurement of the </a:t>
            </a:r>
            <a:r>
              <a:rPr lang="en-US" sz="2400" dirty="0" err="1" smtClean="0">
                <a:latin typeface="Symbol" charset="2"/>
                <a:cs typeface="Symbol" charset="2"/>
              </a:rPr>
              <a:t>a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via the ratio of 3 to 2 jet events:</a:t>
            </a:r>
          </a:p>
          <a:p>
            <a:pPr lvl="1"/>
            <a:r>
              <a:rPr lang="el-GR" sz="2000" dirty="0"/>
              <a:t>α</a:t>
            </a:r>
            <a:r>
              <a:rPr lang="el-GR" sz="2000" baseline="-25000" dirty="0"/>
              <a:t>S</a:t>
            </a:r>
            <a:r>
              <a:rPr lang="el-GR" sz="2000" dirty="0"/>
              <a:t>(M</a:t>
            </a:r>
            <a:r>
              <a:rPr lang="el-GR" sz="2000" baseline="-25000" dirty="0"/>
              <a:t>Z</a:t>
            </a:r>
            <a:r>
              <a:rPr lang="el-GR" sz="2000" dirty="0"/>
              <a:t>) = 0.1148 ± 0.0014 (exp.) ± 0.0018 (PDF) </a:t>
            </a:r>
            <a:r>
              <a:rPr lang="el-GR" sz="2000" baseline="30000" dirty="0"/>
              <a:t>+0.0050</a:t>
            </a:r>
            <a:r>
              <a:rPr lang="el-GR" sz="2000" baseline="-25000" dirty="0"/>
              <a:t>-0.0000</a:t>
            </a:r>
            <a:r>
              <a:rPr lang="el-GR" sz="2000" dirty="0"/>
              <a:t> (scale</a:t>
            </a:r>
            <a:r>
              <a:rPr lang="el-GR" sz="2000" dirty="0" smtClean="0"/>
              <a:t>)</a:t>
            </a:r>
            <a:endParaRPr lang="en-US" sz="2000" dirty="0" smtClean="0"/>
          </a:p>
          <a:p>
            <a:r>
              <a:rPr lang="en-US" sz="2400" dirty="0" smtClean="0"/>
              <a:t>First differential inclusive jet cross section measurement at 8 </a:t>
            </a:r>
            <a:r>
              <a:rPr lang="en-US" sz="2400" dirty="0" err="1" smtClean="0"/>
              <a:t>TeV</a:t>
            </a:r>
            <a:r>
              <a:rPr lang="en-US" sz="2400" dirty="0" smtClean="0"/>
              <a:t> – important input to PDF fits</a:t>
            </a:r>
            <a:endParaRPr lang="en-US" sz="2400" baseline="30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Physics Highlights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28830" y="5877272"/>
            <a:ext cx="2426265" cy="83099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QCD-11-003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arXiv:1304.7498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0251" y="6021288"/>
            <a:ext cx="1912453" cy="461665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SMP-12-012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212976"/>
            <a:ext cx="4119811" cy="244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3000" y="1154111"/>
            <a:ext cx="4900083" cy="282522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results:</a:t>
            </a:r>
          </a:p>
          <a:p>
            <a:pPr lvl="1"/>
            <a:r>
              <a:rPr lang="en-US" dirty="0" smtClean="0"/>
              <a:t>B(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→ </a:t>
            </a:r>
            <a:r>
              <a:rPr lang="en-US" dirty="0" smtClean="0">
                <a:latin typeface="Symbol" charset="2"/>
                <a:cs typeface="Symbol" charset="2"/>
              </a:rPr>
              <a:t>mm</a:t>
            </a:r>
            <a:r>
              <a:rPr lang="en-US" dirty="0" smtClean="0"/>
              <a:t>) = (3.0</a:t>
            </a:r>
            <a:r>
              <a:rPr lang="en-US" baseline="30000" dirty="0" smtClean="0"/>
              <a:t>+1.0</a:t>
            </a:r>
            <a:r>
              <a:rPr lang="en-US" baseline="-25000" dirty="0" smtClean="0"/>
              <a:t>-0.9</a:t>
            </a:r>
            <a:r>
              <a:rPr lang="en-US" dirty="0" smtClean="0"/>
              <a:t>) x 10</a:t>
            </a:r>
            <a:r>
              <a:rPr lang="en-US" baseline="30000" dirty="0" smtClean="0"/>
              <a:t>-9</a:t>
            </a:r>
          </a:p>
          <a:p>
            <a:pPr lvl="1"/>
            <a:r>
              <a:rPr lang="en-US" dirty="0"/>
              <a:t>B(</a:t>
            </a:r>
            <a:r>
              <a:rPr lang="en-US" dirty="0" err="1" smtClean="0"/>
              <a:t>B</a:t>
            </a:r>
            <a:r>
              <a:rPr lang="en-US" baseline="-25000" dirty="0" err="1" smtClean="0"/>
              <a:t>d</a:t>
            </a:r>
            <a:r>
              <a:rPr lang="en-US" dirty="0" smtClean="0"/>
              <a:t> </a:t>
            </a:r>
            <a:r>
              <a:rPr lang="en-US" dirty="0"/>
              <a:t>→ </a:t>
            </a:r>
            <a:r>
              <a:rPr lang="en-US" dirty="0">
                <a:latin typeface="Symbol" charset="2"/>
                <a:cs typeface="Symbol" charset="2"/>
              </a:rPr>
              <a:t>mm</a:t>
            </a:r>
            <a:r>
              <a:rPr lang="en-US" dirty="0"/>
              <a:t>) </a:t>
            </a:r>
            <a:r>
              <a:rPr lang="en-US" dirty="0" smtClean="0"/>
              <a:t>&lt; </a:t>
            </a:r>
            <a:br>
              <a:rPr lang="en-US" dirty="0" smtClean="0"/>
            </a:br>
            <a:r>
              <a:rPr lang="en-US" dirty="0" smtClean="0"/>
              <a:t>1.1x </a:t>
            </a:r>
            <a:r>
              <a:rPr lang="en-US" dirty="0"/>
              <a:t>10</a:t>
            </a:r>
            <a:r>
              <a:rPr lang="en-US" baseline="30000" dirty="0"/>
              <a:t>-</a:t>
            </a:r>
            <a:r>
              <a:rPr lang="en-US" baseline="30000" dirty="0" smtClean="0"/>
              <a:t>9</a:t>
            </a:r>
            <a:r>
              <a:rPr lang="en-US" dirty="0" smtClean="0"/>
              <a:t> (9.2 x </a:t>
            </a:r>
            <a:r>
              <a:rPr lang="en-US" dirty="0"/>
              <a:t>10</a:t>
            </a:r>
            <a:r>
              <a:rPr lang="en-US" baseline="30000" dirty="0" smtClean="0"/>
              <a:t>-10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Preliminary combination with </a:t>
            </a:r>
            <a:r>
              <a:rPr lang="en-US" dirty="0" err="1" smtClean="0"/>
              <a:t>LHCb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B(</a:t>
            </a:r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/>
              <a:t> → </a:t>
            </a:r>
            <a:r>
              <a:rPr lang="en-US" dirty="0">
                <a:latin typeface="Symbol" charset="2"/>
                <a:cs typeface="Symbol" charset="2"/>
              </a:rPr>
              <a:t>mm</a:t>
            </a:r>
            <a:r>
              <a:rPr lang="en-US" dirty="0"/>
              <a:t>) = </a:t>
            </a:r>
            <a:r>
              <a:rPr lang="en-US" dirty="0" smtClean="0"/>
              <a:t>(2.9 ± 0.7) x </a:t>
            </a:r>
            <a:r>
              <a:rPr lang="en-US" dirty="0"/>
              <a:t>10</a:t>
            </a:r>
            <a:r>
              <a:rPr lang="en-US" baseline="30000" dirty="0"/>
              <a:t>-</a:t>
            </a:r>
            <a:r>
              <a:rPr lang="en-US" baseline="30000" dirty="0" smtClean="0"/>
              <a:t>9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mm</a:t>
            </a:r>
            <a:r>
              <a:rPr lang="en-US" dirty="0" smtClean="0"/>
              <a:t>) Results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1" y="4339164"/>
            <a:ext cx="5249522" cy="2478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189" y="4240474"/>
            <a:ext cx="2617794" cy="2547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083" y="1253922"/>
            <a:ext cx="3148900" cy="2227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301750" y="4032247"/>
            <a:ext cx="268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1D+cat: 4.3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(4.8</a:t>
            </a:r>
            <a:r>
              <a:rPr lang="en-US" dirty="0" smtClean="0">
                <a:latin typeface="Symbol" charset="2"/>
                <a:cs typeface="Symbol" charset="2"/>
              </a:rPr>
              <a:t>s </a:t>
            </a:r>
            <a:r>
              <a:rPr lang="en-US" dirty="0" smtClean="0">
                <a:latin typeface="Helvetica Neue"/>
                <a:cs typeface="Helvetica Neue"/>
              </a:rPr>
              <a:t>exp.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26050" y="4005064"/>
            <a:ext cx="224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1D: 4.8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(4.7</a:t>
            </a:r>
            <a:r>
              <a:rPr lang="en-US" dirty="0" smtClean="0">
                <a:latin typeface="Symbol" charset="2"/>
                <a:cs typeface="Symbol" charset="2"/>
              </a:rPr>
              <a:t>s </a:t>
            </a:r>
            <a:r>
              <a:rPr lang="en-US" dirty="0" smtClean="0">
                <a:latin typeface="Helvetica Neue"/>
                <a:cs typeface="Helvetica Neue"/>
              </a:rPr>
              <a:t>exp.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967937" y="3801414"/>
            <a:ext cx="5128327" cy="461665"/>
          </a:xfrm>
          <a:prstGeom prst="rect">
            <a:avLst/>
          </a:prstGeom>
          <a:solidFill>
            <a:srgbClr val="FF9900"/>
          </a:solidFill>
          <a:effectLst>
            <a:outerShdw blurRad="50800" dist="38100" dir="2700000" algn="tl" rotWithShape="0">
              <a:srgbClr val="4B89D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BPH-13-007/LHCb-CONF-2013-012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5926" y="3501008"/>
            <a:ext cx="3184586" cy="461665"/>
          </a:xfrm>
          <a:prstGeom prst="rect">
            <a:avLst/>
          </a:prstGeom>
          <a:solidFill>
            <a:srgbClr val="FF9900"/>
          </a:solidFill>
          <a:effectLst>
            <a:outerShdw blurRad="50800" dist="38100" dir="2700000" algn="tl" rotWithShape="0">
              <a:srgbClr val="4B89D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arXiv:1307.5025, PRL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2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685800" y="161925"/>
            <a:ext cx="8077200" cy="904875"/>
          </a:xfrm>
        </p:spPr>
        <p:txBody>
          <a:bodyPr>
            <a:normAutofit fontScale="90000"/>
          </a:bodyPr>
          <a:lstStyle/>
          <a:p>
            <a:r>
              <a:rPr lang="en-GB">
                <a:latin typeface="Arial" charset="0"/>
                <a:cs typeface="WenQuanYi Micro Hei" charset="0"/>
              </a:rPr>
              <a:t>Higgs Hunting in CMS </a:t>
            </a:r>
            <a:br>
              <a:rPr lang="en-GB">
                <a:latin typeface="Arial" charset="0"/>
                <a:cs typeface="WenQuanYi Micro Hei" charset="0"/>
              </a:rPr>
            </a:br>
            <a:endParaRPr lang="en-GB">
              <a:latin typeface="Arial" charset="0"/>
              <a:cs typeface="WenQuanYi Micro Hei" charset="0"/>
            </a:endParaRPr>
          </a:p>
        </p:txBody>
      </p:sp>
      <p:pic>
        <p:nvPicPr>
          <p:cNvPr id="19459" name="Image 5" descr="Screen Shot 2013-06-19 at 1.5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14502"/>
            <a:ext cx="5715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 4" descr="Screen Shot 2013-06-16 at 6.37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12913"/>
            <a:ext cx="597058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81000" y="914400"/>
            <a:ext cx="3443288" cy="430213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r>
              <a:rPr lang="en-GB" sz="2200" dirty="0">
                <a:solidFill>
                  <a:srgbClr val="FF0000"/>
                </a:solidFill>
              </a:rPr>
              <a:t>Processes/decays studied: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495800" y="990600"/>
            <a:ext cx="4276725" cy="35242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r>
              <a:rPr lang="en-GB" sz="1600" dirty="0"/>
              <a:t>         </a:t>
            </a:r>
            <a:r>
              <a:rPr lang="en-GB" sz="1800" dirty="0">
                <a:solidFill>
                  <a:srgbClr val="0000FF"/>
                </a:solidFill>
              </a:rPr>
              <a:t>Results released          In progress    </a:t>
            </a:r>
          </a:p>
        </p:txBody>
      </p:sp>
      <p:pic>
        <p:nvPicPr>
          <p:cNvPr id="19463" name="Image 10" descr="Screen Shot 2013-06-20 at 10.41.0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1066800"/>
            <a:ext cx="47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Image 11" descr="Screen Shot 2013-06-20 at 10.41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066800"/>
            <a:ext cx="3730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304800" y="3810000"/>
            <a:ext cx="4581525" cy="4302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r>
              <a:rPr lang="en-GB" sz="2200" dirty="0">
                <a:solidFill>
                  <a:srgbClr val="FF0000"/>
                </a:solidFill>
              </a:rPr>
              <a:t>Main decay channel characteristics:</a:t>
            </a:r>
          </a:p>
        </p:txBody>
      </p:sp>
      <p:pic>
        <p:nvPicPr>
          <p:cNvPr id="19466" name="Image 14" descr="Screen Shot 2013-06-20 at 10.56.5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6200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400800" y="3700463"/>
            <a:ext cx="2311400" cy="33813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r>
              <a:rPr lang="en-GB" sz="1600" dirty="0"/>
              <a:t>+ more exotic channels </a:t>
            </a:r>
          </a:p>
        </p:txBody>
      </p:sp>
      <p:pic>
        <p:nvPicPr>
          <p:cNvPr id="19468" name="Image 15" descr="Screen Shot 2013-06-24 at 12.13.0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620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Image 17" descr="Screen Shot 2013-06-24 at 4.17.4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8486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Image 16" descr="Screen Shot 2013-08-14 at 4.33.3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7788"/>
            <a:ext cx="78486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Image 19" descr="Screen Shot 2013-08-20 at 2.29.30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8486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Image 18" descr="Screen Shot 2013-09-16 at 10.11.13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454400"/>
            <a:ext cx="1562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Image 17" descr="Screen Shot 2013-12-11 at 6.30.53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79800"/>
            <a:ext cx="1524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Image 18" descr="Screen Shot 2013-12-11 at 6.30.53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79800"/>
            <a:ext cx="1524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Image 18" descr="Screen Shot 2013-09-16 at 10.11.13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159000"/>
            <a:ext cx="1562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Image 18" descr="Screen Shot 2013-09-16 at 10.11.13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200400"/>
            <a:ext cx="1562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8" name="Image 18" descr="Screen Shot 2013-09-16 at 10.11.13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1562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9" name="Image 18" descr="Screen Shot 2013-09-16 at 10.11.13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200400"/>
            <a:ext cx="1562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December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Higgs: Grand summary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Verdana"/>
              </a:rPr>
              <a:t>18 December 2013</a:t>
            </a:r>
            <a:endParaRPr lang="en-US"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Verdana"/>
              </a:rPr>
              <a:t>Whepps contribution  T. Camporesi</a:t>
            </a:r>
            <a:endParaRPr lang="en-US">
              <a:latin typeface="Verdan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>
                <a:latin typeface="Verdana"/>
              </a:rPr>
              <a:pPr>
                <a:defRPr/>
              </a:pPr>
              <a:t>17</a:t>
            </a:fld>
            <a:endParaRPr lang="en-US">
              <a:latin typeface="Verdan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3400" y="5805264"/>
            <a:ext cx="3372638" cy="707886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defTabSz="914400" eaLnBrk="0" hangingPunct="0"/>
            <a:r>
              <a:rPr lang="en-GB" sz="2000" dirty="0" smtClean="0">
                <a:solidFill>
                  <a:srgbClr val="0000FF"/>
                </a:solidFill>
                <a:latin typeface="Times" charset="0"/>
                <a:ea typeface="ＭＳ Ｐゴシック" charset="0"/>
                <a:cs typeface="+mn-cs"/>
              </a:rPr>
              <a:t>bb: includes VH and VBF</a:t>
            </a:r>
          </a:p>
          <a:p>
            <a:pPr defTabSz="914400" eaLnBrk="0" hangingPunct="0"/>
            <a:r>
              <a:rPr lang="en-GB" sz="2000" dirty="0" smtClean="0">
                <a:solidFill>
                  <a:srgbClr val="0000FF"/>
                </a:solidFill>
                <a:latin typeface="Times" charset="0"/>
                <a:ea typeface="ＭＳ Ｐゴシック" charset="0"/>
                <a:cs typeface="+mn-cs"/>
              </a:rPr>
              <a:t>WW: includes </a:t>
            </a:r>
            <a:r>
              <a:rPr lang="en-GB" sz="2000" dirty="0" err="1" smtClean="0">
                <a:solidFill>
                  <a:srgbClr val="0000FF"/>
                </a:solidFill>
                <a:latin typeface="Times" charset="0"/>
                <a:ea typeface="ＭＳ Ｐゴシック" charset="0"/>
                <a:cs typeface="+mn-cs"/>
              </a:rPr>
              <a:t>ggF</a:t>
            </a:r>
            <a:r>
              <a:rPr lang="en-GB" sz="2000" dirty="0" smtClean="0">
                <a:solidFill>
                  <a:srgbClr val="0000FF"/>
                </a:solidFill>
                <a:latin typeface="Times" charset="0"/>
                <a:ea typeface="ＭＳ Ｐゴシック" charset="0"/>
                <a:cs typeface="+mn-cs"/>
              </a:rPr>
              <a:t>, VH, VBF</a:t>
            </a:r>
            <a:endParaRPr lang="en-GB" sz="2000" dirty="0">
              <a:solidFill>
                <a:srgbClr val="0000FF"/>
              </a:solidFill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5576" y="1311151"/>
            <a:ext cx="4340701" cy="461665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>
            <a:spAutoFit/>
          </a:bodyPr>
          <a:lstStyle/>
          <a:p>
            <a:pPr defTabSz="914400" eaLnBrk="0" hangingPunct="0"/>
            <a:r>
              <a:rPr lang="it-CH" dirty="0" smtClean="0">
                <a:solidFill>
                  <a:srgbClr val="0000FF"/>
                </a:solidFill>
                <a:latin typeface="Tahoma"/>
                <a:ea typeface="ＭＳ Ｐゴシック" charset="0"/>
                <a:cs typeface="Georgia"/>
              </a:rPr>
              <a:t>For a mass of m</a:t>
            </a:r>
            <a:r>
              <a:rPr lang="it-CH" baseline="-25000" dirty="0" smtClean="0">
                <a:solidFill>
                  <a:srgbClr val="0000FF"/>
                </a:solidFill>
                <a:latin typeface="Tahoma"/>
                <a:ea typeface="ＭＳ Ｐゴシック" charset="0"/>
                <a:cs typeface="Georgia"/>
              </a:rPr>
              <a:t>H</a:t>
            </a:r>
            <a:r>
              <a:rPr lang="it-CH" dirty="0" smtClean="0">
                <a:solidFill>
                  <a:srgbClr val="0000FF"/>
                </a:solidFill>
                <a:latin typeface="Tahoma"/>
                <a:ea typeface="ＭＳ Ｐゴシック" charset="0"/>
                <a:cs typeface="Georgia"/>
              </a:rPr>
              <a:t> </a:t>
            </a:r>
            <a:r>
              <a:rPr lang="it-CH" dirty="0">
                <a:solidFill>
                  <a:srgbClr val="0000FF"/>
                </a:solidFill>
                <a:latin typeface="Tahoma"/>
                <a:ea typeface="ＭＳ Ｐゴシック" charset="0"/>
                <a:cs typeface="Georgia"/>
              </a:rPr>
              <a:t>= </a:t>
            </a:r>
            <a:r>
              <a:rPr lang="it-CH" dirty="0" smtClean="0">
                <a:solidFill>
                  <a:srgbClr val="0000FF"/>
                </a:solidFill>
                <a:latin typeface="Tahoma"/>
                <a:ea typeface="ＭＳ Ｐゴシック" charset="0"/>
                <a:cs typeface="Georgia"/>
              </a:rPr>
              <a:t>125.7 GeV</a:t>
            </a:r>
            <a:endParaRPr lang="en-US" dirty="0">
              <a:solidFill>
                <a:srgbClr val="0000FF"/>
              </a:solidFill>
              <a:latin typeface="Tahoma"/>
              <a:ea typeface="ＭＳ Ｐゴシック" charset="0"/>
              <a:cs typeface="Georgia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42855" y="1650286"/>
            <a:ext cx="2148745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defTabSz="914400" eaLnBrk="0" hangingPunct="0"/>
            <a:r>
              <a:rPr lang="en-GB" sz="1600" dirty="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+mn-cs"/>
              </a:rPr>
              <a:t>CMS-PAS-HIG-13-005</a:t>
            </a:r>
            <a:endParaRPr lang="en-GB" sz="1600" dirty="0">
              <a:solidFill>
                <a:srgbClr val="000000"/>
              </a:solidFill>
              <a:latin typeface="Times" charset="0"/>
              <a:ea typeface="ＭＳ Ｐゴシック" charset="0"/>
              <a:cs typeface="+mn-cs"/>
            </a:endParaRPr>
          </a:p>
        </p:txBody>
      </p:sp>
      <p:pic>
        <p:nvPicPr>
          <p:cNvPr id="15" name="Picture 14" descr="CMS-Masscom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54259" y="2475453"/>
            <a:ext cx="2860320" cy="3183239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Content Placeholder 7"/>
          <p:cNvSpPr txBox="1">
            <a:spLocks/>
          </p:cNvSpPr>
          <p:nvPr/>
        </p:nvSpPr>
        <p:spPr>
          <a:xfrm>
            <a:off x="6210300" y="2132856"/>
            <a:ext cx="3033773" cy="4330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103163" tIns="51581" rIns="103163" bIns="51581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FF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/>
              <a:buNone/>
            </a:pPr>
            <a:r>
              <a:rPr lang="it-CH" sz="2400" b="1" dirty="0" smtClean="0">
                <a:solidFill>
                  <a:srgbClr val="000000"/>
                </a:solidFill>
                <a:latin typeface="Corbel"/>
                <a:ea typeface="ＭＳ Ｐゴシック"/>
                <a:cs typeface="Corbel"/>
              </a:rPr>
              <a:t>m </a:t>
            </a:r>
            <a:r>
              <a:rPr lang="it-CH" sz="2400" b="1" dirty="0">
                <a:solidFill>
                  <a:srgbClr val="000000"/>
                </a:solidFill>
                <a:latin typeface="Corbel"/>
                <a:ea typeface="ＭＳ Ｐゴシック"/>
                <a:cs typeface="Corbel"/>
              </a:rPr>
              <a:t>= 125.7 ± </a:t>
            </a:r>
            <a:r>
              <a:rPr lang="it-CH" sz="2400" b="1" dirty="0" smtClean="0">
                <a:solidFill>
                  <a:srgbClr val="000000"/>
                </a:solidFill>
                <a:latin typeface="Corbel"/>
                <a:ea typeface="ＭＳ Ｐゴシック"/>
                <a:cs typeface="Corbel"/>
              </a:rPr>
              <a:t>0.3± 0.3 GeV </a:t>
            </a:r>
            <a:endParaRPr lang="it-CH" sz="2400" dirty="0">
              <a:solidFill>
                <a:srgbClr val="000000"/>
              </a:solidFill>
              <a:latin typeface="Corbel"/>
              <a:ea typeface="ＭＳ Ｐゴシック"/>
              <a:cs typeface="Corbel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714204"/>
              </p:ext>
            </p:extLst>
          </p:nvPr>
        </p:nvGraphicFramePr>
        <p:xfrm>
          <a:off x="0" y="1988840"/>
          <a:ext cx="6108699" cy="310895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98600"/>
                <a:gridCol w="2140247"/>
                <a:gridCol w="2469852"/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Decay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Expected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Observed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ZZ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90"/>
                          </a:solidFill>
                        </a:rPr>
                        <a:t>7.1 </a:t>
                      </a:r>
                      <a:r>
                        <a:rPr lang="en-US" sz="2800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2800" dirty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0090"/>
                          </a:solidFill>
                        </a:rPr>
                        <a:t>6.7 </a:t>
                      </a:r>
                      <a:r>
                        <a:rPr lang="en-US" sz="2800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endParaRPr lang="en-US" sz="28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0090"/>
                          </a:solidFill>
                        </a:rPr>
                        <a:t>3.9 </a:t>
                      </a:r>
                      <a:r>
                        <a:rPr lang="en-US" sz="2800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0090"/>
                          </a:solidFill>
                        </a:rPr>
                        <a:t>3.2 </a:t>
                      </a:r>
                      <a:r>
                        <a:rPr lang="en-US" sz="2800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WW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90"/>
                          </a:solidFill>
                        </a:rPr>
                        <a:t>5.3 </a:t>
                      </a:r>
                      <a:r>
                        <a:rPr lang="en-US" sz="2800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2800" dirty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90"/>
                          </a:solidFill>
                        </a:rPr>
                        <a:t>3.9 </a:t>
                      </a:r>
                      <a:r>
                        <a:rPr lang="en-US" sz="2800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2800" dirty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bb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90"/>
                          </a:solidFill>
                        </a:rPr>
                        <a:t>2.1 </a:t>
                      </a:r>
                      <a:r>
                        <a:rPr lang="en-US" sz="2800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2800" dirty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90"/>
                          </a:solidFill>
                        </a:rPr>
                        <a:t>2.1 </a:t>
                      </a:r>
                      <a:r>
                        <a:rPr lang="en-US" sz="2800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2800" dirty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tt</a:t>
                      </a:r>
                      <a:endParaRPr lang="en-US" sz="28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90"/>
                          </a:solidFill>
                        </a:rPr>
                        <a:t>3.6 </a:t>
                      </a:r>
                      <a:r>
                        <a:rPr lang="en-US" sz="2800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2800" dirty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90"/>
                          </a:solidFill>
                        </a:rPr>
                        <a:t>3.4 </a:t>
                      </a:r>
                      <a:r>
                        <a:rPr lang="en-US" sz="2800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2800" dirty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Image 12" descr="Screen Shot 2013-06-20 at 3.01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608" y="4127501"/>
            <a:ext cx="460397" cy="881608"/>
          </a:xfrm>
          <a:prstGeom prst="rect">
            <a:avLst/>
          </a:prstGeom>
          <a:noFill/>
        </p:spPr>
      </p:pic>
      <p:sp>
        <p:nvSpPr>
          <p:cNvPr id="14" name="TextBox 8"/>
          <p:cNvSpPr txBox="1"/>
          <p:nvPr/>
        </p:nvSpPr>
        <p:spPr>
          <a:xfrm rot="2483302">
            <a:off x="5556685" y="5305133"/>
            <a:ext cx="2572339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defTabSz="914400" eaLnBrk="0" hangingPunct="0"/>
            <a:r>
              <a:rPr lang="en-US" dirty="0" smtClean="0">
                <a:solidFill>
                  <a:srgbClr val="000090"/>
                </a:solidFill>
                <a:latin typeface="Georgia"/>
                <a:ea typeface="ＭＳ Ｐゴシック" charset="0"/>
                <a:cs typeface="Georgia"/>
              </a:rPr>
              <a:t>4.0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ea typeface="ＭＳ Ｐゴシック" charset="0"/>
                <a:cs typeface="Symbol" charset="2"/>
              </a:rPr>
              <a:t> s   </a:t>
            </a:r>
            <a:r>
              <a:rPr lang="en-US" dirty="0" smtClean="0">
                <a:solidFill>
                  <a:srgbClr val="000090"/>
                </a:solidFill>
                <a:latin typeface="Georgia"/>
                <a:ea typeface="ＭＳ Ｐゴシック" charset="0"/>
                <a:cs typeface="Georgia"/>
              </a:rPr>
              <a:t>combined!</a:t>
            </a:r>
            <a:endParaRPr lang="en-US" dirty="0">
              <a:solidFill>
                <a:srgbClr val="000090"/>
              </a:solidFill>
              <a:latin typeface="Georgia"/>
              <a:ea typeface="ＭＳ Ｐゴシック" charset="0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0374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03B8D"/>
                </a:solidFill>
              </a:rPr>
              <a:t>Consistency with SM </a:t>
            </a:r>
            <a:endParaRPr lang="en-US" dirty="0">
              <a:solidFill>
                <a:srgbClr val="203B8D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Image 7" descr="Screen Shot 2013-08-10 at 2.42.2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521" y="1081149"/>
            <a:ext cx="5190758" cy="49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9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parity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734" y="1830249"/>
            <a:ext cx="3500195" cy="3330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73681" y="133516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pic>
        <p:nvPicPr>
          <p:cNvPr id="9" name="Image 6" descr="separation_0m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647" y="2060848"/>
            <a:ext cx="2916829" cy="33308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065" y="136858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0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97030" y="5191869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excluded at 99.8%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805" y="5137299"/>
            <a:ext cx="752134" cy="159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467" y="5137299"/>
            <a:ext cx="2061338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263" y="2391277"/>
            <a:ext cx="2881072" cy="27460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02224" y="1797059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1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764" y="5191869"/>
            <a:ext cx="807372" cy="1045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2580" y="5191869"/>
            <a:ext cx="1584176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rot="19154536">
            <a:off x="81689" y="3060650"/>
            <a:ext cx="8563195" cy="58477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Consistent with </a:t>
            </a:r>
            <a:r>
              <a:rPr lang="en-US" sz="3200" dirty="0" err="1" smtClean="0"/>
              <a:t>J</a:t>
            </a:r>
            <a:r>
              <a:rPr lang="en-US" sz="3200" baseline="30000" dirty="0" err="1" smtClean="0"/>
              <a:t>p</a:t>
            </a:r>
            <a:r>
              <a:rPr lang="en-US" sz="3200" dirty="0" smtClean="0"/>
              <a:t>= 0</a:t>
            </a:r>
            <a:r>
              <a:rPr lang="en-US" sz="3200" baseline="30000" dirty="0" smtClean="0"/>
              <a:t>+</a:t>
            </a:r>
            <a:r>
              <a:rPr lang="en-US" sz="3200" dirty="0" smtClean="0"/>
              <a:t>: it is a Higgs boson </a:t>
            </a:r>
            <a:endParaRPr lang="en-US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25919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644650"/>
            <a:ext cx="6769100" cy="5076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840" y="-179163"/>
            <a:ext cx="7006584" cy="1231899"/>
          </a:xfrm>
        </p:spPr>
        <p:txBody>
          <a:bodyPr/>
          <a:lstStyle/>
          <a:p>
            <a:r>
              <a:rPr lang="en-US" dirty="0" smtClean="0"/>
              <a:t>CMS and LHC in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79300" y="1171264"/>
            <a:ext cx="6641481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/>
                <a:cs typeface="Arial Black"/>
              </a:rPr>
              <a:t>Fantastic performance </a:t>
            </a:r>
            <a:endParaRPr lang="en-US" sz="3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December 2013</a:t>
            </a: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97235" y="1764203"/>
            <a:ext cx="8099314" cy="4803916"/>
            <a:chOff x="497235" y="1595749"/>
            <a:chExt cx="8099314" cy="4803916"/>
          </a:xfrm>
        </p:grpSpPr>
        <p:pic>
          <p:nvPicPr>
            <p:cNvPr id="16" name="Picture 15" descr="Screen Shot 2012-08-22 at 12.45.5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35" y="1595749"/>
              <a:ext cx="8099314" cy="4157585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497235" y="5753334"/>
              <a:ext cx="8099314" cy="646331"/>
            </a:xfrm>
            <a:prstGeom prst="rect">
              <a:avLst/>
            </a:prstGeom>
            <a:solidFill>
              <a:schemeClr val="bg1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Fraction of working Channels &gt; 98%</a:t>
              </a:r>
              <a:endParaRPr lang="en-US" sz="3600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7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76019" y="2930990"/>
            <a:ext cx="7772400" cy="136207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Searches</a:t>
            </a:r>
            <a:endParaRPr lang="en-US" sz="6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06BFC-CAD8-A44E-8CF3-87DFAD7856F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2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915524"/>
            <a:ext cx="1607993" cy="167605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799" y="1172380"/>
            <a:ext cx="8001000" cy="1620570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Search for Dark Matter in </a:t>
            </a:r>
            <a:r>
              <a:rPr lang="en-US" sz="1600" dirty="0" err="1"/>
              <a:t>monojet</a:t>
            </a:r>
            <a:r>
              <a:rPr lang="en-US" sz="1600" dirty="0"/>
              <a:t>, </a:t>
            </a:r>
            <a:r>
              <a:rPr lang="en-US" sz="1600" dirty="0" err="1"/>
              <a:t>monophoton</a:t>
            </a:r>
            <a:r>
              <a:rPr lang="en-US" sz="1600" dirty="0"/>
              <a:t>, and </a:t>
            </a:r>
            <a:r>
              <a:rPr lang="en-US" sz="1600" dirty="0" err="1"/>
              <a:t>monolepton</a:t>
            </a:r>
            <a:r>
              <a:rPr lang="en-US" sz="1600" dirty="0"/>
              <a:t> final states a la the direct detection </a:t>
            </a:r>
            <a:r>
              <a:rPr lang="en-US" sz="1600" dirty="0" smtClean="0"/>
              <a:t>experiments by triggering on an ISR jet, photon, or W(</a:t>
            </a:r>
            <a:r>
              <a:rPr lang="en-US" sz="1600" dirty="0" err="1" smtClean="0"/>
              <a:t>l</a:t>
            </a:r>
            <a:r>
              <a:rPr lang="en-US" sz="1600" dirty="0" err="1" smtClean="0">
                <a:latin typeface="Symbol" charset="2"/>
                <a:cs typeface="Symbol" charset="2"/>
              </a:rPr>
              <a:t>n</a:t>
            </a:r>
            <a:r>
              <a:rPr lang="en-US" sz="1600" dirty="0" smtClean="0"/>
              <a:t>):</a:t>
            </a:r>
            <a:endParaRPr lang="en-US" sz="1600" dirty="0"/>
          </a:p>
          <a:p>
            <a:pPr lvl="1"/>
            <a:r>
              <a:rPr lang="en-US" sz="1400" dirty="0"/>
              <a:t>Limits are somewhat model-dependent </a:t>
            </a:r>
            <a:r>
              <a:rPr lang="en-US" sz="1400" dirty="0" smtClean="0"/>
              <a:t>(sensitive to the mediator mass); </a:t>
            </a:r>
            <a:r>
              <a:rPr lang="en-US" sz="1400" dirty="0"/>
              <a:t>yet competitive</a:t>
            </a:r>
          </a:p>
          <a:p>
            <a:pPr lvl="1"/>
            <a:r>
              <a:rPr lang="en-US" sz="1400" dirty="0"/>
              <a:t>Offer unique sensitivity to DM-gluon </a:t>
            </a:r>
            <a:r>
              <a:rPr lang="en-US" sz="1400" dirty="0" smtClean="0"/>
              <a:t>couplings</a:t>
            </a:r>
          </a:p>
          <a:p>
            <a:r>
              <a:rPr lang="en-US" sz="1600" dirty="0" smtClean="0"/>
              <a:t>Increased </a:t>
            </a:r>
            <a:r>
              <a:rPr lang="en-US" sz="1600" dirty="0"/>
              <a:t>interest since the recent CDMS result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/>
              <a:t>arXiv:1304.4279)</a:t>
            </a:r>
            <a:r>
              <a:rPr lang="en-US" sz="1600" dirty="0" smtClean="0"/>
              <a:t>!</a:t>
            </a:r>
          </a:p>
          <a:p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Searches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671571"/>
            <a:ext cx="4971824" cy="1026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69" y="3681816"/>
            <a:ext cx="3432514" cy="3218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476730" y="4961449"/>
            <a:ext cx="1895471" cy="461665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EXO-12-048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017" y="2065128"/>
            <a:ext cx="2582834" cy="12128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85452" y="3368025"/>
            <a:ext cx="17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W+ MET</a:t>
            </a:r>
            <a:endParaRPr lang="en-U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732" y="3612924"/>
            <a:ext cx="3394235" cy="32664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67944" y="5529426"/>
            <a:ext cx="1319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Heavy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mediator</a:t>
            </a:r>
          </a:p>
        </p:txBody>
      </p:sp>
    </p:spTree>
    <p:extLst>
      <p:ext uri="{BB962C8B-B14F-4D97-AF65-F5344CB8AC3E}">
        <p14:creationId xmlns:p14="http://schemas.microsoft.com/office/powerpoint/2010/main" val="376403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SUSY frustration…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424936" cy="549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03B8D"/>
                </a:solidFill>
              </a:rPr>
              <a:t>The future of SUSY</a:t>
            </a:r>
            <a:endParaRPr lang="en-US" dirty="0">
              <a:solidFill>
                <a:srgbClr val="203B8D"/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small space explored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CMSSM heavily constrained</a:t>
            </a:r>
          </a:p>
          <a:p>
            <a:endParaRPr lang="en-US" dirty="0"/>
          </a:p>
          <a:p>
            <a:r>
              <a:rPr lang="en-US" dirty="0" smtClean="0"/>
              <a:t>Could be ‘hidden’ at small masses</a:t>
            </a:r>
          </a:p>
          <a:p>
            <a:r>
              <a:rPr lang="en-US" dirty="0" smtClean="0"/>
              <a:t>Or still natural at higher masses</a:t>
            </a:r>
          </a:p>
          <a:p>
            <a:pPr lvl="1"/>
            <a:r>
              <a:rPr lang="en-US" dirty="0" smtClean="0"/>
              <a:t>Direct detection through new particles</a:t>
            </a:r>
          </a:p>
          <a:p>
            <a:pPr lvl="1"/>
            <a:r>
              <a:rPr lang="en-US" dirty="0" smtClean="0"/>
              <a:t>Indirect by precision measurements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280" y="1700808"/>
            <a:ext cx="46101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It </a:t>
            </a:r>
            <a:r>
              <a:rPr lang="en-US" sz="4800" dirty="0" err="1" smtClean="0"/>
              <a:t>ain’t</a:t>
            </a:r>
            <a:r>
              <a:rPr lang="en-US" sz="4800" dirty="0" smtClean="0"/>
              <a:t> over ..yet 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5576" y="1412776"/>
            <a:ext cx="4536504" cy="5172406"/>
            <a:chOff x="755576" y="1412776"/>
            <a:chExt cx="4536504" cy="51724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576" y="1412776"/>
              <a:ext cx="4286827" cy="517240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707904" y="3645024"/>
              <a:ext cx="1584176" cy="2940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652055" y="1456709"/>
            <a:ext cx="27363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Reach of 14 </a:t>
            </a:r>
            <a:r>
              <a:rPr lang="en-US" sz="2000" dirty="0" err="1" smtClean="0"/>
              <a:t>TeV</a:t>
            </a:r>
            <a:r>
              <a:rPr lang="en-US" sz="2000" dirty="0" smtClean="0"/>
              <a:t> for new physics particle ‘mass’ ( from </a:t>
            </a:r>
            <a:r>
              <a:rPr lang="en-US" sz="2000" dirty="0" err="1" smtClean="0"/>
              <a:t>parton</a:t>
            </a:r>
            <a:r>
              <a:rPr lang="en-US" sz="2000" dirty="0" smtClean="0"/>
              <a:t> luminosities ratios </a:t>
            </a:r>
            <a:r>
              <a:rPr lang="en-US" sz="2000" dirty="0" err="1" smtClean="0"/>
              <a:t>wrt</a:t>
            </a:r>
            <a:r>
              <a:rPr lang="en-US" sz="2000" dirty="0" smtClean="0"/>
              <a:t> to 8 </a:t>
            </a:r>
            <a:r>
              <a:rPr lang="en-US" sz="2000" dirty="0" err="1" smtClean="0"/>
              <a:t>TeV</a:t>
            </a:r>
            <a:r>
              <a:rPr lang="en-US" sz="2000" dirty="0" smtClean="0"/>
              <a:t> and for different integrated </a:t>
            </a:r>
            <a:r>
              <a:rPr lang="en-US" sz="2000" dirty="0" err="1" smtClean="0"/>
              <a:t>lumi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Reality might be more difficult…but analysis will get smarter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search is on!</a:t>
            </a:r>
          </a:p>
          <a:p>
            <a:r>
              <a:rPr lang="en-US" sz="2000" dirty="0" smtClean="0"/>
              <a:t>e.g. Stop mass reach 1.4-18 </a:t>
            </a:r>
            <a:r>
              <a:rPr lang="en-US" sz="2000" dirty="0" err="1" smtClean="0"/>
              <a:t>TeV</a:t>
            </a:r>
            <a:r>
              <a:rPr lang="en-US" sz="2000" dirty="0" smtClean="0"/>
              <a:t> ( now ≲700 GeV)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447764" y="5807005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From G. Salam, Aix les </a:t>
            </a:r>
            <a:r>
              <a:rPr lang="en-US" sz="1800" dirty="0" err="1" smtClean="0"/>
              <a:t>Bains</a:t>
            </a:r>
            <a:r>
              <a:rPr lang="en-US" sz="1800" dirty="0"/>
              <a:t> </a:t>
            </a:r>
            <a:r>
              <a:rPr lang="en-US" sz="1800" dirty="0" smtClean="0"/>
              <a:t>ECFA workshop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36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Ions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Cannot do justice in a short time : CMS contributed &gt; 10 new results at the Hard </a:t>
            </a:r>
            <a:r>
              <a:rPr lang="en-US" dirty="0"/>
              <a:t>Probes conference (</a:t>
            </a:r>
            <a:r>
              <a:rPr lang="en-US" dirty="0">
                <a:hlinkClick r:id="rId2"/>
              </a:rPr>
              <a:t>http://www.phy.uct.ac.za/hp2013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 see there for more information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2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504" y="-243408"/>
            <a:ext cx="7425829" cy="1143000"/>
          </a:xfrm>
        </p:spPr>
        <p:txBody>
          <a:bodyPr/>
          <a:lstStyle/>
          <a:p>
            <a:r>
              <a:rPr lang="en-US" dirty="0" smtClean="0"/>
              <a:t>QGP droplets ?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4789E-BFD3-444B-8DDA-03D501E26F0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7504" y="715244"/>
            <a:ext cx="8928992" cy="4571430"/>
            <a:chOff x="107504" y="715244"/>
            <a:chExt cx="8928992" cy="4571430"/>
          </a:xfrm>
        </p:grpSpPr>
        <p:grpSp>
          <p:nvGrpSpPr>
            <p:cNvPr id="12" name="Group 11"/>
            <p:cNvGrpSpPr/>
            <p:nvPr/>
          </p:nvGrpSpPr>
          <p:grpSpPr>
            <a:xfrm>
              <a:off x="107504" y="715244"/>
              <a:ext cx="8928992" cy="4571430"/>
              <a:chOff x="107504" y="715244"/>
              <a:chExt cx="8928992" cy="457143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7504" y="715244"/>
                <a:ext cx="8928992" cy="457143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843808" y="715244"/>
                <a:ext cx="3312368" cy="7695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851895" y="4797152"/>
              <a:ext cx="2834905" cy="4895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4431655"/>
            <a:ext cx="1855959" cy="22898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5493329"/>
            <a:ext cx="3024336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Remarkable similarities between </a:t>
            </a:r>
            <a:r>
              <a:rPr lang="en-US" dirty="0" err="1" smtClean="0"/>
              <a:t>Pb-Pb</a:t>
            </a:r>
            <a:r>
              <a:rPr lang="en-US" dirty="0" smtClean="0"/>
              <a:t>, p-</a:t>
            </a:r>
            <a:r>
              <a:rPr lang="en-US" dirty="0" err="1" smtClean="0"/>
              <a:t>Pb,p</a:t>
            </a:r>
            <a:r>
              <a:rPr lang="en-US" dirty="0" smtClean="0"/>
              <a:t>-p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8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1" y="2413001"/>
            <a:ext cx="8806549" cy="4235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2290" name="Picture 2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574800"/>
            <a:ext cx="337820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278632"/>
            <a:ext cx="8686800" cy="638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ym typeface="Arial" charset="0"/>
              </a:rPr>
              <a:t>Interesting new results presented at the Hard Probes conference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8686799" cy="1143000"/>
          </a:xfrm>
        </p:spPr>
        <p:txBody>
          <a:bodyPr/>
          <a:lstStyle/>
          <a:p>
            <a:r>
              <a:rPr lang="en-US" dirty="0" smtClean="0"/>
              <a:t>Heavy-Ion Highlights: </a:t>
            </a:r>
            <a:r>
              <a:rPr lang="en-US" dirty="0" err="1" smtClean="0"/>
              <a:t>PbPb</a:t>
            </a:r>
            <a:endParaRPr lang="en-US" dirty="0"/>
          </a:p>
        </p:txBody>
      </p:sp>
      <p:pic>
        <p:nvPicPr>
          <p:cNvPr id="12294" name="Picture 6" descr="dropped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99" y="3702559"/>
            <a:ext cx="1882065" cy="518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AutoShape 9"/>
          <p:cNvSpPr>
            <a:spLocks/>
          </p:cNvSpPr>
          <p:nvPr/>
        </p:nvSpPr>
        <p:spPr bwMode="auto">
          <a:xfrm>
            <a:off x="3239814" y="3619502"/>
            <a:ext cx="977900" cy="900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768" y="0"/>
                </a:moveTo>
                <a:cubicBezTo>
                  <a:pt x="2137" y="0"/>
                  <a:pt x="0" y="2319"/>
                  <a:pt x="0" y="5174"/>
                </a:cubicBezTo>
                <a:lnTo>
                  <a:pt x="0" y="10357"/>
                </a:lnTo>
                <a:cubicBezTo>
                  <a:pt x="0" y="13212"/>
                  <a:pt x="2137" y="15522"/>
                  <a:pt x="4768" y="15522"/>
                </a:cubicBezTo>
                <a:lnTo>
                  <a:pt x="9756" y="15522"/>
                </a:lnTo>
                <a:lnTo>
                  <a:pt x="15305" y="21600"/>
                </a:lnTo>
                <a:lnTo>
                  <a:pt x="15875" y="15522"/>
                </a:lnTo>
                <a:lnTo>
                  <a:pt x="16839" y="15522"/>
                </a:lnTo>
                <a:cubicBezTo>
                  <a:pt x="19471" y="15522"/>
                  <a:pt x="21599" y="13212"/>
                  <a:pt x="21599" y="10357"/>
                </a:cubicBezTo>
                <a:lnTo>
                  <a:pt x="21599" y="5174"/>
                </a:lnTo>
                <a:cubicBezTo>
                  <a:pt x="21599" y="2319"/>
                  <a:pt x="19471" y="0"/>
                  <a:pt x="16839" y="0"/>
                </a:cubicBezTo>
                <a:lnTo>
                  <a:pt x="4768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/>
        </p:spPr>
        <p:txBody>
          <a:bodyPr lIns="38100" tIns="38100" rIns="38100" bIns="38100"/>
          <a:lstStyle/>
          <a:p>
            <a:pPr algn="ctr" defTabSz="584200"/>
            <a:r>
              <a:rPr lang="en-US" sz="200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New</a:t>
            </a:r>
          </a:p>
          <a:p>
            <a:pPr algn="ctr" defTabSz="584200"/>
            <a:r>
              <a:rPr lang="en-US" sz="200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 data</a:t>
            </a:r>
            <a:endParaRPr lang="en-US" sz="1600" dirty="0"/>
          </a:p>
        </p:txBody>
      </p:sp>
      <p:sp>
        <p:nvSpPr>
          <p:cNvPr id="12298" name="AutoShape 10"/>
          <p:cNvSpPr>
            <a:spLocks/>
          </p:cNvSpPr>
          <p:nvPr/>
        </p:nvSpPr>
        <p:spPr bwMode="auto">
          <a:xfrm>
            <a:off x="5103752" y="3789040"/>
            <a:ext cx="1927225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418" y="0"/>
                </a:moveTo>
                <a:cubicBezTo>
                  <a:pt x="1084" y="0"/>
                  <a:pt x="0" y="3163"/>
                  <a:pt x="0" y="7057"/>
                </a:cubicBezTo>
                <a:lnTo>
                  <a:pt x="0" y="14127"/>
                </a:lnTo>
                <a:cubicBezTo>
                  <a:pt x="0" y="18021"/>
                  <a:pt x="1084" y="21171"/>
                  <a:pt x="2418" y="21171"/>
                </a:cubicBezTo>
                <a:lnTo>
                  <a:pt x="8541" y="21171"/>
                </a:lnTo>
                <a:cubicBezTo>
                  <a:pt x="9334" y="21171"/>
                  <a:pt x="10030" y="20040"/>
                  <a:pt x="10470" y="18317"/>
                </a:cubicBezTo>
                <a:lnTo>
                  <a:pt x="21600" y="21599"/>
                </a:lnTo>
                <a:lnTo>
                  <a:pt x="10955" y="9924"/>
                </a:lnTo>
                <a:lnTo>
                  <a:pt x="10955" y="7057"/>
                </a:lnTo>
                <a:cubicBezTo>
                  <a:pt x="10955" y="3163"/>
                  <a:pt x="9875" y="0"/>
                  <a:pt x="8541" y="0"/>
                </a:cubicBezTo>
                <a:lnTo>
                  <a:pt x="2418" y="0"/>
                </a:lnTo>
                <a:close/>
              </a:path>
            </a:pathLst>
          </a:custGeom>
          <a:noFill/>
          <a:ln w="25400" cap="flat" cmpd="sng">
            <a:noFill/>
            <a:prstDash val="solid"/>
            <a:miter lim="0"/>
            <a:headEnd/>
            <a:tailEnd/>
          </a:ln>
          <a:effectLst/>
          <a:extLst/>
        </p:spPr>
        <p:txBody>
          <a:bodyPr lIns="38100" tIns="38100" rIns="38100" bIns="38100"/>
          <a:lstStyle/>
          <a:p>
            <a:pPr defTabSz="584200"/>
            <a:r>
              <a:rPr lang="en-US" sz="200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 </a:t>
            </a:r>
            <a:endParaRPr lang="en-US" sz="2000" dirty="0"/>
          </a:p>
        </p:txBody>
      </p:sp>
      <p:sp>
        <p:nvSpPr>
          <p:cNvPr id="12299" name="AutoShape 11"/>
          <p:cNvSpPr>
            <a:spLocks/>
          </p:cNvSpPr>
          <p:nvPr/>
        </p:nvSpPr>
        <p:spPr bwMode="auto">
          <a:xfrm>
            <a:off x="3886200" y="1689100"/>
            <a:ext cx="4673935" cy="508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r>
              <a:rPr lang="en-US" sz="1200" i="1" u="sng" dirty="0">
                <a:solidFill>
                  <a:srgbClr val="FF2600"/>
                </a:solidFill>
                <a:hlinkClick r:id="rId5"/>
              </a:rPr>
              <a:t>EPJC 72 (2012) 1945</a:t>
            </a:r>
            <a:r>
              <a:rPr lang="en-US" sz="1200" i="1" dirty="0">
                <a:solidFill>
                  <a:srgbClr val="FF2600"/>
                </a:solidFill>
              </a:rPr>
              <a:t>, </a:t>
            </a:r>
            <a:r>
              <a:rPr lang="en-US" sz="1200" i="1" u="sng" dirty="0">
                <a:solidFill>
                  <a:srgbClr val="FF2600"/>
                </a:solidFill>
                <a:hlinkClick r:id="rId6"/>
              </a:rPr>
              <a:t>PLB 715 (2012) 66</a:t>
            </a:r>
            <a:r>
              <a:rPr lang="en-US" sz="1200" i="1" dirty="0">
                <a:solidFill>
                  <a:srgbClr val="FF2600"/>
                </a:solidFill>
              </a:rPr>
              <a:t>, </a:t>
            </a:r>
            <a:r>
              <a:rPr lang="en-US" sz="1200" i="1" u="sng" dirty="0">
                <a:solidFill>
                  <a:srgbClr val="FF2600"/>
                </a:solidFill>
                <a:hlinkClick r:id="rId7"/>
              </a:rPr>
              <a:t>PLB 710 (2012) 256</a:t>
            </a:r>
            <a:r>
              <a:rPr lang="en-US" sz="1200" i="1" dirty="0">
                <a:solidFill>
                  <a:srgbClr val="FF2600"/>
                </a:solidFill>
              </a:rPr>
              <a:t/>
            </a:r>
            <a:br>
              <a:rPr lang="en-US" sz="1200" i="1" dirty="0">
                <a:solidFill>
                  <a:srgbClr val="FF2600"/>
                </a:solidFill>
              </a:rPr>
            </a:br>
            <a:r>
              <a:rPr lang="en-US" sz="1200" i="1" u="sng" dirty="0">
                <a:solidFill>
                  <a:srgbClr val="FF2600"/>
                </a:solidFill>
                <a:hlinkClick r:id="rId8"/>
              </a:rPr>
              <a:t>CMS-HIN-12-014</a:t>
            </a:r>
            <a:r>
              <a:rPr lang="en-US" sz="1200" i="1" dirty="0">
                <a:solidFill>
                  <a:srgbClr val="FF2600"/>
                </a:solidFill>
              </a:rPr>
              <a:t>, </a:t>
            </a:r>
            <a:r>
              <a:rPr lang="en-US" sz="1200" i="1" u="sng" dirty="0">
                <a:solidFill>
                  <a:srgbClr val="FF2600"/>
                </a:solidFill>
                <a:hlinkClick r:id="rId9"/>
              </a:rPr>
              <a:t>CMS-HIN-13-004</a:t>
            </a:r>
            <a:r>
              <a:rPr lang="en-US" sz="1200" i="1" dirty="0">
                <a:solidFill>
                  <a:srgbClr val="FF2600"/>
                </a:solidFill>
              </a:rPr>
              <a:t>, </a:t>
            </a:r>
            <a:r>
              <a:rPr lang="en-US" sz="1200" i="1" u="sng" dirty="0">
                <a:solidFill>
                  <a:srgbClr val="FF2600"/>
                </a:solidFill>
                <a:hlinkClick r:id="rId10"/>
              </a:rPr>
              <a:t>CMS-HIN-12-004</a:t>
            </a:r>
            <a:r>
              <a:rPr lang="en-US" sz="1200" i="1" dirty="0">
                <a:solidFill>
                  <a:srgbClr val="FF2600"/>
                </a:solidFill>
              </a:rPr>
              <a:t>, </a:t>
            </a:r>
            <a:r>
              <a:rPr lang="en-US" sz="1200" i="1" u="sng" dirty="0">
                <a:solidFill>
                  <a:srgbClr val="FF2600"/>
                </a:solidFill>
                <a:hlinkClick r:id="rId11"/>
              </a:rPr>
              <a:t>CMS-HIN-12-003</a:t>
            </a:r>
            <a:endParaRPr lang="en-US" sz="2000" i="1" dirty="0"/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7F7F7F"/>
                </a:solidFill>
              </a:rPr>
              <a:pPr algn="r"/>
              <a:t>27</a:t>
            </a:fld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7339" y="2613611"/>
            <a:ext cx="152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CMS Preliminary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0814" y="2697269"/>
            <a:ext cx="1329378" cy="43088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CMS Preliminary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3751" y="3717032"/>
            <a:ext cx="864096" cy="720080"/>
          </a:xfrm>
          <a:prstGeom prst="rect">
            <a:avLst/>
          </a:prstGeom>
          <a:solidFill>
            <a:srgbClr val="FFD8B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0000" lnSpcReduction="20000"/>
          </a:bodyPr>
          <a:lstStyle/>
          <a:p>
            <a:pPr algn="ctr" defTabSz="584200"/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New</a:t>
            </a:r>
          </a:p>
          <a:p>
            <a:pPr algn="ctr" defTabSz="584200"/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 b-jets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794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48064" y="1484784"/>
            <a:ext cx="4409869" cy="864096"/>
          </a:xfr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n-US" sz="2400" dirty="0" smtClean="0">
                <a:sym typeface="Arial" charset="0"/>
              </a:rPr>
              <a:t>Unexpected </a:t>
            </a:r>
            <a:r>
              <a:rPr lang="ja-JP" altLang="en-US" sz="2400" dirty="0" smtClean="0">
                <a:sym typeface="Arial" charset="0"/>
              </a:rPr>
              <a:t>“</a:t>
            </a:r>
            <a:r>
              <a:rPr lang="en-US" sz="2400" dirty="0" smtClean="0">
                <a:sym typeface="Arial" charset="0"/>
              </a:rPr>
              <a:t>bump</a:t>
            </a:r>
            <a:r>
              <a:rPr lang="ja-JP" altLang="en-US" sz="2400" dirty="0" smtClean="0">
                <a:sym typeface="Arial" charset="0"/>
              </a:rPr>
              <a:t>”</a:t>
            </a:r>
            <a:r>
              <a:rPr lang="en-US" sz="2400" dirty="0" smtClean="0">
                <a:sym typeface="Arial" charset="0"/>
              </a:rPr>
              <a:t> at high </a:t>
            </a:r>
            <a:r>
              <a:rPr lang="en-US" sz="2400" dirty="0" err="1" smtClean="0">
                <a:sym typeface="Arial" charset="0"/>
              </a:rPr>
              <a:t>p</a:t>
            </a:r>
            <a:r>
              <a:rPr lang="en-US" sz="2400" baseline="-25000" dirty="0" err="1" smtClean="0">
                <a:sym typeface="Arial" charset="0"/>
              </a:rPr>
              <a:t>T</a:t>
            </a:r>
            <a:endParaRPr lang="en-US" sz="2400" baseline="-25000" dirty="0" smtClean="0">
              <a:sym typeface="Arial" charset="0"/>
            </a:endParaRPr>
          </a:p>
          <a:p>
            <a:pPr lvl="1"/>
            <a:r>
              <a:rPr lang="en-US" sz="2000" dirty="0" smtClean="0">
                <a:sym typeface="Arial" charset="0"/>
              </a:rPr>
              <a:t>Parton anti-shadowing  x ~ 0.02– 0.20?</a:t>
            </a:r>
            <a:endParaRPr lang="en-US" sz="2000" dirty="0"/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Heavy Ion Highlights: pPb</a:t>
            </a:r>
            <a:endParaRPr lang="en-US"/>
          </a:p>
        </p:txBody>
      </p:sp>
      <p:sp>
        <p:nvSpPr>
          <p:cNvPr id="13317" name="AutoShape 5"/>
          <p:cNvSpPr>
            <a:spLocks/>
          </p:cNvSpPr>
          <p:nvPr/>
        </p:nvSpPr>
        <p:spPr bwMode="auto">
          <a:xfrm>
            <a:off x="6233723" y="1196752"/>
            <a:ext cx="1647825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r>
              <a:rPr lang="en-US" sz="1600" i="1" u="sng" dirty="0">
                <a:solidFill>
                  <a:srgbClr val="FF2600"/>
                </a:solidFill>
                <a:hlinkClick r:id="rId2"/>
              </a:rPr>
              <a:t>CMS-HIN-12-017</a:t>
            </a:r>
            <a:endParaRPr lang="en-US" sz="1600" i="1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7F7F7F"/>
                </a:solidFill>
              </a:rPr>
              <a:pPr algn="r"/>
              <a:t>28</a:t>
            </a:fld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316688"/>
            <a:ext cx="4162823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3318" y="3068960"/>
            <a:ext cx="42706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pPb</a:t>
            </a:r>
            <a:r>
              <a:rPr lang="en-US" dirty="0" smtClean="0"/>
              <a:t> collision data is revealing more interesting than just establishing the ‘calibration’ to </a:t>
            </a:r>
            <a:r>
              <a:rPr lang="en-US" dirty="0" err="1" smtClean="0"/>
              <a:t>PbPb</a:t>
            </a:r>
            <a:r>
              <a:rPr lang="en-US" dirty="0" smtClean="0"/>
              <a:t> running: unexpected features show up revealing a richer dynamics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Dijet </a:t>
            </a:r>
            <a:r>
              <a:rPr lang="en-US" dirty="0">
                <a:solidFill>
                  <a:srgbClr val="FF0000"/>
                </a:solidFill>
              </a:rPr>
              <a:t>prod ~ ok with </a:t>
            </a:r>
            <a:r>
              <a:rPr lang="en-US" dirty="0" err="1">
                <a:solidFill>
                  <a:srgbClr val="FF0000"/>
                </a:solidFill>
              </a:rPr>
              <a:t>nPDF</a:t>
            </a:r>
            <a:r>
              <a:rPr lang="en-US" dirty="0">
                <a:solidFill>
                  <a:srgbClr val="FF0000"/>
                </a:solidFill>
              </a:rPr>
              <a:t>…but over-</a:t>
            </a:r>
            <a:r>
              <a:rPr lang="en-US" dirty="0" err="1">
                <a:solidFill>
                  <a:srgbClr val="FF0000"/>
                </a:solidFill>
              </a:rPr>
              <a:t>compenstion</a:t>
            </a:r>
            <a:r>
              <a:rPr lang="en-US" dirty="0">
                <a:solidFill>
                  <a:srgbClr val="FF0000"/>
                </a:solidFill>
              </a:rPr>
              <a:t> at High 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 much more than expected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17" y="980448"/>
            <a:ext cx="3475591" cy="210678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7668344" y="2316688"/>
            <a:ext cx="648072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646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December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FE51-417D-AB40-B9CE-23E551131A2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LHC_schedule_2015-2034_FkBordry_2-december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72" y="980728"/>
            <a:ext cx="7717828" cy="57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1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Despite pileup exceeding CMS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9" descr="verti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8" y="1930801"/>
            <a:ext cx="4582123" cy="286382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ZoneTexte 12"/>
          <p:cNvSpPr txBox="1"/>
          <p:nvPr/>
        </p:nvSpPr>
        <p:spPr>
          <a:xfrm>
            <a:off x="271061" y="5826135"/>
            <a:ext cx="6100020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~ 25 events on average per BX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876" y="1467406"/>
            <a:ext cx="2178561" cy="2005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764" y="3584409"/>
            <a:ext cx="2339444" cy="22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0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40391"/>
              </p:ext>
            </p:extLst>
          </p:nvPr>
        </p:nvGraphicFramePr>
        <p:xfrm>
          <a:off x="152400" y="1530072"/>
          <a:ext cx="8839201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62"/>
                <a:gridCol w="1084167"/>
                <a:gridCol w="1084167"/>
                <a:gridCol w="1084167"/>
                <a:gridCol w="1071037"/>
                <a:gridCol w="1219200"/>
                <a:gridCol w="970740"/>
                <a:gridCol w="116286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1600" noProof="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/>
                        <a:t>Number of bunches</a:t>
                      </a:r>
                      <a:endParaRPr lang="en-GB" sz="1600" noProof="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err="1" smtClean="0"/>
                        <a:t>Ib</a:t>
                      </a:r>
                      <a:endParaRPr lang="en-GB" sz="1600" noProof="0" dirty="0" smtClean="0"/>
                    </a:p>
                    <a:p>
                      <a:pPr algn="ctr"/>
                      <a:r>
                        <a:rPr lang="en-GB" sz="1600" noProof="0" dirty="0" smtClean="0"/>
                        <a:t>LHC</a:t>
                      </a:r>
                      <a:r>
                        <a:rPr lang="en-GB" sz="1600" baseline="0" noProof="0" dirty="0" smtClean="0"/>
                        <a:t> </a:t>
                      </a:r>
                      <a:r>
                        <a:rPr lang="en-GB" sz="1600" noProof="0" dirty="0" smtClean="0"/>
                        <a:t>[1e11]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/>
                        <a:t>Collimator</a:t>
                      </a:r>
                    </a:p>
                    <a:p>
                      <a:pPr algn="ctr"/>
                      <a:r>
                        <a:rPr lang="en-GB" sz="1600" noProof="0" dirty="0" smtClean="0"/>
                        <a:t>scenario</a:t>
                      </a:r>
                      <a:endParaRPr lang="en-GB" sz="1600" noProof="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/>
                        <a:t>Emit</a:t>
                      </a:r>
                    </a:p>
                    <a:p>
                      <a:pPr algn="ctr"/>
                      <a:r>
                        <a:rPr lang="en-GB" sz="1600" noProof="0" dirty="0" smtClean="0"/>
                        <a:t>LHC (SPS)</a:t>
                      </a:r>
                    </a:p>
                    <a:p>
                      <a:pPr algn="ctr"/>
                      <a:r>
                        <a:rPr lang="en-GB" sz="1600" noProof="0" dirty="0" smtClean="0"/>
                        <a:t>[um]</a:t>
                      </a:r>
                      <a:endParaRPr lang="en-GB" sz="1600" noProof="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/>
                        <a:t>Peak </a:t>
                      </a:r>
                      <a:r>
                        <a:rPr lang="en-GB" sz="1600" noProof="0" dirty="0" err="1" smtClean="0"/>
                        <a:t>Lumi</a:t>
                      </a:r>
                      <a:endParaRPr lang="en-GB" sz="1600" noProof="0" dirty="0" smtClean="0"/>
                    </a:p>
                    <a:p>
                      <a:pPr algn="ctr"/>
                      <a:r>
                        <a:rPr lang="en-GB" sz="1600" noProof="0" dirty="0" smtClean="0"/>
                        <a:t>[cm-</a:t>
                      </a:r>
                      <a:r>
                        <a:rPr lang="en-GB" sz="1600" baseline="30000" noProof="0" dirty="0" smtClean="0"/>
                        <a:t>2</a:t>
                      </a:r>
                      <a:r>
                        <a:rPr lang="en-GB" sz="1600" noProof="0" dirty="0" smtClean="0"/>
                        <a:t>s</a:t>
                      </a:r>
                      <a:r>
                        <a:rPr lang="en-GB" sz="1600" baseline="30000" noProof="0" dirty="0" smtClean="0"/>
                        <a:t>-1</a:t>
                      </a:r>
                      <a:r>
                        <a:rPr lang="en-GB" sz="1600" noProof="0" dirty="0" smtClean="0"/>
                        <a:t>]</a:t>
                      </a:r>
                      <a:endParaRPr lang="en-GB" sz="1600" noProof="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 smtClean="0"/>
                        <a:t>~Pile-up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/>
                        <a:t>Int. </a:t>
                      </a:r>
                      <a:r>
                        <a:rPr lang="en-GB" sz="1600" noProof="0" dirty="0" err="1" smtClean="0"/>
                        <a:t>Lumi</a:t>
                      </a:r>
                      <a:endParaRPr lang="en-GB" sz="1600" noProof="0" dirty="0" smtClean="0"/>
                    </a:p>
                    <a:p>
                      <a:pPr algn="ctr"/>
                      <a:r>
                        <a:rPr lang="en-GB" sz="1600" noProof="0" dirty="0" smtClean="0"/>
                        <a:t>[fb</a:t>
                      </a:r>
                      <a:r>
                        <a:rPr lang="en-GB" sz="1600" baseline="30000" noProof="0" dirty="0" smtClean="0"/>
                        <a:t>-1</a:t>
                      </a:r>
                      <a:r>
                        <a:rPr lang="en-GB" sz="1600" noProof="0" dirty="0" smtClean="0"/>
                        <a:t>]</a:t>
                      </a:r>
                      <a:endParaRPr lang="en-GB" sz="1600" noProof="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25 ns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2760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1.15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S1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3.5</a:t>
                      </a:r>
                      <a:r>
                        <a:rPr lang="en-GB" sz="2000" baseline="0" noProof="0" dirty="0" smtClean="0"/>
                        <a:t> (</a:t>
                      </a:r>
                      <a:r>
                        <a:rPr lang="en-GB" sz="2000" noProof="0" dirty="0" smtClean="0"/>
                        <a:t>2.8)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9.2e33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21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24</a:t>
                      </a:r>
                      <a:endParaRPr lang="en-GB" sz="2000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1" noProof="0" dirty="0" smtClean="0"/>
                        <a:t>25 ns</a:t>
                      </a:r>
                      <a:br>
                        <a:rPr lang="en-GB" sz="2000" b="1" i="1" noProof="0" dirty="0" smtClean="0"/>
                      </a:br>
                      <a:r>
                        <a:rPr lang="en-GB" sz="1800" b="1" i="1" noProof="0" dirty="0" smtClean="0"/>
                        <a:t>low emit</a:t>
                      </a:r>
                      <a:endParaRPr lang="en-GB" sz="2000" b="1" i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1" noProof="0" dirty="0" smtClean="0"/>
                        <a:t>2508</a:t>
                      </a:r>
                      <a:endParaRPr lang="en-GB" sz="2000" b="1" i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1" noProof="0" dirty="0" smtClean="0"/>
                        <a:t>1.15</a:t>
                      </a:r>
                      <a:endParaRPr lang="en-GB" sz="2000" b="1" i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1" noProof="0" dirty="0" smtClean="0"/>
                        <a:t>S4</a:t>
                      </a:r>
                      <a:endParaRPr lang="en-GB" sz="2000" b="1" i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1" noProof="0" dirty="0" smtClean="0"/>
                        <a:t>1.9</a:t>
                      </a:r>
                    </a:p>
                    <a:p>
                      <a:pPr algn="ctr"/>
                      <a:r>
                        <a:rPr lang="en-GB" sz="2000" b="1" i="1" noProof="0" dirty="0" smtClean="0"/>
                        <a:t>(1.4)</a:t>
                      </a:r>
                      <a:endParaRPr lang="en-GB" sz="2000" b="1" i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1" noProof="0" dirty="0" smtClean="0"/>
                        <a:t>1.6e34</a:t>
                      </a:r>
                      <a:endParaRPr lang="en-GB" sz="2000" b="1" i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1" noProof="0" dirty="0" smtClean="0"/>
                        <a:t>43</a:t>
                      </a:r>
                      <a:endParaRPr lang="en-GB" sz="2000" b="1" i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1" noProof="0" dirty="0" smtClean="0"/>
                        <a:t>42</a:t>
                      </a:r>
                      <a:endParaRPr lang="en-GB" sz="2000" b="1" i="1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50 ns 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1380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1.6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S1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2.3</a:t>
                      </a:r>
                      <a:r>
                        <a:rPr lang="en-GB" sz="2000" baseline="0" noProof="0" dirty="0" smtClean="0"/>
                        <a:t> (1.7)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1.7e34</a:t>
                      </a:r>
                    </a:p>
                    <a:p>
                      <a:pPr algn="ctr"/>
                      <a:r>
                        <a:rPr lang="en-GB" sz="1600" noProof="0" dirty="0" smtClean="0"/>
                        <a:t>levelling</a:t>
                      </a:r>
                      <a:r>
                        <a:rPr lang="en-GB" sz="2000" noProof="0" dirty="0" smtClean="0"/>
                        <a:t/>
                      </a:r>
                      <a:br>
                        <a:rPr lang="en-GB" sz="2000" noProof="0" dirty="0" smtClean="0"/>
                      </a:br>
                      <a:r>
                        <a:rPr lang="en-GB" sz="2000" noProof="0" dirty="0" smtClean="0"/>
                        <a:t>0.9e34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76</a:t>
                      </a:r>
                      <a:br>
                        <a:rPr lang="en-GB" sz="2000" noProof="0" dirty="0" smtClean="0"/>
                      </a:br>
                      <a:r>
                        <a:rPr lang="en-GB" sz="1600" noProof="0" dirty="0" smtClean="0"/>
                        <a:t>levelling</a:t>
                      </a:r>
                    </a:p>
                    <a:p>
                      <a:pPr algn="ctr"/>
                      <a:r>
                        <a:rPr lang="en-GB" sz="2000" noProof="0" dirty="0" smtClean="0"/>
                        <a:t>40 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~45*</a:t>
                      </a:r>
                      <a:endParaRPr lang="en-GB" sz="2000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50 ns</a:t>
                      </a:r>
                    </a:p>
                    <a:p>
                      <a:pPr algn="ctr"/>
                      <a:r>
                        <a:rPr lang="en-GB" sz="2000" noProof="0" dirty="0" smtClean="0"/>
                        <a:t>low emit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1260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1.6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S4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1.6 (1.2)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2.2e34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108</a:t>
                      </a:r>
                      <a:endParaRPr lang="en-GB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…</a:t>
                      </a:r>
                      <a:endParaRPr lang="en-GB" sz="20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3528" y="5550331"/>
            <a:ext cx="388843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7800" indent="-1079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6.5 TeV</a:t>
            </a:r>
          </a:p>
          <a:p>
            <a:pPr marL="177800" indent="-1079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1.1 ns bunch length</a:t>
            </a:r>
          </a:p>
          <a:p>
            <a:pPr marL="177800" indent="-1079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150 days proton physics, HF = 0.2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4208" y="5693766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All numbers approximate</a:t>
            </a:r>
            <a:endParaRPr lang="en-US" sz="1400" i="1" dirty="0"/>
          </a:p>
        </p:txBody>
      </p:sp>
      <p:sp>
        <p:nvSpPr>
          <p:cNvPr id="2" name="Rectangle 1"/>
          <p:cNvSpPr/>
          <p:nvPr/>
        </p:nvSpPr>
        <p:spPr>
          <a:xfrm>
            <a:off x="4572000" y="6001543"/>
            <a:ext cx="41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 different operational model – </a:t>
            </a:r>
            <a:r>
              <a:rPr lang="en-US" sz="1400" dirty="0">
                <a:solidFill>
                  <a:srgbClr val="FF0000"/>
                </a:solidFill>
              </a:rPr>
              <a:t>caveat - unproven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4382" y="6374454"/>
            <a:ext cx="282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chemeClr val="bg1"/>
                </a:solidFill>
              </a:rPr>
              <a:t>Courtesy  Mike Lamont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performance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84368" y="2420888"/>
            <a:ext cx="1107233" cy="223224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096" y="5373216"/>
            <a:ext cx="2448272" cy="40011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Expected </a:t>
            </a:r>
            <a:r>
              <a:rPr lang="en-US" sz="2000" dirty="0" err="1" smtClean="0"/>
              <a:t>lumi</a:t>
            </a:r>
            <a:r>
              <a:rPr lang="en-US" sz="2000" dirty="0" smtClean="0"/>
              <a:t>/year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596336" y="4653136"/>
            <a:ext cx="576064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8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970" y="-27384"/>
            <a:ext cx="7425829" cy="1143000"/>
          </a:xfrm>
        </p:spPr>
        <p:txBody>
          <a:bodyPr/>
          <a:lstStyle/>
          <a:p>
            <a:r>
              <a:rPr lang="en-US" dirty="0" smtClean="0"/>
              <a:t>Detector upgraded in LS1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1" y="1036960"/>
            <a:ext cx="9144000" cy="472623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932040" y="1628800"/>
            <a:ext cx="3456384" cy="158417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8520" y="1036960"/>
            <a:ext cx="1519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DT sector collectors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076056" y="3356992"/>
            <a:ext cx="3456384" cy="27964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59632" y="4581128"/>
            <a:ext cx="432048" cy="86409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3694006"/>
            <a:ext cx="12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HF PMT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374776" y="1781200"/>
            <a:ext cx="432048" cy="258390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3372" y="1484784"/>
            <a:ext cx="172055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ME4 </a:t>
            </a:r>
            <a:r>
              <a:rPr lang="en-US" dirty="0" err="1" smtClean="0"/>
              <a:t>endcap</a:t>
            </a:r>
            <a:r>
              <a:rPr lang="en-US" dirty="0" smtClean="0"/>
              <a:t> muons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076056" y="4005064"/>
            <a:ext cx="432048" cy="108012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99992" y="5483391"/>
            <a:ext cx="1720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ME1 FE electronics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553200" y="4797152"/>
            <a:ext cx="2133600" cy="79208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75917" y="5657672"/>
            <a:ext cx="172055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tracker operation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3568" y="5907202"/>
            <a:ext cx="295232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beampipe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635896" y="5589240"/>
            <a:ext cx="648072" cy="3179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30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 descr="muon_system_profile_rb4_fix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9470" y="928394"/>
            <a:ext cx="3863010" cy="2842017"/>
          </a:xfrm>
        </p:spPr>
      </p:pic>
      <p:pic>
        <p:nvPicPr>
          <p:cNvPr id="35843" name="Picture 5" descr="Rates_25apr2008"/>
          <p:cNvPicPr>
            <a:picLocks noChangeAspect="1" noChangeArrowheads="1"/>
          </p:cNvPicPr>
          <p:nvPr/>
        </p:nvPicPr>
        <p:blipFill>
          <a:blip r:embed="rId4" cstate="print"/>
          <a:srcRect l="2116" t="7195" r="8006" b="668"/>
          <a:stretch>
            <a:fillRect/>
          </a:stretch>
        </p:blipFill>
        <p:spPr bwMode="auto">
          <a:xfrm>
            <a:off x="479425" y="3789040"/>
            <a:ext cx="3887788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71550" y="5016177"/>
            <a:ext cx="2655888" cy="1220788"/>
            <a:chOff x="685800" y="3505200"/>
            <a:chExt cx="2655888" cy="1220788"/>
          </a:xfrm>
        </p:grpSpPr>
        <p:sp>
          <p:nvSpPr>
            <p:cNvPr id="35852" name="Text Box 4"/>
            <p:cNvSpPr txBox="1">
              <a:spLocks noChangeArrowheads="1"/>
            </p:cNvSpPr>
            <p:nvPr/>
          </p:nvSpPr>
          <p:spPr bwMode="auto">
            <a:xfrm>
              <a:off x="762000" y="3581400"/>
              <a:ext cx="1600200" cy="27463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200" b="0">
                  <a:solidFill>
                    <a:srgbClr val="0000CC"/>
                  </a:solidFill>
                  <a:latin typeface="Arial" pitchFamily="-1" charset="0"/>
                </a:rPr>
                <a:t>Target Rate 5 kHz</a:t>
              </a:r>
              <a:endParaRPr lang="en-US" sz="1200" b="0" baseline="30000">
                <a:solidFill>
                  <a:srgbClr val="0000CC"/>
                </a:solidFill>
                <a:latin typeface="Arial" pitchFamily="-1" charset="0"/>
              </a:endParaRPr>
            </a:p>
          </p:txBody>
        </p:sp>
        <p:sp>
          <p:nvSpPr>
            <p:cNvPr id="35853" name="Line 10"/>
            <p:cNvSpPr>
              <a:spLocks noChangeShapeType="1"/>
            </p:cNvSpPr>
            <p:nvPr/>
          </p:nvSpPr>
          <p:spPr bwMode="auto">
            <a:xfrm>
              <a:off x="2482850" y="3514725"/>
              <a:ext cx="0" cy="1209675"/>
            </a:xfrm>
            <a:prstGeom prst="line">
              <a:avLst/>
            </a:prstGeom>
            <a:noFill/>
            <a:ln w="28575">
              <a:solidFill>
                <a:srgbClr val="339933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854" name="Line 11"/>
            <p:cNvSpPr>
              <a:spLocks noChangeShapeType="1"/>
            </p:cNvSpPr>
            <p:nvPr/>
          </p:nvSpPr>
          <p:spPr bwMode="auto">
            <a:xfrm flipH="1">
              <a:off x="3332163" y="3532188"/>
              <a:ext cx="6350" cy="1193800"/>
            </a:xfrm>
            <a:prstGeom prst="line">
              <a:avLst/>
            </a:prstGeom>
            <a:noFill/>
            <a:ln w="28575">
              <a:solidFill>
                <a:srgbClr val="339933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855" name="Line 12"/>
            <p:cNvSpPr>
              <a:spLocks noChangeShapeType="1"/>
            </p:cNvSpPr>
            <p:nvPr/>
          </p:nvSpPr>
          <p:spPr bwMode="auto">
            <a:xfrm flipH="1">
              <a:off x="685800" y="3505200"/>
              <a:ext cx="2655888" cy="4763"/>
            </a:xfrm>
            <a:prstGeom prst="line">
              <a:avLst/>
            </a:prstGeom>
            <a:noFill/>
            <a:ln w="28575">
              <a:solidFill>
                <a:srgbClr val="339933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40392" name="Text Box 8"/>
          <p:cNvSpPr txBox="1">
            <a:spLocks noChangeArrowheads="1"/>
          </p:cNvSpPr>
          <p:nvPr/>
        </p:nvSpPr>
        <p:spPr bwMode="auto">
          <a:xfrm>
            <a:off x="593725" y="974254"/>
            <a:ext cx="18415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40393" name="Text Box 9"/>
          <p:cNvSpPr txBox="1">
            <a:spLocks noChangeArrowheads="1"/>
          </p:cNvSpPr>
          <p:nvPr/>
        </p:nvSpPr>
        <p:spPr bwMode="auto">
          <a:xfrm>
            <a:off x="304800" y="1069669"/>
            <a:ext cx="4338638" cy="257862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 smtClean="0">
                <a:solidFill>
                  <a:srgbClr val="F31B04"/>
                </a:solidFill>
                <a:latin typeface="Times New Roman" charset="0"/>
                <a:ea typeface="ＭＳ Ｐゴシック" charset="0"/>
              </a:rPr>
              <a:t>Trigger performance: significantly lower threshold for same rate</a:t>
            </a:r>
            <a:endParaRPr lang="en-US" sz="1600" b="0" dirty="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CSC</a:t>
            </a:r>
            <a:r>
              <a:rPr lang="en-US" sz="1600" b="0" dirty="0" smtClean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 and RPC: </a:t>
            </a:r>
            <a:r>
              <a:rPr lang="en-US" sz="1600" b="0" dirty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ME4/2 (1.25</a:t>
            </a:r>
            <a:r>
              <a:rPr lang="en-US" sz="1600" b="0" dirty="0" smtClean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&lt;</a:t>
            </a:r>
            <a:r>
              <a:rPr lang="en-US" sz="1600" b="0" dirty="0" smtClean="0">
                <a:solidFill>
                  <a:prstClr val="black"/>
                </a:solidFill>
                <a:latin typeface="Times New Roman" charset="0"/>
                <a:ea typeface="ヒラギノ角ゴ ProN W3" charset="0"/>
                <a:cs typeface="ヒラギノ角ゴ ProN W3" charset="0"/>
              </a:rPr>
              <a:t>|η|&lt;</a:t>
            </a:r>
            <a:r>
              <a:rPr lang="en-US" sz="1600" b="0" dirty="0">
                <a:solidFill>
                  <a:prstClr val="black"/>
                </a:solidFill>
                <a:latin typeface="Times New Roman" charset="0"/>
                <a:ea typeface="ヒラギノ角ゴ ProN W3" charset="0"/>
                <a:cs typeface="ヒラギノ角ゴ ProN W3" charset="0"/>
              </a:rPr>
              <a:t>1.8)</a:t>
            </a:r>
            <a:endParaRPr lang="en-US" sz="1600" b="0" dirty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More </a:t>
            </a:r>
            <a:r>
              <a:rPr lang="en-US" sz="1600" b="0" dirty="0" smtClean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hits, lower </a:t>
            </a:r>
            <a:r>
              <a:rPr lang="en-US" sz="1600" b="0" dirty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rates 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 smtClean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CSC: ME1/1 </a:t>
            </a:r>
            <a:r>
              <a:rPr lang="en-US" sz="1600" b="0" dirty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(</a:t>
            </a:r>
            <a:r>
              <a:rPr lang="en-US" sz="1600" b="0" dirty="0" smtClean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2.1&lt;</a:t>
            </a:r>
            <a:r>
              <a:rPr lang="en-US" sz="1600" b="0" dirty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|</a:t>
            </a:r>
            <a:r>
              <a:rPr lang="en-US" sz="1600" b="0" dirty="0" smtClean="0">
                <a:solidFill>
                  <a:prstClr val="black"/>
                </a:solidFill>
                <a:latin typeface="Times New Roman" charset="0"/>
                <a:ea typeface="ヒラギノ角ゴ ProN W3" charset="0"/>
                <a:cs typeface="ヒラギノ角ゴ ProN W3" charset="0"/>
              </a:rPr>
              <a:t>η|&lt;2.4</a:t>
            </a:r>
            <a:r>
              <a:rPr lang="en-US" sz="1600" b="0" dirty="0">
                <a:solidFill>
                  <a:prstClr val="black"/>
                </a:solidFill>
                <a:latin typeface="Times New Roman" charset="0"/>
                <a:ea typeface="ヒラギノ角ゴ ProN W3" charset="0"/>
                <a:cs typeface="ヒラギノ角ゴ ProN W3" charset="0"/>
              </a:rPr>
              <a:t>)</a:t>
            </a:r>
            <a:r>
              <a:rPr lang="en-US" sz="1600" b="0" dirty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 new digital boards and trigger cards : higher strip granularity </a:t>
            </a:r>
            <a:endParaRPr lang="en-US" sz="1600" b="0" dirty="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Electronics reliability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 smtClean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DT:  new trigger readout board and relocation of sector collector from UXC55 to USC55 (new optical links)</a:t>
            </a:r>
            <a:endParaRPr lang="en-US" sz="1600" b="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35847" name="Picture 5" descr="L1Mu Efficiency for Degraded and Upgraded Detector at High Lumino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62291"/>
            <a:ext cx="4320034" cy="275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5849" name="Straight Arrow Connector 3"/>
          <p:cNvCxnSpPr>
            <a:cxnSpLocks noChangeShapeType="1"/>
          </p:cNvCxnSpPr>
          <p:nvPr/>
        </p:nvCxnSpPr>
        <p:spPr bwMode="auto">
          <a:xfrm flipV="1">
            <a:off x="3779912" y="1700808"/>
            <a:ext cx="3888432" cy="72009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35850" name="Oval 4"/>
          <p:cNvSpPr>
            <a:spLocks noChangeArrowheads="1"/>
          </p:cNvSpPr>
          <p:nvPr/>
        </p:nvSpPr>
        <p:spPr bwMode="auto">
          <a:xfrm>
            <a:off x="7667625" y="1199679"/>
            <a:ext cx="288925" cy="1296987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35851" name="Straight Arrow Connector 2"/>
          <p:cNvCxnSpPr>
            <a:cxnSpLocks noChangeShapeType="1"/>
          </p:cNvCxnSpPr>
          <p:nvPr/>
        </p:nvCxnSpPr>
        <p:spPr bwMode="auto">
          <a:xfrm>
            <a:off x="4355976" y="2420888"/>
            <a:ext cx="2376264" cy="432048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-99392"/>
            <a:ext cx="8686799" cy="1143000"/>
          </a:xfrm>
        </p:spPr>
        <p:txBody>
          <a:bodyPr/>
          <a:lstStyle/>
          <a:p>
            <a:r>
              <a:rPr lang="en-US" dirty="0" smtClean="0"/>
              <a:t>LS1: Muon Upgrades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8142083" y="0"/>
            <a:ext cx="1001917" cy="365125"/>
          </a:xfrm>
          <a:prstGeom prst="rect">
            <a:avLst/>
          </a:prstGeo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32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7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8590" y="179388"/>
            <a:ext cx="7803930" cy="544512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/>
              <a:t>Phase 1 - Pixel</a:t>
            </a:r>
          </a:p>
        </p:txBody>
      </p:sp>
      <p:pic>
        <p:nvPicPr>
          <p:cNvPr id="3" name="Picture 8" descr="Screen shot 2012-09-19 at 9.10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7" y="862266"/>
            <a:ext cx="5344868" cy="277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r="3591"/>
          <a:stretch>
            <a:fillRect/>
          </a:stretch>
        </p:blipFill>
        <p:spPr bwMode="auto">
          <a:xfrm>
            <a:off x="5503626" y="862266"/>
            <a:ext cx="3370566" cy="297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/>
          <p:nvPr/>
        </p:nvSpPr>
        <p:spPr>
          <a:xfrm>
            <a:off x="-12824" y="3778538"/>
            <a:ext cx="9679873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4 layers/3 disks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(1 more space-point extended range from lower to larger radius)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 smtClean="0">
                <a:solidFill>
                  <a:srgbClr val="008000"/>
                </a:solidFill>
                <a:latin typeface="+mn-lt"/>
              </a:rPr>
              <a:t>3 cm inner radius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New readout chip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(recovers inefficiency at high rate and pileup)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Less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material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(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</a:t>
            </a:r>
            <a:r>
              <a:rPr lang="en-US" sz="20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cooling, new cabling and powering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scheme (DC-DC))</a:t>
            </a:r>
          </a:p>
          <a:p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1400" dirty="0" smtClean="0">
                <a:solidFill>
                  <a:srgbClr val="1F497D"/>
                </a:solidFill>
                <a:latin typeface="+mn-lt"/>
                <a:sym typeface="Wingdings" charset="0"/>
              </a:rPr>
              <a:t>Tolerate  rates up to PU 100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1400" dirty="0" smtClean="0">
                <a:solidFill>
                  <a:srgbClr val="1F497D"/>
                </a:solidFill>
                <a:latin typeface="+mn-lt"/>
                <a:sym typeface="Wingdings" charset="0"/>
              </a:rPr>
              <a:t>Survive </a:t>
            </a:r>
            <a:r>
              <a:rPr lang="en-US" sz="1400" dirty="0">
                <a:solidFill>
                  <a:srgbClr val="1F497D"/>
                </a:solidFill>
                <a:latin typeface="+mn-lt"/>
                <a:sym typeface="Wingdings" charset="0"/>
              </a:rPr>
              <a:t>Integrated Luminosity of </a:t>
            </a:r>
            <a:r>
              <a:rPr lang="en-US" sz="1400" dirty="0" smtClean="0">
                <a:solidFill>
                  <a:srgbClr val="1F497D"/>
                </a:solidFill>
                <a:latin typeface="+mn-lt"/>
                <a:sym typeface="Wingdings" charset="0"/>
              </a:rPr>
              <a:t>500 fb</a:t>
            </a:r>
            <a:r>
              <a:rPr lang="en-US" sz="1400" baseline="30000" dirty="0" smtClean="0">
                <a:solidFill>
                  <a:srgbClr val="1F497D"/>
                </a:solidFill>
                <a:latin typeface="+mn-lt"/>
                <a:sym typeface="Wingdings" charset="0"/>
              </a:rPr>
              <a:t>-1</a:t>
            </a:r>
            <a:r>
              <a:rPr lang="en-US" sz="1400" dirty="0" smtClean="0">
                <a:solidFill>
                  <a:srgbClr val="1F497D"/>
                </a:solidFill>
                <a:latin typeface="+mn-lt"/>
                <a:sym typeface="Wingdings" charset="0"/>
              </a:rPr>
              <a:t>  (</a:t>
            </a:r>
            <a:r>
              <a:rPr lang="en-US" sz="1400" dirty="0" smtClean="0">
                <a:solidFill>
                  <a:srgbClr val="1F497D"/>
                </a:solidFill>
                <a:latin typeface="+mn-lt"/>
              </a:rPr>
              <a:t>5x 10</a:t>
            </a:r>
            <a:r>
              <a:rPr lang="en-US" sz="1400" baseline="30000" dirty="0" smtClean="0">
                <a:solidFill>
                  <a:srgbClr val="1F497D"/>
                </a:solidFill>
                <a:latin typeface="+mn-lt"/>
              </a:rPr>
              <a:t>15</a:t>
            </a:r>
            <a:r>
              <a:rPr lang="en-US" sz="1400" dirty="0" smtClean="0">
                <a:solidFill>
                  <a:srgbClr val="1F497D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1F497D"/>
                </a:solidFill>
                <a:latin typeface="+mn-lt"/>
              </a:rPr>
              <a:t>neq</a:t>
            </a:r>
            <a:r>
              <a:rPr lang="en-US" sz="1400" dirty="0" smtClean="0">
                <a:solidFill>
                  <a:srgbClr val="1F497D"/>
                </a:solidFill>
                <a:latin typeface="+mn-lt"/>
              </a:rPr>
              <a:t>/cm</a:t>
            </a:r>
            <a:r>
              <a:rPr lang="en-US" sz="1400" baseline="30000" dirty="0" smtClean="0">
                <a:solidFill>
                  <a:srgbClr val="1F497D"/>
                </a:solidFill>
                <a:latin typeface="+mn-lt"/>
              </a:rPr>
              <a:t>2</a:t>
            </a:r>
            <a:r>
              <a:rPr lang="en-US" sz="1400" dirty="0" smtClean="0">
                <a:solidFill>
                  <a:srgbClr val="1F497D"/>
                </a:solidFill>
                <a:latin typeface="+mn-lt"/>
              </a:rPr>
              <a:t>) </a:t>
            </a:r>
            <a:endParaRPr lang="en-US" sz="1400" dirty="0">
              <a:solidFill>
                <a:srgbClr val="1F497D"/>
              </a:solidFill>
              <a:latin typeface="+mn-lt"/>
            </a:endParaRPr>
          </a:p>
          <a:p>
            <a:pPr marL="1200150" lvl="2" indent="-285750">
              <a:buFont typeface="Wingdings" charset="2"/>
              <a:buChar char="Ø"/>
            </a:pPr>
            <a:r>
              <a:rPr lang="en-US" sz="1400" dirty="0" smtClean="0">
                <a:solidFill>
                  <a:srgbClr val="008000"/>
                </a:solidFill>
                <a:latin typeface="+mn-lt"/>
                <a:sym typeface="Wingdings" charset="0"/>
              </a:rPr>
              <a:t>Possibly layer 1 exchange after 250 fb</a:t>
            </a:r>
            <a:r>
              <a:rPr lang="en-US" sz="1400" baseline="30000" dirty="0">
                <a:solidFill>
                  <a:srgbClr val="008000"/>
                </a:solidFill>
                <a:latin typeface="+mn-lt"/>
                <a:sym typeface="Wingdings" charset="0"/>
              </a:rPr>
              <a:t>-</a:t>
            </a:r>
            <a:r>
              <a:rPr lang="en-US" sz="1400" baseline="30000" dirty="0" smtClean="0">
                <a:solidFill>
                  <a:srgbClr val="008000"/>
                </a:solidFill>
                <a:latin typeface="+mn-lt"/>
                <a:sym typeface="Wingdings" charset="0"/>
              </a:rPr>
              <a:t>1</a:t>
            </a:r>
            <a:endParaRPr lang="en-US" sz="1400" dirty="0" smtClean="0">
              <a:solidFill>
                <a:srgbClr val="008000"/>
              </a:solidFill>
              <a:latin typeface="+mn-lt"/>
              <a:sym typeface="Wingdings" charset="0"/>
            </a:endParaRPr>
          </a:p>
          <a:p>
            <a:pPr marL="742950" lvl="2" indent="-285750">
              <a:buFont typeface="Lucida Grande"/>
              <a:buChar char="-"/>
            </a:pPr>
            <a:r>
              <a:rPr lang="en-US" sz="1400" dirty="0">
                <a:solidFill>
                  <a:srgbClr val="1F497D"/>
                </a:solidFill>
                <a:latin typeface="+mn-lt"/>
              </a:rPr>
              <a:t>I</a:t>
            </a:r>
            <a:r>
              <a:rPr lang="en-US" sz="1400" dirty="0" smtClean="0">
                <a:solidFill>
                  <a:srgbClr val="1F497D"/>
                </a:solidFill>
                <a:latin typeface="+mn-lt"/>
              </a:rPr>
              <a:t>mproved track resolution</a:t>
            </a:r>
            <a:r>
              <a:rPr lang="en-US" sz="1400" dirty="0">
                <a:solidFill>
                  <a:srgbClr val="1F497D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1F497D"/>
                </a:solidFill>
                <a:latin typeface="+mn-lt"/>
              </a:rPr>
              <a:t>and efficiency, </a:t>
            </a:r>
            <a:r>
              <a:rPr lang="en-US" sz="1400" dirty="0">
                <a:solidFill>
                  <a:srgbClr val="1F497D"/>
                </a:solidFill>
                <a:latin typeface="+mn-lt"/>
              </a:rPr>
              <a:t>and </a:t>
            </a:r>
            <a:r>
              <a:rPr lang="en-US" sz="1400" dirty="0" smtClean="0">
                <a:solidFill>
                  <a:srgbClr val="1F497D"/>
                </a:solidFill>
                <a:latin typeface="+mn-lt"/>
              </a:rPr>
              <a:t>reduce fake </a:t>
            </a:r>
            <a:r>
              <a:rPr lang="en-US" sz="1400" dirty="0">
                <a:solidFill>
                  <a:srgbClr val="1F497D"/>
                </a:solidFill>
                <a:latin typeface="+mn-lt"/>
              </a:rPr>
              <a:t>rate</a:t>
            </a:r>
          </a:p>
          <a:p>
            <a:endParaRPr lang="en-US" sz="1400" baseline="30000" dirty="0">
              <a:solidFill>
                <a:schemeClr val="tx2"/>
              </a:solidFill>
              <a:latin typeface="+mn-lt"/>
              <a:sym typeface="Wingdings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BE0204"/>
                </a:solidFill>
                <a:latin typeface="+mn-lt"/>
                <a:sym typeface="Wingdings" charset="0"/>
              </a:rPr>
              <a:t>Installation in Year End Technical Stop 2016-17</a:t>
            </a:r>
            <a:endParaRPr lang="en-US" sz="1400" b="1" dirty="0">
              <a:solidFill>
                <a:srgbClr val="BE0204"/>
              </a:solidFill>
              <a:latin typeface="+mn-lt"/>
              <a:sym typeface="Wingdings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188910" y="838960"/>
            <a:ext cx="166878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+mn-lt"/>
              </a:rPr>
              <a:t>Frank Hartmann.</a:t>
            </a:r>
            <a:endParaRPr lang="de-DE" sz="1200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0"/>
          <p:cNvSpPr txBox="1">
            <a:spLocks noChangeArrowheads="1"/>
          </p:cNvSpPr>
          <p:nvPr/>
        </p:nvSpPr>
        <p:spPr bwMode="auto">
          <a:xfrm>
            <a:off x="8752320" y="6532526"/>
            <a:ext cx="285155" cy="253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100" b="1"/>
              <a:t> 6</a:t>
            </a:r>
            <a:endParaRPr lang="de-CH" sz="1100" b="1"/>
          </a:p>
        </p:txBody>
      </p:sp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563040" y="1730871"/>
            <a:ext cx="8294400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600" dirty="0"/>
              <a:t>Tracking efficiency for </a:t>
            </a:r>
            <a:r>
              <a:rPr lang="en-US" sz="1600" dirty="0" err="1"/>
              <a:t>tt</a:t>
            </a:r>
            <a:r>
              <a:rPr lang="en-US" sz="1600" dirty="0"/>
              <a:t> ̄ sample with ROC data losses.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227719"/>
                </a:solidFill>
                <a:sym typeface="Wingdings" charset="0"/>
              </a:rPr>
              <a:t> </a:t>
            </a:r>
            <a:r>
              <a:rPr lang="en-US" sz="1500" dirty="0" err="1">
                <a:solidFill>
                  <a:srgbClr val="227719"/>
                </a:solidFill>
                <a:sym typeface="Wingdings" charset="0"/>
              </a:rPr>
              <a:t>pions</a:t>
            </a:r>
            <a:r>
              <a:rPr lang="en-US" sz="1500" dirty="0">
                <a:solidFill>
                  <a:srgbClr val="227719"/>
                </a:solidFill>
                <a:sym typeface="Wingdings" charset="0"/>
              </a:rPr>
              <a:t> etc. (</a:t>
            </a:r>
            <a:r>
              <a:rPr lang="en-US" sz="1500" dirty="0" err="1">
                <a:solidFill>
                  <a:srgbClr val="227719"/>
                </a:solidFill>
                <a:sym typeface="Wingdings" charset="0"/>
              </a:rPr>
              <a:t>hadronic</a:t>
            </a:r>
            <a:r>
              <a:rPr lang="en-US" sz="1500" dirty="0">
                <a:solidFill>
                  <a:srgbClr val="227719"/>
                </a:solidFill>
                <a:sym typeface="Wingdings" charset="0"/>
              </a:rPr>
              <a:t> interactions)</a:t>
            </a:r>
            <a:r>
              <a:rPr lang="en-US" sz="1500" dirty="0">
                <a:solidFill>
                  <a:srgbClr val="227719"/>
                </a:solidFill>
              </a:rPr>
              <a:t> </a:t>
            </a:r>
          </a:p>
        </p:txBody>
      </p:sp>
      <p:grpSp>
        <p:nvGrpSpPr>
          <p:cNvPr id="28678" name="Group 19"/>
          <p:cNvGrpSpPr>
            <a:grpSpLocks/>
          </p:cNvGrpSpPr>
          <p:nvPr/>
        </p:nvGrpSpPr>
        <p:grpSpPr bwMode="auto">
          <a:xfrm>
            <a:off x="286560" y="2060876"/>
            <a:ext cx="7534080" cy="4536476"/>
            <a:chOff x="315912" y="1751012"/>
            <a:chExt cx="8305800" cy="5000625"/>
          </a:xfrm>
        </p:grpSpPr>
        <p:grpSp>
          <p:nvGrpSpPr>
            <p:cNvPr id="28683" name="Group 14"/>
            <p:cNvGrpSpPr>
              <a:grpSpLocks/>
            </p:cNvGrpSpPr>
            <p:nvPr/>
          </p:nvGrpSpPr>
          <p:grpSpPr bwMode="auto">
            <a:xfrm>
              <a:off x="315912" y="1751012"/>
              <a:ext cx="3706731" cy="4951412"/>
              <a:chOff x="315912" y="1751012"/>
              <a:chExt cx="3706731" cy="4951412"/>
            </a:xfrm>
          </p:grpSpPr>
          <p:pic>
            <p:nvPicPr>
              <p:cNvPr id="28691" name="Picture 9" descr="trk_eff_ol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912" y="1855787"/>
                <a:ext cx="3706731" cy="4846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92" name="TextBox 10"/>
              <p:cNvSpPr txBox="1">
                <a:spLocks noChangeArrowheads="1"/>
              </p:cNvSpPr>
              <p:nvPr/>
            </p:nvSpPr>
            <p:spPr bwMode="auto">
              <a:xfrm>
                <a:off x="1382712" y="1751012"/>
                <a:ext cx="1938199" cy="373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Lucida Sans Unicode" charset="0"/>
                  </a:defRPr>
                </a:lvl1pPr>
                <a:lvl2pPr marL="37931725" indent="-37474525" eaLnBrk="0"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2pPr>
                <a:lvl3pPr eaLnBrk="0"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3pPr>
                <a:lvl4pPr eaLnBrk="0"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4pPr>
                <a:lvl5pPr eaLnBrk="0"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5pPr>
                <a:lvl6pPr marL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6pPr>
                <a:lvl7pPr marL="9144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7pPr>
                <a:lvl8pPr marL="1371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8pPr>
                <a:lvl9pPr marL="18288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9pPr>
              </a:lstStyle>
              <a:p>
                <a:pPr eaLnBrk="1"/>
                <a:r>
                  <a:rPr lang="en-US" sz="1600" b="1"/>
                  <a:t>current detector</a:t>
                </a:r>
              </a:p>
            </p:txBody>
          </p:sp>
        </p:grpSp>
        <p:grpSp>
          <p:nvGrpSpPr>
            <p:cNvPr id="28684" name="Group 13"/>
            <p:cNvGrpSpPr>
              <a:grpSpLocks/>
            </p:cNvGrpSpPr>
            <p:nvPr/>
          </p:nvGrpSpPr>
          <p:grpSpPr bwMode="auto">
            <a:xfrm>
              <a:off x="4898922" y="1751012"/>
              <a:ext cx="3722790" cy="5000625"/>
              <a:chOff x="4441722" y="1751012"/>
              <a:chExt cx="3722790" cy="5000625"/>
            </a:xfrm>
          </p:grpSpPr>
          <p:pic>
            <p:nvPicPr>
              <p:cNvPr id="28689" name="Picture 8" descr="trk_eff_upgd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722" y="1827212"/>
                <a:ext cx="3722790" cy="4924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90" name="TextBox 11"/>
              <p:cNvSpPr txBox="1">
                <a:spLocks noChangeArrowheads="1"/>
              </p:cNvSpPr>
              <p:nvPr/>
            </p:nvSpPr>
            <p:spPr bwMode="auto">
              <a:xfrm>
                <a:off x="5497512" y="1751012"/>
                <a:ext cx="2051189" cy="373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Lucida Sans Unicode" charset="0"/>
                  </a:defRPr>
                </a:lvl1pPr>
                <a:lvl2pPr marL="37931725" indent="-37474525" eaLnBrk="0"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2pPr>
                <a:lvl3pPr eaLnBrk="0"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3pPr>
                <a:lvl4pPr eaLnBrk="0"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4pPr>
                <a:lvl5pPr eaLnBrk="0"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5pPr>
                <a:lvl6pPr marL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6pPr>
                <a:lvl7pPr marL="9144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7pPr>
                <a:lvl8pPr marL="1371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8pPr>
                <a:lvl9pPr marL="18288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Lucida Sans Unicode" charset="0"/>
                    <a:cs typeface="Lucida Sans Unicode" charset="0"/>
                  </a:defRPr>
                </a:lvl9pPr>
              </a:lstStyle>
              <a:p>
                <a:pPr eaLnBrk="1"/>
                <a:r>
                  <a:rPr lang="en-US" sz="1600" b="1"/>
                  <a:t>upgrade detector</a:t>
                </a:r>
              </a:p>
            </p:txBody>
          </p:sp>
        </p:grpSp>
        <p:sp>
          <p:nvSpPr>
            <p:cNvPr id="28685" name="TextBox 15"/>
            <p:cNvSpPr txBox="1">
              <a:spLocks noChangeArrowheads="1"/>
            </p:cNvSpPr>
            <p:nvPr/>
          </p:nvSpPr>
          <p:spPr bwMode="auto">
            <a:xfrm>
              <a:off x="3923111" y="2798828"/>
              <a:ext cx="613572" cy="32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Lucida Sans Unicode" charset="0"/>
                </a:defRPr>
              </a:lvl1pPr>
              <a:lvl2pPr marL="37931725" indent="-37474525"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2pPr>
              <a:lvl3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3pPr>
              <a:lvl4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4pPr>
              <a:lvl5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/>
              <a:r>
                <a:rPr lang="en-US" sz="1300" b="1">
                  <a:solidFill>
                    <a:srgbClr val="0000FF"/>
                  </a:solidFill>
                </a:rPr>
                <a:t>0 PU</a:t>
              </a:r>
            </a:p>
          </p:txBody>
        </p:sp>
        <p:sp>
          <p:nvSpPr>
            <p:cNvPr id="28686" name="TextBox 16"/>
            <p:cNvSpPr txBox="1">
              <a:spLocks noChangeArrowheads="1"/>
            </p:cNvSpPr>
            <p:nvPr/>
          </p:nvSpPr>
          <p:spPr bwMode="auto">
            <a:xfrm>
              <a:off x="3821112" y="3027428"/>
              <a:ext cx="714385" cy="32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Lucida Sans Unicode" charset="0"/>
                </a:defRPr>
              </a:lvl1pPr>
              <a:lvl2pPr marL="37931725" indent="-37474525"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2pPr>
              <a:lvl3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3pPr>
              <a:lvl4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4pPr>
              <a:lvl5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/>
              <a:r>
                <a:rPr lang="en-US" sz="1300" b="1" dirty="0">
                  <a:solidFill>
                    <a:srgbClr val="FF0000"/>
                  </a:solidFill>
                </a:rPr>
                <a:t>25 PU</a:t>
              </a:r>
            </a:p>
          </p:txBody>
        </p:sp>
        <p:sp>
          <p:nvSpPr>
            <p:cNvPr id="28687" name="TextBox 17"/>
            <p:cNvSpPr txBox="1">
              <a:spLocks noChangeArrowheads="1"/>
            </p:cNvSpPr>
            <p:nvPr/>
          </p:nvSpPr>
          <p:spPr bwMode="auto">
            <a:xfrm>
              <a:off x="3821112" y="3265619"/>
              <a:ext cx="728522" cy="32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Lucida Sans Unicode" charset="0"/>
                </a:defRPr>
              </a:lvl1pPr>
              <a:lvl2pPr marL="37931725" indent="-37474525"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2pPr>
              <a:lvl3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3pPr>
              <a:lvl4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4pPr>
              <a:lvl5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/>
              <a:r>
                <a:rPr lang="en-US" sz="1300" b="1"/>
                <a:t>50 PU</a:t>
              </a:r>
            </a:p>
          </p:txBody>
        </p:sp>
        <p:sp>
          <p:nvSpPr>
            <p:cNvPr id="28688" name="TextBox 18"/>
            <p:cNvSpPr txBox="1">
              <a:spLocks noChangeArrowheads="1"/>
            </p:cNvSpPr>
            <p:nvPr/>
          </p:nvSpPr>
          <p:spPr bwMode="auto">
            <a:xfrm>
              <a:off x="3744912" y="3703637"/>
              <a:ext cx="816599" cy="32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Lucida Sans Unicode" charset="0"/>
                </a:defRPr>
              </a:lvl1pPr>
              <a:lvl2pPr marL="37931725" indent="-37474525"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2pPr>
              <a:lvl3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3pPr>
              <a:lvl4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4pPr>
              <a:lvl5pPr eaLnBrk="0"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/>
              <a:r>
                <a:rPr lang="en-US" sz="1300" b="1">
                  <a:solidFill>
                    <a:srgbClr val="CC0000"/>
                  </a:solidFill>
                </a:rPr>
                <a:t>100 PU</a:t>
              </a:r>
            </a:p>
          </p:txBody>
        </p:sp>
      </p:grpSp>
      <p:sp>
        <p:nvSpPr>
          <p:cNvPr id="28679" name="TextBox 20"/>
          <p:cNvSpPr txBox="1">
            <a:spLocks noChangeArrowheads="1"/>
          </p:cNvSpPr>
          <p:nvPr/>
        </p:nvSpPr>
        <p:spPr bwMode="auto">
          <a:xfrm>
            <a:off x="563040" y="6339383"/>
            <a:ext cx="2995562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600" dirty="0"/>
              <a:t>Fake Rate= </a:t>
            </a:r>
            <a:r>
              <a:rPr lang="en-US" sz="1600" b="1" dirty="0"/>
              <a:t>6%</a:t>
            </a:r>
            <a:r>
              <a:rPr lang="en-US" sz="1600" dirty="0"/>
              <a:t> </a:t>
            </a:r>
            <a:r>
              <a:rPr lang="en-US" sz="1500" dirty="0"/>
              <a:t>(</a:t>
            </a:r>
            <a:r>
              <a:rPr lang="en-US" sz="1500" dirty="0">
                <a:latin typeface="Symbol" charset="0"/>
                <a:cs typeface="Symbol" charset="0"/>
              </a:rPr>
              <a:t>h</a:t>
            </a:r>
            <a:r>
              <a:rPr lang="en-US" sz="1500" dirty="0"/>
              <a:t>=0, 100PU)</a:t>
            </a:r>
            <a:endParaRPr lang="en-US" sz="1600" dirty="0"/>
          </a:p>
        </p:txBody>
      </p:sp>
      <p:sp>
        <p:nvSpPr>
          <p:cNvPr id="28680" name="TextBox 21"/>
          <p:cNvSpPr txBox="1">
            <a:spLocks noChangeArrowheads="1"/>
          </p:cNvSpPr>
          <p:nvPr/>
        </p:nvSpPr>
        <p:spPr bwMode="auto">
          <a:xfrm>
            <a:off x="4716016" y="6339383"/>
            <a:ext cx="2903040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600" dirty="0"/>
              <a:t>Fake Rate= </a:t>
            </a:r>
            <a:r>
              <a:rPr lang="en-US" sz="1600" b="1" dirty="0"/>
              <a:t>2%</a:t>
            </a:r>
            <a:r>
              <a:rPr lang="en-US" sz="1600" dirty="0"/>
              <a:t> </a:t>
            </a:r>
            <a:r>
              <a:rPr lang="en-US" sz="1500" dirty="0"/>
              <a:t>(</a:t>
            </a:r>
            <a:r>
              <a:rPr lang="en-US" sz="1500" dirty="0">
                <a:latin typeface="Symbol" charset="0"/>
                <a:cs typeface="Symbol" charset="0"/>
              </a:rPr>
              <a:t>h</a:t>
            </a:r>
            <a:r>
              <a:rPr lang="en-US" sz="1500" dirty="0"/>
              <a:t>=0, 100PU)</a:t>
            </a:r>
            <a:endParaRPr lang="en-US" sz="1600" dirty="0"/>
          </a:p>
        </p:txBody>
      </p:sp>
      <p:cxnSp>
        <p:nvCxnSpPr>
          <p:cNvPr id="28681" name="Straight Arrow Connector 25"/>
          <p:cNvCxnSpPr>
            <a:cxnSpLocks noChangeShapeType="1"/>
          </p:cNvCxnSpPr>
          <p:nvPr/>
        </p:nvCxnSpPr>
        <p:spPr bwMode="auto">
          <a:xfrm rot="10800000">
            <a:off x="7613280" y="2903741"/>
            <a:ext cx="207360" cy="13825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2" name="TextBox 29"/>
          <p:cNvSpPr txBox="1">
            <a:spLocks noChangeArrowheads="1"/>
          </p:cNvSpPr>
          <p:nvPr/>
        </p:nvSpPr>
        <p:spPr bwMode="auto">
          <a:xfrm>
            <a:off x="7820640" y="2955587"/>
            <a:ext cx="1175040" cy="54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500" dirty="0"/>
              <a:t>better </a:t>
            </a:r>
            <a:r>
              <a:rPr lang="en-US" sz="1500" dirty="0">
                <a:solidFill>
                  <a:srgbClr val="0000FF"/>
                </a:solidFill>
              </a:rPr>
              <a:t>0 PU</a:t>
            </a:r>
          </a:p>
          <a:p>
            <a:pPr eaLnBrk="1"/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2113" y="-16634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Upgraded Pixel tracking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1124744"/>
            <a:ext cx="87499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Current Pixel front end designed to handle 10</a:t>
            </a:r>
            <a:r>
              <a:rPr lang="en-US" sz="1600" baseline="30000" dirty="0" smtClean="0"/>
              <a:t>34</a:t>
            </a:r>
            <a:r>
              <a:rPr lang="en-US" sz="1600" dirty="0" smtClean="0"/>
              <a:t>... </a:t>
            </a:r>
            <a:br>
              <a:rPr lang="en-US" sz="1600" dirty="0" smtClean="0"/>
            </a:br>
            <a:r>
              <a:rPr lang="en-US" sz="1600" dirty="0" smtClean="0"/>
              <a:t>Beyond the FE buffer structure does not keep up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Upgrade: Pixel b-tagging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9" descr="Screen shot 2012-09-19 at 11.3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72865"/>
            <a:ext cx="6858000" cy="5424487"/>
          </a:xfrm>
          <a:prstGeom prst="rect">
            <a:avLst/>
          </a:prstGeom>
          <a:noFill/>
          <a:ln>
            <a:noFill/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7031833" y="2696865"/>
            <a:ext cx="1981200" cy="868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800" b="1">
                <a:solidFill>
                  <a:srgbClr val="008000"/>
                </a:solidFill>
              </a:rPr>
              <a:t>b-jet efficiency </a:t>
            </a:r>
          </a:p>
          <a:p>
            <a:pPr eaLnBrk="1"/>
            <a:r>
              <a:rPr lang="en-US" sz="1800" b="1">
                <a:solidFill>
                  <a:srgbClr val="008000"/>
                </a:solidFill>
              </a:rPr>
              <a:t>~ 1.3x better</a:t>
            </a:r>
          </a:p>
          <a:p>
            <a:pPr eaLnBrk="1"/>
            <a:r>
              <a:rPr lang="en-US" sz="1800" b="1">
                <a:solidFill>
                  <a:srgbClr val="008000"/>
                </a:solidFill>
              </a:rPr>
              <a:t>@ 10</a:t>
            </a:r>
            <a:r>
              <a:rPr lang="en-US" sz="1800" b="1" baseline="30000">
                <a:solidFill>
                  <a:srgbClr val="008000"/>
                </a:solidFill>
              </a:rPr>
              <a:t>-2</a:t>
            </a:r>
            <a:r>
              <a:rPr lang="en-US" sz="1800" b="1">
                <a:solidFill>
                  <a:srgbClr val="008000"/>
                </a:solidFill>
              </a:rPr>
              <a:t> udg-rej.</a:t>
            </a:r>
          </a:p>
        </p:txBody>
      </p:sp>
      <p:cxnSp>
        <p:nvCxnSpPr>
          <p:cNvPr id="8" name="Straight Arrow Connector 16"/>
          <p:cNvCxnSpPr>
            <a:cxnSpLocks noChangeShapeType="1"/>
          </p:cNvCxnSpPr>
          <p:nvPr/>
        </p:nvCxnSpPr>
        <p:spPr bwMode="auto">
          <a:xfrm rot="10800000" flipV="1">
            <a:off x="4593433" y="3077865"/>
            <a:ext cx="2362200" cy="685800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2394745" y="3763665"/>
            <a:ext cx="9032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800"/>
              <a:t>current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3831433" y="4373265"/>
            <a:ext cx="1031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800">
                <a:solidFill>
                  <a:srgbClr val="CC0000"/>
                </a:solidFill>
              </a:rPr>
              <a:t>upgrade</a:t>
            </a:r>
          </a:p>
        </p:txBody>
      </p:sp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5436096" y="4373265"/>
            <a:ext cx="3096344" cy="92333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800" b="1" dirty="0">
                <a:solidFill>
                  <a:srgbClr val="0000CC"/>
                </a:solidFill>
              </a:rPr>
              <a:t>Primary vertex </a:t>
            </a:r>
            <a:r>
              <a:rPr lang="en-US" sz="1800" b="1" dirty="0" smtClean="0">
                <a:solidFill>
                  <a:srgbClr val="0000CC"/>
                </a:solidFill>
              </a:rPr>
              <a:t>resolution </a:t>
            </a:r>
            <a:r>
              <a:rPr lang="en-US" sz="1800" b="1" dirty="0">
                <a:solidFill>
                  <a:srgbClr val="0000CC"/>
                </a:solidFill>
              </a:rPr>
              <a:t>improved by gain factor  ~1.5 - 2</a:t>
            </a:r>
          </a:p>
        </p:txBody>
      </p:sp>
    </p:spTree>
    <p:extLst>
      <p:ext uri="{BB962C8B-B14F-4D97-AF65-F5344CB8AC3E}">
        <p14:creationId xmlns:p14="http://schemas.microsoft.com/office/powerpoint/2010/main" val="34612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01594"/>
            <a:ext cx="5905500" cy="533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Pixel upgrade: use case H→4ℓ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 descr="Hro4e_cut_ef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1"/>
          <a:stretch>
            <a:fillRect/>
          </a:stretch>
        </p:blipFill>
        <p:spPr bwMode="auto">
          <a:xfrm>
            <a:off x="3347864" y="1241648"/>
            <a:ext cx="5867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549" y="1309405"/>
            <a:ext cx="3219307" cy="36317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200"/>
              </a:spcAft>
            </a:pPr>
            <a:r>
              <a:rPr lang="en-US" sz="1400" b="1" i="1" u="sng" dirty="0"/>
              <a:t>Event selection:</a:t>
            </a:r>
            <a:r>
              <a:rPr lang="en-US" sz="1400" dirty="0"/>
              <a:t>   </a:t>
            </a:r>
            <a:r>
              <a:rPr lang="en-US" sz="1200" i="1" dirty="0"/>
              <a:t>(as 2012 analysis)</a:t>
            </a:r>
            <a:endParaRPr lang="en-US" sz="1400" b="1" i="1" u="sng" dirty="0"/>
          </a:p>
          <a:p>
            <a:pPr eaLnBrk="1">
              <a:spcAft>
                <a:spcPts val="1200"/>
              </a:spcAft>
              <a:buFont typeface="Arial" charset="0"/>
              <a:buChar char="•"/>
            </a:pPr>
            <a:r>
              <a:rPr lang="en-US" sz="1400" dirty="0"/>
              <a:t> events with  ≥ 4 isolated leptons</a:t>
            </a:r>
          </a:p>
          <a:p>
            <a:pPr eaLnBrk="1">
              <a:spcAft>
                <a:spcPts val="1200"/>
              </a:spcAft>
              <a:buFont typeface="Arial" charset="0"/>
              <a:buChar char="•"/>
            </a:pPr>
            <a:r>
              <a:rPr lang="en-US" sz="1400" dirty="0"/>
              <a:t> 2 leptons with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&gt;17 </a:t>
            </a:r>
            <a:r>
              <a:rPr lang="en-US" sz="1400" dirty="0" err="1"/>
              <a:t>GeV</a:t>
            </a:r>
            <a:r>
              <a:rPr lang="en-US" sz="1400" dirty="0"/>
              <a:t> and 8GeV </a:t>
            </a:r>
          </a:p>
          <a:p>
            <a:pPr eaLnBrk="1">
              <a:spcAft>
                <a:spcPts val="1200"/>
              </a:spcAft>
              <a:buFont typeface="Arial" charset="0"/>
              <a:buChar char="•"/>
            </a:pPr>
            <a:r>
              <a:rPr lang="en-US" sz="1400" dirty="0"/>
              <a:t> same 2 leptons with </a:t>
            </a:r>
            <a:r>
              <a:rPr lang="en-US" sz="1400" dirty="0" err="1"/>
              <a:t>N</a:t>
            </a:r>
            <a:r>
              <a:rPr lang="en-US" sz="1400" baseline="-25000" dirty="0" err="1"/>
              <a:t>pixhit</a:t>
            </a:r>
            <a:r>
              <a:rPr lang="en-US" sz="1400" dirty="0"/>
              <a:t> &gt;2</a:t>
            </a:r>
          </a:p>
          <a:p>
            <a:pPr eaLnBrk="1">
              <a:spcAft>
                <a:spcPts val="1200"/>
              </a:spcAft>
              <a:buFont typeface="Arial" charset="0"/>
              <a:buChar char="•"/>
            </a:pPr>
            <a:r>
              <a:rPr lang="en-US" sz="1400" dirty="0"/>
              <a:t> e-</a:t>
            </a:r>
            <a:r>
              <a:rPr lang="en-US" sz="1400" dirty="0" err="1"/>
              <a:t>reconst</a:t>
            </a:r>
            <a:r>
              <a:rPr lang="en-US" sz="1400" dirty="0"/>
              <a:t>.  PF and </a:t>
            </a:r>
            <a:r>
              <a:rPr lang="en-US" sz="1400" dirty="0">
                <a:latin typeface="Symbol" charset="0"/>
                <a:cs typeface="Symbol" charset="0"/>
              </a:rPr>
              <a:t>h</a:t>
            </a:r>
            <a:r>
              <a:rPr lang="en-US" sz="1400" dirty="0"/>
              <a:t>&lt;2.5,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&gt;7GeV</a:t>
            </a:r>
          </a:p>
          <a:p>
            <a:pPr eaLnBrk="1">
              <a:spcAft>
                <a:spcPts val="1200"/>
              </a:spcAft>
              <a:buFont typeface="Arial" charset="0"/>
              <a:buChar char="•"/>
            </a:pPr>
            <a:r>
              <a:rPr lang="en-US" sz="1400" dirty="0"/>
              <a:t> </a:t>
            </a:r>
            <a:r>
              <a:rPr lang="en-US" sz="1400" dirty="0">
                <a:latin typeface="Symbol" charset="0"/>
                <a:cs typeface="Symbol" charset="0"/>
              </a:rPr>
              <a:t>m</a:t>
            </a:r>
            <a:r>
              <a:rPr lang="en-US" sz="1400" dirty="0"/>
              <a:t>-</a:t>
            </a:r>
            <a:r>
              <a:rPr lang="en-US" sz="1400" dirty="0" err="1"/>
              <a:t>reconst</a:t>
            </a:r>
            <a:r>
              <a:rPr lang="en-US" sz="1400" dirty="0"/>
              <a:t>.  PF and </a:t>
            </a:r>
            <a:r>
              <a:rPr lang="en-US" sz="1400" dirty="0">
                <a:latin typeface="Symbol" charset="0"/>
                <a:cs typeface="Symbol" charset="0"/>
              </a:rPr>
              <a:t>h</a:t>
            </a:r>
            <a:r>
              <a:rPr lang="en-US" sz="1400" dirty="0"/>
              <a:t>&lt;2.4,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&gt;5GeV</a:t>
            </a:r>
          </a:p>
          <a:p>
            <a:pPr eaLnBrk="1">
              <a:spcAft>
                <a:spcPts val="1200"/>
              </a:spcAft>
              <a:buFont typeface="Arial" charset="0"/>
              <a:buChar char="•"/>
            </a:pPr>
            <a:r>
              <a:rPr lang="en-US" sz="1400" dirty="0"/>
              <a:t> leptons from primary vertex SIP</a:t>
            </a:r>
            <a:r>
              <a:rPr lang="en-US" sz="1400" baseline="-25000" dirty="0"/>
              <a:t>3D</a:t>
            </a:r>
            <a:r>
              <a:rPr lang="en-US" sz="1400" dirty="0"/>
              <a:t>&lt; 4 </a:t>
            </a:r>
          </a:p>
          <a:p>
            <a:pPr eaLnBrk="1">
              <a:spcAft>
                <a:spcPts val="1200"/>
              </a:spcAft>
              <a:buFont typeface="Arial" charset="0"/>
              <a:buChar char="•"/>
            </a:pPr>
            <a:r>
              <a:rPr lang="en-US" sz="1400" dirty="0"/>
              <a:t> 40 </a:t>
            </a:r>
            <a:r>
              <a:rPr lang="en-US" sz="1400" dirty="0" err="1"/>
              <a:t>GeV</a:t>
            </a:r>
            <a:r>
              <a:rPr lang="en-US" sz="1400" dirty="0"/>
              <a:t> &lt; M</a:t>
            </a:r>
            <a:r>
              <a:rPr lang="en-US" sz="1400" baseline="-25000" dirty="0"/>
              <a:t>Z1</a:t>
            </a:r>
            <a:r>
              <a:rPr lang="en-US" sz="1400" dirty="0"/>
              <a:t> &lt; 120 </a:t>
            </a:r>
            <a:r>
              <a:rPr lang="en-US" sz="1400" dirty="0" err="1"/>
              <a:t>GeV</a:t>
            </a:r>
            <a:endParaRPr lang="en-US" sz="1400" dirty="0"/>
          </a:p>
          <a:p>
            <a:pPr eaLnBrk="1">
              <a:spcAft>
                <a:spcPts val="1200"/>
              </a:spcAft>
              <a:buFont typeface="Arial" charset="0"/>
              <a:buChar char="•"/>
            </a:pPr>
            <a:r>
              <a:rPr lang="en-US" sz="1400" dirty="0"/>
              <a:t> 12 </a:t>
            </a:r>
            <a:r>
              <a:rPr lang="en-US" sz="1400" dirty="0" err="1"/>
              <a:t>GeV</a:t>
            </a:r>
            <a:r>
              <a:rPr lang="en-US" sz="1400" dirty="0"/>
              <a:t> &lt; M</a:t>
            </a:r>
            <a:r>
              <a:rPr lang="en-US" sz="1400" baseline="-25000" dirty="0"/>
              <a:t>Z2</a:t>
            </a:r>
            <a:r>
              <a:rPr lang="en-US" sz="1400" dirty="0"/>
              <a:t> &lt; 120 </a:t>
            </a:r>
            <a:r>
              <a:rPr lang="en-US" sz="1400" dirty="0" err="1"/>
              <a:t>GeV</a:t>
            </a:r>
            <a:endParaRPr lang="en-US" sz="1400" dirty="0"/>
          </a:p>
          <a:p>
            <a:pPr eaLnBrk="1">
              <a:spcAft>
                <a:spcPts val="1200"/>
              </a:spcAft>
              <a:buFont typeface="Arial" charset="0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(l) &gt;10,20 </a:t>
            </a:r>
            <a:r>
              <a:rPr lang="en-US" sz="1400" dirty="0" err="1"/>
              <a:t>GeV</a:t>
            </a:r>
            <a:r>
              <a:rPr lang="en-US" sz="1400" dirty="0"/>
              <a:t> &amp; M</a:t>
            </a:r>
            <a:r>
              <a:rPr lang="en-US" sz="1400" baseline="-25000" dirty="0"/>
              <a:t>4l</a:t>
            </a:r>
            <a:r>
              <a:rPr lang="en-US" sz="1400" dirty="0"/>
              <a:t> &gt;100 </a:t>
            </a:r>
            <a:r>
              <a:rPr lang="en-US" sz="1400" dirty="0" err="1"/>
              <a:t>GeV</a:t>
            </a:r>
            <a:endParaRPr lang="en-US" sz="14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8313" y="5076825"/>
            <a:ext cx="2895600" cy="1641475"/>
          </a:xfrm>
          <a:prstGeom prst="rect">
            <a:avLst/>
          </a:prstGeom>
          <a:solidFill>
            <a:srgbClr val="FFF7BC"/>
          </a:solidFill>
          <a:ln>
            <a:solidFill>
              <a:srgbClr val="FFFF00"/>
            </a:solidFill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800" dirty="0">
                <a:solidFill>
                  <a:srgbClr val="227719"/>
                </a:solidFill>
              </a:rPr>
              <a:t>Significant gain in signal reconstruction efficiency:  </a:t>
            </a:r>
          </a:p>
          <a:p>
            <a:pPr eaLnBrk="1"/>
            <a:endParaRPr lang="en-US" sz="1800" dirty="0">
              <a:solidFill>
                <a:srgbClr val="227719"/>
              </a:solidFill>
            </a:endParaRPr>
          </a:p>
          <a:p>
            <a:pPr eaLnBrk="1"/>
            <a:r>
              <a:rPr lang="en-US" sz="1800" dirty="0">
                <a:solidFill>
                  <a:srgbClr val="227719"/>
                </a:solidFill>
              </a:rPr>
              <a:t>H</a:t>
            </a:r>
            <a:r>
              <a:rPr lang="en-US" sz="1800" dirty="0">
                <a:solidFill>
                  <a:srgbClr val="227719"/>
                </a:solidFill>
                <a:sym typeface="Wingdings" charset="0"/>
              </a:rPr>
              <a:t> </a:t>
            </a:r>
            <a:r>
              <a:rPr lang="en-US" sz="1800" dirty="0">
                <a:solidFill>
                  <a:srgbClr val="227719"/>
                </a:solidFill>
              </a:rPr>
              <a:t>4</a:t>
            </a:r>
            <a:r>
              <a:rPr lang="en-US" sz="1800" dirty="0">
                <a:solidFill>
                  <a:srgbClr val="227719"/>
                </a:solidFill>
                <a:latin typeface="Symbol" charset="0"/>
                <a:cs typeface="Symbol" charset="0"/>
              </a:rPr>
              <a:t>m</a:t>
            </a:r>
            <a:r>
              <a:rPr lang="en-US" sz="1800" dirty="0">
                <a:solidFill>
                  <a:srgbClr val="227719"/>
                </a:solidFill>
              </a:rPr>
              <a:t>          +41% </a:t>
            </a:r>
          </a:p>
          <a:p>
            <a:pPr eaLnBrk="1"/>
            <a:r>
              <a:rPr lang="en-US" sz="1800" dirty="0">
                <a:solidFill>
                  <a:srgbClr val="227719"/>
                </a:solidFill>
              </a:rPr>
              <a:t>H</a:t>
            </a:r>
            <a:r>
              <a:rPr lang="en-US" sz="1800" dirty="0">
                <a:solidFill>
                  <a:srgbClr val="227719"/>
                </a:solidFill>
                <a:sym typeface="Wingdings" charset="0"/>
              </a:rPr>
              <a:t> </a:t>
            </a:r>
            <a:r>
              <a:rPr lang="en-US" sz="1800" dirty="0">
                <a:solidFill>
                  <a:srgbClr val="227719"/>
                </a:solidFill>
              </a:rPr>
              <a:t>2</a:t>
            </a:r>
            <a:r>
              <a:rPr lang="en-US" sz="1800" dirty="0">
                <a:solidFill>
                  <a:srgbClr val="227719"/>
                </a:solidFill>
                <a:latin typeface="Symbol" charset="0"/>
                <a:cs typeface="Symbol" charset="0"/>
              </a:rPr>
              <a:t>m</a:t>
            </a:r>
            <a:r>
              <a:rPr lang="en-US" sz="1800" dirty="0">
                <a:solidFill>
                  <a:srgbClr val="227719"/>
                </a:solidFill>
              </a:rPr>
              <a:t>2e </a:t>
            </a:r>
            <a:r>
              <a:rPr lang="en-US" sz="1800" dirty="0">
                <a:solidFill>
                  <a:srgbClr val="227719"/>
                </a:solidFill>
                <a:sym typeface="Wingdings" charset="0"/>
              </a:rPr>
              <a:t>     +48%</a:t>
            </a:r>
            <a:endParaRPr lang="en-US" sz="1800" dirty="0">
              <a:solidFill>
                <a:srgbClr val="227719"/>
              </a:solidFill>
            </a:endParaRPr>
          </a:p>
          <a:p>
            <a:pPr eaLnBrk="1">
              <a:spcAft>
                <a:spcPts val="600"/>
              </a:spcAft>
            </a:pPr>
            <a:r>
              <a:rPr lang="en-US" sz="1800" dirty="0">
                <a:solidFill>
                  <a:srgbClr val="227719"/>
                </a:solidFill>
              </a:rPr>
              <a:t>H</a:t>
            </a:r>
            <a:r>
              <a:rPr lang="en-US" sz="1800" dirty="0">
                <a:solidFill>
                  <a:srgbClr val="227719"/>
                </a:solidFill>
                <a:sym typeface="Wingdings" charset="0"/>
              </a:rPr>
              <a:t> </a:t>
            </a:r>
            <a:r>
              <a:rPr lang="en-US" sz="1800" dirty="0">
                <a:solidFill>
                  <a:srgbClr val="227719"/>
                </a:solidFill>
              </a:rPr>
              <a:t>4e		+51%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07904" y="5661248"/>
            <a:ext cx="5181600" cy="1000274"/>
          </a:xfrm>
          <a:prstGeom prst="rect">
            <a:avLst/>
          </a:prstGeom>
          <a:solidFill>
            <a:srgbClr val="CCFFCC"/>
          </a:solidFill>
          <a:ln w="28575">
            <a:solidFill>
              <a:srgbClr val="0000CC"/>
            </a:solidFill>
            <a:round/>
            <a:headEnd/>
            <a:tailEnd/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600"/>
              </a:spcAft>
            </a:pPr>
            <a:r>
              <a:rPr lang="en-US" sz="1800" i="1" u="sng" dirty="0">
                <a:solidFill>
                  <a:srgbClr val="0000CC"/>
                </a:solidFill>
              </a:rPr>
              <a:t>Conclusion</a:t>
            </a:r>
            <a:r>
              <a:rPr lang="en-US" sz="1800" dirty="0">
                <a:solidFill>
                  <a:srgbClr val="0000CC"/>
                </a:solidFill>
              </a:rPr>
              <a:t>:  </a:t>
            </a:r>
          </a:p>
          <a:p>
            <a:pPr eaLnBrk="1"/>
            <a:r>
              <a:rPr lang="en-US" sz="1800" dirty="0">
                <a:solidFill>
                  <a:srgbClr val="0000CC"/>
                </a:solidFill>
              </a:rPr>
              <a:t>Upgrade detector  provides physics reach as current detector with 40-50% more </a:t>
            </a:r>
            <a:r>
              <a:rPr lang="en-US" sz="1800" dirty="0" smtClean="0">
                <a:solidFill>
                  <a:srgbClr val="0000CC"/>
                </a:solidFill>
              </a:rPr>
              <a:t>efficiency.  </a:t>
            </a:r>
            <a:endParaRPr lang="en-US" sz="1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Trigger Upgrade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49147" y="1196897"/>
            <a:ext cx="1218597" cy="5039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57190" y="1045018"/>
            <a:ext cx="3130151" cy="3292821"/>
          </a:xfrm>
          <a:prstGeom prst="rect">
            <a:avLst/>
          </a:prstGeom>
          <a:noFill/>
          <a:ln>
            <a:noFill/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1904"/>
            <a:ext cx="3096344" cy="2815803"/>
          </a:xfrm>
          <a:prstGeom prst="rect">
            <a:avLst/>
          </a:prstGeom>
          <a:noFill/>
          <a:ln>
            <a:noFill/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76256" y="1700808"/>
            <a:ext cx="226774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: reduction ~5 in rate for similar </a:t>
            </a:r>
            <a:r>
              <a:rPr lang="en-US" dirty="0" err="1" smtClean="0"/>
              <a:t>eff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3298" y="4144475"/>
            <a:ext cx="2601497" cy="2736304"/>
          </a:xfrm>
          <a:prstGeom prst="rect">
            <a:avLst/>
          </a:prstGeom>
          <a:noFill/>
          <a:ln>
            <a:noFill/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663317" y="4119463"/>
            <a:ext cx="2768924" cy="2559645"/>
            <a:chOff x="0" y="0"/>
            <a:chExt cx="2721" cy="2639"/>
          </a:xfrm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21" cy="2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5" name="Rectangle 5"/>
            <p:cNvSpPr>
              <a:spLocks/>
            </p:cNvSpPr>
            <p:nvPr/>
          </p:nvSpPr>
          <p:spPr bwMode="auto">
            <a:xfrm>
              <a:off x="1768" y="1088"/>
              <a:ext cx="736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Rectangle 6"/>
            <p:cNvSpPr>
              <a:spLocks/>
            </p:cNvSpPr>
            <p:nvPr/>
          </p:nvSpPr>
          <p:spPr bwMode="auto">
            <a:xfrm>
              <a:off x="1648" y="920"/>
              <a:ext cx="856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"/>
            <p:cNvSpPr>
              <a:spLocks/>
            </p:cNvSpPr>
            <p:nvPr/>
          </p:nvSpPr>
          <p:spPr bwMode="auto">
            <a:xfrm>
              <a:off x="1624" y="736"/>
              <a:ext cx="608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09513" y="4989404"/>
            <a:ext cx="273630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t</a:t>
            </a:r>
            <a:r>
              <a:rPr lang="en-US" dirty="0" smtClean="0"/>
              <a:t>: well behaved with pileup and high </a:t>
            </a:r>
            <a:r>
              <a:rPr lang="en-US" dirty="0" err="1" smtClean="0"/>
              <a:t>eff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7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LS1 to LS2: HB &amp; HE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6712" t="34468" r="3482"/>
          <a:stretch>
            <a:fillRect/>
          </a:stretch>
        </p:blipFill>
        <p:spPr>
          <a:xfrm>
            <a:off x="52239" y="1268760"/>
            <a:ext cx="6500965" cy="38822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5701" y="5670996"/>
            <a:ext cx="5186035" cy="707886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FF0000"/>
            </a:solidFill>
          </a:ln>
          <a:effectLst>
            <a:outerShdw blurRad="889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buFont typeface="Arial"/>
              <a:buNone/>
              <a:defRPr sz="2000"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90"/>
                </a:solidFill>
              </a:rPr>
              <a:t>Paramount to maintain efficient Particle flow </a:t>
            </a:r>
            <a:endParaRPr lang="en-US" dirty="0" smtClean="0">
              <a:solidFill>
                <a:srgbClr val="000090"/>
              </a:solidFill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approach </a:t>
            </a:r>
            <a:r>
              <a:rPr lang="en-US" dirty="0">
                <a:solidFill>
                  <a:srgbClr val="000090"/>
                </a:solidFill>
              </a:rPr>
              <a:t>in high pileup environment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281089"/>
            <a:ext cx="6984776" cy="394255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234422" y="3283846"/>
            <a:ext cx="5634876" cy="224676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  <a:effectLst>
            <a:outerShdw blurRad="889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buFont typeface="Arial"/>
              <a:buNone/>
              <a:defRPr sz="2000"/>
            </a:lvl1pPr>
          </a:lstStyle>
          <a:p>
            <a:r>
              <a:rPr lang="en-US" dirty="0">
                <a:solidFill>
                  <a:srgbClr val="FF0000"/>
                </a:solidFill>
              </a:rPr>
              <a:t>HB/HE: replace HPD with SIPMs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HPD unforeseen features (B-field, gain drifts)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Improved </a:t>
            </a:r>
            <a:r>
              <a:rPr lang="en-US" dirty="0"/>
              <a:t>S/N and depth segmentation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Improved calibration, </a:t>
            </a:r>
            <a:r>
              <a:rPr lang="en-US" dirty="0" err="1"/>
              <a:t>bkg</a:t>
            </a:r>
            <a:r>
              <a:rPr lang="en-US" dirty="0"/>
              <a:t> &amp; PU suppression, </a:t>
            </a:r>
            <a:br>
              <a:rPr lang="en-US" dirty="0"/>
            </a:br>
            <a:r>
              <a:rPr lang="en-US" dirty="0"/>
              <a:t>EM isolation (analysis and trigger)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Install </a:t>
            </a:r>
            <a:r>
              <a:rPr lang="en-US" dirty="0">
                <a:solidFill>
                  <a:srgbClr val="FF0000"/>
                </a:solidFill>
              </a:rPr>
              <a:t>front-end electronics in </a:t>
            </a:r>
            <a:r>
              <a:rPr lang="en-US" dirty="0" smtClean="0">
                <a:solidFill>
                  <a:srgbClr val="FF0000"/>
                </a:solidFill>
              </a:rPr>
              <a:t>LS2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2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High Luminosity LHC is now an approved project…. And we </a:t>
            </a:r>
            <a:r>
              <a:rPr lang="en-US" dirty="0" smtClean="0"/>
              <a:t>are preparing for it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4789E-BFD3-444B-8DDA-03D501E26F0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21932" y="2996952"/>
            <a:ext cx="8364868" cy="2983987"/>
            <a:chOff x="476311" y="1566926"/>
            <a:chExt cx="8567774" cy="33071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6311" y="1566926"/>
              <a:ext cx="5382862" cy="330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151595" y="3458416"/>
              <a:ext cx="2892490" cy="9233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By continuous performance improvement and consolidation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92027" y="2024781"/>
              <a:ext cx="2892490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HL-LHC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959800" y="2540011"/>
              <a:ext cx="0" cy="97024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ight Arrow 11"/>
            <p:cNvSpPr/>
            <p:nvPr/>
          </p:nvSpPr>
          <p:spPr>
            <a:xfrm>
              <a:off x="5700157" y="2315168"/>
              <a:ext cx="401605" cy="17001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5701584" y="3540258"/>
              <a:ext cx="401605" cy="170013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59799" y="2820205"/>
              <a:ext cx="2786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Almost a factor 3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9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0" descr="vertices_bl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56" y="0"/>
            <a:ext cx="9158356" cy="685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62" y="764347"/>
            <a:ext cx="3308839" cy="237385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462" y="-219864"/>
            <a:ext cx="4185139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rgbClr val="FFFFFF"/>
                </a:solidFill>
              </a:rPr>
              <a:t>       PU control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C19C8-F41E-FD48-BB2D-7C2F543A358D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67594" y="1633802"/>
            <a:ext cx="3090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latin typeface="Georgia"/>
                <a:cs typeface="Georgia"/>
              </a:rPr>
              <a:t>electrons</a:t>
            </a:r>
            <a:endParaRPr lang="fr-FR" sz="1400" b="1" dirty="0" smtClean="0">
              <a:latin typeface="Georgia"/>
              <a:cs typeface="Georgia"/>
            </a:endParaRPr>
          </a:p>
          <a:p>
            <a:r>
              <a:rPr lang="fr-FR" sz="1400" dirty="0" smtClean="0">
                <a:latin typeface="Georgia"/>
                <a:cs typeface="Georgia"/>
              </a:rPr>
              <a:t>MVA ID + isolation </a:t>
            </a:r>
            <a:r>
              <a:rPr lang="fr-FR" sz="1400" dirty="0" err="1" smtClean="0">
                <a:latin typeface="Georgia"/>
                <a:cs typeface="Georgia"/>
              </a:rPr>
              <a:t>efficiency</a:t>
            </a:r>
            <a:endParaRPr lang="fr-FR" sz="1400" dirty="0" smtClean="0">
              <a:latin typeface="Georgia"/>
              <a:cs typeface="Georgia"/>
            </a:endParaRPr>
          </a:p>
          <a:p>
            <a:r>
              <a:rPr lang="fr-FR" sz="1400" dirty="0" smtClean="0">
                <a:latin typeface="Georgia"/>
                <a:cs typeface="Georgia"/>
              </a:rPr>
              <a:t>(</a:t>
            </a:r>
            <a:r>
              <a:rPr lang="fr-FR" sz="1400" dirty="0" err="1" smtClean="0">
                <a:latin typeface="Georgia"/>
                <a:cs typeface="Georgia"/>
              </a:rPr>
              <a:t>Endcaps</a:t>
            </a:r>
            <a:r>
              <a:rPr lang="fr-FR" sz="1400" dirty="0" smtClean="0">
                <a:latin typeface="Georgia"/>
                <a:cs typeface="Georgia"/>
              </a:rPr>
              <a:t>)</a:t>
            </a:r>
            <a:endParaRPr lang="fr-FR" sz="1400" dirty="0">
              <a:latin typeface="Georgia"/>
              <a:cs typeface="Georgia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309" y="163667"/>
            <a:ext cx="2356865" cy="228378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115873" y="862361"/>
            <a:ext cx="113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eorgia"/>
                <a:cs typeface="Georgia"/>
              </a:rPr>
              <a:t>Muon ID</a:t>
            </a:r>
            <a:endParaRPr lang="fr-FR" dirty="0">
              <a:latin typeface="Georgia"/>
              <a:cs typeface="Georgia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054371" y="5145314"/>
            <a:ext cx="145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Muon isolation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487583" y="5057642"/>
            <a:ext cx="2349500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Leptons and MET </a:t>
            </a:r>
          </a:p>
          <a:p>
            <a:r>
              <a:rPr lang="fr-FR" sz="2000" dirty="0" err="1" smtClean="0">
                <a:solidFill>
                  <a:schemeClr val="bg1"/>
                </a:solidFill>
                <a:latin typeface="Georgia"/>
                <a:cs typeface="Georgia"/>
              </a:rPr>
              <a:t>Almost</a:t>
            </a:r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  </a:t>
            </a:r>
            <a:r>
              <a:rPr lang="fr-FR" sz="2000" dirty="0" err="1" smtClean="0">
                <a:solidFill>
                  <a:schemeClr val="bg1"/>
                </a:solidFill>
                <a:latin typeface="Georgia"/>
                <a:cs typeface="Georgia"/>
              </a:rPr>
              <a:t>insensitive</a:t>
            </a:r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 </a:t>
            </a:r>
            <a:b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</a:br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to </a:t>
            </a:r>
            <a:r>
              <a:rPr lang="fr-FR" sz="2000" dirty="0" err="1" smtClean="0">
                <a:solidFill>
                  <a:schemeClr val="bg1"/>
                </a:solidFill>
                <a:latin typeface="Georgia"/>
                <a:cs typeface="Georgia"/>
              </a:rPr>
              <a:t>pileup</a:t>
            </a:r>
            <a:endParaRPr lang="fr-FR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7254" y="2481031"/>
            <a:ext cx="3216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FFFF"/>
                </a:solidFill>
              </a:rPr>
              <a:t> ZZ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FFFF"/>
                </a:solidFill>
              </a:rPr>
              <a:t>4l candidate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    24 vertices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9" y="3502044"/>
            <a:ext cx="2760622" cy="3330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594" y="4747145"/>
            <a:ext cx="2248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 resolution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73794" y="2762902"/>
            <a:ext cx="150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vertices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2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Higgs ‘measurements’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30425"/>
            <a:ext cx="6146800" cy="2324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5656" y="1268760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 of BSM physics on Higgs coupling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869798"/>
            <a:ext cx="4211942" cy="2988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16016" y="4154304"/>
            <a:ext cx="3743436" cy="1938992"/>
          </a:xfrm>
          <a:prstGeom prst="rect">
            <a:avLst/>
          </a:prstGeom>
          <a:solidFill>
            <a:schemeClr val="bg1"/>
          </a:solidFill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By the end of the </a:t>
            </a:r>
            <a:r>
              <a:rPr lang="en-US" dirty="0" err="1" smtClean="0"/>
              <a:t>std</a:t>
            </a:r>
            <a:r>
              <a:rPr lang="en-US" dirty="0" smtClean="0"/>
              <a:t> LHC program ( 300 fb-1) precision will be in the 10-20% region… not enough to probe BSM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9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3610244"/>
            <a:ext cx="3788729" cy="310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491175" y="260648"/>
            <a:ext cx="4652825" cy="230425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en-US" dirty="0" smtClean="0"/>
              <a:t>Projections for Higgs couplings</a:t>
            </a:r>
          </a:p>
          <a:p>
            <a:pPr lvl="1"/>
            <a:r>
              <a:rPr lang="en-US" dirty="0" smtClean="0"/>
              <a:t>2-10% with HL-LHC</a:t>
            </a:r>
          </a:p>
          <a:p>
            <a:r>
              <a:rPr lang="en-US" dirty="0" smtClean="0"/>
              <a:t>Rare Higgs decays studied*</a:t>
            </a:r>
          </a:p>
          <a:p>
            <a:pPr lvl="1"/>
            <a:r>
              <a:rPr lang="en-US" dirty="0" smtClean="0"/>
              <a:t>H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µµ at &gt; 5σ with HL-LHC</a:t>
            </a:r>
          </a:p>
          <a:p>
            <a:r>
              <a:rPr lang="en-US" dirty="0" smtClean="0"/>
              <a:t>Low Mass Stops</a:t>
            </a:r>
          </a:p>
          <a:p>
            <a:pPr lvl="1"/>
            <a:r>
              <a:rPr lang="en-US" dirty="0" smtClean="0"/>
              <a:t>Already with 300 fb</a:t>
            </a:r>
            <a:r>
              <a:rPr lang="en-US" baseline="30000" dirty="0" smtClean="0"/>
              <a:t>-1</a:t>
            </a:r>
            <a:r>
              <a:rPr lang="en-US" dirty="0" smtClean="0"/>
              <a:t>, discovery potential direct production mode up to ~900 GeV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403648" y="332656"/>
            <a:ext cx="7620000" cy="62068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CMS@HL-LHC</a:t>
            </a:r>
            <a:endParaRPr lang="en-US" dirty="0"/>
          </a:p>
        </p:txBody>
      </p:sp>
      <p:sp>
        <p:nvSpPr>
          <p:cNvPr id="16390" name="Rectangle 6"/>
          <p:cNvSpPr>
            <a:spLocks/>
          </p:cNvSpPr>
          <p:nvPr/>
        </p:nvSpPr>
        <p:spPr bwMode="auto">
          <a:xfrm>
            <a:off x="251521" y="1700809"/>
            <a:ext cx="2326412" cy="71467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b"/>
          <a:lstStyle/>
          <a:p>
            <a:pPr algn="ctr"/>
            <a:r>
              <a:rPr lang="en-US" sz="2000" dirty="0">
                <a:solidFill>
                  <a:srgbClr val="800000"/>
                </a:solidFill>
                <a:latin typeface="Corbel"/>
                <a:ea typeface="ＭＳ Ｐゴシック" charset="0"/>
                <a:cs typeface="Corbel"/>
                <a:sym typeface="Helvetica Neue Light" charset="0"/>
              </a:rPr>
              <a:t>2-10% precision on </a:t>
            </a:r>
            <a:r>
              <a:rPr lang="en-US" sz="2000" dirty="0" smtClean="0">
                <a:solidFill>
                  <a:srgbClr val="800000"/>
                </a:solidFill>
                <a:latin typeface="Corbel"/>
                <a:ea typeface="ＭＳ Ｐゴシック" charset="0"/>
                <a:cs typeface="Corbel"/>
                <a:sym typeface="Helvetica Neue Light" charset="0"/>
              </a:rPr>
              <a:t>Higgs couplings</a:t>
            </a:r>
            <a:endParaRPr lang="en-US" sz="2000" dirty="0">
              <a:solidFill>
                <a:srgbClr val="800000"/>
              </a:solidFill>
              <a:latin typeface="Corbel"/>
              <a:ea typeface="ＭＳ Ｐゴシック" charset="0"/>
              <a:cs typeface="Corbel"/>
              <a:sym typeface="Helvetica Neue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838" y="2708921"/>
            <a:ext cx="6912767" cy="96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lide Number Placeholder 4"/>
          <p:cNvSpPr txBox="1">
            <a:spLocks/>
          </p:cNvSpPr>
          <p:nvPr/>
        </p:nvSpPr>
        <p:spPr>
          <a:xfrm>
            <a:off x="8826011" y="6624736"/>
            <a:ext cx="384458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000" smtClean="0">
                <a:solidFill>
                  <a:srgbClr val="000000"/>
                </a:solidFill>
              </a:rPr>
              <a:pPr algn="r"/>
              <a:t>41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4911" y="3749896"/>
            <a:ext cx="2714940" cy="270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rved Left Arrow 2"/>
          <p:cNvSpPr/>
          <p:nvPr/>
        </p:nvSpPr>
        <p:spPr>
          <a:xfrm>
            <a:off x="8302116" y="3573016"/>
            <a:ext cx="265876" cy="648072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ms_120918_0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997" y="1340768"/>
            <a:ext cx="7518087" cy="552744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800000"/>
              </a:gs>
            </a:gsLst>
            <a:lin ang="0" scaled="1"/>
            <a:tileRect/>
          </a:gradFill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D3276"/>
                </a:solidFill>
              </a:rPr>
              <a:t>Phase 2 Upgrades</a:t>
            </a:r>
            <a:endParaRPr lang="en-US" dirty="0">
              <a:solidFill>
                <a:srgbClr val="1D3276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506788"/>
            <a:ext cx="609600" cy="365125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chemeClr val="bg1"/>
                </a:solidFill>
              </a:rPr>
              <a:pPr/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0927" y="5631631"/>
            <a:ext cx="2326412" cy="707886"/>
          </a:xfrm>
          <a:prstGeom prst="rect">
            <a:avLst/>
          </a:prstGeom>
          <a:solidFill>
            <a:srgbClr val="C0504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Replace </a:t>
            </a:r>
            <a:r>
              <a:rPr lang="en-US" sz="2000" dirty="0"/>
              <a:t>Endcap </a:t>
            </a:r>
            <a:r>
              <a:rPr lang="en-US" sz="2000" dirty="0" smtClean="0"/>
              <a:t>Calorimeters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-265876" y="964759"/>
            <a:ext cx="2046181" cy="400110"/>
          </a:xfrm>
          <a:prstGeom prst="rect">
            <a:avLst/>
          </a:prstGeom>
          <a:solidFill>
            <a:srgbClr val="C0504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Muon system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5868144" y="1448489"/>
            <a:ext cx="1329378" cy="400110"/>
          </a:xfrm>
          <a:prstGeom prst="rect">
            <a:avLst/>
          </a:prstGeom>
          <a:solidFill>
            <a:srgbClr val="C0504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Tracker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118582" y="3068960"/>
            <a:ext cx="1595254" cy="400110"/>
          </a:xfrm>
          <a:prstGeom prst="rect">
            <a:avLst/>
          </a:prstGeom>
          <a:solidFill>
            <a:srgbClr val="C0504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Trigger/DAQ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52113" y="1320443"/>
            <a:ext cx="2112650" cy="738664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chemeClr val="tx1"/>
                </a:solidFill>
              </a:rPr>
              <a:t>GEM Glass RPCs</a:t>
            </a:r>
          </a:p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chemeClr val="tx1"/>
                </a:solidFill>
              </a:rPr>
              <a:t>Extended </a:t>
            </a:r>
            <a:r>
              <a:rPr lang="en-US" sz="1600" kern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h</a:t>
            </a:r>
            <a:r>
              <a:rPr lang="en-US" sz="1600" kern="0" dirty="0" smtClean="0">
                <a:solidFill>
                  <a:schemeClr val="tx1"/>
                </a:solidFill>
              </a:rPr>
              <a:t> coverage</a:t>
            </a:r>
          </a:p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New DT minicrates </a:t>
            </a:r>
            <a:endParaRPr lang="en-US" sz="1600" kern="0" dirty="0" smtClean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stCxn id="9" idx="3"/>
          </p:cNvCxnSpPr>
          <p:nvPr/>
        </p:nvCxnSpPr>
        <p:spPr>
          <a:xfrm>
            <a:off x="1780305" y="1164814"/>
            <a:ext cx="280231" cy="632104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>
            <a:outerShdw blurRad="130000" dist="101600" dir="2700000" algn="tl" rotWithShape="0">
              <a:srgbClr val="000000">
                <a:alpha val="6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7020272" y="1268760"/>
            <a:ext cx="1938992" cy="1231106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0" rIns="0" bIns="0" rtlCol="0">
            <a:spAutoFit/>
          </a:bodyPr>
          <a:lstStyle/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chemeClr val="tx1"/>
                </a:solidFill>
              </a:rPr>
              <a:t>Higher granularity</a:t>
            </a:r>
          </a:p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chemeClr val="tx1"/>
                </a:solidFill>
              </a:rPr>
              <a:t>Less material</a:t>
            </a:r>
          </a:p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chemeClr val="tx1"/>
                </a:solidFill>
              </a:rPr>
              <a:t>Better </a:t>
            </a:r>
            <a:r>
              <a:rPr lang="en-US" sz="1600" kern="0" dirty="0" err="1" smtClean="0">
                <a:solidFill>
                  <a:schemeClr val="tx1"/>
                </a:solidFill>
              </a:rPr>
              <a:t>p</a:t>
            </a:r>
            <a:r>
              <a:rPr lang="en-US" sz="1600" kern="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1600" kern="0" dirty="0" smtClean="0">
                <a:solidFill>
                  <a:schemeClr val="tx1"/>
                </a:solidFill>
              </a:rPr>
              <a:t> resolution</a:t>
            </a:r>
          </a:p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kern="0" dirty="0">
                <a:solidFill>
                  <a:schemeClr val="tx1"/>
                </a:solidFill>
              </a:rPr>
              <a:t>Extended </a:t>
            </a:r>
            <a:r>
              <a:rPr lang="en-US" sz="1600" kern="0" dirty="0">
                <a:solidFill>
                  <a:schemeClr val="tx1"/>
                </a:solidFill>
                <a:latin typeface="Symbol" charset="2"/>
                <a:cs typeface="Symbol" charset="2"/>
              </a:rPr>
              <a:t>h</a:t>
            </a:r>
            <a:r>
              <a:rPr lang="en-US" sz="1600" kern="0" dirty="0">
                <a:solidFill>
                  <a:schemeClr val="tx1"/>
                </a:solidFill>
              </a:rPr>
              <a:t> coverage </a:t>
            </a:r>
          </a:p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chemeClr val="tx1"/>
                </a:solidFill>
              </a:rPr>
              <a:t>Track trigger at L1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572000" y="1648544"/>
            <a:ext cx="2448272" cy="203655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>
            <a:outerShdw blurRad="130000" dist="101600" dir="2700000" algn="tl" rotWithShape="0">
              <a:srgbClr val="000000">
                <a:alpha val="6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185051" y="3573017"/>
            <a:ext cx="1605568" cy="984885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0" rIns="0" bIns="0" rtlCol="0">
            <a:spAutoFit/>
          </a:bodyPr>
          <a:lstStyle/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kern="0" dirty="0">
                <a:solidFill>
                  <a:schemeClr val="tx1"/>
                </a:solidFill>
              </a:rPr>
              <a:t>New FE and RO</a:t>
            </a:r>
          </a:p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chemeClr val="tx1"/>
                </a:solidFill>
              </a:rPr>
              <a:t>L1 up to 1 MHz</a:t>
            </a:r>
          </a:p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chemeClr val="tx1"/>
                </a:solidFill>
              </a:rPr>
              <a:t>HLT up to 10 KHz</a:t>
            </a:r>
          </a:p>
          <a:p>
            <a:pPr marL="100584" indent="-100584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chemeClr val="tx1"/>
                </a:solidFill>
              </a:rPr>
              <a:t>Tracking at L1</a:t>
            </a:r>
          </a:p>
        </p:txBody>
      </p:sp>
      <p:cxnSp>
        <p:nvCxnSpPr>
          <p:cNvPr id="20" name="Straight Arrow Connector 19"/>
          <p:cNvCxnSpPr>
            <a:stCxn id="8" idx="3"/>
          </p:cNvCxnSpPr>
          <p:nvPr/>
        </p:nvCxnSpPr>
        <p:spPr>
          <a:xfrm flipV="1">
            <a:off x="2777339" y="4149080"/>
            <a:ext cx="2259943" cy="1836494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>
            <a:outerShdw blurRad="130000" dist="101600" dir="2700000" algn="tl" rotWithShape="0">
              <a:srgbClr val="000000">
                <a:alpha val="6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777339" y="4581128"/>
            <a:ext cx="2326412" cy="144016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>
            <a:outerShdw blurRad="130000" dist="101600" dir="2700000" algn="tl" rotWithShape="0">
              <a:srgbClr val="000000">
                <a:alpha val="6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80305" y="1124745"/>
            <a:ext cx="1395847" cy="48808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>
            <a:outerShdw blurRad="130000" dist="101600" dir="2700000" algn="tl" rotWithShape="0">
              <a:srgbClr val="000000">
                <a:alpha val="6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6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LHC run1 has been a success: CMS has produced and is producing a bountiful of physics results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Indian CMS community (which is fast growing)  has been contributing to this success by their contribution to the detector construction and to the physics analysis in several areas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future looks bright: in RUn2 the increase of energy might bring a new crop of sensational findings and in the long term LHC and CMS will explore fully the new energy domain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108520" y="0"/>
            <a:ext cx="9289032" cy="6879719"/>
            <a:chOff x="-36512" y="0"/>
            <a:chExt cx="9289032" cy="6879719"/>
          </a:xfrm>
        </p:grpSpPr>
        <p:sp>
          <p:nvSpPr>
            <p:cNvPr id="7" name="Rectangle 6"/>
            <p:cNvSpPr/>
            <p:nvPr/>
          </p:nvSpPr>
          <p:spPr>
            <a:xfrm>
              <a:off x="-36512" y="0"/>
              <a:ext cx="9289032" cy="6879719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CMSWithBeamPipeFishEye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6609" y="21719"/>
              <a:ext cx="6542581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43808" y="2276872"/>
              <a:ext cx="47611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 smtClean="0">
                  <a:solidFill>
                    <a:schemeClr val="bg1"/>
                  </a:solidFill>
                </a:rPr>
                <a:t>Thank’you</a:t>
              </a:r>
              <a:r>
                <a:rPr lang="en-US" sz="6600" dirty="0" smtClean="0">
                  <a:solidFill>
                    <a:schemeClr val="bg1"/>
                  </a:solidFill>
                </a:rPr>
                <a:t> !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36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material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7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193" y="1134616"/>
            <a:ext cx="5074558" cy="366253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Higher granularity, less material </a:t>
            </a:r>
          </a:p>
          <a:p>
            <a:pPr lvl="1"/>
            <a:r>
              <a:rPr lang="en-US" dirty="0" smtClean="0"/>
              <a:t>Track reconstruction at PU 140 and beyond </a:t>
            </a:r>
          </a:p>
          <a:p>
            <a:pPr lvl="1"/>
            <a:r>
              <a:rPr lang="en-US" dirty="0" smtClean="0"/>
              <a:t>2 sensor “</a:t>
            </a:r>
            <a:r>
              <a:rPr lang="en-US" dirty="0" err="1" smtClean="0"/>
              <a:t>Pt</a:t>
            </a:r>
            <a:r>
              <a:rPr lang="en-US" dirty="0" smtClean="0"/>
              <a:t>-modules” to provide L1 trigger  information at 40 MHz for Pt≥2GeV</a:t>
            </a:r>
          </a:p>
          <a:p>
            <a:r>
              <a:rPr lang="en-US" dirty="0" smtClean="0"/>
              <a:t>Pixels: sensors </a:t>
            </a:r>
            <a:r>
              <a:rPr lang="en-US" dirty="0"/>
              <a:t>100 </a:t>
            </a:r>
            <a:r>
              <a:rPr lang="en-US" dirty="0" smtClean="0"/>
              <a:t>µm</a:t>
            </a:r>
            <a:r>
              <a:rPr lang="en-US" dirty="0"/>
              <a:t> </a:t>
            </a:r>
            <a:r>
              <a:rPr lang="en-US" dirty="0" smtClean="0"/>
              <a:t>thick </a:t>
            </a:r>
          </a:p>
          <a:p>
            <a:pPr lvl="1"/>
            <a:r>
              <a:rPr lang="en-US" dirty="0" smtClean="0"/>
              <a:t>Smaller pixels: ~30 </a:t>
            </a:r>
            <a:r>
              <a:rPr lang="en-US" dirty="0"/>
              <a:t>x 100 µm </a:t>
            </a:r>
            <a:endParaRPr lang="en-US" dirty="0" smtClean="0"/>
          </a:p>
          <a:p>
            <a:pPr lvl="1"/>
            <a:r>
              <a:rPr lang="en-US" dirty="0" smtClean="0"/>
              <a:t>4 barrel layers, 10 disks to cover up to ∣</a:t>
            </a:r>
            <a:r>
              <a:rPr lang="en-US" dirty="0" err="1" smtClean="0"/>
              <a:t>η</a:t>
            </a:r>
            <a:r>
              <a:rPr lang="en-US" dirty="0" smtClean="0"/>
              <a:t>∣= 4 </a:t>
            </a:r>
          </a:p>
          <a:p>
            <a:endParaRPr lang="en-US" dirty="0" smtClean="0"/>
          </a:p>
          <a:p>
            <a:r>
              <a:rPr lang="en-US" dirty="0" smtClean="0"/>
              <a:t>R&amp;D activities: All components</a:t>
            </a:r>
          </a:p>
          <a:p>
            <a:pPr lvl="1"/>
            <a:r>
              <a:rPr lang="en-US" dirty="0" smtClean="0"/>
              <a:t>Sensors </a:t>
            </a:r>
            <a:r>
              <a:rPr lang="en-US" dirty="0"/>
              <a:t>and readout electronics </a:t>
            </a:r>
            <a:endParaRPr lang="en-US" dirty="0" smtClean="0"/>
          </a:p>
          <a:p>
            <a:pPr lvl="1"/>
            <a:r>
              <a:rPr lang="en-US" dirty="0" smtClean="0"/>
              <a:t>Prototype of 2S modules ongoing</a:t>
            </a:r>
          </a:p>
          <a:p>
            <a:pPr lvl="1"/>
            <a:r>
              <a:rPr lang="en-US" dirty="0" smtClean="0"/>
              <a:t>BE track-trigger with Associative Memories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2 Tracker: conceptual design</a:t>
            </a:r>
            <a:endParaRPr lang="en-US" dirty="0"/>
          </a:p>
        </p:txBody>
      </p:sp>
      <p:pic>
        <p:nvPicPr>
          <p:cNvPr id="5" name="Picture 4" descr="out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45" r="3538"/>
          <a:stretch>
            <a:fillRect/>
          </a:stretch>
        </p:blipFill>
        <p:spPr>
          <a:xfrm rot="5400000">
            <a:off x="1587394" y="3009821"/>
            <a:ext cx="2097291" cy="5599121"/>
          </a:xfrm>
          <a:prstGeom prst="rect">
            <a:avLst/>
          </a:prstGeom>
        </p:spPr>
      </p:pic>
      <p:grpSp>
        <p:nvGrpSpPr>
          <p:cNvPr id="2" name="Group 9"/>
          <p:cNvGrpSpPr/>
          <p:nvPr/>
        </p:nvGrpSpPr>
        <p:grpSpPr>
          <a:xfrm>
            <a:off x="5785769" y="4652082"/>
            <a:ext cx="3134103" cy="1923112"/>
            <a:chOff x="5935149" y="3289299"/>
            <a:chExt cx="3158051" cy="2109270"/>
          </a:xfrm>
        </p:grpSpPr>
        <p:pic>
          <p:nvPicPr>
            <p:cNvPr id="11" name="Picture 10" descr="pT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751"/>
            <a:stretch>
              <a:fillRect/>
            </a:stretch>
          </p:blipFill>
          <p:spPr>
            <a:xfrm>
              <a:off x="5998649" y="3362087"/>
              <a:ext cx="3094551" cy="1993900"/>
            </a:xfrm>
            <a:prstGeom prst="rect">
              <a:avLst/>
            </a:prstGeom>
            <a:effectLst>
              <a:glow rad="101600">
                <a:schemeClr val="accent6">
                  <a:alpha val="75000"/>
                </a:schemeClr>
              </a:glow>
            </a:effectLst>
          </p:spPr>
        </p:pic>
        <p:grpSp>
          <p:nvGrpSpPr>
            <p:cNvPr id="3" name="Group 26"/>
            <p:cNvGrpSpPr/>
            <p:nvPr/>
          </p:nvGrpSpPr>
          <p:grpSpPr>
            <a:xfrm>
              <a:off x="5935149" y="4726003"/>
              <a:ext cx="601968" cy="672566"/>
              <a:chOff x="7958664" y="4143747"/>
              <a:chExt cx="601968" cy="672566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rot="5400000" flipH="1" flipV="1">
                <a:off x="7971018" y="4413167"/>
                <a:ext cx="360000" cy="1588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8145727" y="4585494"/>
                <a:ext cx="360000" cy="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8154195" y="4436533"/>
                <a:ext cx="244738" cy="14896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8274540" y="4546258"/>
                <a:ext cx="286092" cy="27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i="1" dirty="0" err="1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x</a:t>
                </a:r>
                <a:endParaRPr lang="en-US" sz="1000" i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958664" y="4143747"/>
                <a:ext cx="278709" cy="27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i="1" dirty="0" err="1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y</a:t>
                </a:r>
                <a:endParaRPr lang="en-US" sz="1000" i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270944" y="4233960"/>
                <a:ext cx="278709" cy="27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i="1" dirty="0" err="1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z</a:t>
                </a:r>
                <a:endParaRPr lang="en-US" sz="1000" i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46800" y="3289299"/>
              <a:ext cx="896776" cy="405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79646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“stub”</a:t>
              </a:r>
              <a:endParaRPr lang="en-US" sz="1800" b="1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482212" y="3722132"/>
              <a:ext cx="538794" cy="25296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>
              <a:off x="7084483" y="3765550"/>
              <a:ext cx="484717" cy="1354667"/>
            </a:xfrm>
            <a:custGeom>
              <a:avLst/>
              <a:gdLst>
                <a:gd name="connsiteX0" fmla="*/ 205317 w 484717"/>
                <a:gd name="connsiteY0" fmla="*/ 171450 h 1354667"/>
                <a:gd name="connsiteX1" fmla="*/ 357717 w 484717"/>
                <a:gd name="connsiteY1" fmla="*/ 95250 h 1354667"/>
                <a:gd name="connsiteX2" fmla="*/ 459317 w 484717"/>
                <a:gd name="connsiteY2" fmla="*/ 742950 h 1354667"/>
                <a:gd name="connsiteX3" fmla="*/ 281517 w 484717"/>
                <a:gd name="connsiteY3" fmla="*/ 1263650 h 1354667"/>
                <a:gd name="connsiteX4" fmla="*/ 27517 w 484717"/>
                <a:gd name="connsiteY4" fmla="*/ 1187450 h 1354667"/>
                <a:gd name="connsiteX5" fmla="*/ 116417 w 484717"/>
                <a:gd name="connsiteY5" fmla="*/ 260350 h 1354667"/>
                <a:gd name="connsiteX6" fmla="*/ 484717 w 484717"/>
                <a:gd name="connsiteY6" fmla="*/ 107950 h 13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4717" h="1354667">
                  <a:moveTo>
                    <a:pt x="205317" y="171450"/>
                  </a:moveTo>
                  <a:cubicBezTo>
                    <a:pt x="260350" y="85725"/>
                    <a:pt x="315384" y="0"/>
                    <a:pt x="357717" y="95250"/>
                  </a:cubicBezTo>
                  <a:cubicBezTo>
                    <a:pt x="400050" y="190500"/>
                    <a:pt x="472017" y="548217"/>
                    <a:pt x="459317" y="742950"/>
                  </a:cubicBezTo>
                  <a:cubicBezTo>
                    <a:pt x="446617" y="937683"/>
                    <a:pt x="353484" y="1189567"/>
                    <a:pt x="281517" y="1263650"/>
                  </a:cubicBezTo>
                  <a:cubicBezTo>
                    <a:pt x="209550" y="1337733"/>
                    <a:pt x="55034" y="1354667"/>
                    <a:pt x="27517" y="1187450"/>
                  </a:cubicBezTo>
                  <a:cubicBezTo>
                    <a:pt x="0" y="1020233"/>
                    <a:pt x="40217" y="440267"/>
                    <a:pt x="116417" y="260350"/>
                  </a:cubicBezTo>
                  <a:cubicBezTo>
                    <a:pt x="192617" y="80433"/>
                    <a:pt x="484717" y="107950"/>
                    <a:pt x="484717" y="107950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3" name="Picture 22" descr="tk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43" t="4276" r="19361" b="11971"/>
          <a:stretch>
            <a:fillRect/>
          </a:stretch>
        </p:blipFill>
        <p:spPr>
          <a:xfrm rot="16200000">
            <a:off x="6519470" y="146772"/>
            <a:ext cx="1324689" cy="3974995"/>
          </a:xfrm>
          <a:prstGeom prst="rect">
            <a:avLst/>
          </a:prstGeom>
        </p:spPr>
      </p:pic>
      <p:pic>
        <p:nvPicPr>
          <p:cNvPr id="22" name="Picture 21" descr="tk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61" t="5131" r="59294" b="11971"/>
          <a:stretch>
            <a:fillRect/>
          </a:stretch>
        </p:blipFill>
        <p:spPr>
          <a:xfrm rot="16200000">
            <a:off x="6615149" y="1367846"/>
            <a:ext cx="1133302" cy="3974993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>
            <a:off x="4394200" y="2506814"/>
            <a:ext cx="1231900" cy="256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406900" y="3737710"/>
            <a:ext cx="1028701" cy="2160805"/>
          </a:xfrm>
          <a:prstGeom prst="straightConnector1">
            <a:avLst/>
          </a:prstGeom>
          <a:ln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977949" y="4270050"/>
            <a:ext cx="273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Trigger track selection in FE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45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8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k1.pdf"/>
          <p:cNvPicPr>
            <a:picLocks noChangeAspect="1"/>
          </p:cNvPicPr>
          <p:nvPr/>
        </p:nvPicPr>
        <p:blipFill>
          <a:blip r:embed="rId3"/>
          <a:srcRect l="41143" t="4276" r="19361" b="11971"/>
          <a:stretch>
            <a:fillRect/>
          </a:stretch>
        </p:blipFill>
        <p:spPr>
          <a:xfrm rot="16200000">
            <a:off x="6294116" y="-78581"/>
            <a:ext cx="1437338" cy="4313023"/>
          </a:xfrm>
          <a:prstGeom prst="rect">
            <a:avLst/>
          </a:prstGeom>
        </p:spPr>
      </p:pic>
      <p:pic>
        <p:nvPicPr>
          <p:cNvPr id="22" name="Picture 21" descr="tk1.pdf"/>
          <p:cNvPicPr>
            <a:picLocks noChangeAspect="1"/>
          </p:cNvPicPr>
          <p:nvPr/>
        </p:nvPicPr>
        <p:blipFill>
          <a:blip r:embed="rId4"/>
          <a:srcRect l="7261" t="5131" r="59294" b="11971"/>
          <a:stretch>
            <a:fillRect/>
          </a:stretch>
        </p:blipFill>
        <p:spPr>
          <a:xfrm rot="16200000">
            <a:off x="6394133" y="1244886"/>
            <a:ext cx="1231369" cy="4318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Tracker: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&lt;4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B61-8FBB-43B8-A6DD-B3B75C37806A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0" y="1165225"/>
            <a:ext cx="7010400" cy="39195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263B86"/>
                </a:solidFill>
              </a:rPr>
              <a:t>Outer tracker </a:t>
            </a:r>
          </a:p>
          <a:p>
            <a:pPr marL="633600" lvl="1">
              <a:spcBef>
                <a:spcPts val="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High granularity for efficient track reconstruction 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beyond 140 PU </a:t>
            </a:r>
          </a:p>
          <a:p>
            <a:pPr marL="633600" lvl="1">
              <a:spcBef>
                <a:spcPts val="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Two sensor “</a:t>
            </a:r>
            <a:r>
              <a:rPr lang="en-US" sz="1600" dirty="0" err="1" smtClean="0">
                <a:solidFill>
                  <a:srgbClr val="000000"/>
                </a:solidFill>
              </a:rPr>
              <a:t>Pt</a:t>
            </a:r>
            <a:r>
              <a:rPr lang="en-US" sz="1600" dirty="0" smtClean="0">
                <a:solidFill>
                  <a:srgbClr val="000000"/>
                </a:solidFill>
              </a:rPr>
              <a:t>-modules” to provide trigger</a:t>
            </a:r>
          </a:p>
          <a:p>
            <a:pPr marL="347850" lvl="1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information at 40 MHz for tracks with Pt≥2GeV</a:t>
            </a:r>
          </a:p>
          <a:p>
            <a:pPr marL="633600" lvl="1">
              <a:spcBef>
                <a:spcPts val="0"/>
              </a:spcBef>
              <a:buFont typeface="Lucida Grande"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Improve material budget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dirty="0">
                <a:solidFill>
                  <a:srgbClr val="263B86"/>
                </a:solidFill>
              </a:rPr>
              <a:t>Pixel detector</a:t>
            </a:r>
          </a:p>
          <a:p>
            <a:pPr marL="561600" lvl="1">
              <a:spcBef>
                <a:spcPts val="0"/>
              </a:spcBef>
              <a:buFont typeface="Lucida Grande"/>
              <a:buChar char="-"/>
            </a:pPr>
            <a:r>
              <a:rPr lang="en-US" sz="1600" dirty="0">
                <a:solidFill>
                  <a:srgbClr val="000000"/>
                </a:solidFill>
              </a:rPr>
              <a:t>Similar configuration as Phase 1 </a:t>
            </a:r>
            <a:r>
              <a:rPr lang="en-US" sz="1600" dirty="0" smtClean="0">
                <a:solidFill>
                  <a:srgbClr val="000000"/>
                </a:solidFill>
              </a:rPr>
              <a:t>with 4 </a:t>
            </a:r>
            <a:r>
              <a:rPr lang="en-US" sz="1600" dirty="0">
                <a:solidFill>
                  <a:srgbClr val="000000"/>
                </a:solidFill>
              </a:rPr>
              <a:t>layers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75850" lvl="1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and 10 disks to cover up to </a:t>
            </a:r>
            <a:r>
              <a:rPr lang="en-US" sz="1400" dirty="0" smtClean="0">
                <a:solidFill>
                  <a:srgbClr val="000000"/>
                </a:solidFill>
              </a:rPr>
              <a:t>∣</a:t>
            </a:r>
            <a:r>
              <a:rPr lang="en-US" sz="1400" dirty="0" err="1">
                <a:solidFill>
                  <a:srgbClr val="000000"/>
                </a:solidFill>
              </a:rPr>
              <a:t>η</a:t>
            </a:r>
            <a:r>
              <a:rPr lang="en-US" sz="1400" dirty="0" smtClean="0">
                <a:solidFill>
                  <a:srgbClr val="000000"/>
                </a:solidFill>
              </a:rPr>
              <a:t>∣= 4 </a:t>
            </a:r>
            <a:endParaRPr lang="en-US" sz="1600" dirty="0">
              <a:solidFill>
                <a:srgbClr val="000000"/>
              </a:solidFill>
            </a:endParaRPr>
          </a:p>
          <a:p>
            <a:pPr marL="561600" lvl="1">
              <a:spcBef>
                <a:spcPts val="0"/>
              </a:spcBef>
              <a:buFont typeface="Lucida Grande"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Thin </a:t>
            </a:r>
            <a:r>
              <a:rPr lang="en-US" sz="1600" dirty="0">
                <a:solidFill>
                  <a:srgbClr val="000000"/>
                </a:solidFill>
              </a:rPr>
              <a:t>sensors </a:t>
            </a:r>
            <a:r>
              <a:rPr lang="en-US" sz="1600" dirty="0" smtClean="0">
                <a:solidFill>
                  <a:srgbClr val="000000"/>
                </a:solidFill>
              </a:rPr>
              <a:t>100 µm; smaller </a:t>
            </a:r>
            <a:r>
              <a:rPr lang="en-US" sz="1600" dirty="0">
                <a:solidFill>
                  <a:srgbClr val="000000"/>
                </a:solidFill>
              </a:rPr>
              <a:t>pixels 30 </a:t>
            </a:r>
            <a:r>
              <a:rPr lang="en-US" sz="1600" dirty="0" smtClean="0">
                <a:solidFill>
                  <a:srgbClr val="000000"/>
                </a:solidFill>
              </a:rPr>
              <a:t>x 100 </a:t>
            </a:r>
            <a:r>
              <a:rPr lang="en-US" sz="1600" dirty="0">
                <a:solidFill>
                  <a:srgbClr val="000000"/>
                </a:solidFill>
              </a:rPr>
              <a:t>µm </a:t>
            </a:r>
          </a:p>
          <a:p>
            <a:pPr marL="161550">
              <a:spcBef>
                <a:spcPts val="0"/>
              </a:spcBef>
            </a:pPr>
            <a:r>
              <a:rPr lang="en-US" sz="1600" dirty="0" smtClean="0">
                <a:solidFill>
                  <a:srgbClr val="263B86"/>
                </a:solidFill>
              </a:rPr>
              <a:t>R&amp;D activities</a:t>
            </a:r>
          </a:p>
          <a:p>
            <a:pPr marL="561600" lvl="1">
              <a:spcBef>
                <a:spcPts val="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In progress for all components – 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prototyping of 2S modules started </a:t>
            </a:r>
          </a:p>
          <a:p>
            <a:pPr marL="561600" lvl="1">
              <a:spcBef>
                <a:spcPts val="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BE track-trigger with Associative Memories </a:t>
            </a:r>
          </a:p>
        </p:txBody>
      </p:sp>
      <p:pic>
        <p:nvPicPr>
          <p:cNvPr id="5" name="Picture 4" descr="ou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2750" y="3147132"/>
            <a:ext cx="2209800" cy="5168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09564" y="4652082"/>
            <a:ext cx="3134103" cy="1923112"/>
            <a:chOff x="5935149" y="3289299"/>
            <a:chExt cx="3158051" cy="2109270"/>
          </a:xfrm>
        </p:grpSpPr>
        <p:pic>
          <p:nvPicPr>
            <p:cNvPr id="11" name="Picture 10" descr="pT.pdf"/>
            <p:cNvPicPr>
              <a:picLocks noChangeAspect="1"/>
            </p:cNvPicPr>
            <p:nvPr/>
          </p:nvPicPr>
          <p:blipFill>
            <a:blip r:embed="rId6"/>
            <a:srcRect l="48751"/>
            <a:stretch>
              <a:fillRect/>
            </a:stretch>
          </p:blipFill>
          <p:spPr>
            <a:xfrm>
              <a:off x="5998649" y="3362087"/>
              <a:ext cx="3094551" cy="1993900"/>
            </a:xfrm>
            <a:prstGeom prst="rect">
              <a:avLst/>
            </a:prstGeom>
            <a:effectLst>
              <a:glow rad="101600">
                <a:schemeClr val="accent6">
                  <a:alpha val="75000"/>
                </a:schemeClr>
              </a:glow>
            </a:effectLst>
          </p:spPr>
        </p:pic>
        <p:grpSp>
          <p:nvGrpSpPr>
            <p:cNvPr id="12" name="Group 26"/>
            <p:cNvGrpSpPr/>
            <p:nvPr/>
          </p:nvGrpSpPr>
          <p:grpSpPr>
            <a:xfrm>
              <a:off x="5935149" y="4726003"/>
              <a:ext cx="601968" cy="672566"/>
              <a:chOff x="7958664" y="4143747"/>
              <a:chExt cx="601968" cy="672566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rot="5400000" flipH="1" flipV="1">
                <a:off x="7971018" y="4413167"/>
                <a:ext cx="360000" cy="1588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8145727" y="4585494"/>
                <a:ext cx="360000" cy="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8154195" y="4436533"/>
                <a:ext cx="244738" cy="14896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8274540" y="4546258"/>
                <a:ext cx="286092" cy="27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err="1" smtClean="0"/>
                  <a:t>x</a:t>
                </a:r>
                <a:endParaRPr lang="en-US" sz="1000" i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958664" y="4143747"/>
                <a:ext cx="278709" cy="27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err="1" smtClean="0"/>
                  <a:t>y</a:t>
                </a:r>
                <a:endParaRPr lang="en-US" sz="1000" i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270944" y="4233960"/>
                <a:ext cx="278709" cy="27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err="1" smtClean="0"/>
                  <a:t>z</a:t>
                </a:r>
                <a:endParaRPr lang="en-US" sz="1000" i="1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46800" y="3289299"/>
              <a:ext cx="896776" cy="776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“stub”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482212" y="3722132"/>
              <a:ext cx="538794" cy="25296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>
              <a:off x="7084483" y="3765550"/>
              <a:ext cx="484717" cy="1354667"/>
            </a:xfrm>
            <a:custGeom>
              <a:avLst/>
              <a:gdLst>
                <a:gd name="connsiteX0" fmla="*/ 205317 w 484717"/>
                <a:gd name="connsiteY0" fmla="*/ 171450 h 1354667"/>
                <a:gd name="connsiteX1" fmla="*/ 357717 w 484717"/>
                <a:gd name="connsiteY1" fmla="*/ 95250 h 1354667"/>
                <a:gd name="connsiteX2" fmla="*/ 459317 w 484717"/>
                <a:gd name="connsiteY2" fmla="*/ 742950 h 1354667"/>
                <a:gd name="connsiteX3" fmla="*/ 281517 w 484717"/>
                <a:gd name="connsiteY3" fmla="*/ 1263650 h 1354667"/>
                <a:gd name="connsiteX4" fmla="*/ 27517 w 484717"/>
                <a:gd name="connsiteY4" fmla="*/ 1187450 h 1354667"/>
                <a:gd name="connsiteX5" fmla="*/ 116417 w 484717"/>
                <a:gd name="connsiteY5" fmla="*/ 260350 h 1354667"/>
                <a:gd name="connsiteX6" fmla="*/ 484717 w 484717"/>
                <a:gd name="connsiteY6" fmla="*/ 107950 h 13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4717" h="1354667">
                  <a:moveTo>
                    <a:pt x="205317" y="171450"/>
                  </a:moveTo>
                  <a:cubicBezTo>
                    <a:pt x="260350" y="85725"/>
                    <a:pt x="315384" y="0"/>
                    <a:pt x="357717" y="95250"/>
                  </a:cubicBezTo>
                  <a:cubicBezTo>
                    <a:pt x="400050" y="190500"/>
                    <a:pt x="472017" y="548217"/>
                    <a:pt x="459317" y="742950"/>
                  </a:cubicBezTo>
                  <a:cubicBezTo>
                    <a:pt x="446617" y="937683"/>
                    <a:pt x="353484" y="1189567"/>
                    <a:pt x="281517" y="1263650"/>
                  </a:cubicBezTo>
                  <a:cubicBezTo>
                    <a:pt x="209550" y="1337733"/>
                    <a:pt x="55034" y="1354667"/>
                    <a:pt x="27517" y="1187450"/>
                  </a:cubicBezTo>
                  <a:cubicBezTo>
                    <a:pt x="0" y="1020233"/>
                    <a:pt x="40217" y="440267"/>
                    <a:pt x="116417" y="260350"/>
                  </a:cubicBezTo>
                  <a:cubicBezTo>
                    <a:pt x="192617" y="80433"/>
                    <a:pt x="484717" y="107950"/>
                    <a:pt x="484717" y="107950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 flipH="1">
            <a:off x="4140200" y="2506814"/>
            <a:ext cx="1231900" cy="256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165600" y="3788482"/>
            <a:ext cx="1028701" cy="2160805"/>
          </a:xfrm>
          <a:prstGeom prst="straightConnector1">
            <a:avLst/>
          </a:prstGeom>
          <a:ln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80112" y="4270050"/>
            <a:ext cx="349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Trigger tracks selection in FE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2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4616"/>
            <a:ext cx="9144000" cy="575076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approaches</a:t>
            </a:r>
          </a:p>
          <a:p>
            <a:pPr marL="548640" lvl="1" indent="-329184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/>
              <a:t>Maintain tower geometry - develop rad-tolerant solutions for 3000 fb</a:t>
            </a:r>
            <a:r>
              <a:rPr lang="en-US" baseline="30000" dirty="0" smtClean="0"/>
              <a:t>-1</a:t>
            </a:r>
          </a:p>
          <a:p>
            <a:pPr lvl="2"/>
            <a:r>
              <a:rPr lang="en-US" dirty="0" smtClean="0"/>
              <a:t>EE towers e.g. in </a:t>
            </a:r>
            <a:r>
              <a:rPr lang="en-US" dirty="0" err="1" smtClean="0"/>
              <a:t>Shashlik</a:t>
            </a:r>
            <a:r>
              <a:rPr lang="en-US" dirty="0" smtClean="0"/>
              <a:t> design (crystal scintillator: LYSO, </a:t>
            </a:r>
            <a:r>
              <a:rPr lang="en-US" dirty="0" err="1" smtClean="0"/>
              <a:t>CeF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Te</a:t>
            </a:r>
            <a:r>
              <a:rPr lang="en-US" dirty="0" smtClean="0"/>
              <a:t> build </a:t>
            </a:r>
            <a:r>
              <a:rPr lang="en-US" dirty="0"/>
              <a:t>HE with more fibers, and rad-tolerant scintillator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548640" lvl="1" indent="-329184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/>
              <a:t>Alternative geometry/concepts </a:t>
            </a:r>
          </a:p>
          <a:p>
            <a:pPr lvl="2"/>
            <a:r>
              <a:rPr lang="en-US" dirty="0" smtClean="0"/>
              <a:t>Potentially  improved performance and/or lower cost</a:t>
            </a:r>
          </a:p>
          <a:p>
            <a:pPr marL="1218438" lvl="3" indent="-514350"/>
            <a:r>
              <a:rPr lang="en-US" dirty="0" smtClean="0"/>
              <a:t>Dual fiber read-out: scintillation &amp; Cerenkov (DROC) – </a:t>
            </a:r>
            <a:r>
              <a:rPr lang="en-US" dirty="0" err="1" smtClean="0"/>
              <a:t>alla</a:t>
            </a:r>
            <a:r>
              <a:rPr lang="en-US" dirty="0" smtClean="0"/>
              <a:t> DREAM/RD52</a:t>
            </a:r>
          </a:p>
          <a:p>
            <a:pPr marL="1218438" lvl="3" indent="-514350"/>
            <a:r>
              <a:rPr lang="en-US" dirty="0" smtClean="0"/>
              <a:t>Particle Flow Calorimeter (PFCAL) – following work of CALICE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Endcap Calorimeters</a:t>
            </a:r>
            <a:endParaRPr lang="en-US" dirty="0"/>
          </a:p>
        </p:txBody>
      </p:sp>
      <p:pic>
        <p:nvPicPr>
          <p:cNvPr id="10" name="Picture 9" descr="Screen Shot 2013-07-10 at 11.57.15 PM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7"/>
          <a:stretch/>
        </p:blipFill>
        <p:spPr>
          <a:xfrm>
            <a:off x="6519511" y="2996952"/>
            <a:ext cx="1974156" cy="2520280"/>
          </a:xfrm>
          <a:prstGeom prst="rect">
            <a:avLst/>
          </a:prstGeom>
        </p:spPr>
      </p:pic>
      <p:pic>
        <p:nvPicPr>
          <p:cNvPr id="14" name="Picture 13" descr="temp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16" t="64134" r="29074" b="4840"/>
          <a:stretch>
            <a:fillRect/>
          </a:stretch>
        </p:blipFill>
        <p:spPr>
          <a:xfrm>
            <a:off x="517396" y="3147268"/>
            <a:ext cx="3911600" cy="1433860"/>
          </a:xfrm>
          <a:prstGeom prst="rect">
            <a:avLst/>
          </a:prstGeom>
        </p:spPr>
      </p:pic>
      <p:sp>
        <p:nvSpPr>
          <p:cNvPr id="8" name="Curved Right Arrow 7"/>
          <p:cNvSpPr/>
          <p:nvPr/>
        </p:nvSpPr>
        <p:spPr>
          <a:xfrm>
            <a:off x="71651" y="1916832"/>
            <a:ext cx="465282" cy="129614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103751" y="2636912"/>
            <a:ext cx="1262910" cy="122413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47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4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206624"/>
            <a:ext cx="8686800" cy="272643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Performance, redundancy in high rate, high PU region</a:t>
            </a:r>
          </a:p>
          <a:p>
            <a:pPr lvl="1"/>
            <a:r>
              <a:rPr lang="en-US" dirty="0" smtClean="0"/>
              <a:t>Completion of muon stations at 1.6 &lt; |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| &lt; 2.4 under study</a:t>
            </a:r>
          </a:p>
          <a:p>
            <a:pPr lvl="2"/>
            <a:r>
              <a:rPr lang="en-US" dirty="0" smtClean="0"/>
              <a:t>GEMs 1st 2 stations  (</a:t>
            </a:r>
            <a:r>
              <a:rPr lang="en-US" dirty="0" err="1" smtClean="0"/>
              <a:t>Pt</a:t>
            </a:r>
            <a:r>
              <a:rPr lang="en-US" dirty="0" smtClean="0"/>
              <a:t> resolution) Glass-RPC last 2 (timing to cut background)</a:t>
            </a:r>
          </a:p>
          <a:p>
            <a:pPr lvl="1"/>
            <a:r>
              <a:rPr lang="en-US" dirty="0" smtClean="0"/>
              <a:t>Investigating coverage beyond |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| &lt; 2.4 </a:t>
            </a:r>
          </a:p>
          <a:p>
            <a:pPr lvl="2"/>
            <a:r>
              <a:rPr lang="en-US" dirty="0" smtClean="0"/>
              <a:t>GEM tagging station coupled with extended pixel tracking</a:t>
            </a:r>
          </a:p>
          <a:p>
            <a:r>
              <a:rPr lang="en-US" dirty="0" smtClean="0"/>
              <a:t>R&amp;D activities well underway </a:t>
            </a:r>
          </a:p>
          <a:p>
            <a:pPr lvl="1"/>
            <a:r>
              <a:rPr lang="en-US" dirty="0" smtClean="0"/>
              <a:t>GEM and Glass-RPCs </a:t>
            </a:r>
          </a:p>
          <a:p>
            <a:pPr lvl="3"/>
            <a:r>
              <a:rPr lang="en-US" sz="2600" i="1" dirty="0" smtClean="0"/>
              <a:t>Preparing demonstrator slice for GE1/1 (GEM), for 2016-17 YETs. </a:t>
            </a:r>
          </a:p>
          <a:p>
            <a:pPr lvl="3"/>
            <a:r>
              <a:rPr lang="en-US" sz="2600" i="1" dirty="0" smtClean="0"/>
              <a:t>Desirable to install GE1/1 in LS2 for early operational experience and fake muon rejection in trigger</a:t>
            </a:r>
            <a:endParaRPr lang="en-US" sz="2600" i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muon systems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784376"/>
            <a:ext cx="4379756" cy="2896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9" name="Picture 3" descr="0607006_0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27" y="4005064"/>
            <a:ext cx="3378880" cy="2610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48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9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ontent Placeholder 2"/>
          <p:cNvSpPr>
            <a:spLocks noGrp="1"/>
          </p:cNvSpPr>
          <p:nvPr>
            <p:ph idx="1"/>
          </p:nvPr>
        </p:nvSpPr>
        <p:spPr>
          <a:xfrm>
            <a:off x="228600" y="1322784"/>
            <a:ext cx="4875151" cy="556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L1 to build on phase 1 architecture</a:t>
            </a:r>
          </a:p>
          <a:p>
            <a:pPr lvl="1"/>
            <a:r>
              <a:rPr lang="en-US" dirty="0" smtClean="0"/>
              <a:t>Outer tracker info for all trigger objects</a:t>
            </a:r>
          </a:p>
          <a:p>
            <a:pPr lvl="1"/>
            <a:r>
              <a:rPr lang="en-US" dirty="0" smtClean="0"/>
              <a:t>Increased granularity </a:t>
            </a:r>
          </a:p>
          <a:p>
            <a:pPr lvl="2"/>
            <a:r>
              <a:rPr lang="en-US" dirty="0" smtClean="0"/>
              <a:t>ECAL barrel at crystal level</a:t>
            </a:r>
          </a:p>
          <a:p>
            <a:pPr lvl="1"/>
            <a:r>
              <a:rPr lang="en-US" dirty="0" smtClean="0"/>
              <a:t>Operate up to 1 MHz</a:t>
            </a:r>
          </a:p>
          <a:p>
            <a:r>
              <a:rPr lang="en-US" dirty="0" smtClean="0"/>
              <a:t>ECAL Barrel Frontend electronics</a:t>
            </a:r>
          </a:p>
          <a:p>
            <a:pPr lvl="1"/>
            <a:r>
              <a:rPr lang="en-US" dirty="0" smtClean="0"/>
              <a:t>Replace </a:t>
            </a:r>
            <a:r>
              <a:rPr lang="en-US" dirty="0"/>
              <a:t>to allow crystal granularity </a:t>
            </a:r>
            <a:r>
              <a:rPr lang="en-US" dirty="0" smtClean="0"/>
              <a:t>(and 10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 </a:t>
            </a:r>
            <a:r>
              <a:rPr lang="en-US" dirty="0"/>
              <a:t>latency at </a:t>
            </a:r>
            <a:r>
              <a:rPr lang="en-US" dirty="0" smtClean="0"/>
              <a:t>L1)</a:t>
            </a:r>
          </a:p>
          <a:p>
            <a:pPr lvl="1"/>
            <a:r>
              <a:rPr lang="en-US" dirty="0" smtClean="0"/>
              <a:t>Improve noise rejection</a:t>
            </a:r>
          </a:p>
          <a:p>
            <a:r>
              <a:rPr lang="en-US" dirty="0" smtClean="0"/>
              <a:t>HLT/DAQ upgraded </a:t>
            </a:r>
          </a:p>
          <a:p>
            <a:pPr lvl="1"/>
            <a:r>
              <a:rPr lang="en-US" dirty="0"/>
              <a:t>R&amp;D for higher rejection rate</a:t>
            </a:r>
          </a:p>
          <a:p>
            <a:pPr lvl="2"/>
            <a:r>
              <a:rPr lang="en-US" dirty="0" smtClean="0"/>
              <a:t>We’ll work toward limiting </a:t>
            </a:r>
            <a:r>
              <a:rPr lang="en-US" dirty="0"/>
              <a:t>dataset </a:t>
            </a:r>
            <a:r>
              <a:rPr lang="en-US" dirty="0" smtClean="0"/>
              <a:t>sizes in order to minimize computing costs</a:t>
            </a:r>
          </a:p>
          <a:p>
            <a:pPr lvl="1"/>
            <a:r>
              <a:rPr lang="en-US" dirty="0" smtClean="0"/>
              <a:t>Preparing for 1 MHz in and 10 kHz out</a:t>
            </a:r>
          </a:p>
          <a:p>
            <a:pPr lvl="2"/>
            <a:r>
              <a:rPr lang="en-US" dirty="0" smtClean="0"/>
              <a:t>Assures adequate contingency</a:t>
            </a:r>
          </a:p>
          <a:p>
            <a:pPr lvl="3"/>
            <a:r>
              <a:rPr lang="en-US" dirty="0" smtClean="0"/>
              <a:t>Maintains present HLT rejection factor</a:t>
            </a:r>
          </a:p>
          <a:p>
            <a:pPr lvl="3"/>
            <a:r>
              <a:rPr lang="en-US" dirty="0" smtClean="0"/>
              <a:t>Technology improvements should enable this by LS3 at reasonable cost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and DAQ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2349500"/>
            <a:ext cx="9118600" cy="450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indent="-274320" defTabSz="457200" fontAlgn="auto">
              <a:spcBef>
                <a:spcPts val="600"/>
              </a:spcBef>
              <a:spcAft>
                <a:spcPts val="0"/>
              </a:spcAft>
              <a:buFont typeface="Courier New"/>
              <a:buChar char="o"/>
              <a:defRPr/>
            </a:pPr>
            <a:endParaRPr lang="en-US" sz="2000" dirty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0802" y="4365104"/>
            <a:ext cx="4013200" cy="181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632549" y="6381328"/>
            <a:ext cx="1601119" cy="33855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New EB FE board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Macintosh HD:Users:contardo:Documents:Upgrade CMS:Phase 2 scope:DAQ-phase2.ppt.pdf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1" t="24202" r="32494" b="13311"/>
          <a:stretch>
            <a:fillRect/>
          </a:stretch>
        </p:blipFill>
        <p:spPr bwMode="auto">
          <a:xfrm>
            <a:off x="5701976" y="1268760"/>
            <a:ext cx="3256977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49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6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 Stats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143000" y="1226119"/>
            <a:ext cx="8001000" cy="1194769"/>
          </a:xfrm>
        </p:spPr>
        <p:txBody>
          <a:bodyPr>
            <a:noAutofit/>
          </a:bodyPr>
          <a:lstStyle/>
          <a:p>
            <a:r>
              <a:rPr lang="en-US" sz="2000" dirty="0" smtClean="0"/>
              <a:t>273 publications w/ data; 25 more on the way</a:t>
            </a:r>
          </a:p>
          <a:p>
            <a:r>
              <a:rPr lang="en-US" sz="2000" dirty="0" smtClean="0"/>
              <a:t>The Higgs discovery paper: &gt; 2200 citations (steady flow of </a:t>
            </a:r>
            <a:br>
              <a:rPr lang="en-US" sz="2000" dirty="0" smtClean="0"/>
            </a:br>
            <a:r>
              <a:rPr lang="en-US" sz="2000" dirty="0" smtClean="0"/>
              <a:t>&gt;100 citations a month!)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75048" y="5991671"/>
            <a:ext cx="6237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a  personal choice</a:t>
            </a:r>
            <a:endParaRPr lang="en-US" dirty="0"/>
          </a:p>
        </p:txBody>
      </p:sp>
      <p:pic>
        <p:nvPicPr>
          <p:cNvPr id="10" name="Picture 4" descr="2013pu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293" y="2343699"/>
            <a:ext cx="5964867" cy="4012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0"/>
          <p:cNvSpPr txBox="1">
            <a:spLocks noChangeArrowheads="1"/>
          </p:cNvSpPr>
          <p:nvPr/>
        </p:nvSpPr>
        <p:spPr bwMode="auto">
          <a:xfrm>
            <a:off x="8752320" y="6532526"/>
            <a:ext cx="285155" cy="253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100" b="1"/>
              <a:t> 9</a:t>
            </a:r>
            <a:endParaRPr lang="de-CH" sz="1100" b="1"/>
          </a:p>
        </p:txBody>
      </p:sp>
      <p:pic>
        <p:nvPicPr>
          <p:cNvPr id="34821" name="Picture 4" descr="ZH-muonCutFlowRatio-noTriggerEstimat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80" y="1170852"/>
            <a:ext cx="5351040" cy="369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286561" y="1220197"/>
            <a:ext cx="3548400" cy="3648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</p:spPr>
        <p:txBody>
          <a:bodyPr wrap="none" lIns="82945" tIns="41473" rIns="82945" bIns="41473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089"/>
              </a:spcAft>
            </a:pPr>
            <a:r>
              <a:rPr lang="en-US" sz="1500" b="1" i="1" u="sng" dirty="0"/>
              <a:t>Event selection:</a:t>
            </a:r>
          </a:p>
          <a:p>
            <a:pPr eaLnBrk="1">
              <a:spcAft>
                <a:spcPts val="1089"/>
              </a:spcAft>
              <a:buFont typeface="Arial" charset="0"/>
              <a:buChar char="•"/>
            </a:pPr>
            <a:r>
              <a:rPr lang="en-US" sz="1500" dirty="0"/>
              <a:t> events with  ≥ 2 leptons + ≥ 2 jets</a:t>
            </a:r>
          </a:p>
          <a:p>
            <a:pPr eaLnBrk="1">
              <a:spcAft>
                <a:spcPts val="1089"/>
              </a:spcAft>
              <a:buFont typeface="Arial" charset="0"/>
              <a:buChar char="•"/>
            </a:pPr>
            <a:r>
              <a:rPr lang="en-US" sz="1500" dirty="0"/>
              <a:t> </a:t>
            </a:r>
            <a:r>
              <a:rPr lang="en-US" sz="1500" dirty="0" err="1"/>
              <a:t>p</a:t>
            </a:r>
            <a:r>
              <a:rPr lang="en-US" sz="1500" baseline="-25000" dirty="0" err="1"/>
              <a:t>T</a:t>
            </a:r>
            <a:r>
              <a:rPr lang="en-US" sz="1500" dirty="0"/>
              <a:t>&gt;20 </a:t>
            </a:r>
            <a:r>
              <a:rPr lang="en-US" sz="1500" dirty="0" err="1"/>
              <a:t>GeV</a:t>
            </a:r>
            <a:r>
              <a:rPr lang="en-US" sz="1500" dirty="0"/>
              <a:t> for  leptons &amp; jets</a:t>
            </a:r>
          </a:p>
          <a:p>
            <a:pPr eaLnBrk="1">
              <a:spcAft>
                <a:spcPts val="1089"/>
              </a:spcAft>
              <a:buFont typeface="Arial" charset="0"/>
              <a:buChar char="•"/>
            </a:pPr>
            <a:r>
              <a:rPr lang="en-US" sz="1500" dirty="0"/>
              <a:t> H with highest </a:t>
            </a:r>
            <a:r>
              <a:rPr lang="en-US" sz="1500" dirty="0" err="1"/>
              <a:t>p</a:t>
            </a:r>
            <a:r>
              <a:rPr lang="en-US" sz="1500" baseline="-25000" dirty="0" err="1"/>
              <a:t>T</a:t>
            </a:r>
            <a:r>
              <a:rPr lang="en-US" sz="1500" dirty="0"/>
              <a:t> combination</a:t>
            </a:r>
          </a:p>
          <a:p>
            <a:pPr eaLnBrk="1">
              <a:spcAft>
                <a:spcPts val="1089"/>
              </a:spcAft>
              <a:buFont typeface="Arial" charset="0"/>
              <a:buChar char="•"/>
            </a:pPr>
            <a:r>
              <a:rPr lang="en-US" sz="1500" dirty="0"/>
              <a:t> Z with </a:t>
            </a:r>
            <a:r>
              <a:rPr lang="en-US" sz="1500" dirty="0" err="1"/>
              <a:t>hightest</a:t>
            </a:r>
            <a:r>
              <a:rPr lang="en-US" sz="1500" dirty="0"/>
              <a:t> </a:t>
            </a:r>
            <a:r>
              <a:rPr lang="en-US" sz="1500" dirty="0" err="1"/>
              <a:t>p</a:t>
            </a:r>
            <a:r>
              <a:rPr lang="en-US" sz="1500" baseline="-25000" dirty="0" err="1"/>
              <a:t>T</a:t>
            </a:r>
            <a:r>
              <a:rPr lang="en-US" sz="1500" dirty="0"/>
              <a:t> combination</a:t>
            </a:r>
          </a:p>
          <a:p>
            <a:pPr eaLnBrk="1">
              <a:spcAft>
                <a:spcPts val="1089"/>
              </a:spcAft>
              <a:buFont typeface="Arial" charset="0"/>
              <a:buChar char="•"/>
            </a:pPr>
            <a:r>
              <a:rPr lang="en-US" sz="1500" dirty="0"/>
              <a:t> 75 </a:t>
            </a:r>
            <a:r>
              <a:rPr lang="en-US" sz="1500" dirty="0" err="1"/>
              <a:t>GeV</a:t>
            </a:r>
            <a:r>
              <a:rPr lang="en-US" sz="1500" dirty="0"/>
              <a:t> &lt; M</a:t>
            </a:r>
            <a:r>
              <a:rPr lang="en-US" sz="1500" baseline="-25000" dirty="0"/>
              <a:t>Z</a:t>
            </a:r>
            <a:r>
              <a:rPr lang="en-US" sz="1500" dirty="0"/>
              <a:t> &lt; 105 </a:t>
            </a:r>
            <a:r>
              <a:rPr lang="en-US" sz="1500" dirty="0" err="1"/>
              <a:t>GeV</a:t>
            </a:r>
            <a:endParaRPr lang="en-US" sz="1500" dirty="0"/>
          </a:p>
          <a:p>
            <a:pPr eaLnBrk="1">
              <a:spcAft>
                <a:spcPts val="1089"/>
              </a:spcAft>
              <a:buFont typeface="Arial" charset="0"/>
              <a:buChar char="•"/>
            </a:pPr>
            <a:r>
              <a:rPr lang="en-US" sz="1500" dirty="0"/>
              <a:t> </a:t>
            </a:r>
            <a:r>
              <a:rPr lang="en-US" sz="1500" dirty="0" err="1"/>
              <a:t>p</a:t>
            </a:r>
            <a:r>
              <a:rPr lang="en-US" sz="1500" baseline="-25000" dirty="0" err="1"/>
              <a:t>T</a:t>
            </a:r>
            <a:r>
              <a:rPr lang="en-US" sz="1500" dirty="0"/>
              <a:t> &gt;100 </a:t>
            </a:r>
            <a:r>
              <a:rPr lang="en-US" sz="1500" dirty="0" err="1"/>
              <a:t>GeV</a:t>
            </a:r>
            <a:r>
              <a:rPr lang="en-US" sz="1500" dirty="0"/>
              <a:t> for both  H &amp; Z</a:t>
            </a:r>
          </a:p>
          <a:p>
            <a:pPr eaLnBrk="1">
              <a:spcAft>
                <a:spcPts val="1089"/>
              </a:spcAft>
              <a:buFont typeface="Arial" charset="0"/>
              <a:buChar char="•"/>
            </a:pPr>
            <a:r>
              <a:rPr lang="en-US" sz="1500" dirty="0"/>
              <a:t> H &amp; Z back to back:  </a:t>
            </a:r>
            <a:r>
              <a:rPr lang="en-US" sz="1500" dirty="0" err="1">
                <a:latin typeface="Symbol" charset="0"/>
                <a:cs typeface="Symbol" charset="0"/>
              </a:rPr>
              <a:t>Df</a:t>
            </a:r>
            <a:r>
              <a:rPr lang="en-US" sz="1500" dirty="0"/>
              <a:t> &lt; 2.9</a:t>
            </a:r>
          </a:p>
          <a:p>
            <a:pPr eaLnBrk="1">
              <a:spcAft>
                <a:spcPts val="1089"/>
              </a:spcAft>
              <a:buFont typeface="Arial" charset="0"/>
              <a:buChar char="•"/>
            </a:pPr>
            <a:r>
              <a:rPr lang="en-US" sz="1500" dirty="0"/>
              <a:t> CSV tag on both b-jets </a:t>
            </a:r>
          </a:p>
          <a:p>
            <a:pPr eaLnBrk="1">
              <a:spcAft>
                <a:spcPts val="1089"/>
              </a:spcAft>
              <a:buFont typeface="Arial" charset="0"/>
              <a:buChar char="•"/>
            </a:pPr>
            <a:r>
              <a:rPr lang="en-US" sz="1500" dirty="0"/>
              <a:t> light jet rejection 0.1% (HE) &amp; 1% (LE)</a:t>
            </a:r>
          </a:p>
        </p:txBody>
      </p:sp>
      <p:sp>
        <p:nvSpPr>
          <p:cNvPr id="34823" name="TextBox 6"/>
          <p:cNvSpPr txBox="1">
            <a:spLocks noChangeArrowheads="1"/>
          </p:cNvSpPr>
          <p:nvPr/>
        </p:nvSpPr>
        <p:spPr bwMode="auto">
          <a:xfrm>
            <a:off x="286560" y="5138474"/>
            <a:ext cx="8239631" cy="131486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</p:spPr>
        <p:txBody>
          <a:bodyPr wrap="none" lIns="82945" tIns="41473" rIns="82945" bIns="41473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600" dirty="0">
                <a:solidFill>
                  <a:srgbClr val="227719"/>
                </a:solidFill>
              </a:rPr>
              <a:t>Both lepton channels (</a:t>
            </a:r>
            <a:r>
              <a:rPr lang="en-US" sz="1600" dirty="0">
                <a:solidFill>
                  <a:srgbClr val="227719"/>
                </a:solidFill>
                <a:latin typeface="Symbol" charset="0"/>
                <a:cs typeface="Symbol" charset="0"/>
              </a:rPr>
              <a:t>mm</a:t>
            </a:r>
            <a:r>
              <a:rPr lang="en-US" sz="1600" dirty="0">
                <a:solidFill>
                  <a:srgbClr val="227719"/>
                </a:solidFill>
              </a:rPr>
              <a:t>, </a:t>
            </a:r>
            <a:r>
              <a:rPr lang="en-US" sz="1600" dirty="0" err="1">
                <a:solidFill>
                  <a:srgbClr val="227719"/>
                </a:solidFill>
              </a:rPr>
              <a:t>ee</a:t>
            </a:r>
            <a:r>
              <a:rPr lang="en-US" sz="1600" dirty="0">
                <a:solidFill>
                  <a:srgbClr val="227719"/>
                </a:solidFill>
              </a:rPr>
              <a:t>) show gain of 65% in signal efficiency for </a:t>
            </a:r>
            <a:r>
              <a:rPr lang="en-US" sz="1600" dirty="0" smtClean="0">
                <a:solidFill>
                  <a:srgbClr val="227719"/>
                </a:solidFill>
              </a:rPr>
              <a:t>upgraded </a:t>
            </a:r>
            <a:r>
              <a:rPr lang="en-US" sz="1600" dirty="0">
                <a:solidFill>
                  <a:srgbClr val="227719"/>
                </a:solidFill>
              </a:rPr>
              <a:t>system.</a:t>
            </a:r>
          </a:p>
          <a:p>
            <a:pPr eaLnBrk="1"/>
            <a:endParaRPr lang="en-US" sz="1600" dirty="0">
              <a:solidFill>
                <a:srgbClr val="227719"/>
              </a:solidFill>
            </a:endParaRPr>
          </a:p>
          <a:p>
            <a:pPr eaLnBrk="1"/>
            <a:r>
              <a:rPr lang="en-US" sz="1600" dirty="0">
                <a:solidFill>
                  <a:srgbClr val="227719"/>
                </a:solidFill>
              </a:rPr>
              <a:t>HLT Trigger with 3 out of 4 hits from upgraded pixel for muons may benefit significantly. </a:t>
            </a:r>
          </a:p>
          <a:p>
            <a:pPr eaLnBrk="1"/>
            <a:endParaRPr lang="en-US" sz="1600" dirty="0">
              <a:solidFill>
                <a:srgbClr val="227719"/>
              </a:solidFill>
            </a:endParaRPr>
          </a:p>
          <a:p>
            <a:pPr eaLnBrk="1"/>
            <a:r>
              <a:rPr lang="en-US" sz="1600" dirty="0">
                <a:solidFill>
                  <a:srgbClr val="0066FF"/>
                </a:solidFill>
              </a:rPr>
              <a:t>Upgrade pixel system will lead to considerable increased sensitivity in this channel.</a:t>
            </a:r>
          </a:p>
        </p:txBody>
      </p:sp>
      <p:sp>
        <p:nvSpPr>
          <p:cNvPr id="34824" name="TextBox 7"/>
          <p:cNvSpPr txBox="1">
            <a:spLocks noChangeArrowheads="1"/>
          </p:cNvSpPr>
          <p:nvPr/>
        </p:nvSpPr>
        <p:spPr bwMode="auto">
          <a:xfrm>
            <a:off x="5906880" y="1489005"/>
            <a:ext cx="821535" cy="28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Lucida Sans Unicode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2pPr>
            <a:lvl3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3pPr>
            <a:lvl4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4pPr>
            <a:lvl5pPr eaLnBrk="0"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sz="1300" dirty="0"/>
              <a:t>Z </a:t>
            </a:r>
            <a:r>
              <a:rPr lang="en-US" sz="1300" dirty="0">
                <a:sym typeface="Wingdings" charset="0"/>
              </a:rPr>
              <a:t> </a:t>
            </a:r>
            <a:r>
              <a:rPr lang="en-US" sz="1300" dirty="0" err="1">
                <a:latin typeface="Symbol" charset="0"/>
                <a:cs typeface="Symbol" charset="0"/>
                <a:sym typeface="Wingdings" charset="0"/>
              </a:rPr>
              <a:t>m</a:t>
            </a:r>
            <a:r>
              <a:rPr lang="en-US" sz="1300" baseline="30000" dirty="0" err="1">
                <a:cs typeface="Symbol" charset="0"/>
                <a:sym typeface="Wingdings" charset="0"/>
              </a:rPr>
              <a:t>+</a:t>
            </a:r>
            <a:r>
              <a:rPr lang="en-US" sz="1300" dirty="0" err="1">
                <a:latin typeface="Symbol" charset="0"/>
                <a:cs typeface="Symbol" charset="0"/>
                <a:sym typeface="Wingdings" charset="0"/>
              </a:rPr>
              <a:t>m</a:t>
            </a:r>
            <a:r>
              <a:rPr lang="en-US" sz="1300" baseline="30000" dirty="0">
                <a:cs typeface="Symbol" charset="0"/>
                <a:sym typeface="Wingdings" charset="0"/>
              </a:rPr>
              <a:t>-</a:t>
            </a:r>
            <a:endParaRPr lang="en-US" sz="1300" baseline="30000" dirty="0">
              <a:latin typeface="Symbol" charset="0"/>
              <a:cs typeface="Symbo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9430" y="278300"/>
            <a:ext cx="71326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  <a:ea typeface="+mj-ea"/>
                <a:cs typeface="+mj-cs"/>
                <a:sym typeface="Wingdings" charset="0"/>
              </a:rPr>
              <a:t>Pixel </a:t>
            </a:r>
            <a:r>
              <a:rPr lang="en-US" sz="4000" dirty="0" err="1">
                <a:latin typeface="+mj-lt"/>
                <a:ea typeface="+mj-ea"/>
                <a:cs typeface="+mj-cs"/>
                <a:sym typeface="Wingdings" charset="0"/>
              </a:rPr>
              <a:t>upgrade:ZH</a:t>
            </a:r>
            <a:r>
              <a:rPr lang="en-US" sz="4000" dirty="0">
                <a:latin typeface="+mj-lt"/>
                <a:ea typeface="+mj-ea"/>
                <a:cs typeface="+mj-cs"/>
                <a:sym typeface="Wingdings" charset="0"/>
              </a:rPr>
              <a:t>  </a:t>
            </a:r>
            <a:r>
              <a:rPr lang="en-US" sz="4000" dirty="0"/>
              <a:t>ℓ</a:t>
            </a:r>
            <a:r>
              <a:rPr lang="en-US" sz="4000" baseline="30000" dirty="0" smtClean="0">
                <a:latin typeface="+mj-lt"/>
                <a:ea typeface="+mj-ea"/>
                <a:cs typeface="+mj-cs"/>
                <a:sym typeface="Wingdings" charset="0"/>
              </a:rPr>
              <a:t>+</a:t>
            </a:r>
            <a:r>
              <a:rPr lang="en-US" sz="4000" dirty="0"/>
              <a:t>ℓ</a:t>
            </a:r>
            <a:r>
              <a:rPr lang="en-US" sz="4000" baseline="30000" dirty="0" smtClean="0">
                <a:latin typeface="+mj-lt"/>
                <a:ea typeface="+mj-ea"/>
                <a:cs typeface="+mj-cs"/>
                <a:sym typeface="Wingdings" charset="0"/>
              </a:rPr>
              <a:t>-</a:t>
            </a:r>
            <a:r>
              <a:rPr lang="en-US" sz="4000" dirty="0" smtClean="0">
                <a:latin typeface="+mj-lt"/>
                <a:ea typeface="+mj-ea"/>
                <a:cs typeface="+mj-cs"/>
                <a:sym typeface="Wingdings" charset="0"/>
              </a:rPr>
              <a:t>+2 </a:t>
            </a:r>
            <a:r>
              <a:rPr lang="en-US" sz="4000" dirty="0">
                <a:latin typeface="+mj-lt"/>
                <a:ea typeface="+mj-ea"/>
                <a:cs typeface="+mj-cs"/>
                <a:sym typeface="Wingdings" charset="0"/>
              </a:rPr>
              <a:t>b-jets</a:t>
            </a:r>
            <a:r>
              <a:rPr lang="en-US" sz="4000" dirty="0">
                <a:latin typeface="+mj-lt"/>
                <a:ea typeface="+mj-ea"/>
                <a:cs typeface="+mj-cs"/>
              </a:rPr>
              <a:t>  </a:t>
            </a:r>
            <a:endParaRPr lang="de-CH" sz="4000" dirty="0">
              <a:latin typeface="+mj-lt"/>
              <a:ea typeface="+mj-ea"/>
              <a:cs typeface="+mj-cs"/>
            </a:endParaRPr>
          </a:p>
          <a:p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1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8F2D-5E04-EA44-97D4-17F4FE3B808D}" type="slidenum">
              <a:rPr lang="en-US"/>
              <a:pPr/>
              <a:t>51</a:t>
            </a:fld>
            <a:endParaRPr lang="en-US"/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pPr marL="40182"/>
            <a:r>
              <a:rPr lang="en-US" dirty="0" smtClean="0"/>
              <a:t>L1 trigger: Higgs performance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5321" y="9488"/>
            <a:ext cx="4555257" cy="740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/>
          </p:cNvSpPr>
          <p:nvPr/>
        </p:nvSpPr>
        <p:spPr bwMode="auto">
          <a:xfrm>
            <a:off x="196453" y="2053828"/>
            <a:ext cx="1416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>
                <a:solidFill>
                  <a:srgbClr val="FF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Single e/μ </a:t>
            </a:r>
          </a:p>
        </p:txBody>
      </p:sp>
      <p:sp>
        <p:nvSpPr>
          <p:cNvPr id="36868" name="Rectangle 4"/>
          <p:cNvSpPr>
            <a:spLocks/>
          </p:cNvSpPr>
          <p:nvPr/>
        </p:nvSpPr>
        <p:spPr bwMode="auto">
          <a:xfrm flipH="1">
            <a:off x="1308199" y="1732360"/>
            <a:ext cx="767953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/>
            <a:r>
              <a:rPr lang="en-US" sz="6300">
                <a:solidFill>
                  <a:srgbClr val="FF0000"/>
                </a:solidFill>
              </a:rPr>
              <a:t>⎬</a:t>
            </a:r>
          </a:p>
        </p:txBody>
      </p:sp>
      <p:sp>
        <p:nvSpPr>
          <p:cNvPr id="36869" name="Rectangle 5"/>
          <p:cNvSpPr>
            <a:spLocks/>
          </p:cNvSpPr>
          <p:nvPr/>
        </p:nvSpPr>
        <p:spPr bwMode="auto">
          <a:xfrm flipH="1">
            <a:off x="1312664" y="2759274"/>
            <a:ext cx="767953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/>
            <a:r>
              <a:rPr lang="en-US" sz="6300">
                <a:solidFill>
                  <a:srgbClr val="FF0000"/>
                </a:solidFill>
              </a:rPr>
              <a:t>⎬</a:t>
            </a:r>
          </a:p>
        </p:txBody>
      </p:sp>
      <p:sp>
        <p:nvSpPr>
          <p:cNvPr id="36870" name="Rectangle 6"/>
          <p:cNvSpPr>
            <a:spLocks/>
          </p:cNvSpPr>
          <p:nvPr/>
        </p:nvSpPr>
        <p:spPr bwMode="auto">
          <a:xfrm>
            <a:off x="196453" y="3053953"/>
            <a:ext cx="14161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>
                <a:solidFill>
                  <a:srgbClr val="FF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Tau ID &amp;</a:t>
            </a:r>
          </a:p>
          <a:p>
            <a:pPr marL="40182"/>
            <a:r>
              <a:rPr lang="en-US">
                <a:solidFill>
                  <a:srgbClr val="FF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Single e/μ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FA39-E322-A748-A8C8-68130A2DDA3F}" type="slidenum">
              <a:rPr lang="en-US"/>
              <a:pPr/>
              <a:t>52</a:t>
            </a:fld>
            <a:endParaRPr lang="en-US"/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pPr marL="40182"/>
            <a:r>
              <a:rPr lang="en-US" dirty="0" smtClean="0"/>
              <a:t>L1 </a:t>
            </a:r>
            <a:r>
              <a:rPr lang="en-US" dirty="0" err="1" smtClean="0"/>
              <a:t>trigger:SUSY</a:t>
            </a:r>
            <a:r>
              <a:rPr lang="en-US" dirty="0" smtClean="0"/>
              <a:t> </a:t>
            </a:r>
            <a:r>
              <a:rPr lang="en-US" dirty="0" err="1" smtClean="0"/>
              <a:t>perforamance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9977" y="126132"/>
            <a:ext cx="4556373" cy="740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/>
          </p:cNvSpPr>
          <p:nvPr/>
        </p:nvSpPr>
        <p:spPr bwMode="auto">
          <a:xfrm>
            <a:off x="241101" y="4179094"/>
            <a:ext cx="10159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>
                <a:solidFill>
                  <a:srgbClr val="FF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Multijet</a:t>
            </a: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 flipH="1">
            <a:off x="1250156" y="4330898"/>
            <a:ext cx="660797" cy="13395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2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Calorimeters longevity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6457"/>
            <a:ext cx="4428108" cy="3048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108" y="2844752"/>
            <a:ext cx="4715892" cy="38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95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Longevity of Phase 1 Tracker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B61-8FBB-43B8-A6DD-B3B75C37806A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783282"/>
            <a:ext cx="84455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marL="285750" indent="-285750">
              <a:buFont typeface="Courier New"/>
              <a:buChar char="o"/>
            </a:pPr>
            <a:r>
              <a:rPr lang="en-US" sz="2000" dirty="0" smtClean="0">
                <a:solidFill>
                  <a:srgbClr val="263B86"/>
                </a:solidFill>
              </a:rPr>
              <a:t>Strip tracker module leakage current &amp; S/N degradation are well reproduced by radiation damage model 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Projections of aging demonstrate that the tracker will survive 500 fb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 operated at -20∘C after LS1, but will start to loose significant amount of modules beyond</a:t>
            </a:r>
            <a:endParaRPr lang="en-US" sz="2000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sz="2000" dirty="0" smtClean="0">
                <a:solidFill>
                  <a:srgbClr val="263B86"/>
                </a:solidFill>
              </a:rPr>
              <a:t>Pixel Phase 1 detector will be built to sustain ∼ 500 </a:t>
            </a:r>
            <a:r>
              <a:rPr lang="en-US" sz="2000" dirty="0">
                <a:solidFill>
                  <a:srgbClr val="263B86"/>
                </a:solidFill>
              </a:rPr>
              <a:t>fb</a:t>
            </a:r>
            <a:r>
              <a:rPr lang="en-US" sz="2000" baseline="30000" dirty="0">
                <a:solidFill>
                  <a:srgbClr val="263B86"/>
                </a:solidFill>
              </a:rPr>
              <a:t>-1 </a:t>
            </a:r>
            <a:r>
              <a:rPr lang="en-US" sz="2000" dirty="0" smtClean="0">
                <a:solidFill>
                  <a:srgbClr val="263B86"/>
                </a:solidFill>
              </a:rPr>
              <a:t>with a replacement of the inner-most layer</a:t>
            </a:r>
            <a:endParaRPr lang="en-US" sz="1800" dirty="0">
              <a:solidFill>
                <a:srgbClr val="000000"/>
              </a:solidFill>
            </a:endParaRPr>
          </a:p>
          <a:p>
            <a:pPr algn="ctr"/>
            <a:r>
              <a:rPr lang="en-US" sz="1800" dirty="0" smtClean="0">
                <a:solidFill>
                  <a:srgbClr val="A90000"/>
                </a:solidFill>
                <a:sym typeface="Wingdings"/>
              </a:rPr>
              <a:t> </a:t>
            </a:r>
            <a:r>
              <a:rPr lang="en-US" sz="1800" dirty="0" smtClean="0">
                <a:solidFill>
                  <a:srgbClr val="A90000"/>
                </a:solidFill>
              </a:rPr>
              <a:t>The </a:t>
            </a:r>
            <a:r>
              <a:rPr lang="en-US" sz="1800" dirty="0">
                <a:solidFill>
                  <a:srgbClr val="A90000"/>
                </a:solidFill>
              </a:rPr>
              <a:t>full Tracker </a:t>
            </a:r>
            <a:r>
              <a:rPr lang="en-US" sz="1800" dirty="0" smtClean="0">
                <a:solidFill>
                  <a:srgbClr val="A90000"/>
                </a:solidFill>
              </a:rPr>
              <a:t>need replacement in LS3 as it will not last until LS4</a:t>
            </a:r>
            <a:endParaRPr lang="en-US" sz="1800" dirty="0">
              <a:solidFill>
                <a:srgbClr val="A90000"/>
              </a:solidFill>
            </a:endParaRPr>
          </a:p>
          <a:p>
            <a:endParaRPr lang="en-US" sz="2000" baseline="30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14300" y="3789283"/>
            <a:ext cx="337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1800" dirty="0" smtClean="0"/>
              <a:t>Map of module leakage current in the outer tracker after 1000 </a:t>
            </a:r>
            <a:r>
              <a:rPr lang="en-US" sz="1800" dirty="0"/>
              <a:t>fb</a:t>
            </a:r>
            <a:r>
              <a:rPr lang="en-US" sz="1800" baseline="30000" dirty="0"/>
              <a:t>-</a:t>
            </a:r>
            <a:r>
              <a:rPr lang="en-US" sz="1800" baseline="30000" dirty="0" smtClean="0"/>
              <a:t>1 </a:t>
            </a:r>
            <a:r>
              <a:rPr lang="en-US" sz="1800" dirty="0" smtClean="0"/>
              <a:t>assuming -2</a:t>
            </a:r>
            <a:r>
              <a:rPr lang="en-US" sz="1800" dirty="0"/>
              <a:t>0∘C </a:t>
            </a:r>
            <a:r>
              <a:rPr lang="en-US" sz="1800" dirty="0" smtClean="0"/>
              <a:t>operation after LS1 </a:t>
            </a:r>
          </a:p>
          <a:p>
            <a:pPr marL="285750" indent="-285750">
              <a:buFont typeface="Courier New"/>
              <a:buChar char="o"/>
            </a:pPr>
            <a:r>
              <a:rPr lang="en-US" sz="1800" dirty="0"/>
              <a:t>S</a:t>
            </a:r>
            <a:r>
              <a:rPr lang="en-US" sz="1800" dirty="0" smtClean="0"/>
              <a:t>pecification for leakage current was ≤ 1 mA - present limit of operation is expected to be in the range of 3-4 mA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depending on cooling contacts</a:t>
            </a:r>
            <a:endParaRPr lang="en-US" sz="1800" dirty="0"/>
          </a:p>
        </p:txBody>
      </p:sp>
      <p:pic>
        <p:nvPicPr>
          <p:cNvPr id="2" name="Picture 1" descr="map_I_1000_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521525"/>
            <a:ext cx="5537200" cy="31849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9361" y="5170845"/>
            <a:ext cx="62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Barrel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91000" y="6396181"/>
            <a:ext cx="772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End-cap</a:t>
            </a:r>
            <a:endParaRPr lang="en-US" sz="1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8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50120" y="2906713"/>
            <a:ext cx="7772400" cy="1362075"/>
          </a:xfrm>
        </p:spPr>
        <p:txBody>
          <a:bodyPr/>
          <a:lstStyle/>
          <a:p>
            <a:r>
              <a:rPr lang="en-US" dirty="0" smtClean="0"/>
              <a:t>Standard Model results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2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Boson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4789E-BFD3-444B-8DDA-03D501E26F0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1412776"/>
            <a:ext cx="26106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Fundamental questions:</a:t>
            </a:r>
          </a:p>
          <a:p>
            <a:r>
              <a:rPr lang="en-US" sz="2000" dirty="0" smtClean="0"/>
              <a:t>Is the electroweak force a low energy manifestation of a more fundamental interaction at higher energy ?</a:t>
            </a:r>
          </a:p>
          <a:p>
            <a:endParaRPr lang="en-US" sz="2000" dirty="0"/>
          </a:p>
          <a:p>
            <a:r>
              <a:rPr lang="en-US" sz="2000" dirty="0" smtClean="0"/>
              <a:t>Are there any surprises in the data ?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Boson productions address all of these issue!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3520" y="1146563"/>
            <a:ext cx="7934864" cy="5594805"/>
            <a:chOff x="1194629" y="955328"/>
            <a:chExt cx="7934864" cy="5594805"/>
          </a:xfrm>
        </p:grpSpPr>
        <p:pic>
          <p:nvPicPr>
            <p:cNvPr id="23" name="Picture 22" descr="CMS_SigmaNew_v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5" t="1739" b="2440"/>
            <a:stretch/>
          </p:blipFill>
          <p:spPr>
            <a:xfrm rot="5400000">
              <a:off x="2364658" y="-214701"/>
              <a:ext cx="5594805" cy="7934864"/>
            </a:xfrm>
            <a:prstGeom prst="rect">
              <a:avLst/>
            </a:prstGeom>
            <a:ln>
              <a:solidFill>
                <a:schemeClr val="tx1">
                  <a:lumMod val="6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 bwMode="auto">
            <a:xfrm>
              <a:off x="2288704" y="4077072"/>
              <a:ext cx="1008112" cy="276999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40" tIns="0" r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800" kern="0" dirty="0" smtClean="0">
                  <a:solidFill>
                    <a:srgbClr val="000000"/>
                  </a:solidFill>
                  <a:latin typeface="Corbel"/>
                </a:rPr>
                <a:t>W (+ jets)</a:t>
              </a: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3440832" y="4509120"/>
              <a:ext cx="1008112" cy="276999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40" tIns="0" r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800" kern="0" dirty="0" smtClean="0">
                  <a:solidFill>
                    <a:srgbClr val="000000"/>
                  </a:solidFill>
                  <a:latin typeface="Corbel"/>
                </a:rPr>
                <a:t>Z (+ jets)</a:t>
              </a: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4520952" y="4797152"/>
              <a:ext cx="1008112" cy="276999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40" tIns="0" r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800" kern="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t</a:t>
              </a:r>
              <a:r>
                <a:rPr lang="en-US" sz="1800" kern="0" dirty="0" err="1" smtClean="0">
                  <a:solidFill>
                    <a:srgbClr val="000000"/>
                  </a:solidFill>
                  <a:latin typeface="Times New Roman Bar"/>
                  <a:cs typeface="Times New Roman Bar"/>
                </a:rPr>
                <a:t>t</a:t>
              </a:r>
              <a:r>
                <a:rPr lang="en-US" sz="1800" kern="0" dirty="0" smtClean="0">
                  <a:solidFill>
                    <a:srgbClr val="000000"/>
                  </a:solidFill>
                  <a:latin typeface="Corbel"/>
                </a:rPr>
                <a:t> (+ jets)</a:t>
              </a: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5385048" y="3212976"/>
              <a:ext cx="576064" cy="430887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40" tIns="0" rIns="0" bIns="0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400" kern="0" dirty="0" smtClean="0">
                  <a:solidFill>
                    <a:srgbClr val="000000"/>
                  </a:solidFill>
                  <a:latin typeface="Times"/>
                  <a:cs typeface="Times"/>
                </a:rPr>
                <a:t>Single top</a:t>
              </a:r>
              <a:endParaRPr lang="en-US" sz="1400" kern="0" dirty="0" smtClean="0">
                <a:solidFill>
                  <a:srgbClr val="000000"/>
                </a:solidFill>
                <a:latin typeface="Corbel"/>
              </a:endParaRP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5745088" y="5733256"/>
              <a:ext cx="432048" cy="276999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40" tIns="0" r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800" kern="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t</a:t>
              </a:r>
              <a:r>
                <a:rPr lang="en-US" sz="1800" kern="0" dirty="0" err="1" smtClean="0">
                  <a:solidFill>
                    <a:srgbClr val="000000"/>
                  </a:solidFill>
                  <a:latin typeface="Times New Roman Bar"/>
                  <a:cs typeface="Times New Roman Bar"/>
                </a:rPr>
                <a:t>t</a:t>
              </a:r>
              <a:r>
                <a:rPr lang="en-US" sz="1800" kern="0" dirty="0" err="1" smtClean="0">
                  <a:solidFill>
                    <a:srgbClr val="000000"/>
                  </a:solidFill>
                  <a:latin typeface="Corbel"/>
                </a:rPr>
                <a:t>Z</a:t>
              </a:r>
              <a:endParaRPr lang="en-US" sz="1800" kern="0" dirty="0" smtClean="0">
                <a:solidFill>
                  <a:srgbClr val="000000"/>
                </a:solidFill>
                <a:latin typeface="Corbel"/>
              </a:endParaRPr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6105128" y="3645024"/>
              <a:ext cx="360040" cy="276999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40" tIns="0" r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800" kern="0" dirty="0" smtClean="0">
                  <a:solidFill>
                    <a:srgbClr val="000000"/>
                  </a:solidFill>
                  <a:latin typeface="Corbel"/>
                </a:rPr>
                <a:t>V</a:t>
              </a:r>
              <a:r>
                <a:rPr lang="en-US" sz="1800" kern="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</a:p>
          </p:txBody>
        </p:sp>
        <p:sp>
          <p:nvSpPr>
            <p:cNvPr id="30" name="TextBox 29"/>
            <p:cNvSpPr txBox="1"/>
            <p:nvPr/>
          </p:nvSpPr>
          <p:spPr bwMode="auto">
            <a:xfrm>
              <a:off x="6609184" y="4653136"/>
              <a:ext cx="648072" cy="276999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40" tIns="0" rIns="0" bIns="0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800" kern="0" dirty="0" smtClean="0">
                  <a:solidFill>
                    <a:srgbClr val="000000"/>
                  </a:solidFill>
                  <a:latin typeface="Corbel"/>
                </a:rPr>
                <a:t>VV’</a:t>
              </a:r>
              <a:endParaRPr lang="en-US" sz="1800" kern="0" dirty="0" smtClean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1" name="TextBox 30"/>
            <p:cNvSpPr txBox="1"/>
            <p:nvPr/>
          </p:nvSpPr>
          <p:spPr bwMode="auto">
            <a:xfrm>
              <a:off x="7977336" y="4448145"/>
              <a:ext cx="936104" cy="276999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40" tIns="0" rIns="0" bIns="0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800" kern="0" dirty="0" smtClean="0">
                  <a:solidFill>
                    <a:srgbClr val="000000"/>
                  </a:solidFill>
                  <a:latin typeface="Corbel"/>
                </a:rPr>
                <a:t>Higgs</a:t>
              </a:r>
              <a:endParaRPr lang="en-US" sz="1800" kern="0" dirty="0" smtClean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pic>
          <p:nvPicPr>
            <p:cNvPr id="32" name="Picture 31" descr="EWK_qqll_Figure_001-a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" r="6005"/>
            <a:stretch/>
          </p:blipFill>
          <p:spPr>
            <a:xfrm>
              <a:off x="7362216" y="2852936"/>
              <a:ext cx="982290" cy="116094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cxnSp>
          <p:nvCxnSpPr>
            <p:cNvPr id="33" name="Straight Arrow Connector 32"/>
            <p:cNvCxnSpPr>
              <a:stCxn id="32" idx="2"/>
            </p:cNvCxnSpPr>
            <p:nvPr/>
          </p:nvCxnSpPr>
          <p:spPr>
            <a:xfrm flipH="1">
              <a:off x="7617297" y="4013881"/>
              <a:ext cx="236064" cy="1287327"/>
            </a:xfrm>
            <a:prstGeom prst="straightConnector1">
              <a:avLst/>
            </a:prstGeom>
            <a:ln w="63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 rot="19311768">
            <a:off x="1237049" y="3022112"/>
            <a:ext cx="6512767" cy="107721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Standard Model pretty good at </a:t>
            </a:r>
          </a:p>
          <a:p>
            <a:r>
              <a:rPr lang="en-US" sz="3200" dirty="0" smtClean="0"/>
              <a:t>Reproducing measurements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004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TGC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8760"/>
            <a:ext cx="3517900" cy="27985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5100" y="1484784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SM there is no all neutral TGC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0" y="2315781"/>
            <a:ext cx="4952005" cy="4293096"/>
          </a:xfrm>
          <a:prstGeom prst="rect">
            <a:avLst/>
          </a:prstGeom>
          <a:effectLst>
            <a:outerShdw blurRad="889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57200" y="3933056"/>
            <a:ext cx="3517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LHC makes many more ZZ than LEP /</a:t>
            </a:r>
            <a:r>
              <a:rPr lang="en-US" sz="2000" dirty="0" err="1" smtClean="0"/>
              <a:t>Tevatron</a:t>
            </a: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dirty="0" smtClean="0"/>
              <a:t>Measure ZZ 4 leptons:</a:t>
            </a:r>
          </a:p>
          <a:p>
            <a:r>
              <a:rPr lang="en-US" sz="2000" dirty="0" smtClean="0"/>
              <a:t>Sensitivity for deviations (dashed red ) from SM (dashed black) at high masses is max… No significant excess observed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92296" y="1484784"/>
            <a:ext cx="2133599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CMS-SMP-13-005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7396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1600" y="1446350"/>
            <a:ext cx="7924799" cy="1269471"/>
          </a:xfrm>
        </p:spPr>
        <p:txBody>
          <a:bodyPr>
            <a:normAutofit/>
          </a:bodyPr>
          <a:lstStyle/>
          <a:p>
            <a:r>
              <a:rPr lang="en-US" dirty="0" smtClean="0"/>
              <a:t>New measurement of W charge asymmetry in the muon channel</a:t>
            </a:r>
            <a:endParaRPr lang="en-US" baseline="30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 charge asymmetry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838" y="2941966"/>
            <a:ext cx="3853162" cy="36768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93749" y="2480301"/>
            <a:ext cx="1912453" cy="461665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SMP</a:t>
            </a:r>
            <a:r>
              <a:rPr lang="en-US" b="1" dirty="0" smtClean="0">
                <a:solidFill>
                  <a:schemeClr val="bg1"/>
                </a:solidFill>
              </a:rPr>
              <a:t>-12-021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208018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constrain significantly PDF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996952"/>
            <a:ext cx="2808312" cy="26943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600" y="5663442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Extraction of W signal from Missing E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: note that et starts at Zero !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 December 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Whepps contribution  T. Camporesi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73357</TotalTime>
  <Words>3354</Words>
  <Application>Microsoft Macintosh PowerPoint</Application>
  <PresentationFormat>On-screen Show (4:3)</PresentationFormat>
  <Paragraphs>658</Paragraphs>
  <Slides>54</Slides>
  <Notes>10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Blank Presentation</vt:lpstr>
      <vt:lpstr>PowerPoint Presentation</vt:lpstr>
      <vt:lpstr>CMS and LHC in 2012</vt:lpstr>
      <vt:lpstr>Despite pileup exceeding CMS design</vt:lpstr>
      <vt:lpstr>       PU control</vt:lpstr>
      <vt:lpstr>Publication Stats</vt:lpstr>
      <vt:lpstr>Standard Model results</vt:lpstr>
      <vt:lpstr>Boson production</vt:lpstr>
      <vt:lpstr>Neutral TGC</vt:lpstr>
      <vt:lpstr>W charge asymmetry</vt:lpstr>
      <vt:lpstr>W charge asymmetry </vt:lpstr>
      <vt:lpstr>Observation of tW Production</vt:lpstr>
      <vt:lpstr>Top decays</vt:lpstr>
      <vt:lpstr>Top mass</vt:lpstr>
      <vt:lpstr>Jet Physics Highlights</vt:lpstr>
      <vt:lpstr>Bs(mm) Results</vt:lpstr>
      <vt:lpstr>Higgs Hunting in CMS  </vt:lpstr>
      <vt:lpstr>Higgs: Grand summary</vt:lpstr>
      <vt:lpstr>Consistency with SM </vt:lpstr>
      <vt:lpstr>Spin parity</vt:lpstr>
      <vt:lpstr>Searches</vt:lpstr>
      <vt:lpstr>Dark Matter Searches</vt:lpstr>
      <vt:lpstr>SUSY frustration…</vt:lpstr>
      <vt:lpstr>The future of SUSY</vt:lpstr>
      <vt:lpstr>It ain’t over ..yet </vt:lpstr>
      <vt:lpstr>Heavy Ions </vt:lpstr>
      <vt:lpstr>QGP droplets ? </vt:lpstr>
      <vt:lpstr>Heavy-Ion Highlights: PbPb</vt:lpstr>
      <vt:lpstr>Heavy Ion Highlights: pPb</vt:lpstr>
      <vt:lpstr>LHC schedule</vt:lpstr>
      <vt:lpstr>Potential performance</vt:lpstr>
      <vt:lpstr>Detector upgraded in LS1 </vt:lpstr>
      <vt:lpstr>LS1: Muon Upgrades</vt:lpstr>
      <vt:lpstr>Phase 1 - Pixel</vt:lpstr>
      <vt:lpstr>Upgraded Pixel tracking</vt:lpstr>
      <vt:lpstr>Upgrade: Pixel b-tagging</vt:lpstr>
      <vt:lpstr>Pixel upgrade: use case H→4ℓ</vt:lpstr>
      <vt:lpstr>L1 Trigger Upgrade</vt:lpstr>
      <vt:lpstr>LS1 to LS2: HB &amp; HE </vt:lpstr>
      <vt:lpstr>The future</vt:lpstr>
      <vt:lpstr>Importance of Higgs ‘measurements’</vt:lpstr>
      <vt:lpstr>CMS@HL-LHC</vt:lpstr>
      <vt:lpstr>Phase 2 Upgrades</vt:lpstr>
      <vt:lpstr>Summary </vt:lpstr>
      <vt:lpstr>More material </vt:lpstr>
      <vt:lpstr>Phase 2 Tracker: conceptual design</vt:lpstr>
      <vt:lpstr>Tracker: h&lt;4</vt:lpstr>
      <vt:lpstr>Endcap Calorimeters</vt:lpstr>
      <vt:lpstr>Forward muon systems</vt:lpstr>
      <vt:lpstr>Trigger and DAQ</vt:lpstr>
      <vt:lpstr>PowerPoint Presentation</vt:lpstr>
      <vt:lpstr>L1 trigger: Higgs performance</vt:lpstr>
      <vt:lpstr>L1 trigger:SUSY perforamance</vt:lpstr>
      <vt:lpstr>Calorimeters longevity </vt:lpstr>
      <vt:lpstr>Longevity of Phase 1 Tracker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Commissioning report</dc:title>
  <dc:creator>Tiziano Camporesi</dc:creator>
  <cp:lastModifiedBy>Tiziano Camporesi</cp:lastModifiedBy>
  <cp:revision>706</cp:revision>
  <cp:lastPrinted>2009-11-13T12:30:44Z</cp:lastPrinted>
  <dcterms:created xsi:type="dcterms:W3CDTF">2010-10-22T12:14:59Z</dcterms:created>
  <dcterms:modified xsi:type="dcterms:W3CDTF">2013-12-18T12:26:30Z</dcterms:modified>
</cp:coreProperties>
</file>