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78" r:id="rId1"/>
  </p:sldMasterIdLst>
  <p:notesMasterIdLst>
    <p:notesMasterId r:id="rId43"/>
  </p:notesMasterIdLst>
  <p:handoutMasterIdLst>
    <p:handoutMasterId r:id="rId44"/>
  </p:handoutMasterIdLst>
  <p:sldIdLst>
    <p:sldId id="256" r:id="rId2"/>
    <p:sldId id="529" r:id="rId3"/>
    <p:sldId id="526" r:id="rId4"/>
    <p:sldId id="503" r:id="rId5"/>
    <p:sldId id="425" r:id="rId6"/>
    <p:sldId id="459" r:id="rId7"/>
    <p:sldId id="505" r:id="rId8"/>
    <p:sldId id="458" r:id="rId9"/>
    <p:sldId id="487" r:id="rId10"/>
    <p:sldId id="327" r:id="rId11"/>
    <p:sldId id="525" r:id="rId12"/>
    <p:sldId id="528" r:id="rId13"/>
    <p:sldId id="442" r:id="rId14"/>
    <p:sldId id="389" r:id="rId15"/>
    <p:sldId id="527" r:id="rId16"/>
    <p:sldId id="530" r:id="rId17"/>
    <p:sldId id="450" r:id="rId18"/>
    <p:sldId id="531" r:id="rId19"/>
    <p:sldId id="379" r:id="rId20"/>
    <p:sldId id="441" r:id="rId21"/>
    <p:sldId id="462" r:id="rId22"/>
    <p:sldId id="532" r:id="rId23"/>
    <p:sldId id="467" r:id="rId24"/>
    <p:sldId id="412" r:id="rId25"/>
    <p:sldId id="460" r:id="rId26"/>
    <p:sldId id="430" r:id="rId27"/>
    <p:sldId id="471" r:id="rId28"/>
    <p:sldId id="506" r:id="rId29"/>
    <p:sldId id="534" r:id="rId30"/>
    <p:sldId id="536" r:id="rId31"/>
    <p:sldId id="435" r:id="rId32"/>
    <p:sldId id="393" r:id="rId33"/>
    <p:sldId id="465" r:id="rId34"/>
    <p:sldId id="466" r:id="rId35"/>
    <p:sldId id="488" r:id="rId36"/>
    <p:sldId id="523" r:id="rId37"/>
    <p:sldId id="533" r:id="rId38"/>
    <p:sldId id="524" r:id="rId39"/>
    <p:sldId id="485" r:id="rId40"/>
    <p:sldId id="445" r:id="rId41"/>
    <p:sldId id="470" r:id="rId42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B3AEA"/>
    <a:srgbClr val="6F27B0"/>
    <a:srgbClr val="ECEC02"/>
    <a:srgbClr val="FF0066"/>
    <a:srgbClr val="E5CB09"/>
    <a:srgbClr val="F9D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7853" autoAdjust="0"/>
  </p:normalViewPr>
  <p:slideViewPr>
    <p:cSldViewPr>
      <p:cViewPr varScale="1">
        <p:scale>
          <a:sx n="96" d="100"/>
          <a:sy n="96" d="100"/>
        </p:scale>
        <p:origin x="-1248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6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2D4A6AF-335B-CE49-AADA-84CD7D8A9B17}" type="datetimeFigureOut">
              <a:rPr lang="en-US"/>
              <a:pPr>
                <a:defRPr/>
              </a:pPr>
              <a:t>30/10/15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1D2BE40-CC4E-2A46-A878-94B79E4D8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167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638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74B0545-8EF5-8349-B0EF-CC2187743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43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34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4E2BA8-AEF3-3E45-83F3-CC2C6B925FB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0A0DAC7-3803-9F43-94F1-37CC1CB8113A}" type="slidenum">
              <a:rPr lang="en-US" sz="1200">
                <a:solidFill>
                  <a:srgbClr val="FFFFCC"/>
                </a:solidFill>
                <a:latin typeface="Times New Roman" charset="0"/>
              </a:rPr>
              <a:pPr algn="r"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1</a:t>
            </a:fld>
            <a:endParaRPr lang="en-US" sz="1200">
              <a:solidFill>
                <a:srgbClr val="FFFFCC"/>
              </a:solidFill>
              <a:latin typeface="Times New Roman" charset="0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6400" cy="3162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3" y="4350019"/>
            <a:ext cx="4738097" cy="1846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A1A55C-887F-6349-889B-FB87BB9B488E}" type="slidenum">
              <a:rPr lang="en-US" sz="1200">
                <a:solidFill>
                  <a:srgbClr val="000000"/>
                </a:solidFill>
                <a:cs typeface="Arial" charset="0"/>
              </a:rPr>
              <a:pPr/>
              <a:t>20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577BC0-8DAA-6749-973B-4B9D16B1528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23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996D09-E753-F148-931D-AFCEB8961627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24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C71F58-F0D9-BF43-A09D-19FE2EC71236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912BD-BD61-8F46-A5D6-7E91709DD4B1}" type="datetime1">
              <a:rPr lang="en-IN" smtClean="0"/>
              <a:t>30/10/15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AA46-C245-4D42-9F5B-535DBF372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90279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14639-2A96-314B-8B84-42C9E32C49A6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7F9F7-52E0-5847-9FB7-E9F39B78D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22352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E625B-AEAE-6147-ADE2-EE8D9E001368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7419D-32CF-F946-BE6A-D50081486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7547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I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9BD3-9282-BE41-A521-48D0EAE92441}" type="datetime1">
              <a:rPr lang="en-IN" smtClean="0"/>
              <a:t>30/10/15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4C14E-AA2D-4A45-B100-A6899054D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54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BB06DA-3242-2148-AE6F-12D321CD5B56}" type="datetime1">
              <a:rPr lang="en-IN" smtClean="0"/>
              <a:t>30/10/15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F5A973E-2133-8D4C-A071-7C59C82DA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00D40-0548-2B45-A1F6-B47460BCB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3069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D9A71-17ED-8645-BB10-9DD5C8FADFA1}" type="datetime1">
              <a:rPr lang="en-IN" smtClean="0"/>
              <a:t>30/10/15</a:t>
            </a:fld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E400C-A0F4-3941-8838-80FB3B121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29278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950AD-9C7F-8B43-B7C1-CF47649E66E6}" type="datetime1">
              <a:rPr lang="en-IN" smtClean="0"/>
              <a:t>30/10/15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B8C10-0C4D-EC48-9B93-636CF0D3A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48682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C0B0C-D231-8141-BD22-56717010CD1C}" type="datetime1">
              <a:rPr lang="en-IN" smtClean="0"/>
              <a:t>30/10/15</a:t>
            </a:fld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E7970-EE90-9A49-8C38-99E8C9B34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57913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3A5F7-969B-F547-9365-BA69AA75D5F3}" type="datetime1">
              <a:rPr lang="en-IN" smtClean="0"/>
              <a:t>30/10/15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5108-FDCB-3443-B740-AECBD9D0C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9272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3B1A4-29CB-9A40-A1DE-8B02282B8029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E4B5-F124-C54C-9F41-78F96FFDB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18675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DC604-0E06-0E4B-A212-6DBB046CEBC6}" type="datetime1">
              <a:rPr lang="en-IN" smtClean="0"/>
              <a:t>30/10/15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F7F0-7509-ED46-BB71-39AFAB98B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8021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597296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18902" y="1457249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678216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597296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18902" y="1457249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678216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597296" y="12809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18902" y="1457247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678216" y="12799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AFE29-F877-BE42-8AB7-00521B68A162}" type="datetime1">
              <a:rPr lang="en-IN" smtClean="0"/>
              <a:t>30/10/15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EA8AD-650A-4E42-B899-BA7F9BA05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35651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9CAC67-0C16-6E43-87CD-704200C8A31F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E165E12-315E-864B-A5AF-ED1B34717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3" r:id="rId12"/>
    <p:sldLayoutId id="2147484994" r:id="rId13"/>
  </p:sldLayoutIdLst>
  <p:transition xmlns:p14="http://schemas.microsoft.com/office/powerpoint/2010/main" spd="med">
    <p:wipe dir="d"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E46191E-02BD-1C48-9475-E27C053BF0DD}" type="datetime1">
              <a:rPr lang="en-IN" smtClean="0"/>
              <a:t>30/10/15</a:t>
            </a:fld>
            <a:endParaRPr lang="en-US"/>
          </a:p>
        </p:txBody>
      </p:sp>
      <p:sp>
        <p:nvSpPr>
          <p:cNvPr id="17410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TIFR Founder's Day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BEC1954-3F80-0D4C-88BF-33CA93BE4FC6}" type="slidenum">
              <a:rPr lang="en-US"/>
              <a:pPr/>
              <a:t>1</a:t>
            </a:fld>
            <a:endParaRPr lang="en-US"/>
          </a:p>
        </p:txBody>
      </p:sp>
      <p:pic>
        <p:nvPicPr>
          <p:cNvPr id="10" name="Picture 9" descr="01-c301566-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70" y="228600"/>
            <a:ext cx="4211130" cy="6324600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8991600" cy="220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1" i="1" dirty="0" err="1" smtClean="0">
                <a:solidFill>
                  <a:srgbClr val="E5CB09"/>
                </a:solidFill>
                <a:latin typeface="Times New Roman"/>
                <a:ea typeface="+mn-ea"/>
                <a:cs typeface="Times New Roman"/>
              </a:rPr>
              <a:t>AstroSat</a:t>
            </a:r>
            <a:r>
              <a:rPr lang="en-US" sz="4400" b="1" i="1" dirty="0" smtClean="0">
                <a:solidFill>
                  <a:srgbClr val="FFCC66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400" b="1" i="1" dirty="0" smtClean="0">
                <a:latin typeface="Times New Roman"/>
                <a:cs typeface="Times New Roman"/>
              </a:rPr>
              <a:t>–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dirty="0" smtClean="0"/>
              <a:t>India’s First Astronomy Satellite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b="1" i="1" dirty="0" smtClean="0">
                <a:latin typeface="Times New Roman" pitchFamily="18" charset="0"/>
                <a:ea typeface="+mn-ea"/>
                <a:cs typeface="+mn-cs"/>
              </a:rPr>
              <a:t>for simultaneous observations in multi-wave bands</a:t>
            </a:r>
            <a:endParaRPr lang="en-US" sz="3600" b="1" i="1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8600" y="5475982"/>
            <a:ext cx="4343400" cy="107721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9DB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PSLV-XL C-30 carrying </a:t>
            </a:r>
            <a:r>
              <a:rPr lang="en-US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9DB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AstroSat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: 28</a:t>
            </a:r>
            <a:r>
              <a:rPr lang="en-US" sz="32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th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Sep 2015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152400"/>
            <a:ext cx="8915400" cy="1066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 i="1" dirty="0" err="1" smtClean="0">
                <a:solidFill>
                  <a:srgbClr val="FFC000"/>
                </a:solidFill>
                <a:latin typeface="Times New Roman"/>
                <a:ea typeface="ＭＳ Ｐゴシック" charset="-128"/>
                <a:cs typeface="Times New Roman"/>
              </a:rPr>
              <a:t>AstroSat</a:t>
            </a:r>
            <a:r>
              <a:rPr lang="en-US" i="1" dirty="0" smtClean="0">
                <a:solidFill>
                  <a:srgbClr val="FFC000"/>
                </a:solidFill>
                <a:latin typeface="Times New Roman"/>
                <a:ea typeface="ＭＳ Ｐゴシック" charset="-128"/>
                <a:cs typeface="Times New Roman"/>
              </a:rPr>
              <a:t>: </a:t>
            </a:r>
            <a:r>
              <a:rPr lang="en-US" i="1" dirty="0" smtClean="0">
                <a:solidFill>
                  <a:srgbClr val="CCFFCC"/>
                </a:solidFill>
                <a:latin typeface="Times New Roman"/>
                <a:ea typeface="ＭＳ Ｐゴシック" charset="-128"/>
                <a:cs typeface="Times New Roman"/>
              </a:rPr>
              <a:t>Its Main Strengths</a:t>
            </a:r>
            <a:endParaRPr lang="en-US" sz="2400" i="1" dirty="0">
              <a:solidFill>
                <a:srgbClr val="CCFFCC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19200"/>
            <a:ext cx="8686800" cy="51816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spcBef>
                <a:spcPct val="0"/>
              </a:spcBef>
              <a:buSzTx/>
              <a:buFont typeface="Wingdings" charset="2"/>
              <a:buChar char="u"/>
              <a:defRPr/>
            </a:pPr>
            <a:r>
              <a:rPr lang="en-US" sz="2800" dirty="0" smtClean="0">
                <a:cs typeface="+mn-cs"/>
              </a:rPr>
              <a:t>Simultaneous </a:t>
            </a:r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O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+mn-cs"/>
              </a:rPr>
              <a:t>pt- NUV –FUV- soft X-ray - hard X-ray     </a:t>
            </a:r>
            <a:r>
              <a:rPr lang="en-US" sz="2800" dirty="0" smtClean="0">
                <a:cs typeface="+mn-cs"/>
              </a:rPr>
              <a:t>measurements</a:t>
            </a:r>
          </a:p>
          <a:p>
            <a:pPr marL="609600" indent="-609600" eaLnBrk="1" hangingPunct="1">
              <a:lnSpc>
                <a:spcPct val="150000"/>
              </a:lnSpc>
              <a:spcBef>
                <a:spcPct val="0"/>
              </a:spcBef>
              <a:buSzTx/>
              <a:buFont typeface="Wingdings" charset="2"/>
              <a:buChar char="u"/>
              <a:defRPr/>
            </a:pPr>
            <a:r>
              <a:rPr lang="en-US" sz="2800" dirty="0" smtClean="0">
                <a:solidFill>
                  <a:srgbClr val="FFFF66"/>
                </a:solidFill>
                <a:cs typeface="+mn-cs"/>
              </a:rPr>
              <a:t>Large X-ray bandwidth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, </a:t>
            </a:r>
            <a:r>
              <a:rPr lang="en-US" sz="2800" i="1" dirty="0" smtClean="0">
                <a:solidFill>
                  <a:schemeClr val="tx2"/>
                </a:solidFill>
                <a:cs typeface="+mn-cs"/>
              </a:rPr>
              <a:t>better hard X-ray sensitivity than RXTE  </a:t>
            </a:r>
          </a:p>
          <a:p>
            <a:pPr marL="609600" indent="-609600" eaLnBrk="1" hangingPunct="1">
              <a:lnSpc>
                <a:spcPct val="150000"/>
              </a:lnSpc>
              <a:spcBef>
                <a:spcPct val="0"/>
              </a:spcBef>
              <a:buSzTx/>
              <a:buFont typeface="Wingdings" charset="2"/>
              <a:buChar char="u"/>
              <a:defRPr/>
            </a:pPr>
            <a:r>
              <a:rPr lang="en-US" sz="2800" dirty="0" smtClean="0">
                <a:cs typeface="+mn-cs"/>
              </a:rPr>
              <a:t>Low background X-ray detectors : </a:t>
            </a:r>
            <a:r>
              <a:rPr lang="en-US" sz="2800" dirty="0" smtClean="0">
                <a:solidFill>
                  <a:srgbClr val="FFFF00"/>
                </a:solidFill>
                <a:cs typeface="+mn-cs"/>
              </a:rPr>
              <a:t>near</a:t>
            </a:r>
            <a:r>
              <a:rPr lang="en-US" sz="2800" dirty="0" smtClean="0">
                <a:cs typeface="+mn-cs"/>
              </a:rPr>
              <a:t> </a:t>
            </a:r>
            <a:r>
              <a:rPr lang="en-US" sz="2800" dirty="0" smtClean="0">
                <a:solidFill>
                  <a:srgbClr val="CCFFCC"/>
                </a:solidFill>
                <a:cs typeface="+mn-cs"/>
              </a:rPr>
              <a:t>Equatorial Launch</a:t>
            </a:r>
          </a:p>
          <a:p>
            <a:pPr marL="609600" indent="-609600" eaLnBrk="1" hangingPunct="1">
              <a:lnSpc>
                <a:spcPct val="150000"/>
              </a:lnSpc>
              <a:spcBef>
                <a:spcPct val="0"/>
              </a:spcBef>
              <a:buSzTx/>
              <a:buFont typeface="Wingdings" charset="2"/>
              <a:buChar char="u"/>
              <a:defRPr/>
            </a:pPr>
            <a:r>
              <a:rPr lang="en-US" sz="2800" dirty="0" smtClean="0">
                <a:solidFill>
                  <a:srgbClr val="FFFF66"/>
                </a:solidFill>
                <a:cs typeface="+mn-cs"/>
              </a:rPr>
              <a:t>Bright source capability in soft X-rays</a:t>
            </a:r>
          </a:p>
          <a:p>
            <a:pPr marL="609600" indent="-609600" eaLnBrk="1" hangingPunct="1">
              <a:lnSpc>
                <a:spcPct val="150000"/>
              </a:lnSpc>
              <a:spcBef>
                <a:spcPct val="0"/>
              </a:spcBef>
              <a:buSzTx/>
              <a:buFont typeface="Wingdings" charset="2"/>
              <a:buChar char="u"/>
              <a:defRPr/>
            </a:pPr>
            <a:r>
              <a:rPr lang="en-US" sz="2800" dirty="0" smtClean="0">
                <a:cs typeface="+mn-cs"/>
              </a:rPr>
              <a:t>UV imaging capability better than GALEX</a:t>
            </a:r>
            <a:endParaRPr lang="en-US" sz="2400" dirty="0" smtClean="0">
              <a:solidFill>
                <a:srgbClr val="ECEC02"/>
              </a:solidFill>
              <a:cs typeface="+mn-cs"/>
            </a:endParaRPr>
          </a:p>
        </p:txBody>
      </p:sp>
      <p:sp>
        <p:nvSpPr>
          <p:cNvPr id="19459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C3A93F7-61B0-9B4D-9054-64C696E0B9D5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194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1B4A1A5-B458-8049-9C7A-F0405812E601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Charge Particle Monitor (TIFR) detects SAA</a:t>
            </a:r>
            <a:r>
              <a:rPr lang="en-US" sz="24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F2F2F2"/>
                </a:solidFill>
                <a:latin typeface="Times New Roman"/>
                <a:cs typeface="Times New Roman"/>
              </a:rPr>
              <a:t>(Oct. 1, 2015)</a:t>
            </a:r>
            <a:endParaRPr lang="en-US" sz="2400" i="1" dirty="0">
              <a:solidFill>
                <a:srgbClr val="F2F2F2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5C3274-206F-384B-AE29-157BEBF948E7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 descr="12079554_1081590825192317_4994019932620282068_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219200"/>
            <a:ext cx="6546621" cy="52578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914400"/>
            <a:ext cx="25146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9DB59"/>
                </a:solidFill>
              </a:rPr>
              <a:t>T</a:t>
            </a:r>
            <a:r>
              <a:rPr lang="en-US" sz="2400" i="1" dirty="0" smtClean="0">
                <a:solidFill>
                  <a:srgbClr val="F9DB59"/>
                </a:solidFill>
              </a:rPr>
              <a:t>o </a:t>
            </a:r>
            <a:r>
              <a:rPr lang="en-US" sz="2400" i="1" dirty="0">
                <a:solidFill>
                  <a:srgbClr val="F9DB59"/>
                </a:solidFill>
              </a:rPr>
              <a:t>monitor the SAA </a:t>
            </a:r>
            <a:r>
              <a:rPr lang="en-US" sz="2400" i="1" dirty="0" smtClean="0">
                <a:solidFill>
                  <a:srgbClr val="F9DB59"/>
                </a:solidFill>
              </a:rPr>
              <a:t>entry &amp; exit </a:t>
            </a:r>
            <a:r>
              <a:rPr lang="en-US" sz="2400" i="1" dirty="0">
                <a:solidFill>
                  <a:srgbClr val="F9DB59"/>
                </a:solidFill>
              </a:rPr>
              <a:t>to lower voltages of the </a:t>
            </a:r>
            <a:r>
              <a:rPr lang="en-US" sz="2400" i="1" dirty="0" smtClean="0">
                <a:solidFill>
                  <a:srgbClr val="F9DB59"/>
                </a:solidFill>
              </a:rPr>
              <a:t>LAXPC, CZTI</a:t>
            </a:r>
            <a:endParaRPr lang="en-US" sz="2400" i="1" dirty="0">
              <a:solidFill>
                <a:srgbClr val="F9DB59"/>
              </a:solidFill>
            </a:endParaRPr>
          </a:p>
          <a:p>
            <a:endParaRPr lang="en-US" sz="3200" dirty="0"/>
          </a:p>
          <a:p>
            <a:r>
              <a:rPr lang="en-US" sz="2400" dirty="0" err="1" smtClean="0"/>
              <a:t>CsI</a:t>
            </a:r>
            <a:r>
              <a:rPr lang="en-US" sz="2400" dirty="0" smtClean="0"/>
              <a:t> </a:t>
            </a:r>
            <a:r>
              <a:rPr lang="en-US" sz="2400" dirty="0"/>
              <a:t>+ Si-pin photodiode; </a:t>
            </a:r>
            <a:endParaRPr lang="en-US" sz="2400" dirty="0" smtClean="0"/>
          </a:p>
          <a:p>
            <a:r>
              <a:rPr lang="en-US" sz="2400" dirty="0" smtClean="0"/>
              <a:t>LLD </a:t>
            </a:r>
            <a:r>
              <a:rPr lang="en-US" sz="2400" dirty="0"/>
              <a:t>of 1 MeV &amp; can be reset </a:t>
            </a:r>
          </a:p>
        </p:txBody>
      </p:sp>
    </p:spTree>
    <p:extLst>
      <p:ext uri="{BB962C8B-B14F-4D97-AF65-F5344CB8AC3E}">
        <p14:creationId xmlns:p14="http://schemas.microsoft.com/office/powerpoint/2010/main" val="1765253302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914400"/>
          </a:xfrm>
        </p:spPr>
        <p:txBody>
          <a:bodyPr/>
          <a:lstStyle/>
          <a:p>
            <a:r>
              <a:rPr lang="en-US" sz="3600" b="1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SAA:</a:t>
            </a:r>
            <a:r>
              <a:rPr lang="en-US" sz="3600" b="1" i="1" dirty="0" smtClean="0">
                <a:latin typeface="Times New Roman"/>
                <a:cs typeface="Times New Roman"/>
              </a:rPr>
              <a:t> </a:t>
            </a:r>
            <a:r>
              <a:rPr lang="en-US" sz="3600" i="1" dirty="0" smtClean="0">
                <a:latin typeface="Times New Roman"/>
                <a:cs typeface="Times New Roman"/>
              </a:rPr>
              <a:t>The Bermuda Triangle of Space</a:t>
            </a:r>
            <a:endParaRPr lang="en-US" sz="3600" i="1" dirty="0"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bild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1219200"/>
            <a:ext cx="844990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88669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2000">
              <a:schemeClr val="bg1">
                <a:shade val="100000"/>
                <a:satMod val="150000"/>
                <a:alpha val="0"/>
              </a:schemeClr>
            </a:gs>
            <a:gs pos="99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7"/>
          <p:cNvGrpSpPr>
            <a:grpSpLocks/>
          </p:cNvGrpSpPr>
          <p:nvPr/>
        </p:nvGrpSpPr>
        <p:grpSpPr bwMode="auto">
          <a:xfrm>
            <a:off x="1914525" y="76200"/>
            <a:ext cx="7229475" cy="6243638"/>
            <a:chOff x="864" y="192"/>
            <a:chExt cx="4554" cy="3933"/>
          </a:xfrm>
        </p:grpSpPr>
        <p:pic>
          <p:nvPicPr>
            <p:cNvPr id="59403" name="Picture 2" descr="czt imager assy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92"/>
              <a:ext cx="4554" cy="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4" name="Line 4"/>
            <p:cNvSpPr>
              <a:spLocks noChangeShapeType="1"/>
            </p:cNvSpPr>
            <p:nvPr/>
          </p:nvSpPr>
          <p:spPr bwMode="auto">
            <a:xfrm flipH="1">
              <a:off x="3552" y="1776"/>
              <a:ext cx="192" cy="144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5" name="Rectangle 5"/>
            <p:cNvSpPr>
              <a:spLocks noChangeArrowheads="1"/>
            </p:cNvSpPr>
            <p:nvPr/>
          </p:nvSpPr>
          <p:spPr bwMode="auto">
            <a:xfrm>
              <a:off x="3890" y="2168"/>
              <a:ext cx="15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Side</a:t>
              </a:r>
              <a:r>
                <a:rPr lang="en-US" sz="2000" b="1"/>
                <a:t> </a:t>
              </a:r>
              <a:r>
                <a:rPr lang="en-US" sz="2000" b="1">
                  <a:solidFill>
                    <a:srgbClr val="000000"/>
                  </a:solidFill>
                </a:rPr>
                <a:t>joining plates</a:t>
              </a:r>
            </a:p>
          </p:txBody>
        </p:sp>
        <p:sp>
          <p:nvSpPr>
            <p:cNvPr id="59406" name="Line 6"/>
            <p:cNvSpPr>
              <a:spLocks noChangeShapeType="1"/>
            </p:cNvSpPr>
            <p:nvPr/>
          </p:nvSpPr>
          <p:spPr bwMode="auto">
            <a:xfrm flipH="1">
              <a:off x="2880" y="816"/>
              <a:ext cx="384" cy="288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7" name="Rectangle 7"/>
            <p:cNvSpPr>
              <a:spLocks noChangeArrowheads="1"/>
            </p:cNvSpPr>
            <p:nvPr/>
          </p:nvSpPr>
          <p:spPr bwMode="auto">
            <a:xfrm>
              <a:off x="3888" y="1872"/>
              <a:ext cx="9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Collimator</a:t>
              </a:r>
            </a:p>
          </p:txBody>
        </p:sp>
        <p:sp>
          <p:nvSpPr>
            <p:cNvPr id="59408" name="Line 8"/>
            <p:cNvSpPr>
              <a:spLocks noChangeShapeType="1"/>
            </p:cNvSpPr>
            <p:nvPr/>
          </p:nvSpPr>
          <p:spPr bwMode="auto">
            <a:xfrm flipV="1">
              <a:off x="1824" y="2736"/>
              <a:ext cx="240" cy="192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9" name="Rectangle 9"/>
            <p:cNvSpPr>
              <a:spLocks noChangeArrowheads="1"/>
            </p:cNvSpPr>
            <p:nvPr/>
          </p:nvSpPr>
          <p:spPr bwMode="auto">
            <a:xfrm>
              <a:off x="3888" y="2592"/>
              <a:ext cx="10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CZT</a:t>
              </a:r>
              <a:r>
                <a:rPr lang="en-US" sz="2000" b="1"/>
                <a:t> </a:t>
              </a:r>
              <a:r>
                <a:rPr lang="en-US" sz="2000" b="1">
                  <a:solidFill>
                    <a:srgbClr val="000000"/>
                  </a:solidFill>
                </a:rPr>
                <a:t>top hsg.</a:t>
              </a:r>
            </a:p>
          </p:txBody>
        </p:sp>
        <p:sp>
          <p:nvSpPr>
            <p:cNvPr id="59410" name="Line 10"/>
            <p:cNvSpPr>
              <a:spLocks noChangeShapeType="1"/>
            </p:cNvSpPr>
            <p:nvPr/>
          </p:nvSpPr>
          <p:spPr bwMode="auto">
            <a:xfrm flipV="1">
              <a:off x="2208" y="3456"/>
              <a:ext cx="336" cy="288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1" name="Rectangle 11"/>
            <p:cNvSpPr>
              <a:spLocks noChangeArrowheads="1"/>
            </p:cNvSpPr>
            <p:nvPr/>
          </p:nvSpPr>
          <p:spPr bwMode="auto">
            <a:xfrm>
              <a:off x="1152" y="3648"/>
              <a:ext cx="13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CZT bottom hsg</a:t>
              </a:r>
              <a:r>
                <a:rPr lang="en-US" sz="2000" b="1"/>
                <a:t>.</a:t>
              </a:r>
            </a:p>
          </p:txBody>
        </p:sp>
        <p:sp>
          <p:nvSpPr>
            <p:cNvPr id="59412" name="Rectangle 12"/>
            <p:cNvSpPr>
              <a:spLocks noChangeArrowheads="1"/>
            </p:cNvSpPr>
            <p:nvPr/>
          </p:nvSpPr>
          <p:spPr bwMode="auto">
            <a:xfrm>
              <a:off x="1152" y="2784"/>
              <a:ext cx="8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Radiator</a:t>
              </a:r>
              <a:r>
                <a:rPr lang="en-US" sz="2000" b="1"/>
                <a:t> </a:t>
              </a:r>
            </a:p>
          </p:txBody>
        </p:sp>
        <p:sp>
          <p:nvSpPr>
            <p:cNvPr id="59413" name="Rectangle 13"/>
            <p:cNvSpPr>
              <a:spLocks noChangeArrowheads="1"/>
            </p:cNvSpPr>
            <p:nvPr/>
          </p:nvSpPr>
          <p:spPr bwMode="auto">
            <a:xfrm>
              <a:off x="3120" y="624"/>
              <a:ext cx="8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Heat pipes</a:t>
              </a:r>
            </a:p>
          </p:txBody>
        </p:sp>
        <p:sp>
          <p:nvSpPr>
            <p:cNvPr id="59414" name="Rectangle 14"/>
            <p:cNvSpPr>
              <a:spLocks noChangeArrowheads="1"/>
            </p:cNvSpPr>
            <p:nvPr/>
          </p:nvSpPr>
          <p:spPr bwMode="auto">
            <a:xfrm>
              <a:off x="1152" y="3120"/>
              <a:ext cx="14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Optical cube</a:t>
              </a:r>
            </a:p>
          </p:txBody>
        </p:sp>
        <p:sp>
          <p:nvSpPr>
            <p:cNvPr id="59415" name="Rectangle 15"/>
            <p:cNvSpPr>
              <a:spLocks noChangeArrowheads="1"/>
            </p:cNvSpPr>
            <p:nvPr/>
          </p:nvSpPr>
          <p:spPr bwMode="auto">
            <a:xfrm>
              <a:off x="1076" y="3393"/>
              <a:ext cx="14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Alpha tag source</a:t>
              </a:r>
            </a:p>
          </p:txBody>
        </p:sp>
        <p:sp>
          <p:nvSpPr>
            <p:cNvPr id="59416" name="Rectangle 16"/>
            <p:cNvSpPr>
              <a:spLocks noChangeArrowheads="1"/>
            </p:cNvSpPr>
            <p:nvPr/>
          </p:nvSpPr>
          <p:spPr bwMode="auto">
            <a:xfrm>
              <a:off x="3552" y="1296"/>
              <a:ext cx="14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Handling</a:t>
              </a:r>
              <a:r>
                <a:rPr lang="en-US" sz="2000"/>
                <a:t> </a:t>
              </a:r>
              <a:r>
                <a:rPr lang="en-US" sz="2000">
                  <a:solidFill>
                    <a:srgbClr val="000000"/>
                  </a:solidFill>
                </a:rPr>
                <a:t>brackets</a:t>
              </a:r>
            </a:p>
          </p:txBody>
        </p:sp>
        <p:sp>
          <p:nvSpPr>
            <p:cNvPr id="59417" name="Rectangle 17"/>
            <p:cNvSpPr>
              <a:spLocks noChangeArrowheads="1"/>
            </p:cNvSpPr>
            <p:nvPr/>
          </p:nvSpPr>
          <p:spPr bwMode="auto">
            <a:xfrm>
              <a:off x="3168" y="960"/>
              <a:ext cx="11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CFRP support</a:t>
              </a:r>
            </a:p>
          </p:txBody>
        </p:sp>
        <p:sp>
          <p:nvSpPr>
            <p:cNvPr id="59418" name="Rectangle 18"/>
            <p:cNvSpPr>
              <a:spLocks noChangeArrowheads="1"/>
            </p:cNvSpPr>
            <p:nvPr/>
          </p:nvSpPr>
          <p:spPr bwMode="auto">
            <a:xfrm>
              <a:off x="3600" y="1536"/>
              <a:ext cx="181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CAM</a:t>
              </a:r>
              <a:r>
                <a:rPr lang="en-US" sz="2000" b="1" dirty="0">
                  <a:solidFill>
                    <a:srgbClr val="0000FF"/>
                  </a:solidFill>
                </a:rPr>
                <a:t> </a:t>
              </a:r>
              <a:r>
                <a:rPr lang="en-GB" sz="1600" dirty="0">
                  <a:solidFill>
                    <a:srgbClr val="0000FF"/>
                  </a:solidFill>
                </a:rPr>
                <a:t>(Tantalum)255 pseudo-random </a:t>
              </a:r>
              <a:r>
                <a:rPr lang="en-GB" sz="1600" dirty="0" err="1">
                  <a:solidFill>
                    <a:srgbClr val="0000FF"/>
                  </a:solidFill>
                </a:rPr>
                <a:t>Hadamard</a:t>
              </a:r>
              <a:r>
                <a:rPr lang="en-GB" sz="1600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59419" name="Line 19"/>
            <p:cNvSpPr>
              <a:spLocks noChangeShapeType="1"/>
            </p:cNvSpPr>
            <p:nvPr/>
          </p:nvSpPr>
          <p:spPr bwMode="auto">
            <a:xfrm flipH="1">
              <a:off x="3744" y="2064"/>
              <a:ext cx="240" cy="144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0" name="Line 20"/>
            <p:cNvSpPr>
              <a:spLocks noChangeShapeType="1"/>
            </p:cNvSpPr>
            <p:nvPr/>
          </p:nvSpPr>
          <p:spPr bwMode="auto">
            <a:xfrm flipH="1">
              <a:off x="3456" y="2448"/>
              <a:ext cx="432" cy="288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1" name="Line 21"/>
            <p:cNvSpPr>
              <a:spLocks noChangeShapeType="1"/>
            </p:cNvSpPr>
            <p:nvPr/>
          </p:nvSpPr>
          <p:spPr bwMode="auto">
            <a:xfrm flipV="1">
              <a:off x="2016" y="2832"/>
              <a:ext cx="480" cy="432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2" name="Line 22"/>
            <p:cNvSpPr>
              <a:spLocks noChangeShapeType="1"/>
            </p:cNvSpPr>
            <p:nvPr/>
          </p:nvSpPr>
          <p:spPr bwMode="auto">
            <a:xfrm flipV="1">
              <a:off x="2016" y="3072"/>
              <a:ext cx="480" cy="432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3" name="Line 23"/>
            <p:cNvSpPr>
              <a:spLocks noChangeShapeType="1"/>
            </p:cNvSpPr>
            <p:nvPr/>
          </p:nvSpPr>
          <p:spPr bwMode="auto">
            <a:xfrm flipH="1">
              <a:off x="3840" y="2784"/>
              <a:ext cx="288" cy="192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4" name="Line 24"/>
            <p:cNvSpPr>
              <a:spLocks noChangeShapeType="1"/>
            </p:cNvSpPr>
            <p:nvPr/>
          </p:nvSpPr>
          <p:spPr bwMode="auto">
            <a:xfrm flipH="1">
              <a:off x="2784" y="1152"/>
              <a:ext cx="480" cy="336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5" name="Line 25"/>
            <p:cNvSpPr>
              <a:spLocks noChangeShapeType="1"/>
            </p:cNvSpPr>
            <p:nvPr/>
          </p:nvSpPr>
          <p:spPr bwMode="auto">
            <a:xfrm flipH="1">
              <a:off x="3312" y="1488"/>
              <a:ext cx="384" cy="288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miter lim="800000"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939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76200" y="76200"/>
            <a:ext cx="8915400" cy="685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53975" marR="0" eaLnBrk="1" hangingPunct="1"/>
            <a:r>
              <a:rPr lang="en-US" sz="3200" i="1" cap="none" dirty="0" err="1" smtClean="0">
                <a:solidFill>
                  <a:srgbClr val="000000"/>
                </a:solidFill>
                <a:effectLst/>
                <a:latin typeface="Times New Roman"/>
                <a:ea typeface="ＭＳ Ｐゴシック" charset="0"/>
                <a:cs typeface="Times New Roman"/>
              </a:rPr>
              <a:t>AstroSat:</a:t>
            </a:r>
            <a:r>
              <a:rPr lang="en-US" sz="2800" b="0" i="1" cap="none" dirty="0" err="1" smtClean="0">
                <a:solidFill>
                  <a:srgbClr val="0000FF"/>
                </a:solidFill>
                <a:effectLst/>
                <a:latin typeface="Times New Roman"/>
                <a:ea typeface="ＭＳ Ｐゴシック" charset="0"/>
                <a:cs typeface="Times New Roman"/>
              </a:rPr>
              <a:t>CZT</a:t>
            </a:r>
            <a:r>
              <a:rPr lang="en-US" sz="2800" b="0" i="1" cap="none" dirty="0" err="1">
                <a:solidFill>
                  <a:srgbClr val="0000FF"/>
                </a:solidFill>
                <a:effectLst/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US" sz="2800" b="0" i="1" cap="none" dirty="0" err="1" smtClean="0">
                <a:solidFill>
                  <a:srgbClr val="0000FF"/>
                </a:solidFill>
                <a:effectLst/>
                <a:latin typeface="Times New Roman"/>
                <a:ea typeface="ＭＳ Ｐゴシック" charset="0"/>
                <a:cs typeface="Times New Roman"/>
              </a:rPr>
              <a:t>Imager</a:t>
            </a:r>
            <a:r>
              <a:rPr lang="en-US" sz="2800" b="0" i="1" cap="none" dirty="0" smtClean="0">
                <a:solidFill>
                  <a:srgbClr val="0000FF"/>
                </a:solidFill>
                <a:effectLst/>
                <a:latin typeface="Times New Roman"/>
                <a:ea typeface="ＭＳ Ｐゴシック" charset="0"/>
                <a:cs typeface="Times New Roman"/>
              </a:rPr>
              <a:t>(TIFR): Coded Aperture Mask-CAM</a:t>
            </a:r>
            <a:endParaRPr lang="en-US" sz="3200" i="1" cap="none" dirty="0">
              <a:solidFill>
                <a:srgbClr val="0000FF"/>
              </a:solidFill>
              <a:effectLst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7" name="Text Box 29"/>
          <p:cNvSpPr txBox="1">
            <a:spLocks noChangeArrowheads="1"/>
          </p:cNvSpPr>
          <p:nvPr/>
        </p:nvSpPr>
        <p:spPr bwMode="auto">
          <a:xfrm>
            <a:off x="685800" y="1600200"/>
            <a:ext cx="224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Weight - 50 kg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59400" name="Picture 4" descr="r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r="26239"/>
          <a:stretch>
            <a:fillRect/>
          </a:stretch>
        </p:blipFill>
        <p:spPr bwMode="auto">
          <a:xfrm>
            <a:off x="7162800" y="4267200"/>
            <a:ext cx="1960563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2133600" cy="206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TextBox 1"/>
          <p:cNvSpPr txBox="1">
            <a:spLocks noChangeArrowheads="1"/>
          </p:cNvSpPr>
          <p:nvPr/>
        </p:nvSpPr>
        <p:spPr bwMode="auto">
          <a:xfrm>
            <a:off x="44450" y="3248025"/>
            <a:ext cx="3765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976 cm 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(64 CZT modules x 15.25 cm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in 4 quadrants);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No. of pixels: 16384; 2.4 mm X 2.4 mm 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(5 mm thick) ; ASIC based  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(128 chips of 128 channels)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09600"/>
            <a:ext cx="2519231" cy="2438400"/>
          </a:xfrm>
          <a:prstGeom prst="rect">
            <a:avLst/>
          </a:prstGeom>
        </p:spPr>
      </p:pic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685800" y="2952690"/>
            <a:ext cx="26412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Collimator </a:t>
            </a:r>
            <a:r>
              <a:rPr lang="en-US" sz="2000" dirty="0" err="1">
                <a:solidFill>
                  <a:srgbClr val="000000"/>
                </a:solidFill>
              </a:rPr>
              <a:t>fov</a:t>
            </a:r>
            <a:r>
              <a:rPr lang="en-US" sz="2000" dirty="0">
                <a:solidFill>
                  <a:srgbClr val="000000"/>
                </a:solidFill>
              </a:rPr>
              <a:t>: 6</a:t>
            </a:r>
            <a:r>
              <a:rPr lang="en-US" sz="2000" baseline="30000" dirty="0">
                <a:solidFill>
                  <a:srgbClr val="000000"/>
                </a:solidFill>
              </a:rPr>
              <a:t>o</a:t>
            </a:r>
            <a:r>
              <a:rPr lang="en-US" sz="2000" dirty="0">
                <a:solidFill>
                  <a:srgbClr val="000000"/>
                </a:solidFill>
              </a:rPr>
              <a:t> x 6</a:t>
            </a:r>
            <a:r>
              <a:rPr lang="en-US" sz="2000" baseline="30000" dirty="0">
                <a:solidFill>
                  <a:srgbClr val="000000"/>
                </a:solidFill>
              </a:rPr>
              <a:t>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1011237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C000"/>
                </a:solidFill>
                <a:latin typeface="Times New Roman"/>
                <a:cs typeface="Times New Roman"/>
              </a:rPr>
              <a:t>CZTI</a:t>
            </a:r>
            <a:r>
              <a:rPr lang="en-US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600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alibration  &amp; Veto</a:t>
            </a:r>
          </a:p>
        </p:txBody>
      </p:sp>
      <p:sp>
        <p:nvSpPr>
          <p:cNvPr id="6144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616450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An X-ray source (Am</a:t>
            </a:r>
            <a:r>
              <a:rPr lang="en-US" sz="2400" baseline="300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241</a:t>
            </a:r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) mounted in a gap of 8 cm between the base of the collimator slats and detector plane in each quadrant for calibration.</a:t>
            </a:r>
          </a:p>
          <a:p>
            <a:pPr algn="just"/>
            <a:r>
              <a:rPr lang="en-US" sz="2400">
                <a:solidFill>
                  <a:srgbClr val="F9DB59"/>
                </a:solidFill>
                <a:latin typeface="Times New Roman" charset="0"/>
                <a:ea typeface="ＭＳ Ｐゴシック" charset="0"/>
                <a:cs typeface="Times New Roman" charset="0"/>
              </a:rPr>
              <a:t>VETO Detector: </a:t>
            </a:r>
            <a:r>
              <a:rPr lang="en-US" sz="2400">
                <a:latin typeface="Times New Roman" charset="0"/>
                <a:ea typeface="ＭＳ Ｐゴシック" charset="0"/>
                <a:cs typeface="Times New Roman" charset="0"/>
              </a:rPr>
              <a:t>CsI (Tl) 20 mm thick x 165 mm x 165 mm detector viewed by two  photomultipliers in a flat geometry. Just under the CZT modules.</a:t>
            </a:r>
          </a:p>
          <a:p>
            <a:pPr lvl="1" algn="just"/>
            <a:r>
              <a:rPr lang="en-US" sz="2400">
                <a:solidFill>
                  <a:srgbClr val="ECEC02"/>
                </a:solidFill>
                <a:latin typeface="Times New Roman" charset="0"/>
                <a:ea typeface="ＭＳ Ｐゴシック" charset="0"/>
                <a:cs typeface="Times New Roman" charset="0"/>
              </a:rPr>
              <a:t>LLD: 50 keV. Variable by command: 256 steps of ~ 10 keV.</a:t>
            </a:r>
          </a:p>
          <a:p>
            <a:pPr lvl="1" algn="just"/>
            <a:r>
              <a:rPr lang="en-US" sz="2400">
                <a:latin typeface="Times New Roman" charset="0"/>
                <a:ea typeface="ＭＳ Ｐゴシック" charset="0"/>
                <a:cs typeface="Times New Roman" charset="0"/>
              </a:rPr>
              <a:t>Uniformity: ~ 10%,</a:t>
            </a:r>
          </a:p>
          <a:p>
            <a:pPr lvl="1" algn="just"/>
            <a:r>
              <a:rPr lang="en-US" sz="2400">
                <a:solidFill>
                  <a:srgbClr val="ECEC02"/>
                </a:solidFill>
                <a:latin typeface="Times New Roman" charset="0"/>
                <a:ea typeface="ＭＳ Ｐゴシック" charset="0"/>
                <a:cs typeface="Times New Roman" charset="0"/>
              </a:rPr>
              <a:t>Response time: 5 </a:t>
            </a:r>
            <a:r>
              <a:rPr lang="en-US" sz="2400">
                <a:solidFill>
                  <a:srgbClr val="ECEC02"/>
                </a:solidFill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2400">
                <a:solidFill>
                  <a:srgbClr val="ECEC02"/>
                </a:solidFill>
                <a:latin typeface="Times New Roman" charset="0"/>
                <a:ea typeface="ＭＳ Ｐゴシック" charset="0"/>
                <a:cs typeface="Times New Roman" charset="0"/>
              </a:rPr>
              <a:t>s</a:t>
            </a:r>
          </a:p>
          <a:p>
            <a:pPr lvl="1" algn="just"/>
            <a:r>
              <a:rPr lang="en-US" sz="2400">
                <a:latin typeface="Times New Roman" charset="0"/>
                <a:ea typeface="ＭＳ Ｐゴシック" charset="0"/>
                <a:cs typeface="Times New Roman" charset="0"/>
              </a:rPr>
              <a:t>Typical dead-time: 20 </a:t>
            </a:r>
            <a:r>
              <a:rPr lang="en-US" sz="240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2400">
                <a:latin typeface="Times New Roman" charset="0"/>
                <a:ea typeface="ＭＳ Ｐゴシック" charset="0"/>
                <a:cs typeface="Times New Roman" charset="0"/>
              </a:rPr>
              <a:t>s; A few hundred </a:t>
            </a:r>
            <a:r>
              <a:rPr lang="en-US" sz="240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2400">
                <a:latin typeface="Times New Roman" charset="0"/>
                <a:ea typeface="ＭＳ Ｐゴシック" charset="0"/>
                <a:cs typeface="Times New Roman" charset="0"/>
              </a:rPr>
              <a:t>s for saturated peaks</a:t>
            </a:r>
          </a:p>
        </p:txBody>
      </p:sp>
      <p:sp>
        <p:nvSpPr>
          <p:cNvPr id="6144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DC0F556-5BDE-B445-9A8D-74261A984E3C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14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410BD99-876E-724C-81CB-77B637FDEFC0}" type="slidenum">
              <a:rPr lang="en-US"/>
              <a:pPr/>
              <a:t>14</a:t>
            </a:fld>
            <a:endParaRPr lang="en-US"/>
          </a:p>
        </p:txBody>
      </p:sp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6477000" y="5715000"/>
            <a:ext cx="244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NIM:A (2010), 616, 55</a:t>
            </a: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762000"/>
          </a:xfrm>
        </p:spPr>
        <p:txBody>
          <a:bodyPr/>
          <a:lstStyle/>
          <a:p>
            <a:r>
              <a:rPr lang="en-US" b="1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CZTI: </a:t>
            </a:r>
            <a:r>
              <a:rPr lang="en-US" sz="3200" dirty="0" smtClean="0">
                <a:solidFill>
                  <a:schemeClr val="tx2">
                    <a:lumMod val="90000"/>
                  </a:schemeClr>
                </a:solidFill>
                <a:latin typeface="Times New Roman"/>
                <a:cs typeface="Times New Roman"/>
              </a:rPr>
              <a:t>First Light from Crab  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(Oct. 6, 2015)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683" y="906572"/>
            <a:ext cx="5683117" cy="5646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990600"/>
            <a:ext cx="24680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X-rays &gt; 25 </a:t>
            </a:r>
            <a:r>
              <a:rPr lang="en-US" dirty="0" err="1" smtClean="0"/>
              <a:t>keV</a:t>
            </a:r>
            <a:endParaRPr lang="en-US" dirty="0" smtClean="0"/>
          </a:p>
          <a:p>
            <a:r>
              <a:rPr lang="en-US" dirty="0" smtClean="0"/>
              <a:t>Resolution: 10 </a:t>
            </a:r>
            <a:r>
              <a:rPr lang="en-US" dirty="0" err="1" smtClean="0"/>
              <a:t>arcmin</a:t>
            </a:r>
            <a:endParaRPr lang="en-US" dirty="0" smtClean="0"/>
          </a:p>
          <a:p>
            <a:r>
              <a:rPr lang="en-US" dirty="0" smtClean="0">
                <a:solidFill>
                  <a:srgbClr val="CCFFCC"/>
                </a:solidFill>
              </a:rPr>
              <a:t>(Moon </a:t>
            </a:r>
            <a:r>
              <a:rPr lang="en-US" dirty="0" err="1" smtClean="0">
                <a:solidFill>
                  <a:srgbClr val="CCFFCC"/>
                </a:solidFill>
              </a:rPr>
              <a:t>Dia</a:t>
            </a:r>
            <a:r>
              <a:rPr lang="en-US" dirty="0" smtClean="0">
                <a:solidFill>
                  <a:srgbClr val="CCFFCC"/>
                </a:solidFill>
              </a:rPr>
              <a:t>: 30 </a:t>
            </a:r>
            <a:r>
              <a:rPr lang="en-US" dirty="0" err="1" smtClean="0">
                <a:solidFill>
                  <a:srgbClr val="CCFFCC"/>
                </a:solidFill>
              </a:rPr>
              <a:t>arcmin</a:t>
            </a:r>
            <a:r>
              <a:rPr lang="en-US" dirty="0" smtClean="0">
                <a:solidFill>
                  <a:srgbClr val="CCFFCC"/>
                </a:solidFill>
              </a:rPr>
              <a:t>)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9" name="Picture 8" descr="crabImageL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505200"/>
            <a:ext cx="3455300" cy="259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2600" y="5105401"/>
            <a:ext cx="2514600" cy="17543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(blue) in Soft X-rays: ~2 </a:t>
            </a:r>
            <a:r>
              <a:rPr lang="en-US" dirty="0" err="1" smtClean="0">
                <a:solidFill>
                  <a:schemeClr val="bg1"/>
                </a:solidFill>
              </a:rPr>
              <a:t>arcmin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Power of 100,000 suns.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33 </a:t>
            </a:r>
            <a:r>
              <a:rPr lang="en-US" dirty="0" err="1" smtClean="0">
                <a:solidFill>
                  <a:schemeClr val="bg1"/>
                </a:solidFill>
              </a:rPr>
              <a:t>ms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ulsar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(29.65 Hz)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76076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8534400" cy="762000"/>
          </a:xfrm>
        </p:spPr>
        <p:txBody>
          <a:bodyPr/>
          <a:lstStyle/>
          <a:p>
            <a:r>
              <a:rPr lang="en-US" b="1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CZTI: </a:t>
            </a:r>
            <a:r>
              <a:rPr lang="en-US" sz="2800" dirty="0" smtClean="0">
                <a:latin typeface="Times New Roman"/>
                <a:cs typeface="Times New Roman"/>
              </a:rPr>
              <a:t>Detects a GRB 2015-10-06A lasting ~ 45 s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225" y="1219200"/>
            <a:ext cx="6833275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2578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Thousands detected but origin is still debated.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608189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shade val="100000"/>
                <a:satMod val="150000"/>
                <a:alpha val="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52400" y="76200"/>
            <a:ext cx="4038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3200" b="1" i="1" dirty="0">
                <a:solidFill>
                  <a:schemeClr val="bg1"/>
                </a:solidFill>
                <a:latin typeface="Times New Roman" charset="0"/>
              </a:rPr>
              <a:t>Scanning Sky Monitor </a:t>
            </a:r>
            <a:r>
              <a:rPr lang="en-US" sz="3200" b="1" dirty="0">
                <a:solidFill>
                  <a:schemeClr val="bg1"/>
                </a:solidFill>
                <a:latin typeface="Times New Roman" charset="0"/>
              </a:rPr>
              <a:t>(SSM</a:t>
            </a:r>
            <a:r>
              <a:rPr lang="en-US" sz="3200" b="1" dirty="0" smtClean="0">
                <a:solidFill>
                  <a:schemeClr val="bg1"/>
                </a:solidFill>
                <a:latin typeface="Times New Roman" charset="0"/>
              </a:rPr>
              <a:t>)- ISAC</a:t>
            </a:r>
            <a:endParaRPr lang="en-US" sz="1200" dirty="0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288"/>
            <a:ext cx="5154613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733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60975"/>
            <a:ext cx="7620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1"/>
          <p:cNvSpPr txBox="1">
            <a:spLocks noChangeArrowheads="1"/>
          </p:cNvSpPr>
          <p:nvPr/>
        </p:nvSpPr>
        <p:spPr bwMode="auto">
          <a:xfrm>
            <a:off x="2971800" y="4800600"/>
            <a:ext cx="447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Three rotating Units: PSPC + coded mask </a:t>
            </a:r>
          </a:p>
        </p:txBody>
      </p:sp>
      <p:sp>
        <p:nvSpPr>
          <p:cNvPr id="6349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48E4026-77E5-C54D-A673-C9F1AA28F5DB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34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BE7128F-3FE5-6B48-8C0A-FC2CC9BC9380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066800"/>
          </a:xfrm>
        </p:spPr>
        <p:txBody>
          <a:bodyPr/>
          <a:lstStyle/>
          <a:p>
            <a:r>
              <a:rPr lang="en-US" b="1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SSM: </a:t>
            </a:r>
            <a:r>
              <a:rPr lang="en-US" sz="2800" dirty="0" smtClean="0">
                <a:latin typeface="Times New Roman"/>
                <a:cs typeface="Times New Roman"/>
              </a:rPr>
              <a:t>First Light GRS1915+105: </a:t>
            </a:r>
            <a:r>
              <a:rPr lang="en-US" sz="2800" i="1" dirty="0" smtClean="0">
                <a:latin typeface="Times New Roman"/>
                <a:cs typeface="Times New Roman"/>
              </a:rPr>
              <a:t>A black-hole in our backyard</a:t>
            </a:r>
            <a:endParaRPr lang="en-US" sz="2800" i="1" dirty="0"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 descr="GRSfirstLight_ssm_orb2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2" y="1447800"/>
            <a:ext cx="885657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61554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0692810-3B44-3F41-BB34-FD296EC2430B}" type="datetime1">
              <a:rPr lang="en-IN" smtClean="0"/>
              <a:t>30/10/15</a:t>
            </a:fld>
            <a:endParaRPr lang="en-US"/>
          </a:p>
        </p:txBody>
      </p:sp>
      <p:sp>
        <p:nvSpPr>
          <p:cNvPr id="5529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TIFR Founder's Day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995C659-0E1E-414E-A67B-FF6C8B6E958B}" type="slidenum">
              <a:rPr lang="en-US"/>
              <a:pPr/>
              <a:t>19</a:t>
            </a:fld>
            <a:endParaRPr lang="en-US"/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533400" y="914400"/>
            <a:ext cx="8382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X-ray timing (</a:t>
            </a:r>
            <a:r>
              <a:rPr lang="en-US" sz="2000">
                <a:solidFill>
                  <a:srgbClr val="C5F3FF"/>
                </a:solidFill>
                <a:cs typeface="Arial" charset="0"/>
              </a:rPr>
              <a:t>10  </a:t>
            </a:r>
            <a:r>
              <a:rPr lang="el-GR" sz="2000">
                <a:solidFill>
                  <a:srgbClr val="C5F3FF"/>
                </a:solidFill>
                <a:cs typeface="Arial" charset="0"/>
              </a:rPr>
              <a:t>μ</a:t>
            </a:r>
            <a:r>
              <a:rPr lang="en-US" sz="2000">
                <a:solidFill>
                  <a:srgbClr val="C5F3FF"/>
                </a:solidFill>
                <a:cs typeface="Arial" charset="0"/>
              </a:rPr>
              <a:t>sec)</a:t>
            </a:r>
            <a:r>
              <a:rPr lang="en-US" sz="2000"/>
              <a:t> low spectral resolution studies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FEB80A"/>
                </a:solidFill>
              </a:rPr>
              <a:t>A broad energy band (3 - 80 keV) with high detection efficiency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rgbClr val="ECEC02"/>
                </a:solidFill>
              </a:rPr>
              <a:t>Three co-aligned identical Counters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/>
              <a:t>Each with a multi-wire-multi-layer configuration filled with </a:t>
            </a:r>
            <a:r>
              <a:rPr lang="en-US" sz="2000">
                <a:solidFill>
                  <a:srgbClr val="A7D6FF"/>
                </a:solidFill>
              </a:rPr>
              <a:t>90%Xe +10% Methane gas at 1520 torr</a:t>
            </a:r>
            <a:r>
              <a:rPr lang="en-US" sz="2000"/>
              <a:t>.  </a:t>
            </a:r>
            <a:r>
              <a:rPr lang="en-US" sz="2000">
                <a:solidFill>
                  <a:srgbClr val="FEB80A"/>
                </a:solidFill>
              </a:rPr>
              <a:t>Energy resolution (13%@22 keV)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rgbClr val="FFFF00"/>
                </a:solidFill>
              </a:rPr>
              <a:t>A 50 micron thick aluminized Mylar window for X-ray entrance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i="1">
                <a:solidFill>
                  <a:srgbClr val="F9DB59"/>
                </a:solidFill>
              </a:rPr>
              <a:t>Mylar film support -- </a:t>
            </a:r>
            <a:r>
              <a:rPr lang="en-US" sz="2000"/>
              <a:t>by a honeycomb shaped window support collimator with 5 x 5 degs field of view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rgbClr val="FFFF00"/>
                </a:solidFill>
              </a:rPr>
              <a:t>A narrow field of view of 1x1 degs provided by </a:t>
            </a:r>
            <a:r>
              <a:rPr lang="en-US" sz="2000" i="1">
                <a:solidFill>
                  <a:srgbClr val="FFFF00"/>
                </a:solidFill>
              </a:rPr>
              <a:t>mechanical collimators made of a sandwich of  </a:t>
            </a:r>
            <a:r>
              <a:rPr lang="en-US" sz="2000">
                <a:solidFill>
                  <a:srgbClr val="8BE6FF"/>
                </a:solidFill>
                <a:cs typeface="Arial" charset="0"/>
              </a:rPr>
              <a:t>50</a:t>
            </a:r>
            <a:r>
              <a:rPr lang="en-US" sz="2000">
                <a:solidFill>
                  <a:srgbClr val="8BE6FF"/>
                </a:solidFill>
                <a:cs typeface="Times New Roman" charset="0"/>
              </a:rPr>
              <a:t>µ Sn + 25µ Cu + 100µ Al</a:t>
            </a:r>
            <a:r>
              <a:rPr lang="en-US" sz="2000">
                <a:solidFill>
                  <a:srgbClr val="FFFF00"/>
                </a:solidFill>
              </a:rPr>
              <a:t> co-aligned with the window support collimator and sitting above it.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rgbClr val="FFC000"/>
                </a:solidFill>
                <a:cs typeface="Arial" charset="0"/>
              </a:rPr>
              <a:t>Blocking shield on sides and bottom : </a:t>
            </a:r>
            <a:r>
              <a:rPr lang="en-US" sz="2000">
                <a:cs typeface="Arial" charset="0"/>
              </a:rPr>
              <a:t>1mm Sn +  0.2 mm Cu</a:t>
            </a:r>
            <a:endParaRPr lang="en-US" sz="2000"/>
          </a:p>
        </p:txBody>
      </p:sp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228600" y="191869"/>
            <a:ext cx="8737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C000"/>
                </a:solidFill>
                <a:latin typeface="Times New Roman"/>
                <a:cs typeface="Times New Roman"/>
              </a:rPr>
              <a:t>LAXPC: </a:t>
            </a:r>
            <a:r>
              <a:rPr lang="en-US" sz="3200" dirty="0">
                <a:solidFill>
                  <a:srgbClr val="E5F6D8"/>
                </a:solidFill>
                <a:latin typeface="Times New Roman"/>
                <a:cs typeface="Times New Roman"/>
              </a:rPr>
              <a:t>Large Area </a:t>
            </a:r>
            <a:r>
              <a:rPr lang="en-US" sz="3200" dirty="0" smtClean="0">
                <a:solidFill>
                  <a:srgbClr val="E5F6D8"/>
                </a:solidFill>
                <a:latin typeface="Times New Roman"/>
                <a:cs typeface="Times New Roman"/>
              </a:rPr>
              <a:t>Xenon Proportional </a:t>
            </a:r>
            <a:r>
              <a:rPr lang="en-US" sz="3200" dirty="0">
                <a:solidFill>
                  <a:srgbClr val="E5F6D8"/>
                </a:solidFill>
                <a:latin typeface="Times New Roman"/>
                <a:cs typeface="Times New Roman"/>
              </a:rPr>
              <a:t>Counters</a:t>
            </a: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770737"/>
          </a:xfrm>
          <a:ln/>
        </p:spPr>
        <p:txBody>
          <a:bodyPr lIns="0" tIns="0" rIns="0" bIns="0" anchor="ctr"/>
          <a:lstStyle/>
          <a:p>
            <a:r>
              <a:rPr lang="en-US" sz="3600" b="1" i="1" dirty="0">
                <a:solidFill>
                  <a:srgbClr val="F9DB59"/>
                </a:solidFill>
                <a:latin typeface="Times New Roman"/>
                <a:cs typeface="Times New Roman"/>
              </a:rPr>
              <a:t>Multi-wave Bands: </a:t>
            </a:r>
            <a:r>
              <a:rPr lang="en-US" sz="2800" dirty="0">
                <a:solidFill>
                  <a:srgbClr val="F9DB59"/>
                </a:solidFill>
                <a:latin typeface="Times New Roman"/>
                <a:cs typeface="Times New Roman"/>
              </a:rPr>
              <a:t>Visible </a:t>
            </a:r>
            <a:r>
              <a:rPr lang="en-US" sz="2800" dirty="0" smtClean="0">
                <a:latin typeface="Times New Roman"/>
                <a:cs typeface="Times New Roman"/>
              </a:rPr>
              <a:t>+ </a:t>
            </a:r>
            <a:r>
              <a:rPr lang="en-US" sz="2800" dirty="0" smtClean="0">
                <a:solidFill>
                  <a:srgbClr val="CCFFCC"/>
                </a:solidFill>
                <a:latin typeface="Times New Roman"/>
                <a:cs typeface="Times New Roman"/>
              </a:rPr>
              <a:t>NUV</a:t>
            </a:r>
            <a:r>
              <a:rPr lang="en-US" sz="2800" dirty="0">
                <a:solidFill>
                  <a:srgbClr val="CCFFCC"/>
                </a:solidFill>
                <a:latin typeface="Times New Roman"/>
                <a:cs typeface="Times New Roman"/>
              </a:rPr>
              <a:t>, FUV and X-rays </a:t>
            </a:r>
            <a:endParaRPr lang="en-GB" sz="2800" i="1" dirty="0">
              <a:solidFill>
                <a:srgbClr val="CCFFCC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200" y="802165"/>
            <a:ext cx="8877600" cy="5138459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24800" y="6124964"/>
            <a:ext cx="7962500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r>
              <a:rPr lang="en-US" dirty="0"/>
              <a:t>Each X-ray photon is &gt;1000 times more powerful than a visible light photon !</a:t>
            </a:r>
          </a:p>
          <a:p>
            <a:r>
              <a:rPr lang="en-US" dirty="0"/>
              <a:t>Soft X-rays: 100 – 1000 </a:t>
            </a:r>
            <a:r>
              <a:rPr lang="en-US" dirty="0" err="1"/>
              <a:t>eV</a:t>
            </a:r>
            <a:r>
              <a:rPr lang="en-US" dirty="0"/>
              <a:t>; 	Hard X-rays: 1000 – 1,00,000 </a:t>
            </a:r>
            <a:r>
              <a:rPr lang="en-US" dirty="0" err="1"/>
              <a:t>eV</a:t>
            </a:r>
            <a:endParaRPr lang="en-US" dirty="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55680" y="5243591"/>
            <a:ext cx="8570880" cy="7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725" indent="-342725" defTabSz="914414">
              <a:lnSpc>
                <a:spcPct val="90000"/>
              </a:lnSpc>
              <a:spcBef>
                <a:spcPct val="20000"/>
              </a:spcBef>
              <a:buSzPct val="75000"/>
              <a:tabLst>
                <a:tab pos="649450" algn="l"/>
                <a:tab pos="1301779" algn="l"/>
                <a:tab pos="1954109" algn="l"/>
                <a:tab pos="2606438" algn="l"/>
                <a:tab pos="3258769" algn="l"/>
                <a:tab pos="3911098" algn="l"/>
                <a:tab pos="4563428" algn="l"/>
                <a:tab pos="5215757" algn="l"/>
                <a:tab pos="5868087" algn="l"/>
                <a:tab pos="6520416" algn="l"/>
                <a:tab pos="7172746" algn="l"/>
                <a:tab pos="7825075" algn="l"/>
                <a:tab pos="8477406" algn="l"/>
                <a:tab pos="9129735" algn="l"/>
                <a:tab pos="9782065" algn="l"/>
              </a:tabLst>
            </a:pPr>
            <a:r>
              <a:rPr lang="en-GB" sz="2200" dirty="0">
                <a:solidFill>
                  <a:srgbClr val="DA0240"/>
                </a:solidFill>
              </a:rPr>
              <a:t>X-ray Band: 0.1 </a:t>
            </a:r>
            <a:r>
              <a:rPr lang="en-GB" sz="2200" dirty="0">
                <a:solidFill>
                  <a:srgbClr val="DA0240"/>
                </a:solidFill>
                <a:latin typeface=" Zurich BT" charset="0"/>
              </a:rPr>
              <a:t>–</a:t>
            </a:r>
            <a:r>
              <a:rPr lang="en-GB" sz="2200" dirty="0">
                <a:solidFill>
                  <a:srgbClr val="DA0240"/>
                </a:solidFill>
              </a:rPr>
              <a:t> 100 </a:t>
            </a:r>
            <a:r>
              <a:rPr lang="en-GB" sz="2200" dirty="0" err="1">
                <a:solidFill>
                  <a:srgbClr val="DA0240"/>
                </a:solidFill>
              </a:rPr>
              <a:t>keV</a:t>
            </a:r>
            <a:r>
              <a:rPr lang="en-GB" sz="2200" dirty="0">
                <a:solidFill>
                  <a:srgbClr val="DA0240"/>
                </a:solidFill>
              </a:rPr>
              <a:t> (120 to 0.12 Angstroms) : 10 octaves</a:t>
            </a:r>
          </a:p>
          <a:p>
            <a:pPr marL="342725" indent="-342725" defTabSz="914414">
              <a:lnSpc>
                <a:spcPct val="90000"/>
              </a:lnSpc>
              <a:spcBef>
                <a:spcPct val="20000"/>
              </a:spcBef>
              <a:buSzPct val="75000"/>
              <a:tabLst>
                <a:tab pos="649450" algn="l"/>
                <a:tab pos="1301779" algn="l"/>
                <a:tab pos="1954109" algn="l"/>
                <a:tab pos="2606438" algn="l"/>
                <a:tab pos="3258769" algn="l"/>
                <a:tab pos="3911098" algn="l"/>
                <a:tab pos="4563428" algn="l"/>
                <a:tab pos="5215757" algn="l"/>
                <a:tab pos="5868087" algn="l"/>
                <a:tab pos="6520416" algn="l"/>
                <a:tab pos="7172746" algn="l"/>
                <a:tab pos="7825075" algn="l"/>
                <a:tab pos="8477406" algn="l"/>
                <a:tab pos="9129735" algn="l"/>
                <a:tab pos="9782065" algn="l"/>
              </a:tabLst>
            </a:pPr>
            <a:r>
              <a:rPr lang="en-GB" sz="2200" dirty="0">
                <a:solidFill>
                  <a:schemeClr val="bg1"/>
                </a:solidFill>
              </a:rPr>
              <a:t>(compare with</a:t>
            </a:r>
            <a:r>
              <a:rPr lang="en-GB" sz="2200" dirty="0">
                <a:solidFill>
                  <a:srgbClr val="FF66FF"/>
                </a:solidFill>
              </a:rPr>
              <a:t> </a:t>
            </a:r>
            <a:r>
              <a:rPr lang="en-GB" sz="2200" dirty="0">
                <a:solidFill>
                  <a:srgbClr val="0000FF"/>
                </a:solidFill>
              </a:rPr>
              <a:t>Visible light band of 4000-8000 Angstroms):</a:t>
            </a:r>
            <a:r>
              <a:rPr lang="en-GB" sz="2200" dirty="0">
                <a:solidFill>
                  <a:srgbClr val="00CCFF"/>
                </a:solidFill>
              </a:rPr>
              <a:t> </a:t>
            </a:r>
            <a:r>
              <a:rPr lang="en-GB" sz="2200" dirty="0">
                <a:solidFill>
                  <a:srgbClr val="0000FF"/>
                </a:solidFill>
              </a:rPr>
              <a:t>1 octave</a:t>
            </a:r>
          </a:p>
        </p:txBody>
      </p:sp>
    </p:spTree>
    <p:extLst>
      <p:ext uri="{BB962C8B-B14F-4D97-AF65-F5344CB8AC3E}">
        <p14:creationId xmlns:p14="http://schemas.microsoft.com/office/powerpoint/2010/main" val="3308828147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3000">
              <a:schemeClr val="bg1">
                <a:shade val="100000"/>
                <a:satMod val="150000"/>
                <a:alpha val="0"/>
              </a:schemeClr>
            </a:gs>
            <a:gs pos="9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483100" y="3140075"/>
            <a:ext cx="277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99CC00"/>
              </a:buClr>
              <a:buSzPct val="100000"/>
              <a:buFont typeface="Tahom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99CC00"/>
                </a:solidFill>
                <a:latin typeface="Tahoma" charset="0"/>
              </a:rPr>
              <a:t> </a:t>
            </a:r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>
            <a:off x="6805613" y="6858000"/>
            <a:ext cx="23368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4" name="TextBox 1"/>
          <p:cNvSpPr txBox="1">
            <a:spLocks noChangeArrowheads="1"/>
          </p:cNvSpPr>
          <p:nvPr/>
        </p:nvSpPr>
        <p:spPr bwMode="auto">
          <a:xfrm>
            <a:off x="1981200" y="228600"/>
            <a:ext cx="2134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i="1" dirty="0" smtClean="0">
                <a:solidFill>
                  <a:srgbClr val="000000"/>
                </a:solidFill>
              </a:rPr>
              <a:t> </a:t>
            </a:r>
            <a:r>
              <a:rPr lang="en-US" sz="4000" i="1" dirty="0">
                <a:solidFill>
                  <a:srgbClr val="000000"/>
                </a:solidFill>
              </a:rPr>
              <a:t>LAXPC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Box 1"/>
          <p:cNvSpPr txBox="1">
            <a:spLocks noChangeArrowheads="1"/>
          </p:cNvSpPr>
          <p:nvPr/>
        </p:nvSpPr>
        <p:spPr bwMode="auto">
          <a:xfrm>
            <a:off x="228600" y="954088"/>
            <a:ext cx="883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60 anode cells 3 cm x 3 cm x 100 cm in 5 layers each 15 cm deep (12 anodes/layer).  </a:t>
            </a:r>
          </a:p>
          <a:p>
            <a:r>
              <a:rPr lang="en-US">
                <a:solidFill>
                  <a:schemeClr val="bg1"/>
                </a:solidFill>
              </a:rPr>
              <a:t>Mutual &amp; layer by layer anticoincidence + Veto layers of 46 anodes cells (1.5x1.5 cm)</a:t>
            </a:r>
          </a:p>
          <a:p>
            <a:r>
              <a:rPr lang="en-US" b="1" i="1">
                <a:solidFill>
                  <a:schemeClr val="bg1"/>
                </a:solidFill>
              </a:rPr>
              <a:t>1600 wires – tension 80 gm per wire</a:t>
            </a:r>
          </a:p>
        </p:txBody>
      </p:sp>
      <p:sp>
        <p:nvSpPr>
          <p:cNvPr id="5632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2AA56C6-2174-6544-9B63-9F819906A64C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56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4AC17B3-61A4-0447-AFFD-F746F15D8CE6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ECEC02"/>
                </a:solidFill>
              </a:rPr>
              <a:t>LAXPC unit (~125 Kg) </a:t>
            </a:r>
            <a:endParaRPr lang="en-US" i="1" dirty="0">
              <a:solidFill>
                <a:srgbClr val="ECEC02"/>
              </a:solidFill>
            </a:endParaRPr>
          </a:p>
        </p:txBody>
      </p:sp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4AB65EB-4844-8A45-B502-D215C827678A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3FF7F07-9DC8-0046-AD32-57CB80091DD2}" type="slidenum">
              <a:rPr lang="en-US"/>
              <a:pPr/>
              <a:t>21</a:t>
            </a:fld>
            <a:endParaRPr lang="en-US"/>
          </a:p>
        </p:txBody>
      </p:sp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518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762000"/>
          </a:xfrm>
        </p:spPr>
        <p:txBody>
          <a:bodyPr/>
          <a:lstStyle/>
          <a:p>
            <a:r>
              <a:rPr lang="en-US" b="1" i="1" dirty="0" smtClean="0">
                <a:solidFill>
                  <a:srgbClr val="F9DB59"/>
                </a:solidFill>
              </a:rPr>
              <a:t>LAXPC: </a:t>
            </a:r>
            <a:r>
              <a:rPr lang="en-US" sz="2800" dirty="0" smtClean="0">
                <a:latin typeface="Times New Roman"/>
                <a:cs typeface="Times New Roman"/>
              </a:rPr>
              <a:t>First observations </a:t>
            </a:r>
            <a:r>
              <a:rPr lang="en-US" sz="3600" dirty="0" smtClean="0">
                <a:latin typeface="Times New Roman"/>
                <a:cs typeface="Times New Roman"/>
              </a:rPr>
              <a:t>– </a:t>
            </a:r>
            <a:r>
              <a:rPr lang="en-US" sz="2400" dirty="0" smtClean="0">
                <a:latin typeface="Times New Roman"/>
                <a:cs typeface="Times New Roman"/>
              </a:rPr>
              <a:t>Crab, GRS1915, 4U0115, </a:t>
            </a:r>
            <a:r>
              <a:rPr lang="en-US" sz="2400" dirty="0" err="1" smtClean="0">
                <a:latin typeface="Times New Roman"/>
                <a:cs typeface="Times New Roman"/>
              </a:rPr>
              <a:t>Cas</a:t>
            </a:r>
            <a:r>
              <a:rPr lang="en-US" sz="2400" dirty="0" smtClean="0">
                <a:latin typeface="Times New Roman"/>
                <a:cs typeface="Times New Roman"/>
              </a:rPr>
              <a:t> A </a:t>
            </a:r>
            <a:r>
              <a:rPr lang="en-US" sz="2400" dirty="0" err="1" smtClean="0">
                <a:latin typeface="Times New Roman"/>
                <a:cs typeface="Times New Roman"/>
              </a:rPr>
              <a:t>etc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" name="Picture 8" descr="4U_0115+63_All_LX_j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" y="1066800"/>
            <a:ext cx="5483388" cy="4238202"/>
          </a:xfrm>
          <a:prstGeom prst="rect">
            <a:avLst/>
          </a:prstGeom>
        </p:spPr>
      </p:pic>
      <p:pic>
        <p:nvPicPr>
          <p:cNvPr id="10" name="Picture 9" descr="pp_4u011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10024"/>
            <a:ext cx="3904111" cy="2943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5001" y="129540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ransient </a:t>
            </a:r>
            <a:r>
              <a:rPr lang="en-US" dirty="0"/>
              <a:t>X-ray </a:t>
            </a:r>
            <a:r>
              <a:rPr lang="en-US" dirty="0" smtClean="0"/>
              <a:t>pulsar </a:t>
            </a:r>
            <a:r>
              <a:rPr lang="en-US" dirty="0" smtClean="0">
                <a:solidFill>
                  <a:srgbClr val="FFFF00"/>
                </a:solidFill>
              </a:rPr>
              <a:t>(3.6 seconds) </a:t>
            </a:r>
            <a:r>
              <a:rPr lang="en-US" dirty="0"/>
              <a:t>4U0115+</a:t>
            </a:r>
            <a:r>
              <a:rPr lang="en-US" dirty="0" smtClean="0"/>
              <a:t>63.</a:t>
            </a:r>
          </a:p>
          <a:p>
            <a:endParaRPr lang="en-US" dirty="0" smtClean="0"/>
          </a:p>
          <a:p>
            <a:r>
              <a:rPr lang="en-US" dirty="0" smtClean="0"/>
              <a:t>High Mass X-ray Binary with a neutron star (high magnetic field) companion that accretes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47555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62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n-US" b="1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SXT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: </a:t>
            </a:r>
            <a:r>
              <a:rPr lang="en-US" sz="36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ea typeface="ＭＳ Ｐゴシック" charset="-128"/>
                <a:cs typeface="Times New Roman"/>
              </a:rPr>
              <a:t>Optics + CCD Camera (~65 Kg)</a:t>
            </a:r>
            <a:endParaRPr lang="en-US" sz="2400" i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2B0BDA7-A5BA-E14E-B47D-8DF8524D3263}" type="datetime1">
              <a:rPr lang="en-IN" smtClean="0"/>
              <a:t>30/10/15</a:t>
            </a:fld>
            <a:endParaRPr lang="en-US"/>
          </a:p>
        </p:txBody>
      </p:sp>
      <p:sp>
        <p:nvSpPr>
          <p:cNvPr id="389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DDAD6D0-005C-0048-B530-AA289F310426}" type="slidenum">
              <a:rPr lang="en-US"/>
              <a:pPr/>
              <a:t>23</a:t>
            </a:fld>
            <a:endParaRPr lang="en-US"/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1905000" y="6019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8917" name="Picture 3" descr="DSC_0566-s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838200"/>
            <a:ext cx="8823325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6423245" y="907990"/>
            <a:ext cx="1793515" cy="9144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576616" y="914400"/>
            <a:ext cx="1471384" cy="1818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pic>
        <p:nvPicPr>
          <p:cNvPr id="11" name="Picture 10" descr="..\talks\XrayAstro_tech\teles2_th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13200"/>
            <a:ext cx="7924800" cy="2616200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600" b="1" i="1" dirty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SXT: </a:t>
            </a:r>
            <a:r>
              <a:rPr lang="en-US" sz="3600" b="1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Optics</a:t>
            </a:r>
            <a:r>
              <a:rPr lang="en-US" sz="3600" i="1" dirty="0" smtClean="0">
                <a:solidFill>
                  <a:srgbClr val="F9DB59"/>
                </a:solidFill>
                <a:ea typeface="ＭＳ Ｐゴシック" charset="-128"/>
              </a:rPr>
              <a:t> </a:t>
            </a:r>
            <a:r>
              <a:rPr lang="en-US" sz="3600" i="1" dirty="0">
                <a:solidFill>
                  <a:srgbClr val="ECEC02"/>
                </a:solidFill>
                <a:ea typeface="ＭＳ Ｐゴシック" charset="-128"/>
              </a:rPr>
              <a:t>– </a:t>
            </a:r>
            <a:r>
              <a:rPr lang="en-US" sz="2200" i="1" dirty="0" smtClean="0">
                <a:solidFill>
                  <a:srgbClr val="ECEC02"/>
                </a:solidFill>
                <a:ea typeface="ＭＳ Ｐゴシック" charset="-128"/>
              </a:rPr>
              <a:t>Replicated Thin foil mirrors made in TIFR (following </a:t>
            </a:r>
            <a:r>
              <a:rPr lang="en-US" sz="2200" i="1" dirty="0" err="1" smtClean="0">
                <a:solidFill>
                  <a:srgbClr val="ECEC02"/>
                </a:solidFill>
                <a:ea typeface="ＭＳ Ｐゴシック" charset="-128"/>
              </a:rPr>
              <a:t>Suzaku</a:t>
            </a:r>
            <a:r>
              <a:rPr lang="en-US" sz="2200" i="1" dirty="0" smtClean="0">
                <a:solidFill>
                  <a:srgbClr val="ECEC02"/>
                </a:solidFill>
                <a:ea typeface="ＭＳ Ｐゴシック" charset="-128"/>
              </a:rPr>
              <a:t>)</a:t>
            </a:r>
            <a:endParaRPr lang="en-US" sz="2400" i="1" dirty="0">
              <a:solidFill>
                <a:srgbClr val="ECEC02"/>
              </a:solidFill>
              <a:ea typeface="ＭＳ Ｐゴシック" charset="-128"/>
            </a:endParaRPr>
          </a:p>
        </p:txBody>
      </p:sp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82EB94E-2C66-1941-8678-72323D68C614}" type="datetime1">
              <a:rPr lang="en-IN" smtClean="0"/>
              <a:t>30/10/15</a:t>
            </a:fld>
            <a:endParaRPr lang="en-US"/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8060680-47E7-BE4C-885E-3D159DA63D97}" type="slidenum">
              <a:rPr lang="en-US"/>
              <a:pPr/>
              <a:t>24</a:t>
            </a:fld>
            <a:endParaRPr lang="en-US"/>
          </a:p>
        </p:txBody>
      </p:sp>
      <p:pic>
        <p:nvPicPr>
          <p:cNvPr id="43012" name="Picture 5" descr="SXT FM optics(1 alpha side)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6324600" y="1143000"/>
            <a:ext cx="2667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2 m focal length; </a:t>
            </a:r>
          </a:p>
          <a:p>
            <a:r>
              <a:rPr lang="en-US">
                <a:solidFill>
                  <a:srgbClr val="FFFF00"/>
                </a:solidFill>
              </a:rPr>
              <a:t>~2 arcmin HPD;</a:t>
            </a:r>
          </a:p>
          <a:p>
            <a:r>
              <a:rPr lang="en-US"/>
              <a:t>40 shells (130 – 260 mm dia);</a:t>
            </a:r>
          </a:p>
          <a:p>
            <a:r>
              <a:rPr lang="en-US">
                <a:solidFill>
                  <a:srgbClr val="CCFFCC"/>
                </a:solidFill>
              </a:rPr>
              <a:t>Only 12 Kg !</a:t>
            </a:r>
          </a:p>
          <a:p>
            <a:endParaRPr lang="en-US">
              <a:solidFill>
                <a:srgbClr val="CCFFCC"/>
              </a:solidFill>
            </a:endParaRPr>
          </a:p>
          <a:p>
            <a:r>
              <a:rPr lang="en-US">
                <a:solidFill>
                  <a:srgbClr val="FFFF00"/>
                </a:solidFill>
              </a:rPr>
              <a:t>Mirror roughness 7 – 10 Angstroms </a:t>
            </a:r>
            <a:r>
              <a:rPr lang="en-US">
                <a:solidFill>
                  <a:srgbClr val="E5CB09"/>
                </a:solidFill>
              </a:rPr>
              <a:t>: </a:t>
            </a:r>
            <a:r>
              <a:rPr lang="en-US" sz="1600">
                <a:solidFill>
                  <a:srgbClr val="E5CB09"/>
                </a:solidFill>
              </a:rPr>
              <a:t>Exp. Ast. (2011), 28,11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43015" name="TextBox 3"/>
          <p:cNvSpPr txBox="1">
            <a:spLocks noChangeArrowheads="1"/>
          </p:cNvSpPr>
          <p:nvPr/>
        </p:nvSpPr>
        <p:spPr bwMode="auto">
          <a:xfrm>
            <a:off x="1905000" y="6019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3016" name="Picture 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90950"/>
            <a:ext cx="39512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09D0103-FAB6-3E4C-9D01-DB1B581124F3}" type="datetime1">
              <a:rPr lang="en-IN" smtClean="0"/>
              <a:t>30/10/15</a:t>
            </a:fld>
            <a:endParaRPr lang="en-US"/>
          </a:p>
        </p:txBody>
      </p:sp>
      <p:sp>
        <p:nvSpPr>
          <p:cNvPr id="45058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E7DCE7-7F51-F44F-9659-46321F35A909}" type="slidenum">
              <a:rPr lang="en-US"/>
              <a:pPr/>
              <a:t>25</a:t>
            </a:fld>
            <a:endParaRPr lang="en-US"/>
          </a:p>
        </p:txBody>
      </p:sp>
      <p:pic>
        <p:nvPicPr>
          <p:cNvPr id="45059" name="Picture 3" descr="sxt fpca-exploded view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75438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5076825"/>
            <a:ext cx="5257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Four Fe-55 calibration (corner) sources</a:t>
            </a:r>
          </a:p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One Fe 55 calibration door source</a:t>
            </a:r>
          </a:p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Thin Optical Blocking Filter</a:t>
            </a:r>
          </a:p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CCD Assy. including TEC</a:t>
            </a:r>
          </a:p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PCB with front-end electronics</a:t>
            </a:r>
          </a:p>
        </p:txBody>
      </p:sp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4343400" y="152400"/>
            <a:ext cx="34200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Modified from Swift; Using </a:t>
            </a:r>
          </a:p>
          <a:p>
            <a:r>
              <a:rPr lang="en-US" i="1" dirty="0">
                <a:solidFill>
                  <a:srgbClr val="000090"/>
                </a:solidFill>
              </a:rPr>
              <a:t>spare MOS </a:t>
            </a:r>
            <a:r>
              <a:rPr lang="en-US" i="1" dirty="0" smtClean="0">
                <a:solidFill>
                  <a:srgbClr val="000090"/>
                </a:solidFill>
              </a:rPr>
              <a:t>CCD22 </a:t>
            </a:r>
            <a:r>
              <a:rPr lang="en-US" i="1" dirty="0">
                <a:solidFill>
                  <a:srgbClr val="000090"/>
                </a:solidFill>
              </a:rPr>
              <a:t>from XMM: </a:t>
            </a:r>
          </a:p>
          <a:p>
            <a:r>
              <a:rPr lang="en-US" i="1" dirty="0">
                <a:solidFill>
                  <a:srgbClr val="000090"/>
                </a:solidFill>
              </a:rPr>
              <a:t>600 x 600 pix, 40 microns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pic>
        <p:nvPicPr>
          <p:cNvPr id="4506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343400"/>
            <a:ext cx="2989263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>
              <a:defRPr/>
            </a:pPr>
            <a:r>
              <a:rPr lang="en-US" sz="3200" i="1" dirty="0" smtClean="0">
                <a:solidFill>
                  <a:srgbClr val="F9DB59"/>
                </a:solidFill>
                <a:ea typeface="ＭＳ Ｐゴシック" charset="-128"/>
              </a:rPr>
              <a:t>SXT FM: Electronics: </a:t>
            </a:r>
            <a:r>
              <a:rPr lang="en-US" sz="1800" i="1" dirty="0" smtClean="0">
                <a:solidFill>
                  <a:srgbClr val="F9DB59"/>
                </a:solidFill>
                <a:ea typeface="ＭＳ Ｐゴシック" charset="-128"/>
              </a:rPr>
              <a:t>NIM:A (2009), 604,747; </a:t>
            </a:r>
            <a:r>
              <a:rPr lang="en-US" sz="1800" dirty="0" smtClean="0">
                <a:solidFill>
                  <a:srgbClr val="FFFF00"/>
                </a:solidFill>
                <a:ea typeface="ＭＳ Ｐゴシック" charset="-128"/>
              </a:rPr>
              <a:t>Energy </a:t>
            </a: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</a:rPr>
              <a:t>Calibration spectrum measured using internal sources</a:t>
            </a:r>
            <a:r>
              <a:rPr lang="en-US" sz="2000" i="1" dirty="0" smtClean="0">
                <a:solidFill>
                  <a:srgbClr val="F9DB59"/>
                </a:solidFill>
                <a:ea typeface="ＭＳ Ｐゴシック" charset="-128"/>
              </a:rPr>
              <a:t>:</a:t>
            </a:r>
            <a:r>
              <a:rPr lang="en-US" sz="2000" i="1" dirty="0" smtClean="0">
                <a:solidFill>
                  <a:schemeClr val="tx1"/>
                </a:solidFill>
                <a:ea typeface="ＭＳ Ｐゴシック" charset="-128"/>
              </a:rPr>
              <a:t> Single </a:t>
            </a:r>
            <a:r>
              <a:rPr lang="en-US" sz="2000" i="1" dirty="0" smtClean="0">
                <a:solidFill>
                  <a:srgbClr val="FFFFFF"/>
                </a:solidFill>
                <a:ea typeface="ＭＳ Ｐゴシック" charset="-128"/>
              </a:rPr>
              <a:t>Pix events, </a:t>
            </a:r>
            <a:r>
              <a:rPr lang="en-US" sz="2000" i="1" dirty="0" smtClean="0">
                <a:solidFill>
                  <a:srgbClr val="FF0066"/>
                </a:solidFill>
                <a:ea typeface="ＭＳ Ｐゴシック" charset="-128"/>
              </a:rPr>
              <a:t>all types of events</a:t>
            </a:r>
            <a:r>
              <a:rPr lang="en-US" sz="2000" i="1" dirty="0" smtClean="0">
                <a:solidFill>
                  <a:srgbClr val="FFFFFF"/>
                </a:solidFill>
                <a:ea typeface="ＭＳ Ｐゴシック" charset="-128"/>
              </a:rPr>
              <a:t>. </a:t>
            </a:r>
            <a:r>
              <a:rPr lang="en-US" sz="2400" dirty="0" smtClean="0">
                <a:solidFill>
                  <a:srgbClr val="FFFFFF"/>
                </a:solidFill>
                <a:ea typeface="ＭＳ Ｐゴシック" charset="-128"/>
              </a:rPr>
              <a:t>CCD @ -80 C </a:t>
            </a:r>
            <a:r>
              <a:rPr lang="en-US" sz="2000" dirty="0" smtClean="0">
                <a:solidFill>
                  <a:srgbClr val="CCFFCC"/>
                </a:solidFill>
                <a:ea typeface="ＭＳ Ｐゴシック" charset="-128"/>
              </a:rPr>
              <a:t>(Superior resolution!)</a:t>
            </a:r>
            <a:endParaRPr lang="en-US" sz="2000" dirty="0">
              <a:solidFill>
                <a:srgbClr val="CCFFCC"/>
              </a:solidFill>
              <a:ea typeface="ＭＳ Ｐゴシック" charset="-128"/>
            </a:endParaRPr>
          </a:p>
        </p:txBody>
      </p:sp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D34E94C-1803-D444-8602-B00310C4412C}" type="datetime1">
              <a:rPr lang="en-IN" smtClean="0">
                <a:solidFill>
                  <a:srgbClr val="FFFFFF"/>
                </a:solidFill>
                <a:cs typeface="MS PGothic" charset="0"/>
              </a:rPr>
              <a:t>30/10/15</a:t>
            </a:fld>
            <a:endParaRPr 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5325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8ACAED8-2822-9F48-AC16-6B9D5711C6CC}" type="slidenum">
              <a:rPr lang="en-US"/>
              <a:pPr/>
              <a:t>26</a:t>
            </a:fld>
            <a:endParaRPr lang="en-US"/>
          </a:p>
        </p:txBody>
      </p:sp>
      <p:sp>
        <p:nvSpPr>
          <p:cNvPr id="53252" name="TextBox 9"/>
          <p:cNvSpPr txBox="1">
            <a:spLocks noChangeArrowheads="1"/>
          </p:cNvSpPr>
          <p:nvPr/>
        </p:nvSpPr>
        <p:spPr bwMode="auto">
          <a:xfrm>
            <a:off x="6553200" y="2209800"/>
            <a:ext cx="80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4.5 keV 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(Ti-F)</a:t>
            </a:r>
          </a:p>
        </p:txBody>
      </p:sp>
      <p:pic>
        <p:nvPicPr>
          <p:cNvPr id="5325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50963"/>
            <a:ext cx="76962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10"/>
          <p:cNvSpPr txBox="1">
            <a:spLocks noChangeArrowheads="1"/>
          </p:cNvSpPr>
          <p:nvPr/>
        </p:nvSpPr>
        <p:spPr bwMode="auto">
          <a:xfrm>
            <a:off x="5943600" y="27432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4.15,        4.75 keV Mn-K Esc</a:t>
            </a:r>
          </a:p>
        </p:txBody>
      </p:sp>
      <p:sp>
        <p:nvSpPr>
          <p:cNvPr id="53255" name="TextBox 12"/>
          <p:cNvSpPr txBox="1">
            <a:spLocks noChangeArrowheads="1"/>
          </p:cNvSpPr>
          <p:nvPr/>
        </p:nvSpPr>
        <p:spPr bwMode="auto">
          <a:xfrm>
            <a:off x="4457700" y="3657600"/>
            <a:ext cx="80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2.6 keV 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(CL-F)</a:t>
            </a:r>
          </a:p>
        </p:txBody>
      </p:sp>
      <p:sp>
        <p:nvSpPr>
          <p:cNvPr id="53256" name="TextBox 11"/>
          <p:cNvSpPr txBox="1">
            <a:spLocks noChangeArrowheads="1"/>
          </p:cNvSpPr>
          <p:nvPr/>
        </p:nvSpPr>
        <p:spPr bwMode="auto">
          <a:xfrm>
            <a:off x="2982913" y="3810000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1.74 keV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 (Si-K)</a:t>
            </a:r>
          </a:p>
        </p:txBody>
      </p:sp>
      <p:sp>
        <p:nvSpPr>
          <p:cNvPr id="53257" name="TextBox 9"/>
          <p:cNvSpPr txBox="1">
            <a:spLocks noChangeArrowheads="1"/>
          </p:cNvSpPr>
          <p:nvPr/>
        </p:nvSpPr>
        <p:spPr bwMode="auto">
          <a:xfrm>
            <a:off x="2373313" y="3124200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1.48 keV 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(Al-F)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152400" y="179388"/>
            <a:ext cx="8762999" cy="119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3200" b="1" i="1" dirty="0">
                <a:solidFill>
                  <a:srgbClr val="F9DB59"/>
                </a:solidFill>
                <a:latin typeface="Times New Roman"/>
                <a:ea typeface="ＭＳ Ｐゴシック" pitchFamily="34" charset="-128"/>
                <a:cs typeface="Times New Roman"/>
              </a:rPr>
              <a:t>SXT </a:t>
            </a:r>
            <a:r>
              <a:rPr lang="en-US" sz="3200" b="1" i="1" dirty="0" smtClean="0">
                <a:solidFill>
                  <a:srgbClr val="F9DB59"/>
                </a:solidFill>
                <a:latin typeface="Times New Roman"/>
                <a:ea typeface="ＭＳ Ｐゴシック" pitchFamily="34" charset="-128"/>
                <a:cs typeface="Times New Roman"/>
              </a:rPr>
              <a:t>CCD – </a:t>
            </a:r>
            <a:r>
              <a:rPr lang="en-US" sz="2000" b="1" i="1" dirty="0" smtClean="0">
                <a:solidFill>
                  <a:srgbClr val="F9DB59"/>
                </a:solidFill>
                <a:latin typeface="Times New Roman"/>
                <a:ea typeface="ＭＳ Ｐゴシック" pitchFamily="34" charset="-128"/>
                <a:cs typeface="Times New Roman"/>
              </a:rPr>
              <a:t>Switch On: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Camera </a:t>
            </a:r>
            <a:r>
              <a:rPr lang="en-US" sz="2000" dirty="0">
                <a:solidFill>
                  <a:srgbClr val="FFFF00"/>
                </a:solidFill>
              </a:rPr>
              <a:t>venting – Daily Oct 1</a:t>
            </a:r>
            <a:r>
              <a:rPr lang="en-US" sz="2000" baseline="30000" dirty="0">
                <a:solidFill>
                  <a:srgbClr val="FFFF00"/>
                </a:solidFill>
              </a:rPr>
              <a:t>st</a:t>
            </a:r>
            <a:r>
              <a:rPr lang="en-US" sz="2000" dirty="0">
                <a:solidFill>
                  <a:srgbClr val="FFFF00"/>
                </a:solidFill>
              </a:rPr>
              <a:t>  - </a:t>
            </a:r>
            <a:r>
              <a:rPr lang="en-US" sz="2000" dirty="0" smtClean="0">
                <a:solidFill>
                  <a:srgbClr val="FFFF00"/>
                </a:solidFill>
              </a:rPr>
              <a:t>26</a:t>
            </a:r>
            <a:r>
              <a:rPr lang="en-US" sz="2000" baseline="30000" dirty="0" smtClean="0">
                <a:solidFill>
                  <a:srgbClr val="FFFF00"/>
                </a:solidFill>
              </a:rPr>
              <a:t>th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TEC </a:t>
            </a:r>
            <a:r>
              <a:rPr lang="en-US" sz="2000" dirty="0"/>
              <a:t>ON for CCD - Oct </a:t>
            </a:r>
            <a:r>
              <a:rPr lang="en-US" sz="2000" dirty="0" smtClean="0"/>
              <a:t>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and </a:t>
            </a:r>
            <a:r>
              <a:rPr lang="en-US" sz="2000" i="1" dirty="0">
                <a:latin typeface="Arial" pitchFamily="34" charset="0"/>
                <a:ea typeface="ＭＳ Ｐゴシック" pitchFamily="34" charset="-128"/>
                <a:cs typeface="+mn-cs"/>
              </a:rPr>
              <a:t>t</a:t>
            </a:r>
            <a:r>
              <a:rPr lang="en-US" sz="2000" i="1" dirty="0" smtClean="0">
                <a:latin typeface="Arial" pitchFamily="34" charset="0"/>
                <a:ea typeface="ＭＳ Ｐゴシック" pitchFamily="34" charset="-128"/>
                <a:cs typeface="+mn-cs"/>
              </a:rPr>
              <a:t>he following images taken after launch in the first week of Oct. 2015</a:t>
            </a:r>
            <a:endParaRPr lang="en-US" sz="2000" i="1" dirty="0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12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182812"/>
            <a:ext cx="3729037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395288" y="5907088"/>
            <a:ext cx="3744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Door and Corner X-ray Calibration Sources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163762"/>
            <a:ext cx="37560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5341938" y="5880100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Optical LED Image</a:t>
            </a:r>
          </a:p>
        </p:txBody>
      </p:sp>
      <p:sp>
        <p:nvSpPr>
          <p:cNvPr id="5120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D8E6305-6D2A-BF45-BE3F-1E93F1EF88E7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512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E2DD9DE-C3EA-124D-85D3-A0AC6D5CCF5E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1"/>
            <a:ext cx="8991600" cy="914399"/>
          </a:xfrm>
        </p:spPr>
        <p:txBody>
          <a:bodyPr/>
          <a:lstStyle/>
          <a:p>
            <a:r>
              <a:rPr lang="en-US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SXT </a:t>
            </a:r>
            <a:r>
              <a:rPr lang="en-US" sz="24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Switch ON continued </a:t>
            </a:r>
            <a:r>
              <a:rPr lang="is-IS" sz="24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…. </a:t>
            </a:r>
            <a:r>
              <a:rPr lang="en-US" sz="2400" i="1" dirty="0">
                <a:solidFill>
                  <a:srgbClr val="E5CB09"/>
                </a:solidFill>
                <a:latin typeface="Times New Roman"/>
                <a:cs typeface="Times New Roman"/>
              </a:rPr>
              <a:t>a</a:t>
            </a:r>
            <a:r>
              <a:rPr lang="is-IS" sz="24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nd </a:t>
            </a:r>
            <a:r>
              <a:rPr lang="is-IS" sz="32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FIRST LIGHT</a:t>
            </a:r>
            <a:endParaRPr lang="en-US" sz="32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2971800" cy="59436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Telescope (Optics)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Door opening 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- Oct 15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 smtClean="0"/>
              <a:t>Camera Door Opening  - Oct 26</a:t>
            </a:r>
            <a:r>
              <a:rPr lang="en-US" sz="2400" baseline="30000" dirty="0" smtClean="0"/>
              <a:t>th </a:t>
            </a:r>
            <a:r>
              <a:rPr lang="en-US" sz="2400" dirty="0" smtClean="0"/>
              <a:t>@ 06:30 UT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First Light – Oct 26</a:t>
            </a:r>
            <a:r>
              <a:rPr lang="en-US" sz="2800" baseline="30000" dirty="0" smtClean="0">
                <a:solidFill>
                  <a:srgbClr val="FFFF00"/>
                </a:solidFill>
              </a:rPr>
              <a:t>th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  <a:p>
            <a:pPr marL="68263" indent="0">
              <a:buNone/>
            </a:pPr>
            <a:r>
              <a:rPr lang="en-US" sz="2400" dirty="0" smtClean="0">
                <a:solidFill>
                  <a:srgbClr val="CCFFCC"/>
                </a:solidFill>
              </a:rPr>
              <a:t>Pointed at and observed- 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PKS2155-304 (Quasar) at </a:t>
            </a:r>
            <a:r>
              <a:rPr lang="en-US" sz="2800" dirty="0" smtClean="0"/>
              <a:t>redshift of 0.116</a:t>
            </a:r>
          </a:p>
          <a:p>
            <a:pPr marL="68263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(1.6 Billion LY away)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C61903-F115-ED49-B924-7B7C446CBF17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TIFR Founder's Day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914400"/>
            <a:ext cx="6070600" cy="58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23816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153400" cy="1295400"/>
          </a:xfrm>
        </p:spPr>
        <p:txBody>
          <a:bodyPr/>
          <a:lstStyle/>
          <a:p>
            <a:r>
              <a:rPr lang="en-US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X-ray Light Curve of PKS2155-305</a:t>
            </a:r>
            <a:endParaRPr lang="en-US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7" descr="PKS_20155_304_Source_Cou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7478049" cy="5631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09" y="4648200"/>
            <a:ext cx="6642591" cy="18520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43800" y="1066800"/>
            <a:ext cx="1600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 indent="0">
              <a:buNone/>
            </a:pPr>
            <a:r>
              <a:rPr lang="en-US" sz="2400" i="1" dirty="0">
                <a:solidFill>
                  <a:srgbClr val="FFFF00"/>
                </a:solidFill>
              </a:rPr>
              <a:t>At 0.9 </a:t>
            </a:r>
            <a:r>
              <a:rPr lang="en-US" sz="2400" i="1" dirty="0" err="1">
                <a:solidFill>
                  <a:srgbClr val="FFFF00"/>
                </a:solidFill>
              </a:rPr>
              <a:t>mCrab</a:t>
            </a:r>
            <a:r>
              <a:rPr lang="en-US" sz="2400" i="1" dirty="0">
                <a:solidFill>
                  <a:srgbClr val="FFFF00"/>
                </a:solidFill>
              </a:rPr>
              <a:t> level !!</a:t>
            </a:r>
          </a:p>
          <a:p>
            <a:pPr marL="411163" indent="-342900">
              <a:buFont typeface="Wingdings" charset="0"/>
              <a:buChar char="à"/>
            </a:pPr>
            <a:r>
              <a:rPr lang="en-US" sz="2400" i="1" dirty="0" smtClean="0">
                <a:solidFill>
                  <a:srgbClr val="FFFF00"/>
                </a:solidFill>
                <a:sym typeface="Wingdings"/>
              </a:rPr>
              <a:t>1100 </a:t>
            </a:r>
            <a:r>
              <a:rPr lang="en-US" sz="2400" i="1" dirty="0">
                <a:solidFill>
                  <a:srgbClr val="FFFF00"/>
                </a:solidFill>
                <a:sym typeface="Wingdings"/>
              </a:rPr>
              <a:t>times weaker than </a:t>
            </a:r>
            <a:r>
              <a:rPr lang="en-US" sz="2400" i="1" dirty="0" smtClean="0">
                <a:solidFill>
                  <a:srgbClr val="FFFF00"/>
                </a:solidFill>
                <a:sym typeface="Wingdings"/>
              </a:rPr>
              <a:t>Crab:</a:t>
            </a:r>
          </a:p>
          <a:p>
            <a:pPr marL="68263"/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We can go hundred times fainter in 10000s</a:t>
            </a:r>
            <a:endParaRPr lang="en-US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66047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3B1A4-29CB-9A40-A1DE-8B02282B8029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E4B5-F124-C54C-9F41-78F96FFDBE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171271"/>
            <a:ext cx="906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NUV, FUV and X-rays</a:t>
            </a:r>
            <a:r>
              <a:rPr lang="en-US" sz="3200" b="1" i="1" dirty="0">
                <a:solidFill>
                  <a:srgbClr val="F9DB59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smtClean="0">
                <a:latin typeface="Times New Roman"/>
                <a:cs typeface="Times New Roman"/>
              </a:rPr>
              <a:t>require space borne instruments</a:t>
            </a:r>
            <a:endParaRPr lang="en-US" sz="2800" b="1" i="1" dirty="0">
              <a:latin typeface="Times New Roman"/>
              <a:cs typeface="Times New Roman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719" y="855450"/>
            <a:ext cx="6101280" cy="5960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532434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153400" cy="762000"/>
          </a:xfrm>
        </p:spPr>
        <p:txBody>
          <a:bodyPr/>
          <a:lstStyle/>
          <a:p>
            <a:r>
              <a:rPr lang="en-US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X-ray Spectrum of PKS2155-305</a:t>
            </a:r>
            <a:endParaRPr lang="en-US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 descr="PKS2155-304_Spectrum_dark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458200" cy="52993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6001" y="3135868"/>
            <a:ext cx="4739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Red-shifted absorption lines due to Oxygen?</a:t>
            </a:r>
          </a:p>
          <a:p>
            <a:r>
              <a:rPr lang="en-US" dirty="0" smtClean="0">
                <a:solidFill>
                  <a:srgbClr val="FF0066"/>
                </a:solidFill>
              </a:rPr>
              <a:t>WHIM?</a:t>
            </a:r>
            <a:endParaRPr lang="en-US" dirty="0">
              <a:solidFill>
                <a:srgbClr val="FF0066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90800" y="35052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19400" y="3733800"/>
            <a:ext cx="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3985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9DB59"/>
                </a:solidFill>
                <a:latin typeface="Times New Roman" charset="0"/>
              </a:rPr>
              <a:t>UVIT</a:t>
            </a:r>
            <a:endParaRPr lang="en-US" dirty="0">
              <a:latin typeface="Times New Roman" charset="0"/>
            </a:endParaRPr>
          </a:p>
        </p:txBody>
      </p:sp>
      <p:pic>
        <p:nvPicPr>
          <p:cNvPr id="27650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990600"/>
            <a:ext cx="3581400" cy="5562600"/>
          </a:xfrm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685800" y="1447800"/>
            <a:ext cx="2844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23" tIns="45614" rIns="91223" bIns="45614">
            <a:spAutoFit/>
          </a:bodyPr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Doors</a:t>
            </a:r>
          </a:p>
          <a:p>
            <a:pPr eaLnBrk="1" hangingPunct="1"/>
            <a:endParaRPr lang="en-US">
              <a:latin typeface="Times New Roman" charset="0"/>
              <a:cs typeface="Arial" charset="0"/>
            </a:endParaRP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Main-baffles</a:t>
            </a:r>
          </a:p>
          <a:p>
            <a:pPr eaLnBrk="1" hangingPunct="1"/>
            <a:endParaRPr lang="en-US">
              <a:latin typeface="Times New Roman" charset="0"/>
              <a:cs typeface="Arial" charset="0"/>
            </a:endParaRP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Secondary Mirror</a:t>
            </a:r>
          </a:p>
          <a:p>
            <a:pPr eaLnBrk="1" hangingPunct="1"/>
            <a:endParaRPr lang="en-US">
              <a:latin typeface="Times New Roman" charset="0"/>
              <a:cs typeface="Arial" charset="0"/>
            </a:endParaRP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Sec. Baffle</a:t>
            </a:r>
          </a:p>
          <a:p>
            <a:pPr eaLnBrk="1" hangingPunct="1"/>
            <a:endParaRPr lang="en-US">
              <a:latin typeface="Times New Roman" charset="0"/>
              <a:cs typeface="Arial" charset="0"/>
            </a:endParaRP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Primary Baffle</a:t>
            </a:r>
          </a:p>
          <a:p>
            <a:pPr eaLnBrk="1" hangingPunct="1"/>
            <a:endParaRPr lang="en-US">
              <a:latin typeface="Times New Roman" charset="0"/>
              <a:cs typeface="Arial" charset="0"/>
            </a:endParaRP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TiCone (interface</a:t>
            </a: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With S/C)</a:t>
            </a:r>
          </a:p>
          <a:p>
            <a:pPr eaLnBrk="1" hangingPunct="1"/>
            <a:endParaRPr lang="en-US">
              <a:latin typeface="Times New Roman" charset="0"/>
              <a:cs typeface="Arial" charset="0"/>
            </a:endParaRP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Primary mirror (375 mm)</a:t>
            </a:r>
          </a:p>
          <a:p>
            <a:pPr eaLnBrk="1" hangingPunct="1"/>
            <a:endParaRPr lang="en-US">
              <a:latin typeface="Times New Roman" charset="0"/>
              <a:cs typeface="Arial" charset="0"/>
            </a:endParaRP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Thermal cover (this encloses</a:t>
            </a:r>
          </a:p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 Detectors and filter-wheels)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752600" y="1524000"/>
            <a:ext cx="2667000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133600" y="2133600"/>
            <a:ext cx="2667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33600" y="2209800"/>
            <a:ext cx="26670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90800" y="2743200"/>
            <a:ext cx="30480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81200" y="3352800"/>
            <a:ext cx="36576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09800" y="3886200"/>
            <a:ext cx="35814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828800" y="4572000"/>
            <a:ext cx="2590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24200" y="5257800"/>
            <a:ext cx="23622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57600" y="5943600"/>
            <a:ext cx="1600200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6859588" y="2895600"/>
            <a:ext cx="19796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7011988" y="5486400"/>
            <a:ext cx="16748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3" name="TextBox 36"/>
          <p:cNvSpPr txBox="1">
            <a:spLocks noChangeArrowheads="1"/>
          </p:cNvSpPr>
          <p:nvPr/>
        </p:nvSpPr>
        <p:spPr bwMode="auto">
          <a:xfrm>
            <a:off x="7239000" y="4114800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23" tIns="45614" rIns="91223" bIns="45614">
            <a:spAutoFit/>
          </a:bodyPr>
          <a:lstStyle/>
          <a:p>
            <a:pPr eaLnBrk="1" hangingPunct="1"/>
            <a:r>
              <a:rPr lang="en-US">
                <a:latin typeface="Times New Roman" charset="0"/>
                <a:cs typeface="Arial" charset="0"/>
              </a:rPr>
              <a:t>~3100 mm</a:t>
            </a:r>
          </a:p>
        </p:txBody>
      </p:sp>
      <p:sp>
        <p:nvSpPr>
          <p:cNvPr id="2766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B3CE7AF-1113-EF42-9420-07E919B1CD19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27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46C5FA9-82B4-9E4C-AB3C-3CCD39FB57AD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90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i="1" dirty="0" smtClean="0">
                <a:solidFill>
                  <a:srgbClr val="F9DB59"/>
                </a:solidFill>
                <a:ea typeface="ＭＳ Ｐゴシック" charset="-128"/>
              </a:rPr>
              <a:t>UVIT:</a:t>
            </a:r>
            <a:r>
              <a:rPr lang="en-US" sz="1800" i="1" dirty="0" smtClean="0">
                <a:solidFill>
                  <a:srgbClr val="F9DB59"/>
                </a:solidFill>
                <a:ea typeface="ＭＳ Ｐゴシック" charset="-128"/>
              </a:rPr>
              <a:t>J. </a:t>
            </a:r>
            <a:r>
              <a:rPr lang="en-US" sz="1800" i="1" dirty="0" err="1" smtClean="0">
                <a:solidFill>
                  <a:srgbClr val="F9DB59"/>
                </a:solidFill>
                <a:ea typeface="ＭＳ Ｐゴシック" charset="-128"/>
              </a:rPr>
              <a:t>Hutchngs</a:t>
            </a:r>
            <a:r>
              <a:rPr lang="en-US" sz="1800" i="1" dirty="0" smtClean="0">
                <a:solidFill>
                  <a:srgbClr val="F9DB59"/>
                </a:solidFill>
                <a:ea typeface="ＭＳ Ｐゴシック" charset="-128"/>
              </a:rPr>
              <a:t> PASP (2011), 123, 833</a:t>
            </a:r>
            <a:r>
              <a:rPr lang="en-US" i="1" dirty="0" smtClean="0">
                <a:solidFill>
                  <a:srgbClr val="F9DB59"/>
                </a:solidFill>
                <a:ea typeface="ＭＳ Ｐゴシック" charset="-128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ea typeface="ＭＳ Ｐゴシック" charset="-128"/>
              </a:rPr>
              <a:t>Effective </a:t>
            </a:r>
            <a:r>
              <a:rPr lang="en-US" sz="2400" dirty="0">
                <a:solidFill>
                  <a:schemeClr val="tx2"/>
                </a:solidFill>
                <a:ea typeface="ＭＳ Ｐゴシック" charset="-128"/>
              </a:rPr>
              <a:t>Apertures (estimates)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75914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4676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84425"/>
            <a:ext cx="56388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79168CD-1608-8243-ACBE-F1AE1D3EE108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307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2976E0-79D6-A446-8D79-5F4D515390EC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838200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UVIT Simulations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F9D40EB-39BC-274D-8318-8CFE200AA5EF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5567E97-7E3D-3343-A72C-2F72AF81AC65}" type="slidenum">
              <a:rPr lang="en-US"/>
              <a:pPr/>
              <a:t>33</a:t>
            </a:fld>
            <a:endParaRPr lang="en-US"/>
          </a:p>
        </p:txBody>
      </p:sp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5791200" cy="5486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5791200" cy="5486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1524000"/>
            <a:ext cx="2667000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FF00"/>
                </a:solidFill>
              </a:rPr>
              <a:t>M51 galaxy</a:t>
            </a:r>
          </a:p>
          <a:p>
            <a:pPr>
              <a:defRPr/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000" dirty="0"/>
              <a:t>GALEX (spatial scale reduced to put it at 3 times its distance)</a:t>
            </a:r>
          </a:p>
          <a:p>
            <a:pPr>
              <a:defRPr/>
            </a:pP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vs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sz="2000" dirty="0" err="1"/>
              <a:t>Astrosat</a:t>
            </a:r>
            <a:r>
              <a:rPr lang="en-US" sz="2000" dirty="0"/>
              <a:t> FUV Image</a:t>
            </a:r>
          </a:p>
          <a:p>
            <a:pPr>
              <a:defRPr/>
            </a:pPr>
            <a:r>
              <a:rPr lang="en-US" sz="2000" dirty="0"/>
              <a:t>From stacking of  several short exposure images to correct for drift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PASP (2009), 121, 621</a:t>
            </a: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b="1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AstroSat</a:t>
            </a:r>
            <a:r>
              <a:rPr lang="en-US" b="1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– </a:t>
            </a:r>
            <a:r>
              <a:rPr lang="en-US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Post launch Mission Plan</a:t>
            </a:r>
            <a:endParaRPr lang="en-US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6388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year</a:t>
            </a:r>
          </a:p>
          <a:p>
            <a:pPr lvl="1">
              <a:defRPr/>
            </a:pPr>
            <a:r>
              <a:rPr lang="en-US" sz="2400" dirty="0" smtClean="0"/>
              <a:t>First 6 months – PV Phase (4 X-ray; 2 UV)</a:t>
            </a:r>
          </a:p>
          <a:p>
            <a:pPr lvl="1">
              <a:defRPr/>
            </a:pPr>
            <a:r>
              <a:rPr lang="en-US" sz="2400" dirty="0" smtClean="0"/>
              <a:t>Next 6 months – GT Phase ( 4 X-ray; 2 UV)</a:t>
            </a:r>
          </a:p>
          <a:p>
            <a:pPr>
              <a:defRPr/>
            </a:pP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year</a:t>
            </a:r>
          </a:p>
          <a:p>
            <a:pPr lvl="1">
              <a:defRPr/>
            </a:pPr>
            <a:r>
              <a:rPr lang="en-US" sz="2400" dirty="0" smtClean="0"/>
              <a:t>5% Canada, 3% UK, 5% TOO, 2% Cal, </a:t>
            </a:r>
            <a:r>
              <a:rPr lang="en-US" sz="2400" dirty="0" smtClean="0">
                <a:solidFill>
                  <a:srgbClr val="CCFFCC"/>
                </a:solidFill>
              </a:rPr>
              <a:t>35% Open</a:t>
            </a:r>
            <a:r>
              <a:rPr lang="en-US" sz="2400" dirty="0">
                <a:solidFill>
                  <a:srgbClr val="CCFFCC"/>
                </a:solidFill>
              </a:rPr>
              <a:t> </a:t>
            </a:r>
            <a:r>
              <a:rPr lang="en-US" sz="2400" dirty="0" smtClean="0">
                <a:solidFill>
                  <a:srgbClr val="CCFFCC"/>
                </a:solidFill>
              </a:rPr>
              <a:t>for GO (India),</a:t>
            </a:r>
            <a:r>
              <a:rPr lang="en-US" sz="2400" dirty="0" smtClean="0"/>
              <a:t> 50% Instruments’ GT</a:t>
            </a:r>
          </a:p>
          <a:p>
            <a:pPr>
              <a:defRPr/>
            </a:pPr>
            <a:r>
              <a:rPr lang="en-US" sz="2400" dirty="0" smtClean="0"/>
              <a:t>3rd year</a:t>
            </a:r>
          </a:p>
          <a:p>
            <a:pPr lvl="1">
              <a:defRPr/>
            </a:pPr>
            <a:r>
              <a:rPr lang="en-US" sz="2400" dirty="0" smtClean="0"/>
              <a:t>5% Canada, 3% UK, 5% TOO, 2% Cal, </a:t>
            </a:r>
            <a:r>
              <a:rPr lang="en-US" sz="2400" dirty="0" smtClean="0">
                <a:solidFill>
                  <a:srgbClr val="CCFFCC"/>
                </a:solidFill>
              </a:rPr>
              <a:t>45% Open for GO (India)</a:t>
            </a:r>
            <a:r>
              <a:rPr lang="en-US" sz="2400" dirty="0" smtClean="0"/>
              <a:t>, 30% Instruments’ GT, </a:t>
            </a:r>
            <a:r>
              <a:rPr lang="en-US" sz="2400" dirty="0" smtClean="0">
                <a:solidFill>
                  <a:srgbClr val="FFFF00"/>
                </a:solidFill>
              </a:rPr>
              <a:t>10% Open for International GO</a:t>
            </a:r>
          </a:p>
          <a:p>
            <a:pPr>
              <a:defRPr/>
            </a:pPr>
            <a:r>
              <a:rPr lang="en-US" sz="2400" dirty="0" smtClean="0"/>
              <a:t>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year</a:t>
            </a:r>
          </a:p>
          <a:p>
            <a:pPr lvl="1">
              <a:defRPr/>
            </a:pPr>
            <a:r>
              <a:rPr lang="en-US" sz="2400" dirty="0" smtClean="0"/>
              <a:t>5% Canada, 3% UK, 5% TOO, 2% Cal, </a:t>
            </a:r>
            <a:r>
              <a:rPr lang="en-US" sz="2400" dirty="0" smtClean="0">
                <a:solidFill>
                  <a:srgbClr val="CCFFCC"/>
                </a:solidFill>
              </a:rPr>
              <a:t>65% India (GO)</a:t>
            </a:r>
            <a:r>
              <a:rPr lang="en-US" sz="2400" dirty="0" smtClean="0"/>
              <a:t>, </a:t>
            </a:r>
            <a:r>
              <a:rPr lang="en-US" sz="2400" dirty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0% International GO</a:t>
            </a:r>
          </a:p>
          <a:p>
            <a:pPr marL="454025" lvl="1" indent="0">
              <a:buFont typeface="Wingdings" charset="0"/>
              <a:buNone/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8192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51A99F3-2B9C-7A40-8A98-F0B30E4C63F6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 dirty="0"/>
          </a:p>
        </p:txBody>
      </p:sp>
      <p:sp>
        <p:nvSpPr>
          <p:cNvPr id="819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212E4FA-C7D5-2D43-AD15-F18285503AC4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14400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SCIENCE: </a:t>
            </a:r>
            <a:r>
              <a:rPr lang="en-US" sz="36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Still to come -- </a:t>
            </a:r>
            <a:endParaRPr lang="en-US" sz="3600" dirty="0">
              <a:solidFill>
                <a:srgbClr val="CCFFCC"/>
              </a:solidFill>
              <a:latin typeface="Times New Roman"/>
              <a:cs typeface="Times New Roman"/>
            </a:endParaRPr>
          </a:p>
        </p:txBody>
      </p:sp>
      <p:sp>
        <p:nvSpPr>
          <p:cNvPr id="6963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8DC4C5-A5ED-D54C-81FF-B8D5CC8EAB21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TIFR Founder's Day</a:t>
            </a:r>
            <a:endParaRPr lang="en-US"/>
          </a:p>
        </p:txBody>
      </p:sp>
      <p:sp>
        <p:nvSpPr>
          <p:cNvPr id="696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8EC925F-CFE7-1D45-8894-E887E271B040}" type="slidenum">
              <a:rPr lang="en-US"/>
              <a:pPr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6248400" cy="5410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6248400" cy="5334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1143000"/>
            <a:ext cx="1828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/>
              <a:t>Simulations </a:t>
            </a:r>
            <a:r>
              <a:rPr lang="en-US" dirty="0"/>
              <a:t>XRB, </a:t>
            </a:r>
          </a:p>
          <a:p>
            <a:r>
              <a:rPr lang="en-US" dirty="0"/>
              <a:t>Cyclotron lines </a:t>
            </a:r>
          </a:p>
          <a:p>
            <a:r>
              <a:rPr lang="en-US" dirty="0"/>
              <a:t>from neutron stars in X-ray binaries.</a:t>
            </a:r>
          </a:p>
        </p:txBody>
      </p:sp>
      <p:pic>
        <p:nvPicPr>
          <p:cNvPr id="3" name="Picture 2" descr="v1223astros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456" y="1402070"/>
            <a:ext cx="703580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5221288"/>
            <a:ext cx="1262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Simulation</a:t>
            </a:r>
          </a:p>
          <a:p>
            <a:r>
              <a:rPr lang="en-US"/>
              <a:t>MCV</a:t>
            </a: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0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8382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Clusters of galaxies</a:t>
            </a:r>
            <a:r>
              <a:rPr lang="en-US" sz="28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: illusive non-thermal emission  in X-rays</a:t>
            </a:r>
            <a:endParaRPr lang="en-US" sz="2800" i="1" dirty="0">
              <a:solidFill>
                <a:srgbClr val="CCFFCC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F9ACA-B6F3-1342-BA86-A7AF2A106488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 descr="Coma_sxt_laxpc_raymond_smith_pow_upper_lim_sim_20ks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7360024" cy="56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9414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More Science to come from </a:t>
            </a:r>
            <a:r>
              <a:rPr lang="is-IS" b="1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…</a:t>
            </a:r>
            <a:endParaRPr lang="en-US" b="1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Stars and Stellar Flares in UV and X-rays</a:t>
            </a:r>
          </a:p>
          <a:p>
            <a:r>
              <a:rPr lang="en-US" dirty="0" smtClean="0"/>
              <a:t>Supernova and Supernova Remnants</a:t>
            </a:r>
          </a:p>
          <a:p>
            <a:r>
              <a:rPr lang="en-US" dirty="0" smtClean="0"/>
              <a:t>Novae</a:t>
            </a:r>
          </a:p>
          <a:p>
            <a:r>
              <a:rPr lang="en-US" dirty="0" smtClean="0"/>
              <a:t>Cataclysmic Variables</a:t>
            </a:r>
          </a:p>
          <a:p>
            <a:r>
              <a:rPr lang="en-US" dirty="0" smtClean="0"/>
              <a:t>White dwarfs in UV and soft X-rays</a:t>
            </a:r>
          </a:p>
          <a:p>
            <a:r>
              <a:rPr lang="en-US" dirty="0" smtClean="0"/>
              <a:t>Star Formation</a:t>
            </a:r>
          </a:p>
          <a:p>
            <a:r>
              <a:rPr lang="en-US" dirty="0" smtClean="0"/>
              <a:t>Low energy absorbers in soft X-rays</a:t>
            </a:r>
          </a:p>
          <a:p>
            <a:r>
              <a:rPr lang="en-US" dirty="0" smtClean="0"/>
              <a:t>Transient X-ray Sources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6E2DA-B00B-E645-AE76-6F91F5B777BD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7595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03A5F7-969B-F547-9365-BA69AA75D5F3}" type="datetime1">
              <a:rPr lang="en-IN" smtClean="0"/>
              <a:t>30/10/15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A5108-FDCB-3443-B740-AECBD9D0C55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 descr="2015-10-30 11.21.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" y="381000"/>
            <a:ext cx="9144000" cy="417362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6200" y="304800"/>
            <a:ext cx="3810000" cy="7620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cap="none" spc="-100" baseline="0">
                <a:solidFill>
                  <a:srgbClr val="C1EEFF"/>
                </a:solidFill>
                <a:latin typeface="+mj-lt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9pPr>
          </a:lstStyle>
          <a:p>
            <a:r>
              <a:rPr lang="en-US" dirty="0" smtClean="0"/>
              <a:t>Thanks !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615" y="4450825"/>
            <a:ext cx="2235200" cy="217857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4572000"/>
            <a:ext cx="8915400" cy="228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S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everal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colleagues at </a:t>
            </a:r>
            <a:r>
              <a:rPr lang="en-US" dirty="0" smtClean="0">
                <a:solidFill>
                  <a:srgbClr val="CCFFCC"/>
                </a:solidFill>
                <a:ea typeface="+mn-ea"/>
                <a:cs typeface="+mn-cs"/>
              </a:rPr>
              <a:t>TIFR, Mumbai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;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IIA, Bangalore,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IUCAA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), Pune </a:t>
            </a:r>
            <a:endParaRPr lang="en-US" dirty="0">
              <a:solidFill>
                <a:srgbClr val="F9DB59"/>
              </a:solidFill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Canadian Space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Agency,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University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of Leicester, UK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</a:rPr>
              <a:t>ISRO Satellite Centre (ISAC), </a:t>
            </a:r>
            <a:r>
              <a:rPr lang="en-US" dirty="0" smtClean="0">
                <a:solidFill>
                  <a:srgbClr val="FFFF00"/>
                </a:solidFill>
              </a:rPr>
              <a:t>Bangalore, 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Raman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Research Institute, Bangalore</a:t>
            </a:r>
            <a:endParaRPr lang="en-US" dirty="0">
              <a:solidFill>
                <a:srgbClr val="F9DB59"/>
              </a:solidFill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 err="1">
                <a:solidFill>
                  <a:srgbClr val="ECEC02"/>
                </a:solidFill>
                <a:ea typeface="+mn-ea"/>
                <a:cs typeface="+mn-cs"/>
              </a:rPr>
              <a:t>Vikram</a:t>
            </a:r>
            <a:r>
              <a:rPr lang="en-US" dirty="0">
                <a:solidFill>
                  <a:srgbClr val="ECEC02"/>
                </a:solidFill>
                <a:ea typeface="+mn-ea"/>
                <a:cs typeface="+mn-cs"/>
              </a:rPr>
              <a:t> Sarabhai Space Centre, </a:t>
            </a:r>
            <a:r>
              <a:rPr lang="en-US" dirty="0" smtClean="0">
                <a:solidFill>
                  <a:srgbClr val="ECEC02"/>
                </a:solidFill>
                <a:ea typeface="+mn-ea"/>
                <a:cs typeface="+mn-cs"/>
              </a:rPr>
              <a:t>Trivandrum, 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Space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Applications Centre, Ahmedabad </a:t>
            </a:r>
            <a:r>
              <a:rPr lang="en-US" dirty="0" smtClean="0">
                <a:solidFill>
                  <a:srgbClr val="ECEC02"/>
                </a:solidFill>
                <a:ea typeface="+mn-ea"/>
                <a:cs typeface="+mn-cs"/>
              </a:rPr>
              <a:t>&amp; Physical </a:t>
            </a:r>
            <a:r>
              <a:rPr lang="en-US" dirty="0">
                <a:solidFill>
                  <a:srgbClr val="ECEC02"/>
                </a:solidFill>
                <a:ea typeface="+mn-ea"/>
                <a:cs typeface="+mn-cs"/>
              </a:rPr>
              <a:t>Research Laboratory, Ahmedabad</a:t>
            </a:r>
          </a:p>
        </p:txBody>
      </p:sp>
    </p:spTree>
    <p:extLst>
      <p:ext uri="{BB962C8B-B14F-4D97-AF65-F5344CB8AC3E}">
        <p14:creationId xmlns:p14="http://schemas.microsoft.com/office/powerpoint/2010/main" val="874507064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pPr algn="ctr">
              <a:defRPr/>
            </a:pPr>
            <a:r>
              <a:rPr lang="en-US" sz="3600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AstroSat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: A comparison with other X-ray Satellites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pic>
        <p:nvPicPr>
          <p:cNvPr id="6451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9500"/>
          <a:stretch>
            <a:fillRect/>
          </a:stretch>
        </p:blipFill>
        <p:spPr>
          <a:xfrm>
            <a:off x="304800" y="1416050"/>
            <a:ext cx="8604250" cy="5060950"/>
          </a:xfrm>
        </p:spPr>
      </p:pic>
      <p:sp>
        <p:nvSpPr>
          <p:cNvPr id="6451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F1DAAC0-66D4-6947-B5E9-6B36A301C2AE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TIFR Founder's Day</a:t>
            </a:r>
            <a:endParaRPr lang="en-US"/>
          </a:p>
        </p:txBody>
      </p:sp>
      <p:sp>
        <p:nvSpPr>
          <p:cNvPr id="6451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C7E384F-8281-BD41-9EB1-244A1A2B03F3}" type="slidenum">
              <a:rPr lang="en-US"/>
              <a:pPr/>
              <a:t>39</a:t>
            </a:fld>
            <a:endParaRPr lang="en-US"/>
          </a:p>
        </p:txBody>
      </p:sp>
      <p:sp>
        <p:nvSpPr>
          <p:cNvPr id="64518" name="TextBox 7"/>
          <p:cNvSpPr txBox="1">
            <a:spLocks noChangeArrowheads="1"/>
          </p:cNvSpPr>
          <p:nvPr/>
        </p:nvSpPr>
        <p:spPr bwMode="auto">
          <a:xfrm>
            <a:off x="5334000" y="60198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Energy (keV)</a:t>
            </a: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D764DB-FF3A-8449-90C6-CDD26DD2C70D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E4B5-F124-C54C-9F41-78F96FFDBE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partial-view-of-astrosat-clean-room-with-its-solar-arrays-deployed-cond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43200"/>
            <a:ext cx="6096000" cy="4047744"/>
          </a:xfrm>
          <a:prstGeom prst="rect">
            <a:avLst/>
          </a:prstGeom>
        </p:spPr>
      </p:pic>
      <p:pic>
        <p:nvPicPr>
          <p:cNvPr id="8" name="Picture 7" descr="inspection-of-astrosat-clean-room-prior-to-its-laun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27" y="76200"/>
            <a:ext cx="5387273" cy="3596005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0058" y="304800"/>
            <a:ext cx="3278942" cy="156966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9DB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AstroSat</a:t>
            </a:r>
            <a:r>
              <a:rPr lang="en-US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9DB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in a clean room before Launch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1" y="3836075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Mass of 1513 kg. (750 kg. Payloads) + 6 more small </a:t>
            </a:r>
            <a:r>
              <a:rPr lang="en-US" dirty="0" smtClean="0"/>
              <a:t>satellites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Power = 2200 watts by solar panels + 2 x 36AH Li-ion </a:t>
            </a:r>
            <a:r>
              <a:rPr lang="en-US" dirty="0" smtClean="0"/>
              <a:t>batteries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226267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rgbClr val="F9DB59"/>
                </a:solidFill>
                <a:latin typeface="Tahoma" charset="0"/>
                <a:cs typeface="+mj-cs"/>
              </a:rPr>
              <a:t>CZTI: </a:t>
            </a:r>
            <a:r>
              <a:rPr lang="en-US" dirty="0" smtClean="0">
                <a:solidFill>
                  <a:srgbClr val="FFFF00"/>
                </a:solidFill>
                <a:latin typeface="Tahoma" charset="0"/>
                <a:cs typeface="+mj-cs"/>
              </a:rPr>
              <a:t>Modes</a:t>
            </a:r>
            <a:endParaRPr lang="en-US" dirty="0">
              <a:solidFill>
                <a:srgbClr val="FFFF00"/>
              </a:solidFill>
              <a:latin typeface="Tahoma" charset="0"/>
              <a:cs typeface="+mj-cs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153400" cy="3429000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+mn-cs"/>
              </a:rPr>
              <a:t>Normal mode	</a:t>
            </a:r>
            <a:r>
              <a:rPr lang="en-US" sz="2400" dirty="0" smtClean="0">
                <a:latin typeface="Arial" charset="0"/>
                <a:cs typeface="+mn-cs"/>
              </a:rPr>
              <a:t>	1s</a:t>
            </a:r>
            <a:r>
              <a:rPr lang="en-US" sz="2400" dirty="0">
                <a:latin typeface="Arial" charset="0"/>
                <a:cs typeface="+mn-cs"/>
              </a:rPr>
              <a:t>	0-9 packets/quadrant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+mn-cs"/>
              </a:rPr>
              <a:t>SAA mode		</a:t>
            </a:r>
            <a:r>
              <a:rPr lang="en-US" sz="2400" dirty="0" smtClean="0">
                <a:latin typeface="Arial" charset="0"/>
                <a:cs typeface="+mn-cs"/>
              </a:rPr>
              <a:t>100s</a:t>
            </a:r>
            <a:r>
              <a:rPr lang="en-US" sz="2400" dirty="0">
                <a:latin typeface="Arial" charset="0"/>
                <a:cs typeface="+mn-cs"/>
              </a:rPr>
              <a:t>	1 packet/quadrant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+mn-cs"/>
              </a:rPr>
              <a:t>Shadow mode		</a:t>
            </a:r>
            <a:r>
              <a:rPr lang="en-US" sz="2400" dirty="0" smtClean="0">
                <a:latin typeface="Arial" charset="0"/>
                <a:cs typeface="+mn-cs"/>
              </a:rPr>
              <a:t>100s</a:t>
            </a:r>
            <a:r>
              <a:rPr lang="en-US" sz="2400" dirty="0">
                <a:latin typeface="Arial" charset="0"/>
                <a:cs typeface="+mn-cs"/>
              </a:rPr>
              <a:t>	1 packet/quadrant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+mn-cs"/>
              </a:rPr>
              <a:t>Reduced data mode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</a:rPr>
              <a:t>Fixed no</a:t>
            </a:r>
            <a:r>
              <a:rPr lang="en-US" sz="2400" dirty="0" smtClean="0">
                <a:latin typeface="Arial" charset="0"/>
              </a:rPr>
              <a:t>. of </a:t>
            </a:r>
            <a:r>
              <a:rPr lang="en-US" sz="2400" dirty="0">
                <a:latin typeface="Arial" charset="0"/>
              </a:rPr>
              <a:t>events     </a:t>
            </a:r>
            <a:r>
              <a:rPr lang="en-US" sz="2400" dirty="0" smtClean="0">
                <a:latin typeface="Arial" charset="0"/>
              </a:rPr>
              <a:t>1s        </a:t>
            </a:r>
            <a:r>
              <a:rPr lang="en-US" sz="2400" dirty="0">
                <a:latin typeface="Arial" charset="0"/>
              </a:rPr>
              <a:t>0-9 packets/quadrant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</a:rPr>
              <a:t>Block veto spectrum   </a:t>
            </a:r>
            <a:r>
              <a:rPr lang="en-US" sz="2400" dirty="0" smtClean="0">
                <a:latin typeface="Arial" charset="0"/>
              </a:rPr>
              <a:t>1s        </a:t>
            </a:r>
            <a:r>
              <a:rPr lang="en-US" sz="2400" dirty="0">
                <a:latin typeface="Arial" charset="0"/>
              </a:rPr>
              <a:t>0-9 packets/quadrant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</a:rPr>
              <a:t>2 word event report    </a:t>
            </a:r>
            <a:r>
              <a:rPr lang="en-US" sz="2400" dirty="0" smtClean="0">
                <a:latin typeface="Arial" charset="0"/>
              </a:rPr>
              <a:t>1s        </a:t>
            </a:r>
            <a:r>
              <a:rPr lang="en-US" sz="2400" dirty="0">
                <a:latin typeface="Arial" charset="0"/>
              </a:rPr>
              <a:t>0-9 packets/quadrant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cs typeface="+mn-cs"/>
              </a:rPr>
              <a:t>Secondary </a:t>
            </a:r>
            <a:r>
              <a:rPr lang="en-US" sz="2400" dirty="0" smtClean="0">
                <a:latin typeface="Arial" charset="0"/>
                <a:cs typeface="+mn-cs"/>
              </a:rPr>
              <a:t>spectral        </a:t>
            </a:r>
            <a:r>
              <a:rPr lang="en-US" sz="2400" dirty="0">
                <a:latin typeface="Arial" charset="0"/>
                <a:cs typeface="+mn-cs"/>
              </a:rPr>
              <a:t>100s       2 packets/quadrant</a:t>
            </a:r>
          </a:p>
        </p:txBody>
      </p:sp>
      <p:sp>
        <p:nvSpPr>
          <p:cNvPr id="6246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7E1B04-A03C-1144-8F07-CC4A1DED111E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624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10C6346-0CF7-8F48-A498-6A48392C4674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925"/>
            <a:ext cx="8305800" cy="849313"/>
          </a:xfrm>
        </p:spPr>
        <p:txBody>
          <a:bodyPr/>
          <a:lstStyle/>
          <a:p>
            <a:pPr algn="ctr">
              <a:defRPr/>
            </a:pPr>
            <a:r>
              <a:rPr lang="en-US" i="1" dirty="0" smtClean="0">
                <a:solidFill>
                  <a:srgbClr val="F9DB59"/>
                </a:solidFill>
                <a:ea typeface="ＭＳ Ｐゴシック" charset="-128"/>
              </a:rPr>
              <a:t>Readout Modes of the CCD</a:t>
            </a:r>
            <a:endParaRPr lang="en-US" i="1" dirty="0">
              <a:solidFill>
                <a:srgbClr val="F9DB59"/>
              </a:solidFill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138238"/>
            <a:ext cx="8470900" cy="5108575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Photon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Counting Mode (PC)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[The Default Mode  - includes the calibration sources]</a:t>
            </a:r>
          </a:p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Photon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Counting Window Mode (PCW)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,</a:t>
            </a:r>
          </a:p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Fast/Timing  Mode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(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FM)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, </a:t>
            </a:r>
          </a:p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Bias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Map Mode (BM),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and</a:t>
            </a:r>
          </a:p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Calibration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Mode (CM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).  </a:t>
            </a:r>
          </a:p>
          <a:p>
            <a:pPr marL="0" indent="0">
              <a:defRPr/>
            </a:pP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X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-ray spectral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information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available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in all the modes. </a:t>
            </a:r>
            <a:endParaRPr lang="en-US" sz="210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0" indent="0">
              <a:defRPr/>
            </a:pP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ime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resolution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in the PC, PCW, CM modes is 2.4 s, and 0.278 s in the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FM mode.</a:t>
            </a:r>
            <a:endParaRPr lang="en-US" sz="2100" dirty="0" smtClean="0">
              <a:solidFill>
                <a:srgbClr val="F9DB59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0" indent="0"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FM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reads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only the central 150x 150 pixels of the CCD. </a:t>
            </a:r>
          </a:p>
          <a:p>
            <a:pPr marL="0" indent="0">
              <a:lnSpc>
                <a:spcPct val="120000"/>
              </a:lnSpc>
              <a:defRPr/>
            </a:pP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For observing very strong cosmic sources, the </a:t>
            </a:r>
            <a:r>
              <a:rPr lang="en-US" sz="210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PCW mode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should be used 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to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avoid pile-up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followed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by the Calibration mode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where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four small windows (each of size=80 x 80 pixels) covering only the corners are used for the corner radioactive sources in the CM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. (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A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central 100x100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window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is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also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used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in the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CM).</a:t>
            </a:r>
            <a:endParaRPr lang="en-US" sz="210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>
              <a:defRPr/>
            </a:pPr>
            <a:endParaRPr lang="en-US" dirty="0">
              <a:ea typeface="ＭＳ Ｐゴシック" charset="-128"/>
            </a:endParaRPr>
          </a:p>
        </p:txBody>
      </p:sp>
      <p:sp>
        <p:nvSpPr>
          <p:cNvPr id="501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8F1E6C5-4688-1F4D-8276-CAFF234C422A}" type="datetime1">
              <a:rPr lang="en-IN" smtClean="0">
                <a:solidFill>
                  <a:srgbClr val="FFFFFF"/>
                </a:solidFill>
                <a:cs typeface="MS PGothic" charset="0"/>
              </a:rPr>
              <a:t>30/10/15</a:t>
            </a:fld>
            <a:endParaRPr 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48B546A-3178-154E-9A2B-E17916D60D58}" type="slidenum">
              <a:rPr lang="en-US"/>
              <a:pPr/>
              <a:t>41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8686800" cy="4495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Orbital period    :  ~98 minutes;  </a:t>
            </a:r>
          </a:p>
          <a:p>
            <a:pPr>
              <a:defRPr/>
            </a:pPr>
            <a:r>
              <a:rPr lang="en-US" sz="2400" dirty="0"/>
              <a:t>Eclipse  period :  35 minutes; Sunlit period : 62 </a:t>
            </a:r>
            <a:r>
              <a:rPr lang="en-US" sz="2400" dirty="0" smtClean="0"/>
              <a:t>minutes</a:t>
            </a:r>
          </a:p>
          <a:p>
            <a:pPr>
              <a:defRPr/>
            </a:pPr>
            <a:r>
              <a:rPr lang="en-US" sz="2400" dirty="0" smtClean="0"/>
              <a:t>Heaters </a:t>
            </a:r>
            <a:r>
              <a:rPr lang="en-US" sz="2400" dirty="0"/>
              <a:t>and sensors </a:t>
            </a:r>
            <a:r>
              <a:rPr lang="en-US" sz="2400" dirty="0" smtClean="0"/>
              <a:t>for thermal </a:t>
            </a:r>
            <a:r>
              <a:rPr lang="en-US" sz="2400" dirty="0"/>
              <a:t>control of all the payloads and subsystems as </a:t>
            </a:r>
            <a:r>
              <a:rPr lang="en-US" sz="2400" dirty="0" smtClean="0"/>
              <a:t>specified.</a:t>
            </a:r>
          </a:p>
          <a:p>
            <a:pPr>
              <a:defRPr/>
            </a:pPr>
            <a:r>
              <a:rPr lang="en-US" sz="2400" dirty="0" smtClean="0"/>
              <a:t> </a:t>
            </a:r>
            <a:r>
              <a:rPr lang="en-US" sz="2400" dirty="0"/>
              <a:t>Three-axis stabilization. 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Orientation by 4 reaction wheels and 3 magnetic </a:t>
            </a:r>
            <a:r>
              <a:rPr lang="en-US" sz="2400" dirty="0" err="1">
                <a:solidFill>
                  <a:srgbClr val="FFFF00"/>
                </a:solidFill>
              </a:rPr>
              <a:t>torquers</a:t>
            </a:r>
            <a:r>
              <a:rPr lang="en-US" sz="2400" dirty="0">
                <a:solidFill>
                  <a:srgbClr val="FFFF00"/>
                </a:solidFill>
              </a:rPr>
              <a:t> (capacity: 60 A m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) + inputs from 3 dual gimbal gyros, 2 star sensors and 2 magnetometers. </a:t>
            </a:r>
          </a:p>
          <a:p>
            <a:pPr>
              <a:defRPr/>
            </a:pPr>
            <a:r>
              <a:rPr lang="en-US" sz="2400" dirty="0"/>
              <a:t>Target acquisition capability of 0.05</a:t>
            </a:r>
            <a:r>
              <a:rPr lang="en-US" sz="2400" dirty="0" smtClean="0"/>
              <a:t>°  </a:t>
            </a:r>
            <a:r>
              <a:rPr lang="en-US" sz="2400" dirty="0" smtClean="0">
                <a:solidFill>
                  <a:srgbClr val="CCFFCC"/>
                </a:solidFill>
              </a:rPr>
              <a:t>(Moon Dia. = 0.5</a:t>
            </a:r>
            <a:r>
              <a:rPr lang="en-US" sz="2400" baseline="30000" dirty="0" smtClean="0">
                <a:solidFill>
                  <a:srgbClr val="CCFFCC"/>
                </a:solidFill>
              </a:rPr>
              <a:t>o</a:t>
            </a:r>
            <a:r>
              <a:rPr lang="en-US" sz="2400" dirty="0" smtClean="0">
                <a:solidFill>
                  <a:srgbClr val="CCFFCC"/>
                </a:solidFill>
              </a:rPr>
              <a:t>)</a:t>
            </a:r>
            <a:endParaRPr lang="en-US" sz="2400" baseline="30000" dirty="0">
              <a:solidFill>
                <a:srgbClr val="CCFFCC"/>
              </a:solidFill>
            </a:endParaRPr>
          </a:p>
          <a:p>
            <a:pPr>
              <a:defRPr/>
            </a:pPr>
            <a:r>
              <a:rPr lang="en-US" sz="2400" dirty="0"/>
              <a:t>Pointing accuracy of  ~1 </a:t>
            </a:r>
            <a:r>
              <a:rPr lang="en-US" sz="2400" dirty="0" err="1"/>
              <a:t>arcsec</a:t>
            </a:r>
            <a:r>
              <a:rPr lang="en-US" sz="2400" dirty="0"/>
              <a:t> with star sensors. 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Drift rate is expected to be 0.2 </a:t>
            </a:r>
            <a:r>
              <a:rPr lang="en-US" sz="2400" dirty="0" err="1">
                <a:solidFill>
                  <a:srgbClr val="FFFF00"/>
                </a:solidFill>
              </a:rPr>
              <a:t>arcsec</a:t>
            </a:r>
            <a:r>
              <a:rPr lang="en-US" sz="2400" dirty="0">
                <a:solidFill>
                  <a:srgbClr val="FFFF00"/>
                </a:solidFill>
              </a:rPr>
              <a:t>/s.  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Maximum slew rate will be 0</a:t>
            </a:r>
            <a:r>
              <a:rPr lang="en-US" sz="2400" dirty="0" smtClean="0">
                <a:solidFill>
                  <a:srgbClr val="FFFF00"/>
                </a:solidFill>
              </a:rPr>
              <a:t>.6</a:t>
            </a:r>
            <a:r>
              <a:rPr lang="en-US" sz="2400" baseline="30000" dirty="0" smtClean="0">
                <a:solidFill>
                  <a:srgbClr val="FFFF00"/>
                </a:solidFill>
              </a:rPr>
              <a:t>o</a:t>
            </a:r>
            <a:r>
              <a:rPr lang="en-US" sz="2400" dirty="0">
                <a:solidFill>
                  <a:srgbClr val="FFFF00"/>
                </a:solidFill>
              </a:rPr>
              <a:t>/s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 smtClean="0"/>
          </a:p>
        </p:txBody>
      </p:sp>
      <p:pic>
        <p:nvPicPr>
          <p:cNvPr id="22530" name="Picture 3" descr="astro-deployed-latest1310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838200" y="177224"/>
            <a:ext cx="5257800" cy="58477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9DB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AstroSat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>
            <a:off x="685800" y="1600200"/>
            <a:ext cx="6934200" cy="0"/>
          </a:xfrm>
          <a:prstGeom prst="line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33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0200438-9E81-494B-835C-7D207054B72D}" type="datetime1">
              <a:rPr lang="en-IN" smtClean="0"/>
              <a:t>30/10/15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 dirty="0"/>
          </a:p>
        </p:txBody>
      </p:sp>
      <p:sp>
        <p:nvSpPr>
          <p:cNvPr id="225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E341032-B4ED-3941-AFD2-AE70F08D3F80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773668"/>
            <a:ext cx="6677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Launched into a </a:t>
            </a:r>
            <a:r>
              <a:rPr lang="en-US" dirty="0"/>
              <a:t>n</a:t>
            </a:r>
            <a:r>
              <a:rPr lang="en-US" dirty="0" smtClean="0"/>
              <a:t>early </a:t>
            </a:r>
            <a:r>
              <a:rPr lang="en-US" dirty="0"/>
              <a:t>circular orbit with Altitude: 640 - 650 km;  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Inclination </a:t>
            </a:r>
            <a:r>
              <a:rPr lang="en-US" dirty="0">
                <a:solidFill>
                  <a:srgbClr val="FFFF00"/>
                </a:solidFill>
              </a:rPr>
              <a:t>: 6 deg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8610600" cy="51054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400" dirty="0" smtClean="0"/>
              <a:t>Solid</a:t>
            </a:r>
            <a:r>
              <a:rPr lang="en-US" sz="2400" dirty="0"/>
              <a:t>-state recorder with 200 Gb storage </a:t>
            </a:r>
            <a:r>
              <a:rPr lang="en-US" sz="2400" dirty="0" smtClean="0"/>
              <a:t>(4 orbits). </a:t>
            </a:r>
          </a:p>
          <a:p>
            <a:pPr>
              <a:defRPr/>
            </a:pPr>
            <a:r>
              <a:rPr lang="en-US" sz="2400" dirty="0" smtClean="0"/>
              <a:t>A </a:t>
            </a:r>
            <a:r>
              <a:rPr lang="en-US" sz="2400" dirty="0"/>
              <a:t>satellite positioning </a:t>
            </a:r>
            <a:r>
              <a:rPr lang="en-US" sz="2400" dirty="0" smtClean="0"/>
              <a:t>system for time </a:t>
            </a:r>
            <a:r>
              <a:rPr lang="en-US" sz="2400" dirty="0"/>
              <a:t>reference of 200 ns. 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A Bus </a:t>
            </a:r>
            <a:r>
              <a:rPr lang="en-US" sz="2400" dirty="0"/>
              <a:t>Management Unit with </a:t>
            </a:r>
            <a:r>
              <a:rPr lang="en-US" sz="2400" dirty="0" smtClean="0"/>
              <a:t>interface standard of 1553 </a:t>
            </a:r>
            <a:r>
              <a:rPr lang="en-US" sz="2400" dirty="0"/>
              <a:t> </a:t>
            </a:r>
            <a:r>
              <a:rPr lang="en-US" sz="2400" dirty="0" smtClean="0"/>
              <a:t>for Attitude </a:t>
            </a:r>
            <a:r>
              <a:rPr lang="en-US" sz="2400" dirty="0"/>
              <a:t>and Orbit control system, Command Processing, House keeping Telemetry, Sensor Processing, RCS interface, Thermal Management etc</a:t>
            </a:r>
            <a:r>
              <a:rPr lang="en-US" sz="2400" dirty="0" smtClean="0"/>
              <a:t>.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Data  transmission by two </a:t>
            </a:r>
            <a:r>
              <a:rPr lang="en-US" sz="2400" dirty="0">
                <a:solidFill>
                  <a:srgbClr val="CCFFCC"/>
                </a:solidFill>
              </a:rPr>
              <a:t>X-band </a:t>
            </a:r>
            <a:r>
              <a:rPr lang="en-US" sz="2400" dirty="0" smtClean="0">
                <a:solidFill>
                  <a:srgbClr val="CCFFCC"/>
                </a:solidFill>
              </a:rPr>
              <a:t>(8 – 12 GHz) </a:t>
            </a:r>
            <a:r>
              <a:rPr lang="en-US" sz="2400" dirty="0" smtClean="0">
                <a:solidFill>
                  <a:srgbClr val="FFFF00"/>
                </a:solidFill>
              </a:rPr>
              <a:t>carriers </a:t>
            </a:r>
            <a:r>
              <a:rPr lang="en-US" sz="2400" dirty="0">
                <a:solidFill>
                  <a:srgbClr val="FFFF00"/>
                </a:solidFill>
              </a:rPr>
              <a:t>via two phased array antennas, once in all the visible orbits, at a rate of 210 (2 x 105 Mb/s) Mb/s. 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House </a:t>
            </a:r>
            <a:r>
              <a:rPr lang="en-US" sz="2400" dirty="0">
                <a:solidFill>
                  <a:srgbClr val="FFFF00"/>
                </a:solidFill>
              </a:rPr>
              <a:t>keeping data transmission in </a:t>
            </a:r>
            <a:r>
              <a:rPr lang="en-US" sz="2400" dirty="0">
                <a:solidFill>
                  <a:srgbClr val="CCFFCC"/>
                </a:solidFill>
              </a:rPr>
              <a:t>S-band </a:t>
            </a:r>
            <a:r>
              <a:rPr lang="en-US" sz="2400" dirty="0" smtClean="0">
                <a:solidFill>
                  <a:srgbClr val="CCFFCC"/>
                </a:solidFill>
              </a:rPr>
              <a:t>(2 -4 GHz) </a:t>
            </a:r>
            <a:r>
              <a:rPr lang="en-US" sz="2400" dirty="0" smtClean="0">
                <a:solidFill>
                  <a:srgbClr val="FFFF00"/>
                </a:solidFill>
              </a:rPr>
              <a:t>via </a:t>
            </a:r>
            <a:r>
              <a:rPr lang="en-US" sz="2400" dirty="0" err="1">
                <a:solidFill>
                  <a:srgbClr val="FFFF00"/>
                </a:solidFill>
              </a:rPr>
              <a:t>quadrifilar</a:t>
            </a:r>
            <a:r>
              <a:rPr lang="en-US" sz="2400" dirty="0">
                <a:solidFill>
                  <a:srgbClr val="FFFF00"/>
                </a:solidFill>
              </a:rPr>
              <a:t> helix antennas.  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 The spacecraft control, payload data acquisition, data processing  from ground stations in Bengaluru viz., </a:t>
            </a:r>
            <a:r>
              <a:rPr lang="en-US" sz="2400" dirty="0" smtClean="0"/>
              <a:t>ISTRAC  </a:t>
            </a:r>
            <a:r>
              <a:rPr lang="en-US" sz="2400" dirty="0"/>
              <a:t>TTC Network, TTC - Bangalore station.</a:t>
            </a:r>
          </a:p>
          <a:p>
            <a:pPr>
              <a:defRPr/>
            </a:pPr>
            <a:r>
              <a:rPr lang="en-US" sz="2400" dirty="0"/>
              <a:t>Indian Space Science Data Centre (ISSDC) for payload data.  </a:t>
            </a:r>
          </a:p>
          <a:p>
            <a:pPr>
              <a:defRPr/>
            </a:pPr>
            <a:r>
              <a:rPr lang="en-US" sz="2400" dirty="0"/>
              <a:t>Operational life of </a:t>
            </a:r>
            <a:r>
              <a:rPr lang="en-US" sz="2400" dirty="0" smtClean="0"/>
              <a:t> &gt;5 years</a:t>
            </a:r>
            <a:endParaRPr lang="en-US" sz="2400" dirty="0"/>
          </a:p>
        </p:txBody>
      </p:sp>
      <p:pic>
        <p:nvPicPr>
          <p:cNvPr id="23554" name="Picture 3" descr="astro-deployed-latest1310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838200" y="482024"/>
            <a:ext cx="5257800" cy="58477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9DB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AstroSat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>
            <a:off x="457200" y="1295400"/>
            <a:ext cx="6934200" cy="0"/>
          </a:xfrm>
          <a:prstGeom prst="line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557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CB4A3FD-FC56-7145-AEA4-06C7B918AFE3}" type="datetime1">
              <a:rPr lang="en-IN" smtClean="0"/>
              <a:t>30/10/15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 dirty="0"/>
          </a:p>
        </p:txBody>
      </p:sp>
      <p:sp>
        <p:nvSpPr>
          <p:cNvPr id="235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82B9586-F6EF-4E40-B422-4DE7A587DD4D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846A87-1F2C-BD47-8D82-A7ECD1E7EFA5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E4B5-F124-C54C-9F41-78F96FFDBE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astrosat-3d-vie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" y="1143000"/>
            <a:ext cx="8997202" cy="52578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62600" y="1905000"/>
            <a:ext cx="1219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cs typeface="Times New Roman" charset="0"/>
              </a:rPr>
              <a:t>LAXPC </a:t>
            </a:r>
            <a:r>
              <a:rPr lang="en-US" sz="1600" b="1" dirty="0">
                <a:solidFill>
                  <a:schemeClr val="bg1"/>
                </a:solidFill>
                <a:cs typeface="Times New Roman" charset="0"/>
              </a:rPr>
              <a:t>(TIFR)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00200" y="1547336"/>
            <a:ext cx="2819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SXT 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cs typeface="Times New Roman" charset="0"/>
              </a:rPr>
              <a:t>TIFR+UoL+ISAC+VSSC</a:t>
            </a:r>
            <a:r>
              <a:rPr lang="en-US" sz="1600" b="1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en-US" sz="1600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38600" y="12954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UVIT </a:t>
            </a: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(IIA+ISAC+</a:t>
            </a:r>
            <a:r>
              <a:rPr lang="en-US" sz="1600" b="1" dirty="0" smtClean="0">
                <a:solidFill>
                  <a:srgbClr val="000000"/>
                </a:solidFill>
                <a:cs typeface="Times New Roman" charset="0"/>
              </a:rPr>
              <a:t>CSA+IUCAA+TIFR)</a:t>
            </a:r>
            <a:endParaRPr lang="en-US" sz="1600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90600" y="4202668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SSM </a:t>
            </a: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cs typeface="Times New Roman" charset="0"/>
              </a:rPr>
              <a:t>ISAC+VSSC)</a:t>
            </a:r>
            <a:endParaRPr lang="en-US" sz="1600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676400" y="4895850"/>
            <a:ext cx="1736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Cold Side with</a:t>
            </a:r>
          </a:p>
          <a:p>
            <a:r>
              <a:rPr lang="en-US" dirty="0">
                <a:solidFill>
                  <a:srgbClr val="000000"/>
                </a:solidFill>
              </a:rPr>
              <a:t>Radiator plates</a:t>
            </a:r>
          </a:p>
          <a:p>
            <a:r>
              <a:rPr lang="en-US" dirty="0">
                <a:solidFill>
                  <a:srgbClr val="000000"/>
                </a:solidFill>
              </a:rPr>
              <a:t>For CCD and </a:t>
            </a:r>
          </a:p>
          <a:p>
            <a:r>
              <a:rPr lang="en-US" dirty="0">
                <a:solidFill>
                  <a:srgbClr val="000000"/>
                </a:solidFill>
              </a:rPr>
              <a:t>CZTI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495800" y="3804047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CZTI </a:t>
            </a: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(TIFR + IUCAA +VSSC)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581400" y="5802868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Star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Sensors (ISAC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en-US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775952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i="1" dirty="0" err="1" smtClean="0">
                <a:solidFill>
                  <a:srgbClr val="E5CB09"/>
                </a:solidFill>
                <a:latin typeface="Times New Roman"/>
                <a:cs typeface="Times New Roman"/>
              </a:rPr>
              <a:t>AstroSat</a:t>
            </a:r>
            <a:r>
              <a:rPr lang="en-US" sz="3200" b="1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:</a:t>
            </a:r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 </a:t>
            </a:r>
            <a:r>
              <a:rPr lang="en-US" sz="3200" i="1" dirty="0" smtClean="0">
                <a:solidFill>
                  <a:srgbClr val="F2F2F2"/>
                </a:solidFill>
                <a:latin typeface="Times New Roman"/>
                <a:cs typeface="Times New Roman"/>
              </a:rPr>
              <a:t>Co</a:t>
            </a:r>
            <a:r>
              <a:rPr lang="en-US" sz="3200" i="1" dirty="0">
                <a:solidFill>
                  <a:srgbClr val="F2F2F2"/>
                </a:solidFill>
                <a:latin typeface="Times New Roman"/>
                <a:cs typeface="Times New Roman"/>
              </a:rPr>
              <a:t>-aligned multi-wave instruments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03937" y="6030912"/>
            <a:ext cx="2887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Website : </a:t>
            </a:r>
            <a:r>
              <a:rPr lang="en-US" dirty="0" err="1">
                <a:solidFill>
                  <a:srgbClr val="660066"/>
                </a:solidFill>
              </a:rPr>
              <a:t>astrosat.iucaa.in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2962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/>
          <p:cNvSpPr txBox="1">
            <a:spLocks noChangeArrowheads="1"/>
          </p:cNvSpPr>
          <p:nvPr/>
        </p:nvSpPr>
        <p:spPr bwMode="auto">
          <a:xfrm>
            <a:off x="152400" y="476250"/>
            <a:ext cx="1738757" cy="58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>
            <a:spAutoFit/>
          </a:bodyPr>
          <a:lstStyle/>
          <a:p>
            <a:pPr eaLnBrk="1" hangingPunct="1"/>
            <a:r>
              <a:rPr lang="en-US" sz="3200" b="1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AstroSa</a:t>
            </a:r>
            <a:r>
              <a:rPr lang="en-US" sz="2800" i="1" dirty="0" err="1" smtClean="0">
                <a:solidFill>
                  <a:srgbClr val="F9DB59"/>
                </a:solidFill>
                <a:cs typeface="Arial" charset="0"/>
              </a:rPr>
              <a:t>t</a:t>
            </a:r>
            <a:endParaRPr lang="en-US" sz="2800" i="1" dirty="0">
              <a:solidFill>
                <a:srgbClr val="F9DB59"/>
              </a:solidFill>
              <a:cs typeface="Arial" charset="0"/>
            </a:endParaRP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228600" y="1524000"/>
            <a:ext cx="1981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>
            <a:spAutoFit/>
          </a:bodyPr>
          <a:lstStyle/>
          <a:p>
            <a:pPr eaLnBrk="1" hangingPunct="1"/>
            <a:r>
              <a:rPr lang="en-US" sz="2400">
                <a:cs typeface="Arial" charset="0"/>
              </a:rPr>
              <a:t>Expected Performance Parameters of the scientific Instruments </a:t>
            </a: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4625"/>
            <a:ext cx="6781800" cy="6607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3B2B4F1-F579-1547-8A98-9223DDC7E7A0}" type="datetime1">
              <a:rPr lang="en-IN" smtClean="0"/>
              <a:t>30/10/15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TIFR Founder's Day</a:t>
            </a:r>
            <a:endParaRPr lang="en-US" dirty="0"/>
          </a:p>
        </p:txBody>
      </p:sp>
      <p:sp>
        <p:nvSpPr>
          <p:cNvPr id="245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7C77CA0-1D0A-0F4B-BE1C-18ABD0D8869B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1219200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Why build all the X-ray instruments? What </a:t>
            </a:r>
            <a:r>
              <a:rPr lang="en-US" i="1" dirty="0" smtClean="0">
                <a:solidFill>
                  <a:schemeClr val="tx2">
                    <a:lumMod val="90000"/>
                  </a:schemeClr>
                </a:solidFill>
                <a:latin typeface="Times New Roman"/>
                <a:cs typeface="Times New Roman"/>
              </a:rPr>
              <a:t>Science</a:t>
            </a:r>
            <a:endParaRPr lang="en-US" i="1" dirty="0">
              <a:solidFill>
                <a:schemeClr val="tx2">
                  <a:lumMod val="9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5105400"/>
          </a:xfrm>
        </p:spPr>
        <p:txBody>
          <a:bodyPr/>
          <a:lstStyle/>
          <a:p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</a:rPr>
              <a:t>Physics of regions with </a:t>
            </a:r>
            <a:r>
              <a:rPr lang="en-US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strong gravity </a:t>
            </a:r>
          </a:p>
          <a:p>
            <a:pPr marL="68263" indent="0">
              <a:buNone/>
            </a:pPr>
            <a:r>
              <a:rPr lang="en-US" dirty="0">
                <a:latin typeface="Corbel" charset="0"/>
                <a:ea typeface="ＭＳ Ｐゴシック" charset="0"/>
                <a:cs typeface="ＭＳ Ｐゴシック" charset="0"/>
                <a:sym typeface="Wingdings"/>
              </a:rPr>
              <a:t>	</a:t>
            </a:r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  <a:sym typeface="Wingdings"/>
              </a:rPr>
              <a:t></a:t>
            </a:r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</a:rPr>
              <a:t>Accretion </a:t>
            </a:r>
            <a:r>
              <a:rPr lang="en-US" dirty="0">
                <a:latin typeface="Corbel" charset="0"/>
                <a:ea typeface="ＭＳ Ｐゴシック" charset="0"/>
                <a:cs typeface="ＭＳ Ｐゴシック" charset="0"/>
              </a:rPr>
              <a:t>– White Dwarfs (CVs), Neutron Star Binaries and Black  Holes (galactic, extragalactic </a:t>
            </a:r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</a:rPr>
              <a:t>– </a:t>
            </a:r>
            <a:r>
              <a:rPr lang="en-US" dirty="0">
                <a:latin typeface="Corbel" charset="0"/>
                <a:ea typeface="ＭＳ Ｐゴシック" charset="0"/>
                <a:cs typeface="ＭＳ Ｐゴシック" charset="0"/>
              </a:rPr>
              <a:t>AGN</a:t>
            </a:r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</a:rPr>
              <a:t>).</a:t>
            </a:r>
            <a:endParaRPr lang="en-US" i="1" dirty="0">
              <a:solidFill>
                <a:srgbClr val="FFFF00"/>
              </a:solidFill>
              <a:latin typeface="Corbe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Physics of </a:t>
            </a:r>
            <a:r>
              <a:rPr lang="en-US" dirty="0" smtClean="0">
                <a:solidFill>
                  <a:srgbClr val="CCFFCC"/>
                </a:solidFill>
                <a:latin typeface="Corbel" charset="0"/>
                <a:ea typeface="ＭＳ Ｐゴシック" charset="0"/>
                <a:cs typeface="ＭＳ Ｐゴシック" charset="0"/>
              </a:rPr>
              <a:t>highly accelerated streams of particles </a:t>
            </a:r>
            <a:r>
              <a:rPr lang="en-US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</a:rPr>
              <a:t>astronomical </a:t>
            </a:r>
            <a:r>
              <a:rPr lang="en-US" dirty="0">
                <a:latin typeface="Corbel" charset="0"/>
                <a:ea typeface="ＭＳ Ｐゴシック" charset="0"/>
                <a:cs typeface="ＭＳ Ｐゴシック" charset="0"/>
              </a:rPr>
              <a:t>jets (</a:t>
            </a:r>
            <a:r>
              <a:rPr lang="en-US" dirty="0" err="1">
                <a:latin typeface="Corbel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dirty="0" smtClean="0">
                <a:latin typeface="Corbel" charset="0"/>
                <a:ea typeface="ＭＳ Ｐゴシック" charset="0"/>
                <a:cs typeface="ＭＳ Ｐゴシック" charset="0"/>
              </a:rPr>
              <a:t>)</a:t>
            </a:r>
            <a:endParaRPr lang="en-US" dirty="0" smtClean="0">
              <a:solidFill>
                <a:srgbClr val="FFFF00"/>
              </a:solidFill>
              <a:latin typeface="Corbel" charset="0"/>
              <a:ea typeface="ＭＳ Ｐゴシック" charset="0"/>
              <a:cs typeface="ＭＳ Ｐゴシック" charset="0"/>
            </a:endParaRPr>
          </a:p>
          <a:p>
            <a:r>
              <a:rPr lang="en-US" i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Strong </a:t>
            </a:r>
            <a:r>
              <a:rPr lang="en-US" i="1" dirty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M</a:t>
            </a:r>
            <a:r>
              <a:rPr lang="en-US" i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agnetic field</a:t>
            </a:r>
            <a:r>
              <a:rPr lang="en-US" i="1" dirty="0" smtClean="0">
                <a:latin typeface="Corbel" charset="0"/>
                <a:ea typeface="ＭＳ Ｐゴシック" charset="0"/>
                <a:cs typeface="ＭＳ Ｐゴシック" charset="0"/>
              </a:rPr>
              <a:t>s (Cyclotron lines) </a:t>
            </a:r>
            <a:r>
              <a:rPr lang="en-US" i="1" dirty="0">
                <a:latin typeface="Corbel" charset="0"/>
                <a:ea typeface="ＭＳ Ｐゴシック" charset="0"/>
                <a:cs typeface="ＭＳ Ｐゴシック" charset="0"/>
              </a:rPr>
              <a:t>etc</a:t>
            </a:r>
            <a:r>
              <a:rPr lang="en-US" i="1" dirty="0" smtClean="0">
                <a:latin typeface="Corbel" charset="0"/>
                <a:ea typeface="ＭＳ Ｐゴシック" charset="0"/>
                <a:cs typeface="ＭＳ Ｐゴシック" charset="0"/>
              </a:rPr>
              <a:t>.</a:t>
            </a:r>
            <a:endParaRPr lang="en-US" i="1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r>
              <a:rPr lang="en-US" i="1" dirty="0">
                <a:latin typeface="Corbel" charset="0"/>
                <a:ea typeface="ＭＳ Ｐゴシック" charset="0"/>
                <a:cs typeface="ＭＳ Ｐゴシック" charset="0"/>
              </a:rPr>
              <a:t>Physics </a:t>
            </a:r>
            <a:r>
              <a:rPr lang="en-US" i="1" dirty="0" smtClean="0">
                <a:latin typeface="Corbe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i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very  </a:t>
            </a:r>
            <a:r>
              <a:rPr lang="en-US" i="1" dirty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hot coronal </a:t>
            </a:r>
            <a:r>
              <a:rPr lang="en-US" i="1" dirty="0" smtClean="0">
                <a:solidFill>
                  <a:srgbClr val="FFFF00"/>
                </a:solidFill>
                <a:latin typeface="Corbel" charset="0"/>
                <a:ea typeface="ＭＳ Ｐゴシック" charset="0"/>
                <a:cs typeface="ＭＳ Ｐゴシック" charset="0"/>
              </a:rPr>
              <a:t>plasma</a:t>
            </a:r>
            <a:r>
              <a:rPr lang="en-US" i="1" dirty="0" smtClean="0">
                <a:latin typeface="Corbel" charset="0"/>
                <a:ea typeface="ＭＳ Ｐゴシック" charset="0"/>
                <a:cs typeface="ＭＳ Ｐゴシック" charset="0"/>
              </a:rPr>
              <a:t>s and their Hard X-ray components and  flares</a:t>
            </a:r>
            <a:endParaRPr lang="en-US" i="1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orbe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EF456AF-4698-724B-B7C6-359F2B23E660}" type="datetime1">
              <a:rPr lang="en-IN" smtClean="0"/>
              <a:t>30/10/15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TIFR Founder's Day</a:t>
            </a:r>
            <a:endParaRPr lang="en-US"/>
          </a:p>
        </p:txBody>
      </p:sp>
      <p:sp>
        <p:nvSpPr>
          <p:cNvPr id="686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0AF3F4-BB27-D145-ACB7-50B7FD11F2F3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21507</TotalTime>
  <Words>2338</Words>
  <Application>Microsoft Macintosh PowerPoint</Application>
  <PresentationFormat>On-screen Show (4:3)</PresentationFormat>
  <Paragraphs>377</Paragraphs>
  <Slides>41</Slides>
  <Notes>9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Metro</vt:lpstr>
      <vt:lpstr>PowerPoint Presentation</vt:lpstr>
      <vt:lpstr>Multi-wave Bands: Visible + NUV, FUV and X-rays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build all the X-ray instruments? What Science</vt:lpstr>
      <vt:lpstr>AstroSat: Its Main Strengths</vt:lpstr>
      <vt:lpstr>Charge Particle Monitor (TIFR) detects SAA (Oct. 1, 2015)</vt:lpstr>
      <vt:lpstr>SAA: The Bermuda Triangle of Space</vt:lpstr>
      <vt:lpstr>AstroSat:CZT-Imager(TIFR): Coded Aperture Mask-CAM</vt:lpstr>
      <vt:lpstr>CZTI: Calibration  &amp; Veto</vt:lpstr>
      <vt:lpstr>CZTI: First Light from Crab  (Oct. 6, 2015)</vt:lpstr>
      <vt:lpstr>CZTI: Detects a GRB 2015-10-06A lasting ~ 45 s</vt:lpstr>
      <vt:lpstr>PowerPoint Presentation</vt:lpstr>
      <vt:lpstr>SSM: First Light GRS1915+105: A black-hole in our backyard</vt:lpstr>
      <vt:lpstr>PowerPoint Presentation</vt:lpstr>
      <vt:lpstr>PowerPoint Presentation</vt:lpstr>
      <vt:lpstr>LAXPC unit (~125 Kg) </vt:lpstr>
      <vt:lpstr>LAXPC: First observations – Crab, GRS1915, 4U0115, Cas A etc</vt:lpstr>
      <vt:lpstr>SXT: Optics + CCD Camera (~65 Kg)</vt:lpstr>
      <vt:lpstr>SXT: Optics – Replicated Thin foil mirrors made in TIFR (following Suzaku)</vt:lpstr>
      <vt:lpstr>PowerPoint Presentation</vt:lpstr>
      <vt:lpstr>SXT FM: Electronics: NIM:A (2009), 604,747; Energy Calibration spectrum measured using internal sources: Single Pix events, all types of events. CCD @ -80 C (Superior resolution!)</vt:lpstr>
      <vt:lpstr>PowerPoint Presentation</vt:lpstr>
      <vt:lpstr>SXT Switch ON continued …. and FIRST LIGHT</vt:lpstr>
      <vt:lpstr>SXT X-ray Light Curve of PKS2155-305</vt:lpstr>
      <vt:lpstr>SXT X-ray Spectrum of PKS2155-305</vt:lpstr>
      <vt:lpstr>UVIT</vt:lpstr>
      <vt:lpstr>UVIT:J. Hutchngs PASP (2011), 123, 833 Effective Apertures (estimates)</vt:lpstr>
      <vt:lpstr>UVIT Simulations</vt:lpstr>
      <vt:lpstr>AstroSat – Post launch Mission Plan</vt:lpstr>
      <vt:lpstr>SCIENCE: Still to come -- </vt:lpstr>
      <vt:lpstr>Clusters of galaxies: illusive non-thermal emission  in X-rays</vt:lpstr>
      <vt:lpstr>More Science to come from …</vt:lpstr>
      <vt:lpstr>PowerPoint Presentation</vt:lpstr>
      <vt:lpstr>AstroSat: A comparison with other X-ray Satellites</vt:lpstr>
      <vt:lpstr>CZTI: Modes</vt:lpstr>
      <vt:lpstr>Readout Modes of the CCD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X-ray Telescope</dc:title>
  <dc:creator>Singh</dc:creator>
  <cp:lastModifiedBy>K. P. Singh</cp:lastModifiedBy>
  <cp:revision>427</cp:revision>
  <cp:lastPrinted>1601-01-01T00:00:00Z</cp:lastPrinted>
  <dcterms:created xsi:type="dcterms:W3CDTF">2013-03-13T12:41:55Z</dcterms:created>
  <dcterms:modified xsi:type="dcterms:W3CDTF">2015-10-30T07:07:11Z</dcterms:modified>
</cp:coreProperties>
</file>