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9"/>
  </p:notesMasterIdLst>
  <p:handoutMasterIdLst>
    <p:handoutMasterId r:id="rId110"/>
  </p:handoutMasterIdLst>
  <p:sldIdLst>
    <p:sldId id="257" r:id="rId2"/>
    <p:sldId id="289" r:id="rId3"/>
    <p:sldId id="517" r:id="rId4"/>
    <p:sldId id="518" r:id="rId5"/>
    <p:sldId id="429" r:id="rId6"/>
    <p:sldId id="431" r:id="rId7"/>
    <p:sldId id="432" r:id="rId8"/>
    <p:sldId id="496" r:id="rId9"/>
    <p:sldId id="497" r:id="rId10"/>
    <p:sldId id="498" r:id="rId11"/>
    <p:sldId id="500" r:id="rId12"/>
    <p:sldId id="501" r:id="rId13"/>
    <p:sldId id="502" r:id="rId14"/>
    <p:sldId id="503" r:id="rId15"/>
    <p:sldId id="504" r:id="rId16"/>
    <p:sldId id="505" r:id="rId17"/>
    <p:sldId id="506" r:id="rId18"/>
    <p:sldId id="507" r:id="rId19"/>
    <p:sldId id="508" r:id="rId20"/>
    <p:sldId id="509" r:id="rId21"/>
    <p:sldId id="510" r:id="rId22"/>
    <p:sldId id="440" r:id="rId23"/>
    <p:sldId id="438" r:id="rId24"/>
    <p:sldId id="437" r:id="rId25"/>
    <p:sldId id="439" r:id="rId26"/>
    <p:sldId id="457" r:id="rId27"/>
    <p:sldId id="436" r:id="rId28"/>
    <p:sldId id="454" r:id="rId29"/>
    <p:sldId id="455" r:id="rId30"/>
    <p:sldId id="456" r:id="rId31"/>
    <p:sldId id="490" r:id="rId32"/>
    <p:sldId id="410" r:id="rId33"/>
    <p:sldId id="428" r:id="rId34"/>
    <p:sldId id="426" r:id="rId35"/>
    <p:sldId id="411" r:id="rId36"/>
    <p:sldId id="441" r:id="rId37"/>
    <p:sldId id="413" r:id="rId38"/>
    <p:sldId id="412" r:id="rId39"/>
    <p:sldId id="467" r:id="rId40"/>
    <p:sldId id="479" r:id="rId41"/>
    <p:sldId id="468" r:id="rId42"/>
    <p:sldId id="469" r:id="rId43"/>
    <p:sldId id="473" r:id="rId44"/>
    <p:sldId id="474" r:id="rId45"/>
    <p:sldId id="478" r:id="rId46"/>
    <p:sldId id="447" r:id="rId47"/>
    <p:sldId id="480" r:id="rId48"/>
    <p:sldId id="481" r:id="rId49"/>
    <p:sldId id="482" r:id="rId50"/>
    <p:sldId id="462" r:id="rId51"/>
    <p:sldId id="463" r:id="rId52"/>
    <p:sldId id="450" r:id="rId53"/>
    <p:sldId id="465" r:id="rId54"/>
    <p:sldId id="464" r:id="rId55"/>
    <p:sldId id="466" r:id="rId56"/>
    <p:sldId id="483" r:id="rId57"/>
    <p:sldId id="491" r:id="rId58"/>
    <p:sldId id="492" r:id="rId59"/>
    <p:sldId id="493" r:id="rId60"/>
    <p:sldId id="494" r:id="rId61"/>
    <p:sldId id="484" r:id="rId62"/>
    <p:sldId id="485" r:id="rId63"/>
    <p:sldId id="486" r:id="rId64"/>
    <p:sldId id="487" r:id="rId65"/>
    <p:sldId id="375" r:id="rId66"/>
    <p:sldId id="361" r:id="rId67"/>
    <p:sldId id="364" r:id="rId68"/>
    <p:sldId id="366" r:id="rId69"/>
    <p:sldId id="365" r:id="rId70"/>
    <p:sldId id="367" r:id="rId71"/>
    <p:sldId id="368" r:id="rId72"/>
    <p:sldId id="369" r:id="rId73"/>
    <p:sldId id="370" r:id="rId74"/>
    <p:sldId id="371" r:id="rId75"/>
    <p:sldId id="372" r:id="rId76"/>
    <p:sldId id="373" r:id="rId77"/>
    <p:sldId id="374" r:id="rId78"/>
    <p:sldId id="362" r:id="rId79"/>
    <p:sldId id="404" r:id="rId80"/>
    <p:sldId id="414" r:id="rId81"/>
    <p:sldId id="511" r:id="rId82"/>
    <p:sldId id="513" r:id="rId83"/>
    <p:sldId id="512" r:id="rId84"/>
    <p:sldId id="416" r:id="rId85"/>
    <p:sldId id="417" r:id="rId86"/>
    <p:sldId id="418" r:id="rId87"/>
    <p:sldId id="419" r:id="rId88"/>
    <p:sldId id="420" r:id="rId89"/>
    <p:sldId id="421" r:id="rId90"/>
    <p:sldId id="422" r:id="rId91"/>
    <p:sldId id="423" r:id="rId92"/>
    <p:sldId id="424" r:id="rId93"/>
    <p:sldId id="425" r:id="rId94"/>
    <p:sldId id="321" r:id="rId95"/>
    <p:sldId id="489" r:id="rId96"/>
    <p:sldId id="488" r:id="rId97"/>
    <p:sldId id="322" r:id="rId98"/>
    <p:sldId id="328" r:id="rId99"/>
    <p:sldId id="323" r:id="rId100"/>
    <p:sldId id="324" r:id="rId101"/>
    <p:sldId id="325" r:id="rId102"/>
    <p:sldId id="326" r:id="rId103"/>
    <p:sldId id="329" r:id="rId104"/>
    <p:sldId id="514" r:id="rId105"/>
    <p:sldId id="298" r:id="rId106"/>
    <p:sldId id="327" r:id="rId107"/>
    <p:sldId id="516" r:id="rId10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05" autoAdjust="0"/>
    <p:restoredTop sz="89246" autoAdjust="0"/>
  </p:normalViewPr>
  <p:slideViewPr>
    <p:cSldViewPr snapToGrid="0" snapToObjects="1">
      <p:cViewPr>
        <p:scale>
          <a:sx n="100" d="100"/>
          <a:sy n="100" d="100"/>
        </p:scale>
        <p:origin x="-192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35312"/>
    </p:cViewPr>
  </p:sorterViewPr>
  <p:notesViewPr>
    <p:cSldViewPr snapToGrid="0" snapToObjects="1">
      <p:cViewPr varScale="1">
        <p:scale>
          <a:sx n="84" d="100"/>
          <a:sy n="84" d="100"/>
        </p:scale>
        <p:origin x="-2392" y="-11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61B50-C931-604C-A86A-DDDA3A50D513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0CD35-E637-344B-BF85-715B1C680D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45195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D09FB-EB0B-2D44-9496-A2549ACFD06C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C7CF3-48B9-3D4F-B3FE-C9D807D2A2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8773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ockphoto.com/stock-illustration-17912107-game-world.php?st=d56805a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smtClean="0">
                <a:hlinkClick r:id="rId3"/>
              </a:rPr>
              <a:t>http://www.istockphoto.com/stock-illustration-17912107-game-world.php?st=d56805a</a:t>
            </a:r>
            <a:r>
              <a:rPr lang="en-SG" dirty="0" smtClean="0"/>
              <a:t>  (temperature</a:t>
            </a:r>
            <a:r>
              <a:rPr lang="en-SG" baseline="0" dirty="0" smtClean="0"/>
              <a:t> 1100K)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3DFF2-0DC2-4B5F-B9A9-63E893FF84FC}" type="slidenum">
              <a:rPr lang="en-SG" smtClean="0"/>
              <a:pPr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923716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C7CF3-48B9-3D4F-B3FE-C9D807D2A201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2098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783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2351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386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7629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4221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6/5/2016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109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6/5/2016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1737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6/5/2016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6352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6/5/2016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939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6/5/2016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8942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6/5/2016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3549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6/5/2016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C-DAC, May 6,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796D6-F696-994D-BAD7-4F3E67972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104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cafee.com/us/resources/white-papers/wp-global-energy-cyberattacks-night-dragon.pdf" TargetMode="External"/><Relationship Id="rId2" Type="http://schemas.openxmlformats.org/officeDocument/2006/relationships/hyperlink" Target="https://www.tofinosecurity.com/blog/major-manufacturer-admits-plc-security-breach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ymantec.com/content/en/us/enterprise/media/security_response/whitepapers/the_nitro_attacks.pdf" TargetMode="External"/><Relationship Id="rId4" Type="http://schemas.openxmlformats.org/officeDocument/2006/relationships/hyperlink" Target="http://www.symantec.com/content/en/us/enterprise/media/security_response/whitepapers/w32_duqu_the_precursor_to_the_next_stuxnet_research.pdf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viewer?a=v&amp;q=cache:GcwfSye4HoIJ:www.cs.unc.edu/~welch/media/pdf/kalman_intro.pdf+&amp;hl=en&amp;gl=in&amp;pid=bl&amp;srcid=ADGEESgcx9NnLT2EZ85kbGwSvbN1EyARAq_CAz4ZTkvdS-ExMXm3F9seB6Q29kZ8IWa-Cp7LXVEJlLCX3oUXeNgqakI4P02vvlNVJSRlwDgwVfWzhzlPDoxvsURuJYdUI6n6LrV8WQIM&amp;sig=AHIEtbTkvmv4pAjY_oh0zzMGATBy-a3FSw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tif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tif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8.tif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register.co.uk/2001/10/31/hacker_jailed_for_revenge_sewage/" TargetMode="External"/><Relationship Id="rId2" Type="http://schemas.openxmlformats.org/officeDocument/2006/relationships/hyperlink" Target="http://www.computerworld.com/s/article/9050098/Insider_charged_with_hacking_California_canal_syste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bcnews.go.com/blogs/headlines/2006/10/hackers_penetra/" TargetMode="Externa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558290" y="222739"/>
            <a:ext cx="6566535" cy="123855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Cyber Physical Systems: Security and Safety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04975" y="2181224"/>
            <a:ext cx="5962650" cy="2428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28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Zia </a:t>
            </a:r>
            <a:r>
              <a:rPr lang="en-US" sz="2800" b="1" i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Saquib</a:t>
            </a:r>
            <a:r>
              <a:rPr lang="en-US" sz="28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PhD</a:t>
            </a:r>
            <a:endParaRPr lang="en-US" sz="2800" b="1" i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22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Centre for Development of Advanced </a:t>
            </a:r>
            <a:r>
              <a:rPr lang="en-US" sz="22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Computing</a:t>
            </a:r>
          </a:p>
          <a:p>
            <a:pPr algn="l"/>
            <a:endParaRPr lang="en-US" sz="2200" b="1" i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16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@ASET, TIFR, May 6, 2016</a:t>
            </a:r>
            <a:endParaRPr lang="en-US" sz="1600" b="1" i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200" b="1" i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200" b="1" i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919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Smart Metering Privacy Issue (1)</a:t>
            </a:r>
            <a:endParaRPr lang="en-S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68760"/>
            <a:ext cx="8813800" cy="46863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917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CPS Attack scenarios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23900" y="3771186"/>
            <a:ext cx="5791200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How to defend against any such attacks? 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723900" y="1898253"/>
            <a:ext cx="6807200" cy="95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Are there attacks different from the existing ones that could sabotage a supply chain or any CPS?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100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24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CPS Control Robustness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23900" y="1898253"/>
            <a:ext cx="6807200" cy="1389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How to design controllers that could continue to function in the presence of deception and denial of service attacks?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689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CPS Access Control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23900" y="1898253"/>
            <a:ext cx="7734300" cy="95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Are RBAC and TRBAC models for access control adequate for large distributed CPS and global supply chains?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049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CPS: Theoretical Foundations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23900" y="1898253"/>
            <a:ext cx="7734300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Control theoretic [e.g., work at Berkeley]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103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3900" y="3076986"/>
            <a:ext cx="7734300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Game theoretic [e.g., work at UT Arlington]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23900" y="4255719"/>
            <a:ext cx="7734300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Verification and testing techniques[e.g., work at Purdue]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23900" y="5434451"/>
            <a:ext cx="7734300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Specification-based [e.g., work at UIUC] </a:t>
            </a:r>
            <a:endParaRPr lang="en-US" sz="24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51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" grpId="0"/>
      <p:bldP spid="6" grpId="0"/>
      <p:bldP spid="7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898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CPS: Educational needs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22300" y="1203618"/>
            <a:ext cx="7734300" cy="95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Traditional IT security</a:t>
            </a:r>
            <a:r>
              <a:rPr lang="en-US" sz="2400" dirty="0" smtClean="0"/>
              <a:t>:</a:t>
            </a:r>
          </a:p>
          <a:p>
            <a:pPr>
              <a:lnSpc>
                <a:spcPts val="3400"/>
              </a:lnSpc>
            </a:pPr>
            <a:r>
              <a:rPr lang="en-US" sz="2400" dirty="0" smtClean="0"/>
              <a:t>	Cryptography, networks, OS, and other CS subjects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104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2300" y="2564651"/>
            <a:ext cx="8204200" cy="1825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CPS security</a:t>
            </a:r>
            <a:r>
              <a:rPr lang="en-US" sz="2400" dirty="0" smtClean="0"/>
              <a:t>:</a:t>
            </a:r>
          </a:p>
          <a:p>
            <a:pPr>
              <a:lnSpc>
                <a:spcPts val="3400"/>
              </a:lnSpc>
            </a:pPr>
            <a:r>
              <a:rPr lang="en-US" sz="2400" dirty="0" smtClean="0"/>
              <a:t>	Interdisciplinary education needed;</a:t>
            </a:r>
          </a:p>
          <a:p>
            <a:pPr>
              <a:lnSpc>
                <a:spcPts val="3400"/>
              </a:lnSpc>
            </a:pPr>
            <a:r>
              <a:rPr lang="en-US" sz="2400" dirty="0" smtClean="0"/>
              <a:t>	Background in controls, game theory, industrial automation;</a:t>
            </a:r>
          </a:p>
          <a:p>
            <a:pPr>
              <a:lnSpc>
                <a:spcPts val="3400"/>
              </a:lnSpc>
            </a:pPr>
            <a:r>
              <a:rPr lang="en-US" sz="2400" dirty="0" smtClean="0"/>
              <a:t>	Domain background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2300" y="4797718"/>
            <a:ext cx="7734300" cy="1389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Most importantly</a:t>
            </a:r>
            <a:r>
              <a:rPr lang="en-US" sz="2400" dirty="0" smtClean="0"/>
              <a:t>:</a:t>
            </a:r>
          </a:p>
          <a:p>
            <a:pPr>
              <a:lnSpc>
                <a:spcPts val="3400"/>
              </a:lnSpc>
            </a:pPr>
            <a:r>
              <a:rPr lang="en-US" sz="2400" dirty="0" smtClean="0"/>
              <a:t>	Ability to acquire the necessary background through self 	learning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404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8" grpId="0"/>
      <p:bldP spid="9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5147"/>
            <a:ext cx="2891044" cy="1143000"/>
          </a:xfrm>
        </p:spPr>
        <p:txBody>
          <a:bodyPr/>
          <a:lstStyle/>
          <a:p>
            <a:pPr algn="l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4589" y="2212832"/>
            <a:ext cx="7704711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What is a CPS?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105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4589" y="4472839"/>
            <a:ext cx="7704711" cy="1389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What research directions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India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ought to consider to ensure the functionality of its CPS and consequently the safety of its people? 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589" y="3124827"/>
            <a:ext cx="7704711" cy="95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Why existing techniques for the detection and prevention of information-related attacks might be inadequate in CPS?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146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318447"/>
            <a:ext cx="4521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References [Sample]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4589" y="1478923"/>
            <a:ext cx="7704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Secure Control: Towards Survivable Cyber-Physical </a:t>
            </a:r>
            <a:r>
              <a:rPr lang="en-US" dirty="0" smtClean="0"/>
              <a:t>Systems. </a:t>
            </a:r>
            <a:r>
              <a:rPr lang="en-US" dirty="0"/>
              <a:t>Alvaro A. </a:t>
            </a:r>
            <a:r>
              <a:rPr lang="en-US" dirty="0" err="1"/>
              <a:t>Ca</a:t>
            </a:r>
            <a:r>
              <a:rPr lang="en-US" dirty="0"/>
              <a:t> </a:t>
            </a:r>
            <a:r>
              <a:rPr lang="en-US" dirty="0" smtClean="0"/>
              <a:t>́</a:t>
            </a:r>
            <a:r>
              <a:rPr lang="en-US" dirty="0" err="1" smtClean="0"/>
              <a:t>rdenas</a:t>
            </a:r>
            <a:r>
              <a:rPr lang="en-US" dirty="0" smtClean="0"/>
              <a:t> </a:t>
            </a:r>
            <a:r>
              <a:rPr lang="en-US" dirty="0" err="1"/>
              <a:t>Saurabh</a:t>
            </a:r>
            <a:r>
              <a:rPr lang="en-US" dirty="0"/>
              <a:t> Amin Shankar </a:t>
            </a:r>
            <a:r>
              <a:rPr lang="en-US" dirty="0" err="1" smtClean="0"/>
              <a:t>Sastry</a:t>
            </a:r>
            <a:r>
              <a:rPr lang="en-US" dirty="0" smtClean="0"/>
              <a:t>,  The </a:t>
            </a:r>
            <a:r>
              <a:rPr lang="en-US" dirty="0"/>
              <a:t>28th International Conference on Distributed Computing Systems </a:t>
            </a:r>
            <a:r>
              <a:rPr lang="en-US" dirty="0" smtClean="0"/>
              <a:t>Workshop, IEEE 2008.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90933"/>
            <a:ext cx="2133600" cy="365125"/>
          </a:xfrm>
        </p:spPr>
        <p:txBody>
          <a:bodyPr/>
          <a:lstStyle/>
          <a:p>
            <a:fld id="{02D796D6-F696-994D-BAD7-4F3E67972CA9}" type="slidenum">
              <a:rPr lang="en-US" smtClean="0"/>
              <a:pPr/>
              <a:t>106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4589" y="2669207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Common </a:t>
            </a:r>
            <a:r>
              <a:rPr lang="en-US" dirty="0" err="1"/>
              <a:t>Cybersecurity</a:t>
            </a:r>
            <a:r>
              <a:rPr lang="en-US" dirty="0"/>
              <a:t> Vulnerabilities in Industrial Control </a:t>
            </a:r>
            <a:r>
              <a:rPr lang="en-US" dirty="0" smtClean="0"/>
              <a:t>Systems. US Department of Homeland Security. May 2011.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4589" y="3582492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Cyber-Physical Systems Security for Smart Grid</a:t>
            </a:r>
            <a:r>
              <a:rPr lang="en-US" dirty="0" smtClean="0"/>
              <a:t>. White Paper.  </a:t>
            </a:r>
            <a:r>
              <a:rPr lang="en-US" dirty="0" err="1"/>
              <a:t>Manimaran</a:t>
            </a:r>
            <a:r>
              <a:rPr lang="en-US" dirty="0"/>
              <a:t> </a:t>
            </a:r>
            <a:r>
              <a:rPr lang="en-US" dirty="0" err="1" smtClean="0"/>
              <a:t>Govindarasu</a:t>
            </a:r>
            <a:r>
              <a:rPr lang="en-US" dirty="0" smtClean="0"/>
              <a:t>, </a:t>
            </a:r>
            <a:r>
              <a:rPr lang="en-US" dirty="0"/>
              <a:t>Adam </a:t>
            </a:r>
            <a:r>
              <a:rPr lang="en-US" dirty="0" err="1" smtClean="0"/>
              <a:t>Hann</a:t>
            </a:r>
            <a:r>
              <a:rPr lang="en-US" dirty="0" smtClean="0"/>
              <a:t>, and Peter Sauer.  February 2012.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4589" y="4495777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Improving the Security and Privacy of Implantable Medical Devices, William H. </a:t>
            </a:r>
            <a:r>
              <a:rPr lang="en-US" dirty="0" err="1"/>
              <a:t>Maisel</a:t>
            </a:r>
            <a:r>
              <a:rPr lang="en-US" dirty="0"/>
              <a:t> and Tadayoshi Kohno, New England Journal of Medicine 362(13):1164-1166, April 2010.</a:t>
            </a:r>
            <a:endParaRPr lang="en-US" dirty="0"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589" y="568606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Guide to Industrial Control Systems (ICS) Security</a:t>
            </a:r>
            <a:r>
              <a:rPr lang="en-US" dirty="0" smtClean="0"/>
              <a:t>. </a:t>
            </a:r>
            <a:r>
              <a:rPr lang="en-US" dirty="0"/>
              <a:t>Keith </a:t>
            </a:r>
            <a:r>
              <a:rPr lang="en-US" dirty="0" smtClean="0"/>
              <a:t>Stouffer, </a:t>
            </a:r>
            <a:r>
              <a:rPr lang="en-US" dirty="0"/>
              <a:t>Joe </a:t>
            </a:r>
            <a:r>
              <a:rPr lang="en-US" dirty="0" smtClean="0"/>
              <a:t>Falco, and  </a:t>
            </a:r>
            <a:r>
              <a:rPr lang="en-US" dirty="0"/>
              <a:t>Karen </a:t>
            </a:r>
            <a:r>
              <a:rPr lang="en-US" dirty="0" err="1" smtClean="0"/>
              <a:t>Scarfone</a:t>
            </a:r>
            <a:r>
              <a:rPr lang="en-US" dirty="0" smtClean="0"/>
              <a:t>. NIST.  800-02. June 2011.</a:t>
            </a:r>
            <a:endParaRPr lang="en-US" dirty="0">
              <a:effectLst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080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Acknowledgement:</a:t>
            </a:r>
          </a:p>
          <a:p>
            <a:pPr>
              <a:buNone/>
            </a:pPr>
            <a:r>
              <a:rPr lang="en-US" dirty="0" smtClean="0"/>
              <a:t>							</a:t>
            </a:r>
            <a:r>
              <a:rPr lang="en-US" sz="2400" dirty="0" err="1" smtClean="0"/>
              <a:t>Aditya</a:t>
            </a:r>
            <a:r>
              <a:rPr lang="en-US" sz="2400" dirty="0" smtClean="0"/>
              <a:t> </a:t>
            </a:r>
            <a:r>
              <a:rPr lang="en-US" sz="2400" dirty="0" err="1" smtClean="0"/>
              <a:t>Mathur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Privacy is not Secrecy</a:t>
            </a:r>
            <a:endParaRPr lang="en-S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52736"/>
            <a:ext cx="8740921" cy="562203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909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Privacy versus Secrecy</a:t>
            </a:r>
            <a:endParaRPr lang="en-S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30262"/>
            <a:ext cx="8640960" cy="572394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923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Possible Solutions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79"/>
          </a:xfrm>
        </p:spPr>
        <p:txBody>
          <a:bodyPr>
            <a:normAutofit/>
          </a:bodyPr>
          <a:lstStyle/>
          <a:p>
            <a:r>
              <a:rPr lang="en-SG" dirty="0" smtClean="0"/>
              <a:t>Robust Smart Metering Design with privacy constraints</a:t>
            </a:r>
          </a:p>
          <a:p>
            <a:r>
              <a:rPr lang="en-SG" dirty="0" smtClean="0"/>
              <a:t>Utility-Privacy Tradeoff Design</a:t>
            </a:r>
          </a:p>
          <a:p>
            <a:r>
              <a:rPr lang="en-SG" dirty="0" smtClean="0"/>
              <a:t>Privacy Invasion Detection/Prevention</a:t>
            </a:r>
          </a:p>
          <a:p>
            <a:r>
              <a:rPr lang="en-SG" dirty="0" smtClean="0"/>
              <a:t>Data masking</a:t>
            </a:r>
          </a:p>
          <a:p>
            <a:r>
              <a:rPr lang="en-SG" dirty="0" smtClean="0"/>
              <a:t>Data Anonymisation</a:t>
            </a:r>
          </a:p>
          <a:p>
            <a:endParaRPr lang="en-SG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894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25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Other Potential Concerns: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918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65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CPS Vulnerability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3100" y="2038002"/>
            <a:ext cx="8470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Are your energy, healthcare, water, shipping, transportation systems vulnerable to network attacks?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73100" y="3650445"/>
            <a:ext cx="8013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What, if any, are the vulnerabilities in such systems?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73100" y="4832002"/>
            <a:ext cx="838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exploited, how might such vulnerabilities affect people?</a:t>
            </a:r>
            <a:endParaRPr lang="en-US" sz="28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811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65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CPS Control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3100" y="2038002"/>
            <a:ext cx="81152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Are the control systems in your large and critical  CPSs systems robust enough to withstand deception attacks?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73101" y="3865890"/>
            <a:ext cx="7023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Are these control systems programmed to withstand denial of service attacks?</a:t>
            </a:r>
            <a:endParaRPr lang="en-US" sz="28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545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Surviving from Physical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31657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happens if we lose part, or even most of the computing systems?</a:t>
            </a:r>
          </a:p>
          <a:p>
            <a:r>
              <a:rPr lang="en-US" dirty="0" smtClean="0"/>
              <a:t>Will redundancy alone solve the problem? </a:t>
            </a:r>
          </a:p>
          <a:p>
            <a:r>
              <a:rPr lang="en-US" dirty="0" smtClean="0"/>
              <a:t>How to measure and quantify of resilience of current systems? </a:t>
            </a:r>
          </a:p>
          <a:p>
            <a:r>
              <a:rPr lang="en-US" dirty="0" smtClean="0"/>
              <a:t>How to ensure high availability of CPS?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050" y="2667000"/>
            <a:ext cx="2698750" cy="2159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623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43" y="274638"/>
            <a:ext cx="885371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Defending Against Device Capture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963887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Physical devices in CPS systems may be captured, compromised and released back by adversaries.</a:t>
            </a:r>
          </a:p>
          <a:p>
            <a:r>
              <a:rPr lang="en-US" dirty="0" smtClean="0"/>
              <a:t>How to identify and ameliorate the system damage with trusted hardware but potentially untrusted/modified software?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087" y="2863305"/>
            <a:ext cx="3265713" cy="217496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851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Security in CPS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863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CPS often requires real-time responses to physical processes</a:t>
            </a:r>
          </a:p>
          <a:p>
            <a:r>
              <a:rPr lang="en-US" dirty="0" smtClean="0"/>
              <a:t>Little Study on how attacks affect the real-time properties of CPS</a:t>
            </a:r>
          </a:p>
          <a:p>
            <a:r>
              <a:rPr lang="en-US" dirty="0" smtClean="0"/>
              <a:t>How to guarantee real-time requirements under attack?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642" y="2424792"/>
            <a:ext cx="3029857" cy="227239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166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409454"/>
            <a:ext cx="8229600" cy="809746"/>
          </a:xfrm>
        </p:spPr>
        <p:txBody>
          <a:bodyPr/>
          <a:lstStyle/>
          <a:p>
            <a:pPr algn="l"/>
            <a:r>
              <a:rPr lang="en-US" dirty="0" smtClean="0"/>
              <a:t>Questions of interest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01700" y="1282700"/>
            <a:ext cx="4257477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What is a CPS?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01700" y="2083807"/>
            <a:ext cx="7785100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What are the challenges in CPS and how do they differ from those in traditional information systems?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01700" y="3320929"/>
            <a:ext cx="7785100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To what extent can a CPS be secured against cyber crime?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01700" y="4122035"/>
            <a:ext cx="7785100" cy="95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Are there some fundamental design principles that ought to be used when designing or upgrading a CPS?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01700" y="5359158"/>
            <a:ext cx="7785100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What are the curricular ramifications of CPS security?</a:t>
            </a:r>
            <a:endParaRPr lang="en-US" sz="24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128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Concurrency in CPS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51300" cy="4525963"/>
          </a:xfrm>
        </p:spPr>
        <p:txBody>
          <a:bodyPr/>
          <a:lstStyle/>
          <a:p>
            <a:r>
              <a:rPr lang="en-US" dirty="0" smtClean="0"/>
              <a:t>CPS is concurrent in nature, running both cyber and physical processes</a:t>
            </a:r>
          </a:p>
          <a:p>
            <a:r>
              <a:rPr lang="en-US" dirty="0" smtClean="0"/>
              <a:t>More research on handling large-scale concurrent systems required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100" y="2198915"/>
            <a:ext cx="2933700" cy="2768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734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 and 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76586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CPS needs to effectively isolate attackers while maintaining collaborations among different, distributed system components</a:t>
            </a:r>
          </a:p>
          <a:p>
            <a:r>
              <a:rPr lang="en-US" dirty="0" smtClean="0"/>
              <a:t>How to avoid cascading failures while minimizing system performance degradation?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9" y="1600200"/>
            <a:ext cx="2302329" cy="2302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99" y="4259893"/>
            <a:ext cx="2217057" cy="227697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566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2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Cyber Physical System: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127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4914900" cy="92209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CPS: Greenhouse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 descr="GreenHous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3889" y="1079500"/>
            <a:ext cx="4804621" cy="55800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670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4965700" cy="922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CPS: Blending process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104900"/>
            <a:ext cx="5448300" cy="52959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400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6311900" cy="92209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CPS Other examples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19400" y="1854200"/>
            <a:ext cx="587958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Pacemaker</a:t>
            </a:r>
          </a:p>
          <a:p>
            <a:endParaRPr lang="en-US" sz="2400" dirty="0"/>
          </a:p>
          <a:p>
            <a:r>
              <a:rPr lang="en-US" sz="2400" dirty="0" smtClean="0"/>
              <a:t>ICD (Implantable Cardiovascular Defibrillator)</a:t>
            </a:r>
          </a:p>
          <a:p>
            <a:endParaRPr lang="en-US" sz="2400" dirty="0"/>
          </a:p>
          <a:p>
            <a:r>
              <a:rPr lang="en-US" sz="2400" dirty="0" smtClean="0"/>
              <a:t>Insulin pump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Neuro</a:t>
            </a:r>
            <a:r>
              <a:rPr lang="en-US" sz="2400" dirty="0" smtClean="0"/>
              <a:t>-stimulators</a:t>
            </a:r>
          </a:p>
          <a:p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0" y="6070600"/>
            <a:ext cx="11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415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2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Cyber Physical Systems: Abstraction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078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299" y="157408"/>
            <a:ext cx="4432301" cy="680792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CPS: Component view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 descr="CPSStruct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5783" y="345802"/>
            <a:ext cx="5190317" cy="6011999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170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5219700" cy="92209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CPS: Systems View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56423" y="2014835"/>
            <a:ext cx="215666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Physical System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159500" y="2847033"/>
            <a:ext cx="103105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Sensor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179212" y="3987800"/>
            <a:ext cx="2088883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Control System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54100" y="2847033"/>
            <a:ext cx="127781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Actuator</a:t>
            </a:r>
            <a:endParaRPr lang="en-US" sz="2400" dirty="0"/>
          </a:p>
        </p:txBody>
      </p:sp>
      <p:cxnSp>
        <p:nvCxnSpPr>
          <p:cNvPr id="13" name="Elbow Connector 12"/>
          <p:cNvCxnSpPr>
            <a:stCxn id="9" idx="2"/>
          </p:cNvCxnSpPr>
          <p:nvPr/>
        </p:nvCxnSpPr>
        <p:spPr>
          <a:xfrm rot="5400000">
            <a:off x="5537962" y="3079336"/>
            <a:ext cx="907702" cy="136642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8" idx="3"/>
            <a:endCxn id="9" idx="0"/>
          </p:cNvCxnSpPr>
          <p:nvPr/>
        </p:nvCxnSpPr>
        <p:spPr>
          <a:xfrm>
            <a:off x="5213083" y="2245668"/>
            <a:ext cx="1461943" cy="60136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0" idx="1"/>
            <a:endCxn id="11" idx="2"/>
          </p:cNvCxnSpPr>
          <p:nvPr/>
        </p:nvCxnSpPr>
        <p:spPr>
          <a:xfrm rot="10800000">
            <a:off x="1693008" y="3308699"/>
            <a:ext cx="1486205" cy="90993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1" idx="0"/>
            <a:endCxn id="8" idx="1"/>
          </p:cNvCxnSpPr>
          <p:nvPr/>
        </p:nvCxnSpPr>
        <p:spPr>
          <a:xfrm rot="5400000" flipH="1" flipV="1">
            <a:off x="2074033" y="1864643"/>
            <a:ext cx="601365" cy="136341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47651" y="3357890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y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241300" y="3510290"/>
            <a:ext cx="1319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u: input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3529881" y="1339215"/>
            <a:ext cx="1249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</a:t>
            </a:r>
            <a:r>
              <a:rPr lang="en-US" sz="2800" dirty="0" smtClean="0"/>
              <a:t>: state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2868329" y="4745335"/>
            <a:ext cx="3023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Estimation and control</a:t>
            </a:r>
            <a:endParaRPr lang="en-US" sz="24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5802462" y="3930999"/>
            <a:ext cx="328329" cy="518466"/>
            <a:chOff x="7023100" y="4307534"/>
            <a:chExt cx="328329" cy="518466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7023100" y="4307534"/>
              <a:ext cx="239429" cy="4549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7112000" y="4371034"/>
              <a:ext cx="239429" cy="4549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2167749" y="3910975"/>
            <a:ext cx="328329" cy="518466"/>
            <a:chOff x="7023100" y="4307534"/>
            <a:chExt cx="328329" cy="518466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7023100" y="4307534"/>
              <a:ext cx="239429" cy="4549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7112000" y="4371034"/>
              <a:ext cx="239429" cy="4549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6675026" y="5526874"/>
            <a:ext cx="1635944" cy="518466"/>
            <a:chOff x="6675026" y="5331141"/>
            <a:chExt cx="1635944" cy="518466"/>
          </a:xfrm>
        </p:grpSpPr>
        <p:grpSp>
          <p:nvGrpSpPr>
            <p:cNvPr id="32" name="Group 31"/>
            <p:cNvGrpSpPr/>
            <p:nvPr/>
          </p:nvGrpSpPr>
          <p:grpSpPr>
            <a:xfrm>
              <a:off x="6675026" y="5331141"/>
              <a:ext cx="328329" cy="518466"/>
              <a:chOff x="7023100" y="4307534"/>
              <a:chExt cx="328329" cy="518466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flipH="1">
                <a:off x="7023100" y="4307534"/>
                <a:ext cx="239429" cy="45496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7112000" y="4371034"/>
                <a:ext cx="239429" cy="45496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7199029" y="5405708"/>
              <a:ext cx="11119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: Network</a:t>
              </a:r>
              <a:endParaRPr lang="en-US" dirty="0"/>
            </a:p>
          </p:txBody>
        </p:sp>
      </p:grp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690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6045200" cy="922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CPS</a:t>
            </a:r>
            <a:r>
              <a:rPr lang="en-US" dirty="0" smtClean="0">
                <a:solidFill>
                  <a:srgbClr val="FF0000"/>
                </a:solidFill>
              </a:rPr>
              <a:t> Net</a:t>
            </a:r>
            <a:r>
              <a:rPr lang="en-US" dirty="0" smtClean="0"/>
              <a:t>work-based Att</a:t>
            </a:r>
            <a:r>
              <a:rPr lang="en-US" dirty="0" smtClean="0">
                <a:solidFill>
                  <a:srgbClr val="FF0000"/>
                </a:solidFill>
              </a:rPr>
              <a:t>acks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56423" y="2014835"/>
            <a:ext cx="215666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Physical System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159500" y="2847033"/>
            <a:ext cx="103105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Sensor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179212" y="3987800"/>
            <a:ext cx="2088883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Control System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54100" y="2847033"/>
            <a:ext cx="127781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Actuator</a:t>
            </a:r>
            <a:endParaRPr lang="en-US" sz="2400" dirty="0"/>
          </a:p>
        </p:txBody>
      </p:sp>
      <p:cxnSp>
        <p:nvCxnSpPr>
          <p:cNvPr id="13" name="Elbow Connector 12"/>
          <p:cNvCxnSpPr>
            <a:stCxn id="9" idx="2"/>
          </p:cNvCxnSpPr>
          <p:nvPr/>
        </p:nvCxnSpPr>
        <p:spPr>
          <a:xfrm rot="5400000">
            <a:off x="5537962" y="3079336"/>
            <a:ext cx="907702" cy="136642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8" idx="3"/>
            <a:endCxn id="9" idx="0"/>
          </p:cNvCxnSpPr>
          <p:nvPr/>
        </p:nvCxnSpPr>
        <p:spPr>
          <a:xfrm>
            <a:off x="5213083" y="2245668"/>
            <a:ext cx="1461943" cy="60136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0" idx="1"/>
            <a:endCxn id="11" idx="2"/>
          </p:cNvCxnSpPr>
          <p:nvPr/>
        </p:nvCxnSpPr>
        <p:spPr>
          <a:xfrm rot="10800000">
            <a:off x="1693008" y="3308699"/>
            <a:ext cx="1486205" cy="90993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1" idx="0"/>
            <a:endCxn id="8" idx="1"/>
          </p:cNvCxnSpPr>
          <p:nvPr/>
        </p:nvCxnSpPr>
        <p:spPr>
          <a:xfrm rot="5400000" flipH="1" flipV="1">
            <a:off x="2074033" y="1864643"/>
            <a:ext cx="601365" cy="136341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47651" y="3357890"/>
            <a:ext cx="22740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y</a:t>
            </a:r>
            <a:r>
              <a:rPr lang="en-US" sz="2800" dirty="0" smtClean="0">
                <a:solidFill>
                  <a:srgbClr val="FF0000"/>
                </a:solidFill>
              </a:rPr>
              <a:t>’ not y</a:t>
            </a:r>
            <a:r>
              <a:rPr lang="en-US" sz="2800" dirty="0" smtClean="0"/>
              <a:t>: </a:t>
            </a:r>
          </a:p>
          <a:p>
            <a:r>
              <a:rPr lang="en-US" sz="2800" dirty="0" smtClean="0"/>
              <a:t>Sensor</a:t>
            </a:r>
          </a:p>
          <a:p>
            <a:r>
              <a:rPr lang="en-US" sz="2800" dirty="0" smtClean="0"/>
              <a:t>compromised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139036" y="3510290"/>
            <a:ext cx="219287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u</a:t>
            </a:r>
            <a:r>
              <a:rPr lang="en-US" sz="2800" dirty="0" smtClean="0">
                <a:solidFill>
                  <a:srgbClr val="FF0000"/>
                </a:solidFill>
              </a:rPr>
              <a:t>’ not u</a:t>
            </a:r>
          </a:p>
          <a:p>
            <a:r>
              <a:rPr lang="en-US" sz="2800" dirty="0" smtClean="0"/>
              <a:t>controller </a:t>
            </a:r>
          </a:p>
          <a:p>
            <a:r>
              <a:rPr lang="en-US" sz="2800" dirty="0" smtClean="0"/>
              <a:t>compromised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802462" y="3930999"/>
            <a:ext cx="328329" cy="518466"/>
            <a:chOff x="7023100" y="4307534"/>
            <a:chExt cx="328329" cy="518466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7023100" y="4307534"/>
              <a:ext cx="239429" cy="4549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7112000" y="4371034"/>
              <a:ext cx="239429" cy="4549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2167749" y="3910975"/>
            <a:ext cx="328329" cy="518466"/>
            <a:chOff x="7023100" y="4307534"/>
            <a:chExt cx="328329" cy="518466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7023100" y="4307534"/>
              <a:ext cx="239429" cy="4549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7112000" y="4371034"/>
              <a:ext cx="239429" cy="4549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2496078" y="4449465"/>
            <a:ext cx="3306384" cy="1491386"/>
            <a:chOff x="2496078" y="4449465"/>
            <a:chExt cx="3306384" cy="1491386"/>
          </a:xfrm>
        </p:grpSpPr>
        <p:sp>
          <p:nvSpPr>
            <p:cNvPr id="3" name="TextBox 2"/>
            <p:cNvSpPr txBox="1"/>
            <p:nvPr/>
          </p:nvSpPr>
          <p:spPr>
            <a:xfrm>
              <a:off x="3733800" y="5109854"/>
              <a:ext cx="128187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Network</a:t>
              </a:r>
            </a:p>
            <a:p>
              <a:r>
                <a:rPr lang="en-US" sz="2400" dirty="0" smtClean="0"/>
                <a:t> jammed</a:t>
              </a:r>
              <a:endParaRPr lang="en-US" sz="2400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2496078" y="4559311"/>
              <a:ext cx="1174222" cy="66038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5041071" y="4449465"/>
              <a:ext cx="761391" cy="7702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914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 are Cyber Physical Systems?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Cyber Physical System is a system featuring a tight combination of, and coordination between, the system’s computational and physical elements.</a:t>
            </a:r>
          </a:p>
          <a:p>
            <a:pPr>
              <a:buFontTx/>
              <a:buNone/>
            </a:pPr>
            <a:endParaRPr lang="en-US" sz="2000" dirty="0"/>
          </a:p>
          <a:p>
            <a:r>
              <a:rPr lang="en-US" sz="2000" dirty="0"/>
              <a:t>CPS uses computations and communication deeply embedded in and interacting with physical processes to add new capabilities to physical system.</a:t>
            </a:r>
          </a:p>
          <a:p>
            <a:pPr>
              <a:buFontTx/>
              <a:buNone/>
            </a:pPr>
            <a:r>
              <a:rPr lang="en-US" sz="2000" dirty="0"/>
              <a:t>    </a:t>
            </a:r>
            <a:r>
              <a:rPr lang="en-US" sz="2000" dirty="0" smtClean="0"/>
              <a:t>	</a:t>
            </a:r>
            <a:r>
              <a:rPr lang="en-US" sz="1600" dirty="0" smtClean="0"/>
              <a:t>from </a:t>
            </a:r>
            <a:r>
              <a:rPr lang="en-US" sz="1600" dirty="0"/>
              <a:t>miniscule to large-scale systems</a:t>
            </a:r>
          </a:p>
          <a:p>
            <a:pPr>
              <a:buFontTx/>
              <a:buNone/>
            </a:pPr>
            <a:r>
              <a:rPr lang="en-US" sz="1600" dirty="0"/>
              <a:t>     </a:t>
            </a:r>
            <a:r>
              <a:rPr lang="en-US" sz="1600" dirty="0" smtClean="0"/>
              <a:t>	dependably</a:t>
            </a:r>
            <a:r>
              <a:rPr lang="en-US" sz="1600" dirty="0"/>
              <a:t>, safely, securely, efficiently and in real-time</a:t>
            </a:r>
          </a:p>
          <a:p>
            <a:pPr>
              <a:buFontTx/>
              <a:buNone/>
            </a:pPr>
            <a:endParaRPr lang="en-US" sz="2000" dirty="0"/>
          </a:p>
          <a:p>
            <a:r>
              <a:rPr lang="en-US" sz="2000" dirty="0"/>
              <a:t>Convergence of computation, communication, and control</a:t>
            </a:r>
          </a:p>
          <a:p>
            <a:pPr>
              <a:buFontTx/>
              <a:buNone/>
            </a:pPr>
            <a:r>
              <a:rPr lang="en-US" sz="2000" dirty="0"/>
              <a:t>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6045200" cy="922092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Exi</a:t>
            </a:r>
            <a:r>
              <a:rPr lang="en-US" dirty="0" smtClean="0"/>
              <a:t>sting Tech</a:t>
            </a:r>
            <a:r>
              <a:rPr lang="en-US" dirty="0" smtClean="0">
                <a:solidFill>
                  <a:srgbClr val="FF0000"/>
                </a:solidFill>
              </a:rPr>
              <a:t>niques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31900" y="2171700"/>
            <a:ext cx="2048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Authentication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231900" y="3026833"/>
            <a:ext cx="2341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Digital signatures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231900" y="3881966"/>
            <a:ext cx="1983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Access control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1231900" y="4737100"/>
            <a:ext cx="2577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Intrusion detection</a:t>
            </a:r>
            <a:endParaRPr lang="en-US" sz="24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384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7835900" cy="922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Enhancement of existing approaches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31800" y="1603801"/>
            <a:ext cx="8115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How deception and </a:t>
            </a:r>
            <a:r>
              <a:rPr lang="en-US" sz="2400" dirty="0" err="1" smtClean="0">
                <a:solidFill>
                  <a:srgbClr val="000000"/>
                </a:solidFill>
              </a:rPr>
              <a:t>DoS</a:t>
            </a:r>
            <a:r>
              <a:rPr lang="en-US" sz="2400" dirty="0" smtClean="0">
                <a:solidFill>
                  <a:srgbClr val="000000"/>
                </a:solidFill>
              </a:rPr>
              <a:t> attacks affect application layer performance (e.g., estimation and control)?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1800" y="2858984"/>
            <a:ext cx="6883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Intrusion detection and deception attacks in control systems?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1800" y="4114167"/>
            <a:ext cx="7442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What if a human is not in the loop for intrusion detection?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756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5" grpId="0"/>
      <p:bldP spid="3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2755900"/>
            <a:ext cx="6248400" cy="809746"/>
          </a:xfrm>
        </p:spPr>
        <p:txBody>
          <a:bodyPr/>
          <a:lstStyle/>
          <a:p>
            <a:pPr algn="l"/>
            <a:r>
              <a:rPr lang="en-US" dirty="0" smtClean="0"/>
              <a:t>CPS incident 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975350"/>
            <a:ext cx="2133600" cy="365125"/>
          </a:xfrm>
        </p:spPr>
        <p:txBody>
          <a:bodyPr/>
          <a:lstStyle/>
          <a:p>
            <a:fld id="{02D796D6-F696-994D-BAD7-4F3E67972CA9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973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409454"/>
            <a:ext cx="8229600" cy="809746"/>
          </a:xfrm>
        </p:spPr>
        <p:txBody>
          <a:bodyPr/>
          <a:lstStyle/>
          <a:p>
            <a:pPr algn="l"/>
            <a:r>
              <a:rPr lang="en-US" dirty="0" smtClean="0"/>
              <a:t>CPS incident databases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975350"/>
            <a:ext cx="2133600" cy="365125"/>
          </a:xfrm>
        </p:spPr>
        <p:txBody>
          <a:bodyPr/>
          <a:lstStyle/>
          <a:p>
            <a:fld id="{02D796D6-F696-994D-BAD7-4F3E67972CA9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5000" y="1709035"/>
            <a:ext cx="7785100" cy="95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BCIT Industry security incident </a:t>
            </a:r>
            <a:r>
              <a:rPr lang="en-US" sz="2400" dirty="0" err="1" smtClean="0"/>
              <a:t>database</a:t>
            </a:r>
            <a:r>
              <a:rPr lang="en-US" sz="2400" dirty="0" err="1" smtClean="0">
                <a:sym typeface="Wingdings"/>
              </a:rPr>
              <a:t>TOFINO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http</a:t>
            </a:r>
            <a:r>
              <a:rPr lang="en-US" sz="2400" dirty="0"/>
              <a:t>://</a:t>
            </a:r>
            <a:r>
              <a:rPr lang="en-US" sz="2400" dirty="0" err="1"/>
              <a:t>www.tofinosecurity.com</a:t>
            </a:r>
            <a:r>
              <a:rPr lang="en-US" sz="2400" dirty="0"/>
              <a:t>/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5000" y="3476240"/>
            <a:ext cx="7785100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Cyber incidents involving control systems,  </a:t>
            </a:r>
            <a:r>
              <a:rPr lang="en-US" sz="2400" dirty="0"/>
              <a:t>Robert </a:t>
            </a:r>
            <a:r>
              <a:rPr lang="en-US" sz="2400" dirty="0" smtClean="0"/>
              <a:t>Turk, </a:t>
            </a:r>
            <a:r>
              <a:rPr lang="en-US" sz="2400" dirty="0" smtClean="0"/>
              <a:t> </a:t>
            </a:r>
            <a:r>
              <a:rPr lang="en-US" sz="2400" dirty="0"/>
              <a:t>Idaho National Laboratory, INL/EXT-05-</a:t>
            </a:r>
            <a:r>
              <a:rPr lang="en-US" sz="2400" dirty="0" smtClean="0"/>
              <a:t>00671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635000" y="2838431"/>
            <a:ext cx="52501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Wurldtech</a:t>
            </a:r>
            <a:r>
              <a:rPr lang="en-US" sz="2400" dirty="0" smtClean="0"/>
              <a:t>: http</a:t>
            </a:r>
            <a:r>
              <a:rPr lang="en-US" sz="2400" dirty="0"/>
              <a:t>://</a:t>
            </a:r>
            <a:r>
              <a:rPr lang="en-US" sz="2400" dirty="0" err="1"/>
              <a:t>www.wurldtech.com</a:t>
            </a:r>
            <a:r>
              <a:rPr lang="en-US" sz="2400" dirty="0"/>
              <a:t>/</a:t>
            </a:r>
          </a:p>
        </p:txBody>
      </p:sp>
      <p:sp>
        <p:nvSpPr>
          <p:cNvPr id="5" name="Rectangle 4"/>
          <p:cNvSpPr/>
          <p:nvPr/>
        </p:nvSpPr>
        <p:spPr>
          <a:xfrm>
            <a:off x="635000" y="4605635"/>
            <a:ext cx="7480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http://</a:t>
            </a:r>
            <a:r>
              <a:rPr lang="en-US" sz="2400" dirty="0" err="1"/>
              <a:t>www.tofinosecurity.com</a:t>
            </a:r>
            <a:r>
              <a:rPr lang="en-US" sz="2400" dirty="0"/>
              <a:t>/blog/2012-scada-security-predictions-how-did-eric-byres-do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822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409454"/>
            <a:ext cx="8229600" cy="809746"/>
          </a:xfrm>
        </p:spPr>
        <p:txBody>
          <a:bodyPr/>
          <a:lstStyle/>
          <a:p>
            <a:pPr algn="l"/>
            <a:r>
              <a:rPr lang="en-US" dirty="0" smtClean="0"/>
              <a:t>Sample CPS incidents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65900" y="5975350"/>
            <a:ext cx="2133600" cy="365125"/>
          </a:xfrm>
        </p:spPr>
        <p:txBody>
          <a:bodyPr/>
          <a:lstStyle/>
          <a:p>
            <a:fld id="{02D796D6-F696-994D-BAD7-4F3E67972CA9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0050" y="2433443"/>
            <a:ext cx="7785100" cy="95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2010: </a:t>
            </a:r>
            <a:r>
              <a:rPr lang="en-US" sz="2400" dirty="0" err="1" smtClean="0"/>
              <a:t>Stuxnet</a:t>
            </a:r>
            <a:r>
              <a:rPr lang="en-US" sz="2400" dirty="0"/>
              <a:t> [http://</a:t>
            </a:r>
            <a:r>
              <a:rPr lang="en-US" sz="2400" dirty="0" err="1"/>
              <a:t>www.tofinosecurity.com</a:t>
            </a:r>
            <a:r>
              <a:rPr lang="en-US" sz="2400" dirty="0"/>
              <a:t>/</a:t>
            </a:r>
            <a:r>
              <a:rPr lang="en-US" sz="2400" dirty="0" err="1"/>
              <a:t>stuxnet</a:t>
            </a:r>
            <a:r>
              <a:rPr lang="en-US" sz="2400" dirty="0"/>
              <a:t>-</a:t>
            </a:r>
            <a:r>
              <a:rPr lang="en-US" sz="2400" dirty="0" smtClean="0"/>
              <a:t>central]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400050" y="4754078"/>
            <a:ext cx="850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2"/>
              </a:rPr>
              <a:t>Nov 2012: kAndyKAn3 worm attacks North Pole Toys</a:t>
            </a: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00050" y="1491134"/>
            <a:ext cx="7785100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Over 500 SCADA vulnerabilities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00050" y="3811768"/>
            <a:ext cx="7785100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2010: </a:t>
            </a:r>
            <a:r>
              <a:rPr lang="en-US" sz="2400" dirty="0" smtClean="0">
                <a:hlinkClick r:id="rId3"/>
              </a:rPr>
              <a:t>Night Dragon</a:t>
            </a:r>
            <a:r>
              <a:rPr lang="en-US" sz="2400" dirty="0" smtClean="0"/>
              <a:t>, </a:t>
            </a:r>
            <a:r>
              <a:rPr lang="en-US" sz="2400" dirty="0" err="1" smtClean="0">
                <a:hlinkClick r:id="rId4"/>
              </a:rPr>
              <a:t>Duqu</a:t>
            </a:r>
            <a:r>
              <a:rPr lang="en-US" sz="2400" dirty="0" smtClean="0">
                <a:hlinkClick r:id="rId4"/>
              </a:rPr>
              <a:t>, </a:t>
            </a:r>
            <a:r>
              <a:rPr lang="en-US" sz="2400" dirty="0" smtClean="0">
                <a:hlinkClick r:id="rId5"/>
              </a:rPr>
              <a:t>Nitro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741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409454"/>
            <a:ext cx="8229600" cy="809746"/>
          </a:xfrm>
        </p:spPr>
        <p:txBody>
          <a:bodyPr/>
          <a:lstStyle/>
          <a:p>
            <a:pPr algn="l"/>
            <a:r>
              <a:rPr lang="en-US" dirty="0" smtClean="0"/>
              <a:t>CPS incident (more) 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5000" y="1718271"/>
            <a:ext cx="7785100" cy="2697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42</a:t>
            </a:r>
            <a:r>
              <a:rPr lang="en-US" sz="2400" dirty="0"/>
              <a:t>% of all incidences were conducted by means of mobile malware</a:t>
            </a:r>
          </a:p>
          <a:p>
            <a:pPr>
              <a:lnSpc>
                <a:spcPts val="3400"/>
              </a:lnSpc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61% of the perpetrators originated from external sources</a:t>
            </a:r>
          </a:p>
          <a:p>
            <a:pPr>
              <a:lnSpc>
                <a:spcPts val="3400"/>
              </a:lnSpc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43% of perpetrators were malware authors 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908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2755900"/>
            <a:ext cx="7683500" cy="809746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Traditional versus CPS 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975350"/>
            <a:ext cx="2133600" cy="365125"/>
          </a:xfrm>
        </p:spPr>
        <p:txBody>
          <a:bodyPr/>
          <a:lstStyle/>
          <a:p>
            <a:fld id="{02D796D6-F696-994D-BAD7-4F3E67972CA9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1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409454"/>
            <a:ext cx="8229600" cy="809746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Traditional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400" y="1718271"/>
            <a:ext cx="7785100" cy="95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Confidentiality</a:t>
            </a:r>
            <a:r>
              <a:rPr lang="en-US" sz="2400" dirty="0" smtClean="0"/>
              <a:t>: Ability to maintain secrecy from unauthorized users.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943693"/>
            <a:ext cx="7785100" cy="95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Integrity</a:t>
            </a:r>
            <a:r>
              <a:rPr lang="en-US" sz="2400" dirty="0" smtClean="0"/>
              <a:t>: Trustworthiness of data received; lack of this leads to deception.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4169114"/>
            <a:ext cx="7785100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Availability</a:t>
            </a:r>
            <a:r>
              <a:rPr lang="en-US" sz="2400" dirty="0" smtClean="0"/>
              <a:t>: Ability of the system being accessible</a:t>
            </a:r>
            <a:endParaRPr lang="en-US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021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409454"/>
            <a:ext cx="8229600" cy="809746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5600" y="1219200"/>
            <a:ext cx="8178800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Timeliness</a:t>
            </a:r>
            <a:r>
              <a:rPr lang="en-US" sz="2400" dirty="0"/>
              <a:t>:</a:t>
            </a:r>
            <a:r>
              <a:rPr lang="en-US" sz="2400" dirty="0" smtClean="0"/>
              <a:t> responsiveness, freshness of data</a:t>
            </a:r>
          </a:p>
        </p:txBody>
      </p:sp>
      <p:sp>
        <p:nvSpPr>
          <p:cNvPr id="3" name="Rectangle 2"/>
          <p:cNvSpPr/>
          <p:nvPr/>
        </p:nvSpPr>
        <p:spPr>
          <a:xfrm>
            <a:off x="355600" y="6032153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Ref: A </a:t>
            </a:r>
            <a:r>
              <a:rPr lang="en-US" dirty="0"/>
              <a:t>Taxonomy of Cyber Attacks on SCADA </a:t>
            </a:r>
            <a:r>
              <a:rPr lang="en-US" dirty="0" smtClean="0"/>
              <a:t>Systems, Zhu et al., UC Berkeley.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5600" y="2151403"/>
            <a:ext cx="7467600" cy="517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>
                <a:solidFill>
                  <a:srgbClr val="FF0000"/>
                </a:solidFill>
              </a:rPr>
              <a:t>Availability</a:t>
            </a:r>
            <a:r>
              <a:rPr lang="en-US" sz="2400" dirty="0"/>
              <a:t>: unexpected </a:t>
            </a:r>
            <a:r>
              <a:rPr lang="en-US" sz="2400" dirty="0" smtClean="0"/>
              <a:t>outages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55600" y="3083606"/>
            <a:ext cx="8178800" cy="517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>
                <a:solidFill>
                  <a:srgbClr val="FF0000"/>
                </a:solidFill>
              </a:rPr>
              <a:t>Integrity</a:t>
            </a:r>
            <a:r>
              <a:rPr lang="en-US" sz="2400" dirty="0"/>
              <a:t>: genuine data displayed and received by the </a:t>
            </a:r>
            <a:r>
              <a:rPr lang="en-US" sz="2400" dirty="0" smtClean="0"/>
              <a:t>controller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55600" y="4015809"/>
            <a:ext cx="7975600" cy="953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>
                <a:solidFill>
                  <a:srgbClr val="FF0000"/>
                </a:solidFill>
              </a:rPr>
              <a:t>Confidentiality</a:t>
            </a:r>
            <a:r>
              <a:rPr lang="en-US" sz="2400" dirty="0"/>
              <a:t>: Information regarding SCADA not available to any unauthorized </a:t>
            </a:r>
            <a:r>
              <a:rPr lang="en-US" sz="2400" dirty="0" smtClean="0"/>
              <a:t>individual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5600" y="5384026"/>
            <a:ext cx="2831725" cy="5172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>
                <a:solidFill>
                  <a:srgbClr val="FF0000"/>
                </a:solidFill>
              </a:rPr>
              <a:t>Graceful degradation</a:t>
            </a:r>
            <a:endParaRPr lang="en-US" sz="24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415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5" grpId="0"/>
      <p:bldP spid="6" grpId="0"/>
      <p:bldP spid="7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935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Industrial Control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729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Science and Technology Challenges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Not possible to identify whether behavioral attributes are the result of computations, physical laws, or together.</a:t>
            </a:r>
          </a:p>
          <a:p>
            <a:r>
              <a:rPr lang="en-US" sz="2400" dirty="0"/>
              <a:t>Separation of information science and physical science creates a </a:t>
            </a:r>
            <a:r>
              <a:rPr lang="en-US" sz="2400" dirty="0" smtClean="0"/>
              <a:t>gap </a:t>
            </a:r>
            <a:r>
              <a:rPr lang="en-US" sz="2400" dirty="0"/>
              <a:t>in scientific foundations.</a:t>
            </a:r>
          </a:p>
          <a:p>
            <a:pPr>
              <a:buFontTx/>
              <a:buNone/>
            </a:pPr>
            <a:r>
              <a:rPr lang="en-US" sz="2400" dirty="0"/>
              <a:t>    </a:t>
            </a:r>
            <a:r>
              <a:rPr lang="en-US" sz="2400" dirty="0" smtClean="0"/>
              <a:t>	</a:t>
            </a:r>
            <a:r>
              <a:rPr lang="en-US" sz="1800" dirty="0" smtClean="0"/>
              <a:t>Dominant </a:t>
            </a:r>
            <a:r>
              <a:rPr lang="en-US" sz="1800" dirty="0"/>
              <a:t>abstractions in programming languages avoid the explicit representation of physical aspects.</a:t>
            </a:r>
          </a:p>
          <a:p>
            <a:pPr>
              <a:buFontTx/>
              <a:buNone/>
            </a:pPr>
            <a:r>
              <a:rPr lang="en-US" sz="1800" dirty="0"/>
              <a:t>    </a:t>
            </a:r>
            <a:r>
              <a:rPr lang="en-US" sz="1800" dirty="0" smtClean="0"/>
              <a:t>	Physical </a:t>
            </a:r>
            <a:r>
              <a:rPr lang="en-US" sz="1800" dirty="0"/>
              <a:t>processes neglect the importance of the properties of computing and communication platforms.</a:t>
            </a:r>
            <a:endParaRPr lang="en-US" sz="2400" dirty="0"/>
          </a:p>
          <a:p>
            <a:r>
              <a:rPr lang="en-US" sz="2400" dirty="0"/>
              <a:t>Simple combination of physical process and computational process will be inefficient and unsafe.</a:t>
            </a:r>
          </a:p>
          <a:p>
            <a:pPr>
              <a:buFontTx/>
              <a:buNone/>
            </a:pPr>
            <a:r>
              <a:rPr lang="en-US" sz="2400" dirty="0"/>
              <a:t>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4854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SCADA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5100" y="6356350"/>
            <a:ext cx="2133600" cy="365125"/>
          </a:xfrm>
        </p:spPr>
        <p:txBody>
          <a:bodyPr/>
          <a:lstStyle/>
          <a:p>
            <a:fld id="{02D796D6-F696-994D-BAD7-4F3E67972CA9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2219" y="2301754"/>
            <a:ext cx="6278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/>
              <a:t>upervisory </a:t>
            </a:r>
            <a:r>
              <a:rPr lang="en-US" sz="2400" dirty="0" smtClean="0">
                <a:solidFill>
                  <a:srgbClr val="FF0000"/>
                </a:solidFill>
              </a:rPr>
              <a:t>C</a:t>
            </a:r>
            <a:r>
              <a:rPr lang="en-US" sz="2400" dirty="0" smtClean="0"/>
              <a:t>ontrol and </a:t>
            </a:r>
            <a:r>
              <a:rPr lang="en-US" sz="2400" dirty="0" smtClean="0">
                <a:solidFill>
                  <a:srgbClr val="FF0000"/>
                </a:solidFill>
              </a:rPr>
              <a:t>D</a:t>
            </a:r>
            <a:r>
              <a:rPr lang="en-US" sz="2400" dirty="0" smtClean="0"/>
              <a:t>ata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cquisition </a:t>
            </a:r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/>
              <a:t>ystem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62219" y="3139954"/>
            <a:ext cx="6964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is an industrial control system that  consists of RTUs, PLCs, and HMIs to control an industrial process.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62219" y="4422654"/>
            <a:ext cx="6964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Use</a:t>
            </a:r>
            <a:r>
              <a:rPr lang="en-US" sz="2400" dirty="0" smtClean="0"/>
              <a:t>: Manufacturing,  </a:t>
            </a:r>
            <a:r>
              <a:rPr lang="en-US" sz="2400" dirty="0"/>
              <a:t>p</a:t>
            </a:r>
            <a:r>
              <a:rPr lang="en-US" sz="2400" dirty="0" smtClean="0"/>
              <a:t>ower generation, fabrication, oil and gas pipelines, etc. </a:t>
            </a:r>
            <a:endParaRPr lang="en-US" sz="24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518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4854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RTU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2601" y="1638300"/>
            <a:ext cx="68453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Microprocessor controlled </a:t>
            </a:r>
            <a:r>
              <a:rPr lang="en-US" sz="2400" dirty="0" smtClean="0">
                <a:solidFill>
                  <a:srgbClr val="FF0000"/>
                </a:solidFill>
              </a:rPr>
              <a:t>R</a:t>
            </a:r>
            <a:r>
              <a:rPr lang="en-US" sz="2400" dirty="0" smtClean="0"/>
              <a:t>emote </a:t>
            </a:r>
            <a:r>
              <a:rPr lang="en-US" sz="2400" dirty="0" smtClean="0">
                <a:solidFill>
                  <a:srgbClr val="FF0000"/>
                </a:solidFill>
              </a:rPr>
              <a:t>T</a:t>
            </a:r>
            <a:r>
              <a:rPr lang="en-US" sz="2400" dirty="0" smtClean="0"/>
              <a:t>erminal/</a:t>
            </a:r>
            <a:r>
              <a:rPr lang="en-US" sz="2400" dirty="0" smtClean="0">
                <a:solidFill>
                  <a:srgbClr val="FF0000"/>
                </a:solidFill>
              </a:rPr>
              <a:t>T</a:t>
            </a:r>
            <a:r>
              <a:rPr lang="en-US" sz="2400" dirty="0" smtClean="0"/>
              <a:t>elemetry Unit </a:t>
            </a:r>
          </a:p>
          <a:p>
            <a:endParaRPr lang="en-US" sz="2400" dirty="0"/>
          </a:p>
          <a:p>
            <a:r>
              <a:rPr lang="en-US" sz="2400" dirty="0" smtClean="0"/>
              <a:t>Interface between  physical objects and a SCADA.</a:t>
            </a:r>
          </a:p>
          <a:p>
            <a:endParaRPr lang="en-US" sz="2400" dirty="0"/>
          </a:p>
          <a:p>
            <a:r>
              <a:rPr lang="en-US" sz="2400" dirty="0" smtClean="0"/>
              <a:t>Transmits telemetry data to SCADA. Example: water quality.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500" y="4337050"/>
            <a:ext cx="2232000" cy="223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4493756"/>
            <a:ext cx="2819400" cy="1282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04900" y="5894685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Siemens LC150 Pump Control Telemetry Unit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817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8154"/>
            <a:ext cx="8229600" cy="873246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PLC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3701" y="1245612"/>
            <a:ext cx="72644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dirty="0" smtClean="0"/>
              <a:t>rogrammable </a:t>
            </a:r>
            <a:r>
              <a:rPr lang="en-US" sz="2400" dirty="0" smtClean="0">
                <a:solidFill>
                  <a:srgbClr val="FF0000"/>
                </a:solidFill>
              </a:rPr>
              <a:t>L</a:t>
            </a:r>
            <a:r>
              <a:rPr lang="en-US" sz="2400" dirty="0" smtClean="0"/>
              <a:t>ogic </a:t>
            </a:r>
            <a:r>
              <a:rPr lang="en-US" sz="2400" dirty="0" smtClean="0">
                <a:solidFill>
                  <a:srgbClr val="FF0000"/>
                </a:solidFill>
              </a:rPr>
              <a:t>C</a:t>
            </a:r>
            <a:r>
              <a:rPr lang="en-US" sz="2400" dirty="0" smtClean="0"/>
              <a:t>ontroller</a:t>
            </a:r>
          </a:p>
          <a:p>
            <a:endParaRPr lang="en-US" sz="2400" dirty="0"/>
          </a:p>
          <a:p>
            <a:r>
              <a:rPr lang="en-US" sz="2400" dirty="0" smtClean="0"/>
              <a:t>A computer to control the operation of electro-mechanical devices such as pumps, motors, switches</a:t>
            </a:r>
          </a:p>
          <a:p>
            <a:endParaRPr lang="en-US" sz="2400" dirty="0"/>
          </a:p>
          <a:p>
            <a:r>
              <a:rPr lang="en-US" sz="2400" dirty="0" smtClean="0"/>
              <a:t>Hard real-time system</a:t>
            </a:r>
          </a:p>
          <a:p>
            <a:endParaRPr lang="en-US" sz="2400" dirty="0"/>
          </a:p>
          <a:p>
            <a:r>
              <a:rPr lang="en-US" sz="2400" dirty="0" smtClean="0"/>
              <a:t>Programs stored in non-volatile memory, battery backup</a:t>
            </a:r>
          </a:p>
          <a:p>
            <a:endParaRPr lang="en-US" sz="2400" dirty="0" smtClean="0"/>
          </a:p>
          <a:p>
            <a:r>
              <a:rPr lang="en-US" sz="2400" dirty="0" smtClean="0"/>
              <a:t>Programmed using State Logic, Basic, C:</a:t>
            </a:r>
          </a:p>
          <a:p>
            <a:r>
              <a:rPr lang="en-US" sz="2400" dirty="0"/>
              <a:t>IEC 61131-</a:t>
            </a:r>
            <a:r>
              <a:rPr lang="en-US" sz="2400" dirty="0" smtClean="0"/>
              <a:t>3 programming standard </a:t>
            </a:r>
            <a:endParaRPr lang="en-US" sz="2400" dirty="0"/>
          </a:p>
        </p:txBody>
      </p:sp>
      <p:pic>
        <p:nvPicPr>
          <p:cNvPr id="8" name="Picture 7" descr="SiemensS7MEC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4400" y="4847630"/>
            <a:ext cx="2387600" cy="1739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13100" y="5715000"/>
            <a:ext cx="2044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Siemens S7-mEC embedded controller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813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8154"/>
            <a:ext cx="8813800" cy="873246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PLC Scan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1" y="1727200"/>
            <a:ext cx="7924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PLC program is scanned continuously while reading the state of physical inputs and setting the state of the physical outputs.</a:t>
            </a:r>
          </a:p>
          <a:p>
            <a:pPr>
              <a:lnSpc>
                <a:spcPts val="3600"/>
              </a:lnSpc>
            </a:pPr>
            <a:endParaRPr lang="en-US" sz="2400" dirty="0"/>
          </a:p>
          <a:p>
            <a:r>
              <a:rPr lang="en-US" sz="2400" dirty="0" smtClean="0"/>
              <a:t>Scan time for one cycle is between 0-200ms.</a:t>
            </a:r>
          </a:p>
          <a:p>
            <a:endParaRPr lang="en-US" sz="2400" dirty="0"/>
          </a:p>
          <a:p>
            <a:r>
              <a:rPr lang="en-US" sz="2400" dirty="0" smtClean="0"/>
              <a:t>Larger scan times might miss transient events.</a:t>
            </a:r>
            <a:endParaRPr lang="en-US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426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8154"/>
            <a:ext cx="8229600" cy="873246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HMI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3701" y="1245612"/>
            <a:ext cx="726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</a:t>
            </a:r>
            <a:r>
              <a:rPr lang="en-US" sz="2400" dirty="0" smtClean="0"/>
              <a:t>uman </a:t>
            </a:r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 smtClean="0"/>
              <a:t>achine </a:t>
            </a:r>
            <a:r>
              <a:rPr lang="en-US" sz="2400" dirty="0" smtClean="0">
                <a:solidFill>
                  <a:srgbClr val="FF0000"/>
                </a:solidFill>
              </a:rPr>
              <a:t>I</a:t>
            </a:r>
            <a:r>
              <a:rPr lang="en-US" sz="2400" dirty="0" smtClean="0"/>
              <a:t>nterface</a:t>
            </a:r>
          </a:p>
          <a:p>
            <a:endParaRPr lang="en-US" sz="2400" dirty="0" smtClean="0"/>
          </a:p>
          <a:p>
            <a:r>
              <a:rPr lang="en-US" sz="2400" dirty="0" smtClean="0"/>
              <a:t>Operator panel to display and control of system/device state</a:t>
            </a:r>
          </a:p>
          <a:p>
            <a:endParaRPr lang="en-US" sz="2400" dirty="0"/>
          </a:p>
          <a:p>
            <a:r>
              <a:rPr lang="en-US" sz="2400" dirty="0" smtClean="0"/>
              <a:t>Programming software: Example: </a:t>
            </a:r>
            <a:r>
              <a:rPr lang="en-US" sz="2400" dirty="0" err="1" smtClean="0"/>
              <a:t>WinCC</a:t>
            </a:r>
            <a:r>
              <a:rPr lang="en-US" sz="2400" dirty="0" smtClean="0"/>
              <a:t> from Siemens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336" y="3797307"/>
            <a:ext cx="3734658" cy="2698287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886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6045200" cy="922092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CPS Survivability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99846" y="3680311"/>
            <a:ext cx="8086954" cy="1010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800" dirty="0" smtClean="0"/>
              <a:t>How can a CPS continue to function above a given threshold in the presence of attacks?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9846" y="1745615"/>
            <a:ext cx="6702654" cy="1010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800" dirty="0" smtClean="0"/>
              <a:t>Despite these techniques, systems continue to be compromised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598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1800"/>
            <a:ext cx="8229600" cy="2971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Two stories:</a:t>
            </a:r>
            <a:br>
              <a:rPr lang="en-US" dirty="0" smtClean="0"/>
            </a:br>
            <a:r>
              <a:rPr lang="en-US" dirty="0" smtClean="0"/>
              <a:t>	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North Pole Toys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err="1" smtClean="0">
                <a:solidFill>
                  <a:srgbClr val="FF0000"/>
                </a:solidFill>
              </a:rPr>
              <a:t>Stuxnet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65900" y="6356350"/>
            <a:ext cx="2133600" cy="365125"/>
          </a:xfrm>
        </p:spPr>
        <p:txBody>
          <a:bodyPr/>
          <a:lstStyle/>
          <a:p>
            <a:fld id="{02D796D6-F696-994D-BAD7-4F3E67972CA9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419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330200"/>
            <a:ext cx="8229600" cy="787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North Pole Toys: Basics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0700" y="1485900"/>
            <a:ext cx="2160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On-line retailer.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20700" y="2350616"/>
            <a:ext cx="7045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Carries specialized toys generally not found elsewhere.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20700" y="3215332"/>
            <a:ext cx="7118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Process: Toy Assembly, Toy Packaging and Toy Shipping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0700" y="4080048"/>
            <a:ext cx="779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2011: Replaced the old manufacturing system with new automated industrial control system.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20700" y="5314097"/>
            <a:ext cx="779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Files are carried on USB sticks from main server to the workshop; </a:t>
            </a:r>
            <a:r>
              <a:rPr lang="en-US" sz="2400" dirty="0" smtClean="0">
                <a:solidFill>
                  <a:srgbClr val="FF0000"/>
                </a:solidFill>
              </a:rPr>
              <a:t>air gap established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221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482600"/>
            <a:ext cx="8229600" cy="787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North Pole Toys: Attack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5900" y="1701800"/>
            <a:ext cx="4461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Day before Thanksgiving 2011…….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20700" y="2566516"/>
            <a:ext cx="7688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Instead of one toy per box, multiple toys were being placed.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20700" y="3431232"/>
            <a:ext cx="528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Some empty boxes were being wrapped.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20700" y="4295948"/>
            <a:ext cx="779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Initial suspicion: Incorrect PLC code; but the code found to be correct.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20700" y="5529997"/>
            <a:ext cx="779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Discovery: </a:t>
            </a:r>
            <a:r>
              <a:rPr lang="en-US" sz="2400" b="1" i="1" dirty="0" smtClean="0">
                <a:solidFill>
                  <a:srgbClr val="FF0000"/>
                </a:solidFill>
              </a:rPr>
              <a:t>kAndyKAn3</a:t>
            </a:r>
            <a:r>
              <a:rPr lang="en-US" sz="2400" b="1" dirty="0" smtClean="0"/>
              <a:t> </a:t>
            </a:r>
            <a:r>
              <a:rPr lang="en-US" sz="2400" dirty="0" smtClean="0"/>
              <a:t>worm  had infected the PLC and the main office computers.</a:t>
            </a:r>
            <a:endParaRPr lang="en-US" sz="24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021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2247900"/>
            <a:ext cx="4584700" cy="787400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>
                <a:solidFill>
                  <a:srgbClr val="FF0000"/>
                </a:solidFill>
              </a:rPr>
              <a:t>Stuxnet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403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254"/>
            <a:ext cx="8229600" cy="1143000"/>
          </a:xfrm>
        </p:spPr>
        <p:txBody>
          <a:bodyPr/>
          <a:lstStyle/>
          <a:p>
            <a:r>
              <a:rPr lang="en-US" dirty="0" smtClean="0"/>
              <a:t>Cyber Physical Systems: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955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7569200" cy="922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Iranian nuclear enrichment plant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3178770"/>
            <a:ext cx="7467599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Intl Atomic Energy Commission found over 1000-2000 removed from cascades in a few months!! </a:t>
            </a:r>
          </a:p>
          <a:p>
            <a:pPr>
              <a:lnSpc>
                <a:spcPts val="3600"/>
              </a:lnSpc>
            </a:pPr>
            <a:endParaRPr lang="en-US" sz="2400" dirty="0">
              <a:solidFill>
                <a:srgbClr val="FF0000"/>
              </a:solidFill>
            </a:endParaRPr>
          </a:p>
          <a:p>
            <a:pPr>
              <a:lnSpc>
                <a:spcPts val="36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What happened?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752600"/>
            <a:ext cx="6540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About 8700 centrifuges installed; replacement rate of 10% per year (approximately 800/</a:t>
            </a:r>
            <a:r>
              <a:rPr lang="en-US" sz="2400" dirty="0" err="1" smtClean="0"/>
              <a:t>yr</a:t>
            </a:r>
            <a:r>
              <a:rPr lang="en-US" sz="2400" dirty="0" smtClean="0"/>
              <a:t>); </a:t>
            </a:r>
            <a:endParaRPr lang="en-US" sz="24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25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7569200" cy="92209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Malware suspicion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4039636"/>
            <a:ext cx="7467599" cy="1010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800" dirty="0" smtClean="0"/>
              <a:t>It was found that the virus was using a </a:t>
            </a:r>
            <a:r>
              <a:rPr lang="en-US" sz="2800" dirty="0" smtClean="0">
                <a:solidFill>
                  <a:srgbClr val="FF0000"/>
                </a:solidFill>
              </a:rPr>
              <a:t>zero-day vulnerability </a:t>
            </a:r>
            <a:r>
              <a:rPr lang="en-US" sz="2800" dirty="0" smtClean="0"/>
              <a:t>to spread.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752600"/>
            <a:ext cx="6540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June 17, 2010: A computer belonging to an </a:t>
            </a:r>
            <a:r>
              <a:rPr lang="en-US" sz="2800" dirty="0" smtClean="0"/>
              <a:t>Iranian, </a:t>
            </a:r>
            <a:r>
              <a:rPr lang="en-US" sz="2800" dirty="0" smtClean="0"/>
              <a:t>a customer of  </a:t>
            </a:r>
            <a:r>
              <a:rPr lang="en-US" sz="2800" dirty="0" err="1" smtClean="0">
                <a:solidFill>
                  <a:srgbClr val="FF0000"/>
                </a:solidFill>
              </a:rPr>
              <a:t>VirusBlokAda</a:t>
            </a:r>
            <a:r>
              <a:rPr lang="en-US" sz="2800" dirty="0" smtClean="0"/>
              <a:t> was caught in a reboot loop. </a:t>
            </a:r>
            <a:endParaRPr lang="en-US" sz="28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160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8115300" cy="92209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Stuxnet Spread: .LNK file via USB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4500" y="1565870"/>
            <a:ext cx="746759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Microsoft informed; the virus named </a:t>
            </a:r>
            <a:r>
              <a:rPr lang="en-US" sz="2400" dirty="0" err="1" smtClean="0">
                <a:solidFill>
                  <a:srgbClr val="FF0000"/>
                </a:solidFill>
              </a:rPr>
              <a:t>Stuxnet</a:t>
            </a:r>
            <a:r>
              <a:rPr lang="en-US" sz="2400" dirty="0" smtClean="0"/>
              <a:t> using the file names found in the virus </a:t>
            </a:r>
            <a:r>
              <a:rPr lang="en-US" sz="2400" dirty="0"/>
              <a:t>(.stub and </a:t>
            </a:r>
            <a:r>
              <a:rPr lang="en-US" sz="2400" dirty="0" err="1" smtClean="0"/>
              <a:t>MrxNet.sys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44500" y="2879460"/>
            <a:ext cx="746759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The .LNK file drops a new copy of </a:t>
            </a:r>
            <a:r>
              <a:rPr lang="en-US" sz="2400" dirty="0" smtClean="0">
                <a:solidFill>
                  <a:srgbClr val="FF0000"/>
                </a:solidFill>
              </a:rPr>
              <a:t>Stuxnet</a:t>
            </a:r>
            <a:r>
              <a:rPr lang="en-US" sz="2400" dirty="0" smtClean="0"/>
              <a:t> onto other systems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44500" y="4193050"/>
            <a:ext cx="746759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It also drops a rootkit which is used to hide the Stuxnet routines.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44500" y="5506640"/>
            <a:ext cx="746759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Some driver files used a certificate stolen from a company in Taiwan.</a:t>
            </a:r>
            <a:endParaRPr lang="en-US" sz="24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938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8115300" cy="92209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Stuxnet Spread: Vulnerabilities exploited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4500" y="1692870"/>
            <a:ext cx="4267200" cy="548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800" dirty="0" smtClean="0"/>
              <a:t>Print spooler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44500" y="2957999"/>
            <a:ext cx="3532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Windows keyboard </a:t>
            </a:r>
            <a:r>
              <a:rPr lang="en-US" sz="2800" dirty="0" smtClean="0"/>
              <a:t>file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444500" y="4197480"/>
            <a:ext cx="2896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Task </a:t>
            </a:r>
            <a:r>
              <a:rPr lang="en-US" sz="2800" dirty="0"/>
              <a:t>Scheduler file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4500" y="5436962"/>
            <a:ext cx="629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Static password (</a:t>
            </a:r>
            <a:r>
              <a:rPr lang="en-US" sz="2800" dirty="0" smtClean="0">
                <a:solidFill>
                  <a:srgbClr val="FF0000"/>
                </a:solidFill>
              </a:rPr>
              <a:t>Cyber</a:t>
            </a:r>
            <a:r>
              <a:rPr lang="en-US" sz="2800" dirty="0" smtClean="0"/>
              <a:t>) coded by Siemens into Step 7 software</a:t>
            </a:r>
            <a:endParaRPr lang="en-US" sz="28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220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8115300" cy="922092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/>
              <a:t>Stuxnet</a:t>
            </a:r>
            <a:r>
              <a:rPr lang="en-US" dirty="0" smtClean="0"/>
              <a:t>..cut short a long story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4500" y="1565870"/>
            <a:ext cx="746759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Designed to target </a:t>
            </a:r>
            <a:r>
              <a:rPr lang="en-US" sz="2400" dirty="0" err="1">
                <a:solidFill>
                  <a:srgbClr val="FF0000"/>
                </a:solidFill>
              </a:rPr>
              <a:t>Simatic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WinCC</a:t>
            </a:r>
            <a:r>
              <a:rPr lang="en-US" sz="2400" dirty="0">
                <a:solidFill>
                  <a:srgbClr val="FF0000"/>
                </a:solidFill>
              </a:rPr>
              <a:t> Step7 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software from Siemens.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44500" y="2765843"/>
            <a:ext cx="82423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A malicious DLL file intercepted commands from Step 7  to PLC that controlled frequency converters; replaced them by their own commands; the screen showed only valid commands.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44500" y="4427481"/>
            <a:ext cx="746759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err="1"/>
              <a:t>Stuxnet</a:t>
            </a:r>
            <a:r>
              <a:rPr lang="en-US" sz="2400" dirty="0"/>
              <a:t> </a:t>
            </a:r>
            <a:r>
              <a:rPr lang="en-US" sz="2400" dirty="0" smtClean="0"/>
              <a:t>searched for </a:t>
            </a:r>
            <a:r>
              <a:rPr lang="en-US" sz="2400" dirty="0"/>
              <a:t>a specific value—2C CB 00 </a:t>
            </a:r>
            <a:r>
              <a:rPr lang="en-US" sz="2400" dirty="0" smtClean="0"/>
              <a:t>01, 9500H, 7050;  codes used in </a:t>
            </a:r>
            <a:r>
              <a:rPr lang="en-US" sz="2400" dirty="0" err="1" smtClean="0"/>
              <a:t>Profibus</a:t>
            </a:r>
            <a:r>
              <a:rPr lang="en-US" sz="2400" dirty="0" smtClean="0"/>
              <a:t> communication standard.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44500" y="5627455"/>
            <a:ext cx="746759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The two 1-word codes were of frequency converters made in Finland and Iran.</a:t>
            </a:r>
            <a:endParaRPr lang="en-US" sz="24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805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8115300" cy="922092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/>
              <a:t>Stuxnet</a:t>
            </a:r>
            <a:r>
              <a:rPr lang="en-US" dirty="0" smtClean="0"/>
              <a:t>..finally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4500" y="1565870"/>
            <a:ext cx="746759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The STL code sent 47F and 1 (command </a:t>
            </a:r>
            <a:r>
              <a:rPr lang="en-US" sz="2400" dirty="0"/>
              <a:t>to start the frequency </a:t>
            </a:r>
            <a:r>
              <a:rPr lang="en-US" sz="2400" dirty="0" smtClean="0"/>
              <a:t>converter  and set value to 1 ).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44500" y="2879460"/>
            <a:ext cx="82423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Stuxnet</a:t>
            </a:r>
            <a:r>
              <a:rPr lang="en-US" sz="2400" dirty="0" smtClean="0">
                <a:solidFill>
                  <a:srgbClr val="FF0000"/>
                </a:solidFill>
              </a:rPr>
              <a:t> strategy</a:t>
            </a:r>
            <a:r>
              <a:rPr lang="en-US" sz="2400" dirty="0" smtClean="0"/>
              <a:t>: </a:t>
            </a:r>
          </a:p>
          <a:p>
            <a:endParaRPr lang="en-US" sz="2400" dirty="0"/>
          </a:p>
          <a:p>
            <a:r>
              <a:rPr lang="en-US" sz="2400" dirty="0" smtClean="0"/>
              <a:t>Stay quiet for 2-weeks; increase </a:t>
            </a:r>
            <a:r>
              <a:rPr lang="en-US" sz="2400" dirty="0"/>
              <a:t>the frequency of the converters to 1,410Hz for 15 </a:t>
            </a:r>
            <a:r>
              <a:rPr lang="en-US" sz="2400" dirty="0" smtClean="0"/>
              <a:t>minutes</a:t>
            </a:r>
            <a:r>
              <a:rPr lang="en-US" sz="2400" dirty="0"/>
              <a:t>;</a:t>
            </a:r>
            <a:r>
              <a:rPr lang="en-US" sz="2400" dirty="0" smtClean="0"/>
              <a:t> restore </a:t>
            </a:r>
            <a:r>
              <a:rPr lang="en-US" sz="2400" dirty="0"/>
              <a:t>them to a normal frequency of </a:t>
            </a:r>
            <a:r>
              <a:rPr lang="en-US" sz="2400" dirty="0" smtClean="0"/>
              <a:t>1,064Hz for for </a:t>
            </a:r>
            <a:r>
              <a:rPr lang="en-US" sz="2400" dirty="0"/>
              <a:t>27 </a:t>
            </a:r>
            <a:r>
              <a:rPr lang="en-US" sz="2400" dirty="0" smtClean="0"/>
              <a:t>days; drop </a:t>
            </a:r>
            <a:r>
              <a:rPr lang="en-US" sz="2400" dirty="0"/>
              <a:t>the frequency down to 2Hz for 50 minutes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Repeat above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537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300" y="4448054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Control Systems: </a:t>
            </a:r>
            <a:r>
              <a:rPr lang="en-US" dirty="0" smtClean="0"/>
              <a:t>Refresher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92401" y="5591054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Secure control: towards survivable cyber physical systems, Amin et al.,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44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6754"/>
            <a:ext cx="8229600" cy="70814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Linear feedback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4500" y="2514034"/>
            <a:ext cx="330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x: state vector </a:t>
            </a:r>
          </a:p>
          <a:p>
            <a:r>
              <a:rPr lang="en-US" sz="2400" dirty="0" smtClean="0"/>
              <a:t>A: state matrix</a:t>
            </a:r>
          </a:p>
          <a:p>
            <a:r>
              <a:rPr lang="en-US" sz="2400" dirty="0" smtClean="0"/>
              <a:t>B: Input matrix</a:t>
            </a:r>
          </a:p>
          <a:p>
            <a:r>
              <a:rPr lang="en-US" sz="2400" dirty="0" smtClean="0"/>
              <a:t>C: Output matrix</a:t>
            </a:r>
            <a:endParaRPr lang="en-US" sz="2400" dirty="0"/>
          </a:p>
          <a:p>
            <a:r>
              <a:rPr lang="en-US" sz="2400" dirty="0" smtClean="0"/>
              <a:t>D: </a:t>
            </a:r>
            <a:r>
              <a:rPr lang="en-US" sz="2400" dirty="0" err="1" smtClean="0"/>
              <a:t>Feedforward</a:t>
            </a:r>
            <a:r>
              <a:rPr lang="en-US" sz="2400" dirty="0" smtClean="0"/>
              <a:t> matrix </a:t>
            </a:r>
          </a:p>
          <a:p>
            <a:r>
              <a:rPr lang="en-US" sz="2400" dirty="0"/>
              <a:t>u</a:t>
            </a:r>
            <a:r>
              <a:rPr lang="en-US" sz="2400" dirty="0" smtClean="0"/>
              <a:t>: Control input</a:t>
            </a:r>
          </a:p>
          <a:p>
            <a:r>
              <a:rPr lang="en-US" sz="2400" dirty="0" smtClean="0"/>
              <a:t>Y: System output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505493" y="1428571"/>
            <a:ext cx="1884825" cy="1044952"/>
            <a:chOff x="584200" y="2580620"/>
            <a:chExt cx="1884825" cy="1044952"/>
          </a:xfrm>
        </p:grpSpPr>
        <p:sp>
          <p:nvSpPr>
            <p:cNvPr id="6" name="TextBox 5"/>
            <p:cNvSpPr txBox="1"/>
            <p:nvPr/>
          </p:nvSpPr>
          <p:spPr>
            <a:xfrm>
              <a:off x="584200" y="2580620"/>
              <a:ext cx="18848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x</a:t>
              </a:r>
              <a:r>
                <a:rPr lang="en-US" sz="2800" baseline="-25000" dirty="0" smtClean="0"/>
                <a:t>k+1</a:t>
              </a:r>
              <a:r>
                <a:rPr lang="en-US" sz="2800" dirty="0" smtClean="0"/>
                <a:t>=</a:t>
              </a:r>
              <a:r>
                <a:rPr lang="en-US" sz="2800" dirty="0" err="1" smtClean="0"/>
                <a:t>Ax</a:t>
              </a:r>
              <a:r>
                <a:rPr lang="en-US" sz="2800" baseline="-25000" dirty="0" err="1" smtClean="0"/>
                <a:t>k</a:t>
              </a:r>
              <a:r>
                <a:rPr lang="en-US" sz="2800" dirty="0" err="1" smtClean="0"/>
                <a:t>+w</a:t>
              </a:r>
              <a:r>
                <a:rPr lang="en-US" sz="2800" baseline="-25000" dirty="0" err="1" smtClean="0"/>
                <a:t>k</a:t>
              </a:r>
              <a:endParaRPr lang="en-US" sz="2800" baseline="-25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4200" y="3102352"/>
              <a:ext cx="15404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y</a:t>
              </a:r>
              <a:r>
                <a:rPr lang="en-US" sz="2800" baseline="-25000" dirty="0" err="1" smtClean="0"/>
                <a:t>k</a:t>
              </a:r>
              <a:r>
                <a:rPr lang="en-US" sz="2800" dirty="0" smtClean="0"/>
                <a:t>=</a:t>
              </a:r>
              <a:r>
                <a:rPr lang="en-US" sz="2800" dirty="0" err="1"/>
                <a:t>C</a:t>
              </a:r>
              <a:r>
                <a:rPr lang="en-US" sz="2800" dirty="0" err="1" smtClean="0"/>
                <a:t>x</a:t>
              </a:r>
              <a:r>
                <a:rPr lang="en-US" sz="2800" baseline="-25000" dirty="0" err="1" smtClean="0"/>
                <a:t>k</a:t>
              </a:r>
              <a:r>
                <a:rPr lang="en-US" sz="2800" dirty="0" err="1" smtClean="0"/>
                <a:t>+v</a:t>
              </a:r>
              <a:r>
                <a:rPr lang="en-US" sz="2800" baseline="-25000" dirty="0" err="1" smtClean="0"/>
                <a:t>k</a:t>
              </a:r>
              <a:endParaRPr lang="en-US" sz="2800" baseline="-25000" dirty="0"/>
            </a:p>
          </p:txBody>
        </p:sp>
      </p:grpSp>
      <p:pic>
        <p:nvPicPr>
          <p:cNvPr id="10" name="Picture 9" descr="stateSpaceEquati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63" y="1282700"/>
            <a:ext cx="4395537" cy="914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05493" y="2883366"/>
            <a:ext cx="3302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</a:t>
            </a:r>
            <a:r>
              <a:rPr lang="en-US" sz="2400" dirty="0" smtClean="0"/>
              <a:t>: state noise and </a:t>
            </a:r>
          </a:p>
          <a:p>
            <a:r>
              <a:rPr lang="en-US" sz="2400" dirty="0"/>
              <a:t>v</a:t>
            </a:r>
            <a:r>
              <a:rPr lang="en-US" sz="2400" dirty="0" smtClean="0"/>
              <a:t>: measurement noise vectors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093955" y="4214167"/>
            <a:ext cx="55453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Problem</a:t>
            </a:r>
            <a:r>
              <a:rPr lang="en-US" sz="2400" dirty="0" smtClean="0"/>
              <a:t>: How to ensure optimal state estimation under noisy measurements?</a:t>
            </a:r>
          </a:p>
          <a:p>
            <a:endParaRPr lang="en-US" sz="2400" dirty="0" smtClean="0"/>
          </a:p>
          <a:p>
            <a:r>
              <a:rPr lang="en-US" sz="2400" dirty="0" smtClean="0"/>
              <a:t>Gaussian </a:t>
            </a:r>
            <a:r>
              <a:rPr lang="en-US" sz="2400" dirty="0"/>
              <a:t>random noise, zero mean and Q and R, both &gt;0 as covariance</a:t>
            </a:r>
          </a:p>
          <a:p>
            <a:endParaRPr lang="en-US" sz="240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937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269754"/>
            <a:ext cx="8229600" cy="70814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L</a:t>
            </a:r>
            <a:r>
              <a:rPr lang="en-US" sz="3600" dirty="0" smtClean="0"/>
              <a:t>inear feedback system: discrete version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58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40374" y="1427827"/>
            <a:ext cx="1884825" cy="1044952"/>
            <a:chOff x="584200" y="2580620"/>
            <a:chExt cx="1884825" cy="1044952"/>
          </a:xfrm>
        </p:grpSpPr>
        <p:sp>
          <p:nvSpPr>
            <p:cNvPr id="6" name="TextBox 5"/>
            <p:cNvSpPr txBox="1"/>
            <p:nvPr/>
          </p:nvSpPr>
          <p:spPr>
            <a:xfrm>
              <a:off x="584200" y="2580620"/>
              <a:ext cx="18848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x</a:t>
              </a:r>
              <a:r>
                <a:rPr lang="en-US" sz="2800" baseline="-25000" dirty="0" smtClean="0"/>
                <a:t>k+1</a:t>
              </a:r>
              <a:r>
                <a:rPr lang="en-US" sz="2800" dirty="0" smtClean="0"/>
                <a:t>=</a:t>
              </a:r>
              <a:r>
                <a:rPr lang="en-US" sz="2800" dirty="0" err="1" smtClean="0"/>
                <a:t>Ax</a:t>
              </a:r>
              <a:r>
                <a:rPr lang="en-US" sz="2800" baseline="-25000" dirty="0" err="1" smtClean="0"/>
                <a:t>k</a:t>
              </a:r>
              <a:r>
                <a:rPr lang="en-US" sz="2800" dirty="0" err="1" smtClean="0"/>
                <a:t>+w</a:t>
              </a:r>
              <a:r>
                <a:rPr lang="en-US" sz="2800" baseline="-25000" dirty="0" err="1" smtClean="0"/>
                <a:t>k</a:t>
              </a:r>
              <a:endParaRPr lang="en-US" sz="2800" baseline="-25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4200" y="3102352"/>
              <a:ext cx="15404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y</a:t>
              </a:r>
              <a:r>
                <a:rPr lang="en-US" sz="2800" baseline="-25000" dirty="0" err="1" smtClean="0"/>
                <a:t>k</a:t>
              </a:r>
              <a:r>
                <a:rPr lang="en-US" sz="2800" dirty="0" smtClean="0"/>
                <a:t>=</a:t>
              </a:r>
              <a:r>
                <a:rPr lang="en-US" sz="2800" dirty="0" err="1"/>
                <a:t>C</a:t>
              </a:r>
              <a:r>
                <a:rPr lang="en-US" sz="2800" dirty="0" err="1" smtClean="0"/>
                <a:t>x</a:t>
              </a:r>
              <a:r>
                <a:rPr lang="en-US" sz="2800" baseline="-25000" dirty="0" err="1" smtClean="0"/>
                <a:t>k</a:t>
              </a:r>
              <a:r>
                <a:rPr lang="en-US" sz="2800" dirty="0" err="1" smtClean="0"/>
                <a:t>+v</a:t>
              </a:r>
              <a:r>
                <a:rPr lang="en-US" sz="2800" baseline="-25000" dirty="0" err="1" smtClean="0"/>
                <a:t>k</a:t>
              </a:r>
              <a:endParaRPr lang="en-US" sz="2800" baseline="-250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134374" y="1465649"/>
            <a:ext cx="3302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</a:t>
            </a:r>
            <a:r>
              <a:rPr lang="en-US" sz="2400" dirty="0" smtClean="0"/>
              <a:t>: state noise and </a:t>
            </a:r>
          </a:p>
          <a:p>
            <a:r>
              <a:rPr lang="en-US" sz="2400" dirty="0"/>
              <a:t>v</a:t>
            </a:r>
            <a:r>
              <a:rPr lang="en-US" sz="2400" dirty="0" smtClean="0"/>
              <a:t>: measurement noise vectors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37174" y="2664538"/>
            <a:ext cx="8521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Problem</a:t>
            </a:r>
            <a:r>
              <a:rPr lang="en-US" sz="2400" dirty="0" smtClean="0"/>
              <a:t>: How to ensure optimal state estimation under noisy measurements?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100" y="3678694"/>
            <a:ext cx="8521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Gaussian random noise, zero mean and Q and R, both &gt;0 as covariance.</a:t>
            </a:r>
          </a:p>
          <a:p>
            <a:endParaRPr lang="en-US" sz="2400" dirty="0"/>
          </a:p>
          <a:p>
            <a:r>
              <a:rPr lang="en-US" sz="2400" b="1" dirty="0"/>
              <a:t>Assumption: (</a:t>
            </a:r>
            <a:r>
              <a:rPr lang="en-US" sz="2400" dirty="0"/>
              <a:t>A;C</a:t>
            </a:r>
            <a:r>
              <a:rPr lang="en-US" sz="2400" b="1" dirty="0"/>
              <a:t>) </a:t>
            </a:r>
            <a:r>
              <a:rPr lang="en-US" sz="2400" dirty="0"/>
              <a:t>is detectable and </a:t>
            </a:r>
            <a:r>
              <a:rPr lang="en-US" sz="2400" b="1" dirty="0"/>
              <a:t>(</a:t>
            </a:r>
            <a:r>
              <a:rPr lang="en-US" sz="2400" dirty="0"/>
              <a:t>A;Q</a:t>
            </a:r>
            <a:r>
              <a:rPr lang="en-US" sz="2400" b="1" dirty="0"/>
              <a:t>) </a:t>
            </a:r>
            <a:r>
              <a:rPr lang="en-US" sz="2400" dirty="0"/>
              <a:t>is </a:t>
            </a:r>
            <a:r>
              <a:rPr lang="en-US" sz="2400" dirty="0" err="1"/>
              <a:t>stabilizable</a:t>
            </a:r>
            <a:r>
              <a:rPr lang="en-US" sz="2400" dirty="0"/>
              <a:t>,</a:t>
            </a:r>
          </a:p>
          <a:p>
            <a:r>
              <a:rPr lang="en-US" sz="2400" dirty="0"/>
              <a:t>the estimation error covariance of the </a:t>
            </a:r>
            <a:r>
              <a:rPr lang="en-US" sz="2400" dirty="0" err="1">
                <a:hlinkClick r:id="rId2"/>
              </a:rPr>
              <a:t>Kalman</a:t>
            </a:r>
            <a:r>
              <a:rPr lang="en-US" sz="2400" dirty="0">
                <a:hlinkClick r:id="rId2"/>
              </a:rPr>
              <a:t> filter </a:t>
            </a:r>
            <a:r>
              <a:rPr lang="en-US" sz="2400" dirty="0"/>
              <a:t>converges to </a:t>
            </a:r>
            <a:r>
              <a:rPr lang="en-US" sz="2400" dirty="0" smtClean="0"/>
              <a:t>a unique </a:t>
            </a:r>
            <a:r>
              <a:rPr lang="en-US" sz="2400" dirty="0"/>
              <a:t>steady state value from any initial </a:t>
            </a:r>
            <a:r>
              <a:rPr lang="en-US" sz="2400" dirty="0" smtClean="0"/>
              <a:t>condition.</a:t>
            </a:r>
            <a:endParaRPr lang="en-US" sz="24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812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269754"/>
            <a:ext cx="8229600" cy="70814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L</a:t>
            </a:r>
            <a:r>
              <a:rPr lang="en-US" sz="3600" dirty="0" smtClean="0"/>
              <a:t>inear feedback system: robustness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59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40374" y="1427827"/>
            <a:ext cx="6096000" cy="1238150"/>
            <a:chOff x="340374" y="1427827"/>
            <a:chExt cx="6096000" cy="1238150"/>
          </a:xfrm>
        </p:grpSpPr>
        <p:grpSp>
          <p:nvGrpSpPr>
            <p:cNvPr id="11" name="Group 10"/>
            <p:cNvGrpSpPr/>
            <p:nvPr/>
          </p:nvGrpSpPr>
          <p:grpSpPr>
            <a:xfrm>
              <a:off x="340374" y="1427827"/>
              <a:ext cx="1884825" cy="1044952"/>
              <a:chOff x="584200" y="2580620"/>
              <a:chExt cx="1884825" cy="1044952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584200" y="2580620"/>
                <a:ext cx="18848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x</a:t>
                </a:r>
                <a:r>
                  <a:rPr lang="en-US" sz="2800" baseline="-25000" dirty="0" smtClean="0"/>
                  <a:t>k+1</a:t>
                </a:r>
                <a:r>
                  <a:rPr lang="en-US" sz="2800" dirty="0" smtClean="0"/>
                  <a:t>=</a:t>
                </a:r>
                <a:r>
                  <a:rPr lang="en-US" sz="2800" dirty="0" err="1" smtClean="0"/>
                  <a:t>Ax</a:t>
                </a:r>
                <a:r>
                  <a:rPr lang="en-US" sz="2800" baseline="-25000" dirty="0" err="1" smtClean="0"/>
                  <a:t>k</a:t>
                </a:r>
                <a:r>
                  <a:rPr lang="en-US" sz="2800" dirty="0" err="1" smtClean="0"/>
                  <a:t>+w</a:t>
                </a:r>
                <a:r>
                  <a:rPr lang="en-US" sz="2800" baseline="-25000" dirty="0" err="1" smtClean="0"/>
                  <a:t>k</a:t>
                </a:r>
                <a:endParaRPr lang="en-US" sz="2800" baseline="-250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84200" y="3102352"/>
                <a:ext cx="15404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/>
                  <a:t>y</a:t>
                </a:r>
                <a:r>
                  <a:rPr lang="en-US" sz="2800" baseline="-25000" dirty="0" err="1" smtClean="0"/>
                  <a:t>k</a:t>
                </a:r>
                <a:r>
                  <a:rPr lang="en-US" sz="2800" dirty="0" smtClean="0"/>
                  <a:t>=</a:t>
                </a:r>
                <a:r>
                  <a:rPr lang="en-US" sz="2800" dirty="0" err="1"/>
                  <a:t>C</a:t>
                </a:r>
                <a:r>
                  <a:rPr lang="en-US" sz="2800" dirty="0" err="1" smtClean="0"/>
                  <a:t>x</a:t>
                </a:r>
                <a:r>
                  <a:rPr lang="en-US" sz="2800" baseline="-25000" dirty="0" err="1" smtClean="0"/>
                  <a:t>k</a:t>
                </a:r>
                <a:r>
                  <a:rPr lang="en-US" sz="2800" dirty="0" err="1" smtClean="0"/>
                  <a:t>+v</a:t>
                </a:r>
                <a:r>
                  <a:rPr lang="en-US" sz="2800" baseline="-25000" dirty="0" err="1" smtClean="0"/>
                  <a:t>k</a:t>
                </a:r>
                <a:endParaRPr lang="en-US" sz="2800" baseline="-25000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3134374" y="1465649"/>
              <a:ext cx="330200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</a:t>
              </a:r>
              <a:r>
                <a:rPr lang="en-US" sz="2400" dirty="0" smtClean="0"/>
                <a:t>: state noise and </a:t>
              </a:r>
            </a:p>
            <a:p>
              <a:r>
                <a:rPr lang="en-US" sz="2400" dirty="0"/>
                <a:t>v</a:t>
              </a:r>
              <a:r>
                <a:rPr lang="en-US" sz="2400" dirty="0" smtClean="0"/>
                <a:t>: measurement noise vectors</a:t>
              </a:r>
              <a:endParaRPr lang="en-US" sz="24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37174" y="2664538"/>
            <a:ext cx="8521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Every raw measurement of y might not arrive at the controller (estimator), e.g., due to network congestion.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100" y="3678694"/>
            <a:ext cx="8521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Hence </a:t>
            </a:r>
            <a:r>
              <a:rPr lang="en-US" sz="2400" dirty="0" err="1" smtClean="0"/>
              <a:t>Kalman</a:t>
            </a:r>
            <a:r>
              <a:rPr lang="en-US" sz="2400" dirty="0" smtClean="0"/>
              <a:t> filters are needed that take into account packet losses (history of packet losses).  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Do we know the characteristic of packet losses when under attack (</a:t>
            </a:r>
            <a:r>
              <a:rPr lang="en-US" sz="2400" dirty="0" err="1" smtClean="0"/>
              <a:t>QoS</a:t>
            </a:r>
            <a:r>
              <a:rPr lang="en-US" sz="2400" dirty="0" smtClean="0"/>
              <a:t> parameters)?</a:t>
            </a:r>
          </a:p>
          <a:p>
            <a:endParaRPr lang="en-US" sz="2400" dirty="0"/>
          </a:p>
          <a:p>
            <a:r>
              <a:rPr lang="en-US" sz="2400" dirty="0" smtClean="0"/>
              <a:t>Perhaps consider state of the communications network as a stochastic  event  and develop new filtering techniques.</a:t>
            </a:r>
            <a:endParaRPr lang="en-US" sz="240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632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157408"/>
            <a:ext cx="6045200" cy="922092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Shipping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99846" y="2163226"/>
            <a:ext cx="8086954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smtClean="0"/>
              <a:t>Several countries and cities in the world have some of the world's busiest ports and large transshipment hubs. </a:t>
            </a:r>
          </a:p>
          <a:p>
            <a:pPr>
              <a:lnSpc>
                <a:spcPts val="4000"/>
              </a:lnSpc>
            </a:pPr>
            <a:endParaRPr lang="en-US" sz="2800" dirty="0"/>
          </a:p>
          <a:p>
            <a:pPr>
              <a:lnSpc>
                <a:spcPts val="4000"/>
              </a:lnSpc>
            </a:pPr>
            <a:r>
              <a:rPr lang="en-US" sz="2800" dirty="0" smtClean="0"/>
              <a:t>For example, JNPT Terminals are connected by 60 shipping lines to 43+ ports across the world, with daily sailings to every major port of call in the world.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16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269754"/>
            <a:ext cx="8229600" cy="70814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Fault tolerant control (FTC)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0674" y="1750138"/>
            <a:ext cx="85217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Goal</a:t>
            </a:r>
            <a:r>
              <a:rPr lang="en-US" sz="2400" dirty="0" smtClean="0"/>
              <a:t>: Maintain stability and acceptable behavior in the presence of component faults by applying physical and/or analytical redundancies.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0674" y="3098549"/>
            <a:ext cx="8521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Passive FTC</a:t>
            </a:r>
            <a:r>
              <a:rPr lang="en-US" sz="2400" dirty="0" smtClean="0"/>
              <a:t>: Consider a fixed set of fault configurations and design the system to detect and compensate for these.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Example</a:t>
            </a:r>
            <a:r>
              <a:rPr lang="en-US" sz="2400" dirty="0" smtClean="0"/>
              <a:t>: Control in the presence of sensor malfunction.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0674" y="4816292"/>
            <a:ext cx="85217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Active FTC</a:t>
            </a:r>
            <a:r>
              <a:rPr lang="en-US" sz="2400" dirty="0" smtClean="0"/>
              <a:t>: Estimate state and fault parameters using measurements and control data and reconfigure the system using different control law.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2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6754"/>
            <a:ext cx="8229600" cy="70814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PID Controller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3" name="Picture 2" descr="PIDControllerStructur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200" y="1384300"/>
            <a:ext cx="7944272" cy="19070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4200" y="3852862"/>
            <a:ext cx="23129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P: Proportional</a:t>
            </a:r>
          </a:p>
          <a:p>
            <a:r>
              <a:rPr lang="en-US" sz="2400" dirty="0" smtClean="0"/>
              <a:t>I: Integral:</a:t>
            </a:r>
          </a:p>
          <a:p>
            <a:r>
              <a:rPr lang="en-US" sz="2400" dirty="0" smtClean="0"/>
              <a:t>D: Derivative</a:t>
            </a:r>
          </a:p>
          <a:p>
            <a:r>
              <a:rPr lang="en-US" sz="2400" dirty="0"/>
              <a:t>e</a:t>
            </a:r>
            <a:r>
              <a:rPr lang="en-US" sz="2400" dirty="0" smtClean="0"/>
              <a:t>: Error</a:t>
            </a:r>
          </a:p>
          <a:p>
            <a:r>
              <a:rPr lang="en-US" sz="2400" dirty="0"/>
              <a:t>u</a:t>
            </a:r>
            <a:r>
              <a:rPr lang="en-US" sz="2400" dirty="0" smtClean="0"/>
              <a:t>: Control input</a:t>
            </a:r>
          </a:p>
          <a:p>
            <a:r>
              <a:rPr lang="en-US" sz="2400" dirty="0" smtClean="0"/>
              <a:t>Y: System output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07165608"/>
              </p:ext>
            </p:extLst>
          </p:nvPr>
        </p:nvGraphicFramePr>
        <p:xfrm>
          <a:off x="3703638" y="3452813"/>
          <a:ext cx="4049712" cy="1146175"/>
        </p:xfrm>
        <a:graphic>
          <a:graphicData uri="http://schemas.openxmlformats.org/presentationml/2006/ole">
            <p:oleObj spid="_x0000_s1058" name="Equation" r:id="rId4" imgW="1625400" imgH="39348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30600" y="5053190"/>
            <a:ext cx="4317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Proportionality constants control the </a:t>
            </a:r>
            <a:r>
              <a:rPr lang="en-US" sz="2400" dirty="0" smtClean="0">
                <a:solidFill>
                  <a:srgbClr val="FF0000"/>
                </a:solidFill>
              </a:rPr>
              <a:t>rise time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overshoot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settling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time, </a:t>
            </a:r>
            <a:r>
              <a:rPr lang="en-US" sz="2400" dirty="0" smtClean="0"/>
              <a:t>and the </a:t>
            </a:r>
            <a:r>
              <a:rPr lang="en-US" sz="2400" dirty="0" smtClean="0">
                <a:solidFill>
                  <a:srgbClr val="FF0000"/>
                </a:solidFill>
              </a:rPr>
              <a:t>steady state error</a:t>
            </a:r>
            <a:r>
              <a:rPr lang="en-US" sz="2400" dirty="0" smtClean="0"/>
              <a:t> of system output Y.</a:t>
            </a:r>
            <a:endParaRPr lang="en-US" sz="24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329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6754"/>
            <a:ext cx="8229600" cy="70814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Proportional Controller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62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20271202"/>
              </p:ext>
            </p:extLst>
          </p:nvPr>
        </p:nvGraphicFramePr>
        <p:xfrm>
          <a:off x="7429500" y="952500"/>
          <a:ext cx="1257300" cy="582613"/>
        </p:xfrm>
        <a:graphic>
          <a:graphicData uri="http://schemas.openxmlformats.org/presentationml/2006/ole">
            <p:oleObj spid="_x0000_s13346" name="Equation" r:id="rId3" imgW="493560" imgH="191880" progId="Equation.3">
              <p:embed/>
            </p:oleObj>
          </a:graphicData>
        </a:graphic>
      </p:graphicFrame>
      <p:pic>
        <p:nvPicPr>
          <p:cNvPr id="6" name="Picture 5" descr="PIDProportionalControl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900" y="1422400"/>
            <a:ext cx="6756400" cy="1968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04900" y="3810000"/>
            <a:ext cx="698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Always a steady state error.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Error decreases with increasing gain.</a:t>
            </a:r>
          </a:p>
          <a:p>
            <a:endParaRPr lang="en-US" sz="2400" dirty="0" smtClean="0"/>
          </a:p>
          <a:p>
            <a:r>
              <a:rPr lang="en-US" sz="2400" dirty="0" smtClean="0"/>
              <a:t>Tendency to oscillate increases with increasing gain.</a:t>
            </a:r>
          </a:p>
          <a:p>
            <a:endParaRPr lang="en-US" sz="24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28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6754"/>
            <a:ext cx="8229600" cy="70814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PD </a:t>
            </a:r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63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2957463"/>
              </p:ext>
            </p:extLst>
          </p:nvPr>
        </p:nvGraphicFramePr>
        <p:xfrm>
          <a:off x="5173663" y="703263"/>
          <a:ext cx="2892425" cy="801687"/>
        </p:xfrm>
        <a:graphic>
          <a:graphicData uri="http://schemas.openxmlformats.org/presentationml/2006/ole">
            <p:oleObj spid="_x0000_s14370" name="Equation" r:id="rId3" imgW="1152000" imgH="264960" progId="Equation.3">
              <p:embed/>
            </p:oleObj>
          </a:graphicData>
        </a:graphic>
      </p:graphicFrame>
      <p:pic>
        <p:nvPicPr>
          <p:cNvPr id="9" name="Picture 8" descr="PIDProportionalIntegralControl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900" y="1485900"/>
            <a:ext cx="6362700" cy="2146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81088" y="4073426"/>
            <a:ext cx="698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Steady state error vanishes.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Tendency to oscillate increases with increasing K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=1/T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, i.e., decreasing T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Tendency to oscillate increases with increasing gain.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053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6754"/>
            <a:ext cx="8229600" cy="70814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PID Controller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64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03766136"/>
              </p:ext>
            </p:extLst>
          </p:nvPr>
        </p:nvGraphicFramePr>
        <p:xfrm>
          <a:off x="4638675" y="540543"/>
          <a:ext cx="3962400" cy="1128713"/>
        </p:xfrm>
        <a:graphic>
          <a:graphicData uri="http://schemas.openxmlformats.org/presentationml/2006/ole">
            <p:oleObj spid="_x0000_s15394" name="Equation" r:id="rId3" imgW="1590840" imgH="383760" progId="Equation.3">
              <p:embed/>
            </p:oleObj>
          </a:graphicData>
        </a:graphic>
      </p:graphicFrame>
      <p:pic>
        <p:nvPicPr>
          <p:cNvPr id="10" name="Picture 9" descr="PIDControlGraph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400" y="1530350"/>
            <a:ext cx="6464300" cy="2127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4037370"/>
            <a:ext cx="698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KP and KI selected for oscillatory system.</a:t>
            </a:r>
          </a:p>
          <a:p>
            <a:endParaRPr lang="en-US" sz="2400" dirty="0"/>
          </a:p>
          <a:p>
            <a:r>
              <a:rPr lang="en-US" sz="2400" dirty="0" smtClean="0"/>
              <a:t>Damping increases with increasing T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 (K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=1/T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).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Derivative term is ineffective when T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 is larger than about 1/6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of the period .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553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935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Attacks on Implantable Medical Devices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74928" y="4249122"/>
            <a:ext cx="463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Halperin</a:t>
            </a:r>
            <a:r>
              <a:rPr lang="en-US" sz="2000" dirty="0" smtClean="0">
                <a:solidFill>
                  <a:srgbClr val="FF0000"/>
                </a:solidFill>
              </a:rPr>
              <a:t> et al, 2008 IEEE SS&amp;P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pp129 </a:t>
            </a:r>
            <a:r>
              <a:rPr lang="en-US" sz="2000" dirty="0">
                <a:solidFill>
                  <a:srgbClr val="FF0000"/>
                </a:solidFill>
              </a:rPr>
              <a:t>-142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073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6578600" cy="92209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CPS: Medical Device Attack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66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86482" y="1541335"/>
            <a:ext cx="3052347" cy="3223924"/>
            <a:chOff x="5642682" y="959367"/>
            <a:chExt cx="3052347" cy="3223924"/>
          </a:xfrm>
        </p:grpSpPr>
        <p:grpSp>
          <p:nvGrpSpPr>
            <p:cNvPr id="10" name="Group 9"/>
            <p:cNvGrpSpPr/>
            <p:nvPr/>
          </p:nvGrpSpPr>
          <p:grpSpPr>
            <a:xfrm>
              <a:off x="5687132" y="959367"/>
              <a:ext cx="2895600" cy="914400"/>
              <a:chOff x="5973006" y="2108200"/>
              <a:chExt cx="2895600" cy="9144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5973006" y="2108200"/>
                <a:ext cx="2895600" cy="9144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248400" y="2334568"/>
                <a:ext cx="23448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FF00"/>
                    </a:solidFill>
                  </a:rPr>
                  <a:t>Implanted device</a:t>
                </a:r>
                <a:endParaRPr lang="en-US" sz="24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642682" y="3268891"/>
              <a:ext cx="2984500" cy="914400"/>
              <a:chOff x="5245100" y="4572000"/>
              <a:chExt cx="2984500" cy="9144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245100" y="4572000"/>
                <a:ext cx="2984500" cy="9144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316829" y="4613702"/>
                <a:ext cx="284104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FF00"/>
                    </a:solidFill>
                  </a:rPr>
                  <a:t>Parameter/algorithm </a:t>
                </a:r>
              </a:p>
              <a:p>
                <a:r>
                  <a:rPr lang="en-US" sz="2400" dirty="0">
                    <a:solidFill>
                      <a:srgbClr val="FFFF00"/>
                    </a:solidFill>
                  </a:rPr>
                  <a:t>u</a:t>
                </a:r>
                <a:r>
                  <a:rPr lang="en-US" sz="2400" dirty="0" smtClean="0">
                    <a:solidFill>
                      <a:srgbClr val="FFFF00"/>
                    </a:solidFill>
                  </a:rPr>
                  <a:t>pdate computer</a:t>
                </a:r>
                <a:endParaRPr lang="en-US" sz="24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2" name="Lightning Bolt 11"/>
            <p:cNvSpPr/>
            <p:nvPr/>
          </p:nvSpPr>
          <p:spPr>
            <a:xfrm>
              <a:off x="5646564" y="1873767"/>
              <a:ext cx="1460500" cy="1382424"/>
            </a:xfrm>
            <a:prstGeom prst="lightningBol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Lightning Bolt 12"/>
            <p:cNvSpPr/>
            <p:nvPr/>
          </p:nvSpPr>
          <p:spPr>
            <a:xfrm flipH="1" flipV="1">
              <a:off x="7234529" y="1873767"/>
              <a:ext cx="1460500" cy="1382424"/>
            </a:xfrm>
            <a:prstGeom prst="lightningBol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642519" y="1546326"/>
            <a:ext cx="539988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Pumps can be hijacked by hacking radio signals.</a:t>
            </a:r>
          </a:p>
          <a:p>
            <a:endParaRPr lang="en-US" sz="2400" dirty="0"/>
          </a:p>
          <a:p>
            <a:r>
              <a:rPr lang="en-US" sz="2400" dirty="0" smtClean="0"/>
              <a:t>Then the device could be switched off</a:t>
            </a:r>
          </a:p>
          <a:p>
            <a:endParaRPr lang="en-US" sz="2400" dirty="0"/>
          </a:p>
          <a:p>
            <a:r>
              <a:rPr lang="en-US" sz="2400" dirty="0" smtClean="0"/>
              <a:t>Dangerous dose of medicine could be delivered</a:t>
            </a:r>
          </a:p>
          <a:p>
            <a:endParaRPr lang="en-US" sz="2400" dirty="0" smtClean="0"/>
          </a:p>
          <a:p>
            <a:r>
              <a:rPr lang="en-US" sz="2400" dirty="0" smtClean="0"/>
              <a:t>Security alerts could be disabled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39747" y="3048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175kHz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77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8089900" cy="922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CPS: Medical Device Attack Procedure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1905000"/>
            <a:ext cx="73279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Capture RF transmission [175kHz].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Oscilloscope allowed identification of transmissions from ICD to ICD Programmer.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RF traces analyzed using </a:t>
            </a:r>
            <a:r>
              <a:rPr lang="en-US" sz="2400" dirty="0" err="1" smtClean="0"/>
              <a:t>Matlab</a:t>
            </a:r>
            <a:r>
              <a:rPr lang="en-US" sz="2400" dirty="0" smtClean="0"/>
              <a:t> and GNU Radio </a:t>
            </a:r>
            <a:r>
              <a:rPr lang="en-US" sz="2400" dirty="0" smtClean="0"/>
              <a:t>tool-chain </a:t>
            </a:r>
            <a:r>
              <a:rPr lang="en-US" sz="2400" dirty="0" smtClean="0"/>
              <a:t>to obtain symbols and bits.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This led to the discovery of the ICD –programmer communications protocol.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914400" y="1113135"/>
            <a:ext cx="4684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Reverse engineer the transmissions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730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8089900" cy="922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CPS: Medical Device Attack Procedure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1905000"/>
            <a:ext cx="7327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Built an eavesdropper using GNU radio library.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Establish transaction timeline.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Decoding not needed; meaning of transactions were deciphered by observing the order in which the programmer acquired the information from the ICD.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5500" y="1079500"/>
            <a:ext cx="4819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Eavesdropping with a software radio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285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8089900" cy="92209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CPS: Medical Device Attacks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47728" y="6065222"/>
            <a:ext cx="463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Halperin</a:t>
            </a:r>
            <a:r>
              <a:rPr lang="en-US" sz="2000" dirty="0" smtClean="0">
                <a:solidFill>
                  <a:srgbClr val="FF0000"/>
                </a:solidFill>
              </a:rPr>
              <a:t> et al, 2008 IEEE SS&amp;P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pp129 </a:t>
            </a:r>
            <a:r>
              <a:rPr lang="en-US" sz="2000" dirty="0">
                <a:solidFill>
                  <a:srgbClr val="FF0000"/>
                </a:solidFill>
              </a:rPr>
              <a:t>-142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4400" y="1113135"/>
            <a:ext cx="4527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ICD-Programmer Communications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 descr="ICDProgrammerCommunication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061" y="2412999"/>
            <a:ext cx="9155061" cy="2051997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356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157408"/>
            <a:ext cx="6045200" cy="922092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Healthcare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10946" y="1788011"/>
            <a:ext cx="8086954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smtClean="0"/>
              <a:t>India </a:t>
            </a:r>
            <a:r>
              <a:rPr lang="en-US" sz="2800" dirty="0" smtClean="0"/>
              <a:t>on the verge of offering </a:t>
            </a:r>
            <a:r>
              <a:rPr lang="en-US" sz="2800" dirty="0" smtClean="0"/>
              <a:t>one of the best </a:t>
            </a:r>
            <a:r>
              <a:rPr lang="en-US" sz="2800" dirty="0"/>
              <a:t>healthcare </a:t>
            </a:r>
            <a:r>
              <a:rPr lang="en-US" sz="2800" dirty="0" smtClean="0"/>
              <a:t>systems in Asia.</a:t>
            </a:r>
          </a:p>
          <a:p>
            <a:pPr>
              <a:lnSpc>
                <a:spcPts val="4000"/>
              </a:lnSpc>
            </a:pPr>
            <a:endParaRPr lang="en-US" sz="2800" dirty="0"/>
          </a:p>
          <a:p>
            <a:pPr>
              <a:lnSpc>
                <a:spcPts val="4000"/>
              </a:lnSpc>
            </a:pPr>
            <a:r>
              <a:rPr lang="en-US" sz="2800" dirty="0" smtClean="0"/>
              <a:t>The </a:t>
            </a:r>
            <a:r>
              <a:rPr lang="en-US" sz="2800" i="1" dirty="0"/>
              <a:t>Joint Commission International (JCI)</a:t>
            </a:r>
            <a:r>
              <a:rPr lang="en-US" sz="2800" dirty="0"/>
              <a:t> has accredited </a:t>
            </a:r>
            <a:r>
              <a:rPr lang="en-US" sz="2800" dirty="0" smtClean="0"/>
              <a:t>19 </a:t>
            </a:r>
            <a:r>
              <a:rPr lang="en-US" sz="2800" dirty="0"/>
              <a:t>hospitals </a:t>
            </a:r>
            <a:r>
              <a:rPr lang="en-US" sz="2800" dirty="0" smtClean="0"/>
              <a:t>in India.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958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57408"/>
            <a:ext cx="8089900" cy="92209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CPS: Medical Device: Attacks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47728" y="6065222"/>
            <a:ext cx="463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Halperin</a:t>
            </a:r>
            <a:r>
              <a:rPr lang="en-US" sz="2000" dirty="0" smtClean="0">
                <a:solidFill>
                  <a:srgbClr val="FF0000"/>
                </a:solidFill>
              </a:rPr>
              <a:t> et al, 2008 IEEE SS&amp;P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pp129 </a:t>
            </a:r>
            <a:r>
              <a:rPr lang="en-US" sz="2000" dirty="0">
                <a:solidFill>
                  <a:srgbClr val="FF0000"/>
                </a:solidFill>
              </a:rPr>
              <a:t>-142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1303263"/>
            <a:ext cx="68072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Using Universal Software Radio Peripheral and </a:t>
            </a:r>
            <a:r>
              <a:rPr lang="en-US" sz="2400" dirty="0" err="1" smtClean="0"/>
              <a:t>BasicTX</a:t>
            </a:r>
            <a:r>
              <a:rPr lang="en-US" sz="2400" dirty="0" smtClean="0"/>
              <a:t> board, several attacks were possible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3601963"/>
            <a:ext cx="680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Replay attack</a:t>
            </a:r>
            <a:r>
              <a:rPr lang="en-US" sz="2400" dirty="0" smtClean="0"/>
              <a:t>: ICD set to a known state, replay the desired transmission and then evaluate the ICD state. 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41400" y="2683445"/>
            <a:ext cx="6807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Air gap of a few centimeters.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549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8089900" cy="92209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CPS: Medical Device</a:t>
            </a:r>
            <a:r>
              <a:rPr lang="en-US" smtClean="0"/>
              <a:t>: Attacks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47728" y="6065222"/>
            <a:ext cx="463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Halperin</a:t>
            </a:r>
            <a:r>
              <a:rPr lang="en-US" sz="2000" dirty="0" smtClean="0">
                <a:solidFill>
                  <a:srgbClr val="FF0000"/>
                </a:solidFill>
              </a:rPr>
              <a:t> et al, 2008 IEEE SS&amp;P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pp129 </a:t>
            </a:r>
            <a:r>
              <a:rPr lang="en-US" sz="2000" dirty="0">
                <a:solidFill>
                  <a:srgbClr val="FF0000"/>
                </a:solidFill>
              </a:rPr>
              <a:t>-142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1773163"/>
            <a:ext cx="68072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Triggering ICD identification</a:t>
            </a:r>
            <a:r>
              <a:rPr lang="en-US" sz="2400" dirty="0" smtClean="0"/>
              <a:t>: Auto-identification trace was replayed leading to identical responses from the ICD.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3716263"/>
            <a:ext cx="68072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Disclosing patient data</a:t>
            </a:r>
            <a:r>
              <a:rPr lang="en-US" sz="2400" dirty="0" smtClean="0"/>
              <a:t>: Auto-identification followed by interrogation command makes the ICD respond with patient name, diagnosis, and other details.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246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8089900" cy="92209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CPS: Medical Device</a:t>
            </a:r>
            <a:r>
              <a:rPr lang="en-US" smtClean="0"/>
              <a:t>: Attacks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47728" y="6065222"/>
            <a:ext cx="463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Halperin</a:t>
            </a:r>
            <a:r>
              <a:rPr lang="en-US" sz="2000" dirty="0" smtClean="0">
                <a:solidFill>
                  <a:srgbClr val="FF0000"/>
                </a:solidFill>
              </a:rPr>
              <a:t> et al, 2008 IEEE SS&amp;P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pp129 </a:t>
            </a:r>
            <a:r>
              <a:rPr lang="en-US" sz="2000" dirty="0">
                <a:solidFill>
                  <a:srgbClr val="FF0000"/>
                </a:solidFill>
              </a:rPr>
              <a:t>-142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1773163"/>
            <a:ext cx="68072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Disclosing cardiac data</a:t>
            </a:r>
            <a:r>
              <a:rPr lang="en-US" sz="2400" dirty="0" smtClean="0"/>
              <a:t>: Replaying the start of the interrogation command sequence causes the ICD to transmit cardiac data.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3716263"/>
            <a:ext cx="68072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Changing therapies</a:t>
            </a:r>
            <a:r>
              <a:rPr lang="en-US" sz="2400" dirty="0" smtClean="0"/>
              <a:t>: Therapies could be turned off by replaying captures where the programmer turns off the therapies. Once done, the ICD does not respond to dangerous cardiac conditions.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444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8445500" cy="922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Securing Medical Devices: Encryption?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47728" y="6065222"/>
            <a:ext cx="463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Halperin</a:t>
            </a:r>
            <a:r>
              <a:rPr lang="en-US" sz="2000" dirty="0" smtClean="0">
                <a:solidFill>
                  <a:srgbClr val="FF0000"/>
                </a:solidFill>
              </a:rPr>
              <a:t> et al, 2008 IEEE SS&amp;P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pp129 </a:t>
            </a:r>
            <a:r>
              <a:rPr lang="en-US" sz="2000" dirty="0">
                <a:solidFill>
                  <a:srgbClr val="FF0000"/>
                </a:solidFill>
              </a:rPr>
              <a:t>-142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7900" y="2636763"/>
            <a:ext cx="76200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Should the communications between the programmer and the ICD be</a:t>
            </a:r>
            <a:r>
              <a:rPr lang="en-US" sz="2400" dirty="0" smtClean="0">
                <a:solidFill>
                  <a:srgbClr val="FF0000"/>
                </a:solidFill>
              </a:rPr>
              <a:t> encrypted</a:t>
            </a:r>
            <a:r>
              <a:rPr lang="en-US" sz="2400" dirty="0" smtClean="0"/>
              <a:t>?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13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8661400" cy="922092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Securing Medical Devices: Zero power approaches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47728" y="6243043"/>
            <a:ext cx="463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Halperin</a:t>
            </a:r>
            <a:r>
              <a:rPr lang="en-US" sz="2000" dirty="0" smtClean="0">
                <a:solidFill>
                  <a:srgbClr val="FF0000"/>
                </a:solidFill>
              </a:rPr>
              <a:t> et al, 2008 IEEE SS&amp;P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pp129 </a:t>
            </a:r>
            <a:r>
              <a:rPr lang="en-US" sz="2000" dirty="0">
                <a:solidFill>
                  <a:srgbClr val="FF0000"/>
                </a:solidFill>
              </a:rPr>
              <a:t>-142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6100" y="1493763"/>
            <a:ext cx="76200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Zero-power notification</a:t>
            </a:r>
            <a:r>
              <a:rPr lang="en-US" sz="2400" dirty="0" smtClean="0"/>
              <a:t>: Alert patient when security-sensitive event occurs; do so by harvesting induced RF to wirelessly power a </a:t>
            </a:r>
            <a:r>
              <a:rPr lang="en-US" sz="2400" dirty="0" err="1" smtClean="0"/>
              <a:t>piezo</a:t>
            </a:r>
            <a:r>
              <a:rPr lang="en-US" sz="2400" dirty="0"/>
              <a:t>-</a:t>
            </a:r>
            <a:r>
              <a:rPr lang="en-US" sz="2400" dirty="0" smtClean="0"/>
              <a:t>element [built on WISP: Wireless Identification Sensing Platform]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6100" y="3368266"/>
            <a:ext cx="76200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Zero-power authentication</a:t>
            </a:r>
            <a:r>
              <a:rPr lang="en-US" sz="2400" dirty="0" smtClean="0"/>
              <a:t>: Harvest RF energy to power cryptographically strong protocol to authenticate requests from the programmer. [Challenge-response protocol]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6100" y="4781104"/>
            <a:ext cx="76200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Sensible key-exchange</a:t>
            </a:r>
            <a:r>
              <a:rPr lang="en-US" sz="2400" dirty="0" smtClean="0"/>
              <a:t>: Combine ZPN and ZPA for vibration-based key distribution.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337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8089900" cy="92209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CPS: Medical Device: Protocol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47728" y="6065222"/>
            <a:ext cx="463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Halperin</a:t>
            </a:r>
            <a:r>
              <a:rPr lang="en-US" sz="2000" dirty="0" smtClean="0">
                <a:solidFill>
                  <a:srgbClr val="FF0000"/>
                </a:solidFill>
              </a:rPr>
              <a:t> et al, 2008 IEEE SS&amp;P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pp129 </a:t>
            </a:r>
            <a:r>
              <a:rPr lang="en-US" sz="2000" dirty="0">
                <a:solidFill>
                  <a:srgbClr val="FF0000"/>
                </a:solidFill>
              </a:rPr>
              <a:t>-142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09700" y="1660112"/>
            <a:ext cx="6045200" cy="3659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400" dirty="0" smtClean="0"/>
              <a:t>K</a:t>
            </a:r>
            <a:r>
              <a:rPr lang="en-US" sz="2400" baseline="-25000" dirty="0" smtClean="0"/>
              <a:t>M</a:t>
            </a:r>
            <a:r>
              <a:rPr lang="en-US" sz="2400" dirty="0" smtClean="0"/>
              <a:t>: master key (Programmer)</a:t>
            </a:r>
          </a:p>
          <a:p>
            <a:pPr>
              <a:lnSpc>
                <a:spcPts val="4000"/>
              </a:lnSpc>
            </a:pPr>
            <a:r>
              <a:rPr lang="en-US" sz="2400" dirty="0" smtClean="0"/>
              <a:t>I: IMD serial number</a:t>
            </a:r>
          </a:p>
          <a:p>
            <a:pPr>
              <a:lnSpc>
                <a:spcPts val="4000"/>
              </a:lnSpc>
            </a:pPr>
            <a:r>
              <a:rPr lang="en-US" sz="2400" dirty="0" smtClean="0"/>
              <a:t>K=f(KM, I); IMD key</a:t>
            </a:r>
          </a:p>
          <a:p>
            <a:pPr>
              <a:lnSpc>
                <a:spcPts val="4000"/>
              </a:lnSpc>
            </a:pPr>
            <a:r>
              <a:rPr lang="en-US" sz="2400" dirty="0"/>
              <a:t>f</a:t>
            </a:r>
            <a:r>
              <a:rPr lang="en-US" sz="2400" dirty="0" smtClean="0"/>
              <a:t>: pseudorandom function</a:t>
            </a:r>
          </a:p>
          <a:p>
            <a:pPr>
              <a:lnSpc>
                <a:spcPts val="4000"/>
              </a:lnSpc>
            </a:pPr>
            <a:r>
              <a:rPr lang="en-US" sz="2400" dirty="0" smtClean="0"/>
              <a:t>RC5: Block cipher</a:t>
            </a:r>
          </a:p>
          <a:p>
            <a:pPr>
              <a:lnSpc>
                <a:spcPts val="4000"/>
              </a:lnSpc>
            </a:pPr>
            <a:r>
              <a:rPr lang="en-US" sz="2400" dirty="0" smtClean="0"/>
              <a:t>GPIO: General Purpose IO port</a:t>
            </a:r>
          </a:p>
          <a:p>
            <a:pPr>
              <a:lnSpc>
                <a:spcPts val="4000"/>
              </a:lnSpc>
            </a:pPr>
            <a:r>
              <a:rPr lang="en-US" sz="2400" dirty="0" smtClean="0"/>
              <a:t>Nonce: Fixed in this implementation</a:t>
            </a:r>
            <a:endParaRPr lang="en-US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697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8089900" cy="66809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CPS: Medical Device: Protocol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7019" y="6231126"/>
            <a:ext cx="463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Halperin</a:t>
            </a:r>
            <a:r>
              <a:rPr lang="en-US" sz="2000" dirty="0" smtClean="0">
                <a:solidFill>
                  <a:srgbClr val="FF0000"/>
                </a:solidFill>
              </a:rPr>
              <a:t> et al, 2008 IEEE SS&amp;P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pp129 </a:t>
            </a:r>
            <a:r>
              <a:rPr lang="en-US" sz="2000" dirty="0">
                <a:solidFill>
                  <a:srgbClr val="FF0000"/>
                </a:solidFill>
              </a:rPr>
              <a:t>-142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142791" y="2070402"/>
            <a:ext cx="4826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7019" y="1147072"/>
            <a:ext cx="1765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Programmer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38754" y="1147072"/>
            <a:ext cx="836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WISP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94915" y="1377905"/>
            <a:ext cx="1809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Authenticate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142791" y="2934003"/>
            <a:ext cx="4826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28655" y="2304921"/>
            <a:ext cx="3012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I(</a:t>
            </a:r>
            <a:r>
              <a:rPr lang="en-US" sz="2400" dirty="0" err="1" smtClean="0"/>
              <a:t>dentity</a:t>
            </a:r>
            <a:r>
              <a:rPr lang="en-US" sz="2400" dirty="0" smtClean="0"/>
              <a:t>) and </a:t>
            </a:r>
            <a:r>
              <a:rPr lang="en-US" sz="2400" dirty="0" smtClean="0">
                <a:solidFill>
                  <a:srgbClr val="FF0000"/>
                </a:solidFill>
              </a:rPr>
              <a:t>N(once)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28655" y="3283327"/>
            <a:ext cx="13365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Compute</a:t>
            </a:r>
          </a:p>
          <a:p>
            <a:r>
              <a:rPr lang="en-US" sz="2400" dirty="0" smtClean="0"/>
              <a:t>f(K</a:t>
            </a:r>
            <a:r>
              <a:rPr lang="en-US" sz="2400" baseline="-25000" dirty="0" smtClean="0"/>
              <a:t>M</a:t>
            </a:r>
            <a:r>
              <a:rPr lang="en-US" sz="2400" dirty="0" smtClean="0"/>
              <a:t>,I)</a:t>
            </a:r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142791" y="1608737"/>
            <a:ext cx="0" cy="42944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68791" y="1608737"/>
            <a:ext cx="0" cy="48565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1142791" y="3453924"/>
            <a:ext cx="879254" cy="624888"/>
            <a:chOff x="3842212" y="3432838"/>
            <a:chExt cx="879254" cy="624888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3842212" y="3432838"/>
              <a:ext cx="879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721466" y="3432838"/>
              <a:ext cx="0" cy="6248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3842212" y="4057726"/>
              <a:ext cx="87925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Arrow Connector 44"/>
          <p:cNvCxnSpPr/>
          <p:nvPr/>
        </p:nvCxnSpPr>
        <p:spPr>
          <a:xfrm>
            <a:off x="1142791" y="4750102"/>
            <a:ext cx="4826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150164" y="4256612"/>
            <a:ext cx="1660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R=RC5(K,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N)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754979" y="184180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754979" y="456543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54979" y="330064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754979" y="274933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5033621" y="5044111"/>
            <a:ext cx="879255" cy="624888"/>
            <a:chOff x="5249370" y="5226225"/>
            <a:chExt cx="879255" cy="624888"/>
          </a:xfrm>
        </p:grpSpPr>
        <p:cxnSp>
          <p:nvCxnSpPr>
            <p:cNvPr id="60" name="Straight Connector 59"/>
            <p:cNvCxnSpPr/>
            <p:nvPr/>
          </p:nvCxnSpPr>
          <p:spPr>
            <a:xfrm rot="10800000">
              <a:off x="5249371" y="5235338"/>
              <a:ext cx="879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0800000">
              <a:off x="5249372" y="5226225"/>
              <a:ext cx="0" cy="6248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rot="10800000" flipH="1">
              <a:off x="5249370" y="5844939"/>
              <a:ext cx="87925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6001776" y="486855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02564" y="5053225"/>
            <a:ext cx="1728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R’=RC5(K,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N)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7405654" y="1147072"/>
            <a:ext cx="714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IMD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966338" y="6198404"/>
            <a:ext cx="11737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001776" y="5263528"/>
            <a:ext cx="1427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(R’==R)=&gt;</a:t>
            </a:r>
          </a:p>
          <a:p>
            <a:r>
              <a:rPr lang="en-US" sz="2400" dirty="0" smtClean="0"/>
              <a:t>GPIO high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602751" y="598833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7822991" y="1565106"/>
            <a:ext cx="0" cy="48565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337729" y="6198404"/>
            <a:ext cx="4852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Lightning Bolt 18"/>
          <p:cNvSpPr/>
          <p:nvPr/>
        </p:nvSpPr>
        <p:spPr>
          <a:xfrm rot="18900000">
            <a:off x="7166293" y="6152659"/>
            <a:ext cx="197667" cy="267025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562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8089900" cy="66809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CPS: Medical Device: Key management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7019" y="6231126"/>
            <a:ext cx="463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Halperin</a:t>
            </a:r>
            <a:r>
              <a:rPr lang="en-US" sz="2000" dirty="0" smtClean="0">
                <a:solidFill>
                  <a:srgbClr val="FF0000"/>
                </a:solidFill>
              </a:rPr>
              <a:t> et al, 2008 IEEE SS&amp;P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pp129 </a:t>
            </a:r>
            <a:r>
              <a:rPr lang="en-US" sz="2000" dirty="0">
                <a:solidFill>
                  <a:srgbClr val="FF0000"/>
                </a:solidFill>
              </a:rPr>
              <a:t>-142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3500" y="2164834"/>
            <a:ext cx="4991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Open problem for implantable devices</a:t>
            </a:r>
            <a:endParaRPr lang="en-US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093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8166100" cy="922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CPS: Medical Device Attack: Results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35028" y="6065222"/>
            <a:ext cx="463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Halperin</a:t>
            </a:r>
            <a:r>
              <a:rPr lang="en-US" sz="2000" dirty="0" smtClean="0">
                <a:solidFill>
                  <a:srgbClr val="FF0000"/>
                </a:solidFill>
              </a:rPr>
              <a:t> et al, 2008 IEEE SS&amp;P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pp129 </a:t>
            </a:r>
            <a:r>
              <a:rPr lang="en-US" sz="2000" dirty="0">
                <a:solidFill>
                  <a:srgbClr val="FF0000"/>
                </a:solidFill>
              </a:rPr>
              <a:t>-142</a:t>
            </a:r>
          </a:p>
        </p:txBody>
      </p:sp>
      <p:pic>
        <p:nvPicPr>
          <p:cNvPr id="18" name="Picture 17" descr="MedicalDEviceAttackResult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" y="1968500"/>
            <a:ext cx="8750300" cy="30480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66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7940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Deception Attacks on Irrigation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00100" y="5181589"/>
            <a:ext cx="7734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On </a:t>
            </a:r>
            <a:r>
              <a:rPr lang="en-US" dirty="0"/>
              <a:t>Cyber Security for Networked Control </a:t>
            </a:r>
            <a:r>
              <a:rPr lang="en-US" dirty="0" smtClean="0"/>
              <a:t>Systems, </a:t>
            </a:r>
            <a:r>
              <a:rPr lang="en-US" dirty="0" err="1" smtClean="0"/>
              <a:t>Amin</a:t>
            </a:r>
            <a:r>
              <a:rPr lang="en-US" dirty="0" smtClean="0"/>
              <a:t> </a:t>
            </a:r>
            <a:r>
              <a:rPr lang="en-US" dirty="0" err="1"/>
              <a:t>Saurabh</a:t>
            </a:r>
            <a:r>
              <a:rPr lang="en-US" dirty="0"/>
              <a:t>, Ph.D., UNIVERSITY OF CALIFORNIA, BERKELEY, 2011, 198 pages; 3473864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118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Smart Grid - Overview</a:t>
            </a:r>
            <a:endParaRPr lang="en-S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52735"/>
            <a:ext cx="8424936" cy="561222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048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339608"/>
            <a:ext cx="8229600" cy="578092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The </a:t>
            </a:r>
            <a:r>
              <a:rPr lang="en-US" sz="3200" dirty="0" err="1" smtClean="0"/>
              <a:t>Gignac</a:t>
            </a:r>
            <a:r>
              <a:rPr lang="en-US" sz="3200" dirty="0" smtClean="0"/>
              <a:t> irrigation </a:t>
            </a:r>
            <a:r>
              <a:rPr lang="en-US" sz="3200" dirty="0" smtClean="0"/>
              <a:t>canal, South France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16100" y="5080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GignacCanalPicture-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250" y="2349500"/>
            <a:ext cx="2679700" cy="2857500"/>
          </a:xfrm>
          <a:prstGeom prst="rect">
            <a:avLst/>
          </a:prstGeom>
        </p:spPr>
      </p:pic>
      <p:pic>
        <p:nvPicPr>
          <p:cNvPr id="7" name="Picture 6" descr="UpstreamGignacCanal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3300" y="2527300"/>
            <a:ext cx="5169140" cy="3187192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669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30785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SCADA in irrigation: Physical attacks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8500" y="1666754"/>
            <a:ext cx="6557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Solar panels stolen affecting radio communications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98500" y="2752604"/>
            <a:ext cx="7062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Damaged monitoring bridge that hosts gate controllers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98500" y="3838454"/>
            <a:ext cx="355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</a:t>
            </a:r>
            <a:r>
              <a:rPr lang="en-US" sz="2400" dirty="0" smtClean="0"/>
              <a:t>nstalling additional pumps</a:t>
            </a:r>
            <a:endParaRPr lang="en-US" sz="24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021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30785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SCADA in irrigation: Other incidents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8500" y="1666754"/>
            <a:ext cx="5024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hlinkClick r:id="rId2"/>
              </a:rPr>
              <a:t>Tehama </a:t>
            </a:r>
            <a:r>
              <a:rPr lang="en-US" sz="2400" dirty="0" err="1" smtClean="0">
                <a:hlinkClick r:id="rId2"/>
              </a:rPr>
              <a:t>colusa</a:t>
            </a:r>
            <a:r>
              <a:rPr lang="en-US" sz="2400" dirty="0" smtClean="0">
                <a:hlinkClick r:id="rId2"/>
              </a:rPr>
              <a:t> canal, Willows, CA, USA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98500" y="2752604"/>
            <a:ext cx="6387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hlinkClick r:id="rId3"/>
              </a:rPr>
              <a:t>Maroochy water breach</a:t>
            </a:r>
            <a:r>
              <a:rPr lang="en-US" sz="2400" dirty="0" smtClean="0"/>
              <a:t>,  near Brisbane, Australia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98500" y="3838454"/>
            <a:ext cx="6677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hlinkClick r:id="rId4"/>
              </a:rPr>
              <a:t>Harrisburg water filtering plant</a:t>
            </a:r>
            <a:r>
              <a:rPr lang="en-US" sz="2400" dirty="0" smtClean="0"/>
              <a:t>, Harrisburg, PA, USA</a:t>
            </a:r>
            <a:endParaRPr lang="en-US" sz="24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484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307854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SCADA in irrigation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65400" y="1501654"/>
            <a:ext cx="3035300" cy="1460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79800" y="1884886"/>
            <a:ext cx="1035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SCADA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500" y="1666754"/>
            <a:ext cx="77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level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98500" y="2346551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velocity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790700" y="1884886"/>
            <a:ext cx="736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790700" y="2646886"/>
            <a:ext cx="736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ctagon 13"/>
          <p:cNvSpPr/>
          <p:nvPr/>
        </p:nvSpPr>
        <p:spPr>
          <a:xfrm>
            <a:off x="2921000" y="3771900"/>
            <a:ext cx="2336800" cy="2032000"/>
          </a:xfrm>
          <a:prstGeom prst="octagon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62954" y="4383732"/>
            <a:ext cx="1452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Hydraulic </a:t>
            </a:r>
          </a:p>
          <a:p>
            <a:r>
              <a:rPr lang="en-US" sz="2400" dirty="0" smtClean="0"/>
              <a:t>structures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553200" y="1917804"/>
            <a:ext cx="1124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policies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600700" y="2148636"/>
            <a:ext cx="8255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84589" y="2948043"/>
            <a:ext cx="1947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Control </a:t>
            </a:r>
          </a:p>
          <a:p>
            <a:r>
              <a:rPr lang="en-US" sz="2400" dirty="0" smtClean="0"/>
              <a:t>Signals (radio)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600700" y="4396536"/>
            <a:ext cx="27687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Motorized gates and</a:t>
            </a:r>
          </a:p>
          <a:p>
            <a:r>
              <a:rPr lang="en-US" sz="2400" dirty="0" smtClean="0"/>
              <a:t>controllers</a:t>
            </a:r>
            <a:endParaRPr lang="en-US" sz="2400" dirty="0"/>
          </a:p>
        </p:txBody>
      </p:sp>
      <p:sp>
        <p:nvSpPr>
          <p:cNvPr id="22" name="Lightning Bolt 21"/>
          <p:cNvSpPr/>
          <p:nvPr/>
        </p:nvSpPr>
        <p:spPr>
          <a:xfrm>
            <a:off x="3718554" y="2962154"/>
            <a:ext cx="485146" cy="809746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444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593362"/>
            <a:ext cx="8229600" cy="578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</a:t>
            </a:r>
            <a:r>
              <a:rPr lang="en-US" dirty="0" smtClean="0"/>
              <a:t>rrigation canal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16100" y="5080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canalModel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603" y="2755900"/>
            <a:ext cx="7206500" cy="18135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6900" y="4569460"/>
            <a:ext cx="5156467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: Number of canal pools</a:t>
            </a:r>
          </a:p>
          <a:p>
            <a:r>
              <a:rPr lang="en-US" dirty="0" smtClean="0"/>
              <a:t>T, X: Cross section width and  length of each pool (m)</a:t>
            </a:r>
          </a:p>
          <a:p>
            <a:r>
              <a:rPr lang="en-US" dirty="0" smtClean="0"/>
              <a:t>V: Average cross-sectional velocity (m/s)</a:t>
            </a:r>
          </a:p>
          <a:p>
            <a:r>
              <a:rPr lang="en-US" dirty="0" smtClean="0"/>
              <a:t>Y: Water depth</a:t>
            </a:r>
          </a:p>
          <a:p>
            <a:r>
              <a:rPr lang="en-US" dirty="0" smtClean="0"/>
              <a:t>P: </a:t>
            </a:r>
            <a:r>
              <a:rPr lang="en-US" dirty="0" err="1" smtClean="0"/>
              <a:t>Offtake</a:t>
            </a:r>
            <a:r>
              <a:rPr lang="en-US" dirty="0" smtClean="0"/>
              <a:t>; lateral outflow (m</a:t>
            </a:r>
            <a:r>
              <a:rPr lang="en-US" baseline="30000" dirty="0" smtClean="0"/>
              <a:t>2</a:t>
            </a:r>
            <a:r>
              <a:rPr lang="en-US" dirty="0" smtClean="0"/>
              <a:t>/s)</a:t>
            </a:r>
          </a:p>
          <a:p>
            <a:r>
              <a:rPr lang="en-US" dirty="0" smtClean="0"/>
              <a:t>U</a:t>
            </a:r>
            <a:r>
              <a:rPr lang="en-US" baseline="-25000" dirty="0" smtClean="0"/>
              <a:t>i-1</a:t>
            </a:r>
            <a:r>
              <a:rPr lang="en-US" dirty="0" smtClean="0"/>
              <a:t>,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i</a:t>
            </a:r>
            <a:r>
              <a:rPr lang="en-US" dirty="0" smtClean="0"/>
              <a:t>: Opening of upstream and downstream gates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43566" y="1864836"/>
            <a:ext cx="723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Gates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87400" y="2234168"/>
            <a:ext cx="1028700" cy="7503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816100" y="2234168"/>
            <a:ext cx="495300" cy="7503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2"/>
          </p:cNvCxnSpPr>
          <p:nvPr/>
        </p:nvCxnSpPr>
        <p:spPr>
          <a:xfrm>
            <a:off x="1905222" y="2234168"/>
            <a:ext cx="1955578" cy="7503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2"/>
          </p:cNvCxnSpPr>
          <p:nvPr/>
        </p:nvCxnSpPr>
        <p:spPr>
          <a:xfrm>
            <a:off x="1905222" y="2234168"/>
            <a:ext cx="3555778" cy="7503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2"/>
          </p:cNvCxnSpPr>
          <p:nvPr/>
        </p:nvCxnSpPr>
        <p:spPr>
          <a:xfrm>
            <a:off x="1905222" y="2234168"/>
            <a:ext cx="5130578" cy="7503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359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050562"/>
            <a:ext cx="8229600" cy="578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</a:t>
            </a:r>
            <a:r>
              <a:rPr lang="en-US" dirty="0" smtClean="0"/>
              <a:t>rrigation canal: Shallow Water </a:t>
            </a:r>
            <a:r>
              <a:rPr lang="en-US" dirty="0" err="1" smtClean="0"/>
              <a:t>Eqns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85</a:t>
            </a:fld>
            <a:endParaRPr lang="en-US"/>
          </a:p>
        </p:txBody>
      </p:sp>
      <p:pic>
        <p:nvPicPr>
          <p:cNvPr id="6" name="Picture 5" descr="SW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100" y="2413000"/>
            <a:ext cx="5143500" cy="673100"/>
          </a:xfrm>
          <a:prstGeom prst="rect">
            <a:avLst/>
          </a:prstGeom>
        </p:spPr>
      </p:pic>
      <p:pic>
        <p:nvPicPr>
          <p:cNvPr id="7" name="Picture 6" descr="SWEFunction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100" y="3822700"/>
            <a:ext cx="6197600" cy="800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7100" y="5118100"/>
            <a:ext cx="3746500" cy="152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</a:t>
            </a:r>
            <a:r>
              <a:rPr lang="en-US" sz="2000" dirty="0" smtClean="0"/>
              <a:t>: gravity (m/s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S</a:t>
            </a:r>
            <a:r>
              <a:rPr lang="en-US" sz="2000" baseline="-25000" dirty="0" err="1" smtClean="0"/>
              <a:t>f</a:t>
            </a:r>
            <a:r>
              <a:rPr lang="en-US" sz="2000" baseline="-25000" dirty="0" smtClean="0"/>
              <a:t>  </a:t>
            </a:r>
            <a:r>
              <a:rPr lang="en-US" sz="2000" dirty="0" smtClean="0"/>
              <a:t>: friction slope</a:t>
            </a:r>
          </a:p>
          <a:p>
            <a:endParaRPr lang="en-US" sz="2000" baseline="-25000" dirty="0"/>
          </a:p>
          <a:p>
            <a:r>
              <a:rPr lang="en-US" sz="2000" dirty="0" err="1" smtClean="0"/>
              <a:t>S</a:t>
            </a:r>
            <a:r>
              <a:rPr lang="en-US" sz="2000" baseline="-25000" dirty="0" err="1"/>
              <a:t>b</a:t>
            </a:r>
            <a:r>
              <a:rPr lang="en-US" sz="2000" baseline="-25000" dirty="0" smtClean="0"/>
              <a:t> </a:t>
            </a:r>
            <a:r>
              <a:rPr lang="en-US" sz="2000" dirty="0"/>
              <a:t>: </a:t>
            </a:r>
            <a:r>
              <a:rPr lang="en-US" sz="2000" dirty="0" smtClean="0"/>
              <a:t>bed slope (m/m)</a:t>
            </a:r>
            <a:endParaRPr lang="en-US" sz="2000" baseline="-25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85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050562"/>
            <a:ext cx="8229600" cy="578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</a:t>
            </a:r>
            <a:r>
              <a:rPr lang="en-US" dirty="0" smtClean="0"/>
              <a:t>rrigation canal: Control 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4991" y="1993900"/>
            <a:ext cx="7073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</a:t>
            </a:r>
            <a:r>
              <a:rPr lang="en-US" sz="2400" baseline="-25000" dirty="0" smtClean="0"/>
              <a:t>i-1 </a:t>
            </a:r>
            <a:r>
              <a:rPr lang="en-US" sz="2400" dirty="0" smtClean="0"/>
              <a:t>and </a:t>
            </a:r>
            <a:r>
              <a:rPr lang="en-US" sz="2400" dirty="0" err="1" smtClean="0"/>
              <a:t>U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: can be changed by controlling the actuators: Y: Known upstream and downstream</a:t>
            </a:r>
          </a:p>
          <a:p>
            <a:endParaRPr lang="en-US" sz="2400" dirty="0" smtClean="0"/>
          </a:p>
          <a:p>
            <a:r>
              <a:rPr lang="en-US" sz="2400" dirty="0" smtClean="0"/>
              <a:t>Yi(0, t) and Yi(</a:t>
            </a:r>
            <a:r>
              <a:rPr lang="en-US" sz="2400" dirty="0" err="1" smtClean="0"/>
              <a:t>X,t</a:t>
            </a:r>
            <a:r>
              <a:rPr lang="en-US" sz="2400" dirty="0" smtClean="0"/>
              <a:t>): known measurements</a:t>
            </a:r>
            <a:endParaRPr lang="en-US" sz="2400" baseline="-25000" dirty="0"/>
          </a:p>
        </p:txBody>
      </p:sp>
      <p:pic>
        <p:nvPicPr>
          <p:cNvPr id="3" name="Picture 2" descr="dishcargeRatesUpDow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491" y="4203699"/>
            <a:ext cx="6038052" cy="966721"/>
          </a:xfrm>
          <a:prstGeom prst="rect">
            <a:avLst/>
          </a:prstGeom>
        </p:spPr>
      </p:pic>
      <p:pic>
        <p:nvPicPr>
          <p:cNvPr id="5" name="Picture 4" descr="dischargeRatesIntermediat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491" y="5556250"/>
            <a:ext cx="5800922" cy="9718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2600" y="3742034"/>
            <a:ext cx="707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Upstream and downstream discharge:</a:t>
            </a:r>
            <a:endParaRPr lang="en-US" sz="2400" baseline="-2500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048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050562"/>
            <a:ext cx="8229600" cy="578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</a:t>
            </a:r>
            <a:r>
              <a:rPr lang="en-US" dirty="0" smtClean="0"/>
              <a:t>rrigation canal: Boundary conditions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87</a:t>
            </a:fld>
            <a:endParaRPr lang="en-US"/>
          </a:p>
        </p:txBody>
      </p:sp>
      <p:pic>
        <p:nvPicPr>
          <p:cNvPr id="3" name="Picture 2" descr="dishcargeRatesUpDow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491" y="2514599"/>
            <a:ext cx="6038052" cy="966721"/>
          </a:xfrm>
          <a:prstGeom prst="rect">
            <a:avLst/>
          </a:prstGeom>
        </p:spPr>
      </p:pic>
      <p:pic>
        <p:nvPicPr>
          <p:cNvPr id="5" name="Picture 4" descr="dischargeRatesIntermediat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491" y="4933950"/>
            <a:ext cx="5800922" cy="9718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5600" y="2052934"/>
            <a:ext cx="707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Upstream and downstream discharge:</a:t>
            </a:r>
            <a:endParaRPr lang="en-US" sz="24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355600" y="4161134"/>
            <a:ext cx="707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Intermediate gates discharge:</a:t>
            </a:r>
            <a:endParaRPr lang="en-US" sz="2400" baseline="-2500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701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050562"/>
            <a:ext cx="8229600" cy="578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</a:t>
            </a:r>
            <a:r>
              <a:rPr lang="en-US" dirty="0" smtClean="0"/>
              <a:t>rrigation canal: Feedback 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5600" y="2052934"/>
            <a:ext cx="707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Change in gate openings </a:t>
            </a:r>
            <a:r>
              <a:rPr lang="en-US" sz="2400" dirty="0" err="1" smtClean="0"/>
              <a:t>u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(t)</a:t>
            </a:r>
            <a:endParaRPr lang="en-US" sz="24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355600" y="3195934"/>
            <a:ext cx="70739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Boundary control actions are decentralized and local to each canal pool; computed using local water level measurements.</a:t>
            </a:r>
            <a:endParaRPr lang="en-US" sz="2400" baseline="-25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946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1262"/>
            <a:ext cx="8826500" cy="578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</a:t>
            </a:r>
            <a:r>
              <a:rPr lang="en-US" dirty="0" smtClean="0"/>
              <a:t>rrigation canal: Water withdrawal attack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1300" y="1062334"/>
            <a:ext cx="505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J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: Number of </a:t>
            </a:r>
            <a:r>
              <a:rPr lang="en-US" sz="2000" dirty="0" err="1" smtClean="0"/>
              <a:t>offtakes</a:t>
            </a:r>
            <a:r>
              <a:rPr lang="en-US" sz="2000" dirty="0" smtClean="0"/>
              <a:t> from pool </a:t>
            </a:r>
            <a:r>
              <a:rPr lang="en-US" sz="2000" dirty="0" err="1" smtClean="0"/>
              <a:t>i</a:t>
            </a:r>
            <a:endParaRPr lang="en-US" sz="20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241300" y="1786234"/>
            <a:ext cx="707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Lateral flow along the length of the </a:t>
            </a:r>
            <a:r>
              <a:rPr lang="en-US" sz="2000" dirty="0" err="1" smtClean="0"/>
              <a:t>ith</a:t>
            </a:r>
            <a:r>
              <a:rPr lang="en-US" sz="2000" dirty="0" smtClean="0"/>
              <a:t> pool:</a:t>
            </a:r>
            <a:endParaRPr lang="en-US" sz="2000" baseline="-25000" dirty="0"/>
          </a:p>
        </p:txBody>
      </p:sp>
      <p:pic>
        <p:nvPicPr>
          <p:cNvPr id="3" name="Picture 2" descr="lateralOutflow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300" y="2242820"/>
            <a:ext cx="6114264" cy="8991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300" y="3141977"/>
            <a:ext cx="707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Indicator for </a:t>
            </a:r>
            <a:r>
              <a:rPr lang="en-US" sz="2000" dirty="0" err="1" smtClean="0"/>
              <a:t>j</a:t>
            </a:r>
            <a:r>
              <a:rPr lang="en-US" sz="2000" baseline="30000" dirty="0" err="1" smtClean="0"/>
              <a:t>th</a:t>
            </a:r>
            <a:r>
              <a:rPr lang="en-US" sz="2000" dirty="0" smtClean="0"/>
              <a:t> </a:t>
            </a:r>
            <a:r>
              <a:rPr lang="en-US" sz="2000" dirty="0" err="1" smtClean="0"/>
              <a:t>offtake</a:t>
            </a:r>
            <a:r>
              <a:rPr lang="en-US" sz="2000" dirty="0" smtClean="0"/>
              <a:t> in </a:t>
            </a:r>
            <a:r>
              <a:rPr lang="en-US" sz="2000" dirty="0" err="1" smtClean="0"/>
              <a:t>i</a:t>
            </a:r>
            <a:r>
              <a:rPr lang="en-US" sz="2000" baseline="30000" dirty="0" err="1" smtClean="0"/>
              <a:t>th</a:t>
            </a:r>
            <a:r>
              <a:rPr lang="en-US" sz="2000" dirty="0" smtClean="0"/>
              <a:t> canal:</a:t>
            </a:r>
            <a:endParaRPr lang="en-US" sz="2000" baseline="-25000" dirty="0"/>
          </a:p>
        </p:txBody>
      </p:sp>
      <p:pic>
        <p:nvPicPr>
          <p:cNvPr id="5" name="Picture 4" descr="offtakeIndicator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300" y="3603642"/>
            <a:ext cx="4517976" cy="9794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1300" y="4568730"/>
            <a:ext cx="4132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Total lateral withdrawal from </a:t>
            </a:r>
            <a:r>
              <a:rPr lang="en-US" sz="2000" dirty="0" err="1" smtClean="0"/>
              <a:t>i</a:t>
            </a:r>
            <a:r>
              <a:rPr lang="en-US" sz="2000" baseline="30000" dirty="0" err="1" smtClean="0"/>
              <a:t>th</a:t>
            </a:r>
            <a:r>
              <a:rPr lang="en-US" sz="2000" dirty="0" smtClean="0"/>
              <a:t> canal:</a:t>
            </a:r>
            <a:endParaRPr lang="en-US" sz="2000" baseline="-25000" dirty="0"/>
          </a:p>
        </p:txBody>
      </p:sp>
      <p:pic>
        <p:nvPicPr>
          <p:cNvPr id="6" name="Picture 5" descr="lateralWithdrawal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7035" y="4272534"/>
            <a:ext cx="4359465" cy="1030725"/>
          </a:xfrm>
          <a:prstGeom prst="rect">
            <a:avLst/>
          </a:prstGeom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905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Smart Grid – Smart Metering</a:t>
            </a:r>
            <a:endParaRPr lang="en-S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1124744"/>
            <a:ext cx="8991600" cy="55499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26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1262"/>
            <a:ext cx="8826500" cy="578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</a:t>
            </a:r>
            <a:r>
              <a:rPr lang="en-US" dirty="0" smtClean="0"/>
              <a:t>rrigation canal: Water withdrawal attack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6100" y="1781054"/>
            <a:ext cx="7175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Adversary can affect withdrawal from one or more  of the </a:t>
            </a:r>
            <a:r>
              <a:rPr lang="en-US" sz="2400" dirty="0" err="1" smtClean="0"/>
              <a:t>J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offtakes</a:t>
            </a:r>
            <a:r>
              <a:rPr lang="en-US" sz="2400" dirty="0" smtClean="0"/>
              <a:t> in canal </a:t>
            </a:r>
            <a:r>
              <a:rPr lang="en-US" sz="2000" dirty="0" err="1" smtClean="0"/>
              <a:t>i</a:t>
            </a:r>
            <a:r>
              <a:rPr lang="en-US" sz="2000" dirty="0" smtClean="0"/>
              <a:t>.</a:t>
            </a:r>
            <a:endParaRPr lang="en-US" sz="20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546100" y="3254254"/>
            <a:ext cx="7175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Water is withdrawn by discretely opening and closing the </a:t>
            </a:r>
            <a:r>
              <a:rPr lang="en-US" sz="2400" dirty="0" err="1" smtClean="0"/>
              <a:t>offtake</a:t>
            </a:r>
            <a:r>
              <a:rPr lang="en-US" sz="2400" dirty="0" smtClean="0"/>
              <a:t> gates. </a:t>
            </a:r>
            <a:endParaRPr lang="en-US" sz="2000" baseline="-25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546100" y="4727454"/>
            <a:ext cx="7175500" cy="830997"/>
            <a:chOff x="546100" y="4727454"/>
            <a:chExt cx="7175500" cy="830997"/>
          </a:xfrm>
        </p:grpSpPr>
        <p:sp>
          <p:nvSpPr>
            <p:cNvPr id="13" name="TextBox 12"/>
            <p:cNvSpPr txBox="1"/>
            <p:nvPr/>
          </p:nvSpPr>
          <p:spPr>
            <a:xfrm>
              <a:off x="546100" y="4727454"/>
              <a:ext cx="71755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Thus, the </a:t>
              </a:r>
              <a:r>
                <a:rPr lang="en-US" sz="2400" dirty="0" err="1" smtClean="0"/>
                <a:t>offtake</a:t>
              </a:r>
              <a:r>
                <a:rPr lang="en-US" sz="2400" dirty="0" smtClean="0"/>
                <a:t> withdrawal vector          switches between different modes Q={1, 2,….N}. </a:t>
              </a:r>
              <a:endParaRPr lang="en-US" sz="2000" baseline="-25000" dirty="0"/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260660859"/>
                </p:ext>
              </p:extLst>
            </p:nvPr>
          </p:nvGraphicFramePr>
          <p:xfrm>
            <a:off x="5118100" y="4832718"/>
            <a:ext cx="533400" cy="342900"/>
          </p:xfrm>
          <a:graphic>
            <a:graphicData uri="http://schemas.openxmlformats.org/presentationml/2006/ole">
              <p:oleObj spid="_x0000_s5223" name="Equation" r:id="rId3" imgW="520920" imgH="329040" progId="Equation.3">
                <p:embed/>
              </p:oleObj>
            </a:graphicData>
          </a:graphic>
        </p:graphicFrame>
      </p:grp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244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1262"/>
            <a:ext cx="8826500" cy="578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</a:t>
            </a:r>
            <a:r>
              <a:rPr lang="en-US" dirty="0" smtClean="0"/>
              <a:t>rrigation canal: sensor deception attack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6100" y="1781054"/>
            <a:ext cx="7175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Adversary can affect sensor readings for upstream Yi(0, t) and Yi(</a:t>
            </a:r>
            <a:r>
              <a:rPr lang="en-US" sz="2400" dirty="0" err="1" smtClean="0"/>
              <a:t>X,t</a:t>
            </a:r>
            <a:r>
              <a:rPr lang="en-US" sz="2400" dirty="0" smtClean="0"/>
              <a:t>) and gate opening </a:t>
            </a:r>
            <a:r>
              <a:rPr lang="en-US" sz="2400" dirty="0" err="1" smtClean="0"/>
              <a:t>Ui</a:t>
            </a:r>
            <a:r>
              <a:rPr lang="en-US" sz="2400" dirty="0" smtClean="0"/>
              <a:t>(t)</a:t>
            </a:r>
            <a:endParaRPr lang="en-US" sz="20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546100" y="2925886"/>
            <a:ext cx="7175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leads to a transformed water level and gate openings.</a:t>
            </a:r>
            <a:endParaRPr lang="en-US" sz="2000" baseline="-25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39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01262"/>
            <a:ext cx="7302500" cy="578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</a:t>
            </a:r>
            <a:r>
              <a:rPr lang="en-US" dirty="0" smtClean="0"/>
              <a:t>rrigation canal: Experiments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92</a:t>
            </a:fld>
            <a:endParaRPr lang="en-US"/>
          </a:p>
        </p:txBody>
      </p:sp>
      <p:pic>
        <p:nvPicPr>
          <p:cNvPr id="5" name="Picture 4" descr="deceptionAttack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500" y="904754"/>
            <a:ext cx="7087370" cy="5742432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042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01262"/>
            <a:ext cx="7302500" cy="578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</a:t>
            </a:r>
            <a:r>
              <a:rPr lang="en-US" dirty="0" smtClean="0"/>
              <a:t>rrigation canal: Experiments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93</a:t>
            </a:fld>
            <a:endParaRPr lang="en-US"/>
          </a:p>
        </p:txBody>
      </p:sp>
      <p:pic>
        <p:nvPicPr>
          <p:cNvPr id="3" name="Picture 2" descr="deceptionAttack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700" y="1016000"/>
            <a:ext cx="6921142" cy="574243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408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435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CPS Design Principles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94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498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Aspects to consider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600201"/>
            <a:ext cx="8229600" cy="1282699"/>
          </a:xfrm>
        </p:spPr>
        <p:txBody>
          <a:bodyPr>
            <a:normAutofit/>
          </a:bodyPr>
          <a:lstStyle/>
          <a:p>
            <a:pPr marL="0" indent="0">
              <a:lnSpc>
                <a:spcPts val="3800"/>
              </a:lnSpc>
              <a:buNone/>
            </a:pPr>
            <a:r>
              <a:rPr lang="en-SG" sz="2400" dirty="0" smtClean="0">
                <a:solidFill>
                  <a:srgbClr val="FF0000"/>
                </a:solidFill>
              </a:rPr>
              <a:t>Adversary models</a:t>
            </a:r>
            <a:r>
              <a:rPr lang="en-SG" sz="2400" dirty="0" smtClean="0"/>
              <a:t>: Restrict the scope; but overly restrictive assumptions will likely limit their aplicability e.g., in DoS attacks.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6856" y="2904068"/>
            <a:ext cx="8229600" cy="1282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800"/>
              </a:lnSpc>
              <a:buFont typeface="Arial"/>
              <a:buNone/>
            </a:pPr>
            <a:r>
              <a:rPr lang="en-SG" sz="2400" dirty="0" smtClean="0">
                <a:solidFill>
                  <a:srgbClr val="FF0000"/>
                </a:solidFill>
              </a:rPr>
              <a:t>Trust models</a:t>
            </a:r>
            <a:r>
              <a:rPr lang="en-SG" sz="2400" dirty="0" smtClean="0"/>
              <a:t>: Trust in human users and devices, e.g., sensors and actuators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6856" y="4207935"/>
            <a:ext cx="8229600" cy="73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800"/>
              </a:lnSpc>
              <a:buFont typeface="Arial"/>
              <a:buNone/>
            </a:pPr>
            <a:r>
              <a:rPr lang="en-SG" sz="2400" dirty="0" smtClean="0">
                <a:solidFill>
                  <a:srgbClr val="FF0000"/>
                </a:solidFill>
              </a:rPr>
              <a:t>“Under attack” behavior: </a:t>
            </a:r>
            <a:r>
              <a:rPr lang="en-SG" sz="2400" dirty="0" smtClean="0"/>
              <a:t>Detection and graceful degradation</a:t>
            </a:r>
            <a:r>
              <a:rPr lang="en-SG" sz="2400" dirty="0" smtClean="0">
                <a:solidFill>
                  <a:srgbClr val="FF0000"/>
                </a:solidFill>
              </a:rPr>
              <a:t>.</a:t>
            </a:r>
            <a:endParaRPr lang="en-SG" sz="24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6856" y="4965702"/>
            <a:ext cx="8229600" cy="1155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800"/>
              </a:lnSpc>
              <a:buFont typeface="Arial"/>
              <a:buNone/>
            </a:pPr>
            <a:r>
              <a:rPr lang="en-SG" sz="2400" dirty="0" smtClean="0">
                <a:solidFill>
                  <a:srgbClr val="FF0000"/>
                </a:solidFill>
              </a:rPr>
              <a:t>Independence in component design: </a:t>
            </a:r>
            <a:r>
              <a:rPr lang="en-SG" sz="2400" dirty="0" smtClean="0"/>
              <a:t>Redundant authentication mechanisms that are indepenent of each other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95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921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278435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Potential research directions and educational needs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96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752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CPS </a:t>
            </a:r>
            <a:r>
              <a:rPr lang="en-US" dirty="0" smtClean="0"/>
              <a:t> Gaps?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066800" y="2057044"/>
            <a:ext cx="6451600" cy="1825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Study the overall design of selected critical CPS infrastructures and determine security gaps and their impact on functionality and safety of </a:t>
            </a:r>
            <a:r>
              <a:rPr lang="en-US" sz="2400" dirty="0" smtClean="0"/>
              <a:t>Indian </a:t>
            </a:r>
            <a:r>
              <a:rPr lang="en-US" sz="2400" dirty="0" smtClean="0"/>
              <a:t>population.</a:t>
            </a:r>
            <a:endParaRPr lang="en-US" sz="24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97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890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CPS Modeling: Network models 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42900" y="1879600"/>
            <a:ext cx="4889500" cy="2603500"/>
            <a:chOff x="1663700" y="2533650"/>
            <a:chExt cx="4889500" cy="2603500"/>
          </a:xfrm>
        </p:grpSpPr>
        <p:sp>
          <p:nvSpPr>
            <p:cNvPr id="5" name="Oval 4"/>
            <p:cNvSpPr/>
            <p:nvPr/>
          </p:nvSpPr>
          <p:spPr>
            <a:xfrm>
              <a:off x="2019300" y="2857500"/>
              <a:ext cx="660400" cy="6477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892800" y="4464050"/>
              <a:ext cx="660400" cy="6477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663700" y="4489450"/>
              <a:ext cx="660400" cy="6477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784600" y="4464050"/>
              <a:ext cx="660400" cy="6477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572000" y="2533650"/>
              <a:ext cx="660400" cy="6477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5" idx="4"/>
            </p:cNvCxnSpPr>
            <p:nvPr/>
          </p:nvCxnSpPr>
          <p:spPr>
            <a:xfrm flipH="1">
              <a:off x="2133600" y="3505200"/>
              <a:ext cx="215900" cy="9842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5" idx="6"/>
              <a:endCxn id="10" idx="2"/>
            </p:cNvCxnSpPr>
            <p:nvPr/>
          </p:nvCxnSpPr>
          <p:spPr>
            <a:xfrm flipV="1">
              <a:off x="2679700" y="2857500"/>
              <a:ext cx="1892300" cy="3238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endCxn id="9" idx="1"/>
            </p:cNvCxnSpPr>
            <p:nvPr/>
          </p:nvCxnSpPr>
          <p:spPr>
            <a:xfrm>
              <a:off x="2628900" y="3416300"/>
              <a:ext cx="1252413" cy="114260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0" idx="4"/>
            </p:cNvCxnSpPr>
            <p:nvPr/>
          </p:nvCxnSpPr>
          <p:spPr>
            <a:xfrm>
              <a:off x="4902200" y="3181350"/>
              <a:ext cx="1155700" cy="13081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470400" y="4787900"/>
              <a:ext cx="13970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5829300" y="1688744"/>
            <a:ext cx="28575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the state space of reach node (a subsystem)?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5829300" y="3904853"/>
            <a:ext cx="28575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are the constraints across node-states?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52650" y="5089614"/>
            <a:ext cx="28575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and how could an attacker violate the constraints? </a:t>
            </a:r>
            <a:endParaRPr lang="en-US" sz="24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98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629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CPS [Supply chain] Monitoring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23900" y="3214156"/>
            <a:ext cx="5791200" cy="1389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Are the existing intrusion detection tools adequate for monitoring attacks across a supply chain?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723900" y="1898253"/>
            <a:ext cx="6807200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How could nodes in a supply </a:t>
            </a:r>
            <a:r>
              <a:rPr lang="en-US" sz="2400" dirty="0" smtClean="0"/>
              <a:t>chain– </a:t>
            </a:r>
            <a:r>
              <a:rPr lang="en-US" sz="2400" dirty="0" smtClean="0"/>
              <a:t>with </a:t>
            </a:r>
            <a:r>
              <a:rPr lang="en-US" sz="2400" dirty="0" smtClean="0"/>
              <a:t>India </a:t>
            </a:r>
            <a:r>
              <a:rPr lang="en-US" sz="2400" dirty="0" smtClean="0"/>
              <a:t>as a node-- be compromised?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723900" y="4966076"/>
            <a:ext cx="7569200" cy="95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What monitoring tools are need to check the “health” of a supply chain given the possibility of an network attack?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99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C-DAC, May 6,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599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4470</TotalTime>
  <Words>4128</Words>
  <Application>Microsoft Office PowerPoint</Application>
  <PresentationFormat>On-screen Show (4:3)</PresentationFormat>
  <Paragraphs>702</Paragraphs>
  <Slides>107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107</vt:i4>
      </vt:variant>
    </vt:vector>
  </HeadingPairs>
  <TitlesOfParts>
    <vt:vector size="110" baseType="lpstr">
      <vt:lpstr>Office Theme</vt:lpstr>
      <vt:lpstr>Microsoft Equation 3.0</vt:lpstr>
      <vt:lpstr>Equation</vt:lpstr>
      <vt:lpstr>Cyber Physical Systems: Security and Safety</vt:lpstr>
      <vt:lpstr>Questions of interest</vt:lpstr>
      <vt:lpstr>What are Cyber Physical Systems?</vt:lpstr>
      <vt:lpstr>Science and Technology Challenges</vt:lpstr>
      <vt:lpstr>Cyber Physical Systems: Examples</vt:lpstr>
      <vt:lpstr>Shipping</vt:lpstr>
      <vt:lpstr>Healthcare</vt:lpstr>
      <vt:lpstr>Smart Grid - Overview</vt:lpstr>
      <vt:lpstr>Smart Grid – Smart Metering</vt:lpstr>
      <vt:lpstr>Smart Metering Privacy Issue (1)</vt:lpstr>
      <vt:lpstr>Privacy is not Secrecy</vt:lpstr>
      <vt:lpstr>Privacy versus Secrecy</vt:lpstr>
      <vt:lpstr>Possible Solutions</vt:lpstr>
      <vt:lpstr>Other Potential Concerns:</vt:lpstr>
      <vt:lpstr>CPS Vulnerability</vt:lpstr>
      <vt:lpstr>CPS Control systems</vt:lpstr>
      <vt:lpstr>Surviving from Physical attacks</vt:lpstr>
      <vt:lpstr>Defending Against Device Capture Attack</vt:lpstr>
      <vt:lpstr>Real-Time Security in CPS</vt:lpstr>
      <vt:lpstr>Concurrency in CPS</vt:lpstr>
      <vt:lpstr>Collaboration and Isolation</vt:lpstr>
      <vt:lpstr>Cyber Physical System: Components</vt:lpstr>
      <vt:lpstr>CPS: Greenhouse</vt:lpstr>
      <vt:lpstr>CPS: Blending process</vt:lpstr>
      <vt:lpstr>CPS Other examples</vt:lpstr>
      <vt:lpstr>Cyber Physical Systems: Abstraction</vt:lpstr>
      <vt:lpstr>CPS: Component view</vt:lpstr>
      <vt:lpstr>CPS: Systems View</vt:lpstr>
      <vt:lpstr>CPS Network-based Attacks</vt:lpstr>
      <vt:lpstr>Existing Techniques</vt:lpstr>
      <vt:lpstr>Enhancement of existing approaches</vt:lpstr>
      <vt:lpstr>CPS incident statistics</vt:lpstr>
      <vt:lpstr>CPS incident databases</vt:lpstr>
      <vt:lpstr>Sample CPS incidents </vt:lpstr>
      <vt:lpstr>CPS incident (more) statistics</vt:lpstr>
      <vt:lpstr>Traditional versus CPS security</vt:lpstr>
      <vt:lpstr>Traditional</vt:lpstr>
      <vt:lpstr>CPS</vt:lpstr>
      <vt:lpstr>Industrial Control Systems</vt:lpstr>
      <vt:lpstr>SCADA</vt:lpstr>
      <vt:lpstr>RTU</vt:lpstr>
      <vt:lpstr>PLC</vt:lpstr>
      <vt:lpstr>PLC Scan</vt:lpstr>
      <vt:lpstr>HMI</vt:lpstr>
      <vt:lpstr>CPS Survivability</vt:lpstr>
      <vt:lpstr>Two stories:    North Pole Toys     Stuxnet</vt:lpstr>
      <vt:lpstr>North Pole Toys: Basics</vt:lpstr>
      <vt:lpstr>North Pole Toys: Attack</vt:lpstr>
      <vt:lpstr>Stuxnet</vt:lpstr>
      <vt:lpstr>Iranian nuclear enrichment plant</vt:lpstr>
      <vt:lpstr>Malware suspicion</vt:lpstr>
      <vt:lpstr>Stuxnet Spread: .LNK file via USB</vt:lpstr>
      <vt:lpstr>Stuxnet Spread: Vulnerabilities exploited</vt:lpstr>
      <vt:lpstr>Stuxnet..cut short a long story</vt:lpstr>
      <vt:lpstr>Stuxnet..finally</vt:lpstr>
      <vt:lpstr>Control Systems: Refresher</vt:lpstr>
      <vt:lpstr>Linear feedback system</vt:lpstr>
      <vt:lpstr>Linear feedback system: discrete version</vt:lpstr>
      <vt:lpstr>Linear feedback system: robustness</vt:lpstr>
      <vt:lpstr>Fault tolerant control (FTC)</vt:lpstr>
      <vt:lpstr>PID Controller</vt:lpstr>
      <vt:lpstr>Proportional Controller</vt:lpstr>
      <vt:lpstr>PD Controller</vt:lpstr>
      <vt:lpstr>PID Controller</vt:lpstr>
      <vt:lpstr>Attacks on Implantable Medical Devices</vt:lpstr>
      <vt:lpstr>CPS: Medical Device Attack</vt:lpstr>
      <vt:lpstr>CPS: Medical Device Attack Procedure</vt:lpstr>
      <vt:lpstr>CPS: Medical Device Attack Procedure</vt:lpstr>
      <vt:lpstr>CPS: Medical Device Attacks</vt:lpstr>
      <vt:lpstr>CPS: Medical Device: Attacks</vt:lpstr>
      <vt:lpstr>CPS: Medical Device: Attacks</vt:lpstr>
      <vt:lpstr>CPS: Medical Device: Attacks</vt:lpstr>
      <vt:lpstr>Securing Medical Devices: Encryption?</vt:lpstr>
      <vt:lpstr>Securing Medical Devices: Zero power approaches</vt:lpstr>
      <vt:lpstr>CPS: Medical Device: Protocol</vt:lpstr>
      <vt:lpstr>CPS: Medical Device: Protocol</vt:lpstr>
      <vt:lpstr>CPS: Medical Device: Key management</vt:lpstr>
      <vt:lpstr>CPS: Medical Device Attack: Results</vt:lpstr>
      <vt:lpstr>Deception Attacks on Irrigation Systems</vt:lpstr>
      <vt:lpstr>The Gignac irrigation canal, South France</vt:lpstr>
      <vt:lpstr>SCADA in irrigation: Physical attacks</vt:lpstr>
      <vt:lpstr>SCADA in irrigation: Other incidents</vt:lpstr>
      <vt:lpstr>SCADA in irrigation</vt:lpstr>
      <vt:lpstr>Irrigation canal model</vt:lpstr>
      <vt:lpstr>Irrigation canal: Shallow Water Eqns</vt:lpstr>
      <vt:lpstr>Irrigation canal: Control actions</vt:lpstr>
      <vt:lpstr>Irrigation canal: Boundary conditions</vt:lpstr>
      <vt:lpstr>Irrigation canal: Feedback actions</vt:lpstr>
      <vt:lpstr>Irrigation canal: Water withdrawal attack</vt:lpstr>
      <vt:lpstr>Irrigation canal: Water withdrawal attack</vt:lpstr>
      <vt:lpstr>Irrigation canal: sensor deception attack</vt:lpstr>
      <vt:lpstr>Irrigation canal: Experiments</vt:lpstr>
      <vt:lpstr>Irrigation canal: Experiments</vt:lpstr>
      <vt:lpstr>CPS Design Principles</vt:lpstr>
      <vt:lpstr>Aspects to consider</vt:lpstr>
      <vt:lpstr>Potential research directions and educational needs</vt:lpstr>
      <vt:lpstr>CPS  Gaps?</vt:lpstr>
      <vt:lpstr>CPS Modeling: Network models </vt:lpstr>
      <vt:lpstr>CPS [Supply chain] Monitoring</vt:lpstr>
      <vt:lpstr>CPS Attack scenarios</vt:lpstr>
      <vt:lpstr>CPS Control Robustness</vt:lpstr>
      <vt:lpstr>CPS Access Control</vt:lpstr>
      <vt:lpstr>CPS: Theoretical Foundations</vt:lpstr>
      <vt:lpstr>CPS: Educational needs</vt:lpstr>
      <vt:lpstr>Summary</vt:lpstr>
      <vt:lpstr>References [Sample]</vt:lpstr>
      <vt:lpstr>Slide 107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aditya_mathur</dc:creator>
  <cp:lastModifiedBy>saquib</cp:lastModifiedBy>
  <cp:revision>370</cp:revision>
  <dcterms:created xsi:type="dcterms:W3CDTF">2012-07-08T22:36:15Z</dcterms:created>
  <dcterms:modified xsi:type="dcterms:W3CDTF">2016-05-06T07:06:20Z</dcterms:modified>
</cp:coreProperties>
</file>