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76" r:id="rId2"/>
    <p:sldId id="267" r:id="rId3"/>
    <p:sldId id="268" r:id="rId4"/>
    <p:sldId id="259" r:id="rId5"/>
    <p:sldId id="261" r:id="rId6"/>
    <p:sldId id="263" r:id="rId7"/>
    <p:sldId id="264" r:id="rId8"/>
    <p:sldId id="265" r:id="rId9"/>
    <p:sldId id="266" r:id="rId10"/>
    <p:sldId id="299" r:id="rId11"/>
    <p:sldId id="262" r:id="rId12"/>
    <p:sldId id="297" r:id="rId13"/>
    <p:sldId id="300" r:id="rId14"/>
    <p:sldId id="301" r:id="rId15"/>
    <p:sldId id="302" r:id="rId16"/>
    <p:sldId id="298" r:id="rId17"/>
    <p:sldId id="280" r:id="rId18"/>
    <p:sldId id="282" r:id="rId19"/>
    <p:sldId id="290" r:id="rId20"/>
    <p:sldId id="258" r:id="rId21"/>
    <p:sldId id="303" r:id="rId22"/>
    <p:sldId id="272" r:id="rId23"/>
    <p:sldId id="281" r:id="rId24"/>
    <p:sldId id="278" r:id="rId25"/>
    <p:sldId id="269" r:id="rId26"/>
    <p:sldId id="270" r:id="rId27"/>
    <p:sldId id="271" r:id="rId28"/>
    <p:sldId id="275" r:id="rId29"/>
    <p:sldId id="287" r:id="rId30"/>
    <p:sldId id="288" r:id="rId31"/>
    <p:sldId id="289" r:id="rId32"/>
    <p:sldId id="295" r:id="rId33"/>
    <p:sldId id="296" r:id="rId34"/>
    <p:sldId id="279" r:id="rId35"/>
    <p:sldId id="293" r:id="rId36"/>
    <p:sldId id="292" r:id="rId37"/>
    <p:sldId id="294" r:id="rId3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4BAD39-778C-4319-A1B6-3BB7D4C05F58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27E73908-B434-452B-ACED-33AB5E3E1A2D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IN" sz="2400" dirty="0" smtClean="0"/>
            <a:t>Basic &amp; Applied Research</a:t>
          </a:r>
          <a:endParaRPr lang="en-IN" sz="2400" dirty="0"/>
        </a:p>
      </dgm:t>
    </dgm:pt>
    <dgm:pt modelId="{BE59C269-C101-4C3C-BCE2-067194A65C90}" type="parTrans" cxnId="{7B670EA1-17C2-46CB-903D-4E99088DCEEB}">
      <dgm:prSet/>
      <dgm:spPr/>
      <dgm:t>
        <a:bodyPr/>
        <a:lstStyle/>
        <a:p>
          <a:endParaRPr lang="en-IN"/>
        </a:p>
      </dgm:t>
    </dgm:pt>
    <dgm:pt modelId="{60B2F783-51B6-4D61-A1BC-28EA4DCBEBEA}" type="sibTrans" cxnId="{7B670EA1-17C2-46CB-903D-4E99088DCEEB}">
      <dgm:prSet/>
      <dgm:spPr/>
      <dgm:t>
        <a:bodyPr/>
        <a:lstStyle/>
        <a:p>
          <a:endParaRPr lang="en-IN"/>
        </a:p>
      </dgm:t>
    </dgm:pt>
    <dgm:pt modelId="{8B1FA6CB-39EB-4B5E-BBED-716D16F1BC4F}">
      <dgm:prSet phldrT="[Text]" custT="1"/>
      <dgm:spPr>
        <a:solidFill>
          <a:srgbClr val="3C8C93"/>
        </a:solidFill>
      </dgm:spPr>
      <dgm:t>
        <a:bodyPr/>
        <a:lstStyle/>
        <a:p>
          <a:r>
            <a:rPr lang="en-IN" sz="2400" dirty="0" smtClean="0"/>
            <a:t>Industrial Research </a:t>
          </a:r>
          <a:r>
            <a:rPr lang="en-IN" sz="2000" dirty="0" smtClean="0"/>
            <a:t>(Pre-commercialization)</a:t>
          </a:r>
          <a:endParaRPr lang="en-IN" sz="2000" dirty="0"/>
        </a:p>
      </dgm:t>
    </dgm:pt>
    <dgm:pt modelId="{B273B062-049D-41F8-BE59-9135031D2453}" type="parTrans" cxnId="{7144A90A-F9DC-4350-B256-380C6A00A7BD}">
      <dgm:prSet/>
      <dgm:spPr/>
      <dgm:t>
        <a:bodyPr/>
        <a:lstStyle/>
        <a:p>
          <a:endParaRPr lang="en-IN"/>
        </a:p>
      </dgm:t>
    </dgm:pt>
    <dgm:pt modelId="{A1D21107-290E-4AB3-8258-2CB7C54CD9B8}" type="sibTrans" cxnId="{7144A90A-F9DC-4350-B256-380C6A00A7BD}">
      <dgm:prSet/>
      <dgm:spPr/>
      <dgm:t>
        <a:bodyPr/>
        <a:lstStyle/>
        <a:p>
          <a:endParaRPr lang="en-IN"/>
        </a:p>
      </dgm:t>
    </dgm:pt>
    <dgm:pt modelId="{8CB50932-B8C4-4F94-9F25-760400D4D08E}">
      <dgm:prSet phldrT="[Text]" custT="1"/>
      <dgm:spPr>
        <a:solidFill>
          <a:srgbClr val="3C8C93"/>
        </a:solidFill>
      </dgm:spPr>
      <dgm:t>
        <a:bodyPr/>
        <a:lstStyle/>
        <a:p>
          <a:r>
            <a:rPr lang="en-IN" sz="2400" dirty="0" smtClean="0"/>
            <a:t>Innovation</a:t>
          </a:r>
          <a:endParaRPr lang="en-IN" sz="2400" dirty="0"/>
        </a:p>
      </dgm:t>
    </dgm:pt>
    <dgm:pt modelId="{F66A9C34-E314-469D-8974-49BA8EF41A57}" type="parTrans" cxnId="{36BC7BED-B176-4290-8288-910DFDE3FDE3}">
      <dgm:prSet/>
      <dgm:spPr/>
      <dgm:t>
        <a:bodyPr/>
        <a:lstStyle/>
        <a:p>
          <a:endParaRPr lang="en-IN"/>
        </a:p>
      </dgm:t>
    </dgm:pt>
    <dgm:pt modelId="{5D9E87FC-5312-4830-A623-F909E2CACC54}" type="sibTrans" cxnId="{36BC7BED-B176-4290-8288-910DFDE3FDE3}">
      <dgm:prSet/>
      <dgm:spPr/>
      <dgm:t>
        <a:bodyPr/>
        <a:lstStyle/>
        <a:p>
          <a:endParaRPr lang="en-IN"/>
        </a:p>
      </dgm:t>
    </dgm:pt>
    <dgm:pt modelId="{82AD611A-45A0-4484-9BCE-5F364980E2D3}" type="pres">
      <dgm:prSet presAssocID="{594BAD39-778C-4319-A1B6-3BB7D4C05F58}" presName="Name0" presStyleCnt="0">
        <dgm:presLayoutVars>
          <dgm:dir/>
          <dgm:resizeHandles val="exact"/>
        </dgm:presLayoutVars>
      </dgm:prSet>
      <dgm:spPr/>
    </dgm:pt>
    <dgm:pt modelId="{5A3ECF87-DEC9-47B9-8F7D-1E4BD4285C19}" type="pres">
      <dgm:prSet presAssocID="{27E73908-B434-452B-ACED-33AB5E3E1A2D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801E8F-C82D-4C27-957E-A838D1092D8D}" type="pres">
      <dgm:prSet presAssocID="{60B2F783-51B6-4D61-A1BC-28EA4DCBEBEA}" presName="parSpace" presStyleCnt="0"/>
      <dgm:spPr/>
    </dgm:pt>
    <dgm:pt modelId="{BA4BBEB2-4D55-4E3E-BF87-A87695D6D27B}" type="pres">
      <dgm:prSet presAssocID="{8B1FA6CB-39EB-4B5E-BBED-716D16F1BC4F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DD381F3-B204-4EF4-BFE7-49B3C66BEA5C}" type="pres">
      <dgm:prSet presAssocID="{A1D21107-290E-4AB3-8258-2CB7C54CD9B8}" presName="parSpace" presStyleCnt="0"/>
      <dgm:spPr/>
    </dgm:pt>
    <dgm:pt modelId="{13AC5D0C-024B-4A9E-8682-EE9C80A5D22F}" type="pres">
      <dgm:prSet presAssocID="{8CB50932-B8C4-4F94-9F25-760400D4D08E}" presName="parTxOnly" presStyleLbl="node1" presStyleIdx="2" presStyleCnt="3" custScaleX="86916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7B670EA1-17C2-46CB-903D-4E99088DCEEB}" srcId="{594BAD39-778C-4319-A1B6-3BB7D4C05F58}" destId="{27E73908-B434-452B-ACED-33AB5E3E1A2D}" srcOrd="0" destOrd="0" parTransId="{BE59C269-C101-4C3C-BCE2-067194A65C90}" sibTransId="{60B2F783-51B6-4D61-A1BC-28EA4DCBEBEA}"/>
    <dgm:cxn modelId="{B200FA8A-B03A-4B4A-9BDB-A870212729A6}" type="presOf" srcId="{8B1FA6CB-39EB-4B5E-BBED-716D16F1BC4F}" destId="{BA4BBEB2-4D55-4E3E-BF87-A87695D6D27B}" srcOrd="0" destOrd="0" presId="urn:microsoft.com/office/officeart/2005/8/layout/hChevron3"/>
    <dgm:cxn modelId="{36BC7BED-B176-4290-8288-910DFDE3FDE3}" srcId="{594BAD39-778C-4319-A1B6-3BB7D4C05F58}" destId="{8CB50932-B8C4-4F94-9F25-760400D4D08E}" srcOrd="2" destOrd="0" parTransId="{F66A9C34-E314-469D-8974-49BA8EF41A57}" sibTransId="{5D9E87FC-5312-4830-A623-F909E2CACC54}"/>
    <dgm:cxn modelId="{7144A90A-F9DC-4350-B256-380C6A00A7BD}" srcId="{594BAD39-778C-4319-A1B6-3BB7D4C05F58}" destId="{8B1FA6CB-39EB-4B5E-BBED-716D16F1BC4F}" srcOrd="1" destOrd="0" parTransId="{B273B062-049D-41F8-BE59-9135031D2453}" sibTransId="{A1D21107-290E-4AB3-8258-2CB7C54CD9B8}"/>
    <dgm:cxn modelId="{F1C9DCB7-E619-4856-9E79-39B7BA6A1687}" type="presOf" srcId="{27E73908-B434-452B-ACED-33AB5E3E1A2D}" destId="{5A3ECF87-DEC9-47B9-8F7D-1E4BD4285C19}" srcOrd="0" destOrd="0" presId="urn:microsoft.com/office/officeart/2005/8/layout/hChevron3"/>
    <dgm:cxn modelId="{EEDF045A-930F-4F89-AF80-FEE9BDA88ABF}" type="presOf" srcId="{8CB50932-B8C4-4F94-9F25-760400D4D08E}" destId="{13AC5D0C-024B-4A9E-8682-EE9C80A5D22F}" srcOrd="0" destOrd="0" presId="urn:microsoft.com/office/officeart/2005/8/layout/hChevron3"/>
    <dgm:cxn modelId="{B69889C5-8FB5-4824-9225-751384DCC11B}" type="presOf" srcId="{594BAD39-778C-4319-A1B6-3BB7D4C05F58}" destId="{82AD611A-45A0-4484-9BCE-5F364980E2D3}" srcOrd="0" destOrd="0" presId="urn:microsoft.com/office/officeart/2005/8/layout/hChevron3"/>
    <dgm:cxn modelId="{0E8A1519-10BE-4482-A0FC-A049725E78F6}" type="presParOf" srcId="{82AD611A-45A0-4484-9BCE-5F364980E2D3}" destId="{5A3ECF87-DEC9-47B9-8F7D-1E4BD4285C19}" srcOrd="0" destOrd="0" presId="urn:microsoft.com/office/officeart/2005/8/layout/hChevron3"/>
    <dgm:cxn modelId="{F31E4719-6699-4B32-9BFF-A369BC0FE7CF}" type="presParOf" srcId="{82AD611A-45A0-4484-9BCE-5F364980E2D3}" destId="{44801E8F-C82D-4C27-957E-A838D1092D8D}" srcOrd="1" destOrd="0" presId="urn:microsoft.com/office/officeart/2005/8/layout/hChevron3"/>
    <dgm:cxn modelId="{0DD8CC93-5E93-49C7-BCAD-9A1B02E4DCAE}" type="presParOf" srcId="{82AD611A-45A0-4484-9BCE-5F364980E2D3}" destId="{BA4BBEB2-4D55-4E3E-BF87-A87695D6D27B}" srcOrd="2" destOrd="0" presId="urn:microsoft.com/office/officeart/2005/8/layout/hChevron3"/>
    <dgm:cxn modelId="{899BF369-8FB5-40F3-83D5-1BC974F199C0}" type="presParOf" srcId="{82AD611A-45A0-4484-9BCE-5F364980E2D3}" destId="{BDD381F3-B204-4EF4-BFE7-49B3C66BEA5C}" srcOrd="3" destOrd="0" presId="urn:microsoft.com/office/officeart/2005/8/layout/hChevron3"/>
    <dgm:cxn modelId="{75F53858-5B3C-48CC-ACCF-695FF66B4FA6}" type="presParOf" srcId="{82AD611A-45A0-4484-9BCE-5F364980E2D3}" destId="{13AC5D0C-024B-4A9E-8682-EE9C80A5D22F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3ECF87-DEC9-47B9-8F7D-1E4BD4285C19}">
      <dsp:nvSpPr>
        <dsp:cNvPr id="0" name=""/>
        <dsp:cNvSpPr/>
      </dsp:nvSpPr>
      <dsp:spPr>
        <a:xfrm>
          <a:off x="2380" y="199528"/>
          <a:ext cx="3701355" cy="1480542"/>
        </a:xfrm>
        <a:prstGeom prst="homePlate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kern="1200" dirty="0" smtClean="0"/>
            <a:t>Basic &amp; Applied Research</a:t>
          </a:r>
          <a:endParaRPr lang="en-IN" sz="2400" kern="1200" dirty="0"/>
        </a:p>
      </dsp:txBody>
      <dsp:txXfrm>
        <a:off x="2380" y="199528"/>
        <a:ext cx="3331220" cy="1480542"/>
      </dsp:txXfrm>
    </dsp:sp>
    <dsp:sp modelId="{BA4BBEB2-4D55-4E3E-BF87-A87695D6D27B}">
      <dsp:nvSpPr>
        <dsp:cNvPr id="0" name=""/>
        <dsp:cNvSpPr/>
      </dsp:nvSpPr>
      <dsp:spPr>
        <a:xfrm>
          <a:off x="2963464" y="199528"/>
          <a:ext cx="3701355" cy="1480542"/>
        </a:xfrm>
        <a:prstGeom prst="chevron">
          <a:avLst/>
        </a:prstGeom>
        <a:solidFill>
          <a:srgbClr val="3C8C9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kern="1200" dirty="0" smtClean="0"/>
            <a:t>Industrial Research </a:t>
          </a:r>
          <a:r>
            <a:rPr lang="en-IN" sz="2000" kern="1200" dirty="0" smtClean="0"/>
            <a:t>(Pre-commercialization)</a:t>
          </a:r>
          <a:endParaRPr lang="en-IN" sz="2000" kern="1200" dirty="0"/>
        </a:p>
      </dsp:txBody>
      <dsp:txXfrm>
        <a:off x="3703735" y="199528"/>
        <a:ext cx="2220813" cy="1480542"/>
      </dsp:txXfrm>
    </dsp:sp>
    <dsp:sp modelId="{13AC5D0C-024B-4A9E-8682-EE9C80A5D22F}">
      <dsp:nvSpPr>
        <dsp:cNvPr id="0" name=""/>
        <dsp:cNvSpPr/>
      </dsp:nvSpPr>
      <dsp:spPr>
        <a:xfrm>
          <a:off x="5924549" y="199528"/>
          <a:ext cx="3217070" cy="1480542"/>
        </a:xfrm>
        <a:prstGeom prst="chevron">
          <a:avLst/>
        </a:prstGeom>
        <a:solidFill>
          <a:srgbClr val="3C8C9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kern="1200" dirty="0" smtClean="0"/>
            <a:t>Innovation</a:t>
          </a:r>
          <a:endParaRPr lang="en-IN" sz="2400" kern="1200" dirty="0"/>
        </a:p>
      </dsp:txBody>
      <dsp:txXfrm>
        <a:off x="6664820" y="199528"/>
        <a:ext cx="1736528" cy="14805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DB8CD-147D-4CD6-B679-4EB0C6CDF458}" type="datetimeFigureOut">
              <a:rPr lang="fr-FR" smtClean="0"/>
              <a:t>04/12/2015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ADA6C-328F-4318-975F-3AD92614A60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9085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0.9% PIB – objectif 2% (2,2% PIB en France)</a:t>
            </a:r>
          </a:p>
          <a:p>
            <a:r>
              <a:rPr lang="en-US" smtClean="0"/>
              <a:t>3,5% des articles publiés sont indiens – 4,2% pour la France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0B0DFF-3FC7-47D4-9568-DD03FFA3BFEB}" type="slidenum">
              <a:rPr lang="fr-FR" smtClean="0"/>
              <a:pPr/>
              <a:t>3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088784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7C2D90-1C6A-4E95-A5BC-29A238BD5239}" type="slidenum">
              <a:rPr lang="fr-FR"/>
              <a:pPr/>
              <a:t>5</a:t>
            </a:fld>
            <a:endParaRPr lang="fr-FR"/>
          </a:p>
        </p:txBody>
      </p:sp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/>
        <p:txBody>
          <a:bodyPr lIns="99037" tIns="49519" rIns="99037" bIns="49519"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800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4775" y="1143000"/>
            <a:ext cx="4111625" cy="3084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468-EEAE-4E5A-B063-60041EB3F37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989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Calibri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FE30FAB-6DDF-8040-9D5D-000CEC86F15F}" type="slidenum">
              <a:rPr lang="en-US">
                <a:latin typeface="Arial" charset="0"/>
              </a:rPr>
              <a:pPr/>
              <a:t>24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746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>
                <a:latin typeface="Calibri" charset="0"/>
              </a:rPr>
              <a:t>-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E526648-3DFF-0C47-97CC-D62D4868CC24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25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196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</a:pPr>
            <a:r>
              <a:rPr lang="fr-FR">
                <a:latin typeface="Calibri" charset="0"/>
              </a:rPr>
              <a:t>-</a:t>
            </a:r>
            <a:r>
              <a:rPr lang="en-US" sz="1800">
                <a:solidFill>
                  <a:schemeClr val="tx2"/>
                </a:solidFill>
                <a:latin typeface="Calibri" charset="0"/>
              </a:rPr>
              <a:t>The French Embassy offers more than 300 scholarships to Indian students each year. </a:t>
            </a:r>
          </a:p>
          <a:p>
            <a:endParaRPr lang="fr-FR">
              <a:latin typeface="Calibri" charset="0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12F11C7-8D53-EE45-B3F4-473D0ACA4C5A}" type="slidenum">
              <a:rPr lang="en-US" sz="1200"/>
              <a:pPr eaLnBrk="1" hangingPunct="1"/>
              <a:t>27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812373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I will take your questions after the Visa session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A2F9059-F433-6B4C-A9F2-4BA9B3FFAAA7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34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412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0A4D-199A-4FB1-BFBF-AF088B0ED289}" type="datetimeFigureOut">
              <a:rPr lang="fr-FR" smtClean="0"/>
              <a:t>04/12/2015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B4D21-87BF-4517-BD61-7085FCAA495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1004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0A4D-199A-4FB1-BFBF-AF088B0ED289}" type="datetimeFigureOut">
              <a:rPr lang="fr-FR" smtClean="0"/>
              <a:t>04/12/2015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B4D21-87BF-4517-BD61-7085FCAA495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8118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0A4D-199A-4FB1-BFBF-AF088B0ED289}" type="datetimeFigureOut">
              <a:rPr lang="fr-FR" smtClean="0"/>
              <a:t>04/12/2015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B4D21-87BF-4517-BD61-7085FCAA495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6611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E1AB8-5A46-47BF-A66B-AF5B8D53022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1394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0A4D-199A-4FB1-BFBF-AF088B0ED289}" type="datetimeFigureOut">
              <a:rPr lang="fr-FR" smtClean="0"/>
              <a:t>04/12/2015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B4D21-87BF-4517-BD61-7085FCAA495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9604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0A4D-199A-4FB1-BFBF-AF088B0ED289}" type="datetimeFigureOut">
              <a:rPr lang="fr-FR" smtClean="0"/>
              <a:t>04/12/2015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B4D21-87BF-4517-BD61-7085FCAA495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0918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0A4D-199A-4FB1-BFBF-AF088B0ED289}" type="datetimeFigureOut">
              <a:rPr lang="fr-FR" smtClean="0"/>
              <a:t>04/12/2015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B4D21-87BF-4517-BD61-7085FCAA495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8418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0A4D-199A-4FB1-BFBF-AF088B0ED289}" type="datetimeFigureOut">
              <a:rPr lang="fr-FR" smtClean="0"/>
              <a:t>04/12/2015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B4D21-87BF-4517-BD61-7085FCAA495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4692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0A4D-199A-4FB1-BFBF-AF088B0ED289}" type="datetimeFigureOut">
              <a:rPr lang="fr-FR" smtClean="0"/>
              <a:t>04/12/2015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B4D21-87BF-4517-BD61-7085FCAA495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1831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0A4D-199A-4FB1-BFBF-AF088B0ED289}" type="datetimeFigureOut">
              <a:rPr lang="fr-FR" smtClean="0"/>
              <a:t>04/12/2015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B4D21-87BF-4517-BD61-7085FCAA495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5340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0A4D-199A-4FB1-BFBF-AF088B0ED289}" type="datetimeFigureOut">
              <a:rPr lang="fr-FR" smtClean="0"/>
              <a:t>04/12/2015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B4D21-87BF-4517-BD61-7085FCAA495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4835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0A4D-199A-4FB1-BFBF-AF088B0ED289}" type="datetimeFigureOut">
              <a:rPr lang="fr-FR" smtClean="0"/>
              <a:t>04/12/2015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B4D21-87BF-4517-BD61-7085FCAA495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631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A0A4D-199A-4FB1-BFBF-AF088B0ED289}" type="datetimeFigureOut">
              <a:rPr lang="fr-FR" smtClean="0"/>
              <a:t>04/12/2015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B4D21-87BF-4517-BD61-7085FCAA495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2277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andrine.maximilien@diplomatie.gouv.f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math.iisc.ernet.in/~ifcam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wn.org/gallery" TargetMode="External"/><Relationship Id="rId2" Type="http://schemas.openxmlformats.org/officeDocument/2006/relationships/hyperlink" Target="http://www.ifwn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file:///\\DEL02EX0001\Groupes\logos\5X5%20HIGTH%20RESOL.JPG\Eng.Fr%20-%20defcoul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http://www.inde.campusfrance.org/en/pAge/charpak-masters-program" TargetMode="External"/><Relationship Id="rId7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efipra.org/raman-charpak/Raman_Charpak_Fellowship_2015_updated_insturctions.pdf" TargetMode="External"/><Relationship Id="rId5" Type="http://schemas.openxmlformats.org/officeDocument/2006/relationships/hyperlink" Target="http://www.inde.campusfrance.org/en/Page/charpak-research-internship-program" TargetMode="External"/><Relationship Id="rId4" Type="http://schemas.openxmlformats.org/officeDocument/2006/relationships/hyperlink" Target="http://www.inde.campusfrance.org/en/PAGE/CHARPAK-EXCHANGE-PROGRAM" TargetMode="External"/><Relationship Id="rId9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hdinfrance.net/" TargetMode="External"/><Relationship Id="rId3" Type="http://schemas.openxmlformats.org/officeDocument/2006/relationships/image" Target="../media/image43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0.jpeg"/><Relationship Id="rId4" Type="http://schemas.openxmlformats.org/officeDocument/2006/relationships/hyperlink" Target="http://www.frenchscienceindia.org/" TargetMode="External"/><Relationship Id="rId9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hyperlink" Target="mailto:india@frenchscienceindia.org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wn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frenchembass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5" y="332656"/>
            <a:ext cx="200497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628800"/>
            <a:ext cx="9144000" cy="3240360"/>
          </a:xfrm>
          <a:ln>
            <a:noFill/>
          </a:ln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fr-FR" sz="3200" b="1" dirty="0">
                <a:solidFill>
                  <a:srgbClr val="C00000"/>
                </a:solidFill>
              </a:rPr>
              <a:t>Challenges and prospects </a:t>
            </a:r>
            <a:br>
              <a:rPr lang="fr-FR" sz="3200" b="1" dirty="0">
                <a:solidFill>
                  <a:srgbClr val="C00000"/>
                </a:solidFill>
              </a:rPr>
            </a:br>
            <a:r>
              <a:rPr lang="fr-FR" sz="3200" b="1" dirty="0" smtClean="0">
                <a:solidFill>
                  <a:srgbClr val="C00000"/>
                </a:solidFill>
              </a:rPr>
              <a:t>for </a:t>
            </a:r>
            <a:r>
              <a:rPr lang="fr-FR" sz="3200" b="1" dirty="0">
                <a:solidFill>
                  <a:srgbClr val="C00000"/>
                </a:solidFill>
              </a:rPr>
              <a:t>the Indo-French </a:t>
            </a:r>
            <a:r>
              <a:rPr lang="fr-FR" sz="3200" b="1" dirty="0" err="1">
                <a:solidFill>
                  <a:srgbClr val="C00000"/>
                </a:solidFill>
              </a:rPr>
              <a:t>scientific</a:t>
            </a:r>
            <a:r>
              <a:rPr lang="fr-FR" sz="3200" b="1" dirty="0">
                <a:solidFill>
                  <a:srgbClr val="C00000"/>
                </a:solidFill>
              </a:rPr>
              <a:t> and </a:t>
            </a:r>
            <a:r>
              <a:rPr lang="fr-FR" sz="3200" b="1" dirty="0" smtClean="0">
                <a:solidFill>
                  <a:srgbClr val="C00000"/>
                </a:solidFill>
              </a:rPr>
              <a:t/>
            </a:r>
            <a:br>
              <a:rPr lang="fr-FR" sz="3200" b="1" dirty="0" smtClean="0">
                <a:solidFill>
                  <a:srgbClr val="C00000"/>
                </a:solidFill>
              </a:rPr>
            </a:br>
            <a:r>
              <a:rPr lang="fr-FR" sz="3200" b="1" dirty="0" err="1" smtClean="0">
                <a:solidFill>
                  <a:srgbClr val="C00000"/>
                </a:solidFill>
              </a:rPr>
              <a:t>technological</a:t>
            </a:r>
            <a:r>
              <a:rPr lang="fr-FR" sz="3200" b="1" dirty="0" smtClean="0">
                <a:solidFill>
                  <a:srgbClr val="C00000"/>
                </a:solidFill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</a:rPr>
              <a:t>cooperation</a:t>
            </a:r>
            <a:r>
              <a:rPr lang="fr-FR" sz="3200" b="1" dirty="0" smtClean="0">
                <a:solidFill>
                  <a:srgbClr val="C00000"/>
                </a:solidFill>
              </a:rPr>
              <a:t/>
            </a:r>
            <a:br>
              <a:rPr lang="fr-FR" sz="3200" b="1" dirty="0" smtClean="0">
                <a:solidFill>
                  <a:srgbClr val="C00000"/>
                </a:solidFill>
              </a:rPr>
            </a:br>
            <a:r>
              <a:rPr lang="fr-FR" sz="3200" b="1" dirty="0" smtClean="0">
                <a:solidFill>
                  <a:srgbClr val="C00000"/>
                </a:solidFill>
              </a:rPr>
              <a:t/>
            </a:r>
            <a:br>
              <a:rPr lang="fr-FR" sz="3200" b="1" dirty="0" smtClean="0">
                <a:solidFill>
                  <a:srgbClr val="C00000"/>
                </a:solidFill>
              </a:rPr>
            </a:br>
            <a:r>
              <a:rPr lang="en-US" sz="3200" dirty="0" smtClean="0">
                <a:solidFill>
                  <a:srgbClr val="C00000"/>
                </a:solidFill>
              </a:rPr>
              <a:t>Tata Institute of Fundamental Research</a:t>
            </a:r>
            <a:br>
              <a:rPr lang="en-US" sz="3200" dirty="0" smtClean="0">
                <a:solidFill>
                  <a:srgbClr val="C00000"/>
                </a:solidFill>
              </a:rPr>
            </a:br>
            <a:r>
              <a:rPr lang="en-US" sz="3200" dirty="0" smtClean="0">
                <a:solidFill>
                  <a:srgbClr val="C00000"/>
                </a:solidFill>
              </a:rPr>
              <a:t>TIFR – ASET Forum</a:t>
            </a:r>
            <a:br>
              <a:rPr lang="en-US" sz="3200" dirty="0" smtClean="0">
                <a:solidFill>
                  <a:srgbClr val="C00000"/>
                </a:solidFill>
              </a:rPr>
            </a:br>
            <a:r>
              <a:rPr lang="en-US" sz="3200" dirty="0" smtClean="0">
                <a:solidFill>
                  <a:srgbClr val="C00000"/>
                </a:solidFill>
              </a:rPr>
              <a:t>4</a:t>
            </a:r>
            <a:r>
              <a:rPr lang="en-US" sz="3200" baseline="30000" dirty="0" smtClean="0">
                <a:solidFill>
                  <a:srgbClr val="C00000"/>
                </a:solidFill>
              </a:rPr>
              <a:t>th</a:t>
            </a:r>
            <a:r>
              <a:rPr lang="en-US" sz="3200" dirty="0" smtClean="0">
                <a:solidFill>
                  <a:srgbClr val="C00000"/>
                </a:solidFill>
              </a:rPr>
              <a:t> December 2015</a:t>
            </a:r>
            <a:r>
              <a:rPr lang="en-US" sz="3200" b="1" dirty="0" smtClean="0">
                <a:solidFill>
                  <a:srgbClr val="000090"/>
                </a:solidFill>
              </a:rPr>
              <a:t/>
            </a:r>
            <a:br>
              <a:rPr lang="en-US" sz="3200" b="1" dirty="0" smtClean="0">
                <a:solidFill>
                  <a:srgbClr val="000090"/>
                </a:solidFill>
              </a:rPr>
            </a:br>
            <a:r>
              <a:rPr lang="en-US" sz="3200" b="1" dirty="0" smtClean="0">
                <a:solidFill>
                  <a:srgbClr val="000090"/>
                </a:solidFill>
              </a:rPr>
              <a:t/>
            </a:r>
            <a:br>
              <a:rPr lang="en-US" sz="3200" b="1" dirty="0" smtClean="0">
                <a:solidFill>
                  <a:srgbClr val="000090"/>
                </a:solidFill>
              </a:rPr>
            </a:b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267744" y="4912518"/>
            <a:ext cx="4787038" cy="820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dirty="0" smtClean="0">
                <a:solidFill>
                  <a:srgbClr val="000090"/>
                </a:solidFill>
              </a:rPr>
              <a:t>Service pour la Science et la Technologie</a:t>
            </a:r>
          </a:p>
          <a:p>
            <a:pPr>
              <a:lnSpc>
                <a:spcPct val="120000"/>
              </a:lnSpc>
            </a:pPr>
            <a:r>
              <a:rPr lang="fr-FR" sz="2000" dirty="0" smtClean="0">
                <a:solidFill>
                  <a:srgbClr val="000090"/>
                </a:solidFill>
              </a:rPr>
              <a:t>Ambassade de France en Inde</a:t>
            </a:r>
            <a:endParaRPr lang="fr-FR" sz="2000" dirty="0">
              <a:solidFill>
                <a:srgbClr val="00009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3B239CB1-339E-4871-A15D-3C172EE5AAE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90800" y="5930696"/>
            <a:ext cx="43540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000090"/>
                </a:solidFill>
              </a:rPr>
              <a:t>Dr. Sandrine Maximilien, Attachée Science et Technologie</a:t>
            </a:r>
          </a:p>
          <a:p>
            <a:r>
              <a:rPr lang="fr-FR" sz="1400" dirty="0" smtClean="0">
                <a:solidFill>
                  <a:srgbClr val="000090"/>
                </a:solidFill>
              </a:rPr>
              <a:t>Consulat Général – </a:t>
            </a:r>
            <a:r>
              <a:rPr lang="fr-FR" sz="1400" dirty="0" err="1" smtClean="0">
                <a:solidFill>
                  <a:srgbClr val="000090"/>
                </a:solidFill>
              </a:rPr>
              <a:t>Mumbai</a:t>
            </a:r>
            <a:r>
              <a:rPr lang="fr-FR" sz="1400" dirty="0" smtClean="0">
                <a:solidFill>
                  <a:srgbClr val="000090"/>
                </a:solidFill>
              </a:rPr>
              <a:t> (Bombay)</a:t>
            </a:r>
          </a:p>
          <a:p>
            <a:r>
              <a:rPr lang="fr-FR" sz="1400" u="sng" dirty="0" smtClean="0">
                <a:solidFill>
                  <a:srgbClr val="3366FF"/>
                </a:solidFill>
                <a:hlinkClick r:id="rId3"/>
              </a:rPr>
              <a:t>sandrine.maximilien@diplomatie.gouv.fr</a:t>
            </a:r>
            <a:endParaRPr lang="fr-FR" sz="1400" u="sng" dirty="0" smtClean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57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5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328592"/>
          </a:xfrm>
        </p:spPr>
        <p:txBody>
          <a:bodyPr>
            <a:normAutofit/>
          </a:bodyPr>
          <a:lstStyle/>
          <a:p>
            <a:pPr marL="3429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2060"/>
                </a:solidFill>
              </a:rPr>
              <a:t>French Embassy-BIRAC program (</a:t>
            </a:r>
            <a:r>
              <a:rPr lang="fr-FR" sz="2000" dirty="0" err="1">
                <a:solidFill>
                  <a:srgbClr val="002060"/>
                </a:solidFill>
              </a:rPr>
              <a:t>managed</a:t>
            </a:r>
            <a:r>
              <a:rPr lang="fr-FR" sz="2000" dirty="0">
                <a:solidFill>
                  <a:srgbClr val="002060"/>
                </a:solidFill>
              </a:rPr>
              <a:t> by CEFIPRA)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>
                <a:solidFill>
                  <a:srgbClr val="002060"/>
                </a:solidFill>
              </a:rPr>
              <a:t>"</a:t>
            </a:r>
            <a:r>
              <a:rPr lang="en-US" sz="2000" dirty="0">
                <a:solidFill>
                  <a:srgbClr val="002060"/>
                </a:solidFill>
              </a:rPr>
              <a:t>2+2" scheme involving one academic actor associated with a private company from both countries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solidFill>
                  <a:srgbClr val="002060"/>
                </a:solidFill>
              </a:rPr>
              <a:t>1st call in </a:t>
            </a:r>
            <a:r>
              <a:rPr lang="en-US" sz="2000" dirty="0" smtClean="0">
                <a:solidFill>
                  <a:srgbClr val="002060"/>
                </a:solidFill>
              </a:rPr>
              <a:t>2014: funding </a:t>
            </a:r>
            <a:r>
              <a:rPr lang="en-US" sz="2000" dirty="0">
                <a:solidFill>
                  <a:srgbClr val="002060"/>
                </a:solidFill>
              </a:rPr>
              <a:t>of two promising projects devoted to the development of new diagnostic tools for cardiovascular </a:t>
            </a:r>
            <a:r>
              <a:rPr lang="en-US" sz="2000" dirty="0" smtClean="0">
                <a:solidFill>
                  <a:srgbClr val="002060"/>
                </a:solidFill>
              </a:rPr>
              <a:t>diseases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>
                <a:solidFill>
                  <a:srgbClr val="002060"/>
                </a:solidFill>
              </a:rPr>
              <a:t>2</a:t>
            </a:r>
            <a:r>
              <a:rPr lang="en-US" sz="2000" baseline="30000" dirty="0" smtClean="0">
                <a:solidFill>
                  <a:srgbClr val="002060"/>
                </a:solidFill>
              </a:rPr>
              <a:t>nd</a:t>
            </a:r>
            <a:r>
              <a:rPr lang="en-US" sz="2000" dirty="0" smtClean="0">
                <a:solidFill>
                  <a:srgbClr val="002060"/>
                </a:solidFill>
              </a:rPr>
              <a:t> call deadline 15</a:t>
            </a:r>
            <a:r>
              <a:rPr lang="en-US" sz="2000" baseline="30000" dirty="0" smtClean="0">
                <a:solidFill>
                  <a:srgbClr val="002060"/>
                </a:solidFill>
              </a:rPr>
              <a:t>th</a:t>
            </a:r>
            <a:r>
              <a:rPr lang="en-US" sz="2000" dirty="0" smtClean="0">
                <a:solidFill>
                  <a:srgbClr val="002060"/>
                </a:solidFill>
              </a:rPr>
              <a:t> Jan 2016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>
                <a:solidFill>
                  <a:srgbClr val="002060"/>
                </a:solidFill>
              </a:rPr>
              <a:t>Focus on molecular diagnostics for Alzheimer’s and other dementia; new assisting technologies for mobility of physically challenged, biomaterials and cell engineering for health applications</a:t>
            </a:r>
          </a:p>
          <a:p>
            <a:pPr marL="457200" lvl="1" indent="0">
              <a:spcBef>
                <a:spcPts val="600"/>
              </a:spcBef>
              <a:buNone/>
            </a:pPr>
            <a:endParaRPr lang="en-US" sz="2000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</a:pPr>
            <a:r>
              <a:rPr lang="fr-FR" sz="2000" dirty="0" err="1" smtClean="0">
                <a:solidFill>
                  <a:srgbClr val="002060"/>
                </a:solidFill>
              </a:rPr>
              <a:t>Bpifrance</a:t>
            </a:r>
            <a:r>
              <a:rPr lang="fr-FR" sz="2000" dirty="0" smtClean="0">
                <a:solidFill>
                  <a:srgbClr val="002060"/>
                </a:solidFill>
              </a:rPr>
              <a:t>-BIRAC </a:t>
            </a:r>
            <a:r>
              <a:rPr lang="fr-FR" sz="2000" dirty="0">
                <a:solidFill>
                  <a:srgbClr val="002060"/>
                </a:solidFill>
              </a:rPr>
              <a:t>joint call </a:t>
            </a:r>
            <a:r>
              <a:rPr lang="fr-FR" sz="2000" dirty="0" smtClean="0">
                <a:solidFill>
                  <a:srgbClr val="002060"/>
                </a:solidFill>
              </a:rPr>
              <a:t>for </a:t>
            </a:r>
            <a:r>
              <a:rPr lang="fr-FR" sz="2000" dirty="0" err="1" smtClean="0">
                <a:solidFill>
                  <a:srgbClr val="002060"/>
                </a:solidFill>
              </a:rPr>
              <a:t>companies</a:t>
            </a:r>
            <a:r>
              <a:rPr lang="fr-FR" sz="2000" dirty="0" smtClean="0">
                <a:solidFill>
                  <a:srgbClr val="002060"/>
                </a:solidFill>
              </a:rPr>
              <a:t> (</a:t>
            </a:r>
            <a:r>
              <a:rPr lang="fr-FR" sz="2000" dirty="0" err="1" smtClean="0">
                <a:solidFill>
                  <a:srgbClr val="002060"/>
                </a:solidFill>
              </a:rPr>
              <a:t>managed</a:t>
            </a:r>
            <a:r>
              <a:rPr lang="fr-FR" sz="2000" dirty="0" smtClean="0">
                <a:solidFill>
                  <a:srgbClr val="002060"/>
                </a:solidFill>
              </a:rPr>
              <a:t> by CEFIPRA) </a:t>
            </a:r>
            <a:endParaRPr lang="fr-FR" sz="2000" dirty="0">
              <a:solidFill>
                <a:srgbClr val="002060"/>
              </a:solidFill>
            </a:endParaRPr>
          </a:p>
          <a:p>
            <a:pPr lvl="1">
              <a:spcBef>
                <a:spcPts val="600"/>
              </a:spcBef>
            </a:pPr>
            <a:r>
              <a:rPr lang="en-US" sz="2000" dirty="0" smtClean="0">
                <a:solidFill>
                  <a:srgbClr val="002060"/>
                </a:solidFill>
              </a:rPr>
              <a:t>2</a:t>
            </a:r>
            <a:r>
              <a:rPr lang="en-US" sz="2000" baseline="30000" dirty="0" smtClean="0">
                <a:solidFill>
                  <a:srgbClr val="002060"/>
                </a:solidFill>
              </a:rPr>
              <a:t>nd</a:t>
            </a:r>
            <a:r>
              <a:rPr lang="en-US" sz="2000" dirty="0" smtClean="0">
                <a:solidFill>
                  <a:srgbClr val="002060"/>
                </a:solidFill>
              </a:rPr>
              <a:t> call </a:t>
            </a:r>
            <a:r>
              <a:rPr lang="fr-FR" sz="2000" dirty="0" smtClean="0">
                <a:solidFill>
                  <a:srgbClr val="002060"/>
                </a:solidFill>
              </a:rPr>
              <a:t>deadline </a:t>
            </a:r>
            <a:r>
              <a:rPr lang="en-US" sz="2000" dirty="0" smtClean="0">
                <a:solidFill>
                  <a:srgbClr val="002060"/>
                </a:solidFill>
              </a:rPr>
              <a:t>16</a:t>
            </a:r>
            <a:r>
              <a:rPr lang="en-US" sz="2000" baseline="30000" dirty="0" smtClean="0">
                <a:solidFill>
                  <a:srgbClr val="002060"/>
                </a:solidFill>
              </a:rPr>
              <a:t>th</a:t>
            </a:r>
            <a:r>
              <a:rPr lang="en-US" sz="2000" dirty="0" smtClean="0">
                <a:solidFill>
                  <a:srgbClr val="002060"/>
                </a:solidFill>
              </a:rPr>
              <a:t> Feb2016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>
                <a:solidFill>
                  <a:srgbClr val="002060"/>
                </a:solidFill>
              </a:rPr>
              <a:t>Focus on digital healthcare and individualized medicine.</a:t>
            </a:r>
          </a:p>
          <a:p>
            <a:pPr lvl="1">
              <a:spcBef>
                <a:spcPts val="600"/>
              </a:spcBef>
            </a:pPr>
            <a:endParaRPr lang="fr-FR" sz="2000" dirty="0">
              <a:solidFill>
                <a:srgbClr val="002060"/>
              </a:solidFill>
            </a:endParaRPr>
          </a:p>
          <a:p>
            <a:pPr lvl="1">
              <a:spcBef>
                <a:spcPts val="600"/>
              </a:spcBef>
            </a:pPr>
            <a:endParaRPr lang="fr-FR" sz="2000" dirty="0" smtClean="0">
              <a:solidFill>
                <a:srgbClr val="002060"/>
              </a:solidFill>
            </a:endParaRPr>
          </a:p>
          <a:p>
            <a:pPr lvl="1">
              <a:spcBef>
                <a:spcPts val="600"/>
              </a:spcBef>
            </a:pPr>
            <a:endParaRPr lang="fr-FR" sz="200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fr-FR" sz="2000" i="1" dirty="0" smtClean="0">
              <a:solidFill>
                <a:srgbClr val="002060"/>
              </a:solidFill>
            </a:endParaRPr>
          </a:p>
        </p:txBody>
      </p:sp>
      <p:pic>
        <p:nvPicPr>
          <p:cNvPr id="4" name="Picture 5" descr="frenchembass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5" y="44478"/>
            <a:ext cx="1258887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4"/>
          <p:cNvSpPr txBox="1">
            <a:spLocks/>
          </p:cNvSpPr>
          <p:nvPr/>
        </p:nvSpPr>
        <p:spPr bwMode="auto">
          <a:xfrm>
            <a:off x="1115616" y="44624"/>
            <a:ext cx="6624736" cy="11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2060"/>
                </a:solidFill>
                <a:latin typeface="Candara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2060"/>
                </a:solidFill>
                <a:latin typeface="Candara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2060"/>
                </a:solidFill>
                <a:latin typeface="Candara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2060"/>
                </a:solidFill>
                <a:latin typeface="Candara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2060"/>
                </a:solidFill>
                <a:latin typeface="Candara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2060"/>
                </a:solidFill>
                <a:latin typeface="Candara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2060"/>
                </a:solidFill>
                <a:latin typeface="Candara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2060"/>
                </a:solidFill>
                <a:latin typeface="Candara" charset="0"/>
                <a:ea typeface="ＭＳ Ｐゴシック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4000" kern="0" dirty="0" smtClean="0">
                <a:latin typeface="Candara" charset="0"/>
                <a:ea typeface="ＭＳ Ｐゴシック" charset="0"/>
              </a:rPr>
              <a:t>Cooperation with BIRAC</a:t>
            </a:r>
            <a:endParaRPr lang="en-IN" sz="4000" kern="0" dirty="0">
              <a:latin typeface="Candar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58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8" y="8682"/>
            <a:ext cx="8229600" cy="711473"/>
          </a:xfrm>
        </p:spPr>
        <p:txBody>
          <a:bodyPr/>
          <a:lstStyle/>
          <a:p>
            <a:pPr algn="l"/>
            <a:r>
              <a:rPr lang="fr-FR" sz="4000" dirty="0" smtClean="0"/>
              <a:t>Indo French Joint </a:t>
            </a:r>
            <a:r>
              <a:rPr lang="fr-FR" sz="4000" dirty="0" err="1" smtClean="0"/>
              <a:t>Labs</a:t>
            </a:r>
            <a:endParaRPr lang="fr-FR" sz="4000" dirty="0" smtClean="0"/>
          </a:p>
        </p:txBody>
      </p:sp>
      <p:pic>
        <p:nvPicPr>
          <p:cNvPr id="55304" name="Picture 14" descr="carteinde"/>
          <p:cNvPicPr>
            <a:picLocks noChangeAspect="1" noChangeArrowheads="1"/>
          </p:cNvPicPr>
          <p:nvPr/>
        </p:nvPicPr>
        <p:blipFill>
          <a:blip r:embed="rId2"/>
          <a:srcRect l="9082" t="6192" r="6410" b="9415"/>
          <a:stretch>
            <a:fillRect/>
          </a:stretch>
        </p:blipFill>
        <p:spPr bwMode="auto">
          <a:xfrm>
            <a:off x="2148424" y="836613"/>
            <a:ext cx="5692443" cy="5486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5440314" y="4960938"/>
            <a:ext cx="3380158" cy="498475"/>
          </a:xfrm>
          <a:prstGeom prst="rect">
            <a:avLst/>
          </a:prstGeom>
          <a:gradFill rotWithShape="1">
            <a:gsLst>
              <a:gs pos="0">
                <a:srgbClr val="14146F"/>
              </a:gs>
              <a:gs pos="80000">
                <a:srgbClr val="1E1E93"/>
              </a:gs>
              <a:gs pos="100000">
                <a:srgbClr val="1C1C96"/>
              </a:gs>
            </a:gsLst>
            <a:lin ang="16200000"/>
          </a:gradFill>
          <a:ln w="9525">
            <a:solidFill>
              <a:srgbClr val="292989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300" dirty="0" smtClean="0">
                <a:solidFill>
                  <a:srgbClr val="F2F2F2"/>
                </a:solidFill>
                <a:latin typeface="Calibri" pitchFamily="34" charset="0"/>
                <a:ea typeface="MS PGothic" pitchFamily="34" charset="-128"/>
                <a:cs typeface="+mn-cs"/>
              </a:rPr>
              <a:t>CHENNAI &amp; BANGALORE</a:t>
            </a:r>
            <a:endParaRPr lang="en-US" sz="1300" dirty="0">
              <a:solidFill>
                <a:srgbClr val="F2F2F2"/>
              </a:solidFill>
              <a:latin typeface="Calibri" pitchFamily="34" charset="0"/>
              <a:ea typeface="MS PGothic" pitchFamily="34" charset="-128"/>
              <a:cs typeface="+mn-cs"/>
            </a:endParaRPr>
          </a:p>
          <a:p>
            <a:pPr>
              <a:defRPr/>
            </a:pPr>
            <a:r>
              <a:rPr lang="en-US" sz="1300" dirty="0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Joint Lab in mathematics / formal methods</a:t>
            </a:r>
          </a:p>
        </p:txBody>
      </p:sp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5511275" y="3976608"/>
            <a:ext cx="3300544" cy="892552"/>
          </a:xfrm>
          <a:prstGeom prst="rect">
            <a:avLst/>
          </a:prstGeom>
          <a:gradFill rotWithShape="1">
            <a:gsLst>
              <a:gs pos="0">
                <a:srgbClr val="14146F"/>
              </a:gs>
              <a:gs pos="80000">
                <a:srgbClr val="1E1E93"/>
              </a:gs>
              <a:gs pos="100000">
                <a:srgbClr val="1C1C96"/>
              </a:gs>
            </a:gsLst>
            <a:lin ang="16200000"/>
          </a:gradFill>
          <a:ln w="9525">
            <a:solidFill>
              <a:srgbClr val="292989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sz="13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+mn-cs"/>
              </a:rPr>
              <a:t>HYDERABAD</a:t>
            </a:r>
          </a:p>
          <a:p>
            <a:pPr>
              <a:defRPr/>
            </a:pPr>
            <a:r>
              <a:rPr lang="fr-FR" sz="1300" dirty="0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Joint </a:t>
            </a:r>
            <a:r>
              <a:rPr lang="fr-FR" sz="1300" dirty="0" err="1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Lab</a:t>
            </a:r>
            <a:r>
              <a:rPr lang="fr-FR" sz="1300" dirty="0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 in </a:t>
            </a:r>
            <a:r>
              <a:rPr lang="fr-FR" sz="1300" dirty="0" err="1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sustainable</a:t>
            </a:r>
            <a:r>
              <a:rPr lang="fr-FR" sz="1300" dirty="0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 </a:t>
            </a:r>
            <a:r>
              <a:rPr lang="fr-FR" sz="1300" dirty="0" err="1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chemistry</a:t>
            </a:r>
            <a:r>
              <a:rPr lang="fr-FR" sz="1300" dirty="0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 </a:t>
            </a:r>
            <a:endParaRPr lang="fr-FR" sz="1300" dirty="0" smtClean="0">
              <a:solidFill>
                <a:srgbClr val="FFFF66"/>
              </a:solidFill>
              <a:latin typeface="Calibri" pitchFamily="34" charset="0"/>
              <a:ea typeface="MS PGothic" pitchFamily="34" charset="-128"/>
              <a:cs typeface="+mn-cs"/>
            </a:endParaRPr>
          </a:p>
          <a:p>
            <a:pPr>
              <a:defRPr/>
            </a:pPr>
            <a:r>
              <a:rPr lang="en-US" sz="1300" dirty="0" smtClean="0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Joint </a:t>
            </a:r>
            <a:r>
              <a:rPr lang="en-US" sz="1300" dirty="0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Centre for groundwater </a:t>
            </a:r>
            <a:r>
              <a:rPr lang="en-US" sz="1300" dirty="0" smtClean="0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research</a:t>
            </a:r>
          </a:p>
          <a:p>
            <a:pPr lvl="0">
              <a:defRPr/>
            </a:pPr>
            <a:r>
              <a:rPr lang="en-US" sz="1300" dirty="0" smtClean="0">
                <a:solidFill>
                  <a:srgbClr val="FFFF66"/>
                </a:solidFill>
                <a:latin typeface="Calibri" pitchFamily="34" charset="0"/>
              </a:rPr>
              <a:t>Joint Lab in computational linguistic</a:t>
            </a:r>
            <a:endParaRPr lang="en-US" sz="1300" dirty="0">
              <a:solidFill>
                <a:srgbClr val="FFFF66"/>
              </a:solidFill>
              <a:latin typeface="Calibri" pitchFamily="34" charset="0"/>
            </a:endParaRPr>
          </a:p>
        </p:txBody>
      </p:sp>
      <p:sp>
        <p:nvSpPr>
          <p:cNvPr id="12" name="Rectangle 26"/>
          <p:cNvSpPr>
            <a:spLocks noChangeArrowheads="1"/>
          </p:cNvSpPr>
          <p:nvPr/>
        </p:nvSpPr>
        <p:spPr bwMode="auto">
          <a:xfrm>
            <a:off x="251520" y="4141788"/>
            <a:ext cx="2296708" cy="895350"/>
          </a:xfrm>
          <a:prstGeom prst="rect">
            <a:avLst/>
          </a:prstGeom>
          <a:gradFill rotWithShape="1">
            <a:gsLst>
              <a:gs pos="0">
                <a:srgbClr val="14146F"/>
              </a:gs>
              <a:gs pos="80000">
                <a:srgbClr val="1E1E93"/>
              </a:gs>
              <a:gs pos="100000">
                <a:srgbClr val="1C1C96"/>
              </a:gs>
            </a:gsLst>
            <a:lin ang="16200000"/>
          </a:gradFill>
          <a:ln w="9525">
            <a:solidFill>
              <a:srgbClr val="292989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3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+mn-cs"/>
              </a:rPr>
              <a:t>MUMBAI</a:t>
            </a:r>
          </a:p>
          <a:p>
            <a:pPr>
              <a:defRPr/>
            </a:pPr>
            <a:r>
              <a:rPr lang="en-US" sz="1300" dirty="0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Joint Lab in nuclear physics </a:t>
            </a:r>
            <a:r>
              <a:rPr lang="en-US" sz="1300" dirty="0" smtClean="0">
                <a:solidFill>
                  <a:srgbClr val="00FFFF"/>
                </a:solidFill>
                <a:latin typeface="Calibri" pitchFamily="34" charset="0"/>
                <a:ea typeface="MS PGothic" pitchFamily="34" charset="-128"/>
                <a:cs typeface="+mn-cs"/>
              </a:rPr>
              <a:t> </a:t>
            </a:r>
            <a:r>
              <a:rPr lang="en-US" sz="1300" dirty="0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Joint Lab in </a:t>
            </a:r>
            <a:r>
              <a:rPr lang="en-US" sz="1300" dirty="0" err="1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Immuno-haematology</a:t>
            </a:r>
            <a:endParaRPr lang="en-US" sz="1300" dirty="0">
              <a:solidFill>
                <a:srgbClr val="FFFF66"/>
              </a:solidFill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3" name="Rectangle 27"/>
          <p:cNvSpPr>
            <a:spLocks noChangeArrowheads="1"/>
          </p:cNvSpPr>
          <p:nvPr/>
        </p:nvSpPr>
        <p:spPr bwMode="auto">
          <a:xfrm>
            <a:off x="251520" y="2998788"/>
            <a:ext cx="2352092" cy="696912"/>
          </a:xfrm>
          <a:prstGeom prst="rect">
            <a:avLst/>
          </a:prstGeom>
          <a:gradFill rotWithShape="1">
            <a:gsLst>
              <a:gs pos="0">
                <a:srgbClr val="14146F"/>
              </a:gs>
              <a:gs pos="80000">
                <a:srgbClr val="1E1E93"/>
              </a:gs>
              <a:gs pos="100000">
                <a:srgbClr val="1C1C96"/>
              </a:gs>
            </a:gsLst>
            <a:lin ang="16200000"/>
          </a:gradFill>
          <a:ln w="9525">
            <a:solidFill>
              <a:srgbClr val="292989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sz="13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+mn-cs"/>
              </a:rPr>
              <a:t>PUNE</a:t>
            </a:r>
          </a:p>
          <a:p>
            <a:pPr>
              <a:defRPr/>
            </a:pPr>
            <a:r>
              <a:rPr lang="fr-FR" sz="1300" dirty="0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Joint </a:t>
            </a:r>
            <a:r>
              <a:rPr lang="fr-FR" sz="1300" dirty="0" err="1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Lab</a:t>
            </a:r>
            <a:r>
              <a:rPr lang="fr-FR" sz="1300" dirty="0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 in </a:t>
            </a:r>
            <a:r>
              <a:rPr lang="fr-FR" sz="1300" dirty="0" err="1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environmental</a:t>
            </a:r>
            <a:r>
              <a:rPr lang="fr-FR" sz="1300" dirty="0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 </a:t>
            </a:r>
            <a:r>
              <a:rPr lang="fr-FR" sz="1300" dirty="0" err="1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chemistry</a:t>
            </a:r>
            <a:endParaRPr lang="en-US" sz="1300" dirty="0">
              <a:solidFill>
                <a:srgbClr val="FFFF66"/>
              </a:solidFill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251520" y="5441950"/>
            <a:ext cx="2381514" cy="707886"/>
          </a:xfrm>
          <a:prstGeom prst="rect">
            <a:avLst/>
          </a:prstGeom>
          <a:gradFill rotWithShape="1">
            <a:gsLst>
              <a:gs pos="0">
                <a:srgbClr val="14146F"/>
              </a:gs>
              <a:gs pos="80000">
                <a:srgbClr val="1E1E93"/>
              </a:gs>
              <a:gs pos="100000">
                <a:srgbClr val="1C1C96"/>
              </a:gs>
            </a:gsLst>
            <a:lin ang="16200000"/>
          </a:gradFill>
          <a:ln w="9525">
            <a:solidFill>
              <a:srgbClr val="292989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sz="1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+mn-cs"/>
              </a:rPr>
              <a:t>BANGALORE</a:t>
            </a:r>
          </a:p>
          <a:p>
            <a:pPr>
              <a:defRPr/>
            </a:pPr>
            <a:r>
              <a:rPr lang="fr-FR" sz="1300" dirty="0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Joint </a:t>
            </a:r>
            <a:r>
              <a:rPr lang="fr-FR" sz="1300" dirty="0" err="1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Lab</a:t>
            </a:r>
            <a:r>
              <a:rPr lang="fr-FR" sz="1300" dirty="0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 in structural </a:t>
            </a:r>
            <a:r>
              <a:rPr lang="fr-FR" sz="1300" dirty="0" err="1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chemistry</a:t>
            </a:r>
            <a:r>
              <a:rPr lang="fr-FR" sz="1300" dirty="0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 </a:t>
            </a:r>
            <a:endParaRPr lang="fr-FR" sz="1300" dirty="0">
              <a:solidFill>
                <a:srgbClr val="FFCCFF"/>
              </a:solidFill>
              <a:latin typeface="Calibri" pitchFamily="34" charset="0"/>
              <a:ea typeface="MS PGothic" pitchFamily="34" charset="-128"/>
              <a:cs typeface="+mn-cs"/>
            </a:endParaRPr>
          </a:p>
          <a:p>
            <a:pPr>
              <a:defRPr/>
            </a:pPr>
            <a:r>
              <a:rPr lang="en-US" sz="1300" dirty="0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Joint Lab in </a:t>
            </a:r>
            <a:r>
              <a:rPr lang="en-US" sz="1300" dirty="0" smtClean="0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neurosciences</a:t>
            </a:r>
            <a:endParaRPr lang="en-US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5507813" y="5589240"/>
            <a:ext cx="3300544" cy="907941"/>
          </a:xfrm>
          <a:prstGeom prst="rect">
            <a:avLst/>
          </a:prstGeom>
          <a:gradFill rotWithShape="1">
            <a:gsLst>
              <a:gs pos="0">
                <a:srgbClr val="14146F"/>
              </a:gs>
              <a:gs pos="80000">
                <a:srgbClr val="1E1E93"/>
              </a:gs>
              <a:gs pos="100000">
                <a:srgbClr val="1C1C96"/>
              </a:gs>
            </a:gsLst>
            <a:lin ang="16200000"/>
          </a:gradFill>
          <a:ln w="9525">
            <a:solidFill>
              <a:srgbClr val="292989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sz="140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rPr>
              <a:t>BANGALORE</a:t>
            </a:r>
          </a:p>
          <a:p>
            <a:pPr>
              <a:defRPr/>
            </a:pPr>
            <a:r>
              <a:rPr lang="fr-FR" sz="1300" dirty="0">
                <a:solidFill>
                  <a:srgbClr val="FFFF66"/>
                </a:solidFill>
                <a:latin typeface="Calibri" pitchFamily="34" charset="0"/>
                <a:ea typeface="+mn-ea"/>
                <a:cs typeface="+mn-cs"/>
              </a:rPr>
              <a:t>Joint </a:t>
            </a:r>
            <a:r>
              <a:rPr lang="fr-FR" sz="1300" dirty="0" err="1" smtClean="0">
                <a:solidFill>
                  <a:srgbClr val="FFFF66"/>
                </a:solidFill>
                <a:latin typeface="Calibri" pitchFamily="34" charset="0"/>
                <a:ea typeface="+mn-ea"/>
                <a:cs typeface="+mn-cs"/>
              </a:rPr>
              <a:t>Lab</a:t>
            </a:r>
            <a:r>
              <a:rPr lang="fr-FR" sz="1300" dirty="0" smtClean="0">
                <a:solidFill>
                  <a:srgbClr val="FFFF66"/>
                </a:solidFill>
                <a:latin typeface="Calibri" pitchFamily="34" charset="0"/>
                <a:ea typeface="+mn-ea"/>
                <a:cs typeface="+mn-cs"/>
              </a:rPr>
              <a:t> on </a:t>
            </a:r>
            <a:r>
              <a:rPr lang="fr-FR" sz="1300" dirty="0">
                <a:solidFill>
                  <a:srgbClr val="FFFF66"/>
                </a:solidFill>
                <a:latin typeface="Calibri" pitchFamily="34" charset="0"/>
                <a:ea typeface="+mn-ea"/>
                <a:cs typeface="+mn-cs"/>
              </a:rPr>
              <a:t>water sciences  </a:t>
            </a:r>
            <a:endParaRPr lang="fr-FR" sz="1300" dirty="0">
              <a:solidFill>
                <a:schemeClr val="bg1"/>
              </a:solidFill>
              <a:latin typeface="Calibri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lang="fr-FR" sz="1300" dirty="0">
                <a:solidFill>
                  <a:srgbClr val="FFFF66"/>
                </a:solidFill>
                <a:latin typeface="Calibri" pitchFamily="34" charset="0"/>
                <a:ea typeface="+mn-ea"/>
                <a:cs typeface="+mn-cs"/>
              </a:rPr>
              <a:t>Joint Centre on </a:t>
            </a:r>
            <a:r>
              <a:rPr lang="fr-FR" sz="1300" dirty="0" err="1">
                <a:solidFill>
                  <a:srgbClr val="FFFF66"/>
                </a:solidFill>
                <a:latin typeface="Calibri" pitchFamily="34" charset="0"/>
                <a:ea typeface="+mn-ea"/>
                <a:cs typeface="+mn-cs"/>
              </a:rPr>
              <a:t>applied</a:t>
            </a:r>
            <a:r>
              <a:rPr lang="fr-FR" sz="1300" dirty="0">
                <a:solidFill>
                  <a:srgbClr val="FFFF66"/>
                </a:solidFill>
                <a:latin typeface="Calibri" pitchFamily="34" charset="0"/>
                <a:ea typeface="+mn-ea"/>
                <a:cs typeface="+mn-cs"/>
              </a:rPr>
              <a:t> </a:t>
            </a:r>
            <a:r>
              <a:rPr lang="fr-FR" sz="1300" dirty="0" err="1" smtClean="0">
                <a:solidFill>
                  <a:srgbClr val="FFFF66"/>
                </a:solidFill>
                <a:latin typeface="Calibri" pitchFamily="34" charset="0"/>
                <a:ea typeface="+mn-ea"/>
                <a:cs typeface="+mn-cs"/>
              </a:rPr>
              <a:t>mathematics</a:t>
            </a:r>
            <a:endParaRPr lang="fr-FR" sz="1300" dirty="0" smtClean="0">
              <a:solidFill>
                <a:srgbClr val="FFFF66"/>
              </a:solidFill>
              <a:latin typeface="Calibri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lang="fr-FR" sz="1300" dirty="0" smtClean="0">
                <a:solidFill>
                  <a:srgbClr val="FFFF66"/>
                </a:solidFill>
                <a:latin typeface="Calibri" pitchFamily="34" charset="0"/>
                <a:ea typeface="+mn-ea"/>
                <a:cs typeface="+mn-cs"/>
              </a:rPr>
              <a:t>Joint </a:t>
            </a:r>
            <a:r>
              <a:rPr lang="fr-FR" sz="1300" dirty="0" err="1" smtClean="0">
                <a:solidFill>
                  <a:srgbClr val="FFFF66"/>
                </a:solidFill>
                <a:latin typeface="Calibri" pitchFamily="34" charset="0"/>
                <a:ea typeface="+mn-ea"/>
                <a:cs typeface="+mn-cs"/>
              </a:rPr>
              <a:t>Lab</a:t>
            </a:r>
            <a:r>
              <a:rPr lang="fr-FR" sz="1300" dirty="0" smtClean="0">
                <a:solidFill>
                  <a:srgbClr val="FFFF66"/>
                </a:solidFill>
                <a:latin typeface="Calibri" pitchFamily="34" charset="0"/>
                <a:ea typeface="+mn-ea"/>
                <a:cs typeface="+mn-cs"/>
              </a:rPr>
              <a:t> on </a:t>
            </a:r>
            <a:r>
              <a:rPr lang="fr-FR" sz="1300" dirty="0" err="1" smtClean="0">
                <a:solidFill>
                  <a:srgbClr val="FFFF66"/>
                </a:solidFill>
                <a:latin typeface="Calibri" pitchFamily="34" charset="0"/>
                <a:ea typeface="+mn-ea"/>
                <a:cs typeface="+mn-cs"/>
              </a:rPr>
              <a:t>systems</a:t>
            </a:r>
            <a:r>
              <a:rPr lang="fr-FR" sz="1300" dirty="0">
                <a:solidFill>
                  <a:srgbClr val="FFFF66"/>
                </a:solidFill>
                <a:latin typeface="Calibri" pitchFamily="34" charset="0"/>
                <a:ea typeface="+mn-ea"/>
                <a:cs typeface="+mn-cs"/>
              </a:rPr>
              <a:t> </a:t>
            </a:r>
            <a:r>
              <a:rPr lang="fr-FR" sz="1300" dirty="0" err="1" smtClean="0">
                <a:solidFill>
                  <a:srgbClr val="FFFF66"/>
                </a:solidFill>
                <a:latin typeface="Calibri" pitchFamily="34" charset="0"/>
                <a:ea typeface="+mn-ea"/>
                <a:cs typeface="+mn-cs"/>
              </a:rPr>
              <a:t>biology</a:t>
            </a:r>
            <a:r>
              <a:rPr lang="fr-FR" sz="1300" dirty="0" smtClean="0">
                <a:solidFill>
                  <a:srgbClr val="FFFF66"/>
                </a:solidFill>
                <a:latin typeface="Calibri" pitchFamily="34" charset="0"/>
                <a:ea typeface="+mn-ea"/>
                <a:cs typeface="+mn-cs"/>
              </a:rPr>
              <a:t> </a:t>
            </a:r>
            <a:endParaRPr lang="en-US" sz="1300" dirty="0">
              <a:solidFill>
                <a:srgbClr val="FFCCFF"/>
              </a:solidFill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55311" name="Straight Arrow Connector 12"/>
          <p:cNvCxnSpPr>
            <a:cxnSpLocks noChangeShapeType="1"/>
            <a:stCxn id="12" idx="3"/>
          </p:cNvCxnSpPr>
          <p:nvPr/>
        </p:nvCxnSpPr>
        <p:spPr bwMode="auto">
          <a:xfrm flipV="1">
            <a:off x="2548228" y="4173538"/>
            <a:ext cx="545187" cy="4159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5312" name="Straight Arrow Connector 16"/>
          <p:cNvCxnSpPr>
            <a:cxnSpLocks noChangeShapeType="1"/>
            <a:stCxn id="13" idx="3"/>
            <a:endCxn id="20" idx="4"/>
          </p:cNvCxnSpPr>
          <p:nvPr/>
        </p:nvCxnSpPr>
        <p:spPr bwMode="auto">
          <a:xfrm>
            <a:off x="2603612" y="3348038"/>
            <a:ext cx="905183" cy="8001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5313" name="Straight Arrow Connector 29"/>
          <p:cNvCxnSpPr>
            <a:cxnSpLocks noChangeShapeType="1"/>
            <a:stCxn id="11" idx="1"/>
          </p:cNvCxnSpPr>
          <p:nvPr/>
        </p:nvCxnSpPr>
        <p:spPr bwMode="auto">
          <a:xfrm flipH="1">
            <a:off x="4254749" y="4422884"/>
            <a:ext cx="1256526" cy="10089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5314" name="Straight Arrow Connector 30"/>
          <p:cNvCxnSpPr>
            <a:cxnSpLocks noChangeShapeType="1"/>
            <a:stCxn id="22" idx="2"/>
          </p:cNvCxnSpPr>
          <p:nvPr/>
        </p:nvCxnSpPr>
        <p:spPr bwMode="auto">
          <a:xfrm flipH="1">
            <a:off x="5746657" y="3135387"/>
            <a:ext cx="1297199" cy="797669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0" name="Oval 19"/>
          <p:cNvSpPr>
            <a:spLocks noChangeArrowheads="1"/>
          </p:cNvSpPr>
          <p:nvPr/>
        </p:nvSpPr>
        <p:spPr bwMode="auto">
          <a:xfrm flipV="1">
            <a:off x="3482834" y="4148138"/>
            <a:ext cx="50192" cy="4603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55316" name="Straight Arrow Connector 40"/>
          <p:cNvCxnSpPr>
            <a:cxnSpLocks noChangeShapeType="1"/>
            <a:stCxn id="15" idx="1"/>
          </p:cNvCxnSpPr>
          <p:nvPr/>
        </p:nvCxnSpPr>
        <p:spPr bwMode="auto">
          <a:xfrm flipH="1" flipV="1">
            <a:off x="4098981" y="5375275"/>
            <a:ext cx="1408832" cy="667936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2" name="Rectangle 27"/>
          <p:cNvSpPr>
            <a:spLocks noChangeArrowheads="1"/>
          </p:cNvSpPr>
          <p:nvPr/>
        </p:nvSpPr>
        <p:spPr bwMode="auto">
          <a:xfrm>
            <a:off x="5746657" y="2636912"/>
            <a:ext cx="2594397" cy="498475"/>
          </a:xfrm>
          <a:prstGeom prst="rect">
            <a:avLst/>
          </a:prstGeom>
          <a:gradFill rotWithShape="1">
            <a:gsLst>
              <a:gs pos="0">
                <a:srgbClr val="14146F"/>
              </a:gs>
              <a:gs pos="80000">
                <a:srgbClr val="1E1E93"/>
              </a:gs>
              <a:gs pos="100000">
                <a:srgbClr val="1C1C96"/>
              </a:gs>
            </a:gsLst>
            <a:lin ang="16200000"/>
          </a:gradFill>
          <a:ln w="9525">
            <a:solidFill>
              <a:srgbClr val="292989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sz="13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+mn-cs"/>
              </a:rPr>
              <a:t>BHUBANESWAR</a:t>
            </a:r>
          </a:p>
          <a:p>
            <a:pPr>
              <a:defRPr/>
            </a:pPr>
            <a:r>
              <a:rPr lang="fr-FR" sz="1300" dirty="0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Joint </a:t>
            </a:r>
            <a:r>
              <a:rPr lang="fr-FR" sz="1300" dirty="0" err="1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Lab</a:t>
            </a:r>
            <a:r>
              <a:rPr lang="fr-FR" sz="1300" dirty="0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 in </a:t>
            </a:r>
            <a:r>
              <a:rPr lang="fr-FR" sz="1300" dirty="0" err="1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infectious</a:t>
            </a:r>
            <a:r>
              <a:rPr lang="fr-FR" sz="1300" dirty="0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 </a:t>
            </a:r>
            <a:r>
              <a:rPr lang="fr-FR" sz="1300" dirty="0" err="1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diseases</a:t>
            </a:r>
            <a:endParaRPr lang="en-US" sz="1300" dirty="0">
              <a:solidFill>
                <a:srgbClr val="FFFF66"/>
              </a:solidFill>
              <a:latin typeface="Calibri" pitchFamily="34" charset="0"/>
              <a:ea typeface="MS PGothic" pitchFamily="34" charset="-128"/>
              <a:cs typeface="+mn-cs"/>
            </a:endParaRPr>
          </a:p>
        </p:txBody>
      </p:sp>
      <p:cxnSp>
        <p:nvCxnSpPr>
          <p:cNvPr id="55318" name="Straight Arrow Connector 49"/>
          <p:cNvCxnSpPr>
            <a:cxnSpLocks noChangeShapeType="1"/>
            <a:stCxn id="10" idx="1"/>
          </p:cNvCxnSpPr>
          <p:nvPr/>
        </p:nvCxnSpPr>
        <p:spPr bwMode="auto">
          <a:xfrm flipH="1">
            <a:off x="4644008" y="5210176"/>
            <a:ext cx="796306" cy="47624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5319" name="Line 18"/>
          <p:cNvSpPr>
            <a:spLocks noChangeShapeType="1"/>
          </p:cNvSpPr>
          <p:nvPr/>
        </p:nvSpPr>
        <p:spPr bwMode="auto">
          <a:xfrm flipV="1">
            <a:off x="2607073" y="5375275"/>
            <a:ext cx="1412293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cxnSp>
        <p:nvCxnSpPr>
          <p:cNvPr id="55302" name="Straight Arrow Connector 30"/>
          <p:cNvCxnSpPr>
            <a:cxnSpLocks noChangeShapeType="1"/>
            <a:stCxn id="8" idx="2"/>
          </p:cNvCxnSpPr>
          <p:nvPr/>
        </p:nvCxnSpPr>
        <p:spPr bwMode="auto">
          <a:xfrm flipH="1">
            <a:off x="4019366" y="1481138"/>
            <a:ext cx="1454698" cy="93975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8" name="Rectangle 27"/>
          <p:cNvSpPr>
            <a:spLocks noChangeArrowheads="1"/>
          </p:cNvSpPr>
          <p:nvPr/>
        </p:nvSpPr>
        <p:spPr bwMode="auto">
          <a:xfrm>
            <a:off x="4176865" y="982663"/>
            <a:ext cx="2594397" cy="498475"/>
          </a:xfrm>
          <a:prstGeom prst="rect">
            <a:avLst/>
          </a:prstGeom>
          <a:gradFill rotWithShape="1">
            <a:gsLst>
              <a:gs pos="0">
                <a:srgbClr val="14146F"/>
              </a:gs>
              <a:gs pos="80000">
                <a:srgbClr val="1E1E93"/>
              </a:gs>
              <a:gs pos="100000">
                <a:srgbClr val="1C1C96"/>
              </a:gs>
            </a:gsLst>
            <a:lin ang="16200000"/>
          </a:gradFill>
          <a:ln w="9525">
            <a:solidFill>
              <a:srgbClr val="292989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sz="13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+mn-cs"/>
              </a:rPr>
              <a:t>DELHI</a:t>
            </a:r>
          </a:p>
          <a:p>
            <a:pPr>
              <a:defRPr/>
            </a:pPr>
            <a:r>
              <a:rPr lang="fr-FR" sz="1300" dirty="0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Joint </a:t>
            </a:r>
            <a:r>
              <a:rPr lang="fr-FR" sz="1300" dirty="0" err="1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Lab</a:t>
            </a:r>
            <a:r>
              <a:rPr lang="fr-FR" sz="1300" dirty="0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 in </a:t>
            </a:r>
            <a:r>
              <a:rPr lang="fr-FR" sz="1300" dirty="0" err="1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liver</a:t>
            </a:r>
            <a:r>
              <a:rPr lang="fr-FR" sz="1300" dirty="0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 </a:t>
            </a:r>
            <a:r>
              <a:rPr lang="fr-FR" sz="1300" dirty="0" err="1">
                <a:solidFill>
                  <a:srgbClr val="FFFF66"/>
                </a:solidFill>
                <a:latin typeface="Calibri" pitchFamily="34" charset="0"/>
                <a:ea typeface="MS PGothic" pitchFamily="34" charset="-128"/>
                <a:cs typeface="+mn-cs"/>
              </a:rPr>
              <a:t>diseases</a:t>
            </a:r>
            <a:endParaRPr lang="en-US" sz="1300" dirty="0">
              <a:solidFill>
                <a:srgbClr val="FFFF66"/>
              </a:solidFill>
              <a:latin typeface="Calibri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55299" name="Picture 5" descr="frenchembass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5113" y="44450"/>
            <a:ext cx="1258887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Line 8"/>
          <p:cNvSpPr>
            <a:spLocks noChangeShapeType="1"/>
          </p:cNvSpPr>
          <p:nvPr/>
        </p:nvSpPr>
        <p:spPr bwMode="auto">
          <a:xfrm>
            <a:off x="35496" y="692696"/>
            <a:ext cx="7056438" cy="0"/>
          </a:xfrm>
          <a:prstGeom prst="line">
            <a:avLst/>
          </a:prstGeom>
          <a:noFill/>
          <a:ln w="19050">
            <a:solidFill>
              <a:srgbClr val="2DA2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cxnSp>
        <p:nvCxnSpPr>
          <p:cNvPr id="33" name="Straight Arrow Connector 49"/>
          <p:cNvCxnSpPr>
            <a:cxnSpLocks noChangeShapeType="1"/>
          </p:cNvCxnSpPr>
          <p:nvPr/>
        </p:nvCxnSpPr>
        <p:spPr bwMode="auto">
          <a:xfrm flipH="1">
            <a:off x="4098981" y="5213107"/>
            <a:ext cx="1374809" cy="16216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72415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8" y="8682"/>
            <a:ext cx="8229600" cy="711473"/>
          </a:xfrm>
        </p:spPr>
        <p:txBody>
          <a:bodyPr/>
          <a:lstStyle/>
          <a:p>
            <a:pPr algn="l"/>
            <a:r>
              <a:rPr lang="fr-FR" sz="4000" dirty="0" smtClean="0"/>
              <a:t>Indo French Joint </a:t>
            </a:r>
            <a:r>
              <a:rPr lang="fr-FR" sz="4000" dirty="0" err="1" smtClean="0"/>
              <a:t>Labs</a:t>
            </a:r>
            <a:endParaRPr lang="fr-FR" sz="4000" dirty="0" smtClean="0"/>
          </a:p>
        </p:txBody>
      </p:sp>
      <p:pic>
        <p:nvPicPr>
          <p:cNvPr id="55304" name="Picture 14" descr="carteinde"/>
          <p:cNvPicPr>
            <a:picLocks noChangeAspect="1" noChangeArrowheads="1"/>
          </p:cNvPicPr>
          <p:nvPr/>
        </p:nvPicPr>
        <p:blipFill>
          <a:blip r:embed="rId2"/>
          <a:srcRect l="9082" t="6192" r="6410" b="9415"/>
          <a:stretch>
            <a:fillRect/>
          </a:stretch>
        </p:blipFill>
        <p:spPr bwMode="auto">
          <a:xfrm>
            <a:off x="2148424" y="836613"/>
            <a:ext cx="5692443" cy="5486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" name="Rectangle 26"/>
          <p:cNvSpPr>
            <a:spLocks noChangeArrowheads="1"/>
          </p:cNvSpPr>
          <p:nvPr/>
        </p:nvSpPr>
        <p:spPr bwMode="auto">
          <a:xfrm>
            <a:off x="179512" y="980728"/>
            <a:ext cx="5832648" cy="2554545"/>
          </a:xfrm>
          <a:prstGeom prst="rect">
            <a:avLst/>
          </a:prstGeom>
          <a:gradFill rotWithShape="1">
            <a:gsLst>
              <a:gs pos="0">
                <a:srgbClr val="14146F"/>
              </a:gs>
              <a:gs pos="80000">
                <a:srgbClr val="1E1E93"/>
              </a:gs>
              <a:gs pos="100000">
                <a:srgbClr val="1C1C96"/>
              </a:gs>
            </a:gsLst>
            <a:lin ang="16200000"/>
          </a:gradFill>
          <a:ln w="9525">
            <a:solidFill>
              <a:srgbClr val="292989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MUMBAI</a:t>
            </a:r>
          </a:p>
          <a:p>
            <a:pPr>
              <a:defRPr/>
            </a:pPr>
            <a:r>
              <a:rPr lang="en-US" sz="2000" dirty="0">
                <a:solidFill>
                  <a:srgbClr val="FFFF66"/>
                </a:solidFill>
                <a:latin typeface="Calibri" pitchFamily="34" charset="0"/>
                <a:ea typeface="MS PGothic" pitchFamily="34" charset="-128"/>
              </a:rPr>
              <a:t>Joint Lab in nuclear physics </a:t>
            </a:r>
            <a:r>
              <a:rPr lang="en-US" sz="2000" dirty="0" smtClean="0">
                <a:solidFill>
                  <a:srgbClr val="00FFFF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ea typeface="MS PGothic" pitchFamily="34" charset="-128"/>
              </a:rPr>
              <a:t>: LIA FI-NS</a:t>
            </a:r>
          </a:p>
          <a:p>
            <a:pPr>
              <a:defRPr/>
            </a:pP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ea typeface="MS PGothic" pitchFamily="34" charset="-128"/>
              </a:rPr>
              <a:t>BARC – TIFR</a:t>
            </a:r>
          </a:p>
          <a:p>
            <a:pPr>
              <a:defRPr/>
            </a:pP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ea typeface="MS PGothic" pitchFamily="34" charset="-128"/>
              </a:rPr>
              <a:t>CNRS, CEA, GANIL</a:t>
            </a:r>
          </a:p>
          <a:p>
            <a:pPr>
              <a:defRPr/>
            </a:pPr>
            <a:endParaRPr lang="en-US" sz="2000" dirty="0">
              <a:solidFill>
                <a:srgbClr val="00FFFF"/>
              </a:solidFill>
              <a:latin typeface="Calibri" pitchFamily="34" charset="0"/>
              <a:ea typeface="MS PGothic" pitchFamily="34" charset="-128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FFFF66"/>
                </a:solidFill>
                <a:latin typeface="Calibri" pitchFamily="34" charset="0"/>
                <a:ea typeface="MS PGothic" pitchFamily="34" charset="-128"/>
              </a:rPr>
              <a:t>Joint </a:t>
            </a:r>
            <a:r>
              <a:rPr lang="en-US" sz="2000" dirty="0">
                <a:solidFill>
                  <a:srgbClr val="FFFF66"/>
                </a:solidFill>
                <a:latin typeface="Calibri" pitchFamily="34" charset="0"/>
                <a:ea typeface="MS PGothic" pitchFamily="34" charset="-128"/>
              </a:rPr>
              <a:t>Lab in </a:t>
            </a:r>
            <a:r>
              <a:rPr lang="en-US" sz="2000" dirty="0" err="1">
                <a:solidFill>
                  <a:srgbClr val="FFFF66"/>
                </a:solidFill>
                <a:latin typeface="Calibri" pitchFamily="34" charset="0"/>
                <a:ea typeface="MS PGothic" pitchFamily="34" charset="-128"/>
              </a:rPr>
              <a:t>Immuno-</a:t>
            </a:r>
            <a:r>
              <a:rPr lang="en-US" sz="2000" dirty="0" err="1" smtClean="0">
                <a:solidFill>
                  <a:srgbClr val="FFFF66"/>
                </a:solidFill>
                <a:latin typeface="Calibri" pitchFamily="34" charset="0"/>
                <a:ea typeface="MS PGothic" pitchFamily="34" charset="-128"/>
              </a:rPr>
              <a:t>haematology</a:t>
            </a:r>
            <a:r>
              <a:rPr lang="en-US" sz="2000" dirty="0" smtClean="0">
                <a:solidFill>
                  <a:srgbClr val="FFFF66"/>
                </a:solidFill>
                <a:latin typeface="Calibri" pitchFamily="34" charset="0"/>
                <a:ea typeface="MS PGothic" pitchFamily="34" charset="-128"/>
              </a:rPr>
              <a:t> : LIA SIGID</a:t>
            </a:r>
          </a:p>
          <a:p>
            <a:pPr>
              <a:defRPr/>
            </a:pPr>
            <a:r>
              <a:rPr lang="en-US" sz="2000" dirty="0" smtClean="0">
                <a:solidFill>
                  <a:srgbClr val="FFFF66"/>
                </a:solidFill>
                <a:latin typeface="Calibri" pitchFamily="34" charset="0"/>
                <a:ea typeface="MS PGothic" pitchFamily="34" charset="-128"/>
              </a:rPr>
              <a:t>DBT, ILS, TIFR, NCCS, NII</a:t>
            </a:r>
          </a:p>
          <a:p>
            <a:pPr>
              <a:defRPr/>
            </a:pPr>
            <a:r>
              <a:rPr lang="en-US" sz="2000" dirty="0" smtClean="0">
                <a:solidFill>
                  <a:srgbClr val="FFFF66"/>
                </a:solidFill>
                <a:latin typeface="Calibri" pitchFamily="34" charset="0"/>
                <a:ea typeface="MS PGothic" pitchFamily="34" charset="-128"/>
              </a:rPr>
              <a:t>CNRS, </a:t>
            </a:r>
            <a:r>
              <a:rPr lang="en-US" sz="2000" dirty="0" err="1" smtClean="0">
                <a:solidFill>
                  <a:srgbClr val="FFFF66"/>
                </a:solidFill>
                <a:latin typeface="Calibri" pitchFamily="34" charset="0"/>
                <a:ea typeface="MS PGothic" pitchFamily="34" charset="-128"/>
              </a:rPr>
              <a:t>Inserm</a:t>
            </a:r>
            <a:r>
              <a:rPr lang="en-US" sz="2000" dirty="0" smtClean="0">
                <a:solidFill>
                  <a:srgbClr val="FFFF66"/>
                </a:solidFill>
                <a:latin typeface="Calibri" pitchFamily="34" charset="0"/>
                <a:ea typeface="MS PGothic" pitchFamily="34" charset="-128"/>
              </a:rPr>
              <a:t>, UPMC, University Lille 2</a:t>
            </a:r>
            <a:endParaRPr lang="en-US" sz="2000" dirty="0">
              <a:solidFill>
                <a:srgbClr val="FFFF66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 flipV="1">
            <a:off x="3482834" y="4148138"/>
            <a:ext cx="50192" cy="4603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5299" name="Picture 5" descr="frenchembass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5113" y="44450"/>
            <a:ext cx="1258887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Line 8"/>
          <p:cNvSpPr>
            <a:spLocks noChangeShapeType="1"/>
          </p:cNvSpPr>
          <p:nvPr/>
        </p:nvSpPr>
        <p:spPr bwMode="auto">
          <a:xfrm>
            <a:off x="35496" y="692696"/>
            <a:ext cx="7056438" cy="0"/>
          </a:xfrm>
          <a:prstGeom prst="line">
            <a:avLst/>
          </a:prstGeom>
          <a:noFill/>
          <a:ln w="19050">
            <a:solidFill>
              <a:srgbClr val="2DA2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3995936" y="3717032"/>
            <a:ext cx="4680520" cy="2862322"/>
          </a:xfrm>
          <a:prstGeom prst="rect">
            <a:avLst/>
          </a:prstGeom>
          <a:gradFill rotWithShape="1">
            <a:gsLst>
              <a:gs pos="0">
                <a:srgbClr val="14146F"/>
              </a:gs>
              <a:gs pos="80000">
                <a:srgbClr val="1E1E93"/>
              </a:gs>
              <a:gs pos="100000">
                <a:srgbClr val="1C1C96"/>
              </a:gs>
            </a:gsLst>
            <a:lin ang="16200000"/>
          </a:gradFill>
          <a:ln w="9525">
            <a:solidFill>
              <a:srgbClr val="292989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rPr>
              <a:t>BANGALORE</a:t>
            </a:r>
          </a:p>
          <a:p>
            <a:pPr>
              <a:defRPr/>
            </a:pPr>
            <a:r>
              <a:rPr lang="fr-FR" sz="2000" dirty="0" smtClean="0">
                <a:solidFill>
                  <a:srgbClr val="FFFF66"/>
                </a:solidFill>
                <a:latin typeface="Calibri" pitchFamily="34" charset="0"/>
                <a:ea typeface="+mn-ea"/>
                <a:cs typeface="+mn-cs"/>
              </a:rPr>
              <a:t>Joint </a:t>
            </a:r>
            <a:r>
              <a:rPr lang="fr-FR" sz="2000" dirty="0" err="1" smtClean="0">
                <a:solidFill>
                  <a:srgbClr val="FFFF66"/>
                </a:solidFill>
                <a:latin typeface="Calibri" pitchFamily="34" charset="0"/>
                <a:ea typeface="+mn-ea"/>
                <a:cs typeface="+mn-cs"/>
              </a:rPr>
              <a:t>Lab</a:t>
            </a:r>
            <a:r>
              <a:rPr lang="fr-FR" sz="2000" dirty="0" smtClean="0">
                <a:solidFill>
                  <a:srgbClr val="FFFF66"/>
                </a:solidFill>
                <a:latin typeface="Calibri" pitchFamily="34" charset="0"/>
                <a:ea typeface="+mn-ea"/>
                <a:cs typeface="+mn-cs"/>
              </a:rPr>
              <a:t> on </a:t>
            </a:r>
            <a:r>
              <a:rPr lang="fr-FR" sz="2000" dirty="0" err="1" smtClean="0">
                <a:solidFill>
                  <a:srgbClr val="FFFF66"/>
                </a:solidFill>
                <a:latin typeface="Calibri" pitchFamily="34" charset="0"/>
                <a:ea typeface="+mn-ea"/>
                <a:cs typeface="+mn-cs"/>
              </a:rPr>
              <a:t>systems</a:t>
            </a:r>
            <a:r>
              <a:rPr lang="fr-FR" sz="2000" dirty="0">
                <a:solidFill>
                  <a:srgbClr val="FFFF66"/>
                </a:solidFill>
                <a:latin typeface="Calibri" pitchFamily="34" charset="0"/>
                <a:ea typeface="+mn-ea"/>
                <a:cs typeface="+mn-cs"/>
              </a:rPr>
              <a:t> </a:t>
            </a:r>
            <a:r>
              <a:rPr lang="fr-FR" sz="2000" dirty="0" err="1" smtClean="0">
                <a:solidFill>
                  <a:srgbClr val="FFFF66"/>
                </a:solidFill>
                <a:latin typeface="Calibri" pitchFamily="34" charset="0"/>
                <a:ea typeface="+mn-ea"/>
                <a:cs typeface="+mn-cs"/>
              </a:rPr>
              <a:t>biology</a:t>
            </a:r>
            <a:r>
              <a:rPr lang="fr-FR" sz="2000" dirty="0" smtClean="0">
                <a:solidFill>
                  <a:srgbClr val="FFFF66"/>
                </a:solidFill>
                <a:latin typeface="Calibri" pitchFamily="34" charset="0"/>
                <a:ea typeface="+mn-ea"/>
                <a:cs typeface="+mn-cs"/>
              </a:rPr>
              <a:t> : </a:t>
            </a:r>
            <a:r>
              <a:rPr lang="fr-FR" sz="2000" dirty="0" err="1" smtClean="0">
                <a:solidFill>
                  <a:srgbClr val="FFFF66"/>
                </a:solidFill>
                <a:latin typeface="Calibri" pitchFamily="34" charset="0"/>
                <a:ea typeface="+mn-ea"/>
                <a:cs typeface="+mn-cs"/>
              </a:rPr>
              <a:t>SysTiM</a:t>
            </a:r>
            <a:endParaRPr lang="fr-FR" sz="2000" dirty="0" smtClean="0">
              <a:solidFill>
                <a:srgbClr val="FFFF66"/>
              </a:solidFill>
              <a:latin typeface="Calibri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lang="fr-FR" sz="2000" dirty="0" smtClean="0">
                <a:solidFill>
                  <a:srgbClr val="FFFF66"/>
                </a:solidFill>
                <a:latin typeface="Calibri" pitchFamily="34" charset="0"/>
                <a:ea typeface="+mn-ea"/>
                <a:cs typeface="+mn-cs"/>
              </a:rPr>
              <a:t>NCBS, TIFR</a:t>
            </a:r>
          </a:p>
          <a:p>
            <a:pPr>
              <a:defRPr/>
            </a:pP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ea typeface="+mn-ea"/>
                <a:cs typeface="+mn-cs"/>
              </a:rPr>
              <a:t>CNRS, </a:t>
            </a:r>
            <a:r>
              <a:rPr lang="en-US" sz="2000" dirty="0" err="1" smtClean="0">
                <a:solidFill>
                  <a:srgbClr val="FFFF00"/>
                </a:solidFill>
                <a:latin typeface="Calibri" pitchFamily="34" charset="0"/>
                <a:ea typeface="+mn-ea"/>
                <a:cs typeface="+mn-cs"/>
              </a:rPr>
              <a:t>Universiy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ea typeface="+mn-ea"/>
                <a:cs typeface="+mn-cs"/>
              </a:rPr>
              <a:t> Aix Marseille</a:t>
            </a:r>
          </a:p>
          <a:p>
            <a:pPr>
              <a:defRPr/>
            </a:pPr>
            <a:endParaRPr lang="en-US" sz="2000" dirty="0">
              <a:solidFill>
                <a:srgbClr val="FFFF00"/>
              </a:solidFill>
              <a:latin typeface="Calibri" pitchFamily="34" charset="0"/>
            </a:endParaRPr>
          </a:p>
          <a:p>
            <a:pPr>
              <a:defRPr/>
            </a:pPr>
            <a:r>
              <a:rPr lang="fr-FR" sz="2000" dirty="0">
                <a:solidFill>
                  <a:srgbClr val="FFFF66"/>
                </a:solidFill>
                <a:latin typeface="Calibri" pitchFamily="34" charset="0"/>
              </a:rPr>
              <a:t>Joint Centre on </a:t>
            </a:r>
            <a:r>
              <a:rPr lang="fr-FR" sz="2000" dirty="0" err="1">
                <a:solidFill>
                  <a:srgbClr val="FFFF66"/>
                </a:solidFill>
                <a:latin typeface="Calibri" pitchFamily="34" charset="0"/>
              </a:rPr>
              <a:t>applied</a:t>
            </a:r>
            <a:r>
              <a:rPr lang="fr-FR" sz="2000" dirty="0">
                <a:solidFill>
                  <a:srgbClr val="FFFF66"/>
                </a:solidFill>
                <a:latin typeface="Calibri" pitchFamily="34" charset="0"/>
              </a:rPr>
              <a:t> </a:t>
            </a:r>
            <a:r>
              <a:rPr lang="fr-FR" sz="2000" dirty="0" err="1" smtClean="0">
                <a:solidFill>
                  <a:srgbClr val="FFFF66"/>
                </a:solidFill>
                <a:latin typeface="Calibri" pitchFamily="34" charset="0"/>
              </a:rPr>
              <a:t>mathematics</a:t>
            </a:r>
            <a:r>
              <a:rPr lang="fr-FR" sz="2000" dirty="0" smtClean="0">
                <a:solidFill>
                  <a:srgbClr val="FFFF66"/>
                </a:solidFill>
                <a:latin typeface="Calibri" pitchFamily="34" charset="0"/>
              </a:rPr>
              <a:t> :</a:t>
            </a:r>
          </a:p>
          <a:p>
            <a:pPr>
              <a:defRPr/>
            </a:pPr>
            <a:r>
              <a:rPr lang="fr-FR" sz="2000" dirty="0" err="1" smtClean="0">
                <a:solidFill>
                  <a:srgbClr val="FFFF66"/>
                </a:solidFill>
                <a:latin typeface="Calibri" pitchFamily="34" charset="0"/>
              </a:rPr>
              <a:t>IISc</a:t>
            </a:r>
            <a:r>
              <a:rPr lang="fr-FR" sz="2000" dirty="0" smtClean="0">
                <a:solidFill>
                  <a:srgbClr val="FFFF66"/>
                </a:solidFill>
                <a:latin typeface="Calibri" pitchFamily="34" charset="0"/>
              </a:rPr>
              <a:t>, TIFR, IIT Bombay, IIT </a:t>
            </a:r>
            <a:r>
              <a:rPr lang="fr-FR" sz="2000" dirty="0" err="1" smtClean="0">
                <a:solidFill>
                  <a:srgbClr val="FFFF66"/>
                </a:solidFill>
                <a:latin typeface="Calibri" pitchFamily="34" charset="0"/>
              </a:rPr>
              <a:t>Kanpur</a:t>
            </a:r>
            <a:r>
              <a:rPr lang="fr-FR" sz="2000" dirty="0" smtClean="0">
                <a:solidFill>
                  <a:srgbClr val="FFFF66"/>
                </a:solidFill>
                <a:latin typeface="Calibri" pitchFamily="34" charset="0"/>
              </a:rPr>
              <a:t/>
            </a:r>
            <a:br>
              <a:rPr lang="fr-FR" sz="2000" dirty="0" smtClean="0">
                <a:solidFill>
                  <a:srgbClr val="FFFF66"/>
                </a:solidFill>
                <a:latin typeface="Calibri" pitchFamily="34" charset="0"/>
              </a:rPr>
            </a:br>
            <a:r>
              <a:rPr lang="fr-FR" sz="2000" dirty="0" smtClean="0">
                <a:solidFill>
                  <a:srgbClr val="FFFF66"/>
                </a:solidFill>
                <a:latin typeface="Calibri" pitchFamily="34" charset="0"/>
              </a:rPr>
              <a:t>CNRS, Polytechnique, ENS, INRIA, Université Nice, Université Toulouse</a:t>
            </a:r>
            <a:endParaRPr lang="fr-FR" sz="2000" dirty="0">
              <a:solidFill>
                <a:srgbClr val="FFFF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71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1" y="260648"/>
            <a:ext cx="7859216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i="1" dirty="0" smtClean="0">
                <a:latin typeface="Candara" charset="0"/>
                <a:ea typeface="ＭＳ Ｐゴシック" charset="0"/>
              </a:rPr>
              <a:t>Example</a:t>
            </a:r>
            <a:r>
              <a:rPr lang="en-US" sz="4000" dirty="0" smtClean="0">
                <a:latin typeface="Candara" charset="0"/>
                <a:ea typeface="ＭＳ Ｐゴシック" charset="0"/>
              </a:rPr>
              <a:t> 1 - </a:t>
            </a:r>
            <a:r>
              <a:rPr lang="en-US" sz="4000" dirty="0">
                <a:latin typeface="Candara" charset="0"/>
                <a:ea typeface="ＭＳ Ｐゴシック" charset="0"/>
              </a:rPr>
              <a:t>Indo French </a:t>
            </a:r>
            <a:r>
              <a:rPr lang="en-US" sz="4000" dirty="0" smtClean="0">
                <a:latin typeface="Candara" charset="0"/>
                <a:ea typeface="ＭＳ Ｐゴシック" charset="0"/>
              </a:rPr>
              <a:t>Centre</a:t>
            </a:r>
            <a:br>
              <a:rPr lang="en-US" sz="4000" dirty="0" smtClean="0">
                <a:latin typeface="Candara" charset="0"/>
                <a:ea typeface="ＭＳ Ｐゴシック" charset="0"/>
              </a:rPr>
            </a:br>
            <a:r>
              <a:rPr lang="en-US" sz="4000" dirty="0" smtClean="0">
                <a:latin typeface="Candara" charset="0"/>
                <a:ea typeface="ＭＳ Ｐゴシック" charset="0"/>
              </a:rPr>
              <a:t>for </a:t>
            </a:r>
            <a:r>
              <a:rPr lang="en-US" sz="4000" dirty="0">
                <a:latin typeface="Candara" charset="0"/>
                <a:ea typeface="ＭＳ Ｐゴシック" charset="0"/>
              </a:rPr>
              <a:t>Applied </a:t>
            </a:r>
            <a:r>
              <a:rPr lang="en-US" sz="4000" dirty="0" smtClean="0">
                <a:latin typeface="Candara" charset="0"/>
                <a:ea typeface="ＭＳ Ｐゴシック" charset="0"/>
              </a:rPr>
              <a:t>Mathematics</a:t>
            </a:r>
            <a:endParaRPr lang="en-US" sz="4000" dirty="0">
              <a:latin typeface="Candara" charset="0"/>
              <a:ea typeface="ＭＳ Ｐゴシック" charset="0"/>
            </a:endParaRPr>
          </a:p>
        </p:txBody>
      </p:sp>
      <p:sp>
        <p:nvSpPr>
          <p:cNvPr id="59395" name="Content Placeholder 2"/>
          <p:cNvSpPr>
            <a:spLocks noGrp="1"/>
          </p:cNvSpPr>
          <p:nvPr>
            <p:ph idx="4294967295"/>
          </p:nvPr>
        </p:nvSpPr>
        <p:spPr>
          <a:xfrm>
            <a:off x="143905" y="1752575"/>
            <a:ext cx="8964613" cy="4700761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en-US" sz="2200" dirty="0">
                <a:solidFill>
                  <a:srgbClr val="002060"/>
                </a:solidFill>
              </a:rPr>
              <a:t>Initiated during the visit of President in 2010, agreement signed in 2012</a:t>
            </a:r>
          </a:p>
          <a:p>
            <a:pPr>
              <a:lnSpc>
                <a:spcPct val="90000"/>
              </a:lnSpc>
              <a:defRPr/>
            </a:pPr>
            <a:r>
              <a:rPr lang="en-US" sz="2200" dirty="0">
                <a:solidFill>
                  <a:srgbClr val="002060"/>
                </a:solidFill>
              </a:rPr>
              <a:t>Based at the Indian Institute of Science in Bangalore</a:t>
            </a:r>
          </a:p>
          <a:p>
            <a:pPr>
              <a:lnSpc>
                <a:spcPct val="90000"/>
              </a:lnSpc>
              <a:defRPr/>
            </a:pPr>
            <a:r>
              <a:rPr lang="en-US" sz="2200" dirty="0">
                <a:solidFill>
                  <a:srgbClr val="002060"/>
                </a:solidFill>
              </a:rPr>
              <a:t>Network with several partners including: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200" dirty="0">
                <a:solidFill>
                  <a:srgbClr val="002060"/>
                </a:solidFill>
                <a:ea typeface="+mn-ea"/>
              </a:rPr>
              <a:t>CNRS, </a:t>
            </a:r>
            <a:r>
              <a:rPr lang="en-US" sz="2200" dirty="0" err="1">
                <a:solidFill>
                  <a:srgbClr val="002060"/>
                </a:solidFill>
                <a:ea typeface="+mn-ea"/>
              </a:rPr>
              <a:t>Ecole</a:t>
            </a:r>
            <a:r>
              <a:rPr lang="en-US" sz="2200" dirty="0">
                <a:solidFill>
                  <a:srgbClr val="002060"/>
                </a:solidFill>
                <a:ea typeface="+mn-ea"/>
              </a:rPr>
              <a:t> </a:t>
            </a:r>
            <a:r>
              <a:rPr lang="en-US" sz="2200" dirty="0" err="1">
                <a:solidFill>
                  <a:srgbClr val="002060"/>
                </a:solidFill>
                <a:ea typeface="+mn-ea"/>
              </a:rPr>
              <a:t>Polytechnique</a:t>
            </a:r>
            <a:r>
              <a:rPr lang="en-US" sz="2200" dirty="0">
                <a:solidFill>
                  <a:srgbClr val="002060"/>
                </a:solidFill>
                <a:ea typeface="+mn-ea"/>
              </a:rPr>
              <a:t>, </a:t>
            </a:r>
            <a:r>
              <a:rPr lang="en-US" sz="2200" dirty="0" err="1">
                <a:solidFill>
                  <a:srgbClr val="002060"/>
                </a:solidFill>
                <a:ea typeface="+mn-ea"/>
              </a:rPr>
              <a:t>Ecole</a:t>
            </a:r>
            <a:r>
              <a:rPr lang="en-US" sz="2200" dirty="0">
                <a:solidFill>
                  <a:srgbClr val="002060"/>
                </a:solidFill>
                <a:ea typeface="+mn-ea"/>
              </a:rPr>
              <a:t> </a:t>
            </a:r>
            <a:r>
              <a:rPr lang="en-US" sz="2200" dirty="0" err="1">
                <a:solidFill>
                  <a:srgbClr val="002060"/>
                </a:solidFill>
                <a:ea typeface="+mn-ea"/>
              </a:rPr>
              <a:t>Normale</a:t>
            </a:r>
            <a:r>
              <a:rPr lang="en-US" sz="2200" dirty="0">
                <a:solidFill>
                  <a:srgbClr val="002060"/>
                </a:solidFill>
                <a:ea typeface="+mn-ea"/>
              </a:rPr>
              <a:t> </a:t>
            </a:r>
            <a:r>
              <a:rPr lang="en-US" sz="2200" dirty="0" err="1">
                <a:solidFill>
                  <a:srgbClr val="002060"/>
                </a:solidFill>
                <a:ea typeface="+mn-ea"/>
              </a:rPr>
              <a:t>Supérieure</a:t>
            </a:r>
            <a:r>
              <a:rPr lang="en-US" sz="2200" dirty="0">
                <a:solidFill>
                  <a:srgbClr val="002060"/>
                </a:solidFill>
                <a:ea typeface="+mn-ea"/>
              </a:rPr>
              <a:t>, INRIA, </a:t>
            </a:r>
            <a:r>
              <a:rPr lang="en-US" sz="2200" dirty="0" err="1">
                <a:solidFill>
                  <a:srgbClr val="002060"/>
                </a:solidFill>
                <a:ea typeface="+mn-ea"/>
              </a:rPr>
              <a:t>Université</a:t>
            </a:r>
            <a:r>
              <a:rPr lang="en-US" sz="2200" dirty="0">
                <a:solidFill>
                  <a:srgbClr val="002060"/>
                </a:solidFill>
                <a:ea typeface="+mn-ea"/>
              </a:rPr>
              <a:t> de Nice Sophia-</a:t>
            </a:r>
            <a:r>
              <a:rPr lang="en-US" sz="2200" dirty="0" err="1">
                <a:solidFill>
                  <a:srgbClr val="002060"/>
                </a:solidFill>
                <a:ea typeface="+mn-ea"/>
              </a:rPr>
              <a:t>Antipolis</a:t>
            </a:r>
            <a:r>
              <a:rPr lang="en-US" sz="2200" dirty="0">
                <a:solidFill>
                  <a:srgbClr val="002060"/>
                </a:solidFill>
                <a:ea typeface="+mn-ea"/>
              </a:rPr>
              <a:t> &amp; </a:t>
            </a:r>
            <a:r>
              <a:rPr lang="en-US" sz="2200" dirty="0" err="1">
                <a:solidFill>
                  <a:srgbClr val="002060"/>
                </a:solidFill>
                <a:ea typeface="+mn-ea"/>
              </a:rPr>
              <a:t>Université</a:t>
            </a:r>
            <a:r>
              <a:rPr lang="en-US" sz="2200" dirty="0">
                <a:solidFill>
                  <a:srgbClr val="002060"/>
                </a:solidFill>
                <a:ea typeface="+mn-ea"/>
              </a:rPr>
              <a:t> de Toulouse III-Paul Sabatier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200" dirty="0" err="1">
                <a:solidFill>
                  <a:srgbClr val="002060"/>
                </a:solidFill>
                <a:ea typeface="+mn-ea"/>
              </a:rPr>
              <a:t>IISc</a:t>
            </a:r>
            <a:r>
              <a:rPr lang="en-US" sz="2200" dirty="0">
                <a:solidFill>
                  <a:srgbClr val="002060"/>
                </a:solidFill>
                <a:ea typeface="+mn-ea"/>
              </a:rPr>
              <a:t> &amp; TIFR Bangalore, IIT Bombay and IIT Kanpur</a:t>
            </a:r>
          </a:p>
          <a:p>
            <a:pPr>
              <a:lnSpc>
                <a:spcPct val="90000"/>
              </a:lnSpc>
              <a:defRPr/>
            </a:pPr>
            <a:r>
              <a:rPr lang="en-US" sz="2200" dirty="0">
                <a:solidFill>
                  <a:srgbClr val="002060"/>
                </a:solidFill>
              </a:rPr>
              <a:t>IFCAM aims to provide mathematicians from both countries with a collaboration platform</a:t>
            </a:r>
          </a:p>
          <a:p>
            <a:pPr>
              <a:lnSpc>
                <a:spcPct val="90000"/>
              </a:lnSpc>
              <a:defRPr/>
            </a:pPr>
            <a:r>
              <a:rPr lang="en-US" sz="2200" dirty="0">
                <a:solidFill>
                  <a:srgbClr val="002060"/>
                </a:solidFill>
              </a:rPr>
              <a:t>IFCAM funds joint research projects, exchange visits of faculty and students, exploratory visits, post-doctoral fellowships, joint research workshops, annual summer/winter school, …</a:t>
            </a:r>
          </a:p>
          <a:p>
            <a:pPr>
              <a:lnSpc>
                <a:spcPct val="90000"/>
              </a:lnSpc>
              <a:defRPr/>
            </a:pPr>
            <a:endParaRPr lang="en-US" sz="2200" dirty="0">
              <a:latin typeface="Calibri" charset="0"/>
              <a:ea typeface="ＭＳ Ｐゴシック" charset="0"/>
            </a:endParaRPr>
          </a:p>
          <a:p>
            <a:pPr marL="0" indent="0" algn="ctr">
              <a:lnSpc>
                <a:spcPct val="90000"/>
              </a:lnSpc>
              <a:buNone/>
              <a:defRPr/>
            </a:pPr>
            <a:r>
              <a:rPr lang="pl-PL" sz="2200" dirty="0" smtClean="0">
                <a:latin typeface="Calibri" charset="0"/>
                <a:ea typeface="ＭＳ Ｐゴシック" charset="0"/>
                <a:hlinkClick r:id="rId2"/>
              </a:rPr>
              <a:t>http://www.math.iisc.ernet.in/~ifcam/</a:t>
            </a:r>
            <a:r>
              <a:rPr lang="pl-PL" sz="2200" dirty="0" smtClean="0">
                <a:latin typeface="Calibri" charset="0"/>
                <a:ea typeface="ＭＳ Ｐゴシック" charset="0"/>
              </a:rPr>
              <a:t> </a:t>
            </a:r>
            <a:endParaRPr lang="en-US" sz="2200" dirty="0">
              <a:latin typeface="Calibri" charset="0"/>
              <a:ea typeface="ＭＳ Ｐゴシック" charset="0"/>
            </a:endParaRPr>
          </a:p>
        </p:txBody>
      </p:sp>
      <p:sp>
        <p:nvSpPr>
          <p:cNvPr id="39939" name="Slide Number Placeholder 6"/>
          <p:cNvSpPr txBox="1">
            <a:spLocks noGrp="1"/>
          </p:cNvSpPr>
          <p:nvPr/>
        </p:nvSpPr>
        <p:spPr bwMode="auto">
          <a:xfrm>
            <a:off x="6553200" y="635637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200">
              <a:solidFill>
                <a:srgbClr val="FFFFFF"/>
              </a:solidFill>
              <a:latin typeface="Cambria" charset="0"/>
              <a:cs typeface="Arial" charset="0"/>
            </a:endParaRPr>
          </a:p>
        </p:txBody>
      </p:sp>
      <p:pic>
        <p:nvPicPr>
          <p:cNvPr id="6" name="Picture 5" descr="frenchembass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5115" y="44478"/>
            <a:ext cx="1258887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121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1" y="-27384"/>
            <a:ext cx="7859216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i="1" dirty="0">
                <a:latin typeface="Candara" charset="0"/>
                <a:ea typeface="ＭＳ Ｐゴシック" charset="0"/>
              </a:rPr>
              <a:t>Example</a:t>
            </a:r>
            <a:r>
              <a:rPr lang="en-US" sz="4000" dirty="0">
                <a:latin typeface="Candara" charset="0"/>
                <a:ea typeface="ＭＳ Ｐゴシック" charset="0"/>
              </a:rPr>
              <a:t> </a:t>
            </a:r>
            <a:r>
              <a:rPr lang="en-US" sz="4000" dirty="0" smtClean="0">
                <a:latin typeface="Candara" charset="0"/>
                <a:ea typeface="ＭＳ Ｐゴシック" charset="0"/>
              </a:rPr>
              <a:t>2 </a:t>
            </a:r>
            <a:r>
              <a:rPr lang="en-US" sz="4000" dirty="0">
                <a:latin typeface="Candara" charset="0"/>
                <a:ea typeface="ＭＳ Ｐゴシック" charset="0"/>
              </a:rPr>
              <a:t>- Indo French </a:t>
            </a:r>
            <a:r>
              <a:rPr lang="en-US" sz="4000" dirty="0" smtClean="0">
                <a:latin typeface="Candara" charset="0"/>
                <a:ea typeface="ＭＳ Ｐゴシック" charset="0"/>
              </a:rPr>
              <a:t>Cell for Water Sciences</a:t>
            </a:r>
            <a:endParaRPr lang="en-US" sz="4000" dirty="0">
              <a:latin typeface="Candara" charset="0"/>
              <a:ea typeface="ＭＳ Ｐゴシック" charset="0"/>
            </a:endParaRPr>
          </a:p>
        </p:txBody>
      </p:sp>
      <p:sp>
        <p:nvSpPr>
          <p:cNvPr id="59395" name="Content Placeholder 2"/>
          <p:cNvSpPr>
            <a:spLocks noGrp="1"/>
          </p:cNvSpPr>
          <p:nvPr>
            <p:ph idx="4294967295"/>
          </p:nvPr>
        </p:nvSpPr>
        <p:spPr>
          <a:xfrm>
            <a:off x="143905" y="1268760"/>
            <a:ext cx="8964613" cy="3816424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200" dirty="0">
                <a:solidFill>
                  <a:srgbClr val="2B4A76"/>
                </a:solidFill>
              </a:rPr>
              <a:t>Set up in 2001, International Joint Laboratory </a:t>
            </a:r>
            <a:r>
              <a:rPr lang="en-US" sz="2200" dirty="0" smtClean="0">
                <a:solidFill>
                  <a:srgbClr val="2B4A76"/>
                </a:solidFill>
              </a:rPr>
              <a:t>since 2010</a:t>
            </a:r>
          </a:p>
          <a:p>
            <a:pPr>
              <a:lnSpc>
                <a:spcPct val="90000"/>
              </a:lnSpc>
              <a:defRPr/>
            </a:pPr>
            <a:r>
              <a:rPr lang="en-US" sz="2200" dirty="0">
                <a:solidFill>
                  <a:srgbClr val="002060"/>
                </a:solidFill>
              </a:rPr>
              <a:t>Based at the Indian Institute of Science in Bangalore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dirty="0" smtClean="0">
                <a:solidFill>
                  <a:srgbClr val="2B4A76"/>
                </a:solidFill>
              </a:rPr>
              <a:t>Involves 6 French laboratories led by IRD and 3 Indian Institutes: </a:t>
            </a:r>
            <a:r>
              <a:rPr lang="en-US" sz="2200" dirty="0" err="1" smtClean="0">
                <a:solidFill>
                  <a:srgbClr val="2B4A76"/>
                </a:solidFill>
              </a:rPr>
              <a:t>IISc</a:t>
            </a:r>
            <a:r>
              <a:rPr lang="en-US" sz="2200" dirty="0" smtClean="0">
                <a:solidFill>
                  <a:srgbClr val="2B4A76"/>
                </a:solidFill>
              </a:rPr>
              <a:t>, NIO Goa and IITM Pune</a:t>
            </a:r>
          </a:p>
          <a:p>
            <a:pPr eaLnBrk="1" hangingPunct="1">
              <a:lnSpc>
                <a:spcPct val="80000"/>
              </a:lnSpc>
            </a:pPr>
            <a:r>
              <a:rPr lang="fr-FR" sz="2200" dirty="0" err="1" smtClean="0">
                <a:solidFill>
                  <a:srgbClr val="2B4A76"/>
                </a:solidFill>
              </a:rPr>
              <a:t>Multidisciplinary</a:t>
            </a:r>
            <a:r>
              <a:rPr lang="fr-FR" sz="2200" dirty="0" smtClean="0">
                <a:solidFill>
                  <a:srgbClr val="2B4A76"/>
                </a:solidFill>
              </a:rPr>
              <a:t>: </a:t>
            </a:r>
            <a:r>
              <a:rPr lang="fr-FR" sz="2200" dirty="0" err="1" smtClean="0">
                <a:solidFill>
                  <a:srgbClr val="2B4A76"/>
                </a:solidFill>
              </a:rPr>
              <a:t>hydrology</a:t>
            </a:r>
            <a:r>
              <a:rPr lang="fr-FR" sz="2200" dirty="0" smtClean="0">
                <a:solidFill>
                  <a:srgbClr val="2B4A76"/>
                </a:solidFill>
              </a:rPr>
              <a:t>, </a:t>
            </a:r>
            <a:r>
              <a:rPr lang="fr-FR" sz="2200" dirty="0" err="1" smtClean="0">
                <a:solidFill>
                  <a:srgbClr val="2B4A76"/>
                </a:solidFill>
              </a:rPr>
              <a:t>geochemistry</a:t>
            </a:r>
            <a:r>
              <a:rPr lang="fr-FR" sz="2200" dirty="0" smtClean="0">
                <a:solidFill>
                  <a:srgbClr val="2B4A76"/>
                </a:solidFill>
              </a:rPr>
              <a:t>, </a:t>
            </a:r>
            <a:r>
              <a:rPr lang="fr-FR" sz="2200" dirty="0" err="1" smtClean="0">
                <a:solidFill>
                  <a:srgbClr val="2B4A76"/>
                </a:solidFill>
              </a:rPr>
              <a:t>geophysics</a:t>
            </a:r>
            <a:r>
              <a:rPr lang="fr-FR" sz="2200" dirty="0" smtClean="0">
                <a:solidFill>
                  <a:srgbClr val="2B4A76"/>
                </a:solidFill>
              </a:rPr>
              <a:t>, </a:t>
            </a:r>
            <a:r>
              <a:rPr lang="fr-FR" sz="2200" dirty="0" err="1" smtClean="0">
                <a:solidFill>
                  <a:srgbClr val="2B4A76"/>
                </a:solidFill>
              </a:rPr>
              <a:t>agronomy</a:t>
            </a:r>
            <a:r>
              <a:rPr lang="fr-FR" sz="2200" dirty="0" smtClean="0">
                <a:solidFill>
                  <a:srgbClr val="2B4A76"/>
                </a:solidFill>
              </a:rPr>
              <a:t>, </a:t>
            </a:r>
            <a:r>
              <a:rPr lang="fr-FR" sz="2200" dirty="0" err="1" smtClean="0">
                <a:solidFill>
                  <a:srgbClr val="2B4A76"/>
                </a:solidFill>
              </a:rPr>
              <a:t>ecology</a:t>
            </a:r>
            <a:r>
              <a:rPr lang="fr-FR" sz="2200" dirty="0" smtClean="0">
                <a:solidFill>
                  <a:srgbClr val="2B4A76"/>
                </a:solidFill>
              </a:rPr>
              <a:t>, </a:t>
            </a:r>
            <a:r>
              <a:rPr lang="fr-FR" sz="2200" dirty="0" err="1" smtClean="0">
                <a:solidFill>
                  <a:srgbClr val="2B4A76"/>
                </a:solidFill>
              </a:rPr>
              <a:t>biology</a:t>
            </a:r>
            <a:r>
              <a:rPr lang="fr-FR" sz="2200" dirty="0" smtClean="0">
                <a:solidFill>
                  <a:srgbClr val="2B4A76"/>
                </a:solidFill>
              </a:rPr>
              <a:t>, </a:t>
            </a:r>
            <a:r>
              <a:rPr lang="fr-FR" sz="2200" dirty="0" err="1" smtClean="0">
                <a:solidFill>
                  <a:srgbClr val="2B4A76"/>
                </a:solidFill>
              </a:rPr>
              <a:t>pedology</a:t>
            </a:r>
            <a:r>
              <a:rPr lang="fr-FR" sz="2200" dirty="0" smtClean="0">
                <a:solidFill>
                  <a:srgbClr val="2B4A76"/>
                </a:solidFill>
              </a:rPr>
              <a:t>, </a:t>
            </a:r>
            <a:r>
              <a:rPr lang="fr-FR" sz="2200" dirty="0" err="1" smtClean="0">
                <a:solidFill>
                  <a:srgbClr val="2B4A76"/>
                </a:solidFill>
              </a:rPr>
              <a:t>atmosphere</a:t>
            </a:r>
            <a:r>
              <a:rPr lang="fr-FR" sz="2200" dirty="0" smtClean="0">
                <a:solidFill>
                  <a:srgbClr val="2B4A76"/>
                </a:solidFill>
              </a:rPr>
              <a:t> sciences, </a:t>
            </a:r>
            <a:r>
              <a:rPr lang="fr-FR" sz="2200" dirty="0" err="1" smtClean="0">
                <a:solidFill>
                  <a:srgbClr val="2B4A76"/>
                </a:solidFill>
              </a:rPr>
              <a:t>remote</a:t>
            </a:r>
            <a:r>
              <a:rPr lang="fr-FR" sz="2200" dirty="0" smtClean="0">
                <a:solidFill>
                  <a:srgbClr val="2B4A76"/>
                </a:solidFill>
              </a:rPr>
              <a:t> </a:t>
            </a:r>
            <a:r>
              <a:rPr lang="fr-FR" sz="2200" dirty="0" err="1" smtClean="0">
                <a:solidFill>
                  <a:srgbClr val="2B4A76"/>
                </a:solidFill>
              </a:rPr>
              <a:t>sensing</a:t>
            </a:r>
            <a:r>
              <a:rPr lang="fr-FR" sz="2200" dirty="0" smtClean="0">
                <a:solidFill>
                  <a:srgbClr val="2B4A76"/>
                </a:solidFill>
              </a:rPr>
              <a:t>, … </a:t>
            </a:r>
          </a:p>
          <a:p>
            <a:pPr eaLnBrk="1" hangingPunct="1">
              <a:lnSpc>
                <a:spcPct val="80000"/>
              </a:lnSpc>
            </a:pPr>
            <a:r>
              <a:rPr lang="fr-FR" sz="2300" dirty="0" smtClean="0">
                <a:solidFill>
                  <a:srgbClr val="2B4A76"/>
                </a:solidFill>
              </a:rPr>
              <a:t>4 </a:t>
            </a:r>
            <a:r>
              <a:rPr lang="fr-FR" sz="2300" dirty="0" err="1" smtClean="0">
                <a:solidFill>
                  <a:srgbClr val="2B4A76"/>
                </a:solidFill>
              </a:rPr>
              <a:t>research</a:t>
            </a:r>
            <a:r>
              <a:rPr lang="fr-FR" sz="2300" dirty="0" smtClean="0">
                <a:solidFill>
                  <a:srgbClr val="2B4A76"/>
                </a:solidFill>
              </a:rPr>
              <a:t> </a:t>
            </a:r>
            <a:r>
              <a:rPr lang="fr-FR" sz="2300" dirty="0" err="1" smtClean="0">
                <a:solidFill>
                  <a:srgbClr val="2B4A76"/>
                </a:solidFill>
              </a:rPr>
              <a:t>thematics</a:t>
            </a:r>
            <a:r>
              <a:rPr lang="fr-FR" sz="2300" dirty="0" smtClean="0">
                <a:solidFill>
                  <a:srgbClr val="2B4A76"/>
                </a:solidFill>
              </a:rPr>
              <a:t>:</a:t>
            </a:r>
            <a:endParaRPr lang="fr-FR" sz="2300" dirty="0">
              <a:solidFill>
                <a:srgbClr val="2B4A76"/>
              </a:solidFill>
            </a:endParaRPr>
          </a:p>
          <a:p>
            <a:pPr lvl="1" indent="-342900">
              <a:spcBef>
                <a:spcPts val="0"/>
              </a:spcBef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Adaptation of agro- and pristine ecosystems to global changes</a:t>
            </a:r>
          </a:p>
          <a:p>
            <a:pPr lvl="1" indent="-342900">
              <a:spcBef>
                <a:spcPts val="0"/>
              </a:spcBef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Ocean-continent-atmosphere interactions in Northern Indian Ocean and Arabian Sea</a:t>
            </a:r>
          </a:p>
          <a:p>
            <a:pPr lvl="1" indent="-342900">
              <a:spcBef>
                <a:spcPts val="0"/>
              </a:spcBef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Environmental biotechnology and </a:t>
            </a:r>
            <a:r>
              <a:rPr lang="en-US" sz="2000" dirty="0" smtClean="0">
                <a:solidFill>
                  <a:schemeClr val="tx1"/>
                </a:solidFill>
              </a:rPr>
              <a:t>bioremediation</a:t>
            </a:r>
            <a:endParaRPr lang="en-US" sz="2000" dirty="0">
              <a:solidFill>
                <a:schemeClr val="tx1"/>
              </a:solidFill>
            </a:endParaRPr>
          </a:p>
          <a:p>
            <a:pPr lvl="1" indent="-342900">
              <a:spcBef>
                <a:spcPts val="0"/>
              </a:spcBef>
              <a:buFontTx/>
              <a:buChar char="-"/>
            </a:pPr>
            <a:r>
              <a:rPr lang="en-US" sz="2000" dirty="0" smtClean="0">
                <a:solidFill>
                  <a:schemeClr val="tx1"/>
                </a:solidFill>
              </a:rPr>
              <a:t>Urban </a:t>
            </a:r>
            <a:r>
              <a:rPr lang="en-US" sz="2000" dirty="0">
                <a:solidFill>
                  <a:schemeClr val="tx1"/>
                </a:solidFill>
              </a:rPr>
              <a:t>catchments and water systems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200" dirty="0">
              <a:latin typeface="Calibri" charset="0"/>
              <a:ea typeface="ＭＳ Ｐゴシック" charset="0"/>
            </a:endParaRPr>
          </a:p>
        </p:txBody>
      </p:sp>
      <p:sp>
        <p:nvSpPr>
          <p:cNvPr id="39939" name="Slide Number Placeholder 6"/>
          <p:cNvSpPr txBox="1">
            <a:spLocks noGrp="1"/>
          </p:cNvSpPr>
          <p:nvPr/>
        </p:nvSpPr>
        <p:spPr bwMode="auto">
          <a:xfrm>
            <a:off x="6553200" y="635637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200">
              <a:solidFill>
                <a:srgbClr val="FFFFFF"/>
              </a:solidFill>
              <a:latin typeface="Cambria" charset="0"/>
              <a:cs typeface="Arial" charset="0"/>
            </a:endParaRPr>
          </a:p>
        </p:txBody>
      </p:sp>
      <p:pic>
        <p:nvPicPr>
          <p:cNvPr id="7" name="Picture 2" descr="D:\donnees\uti\prive\Documents\clarkj\SSTBangalore\Laboratoires conjoints\LMI CEFIRSE (IRD-IISc)\LMI Cefirse photos mission terrain avril 2013\130405_IMG_43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8"/>
          <a:stretch/>
        </p:blipFill>
        <p:spPr bwMode="auto">
          <a:xfrm>
            <a:off x="5837964" y="5253859"/>
            <a:ext cx="3295278" cy="165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donnees\uti\prive\Documents\clarkj\SSTBangalore\Laboratoires conjoints\LMI CEFIRSE (IRD-IISc)\LMI Cefirse photos mission terrain avril 2013\130405_IMG_43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" r="9237"/>
          <a:stretch/>
        </p:blipFill>
        <p:spPr bwMode="auto">
          <a:xfrm>
            <a:off x="2136023" y="5245104"/>
            <a:ext cx="2006589" cy="163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donnees\uti\prive\Documents\clarkj\SSTBangalore\Laboratoires conjoints\LMI CEFIRSE (IRD-IISc)\LMI Cefirse photos mission terrain avril 2013\130405_IMG_42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3"/>
          <a:stretch/>
        </p:blipFill>
        <p:spPr bwMode="auto">
          <a:xfrm>
            <a:off x="-58028" y="5244623"/>
            <a:ext cx="2255750" cy="163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donnees\uti\prive\Documents\clarkj\SSTBangalore\Laboratoires conjoints\LMI CEFIRSE (IRD-IISc)\LMI Cefirse photos mission terrain avril 2013\130405_IMG_436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8" r="10333"/>
          <a:stretch/>
        </p:blipFill>
        <p:spPr bwMode="auto">
          <a:xfrm>
            <a:off x="4064811" y="5247877"/>
            <a:ext cx="1853028" cy="163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437112"/>
            <a:ext cx="1904727" cy="821544"/>
          </a:xfrm>
          <a:prstGeom prst="rect">
            <a:avLst/>
          </a:prstGeom>
        </p:spPr>
      </p:pic>
      <p:pic>
        <p:nvPicPr>
          <p:cNvPr id="12" name="Picture 5" descr="frenchembass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85115" y="44478"/>
            <a:ext cx="1258887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3494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8153"/>
            <a:ext cx="7543800" cy="1609344"/>
          </a:xfrm>
        </p:spPr>
        <p:txBody>
          <a:bodyPr/>
          <a:lstStyle/>
          <a:p>
            <a:r>
              <a:rPr lang="en-US" dirty="0" smtClean="0"/>
              <a:t>Indo-French Water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411" y="496477"/>
            <a:ext cx="8807115" cy="498508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800" dirty="0" smtClean="0">
              <a:ln w="0"/>
            </a:endParaRPr>
          </a:p>
          <a:p>
            <a:r>
              <a:rPr lang="en-US" sz="1800" dirty="0">
                <a:ln w="0"/>
              </a:rPr>
              <a:t>Questions related to water are crucial for both India and France</a:t>
            </a:r>
            <a:r>
              <a:rPr lang="en-US" sz="1800" dirty="0" smtClean="0">
                <a:ln w="0"/>
              </a:rPr>
              <a:t>.</a:t>
            </a:r>
          </a:p>
          <a:p>
            <a:r>
              <a:rPr lang="en-US" sz="1800" dirty="0" smtClean="0">
                <a:ln w="0"/>
              </a:rPr>
              <a:t> Examples of long lasting Indo-French collaboration in water sector : Indo-French </a:t>
            </a:r>
            <a:r>
              <a:rPr lang="en-US" sz="1800" dirty="0">
                <a:ln w="0"/>
              </a:rPr>
              <a:t>Joint Labs: </a:t>
            </a:r>
          </a:p>
          <a:p>
            <a:pPr marL="688975" indent="-342900">
              <a:buFont typeface="Wingdings" panose="05000000000000000000" pitchFamily="2" charset="2"/>
              <a:buChar char="Ø"/>
            </a:pPr>
            <a:r>
              <a:rPr lang="en-US" sz="1800" b="1" dirty="0">
                <a:ln w="0"/>
              </a:rPr>
              <a:t>Bangalore</a:t>
            </a:r>
            <a:r>
              <a:rPr lang="en-US" sz="1800" dirty="0">
                <a:ln w="0"/>
              </a:rPr>
              <a:t>: Indo-French Cell for Water Sciences – </a:t>
            </a:r>
            <a:r>
              <a:rPr lang="en-US" sz="1800" dirty="0" err="1">
                <a:ln w="0"/>
              </a:rPr>
              <a:t>IISc</a:t>
            </a:r>
            <a:r>
              <a:rPr lang="en-US" sz="1800" dirty="0">
                <a:ln w="0"/>
              </a:rPr>
              <a:t>, India and IRD, France (set up in 2001).</a:t>
            </a:r>
          </a:p>
          <a:p>
            <a:pPr marL="688975" indent="-342900">
              <a:buFont typeface="Wingdings" panose="05000000000000000000" pitchFamily="2" charset="2"/>
              <a:buChar char="Ø"/>
            </a:pPr>
            <a:r>
              <a:rPr lang="en-US" sz="1800" b="1" dirty="0">
                <a:ln w="0"/>
              </a:rPr>
              <a:t>Hyderabad</a:t>
            </a:r>
            <a:r>
              <a:rPr lang="en-US" sz="1800" dirty="0">
                <a:ln w="0"/>
              </a:rPr>
              <a:t>: Indo-French Centre for Ground Water Research – NGRI, India and BRGM, France (set up in 1999) </a:t>
            </a:r>
          </a:p>
          <a:p>
            <a:r>
              <a:rPr lang="en-US" altLang="fr-FR" sz="1800" dirty="0" smtClean="0">
                <a:ln w="0"/>
              </a:rPr>
              <a:t>Launched </a:t>
            </a:r>
            <a:r>
              <a:rPr lang="en-US" altLang="fr-FR" sz="1800" dirty="0">
                <a:ln w="0"/>
              </a:rPr>
              <a:t>by the French Ambassador to India on 5th February 2013, to coincide with the visit of French President to India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fr-FR" sz="1600" i="1" dirty="0">
                <a:ln w="0"/>
              </a:rPr>
              <a:t>« Pool different efforts – research, industry &amp; citizenry – together towards the development of holistic approaches »</a:t>
            </a:r>
          </a:p>
          <a:p>
            <a:r>
              <a:rPr lang="en-US" sz="1800" dirty="0" smtClean="0">
                <a:ln w="0"/>
              </a:rPr>
              <a:t>Virtual platform of the network to share and exchange ideas  </a:t>
            </a:r>
            <a:r>
              <a:rPr lang="en-US" sz="1800" dirty="0" smtClean="0">
                <a:ln w="0"/>
                <a:hlinkClick r:id="rId2"/>
              </a:rPr>
              <a:t>www.ifwn.org</a:t>
            </a:r>
            <a:r>
              <a:rPr lang="en-US" sz="1800" dirty="0" smtClean="0">
                <a:ln w="0"/>
              </a:rPr>
              <a:t> , over 260 experts from France and India have subscribed to the </a:t>
            </a:r>
            <a:r>
              <a:rPr lang="en-US" sz="1800" dirty="0" err="1" smtClean="0">
                <a:ln w="0"/>
              </a:rPr>
              <a:t>the</a:t>
            </a:r>
            <a:r>
              <a:rPr lang="en-US" sz="1800" dirty="0" smtClean="0">
                <a:ln w="0"/>
              </a:rPr>
              <a:t> network.</a:t>
            </a:r>
          </a:p>
          <a:p>
            <a:r>
              <a:rPr lang="en-US" sz="1800" dirty="0" smtClean="0">
                <a:ln w="0"/>
              </a:rPr>
              <a:t>Short films on Indo-French cooperation in water sciences &amp; water for agriculture. (</a:t>
            </a:r>
            <a:r>
              <a:rPr lang="en-US" sz="1800" dirty="0" smtClean="0">
                <a:ln w="0"/>
                <a:hlinkClick r:id="rId3"/>
              </a:rPr>
              <a:t>www.ifwn.org/gallery</a:t>
            </a:r>
            <a:r>
              <a:rPr lang="en-US" sz="1800" dirty="0" smtClean="0">
                <a:ln w="0"/>
              </a:rPr>
              <a:t> )</a:t>
            </a:r>
          </a:p>
          <a:p>
            <a:r>
              <a:rPr lang="en-US" sz="1800" b="1" dirty="0" smtClean="0">
                <a:ln w="0"/>
              </a:rPr>
              <a:t>Four Indo-French Seminars </a:t>
            </a:r>
            <a:r>
              <a:rPr lang="en-US" sz="1800" dirty="0" smtClean="0">
                <a:ln w="0"/>
              </a:rPr>
              <a:t>have been funded by the French Embassy through Indo-French Water Network. (Budget = </a:t>
            </a:r>
            <a:r>
              <a:rPr lang="en-US" sz="1800" b="1" dirty="0" smtClean="0">
                <a:ln w="0"/>
              </a:rPr>
              <a:t>55,1K€</a:t>
            </a:r>
            <a:r>
              <a:rPr lang="en-US" sz="1800" dirty="0" smtClean="0">
                <a:ln w="0"/>
              </a:rPr>
              <a:t>). </a:t>
            </a:r>
          </a:p>
          <a:p>
            <a:r>
              <a:rPr lang="en-US" sz="1800" dirty="0" smtClean="0">
                <a:ln w="0"/>
              </a:rPr>
              <a:t>Indo-French Networking </a:t>
            </a:r>
            <a:r>
              <a:rPr lang="en-US" sz="1800" dirty="0" err="1" smtClean="0">
                <a:ln w="0"/>
              </a:rPr>
              <a:t>Programme</a:t>
            </a:r>
            <a:r>
              <a:rPr lang="en-US" sz="1800" dirty="0" smtClean="0">
                <a:ln w="0"/>
              </a:rPr>
              <a:t> in the field of Waste Water Treatment 2015</a:t>
            </a:r>
          </a:p>
          <a:p>
            <a:pPr marL="688975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ln w="0"/>
              </a:rPr>
              <a:t>Co-funded by DST &amp; French Embassy</a:t>
            </a:r>
            <a:endParaRPr lang="en-US" sz="1800" dirty="0">
              <a:ln w="0"/>
            </a:endParaRPr>
          </a:p>
          <a:p>
            <a:pPr marL="688975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ln w="0"/>
              </a:rPr>
              <a:t>Budget of the </a:t>
            </a:r>
            <a:r>
              <a:rPr lang="en-US" sz="1800" dirty="0" err="1" smtClean="0">
                <a:ln w="0"/>
              </a:rPr>
              <a:t>programme</a:t>
            </a:r>
            <a:r>
              <a:rPr lang="en-US" sz="1800" dirty="0" smtClean="0">
                <a:ln w="0"/>
              </a:rPr>
              <a:t> = </a:t>
            </a:r>
            <a:r>
              <a:rPr lang="en-US" sz="1800" b="1" dirty="0" smtClean="0">
                <a:ln w="0"/>
              </a:rPr>
              <a:t>160K€</a:t>
            </a:r>
            <a:endParaRPr lang="en-US" sz="1800" b="1" dirty="0">
              <a:ln w="0"/>
            </a:endParaRPr>
          </a:p>
          <a:p>
            <a:pPr marL="0" indent="0">
              <a:buNone/>
            </a:pPr>
            <a:endParaRPr lang="en-US" sz="1800" dirty="0" smtClean="0">
              <a:ln w="0"/>
            </a:endParaRPr>
          </a:p>
          <a:p>
            <a:pPr marL="0" indent="0">
              <a:buNone/>
            </a:pPr>
            <a:endParaRPr lang="en-US" sz="1800" dirty="0">
              <a:ln w="0"/>
            </a:endParaRPr>
          </a:p>
          <a:p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374" y="135456"/>
            <a:ext cx="1602793" cy="922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4771" y="5791108"/>
            <a:ext cx="868755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ollege de franc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3" b="46806"/>
          <a:stretch/>
        </p:blipFill>
        <p:spPr bwMode="auto">
          <a:xfrm>
            <a:off x="251520" y="5615592"/>
            <a:ext cx="1623357" cy="108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\\DEL02EX0001\Groupes\logos\5X5 HIGTH RESOL.JPG\Eng.Fr - defcoul.jpg"/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7" y="624767"/>
            <a:ext cx="1739036" cy="1368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 descr="college de franc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85" b="46806"/>
          <a:stretch/>
        </p:blipFill>
        <p:spPr bwMode="auto">
          <a:xfrm>
            <a:off x="539552" y="4653136"/>
            <a:ext cx="1162704" cy="10839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Connecteur droit 13"/>
          <p:cNvCxnSpPr/>
          <p:nvPr/>
        </p:nvCxnSpPr>
        <p:spPr>
          <a:xfrm>
            <a:off x="1115616" y="6453336"/>
            <a:ext cx="0" cy="40466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csh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01" y="2548609"/>
            <a:ext cx="1559282" cy="15001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Connecteur droit 20"/>
          <p:cNvCxnSpPr/>
          <p:nvPr/>
        </p:nvCxnSpPr>
        <p:spPr>
          <a:xfrm>
            <a:off x="1101683" y="4048712"/>
            <a:ext cx="0" cy="53241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H="1">
            <a:off x="1096025" y="1916832"/>
            <a:ext cx="5658" cy="67731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1096025" y="0"/>
            <a:ext cx="0" cy="54868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itle 4"/>
          <p:cNvSpPr txBox="1">
            <a:spLocks/>
          </p:cNvSpPr>
          <p:nvPr/>
        </p:nvSpPr>
        <p:spPr bwMode="auto">
          <a:xfrm>
            <a:off x="1874877" y="44624"/>
            <a:ext cx="7269123" cy="11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2060"/>
                </a:solidFill>
                <a:latin typeface="Candara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2060"/>
                </a:solidFill>
                <a:latin typeface="Candara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2060"/>
                </a:solidFill>
                <a:latin typeface="Candara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2060"/>
                </a:solidFill>
                <a:latin typeface="Candara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2060"/>
                </a:solidFill>
                <a:latin typeface="Candara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2060"/>
                </a:solidFill>
                <a:latin typeface="Candara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2060"/>
                </a:solidFill>
                <a:latin typeface="Candara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2060"/>
                </a:solidFill>
                <a:latin typeface="Candara" charset="0"/>
                <a:ea typeface="ＭＳ Ｐゴシック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4000" i="1" kern="0" dirty="0">
                <a:latin typeface="Candara" charset="0"/>
                <a:ea typeface="ＭＳ Ｐゴシック" charset="0"/>
              </a:rPr>
              <a:t>Collège de France </a:t>
            </a:r>
            <a:r>
              <a:rPr lang="fr-FR" sz="4000" kern="0" dirty="0">
                <a:latin typeface="Candara" charset="0"/>
                <a:ea typeface="ＭＳ Ｐゴシック" charset="0"/>
              </a:rPr>
              <a:t>Lecture </a:t>
            </a:r>
            <a:r>
              <a:rPr lang="fr-FR" sz="4000" kern="0" dirty="0" err="1" smtClean="0">
                <a:latin typeface="Candara" charset="0"/>
                <a:ea typeface="ＭＳ Ｐゴシック" charset="0"/>
              </a:rPr>
              <a:t>Series</a:t>
            </a:r>
            <a:endParaRPr lang="en-IN" sz="4000" kern="0" dirty="0">
              <a:latin typeface="Candara" charset="0"/>
              <a:ea typeface="ＭＳ Ｐゴシック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07704" y="980728"/>
            <a:ext cx="7220324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Launched in January 2015: every </a:t>
            </a:r>
            <a:r>
              <a:rPr lang="en-US" sz="2000" dirty="0" smtClean="0">
                <a:solidFill>
                  <a:srgbClr val="002060"/>
                </a:solidFill>
              </a:rPr>
              <a:t>year </a:t>
            </a:r>
            <a:r>
              <a:rPr lang="en-US" sz="2000" dirty="0">
                <a:solidFill>
                  <a:srgbClr val="002060"/>
                </a:solidFill>
              </a:rPr>
              <a:t>3-4 Profs will come to India and deliver lectures in renowned universities and institutes all over the </a:t>
            </a:r>
            <a:r>
              <a:rPr lang="en-US" sz="2000" dirty="0" smtClean="0">
                <a:solidFill>
                  <a:srgbClr val="002060"/>
                </a:solidFill>
              </a:rPr>
              <a:t>country.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In 2015: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Prof </a:t>
            </a:r>
            <a:r>
              <a:rPr lang="en-US" dirty="0">
                <a:solidFill>
                  <a:srgbClr val="002060"/>
                </a:solidFill>
              </a:rPr>
              <a:t>Philippe </a:t>
            </a:r>
            <a:r>
              <a:rPr lang="en-US" dirty="0" smtClean="0">
                <a:solidFill>
                  <a:srgbClr val="002060"/>
                </a:solidFill>
              </a:rPr>
              <a:t>SANSONETTI – “Microbiology &amp; Infectious diseases”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Prof Gilles BOEUF – “Sustainable Development”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Prof François BOURGUIGNON – “Knowledge against Poverty”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Upcoming College de France workshop: “INNOVATION from a Franco-Indian perspective: technological, political, and societal dimensions” - 24-25th Feb 2016 at National Institute of Advanced Studies, </a:t>
            </a:r>
            <a:r>
              <a:rPr lang="en-US" sz="2000" dirty="0" smtClean="0">
                <a:solidFill>
                  <a:srgbClr val="002060"/>
                </a:solidFill>
              </a:rPr>
              <a:t>Bangalore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2060"/>
                </a:solidFill>
              </a:rPr>
              <a:t>Collège</a:t>
            </a:r>
            <a:r>
              <a:rPr lang="en-US" dirty="0">
                <a:solidFill>
                  <a:srgbClr val="002060"/>
                </a:solidFill>
              </a:rPr>
              <a:t> de France speakers: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6" t="56279" r="18323" b="17139"/>
          <a:stretch/>
        </p:blipFill>
        <p:spPr bwMode="auto">
          <a:xfrm>
            <a:off x="2843808" y="4946124"/>
            <a:ext cx="6240057" cy="179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04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renchembass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5" y="44478"/>
            <a:ext cx="1258887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35496" y="1124744"/>
            <a:ext cx="7056438" cy="0"/>
          </a:xfrm>
          <a:prstGeom prst="line">
            <a:avLst/>
          </a:prstGeom>
          <a:noFill/>
          <a:ln w="19050">
            <a:solidFill>
              <a:srgbClr val="2DA2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1310005" cy="7442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1763688" y="262389"/>
            <a:ext cx="6041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French R&amp;D companies in </a:t>
            </a:r>
            <a:r>
              <a:rPr lang="en-US" sz="3600" dirty="0" smtClean="0">
                <a:solidFill>
                  <a:srgbClr val="002060"/>
                </a:solidFill>
              </a:rPr>
              <a:t>India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7504" y="1124744"/>
            <a:ext cx="759695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200" dirty="0" err="1" smtClean="0"/>
              <a:t>Launched</a:t>
            </a:r>
            <a:r>
              <a:rPr lang="fr-FR" sz="2200" dirty="0" smtClean="0"/>
              <a:t> in 2012 by the French </a:t>
            </a:r>
            <a:r>
              <a:rPr lang="fr-FR" sz="2200" dirty="0" err="1" smtClean="0"/>
              <a:t>Embassy</a:t>
            </a:r>
            <a:r>
              <a:rPr lang="fr-FR" sz="2200" dirty="0" smtClean="0"/>
              <a:t> in </a:t>
            </a:r>
            <a:r>
              <a:rPr lang="fr-FR" sz="2200" dirty="0" err="1" smtClean="0"/>
              <a:t>India</a:t>
            </a:r>
            <a:endParaRPr lang="fr-FR" sz="2200" dirty="0" smtClean="0"/>
          </a:p>
          <a:p>
            <a:pPr marL="342900" indent="-342900">
              <a:buFont typeface="Arial"/>
              <a:buChar char="•"/>
            </a:pPr>
            <a:r>
              <a:rPr lang="fr-FR" sz="2200" dirty="0" smtClean="0"/>
              <a:t>50 </a:t>
            </a:r>
            <a:r>
              <a:rPr lang="fr-FR" sz="2200" dirty="0" err="1" smtClean="0"/>
              <a:t>Members</a:t>
            </a:r>
            <a:endParaRPr lang="fr-FR" sz="2200" dirty="0" smtClean="0"/>
          </a:p>
          <a:p>
            <a:pPr marL="342900" indent="-342900">
              <a:buFont typeface="Arial"/>
              <a:buChar char="•"/>
            </a:pPr>
            <a:r>
              <a:rPr lang="fr-FR" sz="2200" dirty="0" smtClean="0"/>
              <a:t>3 to 4 meetings / </a:t>
            </a:r>
            <a:r>
              <a:rPr lang="fr-FR" sz="2200" dirty="0" err="1" smtClean="0"/>
              <a:t>year</a:t>
            </a:r>
            <a:r>
              <a:rPr lang="fr-FR" sz="2200" dirty="0" smtClean="0"/>
              <a:t> </a:t>
            </a:r>
            <a:r>
              <a:rPr lang="fr-FR" sz="1600" dirty="0" smtClean="0"/>
              <a:t>(10</a:t>
            </a:r>
            <a:r>
              <a:rPr lang="fr-FR" sz="1600" baseline="30000" dirty="0" smtClean="0"/>
              <a:t>th</a:t>
            </a:r>
            <a:r>
              <a:rPr lang="fr-FR" sz="1600" dirty="0" smtClean="0"/>
              <a:t> meeting : IISER Pune, 9</a:t>
            </a:r>
            <a:r>
              <a:rPr lang="fr-FR" sz="1600" baseline="30000" dirty="0" smtClean="0"/>
              <a:t>th</a:t>
            </a:r>
            <a:r>
              <a:rPr lang="fr-FR" sz="1600" dirty="0" smtClean="0"/>
              <a:t> in L’</a:t>
            </a:r>
            <a:r>
              <a:rPr lang="fr-FR" sz="1600" dirty="0" err="1" smtClean="0"/>
              <a:t>Oreal</a:t>
            </a:r>
            <a:r>
              <a:rPr lang="fr-FR" sz="1600" dirty="0" smtClean="0"/>
              <a:t> R&amp;D Centre)</a:t>
            </a:r>
          </a:p>
          <a:p>
            <a:pPr marL="342900" indent="-342900">
              <a:buFont typeface="Arial"/>
              <a:buChar char="•"/>
            </a:pPr>
            <a:endParaRPr lang="fr-FR" sz="2200" dirty="0"/>
          </a:p>
        </p:txBody>
      </p:sp>
      <p:pic>
        <p:nvPicPr>
          <p:cNvPr id="9" name="Image 8" descr="Capture d’écran 2015-11-18 à 15.14.5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429000"/>
            <a:ext cx="6893396" cy="300162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27584" y="6474822"/>
            <a:ext cx="55664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accent5">
                    <a:lumMod val="75000"/>
                  </a:schemeClr>
                </a:solidFill>
              </a:rPr>
              <a:t>New </a:t>
            </a:r>
            <a:r>
              <a:rPr lang="fr-FR" sz="1600" b="1" dirty="0" err="1" smtClean="0">
                <a:solidFill>
                  <a:schemeClr val="accent5">
                    <a:lumMod val="75000"/>
                  </a:schemeClr>
                </a:solidFill>
              </a:rPr>
              <a:t>members</a:t>
            </a:r>
            <a:r>
              <a:rPr lang="fr-FR" sz="1600" b="1" dirty="0" smtClean="0">
                <a:solidFill>
                  <a:schemeClr val="accent5">
                    <a:lumMod val="75000"/>
                  </a:schemeClr>
                </a:solidFill>
              </a:rPr>
              <a:t> :  </a:t>
            </a:r>
            <a:r>
              <a:rPr lang="fr-FR" sz="1600" b="1" dirty="0" err="1" smtClean="0">
                <a:solidFill>
                  <a:schemeClr val="accent5">
                    <a:lumMod val="75000"/>
                  </a:schemeClr>
                </a:solidFill>
              </a:rPr>
              <a:t>Actia</a:t>
            </a:r>
            <a:r>
              <a:rPr lang="fr-FR" sz="1600" b="1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fr-FR" sz="1600" b="1" dirty="0" err="1" smtClean="0">
                <a:solidFill>
                  <a:schemeClr val="accent5">
                    <a:lumMod val="75000"/>
                  </a:schemeClr>
                </a:solidFill>
              </a:rPr>
              <a:t>Turbomeca</a:t>
            </a:r>
            <a:r>
              <a:rPr lang="fr-FR" sz="1600" b="1" dirty="0" smtClean="0">
                <a:solidFill>
                  <a:schemeClr val="accent5">
                    <a:lumMod val="75000"/>
                  </a:schemeClr>
                </a:solidFill>
              </a:rPr>
              <a:t>, Solvay, </a:t>
            </a:r>
            <a:r>
              <a:rPr lang="fr-FR" sz="1600" b="1" dirty="0" err="1" smtClean="0">
                <a:solidFill>
                  <a:schemeClr val="accent5">
                    <a:lumMod val="75000"/>
                  </a:schemeClr>
                </a:solidFill>
              </a:rPr>
              <a:t>Gattefossé</a:t>
            </a:r>
            <a:r>
              <a:rPr lang="fr-FR" sz="1600" b="1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fr-FR" sz="1600" b="1" dirty="0" err="1" smtClean="0">
                <a:solidFill>
                  <a:schemeClr val="accent5">
                    <a:lumMod val="75000"/>
                  </a:schemeClr>
                </a:solidFill>
              </a:rPr>
              <a:t>Nuvia</a:t>
            </a:r>
            <a:r>
              <a:rPr lang="fr-FR" sz="1600" b="1" dirty="0" smtClean="0">
                <a:solidFill>
                  <a:schemeClr val="accent5">
                    <a:lumMod val="75000"/>
                  </a:schemeClr>
                </a:solidFill>
              </a:rPr>
              <a:t> …</a:t>
            </a:r>
            <a:endParaRPr lang="fr-FR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51520" y="26369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0" y="236165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/>
              <a:t>To </a:t>
            </a:r>
            <a:r>
              <a:rPr lang="fr-FR" dirty="0" err="1"/>
              <a:t>share</a:t>
            </a:r>
            <a:r>
              <a:rPr lang="fr-FR" dirty="0"/>
              <a:t> </a:t>
            </a:r>
            <a:r>
              <a:rPr lang="fr-FR" dirty="0" err="1"/>
              <a:t>experiences</a:t>
            </a:r>
            <a:r>
              <a:rPr lang="fr-FR" dirty="0"/>
              <a:t> and good </a:t>
            </a:r>
            <a:r>
              <a:rPr lang="fr-FR" dirty="0" smtClean="0"/>
              <a:t>practices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To </a:t>
            </a:r>
            <a:r>
              <a:rPr lang="fr-FR" dirty="0" err="1" smtClean="0"/>
              <a:t>promote</a:t>
            </a:r>
            <a:r>
              <a:rPr lang="fr-FR" dirty="0" smtClean="0"/>
              <a:t> Indo French PPP</a:t>
            </a:r>
          </a:p>
          <a:p>
            <a:pPr marL="285750" indent="-285750">
              <a:buFont typeface="Arial"/>
              <a:buChar char="•"/>
            </a:pPr>
            <a:r>
              <a:rPr lang="fr-FR" dirty="0" err="1"/>
              <a:t>Mobility</a:t>
            </a:r>
            <a:r>
              <a:rPr lang="fr-FR" dirty="0"/>
              <a:t> of </a:t>
            </a:r>
            <a:r>
              <a:rPr lang="fr-FR" dirty="0" err="1"/>
              <a:t>students</a:t>
            </a:r>
            <a:r>
              <a:rPr lang="fr-FR" dirty="0"/>
              <a:t> and </a:t>
            </a:r>
            <a:r>
              <a:rPr lang="fr-FR" dirty="0" err="1"/>
              <a:t>scientists</a:t>
            </a:r>
            <a:r>
              <a:rPr lang="fr-FR" dirty="0"/>
              <a:t>, </a:t>
            </a:r>
            <a:r>
              <a:rPr lang="fr-FR" dirty="0" err="1"/>
              <a:t>recruitment</a:t>
            </a:r>
            <a:r>
              <a:rPr lang="fr-FR" dirty="0"/>
              <a:t> of </a:t>
            </a:r>
            <a:r>
              <a:rPr lang="fr-FR" dirty="0" err="1"/>
              <a:t>PhDs</a:t>
            </a:r>
            <a:r>
              <a:rPr lang="fr-FR" dirty="0"/>
              <a:t>, IP, </a:t>
            </a:r>
            <a:r>
              <a:rPr lang="fr-FR" dirty="0" err="1"/>
              <a:t>fundings</a:t>
            </a:r>
            <a:r>
              <a:rPr lang="fr-FR" dirty="0"/>
              <a:t>, new programmes, …</a:t>
            </a:r>
          </a:p>
        </p:txBody>
      </p:sp>
    </p:spTree>
    <p:extLst>
      <p:ext uri="{BB962C8B-B14F-4D97-AF65-F5344CB8AC3E}">
        <p14:creationId xmlns:p14="http://schemas.microsoft.com/office/powerpoint/2010/main" val="137758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renchembass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5" y="44478"/>
            <a:ext cx="1258887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35496" y="1124744"/>
            <a:ext cx="7056438" cy="0"/>
          </a:xfrm>
          <a:prstGeom prst="line">
            <a:avLst/>
          </a:prstGeom>
          <a:noFill/>
          <a:ln w="19050">
            <a:solidFill>
              <a:srgbClr val="2DA2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1310005" cy="7442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1763688" y="262389"/>
            <a:ext cx="6041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French R&amp;D companies in </a:t>
            </a:r>
            <a:r>
              <a:rPr lang="en-US" sz="3600" dirty="0" smtClean="0">
                <a:solidFill>
                  <a:srgbClr val="002060"/>
                </a:solidFill>
              </a:rPr>
              <a:t>India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11" name="Image 10" descr="C:\Users\morinf\AppData\Local\Microsoft\Windows\Temporary Internet Files\Content.Outlook\5WO2PZU8\P118029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1" t="33467" r="23432" b="2552"/>
          <a:stretch/>
        </p:blipFill>
        <p:spPr bwMode="auto">
          <a:xfrm>
            <a:off x="1105850" y="1403484"/>
            <a:ext cx="6922534" cy="38977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95736" y="5445224"/>
            <a:ext cx="4780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smtClean="0"/>
              <a:t>10th meeting R</a:t>
            </a:r>
            <a:r>
              <a:rPr lang="fr-FR" b="1" i="1" dirty="0"/>
              <a:t>&amp;</a:t>
            </a:r>
            <a:r>
              <a:rPr lang="fr-FR" b="1" i="1" dirty="0" smtClean="0"/>
              <a:t>D Club – IISER  </a:t>
            </a:r>
            <a:r>
              <a:rPr lang="fr-FR" b="1" i="1" dirty="0"/>
              <a:t>Pune, </a:t>
            </a:r>
            <a:r>
              <a:rPr lang="fr-FR" b="1" i="1" dirty="0" err="1" smtClean="0"/>
              <a:t>June</a:t>
            </a:r>
            <a:r>
              <a:rPr lang="fr-FR" b="1" i="1" dirty="0" smtClean="0"/>
              <a:t> </a:t>
            </a:r>
            <a:r>
              <a:rPr lang="fr-FR" b="1" i="1" dirty="0"/>
              <a:t>2015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678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0" y="0"/>
            <a:ext cx="5811864" cy="6858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572000" y="116632"/>
            <a:ext cx="427928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0000FF"/>
                </a:solidFill>
              </a:rPr>
              <a:t>R&amp;D French </a:t>
            </a:r>
            <a:r>
              <a:rPr lang="fr-FR" sz="2800" b="1" dirty="0" err="1" smtClean="0">
                <a:solidFill>
                  <a:srgbClr val="0000FF"/>
                </a:solidFill>
              </a:rPr>
              <a:t>private</a:t>
            </a:r>
            <a:r>
              <a:rPr lang="fr-FR" sz="2800" b="1" dirty="0" smtClean="0">
                <a:solidFill>
                  <a:srgbClr val="0000FF"/>
                </a:solidFill>
              </a:rPr>
              <a:t> </a:t>
            </a:r>
            <a:r>
              <a:rPr lang="fr-FR" sz="2800" b="1" dirty="0" err="1" smtClean="0">
                <a:solidFill>
                  <a:srgbClr val="0000FF"/>
                </a:solidFill>
              </a:rPr>
              <a:t>centers</a:t>
            </a:r>
            <a:endParaRPr lang="fr-FR" sz="2800" b="1" dirty="0">
              <a:solidFill>
                <a:srgbClr val="0000FF"/>
              </a:solidFill>
            </a:endParaRPr>
          </a:p>
        </p:txBody>
      </p:sp>
      <p:pic>
        <p:nvPicPr>
          <p:cNvPr id="4" name="Image 3" descr="Capture d’écran 2015-10-18 à 10.18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21712"/>
            <a:ext cx="2675446" cy="2136288"/>
          </a:xfrm>
          <a:prstGeom prst="rect">
            <a:avLst/>
          </a:prstGeom>
        </p:spPr>
      </p:pic>
      <p:pic>
        <p:nvPicPr>
          <p:cNvPr id="5" name="Image 4" descr="Capture d’écran 2015-10-18 à 10.25.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492896"/>
            <a:ext cx="3185844" cy="1914271"/>
          </a:xfrm>
          <a:prstGeom prst="rect">
            <a:avLst/>
          </a:prstGeom>
        </p:spPr>
      </p:pic>
      <p:pic>
        <p:nvPicPr>
          <p:cNvPr id="3" name="Image 2" descr="Capture d’écran 2015-12-04 à 01.00.5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1" y="1772816"/>
            <a:ext cx="3594720" cy="159765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79512" y="1772816"/>
            <a:ext cx="1791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Solvay Vadodara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572000" y="6237312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L’Oréal Bangalore</a:t>
            </a:r>
          </a:p>
          <a:p>
            <a:r>
              <a:rPr lang="fr-FR" b="1" dirty="0" smtClean="0">
                <a:solidFill>
                  <a:srgbClr val="FFFF00"/>
                </a:solidFill>
              </a:rPr>
              <a:t> and </a:t>
            </a:r>
            <a:r>
              <a:rPr lang="fr-FR" b="1" dirty="0" err="1" smtClean="0">
                <a:solidFill>
                  <a:srgbClr val="FFFF00"/>
                </a:solidFill>
              </a:rPr>
              <a:t>Mumabi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660232" y="4005064"/>
            <a:ext cx="1762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Renault </a:t>
            </a:r>
            <a:r>
              <a:rPr lang="fr-FR" b="1" dirty="0" err="1" smtClean="0">
                <a:solidFill>
                  <a:srgbClr val="FFFF00"/>
                </a:solidFill>
              </a:rPr>
              <a:t>Chennai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-36512" y="4005064"/>
            <a:ext cx="173275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Danone</a:t>
            </a:r>
          </a:p>
          <a:p>
            <a:r>
              <a:rPr lang="fr-FR" dirty="0" smtClean="0">
                <a:solidFill>
                  <a:srgbClr val="0000FF"/>
                </a:solidFill>
              </a:rPr>
              <a:t>Lafarge</a:t>
            </a:r>
          </a:p>
          <a:p>
            <a:r>
              <a:rPr lang="fr-FR" dirty="0" smtClean="0">
                <a:solidFill>
                  <a:srgbClr val="0000FF"/>
                </a:solidFill>
              </a:rPr>
              <a:t>Total </a:t>
            </a:r>
            <a:r>
              <a:rPr lang="fr-FR" dirty="0" err="1" smtClean="0">
                <a:solidFill>
                  <a:srgbClr val="0000FF"/>
                </a:solidFill>
              </a:rPr>
              <a:t>Oil</a:t>
            </a:r>
            <a:endParaRPr lang="fr-FR" dirty="0" smtClean="0">
              <a:solidFill>
                <a:srgbClr val="0000FF"/>
              </a:solidFill>
            </a:endParaRPr>
          </a:p>
          <a:p>
            <a:r>
              <a:rPr lang="fr-FR" dirty="0" smtClean="0">
                <a:solidFill>
                  <a:srgbClr val="0000FF"/>
                </a:solidFill>
              </a:rPr>
              <a:t>Sanofi</a:t>
            </a:r>
          </a:p>
          <a:p>
            <a:r>
              <a:rPr lang="fr-FR" dirty="0" smtClean="0">
                <a:solidFill>
                  <a:srgbClr val="0000FF"/>
                </a:solidFill>
              </a:rPr>
              <a:t>Saint </a:t>
            </a:r>
            <a:r>
              <a:rPr lang="fr-FR" dirty="0" err="1" smtClean="0">
                <a:solidFill>
                  <a:srgbClr val="0000FF"/>
                </a:solidFill>
              </a:rPr>
              <a:t>Gobain</a:t>
            </a:r>
            <a:endParaRPr lang="fr-FR" dirty="0" smtClean="0">
              <a:solidFill>
                <a:srgbClr val="0000FF"/>
              </a:solidFill>
            </a:endParaRPr>
          </a:p>
          <a:p>
            <a:r>
              <a:rPr lang="fr-FR" dirty="0" smtClean="0">
                <a:solidFill>
                  <a:srgbClr val="0000FF"/>
                </a:solidFill>
              </a:rPr>
              <a:t>Scheider Electric</a:t>
            </a:r>
          </a:p>
          <a:p>
            <a:r>
              <a:rPr lang="fr-FR" dirty="0" smtClean="0">
                <a:solidFill>
                  <a:srgbClr val="0000FF"/>
                </a:solidFill>
              </a:rPr>
              <a:t>Valeo</a:t>
            </a:r>
          </a:p>
          <a:p>
            <a:r>
              <a:rPr lang="fr-FR" dirty="0" err="1" smtClean="0">
                <a:solidFill>
                  <a:srgbClr val="0000FF"/>
                </a:solidFill>
              </a:rPr>
              <a:t>Faurecia</a:t>
            </a:r>
            <a:endParaRPr lang="fr-FR" dirty="0" smtClean="0">
              <a:solidFill>
                <a:srgbClr val="0000FF"/>
              </a:solidFill>
            </a:endParaRPr>
          </a:p>
          <a:p>
            <a:r>
              <a:rPr lang="fr-FR" dirty="0" smtClean="0">
                <a:solidFill>
                  <a:srgbClr val="0000FF"/>
                </a:solidFill>
              </a:rPr>
              <a:t>Plastic Omnium</a:t>
            </a:r>
          </a:p>
        </p:txBody>
      </p:sp>
      <p:pic>
        <p:nvPicPr>
          <p:cNvPr id="12" name="Picture 5" descr="frenchembass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504" y="23911"/>
            <a:ext cx="1258887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535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051104" cy="691766"/>
          </a:xfrm>
          <a:ln>
            <a:noFill/>
          </a:ln>
        </p:spPr>
        <p:txBody>
          <a:bodyPr anchor="t">
            <a:normAutofit fontScale="90000"/>
          </a:bodyPr>
          <a:lstStyle/>
          <a:p>
            <a:pPr algn="l" eaLnBrk="1" hangingPunct="1">
              <a:defRPr/>
            </a:pPr>
            <a:r>
              <a:rPr lang="en-US" sz="4000" i="1" dirty="0" smtClean="0"/>
              <a:t>India in key figures</a:t>
            </a:r>
          </a:p>
        </p:txBody>
      </p:sp>
      <p:sp>
        <p:nvSpPr>
          <p:cNvPr id="20482" name="Content Placeholder 2"/>
          <p:cNvSpPr>
            <a:spLocks/>
          </p:cNvSpPr>
          <p:nvPr/>
        </p:nvSpPr>
        <p:spPr bwMode="auto">
          <a:xfrm>
            <a:off x="111696" y="4256106"/>
            <a:ext cx="903230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numCol="2"/>
          <a:lstStyle/>
          <a:p>
            <a:pPr>
              <a:spcBef>
                <a:spcPts val="600"/>
              </a:spcBef>
              <a:buClr>
                <a:schemeClr val="accent1">
                  <a:lumMod val="50000"/>
                </a:schemeClr>
              </a:buClr>
              <a:defRPr/>
            </a:pPr>
            <a:endParaRPr lang="fr-FR" sz="2400" dirty="0">
              <a:solidFill>
                <a:srgbClr val="000090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5943600"/>
            <a:ext cx="79029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i="1" dirty="0" smtClean="0">
                <a:solidFill>
                  <a:srgbClr val="000090"/>
                </a:solidFill>
                <a:latin typeface="Calibri" pitchFamily="34" charset="0"/>
                <a:sym typeface="Wingdings"/>
              </a:rPr>
              <a:t> </a:t>
            </a:r>
            <a:r>
              <a:rPr lang="fr-FR" sz="3000" b="1" i="1" dirty="0" smtClean="0">
                <a:solidFill>
                  <a:srgbClr val="000090"/>
                </a:solidFill>
                <a:latin typeface="Calibri" pitchFamily="34" charset="0"/>
                <a:sym typeface="Wingdings" pitchFamily="2" charset="2"/>
              </a:rPr>
              <a:t>Issues </a:t>
            </a:r>
            <a:r>
              <a:rPr lang="fr-FR" sz="3000" b="1" i="1" dirty="0" err="1">
                <a:solidFill>
                  <a:srgbClr val="000090"/>
                </a:solidFill>
                <a:latin typeface="Calibri" pitchFamily="34" charset="0"/>
                <a:sym typeface="Wingdings" pitchFamily="2" charset="2"/>
              </a:rPr>
              <a:t>both</a:t>
            </a:r>
            <a:r>
              <a:rPr lang="fr-FR" sz="3000" b="1" i="1" dirty="0">
                <a:solidFill>
                  <a:srgbClr val="000090"/>
                </a:solidFill>
                <a:latin typeface="Calibri" pitchFamily="34" charset="0"/>
                <a:sym typeface="Wingdings" pitchFamily="2" charset="2"/>
              </a:rPr>
              <a:t> quantitative and qualitative</a:t>
            </a:r>
            <a:endParaRPr lang="fr-FR" sz="2400" b="1" dirty="0">
              <a:solidFill>
                <a:srgbClr val="000090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35496" y="764704"/>
            <a:ext cx="7056438" cy="0"/>
          </a:xfrm>
          <a:prstGeom prst="line">
            <a:avLst/>
          </a:prstGeom>
          <a:noFill/>
          <a:ln w="1905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6" name="Picture 5" descr="frenchembass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13087"/>
            <a:ext cx="914402" cy="72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0D81802C-5078-4CEC-AFD3-61EF70E0606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04800" y="836712"/>
            <a:ext cx="771501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fr-FR" sz="2400" dirty="0" smtClean="0">
                <a:solidFill>
                  <a:srgbClr val="000090"/>
                </a:solidFill>
                <a:latin typeface="Calibri" pitchFamily="34" charset="0"/>
              </a:rPr>
              <a:t>1,3 </a:t>
            </a:r>
            <a:r>
              <a:rPr lang="fr-FR" sz="2400" dirty="0">
                <a:solidFill>
                  <a:srgbClr val="000090"/>
                </a:solidFill>
                <a:latin typeface="Calibri" pitchFamily="34" charset="0"/>
              </a:rPr>
              <a:t>Md d’habitants </a:t>
            </a:r>
            <a:endParaRPr lang="fr-FR" sz="2400" dirty="0" smtClean="0">
              <a:solidFill>
                <a:srgbClr val="000090"/>
              </a:solidFill>
              <a:latin typeface="Calibri" pitchFamily="34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fr-FR" sz="2400" dirty="0" smtClean="0">
                <a:solidFill>
                  <a:srgbClr val="000090"/>
                </a:solidFill>
                <a:latin typeface="Calibri" pitchFamily="34" charset="0"/>
              </a:rPr>
              <a:t>600 M &lt; 25 ans</a:t>
            </a:r>
          </a:p>
          <a:p>
            <a:pPr marL="342900" indent="-342900">
              <a:buFont typeface="Wingdings" charset="2"/>
              <a:buChar char="§"/>
            </a:pPr>
            <a:r>
              <a:rPr lang="fr-FR" sz="2400" dirty="0" err="1">
                <a:solidFill>
                  <a:srgbClr val="000090"/>
                </a:solidFill>
                <a:latin typeface="Calibri" pitchFamily="34" charset="0"/>
              </a:rPr>
              <a:t>Literacy</a:t>
            </a:r>
            <a:r>
              <a:rPr lang="fr-FR" sz="2400" dirty="0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lang="fr-FR" sz="2400" dirty="0" smtClean="0">
                <a:solidFill>
                  <a:srgbClr val="000090"/>
                </a:solidFill>
                <a:latin typeface="Calibri" pitchFamily="34" charset="0"/>
              </a:rPr>
              <a:t>rate : 61% </a:t>
            </a:r>
            <a:r>
              <a:rPr lang="fr-FR" dirty="0">
                <a:solidFill>
                  <a:srgbClr val="000090"/>
                </a:solidFill>
                <a:latin typeface="Calibri" pitchFamily="34" charset="0"/>
              </a:rPr>
              <a:t>(</a:t>
            </a:r>
            <a:r>
              <a:rPr lang="fr-FR" dirty="0" err="1">
                <a:solidFill>
                  <a:srgbClr val="000090"/>
                </a:solidFill>
                <a:latin typeface="Calibri" pitchFamily="34" charset="0"/>
              </a:rPr>
              <a:t>with</a:t>
            </a:r>
            <a:r>
              <a:rPr lang="fr-FR" dirty="0">
                <a:solidFill>
                  <a:srgbClr val="000090"/>
                </a:solidFill>
                <a:latin typeface="Calibri" pitchFamily="34" charset="0"/>
              </a:rPr>
              <a:t> an important </a:t>
            </a:r>
            <a:r>
              <a:rPr lang="fr-FR" dirty="0" err="1">
                <a:solidFill>
                  <a:srgbClr val="000090"/>
                </a:solidFill>
                <a:latin typeface="Calibri" pitchFamily="34" charset="0"/>
              </a:rPr>
              <a:t>gender</a:t>
            </a:r>
            <a:r>
              <a:rPr lang="fr-FR" dirty="0">
                <a:solidFill>
                  <a:srgbClr val="000090"/>
                </a:solidFill>
                <a:latin typeface="Calibri" pitchFamily="34" charset="0"/>
              </a:rPr>
              <a:t> gap)</a:t>
            </a:r>
            <a:endParaRPr lang="fr-FR" dirty="0" smtClean="0">
              <a:solidFill>
                <a:srgbClr val="000090"/>
              </a:solidFill>
              <a:latin typeface="Calibri" pitchFamily="34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fr-FR" sz="2400" dirty="0" err="1">
                <a:solidFill>
                  <a:srgbClr val="000090"/>
                </a:solidFill>
                <a:latin typeface="Calibri" pitchFamily="34" charset="0"/>
              </a:rPr>
              <a:t>Compulsory</a:t>
            </a:r>
            <a:r>
              <a:rPr lang="fr-FR" sz="2400" dirty="0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lang="fr-FR" sz="2400" dirty="0" err="1">
                <a:solidFill>
                  <a:srgbClr val="000090"/>
                </a:solidFill>
                <a:latin typeface="Calibri" pitchFamily="34" charset="0"/>
              </a:rPr>
              <a:t>school</a:t>
            </a:r>
            <a:r>
              <a:rPr lang="fr-FR" sz="2400" dirty="0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lang="fr-FR" sz="2400" dirty="0" err="1">
                <a:solidFill>
                  <a:srgbClr val="000090"/>
                </a:solidFill>
                <a:latin typeface="Calibri" pitchFamily="34" charset="0"/>
              </a:rPr>
              <a:t>from</a:t>
            </a:r>
            <a:r>
              <a:rPr lang="fr-FR" sz="2400" dirty="0">
                <a:solidFill>
                  <a:srgbClr val="000090"/>
                </a:solidFill>
                <a:latin typeface="Calibri" pitchFamily="34" charset="0"/>
              </a:rPr>
              <a:t> 6 to 12 </a:t>
            </a:r>
            <a:r>
              <a:rPr lang="fr-FR" sz="2400" dirty="0" err="1">
                <a:solidFill>
                  <a:srgbClr val="000090"/>
                </a:solidFill>
                <a:latin typeface="Calibri" pitchFamily="34" charset="0"/>
              </a:rPr>
              <a:t>years</a:t>
            </a:r>
            <a:r>
              <a:rPr lang="fr-FR" sz="2400" dirty="0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lang="fr-FR" sz="2400" dirty="0" err="1" smtClean="0">
                <a:solidFill>
                  <a:srgbClr val="000090"/>
                </a:solidFill>
                <a:latin typeface="Calibri" pitchFamily="34" charset="0"/>
              </a:rPr>
              <a:t>old</a:t>
            </a:r>
            <a:r>
              <a:rPr lang="fr-FR" sz="2400" dirty="0" smtClean="0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lang="fr-FR" dirty="0">
                <a:solidFill>
                  <a:srgbClr val="000090"/>
                </a:solidFill>
                <a:latin typeface="Calibri" pitchFamily="34" charset="0"/>
              </a:rPr>
              <a:t>(</a:t>
            </a:r>
            <a:r>
              <a:rPr lang="fr-FR" dirty="0" err="1">
                <a:solidFill>
                  <a:srgbClr val="000090"/>
                </a:solidFill>
                <a:latin typeface="Calibri" pitchFamily="34" charset="0"/>
              </a:rPr>
              <a:t>many</a:t>
            </a:r>
            <a:r>
              <a:rPr lang="fr-FR" dirty="0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lang="fr-FR" dirty="0" err="1">
                <a:solidFill>
                  <a:srgbClr val="000090"/>
                </a:solidFill>
                <a:latin typeface="Calibri" pitchFamily="34" charset="0"/>
              </a:rPr>
              <a:t>dropouts</a:t>
            </a:r>
            <a:r>
              <a:rPr lang="fr-FR" dirty="0">
                <a:solidFill>
                  <a:srgbClr val="000090"/>
                </a:solidFill>
                <a:latin typeface="Calibri" pitchFamily="34" charset="0"/>
              </a:rPr>
              <a:t>)</a:t>
            </a:r>
            <a:endParaRPr lang="fr-FR" dirty="0" smtClean="0">
              <a:solidFill>
                <a:srgbClr val="000090"/>
              </a:solidFill>
              <a:latin typeface="Calibri" pitchFamily="34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fr-FR" sz="2400" dirty="0">
                <a:solidFill>
                  <a:srgbClr val="000090"/>
                </a:solidFill>
                <a:latin typeface="Calibri" pitchFamily="34" charset="0"/>
              </a:rPr>
              <a:t>23,8M </a:t>
            </a:r>
            <a:r>
              <a:rPr lang="fr-FR" sz="2400" dirty="0" err="1" smtClean="0">
                <a:solidFill>
                  <a:srgbClr val="000090"/>
                </a:solidFill>
                <a:latin typeface="Calibri" pitchFamily="34" charset="0"/>
              </a:rPr>
              <a:t>students</a:t>
            </a:r>
            <a:r>
              <a:rPr lang="fr-FR" sz="2400" dirty="0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lang="fr-FR" dirty="0">
                <a:solidFill>
                  <a:srgbClr val="000090"/>
                </a:solidFill>
                <a:latin typeface="Calibri" pitchFamily="34" charset="0"/>
              </a:rPr>
              <a:t>(about 12% of an </a:t>
            </a:r>
            <a:r>
              <a:rPr lang="fr-FR" dirty="0" err="1">
                <a:solidFill>
                  <a:srgbClr val="000090"/>
                </a:solidFill>
                <a:latin typeface="Calibri" pitchFamily="34" charset="0"/>
              </a:rPr>
              <a:t>age</a:t>
            </a:r>
            <a:r>
              <a:rPr lang="fr-FR" dirty="0">
                <a:solidFill>
                  <a:srgbClr val="000090"/>
                </a:solidFill>
                <a:latin typeface="Calibri" pitchFamily="34" charset="0"/>
              </a:rPr>
              <a:t> group)</a:t>
            </a:r>
            <a:endParaRPr lang="fr-FR" dirty="0" smtClean="0">
              <a:solidFill>
                <a:srgbClr val="000090"/>
              </a:solidFill>
              <a:latin typeface="Calibri" pitchFamily="34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fr-FR" sz="2400" dirty="0" smtClean="0">
                <a:solidFill>
                  <a:srgbClr val="000090"/>
                </a:solidFill>
                <a:latin typeface="Calibri" pitchFamily="34" charset="0"/>
              </a:rPr>
              <a:t>About </a:t>
            </a:r>
            <a:r>
              <a:rPr lang="fr-FR" sz="2400" dirty="0">
                <a:solidFill>
                  <a:srgbClr val="000090"/>
                </a:solidFill>
                <a:latin typeface="Calibri" pitchFamily="34" charset="0"/>
              </a:rPr>
              <a:t>700 </a:t>
            </a:r>
            <a:r>
              <a:rPr lang="fr-FR" sz="2400" dirty="0" err="1" smtClean="0">
                <a:solidFill>
                  <a:srgbClr val="000090"/>
                </a:solidFill>
                <a:latin typeface="Calibri" pitchFamily="34" charset="0"/>
              </a:rPr>
              <a:t>universities</a:t>
            </a:r>
            <a:r>
              <a:rPr lang="fr-FR" sz="2400" dirty="0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lang="fr-FR" dirty="0">
                <a:solidFill>
                  <a:srgbClr val="000090"/>
                </a:solidFill>
                <a:latin typeface="Calibri" pitchFamily="34" charset="0"/>
              </a:rPr>
              <a:t>(</a:t>
            </a:r>
            <a:r>
              <a:rPr lang="fr-FR" dirty="0" err="1">
                <a:solidFill>
                  <a:srgbClr val="000090"/>
                </a:solidFill>
                <a:latin typeface="Calibri" pitchFamily="34" charset="0"/>
              </a:rPr>
              <a:t>including</a:t>
            </a:r>
            <a:r>
              <a:rPr lang="fr-FR" dirty="0">
                <a:solidFill>
                  <a:srgbClr val="000090"/>
                </a:solidFill>
                <a:latin typeface="Calibri" pitchFamily="34" charset="0"/>
              </a:rPr>
              <a:t> 1/3 </a:t>
            </a:r>
            <a:r>
              <a:rPr lang="fr-FR" dirty="0" err="1">
                <a:solidFill>
                  <a:srgbClr val="000090"/>
                </a:solidFill>
                <a:latin typeface="Calibri" pitchFamily="34" charset="0"/>
              </a:rPr>
              <a:t>private</a:t>
            </a:r>
            <a:r>
              <a:rPr lang="fr-FR" dirty="0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lang="fr-FR" dirty="0" err="1">
                <a:solidFill>
                  <a:srgbClr val="000090"/>
                </a:solidFill>
                <a:latin typeface="Calibri" pitchFamily="34" charset="0"/>
              </a:rPr>
              <a:t>ones</a:t>
            </a:r>
            <a:r>
              <a:rPr lang="fr-FR" dirty="0">
                <a:solidFill>
                  <a:srgbClr val="000090"/>
                </a:solidFill>
                <a:latin typeface="Calibri" pitchFamily="34" charset="0"/>
              </a:rPr>
              <a:t>)</a:t>
            </a:r>
            <a:endParaRPr lang="fr-FR" dirty="0" smtClean="0">
              <a:solidFill>
                <a:srgbClr val="000090"/>
              </a:solidFill>
              <a:latin typeface="Calibri" pitchFamily="34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fr-FR" sz="2400" dirty="0">
                <a:solidFill>
                  <a:srgbClr val="000090"/>
                </a:solidFill>
                <a:latin typeface="Calibri" pitchFamily="34" charset="0"/>
              </a:rPr>
              <a:t>73 </a:t>
            </a:r>
            <a:r>
              <a:rPr lang="fr-FR" sz="2400" dirty="0" smtClean="0">
                <a:solidFill>
                  <a:srgbClr val="000090"/>
                </a:solidFill>
                <a:latin typeface="Calibri" pitchFamily="34" charset="0"/>
              </a:rPr>
              <a:t>Institutes </a:t>
            </a:r>
            <a:r>
              <a:rPr lang="fr-FR" sz="2400" dirty="0">
                <a:solidFill>
                  <a:srgbClr val="000090"/>
                </a:solidFill>
                <a:latin typeface="Calibri" pitchFamily="34" charset="0"/>
              </a:rPr>
              <a:t>&amp; </a:t>
            </a:r>
            <a:r>
              <a:rPr lang="fr-FR" sz="2400" dirty="0" err="1" smtClean="0">
                <a:solidFill>
                  <a:srgbClr val="000090"/>
                </a:solidFill>
                <a:latin typeface="Calibri" pitchFamily="34" charset="0"/>
              </a:rPr>
              <a:t>higher</a:t>
            </a:r>
            <a:r>
              <a:rPr lang="fr-FR" sz="2400" dirty="0" smtClean="0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lang="fr-FR" sz="2400" dirty="0" err="1" smtClean="0">
                <a:solidFill>
                  <a:srgbClr val="000090"/>
                </a:solidFill>
                <a:latin typeface="Calibri" pitchFamily="34" charset="0"/>
              </a:rPr>
              <a:t>education</a:t>
            </a:r>
            <a:r>
              <a:rPr lang="fr-FR" sz="2400" dirty="0" smtClean="0">
                <a:solidFill>
                  <a:srgbClr val="000090"/>
                </a:solidFill>
                <a:latin typeface="Calibri" pitchFamily="34" charset="0"/>
              </a:rPr>
              <a:t> institutions</a:t>
            </a:r>
          </a:p>
          <a:p>
            <a:pPr marL="342900" indent="-342900">
              <a:buFont typeface="Wingdings" charset="2"/>
              <a:buChar char="§"/>
            </a:pPr>
            <a:r>
              <a:rPr lang="fr-FR" sz="2400" dirty="0">
                <a:solidFill>
                  <a:srgbClr val="000090"/>
                </a:solidFill>
                <a:latin typeface="Calibri" pitchFamily="34" charset="0"/>
              </a:rPr>
              <a:t>100 000 full-time </a:t>
            </a:r>
            <a:r>
              <a:rPr lang="fr-FR" sz="2400" dirty="0" err="1">
                <a:solidFill>
                  <a:srgbClr val="000090"/>
                </a:solidFill>
                <a:latin typeface="Calibri" pitchFamily="34" charset="0"/>
              </a:rPr>
              <a:t>equivalent</a:t>
            </a:r>
            <a:r>
              <a:rPr lang="fr-FR" sz="2400" dirty="0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lang="fr-FR" sz="2400" dirty="0" err="1" smtClean="0">
                <a:solidFill>
                  <a:srgbClr val="000090"/>
                </a:solidFill>
                <a:latin typeface="Calibri" pitchFamily="34" charset="0"/>
              </a:rPr>
              <a:t>researchers</a:t>
            </a:r>
            <a:r>
              <a:rPr lang="fr-FR" sz="2400" dirty="0" smtClean="0">
                <a:solidFill>
                  <a:srgbClr val="000090"/>
                </a:solidFill>
                <a:latin typeface="Calibri" pitchFamily="34" charset="0"/>
              </a:rPr>
              <a:t> </a:t>
            </a:r>
          </a:p>
          <a:p>
            <a:r>
              <a:rPr lang="fr-FR" sz="2400" dirty="0">
                <a:solidFill>
                  <a:srgbClr val="000090"/>
                </a:solidFill>
                <a:latin typeface="Calibri" pitchFamily="34" charset="0"/>
              </a:rPr>
              <a:t>	</a:t>
            </a:r>
            <a:r>
              <a:rPr lang="fr-FR" sz="2400" dirty="0" smtClean="0">
                <a:solidFill>
                  <a:srgbClr val="000090"/>
                </a:solidFill>
                <a:latin typeface="Calibri" pitchFamily="34" charset="0"/>
              </a:rPr>
              <a:t>			</a:t>
            </a:r>
            <a:r>
              <a:rPr lang="fr-FR" dirty="0" smtClean="0">
                <a:solidFill>
                  <a:srgbClr val="000090"/>
                </a:solidFill>
                <a:latin typeface="Calibri" pitchFamily="34" charset="0"/>
              </a:rPr>
              <a:t>(</a:t>
            </a:r>
            <a:r>
              <a:rPr lang="fr-FR" dirty="0">
                <a:solidFill>
                  <a:srgbClr val="000090"/>
                </a:solidFill>
                <a:latin typeface="Calibri" pitchFamily="34" charset="0"/>
              </a:rPr>
              <a:t>4/10 000 </a:t>
            </a:r>
            <a:r>
              <a:rPr lang="fr-FR" dirty="0" smtClean="0">
                <a:solidFill>
                  <a:srgbClr val="000090"/>
                </a:solidFill>
                <a:latin typeface="Calibri" pitchFamily="34" charset="0"/>
              </a:rPr>
              <a:t>actives, </a:t>
            </a:r>
            <a:r>
              <a:rPr lang="fr-FR" dirty="0">
                <a:solidFill>
                  <a:srgbClr val="000090"/>
                </a:solidFill>
                <a:latin typeface="Calibri" pitchFamily="34" charset="0"/>
              </a:rPr>
              <a:t>i</a:t>
            </a:r>
            <a:r>
              <a:rPr lang="fr-FR" dirty="0" smtClean="0">
                <a:solidFill>
                  <a:srgbClr val="000090"/>
                </a:solidFill>
                <a:latin typeface="Calibri" pitchFamily="34" charset="0"/>
              </a:rPr>
              <a:t>n France : 76/10 000)</a:t>
            </a:r>
          </a:p>
          <a:p>
            <a:pPr marL="342900" indent="-342900">
              <a:buFont typeface="Wingdings" charset="2"/>
              <a:buChar char="§"/>
            </a:pPr>
            <a:r>
              <a:rPr lang="fr-FR" sz="2400" dirty="0" smtClean="0">
                <a:solidFill>
                  <a:srgbClr val="000090"/>
                </a:solidFill>
                <a:latin typeface="Calibri" pitchFamily="34" charset="0"/>
              </a:rPr>
              <a:t>GDP </a:t>
            </a:r>
            <a:r>
              <a:rPr lang="fr-FR" sz="2400" dirty="0">
                <a:solidFill>
                  <a:srgbClr val="000090"/>
                </a:solidFill>
                <a:latin typeface="Calibri" pitchFamily="34" charset="0"/>
              </a:rPr>
              <a:t>(PPA) : 4999 Mds$ (</a:t>
            </a:r>
            <a:r>
              <a:rPr lang="fr-FR" sz="2400" dirty="0" smtClean="0">
                <a:solidFill>
                  <a:srgbClr val="000090"/>
                </a:solidFill>
                <a:latin typeface="Calibri" pitchFamily="34" charset="0"/>
              </a:rPr>
              <a:t>4</a:t>
            </a:r>
            <a:r>
              <a:rPr lang="fr-FR" sz="2400" baseline="30000" dirty="0" smtClean="0">
                <a:solidFill>
                  <a:srgbClr val="000090"/>
                </a:solidFill>
                <a:latin typeface="Calibri" pitchFamily="34" charset="0"/>
              </a:rPr>
              <a:t>th</a:t>
            </a:r>
            <a:r>
              <a:rPr lang="fr-FR" sz="2400" dirty="0" smtClean="0">
                <a:solidFill>
                  <a:srgbClr val="000090"/>
                </a:solidFill>
                <a:latin typeface="Calibri" pitchFamily="34" charset="0"/>
              </a:rPr>
              <a:t>)	</a:t>
            </a:r>
            <a:r>
              <a:rPr lang="fr-FR" sz="1200" dirty="0" smtClean="0">
                <a:solidFill>
                  <a:srgbClr val="000090"/>
                </a:solidFill>
                <a:latin typeface="Calibri" pitchFamily="34" charset="0"/>
              </a:rPr>
              <a:t>(Parité de Pouvoir d’Achat – Estimation 2013)</a:t>
            </a:r>
            <a:endParaRPr lang="fr-FR" sz="2400" dirty="0" smtClean="0">
              <a:solidFill>
                <a:srgbClr val="000090"/>
              </a:solidFill>
              <a:latin typeface="Calibri" pitchFamily="34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fr-FR" sz="2400" dirty="0" smtClean="0">
                <a:solidFill>
                  <a:srgbClr val="000090"/>
                </a:solidFill>
                <a:latin typeface="Calibri" pitchFamily="34" charset="0"/>
              </a:rPr>
              <a:t>GDP/</a:t>
            </a:r>
            <a:r>
              <a:rPr lang="fr-FR" sz="2400" dirty="0" err="1" smtClean="0">
                <a:solidFill>
                  <a:srgbClr val="000090"/>
                </a:solidFill>
                <a:latin typeface="Calibri" pitchFamily="34" charset="0"/>
              </a:rPr>
              <a:t>Hbt</a:t>
            </a:r>
            <a:r>
              <a:rPr lang="fr-FR" sz="2400" dirty="0" smtClean="0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lang="fr-FR" sz="2400" dirty="0">
                <a:solidFill>
                  <a:srgbClr val="000090"/>
                </a:solidFill>
                <a:latin typeface="Calibri" pitchFamily="34" charset="0"/>
              </a:rPr>
              <a:t>: 4000 $ (</a:t>
            </a:r>
            <a:r>
              <a:rPr lang="fr-FR" sz="2400" dirty="0" smtClean="0">
                <a:solidFill>
                  <a:srgbClr val="000090"/>
                </a:solidFill>
                <a:latin typeface="Calibri" pitchFamily="34" charset="0"/>
              </a:rPr>
              <a:t>123</a:t>
            </a:r>
            <a:r>
              <a:rPr lang="fr-FR" sz="2400" baseline="30000" dirty="0" smtClean="0">
                <a:solidFill>
                  <a:srgbClr val="000090"/>
                </a:solidFill>
                <a:latin typeface="Calibri" pitchFamily="34" charset="0"/>
              </a:rPr>
              <a:t>rd</a:t>
            </a:r>
            <a:r>
              <a:rPr lang="fr-FR" sz="2400" dirty="0" smtClean="0">
                <a:solidFill>
                  <a:srgbClr val="000090"/>
                </a:solidFill>
                <a:latin typeface="Calibri" pitchFamily="34" charset="0"/>
              </a:rPr>
              <a:t>)		</a:t>
            </a:r>
          </a:p>
          <a:p>
            <a:pPr marL="342900" indent="-342900">
              <a:buFont typeface="Wingdings" charset="2"/>
              <a:buChar char="§"/>
            </a:pPr>
            <a:endParaRPr lang="fr-FR" sz="1200" dirty="0" smtClean="0">
              <a:solidFill>
                <a:srgbClr val="000090"/>
              </a:solidFill>
              <a:latin typeface="Calibri" pitchFamily="34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fr-FR" sz="2400" dirty="0">
                <a:solidFill>
                  <a:srgbClr val="000090"/>
                </a:solidFill>
                <a:latin typeface="Calibri" pitchFamily="34" charset="0"/>
              </a:rPr>
              <a:t>Budget R&amp;D : 62,9 Mds$ </a:t>
            </a:r>
            <a:r>
              <a:rPr lang="fr-FR" sz="2000" i="1" dirty="0">
                <a:solidFill>
                  <a:srgbClr val="000090"/>
                </a:solidFill>
                <a:latin typeface="Calibri" pitchFamily="34" charset="0"/>
              </a:rPr>
              <a:t>(2015/16</a:t>
            </a:r>
            <a:r>
              <a:rPr lang="fr-FR" sz="2000" i="1" dirty="0" smtClean="0">
                <a:solidFill>
                  <a:srgbClr val="000090"/>
                </a:solidFill>
                <a:latin typeface="Calibri" pitchFamily="34" charset="0"/>
              </a:rPr>
              <a:t>)</a:t>
            </a:r>
          </a:p>
          <a:p>
            <a:pPr marL="342900" indent="-342900">
              <a:buFont typeface="Wingdings" charset="2"/>
              <a:buChar char="§"/>
            </a:pPr>
            <a:r>
              <a:rPr lang="fr-FR" sz="2400" dirty="0" smtClean="0">
                <a:solidFill>
                  <a:srgbClr val="000090"/>
                </a:solidFill>
                <a:latin typeface="Calibri" pitchFamily="34" charset="0"/>
              </a:rPr>
              <a:t>% </a:t>
            </a:r>
            <a:r>
              <a:rPr lang="fr-FR" sz="2400" dirty="0">
                <a:solidFill>
                  <a:srgbClr val="000090"/>
                </a:solidFill>
                <a:latin typeface="Calibri" pitchFamily="34" charset="0"/>
              </a:rPr>
              <a:t>PIB en R&amp;D : </a:t>
            </a:r>
            <a:r>
              <a:rPr lang="fr-FR" sz="2400" dirty="0" smtClean="0">
                <a:solidFill>
                  <a:srgbClr val="000090"/>
                </a:solidFill>
                <a:latin typeface="Calibri" pitchFamily="34" charset="0"/>
              </a:rPr>
              <a:t>0,88 </a:t>
            </a:r>
            <a:r>
              <a:rPr lang="fr-FR" sz="2400" dirty="0" smtClean="0">
                <a:solidFill>
                  <a:srgbClr val="000090"/>
                </a:solidFill>
                <a:latin typeface="Calibri" pitchFamily="34" charset="0"/>
                <a:sym typeface="Wingdings" panose="05000000000000000000" pitchFamily="2" charset="2"/>
              </a:rPr>
              <a:t> 2% in 2020</a:t>
            </a:r>
            <a:endParaRPr lang="fr-FR" sz="2400" dirty="0">
              <a:solidFill>
                <a:srgbClr val="00009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55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640"/>
            <a:ext cx="69437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65649"/>
            <a:ext cx="4330055" cy="61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55344"/>
            <a:ext cx="70104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22025" y="1412776"/>
            <a:ext cx="16779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tx2"/>
                </a:solidFill>
              </a:rPr>
              <a:t>DAE-BARC</a:t>
            </a:r>
          </a:p>
          <a:p>
            <a:pPr algn="ctr"/>
            <a:r>
              <a:rPr lang="fr-FR" sz="2800" dirty="0" smtClean="0">
                <a:solidFill>
                  <a:schemeClr val="tx2"/>
                </a:solidFill>
              </a:rPr>
              <a:t>TIFR</a:t>
            </a:r>
            <a:endParaRPr lang="fr-FR" sz="2800" dirty="0">
              <a:solidFill>
                <a:schemeClr val="tx2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73016"/>
            <a:ext cx="36480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804248" y="4934833"/>
            <a:ext cx="2178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12 French </a:t>
            </a:r>
            <a:r>
              <a:rPr lang="fr-FR" dirty="0" err="1" smtClean="0">
                <a:solidFill>
                  <a:schemeClr val="tx2"/>
                </a:solidFill>
              </a:rPr>
              <a:t>companies</a:t>
            </a:r>
            <a:endParaRPr lang="fr-FR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86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6141" y="358719"/>
            <a:ext cx="6728744" cy="685799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Indo-French Women in Science Seminar Feb. 2015, IISC Bangalore.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3924" y="1296090"/>
            <a:ext cx="8632433" cy="405079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 3 day seminar highlighted </a:t>
            </a:r>
            <a:r>
              <a:rPr lang="en-US" dirty="0"/>
              <a:t>the scientific contributions and achievements of women working on collaborative Indo-French </a:t>
            </a:r>
            <a:r>
              <a:rPr lang="en-US" dirty="0" smtClean="0"/>
              <a:t>projects.</a:t>
            </a:r>
          </a:p>
          <a:p>
            <a:r>
              <a:rPr lang="en-US" dirty="0" smtClean="0"/>
              <a:t>Organized by the </a:t>
            </a:r>
            <a:r>
              <a:rPr lang="en-US" dirty="0"/>
              <a:t>Science Department of the French Embassy in India, Indian Academy Panel for Women in Sciences, an initiative by the Indian Academy of Sciences and the Indian Institute of Science</a:t>
            </a:r>
            <a:r>
              <a:rPr lang="en-US" dirty="0" smtClean="0"/>
              <a:t>.</a:t>
            </a:r>
          </a:p>
          <a:p>
            <a:r>
              <a:rPr lang="en-US" dirty="0" smtClean="0"/>
              <a:t>Funded by </a:t>
            </a:r>
            <a:r>
              <a:rPr lang="en-US" dirty="0"/>
              <a:t>the Indo French Centre for Promotion of Advanced Research (CEFIPRA</a:t>
            </a:r>
            <a:r>
              <a:rPr lang="en-US" dirty="0" smtClean="0"/>
              <a:t>)</a:t>
            </a:r>
          </a:p>
          <a:p>
            <a:r>
              <a:rPr lang="en-US" dirty="0" smtClean="0"/>
              <a:t>Seminar themes:  Life &amp; Health Sciences, Physical &amp; Mathematical Sciences</a:t>
            </a:r>
          </a:p>
          <a:p>
            <a:r>
              <a:rPr lang="en-US" b="1" dirty="0" smtClean="0"/>
              <a:t>2</a:t>
            </a:r>
            <a:r>
              <a:rPr lang="en-US" dirty="0" smtClean="0"/>
              <a:t> keynote addresses, </a:t>
            </a:r>
            <a:r>
              <a:rPr lang="en-US" b="1" dirty="0" smtClean="0"/>
              <a:t>20</a:t>
            </a:r>
            <a:r>
              <a:rPr lang="en-US" dirty="0" smtClean="0"/>
              <a:t> scientific talks, 2 poster sessions with </a:t>
            </a:r>
            <a:r>
              <a:rPr lang="en-US" b="1" dirty="0" smtClean="0"/>
              <a:t>80</a:t>
            </a:r>
            <a:r>
              <a:rPr lang="en-US" dirty="0" smtClean="0"/>
              <a:t> contestants, panel discussion.</a:t>
            </a:r>
            <a:r>
              <a:rPr lang="en-US" dirty="0"/>
              <a:t> </a:t>
            </a:r>
            <a:endParaRPr lang="en-US" dirty="0" smtClean="0"/>
          </a:p>
          <a:p>
            <a:r>
              <a:rPr lang="en-US" b="1" u="sng" dirty="0" smtClean="0"/>
              <a:t>250 </a:t>
            </a:r>
            <a:r>
              <a:rPr lang="en-US" b="1" u="sng" dirty="0"/>
              <a:t>participants</a:t>
            </a:r>
            <a:r>
              <a:rPr lang="en-US" dirty="0"/>
              <a:t>  </a:t>
            </a:r>
            <a:r>
              <a:rPr lang="en-US" dirty="0" smtClean="0"/>
              <a:t>coming </a:t>
            </a:r>
            <a:r>
              <a:rPr lang="en-US" dirty="0"/>
              <a:t>from France and from all over </a:t>
            </a:r>
            <a:r>
              <a:rPr lang="en-US" dirty="0" smtClean="0"/>
              <a:t>India.</a:t>
            </a:r>
          </a:p>
          <a:p>
            <a:r>
              <a:rPr lang="en-US" b="1" u="sng" dirty="0" smtClean="0"/>
              <a:t>TIFR Mumbai</a:t>
            </a:r>
            <a:r>
              <a:rPr lang="en-US" u="sng" dirty="0" smtClean="0"/>
              <a:t>: Prof. </a:t>
            </a:r>
            <a:r>
              <a:rPr lang="en-US" u="sng" dirty="0" err="1" smtClean="0"/>
              <a:t>Vandana</a:t>
            </a:r>
            <a:r>
              <a:rPr lang="en-US" u="sng" dirty="0" smtClean="0"/>
              <a:t> </a:t>
            </a:r>
            <a:r>
              <a:rPr lang="en-US" u="sng" dirty="0" err="1" smtClean="0"/>
              <a:t>Nanal</a:t>
            </a:r>
            <a:r>
              <a:rPr lang="en-US" u="sng" dirty="0" smtClean="0"/>
              <a:t> </a:t>
            </a:r>
            <a:r>
              <a:rPr lang="en-US" b="1" u="sng" dirty="0" smtClean="0"/>
              <a:t>TIFR Bangalore</a:t>
            </a:r>
            <a:r>
              <a:rPr lang="en-US" u="sng" dirty="0" smtClean="0"/>
              <a:t>: Prof. </a:t>
            </a:r>
            <a:r>
              <a:rPr lang="en-US" u="sng" dirty="0" err="1" smtClean="0"/>
              <a:t>Mythily</a:t>
            </a:r>
            <a:r>
              <a:rPr lang="en-US" u="sng" dirty="0" smtClean="0"/>
              <a:t> </a:t>
            </a:r>
            <a:r>
              <a:rPr lang="en-US" u="sng" dirty="0" err="1" smtClean="0"/>
              <a:t>Ramswamy</a:t>
            </a:r>
            <a:r>
              <a:rPr lang="en-US" u="sng" dirty="0" smtClean="0"/>
              <a:t>  </a:t>
            </a:r>
            <a:endParaRPr lang="en-US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24" y="5189662"/>
            <a:ext cx="1327275" cy="1477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824" y="5723104"/>
            <a:ext cx="4860533" cy="9436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3640" y="5346883"/>
            <a:ext cx="1045004" cy="13200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8380" y="5327499"/>
            <a:ext cx="780232" cy="13587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2309" y="-124403"/>
            <a:ext cx="1111092" cy="175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2689" y="-112210"/>
            <a:ext cx="1111092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4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 idx="4294967295"/>
          </p:nvPr>
        </p:nvSpPr>
        <p:spPr>
          <a:xfrm>
            <a:off x="1475656" y="1458"/>
            <a:ext cx="6082680" cy="1143000"/>
          </a:xfrm>
        </p:spPr>
        <p:txBody>
          <a:bodyPr/>
          <a:lstStyle/>
          <a:p>
            <a:r>
              <a:rPr lang="en-US" sz="4000" dirty="0" smtClean="0"/>
              <a:t>Visit of PM </a:t>
            </a:r>
            <a:r>
              <a:rPr lang="en-US" sz="4000" dirty="0" err="1" smtClean="0"/>
              <a:t>Modi</a:t>
            </a:r>
            <a:r>
              <a:rPr lang="en-US" sz="4000" dirty="0" smtClean="0"/>
              <a:t> to France</a:t>
            </a:r>
          </a:p>
        </p:txBody>
      </p:sp>
      <p:sp>
        <p:nvSpPr>
          <p:cNvPr id="67587" name="Slide Number Placeholder 3"/>
          <p:cNvSpPr txBox="1">
            <a:spLocks noGrp="1"/>
          </p:cNvSpPr>
          <p:nvPr/>
        </p:nvSpPr>
        <p:spPr bwMode="auto">
          <a:xfrm>
            <a:off x="6553200" y="635637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fld id="{1F3751CF-D7F4-4FD3-B28A-61E12BDACFB1}" type="slidenum">
              <a:rPr lang="en-US" sz="1200">
                <a:solidFill>
                  <a:srgbClr val="FFFFFF"/>
                </a:solidFill>
                <a:latin typeface="Cambria" pitchFamily="18" charset="0"/>
              </a:rPr>
              <a:pPr/>
              <a:t>22</a:t>
            </a:fld>
            <a:endParaRPr lang="en-US" sz="1200">
              <a:solidFill>
                <a:srgbClr val="FFFFFF"/>
              </a:solidFill>
              <a:latin typeface="Cambria" pitchFamily="18" charset="0"/>
            </a:endParaRPr>
          </a:p>
        </p:txBody>
      </p:sp>
      <p:pic>
        <p:nvPicPr>
          <p:cNvPr id="5" name="Picture 4" descr="frenchembass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5" y="58766"/>
            <a:ext cx="1258887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83840" y="1196752"/>
            <a:ext cx="6917870" cy="401498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227A8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227A8F"/>
                </a:solidFill>
                <a:latin typeface="+mn-lt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227A8F"/>
                </a:solidFill>
                <a:latin typeface="+mn-lt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227A8F"/>
                </a:solidFill>
                <a:latin typeface="+mn-lt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7A8F"/>
                </a:solidFill>
                <a:latin typeface="+mn-lt"/>
                <a:ea typeface="ＭＳ Ｐゴシック" pitchFamily="34" charset="-128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7A8F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7A8F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7A8F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7A8F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200" kern="0" dirty="0">
                <a:solidFill>
                  <a:srgbClr val="002060"/>
                </a:solidFill>
              </a:rPr>
              <a:t>Many agreements </a:t>
            </a:r>
            <a:r>
              <a:rPr lang="en-US" sz="2200" kern="0" dirty="0" smtClean="0">
                <a:solidFill>
                  <a:srgbClr val="002060"/>
                </a:solidFill>
              </a:rPr>
              <a:t>on Climate</a:t>
            </a:r>
            <a:r>
              <a:rPr lang="en-US" sz="2200" kern="0" dirty="0">
                <a:solidFill>
                  <a:srgbClr val="002060"/>
                </a:solidFill>
              </a:rPr>
              <a:t>, Space, </a:t>
            </a:r>
            <a:r>
              <a:rPr lang="en-US" sz="2200" kern="0" dirty="0" smtClean="0">
                <a:solidFill>
                  <a:srgbClr val="002060"/>
                </a:solidFill>
              </a:rPr>
              <a:t>Energy, Science </a:t>
            </a:r>
            <a:r>
              <a:rPr lang="en-US" sz="2200" kern="0" dirty="0">
                <a:solidFill>
                  <a:srgbClr val="002060"/>
                </a:solidFill>
              </a:rPr>
              <a:t>&amp; </a:t>
            </a:r>
            <a:r>
              <a:rPr lang="en-US" sz="2200" kern="0" dirty="0" smtClean="0">
                <a:solidFill>
                  <a:srgbClr val="002060"/>
                </a:solidFill>
              </a:rPr>
              <a:t>Technology, Defense</a:t>
            </a:r>
            <a:r>
              <a:rPr lang="en-US" sz="2200" kern="0" dirty="0">
                <a:solidFill>
                  <a:srgbClr val="002060"/>
                </a:solidFill>
              </a:rPr>
              <a:t>, </a:t>
            </a:r>
            <a:r>
              <a:rPr lang="en-US" sz="2200" kern="0" dirty="0" smtClean="0">
                <a:solidFill>
                  <a:srgbClr val="002060"/>
                </a:solidFill>
              </a:rPr>
              <a:t>Cultural </a:t>
            </a:r>
            <a:r>
              <a:rPr lang="en-US" sz="2200" kern="0" dirty="0">
                <a:solidFill>
                  <a:srgbClr val="002060"/>
                </a:solidFill>
              </a:rPr>
              <a:t>cooperation, Economic cooperation, Student </a:t>
            </a:r>
            <a:r>
              <a:rPr lang="en-US" sz="2200" kern="0" dirty="0" smtClean="0">
                <a:solidFill>
                  <a:srgbClr val="002060"/>
                </a:solidFill>
              </a:rPr>
              <a:t>exchange</a:t>
            </a:r>
            <a:r>
              <a:rPr lang="en-US" sz="2200" kern="0" dirty="0">
                <a:solidFill>
                  <a:srgbClr val="002060"/>
                </a:solidFill>
              </a:rPr>
              <a:t> </a:t>
            </a:r>
            <a:r>
              <a:rPr lang="en-US" sz="2200" kern="0" dirty="0" smtClean="0">
                <a:solidFill>
                  <a:srgbClr val="002060"/>
                </a:solidFill>
              </a:rPr>
              <a:t>and Transport were </a:t>
            </a:r>
            <a:r>
              <a:rPr lang="en-US" sz="2200" kern="0" dirty="0">
                <a:solidFill>
                  <a:srgbClr val="002060"/>
                </a:solidFill>
              </a:rPr>
              <a:t>signed at the </a:t>
            </a:r>
            <a:r>
              <a:rPr lang="en-US" sz="2200" kern="0" dirty="0" err="1">
                <a:solidFill>
                  <a:srgbClr val="002060"/>
                </a:solidFill>
              </a:rPr>
              <a:t>Elysée</a:t>
            </a:r>
            <a:r>
              <a:rPr lang="en-US" sz="2200" kern="0" dirty="0">
                <a:solidFill>
                  <a:srgbClr val="002060"/>
                </a:solidFill>
              </a:rPr>
              <a:t> </a:t>
            </a:r>
            <a:r>
              <a:rPr lang="en-US" sz="2200" kern="0" dirty="0" err="1" smtClean="0">
                <a:solidFill>
                  <a:srgbClr val="002060"/>
                </a:solidFill>
              </a:rPr>
              <a:t>Palais</a:t>
            </a:r>
            <a:r>
              <a:rPr lang="en-US" sz="2200" kern="0" dirty="0" smtClean="0">
                <a:solidFill>
                  <a:srgbClr val="002060"/>
                </a:solidFill>
              </a:rPr>
              <a:t> in presence of </a:t>
            </a:r>
            <a:r>
              <a:rPr lang="en-US" sz="2200" kern="0" dirty="0">
                <a:solidFill>
                  <a:srgbClr val="002060"/>
                </a:solidFill>
              </a:rPr>
              <a:t>Indian Prime Minister </a:t>
            </a:r>
            <a:r>
              <a:rPr lang="en-US" sz="2200" kern="0" dirty="0" smtClean="0">
                <a:solidFill>
                  <a:srgbClr val="002060"/>
                </a:solidFill>
              </a:rPr>
              <a:t>N. </a:t>
            </a:r>
            <a:r>
              <a:rPr lang="en-US" sz="2200" kern="0" dirty="0" err="1">
                <a:solidFill>
                  <a:srgbClr val="002060"/>
                </a:solidFill>
              </a:rPr>
              <a:t>Modi</a:t>
            </a:r>
            <a:r>
              <a:rPr lang="en-US" sz="2200" kern="0" dirty="0">
                <a:solidFill>
                  <a:srgbClr val="002060"/>
                </a:solidFill>
              </a:rPr>
              <a:t> and French President </a:t>
            </a:r>
            <a:r>
              <a:rPr lang="en-US" sz="2200" kern="0" dirty="0" smtClean="0">
                <a:solidFill>
                  <a:srgbClr val="002060"/>
                </a:solidFill>
              </a:rPr>
              <a:t>F. </a:t>
            </a:r>
            <a:r>
              <a:rPr lang="en-US" sz="2200" kern="0" dirty="0" err="1">
                <a:solidFill>
                  <a:srgbClr val="002060"/>
                </a:solidFill>
              </a:rPr>
              <a:t>Hollande</a:t>
            </a:r>
            <a:r>
              <a:rPr lang="en-US" sz="2200" kern="0" dirty="0">
                <a:solidFill>
                  <a:srgbClr val="002060"/>
                </a:solidFill>
              </a:rPr>
              <a:t> on </a:t>
            </a:r>
            <a:r>
              <a:rPr lang="en-US" sz="2200" kern="0" dirty="0" smtClean="0">
                <a:solidFill>
                  <a:srgbClr val="002060"/>
                </a:solidFill>
              </a:rPr>
              <a:t>10</a:t>
            </a:r>
            <a:r>
              <a:rPr lang="en-US" sz="2200" kern="0" baseline="30000" dirty="0" smtClean="0">
                <a:solidFill>
                  <a:srgbClr val="002060"/>
                </a:solidFill>
              </a:rPr>
              <a:t>th</a:t>
            </a:r>
            <a:r>
              <a:rPr lang="en-US" sz="2200" kern="0" dirty="0" smtClean="0">
                <a:solidFill>
                  <a:srgbClr val="002060"/>
                </a:solidFill>
              </a:rPr>
              <a:t> April </a:t>
            </a:r>
            <a:r>
              <a:rPr lang="en-US" sz="2200" kern="0" dirty="0">
                <a:solidFill>
                  <a:srgbClr val="002060"/>
                </a:solidFill>
              </a:rPr>
              <a:t>2015</a:t>
            </a:r>
            <a:r>
              <a:rPr lang="en-US" sz="2200" kern="0" dirty="0" smtClean="0">
                <a:solidFill>
                  <a:srgbClr val="002060"/>
                </a:solidFill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200" kern="0" dirty="0" err="1" smtClean="0">
                <a:solidFill>
                  <a:srgbClr val="002060"/>
                </a:solidFill>
              </a:rPr>
              <a:t>MoU</a:t>
            </a:r>
            <a:r>
              <a:rPr lang="en-US" sz="2200" kern="0" dirty="0" smtClean="0">
                <a:solidFill>
                  <a:srgbClr val="002060"/>
                </a:solidFill>
              </a:rPr>
              <a:t> DST-CNRS to </a:t>
            </a:r>
            <a:r>
              <a:rPr lang="en-US" sz="2200" kern="0" dirty="0">
                <a:solidFill>
                  <a:srgbClr val="002060"/>
                </a:solidFill>
              </a:rPr>
              <a:t>accelerate </a:t>
            </a:r>
            <a:r>
              <a:rPr lang="en-US" sz="2200" kern="0" dirty="0" smtClean="0">
                <a:solidFill>
                  <a:srgbClr val="002060"/>
                </a:solidFill>
              </a:rPr>
              <a:t>scientific </a:t>
            </a:r>
            <a:r>
              <a:rPr lang="en-US" sz="2200" kern="0" dirty="0">
                <a:solidFill>
                  <a:srgbClr val="002060"/>
                </a:solidFill>
              </a:rPr>
              <a:t>cooperation in frontier areas of mutual interest</a:t>
            </a:r>
            <a:r>
              <a:rPr lang="en-US" sz="2200" kern="0" dirty="0" smtClean="0">
                <a:solidFill>
                  <a:srgbClr val="002060"/>
                </a:solidFill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200" kern="0" dirty="0" err="1" smtClean="0">
                <a:solidFill>
                  <a:srgbClr val="002060"/>
                </a:solidFill>
              </a:rPr>
              <a:t>MoU</a:t>
            </a:r>
            <a:r>
              <a:rPr lang="en-US" sz="2200" kern="0" dirty="0" smtClean="0">
                <a:solidFill>
                  <a:srgbClr val="002060"/>
                </a:solidFill>
              </a:rPr>
              <a:t> DBT-CNRS-UPMC </a:t>
            </a:r>
            <a:r>
              <a:rPr lang="en-US" sz="2200" kern="0" dirty="0">
                <a:solidFill>
                  <a:srgbClr val="002060"/>
                </a:solidFill>
              </a:rPr>
              <a:t>to collaborate towards the establishment of a National Institute of Marine Biology and Biotechnology in </a:t>
            </a:r>
            <a:r>
              <a:rPr lang="en-US" sz="2200" kern="0" dirty="0" smtClean="0">
                <a:solidFill>
                  <a:srgbClr val="002060"/>
                </a:solidFill>
              </a:rPr>
              <a:t>India</a:t>
            </a:r>
            <a:r>
              <a:rPr lang="en-US" sz="2200" kern="0" dirty="0">
                <a:solidFill>
                  <a:srgbClr val="002060"/>
                </a:solidFill>
              </a:rPr>
              <a:t>.</a:t>
            </a:r>
            <a:endParaRPr lang="fr-FR" sz="2200" kern="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fr-FR" sz="2200" i="1" kern="0" dirty="0" smtClean="0">
              <a:solidFill>
                <a:srgbClr val="002060"/>
              </a:solidFill>
            </a:endParaRPr>
          </a:p>
        </p:txBody>
      </p:sp>
      <p:pic>
        <p:nvPicPr>
          <p:cNvPr id="1031" name="Picture 7" descr="C:\Users\clarkj\Desktop\18430_900476936641401_5007778072535855141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11" y="5139522"/>
            <a:ext cx="3364147" cy="167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clarkj\Desktop\11110455_900477326641362_7204328823753280002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127" y="3089523"/>
            <a:ext cx="2335681" cy="144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clarkj\Desktop\11128725_900462023309559_980129127598477479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868495"/>
            <a:ext cx="3120793" cy="198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clarkj\Desktop\11150254_900466213309140_7403082665252388618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710" y="1412776"/>
            <a:ext cx="2203250" cy="152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64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75656" y="1458"/>
            <a:ext cx="60826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/>
              <a:t>MoU</a:t>
            </a:r>
            <a:r>
              <a:rPr lang="en-US" sz="4000" dirty="0" smtClean="0"/>
              <a:t> between </a:t>
            </a:r>
          </a:p>
          <a:p>
            <a:r>
              <a:rPr lang="en-US" sz="4000" dirty="0" smtClean="0"/>
              <a:t>IISER Pune and CNRS</a:t>
            </a:r>
          </a:p>
        </p:txBody>
      </p:sp>
      <p:pic>
        <p:nvPicPr>
          <p:cNvPr id="3" name="Picture 4" descr="frenchembass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5" y="58766"/>
            <a:ext cx="1258887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 descr="Signature MoU CNRS IISER Pune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96752"/>
            <a:ext cx="6588224" cy="492083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190664" y="6237312"/>
            <a:ext cx="4469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Paris, CNRS HQ, Tuesday 17</a:t>
            </a:r>
            <a:r>
              <a:rPr lang="fr-FR" baseline="30000" dirty="0" smtClean="0"/>
              <a:t>th</a:t>
            </a:r>
            <a:r>
              <a:rPr lang="fr-FR" dirty="0" smtClean="0"/>
              <a:t> </a:t>
            </a:r>
            <a:r>
              <a:rPr lang="fr-FR" dirty="0" err="1" smtClean="0"/>
              <a:t>November</a:t>
            </a:r>
            <a:r>
              <a:rPr lang="fr-FR" dirty="0" smtClean="0"/>
              <a:t> 2015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973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GABARIT_INSTITUT_F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1"/>
          <p:cNvSpPr txBox="1">
            <a:spLocks noChangeArrowheads="1"/>
          </p:cNvSpPr>
          <p:nvPr/>
        </p:nvSpPr>
        <p:spPr bwMode="auto">
          <a:xfrm>
            <a:off x="4150" y="4365104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fr-FR" b="1" dirty="0" err="1" smtClean="0">
                <a:solidFill>
                  <a:srgbClr val="FFFFFF"/>
                </a:solidFill>
                <a:latin typeface="Arial" charset="0"/>
              </a:rPr>
              <a:t>Mobility</a:t>
            </a:r>
            <a:r>
              <a:rPr lang="fr-FR" b="1" dirty="0" smtClean="0">
                <a:solidFill>
                  <a:srgbClr val="FFFFFF"/>
                </a:solidFill>
                <a:latin typeface="Arial" charset="0"/>
              </a:rPr>
              <a:t> of </a:t>
            </a:r>
            <a:r>
              <a:rPr lang="fr-FR" b="1" dirty="0" err="1" smtClean="0">
                <a:solidFill>
                  <a:srgbClr val="FFFFFF"/>
                </a:solidFill>
                <a:latin typeface="Arial" charset="0"/>
              </a:rPr>
              <a:t>Students</a:t>
            </a:r>
            <a:r>
              <a:rPr lang="fr-FR" b="1" dirty="0" smtClean="0">
                <a:solidFill>
                  <a:srgbClr val="FFFFFF"/>
                </a:solidFill>
                <a:latin typeface="Arial" charset="0"/>
              </a:rPr>
              <a:t> in France</a:t>
            </a:r>
            <a:endParaRPr lang="fr-FR" baseline="300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85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 descr="GABARIT_INSTITUT_FR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47" y="33687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0483" name="Title 6"/>
          <p:cNvSpPr txBox="1">
            <a:spLocks/>
          </p:cNvSpPr>
          <p:nvPr/>
        </p:nvSpPr>
        <p:spPr bwMode="auto">
          <a:xfrm>
            <a:off x="228600" y="3048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/>
            <a:r>
              <a:rPr lang="en-US" sz="4000" smtClean="0">
                <a:solidFill>
                  <a:srgbClr val="1F497D"/>
                </a:solidFill>
                <a:latin typeface="Trebuchet MS" charset="0"/>
              </a:rPr>
              <a:t>       </a:t>
            </a:r>
            <a:endParaRPr lang="en-US" sz="4000" b="1" smtClean="0">
              <a:solidFill>
                <a:prstClr val="white"/>
              </a:solidFill>
              <a:latin typeface="Trebuchet MS" charset="0"/>
            </a:endParaRPr>
          </a:p>
        </p:txBody>
      </p:sp>
      <p:sp>
        <p:nvSpPr>
          <p:cNvPr id="20484" name="Title 1"/>
          <p:cNvSpPr txBox="1">
            <a:spLocks/>
          </p:cNvSpPr>
          <p:nvPr/>
        </p:nvSpPr>
        <p:spPr bwMode="auto">
          <a:xfrm>
            <a:off x="21846" y="304800"/>
            <a:ext cx="912215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20000"/>
              </a:spcBef>
            </a:pPr>
            <a:r>
              <a:rPr lang="en-US" sz="3600" b="1" dirty="0" smtClean="0">
                <a:solidFill>
                  <a:prstClr val="white"/>
                </a:solidFill>
                <a:latin typeface="Trebuchet MS" charset="0"/>
              </a:rPr>
              <a:t>       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</a:rPr>
              <a:t>STUDY STRUCTURE IN FRANCE </a:t>
            </a:r>
          </a:p>
          <a:p>
            <a:pPr algn="ctr" defTabSz="457200">
              <a:spcBef>
                <a:spcPct val="20000"/>
              </a:spcBef>
            </a:pPr>
            <a:r>
              <a:rPr lang="en-US" sz="2800" b="1" dirty="0" smtClean="0">
                <a:solidFill>
                  <a:srgbClr val="FFFFFF"/>
                </a:solidFill>
                <a:latin typeface="Arial" charset="0"/>
              </a:rPr>
              <a:t>COMPARED TO INDIA</a:t>
            </a:r>
          </a:p>
        </p:txBody>
      </p:sp>
      <p:pic>
        <p:nvPicPr>
          <p:cNvPr id="2049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863" y="5821363"/>
            <a:ext cx="508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re 1"/>
          <p:cNvSpPr txBox="1">
            <a:spLocks/>
          </p:cNvSpPr>
          <p:nvPr/>
        </p:nvSpPr>
        <p:spPr bwMode="auto">
          <a:xfrm>
            <a:off x="922968" y="3004012"/>
            <a:ext cx="7389505" cy="1253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 smtClean="0">
                <a:solidFill>
                  <a:srgbClr val="002060"/>
                </a:solidFill>
              </a:rPr>
              <a:t>  </a:t>
            </a:r>
          </a:p>
        </p:txBody>
      </p:sp>
      <p:sp>
        <p:nvSpPr>
          <p:cNvPr id="19" name="Line 75"/>
          <p:cNvSpPr>
            <a:spLocks noChangeShapeType="1"/>
          </p:cNvSpPr>
          <p:nvPr/>
        </p:nvSpPr>
        <p:spPr bwMode="auto">
          <a:xfrm>
            <a:off x="1194641" y="1955192"/>
            <a:ext cx="732460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55"/>
          <p:cNvSpPr>
            <a:spLocks noChangeShapeType="1"/>
          </p:cNvSpPr>
          <p:nvPr/>
        </p:nvSpPr>
        <p:spPr bwMode="auto">
          <a:xfrm>
            <a:off x="7835536" y="2753649"/>
            <a:ext cx="0" cy="61305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er 3"/>
          <p:cNvGrpSpPr/>
          <p:nvPr/>
        </p:nvGrpSpPr>
        <p:grpSpPr>
          <a:xfrm>
            <a:off x="360756" y="1587090"/>
            <a:ext cx="7796259" cy="4811267"/>
            <a:chOff x="94456" y="1143000"/>
            <a:chExt cx="8200231" cy="5643828"/>
          </a:xfrm>
        </p:grpSpPr>
        <p:sp>
          <p:nvSpPr>
            <p:cNvPr id="24" name="Line 4"/>
            <p:cNvSpPr>
              <a:spLocks noChangeShapeType="1"/>
            </p:cNvSpPr>
            <p:nvPr/>
          </p:nvSpPr>
          <p:spPr bwMode="auto">
            <a:xfrm>
              <a:off x="228600" y="6335712"/>
              <a:ext cx="79216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6"/>
            <p:cNvSpPr>
              <a:spLocks noChangeArrowheads="1"/>
            </p:cNvSpPr>
            <p:nvPr/>
          </p:nvSpPr>
          <p:spPr bwMode="auto">
            <a:xfrm flipH="1">
              <a:off x="517525" y="4391025"/>
              <a:ext cx="2519362" cy="15843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altLang="fr-FR" sz="1600">
                <a:solidFill>
                  <a:srgbClr val="002060"/>
                </a:solidFill>
              </a:endParaRPr>
            </a:p>
          </p:txBody>
        </p:sp>
        <p:sp>
          <p:nvSpPr>
            <p:cNvPr id="27" name="Rectangle 13"/>
            <p:cNvSpPr>
              <a:spLocks noChangeArrowheads="1"/>
            </p:cNvSpPr>
            <p:nvPr/>
          </p:nvSpPr>
          <p:spPr bwMode="auto">
            <a:xfrm flipH="1">
              <a:off x="3036887" y="4391025"/>
              <a:ext cx="1728788" cy="1584325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 altLang="fr-FR" sz="1600">
                <a:solidFill>
                  <a:srgbClr val="002060"/>
                </a:solidFill>
              </a:endParaRPr>
            </a:p>
          </p:txBody>
        </p:sp>
        <p:sp>
          <p:nvSpPr>
            <p:cNvPr id="28" name="Rectangle 15"/>
            <p:cNvSpPr>
              <a:spLocks noChangeArrowheads="1"/>
            </p:cNvSpPr>
            <p:nvPr/>
          </p:nvSpPr>
          <p:spPr bwMode="auto">
            <a:xfrm flipH="1">
              <a:off x="4765675" y="4391025"/>
              <a:ext cx="2592387" cy="15843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altLang="fr-FR" sz="1600">
                <a:solidFill>
                  <a:srgbClr val="002060"/>
                </a:solidFill>
              </a:endParaRPr>
            </a:p>
          </p:txBody>
        </p:sp>
        <p:sp>
          <p:nvSpPr>
            <p:cNvPr id="34" name="Text Box 25"/>
            <p:cNvSpPr txBox="1">
              <a:spLocks noChangeArrowheads="1"/>
            </p:cNvSpPr>
            <p:nvPr/>
          </p:nvSpPr>
          <p:spPr bwMode="auto">
            <a:xfrm>
              <a:off x="660400" y="5543550"/>
              <a:ext cx="4235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L1</a:t>
              </a:r>
            </a:p>
          </p:txBody>
        </p:sp>
        <p:sp>
          <p:nvSpPr>
            <p:cNvPr id="36" name="Text Box 26"/>
            <p:cNvSpPr txBox="1">
              <a:spLocks noChangeArrowheads="1"/>
            </p:cNvSpPr>
            <p:nvPr/>
          </p:nvSpPr>
          <p:spPr bwMode="auto">
            <a:xfrm>
              <a:off x="1452562" y="5543550"/>
              <a:ext cx="64928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L2</a:t>
              </a:r>
            </a:p>
          </p:txBody>
        </p:sp>
        <p:sp>
          <p:nvSpPr>
            <p:cNvPr id="39" name="Text Box 29"/>
            <p:cNvSpPr txBox="1">
              <a:spLocks noChangeArrowheads="1"/>
            </p:cNvSpPr>
            <p:nvPr/>
          </p:nvSpPr>
          <p:spPr bwMode="auto">
            <a:xfrm>
              <a:off x="2244725" y="5543550"/>
              <a:ext cx="64928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L3</a:t>
              </a:r>
            </a:p>
          </p:txBody>
        </p:sp>
        <p:sp>
          <p:nvSpPr>
            <p:cNvPr id="40" name="Text Box 30"/>
            <p:cNvSpPr txBox="1">
              <a:spLocks noChangeArrowheads="1"/>
            </p:cNvSpPr>
            <p:nvPr/>
          </p:nvSpPr>
          <p:spPr bwMode="auto">
            <a:xfrm>
              <a:off x="3252787" y="5543550"/>
              <a:ext cx="64928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M1</a:t>
              </a:r>
            </a:p>
          </p:txBody>
        </p:sp>
        <p:sp>
          <p:nvSpPr>
            <p:cNvPr id="41" name="Text Box 31"/>
            <p:cNvSpPr txBox="1">
              <a:spLocks noChangeArrowheads="1"/>
            </p:cNvSpPr>
            <p:nvPr/>
          </p:nvSpPr>
          <p:spPr bwMode="auto">
            <a:xfrm>
              <a:off x="3973512" y="5543550"/>
              <a:ext cx="7207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M2</a:t>
              </a:r>
            </a:p>
          </p:txBody>
        </p:sp>
        <p:sp>
          <p:nvSpPr>
            <p:cNvPr id="42" name="Text Box 32"/>
            <p:cNvSpPr txBox="1">
              <a:spLocks noChangeArrowheads="1"/>
            </p:cNvSpPr>
            <p:nvPr/>
          </p:nvSpPr>
          <p:spPr bwMode="auto">
            <a:xfrm>
              <a:off x="4981575" y="5543550"/>
              <a:ext cx="79216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D1</a:t>
              </a:r>
            </a:p>
          </p:txBody>
        </p:sp>
        <p:sp>
          <p:nvSpPr>
            <p:cNvPr id="43" name="Text Box 33"/>
            <p:cNvSpPr txBox="1">
              <a:spLocks noChangeArrowheads="1"/>
            </p:cNvSpPr>
            <p:nvPr/>
          </p:nvSpPr>
          <p:spPr bwMode="auto">
            <a:xfrm>
              <a:off x="5845175" y="5535612"/>
              <a:ext cx="6477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D2</a:t>
              </a:r>
            </a:p>
          </p:txBody>
        </p:sp>
        <p:sp>
          <p:nvSpPr>
            <p:cNvPr id="44" name="Text Box 34"/>
            <p:cNvSpPr txBox="1">
              <a:spLocks noChangeArrowheads="1"/>
            </p:cNvSpPr>
            <p:nvPr/>
          </p:nvSpPr>
          <p:spPr bwMode="auto">
            <a:xfrm>
              <a:off x="6710362" y="5543550"/>
              <a:ext cx="6477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D3</a:t>
              </a:r>
            </a:p>
          </p:txBody>
        </p:sp>
        <p:sp>
          <p:nvSpPr>
            <p:cNvPr id="45" name="Text Box 36"/>
            <p:cNvSpPr txBox="1">
              <a:spLocks noChangeArrowheads="1"/>
            </p:cNvSpPr>
            <p:nvPr/>
          </p:nvSpPr>
          <p:spPr bwMode="auto">
            <a:xfrm>
              <a:off x="3305175" y="4483100"/>
              <a:ext cx="104868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MASTER</a:t>
              </a:r>
            </a:p>
          </p:txBody>
        </p:sp>
        <p:sp>
          <p:nvSpPr>
            <p:cNvPr id="46" name="Text Box 37"/>
            <p:cNvSpPr txBox="1">
              <a:spLocks noChangeArrowheads="1"/>
            </p:cNvSpPr>
            <p:nvPr/>
          </p:nvSpPr>
          <p:spPr bwMode="auto">
            <a:xfrm>
              <a:off x="1093787" y="4464050"/>
              <a:ext cx="108234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LICENCE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altLang="fr-FR" sz="1600" b="1">
                <a:solidFill>
                  <a:srgbClr val="002060"/>
                </a:solidFill>
              </a:endParaRPr>
            </a:p>
          </p:txBody>
        </p:sp>
        <p:sp>
          <p:nvSpPr>
            <p:cNvPr id="47" name="Text Box 38"/>
            <p:cNvSpPr txBox="1">
              <a:spLocks noChangeArrowheads="1"/>
            </p:cNvSpPr>
            <p:nvPr/>
          </p:nvSpPr>
          <p:spPr bwMode="auto">
            <a:xfrm>
              <a:off x="660400" y="5903912"/>
              <a:ext cx="2984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1</a:t>
              </a:r>
            </a:p>
          </p:txBody>
        </p:sp>
        <p:sp>
          <p:nvSpPr>
            <p:cNvPr id="48" name="Text Box 39"/>
            <p:cNvSpPr txBox="1">
              <a:spLocks noChangeArrowheads="1"/>
            </p:cNvSpPr>
            <p:nvPr/>
          </p:nvSpPr>
          <p:spPr bwMode="auto">
            <a:xfrm>
              <a:off x="1452562" y="5903912"/>
              <a:ext cx="64928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2</a:t>
              </a:r>
            </a:p>
          </p:txBody>
        </p:sp>
        <p:sp>
          <p:nvSpPr>
            <p:cNvPr id="49" name="Text Box 40"/>
            <p:cNvSpPr txBox="1">
              <a:spLocks noChangeArrowheads="1"/>
            </p:cNvSpPr>
            <p:nvPr/>
          </p:nvSpPr>
          <p:spPr bwMode="auto">
            <a:xfrm>
              <a:off x="2317750" y="5903912"/>
              <a:ext cx="64928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3</a:t>
              </a:r>
            </a:p>
          </p:txBody>
        </p:sp>
        <p:sp>
          <p:nvSpPr>
            <p:cNvPr id="50" name="Text Box 41"/>
            <p:cNvSpPr txBox="1">
              <a:spLocks noChangeArrowheads="1"/>
            </p:cNvSpPr>
            <p:nvPr/>
          </p:nvSpPr>
          <p:spPr bwMode="auto">
            <a:xfrm>
              <a:off x="3252787" y="5903912"/>
              <a:ext cx="64928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4</a:t>
              </a:r>
            </a:p>
          </p:txBody>
        </p:sp>
        <p:sp>
          <p:nvSpPr>
            <p:cNvPr id="51" name="Text Box 42"/>
            <p:cNvSpPr txBox="1">
              <a:spLocks noChangeArrowheads="1"/>
            </p:cNvSpPr>
            <p:nvPr/>
          </p:nvSpPr>
          <p:spPr bwMode="auto">
            <a:xfrm>
              <a:off x="4117975" y="5903912"/>
              <a:ext cx="64928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5</a:t>
              </a:r>
            </a:p>
          </p:txBody>
        </p:sp>
        <p:sp>
          <p:nvSpPr>
            <p:cNvPr id="52" name="Text Box 43"/>
            <p:cNvSpPr txBox="1">
              <a:spLocks noChangeArrowheads="1"/>
            </p:cNvSpPr>
            <p:nvPr/>
          </p:nvSpPr>
          <p:spPr bwMode="auto">
            <a:xfrm>
              <a:off x="5845175" y="5903912"/>
              <a:ext cx="64928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7</a:t>
              </a:r>
            </a:p>
          </p:txBody>
        </p:sp>
        <p:sp>
          <p:nvSpPr>
            <p:cNvPr id="53" name="Text Box 44"/>
            <p:cNvSpPr txBox="1">
              <a:spLocks noChangeArrowheads="1"/>
            </p:cNvSpPr>
            <p:nvPr/>
          </p:nvSpPr>
          <p:spPr bwMode="auto">
            <a:xfrm>
              <a:off x="4981575" y="5903912"/>
              <a:ext cx="64928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6</a:t>
              </a:r>
            </a:p>
          </p:txBody>
        </p:sp>
        <p:sp>
          <p:nvSpPr>
            <p:cNvPr id="54" name="Text Box 45"/>
            <p:cNvSpPr txBox="1">
              <a:spLocks noChangeArrowheads="1"/>
            </p:cNvSpPr>
            <p:nvPr/>
          </p:nvSpPr>
          <p:spPr bwMode="auto">
            <a:xfrm>
              <a:off x="6710362" y="5903912"/>
              <a:ext cx="64928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8</a:t>
              </a:r>
            </a:p>
          </p:txBody>
        </p:sp>
        <p:sp>
          <p:nvSpPr>
            <p:cNvPr id="55" name="Line 47"/>
            <p:cNvSpPr>
              <a:spLocks noChangeShapeType="1"/>
            </p:cNvSpPr>
            <p:nvPr/>
          </p:nvSpPr>
          <p:spPr bwMode="auto">
            <a:xfrm>
              <a:off x="3902075" y="5183187"/>
              <a:ext cx="0" cy="792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Line 48"/>
            <p:cNvSpPr>
              <a:spLocks noChangeShapeType="1"/>
            </p:cNvSpPr>
            <p:nvPr/>
          </p:nvSpPr>
          <p:spPr bwMode="auto">
            <a:xfrm>
              <a:off x="2101850" y="5256212"/>
              <a:ext cx="0" cy="719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Line 49"/>
            <p:cNvSpPr>
              <a:spLocks noChangeShapeType="1"/>
            </p:cNvSpPr>
            <p:nvPr/>
          </p:nvSpPr>
          <p:spPr bwMode="auto">
            <a:xfrm>
              <a:off x="1309687" y="5256212"/>
              <a:ext cx="0" cy="719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Line 54"/>
            <p:cNvSpPr>
              <a:spLocks noChangeShapeType="1"/>
            </p:cNvSpPr>
            <p:nvPr/>
          </p:nvSpPr>
          <p:spPr bwMode="auto">
            <a:xfrm>
              <a:off x="5629275" y="5183187"/>
              <a:ext cx="0" cy="792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Line 55"/>
            <p:cNvSpPr>
              <a:spLocks noChangeShapeType="1"/>
            </p:cNvSpPr>
            <p:nvPr/>
          </p:nvSpPr>
          <p:spPr bwMode="auto">
            <a:xfrm>
              <a:off x="6494462" y="5256212"/>
              <a:ext cx="0" cy="719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 Box 64"/>
            <p:cNvSpPr txBox="1">
              <a:spLocks noChangeArrowheads="1"/>
            </p:cNvSpPr>
            <p:nvPr/>
          </p:nvSpPr>
          <p:spPr bwMode="auto">
            <a:xfrm>
              <a:off x="733425" y="1143000"/>
              <a:ext cx="35401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1</a:t>
              </a:r>
            </a:p>
          </p:txBody>
        </p:sp>
        <p:sp>
          <p:nvSpPr>
            <p:cNvPr id="61" name="Text Box 65"/>
            <p:cNvSpPr txBox="1">
              <a:spLocks noChangeArrowheads="1"/>
            </p:cNvSpPr>
            <p:nvPr/>
          </p:nvSpPr>
          <p:spPr bwMode="auto">
            <a:xfrm>
              <a:off x="1597025" y="1143000"/>
              <a:ext cx="64928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2</a:t>
              </a:r>
            </a:p>
          </p:txBody>
        </p:sp>
        <p:sp>
          <p:nvSpPr>
            <p:cNvPr id="62" name="Text Box 66"/>
            <p:cNvSpPr txBox="1">
              <a:spLocks noChangeArrowheads="1"/>
            </p:cNvSpPr>
            <p:nvPr/>
          </p:nvSpPr>
          <p:spPr bwMode="auto">
            <a:xfrm>
              <a:off x="2460625" y="1143000"/>
              <a:ext cx="64928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3</a:t>
              </a:r>
            </a:p>
          </p:txBody>
        </p:sp>
        <p:sp>
          <p:nvSpPr>
            <p:cNvPr id="63" name="Text Box 67"/>
            <p:cNvSpPr txBox="1">
              <a:spLocks noChangeArrowheads="1"/>
            </p:cNvSpPr>
            <p:nvPr/>
          </p:nvSpPr>
          <p:spPr bwMode="auto">
            <a:xfrm>
              <a:off x="3325812" y="1143000"/>
              <a:ext cx="64928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4</a:t>
              </a:r>
            </a:p>
          </p:txBody>
        </p:sp>
        <p:sp>
          <p:nvSpPr>
            <p:cNvPr id="64" name="Text Box 68"/>
            <p:cNvSpPr txBox="1">
              <a:spLocks noChangeArrowheads="1"/>
            </p:cNvSpPr>
            <p:nvPr/>
          </p:nvSpPr>
          <p:spPr bwMode="auto">
            <a:xfrm>
              <a:off x="4189412" y="1143000"/>
              <a:ext cx="64928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5</a:t>
              </a:r>
            </a:p>
          </p:txBody>
        </p:sp>
        <p:sp>
          <p:nvSpPr>
            <p:cNvPr id="65" name="Text Box 72"/>
            <p:cNvSpPr txBox="1">
              <a:spLocks noChangeArrowheads="1"/>
            </p:cNvSpPr>
            <p:nvPr/>
          </p:nvSpPr>
          <p:spPr bwMode="auto">
            <a:xfrm>
              <a:off x="5413375" y="4464050"/>
              <a:ext cx="132626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 dirty="0" smtClean="0">
                  <a:solidFill>
                    <a:srgbClr val="002060"/>
                  </a:solidFill>
                </a:rPr>
                <a:t>DOCTORAT</a:t>
              </a:r>
              <a:endParaRPr lang="fr-FR" altLang="fr-FR" sz="1600" b="1" dirty="0">
                <a:solidFill>
                  <a:srgbClr val="002060"/>
                </a:solidFill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 dirty="0">
                  <a:solidFill>
                    <a:srgbClr val="002060"/>
                  </a:solidFill>
                </a:rPr>
                <a:t>       (</a:t>
              </a:r>
              <a:r>
                <a:rPr lang="fr-FR" altLang="fr-FR" sz="1600" b="1" dirty="0" err="1">
                  <a:solidFill>
                    <a:srgbClr val="002060"/>
                  </a:solidFill>
                </a:rPr>
                <a:t>PhD</a:t>
              </a:r>
              <a:r>
                <a:rPr lang="fr-FR" altLang="fr-FR" sz="1600" b="1" dirty="0">
                  <a:solidFill>
                    <a:srgbClr val="002060"/>
                  </a:solidFill>
                </a:rPr>
                <a:t>)</a:t>
              </a:r>
            </a:p>
          </p:txBody>
        </p:sp>
        <p:sp>
          <p:nvSpPr>
            <p:cNvPr id="66" name="Line 76"/>
            <p:cNvSpPr>
              <a:spLocks noChangeShapeType="1"/>
            </p:cNvSpPr>
            <p:nvPr/>
          </p:nvSpPr>
          <p:spPr bwMode="auto">
            <a:xfrm flipH="1">
              <a:off x="4765675" y="3232150"/>
              <a:ext cx="863600" cy="11509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7" name="Groupe 66"/>
            <p:cNvGrpSpPr/>
            <p:nvPr/>
          </p:nvGrpSpPr>
          <p:grpSpPr>
            <a:xfrm>
              <a:off x="94456" y="1366837"/>
              <a:ext cx="360362" cy="4897438"/>
              <a:chOff x="359569" y="1366837"/>
              <a:chExt cx="360362" cy="4897438"/>
            </a:xfrm>
          </p:grpSpPr>
          <p:sp>
            <p:nvSpPr>
              <p:cNvPr id="98" name="Rectangle 77"/>
              <p:cNvSpPr>
                <a:spLocks noChangeArrowheads="1"/>
              </p:cNvSpPr>
              <p:nvPr/>
            </p:nvSpPr>
            <p:spPr bwMode="auto">
              <a:xfrm>
                <a:off x="359569" y="1366837"/>
                <a:ext cx="360362" cy="48974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b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altLang="fr-FR" sz="1600">
                  <a:solidFill>
                    <a:srgbClr val="002060"/>
                  </a:solidFill>
                </a:endParaRPr>
              </a:p>
            </p:txBody>
          </p:sp>
          <p:sp>
            <p:nvSpPr>
              <p:cNvPr id="99" name="Text Box 79"/>
              <p:cNvSpPr txBox="1">
                <a:spLocks noChangeArrowheads="1"/>
              </p:cNvSpPr>
              <p:nvPr/>
            </p:nvSpPr>
            <p:spPr bwMode="auto">
              <a:xfrm rot="16200000">
                <a:off x="-1045368" y="2854116"/>
                <a:ext cx="317023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fr-FR" altLang="fr-FR" sz="1600" dirty="0">
                    <a:solidFill>
                      <a:srgbClr val="002060"/>
                    </a:solidFill>
                  </a:rPr>
                  <a:t>Baccalauréat  (10+2)</a:t>
                </a:r>
              </a:p>
            </p:txBody>
          </p:sp>
        </p:grpSp>
        <p:sp>
          <p:nvSpPr>
            <p:cNvPr id="68" name="Text Box 80"/>
            <p:cNvSpPr txBox="1">
              <a:spLocks noChangeArrowheads="1"/>
            </p:cNvSpPr>
            <p:nvPr/>
          </p:nvSpPr>
          <p:spPr bwMode="auto">
            <a:xfrm>
              <a:off x="7183294" y="6389689"/>
              <a:ext cx="737552" cy="397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dirty="0" err="1" smtClean="0">
                  <a:solidFill>
                    <a:srgbClr val="002060"/>
                  </a:solidFill>
                </a:rPr>
                <a:t>Years</a:t>
              </a:r>
              <a:endParaRPr lang="fr-FR" altLang="fr-FR" sz="1600" dirty="0">
                <a:solidFill>
                  <a:srgbClr val="002060"/>
                </a:solidFill>
              </a:endParaRPr>
            </a:p>
          </p:txBody>
        </p:sp>
        <p:sp>
          <p:nvSpPr>
            <p:cNvPr id="69" name="Rectangle 6"/>
            <p:cNvSpPr>
              <a:spLocks noChangeArrowheads="1"/>
            </p:cNvSpPr>
            <p:nvPr/>
          </p:nvSpPr>
          <p:spPr bwMode="auto">
            <a:xfrm flipH="1">
              <a:off x="515937" y="1646237"/>
              <a:ext cx="3386138" cy="15843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altLang="fr-FR" sz="1600">
                <a:solidFill>
                  <a:srgbClr val="002060"/>
                </a:solidFill>
              </a:endParaRPr>
            </a:p>
          </p:txBody>
        </p:sp>
        <p:sp>
          <p:nvSpPr>
            <p:cNvPr id="70" name="Rectangle 13"/>
            <p:cNvSpPr>
              <a:spLocks noChangeArrowheads="1"/>
            </p:cNvSpPr>
            <p:nvPr/>
          </p:nvSpPr>
          <p:spPr bwMode="auto">
            <a:xfrm flipH="1">
              <a:off x="3902075" y="1647825"/>
              <a:ext cx="1728787" cy="1584325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 altLang="fr-FR" sz="1600">
                <a:solidFill>
                  <a:srgbClr val="002060"/>
                </a:solidFill>
              </a:endParaRPr>
            </a:p>
          </p:txBody>
        </p:sp>
        <p:sp>
          <p:nvSpPr>
            <p:cNvPr id="71" name="Rectangle 15"/>
            <p:cNvSpPr>
              <a:spLocks noChangeArrowheads="1"/>
            </p:cNvSpPr>
            <p:nvPr/>
          </p:nvSpPr>
          <p:spPr bwMode="auto">
            <a:xfrm flipH="1">
              <a:off x="5629275" y="1647825"/>
              <a:ext cx="2592387" cy="15843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altLang="fr-FR" sz="1600">
                <a:solidFill>
                  <a:srgbClr val="002060"/>
                </a:solidFill>
              </a:endParaRPr>
            </a:p>
          </p:txBody>
        </p:sp>
        <p:sp>
          <p:nvSpPr>
            <p:cNvPr id="72" name="Text Box 25"/>
            <p:cNvSpPr txBox="1">
              <a:spLocks noChangeArrowheads="1"/>
            </p:cNvSpPr>
            <p:nvPr/>
          </p:nvSpPr>
          <p:spPr bwMode="auto">
            <a:xfrm>
              <a:off x="731837" y="2798762"/>
              <a:ext cx="44595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B1</a:t>
              </a:r>
            </a:p>
          </p:txBody>
        </p:sp>
        <p:sp>
          <p:nvSpPr>
            <p:cNvPr id="73" name="Text Box 26"/>
            <p:cNvSpPr txBox="1">
              <a:spLocks noChangeArrowheads="1"/>
            </p:cNvSpPr>
            <p:nvPr/>
          </p:nvSpPr>
          <p:spPr bwMode="auto">
            <a:xfrm>
              <a:off x="1524000" y="2798762"/>
              <a:ext cx="64928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B2</a:t>
              </a:r>
            </a:p>
          </p:txBody>
        </p:sp>
        <p:sp>
          <p:nvSpPr>
            <p:cNvPr id="74" name="Text Box 29"/>
            <p:cNvSpPr txBox="1">
              <a:spLocks noChangeArrowheads="1"/>
            </p:cNvSpPr>
            <p:nvPr/>
          </p:nvSpPr>
          <p:spPr bwMode="auto">
            <a:xfrm>
              <a:off x="2316162" y="2798762"/>
              <a:ext cx="64928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B3</a:t>
              </a:r>
            </a:p>
          </p:txBody>
        </p:sp>
        <p:sp>
          <p:nvSpPr>
            <p:cNvPr id="75" name="Text Box 30"/>
            <p:cNvSpPr txBox="1">
              <a:spLocks noChangeArrowheads="1"/>
            </p:cNvSpPr>
            <p:nvPr/>
          </p:nvSpPr>
          <p:spPr bwMode="auto">
            <a:xfrm>
              <a:off x="3109912" y="2798762"/>
              <a:ext cx="64928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B4</a:t>
              </a:r>
            </a:p>
          </p:txBody>
        </p:sp>
        <p:sp>
          <p:nvSpPr>
            <p:cNvPr id="76" name="Text Box 31"/>
            <p:cNvSpPr txBox="1">
              <a:spLocks noChangeArrowheads="1"/>
            </p:cNvSpPr>
            <p:nvPr/>
          </p:nvSpPr>
          <p:spPr bwMode="auto">
            <a:xfrm>
              <a:off x="4837112" y="2798762"/>
              <a:ext cx="7207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M2</a:t>
              </a:r>
            </a:p>
          </p:txBody>
        </p:sp>
        <p:sp>
          <p:nvSpPr>
            <p:cNvPr id="77" name="Text Box 32"/>
            <p:cNvSpPr txBox="1">
              <a:spLocks noChangeArrowheads="1"/>
            </p:cNvSpPr>
            <p:nvPr/>
          </p:nvSpPr>
          <p:spPr bwMode="auto">
            <a:xfrm>
              <a:off x="5702300" y="2798762"/>
              <a:ext cx="79216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D1</a:t>
              </a:r>
            </a:p>
          </p:txBody>
        </p:sp>
        <p:sp>
          <p:nvSpPr>
            <p:cNvPr id="78" name="Text Box 33"/>
            <p:cNvSpPr txBox="1">
              <a:spLocks noChangeArrowheads="1"/>
            </p:cNvSpPr>
            <p:nvPr/>
          </p:nvSpPr>
          <p:spPr bwMode="auto">
            <a:xfrm>
              <a:off x="6276975" y="2798762"/>
              <a:ext cx="6477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D2</a:t>
              </a:r>
            </a:p>
          </p:txBody>
        </p:sp>
        <p:sp>
          <p:nvSpPr>
            <p:cNvPr id="79" name="Text Box 34"/>
            <p:cNvSpPr txBox="1">
              <a:spLocks noChangeArrowheads="1"/>
            </p:cNvSpPr>
            <p:nvPr/>
          </p:nvSpPr>
          <p:spPr bwMode="auto">
            <a:xfrm>
              <a:off x="6926262" y="2798762"/>
              <a:ext cx="6477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D3</a:t>
              </a:r>
            </a:p>
          </p:txBody>
        </p:sp>
        <p:sp>
          <p:nvSpPr>
            <p:cNvPr id="80" name="Text Box 36"/>
            <p:cNvSpPr txBox="1">
              <a:spLocks noChangeArrowheads="1"/>
            </p:cNvSpPr>
            <p:nvPr/>
          </p:nvSpPr>
          <p:spPr bwMode="auto">
            <a:xfrm>
              <a:off x="4189412" y="1790700"/>
              <a:ext cx="104868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MASTER</a:t>
              </a:r>
            </a:p>
          </p:txBody>
        </p:sp>
        <p:sp>
          <p:nvSpPr>
            <p:cNvPr id="81" name="Text Box 37"/>
            <p:cNvSpPr txBox="1">
              <a:spLocks noChangeArrowheads="1"/>
            </p:cNvSpPr>
            <p:nvPr/>
          </p:nvSpPr>
          <p:spPr bwMode="auto">
            <a:xfrm>
              <a:off x="1165225" y="1719262"/>
              <a:ext cx="134363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BACHELOR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altLang="fr-FR" sz="1600" b="1">
                <a:solidFill>
                  <a:srgbClr val="002060"/>
                </a:solidFill>
              </a:endParaRPr>
            </a:p>
          </p:txBody>
        </p:sp>
        <p:sp>
          <p:nvSpPr>
            <p:cNvPr id="82" name="Line 47"/>
            <p:cNvSpPr>
              <a:spLocks noChangeShapeType="1"/>
            </p:cNvSpPr>
            <p:nvPr/>
          </p:nvSpPr>
          <p:spPr bwMode="auto">
            <a:xfrm>
              <a:off x="3902075" y="2439987"/>
              <a:ext cx="0" cy="792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Line 48"/>
            <p:cNvSpPr>
              <a:spLocks noChangeShapeType="1"/>
            </p:cNvSpPr>
            <p:nvPr/>
          </p:nvSpPr>
          <p:spPr bwMode="auto">
            <a:xfrm>
              <a:off x="2173287" y="2511425"/>
              <a:ext cx="0" cy="719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Line 49"/>
            <p:cNvSpPr>
              <a:spLocks noChangeShapeType="1"/>
            </p:cNvSpPr>
            <p:nvPr/>
          </p:nvSpPr>
          <p:spPr bwMode="auto">
            <a:xfrm>
              <a:off x="1381125" y="2511425"/>
              <a:ext cx="0" cy="719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Line 54"/>
            <p:cNvSpPr>
              <a:spLocks noChangeShapeType="1"/>
            </p:cNvSpPr>
            <p:nvPr/>
          </p:nvSpPr>
          <p:spPr bwMode="auto">
            <a:xfrm>
              <a:off x="4765675" y="2439987"/>
              <a:ext cx="0" cy="792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Line 55"/>
            <p:cNvSpPr>
              <a:spLocks noChangeShapeType="1"/>
            </p:cNvSpPr>
            <p:nvPr/>
          </p:nvSpPr>
          <p:spPr bwMode="auto">
            <a:xfrm>
              <a:off x="6276975" y="2511425"/>
              <a:ext cx="0" cy="719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Text Box 72"/>
            <p:cNvSpPr txBox="1">
              <a:spLocks noChangeArrowheads="1"/>
            </p:cNvSpPr>
            <p:nvPr/>
          </p:nvSpPr>
          <p:spPr bwMode="auto">
            <a:xfrm>
              <a:off x="6205537" y="1719262"/>
              <a:ext cx="146251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DOCTORATE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       (PhD)</a:t>
              </a:r>
            </a:p>
          </p:txBody>
        </p:sp>
        <p:sp>
          <p:nvSpPr>
            <p:cNvPr id="88" name="Line 47"/>
            <p:cNvSpPr>
              <a:spLocks noChangeShapeType="1"/>
            </p:cNvSpPr>
            <p:nvPr/>
          </p:nvSpPr>
          <p:spPr bwMode="auto">
            <a:xfrm>
              <a:off x="2965450" y="2511425"/>
              <a:ext cx="0" cy="792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Text Box 31"/>
            <p:cNvSpPr txBox="1">
              <a:spLocks noChangeArrowheads="1"/>
            </p:cNvSpPr>
            <p:nvPr/>
          </p:nvSpPr>
          <p:spPr bwMode="auto">
            <a:xfrm>
              <a:off x="4044950" y="2798762"/>
              <a:ext cx="7207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M1</a:t>
              </a:r>
            </a:p>
          </p:txBody>
        </p:sp>
        <p:sp>
          <p:nvSpPr>
            <p:cNvPr id="90" name="Line 55"/>
            <p:cNvSpPr>
              <a:spLocks noChangeShapeType="1"/>
            </p:cNvSpPr>
            <p:nvPr/>
          </p:nvSpPr>
          <p:spPr bwMode="auto">
            <a:xfrm>
              <a:off x="6926262" y="2511425"/>
              <a:ext cx="0" cy="719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Text Box 34"/>
            <p:cNvSpPr txBox="1">
              <a:spLocks noChangeArrowheads="1"/>
            </p:cNvSpPr>
            <p:nvPr/>
          </p:nvSpPr>
          <p:spPr bwMode="auto">
            <a:xfrm>
              <a:off x="7573962" y="2798762"/>
              <a:ext cx="6477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D4</a:t>
              </a:r>
            </a:p>
          </p:txBody>
        </p:sp>
        <p:sp>
          <p:nvSpPr>
            <p:cNvPr id="92" name="Line 76"/>
            <p:cNvSpPr>
              <a:spLocks noChangeShapeType="1"/>
            </p:cNvSpPr>
            <p:nvPr/>
          </p:nvSpPr>
          <p:spPr bwMode="auto">
            <a:xfrm flipH="1">
              <a:off x="3073400" y="3232150"/>
              <a:ext cx="828675" cy="11509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Text Box 68"/>
            <p:cNvSpPr txBox="1">
              <a:spLocks noChangeArrowheads="1"/>
            </p:cNvSpPr>
            <p:nvPr/>
          </p:nvSpPr>
          <p:spPr bwMode="auto">
            <a:xfrm>
              <a:off x="4910137" y="1143000"/>
              <a:ext cx="64928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6</a:t>
              </a:r>
            </a:p>
          </p:txBody>
        </p:sp>
        <p:sp>
          <p:nvSpPr>
            <p:cNvPr id="94" name="Text Box 68"/>
            <p:cNvSpPr txBox="1">
              <a:spLocks noChangeArrowheads="1"/>
            </p:cNvSpPr>
            <p:nvPr/>
          </p:nvSpPr>
          <p:spPr bwMode="auto">
            <a:xfrm>
              <a:off x="5773737" y="1143000"/>
              <a:ext cx="64928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7</a:t>
              </a:r>
            </a:p>
          </p:txBody>
        </p:sp>
        <p:sp>
          <p:nvSpPr>
            <p:cNvPr id="95" name="Text Box 68"/>
            <p:cNvSpPr txBox="1">
              <a:spLocks noChangeArrowheads="1"/>
            </p:cNvSpPr>
            <p:nvPr/>
          </p:nvSpPr>
          <p:spPr bwMode="auto">
            <a:xfrm>
              <a:off x="6421437" y="1143000"/>
              <a:ext cx="64928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8</a:t>
              </a:r>
            </a:p>
          </p:txBody>
        </p:sp>
        <p:sp>
          <p:nvSpPr>
            <p:cNvPr id="96" name="Text Box 68"/>
            <p:cNvSpPr txBox="1">
              <a:spLocks noChangeArrowheads="1"/>
            </p:cNvSpPr>
            <p:nvPr/>
          </p:nvSpPr>
          <p:spPr bwMode="auto">
            <a:xfrm>
              <a:off x="6997700" y="1143000"/>
              <a:ext cx="64928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9</a:t>
              </a:r>
            </a:p>
          </p:txBody>
        </p:sp>
        <p:sp>
          <p:nvSpPr>
            <p:cNvPr id="97" name="Text Box 68"/>
            <p:cNvSpPr txBox="1">
              <a:spLocks noChangeArrowheads="1"/>
            </p:cNvSpPr>
            <p:nvPr/>
          </p:nvSpPr>
          <p:spPr bwMode="auto">
            <a:xfrm>
              <a:off x="7645400" y="1143000"/>
              <a:ext cx="64928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b="1">
                  <a:solidFill>
                    <a:srgbClr val="002060"/>
                  </a:solidFill>
                </a:rPr>
                <a:t>10</a:t>
              </a:r>
            </a:p>
          </p:txBody>
        </p:sp>
      </p:grpSp>
      <p:pic>
        <p:nvPicPr>
          <p:cNvPr id="100" name="Image 90" descr="121330-371x323-Whatdoesthefrenchflaglooklik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572" y="4595013"/>
            <a:ext cx="1128952" cy="88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Image 92" descr="india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408" y="2139243"/>
            <a:ext cx="1231584" cy="110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Line 76"/>
          <p:cNvSpPr>
            <a:spLocks noChangeShapeType="1"/>
          </p:cNvSpPr>
          <p:nvPr/>
        </p:nvSpPr>
        <p:spPr bwMode="auto">
          <a:xfrm>
            <a:off x="3096352" y="3362641"/>
            <a:ext cx="73756" cy="100005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1789303" y="3903511"/>
            <a:ext cx="312906" cy="32412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03" name="Ellipse 102"/>
          <p:cNvSpPr/>
          <p:nvPr/>
        </p:nvSpPr>
        <p:spPr>
          <a:xfrm>
            <a:off x="3814222" y="3883651"/>
            <a:ext cx="312906" cy="32412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2" name="ZoneTexte 1"/>
          <p:cNvSpPr txBox="1"/>
          <p:nvPr/>
        </p:nvSpPr>
        <p:spPr>
          <a:xfrm>
            <a:off x="1789303" y="3880908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L</a:t>
            </a:r>
            <a:endParaRPr lang="fr-FR" b="1" dirty="0"/>
          </a:p>
        </p:txBody>
      </p:sp>
      <p:sp>
        <p:nvSpPr>
          <p:cNvPr id="104" name="ZoneTexte 103"/>
          <p:cNvSpPr txBox="1"/>
          <p:nvPr/>
        </p:nvSpPr>
        <p:spPr>
          <a:xfrm>
            <a:off x="3813365" y="3883650"/>
            <a:ext cx="371840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M</a:t>
            </a:r>
            <a:endParaRPr lang="fr-FR" b="1" dirty="0"/>
          </a:p>
        </p:txBody>
      </p:sp>
      <p:sp>
        <p:nvSpPr>
          <p:cNvPr id="13" name="Ellipse 12"/>
          <p:cNvSpPr/>
          <p:nvPr/>
        </p:nvSpPr>
        <p:spPr>
          <a:xfrm>
            <a:off x="5906231" y="3929050"/>
            <a:ext cx="307897" cy="31698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D</a:t>
            </a:r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806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162800" y="6400800"/>
            <a:ext cx="1905000" cy="457200"/>
          </a:xfrm>
        </p:spPr>
        <p:txBody>
          <a:bodyPr/>
          <a:lstStyle/>
          <a:p>
            <a:pPr>
              <a:defRPr/>
            </a:pPr>
            <a:fld id="{3B239CB1-339E-4871-A15D-3C172EE5AAE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52400" y="1524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err="1" smtClean="0">
                <a:solidFill>
                  <a:schemeClr val="tx2"/>
                </a:solidFill>
              </a:rPr>
              <a:t>Scholarship</a:t>
            </a:r>
            <a:r>
              <a:rPr lang="fr-FR" sz="2400" i="1" dirty="0" smtClean="0">
                <a:solidFill>
                  <a:schemeClr val="tx2"/>
                </a:solidFill>
              </a:rPr>
              <a:t> Programmes - French </a:t>
            </a:r>
            <a:r>
              <a:rPr lang="fr-FR" sz="2400" i="1" dirty="0" err="1" smtClean="0">
                <a:solidFill>
                  <a:schemeClr val="tx2"/>
                </a:solidFill>
              </a:rPr>
              <a:t>Embassy</a:t>
            </a:r>
            <a:r>
              <a:rPr lang="fr-FR" sz="2400" i="1" dirty="0" smtClean="0">
                <a:solidFill>
                  <a:schemeClr val="tx2"/>
                </a:solidFill>
              </a:rPr>
              <a:t> in </a:t>
            </a:r>
            <a:r>
              <a:rPr lang="fr-FR" sz="2400" i="1" dirty="0" err="1" smtClean="0">
                <a:solidFill>
                  <a:schemeClr val="tx2"/>
                </a:solidFill>
              </a:rPr>
              <a:t>India</a:t>
            </a:r>
            <a:endParaRPr lang="fr-FR" sz="2400" i="1" dirty="0">
              <a:solidFill>
                <a:schemeClr val="tx2"/>
              </a:solidFill>
            </a:endParaRPr>
          </a:p>
        </p:txBody>
      </p:sp>
      <p:pic>
        <p:nvPicPr>
          <p:cNvPr id="6" name="Image 5" descr="Capture d’écran 2015-05-22 à 08.58.4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3" r="30291"/>
          <a:stretch/>
        </p:blipFill>
        <p:spPr>
          <a:xfrm>
            <a:off x="7546911" y="3505200"/>
            <a:ext cx="1597089" cy="81279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52400" y="1066800"/>
            <a:ext cx="68370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F497D"/>
                </a:solidFill>
              </a:rPr>
              <a:t>Charpak Programme : </a:t>
            </a:r>
            <a:r>
              <a:rPr lang="fr-FR" sz="2400" b="1" dirty="0" smtClean="0">
                <a:solidFill>
                  <a:srgbClr val="1F497D"/>
                </a:solidFill>
              </a:rPr>
              <a:t>Master and </a:t>
            </a:r>
            <a:r>
              <a:rPr lang="fr-FR" sz="2400" b="1" dirty="0" err="1" smtClean="0">
                <a:solidFill>
                  <a:srgbClr val="1F497D"/>
                </a:solidFill>
              </a:rPr>
              <a:t>Bachelor</a:t>
            </a:r>
            <a:r>
              <a:rPr lang="fr-FR" sz="2400" b="1" dirty="0" smtClean="0">
                <a:solidFill>
                  <a:srgbClr val="1F497D"/>
                </a:solidFill>
              </a:rPr>
              <a:t> (3 parts)</a:t>
            </a:r>
          </a:p>
          <a:p>
            <a:r>
              <a:rPr lang="fr-FR" b="1" dirty="0">
                <a:solidFill>
                  <a:srgbClr val="1F497D"/>
                </a:solidFill>
              </a:rPr>
              <a:t> </a:t>
            </a:r>
            <a:r>
              <a:rPr lang="fr-FR" b="1" dirty="0" smtClean="0">
                <a:solidFill>
                  <a:srgbClr val="1F497D"/>
                </a:solidFill>
              </a:rPr>
              <a:t>                                                             		</a:t>
            </a:r>
            <a:r>
              <a:rPr lang="fr-FR" dirty="0" smtClean="0">
                <a:solidFill>
                  <a:srgbClr val="1F497D"/>
                </a:solidFill>
              </a:rPr>
              <a:t>for </a:t>
            </a:r>
            <a:r>
              <a:rPr lang="fr-FR" dirty="0" err="1" smtClean="0">
                <a:solidFill>
                  <a:srgbClr val="1F497D"/>
                </a:solidFill>
              </a:rPr>
              <a:t>Indian</a:t>
            </a:r>
            <a:r>
              <a:rPr lang="fr-FR" dirty="0" smtClean="0">
                <a:solidFill>
                  <a:srgbClr val="1F497D"/>
                </a:solidFill>
              </a:rPr>
              <a:t> </a:t>
            </a:r>
            <a:r>
              <a:rPr lang="fr-FR" dirty="0" err="1" smtClean="0">
                <a:solidFill>
                  <a:srgbClr val="1F497D"/>
                </a:solidFill>
              </a:rPr>
              <a:t>students</a:t>
            </a:r>
            <a:endParaRPr lang="fr-FR" dirty="0">
              <a:solidFill>
                <a:srgbClr val="1F497D"/>
              </a:solidFill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35496" y="838200"/>
            <a:ext cx="7056438" cy="0"/>
          </a:xfrm>
          <a:prstGeom prst="line">
            <a:avLst/>
          </a:prstGeom>
          <a:noFill/>
          <a:ln w="1905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0" y="15240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solidFill>
                  <a:srgbClr val="003366"/>
                </a:solidFill>
              </a:rPr>
              <a:t>Master’s</a:t>
            </a:r>
            <a:r>
              <a:rPr lang="fr-FR" sz="1600" b="1" dirty="0" smtClean="0">
                <a:solidFill>
                  <a:srgbClr val="003366"/>
                </a:solidFill>
              </a:rPr>
              <a:t> Program			</a:t>
            </a:r>
          </a:p>
          <a:p>
            <a:r>
              <a:rPr lang="fr-FR" sz="1600" dirty="0">
                <a:solidFill>
                  <a:srgbClr val="003366"/>
                </a:solidFill>
                <a:hlinkClick r:id="rId3"/>
              </a:rPr>
              <a:t>http://www.inde.campusfrance.org/en/pAge/charpak-masters-</a:t>
            </a:r>
            <a:r>
              <a:rPr lang="fr-FR" sz="1600" dirty="0" smtClean="0">
                <a:solidFill>
                  <a:srgbClr val="003366"/>
                </a:solidFill>
                <a:hlinkClick r:id="rId3"/>
              </a:rPr>
              <a:t>program</a:t>
            </a:r>
            <a:endParaRPr lang="fr-FR" sz="1600" dirty="0" smtClean="0">
              <a:solidFill>
                <a:srgbClr val="003366"/>
              </a:solidFill>
            </a:endParaRPr>
          </a:p>
          <a:p>
            <a:r>
              <a:rPr lang="fr-FR" sz="1600" dirty="0" smtClean="0">
                <a:solidFill>
                  <a:srgbClr val="003366"/>
                </a:solidFill>
              </a:rPr>
              <a:t>Diplômant			Deadline </a:t>
            </a:r>
            <a:r>
              <a:rPr lang="fr-FR" sz="1600" dirty="0">
                <a:solidFill>
                  <a:srgbClr val="003366"/>
                </a:solidFill>
              </a:rPr>
              <a:t>: </a:t>
            </a:r>
            <a:r>
              <a:rPr lang="fr-FR" sz="1600" dirty="0" err="1" smtClean="0">
                <a:solidFill>
                  <a:srgbClr val="003366"/>
                </a:solidFill>
              </a:rPr>
              <a:t>June</a:t>
            </a:r>
            <a:endParaRPr lang="fr-FR" sz="1600" dirty="0" smtClean="0">
              <a:solidFill>
                <a:srgbClr val="003366"/>
              </a:solidFill>
            </a:endParaRPr>
          </a:p>
          <a:p>
            <a:r>
              <a:rPr lang="fr-FR" sz="1600" dirty="0" smtClean="0">
                <a:solidFill>
                  <a:srgbClr val="003366"/>
                </a:solidFill>
              </a:rPr>
              <a:t>615 € / </a:t>
            </a:r>
            <a:r>
              <a:rPr lang="fr-FR" sz="1600" dirty="0" err="1" smtClean="0">
                <a:solidFill>
                  <a:srgbClr val="003366"/>
                </a:solidFill>
              </a:rPr>
              <a:t>month</a:t>
            </a:r>
            <a:r>
              <a:rPr lang="fr-FR" sz="1600" dirty="0" smtClean="0">
                <a:solidFill>
                  <a:srgbClr val="003366"/>
                </a:solidFill>
              </a:rPr>
              <a:t> </a:t>
            </a:r>
            <a:r>
              <a:rPr lang="fr-FR" sz="1600" dirty="0" err="1" smtClean="0">
                <a:solidFill>
                  <a:srgbClr val="003366"/>
                </a:solidFill>
              </a:rPr>
              <a:t>during</a:t>
            </a:r>
            <a:r>
              <a:rPr lang="fr-FR" sz="1600" dirty="0" smtClean="0">
                <a:solidFill>
                  <a:srgbClr val="003366"/>
                </a:solidFill>
              </a:rPr>
              <a:t> 10 </a:t>
            </a:r>
            <a:r>
              <a:rPr lang="fr-FR" sz="1600" dirty="0" err="1" smtClean="0">
                <a:solidFill>
                  <a:srgbClr val="003366"/>
                </a:solidFill>
              </a:rPr>
              <a:t>months</a:t>
            </a:r>
            <a:r>
              <a:rPr lang="fr-FR" sz="1600" dirty="0" smtClean="0">
                <a:solidFill>
                  <a:srgbClr val="003366"/>
                </a:solidFill>
              </a:rPr>
              <a:t> + computer </a:t>
            </a:r>
            <a:r>
              <a:rPr lang="fr-FR" sz="1600" dirty="0" err="1" smtClean="0">
                <a:solidFill>
                  <a:srgbClr val="003366"/>
                </a:solidFill>
              </a:rPr>
              <a:t>allowance</a:t>
            </a:r>
            <a:r>
              <a:rPr lang="fr-FR" sz="1600" dirty="0" smtClean="0">
                <a:solidFill>
                  <a:srgbClr val="003366"/>
                </a:solidFill>
              </a:rPr>
              <a:t> 700 € + </a:t>
            </a:r>
            <a:r>
              <a:rPr lang="fr-FR" sz="1600" dirty="0" err="1" smtClean="0">
                <a:solidFill>
                  <a:srgbClr val="003366"/>
                </a:solidFill>
              </a:rPr>
              <a:t>medical</a:t>
            </a:r>
            <a:r>
              <a:rPr lang="fr-FR" sz="1600" dirty="0" smtClean="0">
                <a:solidFill>
                  <a:srgbClr val="003366"/>
                </a:solidFill>
              </a:rPr>
              <a:t> </a:t>
            </a:r>
            <a:r>
              <a:rPr lang="fr-FR" sz="1600" dirty="0" err="1" smtClean="0">
                <a:solidFill>
                  <a:srgbClr val="003366"/>
                </a:solidFill>
              </a:rPr>
              <a:t>insurance</a:t>
            </a:r>
            <a:r>
              <a:rPr lang="fr-FR" sz="1600" dirty="0" smtClean="0">
                <a:solidFill>
                  <a:srgbClr val="003366"/>
                </a:solidFill>
              </a:rPr>
              <a:t> (ab. 300 € / </a:t>
            </a:r>
            <a:r>
              <a:rPr lang="fr-FR" sz="1600" dirty="0" err="1" smtClean="0">
                <a:solidFill>
                  <a:srgbClr val="003366"/>
                </a:solidFill>
              </a:rPr>
              <a:t>year</a:t>
            </a:r>
            <a:r>
              <a:rPr lang="fr-FR" sz="1600" dirty="0" smtClean="0">
                <a:solidFill>
                  <a:srgbClr val="003366"/>
                </a:solidFill>
              </a:rPr>
              <a:t>)</a:t>
            </a:r>
            <a:endParaRPr lang="fr-FR" sz="1600" dirty="0">
              <a:solidFill>
                <a:srgbClr val="003366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2667000"/>
            <a:ext cx="906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3366"/>
                </a:solidFill>
              </a:rPr>
              <a:t>Exchange Program</a:t>
            </a:r>
          </a:p>
          <a:p>
            <a:r>
              <a:rPr lang="fr-FR" sz="1600" dirty="0">
                <a:solidFill>
                  <a:srgbClr val="003366"/>
                </a:solidFill>
                <a:hlinkClick r:id="rId4"/>
              </a:rPr>
              <a:t>http://www.inde.campusfrance.org/en/PAGE/CHARPAK-EXCHANGE-</a:t>
            </a:r>
            <a:r>
              <a:rPr lang="fr-FR" sz="1600" dirty="0" smtClean="0">
                <a:solidFill>
                  <a:srgbClr val="003366"/>
                </a:solidFill>
                <a:hlinkClick r:id="rId4"/>
              </a:rPr>
              <a:t>PROGRAM</a:t>
            </a:r>
            <a:endParaRPr lang="fr-FR" sz="1600" dirty="0" smtClean="0">
              <a:solidFill>
                <a:srgbClr val="003366"/>
              </a:solidFill>
            </a:endParaRPr>
          </a:p>
          <a:p>
            <a:r>
              <a:rPr lang="fr-FR" sz="1600" dirty="0" smtClean="0">
                <a:solidFill>
                  <a:srgbClr val="003366"/>
                </a:solidFill>
              </a:rPr>
              <a:t>615 € </a:t>
            </a:r>
            <a:r>
              <a:rPr lang="fr-FR" sz="1600" dirty="0">
                <a:solidFill>
                  <a:srgbClr val="003366"/>
                </a:solidFill>
              </a:rPr>
              <a:t>/</a:t>
            </a:r>
            <a:r>
              <a:rPr lang="fr-FR" sz="1600" dirty="0" err="1">
                <a:solidFill>
                  <a:srgbClr val="003366"/>
                </a:solidFill>
              </a:rPr>
              <a:t>month</a:t>
            </a:r>
            <a:r>
              <a:rPr lang="fr-FR" sz="1600" dirty="0">
                <a:solidFill>
                  <a:srgbClr val="003366"/>
                </a:solidFill>
              </a:rPr>
              <a:t> </a:t>
            </a:r>
            <a:r>
              <a:rPr lang="fr-FR" sz="1600" dirty="0" err="1">
                <a:solidFill>
                  <a:srgbClr val="003366"/>
                </a:solidFill>
              </a:rPr>
              <a:t>during</a:t>
            </a:r>
            <a:r>
              <a:rPr lang="fr-FR" sz="1600" dirty="0">
                <a:solidFill>
                  <a:srgbClr val="003366"/>
                </a:solidFill>
              </a:rPr>
              <a:t> 4</a:t>
            </a:r>
            <a:r>
              <a:rPr lang="fr-FR" sz="1600" dirty="0" smtClean="0">
                <a:solidFill>
                  <a:srgbClr val="003366"/>
                </a:solidFill>
              </a:rPr>
              <a:t> </a:t>
            </a:r>
            <a:r>
              <a:rPr lang="fr-FR" sz="1600" dirty="0" err="1">
                <a:solidFill>
                  <a:srgbClr val="003366"/>
                </a:solidFill>
              </a:rPr>
              <a:t>months</a:t>
            </a:r>
            <a:r>
              <a:rPr lang="fr-FR" sz="1600" dirty="0">
                <a:solidFill>
                  <a:srgbClr val="003366"/>
                </a:solidFill>
              </a:rPr>
              <a:t> (</a:t>
            </a:r>
            <a:r>
              <a:rPr lang="fr-FR" sz="1600" dirty="0" smtClean="0">
                <a:solidFill>
                  <a:srgbClr val="003366"/>
                </a:solidFill>
              </a:rPr>
              <a:t>1 </a:t>
            </a:r>
            <a:r>
              <a:rPr lang="fr-FR" sz="1600" dirty="0" err="1" smtClean="0">
                <a:solidFill>
                  <a:srgbClr val="003366"/>
                </a:solidFill>
              </a:rPr>
              <a:t>academic</a:t>
            </a:r>
            <a:r>
              <a:rPr lang="fr-FR" sz="1600" dirty="0" smtClean="0">
                <a:solidFill>
                  <a:srgbClr val="003366"/>
                </a:solidFill>
              </a:rPr>
              <a:t> </a:t>
            </a:r>
            <a:r>
              <a:rPr lang="fr-FR" sz="1600" dirty="0" err="1" smtClean="0">
                <a:solidFill>
                  <a:srgbClr val="003366"/>
                </a:solidFill>
              </a:rPr>
              <a:t>semester</a:t>
            </a:r>
            <a:r>
              <a:rPr lang="fr-FR" sz="1600" dirty="0" smtClean="0">
                <a:solidFill>
                  <a:srgbClr val="003366"/>
                </a:solidFill>
              </a:rPr>
              <a:t>) + </a:t>
            </a:r>
            <a:r>
              <a:rPr lang="fr-FR" sz="1600" dirty="0" err="1">
                <a:solidFill>
                  <a:srgbClr val="003366"/>
                </a:solidFill>
              </a:rPr>
              <a:t>medical</a:t>
            </a:r>
            <a:r>
              <a:rPr lang="fr-FR" sz="1600" dirty="0">
                <a:solidFill>
                  <a:srgbClr val="003366"/>
                </a:solidFill>
              </a:rPr>
              <a:t> </a:t>
            </a:r>
            <a:r>
              <a:rPr lang="fr-FR" sz="1600" dirty="0" err="1">
                <a:solidFill>
                  <a:srgbClr val="003366"/>
                </a:solidFill>
              </a:rPr>
              <a:t>insurance</a:t>
            </a:r>
            <a:r>
              <a:rPr lang="fr-FR" sz="1600" dirty="0">
                <a:solidFill>
                  <a:srgbClr val="003366"/>
                </a:solidFill>
              </a:rPr>
              <a:t> </a:t>
            </a:r>
            <a:r>
              <a:rPr lang="fr-FR" sz="1600" dirty="0" smtClean="0">
                <a:solidFill>
                  <a:srgbClr val="003366"/>
                </a:solidFill>
              </a:rPr>
              <a:t>(ab. </a:t>
            </a:r>
            <a:r>
              <a:rPr lang="fr-FR" sz="1600" dirty="0">
                <a:solidFill>
                  <a:srgbClr val="003366"/>
                </a:solidFill>
              </a:rPr>
              <a:t>300 € / an</a:t>
            </a:r>
            <a:r>
              <a:rPr lang="fr-FR" sz="1600" dirty="0" smtClean="0">
                <a:solidFill>
                  <a:srgbClr val="003366"/>
                </a:solidFill>
              </a:rPr>
              <a:t>)</a:t>
            </a:r>
          </a:p>
          <a:p>
            <a:r>
              <a:rPr lang="fr-FR" sz="1600" dirty="0" err="1" smtClean="0">
                <a:solidFill>
                  <a:srgbClr val="003366"/>
                </a:solidFill>
              </a:rPr>
              <a:t>Bachelor</a:t>
            </a:r>
            <a:r>
              <a:rPr lang="fr-FR" sz="1600" dirty="0" smtClean="0">
                <a:solidFill>
                  <a:srgbClr val="003366"/>
                </a:solidFill>
              </a:rPr>
              <a:t> or Master 	2 calls/</a:t>
            </a:r>
            <a:r>
              <a:rPr lang="fr-FR" sz="1600" dirty="0" err="1" smtClean="0">
                <a:solidFill>
                  <a:srgbClr val="003366"/>
                </a:solidFill>
              </a:rPr>
              <a:t>year</a:t>
            </a:r>
            <a:r>
              <a:rPr lang="fr-FR" sz="1600" dirty="0" smtClean="0">
                <a:solidFill>
                  <a:srgbClr val="003366"/>
                </a:solidFill>
              </a:rPr>
              <a:t> (</a:t>
            </a:r>
            <a:r>
              <a:rPr lang="fr-FR" sz="1600" dirty="0" err="1" smtClean="0">
                <a:solidFill>
                  <a:srgbClr val="003366"/>
                </a:solidFill>
              </a:rPr>
              <a:t>winter</a:t>
            </a:r>
            <a:r>
              <a:rPr lang="fr-FR" sz="1600" dirty="0" smtClean="0">
                <a:solidFill>
                  <a:srgbClr val="003366"/>
                </a:solidFill>
              </a:rPr>
              <a:t> and </a:t>
            </a:r>
            <a:r>
              <a:rPr lang="fr-FR" sz="1600" dirty="0" err="1" smtClean="0">
                <a:solidFill>
                  <a:srgbClr val="003366"/>
                </a:solidFill>
              </a:rPr>
              <a:t>spring</a:t>
            </a:r>
            <a:r>
              <a:rPr lang="fr-FR" sz="1600" dirty="0" smtClean="0">
                <a:solidFill>
                  <a:srgbClr val="003366"/>
                </a:solidFill>
              </a:rPr>
              <a:t>)	</a:t>
            </a:r>
          </a:p>
          <a:p>
            <a:r>
              <a:rPr lang="fr-FR" sz="1600" dirty="0" smtClean="0">
                <a:solidFill>
                  <a:srgbClr val="003366"/>
                </a:solidFill>
              </a:rPr>
              <a:t>Deadline : </a:t>
            </a:r>
            <a:r>
              <a:rPr lang="fr-FR" sz="1600" dirty="0">
                <a:solidFill>
                  <a:srgbClr val="003366"/>
                </a:solidFill>
              </a:rPr>
              <a:t>M</a:t>
            </a:r>
            <a:r>
              <a:rPr lang="fr-FR" sz="1600" dirty="0" smtClean="0">
                <a:solidFill>
                  <a:srgbClr val="003366"/>
                </a:solidFill>
              </a:rPr>
              <a:t>ay</a:t>
            </a:r>
            <a:endParaRPr lang="fr-FR" sz="1600" dirty="0">
              <a:solidFill>
                <a:srgbClr val="003366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0" y="40386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solidFill>
                  <a:srgbClr val="003366"/>
                </a:solidFill>
              </a:rPr>
              <a:t>Research</a:t>
            </a:r>
            <a:r>
              <a:rPr lang="fr-FR" sz="1600" b="1" dirty="0" smtClean="0">
                <a:solidFill>
                  <a:srgbClr val="003366"/>
                </a:solidFill>
              </a:rPr>
              <a:t> </a:t>
            </a:r>
            <a:r>
              <a:rPr lang="fr-FR" sz="1600" b="1" dirty="0" err="1" smtClean="0">
                <a:solidFill>
                  <a:srgbClr val="003366"/>
                </a:solidFill>
              </a:rPr>
              <a:t>Internship</a:t>
            </a:r>
            <a:r>
              <a:rPr lang="fr-FR" sz="1600" b="1" dirty="0" smtClean="0">
                <a:solidFill>
                  <a:srgbClr val="003366"/>
                </a:solidFill>
              </a:rPr>
              <a:t> Program</a:t>
            </a:r>
          </a:p>
          <a:p>
            <a:r>
              <a:rPr lang="fr-FR" sz="1600" dirty="0">
                <a:solidFill>
                  <a:srgbClr val="003366"/>
                </a:solidFill>
                <a:hlinkClick r:id="rId5"/>
              </a:rPr>
              <a:t>http://www.inde.campusfrance.org/en/Page/charpak-research-internship-</a:t>
            </a:r>
            <a:r>
              <a:rPr lang="fr-FR" sz="1600" dirty="0" smtClean="0">
                <a:solidFill>
                  <a:srgbClr val="003366"/>
                </a:solidFill>
                <a:hlinkClick r:id="rId5"/>
              </a:rPr>
              <a:t>program</a:t>
            </a:r>
            <a:endParaRPr lang="fr-FR" sz="1600" dirty="0" smtClean="0">
              <a:solidFill>
                <a:srgbClr val="003366"/>
              </a:solidFill>
            </a:endParaRPr>
          </a:p>
          <a:p>
            <a:r>
              <a:rPr lang="fr-FR" sz="1600" dirty="0" smtClean="0">
                <a:solidFill>
                  <a:srgbClr val="003366"/>
                </a:solidFill>
              </a:rPr>
              <a:t>310 € / </a:t>
            </a:r>
            <a:r>
              <a:rPr lang="fr-FR" sz="1600" dirty="0" err="1" smtClean="0">
                <a:solidFill>
                  <a:srgbClr val="003366"/>
                </a:solidFill>
              </a:rPr>
              <a:t>month</a:t>
            </a:r>
            <a:r>
              <a:rPr lang="fr-FR" sz="1600" dirty="0" smtClean="0">
                <a:solidFill>
                  <a:srgbClr val="003366"/>
                </a:solidFill>
              </a:rPr>
              <a:t> </a:t>
            </a:r>
            <a:r>
              <a:rPr lang="fr-FR" sz="1600" dirty="0" err="1">
                <a:solidFill>
                  <a:srgbClr val="003366"/>
                </a:solidFill>
              </a:rPr>
              <a:t>during</a:t>
            </a:r>
            <a:r>
              <a:rPr lang="fr-FR" sz="1600" dirty="0">
                <a:solidFill>
                  <a:srgbClr val="003366"/>
                </a:solidFill>
              </a:rPr>
              <a:t> </a:t>
            </a:r>
            <a:r>
              <a:rPr lang="fr-FR" sz="1600" dirty="0" smtClean="0">
                <a:solidFill>
                  <a:srgbClr val="003366"/>
                </a:solidFill>
              </a:rPr>
              <a:t>3 </a:t>
            </a:r>
            <a:r>
              <a:rPr lang="fr-FR" sz="1600" dirty="0" err="1">
                <a:solidFill>
                  <a:srgbClr val="003366"/>
                </a:solidFill>
              </a:rPr>
              <a:t>months</a:t>
            </a:r>
            <a:r>
              <a:rPr lang="fr-FR" sz="1600" dirty="0">
                <a:solidFill>
                  <a:srgbClr val="003366"/>
                </a:solidFill>
              </a:rPr>
              <a:t> </a:t>
            </a:r>
            <a:r>
              <a:rPr lang="fr-FR" sz="1600" dirty="0" smtClean="0">
                <a:solidFill>
                  <a:srgbClr val="003366"/>
                </a:solidFill>
              </a:rPr>
              <a:t>(</a:t>
            </a:r>
            <a:r>
              <a:rPr lang="fr-FR" sz="1600" dirty="0" err="1" smtClean="0">
                <a:solidFill>
                  <a:srgbClr val="003366"/>
                </a:solidFill>
              </a:rPr>
              <a:t>between</a:t>
            </a:r>
            <a:r>
              <a:rPr lang="fr-FR" sz="1600" dirty="0" smtClean="0">
                <a:solidFill>
                  <a:srgbClr val="003366"/>
                </a:solidFill>
              </a:rPr>
              <a:t> May and July)	</a:t>
            </a:r>
            <a:r>
              <a:rPr lang="fr-FR" sz="1600" dirty="0">
                <a:solidFill>
                  <a:srgbClr val="003366"/>
                </a:solidFill>
              </a:rPr>
              <a:t>	</a:t>
            </a:r>
            <a:r>
              <a:rPr lang="fr-FR" sz="1600" dirty="0" err="1" smtClean="0">
                <a:solidFill>
                  <a:srgbClr val="003366"/>
                </a:solidFill>
              </a:rPr>
              <a:t>Bachelor</a:t>
            </a:r>
            <a:r>
              <a:rPr lang="fr-FR" sz="1600" dirty="0" smtClean="0">
                <a:solidFill>
                  <a:srgbClr val="003366"/>
                </a:solidFill>
              </a:rPr>
              <a:t> or </a:t>
            </a:r>
            <a:r>
              <a:rPr lang="fr-FR" sz="1600" dirty="0">
                <a:solidFill>
                  <a:srgbClr val="003366"/>
                </a:solidFill>
              </a:rPr>
              <a:t>Master</a:t>
            </a:r>
            <a:endParaRPr lang="fr-FR" sz="1600" dirty="0" smtClean="0">
              <a:solidFill>
                <a:srgbClr val="003366"/>
              </a:solidFill>
            </a:endParaRPr>
          </a:p>
          <a:p>
            <a:r>
              <a:rPr lang="fr-FR" sz="1600" dirty="0" err="1" smtClean="0">
                <a:solidFill>
                  <a:srgbClr val="003366"/>
                </a:solidFill>
              </a:rPr>
              <a:t>Internship</a:t>
            </a:r>
            <a:r>
              <a:rPr lang="fr-FR" sz="1600" dirty="0" smtClean="0">
                <a:solidFill>
                  <a:srgbClr val="003366"/>
                </a:solidFill>
              </a:rPr>
              <a:t> agreement			Deadline : </a:t>
            </a:r>
            <a:r>
              <a:rPr lang="fr-FR" sz="1600" dirty="0">
                <a:solidFill>
                  <a:srgbClr val="003366"/>
                </a:solidFill>
              </a:rPr>
              <a:t>M</a:t>
            </a:r>
            <a:r>
              <a:rPr lang="fr-FR" sz="1600" dirty="0" smtClean="0">
                <a:solidFill>
                  <a:srgbClr val="003366"/>
                </a:solidFill>
              </a:rPr>
              <a:t>arch</a:t>
            </a:r>
            <a:endParaRPr lang="fr-FR" sz="1600" dirty="0">
              <a:solidFill>
                <a:srgbClr val="003366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6200" y="5105400"/>
            <a:ext cx="5649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1F497D"/>
                </a:solidFill>
              </a:rPr>
              <a:t>Raman Charpak </a:t>
            </a:r>
            <a:r>
              <a:rPr lang="fr-FR" sz="2400" b="1" dirty="0">
                <a:solidFill>
                  <a:srgbClr val="1F497D"/>
                </a:solidFill>
              </a:rPr>
              <a:t>Programme : </a:t>
            </a:r>
            <a:r>
              <a:rPr lang="fr-FR" sz="2400" b="1" dirty="0" err="1" smtClean="0">
                <a:solidFill>
                  <a:srgbClr val="1F497D"/>
                </a:solidFill>
              </a:rPr>
              <a:t>PhD</a:t>
            </a:r>
            <a:r>
              <a:rPr lang="fr-FR" sz="2400" b="1" dirty="0" smtClean="0">
                <a:solidFill>
                  <a:srgbClr val="1F497D"/>
                </a:solidFill>
              </a:rPr>
              <a:t> </a:t>
            </a:r>
            <a:r>
              <a:rPr lang="fr-FR" sz="2400" b="1" dirty="0" err="1" smtClean="0">
                <a:solidFill>
                  <a:srgbClr val="1F497D"/>
                </a:solidFill>
              </a:rPr>
              <a:t>mobility</a:t>
            </a:r>
            <a:endParaRPr lang="fr-FR" sz="2400" b="1" dirty="0" smtClean="0">
              <a:solidFill>
                <a:srgbClr val="1F497D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6200" y="54864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3366"/>
                </a:solidFill>
                <a:hlinkClick r:id="rId6"/>
              </a:rPr>
              <a:t>http</a:t>
            </a:r>
            <a:r>
              <a:rPr lang="fr-FR" sz="1600" dirty="0">
                <a:solidFill>
                  <a:srgbClr val="003366"/>
                </a:solidFill>
                <a:hlinkClick r:id="rId6"/>
              </a:rPr>
              <a:t>://cefipra.org/raman-charpak/</a:t>
            </a:r>
            <a:r>
              <a:rPr lang="fr-FR" sz="1600" dirty="0" smtClean="0">
                <a:solidFill>
                  <a:srgbClr val="003366"/>
                </a:solidFill>
                <a:hlinkClick r:id="rId6"/>
              </a:rPr>
              <a:t>Raman_Charpak_Fellowship_2015_updated_insturctions.pdf</a:t>
            </a:r>
            <a:endParaRPr lang="fr-FR" sz="1600" dirty="0" smtClean="0">
              <a:solidFill>
                <a:srgbClr val="003366"/>
              </a:solidFill>
            </a:endParaRPr>
          </a:p>
          <a:p>
            <a:r>
              <a:rPr lang="fr-FR" sz="1600" dirty="0" err="1" smtClean="0">
                <a:solidFill>
                  <a:srgbClr val="003366"/>
                </a:solidFill>
              </a:rPr>
              <a:t>India</a:t>
            </a:r>
            <a:r>
              <a:rPr lang="fr-FR" sz="1600" dirty="0" smtClean="0">
                <a:solidFill>
                  <a:srgbClr val="003366"/>
                </a:solidFill>
              </a:rPr>
              <a:t> to France and France to </a:t>
            </a:r>
            <a:r>
              <a:rPr lang="fr-FR" sz="1600" dirty="0" err="1" smtClean="0">
                <a:solidFill>
                  <a:srgbClr val="003366"/>
                </a:solidFill>
              </a:rPr>
              <a:t>India</a:t>
            </a:r>
            <a:r>
              <a:rPr lang="fr-FR" sz="1600" dirty="0" smtClean="0">
                <a:solidFill>
                  <a:srgbClr val="003366"/>
                </a:solidFill>
              </a:rPr>
              <a:t>, 2 to 6 </a:t>
            </a:r>
            <a:r>
              <a:rPr lang="fr-FR" sz="1600" dirty="0" err="1" smtClean="0">
                <a:solidFill>
                  <a:srgbClr val="003366"/>
                </a:solidFill>
              </a:rPr>
              <a:t>months</a:t>
            </a:r>
            <a:r>
              <a:rPr lang="fr-FR" sz="1600" dirty="0" smtClean="0">
                <a:solidFill>
                  <a:srgbClr val="003366"/>
                </a:solidFill>
              </a:rPr>
              <a:t>		</a:t>
            </a:r>
            <a:endParaRPr lang="fr-FR" sz="1600" i="1" dirty="0">
              <a:solidFill>
                <a:srgbClr val="003366"/>
              </a:solidFill>
            </a:endParaRPr>
          </a:p>
        </p:txBody>
      </p:sp>
      <p:pic>
        <p:nvPicPr>
          <p:cNvPr id="15" name="Image 14" descr="Capture d’écran 2015-05-28 à 17.23.26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142434"/>
            <a:ext cx="1001010" cy="715566"/>
          </a:xfrm>
          <a:prstGeom prst="rect">
            <a:avLst/>
          </a:prstGeom>
        </p:spPr>
      </p:pic>
      <p:pic>
        <p:nvPicPr>
          <p:cNvPr id="16" name="Image 15" descr="Capture d’écran 2015-05-28 à 17.23.1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6149162"/>
            <a:ext cx="1219200" cy="708837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6096000"/>
            <a:ext cx="609600" cy="748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98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5" descr="GABARIT_INSTITUT_FR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53251" name="Title 6"/>
          <p:cNvSpPr txBox="1">
            <a:spLocks/>
          </p:cNvSpPr>
          <p:nvPr/>
        </p:nvSpPr>
        <p:spPr bwMode="auto">
          <a:xfrm>
            <a:off x="228600" y="3048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chemeClr val="tx2"/>
                </a:solidFill>
                <a:latin typeface="Trebuchet MS" charset="0"/>
              </a:rPr>
              <a:t>       </a:t>
            </a:r>
            <a:endParaRPr lang="en-US" sz="4000" b="1">
              <a:solidFill>
                <a:schemeClr val="bg1"/>
              </a:solidFill>
              <a:latin typeface="Trebuchet MS" charset="0"/>
            </a:endParaRPr>
          </a:p>
        </p:txBody>
      </p:sp>
      <p:sp>
        <p:nvSpPr>
          <p:cNvPr id="53252" name="Title 1"/>
          <p:cNvSpPr txBox="1">
            <a:spLocks/>
          </p:cNvSpPr>
          <p:nvPr/>
        </p:nvSpPr>
        <p:spPr bwMode="auto">
          <a:xfrm>
            <a:off x="228600" y="304800"/>
            <a:ext cx="84407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800" b="1">
                <a:solidFill>
                  <a:schemeClr val="bg1"/>
                </a:solidFill>
                <a:latin typeface="Calibri" charset="0"/>
              </a:rPr>
              <a:t>                  </a:t>
            </a:r>
            <a:r>
              <a:rPr lang="en-US" sz="2800" b="1">
                <a:solidFill>
                  <a:schemeClr val="bg1"/>
                </a:solidFill>
                <a:latin typeface="Trebuchet MS" charset="0"/>
              </a:rPr>
              <a:t>PhD LEVEL – TOOLS &amp; SCHOLARSHIPS</a:t>
            </a:r>
          </a:p>
        </p:txBody>
      </p:sp>
      <p:sp>
        <p:nvSpPr>
          <p:cNvPr id="53253" name="ZoneTexte 1"/>
          <p:cNvSpPr txBox="1">
            <a:spLocks noChangeArrowheads="1"/>
          </p:cNvSpPr>
          <p:nvPr/>
        </p:nvSpPr>
        <p:spPr bwMode="auto">
          <a:xfrm>
            <a:off x="2347627" y="6246813"/>
            <a:ext cx="4376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600" b="1" dirty="0">
                <a:solidFill>
                  <a:srgbClr val="FF0000"/>
                </a:solidFill>
                <a:hlinkClick r:id="rId4"/>
              </a:rPr>
              <a:t>www.frenchscienceindia.org</a:t>
            </a:r>
            <a:endParaRPr lang="fr-FR" sz="1600" b="1" dirty="0">
              <a:solidFill>
                <a:srgbClr val="FF0000"/>
              </a:solidFill>
            </a:endParaRPr>
          </a:p>
        </p:txBody>
      </p:sp>
      <p:pic>
        <p:nvPicPr>
          <p:cNvPr id="53256" name="Picture 1" descr="G:\sciences\ST\images_logo_photos\scientifiques connus\raman charpa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87837"/>
            <a:ext cx="13589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7" name="ZoneTexte 3"/>
          <p:cNvSpPr txBox="1">
            <a:spLocks noChangeArrowheads="1"/>
          </p:cNvSpPr>
          <p:nvPr/>
        </p:nvSpPr>
        <p:spPr bwMode="auto">
          <a:xfrm>
            <a:off x="1773238" y="3202642"/>
            <a:ext cx="713422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chemeClr val="tx2"/>
                </a:solidFill>
                <a:latin typeface="Calibri" charset="0"/>
              </a:rPr>
              <a:t>Raman-</a:t>
            </a:r>
            <a:r>
              <a:rPr lang="en-US" sz="1600" b="1" dirty="0" err="1">
                <a:solidFill>
                  <a:schemeClr val="tx2"/>
                </a:solidFill>
                <a:latin typeface="Calibri" charset="0"/>
              </a:rPr>
              <a:t>Charpak</a:t>
            </a:r>
            <a:r>
              <a:rPr lang="en-US" sz="1600" b="1" dirty="0">
                <a:solidFill>
                  <a:schemeClr val="tx2"/>
                </a:solidFill>
                <a:latin typeface="Calibri" charset="0"/>
              </a:rPr>
              <a:t> PhD fellowships : </a:t>
            </a:r>
            <a:r>
              <a:rPr lang="en-US" sz="1600" dirty="0">
                <a:solidFill>
                  <a:schemeClr val="tx2"/>
                </a:solidFill>
                <a:latin typeface="Calibri" charset="0"/>
              </a:rPr>
              <a:t>PhD “sandwich” fellowships in both directions </a:t>
            </a:r>
            <a:r>
              <a:rPr lang="en-US" sz="1600" b="1" dirty="0">
                <a:solidFill>
                  <a:schemeClr val="tx2"/>
                </a:solidFill>
                <a:latin typeface="Calibri" charset="0"/>
              </a:rPr>
              <a:t>France </a:t>
            </a:r>
            <a:r>
              <a:rPr lang="en-US" sz="1600" b="1" dirty="0">
                <a:solidFill>
                  <a:schemeClr val="tx2"/>
                </a:solidFill>
                <a:latin typeface="Calibri" charset="0"/>
                <a:sym typeface="Wingdings" charset="0"/>
              </a:rPr>
              <a:t></a:t>
            </a:r>
            <a:r>
              <a:rPr lang="en-US" sz="1600" b="1" dirty="0">
                <a:solidFill>
                  <a:schemeClr val="tx2"/>
                </a:solidFill>
                <a:latin typeface="Calibri" charset="0"/>
              </a:rPr>
              <a:t>India</a:t>
            </a:r>
            <a:r>
              <a:rPr lang="en-US" sz="1600" dirty="0">
                <a:solidFill>
                  <a:schemeClr val="tx2"/>
                </a:solidFill>
                <a:latin typeface="Calibri" charset="0"/>
              </a:rPr>
              <a:t>.  Stays for two to  six months in laboratories of both countries.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5733256"/>
            <a:ext cx="6696744" cy="338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/>
                </a:solidFill>
                <a:ea typeface="+mn-ea"/>
                <a:cs typeface="Arial" charset="0"/>
                <a:sym typeface="Wingdings" panose="05000000000000000000" pitchFamily="2" charset="2"/>
              </a:rPr>
              <a:t> </a:t>
            </a:r>
            <a:r>
              <a:rPr lang="en-US" sz="1600" b="1" dirty="0" smtClean="0">
                <a:solidFill>
                  <a:schemeClr val="tx2"/>
                </a:solidFill>
                <a:latin typeface="+mn-lt"/>
                <a:ea typeface="+mn-ea"/>
                <a:cs typeface="Arial" charset="0"/>
              </a:rPr>
              <a:t>More </a:t>
            </a:r>
            <a:r>
              <a:rPr lang="en-US" sz="1600" b="1" dirty="0">
                <a:solidFill>
                  <a:schemeClr val="tx2"/>
                </a:solidFill>
                <a:latin typeface="+mn-lt"/>
                <a:ea typeface="+mn-ea"/>
                <a:cs typeface="Arial" charset="0"/>
              </a:rPr>
              <a:t>fellowships &amp; funding opportunities on our Website! </a:t>
            </a:r>
            <a:endParaRPr lang="fr-FR" b="1" dirty="0">
              <a:solidFill>
                <a:srgbClr val="FF0000"/>
              </a:solidFill>
              <a:ea typeface="+mn-ea"/>
              <a:cs typeface="Arial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 rot="382785">
            <a:off x="2284808" y="4171826"/>
            <a:ext cx="5176837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GB" altLang="fr-FR" sz="1600" b="1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In </a:t>
            </a:r>
            <a:r>
              <a:rPr lang="en-GB" altLang="fr-FR" sz="1600" b="1" dirty="0" smtClean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2015: 15 </a:t>
            </a:r>
            <a:r>
              <a:rPr lang="en-GB" altLang="fr-FR" sz="1600" b="1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Indian &amp; </a:t>
            </a:r>
            <a:r>
              <a:rPr lang="en-GB" altLang="fr-FR" sz="1600" b="1" dirty="0" smtClean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7 </a:t>
            </a:r>
            <a:r>
              <a:rPr lang="en-GB" altLang="fr-FR" sz="1600" b="1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French PhD scholars were awarded!</a:t>
            </a:r>
            <a:endParaRPr lang="fr-FR" sz="1600" b="1" dirty="0">
              <a:solidFill>
                <a:schemeClr val="bg1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12738" y="1844824"/>
            <a:ext cx="8559800" cy="1082675"/>
          </a:xfrm>
          <a:prstGeom prst="rect">
            <a:avLst/>
          </a:prstGeom>
          <a:solidFill>
            <a:srgbClr val="DCE6F2"/>
          </a:solidFill>
          <a:ln w="9525">
            <a:solidFill>
              <a:srgbClr val="558ED5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326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948012"/>
            <a:ext cx="779463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1465263" y="2062997"/>
            <a:ext cx="7305675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</a:lstStyle>
          <a:p>
            <a:pPr>
              <a:defRPr/>
            </a:pPr>
            <a:r>
              <a:rPr lang="fr-FR" dirty="0" err="1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PhD</a:t>
            </a:r>
            <a:r>
              <a:rPr lang="fr-FR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(and </a:t>
            </a:r>
            <a:r>
              <a:rPr lang="fr-FR" dirty="0" err="1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Post-Doctoral</a:t>
            </a:r>
            <a:r>
              <a:rPr lang="fr-FR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) </a:t>
            </a:r>
            <a:r>
              <a:rPr lang="fr-FR" dirty="0" err="1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fellowships</a:t>
            </a:r>
            <a:r>
              <a:rPr lang="fr-FR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dirty="0" err="1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through</a:t>
            </a:r>
            <a:r>
              <a:rPr lang="fr-FR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CEFIPRA collaborative </a:t>
            </a:r>
            <a:r>
              <a:rPr lang="fr-FR" dirty="0" err="1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research</a:t>
            </a:r>
            <a:r>
              <a:rPr lang="fr-FR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dirty="0" err="1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projects</a:t>
            </a:r>
            <a:endParaRPr lang="fr-FR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6" name="Picture 5" descr="frenchembass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49617" y="5837047"/>
            <a:ext cx="1258887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942181" y="4797152"/>
            <a:ext cx="6011862" cy="777875"/>
          </a:xfrm>
        </p:spPr>
        <p:txBody>
          <a:bodyPr/>
          <a:lstStyle/>
          <a:p>
            <a:pPr marL="266700" indent="-177800">
              <a:defRPr/>
            </a:pPr>
            <a:r>
              <a:rPr lang="en-US" sz="1800" dirty="0" smtClean="0">
                <a:solidFill>
                  <a:schemeClr val="tx2"/>
                </a:solidFill>
                <a:ea typeface="+mn-ea"/>
                <a:cs typeface="+mn-cs"/>
              </a:rPr>
              <a:t>How </a:t>
            </a:r>
            <a:r>
              <a:rPr lang="en-US" sz="1800" dirty="0">
                <a:solidFill>
                  <a:schemeClr val="tx2"/>
                </a:solidFill>
                <a:ea typeface="+mn-ea"/>
                <a:cs typeface="+mn-cs"/>
              </a:rPr>
              <a:t>to find a supervisor and a doctoral school in France ? </a:t>
            </a:r>
          </a:p>
          <a:p>
            <a:pPr marL="266700" indent="0">
              <a:buFont typeface="Arial" charset="0"/>
              <a:buNone/>
              <a:defRPr/>
            </a:pPr>
            <a:r>
              <a:rPr lang="en-US" sz="1800" dirty="0" smtClean="0">
                <a:solidFill>
                  <a:srgbClr val="FF0000"/>
                </a:solidFill>
                <a:ea typeface="+mn-ea"/>
                <a:cs typeface="+mn-cs"/>
              </a:rPr>
              <a:t>Check </a:t>
            </a:r>
            <a:r>
              <a:rPr lang="en-US" sz="1800" dirty="0">
                <a:solidFill>
                  <a:srgbClr val="FF0000"/>
                </a:solidFill>
                <a:ea typeface="+mn-ea"/>
                <a:cs typeface="+mn-cs"/>
              </a:rPr>
              <a:t>out </a:t>
            </a:r>
            <a:r>
              <a:rPr lang="en-US" sz="1800" u="sng" dirty="0" smtClean="0">
                <a:solidFill>
                  <a:srgbClr val="FF0000"/>
                </a:solidFill>
                <a:ea typeface="+mn-ea"/>
                <a:cs typeface="+mn-cs"/>
                <a:hlinkClick r:id="rId8"/>
              </a:rPr>
              <a:t>www.phdinfrance.net</a:t>
            </a:r>
            <a:endParaRPr lang="en-US" sz="1800" dirty="0">
              <a:solidFill>
                <a:srgbClr val="FF0000"/>
              </a:solidFill>
              <a:ea typeface="+mn-ea"/>
              <a:cs typeface="+mn-cs"/>
            </a:endParaRPr>
          </a:p>
          <a:p>
            <a:pPr algn="just" eaLnBrk="1" hangingPunct="1">
              <a:defRPr/>
            </a:pPr>
            <a:endParaRPr lang="en-GB" altLang="fr-FR" sz="1400" dirty="0" smtClean="0"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18" name="Image 9" descr="C:\Users\morinf\Desktop\Phd in franc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43" y="4797946"/>
            <a:ext cx="1385888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23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/>
      <p:bldP spid="5" grpId="0"/>
      <p:bldP spid="1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4809" y="4523269"/>
            <a:ext cx="2429657" cy="441784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4809" y="4081485"/>
            <a:ext cx="2429657" cy="441784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4809" y="3422570"/>
            <a:ext cx="2429657" cy="441784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4809" y="2980786"/>
            <a:ext cx="2429657" cy="441784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4809" y="2537391"/>
            <a:ext cx="2429657" cy="441784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872749" y="4578488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b="1" dirty="0">
                <a:solidFill>
                  <a:prstClr val="black"/>
                </a:solidFill>
              </a:rPr>
              <a:t>D1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872749" y="4109097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b="1" dirty="0">
                <a:solidFill>
                  <a:prstClr val="black"/>
                </a:solidFill>
              </a:rPr>
              <a:t>D2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872749" y="3467410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b="1" dirty="0">
                <a:solidFill>
                  <a:prstClr val="black"/>
                </a:solidFill>
              </a:rPr>
              <a:t>D3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872749" y="302562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b="1" dirty="0">
                <a:solidFill>
                  <a:prstClr val="black"/>
                </a:solidFill>
              </a:rPr>
              <a:t>D4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872749" y="2537391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b="1" dirty="0">
                <a:solidFill>
                  <a:prstClr val="black"/>
                </a:solidFill>
              </a:rPr>
              <a:t>D5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835404" y="5147900"/>
            <a:ext cx="2237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dirty="0" err="1">
                <a:solidFill>
                  <a:prstClr val="black"/>
                </a:solidFill>
              </a:rPr>
              <a:t>PhD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student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selection</a:t>
            </a:r>
            <a:r>
              <a:rPr lang="fr-FR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56930" y="1649939"/>
            <a:ext cx="1566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dirty="0" err="1">
                <a:solidFill>
                  <a:prstClr val="black"/>
                </a:solidFill>
              </a:rPr>
              <a:t>Thesis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defense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6" name="Accolade ouvrante 15"/>
          <p:cNvSpPr/>
          <p:nvPr/>
        </p:nvSpPr>
        <p:spPr>
          <a:xfrm>
            <a:off x="773484" y="2537391"/>
            <a:ext cx="414140" cy="2410429"/>
          </a:xfrm>
          <a:prstGeom prst="leftBrace">
            <a:avLst/>
          </a:prstGeom>
          <a:noFill/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1158" y="3616909"/>
            <a:ext cx="773073" cy="73866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fr-FR" sz="1400" dirty="0">
                <a:solidFill>
                  <a:prstClr val="black"/>
                </a:solidFill>
              </a:rPr>
              <a:t>Full </a:t>
            </a:r>
            <a:r>
              <a:rPr lang="fr-FR" sz="1400" dirty="0" err="1">
                <a:solidFill>
                  <a:prstClr val="black"/>
                </a:solidFill>
              </a:rPr>
              <a:t>PhD</a:t>
            </a:r>
            <a:r>
              <a:rPr lang="fr-FR" sz="1400" dirty="0">
                <a:solidFill>
                  <a:prstClr val="black"/>
                </a:solidFill>
              </a:rPr>
              <a:t> in</a:t>
            </a:r>
          </a:p>
          <a:p>
            <a:pPr defTabSz="457200"/>
            <a:r>
              <a:rPr lang="fr-FR" sz="1400" dirty="0" err="1">
                <a:solidFill>
                  <a:prstClr val="black"/>
                </a:solidFill>
              </a:rPr>
              <a:t>India</a:t>
            </a:r>
            <a:endParaRPr lang="fr-FR" sz="1400" dirty="0">
              <a:solidFill>
                <a:prstClr val="black"/>
              </a:solidFill>
            </a:endParaRPr>
          </a:p>
        </p:txBody>
      </p:sp>
      <p:sp>
        <p:nvSpPr>
          <p:cNvPr id="22" name="Accolade fermante 21"/>
          <p:cNvSpPr/>
          <p:nvPr/>
        </p:nvSpPr>
        <p:spPr>
          <a:xfrm>
            <a:off x="3810144" y="2537391"/>
            <a:ext cx="386536" cy="1326963"/>
          </a:xfrm>
          <a:prstGeom prst="rightBrace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23" name="Accolade fermante 22"/>
          <p:cNvSpPr/>
          <p:nvPr/>
        </p:nvSpPr>
        <p:spPr>
          <a:xfrm>
            <a:off x="3810689" y="4111810"/>
            <a:ext cx="386536" cy="853244"/>
          </a:xfrm>
          <a:prstGeom prst="rightBrace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320921" y="4060556"/>
            <a:ext cx="17175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1600" dirty="0">
                <a:solidFill>
                  <a:prstClr val="black"/>
                </a:solidFill>
              </a:rPr>
              <a:t>Registration </a:t>
            </a:r>
            <a:r>
              <a:rPr lang="fr-FR" sz="1600" dirty="0" err="1">
                <a:solidFill>
                  <a:prstClr val="black"/>
                </a:solidFill>
              </a:rPr>
              <a:t>at</a:t>
            </a:r>
            <a:r>
              <a:rPr lang="fr-FR" sz="1600" dirty="0">
                <a:solidFill>
                  <a:prstClr val="black"/>
                </a:solidFill>
              </a:rPr>
              <a:t> the</a:t>
            </a:r>
          </a:p>
          <a:p>
            <a:pPr defTabSz="457200"/>
            <a:r>
              <a:rPr lang="fr-FR" sz="1600" dirty="0" err="1">
                <a:solidFill>
                  <a:prstClr val="black"/>
                </a:solidFill>
              </a:rPr>
              <a:t>Indian</a:t>
            </a:r>
            <a:r>
              <a:rPr lang="fr-FR" sz="1600" dirty="0">
                <a:solidFill>
                  <a:prstClr val="black"/>
                </a:solidFill>
              </a:rPr>
              <a:t> </a:t>
            </a:r>
            <a:r>
              <a:rPr lang="fr-FR" sz="1600" dirty="0" err="1">
                <a:solidFill>
                  <a:prstClr val="black"/>
                </a:solidFill>
              </a:rPr>
              <a:t>university</a:t>
            </a:r>
            <a:r>
              <a:rPr lang="fr-FR" sz="1600" dirty="0">
                <a:solidFill>
                  <a:prstClr val="black"/>
                </a:solidFill>
              </a:rPr>
              <a:t> </a:t>
            </a:r>
          </a:p>
          <a:p>
            <a:pPr defTabSz="457200"/>
            <a:r>
              <a:rPr lang="fr-FR" sz="1600" dirty="0">
                <a:solidFill>
                  <a:prstClr val="black"/>
                </a:solidFill>
              </a:rPr>
              <a:t>(training program)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4238091" y="2557278"/>
            <a:ext cx="2108269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fr-FR" sz="1600" dirty="0">
                <a:solidFill>
                  <a:prstClr val="black"/>
                </a:solidFill>
              </a:rPr>
              <a:t>Double registration </a:t>
            </a:r>
          </a:p>
          <a:p>
            <a:pPr defTabSz="457200"/>
            <a:r>
              <a:rPr lang="fr-FR" sz="1600" dirty="0" err="1">
                <a:solidFill>
                  <a:prstClr val="black"/>
                </a:solidFill>
              </a:rPr>
              <a:t>at</a:t>
            </a:r>
            <a:r>
              <a:rPr lang="fr-FR" sz="1600" dirty="0">
                <a:solidFill>
                  <a:prstClr val="black"/>
                </a:solidFill>
              </a:rPr>
              <a:t> the </a:t>
            </a:r>
            <a:r>
              <a:rPr lang="fr-FR" sz="1600" dirty="0" err="1">
                <a:solidFill>
                  <a:prstClr val="black"/>
                </a:solidFill>
              </a:rPr>
              <a:t>Indian</a:t>
            </a:r>
            <a:r>
              <a:rPr lang="fr-FR" sz="1600" dirty="0">
                <a:solidFill>
                  <a:prstClr val="black"/>
                </a:solidFill>
              </a:rPr>
              <a:t> and the</a:t>
            </a:r>
          </a:p>
          <a:p>
            <a:pPr defTabSz="457200"/>
            <a:r>
              <a:rPr lang="fr-FR" sz="1600" dirty="0">
                <a:solidFill>
                  <a:prstClr val="black"/>
                </a:solidFill>
              </a:rPr>
              <a:t>French </a:t>
            </a:r>
            <a:r>
              <a:rPr lang="fr-FR" sz="1600" dirty="0" err="1">
                <a:solidFill>
                  <a:prstClr val="black"/>
                </a:solidFill>
              </a:rPr>
              <a:t>universities</a:t>
            </a:r>
            <a:endParaRPr lang="fr-FR" sz="1600" dirty="0">
              <a:solidFill>
                <a:prstClr val="black"/>
              </a:solidFill>
            </a:endParaRPr>
          </a:p>
          <a:p>
            <a:pPr defTabSz="457200"/>
            <a:r>
              <a:rPr lang="fr-FR" sz="1600" dirty="0">
                <a:solidFill>
                  <a:prstClr val="black"/>
                </a:solidFill>
              </a:rPr>
              <a:t>2 </a:t>
            </a:r>
            <a:r>
              <a:rPr lang="fr-FR" sz="1600" dirty="0" err="1">
                <a:solidFill>
                  <a:prstClr val="black"/>
                </a:solidFill>
              </a:rPr>
              <a:t>supervisors</a:t>
            </a:r>
            <a:r>
              <a:rPr lang="fr-FR" sz="1600" dirty="0">
                <a:solidFill>
                  <a:prstClr val="black"/>
                </a:solidFill>
              </a:rPr>
              <a:t> (1 </a:t>
            </a:r>
            <a:r>
              <a:rPr lang="fr-FR" sz="1600" dirty="0" err="1">
                <a:solidFill>
                  <a:prstClr val="black"/>
                </a:solidFill>
              </a:rPr>
              <a:t>Indian</a:t>
            </a:r>
            <a:r>
              <a:rPr lang="fr-FR" sz="1600" dirty="0">
                <a:solidFill>
                  <a:prstClr val="black"/>
                </a:solidFill>
              </a:rPr>
              <a:t> </a:t>
            </a:r>
          </a:p>
          <a:p>
            <a:pPr defTabSz="457200"/>
            <a:r>
              <a:rPr lang="fr-FR" sz="1600" dirty="0">
                <a:solidFill>
                  <a:prstClr val="black"/>
                </a:solidFill>
              </a:rPr>
              <a:t>and 1 French)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6737320" y="4185344"/>
            <a:ext cx="1607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1600" dirty="0">
                <a:solidFill>
                  <a:prstClr val="black"/>
                </a:solidFill>
              </a:rPr>
              <a:t>Full time </a:t>
            </a:r>
            <a:r>
              <a:rPr lang="fr-FR" sz="1600" dirty="0" err="1">
                <a:solidFill>
                  <a:prstClr val="black"/>
                </a:solidFill>
              </a:rPr>
              <a:t>at</a:t>
            </a:r>
            <a:r>
              <a:rPr lang="fr-FR" sz="1600" dirty="0">
                <a:solidFill>
                  <a:prstClr val="black"/>
                </a:solidFill>
              </a:rPr>
              <a:t> the</a:t>
            </a:r>
          </a:p>
          <a:p>
            <a:pPr defTabSz="457200"/>
            <a:r>
              <a:rPr lang="fr-FR" sz="1600" dirty="0" err="1">
                <a:solidFill>
                  <a:prstClr val="black"/>
                </a:solidFill>
              </a:rPr>
              <a:t>Indian</a:t>
            </a:r>
            <a:r>
              <a:rPr lang="fr-FR" sz="1600" dirty="0">
                <a:solidFill>
                  <a:prstClr val="black"/>
                </a:solidFill>
              </a:rPr>
              <a:t> </a:t>
            </a:r>
            <a:r>
              <a:rPr lang="fr-FR" sz="1600" dirty="0" err="1">
                <a:solidFill>
                  <a:prstClr val="black"/>
                </a:solidFill>
              </a:rPr>
              <a:t>university</a:t>
            </a:r>
            <a:r>
              <a:rPr lang="fr-FR" sz="16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6834500" y="2803499"/>
            <a:ext cx="1755609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fr-FR" sz="1600" dirty="0" err="1">
                <a:solidFill>
                  <a:prstClr val="black"/>
                </a:solidFill>
              </a:rPr>
              <a:t>Half</a:t>
            </a:r>
            <a:r>
              <a:rPr lang="fr-FR" sz="1600" dirty="0">
                <a:solidFill>
                  <a:prstClr val="black"/>
                </a:solidFill>
              </a:rPr>
              <a:t> time in France</a:t>
            </a:r>
          </a:p>
          <a:p>
            <a:pPr defTabSz="457200"/>
            <a:r>
              <a:rPr lang="fr-FR" sz="1600" dirty="0" err="1">
                <a:solidFill>
                  <a:prstClr val="black"/>
                </a:solidFill>
              </a:rPr>
              <a:t>Half</a:t>
            </a:r>
            <a:r>
              <a:rPr lang="fr-FR" sz="1600" dirty="0">
                <a:solidFill>
                  <a:prstClr val="black"/>
                </a:solidFill>
              </a:rPr>
              <a:t> time in </a:t>
            </a:r>
            <a:r>
              <a:rPr lang="fr-FR" sz="1600" dirty="0" err="1" smtClean="0">
                <a:solidFill>
                  <a:prstClr val="black"/>
                </a:solidFill>
              </a:rPr>
              <a:t>India</a:t>
            </a:r>
            <a:endParaRPr lang="fr-FR" sz="1600" dirty="0">
              <a:solidFill>
                <a:prstClr val="black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3438494" y="1338588"/>
            <a:ext cx="22167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1600" dirty="0" err="1">
                <a:solidFill>
                  <a:prstClr val="black"/>
                </a:solidFill>
              </a:rPr>
              <a:t>Only</a:t>
            </a:r>
            <a:r>
              <a:rPr lang="fr-FR" sz="1600" dirty="0">
                <a:solidFill>
                  <a:prstClr val="black"/>
                </a:solidFill>
              </a:rPr>
              <a:t> one </a:t>
            </a:r>
            <a:r>
              <a:rPr lang="fr-FR" sz="1600" dirty="0" err="1">
                <a:solidFill>
                  <a:prstClr val="black"/>
                </a:solidFill>
              </a:rPr>
              <a:t>thesis</a:t>
            </a:r>
            <a:r>
              <a:rPr lang="fr-FR" sz="1600" dirty="0">
                <a:solidFill>
                  <a:prstClr val="black"/>
                </a:solidFill>
              </a:rPr>
              <a:t> </a:t>
            </a:r>
            <a:r>
              <a:rPr lang="fr-FR" sz="1600" dirty="0" err="1">
                <a:solidFill>
                  <a:prstClr val="black"/>
                </a:solidFill>
              </a:rPr>
              <a:t>defense</a:t>
            </a:r>
            <a:r>
              <a:rPr lang="fr-FR" sz="1600" dirty="0">
                <a:solidFill>
                  <a:prstClr val="black"/>
                </a:solidFill>
              </a:rPr>
              <a:t> </a:t>
            </a:r>
          </a:p>
          <a:p>
            <a:pPr defTabSz="457200"/>
            <a:r>
              <a:rPr lang="fr-FR" sz="1600" dirty="0">
                <a:solidFill>
                  <a:prstClr val="black"/>
                </a:solidFill>
              </a:rPr>
              <a:t>- in France or in India</a:t>
            </a:r>
          </a:p>
          <a:p>
            <a:pPr defTabSz="457200"/>
            <a:r>
              <a:rPr lang="fr-FR" sz="1600" dirty="0">
                <a:solidFill>
                  <a:prstClr val="black"/>
                </a:solidFill>
              </a:rPr>
              <a:t>- in English or in French</a:t>
            </a:r>
          </a:p>
          <a:p>
            <a:pPr defTabSz="457200"/>
            <a:r>
              <a:rPr lang="fr-FR" sz="1600" dirty="0">
                <a:solidFill>
                  <a:prstClr val="black"/>
                </a:solidFill>
              </a:rPr>
              <a:t>- Mixed jury</a:t>
            </a:r>
          </a:p>
        </p:txBody>
      </p:sp>
      <p:sp>
        <p:nvSpPr>
          <p:cNvPr id="29" name="Flèche vers la droite 28"/>
          <p:cNvSpPr/>
          <p:nvPr/>
        </p:nvSpPr>
        <p:spPr>
          <a:xfrm>
            <a:off x="2651075" y="1758766"/>
            <a:ext cx="538390" cy="2214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542790" y="899428"/>
            <a:ext cx="8155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dirty="0">
                <a:solidFill>
                  <a:prstClr val="black"/>
                </a:solidFill>
              </a:rPr>
              <a:t>For </a:t>
            </a:r>
            <a:r>
              <a:rPr lang="fr-FR" b="1" dirty="0" err="1">
                <a:solidFill>
                  <a:prstClr val="black"/>
                </a:solidFill>
              </a:rPr>
              <a:t>each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PhD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student</a:t>
            </a:r>
            <a:r>
              <a:rPr lang="fr-FR" dirty="0">
                <a:solidFill>
                  <a:prstClr val="black"/>
                </a:solidFill>
              </a:rPr>
              <a:t>: one </a:t>
            </a:r>
            <a:r>
              <a:rPr lang="fr-FR" b="1" dirty="0">
                <a:solidFill>
                  <a:prstClr val="black"/>
                </a:solidFill>
              </a:rPr>
              <a:t>agreement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signed</a:t>
            </a:r>
            <a:r>
              <a:rPr lang="fr-FR" dirty="0">
                <a:solidFill>
                  <a:prstClr val="black"/>
                </a:solidFill>
              </a:rPr>
              <a:t> by the </a:t>
            </a:r>
            <a:r>
              <a:rPr lang="fr-FR" dirty="0" err="1">
                <a:solidFill>
                  <a:prstClr val="black"/>
                </a:solidFill>
              </a:rPr>
              <a:t>two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universities</a:t>
            </a:r>
            <a:r>
              <a:rPr lang="fr-FR" dirty="0">
                <a:solidFill>
                  <a:prstClr val="black"/>
                </a:solidFill>
              </a:rPr>
              <a:t> and the </a:t>
            </a:r>
            <a:r>
              <a:rPr lang="fr-FR" dirty="0" err="1">
                <a:solidFill>
                  <a:prstClr val="black"/>
                </a:solidFill>
              </a:rPr>
              <a:t>student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397562" y="1318472"/>
            <a:ext cx="24220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1600" dirty="0">
                <a:solidFill>
                  <a:prstClr val="black"/>
                </a:solidFill>
              </a:rPr>
              <a:t>One  Joint </a:t>
            </a:r>
            <a:r>
              <a:rPr lang="fr-FR" sz="1600" dirty="0" err="1">
                <a:solidFill>
                  <a:prstClr val="black"/>
                </a:solidFill>
              </a:rPr>
              <a:t>degree</a:t>
            </a:r>
            <a:r>
              <a:rPr lang="fr-FR" sz="1600" dirty="0">
                <a:solidFill>
                  <a:prstClr val="black"/>
                </a:solidFill>
              </a:rPr>
              <a:t>/</a:t>
            </a:r>
            <a:r>
              <a:rPr lang="fr-FR" sz="1600" dirty="0" err="1">
                <a:solidFill>
                  <a:prstClr val="black"/>
                </a:solidFill>
              </a:rPr>
              <a:t>diploma</a:t>
            </a:r>
            <a:endParaRPr lang="fr-FR" sz="1600" dirty="0">
              <a:solidFill>
                <a:prstClr val="black"/>
              </a:solidFill>
            </a:endParaRPr>
          </a:p>
          <a:p>
            <a:pPr defTabSz="457200"/>
            <a:r>
              <a:rPr lang="fr-FR" sz="1600" dirty="0">
                <a:solidFill>
                  <a:prstClr val="black"/>
                </a:solidFill>
              </a:rPr>
              <a:t>(</a:t>
            </a:r>
            <a:r>
              <a:rPr lang="fr-FR" sz="1600" dirty="0" err="1">
                <a:solidFill>
                  <a:prstClr val="black"/>
                </a:solidFill>
              </a:rPr>
              <a:t>with</a:t>
            </a:r>
            <a:r>
              <a:rPr lang="fr-FR" sz="1600" dirty="0">
                <a:solidFill>
                  <a:prstClr val="black"/>
                </a:solidFill>
              </a:rPr>
              <a:t> </a:t>
            </a:r>
            <a:r>
              <a:rPr lang="fr-FR" sz="1600" dirty="0" err="1">
                <a:solidFill>
                  <a:prstClr val="black"/>
                </a:solidFill>
              </a:rPr>
              <a:t>two</a:t>
            </a:r>
            <a:r>
              <a:rPr lang="fr-FR" sz="1600" dirty="0">
                <a:solidFill>
                  <a:prstClr val="black"/>
                </a:solidFill>
              </a:rPr>
              <a:t> signatures)</a:t>
            </a:r>
          </a:p>
          <a:p>
            <a:pPr defTabSz="457200"/>
            <a:r>
              <a:rPr lang="fr-FR" sz="1600" b="1" dirty="0">
                <a:solidFill>
                  <a:prstClr val="black"/>
                </a:solidFill>
              </a:rPr>
              <a:t>or </a:t>
            </a:r>
          </a:p>
          <a:p>
            <a:pPr defTabSz="457200"/>
            <a:r>
              <a:rPr lang="fr-FR" sz="1600" dirty="0" err="1">
                <a:solidFill>
                  <a:prstClr val="black"/>
                </a:solidFill>
              </a:rPr>
              <a:t>Two</a:t>
            </a:r>
            <a:r>
              <a:rPr lang="fr-FR" sz="1600" dirty="0">
                <a:solidFill>
                  <a:prstClr val="black"/>
                </a:solidFill>
              </a:rPr>
              <a:t> </a:t>
            </a:r>
            <a:r>
              <a:rPr lang="fr-FR" sz="1600" dirty="0" err="1">
                <a:solidFill>
                  <a:prstClr val="black"/>
                </a:solidFill>
              </a:rPr>
              <a:t>degrees</a:t>
            </a:r>
            <a:r>
              <a:rPr lang="fr-FR" sz="1600" dirty="0">
                <a:solidFill>
                  <a:prstClr val="black"/>
                </a:solidFill>
              </a:rPr>
              <a:t>/</a:t>
            </a:r>
            <a:r>
              <a:rPr lang="fr-FR" sz="1600" dirty="0" err="1">
                <a:solidFill>
                  <a:prstClr val="black"/>
                </a:solidFill>
              </a:rPr>
              <a:t>diploma</a:t>
            </a:r>
            <a:r>
              <a:rPr lang="fr-FR" sz="1600" dirty="0">
                <a:solidFill>
                  <a:prstClr val="black"/>
                </a:solidFill>
              </a:rPr>
              <a:t> (one</a:t>
            </a:r>
          </a:p>
          <a:p>
            <a:pPr defTabSz="457200"/>
            <a:r>
              <a:rPr lang="fr-FR" sz="1600" dirty="0">
                <a:solidFill>
                  <a:prstClr val="black"/>
                </a:solidFill>
              </a:rPr>
              <a:t> </a:t>
            </a:r>
            <a:r>
              <a:rPr lang="fr-FR" sz="1600" dirty="0" err="1">
                <a:solidFill>
                  <a:prstClr val="black"/>
                </a:solidFill>
              </a:rPr>
              <a:t>from</a:t>
            </a:r>
            <a:r>
              <a:rPr lang="fr-FR" sz="1600" dirty="0">
                <a:solidFill>
                  <a:prstClr val="black"/>
                </a:solidFill>
              </a:rPr>
              <a:t> </a:t>
            </a:r>
            <a:r>
              <a:rPr lang="fr-FR" sz="1600" dirty="0" err="1">
                <a:solidFill>
                  <a:prstClr val="black"/>
                </a:solidFill>
              </a:rPr>
              <a:t>each</a:t>
            </a:r>
            <a:r>
              <a:rPr lang="fr-FR" sz="1600" dirty="0">
                <a:solidFill>
                  <a:prstClr val="black"/>
                </a:solidFill>
              </a:rPr>
              <a:t> institution)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3990089" y="5147900"/>
            <a:ext cx="4469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dirty="0">
                <a:solidFill>
                  <a:prstClr val="black"/>
                </a:solidFill>
              </a:rPr>
              <a:t>Co-</a:t>
            </a:r>
            <a:r>
              <a:rPr lang="fr-FR" dirty="0" err="1">
                <a:solidFill>
                  <a:prstClr val="black"/>
                </a:solidFill>
              </a:rPr>
              <a:t>selection</a:t>
            </a:r>
            <a:r>
              <a:rPr lang="fr-FR" dirty="0">
                <a:solidFill>
                  <a:prstClr val="black"/>
                </a:solidFill>
              </a:rPr>
              <a:t> by </a:t>
            </a:r>
            <a:r>
              <a:rPr lang="fr-FR" dirty="0" err="1">
                <a:solidFill>
                  <a:prstClr val="black"/>
                </a:solidFill>
              </a:rPr>
              <a:t>Indian</a:t>
            </a:r>
            <a:r>
              <a:rPr lang="fr-FR" dirty="0">
                <a:solidFill>
                  <a:prstClr val="black"/>
                </a:solidFill>
              </a:rPr>
              <a:t> and French institutions</a:t>
            </a:r>
          </a:p>
        </p:txBody>
      </p:sp>
      <p:sp>
        <p:nvSpPr>
          <p:cNvPr id="34" name="Flèche vers la droite 33"/>
          <p:cNvSpPr/>
          <p:nvPr/>
        </p:nvSpPr>
        <p:spPr>
          <a:xfrm>
            <a:off x="3248399" y="5221853"/>
            <a:ext cx="538390" cy="2214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39" name="Accolade ouvrante 38"/>
          <p:cNvSpPr/>
          <p:nvPr/>
        </p:nvSpPr>
        <p:spPr>
          <a:xfrm>
            <a:off x="542790" y="2540212"/>
            <a:ext cx="414140" cy="1326963"/>
          </a:xfrm>
          <a:prstGeom prst="leftBrace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31158" y="2667757"/>
            <a:ext cx="773073" cy="73866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fr-FR" sz="1400" dirty="0">
                <a:solidFill>
                  <a:prstClr val="black"/>
                </a:solidFill>
              </a:rPr>
              <a:t>Full </a:t>
            </a:r>
            <a:r>
              <a:rPr lang="fr-FR" sz="1400" dirty="0" err="1">
                <a:solidFill>
                  <a:prstClr val="black"/>
                </a:solidFill>
              </a:rPr>
              <a:t>PhD</a:t>
            </a:r>
            <a:r>
              <a:rPr lang="fr-FR" sz="1400" dirty="0">
                <a:solidFill>
                  <a:prstClr val="black"/>
                </a:solidFill>
              </a:rPr>
              <a:t> in</a:t>
            </a:r>
          </a:p>
          <a:p>
            <a:pPr defTabSz="457200"/>
            <a:r>
              <a:rPr lang="fr-FR" sz="1400" dirty="0" smtClean="0">
                <a:solidFill>
                  <a:prstClr val="black"/>
                </a:solidFill>
              </a:rPr>
              <a:t>France</a:t>
            </a:r>
            <a:endParaRPr lang="fr-FR" sz="1400" dirty="0">
              <a:solidFill>
                <a:prstClr val="black"/>
              </a:solidFill>
            </a:endParaRPr>
          </a:p>
        </p:txBody>
      </p:sp>
      <p:sp>
        <p:nvSpPr>
          <p:cNvPr id="41" name="Flèche vers la droite 28"/>
          <p:cNvSpPr/>
          <p:nvPr/>
        </p:nvSpPr>
        <p:spPr>
          <a:xfrm>
            <a:off x="5704977" y="1737862"/>
            <a:ext cx="538390" cy="2214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Double flèche horizontale 1"/>
          <p:cNvSpPr/>
          <p:nvPr/>
        </p:nvSpPr>
        <p:spPr>
          <a:xfrm>
            <a:off x="6388363" y="3126664"/>
            <a:ext cx="404134" cy="184666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42" name="Double flèche horizontale 41"/>
          <p:cNvSpPr/>
          <p:nvPr/>
        </p:nvSpPr>
        <p:spPr>
          <a:xfrm>
            <a:off x="6144293" y="4402790"/>
            <a:ext cx="404134" cy="184666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222354" y="188640"/>
            <a:ext cx="4488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tx2"/>
                </a:solidFill>
              </a:rPr>
              <a:t>Joint </a:t>
            </a:r>
            <a:r>
              <a:rPr lang="fr-FR" sz="2400" b="1" dirty="0" err="1" smtClean="0">
                <a:solidFill>
                  <a:schemeClr val="tx2"/>
                </a:solidFill>
              </a:rPr>
              <a:t>PhD</a:t>
            </a:r>
            <a:r>
              <a:rPr lang="fr-FR" sz="2400" b="1" dirty="0" smtClean="0">
                <a:solidFill>
                  <a:schemeClr val="tx2"/>
                </a:solidFill>
              </a:rPr>
              <a:t> – Thèse en « cotutelle »</a:t>
            </a:r>
            <a:endParaRPr lang="fr-FR" sz="2400" b="1" dirty="0">
              <a:solidFill>
                <a:schemeClr val="tx2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79512" y="59492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154386" y="5672281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tx2"/>
                </a:solidFill>
                <a:sym typeface="Wingdings" panose="05000000000000000000" pitchFamily="2" charset="2"/>
              </a:rPr>
              <a:t> </a:t>
            </a:r>
            <a:r>
              <a:rPr lang="fr-FR" dirty="0" err="1" smtClean="0">
                <a:solidFill>
                  <a:schemeClr val="tx2"/>
                </a:solidFill>
              </a:rPr>
              <a:t>Innovative</a:t>
            </a:r>
            <a:r>
              <a:rPr lang="fr-FR" dirty="0" smtClean="0">
                <a:solidFill>
                  <a:schemeClr val="tx2"/>
                </a:solidFill>
              </a:rPr>
              <a:t> and attractive curriculum </a:t>
            </a:r>
          </a:p>
          <a:p>
            <a:r>
              <a:rPr lang="fr-FR" dirty="0" smtClean="0">
                <a:solidFill>
                  <a:schemeClr val="tx2"/>
                </a:solidFill>
                <a:sym typeface="Wingdings" panose="05000000000000000000" pitchFamily="2" charset="2"/>
              </a:rPr>
              <a:t> </a:t>
            </a:r>
            <a:r>
              <a:rPr lang="fr-FR" dirty="0" smtClean="0">
                <a:solidFill>
                  <a:schemeClr val="tx2"/>
                </a:solidFill>
              </a:rPr>
              <a:t>to </a:t>
            </a:r>
            <a:r>
              <a:rPr lang="fr-FR" dirty="0" err="1">
                <a:solidFill>
                  <a:schemeClr val="tx2"/>
                </a:solidFill>
              </a:rPr>
              <a:t>promote</a:t>
            </a:r>
            <a:r>
              <a:rPr lang="fr-FR" dirty="0">
                <a:solidFill>
                  <a:schemeClr val="tx2"/>
                </a:solidFill>
              </a:rPr>
              <a:t> the </a:t>
            </a:r>
            <a:r>
              <a:rPr lang="fr-FR" dirty="0" err="1">
                <a:solidFill>
                  <a:schemeClr val="tx2"/>
                </a:solidFill>
              </a:rPr>
              <a:t>mobility</a:t>
            </a:r>
            <a:r>
              <a:rPr lang="fr-FR" dirty="0">
                <a:solidFill>
                  <a:schemeClr val="tx2"/>
                </a:solidFill>
              </a:rPr>
              <a:t> of </a:t>
            </a:r>
            <a:r>
              <a:rPr lang="fr-FR" dirty="0" err="1">
                <a:solidFill>
                  <a:schemeClr val="tx2"/>
                </a:solidFill>
              </a:rPr>
              <a:t>students</a:t>
            </a:r>
            <a:r>
              <a:rPr lang="fr-FR" dirty="0">
                <a:solidFill>
                  <a:schemeClr val="tx2"/>
                </a:solidFill>
              </a:rPr>
              <a:t> </a:t>
            </a:r>
            <a:r>
              <a:rPr lang="fr-FR" dirty="0" err="1">
                <a:solidFill>
                  <a:schemeClr val="tx2"/>
                </a:solidFill>
              </a:rPr>
              <a:t>from</a:t>
            </a:r>
            <a:r>
              <a:rPr lang="fr-FR" dirty="0">
                <a:solidFill>
                  <a:schemeClr val="tx2"/>
                </a:solidFill>
              </a:rPr>
              <a:t> </a:t>
            </a:r>
            <a:r>
              <a:rPr lang="fr-FR" dirty="0" err="1">
                <a:solidFill>
                  <a:schemeClr val="tx2"/>
                </a:solidFill>
              </a:rPr>
              <a:t>our</a:t>
            </a:r>
            <a:r>
              <a:rPr lang="fr-FR" dirty="0">
                <a:solidFill>
                  <a:schemeClr val="tx2"/>
                </a:solidFill>
              </a:rPr>
              <a:t> </a:t>
            </a:r>
            <a:r>
              <a:rPr lang="fr-FR" dirty="0" err="1">
                <a:solidFill>
                  <a:schemeClr val="tx2"/>
                </a:solidFill>
              </a:rPr>
              <a:t>two</a:t>
            </a:r>
            <a:r>
              <a:rPr lang="fr-FR" dirty="0">
                <a:solidFill>
                  <a:schemeClr val="tx2"/>
                </a:solidFill>
              </a:rPr>
              <a:t> countries, </a:t>
            </a:r>
            <a:r>
              <a:rPr lang="fr-FR" dirty="0" err="1">
                <a:solidFill>
                  <a:schemeClr val="tx2"/>
                </a:solidFill>
              </a:rPr>
              <a:t>while</a:t>
            </a:r>
            <a:r>
              <a:rPr lang="fr-FR" dirty="0">
                <a:solidFill>
                  <a:schemeClr val="tx2"/>
                </a:solidFill>
              </a:rPr>
              <a:t> </a:t>
            </a:r>
            <a:r>
              <a:rPr lang="fr-FR" dirty="0" err="1">
                <a:solidFill>
                  <a:schemeClr val="tx2"/>
                </a:solidFill>
              </a:rPr>
              <a:t>supporting</a:t>
            </a:r>
            <a:r>
              <a:rPr lang="fr-FR" dirty="0">
                <a:solidFill>
                  <a:schemeClr val="tx2"/>
                </a:solidFill>
              </a:rPr>
              <a:t> the </a:t>
            </a:r>
            <a:r>
              <a:rPr lang="fr-FR" dirty="0" err="1">
                <a:solidFill>
                  <a:schemeClr val="tx2"/>
                </a:solidFill>
              </a:rPr>
              <a:t>development</a:t>
            </a:r>
            <a:r>
              <a:rPr lang="fr-FR" dirty="0">
                <a:solidFill>
                  <a:schemeClr val="tx2"/>
                </a:solidFill>
              </a:rPr>
              <a:t> of science and </a:t>
            </a:r>
            <a:r>
              <a:rPr lang="fr-FR" dirty="0" err="1">
                <a:solidFill>
                  <a:schemeClr val="tx2"/>
                </a:solidFill>
              </a:rPr>
              <a:t>technology</a:t>
            </a:r>
            <a:r>
              <a:rPr lang="fr-FR" dirty="0">
                <a:solidFill>
                  <a:schemeClr val="tx2"/>
                </a:solidFill>
              </a:rPr>
              <a:t> </a:t>
            </a:r>
            <a:r>
              <a:rPr lang="fr-FR" dirty="0" err="1">
                <a:solidFill>
                  <a:schemeClr val="tx2"/>
                </a:solidFill>
              </a:rPr>
              <a:t>cooperation</a:t>
            </a:r>
            <a:r>
              <a:rPr lang="fr-FR" dirty="0">
                <a:solidFill>
                  <a:schemeClr val="tx2"/>
                </a:solidFill>
              </a:rPr>
              <a:t> in </a:t>
            </a:r>
            <a:r>
              <a:rPr lang="fr-FR" dirty="0" err="1">
                <a:solidFill>
                  <a:schemeClr val="tx2"/>
                </a:solidFill>
              </a:rPr>
              <a:t>some</a:t>
            </a:r>
            <a:r>
              <a:rPr lang="fr-FR" dirty="0">
                <a:solidFill>
                  <a:schemeClr val="tx2"/>
                </a:solidFill>
              </a:rPr>
              <a:t> areas of </a:t>
            </a:r>
            <a:r>
              <a:rPr lang="fr-FR" dirty="0" err="1">
                <a:solidFill>
                  <a:schemeClr val="tx2"/>
                </a:solidFill>
              </a:rPr>
              <a:t>mutual</a:t>
            </a:r>
            <a:r>
              <a:rPr lang="fr-FR" dirty="0">
                <a:solidFill>
                  <a:schemeClr val="tx2"/>
                </a:solidFill>
              </a:rPr>
              <a:t> </a:t>
            </a:r>
            <a:r>
              <a:rPr lang="fr-FR" dirty="0" err="1">
                <a:solidFill>
                  <a:schemeClr val="tx2"/>
                </a:solidFill>
              </a:rPr>
              <a:t>interest</a:t>
            </a:r>
            <a:r>
              <a:rPr lang="fr-FR" dirty="0">
                <a:solidFill>
                  <a:schemeClr val="tx2"/>
                </a:solidFill>
              </a:rPr>
              <a:t>. </a:t>
            </a:r>
          </a:p>
        </p:txBody>
      </p:sp>
      <p:pic>
        <p:nvPicPr>
          <p:cNvPr id="43" name="Picture 5" descr="frenchembass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3529"/>
            <a:ext cx="1258887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786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2" grpId="0" animBg="1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/>
      <p:bldP spid="33" grpId="0"/>
      <p:bldP spid="34" grpId="0" animBg="1"/>
      <p:bldP spid="39" grpId="0" animBg="1"/>
      <p:bldP spid="40" grpId="0" animBg="1"/>
      <p:bldP spid="41" grpId="0" animBg="1"/>
      <p:bldP spid="2" grpId="0" animBg="1"/>
      <p:bldP spid="4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0" y="0"/>
            <a:ext cx="5811864" cy="6858000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3413125" y="1873250"/>
            <a:ext cx="203200" cy="1905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2609850" y="3917950"/>
            <a:ext cx="152400" cy="1524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3530600" y="5194300"/>
            <a:ext cx="152400" cy="1524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5645150" y="3117850"/>
            <a:ext cx="152400" cy="1524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3930650" y="5403850"/>
            <a:ext cx="152400" cy="1524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347899" y="1412550"/>
            <a:ext cx="2536852" cy="338554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FFFF"/>
                </a:solidFill>
              </a:rPr>
              <a:t>Ambassade de France Delhi</a:t>
            </a:r>
            <a:endParaRPr lang="fr-FR" sz="1600" dirty="0">
              <a:solidFill>
                <a:srgbClr val="FFFF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22934" y="3270250"/>
            <a:ext cx="1939316" cy="584776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FFFF"/>
                </a:solidFill>
              </a:rPr>
              <a:t>Consulat Général</a:t>
            </a:r>
          </a:p>
          <a:p>
            <a:pPr algn="ctr"/>
            <a:r>
              <a:rPr lang="fr-FR" sz="1600" dirty="0" err="1" smtClean="0">
                <a:solidFill>
                  <a:srgbClr val="FFFFFF"/>
                </a:solidFill>
              </a:rPr>
              <a:t>Mumbai</a:t>
            </a:r>
            <a:r>
              <a:rPr lang="fr-FR" sz="1600" dirty="0" smtClean="0">
                <a:solidFill>
                  <a:srgbClr val="FFFFFF"/>
                </a:solidFill>
              </a:rPr>
              <a:t> (Bombay)</a:t>
            </a:r>
            <a:endParaRPr lang="fr-FR" sz="1600" dirty="0">
              <a:solidFill>
                <a:srgbClr val="FFFFFF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083050" y="4761924"/>
            <a:ext cx="1939316" cy="584776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FFFF"/>
                </a:solidFill>
              </a:rPr>
              <a:t>Consulat Général</a:t>
            </a:r>
          </a:p>
          <a:p>
            <a:pPr algn="ctr"/>
            <a:r>
              <a:rPr lang="fr-FR" sz="1600" dirty="0" smtClean="0">
                <a:solidFill>
                  <a:srgbClr val="FFFFFF"/>
                </a:solidFill>
              </a:rPr>
              <a:t>Pondichéry</a:t>
            </a:r>
            <a:endParaRPr lang="fr-FR" sz="1600" dirty="0">
              <a:solidFill>
                <a:srgbClr val="FFFF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245660" y="4971474"/>
            <a:ext cx="2071897" cy="584776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FFFF"/>
                </a:solidFill>
              </a:rPr>
              <a:t>Consulat Général</a:t>
            </a:r>
          </a:p>
          <a:p>
            <a:pPr algn="ctr"/>
            <a:r>
              <a:rPr lang="fr-FR" sz="1600" dirty="0" err="1" smtClean="0">
                <a:solidFill>
                  <a:srgbClr val="FFFFFF"/>
                </a:solidFill>
              </a:rPr>
              <a:t>Bangaluru</a:t>
            </a:r>
            <a:r>
              <a:rPr lang="fr-FR" sz="1600" dirty="0" smtClean="0">
                <a:solidFill>
                  <a:srgbClr val="FFFFFF"/>
                </a:solidFill>
              </a:rPr>
              <a:t> (Bangalore)</a:t>
            </a:r>
            <a:endParaRPr lang="fr-FR" sz="1600" dirty="0">
              <a:solidFill>
                <a:srgbClr val="FFFF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006315" y="2685474"/>
            <a:ext cx="1939316" cy="584776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FFFF"/>
                </a:solidFill>
              </a:rPr>
              <a:t>Consulat Général</a:t>
            </a:r>
          </a:p>
          <a:p>
            <a:pPr algn="ctr"/>
            <a:r>
              <a:rPr lang="fr-FR" sz="1600" dirty="0" err="1" smtClean="0">
                <a:solidFill>
                  <a:srgbClr val="FFFFFF"/>
                </a:solidFill>
              </a:rPr>
              <a:t>Kolkata</a:t>
            </a:r>
            <a:r>
              <a:rPr lang="fr-FR" sz="1600" dirty="0" smtClean="0">
                <a:solidFill>
                  <a:srgbClr val="FFFFFF"/>
                </a:solidFill>
              </a:rPr>
              <a:t> (Calcutta)</a:t>
            </a:r>
            <a:endParaRPr lang="fr-FR" sz="1600" dirty="0">
              <a:solidFill>
                <a:srgbClr val="FFFFFF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283968" y="30292"/>
            <a:ext cx="2952328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0090"/>
                </a:solidFill>
              </a:rPr>
              <a:t>French network in </a:t>
            </a:r>
            <a:r>
              <a:rPr lang="fr-FR" sz="2000" b="1" dirty="0" err="1" smtClean="0">
                <a:solidFill>
                  <a:srgbClr val="000090"/>
                </a:solidFill>
              </a:rPr>
              <a:t>India</a:t>
            </a:r>
            <a:endParaRPr lang="fr-FR" sz="2000" b="1" dirty="0" smtClean="0">
              <a:solidFill>
                <a:srgbClr val="000090"/>
              </a:solidFill>
            </a:endParaRPr>
          </a:p>
          <a:p>
            <a:pPr algn="ctr"/>
            <a:r>
              <a:rPr lang="fr-FR" sz="2000" b="1" dirty="0" err="1" smtClean="0">
                <a:solidFill>
                  <a:srgbClr val="000090"/>
                </a:solidFill>
              </a:rPr>
              <a:t>Embassy</a:t>
            </a:r>
            <a:r>
              <a:rPr lang="fr-FR" sz="2000" b="1" dirty="0" smtClean="0">
                <a:solidFill>
                  <a:srgbClr val="000090"/>
                </a:solidFill>
              </a:rPr>
              <a:t> and </a:t>
            </a:r>
          </a:p>
          <a:p>
            <a:pPr algn="ctr"/>
            <a:r>
              <a:rPr lang="fr-FR" sz="2000" b="1" dirty="0" smtClean="0">
                <a:solidFill>
                  <a:srgbClr val="000090"/>
                </a:solidFill>
              </a:rPr>
              <a:t>General </a:t>
            </a:r>
            <a:r>
              <a:rPr lang="fr-FR" sz="2000" b="1" dirty="0" err="1" smtClean="0">
                <a:solidFill>
                  <a:srgbClr val="000090"/>
                </a:solidFill>
              </a:rPr>
              <a:t>Consulates</a:t>
            </a:r>
            <a:endParaRPr lang="fr-FR" sz="2000" b="1" dirty="0">
              <a:solidFill>
                <a:srgbClr val="000090"/>
              </a:solidFill>
            </a:endParaRPr>
          </a:p>
        </p:txBody>
      </p:sp>
      <p:pic>
        <p:nvPicPr>
          <p:cNvPr id="16" name="Picture 5" descr="frenchembass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0352" y="116632"/>
            <a:ext cx="1258887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082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954708"/>
              </p:ext>
            </p:extLst>
          </p:nvPr>
        </p:nvGraphicFramePr>
        <p:xfrm>
          <a:off x="457200" y="1066800"/>
          <a:ext cx="8153782" cy="52563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86400"/>
                <a:gridCol w="1394507"/>
                <a:gridCol w="1272875"/>
              </a:tblGrid>
              <a:tr h="7644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rgbClr val="002060"/>
                          </a:solidFill>
                          <a:effectLst/>
                        </a:rPr>
                        <a:t>Domaines</a:t>
                      </a:r>
                      <a:endParaRPr lang="fr-FR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rgbClr val="002060"/>
                          </a:solidFill>
                          <a:effectLst/>
                        </a:rPr>
                        <a:t>Budget </a:t>
                      </a:r>
                      <a:r>
                        <a:rPr lang="fr-FR" sz="1400" dirty="0" smtClean="0">
                          <a:solidFill>
                            <a:srgbClr val="002060"/>
                          </a:solidFill>
                          <a:effectLst/>
                        </a:rPr>
                        <a:t>in m</a:t>
                      </a:r>
                      <a:r>
                        <a:rPr lang="fr-FR" sz="1400" baseline="0" dirty="0" smtClean="0">
                          <a:solidFill>
                            <a:srgbClr val="002060"/>
                          </a:solidFill>
                          <a:effectLst/>
                        </a:rPr>
                        <a:t> billion</a:t>
                      </a:r>
                      <a:r>
                        <a:rPr lang="fr-FR" sz="1400" dirty="0" smtClean="0">
                          <a:solidFill>
                            <a:srgbClr val="002060"/>
                          </a:solidFill>
                          <a:effectLst/>
                        </a:rPr>
                        <a:t> € (*)</a:t>
                      </a:r>
                      <a:endParaRPr lang="fr-FR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rgbClr val="002060"/>
                          </a:solidFill>
                          <a:effectLst/>
                        </a:rPr>
                        <a:t>Distribution </a:t>
                      </a:r>
                      <a:r>
                        <a:rPr lang="fr-FR" sz="1400" dirty="0">
                          <a:solidFill>
                            <a:srgbClr val="002060"/>
                          </a:solidFill>
                          <a:effectLst/>
                        </a:rPr>
                        <a:t>(%)</a:t>
                      </a:r>
                      <a:endParaRPr lang="fr-FR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662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</a:rPr>
                        <a:t>Nuclear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(Department of Atomic Energy – DAE)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13,8</a:t>
                      </a: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22,0</a:t>
                      </a: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171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</a:rPr>
                        <a:t>Space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(Department of Space -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</a:rPr>
                        <a:t>DoS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11,1</a:t>
                      </a: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17,6</a:t>
                      </a: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206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</a:rPr>
                        <a:t>Defense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(Defense Research &amp; Development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</a:rPr>
                        <a:t>Organisation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 – DRDO)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9,9</a:t>
                      </a: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15,7</a:t>
                      </a: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A6A6A6"/>
                    </a:solidFill>
                  </a:tcPr>
                </a:tc>
              </a:tr>
              <a:tr h="3937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</a:rPr>
                        <a:t>Agriculture (Indian Council of Agricultural Research – ICAR)</a:t>
                      </a:r>
                      <a:endParaRPr lang="fr-FR" sz="1400" b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9,5</a:t>
                      </a: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15,1</a:t>
                      </a: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F2F2F2"/>
                    </a:solidFill>
                  </a:tcPr>
                </a:tc>
              </a:tr>
              <a:tr h="5206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</a:rPr>
                        <a:t>Scientific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and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</a:rPr>
                        <a:t> Industrial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Research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</a:rPr>
                        <a:t> (Department of Scientific and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Industrial Research – DSIR / CSIR)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6,0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9,6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A6A6A6"/>
                    </a:solidFill>
                  </a:tcPr>
                </a:tc>
              </a:tr>
              <a:tr h="5206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Sciences &amp; Technologies 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US" sz="14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Departement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of Science &amp; Technology – DST)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5,8</a:t>
                      </a: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9,1</a:t>
                      </a: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F2F2F2"/>
                    </a:solidFill>
                  </a:tcPr>
                </a:tc>
              </a:tr>
              <a:tr h="3544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Biotechnologies (Department of Biotechnology - DBT)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2,4</a:t>
                      </a: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3,9</a:t>
                      </a: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A6A6A6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0" dirty="0" err="1" smtClean="0">
                          <a:solidFill>
                            <a:srgbClr val="002060"/>
                          </a:solidFill>
                          <a:effectLst/>
                        </a:rPr>
                        <a:t>Earth</a:t>
                      </a:r>
                      <a:r>
                        <a:rPr lang="fr-FR" sz="1400" b="0" dirty="0" smtClean="0">
                          <a:solidFill>
                            <a:srgbClr val="002060"/>
                          </a:solidFill>
                          <a:effectLst/>
                        </a:rPr>
                        <a:t> Sciences </a:t>
                      </a:r>
                      <a:r>
                        <a:rPr lang="fr-FR" sz="1400" b="0" dirty="0">
                          <a:solidFill>
                            <a:srgbClr val="002060"/>
                          </a:solidFill>
                          <a:effectLst/>
                        </a:rPr>
                        <a:t>(</a:t>
                      </a:r>
                      <a:r>
                        <a:rPr lang="fr-FR" sz="1400" b="0" dirty="0" err="1">
                          <a:solidFill>
                            <a:srgbClr val="002060"/>
                          </a:solidFill>
                          <a:effectLst/>
                        </a:rPr>
                        <a:t>Minister</a:t>
                      </a:r>
                      <a:r>
                        <a:rPr lang="fr-FR" sz="1400" b="0" dirty="0">
                          <a:solidFill>
                            <a:srgbClr val="002060"/>
                          </a:solidFill>
                          <a:effectLst/>
                        </a:rPr>
                        <a:t> of </a:t>
                      </a:r>
                      <a:r>
                        <a:rPr lang="fr-FR" sz="1400" b="0" dirty="0" err="1">
                          <a:solidFill>
                            <a:srgbClr val="002060"/>
                          </a:solidFill>
                          <a:effectLst/>
                        </a:rPr>
                        <a:t>Earth</a:t>
                      </a:r>
                      <a:r>
                        <a:rPr lang="fr-FR" sz="1400" b="0" dirty="0">
                          <a:solidFill>
                            <a:srgbClr val="002060"/>
                          </a:solidFill>
                          <a:effectLst/>
                        </a:rPr>
                        <a:t> Sciences – </a:t>
                      </a:r>
                      <a:r>
                        <a:rPr lang="fr-FR" sz="1400" b="0" dirty="0" err="1">
                          <a:solidFill>
                            <a:srgbClr val="002060"/>
                          </a:solidFill>
                          <a:effectLst/>
                        </a:rPr>
                        <a:t>MoES</a:t>
                      </a:r>
                      <a:r>
                        <a:rPr lang="fr-FR" sz="1400" b="0" dirty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  <a:endParaRPr lang="fr-FR" sz="140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2,4</a:t>
                      </a: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3,8</a:t>
                      </a: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F2F2F2"/>
                    </a:solidFill>
                  </a:tcPr>
                </a:tc>
              </a:tr>
              <a:tr h="5206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000000"/>
                          </a:solidFill>
                          <a:effectLst/>
                        </a:rPr>
                        <a:t>Health</a:t>
                      </a: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rgbClr val="000000"/>
                          </a:solidFill>
                          <a:effectLst/>
                        </a:rPr>
                        <a:t>/Medicine </a:t>
                      </a: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</a:rPr>
                        <a:t>(Indian Council for Medical Research – ICMR)</a:t>
                      </a:r>
                      <a:endParaRPr lang="fr-FR" sz="1400" b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en-US" sz="1400" dirty="0" smtClean="0">
                          <a:effectLst/>
                        </a:rPr>
                        <a:t>1,51</a:t>
                      </a: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2,4</a:t>
                      </a: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A6A6A6"/>
                    </a:solidFill>
                  </a:tcPr>
                </a:tc>
              </a:tr>
              <a:tr h="5206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0" dirty="0" smtClean="0">
                          <a:solidFill>
                            <a:srgbClr val="000000"/>
                          </a:solidFill>
                          <a:effectLst/>
                        </a:rPr>
                        <a:t>New</a:t>
                      </a:r>
                      <a:r>
                        <a:rPr lang="fr-FR" sz="1400" b="0" baseline="0" dirty="0" smtClean="0">
                          <a:solidFill>
                            <a:srgbClr val="000000"/>
                          </a:solidFill>
                          <a:effectLst/>
                        </a:rPr>
                        <a:t> and </a:t>
                      </a:r>
                      <a:r>
                        <a:rPr lang="fr-FR" sz="1400" b="0" baseline="0" dirty="0" err="1" smtClean="0">
                          <a:solidFill>
                            <a:srgbClr val="000000"/>
                          </a:solidFill>
                          <a:effectLst/>
                        </a:rPr>
                        <a:t>renewable</a:t>
                      </a:r>
                      <a:r>
                        <a:rPr lang="fr-FR" sz="1400" b="0" baseline="0" dirty="0" smtClean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fr-FR" sz="1400" b="0" baseline="0" dirty="0" err="1" smtClean="0">
                          <a:solidFill>
                            <a:srgbClr val="000000"/>
                          </a:solidFill>
                          <a:effectLst/>
                        </a:rPr>
                        <a:t>energies</a:t>
                      </a:r>
                      <a:r>
                        <a:rPr lang="fr-FR" sz="1400" b="0" baseline="0" dirty="0" smtClean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fr-FR" sz="1400" b="0" dirty="0" smtClean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</a:rPr>
                        <a:t>Ministry of New and Renewable Energy - MNRE</a:t>
                      </a:r>
                      <a:r>
                        <a:rPr lang="fr-FR" sz="1400" b="0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fr-FR" sz="1400" b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 </a:t>
                      </a:r>
                      <a:r>
                        <a:rPr lang="fr-FR" sz="1400" dirty="0" smtClean="0">
                          <a:effectLst/>
                        </a:rPr>
                        <a:t>0,44</a:t>
                      </a: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0,7</a:t>
                      </a:r>
                      <a:endParaRPr lang="fr-F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 bwMode="auto">
          <a:xfrm>
            <a:off x="0" y="6408"/>
            <a:ext cx="8229600" cy="68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4000" i="1" kern="0" dirty="0" smtClean="0"/>
              <a:t>Priorities in S&amp;T</a:t>
            </a:r>
            <a:endParaRPr lang="en-US" sz="4000" i="1" kern="0" dirty="0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35496" y="764704"/>
            <a:ext cx="7056438" cy="0"/>
          </a:xfrm>
          <a:prstGeom prst="line">
            <a:avLst/>
          </a:prstGeom>
          <a:noFill/>
          <a:ln w="1905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609600" y="6367046"/>
            <a:ext cx="2739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>
                <a:latin typeface="Calibri" panose="020F0502020204030204" pitchFamily="34" charset="0"/>
              </a:rPr>
              <a:t>(* Programmation 2015/2016)</a:t>
            </a:r>
            <a:endParaRPr lang="fr-FR" sz="1600" i="1" dirty="0">
              <a:latin typeface="Calibri" panose="020F0502020204030204" pitchFamily="34" charset="0"/>
            </a:endParaRP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0D81802C-5078-4CEC-AFD3-61EF70E0606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5" descr="frenchembass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5115" y="58766"/>
            <a:ext cx="1258887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851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0" y="0"/>
            <a:ext cx="5811864" cy="6858000"/>
          </a:xfrm>
          <a:prstGeom prst="rect">
            <a:avLst/>
          </a:prstGeom>
        </p:spPr>
      </p:pic>
      <p:sp>
        <p:nvSpPr>
          <p:cNvPr id="2" name="Pentagone 1"/>
          <p:cNvSpPr/>
          <p:nvPr/>
        </p:nvSpPr>
        <p:spPr>
          <a:xfrm>
            <a:off x="3438525" y="1879600"/>
            <a:ext cx="146050" cy="120650"/>
          </a:xfrm>
          <a:prstGeom prst="pentagon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Pentagone 3"/>
          <p:cNvSpPr/>
          <p:nvPr/>
        </p:nvSpPr>
        <p:spPr>
          <a:xfrm>
            <a:off x="2581275" y="3917950"/>
            <a:ext cx="146050" cy="120650"/>
          </a:xfrm>
          <a:prstGeom prst="pentagon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Pentagone 4"/>
          <p:cNvSpPr/>
          <p:nvPr/>
        </p:nvSpPr>
        <p:spPr>
          <a:xfrm>
            <a:off x="2581275" y="3079750"/>
            <a:ext cx="146050" cy="120650"/>
          </a:xfrm>
          <a:prstGeom prst="pentagon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Pentagone 5"/>
          <p:cNvSpPr/>
          <p:nvPr/>
        </p:nvSpPr>
        <p:spPr>
          <a:xfrm>
            <a:off x="3438525" y="1428750"/>
            <a:ext cx="146050" cy="120650"/>
          </a:xfrm>
          <a:prstGeom prst="pentagon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Pentagone 6"/>
          <p:cNvSpPr/>
          <p:nvPr/>
        </p:nvSpPr>
        <p:spPr>
          <a:xfrm>
            <a:off x="5667375" y="3140075"/>
            <a:ext cx="146050" cy="120650"/>
          </a:xfrm>
          <a:prstGeom prst="pentagon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Pentagone 7"/>
          <p:cNvSpPr/>
          <p:nvPr/>
        </p:nvSpPr>
        <p:spPr>
          <a:xfrm>
            <a:off x="3736975" y="4286250"/>
            <a:ext cx="146050" cy="120650"/>
          </a:xfrm>
          <a:prstGeom prst="pentagon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Pentagone 8"/>
          <p:cNvSpPr/>
          <p:nvPr/>
        </p:nvSpPr>
        <p:spPr>
          <a:xfrm>
            <a:off x="3511550" y="5207000"/>
            <a:ext cx="146050" cy="120650"/>
          </a:xfrm>
          <a:prstGeom prst="pentagon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Pentagone 9"/>
          <p:cNvSpPr/>
          <p:nvPr/>
        </p:nvSpPr>
        <p:spPr>
          <a:xfrm>
            <a:off x="4117975" y="5175250"/>
            <a:ext cx="146050" cy="120650"/>
          </a:xfrm>
          <a:prstGeom prst="pentagon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Pentagone 10"/>
          <p:cNvSpPr/>
          <p:nvPr/>
        </p:nvSpPr>
        <p:spPr>
          <a:xfrm>
            <a:off x="2816225" y="4038600"/>
            <a:ext cx="146050" cy="120650"/>
          </a:xfrm>
          <a:prstGeom prst="pentagon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Pentagone 11"/>
          <p:cNvSpPr/>
          <p:nvPr/>
        </p:nvSpPr>
        <p:spPr>
          <a:xfrm>
            <a:off x="3241675" y="5848350"/>
            <a:ext cx="146050" cy="120650"/>
          </a:xfrm>
          <a:prstGeom prst="pentagon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588231" y="3862973"/>
            <a:ext cx="1008919" cy="338554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FFFF"/>
                </a:solidFill>
              </a:rPr>
              <a:t>Bombay</a:t>
            </a:r>
            <a:endParaRPr lang="fr-FR" sz="1600" dirty="0">
              <a:solidFill>
                <a:srgbClr val="FFFF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946765" y="3989973"/>
            <a:ext cx="685069" cy="338554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FFFF"/>
                </a:solidFill>
              </a:rPr>
              <a:t>Pune</a:t>
            </a:r>
            <a:endParaRPr lang="fr-FR" sz="1600" dirty="0">
              <a:solidFill>
                <a:srgbClr val="FFFF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466850" y="2844969"/>
            <a:ext cx="1320800" cy="338554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FFFF"/>
                </a:solidFill>
              </a:rPr>
              <a:t>Ahmedabad</a:t>
            </a:r>
            <a:endParaRPr lang="fr-FR" sz="1600" dirty="0">
              <a:solidFill>
                <a:srgbClr val="FFFFF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267931" y="4822111"/>
            <a:ext cx="1008919" cy="338554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rgbClr val="FFFFFF"/>
                </a:solidFill>
              </a:rPr>
              <a:t>Chennai</a:t>
            </a:r>
            <a:endParaRPr lang="fr-FR" sz="1600" dirty="0">
              <a:solidFill>
                <a:srgbClr val="FFFFFF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035483" y="4887496"/>
            <a:ext cx="1056909" cy="338554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FFFF"/>
                </a:solidFill>
              </a:rPr>
              <a:t>Bangalore</a:t>
            </a:r>
            <a:endParaRPr lang="fr-FR" sz="1600" dirty="0">
              <a:solidFill>
                <a:srgbClr val="FFFFFF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708765" y="3939173"/>
            <a:ext cx="1193435" cy="338554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FFFF"/>
                </a:solidFill>
              </a:rPr>
              <a:t>Hyderabad</a:t>
            </a:r>
            <a:endParaRPr lang="fr-FR" sz="1600" dirty="0">
              <a:solidFill>
                <a:srgbClr val="FFFFFF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293090" y="3393073"/>
            <a:ext cx="1008919" cy="338554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rgbClr val="FFFFFF"/>
                </a:solidFill>
              </a:rPr>
              <a:t>Kolkata</a:t>
            </a:r>
            <a:endParaRPr lang="fr-FR" sz="1600" dirty="0">
              <a:solidFill>
                <a:srgbClr val="FFFFFF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991215" y="1081673"/>
            <a:ext cx="1133110" cy="338554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FFFF"/>
                </a:solidFill>
              </a:rPr>
              <a:t>Chandigarh</a:t>
            </a:r>
            <a:endParaRPr lang="fr-FR" sz="1600" dirty="0">
              <a:solidFill>
                <a:srgbClr val="FFFF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708765" y="2055396"/>
            <a:ext cx="1079500" cy="338554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FFFF"/>
                </a:solidFill>
              </a:rPr>
              <a:t>New Delhi</a:t>
            </a:r>
            <a:endParaRPr lang="fr-FR" sz="1600" dirty="0">
              <a:solidFill>
                <a:srgbClr val="FFFFFF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559050" y="5726211"/>
            <a:ext cx="666933" cy="30777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>
                <a:solidFill>
                  <a:srgbClr val="FFFFFF"/>
                </a:solidFill>
              </a:rPr>
              <a:t>Kochi</a:t>
            </a:r>
            <a:endParaRPr lang="fr-FR" sz="1400" dirty="0">
              <a:solidFill>
                <a:srgbClr val="FFFFFF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283968" y="30292"/>
            <a:ext cx="2952328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0090"/>
                </a:solidFill>
              </a:rPr>
              <a:t>French network in </a:t>
            </a:r>
            <a:r>
              <a:rPr lang="fr-FR" sz="2000" b="1" dirty="0" err="1" smtClean="0">
                <a:solidFill>
                  <a:srgbClr val="000090"/>
                </a:solidFill>
              </a:rPr>
              <a:t>India</a:t>
            </a:r>
            <a:endParaRPr lang="fr-FR" sz="2000" b="1" dirty="0" smtClean="0">
              <a:solidFill>
                <a:srgbClr val="000090"/>
              </a:solidFill>
            </a:endParaRPr>
          </a:p>
          <a:p>
            <a:pPr algn="ctr"/>
            <a:r>
              <a:rPr lang="fr-FR" sz="2000" b="1" dirty="0" err="1" smtClean="0">
                <a:solidFill>
                  <a:srgbClr val="000090"/>
                </a:solidFill>
              </a:rPr>
              <a:t>CampusFrance</a:t>
            </a:r>
            <a:r>
              <a:rPr lang="fr-FR" sz="2000" b="1" dirty="0" smtClean="0">
                <a:solidFill>
                  <a:srgbClr val="000090"/>
                </a:solidFill>
              </a:rPr>
              <a:t> offices</a:t>
            </a:r>
            <a:endParaRPr lang="fr-FR" sz="2000" b="1" dirty="0">
              <a:solidFill>
                <a:srgbClr val="000090"/>
              </a:solidFill>
            </a:endParaRPr>
          </a:p>
        </p:txBody>
      </p:sp>
      <p:pic>
        <p:nvPicPr>
          <p:cNvPr id="24" name="Picture 5" descr="frenchembass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0352" y="130969"/>
            <a:ext cx="1258887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 descr="Capture d’écran 2015-12-04 à 14.17.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0" y="1052736"/>
            <a:ext cx="29845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5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5-12-04 à 00.32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0"/>
            <a:ext cx="6275917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148064" y="23911"/>
            <a:ext cx="2952328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0090"/>
                </a:solidFill>
              </a:rPr>
              <a:t>French network in </a:t>
            </a:r>
            <a:r>
              <a:rPr lang="fr-FR" sz="2000" b="1" dirty="0" err="1" smtClean="0">
                <a:solidFill>
                  <a:srgbClr val="000090"/>
                </a:solidFill>
              </a:rPr>
              <a:t>India</a:t>
            </a:r>
            <a:endParaRPr lang="fr-FR" sz="2000" b="1" dirty="0" smtClean="0">
              <a:solidFill>
                <a:srgbClr val="000090"/>
              </a:solidFill>
            </a:endParaRPr>
          </a:p>
          <a:p>
            <a:pPr algn="ctr"/>
            <a:r>
              <a:rPr lang="fr-FR" sz="2000" b="1" dirty="0" smtClean="0">
                <a:solidFill>
                  <a:srgbClr val="000090"/>
                </a:solidFill>
              </a:rPr>
              <a:t>Alliances Françaises</a:t>
            </a:r>
            <a:endParaRPr lang="fr-FR" sz="2000" b="1" dirty="0">
              <a:solidFill>
                <a:srgbClr val="000090"/>
              </a:solidFill>
            </a:endParaRPr>
          </a:p>
        </p:txBody>
      </p:sp>
      <p:pic>
        <p:nvPicPr>
          <p:cNvPr id="7" name="Image 6" descr="Capture d’écran 2015-12-04 à 14.12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764704"/>
            <a:ext cx="2197100" cy="7747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76256" y="1124744"/>
            <a:ext cx="72008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5" descr="frenchembass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0352" y="130969"/>
            <a:ext cx="1258887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0949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5-12-04 à 00.56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190500"/>
            <a:ext cx="8496300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955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5-12-04 à 00.56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431800"/>
            <a:ext cx="77851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364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GABARIT_INSTITUT_FR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40037" y="3005486"/>
            <a:ext cx="9144000" cy="42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7200">
              <a:lnSpc>
                <a:spcPct val="70000"/>
              </a:lnSpc>
            </a:pPr>
            <a:r>
              <a:rPr lang="fr-FR" sz="2800" b="1" dirty="0" err="1" smtClean="0">
                <a:solidFill>
                  <a:srgbClr val="FFFFFF"/>
                </a:solidFill>
                <a:latin typeface="Arial" charset="0"/>
              </a:rPr>
              <a:t>Thank</a:t>
            </a:r>
            <a:r>
              <a:rPr lang="fr-FR" sz="28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fr-FR" sz="2800" b="1" dirty="0" err="1" smtClean="0">
                <a:solidFill>
                  <a:srgbClr val="FFFFFF"/>
                </a:solidFill>
                <a:latin typeface="Arial" charset="0"/>
              </a:rPr>
              <a:t>you</a:t>
            </a:r>
            <a:r>
              <a:rPr lang="fr-FR" sz="2800" b="1" dirty="0" smtClean="0">
                <a:solidFill>
                  <a:srgbClr val="FFFFFF"/>
                </a:solidFill>
                <a:latin typeface="Arial" charset="0"/>
              </a:rPr>
              <a:t> ! 		</a:t>
            </a:r>
            <a:r>
              <a:rPr lang="fr-FR" altLang="ja-JP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Merci ! 		</a:t>
            </a:r>
            <a:r>
              <a:rPr lang="x-none" sz="2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धन्यवाद</a:t>
            </a:r>
            <a:r>
              <a:rPr lang="fr-FR" sz="2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!</a:t>
            </a:r>
            <a:r>
              <a:rPr lang="fr-FR" altLang="ja-JP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altLang="ja-JP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4120707" y="908720"/>
            <a:ext cx="32756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 smtClean="0">
                <a:latin typeface="Calibri" charset="0"/>
                <a:hlinkClick r:id="rId4"/>
              </a:rPr>
              <a:t>india@frenchscienceindia.org</a:t>
            </a:r>
            <a:r>
              <a:rPr lang="en-US" sz="1600" b="1" dirty="0" smtClean="0">
                <a:latin typeface="Calibri" charset="0"/>
              </a:rPr>
              <a:t> </a:t>
            </a:r>
            <a:endParaRPr lang="en-US" sz="1600" b="1" dirty="0">
              <a:latin typeface="Calibri" charset="0"/>
            </a:endParaRPr>
          </a:p>
        </p:txBody>
      </p:sp>
      <p:pic>
        <p:nvPicPr>
          <p:cNvPr id="8" name="Picture 7" descr="G:\sciences\ST\images_logo_photos\logo science technology embass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287" y="764704"/>
            <a:ext cx="2203450" cy="951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120707" y="1268760"/>
            <a:ext cx="2606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00FF"/>
                </a:solidFill>
                <a:latin typeface="Calibri" charset="0"/>
              </a:rPr>
              <a:t>www.frenchscienceindia.org</a:t>
            </a:r>
            <a:endParaRPr lang="en-US" sz="1600" b="1" dirty="0">
              <a:solidFill>
                <a:srgbClr val="0000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61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Capture d’écran 2015-12-04 à 00.42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643" y="0"/>
            <a:ext cx="1841500" cy="2374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9512" y="476672"/>
            <a:ext cx="68407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Mr. </a:t>
            </a:r>
            <a:r>
              <a:rPr lang="fr-FR" dirty="0" err="1"/>
              <a:t>Alimchandani</a:t>
            </a:r>
            <a:r>
              <a:rPr lang="fr-FR" dirty="0"/>
              <a:t> </a:t>
            </a:r>
            <a:r>
              <a:rPr lang="fr-FR" dirty="0" err="1"/>
              <a:t>graduated</a:t>
            </a:r>
            <a:r>
              <a:rPr lang="fr-FR" dirty="0"/>
              <a:t> in structural engineering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University</a:t>
            </a:r>
            <a:r>
              <a:rPr lang="fr-FR" dirty="0"/>
              <a:t> of Pune, </a:t>
            </a:r>
            <a:r>
              <a:rPr lang="fr-FR" dirty="0" err="1"/>
              <a:t>India</a:t>
            </a:r>
            <a:r>
              <a:rPr lang="fr-FR" dirty="0"/>
              <a:t>, in 1957, </a:t>
            </a:r>
            <a:r>
              <a:rPr lang="fr-FR" dirty="0" err="1"/>
              <a:t>received</a:t>
            </a:r>
            <a:r>
              <a:rPr lang="fr-FR" dirty="0"/>
              <a:t> a French </a:t>
            </a:r>
            <a:r>
              <a:rPr lang="fr-FR" dirty="0" err="1"/>
              <a:t>Government</a:t>
            </a:r>
            <a:r>
              <a:rPr lang="fr-FR" dirty="0"/>
              <a:t> </a:t>
            </a:r>
            <a:r>
              <a:rPr lang="fr-FR" dirty="0" err="1"/>
              <a:t>Scholarship</a:t>
            </a:r>
            <a:r>
              <a:rPr lang="fr-FR" dirty="0"/>
              <a:t> to </a:t>
            </a:r>
            <a:r>
              <a:rPr lang="fr-FR" dirty="0" err="1"/>
              <a:t>study</a:t>
            </a:r>
            <a:r>
              <a:rPr lang="fr-FR" dirty="0"/>
              <a:t> </a:t>
            </a:r>
            <a:r>
              <a:rPr lang="fr-FR" dirty="0" err="1"/>
              <a:t>at</a:t>
            </a:r>
            <a:r>
              <a:rPr lang="fr-FR" dirty="0"/>
              <a:t> STUP the </a:t>
            </a:r>
            <a:r>
              <a:rPr lang="fr-FR" dirty="0" err="1"/>
              <a:t>technology</a:t>
            </a:r>
            <a:r>
              <a:rPr lang="fr-FR" dirty="0"/>
              <a:t> of </a:t>
            </a:r>
            <a:r>
              <a:rPr lang="fr-FR" dirty="0" err="1"/>
              <a:t>prestressed</a:t>
            </a:r>
            <a:r>
              <a:rPr lang="fr-FR" dirty="0"/>
              <a:t> </a:t>
            </a:r>
            <a:r>
              <a:rPr lang="fr-FR" dirty="0" err="1"/>
              <a:t>concrete</a:t>
            </a:r>
            <a:r>
              <a:rPr lang="fr-FR" dirty="0"/>
              <a:t>, </a:t>
            </a:r>
            <a:r>
              <a:rPr lang="fr-FR" dirty="0" err="1"/>
              <a:t>under</a:t>
            </a:r>
            <a:r>
              <a:rPr lang="fr-FR" dirty="0"/>
              <a:t> </a:t>
            </a:r>
            <a:r>
              <a:rPr lang="fr-FR" dirty="0" err="1"/>
              <a:t>Eugène</a:t>
            </a:r>
            <a:r>
              <a:rPr lang="fr-FR" dirty="0"/>
              <a:t> Freyssinet and Yves Guyon </a:t>
            </a:r>
            <a:r>
              <a:rPr lang="fr-FR" dirty="0" err="1"/>
              <a:t>from</a:t>
            </a:r>
            <a:r>
              <a:rPr lang="fr-FR" dirty="0"/>
              <a:t> 1958 to 1959, and </a:t>
            </a:r>
            <a:r>
              <a:rPr lang="fr-FR" dirty="0" err="1"/>
              <a:t>obtained</a:t>
            </a:r>
            <a:r>
              <a:rPr lang="fr-FR" dirty="0"/>
              <a:t> a </a:t>
            </a:r>
            <a:r>
              <a:rPr lang="fr-FR" dirty="0" err="1"/>
              <a:t>postgraduate</a:t>
            </a:r>
            <a:r>
              <a:rPr lang="fr-FR" dirty="0"/>
              <a:t> </a:t>
            </a:r>
            <a:r>
              <a:rPr lang="fr-FR" dirty="0" err="1"/>
              <a:t>degree</a:t>
            </a:r>
            <a:r>
              <a:rPr lang="fr-FR" dirty="0"/>
              <a:t> in </a:t>
            </a:r>
            <a:r>
              <a:rPr lang="fr-FR" dirty="0" err="1"/>
              <a:t>Prestressed</a:t>
            </a:r>
            <a:r>
              <a:rPr lang="fr-FR" dirty="0"/>
              <a:t> </a:t>
            </a:r>
            <a:r>
              <a:rPr lang="fr-FR" dirty="0" err="1"/>
              <a:t>Concrete</a:t>
            </a:r>
            <a:r>
              <a:rPr lang="fr-FR" dirty="0"/>
              <a:t> Design and Construction by standing first </a:t>
            </a:r>
            <a:r>
              <a:rPr lang="fr-FR" dirty="0" err="1"/>
              <a:t>among</a:t>
            </a:r>
            <a:r>
              <a:rPr lang="fr-FR" dirty="0"/>
              <a:t> a group of 25 international </a:t>
            </a:r>
            <a:r>
              <a:rPr lang="fr-FR" dirty="0" err="1"/>
              <a:t>students</a:t>
            </a:r>
            <a:r>
              <a:rPr lang="fr-FR" dirty="0"/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520" y="2708920"/>
            <a:ext cx="77048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STUP (</a:t>
            </a:r>
            <a:r>
              <a:rPr lang="fr-FR" dirty="0" err="1"/>
              <a:t>Sociéte</a:t>
            </a:r>
            <a:r>
              <a:rPr lang="fr-FR" dirty="0"/>
              <a:t>́ Technique pour l'Utilisation de la </a:t>
            </a:r>
            <a:r>
              <a:rPr lang="fr-FR" dirty="0" err="1"/>
              <a:t>Précontrainte</a:t>
            </a:r>
            <a:r>
              <a:rPr lang="fr-FR" dirty="0"/>
              <a:t>)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created</a:t>
            </a:r>
            <a:r>
              <a:rPr lang="fr-FR" dirty="0"/>
              <a:t> in Paris in 1943 by Edme </a:t>
            </a:r>
            <a:r>
              <a:rPr lang="fr-FR" dirty="0" err="1"/>
              <a:t>Campenon</a:t>
            </a:r>
            <a:r>
              <a:rPr lang="fr-FR" dirty="0"/>
              <a:t> and </a:t>
            </a:r>
            <a:r>
              <a:rPr lang="fr-FR" dirty="0" err="1"/>
              <a:t>Eugène</a:t>
            </a:r>
            <a:r>
              <a:rPr lang="fr-FR" dirty="0"/>
              <a:t> Freyssinet to </a:t>
            </a:r>
            <a:r>
              <a:rPr lang="fr-FR" dirty="0" err="1"/>
              <a:t>turn</a:t>
            </a:r>
            <a:r>
              <a:rPr lang="fr-FR" dirty="0"/>
              <a:t> </a:t>
            </a:r>
            <a:r>
              <a:rPr lang="fr-FR" dirty="0" err="1"/>
              <a:t>Prestressed</a:t>
            </a:r>
            <a:r>
              <a:rPr lang="fr-FR" dirty="0"/>
              <a:t> </a:t>
            </a:r>
            <a:r>
              <a:rPr lang="fr-FR" dirty="0" err="1"/>
              <a:t>Concrete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a world-</a:t>
            </a:r>
            <a:r>
              <a:rPr lang="fr-FR" dirty="0" err="1"/>
              <a:t>wide</a:t>
            </a:r>
            <a:r>
              <a:rPr lang="fr-FR" dirty="0"/>
              <a:t> reality. </a:t>
            </a:r>
            <a:r>
              <a:rPr lang="fr-FR" dirty="0" err="1"/>
              <a:t>Around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visionaries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associated</a:t>
            </a:r>
            <a:r>
              <a:rPr lang="fr-FR" dirty="0"/>
              <a:t> </a:t>
            </a:r>
            <a:r>
              <a:rPr lang="fr-FR" dirty="0" err="1"/>
              <a:t>eminent</a:t>
            </a:r>
            <a:r>
              <a:rPr lang="fr-FR" dirty="0"/>
              <a:t> </a:t>
            </a:r>
            <a:r>
              <a:rPr lang="fr-FR" dirty="0" err="1"/>
              <a:t>engineers</a:t>
            </a:r>
            <a:r>
              <a:rPr lang="fr-FR" dirty="0"/>
              <a:t>, sharing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faith</a:t>
            </a:r>
            <a:r>
              <a:rPr lang="fr-FR" dirty="0"/>
              <a:t> in the future of the new </a:t>
            </a:r>
            <a:r>
              <a:rPr lang="fr-FR" dirty="0" err="1"/>
              <a:t>material</a:t>
            </a:r>
            <a:r>
              <a:rPr lang="fr-FR" dirty="0"/>
              <a:t>. Mr. </a:t>
            </a:r>
            <a:r>
              <a:rPr lang="fr-FR" dirty="0" err="1"/>
              <a:t>Alimchandani</a:t>
            </a:r>
            <a:r>
              <a:rPr lang="fr-FR" dirty="0"/>
              <a:t> </a:t>
            </a:r>
            <a:r>
              <a:rPr lang="fr-FR" dirty="0" err="1"/>
              <a:t>learned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them</a:t>
            </a:r>
            <a:r>
              <a:rPr lang="fr-FR" dirty="0"/>
              <a:t>, as </a:t>
            </a:r>
            <a:r>
              <a:rPr lang="fr-FR" dirty="0" err="1"/>
              <a:t>trainee</a:t>
            </a:r>
            <a:r>
              <a:rPr lang="fr-FR" dirty="0"/>
              <a:t> and </a:t>
            </a:r>
            <a:r>
              <a:rPr lang="fr-FR" dirty="0" err="1"/>
              <a:t>later</a:t>
            </a:r>
            <a:r>
              <a:rPr lang="fr-FR" dirty="0"/>
              <a:t> as </a:t>
            </a:r>
            <a:r>
              <a:rPr lang="fr-FR" dirty="0" err="1"/>
              <a:t>employee</a:t>
            </a:r>
            <a:r>
              <a:rPr lang="fr-FR" dirty="0"/>
              <a:t>, </a:t>
            </a:r>
            <a:r>
              <a:rPr lang="fr-FR" dirty="0" err="1"/>
              <a:t>Prestressed</a:t>
            </a:r>
            <a:r>
              <a:rPr lang="fr-FR" dirty="0"/>
              <a:t> </a:t>
            </a:r>
            <a:r>
              <a:rPr lang="fr-FR" dirty="0" err="1"/>
              <a:t>Concrete</a:t>
            </a:r>
            <a:r>
              <a:rPr lang="fr-FR" dirty="0"/>
              <a:t> </a:t>
            </a:r>
            <a:r>
              <a:rPr lang="fr-FR" dirty="0" err="1"/>
              <a:t>Technology</a:t>
            </a:r>
            <a:r>
              <a:rPr lang="fr-FR" dirty="0"/>
              <a:t> and </a:t>
            </a:r>
            <a:r>
              <a:rPr lang="fr-FR" dirty="0" err="1"/>
              <a:t>imbibed</a:t>
            </a:r>
            <a:r>
              <a:rPr lang="fr-FR" dirty="0"/>
              <a:t> </a:t>
            </a:r>
            <a:r>
              <a:rPr lang="fr-FR" dirty="0" err="1"/>
              <a:t>Eugène</a:t>
            </a:r>
            <a:r>
              <a:rPr lang="fr-FR" dirty="0"/>
              <a:t> </a:t>
            </a:r>
            <a:r>
              <a:rPr lang="fr-FR" dirty="0" err="1"/>
              <a:t>Freyssinet's</a:t>
            </a:r>
            <a:r>
              <a:rPr lang="fr-FR" dirty="0"/>
              <a:t> </a:t>
            </a:r>
            <a:r>
              <a:rPr lang="fr-FR" dirty="0" err="1"/>
              <a:t>philosophy</a:t>
            </a:r>
            <a:r>
              <a:rPr lang="fr-FR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23528" y="4725144"/>
            <a:ext cx="8568952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He </a:t>
            </a:r>
            <a:r>
              <a:rPr lang="fr-FR" dirty="0" err="1"/>
              <a:t>became</a:t>
            </a:r>
            <a:r>
              <a:rPr lang="fr-FR" dirty="0"/>
              <a:t> the </a:t>
            </a:r>
            <a:r>
              <a:rPr lang="fr-FR" dirty="0" err="1"/>
              <a:t>Technical</a:t>
            </a:r>
            <a:r>
              <a:rPr lang="fr-FR" dirty="0"/>
              <a:t> </a:t>
            </a:r>
            <a:r>
              <a:rPr lang="fr-FR" dirty="0" err="1"/>
              <a:t>Director</a:t>
            </a:r>
            <a:r>
              <a:rPr lang="fr-FR" dirty="0"/>
              <a:t> of a construction </a:t>
            </a:r>
            <a:r>
              <a:rPr lang="fr-FR" dirty="0" err="1"/>
              <a:t>company</a:t>
            </a:r>
            <a:r>
              <a:rPr lang="fr-FR" dirty="0"/>
              <a:t> on </a:t>
            </a:r>
            <a:r>
              <a:rPr lang="fr-FR" dirty="0" err="1"/>
              <a:t>his</a:t>
            </a:r>
            <a:r>
              <a:rPr lang="fr-FR" dirty="0"/>
              <a:t> return to </a:t>
            </a:r>
            <a:r>
              <a:rPr lang="fr-FR" dirty="0" err="1"/>
              <a:t>India</a:t>
            </a:r>
            <a:r>
              <a:rPr lang="fr-FR" dirty="0"/>
              <a:t> and </a:t>
            </a:r>
            <a:r>
              <a:rPr lang="fr-FR" dirty="0" err="1"/>
              <a:t>joined</a:t>
            </a:r>
            <a:r>
              <a:rPr lang="fr-FR" dirty="0"/>
              <a:t> STUP Consultants Limited in </a:t>
            </a:r>
            <a:r>
              <a:rPr lang="fr-FR" dirty="0" err="1"/>
              <a:t>Mumbai</a:t>
            </a:r>
            <a:r>
              <a:rPr lang="fr-FR" dirty="0"/>
              <a:t> </a:t>
            </a:r>
            <a:r>
              <a:rPr lang="fr-FR" dirty="0" err="1"/>
              <a:t>at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inception</a:t>
            </a:r>
            <a:r>
              <a:rPr lang="fr-FR" dirty="0"/>
              <a:t> in 1963, </a:t>
            </a:r>
            <a:r>
              <a:rPr lang="fr-FR" dirty="0" err="1"/>
              <a:t>becoming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Chairman, </a:t>
            </a:r>
            <a:r>
              <a:rPr lang="fr-FR" dirty="0" err="1"/>
              <a:t>Managing</a:t>
            </a:r>
            <a:r>
              <a:rPr lang="fr-FR" dirty="0"/>
              <a:t> </a:t>
            </a:r>
            <a:r>
              <a:rPr lang="fr-FR" dirty="0" err="1"/>
              <a:t>Director</a:t>
            </a:r>
            <a:r>
              <a:rPr lang="fr-FR" dirty="0"/>
              <a:t> and </a:t>
            </a:r>
            <a:r>
              <a:rPr lang="fr-FR" dirty="0" err="1"/>
              <a:t>Technical</a:t>
            </a:r>
            <a:r>
              <a:rPr lang="fr-FR" dirty="0"/>
              <a:t> </a:t>
            </a:r>
            <a:r>
              <a:rPr lang="fr-FR" dirty="0" err="1"/>
              <a:t>Director</a:t>
            </a:r>
            <a:r>
              <a:rPr lang="fr-FR" dirty="0"/>
              <a:t> for Major Structures in Structural </a:t>
            </a:r>
            <a:r>
              <a:rPr lang="fr-FR" dirty="0" err="1"/>
              <a:t>Concrete</a:t>
            </a:r>
            <a:r>
              <a:rPr lang="fr-FR" dirty="0"/>
              <a:t> in 1975, </a:t>
            </a:r>
            <a:r>
              <a:rPr lang="fr-FR" dirty="0" err="1"/>
              <a:t>responsibilities</a:t>
            </a:r>
            <a:r>
              <a:rPr lang="fr-FR" dirty="0"/>
              <a:t>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held</a:t>
            </a:r>
            <a:r>
              <a:rPr lang="fr-FR" dirty="0"/>
              <a:t> </a:t>
            </a:r>
            <a:r>
              <a:rPr lang="fr-FR" dirty="0" err="1"/>
              <a:t>until</a:t>
            </a:r>
            <a:r>
              <a:rPr lang="fr-FR" dirty="0"/>
              <a:t>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demise</a:t>
            </a:r>
            <a:r>
              <a:rPr lang="fr-FR" dirty="0"/>
              <a:t> on 12th July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year</a:t>
            </a:r>
            <a:r>
              <a:rPr lang="fr-FR" dirty="0"/>
              <a:t>. Under </a:t>
            </a:r>
            <a:r>
              <a:rPr lang="fr-FR" dirty="0" err="1"/>
              <a:t>his</a:t>
            </a:r>
            <a:r>
              <a:rPr lang="fr-FR" dirty="0"/>
              <a:t> leadership, STUP Consultants, </a:t>
            </a:r>
            <a:r>
              <a:rPr lang="fr-FR" dirty="0" err="1"/>
              <a:t>with</a:t>
            </a:r>
            <a:r>
              <a:rPr lang="fr-FR" dirty="0"/>
              <a:t> over 10,000 clients in 37 countries, </a:t>
            </a:r>
            <a:r>
              <a:rPr lang="fr-FR" dirty="0" err="1"/>
              <a:t>diversified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all the disciplines of Structural and Civil Engineering and Architecture.</a:t>
            </a:r>
          </a:p>
        </p:txBody>
      </p:sp>
    </p:spTree>
    <p:extLst>
      <p:ext uri="{BB962C8B-B14F-4D97-AF65-F5344CB8AC3E}">
        <p14:creationId xmlns:p14="http://schemas.microsoft.com/office/powerpoint/2010/main" val="35024340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87624" y="1268760"/>
            <a:ext cx="3005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Un exemple de la coopération 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23528" y="1720840"/>
            <a:ext cx="80648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/>
              <a:t>Chander</a:t>
            </a:r>
            <a:r>
              <a:rPr lang="fr-FR" dirty="0"/>
              <a:t> </a:t>
            </a:r>
            <a:r>
              <a:rPr lang="fr-FR" dirty="0" err="1"/>
              <a:t>Alimchandani</a:t>
            </a:r>
            <a:r>
              <a:rPr lang="fr-FR" dirty="0"/>
              <a:t> , </a:t>
            </a:r>
            <a:r>
              <a:rPr lang="fr-FR" dirty="0" err="1"/>
              <a:t>born</a:t>
            </a:r>
            <a:r>
              <a:rPr lang="fr-FR" dirty="0"/>
              <a:t> in 1935 </a:t>
            </a:r>
            <a:r>
              <a:rPr lang="fr-FR" dirty="0" err="1"/>
              <a:t>graduated</a:t>
            </a:r>
            <a:r>
              <a:rPr lang="fr-FR" dirty="0"/>
              <a:t> in 1957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University</a:t>
            </a:r>
            <a:r>
              <a:rPr lang="fr-FR" dirty="0"/>
              <a:t> of Pune, in </a:t>
            </a:r>
            <a:r>
              <a:rPr lang="fr-FR" dirty="0" err="1"/>
              <a:t>India</a:t>
            </a:r>
            <a:r>
              <a:rPr lang="fr-FR" dirty="0"/>
              <a:t>. He </a:t>
            </a:r>
            <a:r>
              <a:rPr lang="fr-FR" dirty="0" err="1"/>
              <a:t>participated</a:t>
            </a:r>
            <a:r>
              <a:rPr lang="fr-FR" dirty="0"/>
              <a:t> in France in 1958 and 1959 in a </a:t>
            </a:r>
            <a:r>
              <a:rPr lang="fr-FR" dirty="0" err="1"/>
              <a:t>theoretical</a:t>
            </a:r>
            <a:r>
              <a:rPr lang="fr-FR" dirty="0"/>
              <a:t> and </a:t>
            </a:r>
            <a:r>
              <a:rPr lang="fr-FR" dirty="0" err="1"/>
              <a:t>practical</a:t>
            </a:r>
            <a:r>
              <a:rPr lang="fr-FR" dirty="0"/>
              <a:t> course on </a:t>
            </a:r>
            <a:r>
              <a:rPr lang="fr-FR" dirty="0" err="1"/>
              <a:t>Prestressed</a:t>
            </a:r>
            <a:r>
              <a:rPr lang="fr-FR" dirty="0"/>
              <a:t> </a:t>
            </a:r>
            <a:r>
              <a:rPr lang="fr-FR" dirty="0" err="1"/>
              <a:t>Concrete</a:t>
            </a:r>
            <a:r>
              <a:rPr lang="fr-FR" dirty="0"/>
              <a:t>, </a:t>
            </a:r>
            <a:r>
              <a:rPr lang="fr-FR" dirty="0" err="1"/>
              <a:t>conducted</a:t>
            </a:r>
            <a:r>
              <a:rPr lang="fr-FR" dirty="0"/>
              <a:t> </a:t>
            </a:r>
            <a:r>
              <a:rPr lang="fr-FR" dirty="0" err="1"/>
              <a:t>under</a:t>
            </a:r>
            <a:r>
              <a:rPr lang="fr-FR" dirty="0"/>
              <a:t> the </a:t>
            </a:r>
            <a:r>
              <a:rPr lang="fr-FR" dirty="0" err="1"/>
              <a:t>chairmanship</a:t>
            </a:r>
            <a:r>
              <a:rPr lang="fr-FR" dirty="0"/>
              <a:t> of Eugene Freyssinet. He </a:t>
            </a:r>
            <a:r>
              <a:rPr lang="fr-FR" dirty="0" err="1"/>
              <a:t>stayed</a:t>
            </a:r>
            <a:r>
              <a:rPr lang="fr-FR" dirty="0"/>
              <a:t> for </a:t>
            </a:r>
            <a:r>
              <a:rPr lang="fr-FR" dirty="0" err="1"/>
              <a:t>two</a:t>
            </a:r>
            <a:r>
              <a:rPr lang="fr-FR" dirty="0"/>
              <a:t> more </a:t>
            </a:r>
            <a:r>
              <a:rPr lang="fr-FR" dirty="0" err="1"/>
              <a:t>years</a:t>
            </a:r>
            <a:r>
              <a:rPr lang="fr-FR" dirty="0"/>
              <a:t> in France, </a:t>
            </a:r>
            <a:r>
              <a:rPr lang="fr-FR" dirty="0" err="1"/>
              <a:t>working</a:t>
            </a:r>
            <a:r>
              <a:rPr lang="fr-FR" dirty="0"/>
              <a:t> in the STUP society, </a:t>
            </a:r>
            <a:r>
              <a:rPr lang="fr-FR" dirty="0" err="1"/>
              <a:t>later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called</a:t>
            </a:r>
            <a:r>
              <a:rPr lang="fr-FR" dirty="0"/>
              <a:t> Freyssinet International. Back in </a:t>
            </a:r>
            <a:r>
              <a:rPr lang="fr-FR" dirty="0" err="1"/>
              <a:t>India</a:t>
            </a:r>
            <a:r>
              <a:rPr lang="fr-FR" dirty="0"/>
              <a:t>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became</a:t>
            </a:r>
            <a:r>
              <a:rPr lang="fr-FR" dirty="0"/>
              <a:t> the </a:t>
            </a:r>
            <a:r>
              <a:rPr lang="fr-FR" dirty="0" err="1"/>
              <a:t>Technical</a:t>
            </a:r>
            <a:r>
              <a:rPr lang="fr-FR" dirty="0"/>
              <a:t> </a:t>
            </a:r>
            <a:r>
              <a:rPr lang="fr-FR" dirty="0" err="1"/>
              <a:t>Director</a:t>
            </a:r>
            <a:r>
              <a:rPr lang="fr-FR" dirty="0"/>
              <a:t> of a medium </a:t>
            </a:r>
            <a:r>
              <a:rPr lang="fr-FR" dirty="0" err="1"/>
              <a:t>sized</a:t>
            </a:r>
            <a:r>
              <a:rPr lang="fr-FR" dirty="0"/>
              <a:t> construction </a:t>
            </a:r>
            <a:r>
              <a:rPr lang="fr-FR" dirty="0" err="1"/>
              <a:t>company</a:t>
            </a:r>
            <a:r>
              <a:rPr lang="fr-FR" dirty="0"/>
              <a:t> set up for </a:t>
            </a:r>
            <a:r>
              <a:rPr lang="fr-FR" dirty="0" err="1"/>
              <a:t>specializing</a:t>
            </a:r>
            <a:r>
              <a:rPr lang="fr-FR" dirty="0"/>
              <a:t> in </a:t>
            </a:r>
            <a:r>
              <a:rPr lang="fr-FR" dirty="0" err="1"/>
              <a:t>prestressed</a:t>
            </a:r>
            <a:r>
              <a:rPr lang="fr-FR" dirty="0"/>
              <a:t> </a:t>
            </a:r>
            <a:r>
              <a:rPr lang="fr-FR" dirty="0" err="1"/>
              <a:t>concrete</a:t>
            </a:r>
            <a:r>
              <a:rPr lang="fr-FR" dirty="0"/>
              <a:t> structures.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251520" y="3933056"/>
            <a:ext cx="88924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In 1962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joined</a:t>
            </a:r>
            <a:r>
              <a:rPr lang="fr-FR" dirty="0"/>
              <a:t> STUP Consultants Limited in </a:t>
            </a:r>
            <a:r>
              <a:rPr lang="fr-FR" dirty="0" err="1"/>
              <a:t>Mumbai</a:t>
            </a:r>
            <a:r>
              <a:rPr lang="fr-FR" dirty="0"/>
              <a:t>, of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soon</a:t>
            </a:r>
            <a:r>
              <a:rPr lang="fr-FR" dirty="0"/>
              <a:t> </a:t>
            </a:r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became</a:t>
            </a:r>
            <a:r>
              <a:rPr lang="fr-FR" dirty="0"/>
              <a:t> the </a:t>
            </a:r>
            <a:r>
              <a:rPr lang="fr-FR" dirty="0" err="1"/>
              <a:t>Chief</a:t>
            </a:r>
            <a:r>
              <a:rPr lang="fr-FR" dirty="0"/>
              <a:t> </a:t>
            </a:r>
            <a:r>
              <a:rPr lang="fr-FR" dirty="0" err="1"/>
              <a:t>Engineer</a:t>
            </a:r>
            <a:r>
              <a:rPr lang="fr-FR" dirty="0"/>
              <a:t>. Mr </a:t>
            </a:r>
            <a:r>
              <a:rPr lang="fr-FR" dirty="0" err="1"/>
              <a:t>Alimchandani</a:t>
            </a:r>
            <a:r>
              <a:rPr lang="fr-FR" dirty="0"/>
              <a:t> </a:t>
            </a:r>
            <a:r>
              <a:rPr lang="fr-FR" dirty="0" err="1"/>
              <a:t>engineered</a:t>
            </a:r>
            <a:r>
              <a:rPr lang="fr-FR" dirty="0"/>
              <a:t> </a:t>
            </a:r>
            <a:r>
              <a:rPr lang="fr-FR" dirty="0" err="1"/>
              <a:t>several</a:t>
            </a:r>
            <a:r>
              <a:rPr lang="fr-FR" dirty="0"/>
              <a:t> </a:t>
            </a:r>
            <a:r>
              <a:rPr lang="fr-FR" dirty="0" err="1"/>
              <a:t>prestressed</a:t>
            </a:r>
            <a:r>
              <a:rPr lang="fr-FR" dirty="0"/>
              <a:t> </a:t>
            </a:r>
            <a:r>
              <a:rPr lang="fr-FR" dirty="0" err="1"/>
              <a:t>concrete</a:t>
            </a:r>
            <a:r>
              <a:rPr lang="fr-FR" dirty="0"/>
              <a:t> bridges of </a:t>
            </a:r>
            <a:r>
              <a:rPr lang="fr-FR" dirty="0" err="1"/>
              <a:t>lengths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700 to 1000 m </a:t>
            </a:r>
            <a:r>
              <a:rPr lang="fr-FR" dirty="0" err="1"/>
              <a:t>across</a:t>
            </a:r>
            <a:r>
              <a:rPr lang="fr-FR" dirty="0"/>
              <a:t> major </a:t>
            </a:r>
            <a:r>
              <a:rPr lang="fr-FR" dirty="0" err="1"/>
              <a:t>North</a:t>
            </a:r>
            <a:r>
              <a:rPr lang="fr-FR" dirty="0"/>
              <a:t> </a:t>
            </a:r>
            <a:r>
              <a:rPr lang="fr-FR" dirty="0" err="1"/>
              <a:t>Indian</a:t>
            </a:r>
            <a:r>
              <a:rPr lang="fr-FR" dirty="0"/>
              <a:t> </a:t>
            </a:r>
            <a:r>
              <a:rPr lang="fr-FR" dirty="0" err="1"/>
              <a:t>rivers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foundations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descended</a:t>
            </a:r>
            <a:r>
              <a:rPr lang="fr-FR" dirty="0"/>
              <a:t> up to 50 m </a:t>
            </a:r>
            <a:r>
              <a:rPr lang="fr-FR" dirty="0" err="1"/>
              <a:t>below</a:t>
            </a:r>
            <a:r>
              <a:rPr lang="fr-FR" dirty="0"/>
              <a:t> the river </a:t>
            </a:r>
            <a:r>
              <a:rPr lang="fr-FR" dirty="0" err="1"/>
              <a:t>bed</a:t>
            </a:r>
            <a:r>
              <a:rPr lang="fr-FR" dirty="0"/>
              <a:t>. By 1980 Mr </a:t>
            </a:r>
            <a:r>
              <a:rPr lang="fr-FR" dirty="0" err="1"/>
              <a:t>Alimchandani</a:t>
            </a:r>
            <a:r>
              <a:rPr lang="fr-FR" dirty="0"/>
              <a:t> </a:t>
            </a:r>
            <a:r>
              <a:rPr lang="fr-FR" dirty="0" err="1"/>
              <a:t>had</a:t>
            </a:r>
            <a:r>
              <a:rPr lang="fr-FR" dirty="0"/>
              <a:t> </a:t>
            </a:r>
            <a:r>
              <a:rPr lang="fr-FR" dirty="0" err="1"/>
              <a:t>built</a:t>
            </a:r>
            <a:r>
              <a:rPr lang="fr-FR" dirty="0"/>
              <a:t> STUP Consultants as an </a:t>
            </a:r>
            <a:r>
              <a:rPr lang="fr-FR" dirty="0" err="1"/>
              <a:t>independent</a:t>
            </a:r>
            <a:r>
              <a:rPr lang="fr-FR" dirty="0"/>
              <a:t> </a:t>
            </a:r>
            <a:r>
              <a:rPr lang="fr-FR" dirty="0" err="1"/>
              <a:t>company</a:t>
            </a:r>
            <a:r>
              <a:rPr lang="fr-FR" dirty="0"/>
              <a:t> active all over </a:t>
            </a:r>
            <a:r>
              <a:rPr lang="fr-FR" dirty="0" err="1"/>
              <a:t>India</a:t>
            </a:r>
            <a:r>
              <a:rPr lang="fr-FR" dirty="0"/>
              <a:t>, Bangladesh, </a:t>
            </a:r>
            <a:r>
              <a:rPr lang="fr-FR" dirty="0" err="1"/>
              <a:t>Nepal</a:t>
            </a:r>
            <a:r>
              <a:rPr lang="fr-FR" dirty="0"/>
              <a:t>, United </a:t>
            </a:r>
            <a:r>
              <a:rPr lang="fr-FR" dirty="0" err="1"/>
              <a:t>Arab</a:t>
            </a:r>
            <a:r>
              <a:rPr lang="fr-FR" dirty="0"/>
              <a:t> </a:t>
            </a:r>
            <a:r>
              <a:rPr lang="fr-FR" dirty="0" err="1"/>
              <a:t>Emirates</a:t>
            </a:r>
            <a:r>
              <a:rPr lang="fr-FR" dirty="0"/>
              <a:t>, Kuwait, Iraq and Jordan, </a:t>
            </a:r>
            <a:r>
              <a:rPr lang="fr-FR" dirty="0" err="1"/>
              <a:t>doing</a:t>
            </a:r>
            <a:r>
              <a:rPr lang="fr-FR" dirty="0"/>
              <a:t> design and construction engineering for </a:t>
            </a:r>
            <a:r>
              <a:rPr lang="fr-FR" dirty="0" err="1"/>
              <a:t>innovative</a:t>
            </a:r>
            <a:r>
              <a:rPr lang="fr-FR" dirty="0"/>
              <a:t> and </a:t>
            </a:r>
            <a:r>
              <a:rPr lang="fr-FR" dirty="0" err="1"/>
              <a:t>economic</a:t>
            </a:r>
            <a:r>
              <a:rPr lang="fr-FR" dirty="0"/>
              <a:t> major structures of all types in </a:t>
            </a:r>
            <a:r>
              <a:rPr lang="fr-FR" dirty="0" err="1"/>
              <a:t>steel</a:t>
            </a:r>
            <a:r>
              <a:rPr lang="fr-FR" dirty="0"/>
              <a:t> and </a:t>
            </a:r>
            <a:r>
              <a:rPr lang="fr-FR" dirty="0" err="1"/>
              <a:t>prestressed</a:t>
            </a:r>
            <a:r>
              <a:rPr lang="fr-FR" dirty="0"/>
              <a:t> </a:t>
            </a:r>
            <a:r>
              <a:rPr lang="fr-FR" dirty="0" err="1"/>
              <a:t>concrete</a:t>
            </a:r>
            <a:r>
              <a:rPr lang="fr-FR" dirty="0"/>
              <a:t>. He </a:t>
            </a:r>
            <a:r>
              <a:rPr lang="fr-FR" dirty="0" err="1"/>
              <a:t>decided</a:t>
            </a:r>
            <a:r>
              <a:rPr lang="fr-FR" dirty="0"/>
              <a:t> to </a:t>
            </a:r>
            <a:r>
              <a:rPr lang="fr-FR" dirty="0" err="1"/>
              <a:t>expand</a:t>
            </a:r>
            <a:r>
              <a:rPr lang="fr-FR" dirty="0"/>
              <a:t> STUP Consultants </a:t>
            </a:r>
            <a:r>
              <a:rPr lang="fr-FR" dirty="0" err="1"/>
              <a:t>activities</a:t>
            </a:r>
            <a:r>
              <a:rPr lang="fr-FR" dirty="0"/>
              <a:t> to South East </a:t>
            </a:r>
            <a:r>
              <a:rPr lang="fr-FR" dirty="0" err="1"/>
              <a:t>Asia</a:t>
            </a:r>
            <a:r>
              <a:rPr lang="fr-FR" dirty="0"/>
              <a:t> and </a:t>
            </a:r>
            <a:r>
              <a:rPr lang="fr-FR" dirty="0" err="1"/>
              <a:t>Africa</a:t>
            </a:r>
            <a:r>
              <a:rPr lang="fr-FR" dirty="0"/>
              <a:t>, and in 2004 the staff </a:t>
            </a:r>
            <a:r>
              <a:rPr lang="fr-FR" dirty="0" err="1"/>
              <a:t>strength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800, </a:t>
            </a:r>
            <a:r>
              <a:rPr lang="fr-FR" dirty="0" err="1"/>
              <a:t>working</a:t>
            </a:r>
            <a:r>
              <a:rPr lang="fr-FR" dirty="0"/>
              <a:t> </a:t>
            </a:r>
            <a:r>
              <a:rPr lang="fr-FR" dirty="0" err="1"/>
              <a:t>across</a:t>
            </a:r>
            <a:r>
              <a:rPr lang="fr-FR" dirty="0"/>
              <a:t> 24 countries.</a:t>
            </a:r>
          </a:p>
        </p:txBody>
      </p:sp>
      <p:pic>
        <p:nvPicPr>
          <p:cNvPr id="7" name="Image 6" descr="Capture d’écran 2015-12-04 à 00.42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643" y="0"/>
            <a:ext cx="18415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178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196752"/>
            <a:ext cx="864096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A few </a:t>
            </a:r>
            <a:r>
              <a:rPr lang="fr-FR" dirty="0" err="1"/>
              <a:t>examples</a:t>
            </a:r>
            <a:r>
              <a:rPr lang="fr-FR" dirty="0"/>
              <a:t> of the </a:t>
            </a:r>
            <a:r>
              <a:rPr lang="fr-FR" dirty="0" err="1"/>
              <a:t>numerous</a:t>
            </a:r>
            <a:r>
              <a:rPr lang="fr-FR" dirty="0"/>
              <a:t> </a:t>
            </a:r>
            <a:r>
              <a:rPr lang="fr-FR" dirty="0" err="1"/>
              <a:t>projects</a:t>
            </a:r>
            <a:r>
              <a:rPr lang="fr-FR" dirty="0"/>
              <a:t> Mr. </a:t>
            </a:r>
            <a:r>
              <a:rPr lang="fr-FR" dirty="0" err="1"/>
              <a:t>Alimchandani</a:t>
            </a:r>
            <a:r>
              <a:rPr lang="fr-FR" dirty="0"/>
              <a:t> </a:t>
            </a:r>
            <a:r>
              <a:rPr lang="fr-FR" dirty="0" err="1"/>
              <a:t>worked</a:t>
            </a:r>
            <a:r>
              <a:rPr lang="fr-FR" dirty="0"/>
              <a:t> on are Hangars for </a:t>
            </a:r>
            <a:r>
              <a:rPr lang="fr-FR" dirty="0" err="1"/>
              <a:t>Airbuses</a:t>
            </a:r>
            <a:r>
              <a:rPr lang="fr-FR" dirty="0"/>
              <a:t> and Boeing 747s </a:t>
            </a:r>
            <a:r>
              <a:rPr lang="fr-FR" dirty="0" err="1"/>
              <a:t>at</a:t>
            </a:r>
            <a:r>
              <a:rPr lang="fr-FR" dirty="0"/>
              <a:t> </a:t>
            </a:r>
            <a:r>
              <a:rPr lang="fr-FR" dirty="0" err="1"/>
              <a:t>Mumbai</a:t>
            </a:r>
            <a:r>
              <a:rPr lang="fr-FR" dirty="0"/>
              <a:t> </a:t>
            </a:r>
            <a:r>
              <a:rPr lang="fr-FR" dirty="0" err="1"/>
              <a:t>Airport</a:t>
            </a:r>
            <a:r>
              <a:rPr lang="fr-FR" dirty="0"/>
              <a:t>, MAPP-I and II </a:t>
            </a:r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Reactor</a:t>
            </a:r>
            <a:r>
              <a:rPr lang="fr-FR" dirty="0"/>
              <a:t> Buildings </a:t>
            </a:r>
            <a:r>
              <a:rPr lang="fr-FR" dirty="0" err="1"/>
              <a:t>with</a:t>
            </a:r>
            <a:r>
              <a:rPr lang="fr-FR" dirty="0"/>
              <a:t> a Double </a:t>
            </a:r>
            <a:r>
              <a:rPr lang="fr-FR" dirty="0" err="1"/>
              <a:t>Containment</a:t>
            </a:r>
            <a:r>
              <a:rPr lang="fr-FR" dirty="0"/>
              <a:t> </a:t>
            </a:r>
            <a:r>
              <a:rPr lang="fr-FR" dirty="0" err="1"/>
              <a:t>Principle</a:t>
            </a:r>
            <a:r>
              <a:rPr lang="fr-FR" dirty="0"/>
              <a:t> (as </a:t>
            </a:r>
            <a:r>
              <a:rPr lang="fr-FR" dirty="0" err="1"/>
              <a:t>early</a:t>
            </a:r>
            <a:r>
              <a:rPr lang="fr-FR" dirty="0"/>
              <a:t> as 1967), the 947-metre-long </a:t>
            </a:r>
            <a:r>
              <a:rPr lang="fr-FR" dirty="0" err="1"/>
              <a:t>Bhima</a:t>
            </a:r>
            <a:r>
              <a:rPr lang="fr-FR" dirty="0"/>
              <a:t> </a:t>
            </a:r>
            <a:r>
              <a:rPr lang="fr-FR" dirty="0" err="1"/>
              <a:t>Aqueduct</a:t>
            </a:r>
            <a:r>
              <a:rPr lang="fr-FR" dirty="0"/>
              <a:t>, 202-metre-tall Natural </a:t>
            </a:r>
            <a:r>
              <a:rPr lang="fr-FR" dirty="0" err="1"/>
              <a:t>Draught</a:t>
            </a:r>
            <a:r>
              <a:rPr lang="fr-FR" dirty="0"/>
              <a:t> </a:t>
            </a:r>
            <a:r>
              <a:rPr lang="fr-FR" dirty="0" err="1"/>
              <a:t>Cooling</a:t>
            </a:r>
            <a:r>
              <a:rPr lang="fr-FR" dirty="0"/>
              <a:t> </a:t>
            </a:r>
            <a:r>
              <a:rPr lang="fr-FR" dirty="0" err="1"/>
              <a:t>Towers</a:t>
            </a:r>
            <a:r>
              <a:rPr lang="fr-FR" dirty="0"/>
              <a:t> in </a:t>
            </a:r>
            <a:r>
              <a:rPr lang="fr-FR" dirty="0" err="1"/>
              <a:t>Kalisindh</a:t>
            </a:r>
            <a:r>
              <a:rPr lang="fr-FR" dirty="0"/>
              <a:t>, the New Thane Creek Bridge </a:t>
            </a:r>
            <a:r>
              <a:rPr lang="fr-FR" dirty="0" err="1"/>
              <a:t>connecting</a:t>
            </a:r>
            <a:r>
              <a:rPr lang="fr-FR" dirty="0"/>
              <a:t> </a:t>
            </a:r>
            <a:r>
              <a:rPr lang="fr-FR" dirty="0" err="1"/>
              <a:t>Mumbai</a:t>
            </a:r>
            <a:r>
              <a:rPr lang="fr-FR" dirty="0"/>
              <a:t> to the Mainland and the 3rd </a:t>
            </a:r>
            <a:r>
              <a:rPr lang="fr-FR" dirty="0" err="1"/>
              <a:t>Karnaphuli</a:t>
            </a:r>
            <a:r>
              <a:rPr lang="fr-FR" dirty="0"/>
              <a:t> Bridge </a:t>
            </a:r>
            <a:r>
              <a:rPr lang="fr-FR" dirty="0" err="1"/>
              <a:t>near</a:t>
            </a:r>
            <a:r>
              <a:rPr lang="fr-FR" dirty="0"/>
              <a:t> Chittagong, Bangladesh.</a:t>
            </a:r>
          </a:p>
        </p:txBody>
      </p:sp>
      <p:pic>
        <p:nvPicPr>
          <p:cNvPr id="5" name="Image 4" descr="Capture d’écran 2015-12-04 à 00.50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96952"/>
            <a:ext cx="4596610" cy="2980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43608" y="6021288"/>
            <a:ext cx="2492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New Thane Creek Bridge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83968" y="6093296"/>
            <a:ext cx="4314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Natural </a:t>
            </a:r>
            <a:r>
              <a:rPr lang="fr-FR" dirty="0" err="1"/>
              <a:t>Draught</a:t>
            </a:r>
            <a:r>
              <a:rPr lang="fr-FR" dirty="0"/>
              <a:t> </a:t>
            </a:r>
            <a:r>
              <a:rPr lang="fr-FR" dirty="0" err="1"/>
              <a:t>Cooling</a:t>
            </a:r>
            <a:r>
              <a:rPr lang="fr-FR" dirty="0"/>
              <a:t> </a:t>
            </a:r>
            <a:r>
              <a:rPr lang="fr-FR" dirty="0" err="1"/>
              <a:t>Towers</a:t>
            </a:r>
            <a:r>
              <a:rPr lang="fr-FR" dirty="0"/>
              <a:t> in </a:t>
            </a:r>
            <a:r>
              <a:rPr lang="fr-FR" dirty="0" err="1"/>
              <a:t>Kalisindh</a:t>
            </a:r>
            <a:endParaRPr lang="fr-FR" dirty="0"/>
          </a:p>
        </p:txBody>
      </p:sp>
      <p:pic>
        <p:nvPicPr>
          <p:cNvPr id="8" name="Image 7" descr="Capture d’écran 2015-12-04 à 00.53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00808"/>
            <a:ext cx="3835400" cy="44069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452707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http://</a:t>
            </a:r>
            <a:r>
              <a:rPr lang="fr-FR" dirty="0" err="1"/>
              <a:t>www.ieimaharashtra.org</a:t>
            </a:r>
            <a:r>
              <a:rPr lang="fr-FR" dirty="0"/>
              <a:t>/</a:t>
            </a:r>
            <a:r>
              <a:rPr lang="fr-FR" dirty="0" err="1"/>
              <a:t>pdf</a:t>
            </a:r>
            <a:r>
              <a:rPr lang="fr-FR" dirty="0"/>
              <a:t>/August_2015.pdf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7504" y="0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http://</a:t>
            </a:r>
            <a:r>
              <a:rPr lang="fr-FR" dirty="0" err="1"/>
              <a:t>www.iabse.org</a:t>
            </a:r>
            <a:r>
              <a:rPr lang="fr-FR" dirty="0"/>
              <a:t>/IABSE/association/</a:t>
            </a:r>
            <a:r>
              <a:rPr lang="fr-FR" dirty="0" err="1"/>
              <a:t>Organisation_files</a:t>
            </a:r>
            <a:r>
              <a:rPr lang="fr-FR" dirty="0"/>
              <a:t>/</a:t>
            </a:r>
            <a:r>
              <a:rPr lang="fr-FR" dirty="0" err="1"/>
              <a:t>International_Award_of_Merit_in_Structural_Engineering</a:t>
            </a:r>
            <a:r>
              <a:rPr lang="fr-FR" dirty="0"/>
              <a:t>/Mr_Chander_</a:t>
            </a:r>
            <a:r>
              <a:rPr lang="fr-FR" dirty="0" err="1"/>
              <a:t>Alimchandani</a:t>
            </a:r>
            <a:r>
              <a:rPr lang="fr-FR" dirty="0"/>
              <a:t>__</a:t>
            </a:r>
            <a:r>
              <a:rPr lang="fr-FR" dirty="0" err="1"/>
              <a:t>India.aspx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1101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 idx="4294967295"/>
          </p:nvPr>
        </p:nvSpPr>
        <p:spPr>
          <a:xfrm>
            <a:off x="457200" y="125413"/>
            <a:ext cx="6923088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/>
              <a:t>Science Department of the French Embassy in India</a:t>
            </a:r>
          </a:p>
        </p:txBody>
      </p:sp>
      <p:sp>
        <p:nvSpPr>
          <p:cNvPr id="52227" name="TextBox 11"/>
          <p:cNvSpPr txBox="1">
            <a:spLocks noChangeArrowheads="1"/>
          </p:cNvSpPr>
          <p:nvPr/>
        </p:nvSpPr>
        <p:spPr bwMode="auto">
          <a:xfrm>
            <a:off x="107504" y="1628800"/>
            <a:ext cx="2926481" cy="110799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Calibri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Calibri" pitchFamily="34" charset="0"/>
              </a:rPr>
              <a:t>Delhi :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</a:rPr>
              <a:t>Science </a:t>
            </a:r>
            <a:r>
              <a:rPr lang="en-US" sz="1600" dirty="0">
                <a:solidFill>
                  <a:srgbClr val="002060"/>
                </a:solidFill>
                <a:latin typeface="Calibri" pitchFamily="34" charset="0"/>
              </a:rPr>
              <a:t>and Technology 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</a:rPr>
              <a:t>department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</a:rPr>
              <a:t>CNRS </a:t>
            </a:r>
            <a:r>
              <a:rPr lang="en-US" sz="1600" dirty="0">
                <a:solidFill>
                  <a:srgbClr val="002060"/>
                </a:solidFill>
                <a:latin typeface="Calibri" pitchFamily="34" charset="0"/>
              </a:rPr>
              <a:t>India 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</a:rPr>
              <a:t>office </a:t>
            </a:r>
            <a:r>
              <a:rPr lang="en-US" sz="1200" dirty="0" smtClean="0">
                <a:solidFill>
                  <a:srgbClr val="002060"/>
                </a:solidFill>
                <a:latin typeface="Calibri" pitchFamily="34" charset="0"/>
              </a:rPr>
              <a:t>(Dr Srini </a:t>
            </a:r>
            <a:r>
              <a:rPr lang="en-US" sz="1200" dirty="0" err="1" smtClean="0">
                <a:solidFill>
                  <a:srgbClr val="002060"/>
                </a:solidFill>
                <a:latin typeface="Calibri" pitchFamily="34" charset="0"/>
              </a:rPr>
              <a:t>Kaveri</a:t>
            </a:r>
            <a:r>
              <a:rPr lang="en-US" sz="1200" dirty="0" smtClean="0">
                <a:solidFill>
                  <a:srgbClr val="002060"/>
                </a:solidFill>
                <a:latin typeface="Calibri" pitchFamily="34" charset="0"/>
              </a:rPr>
              <a:t>)</a:t>
            </a:r>
            <a:endParaRPr lang="en-US" sz="12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52228" name="TextBox 12"/>
          <p:cNvSpPr txBox="1">
            <a:spLocks noChangeArrowheads="1"/>
          </p:cNvSpPr>
          <p:nvPr/>
        </p:nvSpPr>
        <p:spPr bwMode="auto">
          <a:xfrm>
            <a:off x="107504" y="3431062"/>
            <a:ext cx="2571750" cy="86177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libri" pitchFamily="34" charset="0"/>
              </a:rPr>
              <a:t>Mumbai:</a:t>
            </a:r>
          </a:p>
          <a:p>
            <a:r>
              <a:rPr lang="en-US" sz="1600" dirty="0">
                <a:solidFill>
                  <a:srgbClr val="002060"/>
                </a:solidFill>
                <a:latin typeface="Calibri" pitchFamily="34" charset="0"/>
              </a:rPr>
              <a:t>Science and Technology department </a:t>
            </a:r>
          </a:p>
        </p:txBody>
      </p:sp>
      <p:sp>
        <p:nvSpPr>
          <p:cNvPr id="52229" name="TextBox 13"/>
          <p:cNvSpPr txBox="1">
            <a:spLocks noChangeArrowheads="1"/>
          </p:cNvSpPr>
          <p:nvPr/>
        </p:nvSpPr>
        <p:spPr bwMode="auto">
          <a:xfrm>
            <a:off x="6150671" y="3357000"/>
            <a:ext cx="2885825" cy="138499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Calibri" pitchFamily="34" charset="0"/>
              </a:rPr>
              <a:t>Bangalore: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</a:rPr>
              <a:t>Science </a:t>
            </a:r>
            <a:r>
              <a:rPr lang="en-US" sz="1600" dirty="0">
                <a:solidFill>
                  <a:srgbClr val="002060"/>
                </a:solidFill>
                <a:latin typeface="Calibri" pitchFamily="34" charset="0"/>
              </a:rPr>
              <a:t>and Technology 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</a:rPr>
              <a:t>department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</a:rPr>
              <a:t>CNES </a:t>
            </a:r>
            <a:r>
              <a:rPr lang="en-US" sz="1600" dirty="0">
                <a:solidFill>
                  <a:srgbClr val="002060"/>
                </a:solidFill>
                <a:latin typeface="Calibri" pitchFamily="34" charset="0"/>
              </a:rPr>
              <a:t>India 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</a:rPr>
              <a:t>office </a:t>
            </a:r>
            <a:r>
              <a:rPr lang="en-US" sz="1200" dirty="0" smtClean="0">
                <a:solidFill>
                  <a:srgbClr val="002060"/>
                </a:solidFill>
                <a:latin typeface="Calibri" pitchFamily="34" charset="0"/>
              </a:rPr>
              <a:t>(Dr. Mathieu </a:t>
            </a:r>
            <a:r>
              <a:rPr lang="en-US" sz="1200" kern="900" dirty="0" smtClean="0">
                <a:solidFill>
                  <a:srgbClr val="002060"/>
                </a:solidFill>
                <a:latin typeface="Calibri" pitchFamily="34" charset="0"/>
              </a:rPr>
              <a:t>Weiss)</a:t>
            </a:r>
            <a:r>
              <a:rPr lang="en-US" kern="900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endParaRPr lang="en-US" kern="9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00063" y="285750"/>
            <a:ext cx="8229600" cy="1143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IN" sz="2000" b="1" dirty="0"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52234" name="Picture 14" descr="cartein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0983" y="1484812"/>
            <a:ext cx="3070225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5" name="Rectangle 14"/>
          <p:cNvSpPr>
            <a:spLocks noChangeArrowheads="1"/>
          </p:cNvSpPr>
          <p:nvPr/>
        </p:nvSpPr>
        <p:spPr bwMode="auto">
          <a:xfrm>
            <a:off x="502542" y="5007975"/>
            <a:ext cx="8389938" cy="172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b="1" dirty="0">
                <a:solidFill>
                  <a:srgbClr val="002060"/>
                </a:solidFill>
                <a:latin typeface="Calibri" pitchFamily="34" charset="0"/>
              </a:rPr>
              <a:t>Our Objectives: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 Enabling sustainable ST&amp;I partnerships between France &amp; India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 Developing collaborative research &amp; innovation </a:t>
            </a:r>
            <a:r>
              <a:rPr lang="en-US" dirty="0" smtClean="0">
                <a:solidFill>
                  <a:srgbClr val="002060"/>
                </a:solidFill>
                <a:latin typeface="Calibri" pitchFamily="34" charset="0"/>
              </a:rPr>
              <a:t>networks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2060"/>
                </a:solidFill>
                <a:latin typeface="Calibri" pitchFamily="34" charset="0"/>
              </a:rPr>
              <a:t> Encourage public-private collaborations</a:t>
            </a:r>
            <a:endParaRPr lang="en-US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 Establishing joint research </a:t>
            </a:r>
            <a:r>
              <a:rPr lang="en-US" dirty="0" smtClean="0">
                <a:solidFill>
                  <a:srgbClr val="002060"/>
                </a:solidFill>
                <a:latin typeface="Calibri" pitchFamily="34" charset="0"/>
              </a:rPr>
              <a:t>laboratories, platforms, networks</a:t>
            </a:r>
            <a:endParaRPr lang="en-US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52236" name="Picture 5" descr="frenchembass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5115" y="58766"/>
            <a:ext cx="1258887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7" name="TextBox 15"/>
          <p:cNvSpPr txBox="1">
            <a:spLocks noChangeArrowheads="1"/>
          </p:cNvSpPr>
          <p:nvPr/>
        </p:nvSpPr>
        <p:spPr bwMode="auto">
          <a:xfrm>
            <a:off x="3109538" y="4715375"/>
            <a:ext cx="29622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>
                <a:latin typeface="Calibri" pitchFamily="34" charset="0"/>
              </a:rPr>
              <a:t>www.frenchscienceindia.org</a:t>
            </a: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107504" y="2807993"/>
            <a:ext cx="278606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300" i="1" dirty="0" smtClean="0">
                <a:latin typeface="Calibri" pitchFamily="34" charset="0"/>
              </a:rPr>
              <a:t>Counsellor S&amp;T: Philippe Arherts</a:t>
            </a:r>
            <a:endParaRPr lang="en-US" sz="1300" i="1" dirty="0">
              <a:latin typeface="Calibri" pitchFamily="34" charset="0"/>
            </a:endParaRPr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107504" y="4365104"/>
            <a:ext cx="26781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i="1" dirty="0" err="1" smtClean="0">
                <a:latin typeface="Calibri" pitchFamily="34" charset="0"/>
              </a:rPr>
              <a:t>Attachée</a:t>
            </a:r>
            <a:r>
              <a:rPr lang="en-US" sz="1300" i="1" dirty="0" smtClean="0">
                <a:latin typeface="Calibri" pitchFamily="34" charset="0"/>
              </a:rPr>
              <a:t> S&amp;T: Sandrine Maximilien</a:t>
            </a:r>
            <a:endParaRPr lang="en-US" sz="1300" i="1" dirty="0">
              <a:latin typeface="Calibri" pitchFamily="34" charset="0"/>
            </a:endParaRPr>
          </a:p>
        </p:txBody>
      </p: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6300191" y="4763000"/>
            <a:ext cx="2533959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300" i="1" dirty="0" err="1">
                <a:latin typeface="Calibri" pitchFamily="34" charset="0"/>
              </a:rPr>
              <a:t>Attachée</a:t>
            </a:r>
            <a:r>
              <a:rPr lang="en-US" sz="1300" i="1" dirty="0">
                <a:latin typeface="Calibri" pitchFamily="34" charset="0"/>
              </a:rPr>
              <a:t> S&amp;T: </a:t>
            </a:r>
            <a:r>
              <a:rPr lang="en-US" sz="1300" i="1" dirty="0" smtClean="0">
                <a:latin typeface="Calibri" pitchFamily="34" charset="0"/>
              </a:rPr>
              <a:t>Jenifer Clark</a:t>
            </a:r>
            <a:endParaRPr lang="en-US" sz="1300" i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3753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782960"/>
          </a:xfrm>
        </p:spPr>
        <p:txBody>
          <a:bodyPr/>
          <a:lstStyle/>
          <a:p>
            <a:pPr algn="l" eaLnBrk="1" hangingPunct="1"/>
            <a:r>
              <a:rPr lang="en-US" dirty="0" smtClean="0"/>
              <a:t>Our network and tools</a:t>
            </a:r>
          </a:p>
        </p:txBody>
      </p:sp>
      <p:sp>
        <p:nvSpPr>
          <p:cNvPr id="53250" name="Content Placeholder 2"/>
          <p:cNvSpPr>
            <a:spLocks noGrp="1"/>
          </p:cNvSpPr>
          <p:nvPr>
            <p:ph idx="4294967295"/>
          </p:nvPr>
        </p:nvSpPr>
        <p:spPr>
          <a:xfrm>
            <a:off x="179512" y="1023042"/>
            <a:ext cx="8784976" cy="5142262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002060"/>
                </a:solidFill>
              </a:rPr>
              <a:t>The </a:t>
            </a:r>
            <a:r>
              <a:rPr lang="en-US" sz="2200" b="1" dirty="0">
                <a:solidFill>
                  <a:srgbClr val="002060"/>
                </a:solidFill>
              </a:rPr>
              <a:t>CEFIPRA</a:t>
            </a:r>
            <a:r>
              <a:rPr lang="en-US" sz="2200" dirty="0">
                <a:solidFill>
                  <a:srgbClr val="002060"/>
                </a:solidFill>
              </a:rPr>
              <a:t>, the Indo French ST&amp;I </a:t>
            </a:r>
            <a:r>
              <a:rPr lang="en-US" sz="2200" dirty="0" smtClean="0">
                <a:solidFill>
                  <a:srgbClr val="002060"/>
                </a:solidFill>
              </a:rPr>
              <a:t>bilateral agency</a:t>
            </a:r>
            <a:endParaRPr lang="en-US" sz="2200" dirty="0">
              <a:solidFill>
                <a:srgbClr val="002060"/>
              </a:solidFill>
            </a:endParaRPr>
          </a:p>
          <a:p>
            <a:pPr eaLnBrk="1" hangingPunct="1">
              <a:spcBef>
                <a:spcPts val="600"/>
              </a:spcBef>
            </a:pPr>
            <a:r>
              <a:rPr lang="en-US" sz="2200" dirty="0" smtClean="0">
                <a:solidFill>
                  <a:srgbClr val="002060"/>
                </a:solidFill>
              </a:rPr>
              <a:t>Bilateral </a:t>
            </a:r>
            <a:r>
              <a:rPr lang="en-US" sz="2200" dirty="0">
                <a:solidFill>
                  <a:srgbClr val="002060"/>
                </a:solidFill>
              </a:rPr>
              <a:t>agreements between </a:t>
            </a:r>
            <a:r>
              <a:rPr lang="en-US" sz="2200" dirty="0" smtClean="0">
                <a:solidFill>
                  <a:srgbClr val="002060"/>
                </a:solidFill>
              </a:rPr>
              <a:t>institutions </a:t>
            </a:r>
            <a:endParaRPr lang="en-US" sz="2200" dirty="0">
              <a:solidFill>
                <a:srgbClr val="002060"/>
              </a:solidFill>
            </a:endParaRPr>
          </a:p>
          <a:p>
            <a:pPr eaLnBrk="1" hangingPunct="1"/>
            <a:r>
              <a:rPr lang="en-US" sz="2200" dirty="0" smtClean="0">
                <a:solidFill>
                  <a:srgbClr val="002060"/>
                </a:solidFill>
              </a:rPr>
              <a:t>Research </a:t>
            </a:r>
            <a:r>
              <a:rPr lang="en-US" sz="2200" dirty="0">
                <a:solidFill>
                  <a:srgbClr val="002060"/>
                </a:solidFill>
              </a:rPr>
              <a:t>networks, joint labs, mixed units </a:t>
            </a:r>
          </a:p>
          <a:p>
            <a:pPr lvl="0" eaLnBrk="1" hangingPunct="1"/>
            <a:r>
              <a:rPr lang="en-US" sz="2200" dirty="0" smtClean="0">
                <a:solidFill>
                  <a:srgbClr val="002060"/>
                </a:solidFill>
              </a:rPr>
              <a:t>Collaborative events</a:t>
            </a:r>
          </a:p>
          <a:p>
            <a:pPr lvl="1" eaLnBrk="1" hangingPunct="1"/>
            <a:r>
              <a:rPr lang="en-US" sz="1800" dirty="0">
                <a:solidFill>
                  <a:schemeClr val="tx1"/>
                </a:solidFill>
                <a:ea typeface="+mn-ea"/>
              </a:rPr>
              <a:t>India France Technology Summit, Oct 2013, Delhi</a:t>
            </a:r>
          </a:p>
          <a:p>
            <a:pPr lvl="1" eaLnBrk="1" hangingPunct="1"/>
            <a:r>
              <a:rPr lang="en-US" sz="1800" dirty="0">
                <a:solidFill>
                  <a:schemeClr val="tx1"/>
                </a:solidFill>
                <a:ea typeface="+mn-ea"/>
              </a:rPr>
              <a:t>Indo French Women in Science Seminar, Feb 2015, </a:t>
            </a:r>
            <a:r>
              <a:rPr lang="en-US" sz="1800" dirty="0" err="1">
                <a:solidFill>
                  <a:schemeClr val="tx1"/>
                </a:solidFill>
                <a:ea typeface="+mn-ea"/>
              </a:rPr>
              <a:t>IISc</a:t>
            </a:r>
            <a:r>
              <a:rPr lang="en-US" sz="1800" dirty="0">
                <a:solidFill>
                  <a:schemeClr val="tx1"/>
                </a:solidFill>
                <a:ea typeface="+mn-ea"/>
              </a:rPr>
              <a:t> Bangalore</a:t>
            </a:r>
          </a:p>
          <a:p>
            <a:pPr algn="just" eaLnBrk="1" hangingPunct="1"/>
            <a:r>
              <a:rPr lang="en-US" sz="2200" dirty="0" smtClean="0">
                <a:solidFill>
                  <a:srgbClr val="002060"/>
                </a:solidFill>
              </a:rPr>
              <a:t>Two </a:t>
            </a:r>
            <a:r>
              <a:rPr lang="en-US" sz="2200" dirty="0">
                <a:solidFill>
                  <a:srgbClr val="002060"/>
                </a:solidFill>
              </a:rPr>
              <a:t>French Research Institutes based in India:</a:t>
            </a:r>
          </a:p>
          <a:p>
            <a:pPr lvl="1" eaLnBrk="1" hangingPunct="1"/>
            <a:r>
              <a:rPr lang="en-US" sz="1800" dirty="0" smtClean="0">
                <a:solidFill>
                  <a:schemeClr val="tx1"/>
                </a:solidFill>
                <a:ea typeface="+mn-ea"/>
              </a:rPr>
              <a:t>IFP </a:t>
            </a:r>
            <a:r>
              <a:rPr lang="en-US" sz="1800" dirty="0">
                <a:solidFill>
                  <a:schemeClr val="tx1"/>
                </a:solidFill>
                <a:ea typeface="+mn-ea"/>
              </a:rPr>
              <a:t>Pondicherry: since 1955 </a:t>
            </a:r>
            <a:r>
              <a:rPr lang="en-IN" sz="1800" dirty="0">
                <a:solidFill>
                  <a:schemeClr val="tx1"/>
                </a:solidFill>
                <a:ea typeface="+mn-ea"/>
              </a:rPr>
              <a:t>in Indology, Social Sciences and Ecology</a:t>
            </a:r>
            <a:endParaRPr lang="en-US" sz="1800" dirty="0">
              <a:solidFill>
                <a:schemeClr val="tx1"/>
              </a:solidFill>
              <a:ea typeface="+mn-ea"/>
            </a:endParaRPr>
          </a:p>
          <a:p>
            <a:pPr lvl="1" eaLnBrk="1" hangingPunct="1"/>
            <a:r>
              <a:rPr lang="en-US" sz="1800" dirty="0" smtClean="0">
                <a:solidFill>
                  <a:schemeClr val="tx1"/>
                </a:solidFill>
                <a:ea typeface="+mn-ea"/>
              </a:rPr>
              <a:t>CSH </a:t>
            </a:r>
            <a:r>
              <a:rPr lang="en-US" sz="1800" dirty="0">
                <a:solidFill>
                  <a:schemeClr val="tx1"/>
                </a:solidFill>
                <a:ea typeface="+mn-ea"/>
              </a:rPr>
              <a:t>Delhi: since 1980 in economics, political sciences, sociology , etc.</a:t>
            </a:r>
          </a:p>
          <a:p>
            <a:pPr eaLnBrk="1" hangingPunct="1"/>
            <a:r>
              <a:rPr lang="en-US" sz="2200" dirty="0" smtClean="0">
                <a:solidFill>
                  <a:srgbClr val="002060"/>
                </a:solidFill>
              </a:rPr>
              <a:t>The </a:t>
            </a:r>
            <a:r>
              <a:rPr lang="en-US" sz="2200" i="1" dirty="0">
                <a:solidFill>
                  <a:srgbClr val="002060"/>
                </a:solidFill>
              </a:rPr>
              <a:t>Research, Development &amp; Innovation Club</a:t>
            </a:r>
            <a:r>
              <a:rPr lang="en-US" sz="2200" dirty="0">
                <a:solidFill>
                  <a:srgbClr val="002060"/>
                </a:solidFill>
              </a:rPr>
              <a:t>, launched in 2012 for French R&amp;D companies in India</a:t>
            </a:r>
          </a:p>
          <a:p>
            <a:pPr eaLnBrk="1" hangingPunct="1"/>
            <a:r>
              <a:rPr lang="en-US" sz="2200" dirty="0">
                <a:solidFill>
                  <a:srgbClr val="002060"/>
                </a:solidFill>
              </a:rPr>
              <a:t>The Indo-French Water </a:t>
            </a:r>
            <a:r>
              <a:rPr lang="en-US" sz="2200" dirty="0" smtClean="0">
                <a:solidFill>
                  <a:srgbClr val="002060"/>
                </a:solidFill>
              </a:rPr>
              <a:t>Network </a:t>
            </a:r>
            <a:r>
              <a:rPr lang="en-US" sz="2200" i="1" dirty="0" smtClean="0">
                <a:solidFill>
                  <a:srgbClr val="002060"/>
                </a:solidFill>
              </a:rPr>
              <a:t>(</a:t>
            </a:r>
            <a:r>
              <a:rPr lang="en-US" sz="2200" i="1" dirty="0" smtClean="0">
                <a:solidFill>
                  <a:srgbClr val="002060"/>
                </a:solidFill>
                <a:hlinkClick r:id="rId3"/>
              </a:rPr>
              <a:t>www.ifwn.org</a:t>
            </a:r>
            <a:r>
              <a:rPr lang="en-US" sz="2200" i="1" dirty="0" smtClean="0">
                <a:solidFill>
                  <a:srgbClr val="002060"/>
                </a:solidFill>
              </a:rPr>
              <a:t>)</a:t>
            </a:r>
          </a:p>
          <a:p>
            <a:pPr eaLnBrk="1" hangingPunct="1"/>
            <a:r>
              <a:rPr lang="en-US" sz="2200" dirty="0" smtClean="0">
                <a:solidFill>
                  <a:srgbClr val="002060"/>
                </a:solidFill>
              </a:rPr>
              <a:t>Lecture series of </a:t>
            </a:r>
            <a:r>
              <a:rPr lang="en-US" sz="2200" i="1" dirty="0" smtClean="0">
                <a:solidFill>
                  <a:srgbClr val="002060"/>
                </a:solidFill>
              </a:rPr>
              <a:t>College de France </a:t>
            </a:r>
            <a:r>
              <a:rPr lang="en-US" sz="2200" dirty="0" smtClean="0">
                <a:solidFill>
                  <a:srgbClr val="002060"/>
                </a:solidFill>
              </a:rPr>
              <a:t>in India</a:t>
            </a:r>
          </a:p>
          <a:p>
            <a:pPr marL="0" indent="0" eaLnBrk="1" hangingPunct="1">
              <a:buNone/>
            </a:pPr>
            <a:endParaRPr lang="en-US" sz="2000" dirty="0"/>
          </a:p>
        </p:txBody>
      </p:sp>
      <p:pic>
        <p:nvPicPr>
          <p:cNvPr id="53252" name="Picture 5" descr="frenchembass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5115" y="58766"/>
            <a:ext cx="1258887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35496" y="764704"/>
            <a:ext cx="7056438" cy="0"/>
          </a:xfrm>
          <a:prstGeom prst="line">
            <a:avLst/>
          </a:prstGeom>
          <a:noFill/>
          <a:ln w="19050">
            <a:solidFill>
              <a:srgbClr val="2DA2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6444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223494"/>
          </a:xfrm>
          <a:solidFill>
            <a:srgbClr val="00206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CEFIPRA- An Unique Platform for Indo-French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ST &amp; I Collaboration </a:t>
            </a:r>
            <a:r>
              <a:rPr lang="en-IN" sz="2800" b="1" dirty="0">
                <a:latin typeface="Times New Roman" pitchFamily="18" charset="0"/>
                <a:cs typeface="Times New Roman" pitchFamily="18" charset="0"/>
              </a:rPr>
              <a:t>across the Knowledge Innovation Chain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I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794594"/>
            <a:ext cx="3347858" cy="473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340768"/>
            <a:ext cx="2592288" cy="33079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00944"/>
            <a:ext cx="3072471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369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011"/>
            <a:ext cx="8229600" cy="839240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fr-FR" sz="2800" i="1" kern="1200" dirty="0"/>
              <a:t>CEFIPRA / IFCPAR</a:t>
            </a:r>
            <a:br>
              <a:rPr lang="en-US" altLang="fr-FR" sz="2800" i="1" kern="1200" dirty="0"/>
            </a:br>
            <a:r>
              <a:rPr lang="en-US" altLang="fr-FR" sz="1800" i="1" kern="1200" dirty="0" smtClean="0"/>
              <a:t>Centre Franco-</a:t>
            </a:r>
            <a:r>
              <a:rPr lang="en-US" altLang="fr-FR" sz="1800" i="1" kern="1200" dirty="0" err="1" smtClean="0"/>
              <a:t>Indien</a:t>
            </a:r>
            <a:r>
              <a:rPr lang="en-US" altLang="fr-FR" sz="1800" i="1" kern="1200" dirty="0" smtClean="0"/>
              <a:t> de Promotion de la </a:t>
            </a:r>
            <a:r>
              <a:rPr lang="en-US" altLang="fr-FR" sz="1800" i="1" kern="1200" dirty="0" err="1" smtClean="0"/>
              <a:t>Recherche</a:t>
            </a:r>
            <a:r>
              <a:rPr lang="en-US" altLang="fr-FR" sz="1800" i="1" kern="1200" dirty="0" smtClean="0"/>
              <a:t> </a:t>
            </a:r>
            <a:r>
              <a:rPr lang="en-US" altLang="fr-FR" sz="1800" i="1" kern="1200" dirty="0" err="1" smtClean="0"/>
              <a:t>Avancé</a:t>
            </a:r>
            <a:r>
              <a:rPr lang="en-US" altLang="fr-FR" sz="1800" i="1" kern="1200" dirty="0" err="1"/>
              <a:t>e</a:t>
            </a:r>
            <a:endParaRPr lang="fr-FR" altLang="fr-FR" sz="1800" i="1" kern="1200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288032" y="990600"/>
            <a:ext cx="8676456" cy="1502296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indent="-254000">
              <a:spcBef>
                <a:spcPts val="300"/>
              </a:spcBef>
            </a:pPr>
            <a:r>
              <a:rPr lang="en-US" altLang="fr-FR" sz="1600" dirty="0">
                <a:solidFill>
                  <a:srgbClr val="002060"/>
                </a:solidFill>
              </a:rPr>
              <a:t>Autonomous funding agency established in 1987 between French and Indian governments</a:t>
            </a:r>
          </a:p>
          <a:p>
            <a:pPr indent="-254000">
              <a:spcBef>
                <a:spcPts val="300"/>
              </a:spcBef>
            </a:pPr>
            <a:r>
              <a:rPr lang="en-US" altLang="fr-FR" sz="1600" dirty="0">
                <a:solidFill>
                  <a:srgbClr val="002060"/>
                </a:solidFill>
              </a:rPr>
              <a:t>Co-chaired by the DST, </a:t>
            </a:r>
            <a:r>
              <a:rPr lang="en-US" altLang="fr-FR" sz="1600" dirty="0" err="1">
                <a:solidFill>
                  <a:srgbClr val="002060"/>
                </a:solidFill>
              </a:rPr>
              <a:t>Govt</a:t>
            </a:r>
            <a:r>
              <a:rPr lang="en-US" altLang="fr-FR" sz="1600" dirty="0">
                <a:solidFill>
                  <a:srgbClr val="002060"/>
                </a:solidFill>
              </a:rPr>
              <a:t> of India and the French Ministry of Foreign Affairs and International Development </a:t>
            </a:r>
          </a:p>
          <a:p>
            <a:pPr indent="-254000">
              <a:spcBef>
                <a:spcPts val="300"/>
              </a:spcBef>
            </a:pPr>
            <a:r>
              <a:rPr lang="en-US" altLang="fr-FR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Annual budget : 3,1 M€ (equally shared by the two countries) 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fr-FR" sz="2200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Picture 5" descr="frenchembass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13087"/>
            <a:ext cx="914402" cy="72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" y="10009"/>
            <a:ext cx="689975" cy="847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427984" y="2348880"/>
            <a:ext cx="4588962" cy="1638910"/>
          </a:xfrm>
          <a:prstGeom prst="rect">
            <a:avLst/>
          </a:prstGeom>
          <a:noFill/>
          <a:ln>
            <a:solidFill>
              <a:srgbClr val="003366"/>
            </a:solidFill>
          </a:ln>
        </p:spPr>
        <p:txBody>
          <a:bodyPr wrap="square" rtlCol="0">
            <a:spAutoFit/>
          </a:bodyPr>
          <a:lstStyle/>
          <a:p>
            <a:pPr marL="0" lvl="1" indent="3175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FF0000"/>
              </a:buClr>
              <a:buSzPct val="55000"/>
            </a:pPr>
            <a:r>
              <a:rPr lang="en-US" b="1" kern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Areas: </a:t>
            </a:r>
          </a:p>
          <a:p>
            <a:pPr marL="4763" lvl="1" indent="1588">
              <a:spcBef>
                <a:spcPts val="300"/>
              </a:spcBef>
              <a:buNone/>
            </a:pPr>
            <a:r>
              <a:rPr lang="en-US" sz="1600" dirty="0">
                <a:solidFill>
                  <a:srgbClr val="002060"/>
                </a:solidFill>
              </a:rPr>
              <a:t>Mathematics, Computer and Information Sciences, Life and Health Sciences, Physics, Chemistry, Instrumentation, Earth and Planetary Sciences, Material Sciences, Environmental Sciences, Others (Water, Biotechnology, ICT)</a:t>
            </a:r>
            <a:endParaRPr lang="fr-FR" altLang="fr-FR" sz="1600" dirty="0">
              <a:solidFill>
                <a:srgbClr val="00206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03651" y="2348880"/>
            <a:ext cx="4252325" cy="1763047"/>
          </a:xfrm>
          <a:prstGeom prst="rect">
            <a:avLst/>
          </a:prstGeom>
          <a:noFill/>
          <a:ln>
            <a:solidFill>
              <a:srgbClr val="003366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fr-FR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Mandate</a:t>
            </a:r>
            <a:endParaRPr lang="en-US" altLang="fr-FR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lvl="1" indent="-196850">
              <a:spcBef>
                <a:spcPts val="300"/>
              </a:spcBef>
              <a:buFont typeface="Arial"/>
              <a:buChar char="•"/>
            </a:pPr>
            <a:r>
              <a:rPr lang="en-US" altLang="fr-FR" sz="1600" dirty="0">
                <a:solidFill>
                  <a:srgbClr val="002060"/>
                </a:solidFill>
              </a:rPr>
              <a:t>Supporting collaborative research </a:t>
            </a:r>
            <a:r>
              <a:rPr lang="en-US" altLang="fr-FR" sz="1600" dirty="0" smtClean="0">
                <a:solidFill>
                  <a:srgbClr val="002060"/>
                </a:solidFill>
              </a:rPr>
              <a:t>projects</a:t>
            </a:r>
          </a:p>
          <a:p>
            <a:pPr marL="285750" lvl="1" indent="-196850">
              <a:lnSpc>
                <a:spcPct val="90000"/>
              </a:lnSpc>
              <a:buFont typeface="Arial"/>
              <a:buChar char="•"/>
            </a:pPr>
            <a:r>
              <a:rPr lang="en-US" altLang="fr-FR" sz="1600" dirty="0" smtClean="0">
                <a:solidFill>
                  <a:srgbClr val="002060"/>
                </a:solidFill>
              </a:rPr>
              <a:t>Organizing </a:t>
            </a:r>
            <a:r>
              <a:rPr lang="en-US" altLang="fr-FR" sz="1600" dirty="0">
                <a:solidFill>
                  <a:srgbClr val="002060"/>
                </a:solidFill>
              </a:rPr>
              <a:t>seminars and workshops on relevant </a:t>
            </a:r>
            <a:r>
              <a:rPr lang="en-US" altLang="fr-FR" sz="1600" dirty="0" smtClean="0">
                <a:solidFill>
                  <a:srgbClr val="002060"/>
                </a:solidFill>
              </a:rPr>
              <a:t>themes</a:t>
            </a:r>
          </a:p>
          <a:p>
            <a:pPr marL="285750" lvl="1" indent="-196850">
              <a:lnSpc>
                <a:spcPct val="90000"/>
              </a:lnSpc>
              <a:buFont typeface="Arial"/>
              <a:buChar char="•"/>
            </a:pPr>
            <a:r>
              <a:rPr lang="en-US" altLang="fr-FR" sz="1600" dirty="0" smtClean="0">
                <a:solidFill>
                  <a:srgbClr val="002060"/>
                </a:solidFill>
              </a:rPr>
              <a:t>Encouraging </a:t>
            </a:r>
            <a:r>
              <a:rPr lang="en-US" altLang="fr-FR" sz="1600" dirty="0">
                <a:solidFill>
                  <a:srgbClr val="002060"/>
                </a:solidFill>
              </a:rPr>
              <a:t>PPPs and co-funded </a:t>
            </a:r>
            <a:r>
              <a:rPr lang="en-US" altLang="fr-FR" sz="1600" dirty="0" err="1">
                <a:solidFill>
                  <a:srgbClr val="002060"/>
                </a:solidFill>
              </a:rPr>
              <a:t>programmes</a:t>
            </a:r>
            <a:endParaRPr lang="en-US" altLang="fr-FR" sz="1600" dirty="0">
              <a:solidFill>
                <a:srgbClr val="002060"/>
              </a:solidFill>
            </a:endParaRPr>
          </a:p>
        </p:txBody>
      </p:sp>
      <p:pic>
        <p:nvPicPr>
          <p:cNvPr id="21" name="Picture 10" descr="Business people celebration of collaboration deal agreement merger or partnership success Stock Vector - 945458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4856" y="3993619"/>
            <a:ext cx="1143000" cy="10915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16" descr="Illustration of interaction of different groups of people Stock Illustration - 1127986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0481" y="4797152"/>
            <a:ext cx="1344706" cy="1042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" name="Groupe 2"/>
          <p:cNvGrpSpPr/>
          <p:nvPr/>
        </p:nvGrpSpPr>
        <p:grpSpPr>
          <a:xfrm>
            <a:off x="3985745" y="4529493"/>
            <a:ext cx="1352550" cy="869592"/>
            <a:chOff x="3505200" y="4445397"/>
            <a:chExt cx="1352550" cy="869592"/>
          </a:xfrm>
        </p:grpSpPr>
        <p:sp>
          <p:nvSpPr>
            <p:cNvPr id="22" name="Right Arrow 26"/>
            <p:cNvSpPr/>
            <p:nvPr/>
          </p:nvSpPr>
          <p:spPr>
            <a:xfrm>
              <a:off x="3505200" y="4445397"/>
              <a:ext cx="1352550" cy="86959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4700180"/>
              <a:ext cx="293198" cy="3600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5" descr="frenchembassy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056540" y="4754582"/>
              <a:ext cx="318241" cy="251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Title 1"/>
          <p:cNvSpPr txBox="1">
            <a:spLocks/>
          </p:cNvSpPr>
          <p:nvPr/>
        </p:nvSpPr>
        <p:spPr bwMode="auto">
          <a:xfrm>
            <a:off x="432086" y="6021288"/>
            <a:ext cx="821925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IN" sz="1800" b="1" i="1" kern="0" dirty="0" smtClean="0">
                <a:latin typeface="Calibri" panose="020F0502020204030204" pitchFamily="34" charset="0"/>
              </a:rPr>
              <a:t>Towards building a strong and sustainable IND/FR cooperation ecosystem in S&amp;T&amp;I</a:t>
            </a:r>
            <a:endParaRPr lang="en-IN" sz="1800" b="1" i="1" kern="0" dirty="0">
              <a:latin typeface="Calibri" panose="020F0502020204030204" pitchFamily="34" charset="0"/>
            </a:endParaRPr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>
            <a:off x="35496" y="980728"/>
            <a:ext cx="7056438" cy="0"/>
          </a:xfrm>
          <a:prstGeom prst="line">
            <a:avLst/>
          </a:prstGeom>
          <a:noFill/>
          <a:ln w="19050">
            <a:solidFill>
              <a:srgbClr val="2DA2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19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2123728" y="116632"/>
            <a:ext cx="4968552" cy="980728"/>
          </a:xfrm>
        </p:spPr>
        <p:txBody>
          <a:bodyPr/>
          <a:lstStyle/>
          <a:p>
            <a:pPr algn="ctr">
              <a:defRPr/>
            </a:pPr>
            <a:r>
              <a:rPr lang="en-IN" altLang="en-US" sz="2800" b="1" kern="1200" dirty="0"/>
              <a:t>Programme </a:t>
            </a:r>
            <a:r>
              <a:rPr lang="en-IN" altLang="en-US" sz="2800" b="1" kern="1200" dirty="0" smtClean="0"/>
              <a:t>across </a:t>
            </a:r>
            <a:r>
              <a:rPr lang="en-IN" altLang="en-US" sz="2800" b="1" kern="1200" dirty="0"/>
              <a:t>the Knowledge Innovation Chain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501230192"/>
              </p:ext>
            </p:extLst>
          </p:nvPr>
        </p:nvGraphicFramePr>
        <p:xfrm>
          <a:off x="0" y="1143000"/>
          <a:ext cx="9144000" cy="187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76200" y="2819400"/>
            <a:ext cx="2911624" cy="26978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IN" sz="2400" dirty="0">
              <a:solidFill>
                <a:srgbClr val="000000"/>
              </a:solidFill>
            </a:endParaRP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IN" dirty="0">
                <a:solidFill>
                  <a:srgbClr val="000000"/>
                </a:solidFill>
              </a:rPr>
              <a:t>Scientific Research </a:t>
            </a:r>
            <a:r>
              <a:rPr lang="en-IN" dirty="0" smtClean="0">
                <a:solidFill>
                  <a:srgbClr val="000000"/>
                </a:solidFill>
              </a:rPr>
              <a:t>Projects</a:t>
            </a:r>
            <a:endParaRPr lang="en-IN" dirty="0">
              <a:solidFill>
                <a:srgbClr val="000000"/>
              </a:solidFill>
            </a:endParaRP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IN" dirty="0">
                <a:solidFill>
                  <a:srgbClr val="000000"/>
                </a:solidFill>
              </a:rPr>
              <a:t>Seminars / Workshops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IN" dirty="0" smtClean="0">
                <a:solidFill>
                  <a:srgbClr val="000000"/>
                </a:solidFill>
              </a:rPr>
              <a:t>Targeted R&amp;D  Programme*</a:t>
            </a:r>
            <a:endParaRPr lang="en-IN" dirty="0">
              <a:solidFill>
                <a:srgbClr val="000000"/>
              </a:solidFill>
            </a:endParaRP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IN" dirty="0" smtClean="0">
                <a:solidFill>
                  <a:srgbClr val="000000"/>
                </a:solidFill>
              </a:rPr>
              <a:t>Networking R&amp;D Programme</a:t>
            </a:r>
            <a:endParaRPr lang="en-IN" dirty="0">
              <a:solidFill>
                <a:srgbClr val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IN" sz="1600" dirty="0">
              <a:solidFill>
                <a:srgbClr val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IN" sz="16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0" y="2819400"/>
            <a:ext cx="2667744" cy="26978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IN" sz="2400" dirty="0">
              <a:solidFill>
                <a:srgbClr val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IN" dirty="0">
                <a:solidFill>
                  <a:srgbClr val="000000"/>
                </a:solidFill>
              </a:rPr>
              <a:t>Industrial Research Programme</a:t>
            </a:r>
          </a:p>
          <a:p>
            <a:pPr>
              <a:defRPr/>
            </a:pPr>
            <a:endParaRPr lang="en-IN" dirty="0">
              <a:solidFill>
                <a:srgbClr val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IN" dirty="0">
                <a:solidFill>
                  <a:srgbClr val="000000"/>
                </a:solidFill>
              </a:rPr>
              <a:t>Seminars / Workshops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IN" sz="2400" dirty="0">
              <a:solidFill>
                <a:srgbClr val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IN" sz="1600" dirty="0">
              <a:solidFill>
                <a:srgbClr val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IN" sz="16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43600" y="2819400"/>
            <a:ext cx="2444824" cy="26978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IN" sz="2400" dirty="0">
              <a:solidFill>
                <a:srgbClr val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IN" dirty="0">
                <a:solidFill>
                  <a:srgbClr val="000000"/>
                </a:solidFill>
              </a:rPr>
              <a:t>Public Private Partnership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IN" dirty="0">
              <a:solidFill>
                <a:srgbClr val="000000"/>
              </a:solidFill>
            </a:endParaRPr>
          </a:p>
          <a:p>
            <a:pPr>
              <a:defRPr/>
            </a:pPr>
            <a:endParaRPr lang="en-IN" dirty="0">
              <a:solidFill>
                <a:srgbClr val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IN" dirty="0">
                <a:solidFill>
                  <a:srgbClr val="000000"/>
                </a:solidFill>
              </a:rPr>
              <a:t>Region-to-Region Level Cooperation.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IN" dirty="0">
              <a:solidFill>
                <a:srgbClr val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IN" sz="1600" dirty="0">
              <a:solidFill>
                <a:srgbClr val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IN" sz="1600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12415" y="5596033"/>
            <a:ext cx="6741368" cy="429344"/>
          </a:xfrm>
          <a:prstGeom prst="rect">
            <a:avLst/>
          </a:prstGeom>
          <a:solidFill>
            <a:srgbClr val="3C8C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N" sz="2400" dirty="0">
                <a:solidFill>
                  <a:srgbClr val="000000"/>
                </a:solidFill>
              </a:rPr>
              <a:t>Mobility Support Programme</a:t>
            </a:r>
            <a:r>
              <a:rPr lang="en-IN" sz="24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8" name="Picture 5" descr="frenchembass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85115" y="44478"/>
            <a:ext cx="1258887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0" y="41404"/>
            <a:ext cx="831178" cy="1011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35496" y="1124744"/>
            <a:ext cx="7056438" cy="0"/>
          </a:xfrm>
          <a:prstGeom prst="line">
            <a:avLst/>
          </a:prstGeom>
          <a:noFill/>
          <a:ln w="19050">
            <a:solidFill>
              <a:srgbClr val="2DA2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76200" y="6119336"/>
            <a:ext cx="8600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/>
            <a:r>
              <a:rPr lang="fr-FR" sz="1400" i="1" dirty="0" smtClean="0"/>
              <a:t>(*) </a:t>
            </a:r>
            <a:r>
              <a:rPr lang="en-US" altLang="fr-FR" sz="1400" i="1" dirty="0">
                <a:solidFill>
                  <a:srgbClr val="002060"/>
                </a:solidFill>
              </a:rPr>
              <a:t>Since 2012, open </a:t>
            </a:r>
            <a:r>
              <a:rPr lang="en-US" altLang="fr-FR" sz="1400" i="1" dirty="0" smtClean="0">
                <a:solidFill>
                  <a:srgbClr val="002060"/>
                </a:solidFill>
              </a:rPr>
              <a:t>to manage specific </a:t>
            </a:r>
            <a:r>
              <a:rPr lang="en-US" altLang="fr-FR" sz="1400" i="1" dirty="0" err="1" smtClean="0">
                <a:solidFill>
                  <a:srgbClr val="002060"/>
                </a:solidFill>
              </a:rPr>
              <a:t>programmes</a:t>
            </a:r>
            <a:r>
              <a:rPr lang="en-US" altLang="fr-FR" sz="1400" i="1" dirty="0" smtClean="0">
                <a:solidFill>
                  <a:srgbClr val="002060"/>
                </a:solidFill>
              </a:rPr>
              <a:t> funded by Indian </a:t>
            </a:r>
            <a:r>
              <a:rPr lang="en-US" altLang="fr-FR" sz="1400" i="1" dirty="0">
                <a:solidFill>
                  <a:srgbClr val="002060"/>
                </a:solidFill>
              </a:rPr>
              <a:t>&amp; French research organizations, companies, foundations, donors, </a:t>
            </a:r>
            <a:r>
              <a:rPr lang="en-US" altLang="fr-FR" sz="1400" i="1" dirty="0" smtClean="0">
                <a:solidFill>
                  <a:srgbClr val="002060"/>
                </a:solidFill>
              </a:rPr>
              <a:t>etc. (INRIA-CNRS/DST; BIRAC/SST, BIRAC/</a:t>
            </a:r>
            <a:r>
              <a:rPr lang="en-US" altLang="fr-FR" sz="1400" i="1" dirty="0" err="1" smtClean="0">
                <a:solidFill>
                  <a:srgbClr val="002060"/>
                </a:solidFill>
              </a:rPr>
              <a:t>BPiFrance</a:t>
            </a:r>
            <a:r>
              <a:rPr lang="en-US" altLang="fr-FR" sz="1400" i="1" dirty="0" smtClean="0">
                <a:solidFill>
                  <a:srgbClr val="002060"/>
                </a:solidFill>
              </a:rPr>
              <a:t>, etc.)</a:t>
            </a:r>
            <a:r>
              <a:rPr lang="en-US" altLang="fr-FR" sz="1400" i="1" dirty="0" smtClean="0"/>
              <a:t>.</a:t>
            </a:r>
            <a:endParaRPr lang="en-US" alt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260024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 idx="4294967295"/>
          </p:nvPr>
        </p:nvSpPr>
        <p:spPr>
          <a:xfrm>
            <a:off x="1259632" y="0"/>
            <a:ext cx="6083384" cy="692696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r>
              <a:rPr lang="en-US" altLang="fr-FR" sz="4000" dirty="0" smtClean="0"/>
              <a:t>CEFIPRA key numbers</a:t>
            </a:r>
            <a:endParaRPr lang="en-IN" altLang="fr-FR" sz="4000" dirty="0" smtClean="0"/>
          </a:p>
        </p:txBody>
      </p:sp>
      <p:sp>
        <p:nvSpPr>
          <p:cNvPr id="55299" name="Content Placeholder 2"/>
          <p:cNvSpPr>
            <a:spLocks noGrp="1"/>
          </p:cNvSpPr>
          <p:nvPr>
            <p:ph idx="4294967295"/>
          </p:nvPr>
        </p:nvSpPr>
        <p:spPr>
          <a:xfrm>
            <a:off x="251520" y="1537790"/>
            <a:ext cx="8640960" cy="4483498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altLang="fr-FR" sz="2200" dirty="0" err="1" smtClean="0">
                <a:solidFill>
                  <a:srgbClr val="002060"/>
                </a:solidFill>
              </a:rPr>
              <a:t>Avg</a:t>
            </a:r>
            <a:r>
              <a:rPr lang="en-US" altLang="fr-FR" sz="2200" dirty="0" smtClean="0">
                <a:solidFill>
                  <a:srgbClr val="002060"/>
                </a:solidFill>
              </a:rPr>
              <a:t> </a:t>
            </a:r>
            <a:r>
              <a:rPr lang="en-US" altLang="fr-FR" sz="2200" dirty="0">
                <a:solidFill>
                  <a:srgbClr val="002060"/>
                </a:solidFill>
              </a:rPr>
              <a:t>duration of projects: </a:t>
            </a:r>
            <a:r>
              <a:rPr lang="en-US" altLang="fr-FR" sz="2200" dirty="0">
                <a:solidFill>
                  <a:schemeClr val="tx1"/>
                </a:solidFill>
              </a:rPr>
              <a:t>3yrs </a:t>
            </a:r>
            <a:r>
              <a:rPr lang="en-US" altLang="fr-FR" sz="2200" dirty="0">
                <a:solidFill>
                  <a:srgbClr val="002060"/>
                </a:solidFill>
              </a:rPr>
              <a:t>; </a:t>
            </a:r>
            <a:r>
              <a:rPr lang="en-US" altLang="fr-FR" sz="2200" dirty="0" err="1">
                <a:solidFill>
                  <a:srgbClr val="002060"/>
                </a:solidFill>
              </a:rPr>
              <a:t>Avg</a:t>
            </a:r>
            <a:r>
              <a:rPr lang="en-US" altLang="fr-FR" sz="2200" dirty="0">
                <a:solidFill>
                  <a:srgbClr val="002060"/>
                </a:solidFill>
              </a:rPr>
              <a:t> funding: </a:t>
            </a:r>
            <a:r>
              <a:rPr lang="en-US" altLang="fr-FR" sz="2200" dirty="0" smtClean="0">
                <a:solidFill>
                  <a:schemeClr val="tx1"/>
                </a:solidFill>
              </a:rPr>
              <a:t>150 000 €</a:t>
            </a:r>
          </a:p>
          <a:p>
            <a:pPr marL="0" indent="0">
              <a:spcBef>
                <a:spcPts val="1200"/>
              </a:spcBef>
              <a:buNone/>
            </a:pPr>
            <a:endParaRPr lang="en-US" altLang="fr-FR" sz="2200" dirty="0">
              <a:solidFill>
                <a:schemeClr val="tx1"/>
              </a:solidFill>
            </a:endParaRPr>
          </a:p>
          <a:p>
            <a:r>
              <a:rPr lang="en-US" altLang="fr-FR" sz="2200" dirty="0">
                <a:solidFill>
                  <a:srgbClr val="002060"/>
                </a:solidFill>
              </a:rPr>
              <a:t>Rolling submissions of proposals</a:t>
            </a:r>
          </a:p>
          <a:p>
            <a:pPr lvl="1"/>
            <a:r>
              <a:rPr lang="en-US" altLang="fr-FR" sz="1800" dirty="0">
                <a:solidFill>
                  <a:schemeClr val="tx1"/>
                </a:solidFill>
                <a:ea typeface="+mn-ea"/>
              </a:rPr>
              <a:t>2 </a:t>
            </a:r>
            <a:r>
              <a:rPr lang="en-US" altLang="fr-FR" sz="1800" dirty="0" smtClean="0">
                <a:solidFill>
                  <a:schemeClr val="tx1"/>
                </a:solidFill>
                <a:ea typeface="+mn-ea"/>
              </a:rPr>
              <a:t>submission dates per </a:t>
            </a:r>
            <a:r>
              <a:rPr lang="en-US" altLang="fr-FR" sz="1800" dirty="0">
                <a:solidFill>
                  <a:schemeClr val="tx1"/>
                </a:solidFill>
                <a:ea typeface="+mn-ea"/>
              </a:rPr>
              <a:t>year </a:t>
            </a:r>
            <a:r>
              <a:rPr lang="en-US" altLang="fr-FR" sz="1800" dirty="0" smtClean="0">
                <a:solidFill>
                  <a:schemeClr val="tx1"/>
                </a:solidFill>
                <a:ea typeface="+mn-ea"/>
              </a:rPr>
              <a:t>(1rst April / 1rst Oct.)</a:t>
            </a:r>
            <a:endParaRPr lang="en-US" altLang="fr-FR" sz="1800" dirty="0">
              <a:solidFill>
                <a:schemeClr val="tx1"/>
              </a:solidFill>
              <a:ea typeface="+mn-ea"/>
            </a:endParaRPr>
          </a:p>
          <a:p>
            <a:pPr lvl="1"/>
            <a:r>
              <a:rPr lang="en-US" altLang="fr-FR" sz="1800" dirty="0">
                <a:solidFill>
                  <a:schemeClr val="tx1"/>
                </a:solidFill>
                <a:ea typeface="+mn-ea"/>
              </a:rPr>
              <a:t>1 out of 4 proposals accepted </a:t>
            </a:r>
            <a:endParaRPr lang="en-US" altLang="fr-FR" sz="1800" dirty="0" smtClean="0">
              <a:solidFill>
                <a:schemeClr val="tx1"/>
              </a:solidFill>
              <a:ea typeface="+mn-ea"/>
            </a:endParaRPr>
          </a:p>
          <a:p>
            <a:pPr marL="0" lvl="1" indent="0">
              <a:buNone/>
            </a:pPr>
            <a:endParaRPr lang="en-US" altLang="fr-FR" sz="1800" dirty="0">
              <a:solidFill>
                <a:schemeClr val="tx1"/>
              </a:solidFill>
              <a:ea typeface="+mn-ea"/>
            </a:endParaRPr>
          </a:p>
          <a:p>
            <a:pPr marL="358775" indent="-330200"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fr-FR" sz="2200" dirty="0" smtClean="0">
                <a:solidFill>
                  <a:schemeClr val="tx1"/>
                </a:solidFill>
              </a:rPr>
              <a:t>480+</a:t>
            </a:r>
            <a:r>
              <a:rPr lang="en-US" altLang="fr-FR" sz="2200" dirty="0" smtClean="0"/>
              <a:t> </a:t>
            </a:r>
            <a:r>
              <a:rPr lang="en-US" altLang="fr-FR" sz="2200" dirty="0" smtClean="0">
                <a:solidFill>
                  <a:srgbClr val="002060"/>
                </a:solidFill>
              </a:rPr>
              <a:t>projects funded</a:t>
            </a:r>
            <a:endParaRPr lang="en-US" altLang="fr-FR" sz="2200" dirty="0">
              <a:solidFill>
                <a:srgbClr val="002060"/>
              </a:solidFill>
            </a:endParaRPr>
          </a:p>
          <a:p>
            <a:pPr marL="358775" indent="-330200">
              <a:buClr>
                <a:schemeClr val="accent1">
                  <a:lumMod val="50000"/>
                </a:schemeClr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fr-FR" sz="2200" dirty="0" smtClean="0">
                <a:solidFill>
                  <a:schemeClr val="tx1"/>
                </a:solidFill>
              </a:rPr>
              <a:t>120+</a:t>
            </a:r>
            <a:r>
              <a:rPr lang="en-US" altLang="fr-FR" sz="2200" dirty="0" smtClean="0"/>
              <a:t> </a:t>
            </a:r>
            <a:r>
              <a:rPr lang="en-US" altLang="fr-FR" sz="2200" dirty="0" smtClean="0">
                <a:solidFill>
                  <a:srgbClr val="002060"/>
                </a:solidFill>
              </a:rPr>
              <a:t>scientific </a:t>
            </a:r>
            <a:r>
              <a:rPr lang="en-US" altLang="fr-FR" sz="2200" dirty="0">
                <a:solidFill>
                  <a:srgbClr val="002060"/>
                </a:solidFill>
              </a:rPr>
              <a:t>seminars organized</a:t>
            </a:r>
          </a:p>
          <a:p>
            <a:pPr marL="358775" indent="-330200">
              <a:buClr>
                <a:schemeClr val="accent1">
                  <a:lumMod val="50000"/>
                </a:schemeClr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fr-FR" sz="2200" dirty="0">
                <a:solidFill>
                  <a:schemeClr val="tx1"/>
                </a:solidFill>
              </a:rPr>
              <a:t>2000+</a:t>
            </a:r>
            <a:r>
              <a:rPr lang="en-US" altLang="fr-FR" sz="2200" dirty="0"/>
              <a:t> </a:t>
            </a:r>
            <a:r>
              <a:rPr lang="en-US" altLang="fr-FR" sz="2200" dirty="0">
                <a:solidFill>
                  <a:srgbClr val="002060"/>
                </a:solidFill>
              </a:rPr>
              <a:t>visits ; </a:t>
            </a:r>
            <a:r>
              <a:rPr lang="en-US" altLang="fr-FR" sz="2200" dirty="0">
                <a:solidFill>
                  <a:schemeClr val="tx1"/>
                </a:solidFill>
              </a:rPr>
              <a:t>4000+</a:t>
            </a:r>
            <a:r>
              <a:rPr lang="en-US" altLang="fr-FR" sz="2200" dirty="0"/>
              <a:t> </a:t>
            </a:r>
            <a:r>
              <a:rPr lang="en-US" altLang="fr-FR" sz="2200" dirty="0">
                <a:solidFill>
                  <a:srgbClr val="002060"/>
                </a:solidFill>
              </a:rPr>
              <a:t>scientists; </a:t>
            </a:r>
            <a:r>
              <a:rPr lang="en-US" altLang="fr-FR" sz="2200" b="1" dirty="0">
                <a:solidFill>
                  <a:schemeClr val="tx1"/>
                </a:solidFill>
              </a:rPr>
              <a:t>300+</a:t>
            </a:r>
            <a:r>
              <a:rPr lang="en-US" altLang="fr-FR" sz="2200" b="1" dirty="0">
                <a:solidFill>
                  <a:srgbClr val="002060"/>
                </a:solidFill>
              </a:rPr>
              <a:t> PhDs </a:t>
            </a:r>
            <a:r>
              <a:rPr lang="en-US" altLang="fr-FR" sz="2200" dirty="0">
                <a:solidFill>
                  <a:srgbClr val="002060"/>
                </a:solidFill>
              </a:rPr>
              <a:t>; </a:t>
            </a:r>
            <a:r>
              <a:rPr lang="en-US" altLang="fr-FR" sz="2200" dirty="0">
                <a:solidFill>
                  <a:schemeClr val="tx1"/>
                </a:solidFill>
              </a:rPr>
              <a:t>200+</a:t>
            </a:r>
            <a:r>
              <a:rPr lang="en-US" altLang="fr-FR" sz="2200" dirty="0"/>
              <a:t> </a:t>
            </a:r>
            <a:r>
              <a:rPr lang="en-US" altLang="fr-FR" sz="2200" dirty="0" smtClean="0">
                <a:solidFill>
                  <a:srgbClr val="002060"/>
                </a:solidFill>
              </a:rPr>
              <a:t>Postdocs</a:t>
            </a:r>
            <a:endParaRPr lang="en-US" altLang="fr-FR" sz="2200" dirty="0">
              <a:solidFill>
                <a:schemeClr val="tx1"/>
              </a:solidFill>
            </a:endParaRPr>
          </a:p>
          <a:p>
            <a:pPr marL="358775" indent="-330200">
              <a:buClr>
                <a:schemeClr val="accent1">
                  <a:lumMod val="50000"/>
                </a:schemeClr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fr-FR" sz="2200" dirty="0" smtClean="0">
                <a:solidFill>
                  <a:schemeClr val="tx1"/>
                </a:solidFill>
              </a:rPr>
              <a:t>2815 publications between 1987 &amp; 2012 </a:t>
            </a:r>
            <a:r>
              <a:rPr lang="en-US" altLang="fr-FR" sz="2200" i="1" dirty="0" smtClean="0">
                <a:solidFill>
                  <a:schemeClr val="tx1"/>
                </a:solidFill>
              </a:rPr>
              <a:t>(impact factor average of 4)</a:t>
            </a:r>
            <a:endParaRPr lang="en-US" altLang="fr-FR" sz="2200" i="1" dirty="0">
              <a:solidFill>
                <a:srgbClr val="002060"/>
              </a:solidFill>
            </a:endParaRPr>
          </a:p>
        </p:txBody>
      </p:sp>
      <p:sp>
        <p:nvSpPr>
          <p:cNvPr id="55300" name="Slide Number Placeholder 4"/>
          <p:cNvSpPr txBox="1">
            <a:spLocks noGrp="1"/>
          </p:cNvSpPr>
          <p:nvPr/>
        </p:nvSpPr>
        <p:spPr bwMode="auto">
          <a:xfrm>
            <a:off x="6553200" y="635637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IN" altLang="fr-FR" sz="1200">
              <a:solidFill>
                <a:srgbClr val="FFFFFF"/>
              </a:solidFill>
              <a:latin typeface="Cambria" pitchFamily="18" charset="0"/>
            </a:endParaRPr>
          </a:p>
        </p:txBody>
      </p:sp>
      <p:pic>
        <p:nvPicPr>
          <p:cNvPr id="5" name="Picture 5" descr="frenchembass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5" y="44478"/>
            <a:ext cx="1258887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35496" y="1124744"/>
            <a:ext cx="7056438" cy="0"/>
          </a:xfrm>
          <a:prstGeom prst="line">
            <a:avLst/>
          </a:prstGeom>
          <a:noFill/>
          <a:ln w="19050">
            <a:solidFill>
              <a:srgbClr val="2DA2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 dirty="0"/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0" y="41404"/>
            <a:ext cx="831178" cy="1011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834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2211</TotalTime>
  <Words>2817</Words>
  <Application>Microsoft Office PowerPoint</Application>
  <PresentationFormat>On-screen Show (4:3)</PresentationFormat>
  <Paragraphs>445</Paragraphs>
  <Slides>37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Aharoni</vt:lpstr>
      <vt:lpstr>Arial</vt:lpstr>
      <vt:lpstr>Calibri</vt:lpstr>
      <vt:lpstr>Cambria</vt:lpstr>
      <vt:lpstr>Candara</vt:lpstr>
      <vt:lpstr>ＭＳ Ｐゴシック</vt:lpstr>
      <vt:lpstr>ＭＳ Ｐゴシック</vt:lpstr>
      <vt:lpstr>Times New Roman</vt:lpstr>
      <vt:lpstr>Trebuchet MS</vt:lpstr>
      <vt:lpstr>Wingdings</vt:lpstr>
      <vt:lpstr>Thème Office</vt:lpstr>
      <vt:lpstr>Challenges and prospects  for the Indo-French scientific and  technological cooperation  Tata Institute of Fundamental Research TIFR – ASET Forum 4th December 2015  </vt:lpstr>
      <vt:lpstr>India in key figures</vt:lpstr>
      <vt:lpstr>PowerPoint Presentation</vt:lpstr>
      <vt:lpstr>Science Department of the French Embassy in India</vt:lpstr>
      <vt:lpstr>Our network and tools</vt:lpstr>
      <vt:lpstr>CEFIPRA- An Unique Platform for Indo-French ST &amp; I Collaboration across the Knowledge Innovation Chain </vt:lpstr>
      <vt:lpstr>CEFIPRA / IFCPAR Centre Franco-Indien de Promotion de la Recherche Avancée</vt:lpstr>
      <vt:lpstr>Programme across the Knowledge Innovation Chain</vt:lpstr>
      <vt:lpstr>CEFIPRA key numbers</vt:lpstr>
      <vt:lpstr>PowerPoint Presentation</vt:lpstr>
      <vt:lpstr>Indo French Joint Labs</vt:lpstr>
      <vt:lpstr>Indo French Joint Labs</vt:lpstr>
      <vt:lpstr>Example 1 - Indo French Centre for Applied Mathematics</vt:lpstr>
      <vt:lpstr>Example 2 - Indo French Cell for Water Sciences</vt:lpstr>
      <vt:lpstr>Indo-French Water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Indo-French Women in Science Seminar Feb. 2015, IISC Bangalore.</vt:lpstr>
      <vt:lpstr>Visit of PM Modi to France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M.A.E.E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MAXIMILIEN Sandrine</dc:creator>
  <cp:lastModifiedBy>admin</cp:lastModifiedBy>
  <cp:revision>41</cp:revision>
  <dcterms:created xsi:type="dcterms:W3CDTF">2015-10-27T05:04:24Z</dcterms:created>
  <dcterms:modified xsi:type="dcterms:W3CDTF">2015-12-04T10:31:19Z</dcterms:modified>
</cp:coreProperties>
</file>