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36" r:id="rId3"/>
    <p:sldId id="349" r:id="rId4"/>
    <p:sldId id="355" r:id="rId5"/>
    <p:sldId id="357" r:id="rId6"/>
    <p:sldId id="368" r:id="rId7"/>
    <p:sldId id="356" r:id="rId8"/>
    <p:sldId id="358" r:id="rId9"/>
    <p:sldId id="352" r:id="rId10"/>
    <p:sldId id="353" r:id="rId11"/>
    <p:sldId id="354" r:id="rId12"/>
    <p:sldId id="337" r:id="rId13"/>
    <p:sldId id="359" r:id="rId14"/>
    <p:sldId id="360" r:id="rId15"/>
    <p:sldId id="361" r:id="rId16"/>
    <p:sldId id="392" r:id="rId17"/>
    <p:sldId id="362" r:id="rId18"/>
    <p:sldId id="363" r:id="rId19"/>
    <p:sldId id="364" r:id="rId20"/>
    <p:sldId id="365" r:id="rId21"/>
    <p:sldId id="366" r:id="rId22"/>
    <p:sldId id="370" r:id="rId23"/>
    <p:sldId id="367" r:id="rId24"/>
    <p:sldId id="369" r:id="rId25"/>
    <p:sldId id="373" r:id="rId26"/>
    <p:sldId id="371" r:id="rId27"/>
    <p:sldId id="372" r:id="rId28"/>
    <p:sldId id="374" r:id="rId29"/>
    <p:sldId id="375" r:id="rId30"/>
    <p:sldId id="378" r:id="rId31"/>
    <p:sldId id="376" r:id="rId32"/>
    <p:sldId id="377" r:id="rId33"/>
    <p:sldId id="379" r:id="rId34"/>
    <p:sldId id="380" r:id="rId35"/>
    <p:sldId id="381" r:id="rId36"/>
    <p:sldId id="382" r:id="rId37"/>
    <p:sldId id="383" r:id="rId38"/>
    <p:sldId id="384" r:id="rId39"/>
    <p:sldId id="341" r:id="rId40"/>
    <p:sldId id="327" r:id="rId41"/>
    <p:sldId id="389" r:id="rId42"/>
    <p:sldId id="385" r:id="rId43"/>
    <p:sldId id="386" r:id="rId44"/>
    <p:sldId id="346" r:id="rId45"/>
    <p:sldId id="317" r:id="rId46"/>
    <p:sldId id="387" r:id="rId47"/>
    <p:sldId id="388" r:id="rId48"/>
    <p:sldId id="390" r:id="rId49"/>
    <p:sldId id="347" r:id="rId50"/>
    <p:sldId id="391" r:id="rId51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80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68" autoAdjust="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88F7-CA7A-42AF-B63B-178EF3172C87}" type="datetimeFigureOut">
              <a:rPr lang="en-NZ" smtClean="0"/>
              <a:pPr/>
              <a:t>8/01/2016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C423D-6489-4227-A058-1E26D2D4B43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1013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459A-E66C-4B83-A6F7-EEDB4C7FF0B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6019800"/>
            <a:ext cx="144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14196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C17E-6F70-4DBA-BDE9-A4D9057640C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1393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B105-2DE3-457A-931E-DBCE430C068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799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15CE-F978-40B4-99F7-B330DA26A38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019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664E-1058-457A-9C2C-51085167CC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7789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11A0-0BD7-43B4-AA75-43D40BD6F8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7391400" y="6019800"/>
            <a:ext cx="144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24066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46E6-3714-4903-9DF1-B7658C95A6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1659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4B20-7CA6-4562-B6BC-CB100F975B3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737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E652-AD7B-443E-BF42-94F0C2F7937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6873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4354-B9F7-481A-A348-654DC6A319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4851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06ED-014B-4FD0-A740-DD70AED0DD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6968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FF932-18A0-4D9F-A3A3-DCDA6FE523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969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86E2-A787-4139-BB95-4B0C4F0A65D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975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195EF5-E4AC-485E-8C28-2B059E451DA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pic>
        <p:nvPicPr>
          <p:cNvPr id="1031" name="Picture 8" descr="powerpoint_c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Orthopaedic applications of MARS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spectral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CT</a:t>
            </a: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67000"/>
            <a:ext cx="9144000" cy="3200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Kishore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Rajendran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Radiology, Centre for Bioengineering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University of Otago, Christchurch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Zealand</a:t>
            </a:r>
          </a:p>
        </p:txBody>
      </p:sp>
      <p:pic>
        <p:nvPicPr>
          <p:cNvPr id="2052" name="Picture 9" descr="University-of-Otago-Centre-for-Chemical-and-Physical-Oceanography_organisation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65486"/>
            <a:ext cx="1085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8575"/>
            <a:ext cx="6934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0200" y="2746375"/>
            <a:ext cx="6096000" cy="29718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b="1"/>
          </a:p>
        </p:txBody>
      </p:sp>
      <p:cxnSp>
        <p:nvCxnSpPr>
          <p:cNvPr id="5" name="Straight Connector 4"/>
          <p:cNvCxnSpPr/>
          <p:nvPr/>
        </p:nvCxnSpPr>
        <p:spPr>
          <a:xfrm>
            <a:off x="3127375" y="2746375"/>
            <a:ext cx="0" cy="2971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2746375"/>
            <a:ext cx="0" cy="2971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2822575"/>
            <a:ext cx="0" cy="2971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1800" y="2822575"/>
            <a:ext cx="0" cy="2971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828800" y="27432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Bin1</a:t>
            </a:r>
            <a:endParaRPr lang="en-IN" altLang="en-US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Spectral signatures of materials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06197" y="275486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Bin2</a:t>
            </a:r>
            <a:endParaRPr lang="en-IN" altLang="en-US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53997" y="27432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Bin3</a:t>
            </a:r>
            <a:endParaRPr lang="en-IN" altLang="en-US" b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20797" y="27432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Bin4</a:t>
            </a:r>
            <a:endParaRPr lang="en-IN" altLang="en-US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935197" y="27432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Bin5</a:t>
            </a:r>
            <a:endParaRPr lang="en-IN" altLang="en-US" b="1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943132" y="1600200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 smtClean="0"/>
              <a:t>Spectral </a:t>
            </a:r>
            <a:r>
              <a:rPr lang="en-US" altLang="en-US" b="1" dirty="0"/>
              <a:t>CT</a:t>
            </a:r>
            <a:endParaRPr lang="en-I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78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28600"/>
            <a:ext cx="8229600" cy="990600"/>
          </a:xfrm>
        </p:spPr>
        <p:txBody>
          <a:bodyPr/>
          <a:lstStyle/>
          <a:p>
            <a:r>
              <a:rPr lang="en-NZ" sz="4000" dirty="0" smtClean="0">
                <a:solidFill>
                  <a:schemeClr val="bg1"/>
                </a:solidFill>
              </a:rPr>
              <a:t>Colour CT image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32" t="8678" r="1181" b="10521"/>
          <a:stretch/>
        </p:blipFill>
        <p:spPr bwMode="auto">
          <a:xfrm>
            <a:off x="1889760" y="1261348"/>
            <a:ext cx="4518360" cy="44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" t="2625" r="51951" b="7259"/>
          <a:stretch/>
        </p:blipFill>
        <p:spPr bwMode="auto">
          <a:xfrm>
            <a:off x="1676400" y="708565"/>
            <a:ext cx="4876800" cy="56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121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Calcium component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953000" y="1524000"/>
            <a:ext cx="1371600" cy="762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6800" y="1600200"/>
            <a:ext cx="1828800" cy="1295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230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Barium component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18713"/>
            <a:ext cx="9144000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solidFill>
                  <a:schemeClr val="bg1"/>
                </a:solidFill>
              </a:rPr>
              <a:t>Analogy: Black and white TV (</a:t>
            </a:r>
            <a:r>
              <a:rPr lang="en-IN" sz="2000" kern="0" dirty="0" err="1" smtClean="0">
                <a:solidFill>
                  <a:schemeClr val="bg1"/>
                </a:solidFill>
              </a:rPr>
              <a:t>grayscale</a:t>
            </a:r>
            <a:r>
              <a:rPr lang="en-IN" sz="2000" kern="0" dirty="0" smtClean="0">
                <a:solidFill>
                  <a:schemeClr val="bg1"/>
                </a:solidFill>
              </a:rPr>
              <a:t>) vs. Colour TV</a:t>
            </a:r>
          </a:p>
        </p:txBody>
      </p:sp>
    </p:spTree>
    <p:extLst>
      <p:ext uri="{BB962C8B-B14F-4D97-AF65-F5344CB8AC3E}">
        <p14:creationId xmlns="" xmlns:p14="http://schemas.microsoft.com/office/powerpoint/2010/main" val="29238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MARS Spectral CT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6638"/>
            <a:ext cx="88392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sz="2000" dirty="0" smtClean="0">
                <a:latin typeface="+mj-lt"/>
              </a:rPr>
              <a:t>Multidimensional data with spatial, spectral, temporal components.</a:t>
            </a:r>
          </a:p>
          <a:p>
            <a:pPr marL="0" indent="0" eaLnBrk="1" hangingPunct="1">
              <a:lnSpc>
                <a:spcPct val="125000"/>
              </a:lnSpc>
              <a:buNone/>
              <a:defRPr/>
            </a:pPr>
            <a:r>
              <a:rPr lang="en-US" sz="2000" dirty="0" smtClean="0">
                <a:latin typeface="+mj-lt"/>
              </a:rPr>
              <a:t>                   Single energy CT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– dual energy CT – </a:t>
            </a:r>
            <a:r>
              <a:rPr lang="en-US" sz="2000" i="1" dirty="0" smtClean="0">
                <a:latin typeface="+mj-lt"/>
                <a:sym typeface="Wingdings" panose="05000000000000000000" pitchFamily="2" charset="2"/>
              </a:rPr>
              <a:t>multienergy CT (spectral)</a:t>
            </a:r>
            <a:endParaRPr lang="en-US" sz="2000" i="1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2000" dirty="0" smtClean="0">
                <a:latin typeface="+mj-lt"/>
              </a:rPr>
              <a:t>Resolving x-ray energies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attenuation spectra of materials  quantification of native tissue types and contrast pharmaceuticals.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>
              <a:latin typeface="+mj-lt"/>
              <a:sym typeface="Wingdings" panose="05000000000000000000" pitchFamily="2" charset="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Spectroscopic x-ray detection enabled using </a:t>
            </a:r>
            <a:r>
              <a:rPr lang="en-US" sz="2000" u="sng" dirty="0" smtClean="0">
                <a:latin typeface="+mj-lt"/>
                <a:sym typeface="Wingdings" panose="05000000000000000000" pitchFamily="2" charset="2"/>
              </a:rPr>
              <a:t>Medipix photon-counting detectors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 developed at CERN.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>
              <a:latin typeface="+mj-lt"/>
              <a:sym typeface="Wingdings" panose="05000000000000000000" pitchFamily="2" charset="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Better x-ray detection efficiency (PCD)  low radiation dose.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>
              <a:latin typeface="+mj-lt"/>
              <a:sym typeface="Wingdings" panose="05000000000000000000" pitchFamily="2" charset="2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2000" dirty="0" smtClean="0">
                <a:latin typeface="+mj-lt"/>
              </a:rPr>
              <a:t>Can provide molecular information at high spatial resolution.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IN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295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MARS small-animal scanners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953000"/>
            <a:ext cx="91440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kern="0" dirty="0" smtClean="0">
                <a:latin typeface="+mj-lt"/>
              </a:rPr>
              <a:t>Rotating gantry setup with </a:t>
            </a:r>
            <a:r>
              <a:rPr lang="en-IN" sz="2000" kern="0" dirty="0" err="1" smtClean="0">
                <a:latin typeface="+mj-lt"/>
              </a:rPr>
              <a:t>Medipix</a:t>
            </a:r>
            <a:r>
              <a:rPr lang="en-IN" sz="2000" kern="0" dirty="0" smtClean="0">
                <a:latin typeface="+mj-lt"/>
              </a:rPr>
              <a:t> detectors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kern="0" dirty="0" smtClean="0">
                <a:latin typeface="+mj-lt"/>
              </a:rPr>
              <a:t>Polychromatic x-ray source for diagnostic x-rays (10 to 120 </a:t>
            </a:r>
            <a:r>
              <a:rPr lang="en-IN" sz="2000" kern="0" dirty="0" err="1" smtClean="0">
                <a:latin typeface="+mj-lt"/>
              </a:rPr>
              <a:t>keV</a:t>
            </a:r>
            <a:r>
              <a:rPr lang="en-IN" sz="2000" kern="0" dirty="0" smtClean="0">
                <a:latin typeface="+mj-lt"/>
              </a:rPr>
              <a:t>)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000" kern="0" dirty="0" smtClean="0">
                <a:latin typeface="+mj-lt"/>
              </a:rPr>
              <a:t>Fully automated imaging chain (acquire, store, process, transfer, visualize)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 smtClean="0">
                <a:solidFill>
                  <a:schemeClr val="accent6"/>
                </a:solidFill>
              </a:rPr>
              <a:t>Overview: MARS imaging routine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981200"/>
            <a:ext cx="846244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sz="3600" b="1" dirty="0" err="1" smtClean="0">
                <a:solidFill>
                  <a:schemeClr val="accent6"/>
                </a:solidFill>
              </a:rPr>
              <a:t>Medipix</a:t>
            </a:r>
            <a:r>
              <a:rPr lang="en-IN" sz="3600" b="1" dirty="0" smtClean="0">
                <a:solidFill>
                  <a:schemeClr val="accent6"/>
                </a:solidFill>
              </a:rPr>
              <a:t> </a:t>
            </a:r>
            <a:br>
              <a:rPr lang="en-IN" sz="3600" b="1" dirty="0" smtClean="0">
                <a:solidFill>
                  <a:schemeClr val="accent6"/>
                </a:solidFill>
              </a:rPr>
            </a:br>
            <a:r>
              <a:rPr lang="en-IN" sz="2400" b="1" dirty="0" smtClean="0">
                <a:solidFill>
                  <a:schemeClr val="accent6"/>
                </a:solidFill>
              </a:rPr>
              <a:t>Energy-discriminating, </a:t>
            </a:r>
            <a:r>
              <a:rPr lang="en-IN" sz="2400" b="1" dirty="0" err="1" smtClean="0">
                <a:solidFill>
                  <a:schemeClr val="accent6"/>
                </a:solidFill>
              </a:rPr>
              <a:t>pixelated</a:t>
            </a:r>
            <a:r>
              <a:rPr lang="en-IN" sz="2400" b="1" dirty="0" smtClean="0">
                <a:solidFill>
                  <a:schemeClr val="accent6"/>
                </a:solidFill>
              </a:rPr>
              <a:t> detectors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355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R. </a:t>
            </a:r>
            <a:r>
              <a:rPr lang="en-US" sz="1400" dirty="0" err="1" smtClean="0"/>
              <a:t>Ballabriga</a:t>
            </a:r>
            <a:r>
              <a:rPr lang="en-US" sz="1400" dirty="0" smtClean="0"/>
              <a:t> </a:t>
            </a:r>
            <a:r>
              <a:rPr lang="en-US" sz="1400" dirty="0" err="1" smtClean="0"/>
              <a:t>Suñé</a:t>
            </a:r>
            <a:r>
              <a:rPr lang="en-US" sz="1400" dirty="0" smtClean="0"/>
              <a:t>, “The design and implementation in 0.13m </a:t>
            </a:r>
            <a:r>
              <a:rPr lang="en-US" sz="1400" dirty="0" err="1" smtClean="0"/>
              <a:t>cmos</a:t>
            </a:r>
            <a:r>
              <a:rPr lang="en-US" sz="1400" dirty="0" smtClean="0"/>
              <a:t> of an algorithm permitting</a:t>
            </a:r>
          </a:p>
          <a:p>
            <a:pPr algn="ctr"/>
            <a:r>
              <a:rPr lang="en-US" sz="1400" dirty="0" smtClean="0"/>
              <a:t>spectroscopic imaging with high spatial resolution for hybrid pixel detectors,” Ph.D.</a:t>
            </a:r>
          </a:p>
          <a:p>
            <a:pPr algn="ctr"/>
            <a:r>
              <a:rPr lang="en-US" sz="1400" dirty="0" smtClean="0"/>
              <a:t>dissertation, Ramon </a:t>
            </a:r>
            <a:r>
              <a:rPr lang="en-US" sz="1400" dirty="0" err="1" smtClean="0"/>
              <a:t>Llull</a:t>
            </a:r>
            <a:r>
              <a:rPr lang="en-US" sz="1400" dirty="0" smtClean="0"/>
              <a:t> University, Barcelona, Spain, 2009.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sz="3600" b="1" dirty="0" smtClean="0">
                <a:solidFill>
                  <a:schemeClr val="accent6"/>
                </a:solidFill>
              </a:rPr>
              <a:t>MARS detector module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381000" y="13716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 smtClean="0">
                <a:latin typeface="+mj-lt"/>
              </a:rPr>
              <a:t>ASIC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err="1" smtClean="0">
                <a:latin typeface="+mj-lt"/>
              </a:rPr>
              <a:t>MedipixMXR</a:t>
            </a:r>
            <a:endParaRPr lang="en-NZ" dirty="0" smtClean="0">
              <a:latin typeface="+mj-lt"/>
            </a:endParaRP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Medipix3.0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Medipix3.1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Medipix3RX</a:t>
            </a:r>
            <a:endParaRPr lang="en-NZ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3716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 smtClean="0">
                <a:latin typeface="+mj-lt"/>
              </a:rPr>
              <a:t>Sensor layer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Silicon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Gallium arsenide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Cadmium telluride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Cadmium zinc telluride (CZT)</a:t>
            </a:r>
            <a:endParaRPr lang="en-NZ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350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u="sng" dirty="0" smtClean="0">
                <a:latin typeface="+mj-lt"/>
              </a:rPr>
              <a:t>Readout</a:t>
            </a:r>
          </a:p>
          <a:p>
            <a:pPr algn="ctr"/>
            <a:endParaRPr lang="en-NZ" dirty="0" smtClean="0">
              <a:latin typeface="+mj-lt"/>
            </a:endParaRPr>
          </a:p>
          <a:p>
            <a:pPr algn="ctr"/>
            <a:r>
              <a:rPr lang="en-NZ" dirty="0" smtClean="0">
                <a:latin typeface="+mj-lt"/>
              </a:rPr>
              <a:t>MARS camera V5</a:t>
            </a:r>
          </a:p>
          <a:p>
            <a:pPr algn="ctr"/>
            <a:r>
              <a:rPr lang="en-NZ" dirty="0" smtClean="0">
                <a:latin typeface="+mj-lt"/>
              </a:rPr>
              <a:t>(ILR Christchurch)</a:t>
            </a:r>
            <a:endParaRPr lang="en-NZ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 smtClean="0">
                <a:latin typeface="+mj-lt"/>
              </a:rPr>
              <a:t>Notable features:</a:t>
            </a:r>
          </a:p>
          <a:p>
            <a:endParaRPr lang="en-NZ" dirty="0" smtClean="0">
              <a:latin typeface="+mj-lt"/>
            </a:endParaRPr>
          </a:p>
          <a:p>
            <a:r>
              <a:rPr lang="en-NZ" dirty="0" smtClean="0">
                <a:latin typeface="+mj-lt"/>
              </a:rPr>
              <a:t>55 µm pixel pitch and 110 µm pixel pitch (usually 14 mm x 14 mm chip, 128 x 128 pixel grid)</a:t>
            </a:r>
          </a:p>
          <a:p>
            <a:endParaRPr lang="en-NZ" dirty="0" smtClean="0">
              <a:latin typeface="+mj-lt"/>
            </a:endParaRPr>
          </a:p>
          <a:p>
            <a:r>
              <a:rPr lang="en-NZ" dirty="0" smtClean="0">
                <a:latin typeface="+mj-lt"/>
              </a:rPr>
              <a:t>Operating modes: fine-pitch, spectroscopic, and charge-summing mode (3RX)</a:t>
            </a:r>
          </a:p>
          <a:p>
            <a:endParaRPr lang="en-NZ" dirty="0" smtClean="0">
              <a:latin typeface="+mj-lt"/>
            </a:endParaRPr>
          </a:p>
          <a:p>
            <a:r>
              <a:rPr lang="en-NZ" dirty="0" smtClean="0">
                <a:latin typeface="+mj-lt"/>
              </a:rPr>
              <a:t>Energy calibration: </a:t>
            </a:r>
            <a:r>
              <a:rPr lang="en-NZ" dirty="0" err="1" smtClean="0">
                <a:latin typeface="+mj-lt"/>
              </a:rPr>
              <a:t>kVp</a:t>
            </a:r>
            <a:r>
              <a:rPr lang="en-NZ" dirty="0" smtClean="0">
                <a:latin typeface="+mj-lt"/>
              </a:rPr>
              <a:t> technique, Am</a:t>
            </a:r>
            <a:r>
              <a:rPr lang="en-NZ" baseline="30000" dirty="0" smtClean="0">
                <a:latin typeface="+mj-lt"/>
              </a:rPr>
              <a:t>241</a:t>
            </a:r>
            <a:r>
              <a:rPr lang="en-NZ" dirty="0" smtClean="0">
                <a:latin typeface="+mj-lt"/>
              </a:rPr>
              <a:t> radioactive source, XRF of Mo, </a:t>
            </a:r>
            <a:r>
              <a:rPr lang="en-NZ" dirty="0" err="1" smtClean="0">
                <a:latin typeface="+mj-lt"/>
              </a:rPr>
              <a:t>Pb</a:t>
            </a:r>
            <a:r>
              <a:rPr lang="en-NZ" dirty="0" smtClean="0">
                <a:latin typeface="+mj-lt"/>
              </a:rPr>
              <a:t> foils</a:t>
            </a:r>
            <a:endParaRPr lang="en-NZ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sz="3600" b="1" dirty="0" err="1" smtClean="0">
                <a:solidFill>
                  <a:schemeClr val="accent6"/>
                </a:solidFill>
              </a:rPr>
              <a:t>Medipix</a:t>
            </a:r>
            <a:r>
              <a:rPr lang="en-IN" sz="3600" b="1" dirty="0" smtClean="0">
                <a:solidFill>
                  <a:schemeClr val="accent6"/>
                </a:solidFill>
              </a:rPr>
              <a:t> </a:t>
            </a:r>
            <a:br>
              <a:rPr lang="en-IN" sz="3600" b="1" dirty="0" smtClean="0">
                <a:solidFill>
                  <a:schemeClr val="accent6"/>
                </a:solidFill>
              </a:rPr>
            </a:br>
            <a:r>
              <a:rPr lang="en-IN" sz="2400" b="1" dirty="0" err="1" smtClean="0">
                <a:solidFill>
                  <a:schemeClr val="accent6"/>
                </a:solidFill>
              </a:rPr>
              <a:t>Unsubtracted</a:t>
            </a:r>
            <a:r>
              <a:rPr lang="en-IN" sz="2400" b="1" dirty="0" smtClean="0">
                <a:solidFill>
                  <a:schemeClr val="accent6"/>
                </a:solidFill>
              </a:rPr>
              <a:t> Bins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Kishore</a:t>
            </a:r>
            <a:r>
              <a:rPr lang="en-US" sz="1400" dirty="0" smtClean="0"/>
              <a:t> </a:t>
            </a:r>
            <a:r>
              <a:rPr lang="en-US" sz="1400" dirty="0" err="1" smtClean="0"/>
              <a:t>Rajendran</a:t>
            </a:r>
            <a:r>
              <a:rPr lang="en-US" sz="1400" dirty="0" smtClean="0"/>
              <a:t>, “MARS Spectral CT technology for </a:t>
            </a:r>
            <a:r>
              <a:rPr lang="en-US" sz="1400" dirty="0" err="1" smtClean="0"/>
              <a:t>orthopaedic</a:t>
            </a:r>
            <a:r>
              <a:rPr lang="en-US" sz="1400" dirty="0" smtClean="0"/>
              <a:t> applications,” </a:t>
            </a:r>
          </a:p>
          <a:p>
            <a:pPr algn="ctr"/>
            <a:r>
              <a:rPr lang="en-US" sz="1400" dirty="0" smtClean="0"/>
              <a:t>Ph.D. thesis, University of </a:t>
            </a:r>
            <a:r>
              <a:rPr lang="en-US" sz="1400" dirty="0" err="1" smtClean="0"/>
              <a:t>Otago</a:t>
            </a:r>
            <a:r>
              <a:rPr lang="en-US" sz="1400" dirty="0" smtClean="0"/>
              <a:t>, Christchurch, New Zealand, 2015.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7467600" cy="49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43800" y="2057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1: [T1 to </a:t>
            </a:r>
            <a:r>
              <a:rPr lang="en-US" sz="1400" dirty="0" err="1" smtClean="0"/>
              <a:t>kVp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718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359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2: [T2 to </a:t>
            </a:r>
            <a:r>
              <a:rPr lang="en-US" sz="1400" dirty="0" err="1" smtClean="0"/>
              <a:t>kVp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664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3: [T3 to </a:t>
            </a:r>
            <a:r>
              <a:rPr lang="en-US" sz="1400" dirty="0" err="1" smtClean="0"/>
              <a:t>kVp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9688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4: [T4 to </a:t>
            </a:r>
            <a:r>
              <a:rPr lang="en-US" sz="1400" dirty="0" err="1" smtClean="0"/>
              <a:t>kVp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sz="3600" b="1" dirty="0" err="1" smtClean="0">
                <a:solidFill>
                  <a:schemeClr val="accent6"/>
                </a:solidFill>
              </a:rPr>
              <a:t>Medipix</a:t>
            </a:r>
            <a:r>
              <a:rPr lang="en-IN" sz="3600" b="1" dirty="0" smtClean="0">
                <a:solidFill>
                  <a:schemeClr val="accent6"/>
                </a:solidFill>
              </a:rPr>
              <a:t> </a:t>
            </a:r>
            <a:br>
              <a:rPr lang="en-IN" sz="3600" b="1" dirty="0" smtClean="0">
                <a:solidFill>
                  <a:schemeClr val="accent6"/>
                </a:solidFill>
              </a:rPr>
            </a:br>
            <a:r>
              <a:rPr lang="en-IN" sz="2400" b="1" dirty="0" smtClean="0">
                <a:solidFill>
                  <a:schemeClr val="accent6"/>
                </a:solidFill>
              </a:rPr>
              <a:t>Subtracted Bins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Kishore</a:t>
            </a:r>
            <a:r>
              <a:rPr lang="en-US" sz="1400" dirty="0" smtClean="0"/>
              <a:t> </a:t>
            </a:r>
            <a:r>
              <a:rPr lang="en-US" sz="1400" dirty="0" err="1" smtClean="0"/>
              <a:t>Rajendran</a:t>
            </a:r>
            <a:r>
              <a:rPr lang="en-US" sz="1400" dirty="0" smtClean="0"/>
              <a:t>, “MARS Spectral CT technology for </a:t>
            </a:r>
            <a:r>
              <a:rPr lang="en-US" sz="1400" dirty="0" err="1" smtClean="0"/>
              <a:t>orthopaedic</a:t>
            </a:r>
            <a:r>
              <a:rPr lang="en-US" sz="1400" dirty="0" smtClean="0"/>
              <a:t> applications,” </a:t>
            </a:r>
          </a:p>
          <a:p>
            <a:pPr algn="ctr"/>
            <a:r>
              <a:rPr lang="en-US" sz="1400" dirty="0" err="1" smtClean="0"/>
              <a:t>Ph.D</a:t>
            </a:r>
            <a:r>
              <a:rPr lang="en-US" sz="1400" dirty="0" smtClean="0"/>
              <a:t> thesis, University of </a:t>
            </a:r>
            <a:r>
              <a:rPr lang="en-US" sz="1400" dirty="0" err="1" smtClean="0"/>
              <a:t>Otago</a:t>
            </a:r>
            <a:r>
              <a:rPr lang="en-US" sz="1400" dirty="0" smtClean="0"/>
              <a:t>, Christchurch, New Zealand, 2015.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057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1: [T1 to T2]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1718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Range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359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2: [T2 to T3]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2664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3: [T3 to T4]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29688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Bin 4: [T4 to </a:t>
            </a:r>
            <a:r>
              <a:rPr lang="en-US" sz="1400" dirty="0" err="1" smtClean="0"/>
              <a:t>kVp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5" y="1142999"/>
            <a:ext cx="7480995" cy="43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886200" cy="1143000"/>
          </a:xfrm>
        </p:spPr>
        <p:txBody>
          <a:bodyPr/>
          <a:lstStyle/>
          <a:p>
            <a:r>
              <a:rPr lang="en-US" dirty="0" smtClean="0"/>
              <a:t>MARS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1981200"/>
            <a:ext cx="601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5694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77494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123906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Hardware &amp; Robotics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2743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Visualization &amp; Image Processing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743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Preclinical research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657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Detector characterization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Scanner control system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Detector readout electronics</a:t>
            </a:r>
          </a:p>
          <a:p>
            <a:pPr algn="ctr"/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76600" y="36442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Preprocessing techniques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Reconstruction algorithms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Material decomposition methods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3D rendering and virtual reality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3631049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Vascular imaging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Oncology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Bone and cartilage imaging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pic>
        <p:nvPicPr>
          <p:cNvPr id="5" name="Picture 2" descr="E:\DCIM\101CANON\IMG_0878.JPG"/>
          <p:cNvPicPr>
            <a:picLocks noChangeAspect="1" noChangeArrowheads="1"/>
          </p:cNvPicPr>
          <p:nvPr/>
        </p:nvPicPr>
        <p:blipFill>
          <a:blip r:embed="rId2" cstate="print"/>
          <a:srcRect t="10256"/>
          <a:stretch>
            <a:fillRect/>
          </a:stretch>
        </p:blipFill>
        <p:spPr bwMode="auto">
          <a:xfrm>
            <a:off x="857224" y="1095340"/>
            <a:ext cx="7429977" cy="500066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MARS small-animal scanners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5943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6"/>
                </a:solidFill>
              </a:rPr>
              <a:t>Medipix All Resolution System (MARS)</a:t>
            </a:r>
            <a:endParaRPr lang="en-IN" sz="2400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886200" cy="1143000"/>
          </a:xfrm>
        </p:spPr>
        <p:txBody>
          <a:bodyPr/>
          <a:lstStyle/>
          <a:p>
            <a:r>
              <a:rPr lang="en-US" dirty="0" smtClean="0"/>
              <a:t>MARS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1981200"/>
            <a:ext cx="6019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5694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77494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123906" y="2323306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Hardware &amp; Robotics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2743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Visualization &amp; Image Processing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743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Preclinical research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657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Detector characterization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Scanner control system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Detector readout electronics</a:t>
            </a:r>
          </a:p>
          <a:p>
            <a:pPr algn="ctr"/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76600" y="36442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Preprocessing techniques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Reconstruction algorithms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Material decomposition methods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3D rendering and virtual reality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200" y="3631049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Vascular imaging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Oncology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CC"/>
                </a:solidFill>
              </a:rPr>
              <a:t>Bone and cartilage imaging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  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Orthopaedic applications of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12838"/>
            <a:ext cx="8839200" cy="452596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IN" sz="2400" dirty="0" smtClean="0">
                <a:latin typeface="+mj-lt"/>
              </a:rPr>
              <a:t>Reducing metal artefacts in implant imaging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IN" sz="24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IN" sz="2400" dirty="0" smtClean="0">
                <a:latin typeface="+mj-lt"/>
              </a:rPr>
              <a:t>Quantitative cartilage imaging for osteoarthritis</a:t>
            </a:r>
          </a:p>
          <a:p>
            <a:pPr eaLnBrk="1" hangingPunct="1">
              <a:lnSpc>
                <a:spcPct val="125000"/>
              </a:lnSpc>
              <a:defRPr/>
            </a:pPr>
            <a:endParaRPr lang="en-IN" sz="2400" dirty="0" smtClean="0">
              <a:latin typeface="+mj-lt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IN" sz="2400" dirty="0" smtClean="0">
                <a:latin typeface="+mj-lt"/>
              </a:rPr>
              <a:t>Characterizing additive manufactured scaffolds for tissue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Orthopaedic applications of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839200" cy="2895600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buNone/>
              <a:defRPr/>
            </a:pPr>
            <a:r>
              <a:rPr lang="en-IN" sz="2400" b="1" dirty="0" smtClean="0">
                <a:latin typeface="+mj-lt"/>
              </a:rPr>
              <a:t>Reducing beam hardening effects and metal artefacts in spectral CT using Medipix3RX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X-ray beam hardening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705600" cy="502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392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rgbClr val="FFFF00"/>
                </a:solidFill>
              </a:rPr>
              <a:t>CT metal artefacts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915400" cy="1020763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Image courtesy: Dr Nigel Anderson, Radiology, Christchurch Hospital, New Zealand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9" t="10608" r="14942" b="3536"/>
          <a:stretch/>
        </p:blipFill>
        <p:spPr bwMode="auto">
          <a:xfrm>
            <a:off x="685800" y="1524000"/>
            <a:ext cx="3341081" cy="444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" t="10724" r="854" b="12504"/>
          <a:stretch/>
        </p:blipFill>
        <p:spPr bwMode="auto">
          <a:xfrm>
            <a:off x="4052760" y="2700000"/>
            <a:ext cx="50760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193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/>
              <a:t>Cupping effect</a:t>
            </a:r>
            <a:endParaRPr lang="en-NZ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accent6"/>
                </a:solidFill>
              </a:rPr>
              <a:t>Cupping effect due to beam hardening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accent6"/>
                </a:solidFill>
              </a:rPr>
              <a:t>Spectral CT approach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grpSp>
        <p:nvGrpSpPr>
          <p:cNvPr id="6" name="Group 5"/>
          <p:cNvGrpSpPr/>
          <p:nvPr/>
        </p:nvGrpSpPr>
        <p:grpSpPr>
          <a:xfrm>
            <a:off x="685800" y="1200150"/>
            <a:ext cx="7543800" cy="5657850"/>
            <a:chOff x="685800" y="1200150"/>
            <a:chExt cx="7543800" cy="5657850"/>
          </a:xfrm>
        </p:grpSpPr>
        <p:pic>
          <p:nvPicPr>
            <p:cNvPr id="7" name="Picture 5" descr="spectr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00150"/>
              <a:ext cx="7543800" cy="565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886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029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3246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2390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657600" y="2757488"/>
              <a:ext cx="450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T1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800600" y="2757488"/>
              <a:ext cx="450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T2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960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T3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01675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T4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886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029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3246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886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029200" y="3124200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T1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8006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T2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0960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T3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6576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T1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8006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T2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01040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T4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608965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T3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65125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T1</a:t>
              </a:r>
              <a:endParaRPr lang="en-IN" altLang="en-US" sz="1800">
                <a:latin typeface="Arial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4794250" y="2743200"/>
              <a:ext cx="450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T2</a:t>
              </a:r>
              <a:endParaRPr lang="en-IN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N" sz="3600" b="1" dirty="0" smtClean="0">
                <a:solidFill>
                  <a:schemeClr val="accent6"/>
                </a:solidFill>
              </a:rPr>
              <a:t>Test samples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r>
              <a:rPr lang="en-US" sz="2000" dirty="0" smtClean="0"/>
              <a:t>Titanium and cobalt-chromium alloys</a:t>
            </a:r>
          </a:p>
          <a:p>
            <a:r>
              <a:rPr lang="en-US" sz="2000" dirty="0" smtClean="0"/>
              <a:t>Aluminium and stainless-steel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458200" cy="26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6172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Christchurch Regenerative Medicine and Tissue Engineering (</a:t>
            </a:r>
            <a:r>
              <a:rPr lang="en-NZ" b="1" dirty="0" err="1" smtClean="0"/>
              <a:t>CReaTE</a:t>
            </a:r>
            <a:r>
              <a:rPr lang="en-NZ" b="1" dirty="0" smtClean="0"/>
              <a:t>)</a:t>
            </a:r>
            <a:endParaRPr lang="en-N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5488"/>
            <a:ext cx="91440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4281488"/>
            <a:ext cx="845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CNR = 4.8, 5.4, 7.9 and 8.1 respectively</a:t>
            </a:r>
            <a:endParaRPr lang="en-IN" altLang="en-US" b="1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8925" y="5410200"/>
            <a:ext cx="8458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K. </a:t>
            </a:r>
            <a:r>
              <a:rPr lang="en-US" altLang="en-US" sz="1800" dirty="0" err="1" smtClean="0">
                <a:solidFill>
                  <a:schemeClr val="bg1"/>
                </a:solidFill>
                <a:latin typeface="+mn-lt"/>
              </a:rPr>
              <a:t>Rajendran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 et.al, </a:t>
            </a:r>
            <a:r>
              <a:rPr lang="en-US" altLang="en-US" sz="1800" i="1" dirty="0" smtClean="0">
                <a:solidFill>
                  <a:schemeClr val="bg1"/>
                </a:solidFill>
                <a:latin typeface="+mn-lt"/>
              </a:rPr>
              <a:t>Reducing Beam hardening and metal artefacts in spectral CT using Medipix3RX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,  Journal of Instrumentation,  Vol. 9 P03015, March 2014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NZ" altLang="en-US" sz="3600" dirty="0" smtClean="0">
                <a:solidFill>
                  <a:schemeClr val="bg1"/>
                </a:solidFill>
              </a:rPr>
              <a:t>Metal artefact reduction in Ti scaffold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NZ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+mj-lt"/>
              </a:rPr>
              <a:t>CoCr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 + PMMA – Spectral reconstruction</a:t>
            </a:r>
            <a:endParaRPr lang="en-IN" alt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4724400" cy="44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803129"/>
              </p:ext>
            </p:extLst>
          </p:nvPr>
        </p:nvGraphicFramePr>
        <p:xfrm>
          <a:off x="866775" y="2514600"/>
          <a:ext cx="2409825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4553"/>
                <a:gridCol w="785272"/>
              </a:tblGrid>
              <a:tr h="457200">
                <a:tc>
                  <a:txBody>
                    <a:bodyPr/>
                    <a:lstStyle/>
                    <a:p>
                      <a:r>
                        <a:rPr lang="en-NZ" dirty="0" smtClean="0"/>
                        <a:t>Energy</a:t>
                      </a:r>
                      <a:endParaRPr lang="en-NZ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CNR</a:t>
                      </a:r>
                      <a:endParaRPr lang="en-NZ" dirty="0"/>
                    </a:p>
                  </a:txBody>
                  <a:tcPr marL="91457" marR="91457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50 to 120 keV</a:t>
                      </a:r>
                      <a:endParaRPr lang="en-NZ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16.9</a:t>
                      </a:r>
                      <a:endParaRPr lang="en-NZ" dirty="0"/>
                    </a:p>
                  </a:txBody>
                  <a:tcPr marL="91457" marR="91457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NZ" dirty="0" smtClean="0"/>
                        <a:t>60 to 120 keV</a:t>
                      </a:r>
                      <a:endParaRPr lang="en-NZ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17.6</a:t>
                      </a:r>
                      <a:endParaRPr lang="en-NZ" dirty="0"/>
                    </a:p>
                  </a:txBody>
                  <a:tcPr marL="91457" marR="91457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NZ" dirty="0" smtClean="0"/>
                        <a:t>70 to 120 keV</a:t>
                      </a:r>
                      <a:endParaRPr lang="en-NZ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18.7</a:t>
                      </a:r>
                      <a:endParaRPr lang="en-NZ" dirty="0"/>
                    </a:p>
                  </a:txBody>
                  <a:tcPr marL="91457" marR="91457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NZ" dirty="0" smtClean="0"/>
                        <a:t>80 to 120 keV</a:t>
                      </a:r>
                      <a:endParaRPr lang="en-NZ" dirty="0"/>
                    </a:p>
                  </a:txBody>
                  <a:tcPr marL="91457" marR="91457"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19.4</a:t>
                      </a:r>
                      <a:endParaRPr lang="en-NZ" dirty="0"/>
                    </a:p>
                  </a:txBody>
                  <a:tcPr marL="91457" marR="91457"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8153400" y="1219200"/>
            <a:ext cx="5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315200" y="838200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 smtClean="0">
                <a:solidFill>
                  <a:schemeClr val="bg1"/>
                </a:solidFill>
                <a:latin typeface="Calibri" pitchFamily="34" charset="0"/>
              </a:rPr>
              <a:t>5.5 mm</a:t>
            </a:r>
            <a:endParaRPr lang="en-NZ" alt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6260068"/>
            <a:ext cx="845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K. </a:t>
            </a:r>
            <a:r>
              <a:rPr lang="en-US" altLang="en-US" sz="1800" dirty="0" err="1" smtClean="0">
                <a:solidFill>
                  <a:schemeClr val="bg1"/>
                </a:solidFill>
                <a:latin typeface="+mn-lt"/>
              </a:rPr>
              <a:t>Rajendran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 et.al, </a:t>
            </a:r>
            <a:r>
              <a:rPr lang="en-US" altLang="en-US" sz="1800" i="1" dirty="0" smtClean="0">
                <a:solidFill>
                  <a:schemeClr val="bg1"/>
                </a:solidFill>
                <a:latin typeface="+mn-lt"/>
              </a:rPr>
              <a:t>Assessing metal </a:t>
            </a:r>
            <a:r>
              <a:rPr lang="en-US" altLang="en-US" sz="1800" i="1" dirty="0" err="1" smtClean="0">
                <a:solidFill>
                  <a:schemeClr val="bg1"/>
                </a:solidFill>
                <a:latin typeface="+mn-lt"/>
              </a:rPr>
              <a:t>artefacts</a:t>
            </a:r>
            <a:r>
              <a:rPr lang="en-US" altLang="en-US" sz="1800" i="1" dirty="0" smtClean="0">
                <a:solidFill>
                  <a:schemeClr val="bg1"/>
                </a:solidFill>
                <a:latin typeface="+mn-lt"/>
              </a:rPr>
              <a:t> in multi-energy CT , </a:t>
            </a:r>
            <a:r>
              <a:rPr lang="en-US" altLang="en-US" sz="1800" dirty="0" smtClean="0">
                <a:solidFill>
                  <a:schemeClr val="bg1"/>
                </a:solidFill>
                <a:latin typeface="+mn-lt"/>
              </a:rPr>
              <a:t>In Preparation</a:t>
            </a:r>
            <a:endParaRPr lang="en-IN" altLang="en-US" sz="18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Topics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CT </a:t>
            </a:r>
            <a:r>
              <a:rPr kumimoji="0" lang="en-I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imagin</a:t>
            </a:r>
            <a:r>
              <a:rPr lang="en-IN" sz="2400" kern="0" baseline="0" dirty="0" smtClean="0">
                <a:latin typeface="+mj-lt"/>
                <a:cs typeface="+mn-cs"/>
              </a:rPr>
              <a:t>g</a:t>
            </a:r>
            <a:endParaRPr lang="en-IN" sz="24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400" kern="0" dirty="0" smtClean="0">
                <a:latin typeface="+mj-lt"/>
                <a:cs typeface="+mn-cs"/>
              </a:rPr>
              <a:t>Introduction to MARS technology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err="1" smtClean="0">
                <a:latin typeface="+mj-lt"/>
                <a:cs typeface="+mn-cs"/>
              </a:rPr>
              <a:t>Medipix</a:t>
            </a:r>
            <a:r>
              <a:rPr lang="en-IN" kern="0" dirty="0" smtClean="0">
                <a:latin typeface="+mj-lt"/>
                <a:cs typeface="+mn-cs"/>
              </a:rPr>
              <a:t> photon-counting detectors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smtClean="0">
                <a:latin typeface="+mj-lt"/>
                <a:cs typeface="+mn-cs"/>
              </a:rPr>
              <a:t>Small-animal gantry system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smtClean="0">
                <a:latin typeface="+mj-lt"/>
                <a:cs typeface="+mn-cs"/>
              </a:rPr>
              <a:t>Imaging routine (data acquisition, processing, and reconstruction)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400" kern="0" dirty="0" smtClean="0">
                <a:latin typeface="+mj-lt"/>
                <a:cs typeface="+mn-cs"/>
              </a:rPr>
              <a:t>Orthopaedic applications of MARS imaging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smtClean="0">
                <a:latin typeface="+mj-lt"/>
              </a:rPr>
              <a:t>Metal implant imaging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smtClean="0">
                <a:latin typeface="+mj-lt"/>
              </a:rPr>
              <a:t>Non-destructive characterization of 3D-printed biomaterial scaffolds</a:t>
            </a:r>
          </a:p>
          <a:p>
            <a:pPr marL="800100" lvl="1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IN" kern="0" dirty="0" smtClean="0">
                <a:latin typeface="+mj-lt"/>
              </a:rPr>
              <a:t>Quantitative cartilage imaging for osteoarthritis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400" kern="0" dirty="0" smtClean="0">
                <a:latin typeface="+mj-lt"/>
                <a:cs typeface="+mn-cs"/>
              </a:rPr>
              <a:t>Summary and outlook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IN" sz="24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IN" sz="2400" kern="0" dirty="0" smtClean="0">
              <a:latin typeface="+mj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 sz="1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41388"/>
            <a:ext cx="583723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NZ" altLang="en-US" sz="3600" smtClean="0">
                <a:solidFill>
                  <a:schemeClr val="bg1"/>
                </a:solidFill>
              </a:rPr>
              <a:t>Steel phantom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438400" y="6324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altLang="en-US" dirty="0">
                <a:solidFill>
                  <a:schemeClr val="bg1"/>
                </a:solidFill>
                <a:latin typeface="Calibri" pitchFamily="34" charset="0"/>
              </a:rPr>
              <a:t>60 to 120 </a:t>
            </a:r>
            <a:r>
              <a:rPr lang="en-NZ" altLang="en-US" dirty="0" err="1">
                <a:solidFill>
                  <a:schemeClr val="bg1"/>
                </a:solidFill>
                <a:latin typeface="Calibri" pitchFamily="34" charset="0"/>
              </a:rPr>
              <a:t>keV</a:t>
            </a:r>
            <a:endParaRPr lang="en-NZ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514600" y="334803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altLang="en-US" dirty="0">
                <a:solidFill>
                  <a:schemeClr val="bg1"/>
                </a:solidFill>
                <a:latin typeface="Calibri" pitchFamily="34" charset="0"/>
              </a:rPr>
              <a:t>15 to 120 </a:t>
            </a:r>
            <a:r>
              <a:rPr lang="en-NZ" altLang="en-US" dirty="0" err="1">
                <a:solidFill>
                  <a:schemeClr val="bg1"/>
                </a:solidFill>
                <a:latin typeface="Calibri" pitchFamily="34" charset="0"/>
              </a:rPr>
              <a:t>keV</a:t>
            </a:r>
            <a:endParaRPr lang="en-NZ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410200" y="33480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altLang="en-US" dirty="0">
                <a:solidFill>
                  <a:schemeClr val="bg1"/>
                </a:solidFill>
                <a:latin typeface="Calibri" pitchFamily="34" charset="0"/>
              </a:rPr>
              <a:t>35 to 120  </a:t>
            </a:r>
            <a:r>
              <a:rPr lang="en-NZ" altLang="en-US" dirty="0" err="1">
                <a:solidFill>
                  <a:schemeClr val="bg1"/>
                </a:solidFill>
                <a:latin typeface="Calibri" pitchFamily="34" charset="0"/>
              </a:rPr>
              <a:t>keV</a:t>
            </a:r>
            <a:endParaRPr lang="en-NZ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410200" y="631983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altLang="en-US" dirty="0">
                <a:solidFill>
                  <a:schemeClr val="bg1"/>
                </a:solidFill>
                <a:latin typeface="Calibri" pitchFamily="34" charset="0"/>
              </a:rPr>
              <a:t>80 to 120 </a:t>
            </a:r>
            <a:r>
              <a:rPr lang="en-NZ" altLang="en-US" dirty="0" err="1">
                <a:solidFill>
                  <a:schemeClr val="bg1"/>
                </a:solidFill>
                <a:latin typeface="Calibri" pitchFamily="34" charset="0"/>
              </a:rPr>
              <a:t>keV</a:t>
            </a:r>
            <a:endParaRPr lang="en-NZ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30609-7F1A-4306-A8D6-A6104EC39699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96200" y="6172200"/>
            <a:ext cx="1219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696200" y="578643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altLang="en-US">
                <a:solidFill>
                  <a:schemeClr val="bg1"/>
                </a:solidFill>
                <a:latin typeface="Calibri" pitchFamily="34" charset="0"/>
              </a:rPr>
              <a:t>12.5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NZ" altLang="en-US" sz="3200" smtClean="0">
                <a:solidFill>
                  <a:schemeClr val="bg1"/>
                </a:solidFill>
              </a:rPr>
              <a:t>3D visualization – Ti, CoCr and ceramic implants</a:t>
            </a:r>
          </a:p>
        </p:txBody>
      </p:sp>
      <p:pic>
        <p:nvPicPr>
          <p:cNvPr id="20484" name="Picture 2" descr="E:\E4_2.png"/>
          <p:cNvPicPr>
            <a:picLocks noChangeAspect="1" noChangeArrowheads="1"/>
          </p:cNvPicPr>
          <p:nvPr/>
        </p:nvPicPr>
        <p:blipFill>
          <a:blip r:embed="rId2"/>
          <a:srcRect l="7281" r="12115"/>
          <a:stretch>
            <a:fillRect/>
          </a:stretch>
        </p:blipFill>
        <p:spPr bwMode="auto">
          <a:xfrm>
            <a:off x="107950" y="1295400"/>
            <a:ext cx="2879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E:\Cera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1381125"/>
            <a:ext cx="3868737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438900"/>
            <a:ext cx="4876800" cy="41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863725"/>
            <a:ext cx="28956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97200" y="4572000"/>
            <a:ext cx="30226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-304800" y="5203825"/>
            <a:ext cx="402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Ti screw in PMMA</a:t>
            </a:r>
            <a:endParaRPr lang="en-IN" altLang="en-US" b="1">
              <a:solidFill>
                <a:schemeClr val="bg1"/>
              </a:solidFill>
            </a:endParaRPr>
          </a:p>
        </p:txBody>
      </p:sp>
      <p:sp>
        <p:nvSpPr>
          <p:cNvPr id="20490" name="Text Box 5"/>
          <p:cNvSpPr txBox="1">
            <a:spLocks noChangeArrowheads="1"/>
          </p:cNvSpPr>
          <p:nvPr/>
        </p:nvSpPr>
        <p:spPr bwMode="auto">
          <a:xfrm>
            <a:off x="2286000" y="5203825"/>
            <a:ext cx="402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PMMA and CoCr</a:t>
            </a:r>
            <a:endParaRPr lang="en-IN" altLang="en-US" b="1">
              <a:solidFill>
                <a:schemeClr val="bg1"/>
              </a:solidFill>
            </a:endParaRPr>
          </a:p>
        </p:txBody>
      </p:sp>
      <p:sp>
        <p:nvSpPr>
          <p:cNvPr id="20491" name="Text Box 5"/>
          <p:cNvSpPr txBox="1">
            <a:spLocks noChangeArrowheads="1"/>
          </p:cNvSpPr>
          <p:nvPr/>
        </p:nvSpPr>
        <p:spPr bwMode="auto">
          <a:xfrm>
            <a:off x="5427663" y="5203825"/>
            <a:ext cx="4021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Ceramic and PMMA</a:t>
            </a:r>
            <a:endParaRPr lang="en-I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Bony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ingrowth</a:t>
            </a:r>
            <a:r>
              <a:rPr lang="en-US" altLang="en-US" sz="2800" dirty="0" smtClean="0">
                <a:solidFill>
                  <a:schemeClr val="bg1"/>
                </a:solidFill>
              </a:rPr>
              <a:t> in Ti scaffolds imaged using MARS</a:t>
            </a:r>
            <a:endParaRPr lang="en-IN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1508" name="Picture 4" descr="E:\Transfers\Translucent4.png"/>
          <p:cNvPicPr>
            <a:picLocks noChangeAspect="1" noChangeArrowheads="1"/>
          </p:cNvPicPr>
          <p:nvPr/>
        </p:nvPicPr>
        <p:blipFill>
          <a:blip r:embed="rId2"/>
          <a:srcRect l="23158" t="31499" r="19856" b="32710"/>
          <a:stretch>
            <a:fillRect/>
          </a:stretch>
        </p:blipFill>
        <p:spPr bwMode="auto">
          <a:xfrm>
            <a:off x="30163" y="990600"/>
            <a:ext cx="4206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:\Transfers\3.png"/>
          <p:cNvPicPr>
            <a:picLocks noChangeAspect="1" noChangeArrowheads="1"/>
          </p:cNvPicPr>
          <p:nvPr/>
        </p:nvPicPr>
        <p:blipFill>
          <a:blip r:embed="rId3"/>
          <a:srcRect l="92" t="36337" r="36900" b="14655"/>
          <a:stretch>
            <a:fillRect/>
          </a:stretch>
        </p:blipFill>
        <p:spPr bwMode="auto">
          <a:xfrm>
            <a:off x="2362200" y="28194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E:\Transfers\1.png"/>
          <p:cNvPicPr>
            <a:picLocks noChangeAspect="1" noChangeArrowheads="1"/>
          </p:cNvPicPr>
          <p:nvPr/>
        </p:nvPicPr>
        <p:blipFill>
          <a:blip r:embed="rId4"/>
          <a:srcRect l="529" t="49879" r="48138" b="9676"/>
          <a:stretch>
            <a:fillRect/>
          </a:stretch>
        </p:blipFill>
        <p:spPr bwMode="auto">
          <a:xfrm>
            <a:off x="5105400" y="4343400"/>
            <a:ext cx="3959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Orthopaedic applications of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839200" cy="2895600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buNone/>
              <a:defRPr/>
            </a:pPr>
            <a:r>
              <a:rPr lang="en-IN" sz="2400" b="1" dirty="0" smtClean="0">
                <a:latin typeface="+mj-lt"/>
              </a:rPr>
              <a:t>Quantitative cartilage imaging for osteoarthritis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dirty="0" smtClean="0"/>
              <a:t>EPIC </a:t>
            </a:r>
          </a:p>
          <a:p>
            <a:pPr lvl="1"/>
            <a:r>
              <a:rPr lang="en-US" sz="2000" u="sng" dirty="0" smtClean="0"/>
              <a:t>E</a:t>
            </a:r>
            <a:r>
              <a:rPr lang="en-US" sz="2000" dirty="0" smtClean="0"/>
              <a:t>quilibrium-</a:t>
            </a:r>
            <a:r>
              <a:rPr lang="en-US" sz="2000" u="sng" dirty="0" smtClean="0"/>
              <a:t>P</a:t>
            </a:r>
            <a:r>
              <a:rPr lang="en-US" sz="2000" dirty="0" smtClean="0"/>
              <a:t>artitioned </a:t>
            </a:r>
            <a:r>
              <a:rPr lang="en-US" sz="2000" u="sng" dirty="0" smtClean="0"/>
              <a:t>I</a:t>
            </a:r>
            <a:r>
              <a:rPr lang="en-US" sz="2000" dirty="0" smtClean="0"/>
              <a:t>maging </a:t>
            </a:r>
            <a:r>
              <a:rPr lang="en-US" sz="2000" dirty="0" smtClean="0"/>
              <a:t>of </a:t>
            </a:r>
            <a:r>
              <a:rPr lang="en-US" sz="2000" u="sng" dirty="0" smtClean="0"/>
              <a:t>C</a:t>
            </a:r>
            <a:r>
              <a:rPr lang="en-US" sz="2000" dirty="0" smtClean="0"/>
              <a:t>artilage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Target: </a:t>
            </a:r>
            <a:r>
              <a:rPr lang="en-US" sz="2400" dirty="0" err="1" smtClean="0"/>
              <a:t>Glycosaminoglycans</a:t>
            </a:r>
            <a:r>
              <a:rPr lang="en-US" sz="2400" dirty="0" smtClean="0"/>
              <a:t> </a:t>
            </a:r>
            <a:r>
              <a:rPr lang="en-US" sz="2400" dirty="0" smtClean="0"/>
              <a:t>(GAG) </a:t>
            </a:r>
          </a:p>
          <a:p>
            <a:pPr lvl="1"/>
            <a:r>
              <a:rPr lang="en-US" sz="2000" dirty="0" smtClean="0"/>
              <a:t>GAG depletion occurs during osteoarthritis (OA)</a:t>
            </a:r>
          </a:p>
          <a:p>
            <a:pPr lvl="1"/>
            <a:r>
              <a:rPr lang="en-US" sz="2000" dirty="0" smtClean="0"/>
              <a:t>GAG can be marked using ionic contrast pharmaceuticals</a:t>
            </a:r>
          </a:p>
          <a:p>
            <a:pPr lvl="1"/>
            <a:r>
              <a:rPr lang="en-US" sz="2000" dirty="0" smtClean="0"/>
              <a:t>GAG (negatively-charged) can attract/repel ionic contrast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Current methods for imaging GAG in cartilage</a:t>
            </a:r>
          </a:p>
          <a:p>
            <a:pPr lvl="1"/>
            <a:r>
              <a:rPr lang="en-US" sz="2000" dirty="0" err="1" smtClean="0"/>
              <a:t>microCT</a:t>
            </a:r>
            <a:r>
              <a:rPr lang="en-US" sz="2000" dirty="0" smtClean="0"/>
              <a:t>  - pseudo-quantitative</a:t>
            </a:r>
          </a:p>
          <a:p>
            <a:pPr lvl="1"/>
            <a:r>
              <a:rPr lang="en-US" sz="2000" dirty="0" err="1" smtClean="0"/>
              <a:t>dGEMRIC</a:t>
            </a:r>
            <a:r>
              <a:rPr lang="en-US" sz="2000" dirty="0" smtClean="0"/>
              <a:t> (delayed gadolinium enhanced MRI of cartilage) – low resolution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34</a:t>
            </a:fld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err="1" smtClean="0">
                <a:solidFill>
                  <a:schemeClr val="accent6"/>
                </a:solidFill>
              </a:rPr>
              <a:t>Priniciple</a:t>
            </a:r>
            <a:endParaRPr lang="en-IN" sz="32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Excised </a:t>
            </a:r>
            <a:r>
              <a:rPr lang="en-US" sz="3200" b="1" dirty="0" err="1" smtClean="0">
                <a:solidFill>
                  <a:schemeClr val="accent6"/>
                </a:solidFill>
              </a:rPr>
              <a:t>tibial</a:t>
            </a:r>
            <a:r>
              <a:rPr lang="en-US" sz="3200" b="1" dirty="0" smtClean="0">
                <a:solidFill>
                  <a:schemeClr val="accent6"/>
                </a:solidFill>
              </a:rPr>
              <a:t> plateau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66800"/>
            <a:ext cx="4572000" cy="46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90984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dirty="0" smtClean="0">
                <a:latin typeface="+mn-lt"/>
              </a:rPr>
              <a:t>K. </a:t>
            </a:r>
            <a:r>
              <a:rPr lang="en-US" altLang="en-US" sz="1600" dirty="0" err="1" smtClean="0">
                <a:latin typeface="+mn-lt"/>
              </a:rPr>
              <a:t>Rajendran</a:t>
            </a:r>
            <a:r>
              <a:rPr lang="en-US" altLang="en-US" sz="1600" dirty="0" smtClean="0">
                <a:latin typeface="+mn-lt"/>
              </a:rPr>
              <a:t> et.al, </a:t>
            </a:r>
            <a:r>
              <a:rPr lang="en-US" altLang="en-US" sz="1600" i="1" dirty="0" smtClean="0">
                <a:latin typeface="+mn-lt"/>
              </a:rPr>
              <a:t>Quantitative cartilage imaging using spectral CT, </a:t>
            </a:r>
            <a:r>
              <a:rPr lang="en-US" altLang="en-US" sz="1600" dirty="0" smtClean="0">
                <a:latin typeface="+mn-lt"/>
              </a:rPr>
              <a:t>i</a:t>
            </a:r>
            <a:r>
              <a:rPr lang="en-US" altLang="en-US" sz="1600" dirty="0" smtClean="0">
                <a:latin typeface="+mn-lt"/>
              </a:rPr>
              <a:t>n </a:t>
            </a:r>
            <a:r>
              <a:rPr lang="en-US" altLang="en-US" sz="1600" dirty="0" smtClean="0">
                <a:latin typeface="+mn-lt"/>
              </a:rPr>
              <a:t>submission to European Radiology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36</a:t>
            </a:fld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89442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Multi-energy reconstructions</a:t>
            </a:r>
            <a:endParaRPr lang="en-IN" sz="2800" b="1" dirty="0" smtClean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5334000"/>
            <a:ext cx="3048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5026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6mm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991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Multi-energy material decomposition</a:t>
            </a:r>
            <a:endParaRPr lang="en-IN" sz="2800" b="1" dirty="0" smtClean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07477"/>
            <a:ext cx="5943600" cy="58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914400"/>
            <a:ext cx="1295400" cy="594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838200"/>
            <a:ext cx="6934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1219200"/>
            <a:ext cx="3657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6172200"/>
            <a:ext cx="36576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1219200" y="6812281"/>
            <a:ext cx="36576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914400"/>
            <a:ext cx="1295400" cy="594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6096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4mm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6399212"/>
            <a:ext cx="2286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38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09825"/>
            <a:ext cx="85534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"/>
            <a:ext cx="4448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39</a:t>
            </a:fld>
            <a:endParaRPr lang="en-IN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/>
                </a:solidFill>
              </a:rPr>
              <a:t>MARS MD vs. Histology</a:t>
            </a:r>
            <a:endParaRPr lang="en-IN" sz="3200" b="1" dirty="0" smtClean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199"/>
            <a:ext cx="9144000" cy="36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material images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GAG histology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7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Computed Tomography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Mathematical</a:t>
            </a:r>
            <a:r>
              <a:rPr lang="en-IN" sz="2000" kern="0" dirty="0" smtClean="0">
                <a:latin typeface="+mj-lt"/>
                <a:cs typeface="+mn-cs"/>
              </a:rPr>
              <a:t> foundation - Radon Transform, and Fourier Transform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000" kern="0" dirty="0" smtClean="0">
                <a:latin typeface="+mj-lt"/>
                <a:cs typeface="+mn-cs"/>
              </a:rPr>
              <a:t>First CT scanner -  Godfrey Hounsfield (EMI Ltd) and Allan Cormack  (Tufts Univ.)</a:t>
            </a:r>
          </a:p>
          <a:p>
            <a:pPr marL="1714500" lvl="3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latin typeface="+mj-lt"/>
                <a:cs typeface="+mn-cs"/>
              </a:rPr>
              <a:t>		       1971 First successful scan of a cerebral cyst</a:t>
            </a:r>
          </a:p>
          <a:p>
            <a:pPr marL="1714500" lvl="3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latin typeface="+mj-lt"/>
                <a:cs typeface="+mn-cs"/>
              </a:rPr>
              <a:t>		       1979 Nobel Prize for Physiology and Medicine				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Current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technology: </a:t>
            </a:r>
            <a:r>
              <a:rPr kumimoji="0" lang="en-IN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Multislice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CT, Dual-energy CT, and Spectral CT (</a:t>
            </a:r>
            <a:r>
              <a:rPr kumimoji="0" lang="en-IN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upcom</a:t>
            </a:r>
            <a:r>
              <a:rPr lang="en-IN" sz="2000" kern="0" dirty="0" err="1" smtClean="0">
                <a:latin typeface="+mj-lt"/>
                <a:cs typeface="+mn-cs"/>
              </a:rPr>
              <a:t>ing</a:t>
            </a:r>
            <a:r>
              <a:rPr lang="en-IN" sz="2000" kern="0" dirty="0" smtClean="0">
                <a:latin typeface="+mj-lt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000" kern="0" dirty="0" smtClean="0">
                <a:latin typeface="+mj-lt"/>
                <a:cs typeface="+mn-cs"/>
              </a:rPr>
              <a:t>CT enables high resolution volumetric imaging for clinical and industrial applications. Recently, </a:t>
            </a:r>
            <a:r>
              <a:rPr lang="en-IN" sz="2000" kern="0" dirty="0" err="1" smtClean="0">
                <a:latin typeface="+mj-lt"/>
                <a:cs typeface="+mn-cs"/>
              </a:rPr>
              <a:t>microCT</a:t>
            </a:r>
            <a:r>
              <a:rPr lang="en-IN" sz="2000" kern="0" dirty="0" smtClean="0">
                <a:latin typeface="+mj-lt"/>
                <a:cs typeface="+mn-cs"/>
              </a:rPr>
              <a:t> has become popular for non-destructive imaging of samples at &lt; 1 µm spatial resolution. 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40</a:t>
            </a:fld>
            <a:endParaRPr lang="en-IN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/>
                </a:solidFill>
              </a:rPr>
              <a:t>3D visualization</a:t>
            </a:r>
            <a:endParaRPr lang="en-IN" sz="3200" b="1" dirty="0" smtClean="0">
              <a:solidFill>
                <a:schemeClr val="accent6"/>
              </a:solidFill>
            </a:endParaRPr>
          </a:p>
        </p:txBody>
      </p:sp>
      <p:pic>
        <p:nvPicPr>
          <p:cNvPr id="6146" name="Picture 2" descr="C:\Documents and Settings\krajendran\Desktop\EUR_RAD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3925"/>
            <a:ext cx="9067800" cy="5934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67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41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5410200" cy="580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/>
                </a:solidFill>
              </a:rPr>
              <a:t>MARS MD vs. Histology</a:t>
            </a:r>
            <a:endParaRPr lang="en-IN" sz="3200" b="1" dirty="0" smtClean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0237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MARS [20-120 </a:t>
            </a:r>
            <a:r>
              <a:rPr lang="en-US" sz="1400" dirty="0" err="1" smtClean="0"/>
              <a:t>keV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60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MARS-MD (Ca + I)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596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Orthopaedic applications of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839200" cy="2895600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buNone/>
              <a:defRPr/>
            </a:pPr>
            <a:r>
              <a:rPr lang="en-IN" sz="2400" b="1" dirty="0" smtClean="0">
                <a:latin typeface="+mj-lt"/>
              </a:rPr>
              <a:t>Characterizing 3D printed biomaterial scaffolds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879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r>
              <a:rPr lang="en-US" sz="2000" dirty="0" smtClean="0"/>
              <a:t>Tissue-engineered constructs are used in </a:t>
            </a:r>
            <a:r>
              <a:rPr lang="en-US" sz="2000" dirty="0" err="1" smtClean="0"/>
              <a:t>musculoskelatal</a:t>
            </a:r>
            <a:r>
              <a:rPr lang="en-US" sz="2000" dirty="0" smtClean="0"/>
              <a:t> regenerative medicine</a:t>
            </a:r>
          </a:p>
          <a:p>
            <a:endParaRPr lang="en-US" sz="2000" dirty="0" smtClean="0"/>
          </a:p>
          <a:p>
            <a:r>
              <a:rPr lang="en-US" sz="2000" dirty="0" smtClean="0"/>
              <a:t>New composite biomaterials including metal alloys, </a:t>
            </a:r>
            <a:r>
              <a:rPr lang="en-US" sz="2000" dirty="0" err="1" smtClean="0"/>
              <a:t>bioceramics</a:t>
            </a:r>
            <a:r>
              <a:rPr lang="en-US" sz="2000" dirty="0" smtClean="0"/>
              <a:t>, biodegradable polymers are developed for </a:t>
            </a:r>
            <a:r>
              <a:rPr lang="en-US" sz="2000" dirty="0" err="1" smtClean="0"/>
              <a:t>orthopaedic</a:t>
            </a:r>
            <a:r>
              <a:rPr lang="en-US" sz="2000" dirty="0" smtClean="0"/>
              <a:t> and dental implants</a:t>
            </a:r>
          </a:p>
          <a:p>
            <a:endParaRPr lang="en-US" sz="2000" dirty="0" smtClean="0"/>
          </a:p>
          <a:p>
            <a:r>
              <a:rPr lang="en-US" sz="2000" dirty="0" smtClean="0"/>
              <a:t>Scaffolds also incorporate drugs/agents to promote healing at implant sites</a:t>
            </a:r>
          </a:p>
          <a:p>
            <a:endParaRPr lang="en-US" sz="2000" dirty="0" smtClean="0"/>
          </a:p>
          <a:p>
            <a:r>
              <a:rPr lang="en-US" sz="2000" dirty="0" smtClean="0"/>
              <a:t>Characterizing 3D-printing processes and evaluating the quality of printed structures are currently limited to surface assessment or pseudo-quantitative </a:t>
            </a:r>
            <a:r>
              <a:rPr lang="en-US" sz="2000" dirty="0" err="1" smtClean="0"/>
              <a:t>microCT</a:t>
            </a:r>
            <a:endParaRPr lang="en-US" sz="2000" dirty="0" smtClean="0"/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b="1" i="1" dirty="0" smtClean="0"/>
              <a:t>Spectral CT can enable non-destructive evaluation of 3D printed scaffolds used in tissue-engineering and regenerative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43</a:t>
            </a:fld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Additive 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23555" name="Picture 2" descr="C:\Documents and Settings\krajendran\Desktop\RHTB\Sr_PC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" b="50352"/>
          <a:stretch>
            <a:fillRect/>
          </a:stretch>
        </p:blipFill>
        <p:spPr bwMode="auto">
          <a:xfrm>
            <a:off x="1371600" y="954087"/>
            <a:ext cx="5715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NZ" sz="3200" kern="0" dirty="0" smtClean="0">
                <a:solidFill>
                  <a:schemeClr val="bg1"/>
                </a:solidFill>
              </a:rPr>
              <a:t>Material identification in </a:t>
            </a:r>
            <a:r>
              <a:rPr lang="en-NZ" sz="3200" kern="0" dirty="0" err="1" smtClean="0">
                <a:solidFill>
                  <a:schemeClr val="bg1"/>
                </a:solidFill>
              </a:rPr>
              <a:t>Bioglass</a:t>
            </a:r>
            <a:r>
              <a:rPr lang="en-NZ" sz="3200" kern="0" dirty="0" smtClean="0">
                <a:solidFill>
                  <a:schemeClr val="bg1"/>
                </a:solidFill>
              </a:rPr>
              <a:t> scaffold</a:t>
            </a:r>
            <a:endParaRPr lang="en-NZ" sz="3200" kern="0" dirty="0">
              <a:solidFill>
                <a:schemeClr val="bg1"/>
              </a:solidFill>
            </a:endParaRPr>
          </a:p>
        </p:txBody>
      </p:sp>
      <p:pic>
        <p:nvPicPr>
          <p:cNvPr id="23557" name="Picture 2" descr="C:\Documents and Settings\krajendran\Desktop\RHTB\Sr_PC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516" b="511"/>
          <a:stretch>
            <a:fillRect/>
          </a:stretch>
        </p:blipFill>
        <p:spPr bwMode="auto">
          <a:xfrm>
            <a:off x="1371600" y="3733800"/>
            <a:ext cx="5715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229100" y="990600"/>
            <a:ext cx="384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600" dirty="0">
                <a:solidFill>
                  <a:schemeClr val="bg1"/>
                </a:solidFill>
                <a:latin typeface="Arial" charset="0"/>
              </a:rPr>
              <a:t>Spectral image (15 to 50 keV)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076700" y="3733800"/>
            <a:ext cx="3848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600">
                <a:solidFill>
                  <a:schemeClr val="bg1"/>
                </a:solidFill>
                <a:latin typeface="Arial" charset="0"/>
              </a:rPr>
              <a:t>Image segmentation using PCA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439400" y="3124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05600" y="3352800"/>
            <a:ext cx="5334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6553200" y="2971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 dirty="0">
                <a:solidFill>
                  <a:schemeClr val="bg1"/>
                </a:solidFill>
                <a:latin typeface="Arial" charset="0"/>
              </a:rPr>
              <a:t>2mm</a:t>
            </a:r>
          </a:p>
        </p:txBody>
      </p:sp>
    </p:spTree>
    <p:extLst>
      <p:ext uri="{BB962C8B-B14F-4D97-AF65-F5344CB8AC3E}">
        <p14:creationId xmlns="" xmlns:p14="http://schemas.microsoft.com/office/powerpoint/2010/main" val="23473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/>
                </a:solidFill>
              </a:rPr>
              <a:t>Outlook</a:t>
            </a:r>
            <a:endParaRPr lang="en-IN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45</a:t>
            </a:fld>
            <a:endParaRPr lang="en-IN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r>
              <a:rPr lang="en-US" sz="2000" dirty="0" smtClean="0"/>
              <a:t>Spectral CT can provide multi-energy data at a single exposure, and has the potential to reduce radiation dose</a:t>
            </a:r>
          </a:p>
          <a:p>
            <a:endParaRPr lang="en-US" sz="2000" b="1" i="1" dirty="0" smtClean="0"/>
          </a:p>
          <a:p>
            <a:r>
              <a:rPr lang="en-US" sz="2000" dirty="0" smtClean="0"/>
              <a:t>Challenges</a:t>
            </a:r>
          </a:p>
          <a:p>
            <a:pPr lvl="1"/>
            <a:r>
              <a:rPr lang="en-US" sz="2000" dirty="0" smtClean="0"/>
              <a:t>Sensor fabrication</a:t>
            </a:r>
          </a:p>
          <a:p>
            <a:pPr lvl="1"/>
            <a:r>
              <a:rPr lang="en-US" sz="2000" dirty="0" smtClean="0"/>
              <a:t>Detector electronics (charge-sharing and pulse pile-up effects)</a:t>
            </a:r>
          </a:p>
          <a:p>
            <a:pPr lvl="1"/>
            <a:r>
              <a:rPr lang="en-US" sz="2000" dirty="0" smtClean="0"/>
              <a:t>Better reconstruction techniques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Near-term implementation</a:t>
            </a:r>
          </a:p>
          <a:p>
            <a:pPr lvl="1"/>
            <a:r>
              <a:rPr lang="en-US" sz="2000" dirty="0" smtClean="0"/>
              <a:t>Small-animal scanners and spectral </a:t>
            </a:r>
            <a:r>
              <a:rPr lang="en-US" sz="2000" dirty="0" err="1" smtClean="0"/>
              <a:t>microCT</a:t>
            </a:r>
            <a:endParaRPr lang="en-US" sz="2000" dirty="0" smtClean="0"/>
          </a:p>
          <a:p>
            <a:pPr lvl="1"/>
            <a:r>
              <a:rPr lang="en-US" sz="2000" dirty="0" smtClean="0"/>
              <a:t>Hybrid CT system</a:t>
            </a:r>
          </a:p>
          <a:p>
            <a:pPr lvl="1"/>
            <a:r>
              <a:rPr lang="en-US" sz="2000" dirty="0" smtClean="0"/>
              <a:t>Soft-tissue imaging using low-Z sensors (Si, </a:t>
            </a:r>
            <a:r>
              <a:rPr lang="en-US" sz="2000" dirty="0" err="1" smtClean="0"/>
              <a:t>GaAs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55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46</a:t>
            </a:fld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IN" sz="3200" b="1" dirty="0" smtClean="0">
                <a:solidFill>
                  <a:schemeClr val="accent6"/>
                </a:solidFill>
              </a:rPr>
              <a:t>Hybrid spectral CT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524" y="914400"/>
            <a:ext cx="67700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5890736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Alex M. T. </a:t>
            </a:r>
            <a:r>
              <a:rPr lang="en-US" sz="1400" dirty="0" err="1" smtClean="0"/>
              <a:t>Opie</a:t>
            </a:r>
            <a:r>
              <a:rPr lang="en-US" sz="1400" dirty="0" smtClean="0"/>
              <a:t>, James R. Bennett, Michael Walsh, </a:t>
            </a:r>
            <a:r>
              <a:rPr lang="en-US" sz="1400" dirty="0" err="1" smtClean="0"/>
              <a:t>Kishore</a:t>
            </a:r>
            <a:r>
              <a:rPr lang="en-US" sz="1400" dirty="0" smtClean="0"/>
              <a:t> </a:t>
            </a:r>
            <a:r>
              <a:rPr lang="en-US" sz="1400" dirty="0" err="1" smtClean="0"/>
              <a:t>Rajendran</a:t>
            </a:r>
            <a:r>
              <a:rPr lang="en-US" sz="1400" b="1" dirty="0" smtClean="0"/>
              <a:t>, </a:t>
            </a:r>
            <a:r>
              <a:rPr lang="en-US" sz="1400" dirty="0" err="1" smtClean="0"/>
              <a:t>Hengyong</a:t>
            </a:r>
            <a:r>
              <a:rPr lang="en-US" sz="1400" dirty="0" smtClean="0"/>
              <a:t> Yu, </a:t>
            </a:r>
            <a:r>
              <a:rPr lang="en-US" sz="1400" dirty="0" err="1" smtClean="0"/>
              <a:t>Qiong</a:t>
            </a:r>
            <a:r>
              <a:rPr lang="en-US" sz="1400" dirty="0" smtClean="0"/>
              <a:t> </a:t>
            </a:r>
            <a:r>
              <a:rPr lang="en-US" sz="1400" dirty="0" err="1" smtClean="0"/>
              <a:t>Xu</a:t>
            </a:r>
            <a:r>
              <a:rPr lang="en-US" sz="1400" dirty="0" smtClean="0"/>
              <a:t>, Anthony  Butler, Philip Butler, </a:t>
            </a:r>
            <a:r>
              <a:rPr lang="en-US" sz="1400" dirty="0" err="1" smtClean="0"/>
              <a:t>Guohua</a:t>
            </a:r>
            <a:r>
              <a:rPr lang="en-US" sz="1400" dirty="0" smtClean="0"/>
              <a:t> Cao, Aaron M. </a:t>
            </a:r>
            <a:r>
              <a:rPr lang="en-US" sz="1400" dirty="0" err="1" smtClean="0"/>
              <a:t>Mohs</a:t>
            </a:r>
            <a:r>
              <a:rPr lang="en-US" sz="1400" dirty="0" smtClean="0"/>
              <a:t> and </a:t>
            </a:r>
            <a:r>
              <a:rPr lang="en-US" sz="1400" dirty="0" err="1" smtClean="0"/>
              <a:t>Ge</a:t>
            </a:r>
            <a:r>
              <a:rPr lang="en-US" sz="1400" dirty="0" smtClean="0"/>
              <a:t> Wang, Study of scan protocol for exposure reduction in hybrid spectral micro-CT, Scanning, 2014, 36(4): 444 </a:t>
            </a:r>
            <a:r>
              <a:rPr lang="en-US" sz="1400" dirty="0" smtClean="0"/>
              <a:t>– </a:t>
            </a:r>
            <a:r>
              <a:rPr lang="en-US" sz="1400" dirty="0" smtClean="0"/>
              <a:t>455</a:t>
            </a:r>
            <a:r>
              <a:rPr lang="en-US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accent6"/>
                </a:solidFill>
              </a:rPr>
              <a:t>Hybrid spectral reconstruction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47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448425" cy="58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6019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dirty="0" smtClean="0"/>
              <a:t>Spectral CT is enabled using novel photon-counting detectors</a:t>
            </a:r>
          </a:p>
          <a:p>
            <a:endParaRPr lang="en-US" sz="2000" dirty="0" smtClean="0"/>
          </a:p>
          <a:p>
            <a:r>
              <a:rPr lang="en-US" sz="2000" dirty="0" smtClean="0"/>
              <a:t>Multi-energy data can be simultaneously acquired at a single x-ray exposure, and tissue types and markers can be quantified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Orthopaedic</a:t>
            </a:r>
            <a:r>
              <a:rPr lang="en-US" sz="2000" dirty="0" smtClean="0"/>
              <a:t> applications of spectral CT</a:t>
            </a:r>
          </a:p>
          <a:p>
            <a:pPr lvl="1"/>
            <a:r>
              <a:rPr lang="en-US" sz="1800" dirty="0" smtClean="0"/>
              <a:t>Metal </a:t>
            </a:r>
            <a:r>
              <a:rPr lang="en-US" sz="1800" dirty="0" err="1" smtClean="0"/>
              <a:t>artefact</a:t>
            </a:r>
            <a:r>
              <a:rPr lang="en-US" sz="1800" dirty="0" smtClean="0"/>
              <a:t> reduction</a:t>
            </a:r>
          </a:p>
          <a:p>
            <a:pPr lvl="1"/>
            <a:r>
              <a:rPr lang="en-US" sz="1800" dirty="0" smtClean="0"/>
              <a:t>Quantitative cartilage imaging</a:t>
            </a:r>
          </a:p>
          <a:p>
            <a:pPr lvl="1"/>
            <a:r>
              <a:rPr lang="en-US" sz="1800" dirty="0" smtClean="0"/>
              <a:t>Imaging 3D printed scaffolds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A human scale MARS scanner prototype to be available by 2020 at </a:t>
            </a:r>
            <a:r>
              <a:rPr lang="en-US" sz="2000" dirty="0" err="1" smtClean="0"/>
              <a:t>Otago</a:t>
            </a:r>
            <a:r>
              <a:rPr lang="en-US" sz="2000" dirty="0" smtClean="0"/>
              <a:t> School of Medicine, Christchurch, New Zealand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48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dirty="0" smtClean="0">
                <a:latin typeface="+mj-lt"/>
              </a:rPr>
              <a:t>Further reading: </a:t>
            </a:r>
            <a:r>
              <a:rPr lang="en-US" sz="1600" dirty="0" smtClean="0">
                <a:latin typeface="+mj-lt"/>
              </a:rPr>
              <a:t>Mike F. Walsh, Raja </a:t>
            </a:r>
            <a:r>
              <a:rPr lang="en-US" sz="1600" dirty="0" err="1" smtClean="0">
                <a:latin typeface="+mj-lt"/>
              </a:rPr>
              <a:t>Aamir</a:t>
            </a:r>
            <a:r>
              <a:rPr lang="en-US" sz="1600" dirty="0" smtClean="0">
                <a:latin typeface="+mj-lt"/>
              </a:rPr>
              <a:t>, Raj K. </a:t>
            </a:r>
            <a:r>
              <a:rPr lang="en-US" sz="1600" dirty="0" err="1" smtClean="0">
                <a:latin typeface="+mj-lt"/>
              </a:rPr>
              <a:t>Panta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Kishore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Rajendran</a:t>
            </a:r>
            <a:r>
              <a:rPr lang="en-US" sz="1600" dirty="0" smtClean="0">
                <a:latin typeface="+mj-lt"/>
              </a:rPr>
              <a:t>, Nigel G. Anderson, Anthony P. H. Butler, and Phil H. Butler, </a:t>
            </a:r>
            <a:r>
              <a:rPr lang="en-US" sz="1600" i="1" dirty="0" smtClean="0">
                <a:latin typeface="+mj-lt"/>
              </a:rPr>
              <a:t>Spectral molecular CT with photon-counting detectors</a:t>
            </a:r>
            <a:r>
              <a:rPr lang="en-US" sz="1600" dirty="0" smtClean="0">
                <a:latin typeface="+mj-lt"/>
              </a:rPr>
              <a:t>, In Solid-state radiation detectors: Technology and applications, Editors: </a:t>
            </a:r>
            <a:r>
              <a:rPr lang="en-US" sz="1600" dirty="0" err="1" smtClean="0">
                <a:latin typeface="+mj-lt"/>
              </a:rPr>
              <a:t>Salah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Awadalla</a:t>
            </a:r>
            <a:r>
              <a:rPr lang="en-US" sz="1600" dirty="0" smtClean="0">
                <a:latin typeface="+mj-lt"/>
              </a:rPr>
              <a:t> and Krzysztof </a:t>
            </a:r>
            <a:r>
              <a:rPr lang="en-US" sz="1600" dirty="0" err="1" smtClean="0">
                <a:latin typeface="+mj-lt"/>
              </a:rPr>
              <a:t>Iniewski</a:t>
            </a:r>
            <a:r>
              <a:rPr lang="en-US" sz="1600" dirty="0" smtClean="0">
                <a:latin typeface="+mj-lt"/>
              </a:rPr>
              <a:t>, CRC Press, 2015. Chapter 9, pp: 195 - 219</a:t>
            </a:r>
          </a:p>
          <a:p>
            <a:pPr algn="ctr"/>
            <a:endParaRPr lang="en-NZ" sz="1600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562600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</a:rPr>
              <a:t>Acknowledgements</a:t>
            </a:r>
            <a:endParaRPr lang="en-IN" sz="3200" b="1" dirty="0" smtClean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49</a:t>
            </a:fld>
            <a:endParaRPr lang="en-IN"/>
          </a:p>
        </p:txBody>
      </p:sp>
      <p:sp>
        <p:nvSpPr>
          <p:cNvPr id="26626" name="AutoShape 2" descr="https://upload.wikimedia.org/wikipedia/en/e/ea/University_of_Otago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 descr="C:\Documents and Settings\Rajendran\Desktop\Kishore ASET PPT\University_of_Otago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819400" cy="1409700"/>
          </a:xfrm>
          <a:prstGeom prst="rect">
            <a:avLst/>
          </a:prstGeom>
          <a:noFill/>
        </p:spPr>
      </p:pic>
      <p:pic>
        <p:nvPicPr>
          <p:cNvPr id="26628" name="Picture 4" descr="C:\Documents and Settings\Rajendran\Desktop\Kishore ASET PPT\university-of-canterbury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92924"/>
            <a:ext cx="1905000" cy="1497876"/>
          </a:xfrm>
          <a:prstGeom prst="rect">
            <a:avLst/>
          </a:prstGeom>
          <a:noFill/>
        </p:spPr>
      </p:pic>
      <p:pic>
        <p:nvPicPr>
          <p:cNvPr id="26629" name="Picture 5" descr="C:\Documents and Settings\Rajendran\Desktop\Kishore ASET PPT\c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066800"/>
            <a:ext cx="1600200" cy="1565196"/>
          </a:xfrm>
          <a:prstGeom prst="rect">
            <a:avLst/>
          </a:prstGeom>
          <a:noFill/>
        </p:spPr>
      </p:pic>
      <p:pic>
        <p:nvPicPr>
          <p:cNvPr id="26630" name="Picture 6" descr="C:\Documents and Settings\Rajendran\Desktop\Kishore ASET PPT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581400"/>
            <a:ext cx="2895600" cy="952500"/>
          </a:xfrm>
          <a:prstGeom prst="rect">
            <a:avLst/>
          </a:prstGeom>
          <a:noFill/>
        </p:spPr>
      </p:pic>
      <p:pic>
        <p:nvPicPr>
          <p:cNvPr id="26631" name="Picture 7" descr="C:\Documents and Settings\Rajendran\Desktop\Kishore ASET PPT\rsnz_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124200"/>
            <a:ext cx="1873436" cy="1981200"/>
          </a:xfrm>
          <a:prstGeom prst="rect">
            <a:avLst/>
          </a:prstGeom>
          <a:noFill/>
        </p:spPr>
      </p:pic>
      <p:pic>
        <p:nvPicPr>
          <p:cNvPr id="12" name="Picture 7" descr="MAR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81499"/>
            <a:ext cx="2209800" cy="10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7300" y="5353050"/>
            <a:ext cx="1181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78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Arrow Connector 80"/>
          <p:cNvCxnSpPr/>
          <p:nvPr/>
        </p:nvCxnSpPr>
        <p:spPr>
          <a:xfrm flipV="1">
            <a:off x="6096000" y="2133600"/>
            <a:ext cx="205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Computed Tomography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3962400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Cone-beam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geometry enables multi-slice fast scans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000" kern="0" baseline="0" dirty="0" smtClean="0">
                <a:latin typeface="+mj-lt"/>
                <a:cs typeface="+mn-cs"/>
              </a:rPr>
              <a:t>Parallel</a:t>
            </a:r>
            <a:r>
              <a:rPr lang="en-IN" sz="2000" kern="0" dirty="0" smtClean="0">
                <a:latin typeface="+mj-lt"/>
                <a:cs typeface="+mn-cs"/>
              </a:rPr>
              <a:t>-beam and fan-beam geometries are outdated, but are easy to implement computationally.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66800" y="1524000"/>
            <a:ext cx="1485900" cy="990600"/>
            <a:chOff x="2057400" y="1524000"/>
            <a:chExt cx="2057400" cy="1371600"/>
          </a:xfrm>
        </p:grpSpPr>
        <p:sp>
          <p:nvSpPr>
            <p:cNvPr id="5" name="Oval 4"/>
            <p:cNvSpPr/>
            <p:nvPr/>
          </p:nvSpPr>
          <p:spPr>
            <a:xfrm>
              <a:off x="2057400" y="1524000"/>
              <a:ext cx="20574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1752600"/>
              <a:ext cx="4572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4600" y="1981200"/>
              <a:ext cx="457200" cy="5334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3400" y="14478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" y="16002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" y="17526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" y="1905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" y="20574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400" y="22098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" y="23622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" y="25146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" y="2665412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2983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Parallel-beam geometry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62400" y="1535668"/>
            <a:ext cx="1485900" cy="990600"/>
            <a:chOff x="2057400" y="1524000"/>
            <a:chExt cx="2057400" cy="1371600"/>
          </a:xfrm>
        </p:grpSpPr>
        <p:sp>
          <p:nvSpPr>
            <p:cNvPr id="25" name="Oval 24"/>
            <p:cNvSpPr/>
            <p:nvPr/>
          </p:nvSpPr>
          <p:spPr>
            <a:xfrm>
              <a:off x="2057400" y="1524000"/>
              <a:ext cx="2057400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1752600"/>
              <a:ext cx="457200" cy="990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514600" y="1981200"/>
              <a:ext cx="457200" cy="53340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3200400" y="1447800"/>
            <a:ext cx="2590800" cy="443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00400" y="1600200"/>
            <a:ext cx="2590800" cy="291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00400" y="1752600"/>
            <a:ext cx="2590800" cy="13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00400" y="1903412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00400" y="1891744"/>
            <a:ext cx="2590800" cy="165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00400" y="1891744"/>
            <a:ext cx="2590800" cy="318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00400" y="1891744"/>
            <a:ext cx="2590800" cy="470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6600" y="1891744"/>
            <a:ext cx="2514600" cy="622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0400" y="1891744"/>
            <a:ext cx="2590800" cy="77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0" y="2983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Fan-beam geometry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324600" y="2983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Cone-beam geometry</a:t>
            </a:r>
            <a:endParaRPr lang="en-US" dirty="0"/>
          </a:p>
        </p:txBody>
      </p:sp>
      <p:sp>
        <p:nvSpPr>
          <p:cNvPr id="64" name="Flowchart: Magnetic Disk 63"/>
          <p:cNvSpPr/>
          <p:nvPr/>
        </p:nvSpPr>
        <p:spPr>
          <a:xfrm>
            <a:off x="7010400" y="1600200"/>
            <a:ext cx="990600" cy="990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19800" y="2286000"/>
            <a:ext cx="2819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19800" y="1676400"/>
            <a:ext cx="2819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7734300" y="1714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8419306" y="2094706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153400" y="12954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153400" y="21336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019800" y="1295400"/>
            <a:ext cx="2133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50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515" y="3505200"/>
            <a:ext cx="50528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528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</a:rPr>
              <a:t>MARS group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0"/>
            <a:ext cx="80867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2800" y="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 err="1" smtClean="0"/>
              <a:t>CReaTE</a:t>
            </a:r>
            <a:r>
              <a:rPr lang="en-NZ" b="1" dirty="0" smtClean="0"/>
              <a:t> group</a:t>
            </a:r>
            <a:endParaRPr lang="en-N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Computed Tomography: Spiral/Helical scans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572000"/>
            <a:ext cx="8839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Helical geometry enables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fast whole body scans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sz="2000" kern="0" dirty="0" smtClean="0">
                <a:latin typeface="+mj-lt"/>
                <a:cs typeface="+mn-cs"/>
              </a:rPr>
              <a:t>Uses cone-beam </a:t>
            </a:r>
            <a:r>
              <a:rPr lang="en-IN" sz="2000" kern="0" dirty="0" smtClean="0">
                <a:latin typeface="+mj-lt"/>
                <a:cs typeface="+mn-cs"/>
              </a:rPr>
              <a:t>geometry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2819400" cy="297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Rajendran\Desktop\Kishore ASET PPT\Definitio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4114800" cy="3216402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219200" y="5842337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u="sng" dirty="0" smtClean="0">
                <a:latin typeface="+mj-lt"/>
              </a:rPr>
              <a:t>Image courtesy</a:t>
            </a:r>
            <a:endParaRPr lang="en-US" sz="1400" dirty="0" smtClean="0">
              <a:latin typeface="+mj-lt"/>
            </a:endParaRPr>
          </a:p>
          <a:p>
            <a:pPr algn="r"/>
            <a:r>
              <a:rPr lang="en-US" sz="1400" dirty="0" smtClean="0">
                <a:latin typeface="+mj-lt"/>
              </a:rPr>
              <a:t>Siemens Healthcare</a:t>
            </a:r>
          </a:p>
          <a:p>
            <a:pPr algn="r"/>
            <a:r>
              <a:rPr lang="en-US" sz="1400" dirty="0" smtClean="0">
                <a:latin typeface="+mj-lt"/>
              </a:rPr>
              <a:t>JT </a:t>
            </a:r>
            <a:r>
              <a:rPr lang="en-US" sz="1400" dirty="0" err="1" smtClean="0">
                <a:latin typeface="+mj-lt"/>
              </a:rPr>
              <a:t>Bushberg</a:t>
            </a:r>
            <a:r>
              <a:rPr lang="en-US" sz="1400" dirty="0" smtClean="0">
                <a:latin typeface="+mj-lt"/>
              </a:rPr>
              <a:t> et.al, The Essential Physics of Medical Imaging, LW&amp;W, 2002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Computed </a:t>
            </a:r>
            <a:r>
              <a:rPr lang="en-US" sz="3000" b="1" dirty="0" smtClean="0">
                <a:solidFill>
                  <a:schemeClr val="accent6"/>
                </a:solidFill>
              </a:rPr>
              <a:t>Tomography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4114800"/>
            <a:ext cx="883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Lambert-Beer Law</a:t>
            </a:r>
            <a:r>
              <a:rPr lang="en-IN" kern="0" baseline="0" dirty="0" smtClean="0">
                <a:latin typeface="+mj-lt"/>
                <a:cs typeface="+mn-cs"/>
              </a:rPr>
              <a:t>,</a:t>
            </a:r>
            <a:r>
              <a:rPr lang="en-IN" kern="0" dirty="0" smtClean="0">
                <a:latin typeface="+mj-lt"/>
                <a:cs typeface="+mn-cs"/>
              </a:rPr>
              <a:t> 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 = I</a:t>
            </a:r>
            <a:r>
              <a:rPr kumimoji="0" lang="en-IN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I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IN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-µL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IN" kern="0" dirty="0" smtClean="0">
                <a:latin typeface="+mj-lt"/>
                <a:cs typeface="+mn-cs"/>
              </a:rPr>
              <a:t>I (attenuated beam), I</a:t>
            </a:r>
            <a:r>
              <a:rPr lang="en-IN" kern="0" baseline="-25000" dirty="0" smtClean="0">
                <a:latin typeface="+mj-lt"/>
                <a:cs typeface="+mn-cs"/>
              </a:rPr>
              <a:t>o</a:t>
            </a:r>
            <a:r>
              <a:rPr lang="en-IN" kern="0" dirty="0" smtClean="0">
                <a:latin typeface="+mj-lt"/>
                <a:cs typeface="+mn-cs"/>
              </a:rPr>
              <a:t> (incident beam) and L (path length) are known, µ to be estimated</a:t>
            </a:r>
          </a:p>
          <a:p>
            <a:pPr marL="342900" lvl="0" indent="-34290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IN" kern="0" dirty="0" smtClean="0">
                <a:latin typeface="+mj-lt"/>
              </a:rPr>
              <a:t>µ is the linear attenuation coefficient (material-specific and x-ray energy-specific)</a:t>
            </a:r>
            <a:endParaRPr kumimoji="0" lang="en-IN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20574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2286000"/>
            <a:ext cx="4572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2514600"/>
            <a:ext cx="457200" cy="5334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2743200"/>
            <a:ext cx="457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259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259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11A0-0BD7-43B4-AA75-43D40BD6F8DC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Computed </a:t>
            </a:r>
            <a:r>
              <a:rPr lang="en-US" sz="3000" b="1" dirty="0" smtClean="0">
                <a:solidFill>
                  <a:schemeClr val="accent6"/>
                </a:solidFill>
              </a:rPr>
              <a:t>Tomography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3276600"/>
            <a:ext cx="883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Algebraic framework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reconstructing µ from transmitted x-ray data</a:t>
            </a:r>
            <a:endParaRPr kumimoji="0" lang="en-IN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kumimoji="0" lang="en-I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Ax</a:t>
            </a: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b</a:t>
            </a: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latin typeface="+mj-lt"/>
                <a:cs typeface="+mn-cs"/>
              </a:rPr>
              <a:t>A – ray geometry information</a:t>
            </a: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latin typeface="+mj-lt"/>
                <a:cs typeface="+mn-cs"/>
              </a:rPr>
              <a:t>x – volume data to be estimated (</a:t>
            </a:r>
            <a:r>
              <a:rPr lang="en-IN" sz="2000" kern="0" dirty="0" smtClean="0"/>
              <a:t>µ</a:t>
            </a:r>
            <a:r>
              <a:rPr lang="en-IN" sz="2000" kern="0" dirty="0" smtClean="0">
                <a:latin typeface="+mj-lt"/>
                <a:cs typeface="+mn-cs"/>
              </a:rPr>
              <a:t>)</a:t>
            </a: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r>
              <a:rPr kumimoji="0" lang="en-I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 – Transmission data (measured line integral)</a:t>
            </a:r>
          </a:p>
          <a:p>
            <a:pPr marL="4000500" lvl="8" indent="-4000500">
              <a:lnSpc>
                <a:spcPct val="125000"/>
              </a:lnSpc>
              <a:spcBef>
                <a:spcPct val="20000"/>
              </a:spcBef>
              <a:defRPr/>
            </a:pPr>
            <a:endParaRPr lang="en-IN" sz="2000" kern="0" dirty="0" smtClean="0">
              <a:latin typeface="+mj-lt"/>
            </a:endParaRPr>
          </a:p>
          <a:p>
            <a:pPr marL="4000500" lvl="8" indent="-400050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IN" sz="2000" kern="0" dirty="0" smtClean="0">
                <a:latin typeface="+mj-lt"/>
              </a:rPr>
              <a:t>Several algorithms have been devised since the 1970s – ART, SART, SIRT, OSEM </a:t>
            </a:r>
            <a:endParaRPr lang="en-IN" sz="2000" kern="0" baseline="-25000" dirty="0" smtClean="0">
              <a:latin typeface="+mj-lt"/>
            </a:endParaRP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endParaRPr kumimoji="0" lang="en-IN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endParaRPr lang="en-IN" sz="2000" kern="0" dirty="0" smtClean="0">
              <a:latin typeface="+mj-lt"/>
              <a:cs typeface="+mn-cs"/>
            </a:endParaRPr>
          </a:p>
          <a:p>
            <a:pPr marL="4000500" lvl="8" indent="-342900">
              <a:lnSpc>
                <a:spcPct val="125000"/>
              </a:lnSpc>
              <a:spcBef>
                <a:spcPct val="20000"/>
              </a:spcBef>
              <a:defRPr/>
            </a:pPr>
            <a:endParaRPr kumimoji="0" lang="en-IN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400" y="14478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1676400"/>
            <a:ext cx="4572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1905000"/>
            <a:ext cx="457200" cy="533400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2133600"/>
            <a:ext cx="457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1981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1981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6934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00200" y="2895600"/>
            <a:ext cx="6096000" cy="297180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57800" y="2982913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/>
              <a:t>Conventional CT</a:t>
            </a:r>
            <a:endParaRPr lang="en-IN" altLang="en-US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chemeClr val="accent6"/>
                </a:solidFill>
              </a:rPr>
              <a:t>Spectral signatures of materials</a:t>
            </a:r>
            <a:endParaRPr lang="en-IN" sz="30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5793</TotalTime>
  <Words>1525</Words>
  <Application>Microsoft Office PowerPoint</Application>
  <PresentationFormat>On-screen Show (4:3)</PresentationFormat>
  <Paragraphs>353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Orthopaedic applications of MARS spectral 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Colour CT image</vt:lpstr>
      <vt:lpstr>MARS Spectral CT</vt:lpstr>
      <vt:lpstr>MARS small-animal scanners</vt:lpstr>
      <vt:lpstr>Overview: MARS imaging routine</vt:lpstr>
      <vt:lpstr>Medipix  Energy-discriminating, pixelated detectors</vt:lpstr>
      <vt:lpstr>MARS detector module </vt:lpstr>
      <vt:lpstr>Medipix  Unsubtracted Bins</vt:lpstr>
      <vt:lpstr>Medipix  Subtracted Bins</vt:lpstr>
      <vt:lpstr>MARS Project</vt:lpstr>
      <vt:lpstr>MARS Project</vt:lpstr>
      <vt:lpstr>Orthopaedic applications of MARS</vt:lpstr>
      <vt:lpstr>Orthopaedic applications of MARS</vt:lpstr>
      <vt:lpstr>X-ray beam hardening </vt:lpstr>
      <vt:lpstr>CT metal artefacts</vt:lpstr>
      <vt:lpstr>Cupping effect due to beam hardening</vt:lpstr>
      <vt:lpstr>Spectral CT approach</vt:lpstr>
      <vt:lpstr>Test samples</vt:lpstr>
      <vt:lpstr>Metal artefact reduction in Ti scaffold</vt:lpstr>
      <vt:lpstr>Slide 29</vt:lpstr>
      <vt:lpstr>Steel phantom</vt:lpstr>
      <vt:lpstr>3D visualization – Ti, CoCr and ceramic implants</vt:lpstr>
      <vt:lpstr>Bony ingrowth in Ti scaffolds imaged using MARS</vt:lpstr>
      <vt:lpstr>Orthopaedic applications of MARS</vt:lpstr>
      <vt:lpstr>Priniciple</vt:lpstr>
      <vt:lpstr>Excised tibial plateau</vt:lpstr>
      <vt:lpstr>Multi-energy reconstructions</vt:lpstr>
      <vt:lpstr>Multi-energy material decomposition</vt:lpstr>
      <vt:lpstr>Slide 38</vt:lpstr>
      <vt:lpstr>MARS MD vs. Histology</vt:lpstr>
      <vt:lpstr>3D visualization</vt:lpstr>
      <vt:lpstr>MARS MD vs. Histology</vt:lpstr>
      <vt:lpstr>Orthopaedic applications of MARS</vt:lpstr>
      <vt:lpstr>Additive Manufacturing</vt:lpstr>
      <vt:lpstr>Slide 44</vt:lpstr>
      <vt:lpstr>Outlook</vt:lpstr>
      <vt:lpstr>Hybrid spectral CT</vt:lpstr>
      <vt:lpstr>Hybrid spectral reconstruction</vt:lpstr>
      <vt:lpstr>Slide 48</vt:lpstr>
      <vt:lpstr>Acknowledgements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DELLORA</dc:creator>
  <cp:lastModifiedBy>kishore</cp:lastModifiedBy>
  <cp:revision>748</cp:revision>
  <cp:lastPrinted>1601-01-01T00:00:00Z</cp:lastPrinted>
  <dcterms:created xsi:type="dcterms:W3CDTF">2013-04-18T21:16:27Z</dcterms:created>
  <dcterms:modified xsi:type="dcterms:W3CDTF">2016-01-08T06:44:12Z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