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59" r:id="rId9"/>
    <p:sldId id="265" r:id="rId10"/>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CAD8C-BF7A-9FA6-AE58-873E543238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DCC831-AB0B-D0BE-2050-F29754CE94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8F20FD-C511-58D5-58CA-321BC1BB3A9D}"/>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5" name="Footer Placeholder 4">
            <a:extLst>
              <a:ext uri="{FF2B5EF4-FFF2-40B4-BE49-F238E27FC236}">
                <a16:creationId xmlns:a16="http://schemas.microsoft.com/office/drawing/2014/main" id="{DDB15DBB-FB6C-ADCF-8E5A-D282CC35A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AEC6EC-1CB4-66CA-D7B5-DA40D49FBF99}"/>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1971719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6C5E3-AF39-71AC-4D29-3E8E0836A4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00E05F-BEC2-C86A-A9E4-ED8F687547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80CDC2-9767-B27B-69C4-FC6F178DEF05}"/>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5" name="Footer Placeholder 4">
            <a:extLst>
              <a:ext uri="{FF2B5EF4-FFF2-40B4-BE49-F238E27FC236}">
                <a16:creationId xmlns:a16="http://schemas.microsoft.com/office/drawing/2014/main" id="{CB661F70-B352-4945-129A-DF8AF27908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EF4622-9E96-9AFD-11D4-3E878BB3AF0A}"/>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283312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6604D9-EC14-6957-E6AD-3073DB230D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133434-F9EB-F114-9BC2-2E5ECFD4CC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B64B71-2D2D-DE28-CD8B-E0EF20A396CC}"/>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5" name="Footer Placeholder 4">
            <a:extLst>
              <a:ext uri="{FF2B5EF4-FFF2-40B4-BE49-F238E27FC236}">
                <a16:creationId xmlns:a16="http://schemas.microsoft.com/office/drawing/2014/main" id="{D3ED6024-9382-BAC0-064F-667DF61B27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A99BFD-1FC0-9476-B536-F1C36B0F51BB}"/>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232136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E3836-29C2-F8A8-FDC4-675108A523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3ED0F5-F388-552C-3313-E98FE3A36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CF0CD-13D4-9A8D-6988-8DDDEE1DF353}"/>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5" name="Footer Placeholder 4">
            <a:extLst>
              <a:ext uri="{FF2B5EF4-FFF2-40B4-BE49-F238E27FC236}">
                <a16:creationId xmlns:a16="http://schemas.microsoft.com/office/drawing/2014/main" id="{989B527B-B200-8C78-F1D4-B6A1AA3C12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084314-DE72-985F-B7A5-6C11F7C0A25F}"/>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369029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AB98-24C0-A56B-C8DB-E04972C6CF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6076005-2BD0-3A78-4F7E-765608F86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383FEC-F3B1-2BF7-C287-0FDC83A0CE79}"/>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5" name="Footer Placeholder 4">
            <a:extLst>
              <a:ext uri="{FF2B5EF4-FFF2-40B4-BE49-F238E27FC236}">
                <a16:creationId xmlns:a16="http://schemas.microsoft.com/office/drawing/2014/main" id="{56089F91-5221-3441-98DB-8505745F90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D31DD3-0544-CA4F-0FF6-28264BA117A4}"/>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30512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82B69-1ADC-5BDA-8DFA-5D43229482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60A415-A46D-5B63-B7C5-30463A3F5A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41BCA7-7C54-6A99-39FE-F3A9B847B9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BF10AF9-E9F5-ADEB-B6FF-7595D381CE53}"/>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6" name="Footer Placeholder 5">
            <a:extLst>
              <a:ext uri="{FF2B5EF4-FFF2-40B4-BE49-F238E27FC236}">
                <a16:creationId xmlns:a16="http://schemas.microsoft.com/office/drawing/2014/main" id="{7AC33456-83DF-2C7C-C5B6-6073FAA887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B99127-0EDA-1538-1320-8B5B28985676}"/>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290690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D199-A77A-0BE5-D120-045AE5FD83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D6ECD9-7942-6C23-E6C3-BEAD0DF01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E3C0E8-492A-9551-CB45-4053781291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CED4EC-354F-20B3-8431-CC99395DDE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EEE8A6-4E08-DD6D-4B26-DB1CA3BF3C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17CA2-ED1C-1C68-F996-B8EDDEAE07F8}"/>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8" name="Footer Placeholder 7">
            <a:extLst>
              <a:ext uri="{FF2B5EF4-FFF2-40B4-BE49-F238E27FC236}">
                <a16:creationId xmlns:a16="http://schemas.microsoft.com/office/drawing/2014/main" id="{38BB71C0-D323-6062-E8D0-B504DB2D49F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73C557-9025-C34A-D266-18F9FC9AD9F4}"/>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203757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C927F-9B11-C234-5A50-AD5FF7119D5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2A1A7A0-B5F7-52E7-B2BF-BF8B1E369EF8}"/>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4" name="Footer Placeholder 3">
            <a:extLst>
              <a:ext uri="{FF2B5EF4-FFF2-40B4-BE49-F238E27FC236}">
                <a16:creationId xmlns:a16="http://schemas.microsoft.com/office/drawing/2014/main" id="{8EB6C53E-619A-51D0-C89F-017CFFDE96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4AD31D-D7BB-8138-524A-2D756D434AAB}"/>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249185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E01973-2017-3381-5A5A-4474A67DF8C1}"/>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3" name="Footer Placeholder 2">
            <a:extLst>
              <a:ext uri="{FF2B5EF4-FFF2-40B4-BE49-F238E27FC236}">
                <a16:creationId xmlns:a16="http://schemas.microsoft.com/office/drawing/2014/main" id="{7A019CE7-9C5A-D01F-9902-75C191F694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D5297F-8BEC-8271-3A7E-A9E35660BD75}"/>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192741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F422C-1BF7-4024-9980-E48A2986F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13A3AA-1EBA-DC9B-644C-D7DD8CDED3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7DDCE6-DD88-9D72-A06E-1B168F87C0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4308F5-B1F4-D9B3-410B-AC2F33DB2168}"/>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6" name="Footer Placeholder 5">
            <a:extLst>
              <a:ext uri="{FF2B5EF4-FFF2-40B4-BE49-F238E27FC236}">
                <a16:creationId xmlns:a16="http://schemas.microsoft.com/office/drawing/2014/main" id="{427F11E8-7CF1-C1D9-06E4-50CCA56F02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724D73-CA9F-3CC9-6C1E-7412DEE535CC}"/>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390489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8149-76CB-57A9-A4DC-33547FC8E0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91B256A-6742-7270-C755-4B5D3467B2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BE9C01-DBB4-23EC-70B9-E68ECFB4C2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FB072-81DB-C955-6C49-CDA15B01DB9C}"/>
              </a:ext>
            </a:extLst>
          </p:cNvPr>
          <p:cNvSpPr>
            <a:spLocks noGrp="1"/>
          </p:cNvSpPr>
          <p:nvPr>
            <p:ph type="dt" sz="half" idx="10"/>
          </p:nvPr>
        </p:nvSpPr>
        <p:spPr/>
        <p:txBody>
          <a:bodyPr/>
          <a:lstStyle/>
          <a:p>
            <a:fld id="{C4F1EC59-7FF7-4B33-AE6F-D19D18CAA9C2}" type="datetimeFigureOut">
              <a:rPr lang="en-GB" smtClean="0"/>
              <a:t>24/06/2023</a:t>
            </a:fld>
            <a:endParaRPr lang="en-GB"/>
          </a:p>
        </p:txBody>
      </p:sp>
      <p:sp>
        <p:nvSpPr>
          <p:cNvPr id="6" name="Footer Placeholder 5">
            <a:extLst>
              <a:ext uri="{FF2B5EF4-FFF2-40B4-BE49-F238E27FC236}">
                <a16:creationId xmlns:a16="http://schemas.microsoft.com/office/drawing/2014/main" id="{4F83FB02-AF32-7052-5E4F-C5D79C84AF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AB9AB4-0ECA-0F70-0E51-DE996F737A4D}"/>
              </a:ext>
            </a:extLst>
          </p:cNvPr>
          <p:cNvSpPr>
            <a:spLocks noGrp="1"/>
          </p:cNvSpPr>
          <p:nvPr>
            <p:ph type="sldNum" sz="quarter" idx="12"/>
          </p:nvPr>
        </p:nvSpPr>
        <p:spPr/>
        <p:txBody>
          <a:bodyPr/>
          <a:lstStyle/>
          <a:p>
            <a:fld id="{09DDD780-7FF5-48B3-BCE3-360703B5B92E}" type="slidenum">
              <a:rPr lang="en-GB" smtClean="0"/>
              <a:t>‹#›</a:t>
            </a:fld>
            <a:endParaRPr lang="en-GB"/>
          </a:p>
        </p:txBody>
      </p:sp>
    </p:spTree>
    <p:extLst>
      <p:ext uri="{BB962C8B-B14F-4D97-AF65-F5344CB8AC3E}">
        <p14:creationId xmlns:p14="http://schemas.microsoft.com/office/powerpoint/2010/main" val="73058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5E9CE-B706-574C-0C28-11382A0E0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14BB84E-F132-C6C1-1C05-A5D1CCC7B0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169DC2-A7BF-94EA-B937-05D930251D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F1EC59-7FF7-4B33-AE6F-D19D18CAA9C2}" type="datetimeFigureOut">
              <a:rPr lang="en-GB" smtClean="0"/>
              <a:t>24/06/2023</a:t>
            </a:fld>
            <a:endParaRPr lang="en-GB"/>
          </a:p>
        </p:txBody>
      </p:sp>
      <p:sp>
        <p:nvSpPr>
          <p:cNvPr id="5" name="Footer Placeholder 4">
            <a:extLst>
              <a:ext uri="{FF2B5EF4-FFF2-40B4-BE49-F238E27FC236}">
                <a16:creationId xmlns:a16="http://schemas.microsoft.com/office/drawing/2014/main" id="{3E1114C0-8991-A14D-D216-327EC3A64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B24F40-2BE6-7A73-F922-7B540978F1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DD780-7FF5-48B3-BCE3-360703B5B92E}" type="slidenum">
              <a:rPr lang="en-GB" smtClean="0"/>
              <a:t>‹#›</a:t>
            </a:fld>
            <a:endParaRPr lang="en-GB"/>
          </a:p>
        </p:txBody>
      </p:sp>
    </p:spTree>
    <p:extLst>
      <p:ext uri="{BB962C8B-B14F-4D97-AF65-F5344CB8AC3E}">
        <p14:creationId xmlns:p14="http://schemas.microsoft.com/office/powerpoint/2010/main" val="1573132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mailto:sally.jordan@open.ac.uk"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105F-7722-81A2-D1B6-E7AC93DB5CB0}"/>
              </a:ext>
            </a:extLst>
          </p:cNvPr>
          <p:cNvSpPr>
            <a:spLocks noGrp="1"/>
          </p:cNvSpPr>
          <p:nvPr>
            <p:ph type="ctrTitle"/>
          </p:nvPr>
        </p:nvSpPr>
        <p:spPr/>
        <p:txBody>
          <a:bodyPr>
            <a:normAutofit/>
          </a:bodyPr>
          <a:lstStyle/>
          <a:p>
            <a:r>
              <a:rPr lang="en-GB" sz="5400" b="1" dirty="0">
                <a:solidFill>
                  <a:schemeClr val="accent1">
                    <a:lumMod val="50000"/>
                  </a:schemeClr>
                </a:solidFill>
              </a:rPr>
              <a:t>Concept inventories in physics: Multiple choice or free text?</a:t>
            </a:r>
          </a:p>
        </p:txBody>
      </p:sp>
      <p:sp>
        <p:nvSpPr>
          <p:cNvPr id="3" name="Subtitle 2">
            <a:extLst>
              <a:ext uri="{FF2B5EF4-FFF2-40B4-BE49-F238E27FC236}">
                <a16:creationId xmlns:a16="http://schemas.microsoft.com/office/drawing/2014/main" id="{72508F0B-0FE4-549A-FB23-55D0A693137F}"/>
              </a:ext>
            </a:extLst>
          </p:cNvPr>
          <p:cNvSpPr>
            <a:spLocks noGrp="1"/>
          </p:cNvSpPr>
          <p:nvPr>
            <p:ph type="subTitle" idx="1"/>
          </p:nvPr>
        </p:nvSpPr>
        <p:spPr>
          <a:xfrm>
            <a:off x="1633490" y="4261774"/>
            <a:ext cx="9144000" cy="2387600"/>
          </a:xfrm>
        </p:spPr>
        <p:txBody>
          <a:bodyPr>
            <a:normAutofit fontScale="77500" lnSpcReduction="20000"/>
          </a:bodyPr>
          <a:lstStyle/>
          <a:p>
            <a:r>
              <a:rPr lang="en-GB" sz="4500" dirty="0">
                <a:solidFill>
                  <a:schemeClr val="accent1">
                    <a:lumMod val="50000"/>
                  </a:schemeClr>
                </a:solidFill>
              </a:rPr>
              <a:t>Sally Jordan</a:t>
            </a:r>
            <a:r>
              <a:rPr lang="en-GB" sz="4500" baseline="30000" dirty="0">
                <a:solidFill>
                  <a:schemeClr val="accent1">
                    <a:lumMod val="50000"/>
                  </a:schemeClr>
                </a:solidFill>
              </a:rPr>
              <a:t>1</a:t>
            </a:r>
            <a:r>
              <a:rPr lang="en-GB" sz="4500" dirty="0">
                <a:solidFill>
                  <a:schemeClr val="accent1">
                    <a:lumMod val="50000"/>
                  </a:schemeClr>
                </a:solidFill>
              </a:rPr>
              <a:t>, Holly Hedgeland</a:t>
            </a:r>
            <a:r>
              <a:rPr lang="en-GB" sz="4500" baseline="30000" dirty="0">
                <a:solidFill>
                  <a:schemeClr val="accent1">
                    <a:lumMod val="50000"/>
                  </a:schemeClr>
                </a:solidFill>
              </a:rPr>
              <a:t>2</a:t>
            </a:r>
            <a:r>
              <a:rPr lang="en-GB" sz="4500" dirty="0">
                <a:solidFill>
                  <a:schemeClr val="accent1">
                    <a:lumMod val="50000"/>
                  </a:schemeClr>
                </a:solidFill>
              </a:rPr>
              <a:t>, Jonathan Nylk</a:t>
            </a:r>
            <a:r>
              <a:rPr lang="en-GB" sz="4500" baseline="30000" dirty="0">
                <a:solidFill>
                  <a:schemeClr val="accent1">
                    <a:lumMod val="50000"/>
                  </a:schemeClr>
                </a:solidFill>
              </a:rPr>
              <a:t>1</a:t>
            </a:r>
            <a:r>
              <a:rPr lang="en-GB" sz="4500" dirty="0">
                <a:solidFill>
                  <a:schemeClr val="accent1">
                    <a:lumMod val="50000"/>
                  </a:schemeClr>
                </a:solidFill>
              </a:rPr>
              <a:t>, Mark Parker</a:t>
            </a:r>
            <a:r>
              <a:rPr lang="en-GB" sz="4500" baseline="30000" dirty="0">
                <a:solidFill>
                  <a:schemeClr val="accent1">
                    <a:lumMod val="50000"/>
                  </a:schemeClr>
                </a:solidFill>
              </a:rPr>
              <a:t>1</a:t>
            </a:r>
            <a:r>
              <a:rPr lang="en-GB" sz="4500" dirty="0">
                <a:solidFill>
                  <a:schemeClr val="accent1">
                    <a:lumMod val="50000"/>
                  </a:schemeClr>
                </a:solidFill>
              </a:rPr>
              <a:t> and Ashutosh Kumar Pathak</a:t>
            </a:r>
            <a:r>
              <a:rPr lang="en-GB" sz="4500" baseline="30000" dirty="0">
                <a:solidFill>
                  <a:schemeClr val="accent1">
                    <a:lumMod val="50000"/>
                  </a:schemeClr>
                </a:solidFill>
              </a:rPr>
              <a:t>1</a:t>
            </a:r>
          </a:p>
          <a:p>
            <a:endParaRPr lang="en-GB" sz="4000" baseline="30000" dirty="0">
              <a:solidFill>
                <a:schemeClr val="accent1">
                  <a:lumMod val="50000"/>
                </a:schemeClr>
              </a:solidFill>
            </a:endParaRPr>
          </a:p>
          <a:p>
            <a:r>
              <a:rPr lang="en-GB" sz="2600" baseline="30000" dirty="0">
                <a:solidFill>
                  <a:schemeClr val="accent1">
                    <a:lumMod val="50000"/>
                  </a:schemeClr>
                </a:solidFill>
              </a:rPr>
              <a:t>1</a:t>
            </a:r>
            <a:r>
              <a:rPr lang="en-GB" sz="2600" dirty="0">
                <a:solidFill>
                  <a:schemeClr val="accent1">
                    <a:lumMod val="50000"/>
                  </a:schemeClr>
                </a:solidFill>
              </a:rPr>
              <a:t>School of Physical Sciences, The Open University, Milton Keynes, UK</a:t>
            </a:r>
          </a:p>
          <a:p>
            <a:r>
              <a:rPr lang="en-GB" sz="2600" baseline="30000" dirty="0">
                <a:solidFill>
                  <a:schemeClr val="accent1">
                    <a:lumMod val="50000"/>
                  </a:schemeClr>
                </a:solidFill>
              </a:rPr>
              <a:t>2</a:t>
            </a:r>
            <a:r>
              <a:rPr lang="en-GB" sz="2600" dirty="0">
                <a:solidFill>
                  <a:schemeClr val="accent1">
                    <a:lumMod val="50000"/>
                  </a:schemeClr>
                </a:solidFill>
              </a:rPr>
              <a:t>Clare Hall, University of Cambridge, UK</a:t>
            </a:r>
          </a:p>
          <a:p>
            <a:endParaRPr lang="en-GB" sz="4000" dirty="0"/>
          </a:p>
        </p:txBody>
      </p:sp>
      <p:pic>
        <p:nvPicPr>
          <p:cNvPr id="5" name="Picture 4" descr="A blue and black logo&#10;&#10;Description automatically generated with low confidence">
            <a:extLst>
              <a:ext uri="{FF2B5EF4-FFF2-40B4-BE49-F238E27FC236}">
                <a16:creationId xmlns:a16="http://schemas.microsoft.com/office/drawing/2014/main" id="{97191511-7A3E-A335-554F-48E43ACD90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85" y="348986"/>
            <a:ext cx="967329" cy="1625287"/>
          </a:xfrm>
          <a:prstGeom prst="rect">
            <a:avLst/>
          </a:prstGeom>
        </p:spPr>
      </p:pic>
    </p:spTree>
    <p:extLst>
      <p:ext uri="{BB962C8B-B14F-4D97-AF65-F5344CB8AC3E}">
        <p14:creationId xmlns:p14="http://schemas.microsoft.com/office/powerpoint/2010/main" val="938188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33A0F-E37B-A3AF-D15E-7119E52E767F}"/>
              </a:ext>
            </a:extLst>
          </p:cNvPr>
          <p:cNvSpPr>
            <a:spLocks noGrp="1"/>
          </p:cNvSpPr>
          <p:nvPr>
            <p:ph type="title"/>
          </p:nvPr>
        </p:nvSpPr>
        <p:spPr/>
        <p:txBody>
          <a:bodyPr>
            <a:normAutofit/>
          </a:bodyPr>
          <a:lstStyle/>
          <a:p>
            <a:r>
              <a:rPr lang="en-GB" sz="4000" b="1" dirty="0">
                <a:solidFill>
                  <a:schemeClr val="accent1">
                    <a:lumMod val="50000"/>
                  </a:schemeClr>
                </a:solidFill>
              </a:rPr>
              <a:t>What is a concept inventory?</a:t>
            </a:r>
          </a:p>
        </p:txBody>
      </p:sp>
      <p:sp>
        <p:nvSpPr>
          <p:cNvPr id="3" name="Content Placeholder 2">
            <a:extLst>
              <a:ext uri="{FF2B5EF4-FFF2-40B4-BE49-F238E27FC236}">
                <a16:creationId xmlns:a16="http://schemas.microsoft.com/office/drawing/2014/main" id="{37C614B0-9C62-FAF2-53AD-69130196246F}"/>
              </a:ext>
            </a:extLst>
          </p:cNvPr>
          <p:cNvSpPr>
            <a:spLocks noGrp="1"/>
          </p:cNvSpPr>
          <p:nvPr>
            <p:ph idx="1"/>
          </p:nvPr>
        </p:nvSpPr>
        <p:spPr>
          <a:xfrm>
            <a:off x="838200" y="1482571"/>
            <a:ext cx="5109839" cy="4847208"/>
          </a:xfrm>
        </p:spPr>
        <p:txBody>
          <a:bodyPr>
            <a:normAutofit fontScale="92500" lnSpcReduction="10000"/>
          </a:bodyPr>
          <a:lstStyle/>
          <a:p>
            <a:pPr algn="l"/>
            <a:r>
              <a:rPr lang="en-GB" sz="2000" b="0" i="0" u="none" strike="noStrike" baseline="0" dirty="0">
                <a:solidFill>
                  <a:schemeClr val="accent1">
                    <a:lumMod val="50000"/>
                  </a:schemeClr>
                </a:solidFill>
              </a:rPr>
              <a:t>A concept inventory is an instrument designed to assess students’ conceptual understanding, usually with the aim of measuring the learning gain that has occurred across a class as a result of a particular piece of teaching</a:t>
            </a:r>
            <a:r>
              <a:rPr lang="en-GB" sz="2000" b="0" i="0" u="none" strike="noStrike" baseline="30000" dirty="0">
                <a:solidFill>
                  <a:schemeClr val="accent1">
                    <a:lumMod val="50000"/>
                  </a:schemeClr>
                </a:solidFill>
              </a:rPr>
              <a:t>1</a:t>
            </a:r>
            <a:r>
              <a:rPr lang="en-GB" sz="2000" b="0" i="0" u="none" strike="noStrike" baseline="0" dirty="0">
                <a:solidFill>
                  <a:schemeClr val="accent1">
                    <a:lumMod val="50000"/>
                  </a:schemeClr>
                </a:solidFill>
              </a:rPr>
              <a:t>.</a:t>
            </a:r>
          </a:p>
          <a:p>
            <a:pPr algn="l"/>
            <a:r>
              <a:rPr lang="en-GB" sz="2000" dirty="0">
                <a:solidFill>
                  <a:schemeClr val="accent1">
                    <a:lumMod val="50000"/>
                  </a:schemeClr>
                </a:solidFill>
              </a:rPr>
              <a:t>Most concept inventories consist of a series of multiple-choice questions, each with one correct answer and a number of incorrect answers, known as distractors, based on common student misconceptions.</a:t>
            </a:r>
          </a:p>
          <a:p>
            <a:pPr algn="l"/>
            <a:r>
              <a:rPr lang="en-GB" sz="2000" b="0" i="0" u="none" strike="noStrike" baseline="0" dirty="0">
                <a:solidFill>
                  <a:schemeClr val="accent1">
                    <a:lumMod val="50000"/>
                  </a:schemeClr>
                </a:solidFill>
              </a:rPr>
              <a:t>Concept inventories do not usually give feedback to students, rather just informing professors of their class’s conceptual understanding.</a:t>
            </a:r>
          </a:p>
          <a:p>
            <a:pPr algn="l"/>
            <a:r>
              <a:rPr lang="en-GB" sz="2000" dirty="0">
                <a:solidFill>
                  <a:schemeClr val="accent1">
                    <a:lumMod val="50000"/>
                  </a:schemeClr>
                </a:solidFill>
              </a:rPr>
              <a:t>T</a:t>
            </a:r>
            <a:r>
              <a:rPr lang="en-GB" sz="2000" b="0" i="0" u="none" strike="noStrike" baseline="0" dirty="0">
                <a:solidFill>
                  <a:schemeClr val="accent1">
                    <a:lumMod val="50000"/>
                  </a:schemeClr>
                </a:solidFill>
              </a:rPr>
              <a:t>he Force Concept Inventory (FCI)</a:t>
            </a:r>
            <a:r>
              <a:rPr lang="en-GB" sz="2000" b="0" i="0" u="none" strike="noStrike" baseline="30000" dirty="0">
                <a:solidFill>
                  <a:schemeClr val="accent1">
                    <a:lumMod val="50000"/>
                  </a:schemeClr>
                </a:solidFill>
              </a:rPr>
              <a:t>2</a:t>
            </a:r>
            <a:r>
              <a:rPr lang="en-GB" sz="2000" b="0" i="0" u="none" strike="noStrike" baseline="0" dirty="0">
                <a:solidFill>
                  <a:schemeClr val="accent1">
                    <a:lumMod val="50000"/>
                  </a:schemeClr>
                </a:solidFill>
              </a:rPr>
              <a:t> was one of the earliest concept inventories and remains widely used. </a:t>
            </a:r>
          </a:p>
        </p:txBody>
      </p:sp>
      <p:pic>
        <p:nvPicPr>
          <p:cNvPr id="5" name="Picture 4">
            <a:extLst>
              <a:ext uri="{FF2B5EF4-FFF2-40B4-BE49-F238E27FC236}">
                <a16:creationId xmlns:a16="http://schemas.microsoft.com/office/drawing/2014/main" id="{1CE2F781-B66D-CCEE-70A6-46132994D174}"/>
              </a:ext>
            </a:extLst>
          </p:cNvPr>
          <p:cNvPicPr>
            <a:picLocks noChangeAspect="1"/>
          </p:cNvPicPr>
          <p:nvPr/>
        </p:nvPicPr>
        <p:blipFill>
          <a:blip r:embed="rId2"/>
          <a:stretch>
            <a:fillRect/>
          </a:stretch>
        </p:blipFill>
        <p:spPr>
          <a:xfrm>
            <a:off x="6243963" y="1690688"/>
            <a:ext cx="5609838" cy="3701988"/>
          </a:xfrm>
          <a:prstGeom prst="rect">
            <a:avLst/>
          </a:prstGeom>
          <a:ln w="28575">
            <a:solidFill>
              <a:schemeClr val="accent1">
                <a:lumMod val="50000"/>
              </a:schemeClr>
            </a:solidFill>
          </a:ln>
        </p:spPr>
      </p:pic>
      <p:sp>
        <p:nvSpPr>
          <p:cNvPr id="6" name="TextBox 5">
            <a:extLst>
              <a:ext uri="{FF2B5EF4-FFF2-40B4-BE49-F238E27FC236}">
                <a16:creationId xmlns:a16="http://schemas.microsoft.com/office/drawing/2014/main" id="{306443F6-DA06-6117-A162-95885E89DA13}"/>
              </a:ext>
            </a:extLst>
          </p:cNvPr>
          <p:cNvSpPr txBox="1"/>
          <p:nvPr/>
        </p:nvSpPr>
        <p:spPr>
          <a:xfrm>
            <a:off x="5601810" y="5841508"/>
            <a:ext cx="6454066" cy="830997"/>
          </a:xfrm>
          <a:prstGeom prst="rect">
            <a:avLst/>
          </a:prstGeom>
          <a:noFill/>
        </p:spPr>
        <p:txBody>
          <a:bodyPr wrap="square" rtlCol="0">
            <a:spAutoFit/>
          </a:bodyPr>
          <a:lstStyle/>
          <a:p>
            <a:r>
              <a:rPr lang="en-GB" sz="1600" b="1" dirty="0">
                <a:solidFill>
                  <a:schemeClr val="tx2"/>
                </a:solidFill>
              </a:rPr>
              <a:t>Figure</a:t>
            </a:r>
            <a:r>
              <a:rPr lang="en-GB" sz="1600" dirty="0">
                <a:solidFill>
                  <a:schemeClr val="tx2"/>
                </a:solidFill>
              </a:rPr>
              <a:t>: Here and throughout the presentation, most figures show questions from the Force Concept Inventory (source: https://www.talkphysics.org/wp-content/uploads/2015/07/fci-rv95_1.pdf)</a:t>
            </a:r>
          </a:p>
        </p:txBody>
      </p:sp>
    </p:spTree>
    <p:extLst>
      <p:ext uri="{BB962C8B-B14F-4D97-AF65-F5344CB8AC3E}">
        <p14:creationId xmlns:p14="http://schemas.microsoft.com/office/powerpoint/2010/main" val="252173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48069" y="365125"/>
            <a:ext cx="10946167" cy="1325563"/>
          </a:xfrm>
        </p:spPr>
        <p:txBody>
          <a:bodyPr>
            <a:normAutofit/>
          </a:bodyPr>
          <a:lstStyle/>
          <a:p>
            <a:r>
              <a:rPr lang="en-GB" sz="4000" b="1" dirty="0">
                <a:solidFill>
                  <a:schemeClr val="accent1">
                    <a:lumMod val="50000"/>
                  </a:schemeClr>
                </a:solidFill>
              </a:rPr>
              <a:t>Concerns about the use of multiple-choice questions</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838200" y="1535838"/>
            <a:ext cx="10515600" cy="4641126"/>
          </a:xfrm>
        </p:spPr>
        <p:txBody>
          <a:bodyPr>
            <a:normAutofit/>
          </a:bodyPr>
          <a:lstStyle/>
          <a:p>
            <a:r>
              <a:rPr lang="en-GB" sz="1900" dirty="0">
                <a:solidFill>
                  <a:schemeClr val="tx2"/>
                </a:solidFill>
              </a:rPr>
              <a:t>Students can guess the answer.</a:t>
            </a:r>
          </a:p>
          <a:p>
            <a:r>
              <a:rPr lang="en-GB" sz="1900" dirty="0">
                <a:solidFill>
                  <a:schemeClr val="tx2"/>
                </a:solidFill>
              </a:rPr>
              <a:t>Students can work backwards from the distractors to work out which is correct.</a:t>
            </a:r>
          </a:p>
          <a:p>
            <a:r>
              <a:rPr lang="en-GB" sz="1900" dirty="0">
                <a:solidFill>
                  <a:schemeClr val="tx2"/>
                </a:solidFill>
              </a:rPr>
              <a:t>The distractors suggest options a student may not have thought of.</a:t>
            </a:r>
          </a:p>
          <a:p>
            <a:r>
              <a:rPr lang="en-GB" sz="1900" dirty="0">
                <a:solidFill>
                  <a:schemeClr val="tx2"/>
                </a:solidFill>
              </a:rPr>
              <a:t>The answer a student might want to give may not be one of those provided.</a:t>
            </a:r>
            <a:r>
              <a:rPr lang="en-GB" sz="1900" baseline="30000" dirty="0">
                <a:solidFill>
                  <a:schemeClr val="tx2"/>
                </a:solidFill>
              </a:rPr>
              <a:t>3,4</a:t>
            </a:r>
          </a:p>
          <a:p>
            <a:endParaRPr lang="en-GB" sz="1900" dirty="0">
              <a:solidFill>
                <a:schemeClr val="tx2"/>
              </a:solidFill>
            </a:endParaRPr>
          </a:p>
          <a:p>
            <a:pPr marL="0" indent="0">
              <a:buNone/>
            </a:pPr>
            <a:r>
              <a:rPr lang="en-GB" sz="2400" dirty="0">
                <a:solidFill>
                  <a:schemeClr val="tx2"/>
                </a:solidFill>
              </a:rPr>
              <a:t>So, do multiple-choice </a:t>
            </a:r>
          </a:p>
          <a:p>
            <a:pPr marL="0" indent="0">
              <a:buNone/>
            </a:pPr>
            <a:r>
              <a:rPr lang="en-GB" sz="2400" dirty="0">
                <a:solidFill>
                  <a:schemeClr val="tx2"/>
                </a:solidFill>
              </a:rPr>
              <a:t>concept inventories tell </a:t>
            </a:r>
          </a:p>
          <a:p>
            <a:pPr marL="0" indent="0">
              <a:buNone/>
            </a:pPr>
            <a:r>
              <a:rPr lang="en-GB" sz="2400" dirty="0">
                <a:solidFill>
                  <a:schemeClr val="tx2"/>
                </a:solidFill>
              </a:rPr>
              <a:t>us the truth about our </a:t>
            </a:r>
          </a:p>
          <a:p>
            <a:pPr marL="0" indent="0">
              <a:buNone/>
            </a:pPr>
            <a:r>
              <a:rPr lang="en-GB" sz="2400" dirty="0">
                <a:solidFill>
                  <a:schemeClr val="tx2"/>
                </a:solidFill>
              </a:rPr>
              <a:t>students’ conceptual </a:t>
            </a:r>
          </a:p>
          <a:p>
            <a:pPr marL="0" indent="0">
              <a:buNone/>
            </a:pPr>
            <a:r>
              <a:rPr lang="en-GB" sz="2400" dirty="0">
                <a:solidFill>
                  <a:schemeClr val="tx2"/>
                </a:solidFill>
              </a:rPr>
              <a:t>understanding?</a:t>
            </a:r>
            <a:r>
              <a:rPr lang="en-GB" sz="2400" baseline="30000" dirty="0">
                <a:solidFill>
                  <a:schemeClr val="tx2"/>
                </a:solidFill>
              </a:rPr>
              <a:t>5</a:t>
            </a:r>
          </a:p>
        </p:txBody>
      </p:sp>
      <p:pic>
        <p:nvPicPr>
          <p:cNvPr id="5" name="Picture 4">
            <a:extLst>
              <a:ext uri="{FF2B5EF4-FFF2-40B4-BE49-F238E27FC236}">
                <a16:creationId xmlns:a16="http://schemas.microsoft.com/office/drawing/2014/main" id="{FB683308-2393-27BE-9AAB-19B048653222}"/>
              </a:ext>
            </a:extLst>
          </p:cNvPr>
          <p:cNvPicPr>
            <a:picLocks noChangeAspect="1"/>
          </p:cNvPicPr>
          <p:nvPr/>
        </p:nvPicPr>
        <p:blipFill>
          <a:blip r:embed="rId2"/>
          <a:stretch>
            <a:fillRect/>
          </a:stretch>
        </p:blipFill>
        <p:spPr>
          <a:xfrm>
            <a:off x="4678102" y="3429000"/>
            <a:ext cx="6675698" cy="3055885"/>
          </a:xfrm>
          <a:prstGeom prst="rect">
            <a:avLst/>
          </a:prstGeom>
          <a:solidFill>
            <a:schemeClr val="tx1"/>
          </a:solidFill>
          <a:ln w="28575">
            <a:solidFill>
              <a:schemeClr val="accent1">
                <a:lumMod val="50000"/>
              </a:schemeClr>
            </a:solidFill>
          </a:ln>
        </p:spPr>
      </p:pic>
    </p:spTree>
    <p:extLst>
      <p:ext uri="{BB962C8B-B14F-4D97-AF65-F5344CB8AC3E}">
        <p14:creationId xmlns:p14="http://schemas.microsoft.com/office/powerpoint/2010/main" val="949868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48069" y="365125"/>
            <a:ext cx="10946167" cy="1325563"/>
          </a:xfrm>
        </p:spPr>
        <p:txBody>
          <a:bodyPr>
            <a:normAutofit/>
          </a:bodyPr>
          <a:lstStyle/>
          <a:p>
            <a:r>
              <a:rPr lang="en-GB" sz="4000" b="1" dirty="0">
                <a:solidFill>
                  <a:schemeClr val="accent1">
                    <a:lumMod val="50000"/>
                  </a:schemeClr>
                </a:solidFill>
              </a:rPr>
              <a:t>The gender gap</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838200" y="1429306"/>
            <a:ext cx="10515600" cy="4747658"/>
          </a:xfrm>
        </p:spPr>
        <p:txBody>
          <a:bodyPr>
            <a:normAutofit/>
          </a:bodyPr>
          <a:lstStyle/>
          <a:p>
            <a:r>
              <a:rPr lang="en-GB" sz="1900" dirty="0">
                <a:solidFill>
                  <a:schemeClr val="tx2"/>
                </a:solidFill>
              </a:rPr>
              <a:t>Women perform less well than men on the FCI (with a particularly large gap on some questions) even when women’s outcomes on their physics qualification as a whole are better than men’s.</a:t>
            </a:r>
            <a:r>
              <a:rPr lang="en-GB" sz="1900" baseline="30000" dirty="0">
                <a:solidFill>
                  <a:schemeClr val="tx2"/>
                </a:solidFill>
              </a:rPr>
              <a:t>6,7</a:t>
            </a:r>
          </a:p>
          <a:p>
            <a:r>
              <a:rPr lang="en-GB" sz="1900" dirty="0">
                <a:solidFill>
                  <a:schemeClr val="accent1">
                    <a:lumMod val="50000"/>
                  </a:schemeClr>
                </a:solidFill>
              </a:rPr>
              <a:t>Might this be because, in general, men are more likely than women to prefer </a:t>
            </a:r>
            <a:r>
              <a:rPr lang="en-AU" sz="1900" dirty="0">
                <a:solidFill>
                  <a:schemeClr val="accent1">
                    <a:lumMod val="50000"/>
                  </a:schemeClr>
                </a:solidFill>
                <a:effectLst/>
                <a:ea typeface="Calibri" panose="020F0502020204030204" pitchFamily="34" charset="0"/>
                <a:cs typeface="Mangal" panose="02040503050203030202" pitchFamily="18" charset="0"/>
              </a:rPr>
              <a:t>multiple-choice questions over ones in which they give free text answers, and are found to do better on them?</a:t>
            </a:r>
            <a:r>
              <a:rPr lang="en-AU" sz="1900" baseline="30000" dirty="0">
                <a:solidFill>
                  <a:schemeClr val="accent1">
                    <a:lumMod val="50000"/>
                  </a:schemeClr>
                </a:solidFill>
                <a:effectLst/>
                <a:ea typeface="Calibri" panose="020F0502020204030204" pitchFamily="34" charset="0"/>
                <a:cs typeface="Mangal" panose="02040503050203030202" pitchFamily="18" charset="0"/>
              </a:rPr>
              <a:t>8</a:t>
            </a:r>
            <a:endParaRPr lang="en-GB" sz="1900" baseline="30000" dirty="0">
              <a:solidFill>
                <a:schemeClr val="accent1">
                  <a:lumMod val="50000"/>
                </a:schemeClr>
              </a:solidFill>
              <a:effectLst/>
              <a:ea typeface="Calibri" panose="020F0502020204030204" pitchFamily="34" charset="0"/>
              <a:cs typeface="Mangal" panose="02040503050203030202" pitchFamily="18" charset="0"/>
            </a:endParaRPr>
          </a:p>
          <a:p>
            <a:pPr marL="0" indent="0">
              <a:buNone/>
            </a:pPr>
            <a:endParaRPr lang="en-GB" sz="1900" dirty="0">
              <a:solidFill>
                <a:schemeClr val="tx2"/>
              </a:solidFill>
            </a:endParaRPr>
          </a:p>
        </p:txBody>
      </p:sp>
      <p:pic>
        <p:nvPicPr>
          <p:cNvPr id="6" name="Picture 5">
            <a:extLst>
              <a:ext uri="{FF2B5EF4-FFF2-40B4-BE49-F238E27FC236}">
                <a16:creationId xmlns:a16="http://schemas.microsoft.com/office/drawing/2014/main" id="{86D29D00-4344-0A0B-4058-74C6A14697E0}"/>
              </a:ext>
            </a:extLst>
          </p:cNvPr>
          <p:cNvPicPr>
            <a:picLocks noChangeAspect="1"/>
          </p:cNvPicPr>
          <p:nvPr/>
        </p:nvPicPr>
        <p:blipFill>
          <a:blip r:embed="rId2"/>
          <a:stretch>
            <a:fillRect/>
          </a:stretch>
        </p:blipFill>
        <p:spPr>
          <a:xfrm>
            <a:off x="1507077" y="3317714"/>
            <a:ext cx="8339427" cy="2305662"/>
          </a:xfrm>
          <a:prstGeom prst="rect">
            <a:avLst/>
          </a:prstGeom>
          <a:ln w="28575">
            <a:solidFill>
              <a:schemeClr val="accent1">
                <a:lumMod val="50000"/>
              </a:schemeClr>
            </a:solidFill>
          </a:ln>
        </p:spPr>
      </p:pic>
    </p:spTree>
    <p:extLst>
      <p:ext uri="{BB962C8B-B14F-4D97-AF65-F5344CB8AC3E}">
        <p14:creationId xmlns:p14="http://schemas.microsoft.com/office/powerpoint/2010/main" val="422397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48069" y="365125"/>
            <a:ext cx="10946167" cy="1325563"/>
          </a:xfrm>
        </p:spPr>
        <p:txBody>
          <a:bodyPr>
            <a:normAutofit/>
          </a:bodyPr>
          <a:lstStyle/>
          <a:p>
            <a:r>
              <a:rPr lang="en-GB" sz="4000" b="1" dirty="0">
                <a:solidFill>
                  <a:schemeClr val="accent1">
                    <a:lumMod val="50000"/>
                  </a:schemeClr>
                </a:solidFill>
              </a:rPr>
              <a:t>There is an alternative: automatically marked short-answer free-response questions</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838200" y="1624614"/>
            <a:ext cx="5257800" cy="4722919"/>
          </a:xfrm>
        </p:spPr>
        <p:txBody>
          <a:bodyPr>
            <a:normAutofit/>
          </a:bodyPr>
          <a:lstStyle/>
          <a:p>
            <a:endParaRPr lang="en-GB" sz="1900" baseline="30000" dirty="0">
              <a:solidFill>
                <a:schemeClr val="tx2"/>
              </a:solidFill>
            </a:endParaRPr>
          </a:p>
          <a:p>
            <a:r>
              <a:rPr lang="en-GB" sz="1900" dirty="0">
                <a:solidFill>
                  <a:schemeClr val="accent1">
                    <a:lumMod val="50000"/>
                  </a:schemeClr>
                </a:solidFill>
              </a:rPr>
              <a:t>We developed a question type called </a:t>
            </a:r>
            <a:r>
              <a:rPr lang="en-GB" sz="1900" dirty="0" err="1">
                <a:solidFill>
                  <a:schemeClr val="accent1">
                    <a:lumMod val="50000"/>
                  </a:schemeClr>
                </a:solidFill>
              </a:rPr>
              <a:t>OpenMark</a:t>
            </a:r>
            <a:r>
              <a:rPr lang="en-GB" sz="1900" dirty="0">
                <a:solidFill>
                  <a:schemeClr val="accent1">
                    <a:lumMod val="50000"/>
                  </a:schemeClr>
                </a:solidFill>
              </a:rPr>
              <a:t> PMatch that can automatically mark and give feedback on free-text responses of up to about 20 words in length. The Moodle Pattern-match question type uses the same approach.</a:t>
            </a:r>
          </a:p>
          <a:p>
            <a:r>
              <a:rPr lang="en-GB" sz="1900" dirty="0">
                <a:solidFill>
                  <a:schemeClr val="accent1">
                    <a:lumMod val="50000"/>
                  </a:schemeClr>
                </a:solidFill>
                <a:effectLst/>
                <a:ea typeface="Calibri" panose="020F0502020204030204" pitchFamily="34" charset="0"/>
                <a:cs typeface="Mangal" panose="02040503050203030202" pitchFamily="18" charset="0"/>
              </a:rPr>
              <a:t>PMatch and Pattern-match can cope with:</a:t>
            </a:r>
          </a:p>
          <a:p>
            <a:pPr lvl="1">
              <a:buFont typeface="Wingdings" panose="05000000000000000000" pitchFamily="2" charset="2"/>
              <a:buChar char="Ø"/>
            </a:pPr>
            <a:r>
              <a:rPr lang="en-GB" sz="1800" dirty="0">
                <a:solidFill>
                  <a:schemeClr val="accent1">
                    <a:lumMod val="50000"/>
                  </a:schemeClr>
                </a:solidFill>
                <a:ea typeface="Calibri" panose="020F0502020204030204" pitchFamily="34" charset="0"/>
                <a:cs typeface="Mangal" panose="02040503050203030202" pitchFamily="18" charset="0"/>
              </a:rPr>
              <a:t>Alternative answers</a:t>
            </a:r>
          </a:p>
          <a:p>
            <a:pPr lvl="1">
              <a:buFont typeface="Wingdings" panose="05000000000000000000" pitchFamily="2" charset="2"/>
              <a:buChar char="Ø"/>
            </a:pPr>
            <a:r>
              <a:rPr lang="en-GB" sz="1800" dirty="0">
                <a:solidFill>
                  <a:schemeClr val="accent1">
                    <a:lumMod val="50000"/>
                  </a:schemeClr>
                </a:solidFill>
                <a:ea typeface="Calibri" panose="020F0502020204030204" pitchFamily="34" charset="0"/>
                <a:cs typeface="Mangal" panose="02040503050203030202" pitchFamily="18" charset="0"/>
              </a:rPr>
              <a:t>Incorrect spelling</a:t>
            </a:r>
          </a:p>
          <a:p>
            <a:pPr lvl="1">
              <a:buFont typeface="Wingdings" panose="05000000000000000000" pitchFamily="2" charset="2"/>
              <a:buChar char="Ø"/>
            </a:pPr>
            <a:r>
              <a:rPr lang="en-GB" sz="1800" dirty="0">
                <a:solidFill>
                  <a:schemeClr val="accent1">
                    <a:lumMod val="50000"/>
                  </a:schemeClr>
                </a:solidFill>
                <a:effectLst/>
                <a:ea typeface="Calibri" panose="020F0502020204030204" pitchFamily="34" charset="0"/>
                <a:cs typeface="Mangal" panose="02040503050203030202" pitchFamily="18" charset="0"/>
              </a:rPr>
              <a:t>Negation</a:t>
            </a:r>
            <a:endParaRPr lang="en-GB" sz="1800" dirty="0">
              <a:solidFill>
                <a:schemeClr val="accent1">
                  <a:lumMod val="50000"/>
                </a:schemeClr>
              </a:solidFill>
              <a:ea typeface="Calibri" panose="020F0502020204030204" pitchFamily="34" charset="0"/>
              <a:cs typeface="Mangal" panose="02040503050203030202" pitchFamily="18" charset="0"/>
            </a:endParaRPr>
          </a:p>
          <a:p>
            <a:pPr lvl="1">
              <a:buFont typeface="Wingdings" panose="05000000000000000000" pitchFamily="2" charset="2"/>
              <a:buChar char="Ø"/>
            </a:pPr>
            <a:r>
              <a:rPr lang="en-GB" sz="1800" dirty="0">
                <a:solidFill>
                  <a:schemeClr val="accent1">
                    <a:lumMod val="50000"/>
                  </a:schemeClr>
                </a:solidFill>
                <a:ea typeface="Calibri" panose="020F0502020204030204" pitchFamily="34" charset="0"/>
                <a:cs typeface="Mangal" panose="02040503050203030202" pitchFamily="18" charset="0"/>
              </a:rPr>
              <a:t>Particular w</a:t>
            </a:r>
            <a:r>
              <a:rPr lang="en-GB" sz="1800" dirty="0">
                <a:solidFill>
                  <a:schemeClr val="accent1">
                    <a:lumMod val="50000"/>
                  </a:schemeClr>
                </a:solidFill>
                <a:effectLst/>
                <a:ea typeface="Calibri" panose="020F0502020204030204" pitchFamily="34" charset="0"/>
                <a:cs typeface="Mangal" panose="02040503050203030202" pitchFamily="18" charset="0"/>
              </a:rPr>
              <a:t>ord order</a:t>
            </a:r>
          </a:p>
          <a:p>
            <a:r>
              <a:rPr lang="en-GB" sz="1900" dirty="0">
                <a:solidFill>
                  <a:schemeClr val="accent1">
                    <a:lumMod val="50000"/>
                  </a:schemeClr>
                </a:solidFill>
                <a:effectLst/>
                <a:ea typeface="Calibri" panose="020F0502020204030204" pitchFamily="34" charset="0"/>
                <a:cs typeface="Mangal" panose="02040503050203030202" pitchFamily="18" charset="0"/>
              </a:rPr>
              <a:t>Based on a training set of 100-300 marked responses for each question, a marking accuracy greater than that of human markers was obtained</a:t>
            </a:r>
            <a:r>
              <a:rPr lang="en-GB" sz="1900" baseline="30000" dirty="0">
                <a:solidFill>
                  <a:schemeClr val="accent1">
                    <a:lumMod val="50000"/>
                  </a:schemeClr>
                </a:solidFill>
                <a:effectLst/>
                <a:ea typeface="Calibri" panose="020F0502020204030204" pitchFamily="34" charset="0"/>
                <a:cs typeface="Mangal" panose="02040503050203030202" pitchFamily="18" charset="0"/>
              </a:rPr>
              <a:t>9,10</a:t>
            </a:r>
          </a:p>
          <a:p>
            <a:pPr marL="0" indent="0">
              <a:buNone/>
            </a:pPr>
            <a:endParaRPr lang="en-GB" sz="1900" dirty="0">
              <a:solidFill>
                <a:schemeClr val="tx2"/>
              </a:solidFill>
            </a:endParaRPr>
          </a:p>
        </p:txBody>
      </p:sp>
      <p:pic>
        <p:nvPicPr>
          <p:cNvPr id="5" name="Picture 4">
            <a:extLst>
              <a:ext uri="{FF2B5EF4-FFF2-40B4-BE49-F238E27FC236}">
                <a16:creationId xmlns:a16="http://schemas.microsoft.com/office/drawing/2014/main" id="{8BA4AB55-6797-9FF4-B77E-8004B9ADAE5A}"/>
              </a:ext>
            </a:extLst>
          </p:cNvPr>
          <p:cNvPicPr>
            <a:picLocks noChangeAspect="1"/>
          </p:cNvPicPr>
          <p:nvPr/>
        </p:nvPicPr>
        <p:blipFill>
          <a:blip r:embed="rId2"/>
          <a:stretch>
            <a:fillRect/>
          </a:stretch>
        </p:blipFill>
        <p:spPr>
          <a:xfrm>
            <a:off x="6896101" y="1690688"/>
            <a:ext cx="4082596" cy="4090844"/>
          </a:xfrm>
          <a:prstGeom prst="rect">
            <a:avLst/>
          </a:prstGeom>
          <a:ln w="28575">
            <a:solidFill>
              <a:schemeClr val="accent1">
                <a:lumMod val="50000"/>
              </a:schemeClr>
            </a:solidFill>
          </a:ln>
        </p:spPr>
      </p:pic>
      <p:sp>
        <p:nvSpPr>
          <p:cNvPr id="6" name="TextBox 5">
            <a:extLst>
              <a:ext uri="{FF2B5EF4-FFF2-40B4-BE49-F238E27FC236}">
                <a16:creationId xmlns:a16="http://schemas.microsoft.com/office/drawing/2014/main" id="{3D0745BD-A298-CEB1-7229-47998B398441}"/>
              </a:ext>
            </a:extLst>
          </p:cNvPr>
          <p:cNvSpPr txBox="1"/>
          <p:nvPr/>
        </p:nvSpPr>
        <p:spPr>
          <a:xfrm>
            <a:off x="6427433" y="5978201"/>
            <a:ext cx="5166803" cy="338554"/>
          </a:xfrm>
          <a:prstGeom prst="rect">
            <a:avLst/>
          </a:prstGeom>
          <a:noFill/>
        </p:spPr>
        <p:txBody>
          <a:bodyPr wrap="square" rtlCol="0">
            <a:spAutoFit/>
          </a:bodyPr>
          <a:lstStyle/>
          <a:p>
            <a:r>
              <a:rPr lang="en-GB" sz="1600" b="1" dirty="0">
                <a:solidFill>
                  <a:schemeClr val="accent1">
                    <a:lumMod val="50000"/>
                  </a:schemeClr>
                </a:solidFill>
              </a:rPr>
              <a:t>Figure</a:t>
            </a:r>
            <a:r>
              <a:rPr lang="en-GB" sz="1600" dirty="0">
                <a:solidFill>
                  <a:schemeClr val="accent1">
                    <a:lumMod val="50000"/>
                  </a:schemeClr>
                </a:solidFill>
              </a:rPr>
              <a:t>: A PMatch question (Copyright: The Open University)</a:t>
            </a:r>
          </a:p>
        </p:txBody>
      </p:sp>
    </p:spTree>
    <p:extLst>
      <p:ext uri="{BB962C8B-B14F-4D97-AF65-F5344CB8AC3E}">
        <p14:creationId xmlns:p14="http://schemas.microsoft.com/office/powerpoint/2010/main" val="40866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48069" y="365125"/>
            <a:ext cx="10946167" cy="1325563"/>
          </a:xfrm>
        </p:spPr>
        <p:txBody>
          <a:bodyPr>
            <a:normAutofit/>
          </a:bodyPr>
          <a:lstStyle/>
          <a:p>
            <a:r>
              <a:rPr lang="en-GB" sz="4000" b="1" dirty="0">
                <a:solidFill>
                  <a:schemeClr val="accent1">
                    <a:lumMod val="50000"/>
                  </a:schemeClr>
                </a:solidFill>
              </a:rPr>
              <a:t>A free-text Force Concept Inventory</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838199" y="1331903"/>
            <a:ext cx="10605117" cy="5011971"/>
          </a:xfrm>
        </p:spPr>
        <p:txBody>
          <a:bodyPr>
            <a:normAutofit/>
          </a:bodyPr>
          <a:lstStyle/>
          <a:p>
            <a:endParaRPr lang="en-GB" sz="1900" baseline="30000" dirty="0">
              <a:solidFill>
                <a:schemeClr val="tx2"/>
              </a:solidFill>
            </a:endParaRPr>
          </a:p>
          <a:p>
            <a:r>
              <a:rPr lang="en-GB" sz="1900" dirty="0">
                <a:solidFill>
                  <a:schemeClr val="accent1">
                    <a:lumMod val="50000"/>
                  </a:schemeClr>
                </a:solidFill>
              </a:rPr>
              <a:t>Mark Parker’s PhD project investigated the viability of creating a version of the FCI comprising a combination of multiple-choice and free-response questions.</a:t>
            </a:r>
          </a:p>
          <a:p>
            <a:r>
              <a:rPr lang="en-GB" sz="1900" dirty="0">
                <a:solidFill>
                  <a:schemeClr val="accent1">
                    <a:lumMod val="50000"/>
                  </a:schemeClr>
                </a:solidFill>
              </a:rPr>
              <a:t>FCI Question 4 (shown in Figure A) became the question shown in Figure B.</a:t>
            </a:r>
          </a:p>
          <a:p>
            <a:r>
              <a:rPr lang="en-GB" sz="1900" dirty="0">
                <a:solidFill>
                  <a:schemeClr val="accent1">
                    <a:lumMod val="50000"/>
                  </a:schemeClr>
                </a:solidFill>
              </a:rPr>
              <a:t>Marking accuracy and user perception was found to be acceptable</a:t>
            </a:r>
            <a:r>
              <a:rPr lang="en-GB" sz="1900" baseline="30000" dirty="0">
                <a:solidFill>
                  <a:schemeClr val="accent1">
                    <a:lumMod val="50000"/>
                  </a:schemeClr>
                </a:solidFill>
              </a:rPr>
              <a:t>11,12</a:t>
            </a:r>
            <a:r>
              <a:rPr lang="en-GB" sz="1900" dirty="0">
                <a:solidFill>
                  <a:schemeClr val="accent1">
                    <a:lumMod val="50000"/>
                  </a:schemeClr>
                </a:solidFill>
              </a:rPr>
              <a:t>.</a:t>
            </a:r>
          </a:p>
          <a:p>
            <a:pPr marL="0" indent="0">
              <a:buNone/>
            </a:pPr>
            <a:endParaRPr lang="en-GB" sz="1900" baseline="30000" dirty="0">
              <a:solidFill>
                <a:schemeClr val="accent1">
                  <a:lumMod val="50000"/>
                </a:schemeClr>
              </a:solidFill>
              <a:effectLst/>
              <a:ea typeface="Calibri" panose="020F0502020204030204" pitchFamily="34" charset="0"/>
              <a:cs typeface="Mangal" panose="02040503050203030202" pitchFamily="18" charset="0"/>
            </a:endParaRPr>
          </a:p>
          <a:p>
            <a:pPr marL="0" indent="0">
              <a:buNone/>
            </a:pPr>
            <a:endParaRPr lang="en-GB" sz="1900" dirty="0">
              <a:solidFill>
                <a:schemeClr val="tx2"/>
              </a:solidFill>
            </a:endParaRPr>
          </a:p>
        </p:txBody>
      </p:sp>
      <p:pic>
        <p:nvPicPr>
          <p:cNvPr id="7" name="Picture 6">
            <a:extLst>
              <a:ext uri="{FF2B5EF4-FFF2-40B4-BE49-F238E27FC236}">
                <a16:creationId xmlns:a16="http://schemas.microsoft.com/office/drawing/2014/main" id="{50ED3601-6835-5ED7-DC44-5A2E3EDE8194}"/>
              </a:ext>
            </a:extLst>
          </p:cNvPr>
          <p:cNvPicPr>
            <a:picLocks noChangeAspect="1"/>
          </p:cNvPicPr>
          <p:nvPr/>
        </p:nvPicPr>
        <p:blipFill>
          <a:blip r:embed="rId2"/>
          <a:stretch>
            <a:fillRect/>
          </a:stretch>
        </p:blipFill>
        <p:spPr>
          <a:xfrm>
            <a:off x="754602" y="3223665"/>
            <a:ext cx="6805250" cy="1767993"/>
          </a:xfrm>
          <a:prstGeom prst="rect">
            <a:avLst/>
          </a:prstGeom>
          <a:ln w="28575">
            <a:solidFill>
              <a:schemeClr val="accent1">
                <a:lumMod val="50000"/>
              </a:schemeClr>
            </a:solidFill>
          </a:ln>
        </p:spPr>
      </p:pic>
      <p:pic>
        <p:nvPicPr>
          <p:cNvPr id="9" name="Picture 8">
            <a:extLst>
              <a:ext uri="{FF2B5EF4-FFF2-40B4-BE49-F238E27FC236}">
                <a16:creationId xmlns:a16="http://schemas.microsoft.com/office/drawing/2014/main" id="{F48DD72C-F212-D3AB-6FB3-3E43662FC5AB}"/>
              </a:ext>
            </a:extLst>
          </p:cNvPr>
          <p:cNvPicPr>
            <a:picLocks noChangeAspect="1"/>
          </p:cNvPicPr>
          <p:nvPr/>
        </p:nvPicPr>
        <p:blipFill>
          <a:blip r:embed="rId3"/>
          <a:stretch>
            <a:fillRect/>
          </a:stretch>
        </p:blipFill>
        <p:spPr>
          <a:xfrm>
            <a:off x="5063486" y="4347054"/>
            <a:ext cx="6373912" cy="1611382"/>
          </a:xfrm>
          <a:prstGeom prst="rect">
            <a:avLst/>
          </a:prstGeom>
          <a:ln w="28575">
            <a:solidFill>
              <a:schemeClr val="accent1">
                <a:lumMod val="50000"/>
              </a:schemeClr>
            </a:solidFill>
          </a:ln>
        </p:spPr>
      </p:pic>
      <p:sp>
        <p:nvSpPr>
          <p:cNvPr id="10" name="TextBox 9">
            <a:extLst>
              <a:ext uri="{FF2B5EF4-FFF2-40B4-BE49-F238E27FC236}">
                <a16:creationId xmlns:a16="http://schemas.microsoft.com/office/drawing/2014/main" id="{F0B15BE7-5FA0-A077-2BDF-54580CC67069}"/>
              </a:ext>
            </a:extLst>
          </p:cNvPr>
          <p:cNvSpPr txBox="1"/>
          <p:nvPr/>
        </p:nvSpPr>
        <p:spPr>
          <a:xfrm>
            <a:off x="550417" y="5131293"/>
            <a:ext cx="4403324" cy="923330"/>
          </a:xfrm>
          <a:prstGeom prst="rect">
            <a:avLst/>
          </a:prstGeom>
          <a:noFill/>
        </p:spPr>
        <p:txBody>
          <a:bodyPr wrap="square" rtlCol="0">
            <a:spAutoFit/>
          </a:bodyPr>
          <a:lstStyle/>
          <a:p>
            <a:r>
              <a:rPr lang="en-GB" b="1" dirty="0">
                <a:solidFill>
                  <a:schemeClr val="accent1">
                    <a:lumMod val="50000"/>
                  </a:schemeClr>
                </a:solidFill>
              </a:rPr>
              <a:t>Figure A</a:t>
            </a:r>
            <a:r>
              <a:rPr lang="en-GB" dirty="0"/>
              <a:t>: </a:t>
            </a:r>
            <a:r>
              <a:rPr lang="en-GB" sz="1800" dirty="0">
                <a:solidFill>
                  <a:schemeClr val="tx2"/>
                </a:solidFill>
              </a:rPr>
              <a:t>Force Concept Inventory Question 4 (source: https://www.talkphysics.org/wp-content/uploads/2015/07/fci-rv95_1.pdf)</a:t>
            </a:r>
            <a:r>
              <a:rPr lang="en-GB" dirty="0"/>
              <a:t> </a:t>
            </a:r>
          </a:p>
        </p:txBody>
      </p:sp>
      <p:sp>
        <p:nvSpPr>
          <p:cNvPr id="11" name="TextBox 10">
            <a:extLst>
              <a:ext uri="{FF2B5EF4-FFF2-40B4-BE49-F238E27FC236}">
                <a16:creationId xmlns:a16="http://schemas.microsoft.com/office/drawing/2014/main" id="{E8696FAB-FC4C-DB2E-2379-1FF3652AB2F6}"/>
              </a:ext>
            </a:extLst>
          </p:cNvPr>
          <p:cNvSpPr txBox="1"/>
          <p:nvPr/>
        </p:nvSpPr>
        <p:spPr>
          <a:xfrm>
            <a:off x="4950622" y="6155303"/>
            <a:ext cx="6486776" cy="369332"/>
          </a:xfrm>
          <a:prstGeom prst="rect">
            <a:avLst/>
          </a:prstGeom>
          <a:noFill/>
        </p:spPr>
        <p:txBody>
          <a:bodyPr wrap="none" rtlCol="0">
            <a:spAutoFit/>
          </a:bodyPr>
          <a:lstStyle/>
          <a:p>
            <a:r>
              <a:rPr lang="en-GB" b="1" dirty="0">
                <a:solidFill>
                  <a:schemeClr val="accent1">
                    <a:lumMod val="50000"/>
                  </a:schemeClr>
                </a:solidFill>
              </a:rPr>
              <a:t>Figure B</a:t>
            </a:r>
            <a:r>
              <a:rPr lang="en-GB" dirty="0">
                <a:solidFill>
                  <a:schemeClr val="accent1">
                    <a:lumMod val="50000"/>
                  </a:schemeClr>
                </a:solidFill>
              </a:rPr>
              <a:t>: A free-response version of the question shown in Figure A</a:t>
            </a:r>
          </a:p>
        </p:txBody>
      </p:sp>
    </p:spTree>
    <p:extLst>
      <p:ext uri="{BB962C8B-B14F-4D97-AF65-F5344CB8AC3E}">
        <p14:creationId xmlns:p14="http://schemas.microsoft.com/office/powerpoint/2010/main" val="26406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22916" y="365125"/>
            <a:ext cx="10946167" cy="1325563"/>
          </a:xfrm>
        </p:spPr>
        <p:txBody>
          <a:bodyPr>
            <a:normAutofit/>
          </a:bodyPr>
          <a:lstStyle/>
          <a:p>
            <a:r>
              <a:rPr lang="en-GB" sz="4000" b="1" dirty="0">
                <a:solidFill>
                  <a:schemeClr val="accent1">
                    <a:lumMod val="50000"/>
                  </a:schemeClr>
                </a:solidFill>
              </a:rPr>
              <a:t>Free-response FCI sub-questions to further evaluate conceptual understanding</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838199" y="1597982"/>
            <a:ext cx="4230951" cy="4749552"/>
          </a:xfrm>
        </p:spPr>
        <p:txBody>
          <a:bodyPr>
            <a:normAutofit/>
          </a:bodyPr>
          <a:lstStyle/>
          <a:p>
            <a:endParaRPr lang="en-GB" sz="1900" baseline="30000" dirty="0">
              <a:solidFill>
                <a:schemeClr val="tx2"/>
              </a:solidFill>
            </a:endParaRPr>
          </a:p>
          <a:p>
            <a:r>
              <a:rPr lang="en-GB" sz="1900" dirty="0">
                <a:solidFill>
                  <a:schemeClr val="accent1">
                    <a:lumMod val="50000"/>
                  </a:schemeClr>
                </a:solidFill>
              </a:rPr>
              <a:t>In a second PhD project, Ashutosh Kumar Pathak is further analysing the student responses gathered in Mark’s project.</a:t>
            </a:r>
          </a:p>
          <a:p>
            <a:r>
              <a:rPr lang="en-GB" sz="1900" dirty="0">
                <a:solidFill>
                  <a:schemeClr val="accent1">
                    <a:lumMod val="50000"/>
                  </a:schemeClr>
                </a:solidFill>
              </a:rPr>
              <a:t>Ashutosh is also developing free-response sub-questions to evaluate the reasons students choose the options that they do in the original multiple choice version of the FCI.</a:t>
            </a:r>
          </a:p>
          <a:p>
            <a:r>
              <a:rPr lang="en-GB" sz="1900" dirty="0">
                <a:solidFill>
                  <a:schemeClr val="accent1">
                    <a:lumMod val="50000"/>
                  </a:schemeClr>
                </a:solidFill>
              </a:rPr>
              <a:t>Finally, Ashutosh will investigate gendered differences in responses.</a:t>
            </a:r>
          </a:p>
          <a:p>
            <a:r>
              <a:rPr lang="en-GB" sz="1900" dirty="0">
                <a:solidFill>
                  <a:schemeClr val="accent1">
                    <a:lumMod val="50000"/>
                  </a:schemeClr>
                </a:solidFill>
              </a:rPr>
              <a:t>If you would like to join in our evaluation, please contact </a:t>
            </a:r>
            <a:r>
              <a:rPr lang="en-GB" sz="1900" dirty="0">
                <a:solidFill>
                  <a:schemeClr val="accent1">
                    <a:lumMod val="50000"/>
                  </a:schemeClr>
                </a:solidFill>
                <a:hlinkClick r:id="rId2"/>
              </a:rPr>
              <a:t>sally.jordan@open.ac.uk</a:t>
            </a:r>
            <a:r>
              <a:rPr lang="en-GB" sz="1900" dirty="0">
                <a:solidFill>
                  <a:schemeClr val="accent1">
                    <a:lumMod val="50000"/>
                  </a:schemeClr>
                </a:solidFill>
              </a:rPr>
              <a:t> .</a:t>
            </a:r>
          </a:p>
          <a:p>
            <a:pPr marL="0" indent="0">
              <a:buNone/>
            </a:pPr>
            <a:endParaRPr lang="en-GB" sz="1900" baseline="30000" dirty="0">
              <a:solidFill>
                <a:schemeClr val="accent1">
                  <a:lumMod val="50000"/>
                </a:schemeClr>
              </a:solidFill>
              <a:effectLst/>
              <a:ea typeface="Calibri" panose="020F0502020204030204" pitchFamily="34" charset="0"/>
              <a:cs typeface="Mangal" panose="02040503050203030202" pitchFamily="18" charset="0"/>
            </a:endParaRPr>
          </a:p>
          <a:p>
            <a:pPr marL="0" indent="0">
              <a:buNone/>
            </a:pPr>
            <a:endParaRPr lang="en-GB" sz="1900" dirty="0">
              <a:solidFill>
                <a:schemeClr val="tx2"/>
              </a:solidFill>
            </a:endParaRPr>
          </a:p>
        </p:txBody>
      </p:sp>
      <p:pic>
        <p:nvPicPr>
          <p:cNvPr id="5" name="Picture 4" descr="A close-up of words&#10;&#10;Description automatically generated with low confidence">
            <a:extLst>
              <a:ext uri="{FF2B5EF4-FFF2-40B4-BE49-F238E27FC236}">
                <a16:creationId xmlns:a16="http://schemas.microsoft.com/office/drawing/2014/main" id="{49B4BF0C-6A15-6FCD-6547-4F552E0952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1575" y="2152450"/>
            <a:ext cx="5391150" cy="1934128"/>
          </a:xfrm>
          <a:prstGeom prst="rect">
            <a:avLst/>
          </a:prstGeom>
        </p:spPr>
      </p:pic>
      <p:pic>
        <p:nvPicPr>
          <p:cNvPr id="8" name="Picture 7" descr="A close-up of words&#10;&#10;Description automatically generated with low confidence">
            <a:extLst>
              <a:ext uri="{FF2B5EF4-FFF2-40B4-BE49-F238E27FC236}">
                <a16:creationId xmlns:a16="http://schemas.microsoft.com/office/drawing/2014/main" id="{4D8663A9-93CA-003C-6701-4BAAA747E3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1575" y="4396212"/>
            <a:ext cx="5408053" cy="2179722"/>
          </a:xfrm>
          <a:prstGeom prst="rect">
            <a:avLst/>
          </a:prstGeom>
        </p:spPr>
      </p:pic>
      <p:sp>
        <p:nvSpPr>
          <p:cNvPr id="10" name="TextBox 9">
            <a:extLst>
              <a:ext uri="{FF2B5EF4-FFF2-40B4-BE49-F238E27FC236}">
                <a16:creationId xmlns:a16="http://schemas.microsoft.com/office/drawing/2014/main" id="{9C8F97DB-58A7-C821-9585-5FA3C0324B81}"/>
              </a:ext>
            </a:extLst>
          </p:cNvPr>
          <p:cNvSpPr txBox="1"/>
          <p:nvPr/>
        </p:nvSpPr>
        <p:spPr>
          <a:xfrm>
            <a:off x="9820275" y="2380850"/>
            <a:ext cx="2209801" cy="1477328"/>
          </a:xfrm>
          <a:prstGeom prst="rect">
            <a:avLst/>
          </a:prstGeom>
          <a:noFill/>
        </p:spPr>
        <p:txBody>
          <a:bodyPr wrap="square" rtlCol="0">
            <a:spAutoFit/>
          </a:bodyPr>
          <a:lstStyle/>
          <a:p>
            <a:r>
              <a:rPr lang="en-GB" b="1" dirty="0">
                <a:solidFill>
                  <a:schemeClr val="accent1">
                    <a:lumMod val="50000"/>
                  </a:schemeClr>
                </a:solidFill>
              </a:rPr>
              <a:t>Figure C</a:t>
            </a:r>
            <a:r>
              <a:rPr lang="en-GB" dirty="0">
                <a:solidFill>
                  <a:schemeClr val="accent1">
                    <a:lumMod val="50000"/>
                  </a:schemeClr>
                </a:solidFill>
              </a:rPr>
              <a:t>: Word cloud for correct responses to the question shown in Figure B (FCI Q4)</a:t>
            </a:r>
          </a:p>
        </p:txBody>
      </p:sp>
      <p:sp>
        <p:nvSpPr>
          <p:cNvPr id="11" name="TextBox 10">
            <a:extLst>
              <a:ext uri="{FF2B5EF4-FFF2-40B4-BE49-F238E27FC236}">
                <a16:creationId xmlns:a16="http://schemas.microsoft.com/office/drawing/2014/main" id="{34298384-533C-C92A-B261-1E1B2A18C355}"/>
              </a:ext>
            </a:extLst>
          </p:cNvPr>
          <p:cNvSpPr txBox="1"/>
          <p:nvPr/>
        </p:nvSpPr>
        <p:spPr>
          <a:xfrm>
            <a:off x="9820275" y="4548340"/>
            <a:ext cx="2209801" cy="1754326"/>
          </a:xfrm>
          <a:prstGeom prst="rect">
            <a:avLst/>
          </a:prstGeom>
          <a:noFill/>
        </p:spPr>
        <p:txBody>
          <a:bodyPr wrap="square" rtlCol="0">
            <a:spAutoFit/>
          </a:bodyPr>
          <a:lstStyle/>
          <a:p>
            <a:r>
              <a:rPr lang="en-GB" b="1" dirty="0">
                <a:solidFill>
                  <a:schemeClr val="accent1">
                    <a:lumMod val="50000"/>
                  </a:schemeClr>
                </a:solidFill>
              </a:rPr>
              <a:t>Figure D</a:t>
            </a:r>
            <a:r>
              <a:rPr lang="en-GB" dirty="0">
                <a:solidFill>
                  <a:schemeClr val="accent1">
                    <a:lumMod val="50000"/>
                  </a:schemeClr>
                </a:solidFill>
              </a:rPr>
              <a:t>: Word cloud for incorrect responses to the question shown in Figure B (FCI Q4)</a:t>
            </a:r>
          </a:p>
          <a:p>
            <a:endParaRPr lang="en-GB" dirty="0"/>
          </a:p>
        </p:txBody>
      </p:sp>
    </p:spTree>
    <p:extLst>
      <p:ext uri="{BB962C8B-B14F-4D97-AF65-F5344CB8AC3E}">
        <p14:creationId xmlns:p14="http://schemas.microsoft.com/office/powerpoint/2010/main" val="89840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48069" y="365125"/>
            <a:ext cx="10946167" cy="1325563"/>
          </a:xfrm>
        </p:spPr>
        <p:txBody>
          <a:bodyPr>
            <a:normAutofit/>
          </a:bodyPr>
          <a:lstStyle/>
          <a:p>
            <a:r>
              <a:rPr lang="en-GB" sz="4000" b="1" dirty="0">
                <a:solidFill>
                  <a:schemeClr val="accent1">
                    <a:lumMod val="50000"/>
                  </a:schemeClr>
                </a:solidFill>
              </a:rPr>
              <a:t>References</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408373" y="1233996"/>
            <a:ext cx="11496581" cy="4942967"/>
          </a:xfrm>
        </p:spPr>
        <p:txBody>
          <a:bodyPr>
            <a:normAutofit fontScale="25000" lnSpcReduction="20000"/>
          </a:bodyPr>
          <a:lstStyle/>
          <a:p>
            <a:pPr marL="0" indent="0">
              <a:spcBef>
                <a:spcPts val="0"/>
              </a:spcBef>
              <a:buNone/>
            </a:pPr>
            <a:endParaRPr lang="en-GB" sz="6400" dirty="0">
              <a:solidFill>
                <a:schemeClr val="accent1">
                  <a:lumMod val="50000"/>
                </a:schemeClr>
              </a:solidFill>
              <a:ea typeface="Times New Roman" panose="02020603050405020304" pitchFamily="18" charset="0"/>
            </a:endParaRPr>
          </a:p>
          <a:p>
            <a:pPr marL="342900" lvl="0" indent="-342900">
              <a:lnSpc>
                <a:spcPct val="107000"/>
              </a:lnSpc>
              <a:spcBef>
                <a:spcPts val="0"/>
              </a:spcBef>
              <a:spcAft>
                <a:spcPts val="800"/>
              </a:spcAft>
              <a:buFont typeface="+mj-lt"/>
              <a:buAutoNum type="arabicPeriod"/>
            </a:pPr>
            <a:r>
              <a:rPr lang="en-GB" sz="6400" dirty="0">
                <a:solidFill>
                  <a:schemeClr val="accent1">
                    <a:lumMod val="50000"/>
                  </a:schemeClr>
                </a:solidFill>
                <a:effectLst/>
                <a:ea typeface="Calibri" panose="020F0502020204030204" pitchFamily="34" charset="0"/>
                <a:cs typeface="Mangal" panose="02040503050203030202" pitchFamily="18" charset="0"/>
              </a:rPr>
              <a:t>D. Sands et al., </a:t>
            </a:r>
            <a:r>
              <a:rPr lang="en-GB" sz="6400" dirty="0">
                <a:solidFill>
                  <a:schemeClr val="accent1">
                    <a:lumMod val="50000"/>
                  </a:schemeClr>
                </a:solidFill>
                <a:effectLst/>
                <a:ea typeface="Times New Roman" panose="02020603050405020304" pitchFamily="18" charset="0"/>
              </a:rPr>
              <a:t>Using concept inventories to measure understanding, </a:t>
            </a:r>
            <a:r>
              <a:rPr lang="en-GB" sz="6400" i="1" dirty="0">
                <a:solidFill>
                  <a:schemeClr val="accent1">
                    <a:lumMod val="50000"/>
                  </a:schemeClr>
                </a:solidFill>
                <a:effectLst/>
                <a:ea typeface="Times New Roman" panose="02020603050405020304" pitchFamily="18" charset="0"/>
              </a:rPr>
              <a:t>Higher Education Pedagogies, </a:t>
            </a:r>
            <a:r>
              <a:rPr lang="en-GB" sz="6400" b="1" dirty="0">
                <a:solidFill>
                  <a:schemeClr val="accent1">
                    <a:lumMod val="50000"/>
                  </a:schemeClr>
                </a:solidFill>
                <a:effectLst/>
                <a:ea typeface="Times New Roman" panose="02020603050405020304" pitchFamily="18" charset="0"/>
              </a:rPr>
              <a:t>3</a:t>
            </a:r>
            <a:r>
              <a:rPr lang="en-GB" sz="6400" dirty="0">
                <a:solidFill>
                  <a:schemeClr val="accent1">
                    <a:lumMod val="50000"/>
                  </a:schemeClr>
                </a:solidFill>
                <a:effectLst/>
                <a:ea typeface="Times New Roman" panose="02020603050405020304" pitchFamily="18" charset="0"/>
              </a:rPr>
              <a:t>, 60 (2018)</a:t>
            </a:r>
            <a:endParaRPr lang="en-GB" sz="6400" dirty="0">
              <a:solidFill>
                <a:schemeClr val="accent1">
                  <a:lumMod val="50000"/>
                </a:schemeClr>
              </a:solidFill>
              <a:effectLst/>
              <a:ea typeface="Calibri" panose="020F0502020204030204" pitchFamily="34" charset="0"/>
              <a:cs typeface="Mangal" panose="02040503050203030202" pitchFamily="18" charset="0"/>
            </a:endParaRPr>
          </a:p>
          <a:p>
            <a:pPr marL="342900" lvl="0" indent="-342900">
              <a:lnSpc>
                <a:spcPct val="107000"/>
              </a:lnSpc>
              <a:spcBef>
                <a:spcPts val="0"/>
              </a:spcBef>
              <a:spcAft>
                <a:spcPts val="800"/>
              </a:spcAft>
              <a:buFont typeface="+mj-lt"/>
              <a:buAutoNum type="arabicPeriod"/>
            </a:pPr>
            <a:r>
              <a:rPr lang="en-GB" sz="6400" dirty="0">
                <a:solidFill>
                  <a:schemeClr val="accent1">
                    <a:lumMod val="50000"/>
                  </a:schemeClr>
                </a:solidFill>
                <a:effectLst/>
                <a:ea typeface="Calibri" panose="020F0502020204030204" pitchFamily="34" charset="0"/>
                <a:cs typeface="Mangal" panose="02040503050203030202" pitchFamily="18" charset="0"/>
              </a:rPr>
              <a:t>D. </a:t>
            </a:r>
            <a:r>
              <a:rPr lang="en-GB" sz="6400" dirty="0" err="1">
                <a:solidFill>
                  <a:schemeClr val="accent1">
                    <a:lumMod val="50000"/>
                  </a:schemeClr>
                </a:solidFill>
                <a:effectLst/>
                <a:ea typeface="Calibri" panose="020F0502020204030204" pitchFamily="34" charset="0"/>
                <a:cs typeface="Mangal" panose="02040503050203030202" pitchFamily="18" charset="0"/>
              </a:rPr>
              <a:t>Hestenes</a:t>
            </a:r>
            <a:r>
              <a:rPr lang="en-GB" sz="6400" dirty="0">
                <a:solidFill>
                  <a:schemeClr val="accent1">
                    <a:lumMod val="50000"/>
                  </a:schemeClr>
                </a:solidFill>
                <a:effectLst/>
                <a:ea typeface="Calibri" panose="020F0502020204030204" pitchFamily="34" charset="0"/>
                <a:cs typeface="Mangal" panose="02040503050203030202" pitchFamily="18" charset="0"/>
              </a:rPr>
              <a:t>, M. Wells and G. </a:t>
            </a:r>
            <a:r>
              <a:rPr lang="en-GB" sz="6400" dirty="0" err="1">
                <a:solidFill>
                  <a:schemeClr val="accent1">
                    <a:lumMod val="50000"/>
                  </a:schemeClr>
                </a:solidFill>
                <a:effectLst/>
                <a:ea typeface="Calibri" panose="020F0502020204030204" pitchFamily="34" charset="0"/>
                <a:cs typeface="Mangal" panose="02040503050203030202" pitchFamily="18" charset="0"/>
              </a:rPr>
              <a:t>Swackhamer</a:t>
            </a:r>
            <a:r>
              <a:rPr lang="en-GB" sz="6400" dirty="0">
                <a:solidFill>
                  <a:schemeClr val="accent1">
                    <a:lumMod val="50000"/>
                  </a:schemeClr>
                </a:solidFill>
                <a:ea typeface="Calibri" panose="020F0502020204030204" pitchFamily="34" charset="0"/>
                <a:cs typeface="Mangal" panose="02040503050203030202" pitchFamily="18" charset="0"/>
              </a:rPr>
              <a:t>, </a:t>
            </a:r>
            <a:r>
              <a:rPr lang="en-GB" sz="6400" dirty="0">
                <a:solidFill>
                  <a:schemeClr val="accent1">
                    <a:lumMod val="50000"/>
                  </a:schemeClr>
                </a:solidFill>
                <a:effectLst/>
                <a:ea typeface="Calibri" panose="020F0502020204030204" pitchFamily="34" charset="0"/>
                <a:cs typeface="Mangal" panose="02040503050203030202" pitchFamily="18" charset="0"/>
              </a:rPr>
              <a:t> Force concept inventory, </a:t>
            </a:r>
            <a:r>
              <a:rPr lang="en-GB" sz="6400" i="1" dirty="0">
                <a:solidFill>
                  <a:schemeClr val="accent1">
                    <a:lumMod val="50000"/>
                  </a:schemeClr>
                </a:solidFill>
                <a:effectLst/>
                <a:ea typeface="Calibri" panose="020F0502020204030204" pitchFamily="34" charset="0"/>
                <a:cs typeface="Mangal" panose="02040503050203030202" pitchFamily="18" charset="0"/>
              </a:rPr>
              <a:t>The Physics Teacher</a:t>
            </a:r>
            <a:r>
              <a:rPr lang="en-GB" sz="6400" dirty="0">
                <a:solidFill>
                  <a:schemeClr val="accent1">
                    <a:lumMod val="50000"/>
                  </a:schemeClr>
                </a:solidFill>
                <a:effectLst/>
                <a:ea typeface="Calibri" panose="020F0502020204030204" pitchFamily="34" charset="0"/>
                <a:cs typeface="Mangal" panose="02040503050203030202" pitchFamily="18" charset="0"/>
              </a:rPr>
              <a:t>, </a:t>
            </a:r>
            <a:r>
              <a:rPr lang="en-GB" sz="6400" b="1" dirty="0">
                <a:solidFill>
                  <a:schemeClr val="accent1">
                    <a:lumMod val="50000"/>
                  </a:schemeClr>
                </a:solidFill>
                <a:effectLst/>
                <a:ea typeface="Calibri" panose="020F0502020204030204" pitchFamily="34" charset="0"/>
                <a:cs typeface="Mangal" panose="02040503050203030202" pitchFamily="18" charset="0"/>
              </a:rPr>
              <a:t>30</a:t>
            </a:r>
            <a:r>
              <a:rPr lang="en-GB" sz="6400" dirty="0">
                <a:solidFill>
                  <a:schemeClr val="accent1">
                    <a:lumMod val="50000"/>
                  </a:schemeClr>
                </a:solidFill>
                <a:effectLst/>
                <a:ea typeface="Calibri" panose="020F0502020204030204" pitchFamily="34" charset="0"/>
                <a:cs typeface="Mangal" panose="02040503050203030202" pitchFamily="18" charset="0"/>
              </a:rPr>
              <a:t> (1992)</a:t>
            </a:r>
            <a:endParaRPr lang="en-AU" sz="6400" dirty="0">
              <a:solidFill>
                <a:schemeClr val="accent1">
                  <a:lumMod val="50000"/>
                </a:schemeClr>
              </a:solidFill>
              <a:effectLst/>
              <a:ea typeface="Calibri" panose="020F0502020204030204" pitchFamily="34" charset="0"/>
              <a:cs typeface="Mangal" panose="02040503050203030202" pitchFamily="18" charset="0"/>
            </a:endParaRP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S. Jordan, E-assessment : past, present and future, </a:t>
            </a:r>
            <a:r>
              <a:rPr lang="en-AU" sz="6400" i="1" dirty="0">
                <a:solidFill>
                  <a:schemeClr val="accent1">
                    <a:lumMod val="50000"/>
                  </a:schemeClr>
                </a:solidFill>
                <a:effectLst/>
                <a:ea typeface="Calibri" panose="020F0502020204030204" pitchFamily="34" charset="0"/>
                <a:cs typeface="Mangal" panose="02040503050203030202" pitchFamily="18" charset="0"/>
              </a:rPr>
              <a:t>New Directions</a:t>
            </a:r>
            <a:r>
              <a:rPr lang="en-AU" sz="6400" dirty="0">
                <a:solidFill>
                  <a:schemeClr val="accent1">
                    <a:lumMod val="50000"/>
                  </a:schemeClr>
                </a:solidFill>
                <a:effectLst/>
                <a:ea typeface="Calibri" panose="020F0502020204030204" pitchFamily="34" charset="0"/>
                <a:cs typeface="Mangal" panose="02040503050203030202" pitchFamily="18" charset="0"/>
              </a:rPr>
              <a:t>, </a:t>
            </a:r>
            <a:r>
              <a:rPr lang="en-AU" sz="6400" b="1" dirty="0">
                <a:solidFill>
                  <a:schemeClr val="accent1">
                    <a:lumMod val="50000"/>
                  </a:schemeClr>
                </a:solidFill>
                <a:effectLst/>
                <a:ea typeface="Calibri" panose="020F0502020204030204" pitchFamily="34" charset="0"/>
                <a:cs typeface="Mangal" panose="02040503050203030202" pitchFamily="18" charset="0"/>
              </a:rPr>
              <a:t>9</a:t>
            </a:r>
            <a:r>
              <a:rPr lang="en-AU" sz="6400" dirty="0">
                <a:solidFill>
                  <a:schemeClr val="accent1">
                    <a:lumMod val="50000"/>
                  </a:schemeClr>
                </a:solidFill>
                <a:effectLst/>
                <a:ea typeface="Calibri" panose="020F0502020204030204" pitchFamily="34" charset="0"/>
                <a:cs typeface="Mangal" panose="02040503050203030202" pitchFamily="18" charset="0"/>
              </a:rPr>
              <a:t>, 87 (2013)</a:t>
            </a: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C. </a:t>
            </a:r>
            <a:r>
              <a:rPr lang="en-AU" sz="6400" dirty="0" err="1">
                <a:solidFill>
                  <a:schemeClr val="accent1">
                    <a:lumMod val="50000"/>
                  </a:schemeClr>
                </a:solidFill>
                <a:effectLst/>
                <a:ea typeface="Calibri" panose="020F0502020204030204" pitchFamily="34" charset="0"/>
                <a:cs typeface="Mangal" panose="02040503050203030202" pitchFamily="18" charset="0"/>
              </a:rPr>
              <a:t>Sangwin</a:t>
            </a:r>
            <a:r>
              <a:rPr lang="en-AU" sz="6400" dirty="0">
                <a:solidFill>
                  <a:schemeClr val="accent1">
                    <a:lumMod val="50000"/>
                  </a:schemeClr>
                </a:solidFill>
                <a:effectLst/>
                <a:ea typeface="Calibri" panose="020F0502020204030204" pitchFamily="34" charset="0"/>
                <a:cs typeface="Mangal" panose="02040503050203030202" pitchFamily="18" charset="0"/>
              </a:rPr>
              <a:t> (2013) Computer-Aided Assessment of Mathematics. </a:t>
            </a:r>
            <a:r>
              <a:rPr lang="en-AU" sz="6400" i="1" dirty="0">
                <a:solidFill>
                  <a:schemeClr val="accent1">
                    <a:lumMod val="50000"/>
                  </a:schemeClr>
                </a:solidFill>
                <a:effectLst/>
                <a:ea typeface="Calibri" panose="020F0502020204030204" pitchFamily="34" charset="0"/>
                <a:cs typeface="Mangal" panose="02040503050203030202" pitchFamily="18" charset="0"/>
              </a:rPr>
              <a:t>Oxford: Oxford University Press. </a:t>
            </a: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N. Rebello and D. </a:t>
            </a:r>
            <a:r>
              <a:rPr lang="en-AU" sz="6400" dirty="0" err="1">
                <a:solidFill>
                  <a:schemeClr val="accent1">
                    <a:lumMod val="50000"/>
                  </a:schemeClr>
                </a:solidFill>
                <a:effectLst/>
                <a:ea typeface="Calibri" panose="020F0502020204030204" pitchFamily="34" charset="0"/>
                <a:cs typeface="Mangal" panose="02040503050203030202" pitchFamily="18" charset="0"/>
              </a:rPr>
              <a:t>Zollman</a:t>
            </a:r>
            <a:r>
              <a:rPr lang="en-AU" sz="6400" dirty="0">
                <a:solidFill>
                  <a:schemeClr val="accent1">
                    <a:lumMod val="50000"/>
                  </a:schemeClr>
                </a:solidFill>
                <a:effectLst/>
                <a:ea typeface="Calibri" panose="020F0502020204030204" pitchFamily="34" charset="0"/>
                <a:cs typeface="Mangal" panose="02040503050203030202" pitchFamily="18" charset="0"/>
              </a:rPr>
              <a:t>, The effect of distractors on student performance on the Force Concept Inventory, </a:t>
            </a:r>
            <a:r>
              <a:rPr lang="en-AU" sz="6400" i="1" dirty="0">
                <a:solidFill>
                  <a:schemeClr val="accent1">
                    <a:lumMod val="50000"/>
                  </a:schemeClr>
                </a:solidFill>
                <a:effectLst/>
                <a:ea typeface="Calibri" panose="020F0502020204030204" pitchFamily="34" charset="0"/>
                <a:cs typeface="Mangal" panose="02040503050203030202" pitchFamily="18" charset="0"/>
              </a:rPr>
              <a:t>American Journal of Physics</a:t>
            </a:r>
            <a:r>
              <a:rPr lang="en-AU" sz="6400" dirty="0">
                <a:solidFill>
                  <a:schemeClr val="accent1">
                    <a:lumMod val="50000"/>
                  </a:schemeClr>
                </a:solidFill>
                <a:effectLst/>
                <a:ea typeface="Calibri" panose="020F0502020204030204" pitchFamily="34" charset="0"/>
                <a:cs typeface="Mangal" panose="02040503050203030202" pitchFamily="18" charset="0"/>
              </a:rPr>
              <a:t>, </a:t>
            </a:r>
            <a:r>
              <a:rPr lang="en-AU" sz="6400" b="1" dirty="0">
                <a:solidFill>
                  <a:schemeClr val="accent1">
                    <a:lumMod val="50000"/>
                  </a:schemeClr>
                </a:solidFill>
                <a:effectLst/>
                <a:ea typeface="Calibri" panose="020F0502020204030204" pitchFamily="34" charset="0"/>
                <a:cs typeface="Mangal" panose="02040503050203030202" pitchFamily="18" charset="0"/>
              </a:rPr>
              <a:t>72</a:t>
            </a:r>
            <a:r>
              <a:rPr lang="en-AU" sz="6400" dirty="0">
                <a:solidFill>
                  <a:schemeClr val="accent1">
                    <a:lumMod val="50000"/>
                  </a:schemeClr>
                </a:solidFill>
                <a:effectLst/>
                <a:ea typeface="Calibri" panose="020F0502020204030204" pitchFamily="34" charset="0"/>
                <a:cs typeface="Mangal" panose="02040503050203030202" pitchFamily="18" charset="0"/>
              </a:rPr>
              <a:t>, 116 (2004)</a:t>
            </a:r>
            <a:endParaRPr lang="en-GB" sz="6400" dirty="0">
              <a:solidFill>
                <a:schemeClr val="accent1">
                  <a:lumMod val="50000"/>
                </a:schemeClr>
              </a:solidFill>
              <a:effectLst/>
              <a:ea typeface="Calibri" panose="020F0502020204030204" pitchFamily="34" charset="0"/>
              <a:cs typeface="Mangal" panose="02040503050203030202" pitchFamily="18" charset="0"/>
            </a:endParaRP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S. Bates </a:t>
            </a:r>
            <a:r>
              <a:rPr lang="en-AU" sz="6400" dirty="0">
                <a:solidFill>
                  <a:schemeClr val="accent1">
                    <a:lumMod val="50000"/>
                  </a:schemeClr>
                </a:solidFill>
                <a:ea typeface="Calibri" panose="020F0502020204030204" pitchFamily="34" charset="0"/>
                <a:cs typeface="Mangal" panose="02040503050203030202" pitchFamily="18" charset="0"/>
              </a:rPr>
              <a:t>et al.,</a:t>
            </a:r>
            <a:r>
              <a:rPr lang="en-AU" sz="6400" dirty="0">
                <a:solidFill>
                  <a:schemeClr val="accent1">
                    <a:lumMod val="50000"/>
                  </a:schemeClr>
                </a:solidFill>
                <a:effectLst/>
                <a:ea typeface="Calibri" panose="020F0502020204030204" pitchFamily="34" charset="0"/>
                <a:cs typeface="Mangal" panose="02040503050203030202" pitchFamily="18" charset="0"/>
              </a:rPr>
              <a:t> Gender differences in conceptual understanding of Newtonian mechanics, </a:t>
            </a:r>
            <a:r>
              <a:rPr lang="en-AU" sz="6400" i="1" dirty="0">
                <a:solidFill>
                  <a:schemeClr val="accent1">
                    <a:lumMod val="50000"/>
                  </a:schemeClr>
                </a:solidFill>
                <a:effectLst/>
                <a:ea typeface="Calibri" panose="020F0502020204030204" pitchFamily="34" charset="0"/>
                <a:cs typeface="Mangal" panose="02040503050203030202" pitchFamily="18" charset="0"/>
              </a:rPr>
              <a:t>European Journal of Physics, </a:t>
            </a:r>
            <a:r>
              <a:rPr lang="en-AU" sz="6400" b="1" dirty="0">
                <a:solidFill>
                  <a:schemeClr val="accent1">
                    <a:lumMod val="50000"/>
                  </a:schemeClr>
                </a:solidFill>
                <a:effectLst/>
                <a:ea typeface="Calibri" panose="020F0502020204030204" pitchFamily="34" charset="0"/>
                <a:cs typeface="Mangal" panose="02040503050203030202" pitchFamily="18" charset="0"/>
              </a:rPr>
              <a:t>34</a:t>
            </a:r>
            <a:r>
              <a:rPr lang="en-AU" sz="6400" dirty="0">
                <a:solidFill>
                  <a:schemeClr val="accent1">
                    <a:lumMod val="50000"/>
                  </a:schemeClr>
                </a:solidFill>
                <a:effectLst/>
                <a:ea typeface="Calibri" panose="020F0502020204030204" pitchFamily="34" charset="0"/>
                <a:cs typeface="Mangal" panose="02040503050203030202" pitchFamily="18" charset="0"/>
              </a:rPr>
              <a:t>, 421 (2013)</a:t>
            </a:r>
          </a:p>
          <a:p>
            <a:pPr marL="342900" indent="-342900">
              <a:lnSpc>
                <a:spcPct val="107000"/>
              </a:lnSpc>
              <a:spcBef>
                <a:spcPts val="0"/>
              </a:spcBef>
              <a:spcAft>
                <a:spcPts val="800"/>
              </a:spcAft>
              <a:buFont typeface="+mj-lt"/>
              <a:buAutoNum type="arabicPeriod"/>
            </a:pPr>
            <a:r>
              <a:rPr lang="en-GB" sz="6400" dirty="0">
                <a:solidFill>
                  <a:schemeClr val="accent1">
                    <a:lumMod val="50000"/>
                  </a:schemeClr>
                </a:solidFill>
                <a:effectLst/>
                <a:ea typeface="Calibri" panose="020F0502020204030204" pitchFamily="34" charset="0"/>
                <a:cs typeface="Times New Roman" panose="02020603050405020304" pitchFamily="18" charset="0"/>
              </a:rPr>
              <a:t>A. Traxler et al.,</a:t>
            </a:r>
            <a:r>
              <a:rPr lang="en-GB" sz="6400" i="1" dirty="0">
                <a:solidFill>
                  <a:schemeClr val="accent1">
                    <a:lumMod val="50000"/>
                  </a:schemeClr>
                </a:solidFill>
                <a:ea typeface="Calibri" panose="020F0502020204030204" pitchFamily="34" charset="0"/>
                <a:cs typeface="Times New Roman" panose="02020603050405020304" pitchFamily="18" charset="0"/>
              </a:rPr>
              <a:t> </a:t>
            </a:r>
            <a:r>
              <a:rPr lang="en-GB" sz="6400" dirty="0">
                <a:solidFill>
                  <a:schemeClr val="accent1">
                    <a:lumMod val="50000"/>
                  </a:schemeClr>
                </a:solidFill>
                <a:effectLst/>
                <a:ea typeface="Calibri" panose="020F0502020204030204" pitchFamily="34" charset="0"/>
                <a:cs typeface="Times New Roman" panose="02020603050405020304" pitchFamily="18" charset="0"/>
              </a:rPr>
              <a:t>Gender fairness within the Force Concept Inventory, </a:t>
            </a:r>
            <a:r>
              <a:rPr lang="en-GB" sz="6400" i="1" dirty="0">
                <a:solidFill>
                  <a:schemeClr val="accent1">
                    <a:lumMod val="50000"/>
                  </a:schemeClr>
                </a:solidFill>
                <a:effectLst/>
                <a:ea typeface="Calibri" panose="020F0502020204030204" pitchFamily="34" charset="0"/>
                <a:cs typeface="Times New Roman" panose="02020603050405020304" pitchFamily="18" charset="0"/>
              </a:rPr>
              <a:t>Physical Review Physics Education Research</a:t>
            </a:r>
            <a:r>
              <a:rPr lang="en-GB" sz="6400" dirty="0">
                <a:solidFill>
                  <a:schemeClr val="accent1">
                    <a:lumMod val="50000"/>
                  </a:schemeClr>
                </a:solidFill>
                <a:effectLst/>
                <a:ea typeface="Calibri" panose="020F0502020204030204" pitchFamily="34" charset="0"/>
                <a:cs typeface="Times New Roman" panose="02020603050405020304" pitchFamily="18" charset="0"/>
              </a:rPr>
              <a:t>, </a:t>
            </a:r>
            <a:r>
              <a:rPr lang="en-GB" sz="6400" b="1" dirty="0">
                <a:solidFill>
                  <a:schemeClr val="accent1">
                    <a:lumMod val="50000"/>
                  </a:schemeClr>
                </a:solidFill>
                <a:effectLst/>
                <a:ea typeface="Calibri" panose="020F0502020204030204" pitchFamily="34" charset="0"/>
                <a:cs typeface="Times New Roman" panose="02020603050405020304" pitchFamily="18" charset="0"/>
              </a:rPr>
              <a:t>14</a:t>
            </a:r>
            <a:r>
              <a:rPr lang="en-GB" sz="6400" dirty="0">
                <a:solidFill>
                  <a:schemeClr val="accent1">
                    <a:lumMod val="50000"/>
                  </a:schemeClr>
                </a:solidFill>
                <a:effectLst/>
                <a:ea typeface="Calibri" panose="020F0502020204030204" pitchFamily="34" charset="0"/>
                <a:cs typeface="Times New Roman" panose="02020603050405020304" pitchFamily="18" charset="0"/>
              </a:rPr>
              <a:t>, (2018)</a:t>
            </a:r>
            <a:endParaRPr lang="en-AU" sz="6400" dirty="0">
              <a:solidFill>
                <a:schemeClr val="accent1">
                  <a:lumMod val="50000"/>
                </a:schemeClr>
              </a:solidFill>
              <a:effectLst/>
              <a:ea typeface="Calibri" panose="020F0502020204030204" pitchFamily="34" charset="0"/>
              <a:cs typeface="Mangal" panose="02040503050203030202" pitchFamily="18" charset="0"/>
            </a:endParaRPr>
          </a:p>
          <a:p>
            <a:pPr marL="342900" indent="-342900">
              <a:lnSpc>
                <a:spcPct val="107000"/>
              </a:lnSpc>
              <a:spcBef>
                <a:spcPts val="0"/>
              </a:spcBef>
              <a:spcAft>
                <a:spcPts val="800"/>
              </a:spcAft>
              <a:buFont typeface="+mj-lt"/>
              <a:buAutoNum type="arabicPeriod"/>
            </a:pPr>
            <a:r>
              <a:rPr lang="en-GB" sz="6400" dirty="0">
                <a:solidFill>
                  <a:schemeClr val="accent1">
                    <a:lumMod val="50000"/>
                  </a:schemeClr>
                </a:solidFill>
                <a:effectLst/>
                <a:ea typeface="Calibri" panose="020F0502020204030204" pitchFamily="34" charset="0"/>
                <a:cs typeface="Times New Roman" panose="02020603050405020304" pitchFamily="18" charset="0"/>
              </a:rPr>
              <a:t>J. Delaney J</a:t>
            </a:r>
            <a:r>
              <a:rPr lang="en-GB" sz="6400" dirty="0">
                <a:solidFill>
                  <a:schemeClr val="accent1">
                    <a:lumMod val="50000"/>
                  </a:schemeClr>
                </a:solidFill>
                <a:ea typeface="Calibri" panose="020F0502020204030204" pitchFamily="34" charset="0"/>
                <a:cs typeface="Times New Roman" panose="02020603050405020304" pitchFamily="18" charset="0"/>
              </a:rPr>
              <a:t> and P.J. </a:t>
            </a:r>
            <a:r>
              <a:rPr lang="en-GB" sz="6400" dirty="0">
                <a:solidFill>
                  <a:schemeClr val="accent1">
                    <a:lumMod val="50000"/>
                  </a:schemeClr>
                </a:solidFill>
                <a:effectLst/>
                <a:ea typeface="Calibri" panose="020F0502020204030204" pitchFamily="34" charset="0"/>
                <a:cs typeface="Times New Roman" panose="02020603050405020304" pitchFamily="18" charset="0"/>
              </a:rPr>
              <a:t>Devereux (2021) Gender and Educational Achievement: Stylized Facts and Causal Evidence</a:t>
            </a:r>
            <a:r>
              <a:rPr lang="en-GB" sz="6400" dirty="0">
                <a:solidFill>
                  <a:schemeClr val="accent1">
                    <a:lumMod val="50000"/>
                  </a:schemeClr>
                </a:solidFill>
                <a:ea typeface="Calibri" panose="020F0502020204030204" pitchFamily="34" charset="0"/>
                <a:cs typeface="Times New Roman" panose="02020603050405020304" pitchFamily="18" charset="0"/>
              </a:rPr>
              <a:t>.</a:t>
            </a:r>
            <a:r>
              <a:rPr lang="en-GB" sz="6400" dirty="0">
                <a:solidFill>
                  <a:schemeClr val="accent1">
                    <a:lumMod val="50000"/>
                  </a:schemeClr>
                </a:solidFill>
                <a:effectLst/>
                <a:ea typeface="Calibri" panose="020F0502020204030204" pitchFamily="34" charset="0"/>
                <a:cs typeface="Times New Roman" panose="02020603050405020304" pitchFamily="18" charset="0"/>
              </a:rPr>
              <a:t> Available at: https://papers.ssrn.com/abstract=3783979</a:t>
            </a: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S. Jordan and T. Mitchell, </a:t>
            </a:r>
            <a:r>
              <a:rPr lang="en-AU" sz="6400" dirty="0" err="1">
                <a:solidFill>
                  <a:schemeClr val="accent1">
                    <a:lumMod val="50000"/>
                  </a:schemeClr>
                </a:solidFill>
                <a:effectLst/>
                <a:ea typeface="Calibri" panose="020F0502020204030204" pitchFamily="34" charset="0"/>
                <a:cs typeface="Mangal" panose="02040503050203030202" pitchFamily="18" charset="0"/>
              </a:rPr>
              <a:t>eAssessment</a:t>
            </a:r>
            <a:r>
              <a:rPr lang="en-AU" sz="6400" dirty="0">
                <a:solidFill>
                  <a:schemeClr val="accent1">
                    <a:lumMod val="50000"/>
                  </a:schemeClr>
                </a:solidFill>
                <a:effectLst/>
                <a:ea typeface="Calibri" panose="020F0502020204030204" pitchFamily="34" charset="0"/>
                <a:cs typeface="Mangal" panose="02040503050203030202" pitchFamily="18" charset="0"/>
              </a:rPr>
              <a:t> for learning?: The potential of short-answer free-text questions with tailored feedback, </a:t>
            </a:r>
            <a:r>
              <a:rPr lang="en-AU" sz="6400" i="1" dirty="0">
                <a:solidFill>
                  <a:schemeClr val="accent1">
                    <a:lumMod val="50000"/>
                  </a:schemeClr>
                </a:solidFill>
                <a:effectLst/>
                <a:ea typeface="Calibri" panose="020F0502020204030204" pitchFamily="34" charset="0"/>
                <a:cs typeface="Mangal" panose="02040503050203030202" pitchFamily="18" charset="0"/>
              </a:rPr>
              <a:t>British Journal of Educational Technology</a:t>
            </a:r>
            <a:r>
              <a:rPr lang="en-AU" sz="6400" dirty="0">
                <a:solidFill>
                  <a:schemeClr val="accent1">
                    <a:lumMod val="50000"/>
                  </a:schemeClr>
                </a:solidFill>
                <a:effectLst/>
                <a:ea typeface="Calibri" panose="020F0502020204030204" pitchFamily="34" charset="0"/>
                <a:cs typeface="Mangal" panose="02040503050203030202" pitchFamily="18" charset="0"/>
              </a:rPr>
              <a:t>, </a:t>
            </a:r>
            <a:r>
              <a:rPr lang="en-AU" sz="6400" b="1" dirty="0">
                <a:solidFill>
                  <a:schemeClr val="accent1">
                    <a:lumMod val="50000"/>
                  </a:schemeClr>
                </a:solidFill>
                <a:effectLst/>
                <a:ea typeface="Calibri" panose="020F0502020204030204" pitchFamily="34" charset="0"/>
                <a:cs typeface="Mangal" panose="02040503050203030202" pitchFamily="18" charset="0"/>
              </a:rPr>
              <a:t>40</a:t>
            </a:r>
            <a:r>
              <a:rPr lang="en-AU" sz="6400" dirty="0">
                <a:solidFill>
                  <a:schemeClr val="accent1">
                    <a:lumMod val="50000"/>
                  </a:schemeClr>
                </a:solidFill>
                <a:effectLst/>
                <a:ea typeface="Calibri" panose="020F0502020204030204" pitchFamily="34" charset="0"/>
                <a:cs typeface="Mangal" panose="02040503050203030202" pitchFamily="18" charset="0"/>
              </a:rPr>
              <a:t>, 371 (2009)</a:t>
            </a:r>
            <a:endParaRPr lang="en-GB" sz="6400" dirty="0">
              <a:solidFill>
                <a:schemeClr val="accent1">
                  <a:lumMod val="50000"/>
                </a:schemeClr>
              </a:solidFill>
              <a:effectLst/>
              <a:ea typeface="Calibri" panose="020F0502020204030204" pitchFamily="34" charset="0"/>
              <a:cs typeface="Mangal" panose="02040503050203030202" pitchFamily="18" charset="0"/>
            </a:endParaRP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P. Butcher and S. Jordan, A comparison of human and computer marking of short free-text student responses, </a:t>
            </a:r>
            <a:r>
              <a:rPr lang="en-AU" sz="6400" i="1" dirty="0">
                <a:solidFill>
                  <a:schemeClr val="accent1">
                    <a:lumMod val="50000"/>
                  </a:schemeClr>
                </a:solidFill>
                <a:effectLst/>
                <a:ea typeface="Calibri" panose="020F0502020204030204" pitchFamily="34" charset="0"/>
                <a:cs typeface="Mangal" panose="02040503050203030202" pitchFamily="18" charset="0"/>
              </a:rPr>
              <a:t>Computers and Education</a:t>
            </a:r>
            <a:r>
              <a:rPr lang="en-AU" sz="6400" dirty="0">
                <a:solidFill>
                  <a:schemeClr val="accent1">
                    <a:lumMod val="50000"/>
                  </a:schemeClr>
                </a:solidFill>
                <a:effectLst/>
                <a:ea typeface="Calibri" panose="020F0502020204030204" pitchFamily="34" charset="0"/>
                <a:cs typeface="Mangal" panose="02040503050203030202" pitchFamily="18" charset="0"/>
              </a:rPr>
              <a:t>, </a:t>
            </a:r>
            <a:r>
              <a:rPr lang="en-AU" sz="6400" b="1" dirty="0">
                <a:solidFill>
                  <a:schemeClr val="accent1">
                    <a:lumMod val="50000"/>
                  </a:schemeClr>
                </a:solidFill>
                <a:effectLst/>
                <a:ea typeface="Calibri" panose="020F0502020204030204" pitchFamily="34" charset="0"/>
                <a:cs typeface="Mangal" panose="02040503050203030202" pitchFamily="18" charset="0"/>
              </a:rPr>
              <a:t>55</a:t>
            </a:r>
            <a:r>
              <a:rPr lang="en-AU" sz="6400" dirty="0">
                <a:solidFill>
                  <a:schemeClr val="accent1">
                    <a:lumMod val="50000"/>
                  </a:schemeClr>
                </a:solidFill>
                <a:effectLst/>
                <a:ea typeface="Calibri" panose="020F0502020204030204" pitchFamily="34" charset="0"/>
                <a:cs typeface="Mangal" panose="02040503050203030202" pitchFamily="18" charset="0"/>
              </a:rPr>
              <a:t>, 489 (2010)</a:t>
            </a: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a typeface="Calibri" panose="020F0502020204030204" pitchFamily="34" charset="0"/>
                <a:cs typeface="Mangal" panose="02040503050203030202" pitchFamily="18" charset="0"/>
              </a:rPr>
              <a:t>M. Parker et al.,</a:t>
            </a:r>
            <a:r>
              <a:rPr lang="en-GB" sz="7200" dirty="0">
                <a:solidFill>
                  <a:schemeClr val="accent1">
                    <a:lumMod val="50000"/>
                  </a:schemeClr>
                </a:solidFill>
                <a:effectLst/>
                <a:ea typeface="Times New Roman" panose="02020603050405020304" pitchFamily="18" charset="0"/>
                <a:cs typeface="Arial" panose="020B0604020202020204" pitchFamily="34" charset="0"/>
              </a:rPr>
              <a:t> </a:t>
            </a:r>
            <a:r>
              <a:rPr lang="en-GB" sz="6400" dirty="0">
                <a:solidFill>
                  <a:schemeClr val="accent1">
                    <a:lumMod val="50000"/>
                  </a:schemeClr>
                </a:solidFill>
                <a:effectLst/>
                <a:ea typeface="Times New Roman" panose="02020603050405020304" pitchFamily="18" charset="0"/>
                <a:cs typeface="Arial" panose="020B0604020202020204" pitchFamily="34" charset="0"/>
              </a:rPr>
              <a:t>Student Reaction to a Modified Force Concept Inventory: The Impact of Free-Response Questions and Feedback. </a:t>
            </a:r>
            <a:r>
              <a:rPr lang="en-GB" sz="6400" i="1" dirty="0">
                <a:solidFill>
                  <a:schemeClr val="accent1">
                    <a:lumMod val="50000"/>
                  </a:schemeClr>
                </a:solidFill>
                <a:effectLst/>
                <a:ea typeface="Times New Roman" panose="02020603050405020304" pitchFamily="18" charset="0"/>
                <a:cs typeface="Arial" panose="020B0604020202020204" pitchFamily="34" charset="0"/>
              </a:rPr>
              <a:t>European Journal of Science and Mathematics Education</a:t>
            </a:r>
            <a:r>
              <a:rPr lang="en-GB" sz="6400" dirty="0">
                <a:solidFill>
                  <a:schemeClr val="accent1">
                    <a:lumMod val="50000"/>
                  </a:schemeClr>
                </a:solidFill>
                <a:effectLst/>
                <a:ea typeface="Times New Roman" panose="02020603050405020304" pitchFamily="18" charset="0"/>
                <a:cs typeface="Arial" panose="020B0604020202020204" pitchFamily="34" charset="0"/>
              </a:rPr>
              <a:t>,</a:t>
            </a:r>
            <a:r>
              <a:rPr lang="en-GB" sz="6400" i="1" dirty="0">
                <a:solidFill>
                  <a:schemeClr val="accent1">
                    <a:lumMod val="50000"/>
                  </a:schemeClr>
                </a:solidFill>
                <a:ea typeface="Times New Roman" panose="02020603050405020304" pitchFamily="18" charset="0"/>
                <a:cs typeface="Arial" panose="020B0604020202020204" pitchFamily="34" charset="0"/>
              </a:rPr>
              <a:t> </a:t>
            </a:r>
            <a:r>
              <a:rPr lang="en-GB" sz="6400" b="1" dirty="0">
                <a:solidFill>
                  <a:schemeClr val="accent1">
                    <a:lumMod val="50000"/>
                  </a:schemeClr>
                </a:solidFill>
                <a:ea typeface="Times New Roman" panose="02020603050405020304" pitchFamily="18" charset="0"/>
                <a:cs typeface="Arial" panose="020B0604020202020204" pitchFamily="34" charset="0"/>
              </a:rPr>
              <a:t>10</a:t>
            </a:r>
            <a:r>
              <a:rPr lang="en-GB" sz="6400" b="1" dirty="0">
                <a:solidFill>
                  <a:schemeClr val="accent1">
                    <a:lumMod val="50000"/>
                  </a:schemeClr>
                </a:solidFill>
                <a:effectLst/>
                <a:ea typeface="Times New Roman" panose="02020603050405020304" pitchFamily="18" charset="0"/>
                <a:cs typeface="Arial" panose="020B0604020202020204" pitchFamily="34" charset="0"/>
              </a:rPr>
              <a:t>,</a:t>
            </a:r>
            <a:r>
              <a:rPr lang="en-GB" sz="6400" dirty="0">
                <a:solidFill>
                  <a:schemeClr val="accent1">
                    <a:lumMod val="50000"/>
                  </a:schemeClr>
                </a:solidFill>
                <a:effectLst/>
                <a:ea typeface="Times New Roman" panose="02020603050405020304" pitchFamily="18" charset="0"/>
                <a:cs typeface="Arial" panose="020B0604020202020204" pitchFamily="34" charset="0"/>
              </a:rPr>
              <a:t> 310 (2022)</a:t>
            </a:r>
            <a:endParaRPr lang="en-GB" sz="6400" dirty="0">
              <a:solidFill>
                <a:schemeClr val="accent1">
                  <a:lumMod val="50000"/>
                </a:schemeClr>
              </a:solidFill>
              <a:effectLst/>
              <a:ea typeface="Calibri" panose="020F0502020204030204" pitchFamily="34" charset="0"/>
              <a:cs typeface="Mangal" panose="02040503050203030202" pitchFamily="18" charset="0"/>
            </a:endParaRPr>
          </a:p>
          <a:p>
            <a:pPr marL="342900" lvl="0" indent="-342900">
              <a:lnSpc>
                <a:spcPct val="107000"/>
              </a:lnSpc>
              <a:spcBef>
                <a:spcPts val="0"/>
              </a:spcBef>
              <a:spcAft>
                <a:spcPts val="800"/>
              </a:spcAft>
              <a:buFont typeface="+mj-lt"/>
              <a:buAutoNum type="arabicPeriod"/>
            </a:pPr>
            <a:r>
              <a:rPr lang="en-AU" sz="6400" dirty="0">
                <a:solidFill>
                  <a:schemeClr val="accent1">
                    <a:lumMod val="50000"/>
                  </a:schemeClr>
                </a:solidFill>
                <a:effectLst/>
                <a:ea typeface="Calibri" panose="020F0502020204030204" pitchFamily="34" charset="0"/>
                <a:cs typeface="Mangal" panose="02040503050203030202" pitchFamily="18" charset="0"/>
              </a:rPr>
              <a:t>M. Parker</a:t>
            </a:r>
            <a:r>
              <a:rPr lang="en-AU" sz="6400" dirty="0">
                <a:solidFill>
                  <a:schemeClr val="accent1">
                    <a:lumMod val="50000"/>
                  </a:schemeClr>
                </a:solidFill>
                <a:ea typeface="Calibri" panose="020F0502020204030204" pitchFamily="34" charset="0"/>
                <a:cs typeface="Mangal" panose="02040503050203030202" pitchFamily="18" charset="0"/>
              </a:rPr>
              <a:t> et al.</a:t>
            </a:r>
            <a:r>
              <a:rPr lang="en-AU" sz="6400" dirty="0">
                <a:solidFill>
                  <a:schemeClr val="accent1">
                    <a:lumMod val="50000"/>
                  </a:schemeClr>
                </a:solidFill>
                <a:effectLst/>
                <a:ea typeface="Calibri" panose="020F0502020204030204" pitchFamily="34" charset="0"/>
                <a:cs typeface="Mangal" panose="02040503050203030202" pitchFamily="18" charset="0"/>
              </a:rPr>
              <a:t>, Establishing a physics concept inventory using computer marked free-response questions, </a:t>
            </a:r>
            <a:r>
              <a:rPr lang="en-AU" sz="6400" i="1" dirty="0">
                <a:solidFill>
                  <a:schemeClr val="accent1">
                    <a:lumMod val="50000"/>
                  </a:schemeClr>
                </a:solidFill>
                <a:effectLst/>
                <a:ea typeface="Calibri" panose="020F0502020204030204" pitchFamily="34" charset="0"/>
                <a:cs typeface="Mangal" panose="02040503050203030202" pitchFamily="18" charset="0"/>
              </a:rPr>
              <a:t>European Journal of Science and Mathematics Education</a:t>
            </a:r>
            <a:r>
              <a:rPr lang="en-AU" sz="6400" dirty="0">
                <a:solidFill>
                  <a:schemeClr val="accent1">
                    <a:lumMod val="50000"/>
                  </a:schemeClr>
                </a:solidFill>
                <a:effectLst/>
                <a:ea typeface="Calibri" panose="020F0502020204030204" pitchFamily="34" charset="0"/>
                <a:cs typeface="Mangal" panose="02040503050203030202" pitchFamily="18" charset="0"/>
              </a:rPr>
              <a:t>, </a:t>
            </a:r>
            <a:r>
              <a:rPr lang="en-AU" sz="6400" b="1" dirty="0">
                <a:solidFill>
                  <a:schemeClr val="accent1">
                    <a:lumMod val="50000"/>
                  </a:schemeClr>
                </a:solidFill>
                <a:effectLst/>
                <a:ea typeface="Calibri" panose="020F0502020204030204" pitchFamily="34" charset="0"/>
                <a:cs typeface="Mangal" panose="02040503050203030202" pitchFamily="18" charset="0"/>
              </a:rPr>
              <a:t>11</a:t>
            </a:r>
            <a:r>
              <a:rPr lang="en-AU" sz="6400" dirty="0">
                <a:solidFill>
                  <a:schemeClr val="accent1">
                    <a:lumMod val="50000"/>
                  </a:schemeClr>
                </a:solidFill>
                <a:effectLst/>
                <a:ea typeface="Calibri" panose="020F0502020204030204" pitchFamily="34" charset="0"/>
                <a:cs typeface="Mangal" panose="02040503050203030202" pitchFamily="18" charset="0"/>
              </a:rPr>
              <a:t>, 360 (2023)</a:t>
            </a:r>
            <a:endParaRPr lang="en-GB" sz="6400" dirty="0">
              <a:solidFill>
                <a:schemeClr val="accent1">
                  <a:lumMod val="50000"/>
                </a:schemeClr>
              </a:solidFill>
              <a:effectLst/>
              <a:ea typeface="Calibri" panose="020F0502020204030204" pitchFamily="34" charset="0"/>
              <a:cs typeface="Mangal" panose="02040503050203030202" pitchFamily="18" charset="0"/>
            </a:endParaRPr>
          </a:p>
          <a:p>
            <a:pPr marL="514350" indent="-514350">
              <a:buAutoNum type="arabicPeriod"/>
            </a:pPr>
            <a:endParaRPr lang="en-GB" dirty="0"/>
          </a:p>
        </p:txBody>
      </p:sp>
    </p:spTree>
    <p:extLst>
      <p:ext uri="{BB962C8B-B14F-4D97-AF65-F5344CB8AC3E}">
        <p14:creationId xmlns:p14="http://schemas.microsoft.com/office/powerpoint/2010/main" val="932351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2D14-0E1C-31EE-3F74-06D1FE9A0A76}"/>
              </a:ext>
            </a:extLst>
          </p:cNvPr>
          <p:cNvSpPr>
            <a:spLocks noGrp="1"/>
          </p:cNvSpPr>
          <p:nvPr>
            <p:ph type="title"/>
          </p:nvPr>
        </p:nvSpPr>
        <p:spPr>
          <a:xfrm>
            <a:off x="648069" y="365125"/>
            <a:ext cx="10946167" cy="1325563"/>
          </a:xfrm>
        </p:spPr>
        <p:txBody>
          <a:bodyPr>
            <a:normAutofit/>
          </a:bodyPr>
          <a:lstStyle/>
          <a:p>
            <a:r>
              <a:rPr lang="en-GB" sz="4000" b="1" dirty="0">
                <a:solidFill>
                  <a:schemeClr val="accent1">
                    <a:lumMod val="50000"/>
                  </a:schemeClr>
                </a:solidFill>
              </a:rPr>
              <a:t>Thank you!</a:t>
            </a:r>
          </a:p>
        </p:txBody>
      </p:sp>
      <p:sp>
        <p:nvSpPr>
          <p:cNvPr id="3" name="Content Placeholder 2">
            <a:extLst>
              <a:ext uri="{FF2B5EF4-FFF2-40B4-BE49-F238E27FC236}">
                <a16:creationId xmlns:a16="http://schemas.microsoft.com/office/drawing/2014/main" id="{687FD772-A9D0-AAD4-B66B-512AE655A26D}"/>
              </a:ext>
            </a:extLst>
          </p:cNvPr>
          <p:cNvSpPr>
            <a:spLocks noGrp="1"/>
          </p:cNvSpPr>
          <p:nvPr>
            <p:ph idx="1"/>
          </p:nvPr>
        </p:nvSpPr>
        <p:spPr>
          <a:xfrm>
            <a:off x="736848" y="1690687"/>
            <a:ext cx="10377996" cy="4486275"/>
          </a:xfrm>
        </p:spPr>
        <p:txBody>
          <a:bodyPr>
            <a:normAutofit/>
          </a:bodyPr>
          <a:lstStyle/>
          <a:p>
            <a:pPr marL="0" indent="0">
              <a:spcBef>
                <a:spcPts val="0"/>
              </a:spcBef>
              <a:buNone/>
            </a:pPr>
            <a:r>
              <a:rPr lang="en-GB" sz="2000" dirty="0">
                <a:solidFill>
                  <a:schemeClr val="accent1">
                    <a:lumMod val="50000"/>
                  </a:schemeClr>
                </a:solidFill>
                <a:ea typeface="Times New Roman" panose="02020603050405020304" pitchFamily="18" charset="0"/>
              </a:rPr>
              <a:t>Thank you to everyone for listening.</a:t>
            </a:r>
          </a:p>
          <a:p>
            <a:pPr marL="0" indent="0">
              <a:spcBef>
                <a:spcPts val="0"/>
              </a:spcBef>
              <a:buNone/>
            </a:pPr>
            <a:endParaRPr lang="en-GB" sz="2000" dirty="0">
              <a:solidFill>
                <a:schemeClr val="accent1">
                  <a:lumMod val="50000"/>
                </a:schemeClr>
              </a:solidFill>
              <a:ea typeface="Times New Roman" panose="02020603050405020304" pitchFamily="18" charset="0"/>
            </a:endParaRPr>
          </a:p>
          <a:p>
            <a:pPr marL="0" indent="0">
              <a:spcBef>
                <a:spcPts val="0"/>
              </a:spcBef>
              <a:buNone/>
            </a:pPr>
            <a:r>
              <a:rPr lang="en-GB" sz="2000" dirty="0">
                <a:solidFill>
                  <a:schemeClr val="accent1">
                    <a:lumMod val="50000"/>
                  </a:schemeClr>
                </a:solidFill>
                <a:ea typeface="Times New Roman" panose="02020603050405020304" pitchFamily="18" charset="0"/>
              </a:rPr>
              <a:t>We are particularly grateful for the assistance of Dr Ross Galloway (University of Edinburgh), Dr David Sands (formerly of the University of Hull), Dr Tom Mitchell (Intelligent Assessment Technologies Ltd.), Dr Phil Butcher (formerly of the Open University) as well as Dr Christine Leach, Dr Tim Hunt and Professor Nick Braithwaite of the Open University, and all the students who have assisted in this work.</a:t>
            </a:r>
          </a:p>
          <a:p>
            <a:pPr marL="0" indent="0">
              <a:spcBef>
                <a:spcPts val="0"/>
              </a:spcBef>
              <a:buNone/>
            </a:pPr>
            <a:endParaRPr lang="en-GB" sz="2000" dirty="0">
              <a:solidFill>
                <a:schemeClr val="accent1">
                  <a:lumMod val="50000"/>
                </a:schemeClr>
              </a:solidFill>
              <a:ea typeface="Times New Roman" panose="02020603050405020304" pitchFamily="18" charset="0"/>
            </a:endParaRPr>
          </a:p>
          <a:p>
            <a:pPr marL="0" indent="0">
              <a:spcBef>
                <a:spcPts val="0"/>
              </a:spcBef>
              <a:buNone/>
            </a:pPr>
            <a:r>
              <a:rPr lang="en-GB" sz="2000" dirty="0">
                <a:solidFill>
                  <a:schemeClr val="accent1">
                    <a:lumMod val="50000"/>
                  </a:schemeClr>
                </a:solidFill>
                <a:ea typeface="Times New Roman" panose="02020603050405020304" pitchFamily="18" charset="0"/>
              </a:rPr>
              <a:t>We gratefully acknowledge assistance from colleagues at Isaac Physics and the University of Cambridge, in particular during Mark Parker’s PhD project. </a:t>
            </a:r>
          </a:p>
          <a:p>
            <a:pPr marL="0" indent="0">
              <a:spcBef>
                <a:spcPts val="0"/>
              </a:spcBef>
              <a:buNone/>
            </a:pPr>
            <a:endParaRPr lang="en-GB" sz="2000" dirty="0">
              <a:solidFill>
                <a:schemeClr val="accent1">
                  <a:lumMod val="50000"/>
                </a:schemeClr>
              </a:solidFill>
              <a:ea typeface="Times New Roman" panose="02020603050405020304" pitchFamily="18" charset="0"/>
            </a:endParaRPr>
          </a:p>
          <a:p>
            <a:pPr marL="0" indent="0">
              <a:spcBef>
                <a:spcPts val="0"/>
              </a:spcBef>
              <a:buNone/>
            </a:pPr>
            <a:r>
              <a:rPr lang="en-GB" sz="2000" dirty="0">
                <a:solidFill>
                  <a:schemeClr val="accent1">
                    <a:lumMod val="50000"/>
                  </a:schemeClr>
                </a:solidFill>
                <a:ea typeface="Times New Roman" panose="02020603050405020304" pitchFamily="18" charset="0"/>
              </a:rPr>
              <a:t>We also gratefully acknowledge the financial contributions from the Open University which have enabled us to provide two funded PhD studentships for work in this area.</a:t>
            </a:r>
          </a:p>
        </p:txBody>
      </p:sp>
    </p:spTree>
    <p:extLst>
      <p:ext uri="{BB962C8B-B14F-4D97-AF65-F5344CB8AC3E}">
        <p14:creationId xmlns:p14="http://schemas.microsoft.com/office/powerpoint/2010/main" val="2946412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1151</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Concept inventories in physics: Multiple choice or free text?</vt:lpstr>
      <vt:lpstr>What is a concept inventory?</vt:lpstr>
      <vt:lpstr>Concerns about the use of multiple-choice questions</vt:lpstr>
      <vt:lpstr>The gender gap</vt:lpstr>
      <vt:lpstr>There is an alternative: automatically marked short-answer free-response questions</vt:lpstr>
      <vt:lpstr>A free-text Force Concept Inventory</vt:lpstr>
      <vt:lpstr>Free-response FCI sub-questions to further evaluate conceptual understanding</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inventories in physics: Multiple choice or free text?</dc:title>
  <dc:creator>Sally.Jordan</dc:creator>
  <cp:lastModifiedBy>Sally.Jordan</cp:lastModifiedBy>
  <cp:revision>7</cp:revision>
  <cp:lastPrinted>2023-06-24T17:14:13Z</cp:lastPrinted>
  <dcterms:created xsi:type="dcterms:W3CDTF">2023-06-24T08:53:01Z</dcterms:created>
  <dcterms:modified xsi:type="dcterms:W3CDTF">2023-06-24T20:46:26Z</dcterms:modified>
</cp:coreProperties>
</file>